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71" r:id="rId5"/>
  </p:sldMasterIdLst>
  <p:notesMasterIdLst>
    <p:notesMasterId r:id="rId18"/>
  </p:notesMasterIdLst>
  <p:sldIdLst>
    <p:sldId id="256" r:id="rId6"/>
    <p:sldId id="585" r:id="rId7"/>
    <p:sldId id="584" r:id="rId8"/>
    <p:sldId id="583" r:id="rId9"/>
    <p:sldId id="485" r:id="rId10"/>
    <p:sldId id="512" r:id="rId11"/>
    <p:sldId id="586" r:id="rId12"/>
    <p:sldId id="587" r:id="rId13"/>
    <p:sldId id="508" r:id="rId14"/>
    <p:sldId id="544" r:id="rId15"/>
    <p:sldId id="513"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68" d="100"/>
          <a:sy n="68" d="100"/>
        </p:scale>
        <p:origin x="96" y="54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 userId="7afb9819-80e0-4104-aeac-525ba7aaeaad" providerId="ADAL" clId="{331FE431-B973-4BF3-BD9F-88E4C9925133}"/>
    <pc:docChg chg="custSel addSld modSld sldOrd">
      <pc:chgData name="Carlo" userId="7afb9819-80e0-4104-aeac-525ba7aaeaad" providerId="ADAL" clId="{331FE431-B973-4BF3-BD9F-88E4C9925133}" dt="2025-02-07T13:50:55.382" v="1276" actId="20577"/>
      <pc:docMkLst>
        <pc:docMk/>
      </pc:docMkLst>
      <pc:sldChg chg="modSp mod">
        <pc:chgData name="Carlo" userId="7afb9819-80e0-4104-aeac-525ba7aaeaad" providerId="ADAL" clId="{331FE431-B973-4BF3-BD9F-88E4C9925133}" dt="2025-02-07T12:43:51.618" v="338" actId="13926"/>
        <pc:sldMkLst>
          <pc:docMk/>
          <pc:sldMk cId="3480106364" sldId="485"/>
        </pc:sldMkLst>
        <pc:spChg chg="mod">
          <ac:chgData name="Carlo" userId="7afb9819-80e0-4104-aeac-525ba7aaeaad" providerId="ADAL" clId="{331FE431-B973-4BF3-BD9F-88E4C9925133}" dt="2025-02-07T12:43:51.618" v="338" actId="13926"/>
          <ac:spMkLst>
            <pc:docMk/>
            <pc:sldMk cId="3480106364" sldId="485"/>
            <ac:spMk id="8" creationId="{766AED6B-6C74-4DD0-9CBB-71EAF9AAEA5B}"/>
          </ac:spMkLst>
        </pc:spChg>
        <pc:spChg chg="mod">
          <ac:chgData name="Carlo" userId="7afb9819-80e0-4104-aeac-525ba7aaeaad" providerId="ADAL" clId="{331FE431-B973-4BF3-BD9F-88E4C9925133}" dt="2025-02-07T12:42:03.918" v="229" actId="1076"/>
          <ac:spMkLst>
            <pc:docMk/>
            <pc:sldMk cId="3480106364" sldId="485"/>
            <ac:spMk id="9" creationId="{6C336771-F214-4528-A38A-BDB72369CC29}"/>
          </ac:spMkLst>
        </pc:spChg>
      </pc:sldChg>
      <pc:sldChg chg="modSp mod">
        <pc:chgData name="Carlo" userId="7afb9819-80e0-4104-aeac-525ba7aaeaad" providerId="ADAL" clId="{331FE431-B973-4BF3-BD9F-88E4C9925133}" dt="2025-02-07T12:13:02.831" v="12" actId="20577"/>
        <pc:sldMkLst>
          <pc:docMk/>
          <pc:sldMk cId="195424014" sldId="512"/>
        </pc:sldMkLst>
        <pc:spChg chg="mod">
          <ac:chgData name="Carlo" userId="7afb9819-80e0-4104-aeac-525ba7aaeaad" providerId="ADAL" clId="{331FE431-B973-4BF3-BD9F-88E4C9925133}" dt="2025-02-07T12:13:02.831" v="12" actId="20577"/>
          <ac:spMkLst>
            <pc:docMk/>
            <pc:sldMk cId="195424014" sldId="512"/>
            <ac:spMk id="2" creationId="{7731DA47-0683-4CF4-A780-6509A685CD3E}"/>
          </ac:spMkLst>
        </pc:spChg>
      </pc:sldChg>
      <pc:sldChg chg="addSp modSp mod ord">
        <pc:chgData name="Carlo" userId="7afb9819-80e0-4104-aeac-525ba7aaeaad" providerId="ADAL" clId="{331FE431-B973-4BF3-BD9F-88E4C9925133}" dt="2025-02-07T12:44:33.797" v="340" actId="1076"/>
        <pc:sldMkLst>
          <pc:docMk/>
          <pc:sldMk cId="3616304870" sldId="586"/>
        </pc:sldMkLst>
        <pc:spChg chg="mod">
          <ac:chgData name="Carlo" userId="7afb9819-80e0-4104-aeac-525ba7aaeaad" providerId="ADAL" clId="{331FE431-B973-4BF3-BD9F-88E4C9925133}" dt="2025-02-07T12:10:37.655" v="8" actId="20577"/>
          <ac:spMkLst>
            <pc:docMk/>
            <pc:sldMk cId="3616304870" sldId="586"/>
            <ac:spMk id="2" creationId="{D8D68C35-A821-4701-A195-8492BAD373FE}"/>
          </ac:spMkLst>
        </pc:spChg>
        <pc:spChg chg="add mod">
          <ac:chgData name="Carlo" userId="7afb9819-80e0-4104-aeac-525ba7aaeaad" providerId="ADAL" clId="{331FE431-B973-4BF3-BD9F-88E4C9925133}" dt="2025-02-07T12:19:21.745" v="227" actId="14100"/>
          <ac:spMkLst>
            <pc:docMk/>
            <pc:sldMk cId="3616304870" sldId="586"/>
            <ac:spMk id="3" creationId="{5EFE6E41-8671-43B8-8DFB-6DFAD1CE39B0}"/>
          </ac:spMkLst>
        </pc:spChg>
        <pc:graphicFrameChg chg="mod modGraphic">
          <ac:chgData name="Carlo" userId="7afb9819-80e0-4104-aeac-525ba7aaeaad" providerId="ADAL" clId="{331FE431-B973-4BF3-BD9F-88E4C9925133}" dt="2025-02-07T12:44:33.797" v="340" actId="1076"/>
          <ac:graphicFrameMkLst>
            <pc:docMk/>
            <pc:sldMk cId="3616304870" sldId="586"/>
            <ac:graphicFrameMk id="6" creationId="{F2F1DEF5-E1A0-4022-9449-9339FB489D55}"/>
          </ac:graphicFrameMkLst>
        </pc:graphicFrameChg>
      </pc:sldChg>
      <pc:sldChg chg="modSp new mod">
        <pc:chgData name="Carlo" userId="7afb9819-80e0-4104-aeac-525ba7aaeaad" providerId="ADAL" clId="{331FE431-B973-4BF3-BD9F-88E4C9925133}" dt="2025-02-07T13:50:55.382" v="1276" actId="20577"/>
        <pc:sldMkLst>
          <pc:docMk/>
          <pc:sldMk cId="2435218050" sldId="587"/>
        </pc:sldMkLst>
        <pc:spChg chg="mod">
          <ac:chgData name="Carlo" userId="7afb9819-80e0-4104-aeac-525ba7aaeaad" providerId="ADAL" clId="{331FE431-B973-4BF3-BD9F-88E4C9925133}" dt="2025-02-07T12:45:15.144" v="345" actId="20577"/>
          <ac:spMkLst>
            <pc:docMk/>
            <pc:sldMk cId="2435218050" sldId="587"/>
            <ac:spMk id="2" creationId="{E1212970-2E40-4D46-9800-9C1AEABD9342}"/>
          </ac:spMkLst>
        </pc:spChg>
        <pc:spChg chg="mod">
          <ac:chgData name="Carlo" userId="7afb9819-80e0-4104-aeac-525ba7aaeaad" providerId="ADAL" clId="{331FE431-B973-4BF3-BD9F-88E4C9925133}" dt="2025-02-07T13:50:55.382" v="1276" actId="20577"/>
          <ac:spMkLst>
            <pc:docMk/>
            <pc:sldMk cId="2435218050" sldId="587"/>
            <ac:spMk id="3" creationId="{4E271214-7A70-4235-8FF0-564F795C97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6603C-3497-4153-ACE6-A8274B2A362A}" type="datetimeFigureOut">
              <a:rPr lang="en-US" smtClean="0"/>
              <a:t>2/7/2025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433CE-82F9-4BAD-BAD5-4169175F183D}" type="slidenum">
              <a:rPr lang="en-US" smtClean="0"/>
              <a:t>‹N›</a:t>
            </a:fld>
            <a:endParaRPr lang="en-US"/>
          </a:p>
        </p:txBody>
      </p:sp>
    </p:spTree>
    <p:extLst>
      <p:ext uri="{BB962C8B-B14F-4D97-AF65-F5344CB8AC3E}">
        <p14:creationId xmlns:p14="http://schemas.microsoft.com/office/powerpoint/2010/main" val="349267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57603" indent="-291385">
              <a:defRPr sz="2400">
                <a:solidFill>
                  <a:schemeClr val="tx1"/>
                </a:solidFill>
                <a:latin typeface="Century Gothic" charset="0"/>
                <a:ea typeface="ＭＳ Ｐゴシック" charset="0"/>
              </a:defRPr>
            </a:lvl2pPr>
            <a:lvl3pPr marL="1165543" indent="-233108">
              <a:defRPr sz="2400">
                <a:solidFill>
                  <a:schemeClr val="tx1"/>
                </a:solidFill>
                <a:latin typeface="Century Gothic" charset="0"/>
                <a:ea typeface="ＭＳ Ｐゴシック" charset="0"/>
              </a:defRPr>
            </a:lvl3pPr>
            <a:lvl4pPr marL="1631761" indent="-233108">
              <a:defRPr sz="2400">
                <a:solidFill>
                  <a:schemeClr val="tx1"/>
                </a:solidFill>
                <a:latin typeface="Century Gothic" charset="0"/>
                <a:ea typeface="ＭＳ Ｐゴシック" charset="0"/>
              </a:defRPr>
            </a:lvl4pPr>
            <a:lvl5pPr marL="2097977" indent="-233108">
              <a:defRPr sz="2400">
                <a:solidFill>
                  <a:schemeClr val="tx1"/>
                </a:solidFill>
                <a:latin typeface="Century Gothic" charset="0"/>
                <a:ea typeface="ＭＳ Ｐゴシック" charset="0"/>
              </a:defRPr>
            </a:lvl5pPr>
            <a:lvl6pPr marL="2564194" indent="-233108" eaLnBrk="0" fontAlgn="base" hangingPunct="0">
              <a:spcBef>
                <a:spcPct val="0"/>
              </a:spcBef>
              <a:spcAft>
                <a:spcPct val="0"/>
              </a:spcAft>
              <a:defRPr sz="2400">
                <a:solidFill>
                  <a:schemeClr val="tx1"/>
                </a:solidFill>
                <a:latin typeface="Century Gothic" charset="0"/>
                <a:ea typeface="ＭＳ Ｐゴシック" charset="0"/>
              </a:defRPr>
            </a:lvl6pPr>
            <a:lvl7pPr marL="3030412" indent="-233108" eaLnBrk="0" fontAlgn="base" hangingPunct="0">
              <a:spcBef>
                <a:spcPct val="0"/>
              </a:spcBef>
              <a:spcAft>
                <a:spcPct val="0"/>
              </a:spcAft>
              <a:defRPr sz="2400">
                <a:solidFill>
                  <a:schemeClr val="tx1"/>
                </a:solidFill>
                <a:latin typeface="Century Gothic" charset="0"/>
                <a:ea typeface="ＭＳ Ｐゴシック" charset="0"/>
              </a:defRPr>
            </a:lvl7pPr>
            <a:lvl8pPr marL="3496630" indent="-233108" eaLnBrk="0" fontAlgn="base" hangingPunct="0">
              <a:spcBef>
                <a:spcPct val="0"/>
              </a:spcBef>
              <a:spcAft>
                <a:spcPct val="0"/>
              </a:spcAft>
              <a:defRPr sz="2400">
                <a:solidFill>
                  <a:schemeClr val="tx1"/>
                </a:solidFill>
                <a:latin typeface="Century Gothic" charset="0"/>
                <a:ea typeface="ＭＳ Ｐゴシック" charset="0"/>
              </a:defRPr>
            </a:lvl8pPr>
            <a:lvl9pPr marL="3962845" indent="-233108" eaLnBrk="0" fontAlgn="base" hangingPunct="0">
              <a:spcBef>
                <a:spcPct val="0"/>
              </a:spcBef>
              <a:spcAft>
                <a:spcPct val="0"/>
              </a:spcAft>
              <a:defRPr sz="2400">
                <a:solidFill>
                  <a:schemeClr val="tx1"/>
                </a:solidFill>
                <a:latin typeface="Century Gothic"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FBC5A-0018-AA44-A301-8C6D185595D4}" type="slidenum">
              <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Arial" charset="0"/>
              <a:ea typeface="ＭＳ Ｐゴシック" charset="0"/>
              <a:cs typeface="MS PGothic" charset="0"/>
            </a:endParaRPr>
          </a:p>
        </p:txBody>
      </p:sp>
      <p:sp>
        <p:nvSpPr>
          <p:cNvPr id="34818" name="Rectangle 2"/>
          <p:cNvSpPr>
            <a:spLocks noGrp="1" noRot="1" noChangeAspect="1" noChangeArrowheads="1"/>
          </p:cNvSpPr>
          <p:nvPr>
            <p:ph type="sldImg"/>
          </p:nvPr>
        </p:nvSpPr>
        <p:spPr>
          <a:xfrm>
            <a:off x="88900" y="746125"/>
            <a:ext cx="6627813" cy="3729038"/>
          </a:xfrm>
          <a:solidFill>
            <a:srgbClr val="FFFFFF"/>
          </a:solidFill>
          <a:ln/>
        </p:spPr>
      </p:sp>
      <p:sp>
        <p:nvSpPr>
          <p:cNvPr id="34819" name="Rectangle 3"/>
          <p:cNvSpPr>
            <a:spLocks noGrp="1" noChangeArrowheads="1"/>
          </p:cNvSpPr>
          <p:nvPr>
            <p:ph type="body" idx="1"/>
          </p:nvPr>
        </p:nvSpPr>
        <p:spPr>
          <a:xfrm>
            <a:off x="680401" y="4722802"/>
            <a:ext cx="5444815" cy="4475169"/>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MS PGothic" charset="0"/>
            </a:endParaRPr>
          </a:p>
        </p:txBody>
      </p:sp>
    </p:spTree>
    <p:extLst>
      <p:ext uri="{BB962C8B-B14F-4D97-AF65-F5344CB8AC3E}">
        <p14:creationId xmlns:p14="http://schemas.microsoft.com/office/powerpoint/2010/main" val="227917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57603" indent="-291385">
              <a:defRPr sz="2400">
                <a:solidFill>
                  <a:schemeClr val="tx1"/>
                </a:solidFill>
                <a:latin typeface="Century Gothic" charset="0"/>
                <a:ea typeface="ＭＳ Ｐゴシック" charset="0"/>
              </a:defRPr>
            </a:lvl2pPr>
            <a:lvl3pPr marL="1165543" indent="-233108">
              <a:defRPr sz="2400">
                <a:solidFill>
                  <a:schemeClr val="tx1"/>
                </a:solidFill>
                <a:latin typeface="Century Gothic" charset="0"/>
                <a:ea typeface="ＭＳ Ｐゴシック" charset="0"/>
              </a:defRPr>
            </a:lvl3pPr>
            <a:lvl4pPr marL="1631761" indent="-233108">
              <a:defRPr sz="2400">
                <a:solidFill>
                  <a:schemeClr val="tx1"/>
                </a:solidFill>
                <a:latin typeface="Century Gothic" charset="0"/>
                <a:ea typeface="ＭＳ Ｐゴシック" charset="0"/>
              </a:defRPr>
            </a:lvl4pPr>
            <a:lvl5pPr marL="2097977" indent="-233108">
              <a:defRPr sz="2400">
                <a:solidFill>
                  <a:schemeClr val="tx1"/>
                </a:solidFill>
                <a:latin typeface="Century Gothic" charset="0"/>
                <a:ea typeface="ＭＳ Ｐゴシック" charset="0"/>
              </a:defRPr>
            </a:lvl5pPr>
            <a:lvl6pPr marL="2564194" indent="-233108" eaLnBrk="0" fontAlgn="base" hangingPunct="0">
              <a:spcBef>
                <a:spcPct val="0"/>
              </a:spcBef>
              <a:spcAft>
                <a:spcPct val="0"/>
              </a:spcAft>
              <a:defRPr sz="2400">
                <a:solidFill>
                  <a:schemeClr val="tx1"/>
                </a:solidFill>
                <a:latin typeface="Century Gothic" charset="0"/>
                <a:ea typeface="ＭＳ Ｐゴシック" charset="0"/>
              </a:defRPr>
            </a:lvl6pPr>
            <a:lvl7pPr marL="3030412" indent="-233108" eaLnBrk="0" fontAlgn="base" hangingPunct="0">
              <a:spcBef>
                <a:spcPct val="0"/>
              </a:spcBef>
              <a:spcAft>
                <a:spcPct val="0"/>
              </a:spcAft>
              <a:defRPr sz="2400">
                <a:solidFill>
                  <a:schemeClr val="tx1"/>
                </a:solidFill>
                <a:latin typeface="Century Gothic" charset="0"/>
                <a:ea typeface="ＭＳ Ｐゴシック" charset="0"/>
              </a:defRPr>
            </a:lvl7pPr>
            <a:lvl8pPr marL="3496630" indent="-233108" eaLnBrk="0" fontAlgn="base" hangingPunct="0">
              <a:spcBef>
                <a:spcPct val="0"/>
              </a:spcBef>
              <a:spcAft>
                <a:spcPct val="0"/>
              </a:spcAft>
              <a:defRPr sz="2400">
                <a:solidFill>
                  <a:schemeClr val="tx1"/>
                </a:solidFill>
                <a:latin typeface="Century Gothic" charset="0"/>
                <a:ea typeface="ＭＳ Ｐゴシック" charset="0"/>
              </a:defRPr>
            </a:lvl8pPr>
            <a:lvl9pPr marL="3962845" indent="-233108" eaLnBrk="0" fontAlgn="base" hangingPunct="0">
              <a:spcBef>
                <a:spcPct val="0"/>
              </a:spcBef>
              <a:spcAft>
                <a:spcPct val="0"/>
              </a:spcAft>
              <a:defRPr sz="2400">
                <a:solidFill>
                  <a:schemeClr val="tx1"/>
                </a:solidFill>
                <a:latin typeface="Century Gothic"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FBC5A-0018-AA44-A301-8C6D185595D4}" type="slidenum">
              <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Arial" charset="0"/>
              <a:ea typeface="ＭＳ Ｐゴシック" charset="0"/>
              <a:cs typeface="MS PGothic" charset="0"/>
            </a:endParaRPr>
          </a:p>
        </p:txBody>
      </p:sp>
      <p:sp>
        <p:nvSpPr>
          <p:cNvPr id="34818" name="Rectangle 2"/>
          <p:cNvSpPr>
            <a:spLocks noGrp="1" noRot="1" noChangeAspect="1" noChangeArrowheads="1"/>
          </p:cNvSpPr>
          <p:nvPr>
            <p:ph type="sldImg"/>
          </p:nvPr>
        </p:nvSpPr>
        <p:spPr>
          <a:xfrm>
            <a:off x="88900" y="746125"/>
            <a:ext cx="6627813" cy="3729038"/>
          </a:xfrm>
          <a:solidFill>
            <a:srgbClr val="FFFFFF"/>
          </a:solidFill>
          <a:ln/>
        </p:spPr>
      </p:sp>
      <p:sp>
        <p:nvSpPr>
          <p:cNvPr id="34819" name="Rectangle 3"/>
          <p:cNvSpPr>
            <a:spLocks noGrp="1" noChangeArrowheads="1"/>
          </p:cNvSpPr>
          <p:nvPr>
            <p:ph type="body" idx="1"/>
          </p:nvPr>
        </p:nvSpPr>
        <p:spPr>
          <a:xfrm>
            <a:off x="680401" y="4722802"/>
            <a:ext cx="5444815" cy="4475169"/>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MS PGothic" charset="0"/>
            </a:endParaRPr>
          </a:p>
        </p:txBody>
      </p:sp>
    </p:spTree>
    <p:extLst>
      <p:ext uri="{BB962C8B-B14F-4D97-AF65-F5344CB8AC3E}">
        <p14:creationId xmlns:p14="http://schemas.microsoft.com/office/powerpoint/2010/main" val="40463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57603" indent="-291385">
              <a:defRPr sz="2400">
                <a:solidFill>
                  <a:schemeClr val="tx1"/>
                </a:solidFill>
                <a:latin typeface="Century Gothic" charset="0"/>
                <a:ea typeface="ＭＳ Ｐゴシック" charset="0"/>
              </a:defRPr>
            </a:lvl2pPr>
            <a:lvl3pPr marL="1165543" indent="-233108">
              <a:defRPr sz="2400">
                <a:solidFill>
                  <a:schemeClr val="tx1"/>
                </a:solidFill>
                <a:latin typeface="Century Gothic" charset="0"/>
                <a:ea typeface="ＭＳ Ｐゴシック" charset="0"/>
              </a:defRPr>
            </a:lvl3pPr>
            <a:lvl4pPr marL="1631761" indent="-233108">
              <a:defRPr sz="2400">
                <a:solidFill>
                  <a:schemeClr val="tx1"/>
                </a:solidFill>
                <a:latin typeface="Century Gothic" charset="0"/>
                <a:ea typeface="ＭＳ Ｐゴシック" charset="0"/>
              </a:defRPr>
            </a:lvl4pPr>
            <a:lvl5pPr marL="2097977" indent="-233108">
              <a:defRPr sz="2400">
                <a:solidFill>
                  <a:schemeClr val="tx1"/>
                </a:solidFill>
                <a:latin typeface="Century Gothic" charset="0"/>
                <a:ea typeface="ＭＳ Ｐゴシック" charset="0"/>
              </a:defRPr>
            </a:lvl5pPr>
            <a:lvl6pPr marL="2564194" indent="-233108" eaLnBrk="0" fontAlgn="base" hangingPunct="0">
              <a:spcBef>
                <a:spcPct val="0"/>
              </a:spcBef>
              <a:spcAft>
                <a:spcPct val="0"/>
              </a:spcAft>
              <a:defRPr sz="2400">
                <a:solidFill>
                  <a:schemeClr val="tx1"/>
                </a:solidFill>
                <a:latin typeface="Century Gothic" charset="0"/>
                <a:ea typeface="ＭＳ Ｐゴシック" charset="0"/>
              </a:defRPr>
            </a:lvl6pPr>
            <a:lvl7pPr marL="3030412" indent="-233108" eaLnBrk="0" fontAlgn="base" hangingPunct="0">
              <a:spcBef>
                <a:spcPct val="0"/>
              </a:spcBef>
              <a:spcAft>
                <a:spcPct val="0"/>
              </a:spcAft>
              <a:defRPr sz="2400">
                <a:solidFill>
                  <a:schemeClr val="tx1"/>
                </a:solidFill>
                <a:latin typeface="Century Gothic" charset="0"/>
                <a:ea typeface="ＭＳ Ｐゴシック" charset="0"/>
              </a:defRPr>
            </a:lvl7pPr>
            <a:lvl8pPr marL="3496630" indent="-233108" eaLnBrk="0" fontAlgn="base" hangingPunct="0">
              <a:spcBef>
                <a:spcPct val="0"/>
              </a:spcBef>
              <a:spcAft>
                <a:spcPct val="0"/>
              </a:spcAft>
              <a:defRPr sz="2400">
                <a:solidFill>
                  <a:schemeClr val="tx1"/>
                </a:solidFill>
                <a:latin typeface="Century Gothic" charset="0"/>
                <a:ea typeface="ＭＳ Ｐゴシック" charset="0"/>
              </a:defRPr>
            </a:lvl8pPr>
            <a:lvl9pPr marL="3962845" indent="-233108" eaLnBrk="0" fontAlgn="base" hangingPunct="0">
              <a:spcBef>
                <a:spcPct val="0"/>
              </a:spcBef>
              <a:spcAft>
                <a:spcPct val="0"/>
              </a:spcAft>
              <a:defRPr sz="2400">
                <a:solidFill>
                  <a:schemeClr val="tx1"/>
                </a:solidFill>
                <a:latin typeface="Century Gothic"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DFBC5A-0018-AA44-A301-8C6D185595D4}" type="slidenum">
              <a:rPr kumimoji="0" lang="en-GB" sz="1200" b="0" i="0" u="none" strike="noStrike" kern="1200" cap="none" spc="0" normalizeH="0" baseline="0" noProof="0">
                <a:ln>
                  <a:noFill/>
                </a:ln>
                <a:solidFill>
                  <a:srgbClr val="000000"/>
                </a:solidFill>
                <a:effectLst/>
                <a:uLnTx/>
                <a:uFillTx/>
                <a:latin typeface="Arial" charset="0"/>
                <a:ea typeface="ＭＳ Ｐゴシック" charset="0"/>
                <a:cs typeface="MS PGothic"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srgbClr val="000000"/>
              </a:solidFill>
              <a:effectLst/>
              <a:uLnTx/>
              <a:uFillTx/>
              <a:latin typeface="Arial" charset="0"/>
              <a:ea typeface="ＭＳ Ｐゴシック" charset="0"/>
              <a:cs typeface="MS PGothic" charset="0"/>
            </a:endParaRPr>
          </a:p>
        </p:txBody>
      </p:sp>
      <p:sp>
        <p:nvSpPr>
          <p:cNvPr id="34818" name="Rectangle 2"/>
          <p:cNvSpPr>
            <a:spLocks noGrp="1" noRot="1" noChangeAspect="1" noChangeArrowheads="1"/>
          </p:cNvSpPr>
          <p:nvPr>
            <p:ph type="sldImg"/>
          </p:nvPr>
        </p:nvSpPr>
        <p:spPr>
          <a:xfrm>
            <a:off x="88900" y="746125"/>
            <a:ext cx="6627813" cy="3729038"/>
          </a:xfrm>
          <a:solidFill>
            <a:srgbClr val="FFFFFF"/>
          </a:solidFill>
          <a:ln/>
        </p:spPr>
      </p:sp>
      <p:sp>
        <p:nvSpPr>
          <p:cNvPr id="34819" name="Rectangle 3"/>
          <p:cNvSpPr>
            <a:spLocks noGrp="1" noChangeArrowheads="1"/>
          </p:cNvSpPr>
          <p:nvPr>
            <p:ph type="body" idx="1"/>
          </p:nvPr>
        </p:nvSpPr>
        <p:spPr>
          <a:xfrm>
            <a:off x="680401" y="4722802"/>
            <a:ext cx="5444815" cy="4475169"/>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MS PGothic" charset="0"/>
            </a:endParaRPr>
          </a:p>
        </p:txBody>
      </p:sp>
    </p:spTree>
    <p:extLst>
      <p:ext uri="{BB962C8B-B14F-4D97-AF65-F5344CB8AC3E}">
        <p14:creationId xmlns:p14="http://schemas.microsoft.com/office/powerpoint/2010/main" val="2894198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82251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23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RichSlid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11143E7-9EC8-11F4-EE6D-2A04807E9021}"/>
              </a:ext>
            </a:extLst>
          </p:cNvPr>
          <p:cNvSpPr txBox="1"/>
          <p:nvPr userDrawn="1"/>
        </p:nvSpPr>
        <p:spPr>
          <a:xfrm>
            <a:off x="10263142" y="6271108"/>
            <a:ext cx="457629" cy="246221"/>
          </a:xfrm>
          <a:prstGeom prst="rect">
            <a:avLst/>
          </a:prstGeom>
          <a:noFill/>
        </p:spPr>
        <p:txBody>
          <a:bodyPr wrap="square" rtlCol="0">
            <a:spAutoFit/>
          </a:bodyPr>
          <a:lstStyle/>
          <a:p>
            <a:pPr algn="ctr"/>
            <a:fld id="{7C4C52B0-8C01-7849-9FBD-81D69A89DA73}" type="slidenum">
              <a:rPr lang="fr-FR" sz="1000">
                <a:solidFill>
                  <a:schemeClr val="bg1">
                    <a:lumMod val="65000"/>
                  </a:schemeClr>
                </a:solidFill>
                <a:latin typeface="Open Sans" pitchFamily="2" charset="0"/>
                <a:ea typeface="Open Sans" pitchFamily="2" charset="0"/>
                <a:cs typeface="Open Sans" pitchFamily="2" charset="0"/>
              </a:rPr>
              <a:t>‹N›</a:t>
            </a:fld>
            <a:endParaRPr lang="fr-FR" sz="1000">
              <a:solidFill>
                <a:schemeClr val="bg1">
                  <a:lumMod val="65000"/>
                </a:schemeClr>
              </a:solidFill>
              <a:latin typeface="Open Sans" pitchFamily="2" charset="0"/>
              <a:ea typeface="Open Sans" pitchFamily="2" charset="0"/>
              <a:cs typeface="Open Sans" pitchFamily="2" charset="0"/>
            </a:endParaRPr>
          </a:p>
        </p:txBody>
      </p:sp>
      <p:sp>
        <p:nvSpPr>
          <p:cNvPr id="14" name="Espace réservé pour une image  3">
            <a:extLst>
              <a:ext uri="{FF2B5EF4-FFF2-40B4-BE49-F238E27FC236}">
                <a16:creationId xmlns:a16="http://schemas.microsoft.com/office/drawing/2014/main" id="{68D1566A-1AED-031F-B9D4-ABC61F9E3221}"/>
              </a:ext>
            </a:extLst>
          </p:cNvPr>
          <p:cNvSpPr>
            <a:spLocks noGrp="1"/>
          </p:cNvSpPr>
          <p:nvPr>
            <p:ph type="pic" sz="quarter" idx="10"/>
          </p:nvPr>
        </p:nvSpPr>
        <p:spPr>
          <a:xfrm>
            <a:off x="6304903" y="1230517"/>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
        <p:nvSpPr>
          <p:cNvPr id="15" name="Espace réservé pour une image  3">
            <a:extLst>
              <a:ext uri="{FF2B5EF4-FFF2-40B4-BE49-F238E27FC236}">
                <a16:creationId xmlns:a16="http://schemas.microsoft.com/office/drawing/2014/main" id="{F36F08B9-9289-486A-086A-82BE8E982607}"/>
              </a:ext>
            </a:extLst>
          </p:cNvPr>
          <p:cNvSpPr>
            <a:spLocks noGrp="1"/>
          </p:cNvSpPr>
          <p:nvPr>
            <p:ph type="pic" sz="quarter" idx="12"/>
          </p:nvPr>
        </p:nvSpPr>
        <p:spPr>
          <a:xfrm>
            <a:off x="9029209" y="1230517"/>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
        <p:nvSpPr>
          <p:cNvPr id="16" name="Espace réservé pour une image  3">
            <a:extLst>
              <a:ext uri="{FF2B5EF4-FFF2-40B4-BE49-F238E27FC236}">
                <a16:creationId xmlns:a16="http://schemas.microsoft.com/office/drawing/2014/main" id="{01F4F76B-136B-6EC8-3982-6D9D215F4D7B}"/>
              </a:ext>
            </a:extLst>
          </p:cNvPr>
          <p:cNvSpPr>
            <a:spLocks noGrp="1"/>
          </p:cNvSpPr>
          <p:nvPr>
            <p:ph type="pic" sz="quarter" idx="13"/>
          </p:nvPr>
        </p:nvSpPr>
        <p:spPr>
          <a:xfrm>
            <a:off x="6303206" y="2794899"/>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
        <p:nvSpPr>
          <p:cNvPr id="17" name="Espace réservé pour une image  3">
            <a:extLst>
              <a:ext uri="{FF2B5EF4-FFF2-40B4-BE49-F238E27FC236}">
                <a16:creationId xmlns:a16="http://schemas.microsoft.com/office/drawing/2014/main" id="{6E8341BD-19A4-573D-B628-C94418B67F3B}"/>
              </a:ext>
            </a:extLst>
          </p:cNvPr>
          <p:cNvSpPr>
            <a:spLocks noGrp="1"/>
          </p:cNvSpPr>
          <p:nvPr>
            <p:ph type="pic" sz="quarter" idx="14"/>
          </p:nvPr>
        </p:nvSpPr>
        <p:spPr>
          <a:xfrm>
            <a:off x="9027513" y="2794899"/>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45644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3" y="6555770"/>
            <a:ext cx="7443733" cy="329614"/>
          </a:xfrm>
          <a:prstGeom prst="rect">
            <a:avLst/>
          </a:prstGeom>
        </p:spPr>
        <p:txBody>
          <a:bodyPr anchor="t"/>
          <a:lstStyle>
            <a:lvl1pPr>
              <a:defRPr sz="1200">
                <a:solidFill>
                  <a:schemeClr val="bg1"/>
                </a:solidFill>
              </a:defRPr>
            </a:lvl1pPr>
          </a:lstStyle>
          <a:p>
            <a:r>
              <a:rPr lang="en-US" dirty="0">
                <a:solidFill>
                  <a:prstClr val="white"/>
                </a:solidFill>
              </a:rPr>
              <a:t>C. Sozzi | PSD  meeting: ITER related tasks | WPSA | 07 Feb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 Sozzi | PSD  meeting: ITER related tasks | WPSA | 07 Feb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 Sozzi | PSD  meeting: ITER related tasks | WPSA | 07 Feb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 Sozzi | PSD  meeting: ITER related tasks | WPSA | 07 Feb 2025</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332388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0099"/>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21951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968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a:prstGeom prst="rect">
            <a:avLst/>
          </a:prstGeom>
        </p:spPr>
        <p:txBody>
          <a:bodyPr anchor="t"/>
          <a:lstStyle>
            <a:lvl1pPr algn="l">
              <a:defRPr sz="3733" b="1" cap="all"/>
            </a:lvl1pPr>
          </a:lstStyle>
          <a:p>
            <a:r>
              <a:rPr lang="en-US" dirty="0"/>
              <a:t>Click to edit Master title style</a:t>
            </a:r>
            <a:endParaRPr lang="en-GB" dirty="0"/>
          </a:p>
        </p:txBody>
      </p:sp>
    </p:spTree>
    <p:extLst>
      <p:ext uri="{BB962C8B-B14F-4D97-AF65-F5344CB8AC3E}">
        <p14:creationId xmlns:p14="http://schemas.microsoft.com/office/powerpoint/2010/main" val="67736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433"/>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433"/>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9843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0"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rgbClr val="000099"/>
                </a:solidFill>
              </a:defRPr>
            </a:lvl1pPr>
          </a:lstStyle>
          <a:p>
            <a:pPr>
              <a:defRPr/>
            </a:pPr>
            <a:fld id="{BA241B50-CF2B-48DB-B0D1-93510DF7A079}" type="datetimeFigureOut">
              <a:rPr lang="en-GB"/>
              <a:pPr>
                <a:defRPr/>
              </a:pPr>
              <a:t>07/02/2025</a:t>
            </a:fld>
            <a:endParaRPr lang="en-GB"/>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rgbClr val="000099"/>
                </a:solidFill>
              </a:defRPr>
            </a:lvl1pPr>
          </a:lstStyle>
          <a:p>
            <a:pPr>
              <a:defRPr/>
            </a:pPr>
            <a:endParaRPr lang="en-GB"/>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000099"/>
                </a:solidFill>
              </a:defRPr>
            </a:lvl1pPr>
          </a:lstStyle>
          <a:p>
            <a:pPr>
              <a:defRPr/>
            </a:pPr>
            <a:fld id="{968FF840-F5E6-4C11-8783-EC662429D374}" type="slidenum">
              <a:rPr lang="en-GB" altLang="en-US"/>
              <a:pPr>
                <a:defRPr/>
              </a:pPr>
              <a:t>‹N›</a:t>
            </a:fld>
            <a:endParaRPr lang="en-GB" altLang="en-US"/>
          </a:p>
        </p:txBody>
      </p:sp>
      <p:sp>
        <p:nvSpPr>
          <p:cNvPr id="1030" name="Rectangle 2"/>
          <p:cNvSpPr>
            <a:spLocks noGrp="1" noChangeAspect="1" noChangeArrowheads="1"/>
          </p:cNvSpPr>
          <p:nvPr>
            <p:ph type="title"/>
          </p:nvPr>
        </p:nvSpPr>
        <p:spPr bwMode="auto">
          <a:xfrm>
            <a:off x="764117" y="357717"/>
            <a:ext cx="1066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pic>
        <p:nvPicPr>
          <p:cNvPr id="1031" name="Picture 14" descr="PowerPoint_Graphic"/>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235701"/>
            <a:ext cx="1219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5"/>
          <p:cNvSpPr txBox="1">
            <a:spLocks noChangeArrowheads="1"/>
          </p:cNvSpPr>
          <p:nvPr userDrawn="1"/>
        </p:nvSpPr>
        <p:spPr bwMode="auto">
          <a:xfrm>
            <a:off x="3470427" y="6405879"/>
            <a:ext cx="7766607" cy="338554"/>
          </a:xfrm>
          <a:prstGeom prst="rect">
            <a:avLst/>
          </a:prstGeom>
          <a:noFill/>
          <a:ln w="9525">
            <a:noFill/>
            <a:miter lim="800000"/>
            <a:headEnd/>
            <a:tailEnd/>
          </a:ln>
          <a:effectLst/>
        </p:spPr>
        <p:txBody>
          <a:bodyPr wrap="square">
            <a:spAutoFit/>
          </a:bodyPr>
          <a:lstStyle>
            <a:lvl1pPr>
              <a:defRPr kumimoji="1" sz="2400">
                <a:solidFill>
                  <a:schemeClr val="tx1"/>
                </a:solidFill>
                <a:latin typeface="Century Gothic" pitchFamily="34" charset="0"/>
                <a:ea typeface="ＭＳ Ｐゴシック" pitchFamily="34" charset="-128"/>
              </a:defRPr>
            </a:lvl1pPr>
            <a:lvl2pPr marL="37931725" indent="-37474525">
              <a:defRPr kumimoji="1" sz="2400">
                <a:solidFill>
                  <a:schemeClr val="tx1"/>
                </a:solidFill>
                <a:latin typeface="Century Gothic" pitchFamily="34" charset="0"/>
                <a:ea typeface="ＭＳ Ｐゴシック" pitchFamily="34" charset="-128"/>
              </a:defRPr>
            </a:lvl2pPr>
            <a:lvl3pPr>
              <a:defRPr kumimoji="1" sz="2400">
                <a:solidFill>
                  <a:schemeClr val="tx1"/>
                </a:solidFill>
                <a:latin typeface="Century Gothic" pitchFamily="34" charset="0"/>
                <a:ea typeface="ＭＳ Ｐゴシック" pitchFamily="34" charset="-128"/>
              </a:defRPr>
            </a:lvl3pPr>
            <a:lvl4pPr>
              <a:defRPr kumimoji="1" sz="2400">
                <a:solidFill>
                  <a:schemeClr val="tx1"/>
                </a:solidFill>
                <a:latin typeface="Century Gothic" pitchFamily="34" charset="0"/>
                <a:ea typeface="ＭＳ Ｐゴシック" pitchFamily="34" charset="-128"/>
              </a:defRPr>
            </a:lvl4pPr>
            <a:lvl5pPr>
              <a:defRPr kumimoji="1" sz="2400">
                <a:solidFill>
                  <a:schemeClr val="tx1"/>
                </a:solidFill>
                <a:latin typeface="Century Gothic" pitchFamily="34" charset="0"/>
                <a:ea typeface="ＭＳ Ｐゴシック" pitchFamily="34" charset="-128"/>
              </a:defRPr>
            </a:lvl5pPr>
            <a:lvl6pPr marL="457200" eaLnBrk="0" fontAlgn="base" hangingPunct="0">
              <a:spcBef>
                <a:spcPct val="0"/>
              </a:spcBef>
              <a:spcAft>
                <a:spcPct val="0"/>
              </a:spcAft>
              <a:defRPr kumimoji="1" sz="2400">
                <a:solidFill>
                  <a:schemeClr val="tx1"/>
                </a:solidFill>
                <a:latin typeface="Century Gothic" pitchFamily="34" charset="0"/>
                <a:ea typeface="ＭＳ Ｐゴシック" pitchFamily="34" charset="-128"/>
              </a:defRPr>
            </a:lvl6pPr>
            <a:lvl7pPr marL="914400" eaLnBrk="0" fontAlgn="base" hangingPunct="0">
              <a:spcBef>
                <a:spcPct val="0"/>
              </a:spcBef>
              <a:spcAft>
                <a:spcPct val="0"/>
              </a:spcAft>
              <a:defRPr kumimoji="1" sz="2400">
                <a:solidFill>
                  <a:schemeClr val="tx1"/>
                </a:solidFill>
                <a:latin typeface="Century Gothic" pitchFamily="34" charset="0"/>
                <a:ea typeface="ＭＳ Ｐゴシック" pitchFamily="34" charset="-128"/>
              </a:defRPr>
            </a:lvl7pPr>
            <a:lvl8pPr marL="1371600" eaLnBrk="0" fontAlgn="base" hangingPunct="0">
              <a:spcBef>
                <a:spcPct val="0"/>
              </a:spcBef>
              <a:spcAft>
                <a:spcPct val="0"/>
              </a:spcAft>
              <a:defRPr kumimoji="1" sz="2400">
                <a:solidFill>
                  <a:schemeClr val="tx1"/>
                </a:solidFill>
                <a:latin typeface="Century Gothic" pitchFamily="34" charset="0"/>
                <a:ea typeface="ＭＳ Ｐゴシック" pitchFamily="34" charset="-128"/>
              </a:defRPr>
            </a:lvl8pPr>
            <a:lvl9pPr marL="1828800" eaLnBrk="0" fontAlgn="base" hangingPunct="0">
              <a:spcBef>
                <a:spcPct val="0"/>
              </a:spcBef>
              <a:spcAft>
                <a:spcPct val="0"/>
              </a:spcAft>
              <a:defRPr kumimoji="1" sz="2400">
                <a:solidFill>
                  <a:schemeClr val="tx1"/>
                </a:solidFill>
                <a:latin typeface="Century Gothic" pitchFamily="34" charset="0"/>
                <a:ea typeface="ＭＳ Ｐゴシック" pitchFamily="34" charset="-128"/>
              </a:defRPr>
            </a:lvl9pPr>
          </a:lstStyle>
          <a:p>
            <a:pPr algn="ctr" defTabSz="1198003">
              <a:spcBef>
                <a:spcPct val="50000"/>
              </a:spcBef>
              <a:tabLst>
                <a:tab pos="7531012" algn="r"/>
              </a:tabLst>
              <a:defRPr/>
            </a:pPr>
            <a:r>
              <a:rPr kumimoji="0" lang="en-GB" altLang="ja-JP" sz="1600" dirty="0">
                <a:solidFill>
                  <a:srgbClr val="333399"/>
                </a:solidFill>
                <a:latin typeface="Arial" charset="0"/>
              </a:rPr>
              <a:t>JT-60SA Experiments Technical Committee Meeting – 6 </a:t>
            </a:r>
            <a:r>
              <a:rPr kumimoji="0" lang="en-GB" altLang="ja-JP" sz="1600" baseline="0" dirty="0">
                <a:solidFill>
                  <a:srgbClr val="333399"/>
                </a:solidFill>
                <a:latin typeface="Arial" charset="0"/>
              </a:rPr>
              <a:t>– 2 - 2024</a:t>
            </a:r>
            <a:endParaRPr kumimoji="0" lang="en-GB" altLang="ja-JP" sz="1600" dirty="0">
              <a:solidFill>
                <a:srgbClr val="333399"/>
              </a:solidFill>
              <a:latin typeface="Arial" charset="0"/>
            </a:endParaRPr>
          </a:p>
        </p:txBody>
      </p:sp>
      <p:sp>
        <p:nvSpPr>
          <p:cNvPr id="10" name="Text Box 16"/>
          <p:cNvSpPr txBox="1">
            <a:spLocks noChangeArrowheads="1"/>
          </p:cNvSpPr>
          <p:nvPr userDrawn="1"/>
        </p:nvSpPr>
        <p:spPr bwMode="auto">
          <a:xfrm>
            <a:off x="11269691" y="6406395"/>
            <a:ext cx="922309" cy="338554"/>
          </a:xfrm>
          <a:prstGeom prst="rect">
            <a:avLst/>
          </a:prstGeom>
          <a:noFill/>
          <a:ln w="9525">
            <a:noFill/>
            <a:miter lim="800000"/>
            <a:headEnd/>
            <a:tailEnd/>
          </a:ln>
          <a:effectLst/>
        </p:spPr>
        <p:txBody>
          <a:bodyPr wrap="square">
            <a:spAutoFit/>
          </a:bodyPr>
          <a:lstStyle>
            <a:lvl1pPr>
              <a:defRPr sz="2400">
                <a:solidFill>
                  <a:schemeClr val="tx1"/>
                </a:solidFill>
                <a:latin typeface="Century Gothic" panose="020B0502020202020204" pitchFamily="34" charset="0"/>
                <a:ea typeface="ＭＳ Ｐゴシック" panose="020B0600070205080204" pitchFamily="34" charset="-128"/>
              </a:defRPr>
            </a:lvl1pPr>
            <a:lvl2pPr marL="742950" indent="-285750">
              <a:defRPr sz="2400">
                <a:solidFill>
                  <a:schemeClr val="tx1"/>
                </a:solidFill>
                <a:latin typeface="Century Gothic" panose="020B0502020202020204" pitchFamily="34" charset="0"/>
                <a:ea typeface="ＭＳ Ｐゴシック" panose="020B0600070205080204" pitchFamily="34" charset="-128"/>
              </a:defRPr>
            </a:lvl2pPr>
            <a:lvl3pPr marL="1143000" indent="-228600">
              <a:defRPr sz="2400">
                <a:solidFill>
                  <a:schemeClr val="tx1"/>
                </a:solidFill>
                <a:latin typeface="Century Gothic" panose="020B0502020202020204" pitchFamily="34" charset="0"/>
                <a:ea typeface="ＭＳ Ｐゴシック" panose="020B0600070205080204" pitchFamily="34" charset="-128"/>
              </a:defRPr>
            </a:lvl3pPr>
            <a:lvl4pPr marL="1600200" indent="-228600">
              <a:defRPr sz="2400">
                <a:solidFill>
                  <a:schemeClr val="tx1"/>
                </a:solidFill>
                <a:latin typeface="Century Gothic" panose="020B0502020202020204" pitchFamily="34" charset="0"/>
                <a:ea typeface="ＭＳ Ｐゴシック" panose="020B0600070205080204" pitchFamily="34" charset="-128"/>
              </a:defRPr>
            </a:lvl4pPr>
            <a:lvl5pPr marL="2057400" indent="-228600">
              <a:defRPr sz="2400">
                <a:solidFill>
                  <a:schemeClr val="tx1"/>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a:spcBef>
                <a:spcPct val="50000"/>
              </a:spcBef>
              <a:defRPr/>
            </a:pPr>
            <a:fld id="{28C74AA9-BCD4-46BC-ACFA-32C5216D4530}" type="slidenum">
              <a:rPr lang="en-GB" altLang="ja-JP" sz="1600" smtClean="0">
                <a:solidFill>
                  <a:srgbClr val="000099"/>
                </a:solidFill>
                <a:latin typeface="Arial" panose="020B0604020202020204" pitchFamily="34" charset="0"/>
                <a:cs typeface="Arial" panose="020B0604020202020204" pitchFamily="34" charset="0"/>
              </a:rPr>
              <a:pPr algn="ctr">
                <a:spcBef>
                  <a:spcPct val="50000"/>
                </a:spcBef>
                <a:defRPr/>
              </a:pPr>
              <a:t>‹N›</a:t>
            </a:fld>
            <a:r>
              <a:rPr lang="en-GB" altLang="ja-JP" sz="1600" dirty="0">
                <a:solidFill>
                  <a:srgbClr val="000099"/>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13013153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ctr" rtl="0" eaLnBrk="0" fontAlgn="base" hangingPunct="0">
        <a:spcBef>
          <a:spcPct val="0"/>
        </a:spcBef>
        <a:spcAft>
          <a:spcPct val="0"/>
        </a:spcAft>
        <a:defRPr sz="3733" b="1" kern="1200">
          <a:solidFill>
            <a:srgbClr val="000099"/>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267" b="1">
          <a:solidFill>
            <a:srgbClr val="000099"/>
          </a:solidFill>
          <a:latin typeface="Arial" charset="0"/>
          <a:cs typeface="Arial" charset="0"/>
        </a:defRPr>
      </a:lvl2pPr>
      <a:lvl3pPr algn="ctr" rtl="0" eaLnBrk="0" fontAlgn="base" hangingPunct="0">
        <a:spcBef>
          <a:spcPct val="0"/>
        </a:spcBef>
        <a:spcAft>
          <a:spcPct val="0"/>
        </a:spcAft>
        <a:defRPr sz="4267" b="1">
          <a:solidFill>
            <a:srgbClr val="000099"/>
          </a:solidFill>
          <a:latin typeface="Arial" charset="0"/>
          <a:cs typeface="Arial" charset="0"/>
        </a:defRPr>
      </a:lvl3pPr>
      <a:lvl4pPr algn="ctr" rtl="0" eaLnBrk="0" fontAlgn="base" hangingPunct="0">
        <a:spcBef>
          <a:spcPct val="0"/>
        </a:spcBef>
        <a:spcAft>
          <a:spcPct val="0"/>
        </a:spcAft>
        <a:defRPr sz="4267" b="1">
          <a:solidFill>
            <a:srgbClr val="000099"/>
          </a:solidFill>
          <a:latin typeface="Arial" charset="0"/>
          <a:cs typeface="Arial" charset="0"/>
        </a:defRPr>
      </a:lvl4pPr>
      <a:lvl5pPr algn="ctr" rtl="0" eaLnBrk="0" fontAlgn="base" hangingPunct="0">
        <a:spcBef>
          <a:spcPct val="0"/>
        </a:spcBef>
        <a:spcAft>
          <a:spcPct val="0"/>
        </a:spcAft>
        <a:defRPr sz="4267" b="1">
          <a:solidFill>
            <a:srgbClr val="000099"/>
          </a:solidFill>
          <a:latin typeface="Arial" charset="0"/>
          <a:cs typeface="Arial" charset="0"/>
        </a:defRPr>
      </a:lvl5pPr>
      <a:lvl6pPr marL="609585" algn="ctr" rtl="0" fontAlgn="base">
        <a:spcBef>
          <a:spcPct val="0"/>
        </a:spcBef>
        <a:spcAft>
          <a:spcPct val="0"/>
        </a:spcAft>
        <a:defRPr sz="4267" b="1">
          <a:solidFill>
            <a:srgbClr val="000099"/>
          </a:solidFill>
          <a:latin typeface="Arial" charset="0"/>
          <a:cs typeface="Arial" charset="0"/>
        </a:defRPr>
      </a:lvl6pPr>
      <a:lvl7pPr marL="1219170" algn="ctr" rtl="0" fontAlgn="base">
        <a:spcBef>
          <a:spcPct val="0"/>
        </a:spcBef>
        <a:spcAft>
          <a:spcPct val="0"/>
        </a:spcAft>
        <a:defRPr sz="4267" b="1">
          <a:solidFill>
            <a:srgbClr val="000099"/>
          </a:solidFill>
          <a:latin typeface="Arial" charset="0"/>
          <a:cs typeface="Arial" charset="0"/>
        </a:defRPr>
      </a:lvl7pPr>
      <a:lvl8pPr marL="1828754" algn="ctr" rtl="0" fontAlgn="base">
        <a:spcBef>
          <a:spcPct val="0"/>
        </a:spcBef>
        <a:spcAft>
          <a:spcPct val="0"/>
        </a:spcAft>
        <a:defRPr sz="4267" b="1">
          <a:solidFill>
            <a:srgbClr val="000099"/>
          </a:solidFill>
          <a:latin typeface="Arial" charset="0"/>
          <a:cs typeface="Arial" charset="0"/>
        </a:defRPr>
      </a:lvl8pPr>
      <a:lvl9pPr marL="2438339" algn="ctr" rtl="0" fontAlgn="base">
        <a:spcBef>
          <a:spcPct val="0"/>
        </a:spcBef>
        <a:spcAft>
          <a:spcPct val="0"/>
        </a:spcAft>
        <a:defRPr sz="4267" b="1">
          <a:solidFill>
            <a:srgbClr val="000099"/>
          </a:solidFill>
          <a:latin typeface="Arial" charset="0"/>
          <a:cs typeface="Arial"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2667" kern="1200">
          <a:solidFill>
            <a:srgbClr val="000099"/>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panose="020B0604020202020204" pitchFamily="34" charset="0"/>
        <a:buChar char="–"/>
        <a:defRPr sz="2400" kern="1200">
          <a:solidFill>
            <a:srgbClr val="000099"/>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panose="020B0604020202020204" pitchFamily="34" charset="0"/>
        <a:buChar char="•"/>
        <a:defRPr sz="2133" kern="1200">
          <a:solidFill>
            <a:srgbClr val="000099"/>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panose="020B0604020202020204" pitchFamily="34" charset="0"/>
        <a:buChar char="–"/>
        <a:defRPr sz="1867" kern="1200">
          <a:solidFill>
            <a:srgbClr val="000099"/>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panose="020B0604020202020204" pitchFamily="34" charset="0"/>
        <a:buChar char="»"/>
        <a:defRPr sz="1867" kern="1200">
          <a:solidFill>
            <a:srgbClr val="000099"/>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89412" y="2627357"/>
            <a:ext cx="5911388" cy="620251"/>
          </a:xfrm>
        </p:spPr>
        <p:txBody>
          <a:bodyPr>
            <a:normAutofit fontScale="90000"/>
          </a:bodyPr>
          <a:lstStyle/>
          <a:p>
            <a:r>
              <a:rPr lang="en-US" dirty="0"/>
              <a:t>Overview of the prioritized ITER related tasks in WPSA</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Carlo Sozzi</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p:txBody>
          <a:bodyPr/>
          <a:lstStyle/>
          <a:p>
            <a:endParaRPr lang="en-US" dirty="0"/>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en-US" dirty="0" err="1"/>
              <a:t>EUROfusion</a:t>
            </a:r>
            <a:r>
              <a:rPr lang="en-US" dirty="0"/>
              <a:t> PSD Meeting</a:t>
            </a:r>
          </a:p>
        </p:txBody>
      </p:sp>
      <p:pic>
        <p:nvPicPr>
          <p:cNvPr id="8" name="Picture 4">
            <a:extLst>
              <a:ext uri="{FF2B5EF4-FFF2-40B4-BE49-F238E27FC236}">
                <a16:creationId xmlns:a16="http://schemas.microsoft.com/office/drawing/2014/main" id="{D896CA18-7D58-42AB-9B5A-74B9FEF2D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523" y="4887790"/>
            <a:ext cx="2264299" cy="62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a:extLst>
              <a:ext uri="{FF2B5EF4-FFF2-40B4-BE49-F238E27FC236}">
                <a16:creationId xmlns:a16="http://schemas.microsoft.com/office/drawing/2014/main" id="{8E87ACE4-F2FA-4EA5-9FD1-BAEAD976B23C}"/>
              </a:ext>
            </a:extLst>
          </p:cNvPr>
          <p:cNvPicPr>
            <a:picLocks noChangeAspect="1"/>
          </p:cNvPicPr>
          <p:nvPr/>
        </p:nvPicPr>
        <p:blipFill>
          <a:blip r:embed="rId3"/>
          <a:stretch>
            <a:fillRect/>
          </a:stretch>
        </p:blipFill>
        <p:spPr>
          <a:xfrm>
            <a:off x="489412" y="4791598"/>
            <a:ext cx="2264299" cy="715918"/>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E187-293E-4786-A3A1-7A64C7B84E01}"/>
              </a:ext>
            </a:extLst>
          </p:cNvPr>
          <p:cNvSpPr>
            <a:spLocks noGrp="1"/>
          </p:cNvSpPr>
          <p:nvPr>
            <p:ph type="title"/>
          </p:nvPr>
        </p:nvSpPr>
        <p:spPr/>
        <p:txBody>
          <a:bodyPr/>
          <a:lstStyle/>
          <a:p>
            <a:r>
              <a:rPr lang="en-US" dirty="0"/>
              <a:t>WPSA Objectives 2026/2027</a:t>
            </a:r>
          </a:p>
        </p:txBody>
      </p:sp>
      <p:sp>
        <p:nvSpPr>
          <p:cNvPr id="3" name="Content Placeholder 2">
            <a:extLst>
              <a:ext uri="{FF2B5EF4-FFF2-40B4-BE49-F238E27FC236}">
                <a16:creationId xmlns:a16="http://schemas.microsoft.com/office/drawing/2014/main" id="{F949FD02-4337-4B8D-950F-1A016CF35015}"/>
              </a:ext>
            </a:extLst>
          </p:cNvPr>
          <p:cNvSpPr>
            <a:spLocks noGrp="1"/>
          </p:cNvSpPr>
          <p:nvPr>
            <p:ph idx="1"/>
          </p:nvPr>
        </p:nvSpPr>
        <p:spPr>
          <a:xfrm>
            <a:off x="4121999" y="910966"/>
            <a:ext cx="7366352" cy="5257973"/>
          </a:xfrm>
        </p:spPr>
        <p:txBody>
          <a:bodyPr>
            <a:normAutofit fontScale="92500" lnSpcReduction="10000"/>
          </a:bodyPr>
          <a:lstStyle/>
          <a:p>
            <a:r>
              <a:rPr lang="en-US" dirty="0"/>
              <a:t>2026: OP2 restart, systems commissioning and first operation (edge TS, div. VUV, MGI)</a:t>
            </a:r>
          </a:p>
          <a:p>
            <a:pPr lvl="1"/>
            <a:r>
              <a:rPr lang="en-US" dirty="0"/>
              <a:t>Support systems operation</a:t>
            </a:r>
          </a:p>
          <a:p>
            <a:pPr lvl="1"/>
            <a:r>
              <a:rPr lang="en-US" dirty="0"/>
              <a:t>Support data production</a:t>
            </a:r>
          </a:p>
          <a:p>
            <a:pPr lvl="1"/>
            <a:r>
              <a:rPr lang="en-US" dirty="0"/>
              <a:t>Finalize procurements for ME2</a:t>
            </a:r>
          </a:p>
          <a:p>
            <a:pPr lvl="1"/>
            <a:r>
              <a:rPr lang="en-US" dirty="0"/>
              <a:t>Finalize preparation of installation and commissioning of ME2 systems</a:t>
            </a:r>
          </a:p>
          <a:p>
            <a:pPr lvl="1"/>
            <a:r>
              <a:rPr lang="en-US" dirty="0"/>
              <a:t>Support design and procurements for ME3 -2028 (DR, Neutron monitor and Neutron Spectrometer 2)</a:t>
            </a:r>
          </a:p>
          <a:p>
            <a:pPr lvl="1"/>
            <a:r>
              <a:rPr lang="en-US" dirty="0"/>
              <a:t>Support data validation and analysis including IMAS </a:t>
            </a:r>
          </a:p>
          <a:p>
            <a:pPr lvl="1"/>
            <a:r>
              <a:rPr lang="en-US" dirty="0"/>
              <a:t>Develop upgrades and new enhancements in preparation of W operation (diagnostics, heating, control, protection </a:t>
            </a:r>
            <a:r>
              <a:rPr lang="en-US" dirty="0" err="1"/>
              <a:t>etc</a:t>
            </a:r>
            <a:r>
              <a:rPr lang="en-US" dirty="0"/>
              <a:t>)</a:t>
            </a:r>
          </a:p>
          <a:p>
            <a:pPr marL="342900" lvl="1" indent="0">
              <a:buNone/>
            </a:pPr>
            <a:endParaRPr lang="en-US" dirty="0"/>
          </a:p>
          <a:p>
            <a:r>
              <a:rPr lang="en-US" dirty="0"/>
              <a:t>2027: ME2 installation of FILD, TPCI, Gamma spectrometer, PLS1, (neutron spectrometer 1)</a:t>
            </a:r>
          </a:p>
          <a:p>
            <a:pPr lvl="1"/>
            <a:r>
              <a:rPr lang="en-US" dirty="0"/>
              <a:t>Support installation and integration of ME2 systems</a:t>
            </a:r>
          </a:p>
          <a:p>
            <a:pPr lvl="1"/>
            <a:r>
              <a:rPr lang="en-US" dirty="0"/>
              <a:t>Develop enhancements for ME3 (DR, edge diagnostics?)</a:t>
            </a:r>
          </a:p>
          <a:p>
            <a:pPr lvl="1"/>
            <a:r>
              <a:rPr lang="en-US" dirty="0"/>
              <a:t>Develop upgrades in preparation of W operation (diagnostics, heating, control, protection </a:t>
            </a:r>
            <a:r>
              <a:rPr lang="en-US" dirty="0" err="1"/>
              <a:t>etc</a:t>
            </a:r>
            <a:r>
              <a:rPr lang="en-US" dirty="0"/>
              <a:t>)</a:t>
            </a:r>
          </a:p>
          <a:p>
            <a:pPr marL="342900" lvl="1" indent="0">
              <a:buNone/>
            </a:pPr>
            <a:endParaRPr lang="en-US" dirty="0"/>
          </a:p>
          <a:p>
            <a:pPr lvl="1"/>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F6F97CB7-79E7-4D51-8708-57F047D38268}"/>
              </a:ext>
            </a:extLst>
          </p:cNvPr>
          <p:cNvSpPr>
            <a:spLocks noGrp="1"/>
          </p:cNvSpPr>
          <p:nvPr>
            <p:ph type="ftr" sz="quarter" idx="11"/>
          </p:nvPr>
        </p:nvSpPr>
        <p:spPr/>
        <p:txBody>
          <a:bodyPr/>
          <a:lstStyle/>
          <a:p>
            <a:r>
              <a:rPr lang="en-US">
                <a:solidFill>
                  <a:prstClr val="white"/>
                </a:solidFill>
              </a:rPr>
              <a:t>C. Sozzi | PSD  meeting: ITER related tasks | WPSA | 07 Feb 2025</a:t>
            </a:r>
            <a:endParaRPr lang="en-GB" dirty="0">
              <a:solidFill>
                <a:prstClr val="white"/>
              </a:solidFill>
            </a:endParaRPr>
          </a:p>
        </p:txBody>
      </p:sp>
      <p:sp>
        <p:nvSpPr>
          <p:cNvPr id="5" name="Slide Number Placeholder 4">
            <a:extLst>
              <a:ext uri="{FF2B5EF4-FFF2-40B4-BE49-F238E27FC236}">
                <a16:creationId xmlns:a16="http://schemas.microsoft.com/office/drawing/2014/main" id="{600F8605-7612-4EBD-BBDE-FA822A178B6F}"/>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graphicFrame>
        <p:nvGraphicFramePr>
          <p:cNvPr id="6" name="Table 46">
            <a:extLst>
              <a:ext uri="{FF2B5EF4-FFF2-40B4-BE49-F238E27FC236}">
                <a16:creationId xmlns:a16="http://schemas.microsoft.com/office/drawing/2014/main" id="{965168EE-EB8E-4B28-AE23-796A03C30D1A}"/>
              </a:ext>
            </a:extLst>
          </p:cNvPr>
          <p:cNvGraphicFramePr>
            <a:graphicFrameLocks noGrp="1"/>
          </p:cNvGraphicFramePr>
          <p:nvPr/>
        </p:nvGraphicFramePr>
        <p:xfrm>
          <a:off x="360040" y="910966"/>
          <a:ext cx="3475113" cy="2137347"/>
        </p:xfrm>
        <a:graphic>
          <a:graphicData uri="http://schemas.openxmlformats.org/drawingml/2006/table">
            <a:tbl>
              <a:tblPr firstRow="1" bandRow="1">
                <a:tableStyleId>{5C22544A-7EE6-4342-B048-85BDC9FD1C3A}</a:tableStyleId>
              </a:tblPr>
              <a:tblGrid>
                <a:gridCol w="3475113">
                  <a:extLst>
                    <a:ext uri="{9D8B030D-6E8A-4147-A177-3AD203B41FA5}">
                      <a16:colId xmlns:a16="http://schemas.microsoft.com/office/drawing/2014/main" val="3945259250"/>
                    </a:ext>
                  </a:extLst>
                </a:gridCol>
              </a:tblGrid>
              <a:tr h="304226">
                <a:tc>
                  <a:txBody>
                    <a:bodyPr/>
                    <a:lstStyle/>
                    <a:p>
                      <a:r>
                        <a:rPr lang="en-US" sz="1800" dirty="0">
                          <a:solidFill>
                            <a:schemeClr val="tx1"/>
                          </a:solidFill>
                          <a:highlight>
                            <a:srgbClr val="FFFF00"/>
                          </a:highlight>
                        </a:rPr>
                        <a:t>EUROPE Strategic Priorities</a:t>
                      </a:r>
                    </a:p>
                  </a:txBody>
                  <a:tcPr/>
                </a:tc>
                <a:extLst>
                  <a:ext uri="{0D108BD9-81ED-4DB2-BD59-A6C34878D82A}">
                    <a16:rowId xmlns:a16="http://schemas.microsoft.com/office/drawing/2014/main" val="296772849"/>
                  </a:ext>
                </a:extLst>
              </a:tr>
              <a:tr h="399987">
                <a:tc>
                  <a:txBody>
                    <a:bodyPr/>
                    <a:lstStyle/>
                    <a:p>
                      <a:r>
                        <a:rPr lang="en-US" sz="1800" dirty="0"/>
                        <a:t>scenarios compatible with </a:t>
                      </a:r>
                      <a:r>
                        <a:rPr lang="en-US" sz="1800" dirty="0">
                          <a:solidFill>
                            <a:schemeClr val="tx2"/>
                          </a:solidFill>
                        </a:rPr>
                        <a:t>W-PFCs.</a:t>
                      </a:r>
                    </a:p>
                  </a:txBody>
                  <a:tcPr/>
                </a:tc>
                <a:extLst>
                  <a:ext uri="{0D108BD9-81ED-4DB2-BD59-A6C34878D82A}">
                    <a16:rowId xmlns:a16="http://schemas.microsoft.com/office/drawing/2014/main" val="4216492751"/>
                  </a:ext>
                </a:extLst>
              </a:tr>
              <a:tr h="399987">
                <a:tc>
                  <a:txBody>
                    <a:bodyPr/>
                    <a:lstStyle/>
                    <a:p>
                      <a:r>
                        <a:rPr lang="en-GB" sz="1800" dirty="0"/>
                        <a:t>Management of </a:t>
                      </a:r>
                      <a:r>
                        <a:rPr lang="en-GB" sz="1800" dirty="0">
                          <a:solidFill>
                            <a:schemeClr val="tx2"/>
                          </a:solidFill>
                        </a:rPr>
                        <a:t>disruptions and runaways</a:t>
                      </a:r>
                      <a:endParaRPr lang="en-US" sz="1800" dirty="0">
                        <a:solidFill>
                          <a:schemeClr val="tx2"/>
                        </a:solidFill>
                      </a:endParaRPr>
                    </a:p>
                  </a:txBody>
                  <a:tcPr/>
                </a:tc>
                <a:extLst>
                  <a:ext uri="{0D108BD9-81ED-4DB2-BD59-A6C34878D82A}">
                    <a16:rowId xmlns:a16="http://schemas.microsoft.com/office/drawing/2014/main" val="1031920938"/>
                  </a:ext>
                </a:extLst>
              </a:tr>
              <a:tr h="304226">
                <a:tc>
                  <a:txBody>
                    <a:bodyPr/>
                    <a:lstStyle/>
                    <a:p>
                      <a:r>
                        <a:rPr kumimoji="0" lang="en-GB" sz="1800" b="0" i="0" u="none" strike="noStrike" kern="1200" cap="none" spc="0" normalizeH="0" baseline="0" noProof="0" dirty="0">
                          <a:ln>
                            <a:noFill/>
                          </a:ln>
                          <a:solidFill>
                            <a:schemeClr val="tx2"/>
                          </a:solidFill>
                          <a:effectLst/>
                          <a:uLnTx/>
                          <a:uFillTx/>
                          <a:latin typeface="Calibri"/>
                          <a:ea typeface="+mn-ea"/>
                          <a:cs typeface="+mn-cs"/>
                        </a:rPr>
                        <a:t>Fast ion </a:t>
                      </a:r>
                      <a:r>
                        <a:rPr kumimoji="0" lang="en-GB" sz="1800" b="0" i="0" u="none" strike="noStrike" kern="1200" cap="none" spc="0" normalizeH="0" baseline="0" noProof="0" dirty="0">
                          <a:ln>
                            <a:noFill/>
                          </a:ln>
                          <a:solidFill>
                            <a:prstClr val="black"/>
                          </a:solidFill>
                          <a:effectLst/>
                          <a:uLnTx/>
                          <a:uFillTx/>
                          <a:latin typeface="Calibri"/>
                          <a:ea typeface="+mn-ea"/>
                          <a:cs typeface="+mn-cs"/>
                        </a:rPr>
                        <a:t>physics</a:t>
                      </a:r>
                      <a:endParaRPr lang="en-US" sz="1800" dirty="0"/>
                    </a:p>
                  </a:txBody>
                  <a:tcPr/>
                </a:tc>
                <a:extLst>
                  <a:ext uri="{0D108BD9-81ED-4DB2-BD59-A6C34878D82A}">
                    <a16:rowId xmlns:a16="http://schemas.microsoft.com/office/drawing/2014/main" val="1579279997"/>
                  </a:ext>
                </a:extLst>
              </a:tr>
              <a:tr h="3042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solidFill>
                            <a:schemeClr val="tx2"/>
                          </a:solidFill>
                        </a:rPr>
                        <a:t>real-time control </a:t>
                      </a:r>
                      <a:r>
                        <a:rPr lang="en-GB" sz="1800" dirty="0"/>
                        <a:t>strategies</a:t>
                      </a:r>
                    </a:p>
                  </a:txBody>
                  <a:tcPr/>
                </a:tc>
                <a:extLst>
                  <a:ext uri="{0D108BD9-81ED-4DB2-BD59-A6C34878D82A}">
                    <a16:rowId xmlns:a16="http://schemas.microsoft.com/office/drawing/2014/main" val="3785018002"/>
                  </a:ext>
                </a:extLst>
              </a:tr>
            </a:tbl>
          </a:graphicData>
        </a:graphic>
      </p:graphicFrame>
      <p:sp>
        <p:nvSpPr>
          <p:cNvPr id="8" name="TextBox 7">
            <a:extLst>
              <a:ext uri="{FF2B5EF4-FFF2-40B4-BE49-F238E27FC236}">
                <a16:creationId xmlns:a16="http://schemas.microsoft.com/office/drawing/2014/main" id="{A9D5C5C6-7FFC-4E2B-9CA0-6F0928D5F5A3}"/>
              </a:ext>
            </a:extLst>
          </p:cNvPr>
          <p:cNvSpPr txBox="1"/>
          <p:nvPr/>
        </p:nvSpPr>
        <p:spPr>
          <a:xfrm>
            <a:off x="360039" y="3732700"/>
            <a:ext cx="3475113" cy="1569660"/>
          </a:xfrm>
          <a:prstGeom prst="rect">
            <a:avLst/>
          </a:prstGeom>
          <a:noFill/>
        </p:spPr>
        <p:txBody>
          <a:bodyPr wrap="square" rtlCol="0">
            <a:spAutoFit/>
          </a:bodyPr>
          <a:lstStyle/>
          <a:p>
            <a:pPr marL="360000" indent="-360000" algn="l">
              <a:buFont typeface="Arial" panose="020B0604020202020204" pitchFamily="34" charset="0"/>
              <a:buChar char="•"/>
            </a:pPr>
            <a:r>
              <a:rPr lang="en-US" sz="2400" dirty="0"/>
              <a:t>Gain experience in operation of high current, high plasma volume SC device</a:t>
            </a:r>
          </a:p>
        </p:txBody>
      </p:sp>
    </p:spTree>
    <p:extLst>
      <p:ext uri="{BB962C8B-B14F-4D97-AF65-F5344CB8AC3E}">
        <p14:creationId xmlns:p14="http://schemas.microsoft.com/office/powerpoint/2010/main" val="428892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D85A5-7FD3-4EDC-B53F-F64CD285E8B9}"/>
              </a:ext>
            </a:extLst>
          </p:cNvPr>
          <p:cNvSpPr>
            <a:spLocks noGrp="1"/>
          </p:cNvSpPr>
          <p:nvPr>
            <p:ph type="title"/>
          </p:nvPr>
        </p:nvSpPr>
        <p:spPr/>
        <p:txBody>
          <a:bodyPr/>
          <a:lstStyle/>
          <a:p>
            <a:r>
              <a:rPr lang="en-US" dirty="0"/>
              <a:t>Overview of the prioritized ITER related tasks: specs</a:t>
            </a:r>
          </a:p>
        </p:txBody>
      </p:sp>
      <p:sp>
        <p:nvSpPr>
          <p:cNvPr id="3" name="Segnaposto contenuto 2">
            <a:extLst>
              <a:ext uri="{FF2B5EF4-FFF2-40B4-BE49-F238E27FC236}">
                <a16:creationId xmlns:a16="http://schemas.microsoft.com/office/drawing/2014/main" id="{DE05DF61-F511-4233-8693-F45B21F46520}"/>
              </a:ext>
            </a:extLst>
          </p:cNvPr>
          <p:cNvSpPr>
            <a:spLocks noGrp="1"/>
          </p:cNvSpPr>
          <p:nvPr>
            <p:ph idx="1"/>
          </p:nvPr>
        </p:nvSpPr>
        <p:spPr/>
        <p:txBody>
          <a:bodyPr/>
          <a:lstStyle/>
          <a:p>
            <a:r>
              <a:rPr lang="en-US" dirty="0"/>
              <a:t>prepare a 5-10 min presentation with not more than 5 slides addressing the following items:</a:t>
            </a:r>
          </a:p>
          <a:p>
            <a:endParaRPr lang="en-US" dirty="0"/>
          </a:p>
          <a:p>
            <a:r>
              <a:rPr lang="en-US" dirty="0"/>
              <a:t>Which are the 3-5 main Research questions you are addressing for ITER?</a:t>
            </a:r>
          </a:p>
          <a:p>
            <a:r>
              <a:rPr lang="en-US" dirty="0"/>
              <a:t>What is the relation of these research questions with the present ITER Research Plan?</a:t>
            </a:r>
          </a:p>
          <a:p>
            <a:r>
              <a:rPr lang="en-US" dirty="0"/>
              <a:t>What are the human and facility resources allocated for these 3-5 individual questions? – please provide the numbers total for each main research questions, fraction of your WPs total budget and integral value for these main objectives</a:t>
            </a:r>
          </a:p>
          <a:p>
            <a:r>
              <a:rPr lang="en-US" dirty="0"/>
              <a:t>Which 3-5 objectives are the TSVVs in the thrust you are coordinating addressing for ITER?</a:t>
            </a:r>
          </a:p>
          <a:p>
            <a:r>
              <a:rPr lang="en-US" dirty="0"/>
              <a:t>Please upload the slides on indico…</a:t>
            </a:r>
          </a:p>
        </p:txBody>
      </p:sp>
      <p:sp>
        <p:nvSpPr>
          <p:cNvPr id="4" name="Segnaposto piè di pagina 3">
            <a:extLst>
              <a:ext uri="{FF2B5EF4-FFF2-40B4-BE49-F238E27FC236}">
                <a16:creationId xmlns:a16="http://schemas.microsoft.com/office/drawing/2014/main" id="{2B277904-8CD9-4D8A-BD50-B49B5842565D}"/>
              </a:ext>
            </a:extLst>
          </p:cNvPr>
          <p:cNvSpPr>
            <a:spLocks noGrp="1"/>
          </p:cNvSpPr>
          <p:nvPr>
            <p:ph type="ftr" sz="quarter" idx="11"/>
          </p:nvPr>
        </p:nvSpPr>
        <p:spPr/>
        <p:txBody>
          <a:bodyPr/>
          <a:lstStyle/>
          <a:p>
            <a:r>
              <a:rPr lang="en-US">
                <a:solidFill>
                  <a:prstClr val="white"/>
                </a:solidFill>
              </a:rPr>
              <a:t>C. Sozzi | PSD  meeting: ITER related tasks | WPSA | 07 Feb 2025</a:t>
            </a:r>
            <a:endParaRPr lang="en-GB" dirty="0">
              <a:solidFill>
                <a:prstClr val="white"/>
              </a:solidFill>
            </a:endParaRPr>
          </a:p>
        </p:txBody>
      </p:sp>
      <p:sp>
        <p:nvSpPr>
          <p:cNvPr id="5" name="Segnaposto numero diapositiva 4">
            <a:extLst>
              <a:ext uri="{FF2B5EF4-FFF2-40B4-BE49-F238E27FC236}">
                <a16:creationId xmlns:a16="http://schemas.microsoft.com/office/drawing/2014/main" id="{F10481DA-E5F2-4EE8-B9A3-B2DAC97D0361}"/>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Tree>
    <p:extLst>
      <p:ext uri="{BB962C8B-B14F-4D97-AF65-F5344CB8AC3E}">
        <p14:creationId xmlns:p14="http://schemas.microsoft.com/office/powerpoint/2010/main" val="419998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C1546-EA46-CF0C-BF92-0A3060660183}"/>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
        <p:nvSpPr>
          <p:cNvPr id="4" name="Footer Placeholder 2">
            <a:extLst>
              <a:ext uri="{FF2B5EF4-FFF2-40B4-BE49-F238E27FC236}">
                <a16:creationId xmlns:a16="http://schemas.microsoft.com/office/drawing/2014/main" id="{B6873562-9BC4-6F56-0299-B37040D45F69}"/>
              </a:ext>
            </a:extLst>
          </p:cNvPr>
          <p:cNvSpPr>
            <a:spLocks noGrp="1"/>
          </p:cNvSpPr>
          <p:nvPr>
            <p:ph type="ftr" sz="quarter" idx="11"/>
          </p:nvPr>
        </p:nvSpPr>
        <p:spPr>
          <a:xfrm>
            <a:off x="825623" y="6555770"/>
            <a:ext cx="8987680" cy="329614"/>
          </a:xfrm>
        </p:spPr>
        <p:txBody>
          <a:bodyPr/>
          <a:lstStyle/>
          <a:p>
            <a:r>
              <a:rPr lang="en-US">
                <a:solidFill>
                  <a:prstClr val="white"/>
                </a:solidFill>
              </a:rPr>
              <a:t>C. Sozzi | PSD  meeting: ITER related tasks | WPSA | 07 Feb 2025</a:t>
            </a:r>
            <a:endParaRPr lang="en-GB" dirty="0">
              <a:solidFill>
                <a:prstClr val="white"/>
              </a:solidFill>
            </a:endParaRPr>
          </a:p>
        </p:txBody>
      </p:sp>
    </p:spTree>
    <p:extLst>
      <p:ext uri="{BB962C8B-B14F-4D97-AF65-F5344CB8AC3E}">
        <p14:creationId xmlns:p14="http://schemas.microsoft.com/office/powerpoint/2010/main" val="23229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260648"/>
            <a:ext cx="115824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defTabSz="1219170" eaLnBrk="0" fontAlgn="base" hangingPunct="0">
              <a:spcBef>
                <a:spcPct val="0"/>
              </a:spcBef>
              <a:spcAft>
                <a:spcPct val="0"/>
              </a:spcAft>
              <a:defRPr/>
            </a:pPr>
            <a:r>
              <a:rPr lang="en-GB" sz="3200" b="1" dirty="0">
                <a:solidFill>
                  <a:srgbClr val="003399"/>
                </a:solidFill>
                <a:latin typeface="Arial" charset="0"/>
                <a:ea typeface="ＭＳ Ｐゴシック" panose="020B0600070205080204" pitchFamily="34" charset="-128"/>
              </a:rPr>
              <a:t>Specific contributions still valid from 2016 baseline</a:t>
            </a:r>
          </a:p>
          <a:p>
            <a:pPr algn="ctr" defTabSz="1219170" eaLnBrk="0" fontAlgn="base" hangingPunct="0">
              <a:spcBef>
                <a:spcPct val="0"/>
              </a:spcBef>
              <a:spcAft>
                <a:spcPct val="0"/>
              </a:spcAft>
              <a:defRPr/>
            </a:pPr>
            <a:r>
              <a:rPr lang="en-GB" sz="3200" b="1" dirty="0">
                <a:solidFill>
                  <a:srgbClr val="003399"/>
                </a:solidFill>
                <a:latin typeface="Arial" charset="0"/>
                <a:ea typeface="ＭＳ Ｐゴシック" panose="020B0600070205080204" pitchFamily="34" charset="-128"/>
              </a:rPr>
              <a:t>(mostly from 2</a:t>
            </a:r>
            <a:r>
              <a:rPr lang="en-GB" sz="3200" b="1" baseline="30000" dirty="0">
                <a:solidFill>
                  <a:srgbClr val="003399"/>
                </a:solidFill>
                <a:latin typeface="Arial" charset="0"/>
                <a:ea typeface="ＭＳ Ｐゴシック" panose="020B0600070205080204" pitchFamily="34" charset="-128"/>
              </a:rPr>
              <a:t>nd</a:t>
            </a:r>
            <a:r>
              <a:rPr lang="en-GB" sz="3200" b="1" dirty="0">
                <a:solidFill>
                  <a:srgbClr val="003399"/>
                </a:solidFill>
                <a:latin typeface="Arial" charset="0"/>
                <a:ea typeface="ＭＳ Ｐゴシック" panose="020B0600070205080204" pitchFamily="34" charset="-128"/>
              </a:rPr>
              <a:t> ETCM January 2023)</a:t>
            </a:r>
            <a:endParaRPr lang="en-US" sz="3200" b="1" dirty="0">
              <a:solidFill>
                <a:srgbClr val="003399"/>
              </a:solidFill>
              <a:latin typeface="Arial" charset="0"/>
              <a:ea typeface="ＭＳ Ｐゴシック" panose="020B0600070205080204" pitchFamily="34" charset="-128"/>
            </a:endParaRPr>
          </a:p>
        </p:txBody>
      </p:sp>
      <p:sp>
        <p:nvSpPr>
          <p:cNvPr id="5" name="Content Placeholder 2"/>
          <p:cNvSpPr>
            <a:spLocks noGrp="1"/>
          </p:cNvSpPr>
          <p:nvPr>
            <p:ph idx="1"/>
          </p:nvPr>
        </p:nvSpPr>
        <p:spPr>
          <a:xfrm>
            <a:off x="1" y="1316765"/>
            <a:ext cx="12276687" cy="3840427"/>
          </a:xfrm>
        </p:spPr>
        <p:txBody>
          <a:bodyPr/>
          <a:lstStyle/>
          <a:p>
            <a:pPr algn="just">
              <a:spcBef>
                <a:spcPts val="0"/>
              </a:spcBef>
              <a:spcAft>
                <a:spcPts val="1600"/>
              </a:spcAft>
              <a:buFont typeface="Wingdings" panose="05000000000000000000" pitchFamily="2" charset="2"/>
              <a:buChar char="Ø"/>
            </a:pPr>
            <a:r>
              <a:rPr lang="en-GB" sz="2000" b="1" dirty="0"/>
              <a:t>Determination of Error fields from Assembly </a:t>
            </a:r>
            <a:r>
              <a:rPr lang="en-GB" sz="2000" b="1" dirty="0">
                <a:sym typeface="Wingdings" panose="05000000000000000000" pitchFamily="2" charset="2"/>
              </a:rPr>
              <a:t> guidance to ITER assembly</a:t>
            </a:r>
          </a:p>
          <a:p>
            <a:pPr algn="just">
              <a:spcBef>
                <a:spcPts val="0"/>
              </a:spcBef>
              <a:spcAft>
                <a:spcPts val="1600"/>
              </a:spcAft>
              <a:buFont typeface="Wingdings" panose="05000000000000000000" pitchFamily="2" charset="2"/>
              <a:buChar char="Ø"/>
            </a:pPr>
            <a:r>
              <a:rPr lang="en-GB" sz="2000" b="1" dirty="0" err="1">
                <a:latin typeface="Symbol" panose="05050102010706020507" pitchFamily="18" charset="2"/>
                <a:sym typeface="Wingdings" panose="05000000000000000000" pitchFamily="2" charset="2"/>
              </a:rPr>
              <a:t>l</a:t>
            </a:r>
            <a:r>
              <a:rPr lang="en-GB" sz="2000" b="1" baseline="-25000" dirty="0" err="1">
                <a:sym typeface="Wingdings" panose="05000000000000000000" pitchFamily="2" charset="2"/>
              </a:rPr>
              <a:t>q</a:t>
            </a:r>
            <a:r>
              <a:rPr lang="en-GB" sz="2000" b="1" dirty="0">
                <a:sym typeface="Wingdings" panose="05000000000000000000" pitchFamily="2" charset="2"/>
              </a:rPr>
              <a:t> for Inner Wall limited plasmas  confirmation of ITER FW design</a:t>
            </a:r>
          </a:p>
          <a:p>
            <a:pPr algn="just">
              <a:spcBef>
                <a:spcPts val="0"/>
              </a:spcBef>
              <a:spcAft>
                <a:spcPts val="1600"/>
              </a:spcAft>
              <a:buFont typeface="Wingdings" panose="05000000000000000000" pitchFamily="2" charset="2"/>
              <a:buChar char="Ø"/>
            </a:pPr>
            <a:r>
              <a:rPr lang="en-GB" sz="2000" b="1" dirty="0"/>
              <a:t>Low </a:t>
            </a:r>
            <a:r>
              <a:rPr lang="en-GB" sz="2000" b="1" dirty="0" err="1"/>
              <a:t>V</a:t>
            </a:r>
            <a:r>
              <a:rPr lang="en-GB" sz="2000" b="1" baseline="-25000" dirty="0" err="1"/>
              <a:t>loop</a:t>
            </a:r>
            <a:r>
              <a:rPr lang="en-GB" sz="2000" b="1" dirty="0"/>
              <a:t> plasma start-up (ohmic and  ECH assisted) but high Z effects ?</a:t>
            </a:r>
          </a:p>
          <a:p>
            <a:pPr algn="just">
              <a:spcBef>
                <a:spcPts val="0"/>
              </a:spcBef>
              <a:spcAft>
                <a:spcPts val="1600"/>
              </a:spcAft>
              <a:buFont typeface="Wingdings" panose="05000000000000000000" pitchFamily="2" charset="2"/>
              <a:buChar char="Ø"/>
            </a:pPr>
            <a:r>
              <a:rPr lang="en-GB" sz="2000" b="1" dirty="0"/>
              <a:t>EC wall conditioning and fuel removal (but C besides B?)</a:t>
            </a:r>
          </a:p>
          <a:p>
            <a:pPr algn="just">
              <a:spcBef>
                <a:spcPts val="0"/>
              </a:spcBef>
              <a:spcAft>
                <a:spcPts val="1600"/>
              </a:spcAft>
              <a:buFont typeface="Wingdings" panose="05000000000000000000" pitchFamily="2" charset="2"/>
              <a:buChar char="Ø"/>
            </a:pPr>
            <a:r>
              <a:rPr lang="en-GB" sz="2000" b="1" dirty="0"/>
              <a:t>Disruption loads and mitigation (CQ) and REs</a:t>
            </a:r>
          </a:p>
          <a:p>
            <a:pPr algn="just">
              <a:spcBef>
                <a:spcPts val="0"/>
              </a:spcBef>
              <a:spcAft>
                <a:spcPts val="1600"/>
              </a:spcAft>
              <a:buFont typeface="Wingdings" panose="05000000000000000000" pitchFamily="2" charset="2"/>
              <a:buChar char="Ø"/>
            </a:pPr>
            <a:r>
              <a:rPr lang="en-GB" sz="2000" b="1" dirty="0"/>
              <a:t>Test of specific systems : ECRH stray radiation and Steady-state magnetic sensors</a:t>
            </a:r>
          </a:p>
          <a:p>
            <a:pPr algn="just">
              <a:spcBef>
                <a:spcPts val="0"/>
              </a:spcBef>
              <a:spcAft>
                <a:spcPts val="1600"/>
              </a:spcAft>
              <a:buFont typeface="Wingdings" panose="05000000000000000000" pitchFamily="2" charset="2"/>
              <a:buChar char="Ø"/>
            </a:pPr>
            <a:r>
              <a:rPr lang="en-GB" sz="2000" b="1" dirty="0"/>
              <a:t>Validation on N-NBI shine-through loads (DT-1 commissioning in H &amp; then change to D ?)</a:t>
            </a:r>
          </a:p>
          <a:p>
            <a:pPr algn="just">
              <a:spcBef>
                <a:spcPts val="0"/>
              </a:spcBef>
              <a:spcAft>
                <a:spcPts val="1600"/>
              </a:spcAft>
              <a:buFont typeface="Wingdings" panose="05000000000000000000" pitchFamily="2" charset="2"/>
              <a:buChar char="Ø"/>
            </a:pPr>
            <a:r>
              <a:rPr lang="en-GB" sz="2000" b="1" dirty="0"/>
              <a:t>IMAS : Use/validation of ITER simulators, synthetic diagnostics and analysis workflows</a:t>
            </a:r>
          </a:p>
          <a:p>
            <a:pPr algn="just">
              <a:spcBef>
                <a:spcPts val="0"/>
              </a:spcBef>
              <a:spcAft>
                <a:spcPts val="1600"/>
              </a:spcAft>
              <a:buFont typeface="Wingdings" panose="05000000000000000000" pitchFamily="2" charset="2"/>
              <a:buChar char="Ø"/>
            </a:pPr>
            <a:r>
              <a:rPr lang="en-GB" sz="2000" b="1" dirty="0">
                <a:solidFill>
                  <a:srgbClr val="3366FF"/>
                </a:solidFill>
              </a:rPr>
              <a:t>ELM control with 3-D fields (size scaling)</a:t>
            </a:r>
          </a:p>
          <a:p>
            <a:pPr algn="just">
              <a:spcBef>
                <a:spcPts val="0"/>
              </a:spcBef>
              <a:spcAft>
                <a:spcPts val="1600"/>
              </a:spcAft>
              <a:buFont typeface="Wingdings" panose="05000000000000000000" pitchFamily="2" charset="2"/>
              <a:buChar char="Ø"/>
            </a:pPr>
            <a:r>
              <a:rPr lang="en-GB" sz="2000" b="1" dirty="0">
                <a:solidFill>
                  <a:srgbClr val="3366FF"/>
                </a:solidFill>
              </a:rPr>
              <a:t>Fast particle studies (N-NBI)</a:t>
            </a:r>
          </a:p>
          <a:p>
            <a:pPr algn="just">
              <a:spcBef>
                <a:spcPts val="0"/>
              </a:spcBef>
              <a:spcAft>
                <a:spcPts val="1600"/>
              </a:spcAft>
              <a:buFont typeface="Wingdings" panose="05000000000000000000" pitchFamily="2" charset="2"/>
              <a:buChar char="Ø"/>
            </a:pPr>
            <a:endParaRPr lang="en-US" sz="2000" b="1" dirty="0">
              <a:solidFill>
                <a:srgbClr val="FF0000"/>
              </a:solidFill>
            </a:endParaRPr>
          </a:p>
        </p:txBody>
      </p:sp>
    </p:spTree>
    <p:extLst>
      <p:ext uri="{BB962C8B-B14F-4D97-AF65-F5344CB8AC3E}">
        <p14:creationId xmlns:p14="http://schemas.microsoft.com/office/powerpoint/2010/main" val="399815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260648"/>
            <a:ext cx="115824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defTabSz="1219170" eaLnBrk="0" fontAlgn="base" hangingPunct="0">
              <a:spcBef>
                <a:spcPct val="0"/>
              </a:spcBef>
              <a:spcAft>
                <a:spcPct val="0"/>
              </a:spcAft>
              <a:defRPr/>
            </a:pPr>
            <a:r>
              <a:rPr lang="en-GB" sz="3200" b="1" dirty="0">
                <a:solidFill>
                  <a:srgbClr val="003399"/>
                </a:solidFill>
                <a:latin typeface="Arial" charset="0"/>
                <a:ea typeface="ＭＳ Ｐゴシック" panose="020B0600070205080204" pitchFamily="34" charset="-128"/>
              </a:rPr>
              <a:t>Specific contributions still valid from 2016 baseline</a:t>
            </a:r>
          </a:p>
          <a:p>
            <a:pPr algn="ctr" defTabSz="1219170" eaLnBrk="0" fontAlgn="base" hangingPunct="0">
              <a:spcBef>
                <a:spcPct val="0"/>
              </a:spcBef>
              <a:spcAft>
                <a:spcPct val="0"/>
              </a:spcAft>
              <a:defRPr/>
            </a:pPr>
            <a:r>
              <a:rPr lang="en-GB" sz="3200" b="1" dirty="0">
                <a:solidFill>
                  <a:srgbClr val="003399"/>
                </a:solidFill>
                <a:latin typeface="Arial" charset="0"/>
                <a:ea typeface="ＭＳ Ｐゴシック" panose="020B0600070205080204" pitchFamily="34" charset="-128"/>
              </a:rPr>
              <a:t>(mostly from 2</a:t>
            </a:r>
            <a:r>
              <a:rPr lang="en-GB" sz="3200" b="1" baseline="30000" dirty="0">
                <a:solidFill>
                  <a:srgbClr val="003399"/>
                </a:solidFill>
                <a:latin typeface="Arial" charset="0"/>
                <a:ea typeface="ＭＳ Ｐゴシック" panose="020B0600070205080204" pitchFamily="34" charset="-128"/>
              </a:rPr>
              <a:t>nd</a:t>
            </a:r>
            <a:r>
              <a:rPr lang="en-GB" sz="3200" b="1" dirty="0">
                <a:solidFill>
                  <a:srgbClr val="003399"/>
                </a:solidFill>
                <a:latin typeface="Arial" charset="0"/>
                <a:ea typeface="ＭＳ Ｐゴシック" panose="020B0600070205080204" pitchFamily="34" charset="-128"/>
              </a:rPr>
              <a:t> ETCM January 2023)</a:t>
            </a:r>
            <a:endParaRPr lang="en-US" sz="3200" b="1" dirty="0">
              <a:solidFill>
                <a:srgbClr val="003399"/>
              </a:solidFill>
              <a:latin typeface="Arial" charset="0"/>
              <a:ea typeface="ＭＳ Ｐゴシック" panose="020B0600070205080204" pitchFamily="34" charset="-128"/>
            </a:endParaRPr>
          </a:p>
        </p:txBody>
      </p:sp>
      <p:pic>
        <p:nvPicPr>
          <p:cNvPr id="3" name="Segnaposto contenuto 2">
            <a:extLst>
              <a:ext uri="{FF2B5EF4-FFF2-40B4-BE49-F238E27FC236}">
                <a16:creationId xmlns:a16="http://schemas.microsoft.com/office/drawing/2014/main" id="{BE200AA0-5C50-4906-B687-17D63DC68425}"/>
              </a:ext>
            </a:extLst>
          </p:cNvPr>
          <p:cNvPicPr>
            <a:picLocks noGrp="1" noChangeAspect="1"/>
          </p:cNvPicPr>
          <p:nvPr>
            <p:ph idx="1"/>
          </p:nvPr>
        </p:nvPicPr>
        <p:blipFill>
          <a:blip r:embed="rId3"/>
          <a:stretch>
            <a:fillRect/>
          </a:stretch>
        </p:blipFill>
        <p:spPr>
          <a:xfrm>
            <a:off x="191822" y="1568118"/>
            <a:ext cx="8904052" cy="3688382"/>
          </a:xfrm>
          <a:prstGeom prst="rect">
            <a:avLst/>
          </a:prstGeom>
        </p:spPr>
      </p:pic>
      <p:sp>
        <p:nvSpPr>
          <p:cNvPr id="6" name="CasellaDiTesto 5">
            <a:extLst>
              <a:ext uri="{FF2B5EF4-FFF2-40B4-BE49-F238E27FC236}">
                <a16:creationId xmlns:a16="http://schemas.microsoft.com/office/drawing/2014/main" id="{669D0D31-ECC1-4C94-90B5-D3657EEA784E}"/>
              </a:ext>
            </a:extLst>
          </p:cNvPr>
          <p:cNvSpPr txBox="1"/>
          <p:nvPr/>
        </p:nvSpPr>
        <p:spPr>
          <a:xfrm>
            <a:off x="8005010" y="1568118"/>
            <a:ext cx="4145558" cy="369332"/>
          </a:xfrm>
          <a:prstGeom prst="rect">
            <a:avLst/>
          </a:prstGeom>
          <a:noFill/>
          <a:ln>
            <a:solidFill>
              <a:srgbClr val="FF0000"/>
            </a:solidFill>
          </a:ln>
        </p:spPr>
        <p:txBody>
          <a:bodyPr wrap="none" rtlCol="0">
            <a:spAutoFit/>
          </a:bodyPr>
          <a:lstStyle/>
          <a:p>
            <a:r>
              <a:rPr lang="en-US" dirty="0"/>
              <a:t>Tasks on EFCCs modeling and control tools</a:t>
            </a:r>
          </a:p>
        </p:txBody>
      </p:sp>
      <p:sp>
        <p:nvSpPr>
          <p:cNvPr id="7" name="CasellaDiTesto 6">
            <a:extLst>
              <a:ext uri="{FF2B5EF4-FFF2-40B4-BE49-F238E27FC236}">
                <a16:creationId xmlns:a16="http://schemas.microsoft.com/office/drawing/2014/main" id="{D5BE2501-2290-4C3D-BC94-B0B05E1E0C2A}"/>
              </a:ext>
            </a:extLst>
          </p:cNvPr>
          <p:cNvSpPr txBox="1"/>
          <p:nvPr/>
        </p:nvSpPr>
        <p:spPr>
          <a:xfrm>
            <a:off x="8005010" y="1884759"/>
            <a:ext cx="3425746" cy="369332"/>
          </a:xfrm>
          <a:prstGeom prst="rect">
            <a:avLst/>
          </a:prstGeom>
          <a:noFill/>
          <a:ln>
            <a:solidFill>
              <a:srgbClr val="FF0000"/>
            </a:solidFill>
          </a:ln>
        </p:spPr>
        <p:txBody>
          <a:bodyPr wrap="none" rtlCol="0">
            <a:spAutoFit/>
          </a:bodyPr>
          <a:lstStyle/>
          <a:p>
            <a:r>
              <a:rPr lang="en-US" dirty="0"/>
              <a:t>Enhancements of edge diagnostics</a:t>
            </a:r>
          </a:p>
        </p:txBody>
      </p:sp>
      <p:sp>
        <p:nvSpPr>
          <p:cNvPr id="9" name="CasellaDiTesto 8">
            <a:extLst>
              <a:ext uri="{FF2B5EF4-FFF2-40B4-BE49-F238E27FC236}">
                <a16:creationId xmlns:a16="http://schemas.microsoft.com/office/drawing/2014/main" id="{74B2A272-67B6-4074-9E1F-5AA78E16DAB6}"/>
              </a:ext>
            </a:extLst>
          </p:cNvPr>
          <p:cNvSpPr txBox="1"/>
          <p:nvPr/>
        </p:nvSpPr>
        <p:spPr>
          <a:xfrm>
            <a:off x="8005010" y="2254091"/>
            <a:ext cx="4056175" cy="369332"/>
          </a:xfrm>
          <a:prstGeom prst="rect">
            <a:avLst/>
          </a:prstGeom>
          <a:noFill/>
          <a:ln>
            <a:solidFill>
              <a:srgbClr val="FF0000"/>
            </a:solidFill>
          </a:ln>
        </p:spPr>
        <p:txBody>
          <a:bodyPr wrap="none" rtlCol="0">
            <a:spAutoFit/>
          </a:bodyPr>
          <a:lstStyle/>
          <a:p>
            <a:r>
              <a:rPr lang="en-US" dirty="0"/>
              <a:t>Development of modeling for breakdown</a:t>
            </a:r>
          </a:p>
        </p:txBody>
      </p:sp>
      <p:sp>
        <p:nvSpPr>
          <p:cNvPr id="10" name="CasellaDiTesto 9">
            <a:extLst>
              <a:ext uri="{FF2B5EF4-FFF2-40B4-BE49-F238E27FC236}">
                <a16:creationId xmlns:a16="http://schemas.microsoft.com/office/drawing/2014/main" id="{A9CF0ECD-CF69-4E92-9D7E-6EDAF726B553}"/>
              </a:ext>
            </a:extLst>
          </p:cNvPr>
          <p:cNvSpPr txBox="1"/>
          <p:nvPr/>
        </p:nvSpPr>
        <p:spPr>
          <a:xfrm>
            <a:off x="8005010" y="2654503"/>
            <a:ext cx="3242426" cy="369332"/>
          </a:xfrm>
          <a:prstGeom prst="rect">
            <a:avLst/>
          </a:prstGeom>
          <a:noFill/>
          <a:ln>
            <a:solidFill>
              <a:srgbClr val="FF0000"/>
            </a:solidFill>
          </a:ln>
        </p:spPr>
        <p:txBody>
          <a:bodyPr wrap="none" rtlCol="0">
            <a:spAutoFit/>
          </a:bodyPr>
          <a:lstStyle/>
          <a:p>
            <a:r>
              <a:rPr lang="en-US" dirty="0"/>
              <a:t>Performed in IC, to be continued</a:t>
            </a:r>
          </a:p>
        </p:txBody>
      </p:sp>
      <p:sp>
        <p:nvSpPr>
          <p:cNvPr id="11" name="CasellaDiTesto 10">
            <a:extLst>
              <a:ext uri="{FF2B5EF4-FFF2-40B4-BE49-F238E27FC236}">
                <a16:creationId xmlns:a16="http://schemas.microsoft.com/office/drawing/2014/main" id="{15B3654F-E0FF-4273-802C-23280E1E931C}"/>
              </a:ext>
            </a:extLst>
          </p:cNvPr>
          <p:cNvSpPr txBox="1"/>
          <p:nvPr/>
        </p:nvSpPr>
        <p:spPr>
          <a:xfrm>
            <a:off x="8051619" y="3347680"/>
            <a:ext cx="3909019" cy="369332"/>
          </a:xfrm>
          <a:prstGeom prst="rect">
            <a:avLst/>
          </a:prstGeom>
          <a:noFill/>
          <a:ln>
            <a:solidFill>
              <a:srgbClr val="FF0000"/>
            </a:solidFill>
          </a:ln>
        </p:spPr>
        <p:txBody>
          <a:bodyPr wrap="none" rtlCol="0">
            <a:spAutoFit/>
          </a:bodyPr>
          <a:lstStyle/>
          <a:p>
            <a:r>
              <a:rPr lang="en-US" dirty="0"/>
              <a:t>Tasks for sensor developments and inst.</a:t>
            </a:r>
          </a:p>
        </p:txBody>
      </p:sp>
      <p:sp>
        <p:nvSpPr>
          <p:cNvPr id="12" name="CasellaDiTesto 9">
            <a:extLst>
              <a:ext uri="{FF2B5EF4-FFF2-40B4-BE49-F238E27FC236}">
                <a16:creationId xmlns:a16="http://schemas.microsoft.com/office/drawing/2014/main" id="{C833454B-A7F3-4A42-AC91-26B3B830A0C0}"/>
              </a:ext>
            </a:extLst>
          </p:cNvPr>
          <p:cNvSpPr txBox="1"/>
          <p:nvPr/>
        </p:nvSpPr>
        <p:spPr>
          <a:xfrm>
            <a:off x="8051619" y="3011095"/>
            <a:ext cx="2597378" cy="369332"/>
          </a:xfrm>
          <a:prstGeom prst="rect">
            <a:avLst/>
          </a:prstGeom>
          <a:noFill/>
          <a:ln>
            <a:solidFill>
              <a:srgbClr val="FF0000"/>
            </a:solidFill>
          </a:ln>
        </p:spPr>
        <p:txBody>
          <a:bodyPr wrap="none" rtlCol="0">
            <a:spAutoFit/>
          </a:bodyPr>
          <a:lstStyle/>
          <a:p>
            <a:r>
              <a:rPr lang="en-US" dirty="0"/>
              <a:t>MGI, runaway diagnostics</a:t>
            </a:r>
          </a:p>
        </p:txBody>
      </p:sp>
      <p:sp>
        <p:nvSpPr>
          <p:cNvPr id="13" name="CasellaDiTesto 10">
            <a:extLst>
              <a:ext uri="{FF2B5EF4-FFF2-40B4-BE49-F238E27FC236}">
                <a16:creationId xmlns:a16="http://schemas.microsoft.com/office/drawing/2014/main" id="{7E924918-1EA8-405C-9C30-4330CDFD268D}"/>
              </a:ext>
            </a:extLst>
          </p:cNvPr>
          <p:cNvSpPr txBox="1"/>
          <p:nvPr/>
        </p:nvSpPr>
        <p:spPr>
          <a:xfrm>
            <a:off x="8520375" y="3737019"/>
            <a:ext cx="3504357" cy="369332"/>
          </a:xfrm>
          <a:prstGeom prst="rect">
            <a:avLst/>
          </a:prstGeom>
          <a:noFill/>
          <a:ln>
            <a:solidFill>
              <a:srgbClr val="FF0000"/>
            </a:solidFill>
          </a:ln>
        </p:spPr>
        <p:txBody>
          <a:bodyPr wrap="none" rtlCol="0">
            <a:spAutoFit/>
          </a:bodyPr>
          <a:lstStyle/>
          <a:p>
            <a:r>
              <a:rPr lang="en-US" dirty="0"/>
              <a:t>Fast camera for monitoring (alarm) </a:t>
            </a:r>
          </a:p>
        </p:txBody>
      </p:sp>
      <p:sp>
        <p:nvSpPr>
          <p:cNvPr id="14" name="CasellaDiTesto 10">
            <a:extLst>
              <a:ext uri="{FF2B5EF4-FFF2-40B4-BE49-F238E27FC236}">
                <a16:creationId xmlns:a16="http://schemas.microsoft.com/office/drawing/2014/main" id="{19EB1039-0D60-4692-8BD6-4E7888A092C8}"/>
              </a:ext>
            </a:extLst>
          </p:cNvPr>
          <p:cNvSpPr txBox="1"/>
          <p:nvPr/>
        </p:nvSpPr>
        <p:spPr>
          <a:xfrm>
            <a:off x="8409673" y="4104684"/>
            <a:ext cx="3550965" cy="646331"/>
          </a:xfrm>
          <a:prstGeom prst="rect">
            <a:avLst/>
          </a:prstGeom>
          <a:noFill/>
          <a:ln>
            <a:solidFill>
              <a:srgbClr val="FF0000"/>
            </a:solidFill>
          </a:ln>
        </p:spPr>
        <p:txBody>
          <a:bodyPr wrap="square" rtlCol="0">
            <a:spAutoFit/>
          </a:bodyPr>
          <a:lstStyle/>
          <a:p>
            <a:r>
              <a:rPr lang="en-US" dirty="0"/>
              <a:t>Task on technical support for IMAS installation and use </a:t>
            </a:r>
          </a:p>
        </p:txBody>
      </p:sp>
      <p:sp>
        <p:nvSpPr>
          <p:cNvPr id="15" name="CasellaDiTesto 5">
            <a:extLst>
              <a:ext uri="{FF2B5EF4-FFF2-40B4-BE49-F238E27FC236}">
                <a16:creationId xmlns:a16="http://schemas.microsoft.com/office/drawing/2014/main" id="{4F6F0D0E-1BB9-411D-AF4B-D58CDDA06B8A}"/>
              </a:ext>
            </a:extLst>
          </p:cNvPr>
          <p:cNvSpPr txBox="1"/>
          <p:nvPr/>
        </p:nvSpPr>
        <p:spPr>
          <a:xfrm>
            <a:off x="8029005" y="4887168"/>
            <a:ext cx="3882281" cy="369332"/>
          </a:xfrm>
          <a:prstGeom prst="rect">
            <a:avLst/>
          </a:prstGeom>
          <a:noFill/>
          <a:ln>
            <a:solidFill>
              <a:srgbClr val="FF0000"/>
            </a:solidFill>
          </a:ln>
        </p:spPr>
        <p:txBody>
          <a:bodyPr wrap="none" rtlCol="0">
            <a:spAutoFit/>
          </a:bodyPr>
          <a:lstStyle/>
          <a:p>
            <a:r>
              <a:rPr lang="en-US" dirty="0"/>
              <a:t>FILD, Gamma &amp; Neutron spectrometers</a:t>
            </a:r>
          </a:p>
        </p:txBody>
      </p:sp>
      <p:cxnSp>
        <p:nvCxnSpPr>
          <p:cNvPr id="8" name="Straight Arrow Connector 7">
            <a:extLst>
              <a:ext uri="{FF2B5EF4-FFF2-40B4-BE49-F238E27FC236}">
                <a16:creationId xmlns:a16="http://schemas.microsoft.com/office/drawing/2014/main" id="{822D4FC9-7A44-448C-8CB9-1E83484B3403}"/>
              </a:ext>
            </a:extLst>
          </p:cNvPr>
          <p:cNvCxnSpPr/>
          <p:nvPr/>
        </p:nvCxnSpPr>
        <p:spPr>
          <a:xfrm flipV="1">
            <a:off x="4351020" y="1752784"/>
            <a:ext cx="3653990" cy="2918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39C9A2-3F57-4334-93EB-116DDECFEFEB}"/>
              </a:ext>
            </a:extLst>
          </p:cNvPr>
          <p:cNvCxnSpPr/>
          <p:nvPr/>
        </p:nvCxnSpPr>
        <p:spPr>
          <a:xfrm>
            <a:off x="8260080" y="4320540"/>
            <a:ext cx="1495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32126-7FBF-482E-9D02-FA06EBD42663}"/>
              </a:ext>
            </a:extLst>
          </p:cNvPr>
          <p:cNvSpPr txBox="1"/>
          <p:nvPr/>
        </p:nvSpPr>
        <p:spPr>
          <a:xfrm>
            <a:off x="487680" y="5601146"/>
            <a:ext cx="10477500" cy="646331"/>
          </a:xfrm>
          <a:prstGeom prst="rect">
            <a:avLst/>
          </a:prstGeom>
          <a:noFill/>
        </p:spPr>
        <p:txBody>
          <a:bodyPr wrap="square" rtlCol="0">
            <a:spAutoFit/>
          </a:bodyPr>
          <a:lstStyle/>
          <a:p>
            <a:r>
              <a:rPr lang="en-US" dirty="0"/>
              <a:t>General remark: </a:t>
            </a:r>
            <a:r>
              <a:rPr lang="en-US" dirty="0" err="1"/>
              <a:t>hw</a:t>
            </a:r>
            <a:r>
              <a:rPr lang="en-US" dirty="0"/>
              <a:t> related tasks (enhancements) involve co-funding by F4E. </a:t>
            </a:r>
            <a:r>
              <a:rPr lang="en-US" dirty="0" err="1"/>
              <a:t>EUROfusion</a:t>
            </a:r>
            <a:r>
              <a:rPr lang="en-US" dirty="0"/>
              <a:t> (WPSA) initiative in proposing and supporting enhancements brings in multiplying factor N in actual funding, 1&lt;N&lt;10</a:t>
            </a:r>
          </a:p>
        </p:txBody>
      </p:sp>
    </p:spTree>
    <p:extLst>
      <p:ext uri="{BB962C8B-B14F-4D97-AF65-F5344CB8AC3E}">
        <p14:creationId xmlns:p14="http://schemas.microsoft.com/office/powerpoint/2010/main" val="842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47143" y="164637"/>
            <a:ext cx="115824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defTabSz="1219170" eaLnBrk="0" fontAlgn="base" hangingPunct="0">
              <a:spcBef>
                <a:spcPct val="0"/>
              </a:spcBef>
              <a:spcAft>
                <a:spcPct val="0"/>
              </a:spcAft>
              <a:defRPr/>
            </a:pPr>
            <a:r>
              <a:rPr lang="en-GB" sz="3467" b="1" dirty="0">
                <a:solidFill>
                  <a:srgbClr val="003399"/>
                </a:solidFill>
                <a:latin typeface="Arial" charset="0"/>
                <a:ea typeface="ＭＳ Ｐゴシック" panose="020B0600070205080204" pitchFamily="34" charset="-128"/>
              </a:rPr>
              <a:t>Specific topics for new baseline</a:t>
            </a:r>
            <a:endParaRPr lang="en-US" sz="3467" b="1" dirty="0">
              <a:solidFill>
                <a:srgbClr val="003399"/>
              </a:solidFill>
              <a:latin typeface="Arial" charset="0"/>
              <a:ea typeface="ＭＳ Ｐゴシック" panose="020B0600070205080204" pitchFamily="34" charset="-128"/>
            </a:endParaRPr>
          </a:p>
        </p:txBody>
      </p:sp>
      <p:sp>
        <p:nvSpPr>
          <p:cNvPr id="5" name="Content Placeholder 2"/>
          <p:cNvSpPr>
            <a:spLocks noGrp="1"/>
          </p:cNvSpPr>
          <p:nvPr>
            <p:ph idx="1"/>
          </p:nvPr>
        </p:nvSpPr>
        <p:spPr>
          <a:xfrm>
            <a:off x="1" y="836712"/>
            <a:ext cx="12276687" cy="3840427"/>
          </a:xfrm>
        </p:spPr>
        <p:txBody>
          <a:bodyPr/>
          <a:lstStyle/>
          <a:p>
            <a:pPr algn="just">
              <a:spcBef>
                <a:spcPts val="0"/>
              </a:spcBef>
              <a:spcAft>
                <a:spcPts val="800"/>
              </a:spcAft>
              <a:buFont typeface="Wingdings" panose="05000000000000000000" pitchFamily="2" charset="2"/>
              <a:buChar char="Ø"/>
            </a:pPr>
            <a:r>
              <a:rPr lang="en-GB" sz="2400" b="1" dirty="0">
                <a:solidFill>
                  <a:srgbClr val="FF0000"/>
                </a:solidFill>
                <a:sym typeface="Wingdings" panose="05000000000000000000" pitchFamily="2" charset="2"/>
              </a:rPr>
              <a:t>High Priority Issues </a:t>
            </a:r>
            <a:r>
              <a:rPr lang="en-GB" sz="2400" b="1" dirty="0">
                <a:solidFill>
                  <a:srgbClr val="FF0000"/>
                </a:solidFill>
              </a:rPr>
              <a:t> </a:t>
            </a:r>
          </a:p>
          <a:p>
            <a:pPr lvl="1" algn="just">
              <a:spcBef>
                <a:spcPts val="0"/>
              </a:spcBef>
              <a:spcAft>
                <a:spcPts val="400"/>
              </a:spcAft>
              <a:buFont typeface="Wingdings" panose="05000000000000000000" pitchFamily="2" charset="2"/>
              <a:buChar char="q"/>
            </a:pPr>
            <a:r>
              <a:rPr lang="en-GB" b="1" i="1" dirty="0"/>
              <a:t>Fuel retention and removal from </a:t>
            </a:r>
            <a:r>
              <a:rPr lang="en-GB" b="1" i="1" dirty="0" err="1"/>
              <a:t>boronized</a:t>
            </a:r>
            <a:r>
              <a:rPr lang="en-GB" b="1" i="1" dirty="0"/>
              <a:t> layers</a:t>
            </a:r>
          </a:p>
          <a:p>
            <a:pPr lvl="1" algn="just">
              <a:spcBef>
                <a:spcPts val="0"/>
              </a:spcBef>
              <a:spcAft>
                <a:spcPts val="400"/>
              </a:spcAft>
              <a:buFont typeface="Wingdings" panose="05000000000000000000" pitchFamily="2" charset="2"/>
              <a:buChar char="q"/>
            </a:pPr>
            <a:r>
              <a:rPr lang="en-GB" b="1" dirty="0"/>
              <a:t>Use of alternative to GDC for </a:t>
            </a:r>
            <a:r>
              <a:rPr lang="en-GB" b="1" dirty="0" err="1"/>
              <a:t>boronization</a:t>
            </a:r>
            <a:r>
              <a:rPr lang="en-GB" b="1" dirty="0"/>
              <a:t> (ICWC and solid boron injection)</a:t>
            </a:r>
          </a:p>
          <a:p>
            <a:pPr lvl="1" algn="just">
              <a:spcBef>
                <a:spcPts val="0"/>
              </a:spcBef>
              <a:spcAft>
                <a:spcPts val="400"/>
              </a:spcAft>
              <a:buFont typeface="Wingdings" panose="05000000000000000000" pitchFamily="2" charset="2"/>
              <a:buChar char="q"/>
            </a:pPr>
            <a:r>
              <a:rPr lang="en-GB" b="1" dirty="0"/>
              <a:t>W impact on limiter phase of ITER scenarios</a:t>
            </a:r>
          </a:p>
          <a:p>
            <a:pPr lvl="1" algn="just">
              <a:spcBef>
                <a:spcPts val="0"/>
              </a:spcBef>
              <a:spcAft>
                <a:spcPts val="400"/>
              </a:spcAft>
              <a:buFont typeface="Wingdings" panose="05000000000000000000" pitchFamily="2" charset="2"/>
              <a:buChar char="q"/>
            </a:pPr>
            <a:r>
              <a:rPr lang="en-GB" b="1" dirty="0"/>
              <a:t>W impact on  Q = 10 burning phase:</a:t>
            </a:r>
          </a:p>
          <a:p>
            <a:pPr lvl="2" algn="just">
              <a:spcBef>
                <a:spcPts val="0"/>
              </a:spcBef>
              <a:spcAft>
                <a:spcPts val="400"/>
              </a:spcAft>
              <a:buFont typeface="Wingdings" panose="05000000000000000000" pitchFamily="2" charset="2"/>
              <a:buChar char="§"/>
            </a:pPr>
            <a:r>
              <a:rPr lang="en-GB" b="1" dirty="0"/>
              <a:t>W wall source with small ELMs and extrinsic impurities</a:t>
            </a:r>
          </a:p>
          <a:p>
            <a:pPr lvl="2" algn="just">
              <a:spcBef>
                <a:spcPts val="0"/>
              </a:spcBef>
              <a:spcAft>
                <a:spcPts val="400"/>
              </a:spcAft>
              <a:buFont typeface="Wingdings" panose="05000000000000000000" pitchFamily="2" charset="2"/>
              <a:buChar char="§"/>
            </a:pPr>
            <a:r>
              <a:rPr lang="en-GB" b="1" dirty="0"/>
              <a:t>W wall source location </a:t>
            </a:r>
            <a:r>
              <a:rPr lang="en-GB" b="1" i="1" dirty="0"/>
              <a:t>and SOL screening</a:t>
            </a:r>
          </a:p>
          <a:p>
            <a:pPr lvl="2" algn="just">
              <a:spcBef>
                <a:spcPts val="0"/>
              </a:spcBef>
              <a:spcAft>
                <a:spcPts val="400"/>
              </a:spcAft>
              <a:buFont typeface="Wingdings" panose="05000000000000000000" pitchFamily="2" charset="2"/>
              <a:buChar char="§"/>
            </a:pPr>
            <a:r>
              <a:rPr lang="en-GB" b="1" i="1" dirty="0"/>
              <a:t>W pedestal transport (screening)</a:t>
            </a:r>
          </a:p>
          <a:p>
            <a:pPr lvl="2" algn="just">
              <a:spcBef>
                <a:spcPts val="0"/>
              </a:spcBef>
              <a:spcAft>
                <a:spcPts val="400"/>
              </a:spcAft>
              <a:buFont typeface="Wingdings" panose="05000000000000000000" pitchFamily="2" charset="2"/>
              <a:buChar char="§"/>
            </a:pPr>
            <a:r>
              <a:rPr lang="en-GB" b="1" i="1" dirty="0"/>
              <a:t>W transport in core plasma and control (e.g. by electron heating)</a:t>
            </a:r>
          </a:p>
          <a:p>
            <a:pPr lvl="2" algn="just">
              <a:spcBef>
                <a:spcPts val="0"/>
              </a:spcBef>
              <a:spcAft>
                <a:spcPts val="400"/>
              </a:spcAft>
              <a:buFont typeface="Wingdings" panose="05000000000000000000" pitchFamily="2" charset="2"/>
              <a:buChar char="§"/>
            </a:pPr>
            <a:r>
              <a:rPr lang="en-GB" b="1" dirty="0"/>
              <a:t>Operational space of small ELM + radiative divertor H-modes </a:t>
            </a:r>
            <a:r>
              <a:rPr lang="en-GB" b="1" dirty="0" err="1"/>
              <a:t>wrt</a:t>
            </a:r>
            <a:r>
              <a:rPr lang="en-GB" b="1" dirty="0"/>
              <a:t>. to Q = 10 needs</a:t>
            </a:r>
          </a:p>
          <a:p>
            <a:pPr marL="1219170" lvl="2" indent="0" algn="just">
              <a:spcBef>
                <a:spcPts val="0"/>
              </a:spcBef>
              <a:spcAft>
                <a:spcPts val="400"/>
              </a:spcAft>
              <a:buNone/>
            </a:pPr>
            <a:endParaRPr lang="en-GB" b="1" dirty="0"/>
          </a:p>
          <a:p>
            <a:pPr algn="just">
              <a:spcAft>
                <a:spcPts val="400"/>
              </a:spcAft>
              <a:buFont typeface="Wingdings" panose="05000000000000000000" pitchFamily="2" charset="2"/>
              <a:buChar char="Ø"/>
            </a:pPr>
            <a:r>
              <a:rPr lang="en-GB" sz="2400" b="1" i="1" dirty="0">
                <a:solidFill>
                  <a:srgbClr val="00B050"/>
                </a:solidFill>
              </a:rPr>
              <a:t>JT-60SA with carbon wall can contribute to some of them</a:t>
            </a:r>
            <a:r>
              <a:rPr lang="en-GB" sz="2400" b="1" i="1" dirty="0"/>
              <a:t> </a:t>
            </a:r>
            <a:r>
              <a:rPr lang="en-GB" sz="2400" b="1" dirty="0"/>
              <a:t>but </a:t>
            </a:r>
            <a:r>
              <a:rPr lang="en-GB" sz="2400" b="1" dirty="0">
                <a:solidFill>
                  <a:srgbClr val="FF0000"/>
                </a:solidFill>
              </a:rPr>
              <a:t>extensive contributions to new baseline </a:t>
            </a:r>
            <a:r>
              <a:rPr lang="en-GB" sz="2400" b="1" dirty="0">
                <a:solidFill>
                  <a:srgbClr val="FF0000"/>
                </a:solidFill>
                <a:highlight>
                  <a:srgbClr val="FFFF00"/>
                </a:highlight>
              </a:rPr>
              <a:t>requires W wall + divertor installed in JT-60SA</a:t>
            </a:r>
            <a:endParaRPr lang="en-US" sz="2133" b="1" dirty="0">
              <a:solidFill>
                <a:srgbClr val="FF0000"/>
              </a:solidFill>
              <a:highlight>
                <a:srgbClr val="FFFF00"/>
              </a:highlight>
            </a:endParaRPr>
          </a:p>
        </p:txBody>
      </p:sp>
    </p:spTree>
    <p:extLst>
      <p:ext uri="{BB962C8B-B14F-4D97-AF65-F5344CB8AC3E}">
        <p14:creationId xmlns:p14="http://schemas.microsoft.com/office/powerpoint/2010/main" val="69572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F7E3AD-8B4B-4E37-A2E2-D7D26019DDFF}"/>
              </a:ext>
            </a:extLst>
          </p:cNvPr>
          <p:cNvSpPr>
            <a:spLocks noGrp="1"/>
          </p:cNvSpPr>
          <p:nvPr>
            <p:ph type="title"/>
          </p:nvPr>
        </p:nvSpPr>
        <p:spPr/>
        <p:txBody>
          <a:bodyPr/>
          <a:lstStyle/>
          <a:p>
            <a:r>
              <a:rPr lang="en-US" dirty="0"/>
              <a:t> JT-60SA transition to W first wall and divertor</a:t>
            </a:r>
          </a:p>
        </p:txBody>
      </p:sp>
      <p:sp>
        <p:nvSpPr>
          <p:cNvPr id="4" name="Segnaposto piè di pagina 3">
            <a:extLst>
              <a:ext uri="{FF2B5EF4-FFF2-40B4-BE49-F238E27FC236}">
                <a16:creationId xmlns:a16="http://schemas.microsoft.com/office/drawing/2014/main" id="{5954EB7D-8B33-4133-A9ED-32AF39EF27A9}"/>
              </a:ext>
            </a:extLst>
          </p:cNvPr>
          <p:cNvSpPr>
            <a:spLocks noGrp="1"/>
          </p:cNvSpPr>
          <p:nvPr>
            <p:ph type="ftr" sz="quarter" idx="11"/>
          </p:nvPr>
        </p:nvSpPr>
        <p:spPr/>
        <p:txBody>
          <a:bodyPr/>
          <a:lstStyle/>
          <a:p>
            <a:r>
              <a:rPr lang="en-US">
                <a:solidFill>
                  <a:prstClr val="white"/>
                </a:solidFill>
              </a:rPr>
              <a:t>C. Sozzi | PSD  meeting: ITER related tasks | WPSA | 07 Feb 2025</a:t>
            </a:r>
            <a:endParaRPr lang="en-GB" dirty="0">
              <a:solidFill>
                <a:prstClr val="white"/>
              </a:solidFill>
            </a:endParaRPr>
          </a:p>
        </p:txBody>
      </p:sp>
      <p:sp>
        <p:nvSpPr>
          <p:cNvPr id="5" name="Segnaposto numero diapositiva 4">
            <a:extLst>
              <a:ext uri="{FF2B5EF4-FFF2-40B4-BE49-F238E27FC236}">
                <a16:creationId xmlns:a16="http://schemas.microsoft.com/office/drawing/2014/main" id="{AAA87774-7E3D-4824-A4A8-07E3A210B69F}"/>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8" name="Segnaposto contenuto 2">
            <a:extLst>
              <a:ext uri="{FF2B5EF4-FFF2-40B4-BE49-F238E27FC236}">
                <a16:creationId xmlns:a16="http://schemas.microsoft.com/office/drawing/2014/main" id="{766AED6B-6C74-4DD0-9CBB-71EAF9AAEA5B}"/>
              </a:ext>
            </a:extLst>
          </p:cNvPr>
          <p:cNvSpPr txBox="1">
            <a:spLocks/>
          </p:cNvSpPr>
          <p:nvPr/>
        </p:nvSpPr>
        <p:spPr>
          <a:xfrm>
            <a:off x="210992" y="1413063"/>
            <a:ext cx="4467726" cy="2438400"/>
          </a:xfrm>
          <a:prstGeom prst="rect">
            <a:avLst/>
          </a:prstGeom>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t>Overall objective for JT-60SA: operations in W before ITER starts operations</a:t>
            </a:r>
          </a:p>
          <a:p>
            <a:endParaRPr lang="en-US" sz="1800" dirty="0">
              <a:highlight>
                <a:srgbClr val="FFFF00"/>
              </a:highlight>
            </a:endParaRPr>
          </a:p>
          <a:p>
            <a:r>
              <a:rPr lang="en-US" sz="1800" dirty="0">
                <a:highlight>
                  <a:srgbClr val="FFFF00"/>
                </a:highlight>
              </a:rPr>
              <a:t>In WPSA-2025: Establish a plan for the EU contribution to the transition to W divertor and wall. This includes several lines of work and collection of information of activities performed in other </a:t>
            </a:r>
            <a:r>
              <a:rPr lang="en-US" sz="1800" dirty="0" err="1">
                <a:highlight>
                  <a:srgbClr val="FFFF00"/>
                </a:highlight>
              </a:rPr>
              <a:t>EuroFusion</a:t>
            </a:r>
            <a:r>
              <a:rPr lang="en-US" sz="1800" dirty="0">
                <a:highlight>
                  <a:srgbClr val="FFFF00"/>
                </a:highlight>
              </a:rPr>
              <a:t> WPs</a:t>
            </a:r>
          </a:p>
          <a:p>
            <a:r>
              <a:rPr lang="en-US" sz="1800" dirty="0"/>
              <a:t>Boundary conditions, pro and cons for testing of W-PFCs in JT-60SA might be considered</a:t>
            </a:r>
          </a:p>
          <a:p>
            <a:endParaRPr lang="en-US" sz="1600" dirty="0"/>
          </a:p>
        </p:txBody>
      </p:sp>
      <p:sp>
        <p:nvSpPr>
          <p:cNvPr id="9" name="TextBox 5">
            <a:extLst>
              <a:ext uri="{FF2B5EF4-FFF2-40B4-BE49-F238E27FC236}">
                <a16:creationId xmlns:a16="http://schemas.microsoft.com/office/drawing/2014/main" id="{6C336771-F214-4528-A38A-BDB72369CC29}"/>
              </a:ext>
            </a:extLst>
          </p:cNvPr>
          <p:cNvSpPr txBox="1"/>
          <p:nvPr/>
        </p:nvSpPr>
        <p:spPr>
          <a:xfrm>
            <a:off x="4799733" y="1413064"/>
            <a:ext cx="7181275" cy="4031873"/>
          </a:xfrm>
          <a:prstGeom prst="rect">
            <a:avLst/>
          </a:prstGeom>
          <a:noFill/>
          <a:ln>
            <a:solidFill>
              <a:srgbClr val="0070C0"/>
            </a:solidFill>
          </a:ln>
        </p:spPr>
        <p:txBody>
          <a:bodyPr wrap="square" rtlCol="0">
            <a:spAutoFit/>
          </a:bodyPr>
          <a:lstStyle/>
          <a:p>
            <a:pPr marL="342900" indent="-342900" algn="l" fontAlgn="base">
              <a:spcAft>
                <a:spcPts val="0"/>
              </a:spcAft>
              <a:buFont typeface="+mj-lt"/>
              <a:buAutoNum type="arabicPeriod"/>
            </a:pPr>
            <a:r>
              <a:rPr lang="en-US" sz="1600" b="0" i="0" dirty="0">
                <a:solidFill>
                  <a:srgbClr val="0070C0"/>
                </a:solidFill>
                <a:effectLst/>
              </a:rPr>
              <a:t>Definition of the scientific priorities for the C phase and for the W phase and W-related preparation experiments in the C phase of JT-60SA (ET)</a:t>
            </a:r>
          </a:p>
          <a:p>
            <a:pPr marL="342900" indent="-342900" fontAlgn="base">
              <a:buFont typeface="+mj-lt"/>
              <a:buAutoNum type="arabicPeriod"/>
            </a:pPr>
            <a:r>
              <a:rPr lang="en-US" sz="1600" b="0" i="0" dirty="0">
                <a:solidFill>
                  <a:srgbClr val="0070C0"/>
                </a:solidFill>
                <a:effectLst/>
              </a:rPr>
              <a:t>Definition of plasma scenarios and corresponding magnetic configuration (ET), supported by WPTE and Theory and Simulation developments </a:t>
            </a:r>
          </a:p>
          <a:p>
            <a:pPr marL="342900" indent="-342900" fontAlgn="base">
              <a:buFont typeface="+mj-lt"/>
              <a:buAutoNum type="arabicPeriod"/>
            </a:pPr>
            <a:r>
              <a:rPr lang="en-US" sz="1600" b="0" i="0" dirty="0">
                <a:solidFill>
                  <a:srgbClr val="0070C0"/>
                </a:solidFill>
                <a:effectLst/>
              </a:rPr>
              <a:t>Modeling of heat load (WPTE)</a:t>
            </a:r>
          </a:p>
          <a:p>
            <a:pPr marL="342900" indent="-342900" algn="l" fontAlgn="base">
              <a:spcAft>
                <a:spcPts val="0"/>
              </a:spcAft>
              <a:buFont typeface="+mj-lt"/>
              <a:buAutoNum type="arabicPeriod"/>
            </a:pPr>
            <a:r>
              <a:rPr lang="en-US" sz="1600" b="0" i="0" dirty="0">
                <a:solidFill>
                  <a:srgbClr val="0070C0"/>
                </a:solidFill>
                <a:effectLst/>
              </a:rPr>
              <a:t>Core and impurity transport (WPTE)</a:t>
            </a:r>
          </a:p>
          <a:p>
            <a:pPr marL="342900" indent="-342900" algn="l" fontAlgn="base">
              <a:spcAft>
                <a:spcPts val="0"/>
              </a:spcAft>
              <a:buFont typeface="+mj-lt"/>
              <a:buAutoNum type="arabicPeriod"/>
            </a:pPr>
            <a:r>
              <a:rPr lang="en-US" sz="1600" b="0" i="0" dirty="0">
                <a:solidFill>
                  <a:srgbClr val="00B050"/>
                </a:solidFill>
                <a:effectLst/>
              </a:rPr>
              <a:t>Modeling of heat load and bevel shaping on divertor PFCs – Short term study  on PFCs (WPDIV) </a:t>
            </a:r>
            <a:r>
              <a:rPr lang="en-US" sz="1600" b="0" i="0" dirty="0">
                <a:effectLst/>
              </a:rPr>
              <a:t>(supported with WPSA funding)</a:t>
            </a:r>
          </a:p>
          <a:p>
            <a:pPr marL="342900" indent="-342900" algn="l" fontAlgn="base">
              <a:spcAft>
                <a:spcPts val="0"/>
              </a:spcAft>
              <a:buFont typeface="+mj-lt"/>
              <a:buAutoNum type="arabicPeriod"/>
            </a:pPr>
            <a:r>
              <a:rPr lang="en-US" sz="1600" b="0" i="0" dirty="0">
                <a:solidFill>
                  <a:srgbClr val="C00000"/>
                </a:solidFill>
                <a:effectLst/>
              </a:rPr>
              <a:t>Modeling for divertor PFCs shape optimization (WPPWIE)</a:t>
            </a:r>
          </a:p>
          <a:p>
            <a:pPr marL="342900" indent="-342900" fontAlgn="base">
              <a:buFont typeface="+mj-lt"/>
              <a:buAutoNum type="arabicPeriod"/>
            </a:pPr>
            <a:r>
              <a:rPr lang="en-US" sz="1600" b="0" i="0" dirty="0">
                <a:solidFill>
                  <a:srgbClr val="00B050"/>
                </a:solidFill>
                <a:effectLst/>
              </a:rPr>
              <a:t>Development and test/qualification of divertor PFCs (WPDIV)</a:t>
            </a:r>
          </a:p>
          <a:p>
            <a:pPr marL="342900" indent="-342900" algn="l" fontAlgn="base">
              <a:spcAft>
                <a:spcPts val="0"/>
              </a:spcAft>
              <a:buFont typeface="+mj-lt"/>
              <a:buAutoNum type="arabicPeriod"/>
            </a:pPr>
            <a:r>
              <a:rPr lang="en-US" sz="1600" b="0" i="0" dirty="0">
                <a:solidFill>
                  <a:srgbClr val="C00000"/>
                </a:solidFill>
                <a:effectLst/>
              </a:rPr>
              <a:t>Test of materials with linear plasma devices (WPPWIE)</a:t>
            </a:r>
          </a:p>
          <a:p>
            <a:pPr marL="342900" indent="-342900" algn="l" fontAlgn="base">
              <a:spcAft>
                <a:spcPts val="0"/>
              </a:spcAft>
              <a:buFont typeface="+mj-lt"/>
              <a:buAutoNum type="arabicPeriod"/>
            </a:pPr>
            <a:r>
              <a:rPr lang="en-US" sz="1600" b="0" i="0" dirty="0">
                <a:solidFill>
                  <a:srgbClr val="000000"/>
                </a:solidFill>
                <a:effectLst/>
                <a:highlight>
                  <a:srgbClr val="FFFF00"/>
                </a:highlight>
              </a:rPr>
              <a:t>Upgrade of diagnostics for W monitoring, wall and divertor protection (WPSA)</a:t>
            </a:r>
          </a:p>
          <a:p>
            <a:pPr marL="342900" indent="-342900" algn="l" fontAlgn="base">
              <a:spcAft>
                <a:spcPts val="0"/>
              </a:spcAft>
              <a:buFont typeface="+mj-lt"/>
              <a:buAutoNum type="arabicPeriod"/>
            </a:pPr>
            <a:r>
              <a:rPr lang="en-US" sz="1600" b="0" i="0" dirty="0">
                <a:solidFill>
                  <a:srgbClr val="000000"/>
                </a:solidFill>
                <a:effectLst/>
                <a:highlight>
                  <a:srgbClr val="FFFF00"/>
                </a:highlight>
              </a:rPr>
              <a:t>Upgrade of the heating systems (WPSA)</a:t>
            </a:r>
          </a:p>
          <a:p>
            <a:pPr marL="342900" indent="-342900" algn="l" fontAlgn="base">
              <a:spcAft>
                <a:spcPts val="0"/>
              </a:spcAft>
              <a:buFont typeface="+mj-lt"/>
              <a:buAutoNum type="arabicPeriod"/>
            </a:pPr>
            <a:r>
              <a:rPr lang="en-US" sz="1600" b="0" i="0" dirty="0">
                <a:solidFill>
                  <a:srgbClr val="000000"/>
                </a:solidFill>
                <a:effectLst/>
                <a:highlight>
                  <a:srgbClr val="FFFF00"/>
                </a:highlight>
              </a:rPr>
              <a:t>Upgrade of the protection system (WPSA)</a:t>
            </a:r>
          </a:p>
          <a:p>
            <a:pPr marL="342900" indent="-342900" algn="l" fontAlgn="base">
              <a:spcAft>
                <a:spcPts val="0"/>
              </a:spcAft>
              <a:buFont typeface="+mj-lt"/>
              <a:buAutoNum type="arabicPeriod"/>
            </a:pPr>
            <a:r>
              <a:rPr lang="en-US" sz="1600" b="0" i="0" dirty="0">
                <a:solidFill>
                  <a:srgbClr val="000000"/>
                </a:solidFill>
                <a:effectLst/>
                <a:highlight>
                  <a:srgbClr val="FFFF00"/>
                </a:highlight>
              </a:rPr>
              <a:t>Review of the wall cleaning systems and procedures (WPSA)</a:t>
            </a:r>
          </a:p>
          <a:p>
            <a:pPr marL="342900" indent="-342900" algn="l" fontAlgn="base">
              <a:spcAft>
                <a:spcPts val="0"/>
              </a:spcAft>
              <a:buFont typeface="+mj-lt"/>
              <a:buAutoNum type="arabicPeriod"/>
            </a:pPr>
            <a:r>
              <a:rPr lang="en-US" sz="1600" b="0" i="0" dirty="0">
                <a:solidFill>
                  <a:srgbClr val="000000"/>
                </a:solidFill>
                <a:effectLst/>
                <a:highlight>
                  <a:srgbClr val="FFFF00"/>
                </a:highlight>
              </a:rPr>
              <a:t>Review of the gas injection system (WPSA)</a:t>
            </a:r>
            <a:endParaRPr lang="en-US" sz="1600" dirty="0">
              <a:highlight>
                <a:srgbClr val="FFFF00"/>
              </a:highlight>
            </a:endParaRPr>
          </a:p>
        </p:txBody>
      </p:sp>
    </p:spTree>
    <p:extLst>
      <p:ext uri="{BB962C8B-B14F-4D97-AF65-F5344CB8AC3E}">
        <p14:creationId xmlns:p14="http://schemas.microsoft.com/office/powerpoint/2010/main" val="348010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DA47-0683-4CF4-A780-6509A685CD3E}"/>
              </a:ext>
            </a:extLst>
          </p:cNvPr>
          <p:cNvSpPr>
            <a:spLocks noGrp="1"/>
          </p:cNvSpPr>
          <p:nvPr>
            <p:ph type="title"/>
          </p:nvPr>
        </p:nvSpPr>
        <p:spPr/>
        <p:txBody>
          <a:bodyPr/>
          <a:lstStyle/>
          <a:p>
            <a:r>
              <a:rPr lang="en-US" dirty="0"/>
              <a:t>Additional information: Main </a:t>
            </a:r>
            <a:r>
              <a:rPr lang="en-US" dirty="0" err="1"/>
              <a:t>hw</a:t>
            </a:r>
            <a:r>
              <a:rPr lang="en-US" dirty="0"/>
              <a:t> systems under development</a:t>
            </a:r>
          </a:p>
        </p:txBody>
      </p:sp>
      <p:graphicFrame>
        <p:nvGraphicFramePr>
          <p:cNvPr id="6" name="Table 6">
            <a:extLst>
              <a:ext uri="{FF2B5EF4-FFF2-40B4-BE49-F238E27FC236}">
                <a16:creationId xmlns:a16="http://schemas.microsoft.com/office/drawing/2014/main" id="{B8091B61-7219-4717-8346-2123460FA9EC}"/>
              </a:ext>
            </a:extLst>
          </p:cNvPr>
          <p:cNvGraphicFramePr>
            <a:graphicFrameLocks noGrp="1"/>
          </p:cNvGraphicFramePr>
          <p:nvPr>
            <p:ph idx="1"/>
          </p:nvPr>
        </p:nvGraphicFramePr>
        <p:xfrm>
          <a:off x="609600" y="836613"/>
          <a:ext cx="11102975" cy="5341620"/>
        </p:xfrm>
        <a:graphic>
          <a:graphicData uri="http://schemas.openxmlformats.org/drawingml/2006/table">
            <a:tbl>
              <a:tblPr firstRow="1" bandRow="1">
                <a:tableStyleId>{5C22544A-7EE6-4342-B048-85BDC9FD1C3A}</a:tableStyleId>
              </a:tblPr>
              <a:tblGrid>
                <a:gridCol w="2220595">
                  <a:extLst>
                    <a:ext uri="{9D8B030D-6E8A-4147-A177-3AD203B41FA5}">
                      <a16:colId xmlns:a16="http://schemas.microsoft.com/office/drawing/2014/main" val="935761181"/>
                    </a:ext>
                  </a:extLst>
                </a:gridCol>
                <a:gridCol w="1056005">
                  <a:extLst>
                    <a:ext uri="{9D8B030D-6E8A-4147-A177-3AD203B41FA5}">
                      <a16:colId xmlns:a16="http://schemas.microsoft.com/office/drawing/2014/main" val="2925316865"/>
                    </a:ext>
                  </a:extLst>
                </a:gridCol>
                <a:gridCol w="3385185">
                  <a:extLst>
                    <a:ext uri="{9D8B030D-6E8A-4147-A177-3AD203B41FA5}">
                      <a16:colId xmlns:a16="http://schemas.microsoft.com/office/drawing/2014/main" val="3434717081"/>
                    </a:ext>
                  </a:extLst>
                </a:gridCol>
                <a:gridCol w="2713536">
                  <a:extLst>
                    <a:ext uri="{9D8B030D-6E8A-4147-A177-3AD203B41FA5}">
                      <a16:colId xmlns:a16="http://schemas.microsoft.com/office/drawing/2014/main" val="2459750841"/>
                    </a:ext>
                  </a:extLst>
                </a:gridCol>
                <a:gridCol w="1727654">
                  <a:extLst>
                    <a:ext uri="{9D8B030D-6E8A-4147-A177-3AD203B41FA5}">
                      <a16:colId xmlns:a16="http://schemas.microsoft.com/office/drawing/2014/main" val="4054856017"/>
                    </a:ext>
                  </a:extLst>
                </a:gridCol>
              </a:tblGrid>
              <a:tr h="370840">
                <a:tc>
                  <a:txBody>
                    <a:bodyPr/>
                    <a:lstStyle/>
                    <a:p>
                      <a:r>
                        <a:rPr lang="en-US" dirty="0"/>
                        <a:t>Name</a:t>
                      </a:r>
                    </a:p>
                  </a:txBody>
                  <a:tcPr/>
                </a:tc>
                <a:tc>
                  <a:txBody>
                    <a:bodyPr/>
                    <a:lstStyle/>
                    <a:p>
                      <a:r>
                        <a:rPr lang="en-US" dirty="0"/>
                        <a:t>Acronym</a:t>
                      </a:r>
                    </a:p>
                  </a:txBody>
                  <a:tcPr/>
                </a:tc>
                <a:tc>
                  <a:txBody>
                    <a:bodyPr/>
                    <a:lstStyle/>
                    <a:p>
                      <a:r>
                        <a:rPr lang="en-US" dirty="0"/>
                        <a:t>Present status (January 2025)</a:t>
                      </a:r>
                    </a:p>
                  </a:txBody>
                  <a:tcPr/>
                </a:tc>
                <a:tc>
                  <a:txBody>
                    <a:bodyPr/>
                    <a:lstStyle/>
                    <a:p>
                      <a:r>
                        <a:rPr lang="en-US" dirty="0"/>
                        <a:t>2025 Objective</a:t>
                      </a:r>
                    </a:p>
                  </a:txBody>
                  <a:tcPr/>
                </a:tc>
                <a:tc>
                  <a:txBody>
                    <a:bodyPr/>
                    <a:lstStyle/>
                    <a:p>
                      <a:r>
                        <a:rPr lang="en-US" dirty="0"/>
                        <a:t>Comment</a:t>
                      </a:r>
                    </a:p>
                  </a:txBody>
                  <a:tcPr/>
                </a:tc>
                <a:extLst>
                  <a:ext uri="{0D108BD9-81ED-4DB2-BD59-A6C34878D82A}">
                    <a16:rowId xmlns:a16="http://schemas.microsoft.com/office/drawing/2014/main" val="181102066"/>
                  </a:ext>
                </a:extLst>
              </a:tr>
              <a:tr h="370840">
                <a:tc>
                  <a:txBody>
                    <a:bodyPr/>
                    <a:lstStyle/>
                    <a:p>
                      <a:r>
                        <a:rPr lang="en-US" dirty="0"/>
                        <a:t>Edge Thomson Scattering </a:t>
                      </a:r>
                    </a:p>
                  </a:txBody>
                  <a:tcPr/>
                </a:tc>
                <a:tc>
                  <a:txBody>
                    <a:bodyPr/>
                    <a:lstStyle/>
                    <a:p>
                      <a:r>
                        <a:rPr lang="en-US" dirty="0"/>
                        <a:t>ETS</a:t>
                      </a:r>
                    </a:p>
                  </a:txBody>
                  <a:tcPr/>
                </a:tc>
                <a:tc>
                  <a:txBody>
                    <a:bodyPr/>
                    <a:lstStyle/>
                    <a:p>
                      <a:r>
                        <a:rPr lang="en-US" dirty="0"/>
                        <a:t>Under installation</a:t>
                      </a:r>
                    </a:p>
                  </a:txBody>
                  <a:tcPr/>
                </a:tc>
                <a:tc>
                  <a:txBody>
                    <a:bodyPr/>
                    <a:lstStyle/>
                    <a:p>
                      <a:r>
                        <a:rPr lang="en-US" dirty="0"/>
                        <a:t>Complete installation for plasma commissioning</a:t>
                      </a:r>
                    </a:p>
                  </a:txBody>
                  <a:tcPr/>
                </a:tc>
                <a:tc>
                  <a:txBody>
                    <a:bodyPr/>
                    <a:lstStyle/>
                    <a:p>
                      <a:endParaRPr lang="en-US"/>
                    </a:p>
                  </a:txBody>
                  <a:tcPr/>
                </a:tc>
                <a:extLst>
                  <a:ext uri="{0D108BD9-81ED-4DB2-BD59-A6C34878D82A}">
                    <a16:rowId xmlns:a16="http://schemas.microsoft.com/office/drawing/2014/main" val="4073465297"/>
                  </a:ext>
                </a:extLst>
              </a:tr>
              <a:tr h="370840">
                <a:tc>
                  <a:txBody>
                    <a:bodyPr/>
                    <a:lstStyle/>
                    <a:p>
                      <a:r>
                        <a:rPr lang="en-US" dirty="0"/>
                        <a:t>Divertor VUV</a:t>
                      </a:r>
                    </a:p>
                  </a:txBody>
                  <a:tcPr/>
                </a:tc>
                <a:tc>
                  <a:txBody>
                    <a:bodyPr/>
                    <a:lstStyle/>
                    <a:p>
                      <a:r>
                        <a:rPr lang="en-US" dirty="0" err="1"/>
                        <a:t>DivVUV</a:t>
                      </a:r>
                      <a:endParaRPr lang="en-US" dirty="0"/>
                    </a:p>
                  </a:txBody>
                  <a:tcPr/>
                </a:tc>
                <a:tc>
                  <a:txBody>
                    <a:bodyPr/>
                    <a:lstStyle/>
                    <a:p>
                      <a:r>
                        <a:rPr lang="en-US" dirty="0"/>
                        <a:t>Under assembly</a:t>
                      </a:r>
                    </a:p>
                  </a:txBody>
                  <a:tcPr/>
                </a:tc>
                <a:tc>
                  <a:txBody>
                    <a:bodyPr/>
                    <a:lstStyle/>
                    <a:p>
                      <a:r>
                        <a:rPr lang="en-US" dirty="0"/>
                        <a:t>Delivery to Naka and start installation for plasma commissioning</a:t>
                      </a:r>
                    </a:p>
                  </a:txBody>
                  <a:tcPr/>
                </a:tc>
                <a:tc>
                  <a:txBody>
                    <a:bodyPr/>
                    <a:lstStyle/>
                    <a:p>
                      <a:endParaRPr lang="en-US"/>
                    </a:p>
                  </a:txBody>
                  <a:tcPr/>
                </a:tc>
                <a:extLst>
                  <a:ext uri="{0D108BD9-81ED-4DB2-BD59-A6C34878D82A}">
                    <a16:rowId xmlns:a16="http://schemas.microsoft.com/office/drawing/2014/main" val="1682391264"/>
                  </a:ext>
                </a:extLst>
              </a:tr>
              <a:tr h="370840">
                <a:tc>
                  <a:txBody>
                    <a:bodyPr/>
                    <a:lstStyle/>
                    <a:p>
                      <a:r>
                        <a:rPr lang="en-US" dirty="0"/>
                        <a:t>Divertor Cryopumps</a:t>
                      </a:r>
                    </a:p>
                  </a:txBody>
                  <a:tcPr/>
                </a:tc>
                <a:tc>
                  <a:txBody>
                    <a:bodyPr/>
                    <a:lstStyle/>
                    <a:p>
                      <a:r>
                        <a:rPr lang="en-US" dirty="0" err="1"/>
                        <a:t>DivCryo</a:t>
                      </a:r>
                      <a:endParaRPr lang="en-US" dirty="0"/>
                    </a:p>
                  </a:txBody>
                  <a:tcPr/>
                </a:tc>
                <a:tc>
                  <a:txBody>
                    <a:bodyPr/>
                    <a:lstStyle/>
                    <a:p>
                      <a:r>
                        <a:rPr lang="en-US" dirty="0"/>
                        <a:t>Under installation</a:t>
                      </a:r>
                    </a:p>
                  </a:txBody>
                  <a:tcPr/>
                </a:tc>
                <a:tc>
                  <a:txBody>
                    <a:bodyPr/>
                    <a:lstStyle/>
                    <a:p>
                      <a:r>
                        <a:rPr lang="en-US" dirty="0"/>
                        <a:t>Complete installation for operational commissioning</a:t>
                      </a:r>
                    </a:p>
                  </a:txBody>
                  <a:tcPr/>
                </a:tc>
                <a:tc>
                  <a:txBody>
                    <a:bodyPr/>
                    <a:lstStyle/>
                    <a:p>
                      <a:endParaRPr lang="en-US" dirty="0"/>
                    </a:p>
                  </a:txBody>
                  <a:tcPr/>
                </a:tc>
                <a:extLst>
                  <a:ext uri="{0D108BD9-81ED-4DB2-BD59-A6C34878D82A}">
                    <a16:rowId xmlns:a16="http://schemas.microsoft.com/office/drawing/2014/main" val="1138054331"/>
                  </a:ext>
                </a:extLst>
              </a:tr>
              <a:tr h="370840">
                <a:tc>
                  <a:txBody>
                    <a:bodyPr/>
                    <a:lstStyle/>
                    <a:p>
                      <a:r>
                        <a:rPr lang="en-US" dirty="0"/>
                        <a:t>Massive Gas Injection</a:t>
                      </a:r>
                    </a:p>
                  </a:txBody>
                  <a:tcPr/>
                </a:tc>
                <a:tc>
                  <a:txBody>
                    <a:bodyPr/>
                    <a:lstStyle/>
                    <a:p>
                      <a:r>
                        <a:rPr lang="en-US" dirty="0"/>
                        <a:t>MGI</a:t>
                      </a:r>
                    </a:p>
                  </a:txBody>
                  <a:tcPr/>
                </a:tc>
                <a:tc>
                  <a:txBody>
                    <a:bodyPr/>
                    <a:lstStyle/>
                    <a:p>
                      <a:r>
                        <a:rPr lang="en-US" dirty="0"/>
                        <a:t>Under installation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Complete installation for operational commissioning</a:t>
                      </a:r>
                    </a:p>
                  </a:txBody>
                  <a:tcPr/>
                </a:tc>
                <a:tc>
                  <a:txBody>
                    <a:bodyPr/>
                    <a:lstStyle/>
                    <a:p>
                      <a:r>
                        <a:rPr lang="en-US" dirty="0"/>
                        <a:t>Minor repair required</a:t>
                      </a:r>
                    </a:p>
                  </a:txBody>
                  <a:tcPr/>
                </a:tc>
                <a:extLst>
                  <a:ext uri="{0D108BD9-81ED-4DB2-BD59-A6C34878D82A}">
                    <a16:rowId xmlns:a16="http://schemas.microsoft.com/office/drawing/2014/main" val="3527777245"/>
                  </a:ext>
                </a:extLst>
              </a:tr>
              <a:tr h="370840">
                <a:tc>
                  <a:txBody>
                    <a:bodyPr/>
                    <a:lstStyle/>
                    <a:p>
                      <a:r>
                        <a:rPr lang="en-US" dirty="0"/>
                        <a:t>Pellet Launching System</a:t>
                      </a:r>
                    </a:p>
                  </a:txBody>
                  <a:tcPr/>
                </a:tc>
                <a:tc>
                  <a:txBody>
                    <a:bodyPr/>
                    <a:lstStyle/>
                    <a:p>
                      <a:r>
                        <a:rPr lang="en-US" dirty="0"/>
                        <a:t>PLS</a:t>
                      </a:r>
                    </a:p>
                  </a:txBody>
                  <a:tcPr/>
                </a:tc>
                <a:tc>
                  <a:txBody>
                    <a:bodyPr/>
                    <a:lstStyle/>
                    <a:p>
                      <a:r>
                        <a:rPr lang="en-US" dirty="0"/>
                        <a:t>Centrifuge under procurement; Tender for source being launched</a:t>
                      </a:r>
                    </a:p>
                  </a:txBody>
                  <a:tcPr/>
                </a:tc>
                <a:tc>
                  <a:txBody>
                    <a:bodyPr/>
                    <a:lstStyle/>
                    <a:p>
                      <a:r>
                        <a:rPr lang="en-US" dirty="0"/>
                        <a:t>Test of the centrifuge</a:t>
                      </a:r>
                    </a:p>
                  </a:txBody>
                  <a:tcPr/>
                </a:tc>
                <a:tc>
                  <a:txBody>
                    <a:bodyPr/>
                    <a:lstStyle/>
                    <a:p>
                      <a:r>
                        <a:rPr lang="en-US" dirty="0"/>
                        <a:t>Previous contract for source cancelled</a:t>
                      </a:r>
                    </a:p>
                  </a:txBody>
                  <a:tcPr/>
                </a:tc>
                <a:extLst>
                  <a:ext uri="{0D108BD9-81ED-4DB2-BD59-A6C34878D82A}">
                    <a16:rowId xmlns:a16="http://schemas.microsoft.com/office/drawing/2014/main" val="1225477958"/>
                  </a:ext>
                </a:extLst>
              </a:tr>
              <a:tr h="370840">
                <a:tc>
                  <a:txBody>
                    <a:bodyPr/>
                    <a:lstStyle/>
                    <a:p>
                      <a:r>
                        <a:rPr lang="en-US" dirty="0"/>
                        <a:t>Tangential  Phase Contrast Imaging</a:t>
                      </a:r>
                    </a:p>
                  </a:txBody>
                  <a:tcPr/>
                </a:tc>
                <a:tc>
                  <a:txBody>
                    <a:bodyPr/>
                    <a:lstStyle/>
                    <a:p>
                      <a:r>
                        <a:rPr lang="en-US" dirty="0"/>
                        <a:t>TPCI</a:t>
                      </a:r>
                    </a:p>
                  </a:txBody>
                  <a:tcPr/>
                </a:tc>
                <a:tc>
                  <a:txBody>
                    <a:bodyPr/>
                    <a:lstStyle/>
                    <a:p>
                      <a:r>
                        <a:rPr lang="en-US" dirty="0"/>
                        <a:t>Manufacturing Starting</a:t>
                      </a:r>
                    </a:p>
                  </a:txBody>
                  <a:tcPr/>
                </a:tc>
                <a:tc>
                  <a:txBody>
                    <a:bodyPr/>
                    <a:lstStyle/>
                    <a:p>
                      <a:r>
                        <a:rPr lang="en-US" dirty="0"/>
                        <a:t>Complete Manufacturing</a:t>
                      </a:r>
                    </a:p>
                  </a:txBody>
                  <a:tcPr/>
                </a:tc>
                <a:tc>
                  <a:txBody>
                    <a:bodyPr/>
                    <a:lstStyle/>
                    <a:p>
                      <a:r>
                        <a:rPr lang="en-US" dirty="0"/>
                        <a:t>Joint project EU (EPFL-SPC)-JA(NIFS)</a:t>
                      </a:r>
                    </a:p>
                  </a:txBody>
                  <a:tcPr/>
                </a:tc>
                <a:extLst>
                  <a:ext uri="{0D108BD9-81ED-4DB2-BD59-A6C34878D82A}">
                    <a16:rowId xmlns:a16="http://schemas.microsoft.com/office/drawing/2014/main" val="1458822862"/>
                  </a:ext>
                </a:extLst>
              </a:tr>
              <a:tr h="370840">
                <a:tc>
                  <a:txBody>
                    <a:bodyPr/>
                    <a:lstStyle/>
                    <a:p>
                      <a:r>
                        <a:rPr lang="en-US" dirty="0"/>
                        <a:t>Fast Ion Loss Detector</a:t>
                      </a:r>
                    </a:p>
                  </a:txBody>
                  <a:tcPr/>
                </a:tc>
                <a:tc>
                  <a:txBody>
                    <a:bodyPr/>
                    <a:lstStyle/>
                    <a:p>
                      <a:r>
                        <a:rPr lang="en-US" dirty="0"/>
                        <a:t>FILD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Manufacturing Starting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Complete Manufacturing</a:t>
                      </a:r>
                    </a:p>
                    <a:p>
                      <a:endParaRPr lang="en-US" dirty="0"/>
                    </a:p>
                  </a:txBody>
                  <a:tcPr/>
                </a:tc>
                <a:tc>
                  <a:txBody>
                    <a:bodyPr/>
                    <a:lstStyle/>
                    <a:p>
                      <a:endParaRPr lang="en-US" dirty="0"/>
                    </a:p>
                  </a:txBody>
                  <a:tcPr/>
                </a:tc>
                <a:extLst>
                  <a:ext uri="{0D108BD9-81ED-4DB2-BD59-A6C34878D82A}">
                    <a16:rowId xmlns:a16="http://schemas.microsoft.com/office/drawing/2014/main" val="3301582416"/>
                  </a:ext>
                </a:extLst>
              </a:tr>
              <a:tr h="370840">
                <a:tc>
                  <a:txBody>
                    <a:bodyPr/>
                    <a:lstStyle/>
                    <a:p>
                      <a:r>
                        <a:rPr lang="en-US" dirty="0"/>
                        <a:t>Doppler Reflectometry</a:t>
                      </a:r>
                    </a:p>
                  </a:txBody>
                  <a:tcPr/>
                </a:tc>
                <a:tc>
                  <a:txBody>
                    <a:bodyPr/>
                    <a:lstStyle/>
                    <a:p>
                      <a:r>
                        <a:rPr lang="en-US" dirty="0"/>
                        <a:t>DR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Design</a:t>
                      </a:r>
                    </a:p>
                  </a:txBody>
                  <a:tcPr/>
                </a:tc>
                <a:tc>
                  <a:txBody>
                    <a:bodyPr/>
                    <a:lstStyle/>
                    <a:p>
                      <a:r>
                        <a:rPr lang="en-US" dirty="0"/>
                        <a:t>Complete Design</a:t>
                      </a:r>
                    </a:p>
                  </a:txBody>
                  <a:tcPr/>
                </a:tc>
                <a:tc>
                  <a:txBody>
                    <a:bodyPr/>
                    <a:lstStyle/>
                    <a:p>
                      <a:endParaRPr lang="en-US" dirty="0"/>
                    </a:p>
                  </a:txBody>
                  <a:tcPr/>
                </a:tc>
                <a:extLst>
                  <a:ext uri="{0D108BD9-81ED-4DB2-BD59-A6C34878D82A}">
                    <a16:rowId xmlns:a16="http://schemas.microsoft.com/office/drawing/2014/main" val="4105672762"/>
                  </a:ext>
                </a:extLst>
              </a:tr>
              <a:tr h="370840">
                <a:tc>
                  <a:txBody>
                    <a:bodyPr/>
                    <a:lstStyle/>
                    <a:p>
                      <a:r>
                        <a:rPr lang="en-US" dirty="0"/>
                        <a:t>Gamma Ray Spectrometry</a:t>
                      </a:r>
                    </a:p>
                  </a:txBody>
                  <a:tcPr/>
                </a:tc>
                <a:tc>
                  <a:txBody>
                    <a:bodyPr/>
                    <a:lstStyle/>
                    <a:p>
                      <a:r>
                        <a:rPr lang="en-US" dirty="0"/>
                        <a:t>GRS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Conceptual Design</a:t>
                      </a:r>
                    </a:p>
                  </a:txBody>
                  <a:tcPr/>
                </a:tc>
                <a:tc>
                  <a:txBody>
                    <a:bodyPr/>
                    <a:lstStyle/>
                    <a:p>
                      <a:r>
                        <a:rPr lang="en-US" dirty="0"/>
                        <a:t>Complete Conceptual Design</a:t>
                      </a:r>
                    </a:p>
                  </a:txBody>
                  <a:tcPr/>
                </a:tc>
                <a:tc>
                  <a:txBody>
                    <a:bodyPr/>
                    <a:lstStyle/>
                    <a:p>
                      <a:endParaRPr lang="en-US" dirty="0"/>
                    </a:p>
                  </a:txBody>
                  <a:tcPr/>
                </a:tc>
                <a:extLst>
                  <a:ext uri="{0D108BD9-81ED-4DB2-BD59-A6C34878D82A}">
                    <a16:rowId xmlns:a16="http://schemas.microsoft.com/office/drawing/2014/main" val="2035881429"/>
                  </a:ext>
                </a:extLst>
              </a:tr>
              <a:tr h="370840">
                <a:tc>
                  <a:txBody>
                    <a:bodyPr/>
                    <a:lstStyle/>
                    <a:p>
                      <a:r>
                        <a:rPr lang="en-US" dirty="0"/>
                        <a:t>Compact Neutron Spectrometry</a:t>
                      </a:r>
                    </a:p>
                  </a:txBody>
                  <a:tcPr/>
                </a:tc>
                <a:tc>
                  <a:txBody>
                    <a:bodyPr/>
                    <a:lstStyle/>
                    <a:p>
                      <a:r>
                        <a:rPr lang="en-US" dirty="0"/>
                        <a:t>CNS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Feasibility Study</a:t>
                      </a:r>
                    </a:p>
                  </a:txBody>
                  <a:tcPr/>
                </a:tc>
                <a:tc>
                  <a:txBody>
                    <a:bodyPr/>
                    <a:lstStyle/>
                    <a:p>
                      <a:r>
                        <a:rPr lang="en-US" dirty="0"/>
                        <a:t>Complete Feasibility Study</a:t>
                      </a:r>
                    </a:p>
                  </a:txBody>
                  <a:tcPr/>
                </a:tc>
                <a:tc>
                  <a:txBody>
                    <a:bodyPr/>
                    <a:lstStyle/>
                    <a:p>
                      <a:endParaRPr lang="en-US" dirty="0"/>
                    </a:p>
                  </a:txBody>
                  <a:tcPr/>
                </a:tc>
                <a:extLst>
                  <a:ext uri="{0D108BD9-81ED-4DB2-BD59-A6C34878D82A}">
                    <a16:rowId xmlns:a16="http://schemas.microsoft.com/office/drawing/2014/main" val="985841627"/>
                  </a:ext>
                </a:extLst>
              </a:tr>
            </a:tbl>
          </a:graphicData>
        </a:graphic>
      </p:graphicFrame>
      <p:sp>
        <p:nvSpPr>
          <p:cNvPr id="4" name="Footer Placeholder 3">
            <a:extLst>
              <a:ext uri="{FF2B5EF4-FFF2-40B4-BE49-F238E27FC236}">
                <a16:creationId xmlns:a16="http://schemas.microsoft.com/office/drawing/2014/main" id="{560005DB-2F1E-495D-B358-F4D83A0398CE}"/>
              </a:ext>
            </a:extLst>
          </p:cNvPr>
          <p:cNvSpPr>
            <a:spLocks noGrp="1"/>
          </p:cNvSpPr>
          <p:nvPr>
            <p:ph type="ftr" sz="quarter" idx="11"/>
          </p:nvPr>
        </p:nvSpPr>
        <p:spPr>
          <a:xfrm>
            <a:off x="825623" y="6555770"/>
            <a:ext cx="6998459" cy="329614"/>
          </a:xfrm>
        </p:spPr>
        <p:txBody>
          <a:bodyPr/>
          <a:lstStyle/>
          <a:p>
            <a:r>
              <a:rPr lang="en-US">
                <a:solidFill>
                  <a:prstClr val="white"/>
                </a:solidFill>
              </a:rPr>
              <a:t>C. Sozzi | PSD  meeting: ITER related tasks | WPSA | 07 Feb 2025</a:t>
            </a:r>
            <a:endParaRPr lang="en-GB" dirty="0">
              <a:solidFill>
                <a:prstClr val="white"/>
              </a:solidFill>
            </a:endParaRPr>
          </a:p>
        </p:txBody>
      </p:sp>
      <p:sp>
        <p:nvSpPr>
          <p:cNvPr id="5" name="Slide Number Placeholder 4">
            <a:extLst>
              <a:ext uri="{FF2B5EF4-FFF2-40B4-BE49-F238E27FC236}">
                <a16:creationId xmlns:a16="http://schemas.microsoft.com/office/drawing/2014/main" id="{2C7AE874-232A-4529-9297-0250BB16C632}"/>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Tree>
    <p:extLst>
      <p:ext uri="{BB962C8B-B14F-4D97-AF65-F5344CB8AC3E}">
        <p14:creationId xmlns:p14="http://schemas.microsoft.com/office/powerpoint/2010/main" val="19542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8C35-A821-4701-A195-8492BAD373FE}"/>
              </a:ext>
            </a:extLst>
          </p:cNvPr>
          <p:cNvSpPr>
            <a:spLocks noGrp="1"/>
          </p:cNvSpPr>
          <p:nvPr>
            <p:ph type="title"/>
          </p:nvPr>
        </p:nvSpPr>
        <p:spPr/>
        <p:txBody>
          <a:bodyPr/>
          <a:lstStyle/>
          <a:p>
            <a:r>
              <a:rPr lang="en-US" dirty="0"/>
              <a:t>Resources (2025)</a:t>
            </a:r>
          </a:p>
        </p:txBody>
      </p:sp>
      <p:graphicFrame>
        <p:nvGraphicFramePr>
          <p:cNvPr id="6" name="Content Placeholder 5">
            <a:extLst>
              <a:ext uri="{FF2B5EF4-FFF2-40B4-BE49-F238E27FC236}">
                <a16:creationId xmlns:a16="http://schemas.microsoft.com/office/drawing/2014/main" id="{F2F1DEF5-E1A0-4022-9449-9339FB489D55}"/>
              </a:ext>
            </a:extLst>
          </p:cNvPr>
          <p:cNvGraphicFramePr>
            <a:graphicFrameLocks noGrp="1"/>
          </p:cNvGraphicFramePr>
          <p:nvPr>
            <p:ph idx="1"/>
            <p:extLst>
              <p:ext uri="{D42A27DB-BD31-4B8C-83A1-F6EECF244321}">
                <p14:modId xmlns:p14="http://schemas.microsoft.com/office/powerpoint/2010/main" val="503691285"/>
              </p:ext>
            </p:extLst>
          </p:nvPr>
        </p:nvGraphicFramePr>
        <p:xfrm>
          <a:off x="2350491" y="1006716"/>
          <a:ext cx="6408420" cy="3031748"/>
        </p:xfrm>
        <a:graphic>
          <a:graphicData uri="http://schemas.openxmlformats.org/drawingml/2006/table">
            <a:tbl>
              <a:tblPr>
                <a:tableStyleId>{5C22544A-7EE6-4342-B048-85BDC9FD1C3A}</a:tableStyleId>
              </a:tblPr>
              <a:tblGrid>
                <a:gridCol w="2042425">
                  <a:extLst>
                    <a:ext uri="{9D8B030D-6E8A-4147-A177-3AD203B41FA5}">
                      <a16:colId xmlns:a16="http://schemas.microsoft.com/office/drawing/2014/main" val="1490559451"/>
                    </a:ext>
                  </a:extLst>
                </a:gridCol>
                <a:gridCol w="1527218">
                  <a:extLst>
                    <a:ext uri="{9D8B030D-6E8A-4147-A177-3AD203B41FA5}">
                      <a16:colId xmlns:a16="http://schemas.microsoft.com/office/drawing/2014/main" val="1260124544"/>
                    </a:ext>
                  </a:extLst>
                </a:gridCol>
                <a:gridCol w="2838777">
                  <a:extLst>
                    <a:ext uri="{9D8B030D-6E8A-4147-A177-3AD203B41FA5}">
                      <a16:colId xmlns:a16="http://schemas.microsoft.com/office/drawing/2014/main" val="3991042474"/>
                    </a:ext>
                  </a:extLst>
                </a:gridCol>
              </a:tblGrid>
              <a:tr h="277877">
                <a:tc>
                  <a:txBody>
                    <a:bodyPr/>
                    <a:lstStyle/>
                    <a:p>
                      <a:pPr algn="l" fontAlgn="b"/>
                      <a:r>
                        <a:rPr lang="en-US" sz="1800" b="1" u="none" strike="noStrike" dirty="0">
                          <a:effectLst/>
                        </a:rPr>
                        <a:t>research item</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800" b="1" u="none" strike="noStrike" dirty="0">
                          <a:effectLst/>
                        </a:rPr>
                        <a:t>PMs</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800" b="1" u="none" strike="noStrike">
                          <a:effectLst/>
                        </a:rPr>
                        <a:t>%</a:t>
                      </a:r>
                      <a:endParaRPr lang="en-US" sz="1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65077692"/>
                  </a:ext>
                </a:extLst>
              </a:tr>
              <a:tr h="277877">
                <a:tc>
                  <a:txBody>
                    <a:bodyPr/>
                    <a:lstStyle/>
                    <a:p>
                      <a:pPr algn="l" fontAlgn="b"/>
                      <a:r>
                        <a:rPr lang="en-US" sz="1800" b="1" u="none" strike="noStrike" dirty="0">
                          <a:effectLst/>
                        </a:rPr>
                        <a:t>tot overall about</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b="1" u="none" strike="noStrike">
                          <a:effectLst/>
                        </a:rPr>
                        <a:t>215</a:t>
                      </a:r>
                      <a:endParaRPr lang="en-US" sz="18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b="1" u="none" strike="noStrike" dirty="0">
                          <a:effectLst/>
                        </a:rPr>
                        <a:t>100</a:t>
                      </a:r>
                      <a:endParaRPr lang="en-US" sz="1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68456328"/>
                  </a:ext>
                </a:extLst>
              </a:tr>
              <a:tr h="277877">
                <a:tc>
                  <a:txBody>
                    <a:bodyPr/>
                    <a:lstStyle/>
                    <a:p>
                      <a:pPr algn="l" fontAlgn="b"/>
                      <a:r>
                        <a:rPr lang="en-US" sz="1800" u="none" strike="noStrike">
                          <a:effectLst/>
                        </a:rPr>
                        <a:t>diagnostics work</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41</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19.06977</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99716334"/>
                  </a:ext>
                </a:extLst>
              </a:tr>
              <a:tr h="315525">
                <a:tc>
                  <a:txBody>
                    <a:bodyPr/>
                    <a:lstStyle/>
                    <a:p>
                      <a:pPr algn="l" fontAlgn="b"/>
                      <a:r>
                        <a:rPr lang="en-US" sz="1800" u="none" strike="noStrike">
                          <a:effectLst/>
                        </a:rPr>
                        <a:t>synthetic diagnostics and breakdown modelling</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dirty="0">
                          <a:effectLst/>
                        </a:rPr>
                        <a:t>4.186047</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9802285"/>
                  </a:ext>
                </a:extLst>
              </a:tr>
              <a:tr h="277877">
                <a:tc>
                  <a:txBody>
                    <a:bodyPr/>
                    <a:lstStyle/>
                    <a:p>
                      <a:pPr algn="l" fontAlgn="b"/>
                      <a:r>
                        <a:rPr lang="en-US" sz="1800" u="none" strike="noStrike">
                          <a:effectLst/>
                        </a:rPr>
                        <a:t>plasma control (ITER algorythm)</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2.790698</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1706833"/>
                  </a:ext>
                </a:extLst>
              </a:tr>
              <a:tr h="277877">
                <a:tc>
                  <a:txBody>
                    <a:bodyPr/>
                    <a:lstStyle/>
                    <a:p>
                      <a:pPr algn="l" fontAlgn="b"/>
                      <a:r>
                        <a:rPr lang="en-US" sz="1800" u="none" strike="noStrike" dirty="0">
                          <a:effectLst/>
                        </a:rPr>
                        <a:t>divertor modelling (shaping)</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12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800" u="none" strike="noStrike">
                          <a:effectLst/>
                        </a:rPr>
                        <a:t>5.581395</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1957715"/>
                  </a:ext>
                </a:extLst>
              </a:tr>
              <a:tr h="277877">
                <a:tc>
                  <a:txBody>
                    <a:bodyPr/>
                    <a:lstStyle/>
                    <a:p>
                      <a:pPr algn="l"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b="1" u="none" strike="noStrike" dirty="0">
                          <a:effectLst/>
                        </a:rPr>
                        <a:t>68</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b="1" u="none" strike="noStrike" dirty="0">
                          <a:effectLst/>
                        </a:rPr>
                        <a:t>31.62791</a:t>
                      </a:r>
                      <a:endParaRPr lang="en-US" sz="1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3657250"/>
                  </a:ext>
                </a:extLst>
              </a:tr>
            </a:tbl>
          </a:graphicData>
        </a:graphic>
      </p:graphicFrame>
      <p:sp>
        <p:nvSpPr>
          <p:cNvPr id="4" name="Footer Placeholder 3">
            <a:extLst>
              <a:ext uri="{FF2B5EF4-FFF2-40B4-BE49-F238E27FC236}">
                <a16:creationId xmlns:a16="http://schemas.microsoft.com/office/drawing/2014/main" id="{039F1746-5C0A-4958-AEEE-90CDDCB4C063}"/>
              </a:ext>
            </a:extLst>
          </p:cNvPr>
          <p:cNvSpPr>
            <a:spLocks noGrp="1"/>
          </p:cNvSpPr>
          <p:nvPr>
            <p:ph type="ftr" sz="quarter" idx="11"/>
          </p:nvPr>
        </p:nvSpPr>
        <p:spPr/>
        <p:txBody>
          <a:bodyPr/>
          <a:lstStyle/>
          <a:p>
            <a:r>
              <a:rPr lang="en-US">
                <a:solidFill>
                  <a:prstClr val="white"/>
                </a:solidFill>
              </a:rPr>
              <a:t>C. Sozzi | PSD  meeting: ITER related tasks | WPSA | 07 Feb 2025</a:t>
            </a:r>
            <a:endParaRPr lang="en-GB" dirty="0">
              <a:solidFill>
                <a:prstClr val="white"/>
              </a:solidFill>
            </a:endParaRPr>
          </a:p>
        </p:txBody>
      </p:sp>
      <p:sp>
        <p:nvSpPr>
          <p:cNvPr id="5" name="Slide Number Placeholder 4">
            <a:extLst>
              <a:ext uri="{FF2B5EF4-FFF2-40B4-BE49-F238E27FC236}">
                <a16:creationId xmlns:a16="http://schemas.microsoft.com/office/drawing/2014/main" id="{FCB97247-B9BE-432F-BFA5-29F0CDE926BB}"/>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3" name="CasellaDiTesto 2">
            <a:extLst>
              <a:ext uri="{FF2B5EF4-FFF2-40B4-BE49-F238E27FC236}">
                <a16:creationId xmlns:a16="http://schemas.microsoft.com/office/drawing/2014/main" id="{5EFE6E41-8671-43B8-8DFB-6DFAD1CE39B0}"/>
              </a:ext>
            </a:extLst>
          </p:cNvPr>
          <p:cNvSpPr txBox="1"/>
          <p:nvPr/>
        </p:nvSpPr>
        <p:spPr>
          <a:xfrm>
            <a:off x="983432" y="4728117"/>
            <a:ext cx="10078578" cy="1384995"/>
          </a:xfrm>
          <a:prstGeom prst="rect">
            <a:avLst/>
          </a:prstGeom>
          <a:noFill/>
        </p:spPr>
        <p:txBody>
          <a:bodyPr wrap="square" rtlCol="0">
            <a:spAutoFit/>
          </a:bodyPr>
          <a:lstStyle/>
          <a:p>
            <a:pPr algn="l"/>
            <a:r>
              <a:rPr lang="en-US" sz="2800" dirty="0"/>
              <a:t>This in an underestimation: other activities (not in Alberto’s list) may have interest: </a:t>
            </a:r>
            <a:r>
              <a:rPr lang="en-US" sz="2800" dirty="0" err="1"/>
              <a:t>eg</a:t>
            </a:r>
            <a:r>
              <a:rPr lang="en-US" sz="2800" dirty="0"/>
              <a:t>, TS at high temperature, operations in a large SC tokamak etc.</a:t>
            </a:r>
          </a:p>
        </p:txBody>
      </p:sp>
    </p:spTree>
    <p:extLst>
      <p:ext uri="{BB962C8B-B14F-4D97-AF65-F5344CB8AC3E}">
        <p14:creationId xmlns:p14="http://schemas.microsoft.com/office/powerpoint/2010/main" val="361630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12970-2E40-4D46-9800-9C1AEABD9342}"/>
              </a:ext>
            </a:extLst>
          </p:cNvPr>
          <p:cNvSpPr>
            <a:spLocks noGrp="1"/>
          </p:cNvSpPr>
          <p:nvPr>
            <p:ph type="title"/>
          </p:nvPr>
        </p:nvSpPr>
        <p:spPr/>
        <p:txBody>
          <a:bodyPr/>
          <a:lstStyle/>
          <a:p>
            <a:r>
              <a:rPr lang="en-US" dirty="0"/>
              <a:t>TSVVs</a:t>
            </a:r>
          </a:p>
        </p:txBody>
      </p:sp>
      <p:sp>
        <p:nvSpPr>
          <p:cNvPr id="3" name="Segnaposto contenuto 2">
            <a:extLst>
              <a:ext uri="{FF2B5EF4-FFF2-40B4-BE49-F238E27FC236}">
                <a16:creationId xmlns:a16="http://schemas.microsoft.com/office/drawing/2014/main" id="{4E271214-7A70-4235-8FF0-564F795C97B8}"/>
              </a:ext>
            </a:extLst>
          </p:cNvPr>
          <p:cNvSpPr>
            <a:spLocks noGrp="1"/>
          </p:cNvSpPr>
          <p:nvPr>
            <p:ph idx="1"/>
          </p:nvPr>
        </p:nvSpPr>
        <p:spPr/>
        <p:txBody>
          <a:bodyPr>
            <a:normAutofit fontScale="92500" lnSpcReduction="20000"/>
          </a:bodyPr>
          <a:lstStyle/>
          <a:p>
            <a:pPr marL="0" indent="0">
              <a:buNone/>
            </a:pPr>
            <a:r>
              <a:rPr lang="en-US" dirty="0"/>
              <a:t>Objectives in Thrust 3 TSVVs fully aligned with ITER physics issues (IRP)</a:t>
            </a:r>
          </a:p>
          <a:p>
            <a:pPr>
              <a:buFont typeface="Wingdings" panose="05000000000000000000" pitchFamily="2" charset="2"/>
              <a:buChar char="Ø"/>
            </a:pPr>
            <a:r>
              <a:rPr lang="en-US" dirty="0"/>
              <a:t>Disruption Management (Thermal, EM load mitigation, RE avoidance &amp; mitigation</a:t>
            </a:r>
          </a:p>
          <a:p>
            <a:pPr>
              <a:buFont typeface="Wingdings" panose="05000000000000000000" pitchFamily="2" charset="2"/>
              <a:buChar char="Ø"/>
            </a:pPr>
            <a:r>
              <a:rPr lang="en-US" dirty="0"/>
              <a:t>ELM control</a:t>
            </a:r>
          </a:p>
          <a:p>
            <a:pPr>
              <a:buFont typeface="Wingdings" panose="05000000000000000000" pitchFamily="2" charset="2"/>
              <a:buChar char="Ø"/>
            </a:pPr>
            <a:r>
              <a:rPr lang="en-US" dirty="0"/>
              <a:t>Evolution of energetic particle populations and their influence on MHD stability </a:t>
            </a:r>
          </a:p>
          <a:p>
            <a:pPr>
              <a:buFont typeface="Wingdings" panose="05000000000000000000" pitchFamily="2" charset="2"/>
              <a:buChar char="Ø"/>
            </a:pPr>
            <a:r>
              <a:rPr lang="en-US" dirty="0"/>
              <a:t>Management of the burning plasma scenario</a:t>
            </a:r>
          </a:p>
          <a:p>
            <a:pPr marL="0" indent="0">
              <a:buNone/>
            </a:pPr>
            <a:endParaRPr lang="en-US" dirty="0"/>
          </a:p>
          <a:p>
            <a:r>
              <a:rPr lang="en-US" dirty="0"/>
              <a:t>TSVV 8: non-linear modeling of MHD transients (JOREK)</a:t>
            </a:r>
          </a:p>
          <a:p>
            <a:pPr lvl="1"/>
            <a:r>
              <a:rPr lang="en-US" dirty="0"/>
              <a:t>ELMs</a:t>
            </a:r>
          </a:p>
          <a:p>
            <a:pPr lvl="1"/>
            <a:r>
              <a:rPr lang="en-US" dirty="0"/>
              <a:t>Disruptions</a:t>
            </a:r>
          </a:p>
          <a:p>
            <a:pPr lvl="1"/>
            <a:r>
              <a:rPr lang="en-US" dirty="0"/>
              <a:t>MHD-Kinetics hybrid modeling (energetic particles, turbulence)</a:t>
            </a:r>
          </a:p>
          <a:p>
            <a:pPr lvl="1"/>
            <a:r>
              <a:rPr lang="en-US" dirty="0"/>
              <a:t>ELMs (RMP, Pellet, SOL and divertor…)</a:t>
            </a:r>
          </a:p>
          <a:p>
            <a:pPr lvl="1"/>
            <a:r>
              <a:rPr lang="en-US" dirty="0"/>
              <a:t>Disruptions (SPI, VDE, Force mitigation)</a:t>
            </a:r>
          </a:p>
          <a:p>
            <a:r>
              <a:rPr lang="en-US" dirty="0"/>
              <a:t>TSVV 9: modeling of runaway electrons</a:t>
            </a:r>
          </a:p>
          <a:p>
            <a:pPr lvl="1"/>
            <a:r>
              <a:rPr lang="en-US" dirty="0"/>
              <a:t>Kinetic modeling of RE in JOREK</a:t>
            </a:r>
          </a:p>
          <a:p>
            <a:pPr lvl="1"/>
            <a:r>
              <a:rPr lang="en-US" dirty="0"/>
              <a:t>SPI mitigation in ITER:  RE generation</a:t>
            </a:r>
          </a:p>
          <a:p>
            <a:pPr lvl="1"/>
            <a:r>
              <a:rPr lang="en-US" dirty="0"/>
              <a:t>Termination of RE beams and related NTM dynamics</a:t>
            </a:r>
          </a:p>
          <a:p>
            <a:r>
              <a:rPr lang="en-US" dirty="0"/>
              <a:t>TSVV 10: multi-scale modeling of burning plasma</a:t>
            </a:r>
          </a:p>
          <a:p>
            <a:pPr lvl="1"/>
            <a:r>
              <a:rPr lang="en-US" dirty="0"/>
              <a:t>Effects of high energy particles on plasma dynamics, taking into consideration mutual coupling of turbulence, Alfvén instabilities, MHD.</a:t>
            </a:r>
          </a:p>
          <a:p>
            <a:pPr lvl="1"/>
            <a:endParaRPr lang="en-US" dirty="0"/>
          </a:p>
          <a:p>
            <a:pPr marL="42862" indent="0">
              <a:buNone/>
            </a:pPr>
            <a:endParaRPr lang="en-US" dirty="0"/>
          </a:p>
          <a:p>
            <a:pPr lvl="1"/>
            <a:endParaRPr lang="en-US" dirty="0"/>
          </a:p>
          <a:p>
            <a:pPr lvl="1"/>
            <a:endParaRPr lang="en-US" dirty="0"/>
          </a:p>
        </p:txBody>
      </p:sp>
      <p:sp>
        <p:nvSpPr>
          <p:cNvPr id="4" name="Segnaposto piè di pagina 3">
            <a:extLst>
              <a:ext uri="{FF2B5EF4-FFF2-40B4-BE49-F238E27FC236}">
                <a16:creationId xmlns:a16="http://schemas.microsoft.com/office/drawing/2014/main" id="{540D4829-E7EF-4592-AC88-500116A342AD}"/>
              </a:ext>
            </a:extLst>
          </p:cNvPr>
          <p:cNvSpPr>
            <a:spLocks noGrp="1"/>
          </p:cNvSpPr>
          <p:nvPr>
            <p:ph type="ftr" sz="quarter" idx="11"/>
          </p:nvPr>
        </p:nvSpPr>
        <p:spPr/>
        <p:txBody>
          <a:bodyPr/>
          <a:lstStyle/>
          <a:p>
            <a:r>
              <a:rPr lang="en-US">
                <a:solidFill>
                  <a:prstClr val="white"/>
                </a:solidFill>
              </a:rPr>
              <a:t>C. Sozzi | PSD  meeting: ITER related tasks | WPSA | 07 Feb 2025</a:t>
            </a:r>
            <a:endParaRPr lang="en-GB" dirty="0">
              <a:solidFill>
                <a:prstClr val="white"/>
              </a:solidFill>
            </a:endParaRPr>
          </a:p>
        </p:txBody>
      </p:sp>
      <p:sp>
        <p:nvSpPr>
          <p:cNvPr id="5" name="Segnaposto numero diapositiva 4">
            <a:extLst>
              <a:ext uri="{FF2B5EF4-FFF2-40B4-BE49-F238E27FC236}">
                <a16:creationId xmlns:a16="http://schemas.microsoft.com/office/drawing/2014/main" id="{F2AA7E2E-B83E-4BB7-8D6E-0D448EDD5C71}"/>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Tree>
    <p:extLst>
      <p:ext uri="{BB962C8B-B14F-4D97-AF65-F5344CB8AC3E}">
        <p14:creationId xmlns:p14="http://schemas.microsoft.com/office/powerpoint/2010/main" val="243521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3A67E9-1E71-4892-AA94-7878734FA431}"/>
              </a:ext>
            </a:extLst>
          </p:cNvPr>
          <p:cNvPicPr>
            <a:picLocks noChangeAspect="1"/>
          </p:cNvPicPr>
          <p:nvPr/>
        </p:nvPicPr>
        <p:blipFill>
          <a:blip r:embed="rId2"/>
          <a:stretch>
            <a:fillRect/>
          </a:stretch>
        </p:blipFill>
        <p:spPr>
          <a:xfrm>
            <a:off x="4513242" y="491274"/>
            <a:ext cx="7416099" cy="4190732"/>
          </a:xfrm>
          <a:prstGeom prst="rect">
            <a:avLst/>
          </a:prstGeom>
        </p:spPr>
      </p:pic>
      <p:sp>
        <p:nvSpPr>
          <p:cNvPr id="2" name="Title 1">
            <a:extLst>
              <a:ext uri="{FF2B5EF4-FFF2-40B4-BE49-F238E27FC236}">
                <a16:creationId xmlns:a16="http://schemas.microsoft.com/office/drawing/2014/main" id="{FBF26EF7-EB28-4278-B8EB-6DBDDD8B03CC}"/>
              </a:ext>
            </a:extLst>
          </p:cNvPr>
          <p:cNvSpPr>
            <a:spLocks noGrp="1"/>
          </p:cNvSpPr>
          <p:nvPr>
            <p:ph type="title"/>
          </p:nvPr>
        </p:nvSpPr>
        <p:spPr/>
        <p:txBody>
          <a:bodyPr/>
          <a:lstStyle/>
          <a:p>
            <a:r>
              <a:rPr lang="en-US" dirty="0"/>
              <a:t>Background: JT-60SA status and mid-term plan</a:t>
            </a:r>
          </a:p>
        </p:txBody>
      </p:sp>
      <p:sp>
        <p:nvSpPr>
          <p:cNvPr id="3" name="Content Placeholder 2">
            <a:extLst>
              <a:ext uri="{FF2B5EF4-FFF2-40B4-BE49-F238E27FC236}">
                <a16:creationId xmlns:a16="http://schemas.microsoft.com/office/drawing/2014/main" id="{23C4DD51-C6EB-48FE-AC13-5E3091D962E9}"/>
              </a:ext>
            </a:extLst>
          </p:cNvPr>
          <p:cNvSpPr>
            <a:spLocks noGrp="1"/>
          </p:cNvSpPr>
          <p:nvPr>
            <p:ph idx="1"/>
          </p:nvPr>
        </p:nvSpPr>
        <p:spPr>
          <a:xfrm>
            <a:off x="133165" y="792652"/>
            <a:ext cx="4447627" cy="3314776"/>
          </a:xfrm>
        </p:spPr>
        <p:txBody>
          <a:bodyPr>
            <a:normAutofit fontScale="92500" lnSpcReduction="10000"/>
          </a:bodyPr>
          <a:lstStyle/>
          <a:p>
            <a:pPr marL="0" indent="0">
              <a:buNone/>
            </a:pPr>
            <a:r>
              <a:rPr lang="en-US" sz="2000" dirty="0"/>
              <a:t>Main objectives of 2024-25 ME1 shutdown</a:t>
            </a:r>
          </a:p>
          <a:p>
            <a:r>
              <a:rPr lang="en-US" sz="2200" dirty="0"/>
              <a:t>completion of the insulation reinforcements (mainly poloidal coils and CS modules) </a:t>
            </a:r>
          </a:p>
          <a:p>
            <a:r>
              <a:rPr lang="en-US" sz="2200" dirty="0">
                <a:highlight>
                  <a:srgbClr val="FFFF00"/>
                </a:highlight>
              </a:rPr>
              <a:t>installation of extensive set of new key components and subsystems in preparation of the next operational campaign OP2 (P-N NBI, ECRF launchers, in-vessel coils, stabilizing plate, C-IC divertor, diagnostics, analysis cluster…)</a:t>
            </a:r>
            <a:endParaRPr lang="en-US" sz="1800" dirty="0">
              <a:highlight>
                <a:srgbClr val="FFFF00"/>
              </a:highlight>
            </a:endParaRPr>
          </a:p>
        </p:txBody>
      </p:sp>
      <p:sp>
        <p:nvSpPr>
          <p:cNvPr id="4" name="Footer Placeholder 3">
            <a:extLst>
              <a:ext uri="{FF2B5EF4-FFF2-40B4-BE49-F238E27FC236}">
                <a16:creationId xmlns:a16="http://schemas.microsoft.com/office/drawing/2014/main" id="{353E5AD3-341A-4B86-8E83-689B0F25C0C6}"/>
              </a:ext>
            </a:extLst>
          </p:cNvPr>
          <p:cNvSpPr>
            <a:spLocks noGrp="1"/>
          </p:cNvSpPr>
          <p:nvPr>
            <p:ph type="ftr" sz="quarter" idx="11"/>
          </p:nvPr>
        </p:nvSpPr>
        <p:spPr>
          <a:xfrm>
            <a:off x="825623" y="6555770"/>
            <a:ext cx="6656553" cy="329614"/>
          </a:xfrm>
        </p:spPr>
        <p:txBody>
          <a:bodyPr/>
          <a:lstStyle/>
          <a:p>
            <a:r>
              <a:rPr lang="en-US">
                <a:solidFill>
                  <a:prstClr val="white"/>
                </a:solidFill>
              </a:rPr>
              <a:t>C. Sozzi | PSD  meeting: ITER related tasks | WPSA | 07 Feb 2025</a:t>
            </a:r>
            <a:endParaRPr lang="en-GB" dirty="0">
              <a:solidFill>
                <a:prstClr val="white"/>
              </a:solidFill>
            </a:endParaRPr>
          </a:p>
        </p:txBody>
      </p:sp>
      <p:sp>
        <p:nvSpPr>
          <p:cNvPr id="5" name="Slide Number Placeholder 4">
            <a:extLst>
              <a:ext uri="{FF2B5EF4-FFF2-40B4-BE49-F238E27FC236}">
                <a16:creationId xmlns:a16="http://schemas.microsoft.com/office/drawing/2014/main" id="{14E58628-7ED3-4338-BCC6-808B019BEF63}"/>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43" name="TextBox 42">
            <a:extLst>
              <a:ext uri="{FF2B5EF4-FFF2-40B4-BE49-F238E27FC236}">
                <a16:creationId xmlns:a16="http://schemas.microsoft.com/office/drawing/2014/main" id="{36FD6CEB-8834-4584-8226-747F7F43F846}"/>
              </a:ext>
            </a:extLst>
          </p:cNvPr>
          <p:cNvSpPr txBox="1"/>
          <p:nvPr/>
        </p:nvSpPr>
        <p:spPr>
          <a:xfrm>
            <a:off x="244630" y="4333070"/>
            <a:ext cx="6871126" cy="2031325"/>
          </a:xfrm>
          <a:prstGeom prst="rect">
            <a:avLst/>
          </a:prstGeom>
          <a:noFill/>
        </p:spPr>
        <p:txBody>
          <a:bodyPr wrap="square" rtlCol="0">
            <a:spAutoFit/>
          </a:bodyPr>
          <a:lstStyle/>
          <a:p>
            <a:pPr marL="171450" indent="-171450" algn="l">
              <a:buFont typeface="Arial" panose="020B0604020202020204" pitchFamily="34" charset="0"/>
              <a:buChar char="•"/>
            </a:pPr>
            <a:r>
              <a:rPr lang="en-US" sz="1400" dirty="0"/>
              <a:t>Commissioning with H plasmas for D plasma operation</a:t>
            </a:r>
          </a:p>
          <a:p>
            <a:pPr marL="628650" lvl="1" indent="-171450">
              <a:buFont typeface="Arial" panose="020B0604020202020204" pitchFamily="34" charset="0"/>
              <a:buChar char="•"/>
            </a:pPr>
            <a:r>
              <a:rPr lang="en-US" sz="1400" dirty="0"/>
              <a:t>Break down and plasma formation studies</a:t>
            </a:r>
          </a:p>
          <a:p>
            <a:pPr marL="628650" lvl="1" indent="-171450">
              <a:buFont typeface="Arial" panose="020B0604020202020204" pitchFamily="34" charset="0"/>
              <a:buChar char="•"/>
            </a:pPr>
            <a:r>
              <a:rPr lang="en-US" sz="1400" dirty="0"/>
              <a:t>Commissioning NB injectors into plasma, including monitoring of shine-through vs energy (esp. N-NBI)</a:t>
            </a:r>
          </a:p>
          <a:p>
            <a:pPr marL="628650" lvl="1" indent="-171450">
              <a:buFont typeface="Arial" panose="020B0604020202020204" pitchFamily="34" charset="0"/>
              <a:buChar char="•"/>
            </a:pPr>
            <a:r>
              <a:rPr lang="en-US" sz="1400" dirty="0"/>
              <a:t>Step-by-step increase of plasma current up to 5.5 MA </a:t>
            </a:r>
          </a:p>
          <a:p>
            <a:pPr marL="628650" lvl="1" indent="-171450">
              <a:buFont typeface="Arial" panose="020B0604020202020204" pitchFamily="34" charset="0"/>
              <a:buChar char="•"/>
            </a:pPr>
            <a:r>
              <a:rPr lang="en-US" sz="1400" dirty="0"/>
              <a:t>Test of plasma control schemes: current, position, density, heating</a:t>
            </a:r>
          </a:p>
          <a:p>
            <a:pPr marL="171450" indent="-171450" algn="l">
              <a:buFont typeface="Arial" panose="020B0604020202020204" pitchFamily="34" charset="0"/>
              <a:buChar char="•"/>
            </a:pPr>
            <a:r>
              <a:rPr lang="en-US" sz="1400" dirty="0"/>
              <a:t>ITER risk mitigation</a:t>
            </a:r>
          </a:p>
          <a:p>
            <a:pPr marL="628650" lvl="1" indent="-171450">
              <a:buFont typeface="Arial" panose="020B0604020202020204" pitchFamily="34" charset="0"/>
              <a:buChar char="•"/>
            </a:pPr>
            <a:r>
              <a:rPr lang="en-US" sz="1400" dirty="0"/>
              <a:t>Studies of L-H transition (H and D and possibly addition of He)</a:t>
            </a:r>
          </a:p>
          <a:p>
            <a:pPr marL="628650" lvl="1" indent="-171450">
              <a:buFont typeface="Arial" panose="020B0604020202020204" pitchFamily="34" charset="0"/>
              <a:buChar char="•"/>
            </a:pPr>
            <a:r>
              <a:rPr lang="en-US" sz="1400" dirty="0"/>
              <a:t>Disruption/ Runaway Generation and mitigation studies (including MGI)</a:t>
            </a:r>
          </a:p>
        </p:txBody>
      </p:sp>
      <p:sp>
        <p:nvSpPr>
          <p:cNvPr id="44" name="TextBox 43">
            <a:extLst>
              <a:ext uri="{FF2B5EF4-FFF2-40B4-BE49-F238E27FC236}">
                <a16:creationId xmlns:a16="http://schemas.microsoft.com/office/drawing/2014/main" id="{E002B52C-D607-48C5-9E53-F2FC38649BB2}"/>
              </a:ext>
            </a:extLst>
          </p:cNvPr>
          <p:cNvSpPr txBox="1"/>
          <p:nvPr/>
        </p:nvSpPr>
        <p:spPr>
          <a:xfrm>
            <a:off x="7126941" y="4650590"/>
            <a:ext cx="4916820" cy="1815882"/>
          </a:xfrm>
          <a:prstGeom prst="rect">
            <a:avLst/>
          </a:prstGeom>
          <a:noFill/>
        </p:spPr>
        <p:txBody>
          <a:bodyPr wrap="square" rtlCol="0">
            <a:spAutoFit/>
          </a:bodyPr>
          <a:lstStyle/>
          <a:p>
            <a:pPr marL="171450" indent="-171450" algn="l">
              <a:buFont typeface="Arial" panose="020B0604020202020204" pitchFamily="34" charset="0"/>
              <a:buChar char="•"/>
            </a:pPr>
            <a:r>
              <a:rPr lang="en-US" sz="1400" dirty="0"/>
              <a:t>Scenario development</a:t>
            </a:r>
          </a:p>
          <a:p>
            <a:pPr marL="628650" lvl="1" indent="-171450">
              <a:buFont typeface="Arial" panose="020B0604020202020204" pitchFamily="34" charset="0"/>
              <a:buChar char="•"/>
            </a:pPr>
            <a:r>
              <a:rPr lang="en-US" sz="1400" dirty="0"/>
              <a:t>Initial integrated scenarios development towards ITER standard H-mode</a:t>
            </a:r>
          </a:p>
          <a:p>
            <a:pPr marL="628650" lvl="1" indent="-171450">
              <a:buFont typeface="Arial" panose="020B0604020202020204" pitchFamily="34" charset="0"/>
              <a:buChar char="•"/>
            </a:pPr>
            <a:r>
              <a:rPr lang="nl-NL" sz="1400" dirty="0"/>
              <a:t>OP2 Baseline​, OP2 Hybrid​, OP2 ITB​</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a:t>BA-STP technical objective: demonstration of Poloidal Field Coils operation at the rated design value (20kA) during OP2 after the insulation reinforcement performed in 2022-2024.</a:t>
            </a:r>
          </a:p>
        </p:txBody>
      </p:sp>
      <p:sp>
        <p:nvSpPr>
          <p:cNvPr id="47" name="TextBox 46">
            <a:extLst>
              <a:ext uri="{FF2B5EF4-FFF2-40B4-BE49-F238E27FC236}">
                <a16:creationId xmlns:a16="http://schemas.microsoft.com/office/drawing/2014/main" id="{9795935D-A803-41C4-BB0F-298986F538E1}"/>
              </a:ext>
            </a:extLst>
          </p:cNvPr>
          <p:cNvSpPr txBox="1"/>
          <p:nvPr/>
        </p:nvSpPr>
        <p:spPr>
          <a:xfrm rot="19675280">
            <a:off x="9662653" y="3538355"/>
            <a:ext cx="2676823" cy="646331"/>
          </a:xfrm>
          <a:prstGeom prst="rect">
            <a:avLst/>
          </a:prstGeom>
          <a:noFill/>
        </p:spPr>
        <p:txBody>
          <a:bodyPr wrap="none" rtlCol="0">
            <a:spAutoFit/>
          </a:bodyPr>
          <a:lstStyle/>
          <a:p>
            <a:pPr algn="ctr"/>
            <a:r>
              <a:rPr lang="en-US" b="1" dirty="0">
                <a:highlight>
                  <a:srgbClr val="FFFF00"/>
                </a:highlight>
              </a:rPr>
              <a:t>Timeline BASC approved</a:t>
            </a:r>
          </a:p>
          <a:p>
            <a:pPr algn="ctr"/>
            <a:r>
              <a:rPr lang="en-US" b="1" dirty="0">
                <a:highlight>
                  <a:srgbClr val="FFFF00"/>
                </a:highlight>
              </a:rPr>
              <a:t>W-plan approval in Oct 25</a:t>
            </a:r>
          </a:p>
        </p:txBody>
      </p:sp>
      <p:sp>
        <p:nvSpPr>
          <p:cNvPr id="48" name="TextBox 47">
            <a:extLst>
              <a:ext uri="{FF2B5EF4-FFF2-40B4-BE49-F238E27FC236}">
                <a16:creationId xmlns:a16="http://schemas.microsoft.com/office/drawing/2014/main" id="{FB789F42-FB36-4900-929D-BE819FD2F278}"/>
              </a:ext>
            </a:extLst>
          </p:cNvPr>
          <p:cNvSpPr txBox="1"/>
          <p:nvPr/>
        </p:nvSpPr>
        <p:spPr>
          <a:xfrm rot="16200000">
            <a:off x="-788781" y="5154668"/>
            <a:ext cx="2036327" cy="461665"/>
          </a:xfrm>
          <a:prstGeom prst="rect">
            <a:avLst/>
          </a:prstGeom>
          <a:noFill/>
        </p:spPr>
        <p:txBody>
          <a:bodyPr wrap="none" rtlCol="0">
            <a:spAutoFit/>
          </a:bodyPr>
          <a:lstStyle/>
          <a:p>
            <a:pPr algn="l"/>
            <a:r>
              <a:rPr lang="en-US" sz="2400" dirty="0">
                <a:solidFill>
                  <a:srgbClr val="0070C0"/>
                </a:solidFill>
              </a:rPr>
              <a:t>OP2 objectives</a:t>
            </a:r>
          </a:p>
        </p:txBody>
      </p:sp>
      <p:grpSp>
        <p:nvGrpSpPr>
          <p:cNvPr id="9" name="Group 8">
            <a:extLst>
              <a:ext uri="{FF2B5EF4-FFF2-40B4-BE49-F238E27FC236}">
                <a16:creationId xmlns:a16="http://schemas.microsoft.com/office/drawing/2014/main" id="{C6EDA004-13E4-48A1-8A6F-36DB0A915939}"/>
              </a:ext>
            </a:extLst>
          </p:cNvPr>
          <p:cNvGrpSpPr/>
          <p:nvPr/>
        </p:nvGrpSpPr>
        <p:grpSpPr>
          <a:xfrm>
            <a:off x="11750808" y="1302514"/>
            <a:ext cx="471486" cy="1427641"/>
            <a:chOff x="11731785" y="1013719"/>
            <a:chExt cx="471486" cy="1427641"/>
          </a:xfrm>
        </p:grpSpPr>
        <p:sp>
          <p:nvSpPr>
            <p:cNvPr id="8" name="Callout: Left Arrow 7">
              <a:extLst>
                <a:ext uri="{FF2B5EF4-FFF2-40B4-BE49-F238E27FC236}">
                  <a16:creationId xmlns:a16="http://schemas.microsoft.com/office/drawing/2014/main" id="{B5A26DEC-1B47-4AB2-BB9D-5C0BA94CEA24}"/>
                </a:ext>
              </a:extLst>
            </p:cNvPr>
            <p:cNvSpPr/>
            <p:nvPr/>
          </p:nvSpPr>
          <p:spPr>
            <a:xfrm>
              <a:off x="11731785" y="1013719"/>
              <a:ext cx="395112" cy="142764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6D8958-CBAD-443C-B1AB-18157DA63E7C}"/>
                </a:ext>
              </a:extLst>
            </p:cNvPr>
            <p:cNvSpPr txBox="1"/>
            <p:nvPr/>
          </p:nvSpPr>
          <p:spPr>
            <a:xfrm rot="5400000">
              <a:off x="11362335" y="1493093"/>
              <a:ext cx="1281761" cy="400110"/>
            </a:xfrm>
            <a:prstGeom prst="rect">
              <a:avLst/>
            </a:prstGeom>
            <a:noFill/>
            <a:ln>
              <a:noFill/>
            </a:ln>
          </p:spPr>
          <p:txBody>
            <a:bodyPr wrap="none" rtlCol="0">
              <a:spAutoFit/>
            </a:bodyPr>
            <a:lstStyle/>
            <a:p>
              <a:pPr algn="l"/>
              <a:r>
                <a:rPr lang="en-US" sz="2000" b="1" dirty="0">
                  <a:solidFill>
                    <a:schemeClr val="bg1"/>
                  </a:solidFill>
                </a:rPr>
                <a:t>AC W-wall</a:t>
              </a:r>
            </a:p>
          </p:txBody>
        </p:sp>
      </p:grpSp>
    </p:spTree>
    <p:extLst>
      <p:ext uri="{BB962C8B-B14F-4D97-AF65-F5344CB8AC3E}">
        <p14:creationId xmlns:p14="http://schemas.microsoft.com/office/powerpoint/2010/main" val="73373471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2670</TotalTime>
  <Words>1610</Words>
  <Application>Microsoft Office PowerPoint</Application>
  <PresentationFormat>Widescreen</PresentationFormat>
  <Paragraphs>221</Paragraphs>
  <Slides>12</Slides>
  <Notes>3</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12</vt:i4>
      </vt:variant>
    </vt:vector>
  </HeadingPairs>
  <TitlesOfParts>
    <vt:vector size="19" baseType="lpstr">
      <vt:lpstr>Arial</vt:lpstr>
      <vt:lpstr>Calibri</vt:lpstr>
      <vt:lpstr>Open Sans</vt:lpstr>
      <vt:lpstr>Symbol</vt:lpstr>
      <vt:lpstr>Wingdings</vt:lpstr>
      <vt:lpstr>EUROfusion.1line_5_3_2019</vt:lpstr>
      <vt:lpstr>Custom Design</vt:lpstr>
      <vt:lpstr>Overview of the prioritized ITER related tasks in WPSA</vt:lpstr>
      <vt:lpstr>Presentazione standard di PowerPoint</vt:lpstr>
      <vt:lpstr>Presentazione standard di PowerPoint</vt:lpstr>
      <vt:lpstr>Presentazione standard di PowerPoint</vt:lpstr>
      <vt:lpstr> JT-60SA transition to W first wall and divertor</vt:lpstr>
      <vt:lpstr>Additional information: Main hw systems under development</vt:lpstr>
      <vt:lpstr>Resources (2025)</vt:lpstr>
      <vt:lpstr>TSVVs</vt:lpstr>
      <vt:lpstr>Background: JT-60SA status and mid-term plan</vt:lpstr>
      <vt:lpstr>WPSA Objectives 2026/2027</vt:lpstr>
      <vt:lpstr>Overview of the prioritized ITER related tasks: specs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Carlo Sozzi</cp:lastModifiedBy>
  <cp:revision>107</cp:revision>
  <dcterms:created xsi:type="dcterms:W3CDTF">2023-11-15T09:40:03Z</dcterms:created>
  <dcterms:modified xsi:type="dcterms:W3CDTF">2025-02-07T13:52:53Z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