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4"/>
  </p:sldMasterIdLst>
  <p:notesMasterIdLst>
    <p:notesMasterId r:id="rId10"/>
  </p:notesMasterIdLst>
  <p:sldIdLst>
    <p:sldId id="257" r:id="rId5"/>
    <p:sldId id="260" r:id="rId6"/>
    <p:sldId id="259" r:id="rId7"/>
    <p:sldId id="261"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in Jakubowski" initials="MJ" lastIdx="1" clrIdx="0">
    <p:extLst>
      <p:ext uri="{19B8F6BF-5375-455C-9EA6-DF929625EA0E}">
        <p15:presenceInfo xmlns:p15="http://schemas.microsoft.com/office/powerpoint/2012/main" userId="Marcin Jakubowsk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1F497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7516" autoAdjust="0"/>
  </p:normalViewPr>
  <p:slideViewPr>
    <p:cSldViewPr snapToGrid="0">
      <p:cViewPr varScale="1">
        <p:scale>
          <a:sx n="78" d="100"/>
          <a:sy n="78" d="100"/>
        </p:scale>
        <p:origin x="787"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968B8-3019-440C-9FDF-EE2B039F7566}" type="datetimeFigureOut">
              <a:rPr lang="en-GB" smtClean="0"/>
              <a:t>07/02/2025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CA5B4-17CC-4323-8101-FAF75F654A75}" type="slidenum">
              <a:rPr lang="en-GB" smtClean="0"/>
              <a:t>‹#›</a:t>
            </a:fld>
            <a:endParaRPr lang="en-GB"/>
          </a:p>
        </p:txBody>
      </p:sp>
    </p:spTree>
    <p:extLst>
      <p:ext uri="{BB962C8B-B14F-4D97-AF65-F5344CB8AC3E}">
        <p14:creationId xmlns:p14="http://schemas.microsoft.com/office/powerpoint/2010/main" val="2150169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The dual-laser calibration technique in Thomson scattering diagnostics improves measurement accuracy by using two laser pulses of different wavelengths to calibrate the system. A new data analysis method simplifies error estimation, making calibration more precise. In ITER's core LIDAR system, a ruby laser offers the best calibration accuracy (~1%) when paired with the main Nd:YAG laser. In the RFX-mod system, a combination of Nd:YAG and Nd:YLF lasers enables accurate calibration despite their small wavelength difference.</a:t>
            </a:r>
            <a:r>
              <a:rPr lang="en-US" dirty="0" smtClean="0"/>
              <a:t/>
            </a:r>
            <a:br>
              <a:rPr lang="en-US" dirty="0" smtClean="0"/>
            </a:br>
            <a:endParaRPr lang="pl-PL" dirty="0"/>
          </a:p>
        </p:txBody>
      </p:sp>
      <p:sp>
        <p:nvSpPr>
          <p:cNvPr id="4" name="Slide Number Placeholder 3"/>
          <p:cNvSpPr>
            <a:spLocks noGrp="1"/>
          </p:cNvSpPr>
          <p:nvPr>
            <p:ph type="sldNum" sz="quarter" idx="10"/>
          </p:nvPr>
        </p:nvSpPr>
        <p:spPr/>
        <p:txBody>
          <a:bodyPr/>
          <a:lstStyle/>
          <a:p>
            <a:fld id="{055CA5B4-17CC-4323-8101-FAF75F654A75}" type="slidenum">
              <a:rPr lang="en-GB" smtClean="0"/>
              <a:t>1</a:t>
            </a:fld>
            <a:endParaRPr lang="en-GB"/>
          </a:p>
        </p:txBody>
      </p:sp>
    </p:spTree>
    <p:extLst>
      <p:ext uri="{BB962C8B-B14F-4D97-AF65-F5344CB8AC3E}">
        <p14:creationId xmlns:p14="http://schemas.microsoft.com/office/powerpoint/2010/main" val="4138723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fld id="{055CA5B4-17CC-4323-8101-FAF75F654A75}" type="slidenum">
              <a:rPr lang="en-GB" smtClean="0"/>
              <a:t>3</a:t>
            </a:fld>
            <a:endParaRPr lang="en-GB"/>
          </a:p>
        </p:txBody>
      </p:sp>
    </p:spTree>
    <p:extLst>
      <p:ext uri="{BB962C8B-B14F-4D97-AF65-F5344CB8AC3E}">
        <p14:creationId xmlns:p14="http://schemas.microsoft.com/office/powerpoint/2010/main" val="540695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smtClean="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smtClean="0"/>
              <a:t>Edit Master text styles</a:t>
            </a:r>
          </a:p>
          <a:p>
            <a:pPr lvl="1"/>
            <a:r>
              <a:rPr lang="en-US" smtClean="0"/>
              <a:t>Second level</a:t>
            </a:r>
          </a:p>
          <a:p>
            <a:pPr lvl="2"/>
            <a:r>
              <a:rPr lang="en-US" smtClean="0"/>
              <a:t>Third level</a:t>
            </a:r>
          </a:p>
        </p:txBody>
      </p:sp>
      <p:sp>
        <p:nvSpPr>
          <p:cNvPr id="8" name="Footer Placeholder 7"/>
          <p:cNvSpPr>
            <a:spLocks noGrp="1"/>
          </p:cNvSpPr>
          <p:nvPr>
            <p:ph type="ftr" sz="quarter" idx="11"/>
          </p:nvPr>
        </p:nvSpPr>
        <p:spPr>
          <a:xfrm>
            <a:off x="825624" y="6555770"/>
            <a:ext cx="5440952" cy="329614"/>
          </a:xfrm>
          <a:prstGeom prst="rect">
            <a:avLst/>
          </a:prstGeom>
        </p:spPr>
        <p:txBody>
          <a:bodyPr anchor="t"/>
          <a:lstStyle>
            <a:lvl1pPr>
              <a:defRPr sz="1200">
                <a:solidFill>
                  <a:schemeClr val="bg1"/>
                </a:solidFill>
              </a:defRPr>
            </a:lvl1pPr>
          </a:lstStyle>
          <a:p>
            <a:r>
              <a:rPr lang="en-US" smtClean="0">
                <a:solidFill>
                  <a:prstClr val="white"/>
                </a:solidFill>
              </a:rPr>
              <a:t>WPW7X | PSD AWP meeting 2025 | 07-09.10.2024</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smtClean="0"/>
              <a:t>Click to edit Master title style</a:t>
            </a:r>
            <a:endParaRPr lang="en-GB" dirty="0"/>
          </a:p>
        </p:txBody>
      </p:sp>
      <p:sp>
        <p:nvSpPr>
          <p:cNvPr id="8" name="Footer Placeholder 7"/>
          <p:cNvSpPr>
            <a:spLocks noGrp="1"/>
          </p:cNvSpPr>
          <p:nvPr>
            <p:ph type="ftr" sz="quarter" idx="11"/>
          </p:nvPr>
        </p:nvSpPr>
        <p:spPr>
          <a:xfrm>
            <a:off x="825624" y="6555770"/>
            <a:ext cx="5692622" cy="329614"/>
          </a:xfrm>
          <a:prstGeom prst="rect">
            <a:avLst/>
          </a:prstGeom>
        </p:spPr>
        <p:txBody>
          <a:bodyPr anchor="t"/>
          <a:lstStyle>
            <a:lvl1pPr>
              <a:defRPr sz="1200">
                <a:solidFill>
                  <a:schemeClr val="bg1"/>
                </a:solidFill>
              </a:defRPr>
            </a:lvl1pPr>
          </a:lstStyle>
          <a:p>
            <a:r>
              <a:rPr lang="en-US" smtClean="0">
                <a:solidFill>
                  <a:prstClr val="white"/>
                </a:solidFill>
              </a:rPr>
              <a:t>WPW7X | PSD AWP meeting 2025 | 07-09.10.2024</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6011404" cy="329614"/>
          </a:xfrm>
          <a:prstGeom prst="rect">
            <a:avLst/>
          </a:prstGeom>
        </p:spPr>
        <p:txBody>
          <a:bodyPr anchor="t"/>
          <a:lstStyle>
            <a:lvl1pPr>
              <a:defRPr sz="1200">
                <a:solidFill>
                  <a:schemeClr val="bg1"/>
                </a:solidFill>
              </a:defRPr>
            </a:lvl1pPr>
          </a:lstStyle>
          <a:p>
            <a:r>
              <a:rPr lang="en-US" smtClean="0">
                <a:solidFill>
                  <a:prstClr val="white"/>
                </a:solidFill>
              </a:rPr>
              <a:t>WPW7X | PSD AWP meeting 2025 | 07-09.10.2024</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45E63-BFC7-B2C0-49CB-EA2AF3FAD965}"/>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BE"/>
          </a:p>
        </p:txBody>
      </p:sp>
      <p:sp>
        <p:nvSpPr>
          <p:cNvPr id="3" name="Subtitle 2">
            <a:extLst>
              <a:ext uri="{FF2B5EF4-FFF2-40B4-BE49-F238E27FC236}">
                <a16:creationId xmlns:a16="http://schemas.microsoft.com/office/drawing/2014/main" id="{E9986EC2-FB60-2050-7295-2A025BE40E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BE"/>
          </a:p>
        </p:txBody>
      </p:sp>
      <p:sp>
        <p:nvSpPr>
          <p:cNvPr id="4" name="Date Placeholder 3">
            <a:extLst>
              <a:ext uri="{FF2B5EF4-FFF2-40B4-BE49-F238E27FC236}">
                <a16:creationId xmlns:a16="http://schemas.microsoft.com/office/drawing/2014/main" id="{B14FEB12-9145-A531-60AD-75624B92466B}"/>
              </a:ext>
            </a:extLst>
          </p:cNvPr>
          <p:cNvSpPr>
            <a:spLocks noGrp="1"/>
          </p:cNvSpPr>
          <p:nvPr>
            <p:ph type="dt" sz="half" idx="10"/>
          </p:nvPr>
        </p:nvSpPr>
        <p:spPr/>
        <p:txBody>
          <a:bodyPr/>
          <a:lstStyle/>
          <a:p>
            <a:endParaRPr lang="en-BE"/>
          </a:p>
        </p:txBody>
      </p:sp>
      <p:sp>
        <p:nvSpPr>
          <p:cNvPr id="5" name="Footer Placeholder 4">
            <a:extLst>
              <a:ext uri="{FF2B5EF4-FFF2-40B4-BE49-F238E27FC236}">
                <a16:creationId xmlns:a16="http://schemas.microsoft.com/office/drawing/2014/main" id="{5AF62917-6FE8-9324-F9E1-4428B277AD1A}"/>
              </a:ext>
            </a:extLst>
          </p:cNvPr>
          <p:cNvSpPr>
            <a:spLocks noGrp="1"/>
          </p:cNvSpPr>
          <p:nvPr>
            <p:ph type="ftr" sz="quarter" idx="11"/>
          </p:nvPr>
        </p:nvSpPr>
        <p:spPr/>
        <p:txBody>
          <a:bodyPr/>
          <a:lstStyle/>
          <a:p>
            <a:r>
              <a:rPr lang="en-US" smtClean="0"/>
              <a:t>WPW7X | PSD AWP meeting 2025 | 07-09.10.2024</a:t>
            </a:r>
            <a:endParaRPr lang="en-BE"/>
          </a:p>
        </p:txBody>
      </p:sp>
      <p:sp>
        <p:nvSpPr>
          <p:cNvPr id="6" name="Slide Number Placeholder 5">
            <a:extLst>
              <a:ext uri="{FF2B5EF4-FFF2-40B4-BE49-F238E27FC236}">
                <a16:creationId xmlns:a16="http://schemas.microsoft.com/office/drawing/2014/main" id="{96F92711-9123-5D5A-6517-15BF4C23EC07}"/>
              </a:ext>
            </a:extLst>
          </p:cNvPr>
          <p:cNvSpPr>
            <a:spLocks noGrp="1"/>
          </p:cNvSpPr>
          <p:nvPr>
            <p:ph type="sldNum" sz="quarter" idx="12"/>
          </p:nvPr>
        </p:nvSpPr>
        <p:spPr/>
        <p:txBody>
          <a:bodyPr/>
          <a:lstStyle/>
          <a:p>
            <a:fld id="{A8862A6C-F1D0-0A4C-8F8A-8E35AFC16FDD}" type="slidenum">
              <a:rPr lang="en-BE" smtClean="0"/>
              <a:t>‹#›</a:t>
            </a:fld>
            <a:endParaRPr lang="en-BE"/>
          </a:p>
        </p:txBody>
      </p:sp>
    </p:spTree>
    <p:extLst>
      <p:ext uri="{BB962C8B-B14F-4D97-AF65-F5344CB8AC3E}">
        <p14:creationId xmlns:p14="http://schemas.microsoft.com/office/powerpoint/2010/main" val="2322856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Content W7-X">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70699" y="191123"/>
            <a:ext cx="814751" cy="543221"/>
          </a:xfrm>
          <a:prstGeom prst="rect">
            <a:avLst/>
          </a:prstGeom>
        </p:spPr>
      </p:pic>
      <p:sp>
        <p:nvSpPr>
          <p:cNvPr id="13" name="Titel 12"/>
          <p:cNvSpPr>
            <a:spLocks noGrp="1"/>
          </p:cNvSpPr>
          <p:nvPr>
            <p:ph type="title"/>
          </p:nvPr>
        </p:nvSpPr>
        <p:spPr>
          <a:xfrm>
            <a:off x="478368" y="188639"/>
            <a:ext cx="9095472" cy="640303"/>
          </a:xfrm>
          <a:prstGeom prst="rect">
            <a:avLst/>
          </a:prstGeom>
        </p:spPr>
        <p:txBody>
          <a:bodyPr anchor="b">
            <a:normAutofit/>
          </a:bodyPr>
          <a:lstStyle>
            <a:lvl1pPr>
              <a:defRPr lang="de-DE" sz="2800" b="1" kern="1200" dirty="0">
                <a:solidFill>
                  <a:srgbClr val="326CB3"/>
                </a:solidFill>
                <a:latin typeface="Arial Narrow" panose="020B0606020202030204" pitchFamily="34" charset="0"/>
                <a:ea typeface="+mj-ea"/>
                <a:cs typeface="+mj-cs"/>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478367" y="6356358"/>
            <a:ext cx="1117572" cy="365125"/>
          </a:xfrm>
        </p:spPr>
        <p:txBody>
          <a:bodyPr/>
          <a:lstStyle>
            <a:lvl1pPr>
              <a:defRPr lang="de-DE" sz="1000" b="0" kern="1200" smtClean="0">
                <a:solidFill>
                  <a:schemeClr val="tx1">
                    <a:lumMod val="65000"/>
                    <a:lumOff val="35000"/>
                  </a:schemeClr>
                </a:solidFill>
                <a:latin typeface="Arial Narrow" panose="020B0606020202030204" pitchFamily="34" charset="0"/>
                <a:ea typeface="+mn-ea"/>
                <a:cs typeface="+mn-cs"/>
              </a:defRPr>
            </a:lvl1pPr>
          </a:lstStyle>
          <a:p>
            <a:fld id="{CA4B7E51-DE58-47F6-9B39-900FEC190E77}" type="datetime1">
              <a:rPr lang="de-DE" smtClean="0"/>
              <a:t>07.02.2025</a:t>
            </a:fld>
            <a:endParaRPr lang="de-DE" dirty="0"/>
          </a:p>
        </p:txBody>
      </p:sp>
      <p:sp>
        <p:nvSpPr>
          <p:cNvPr id="4" name="Fußzeilenplatzhalter 3"/>
          <p:cNvSpPr>
            <a:spLocks noGrp="1"/>
          </p:cNvSpPr>
          <p:nvPr>
            <p:ph type="ftr" sz="quarter" idx="11"/>
          </p:nvPr>
        </p:nvSpPr>
        <p:spPr>
          <a:xfrm>
            <a:off x="1813850" y="6356358"/>
            <a:ext cx="8564311" cy="365125"/>
          </a:xfrm>
        </p:spPr>
        <p:txBody>
          <a:bodyPr/>
          <a:lstStyle>
            <a:lvl1pPr>
              <a:defRPr lang="de-DE" sz="1000" b="0" kern="1200" dirty="0">
                <a:solidFill>
                  <a:schemeClr val="tx1">
                    <a:lumMod val="65000"/>
                    <a:lumOff val="35000"/>
                  </a:schemeClr>
                </a:solidFill>
                <a:latin typeface="Arial Narrow" panose="020B0606020202030204" pitchFamily="34" charset="0"/>
                <a:ea typeface="+mn-ea"/>
                <a:cs typeface="+mn-cs"/>
              </a:defRPr>
            </a:lvl1pPr>
          </a:lstStyle>
          <a:p>
            <a:endParaRPr lang="de-DE" dirty="0"/>
          </a:p>
        </p:txBody>
      </p:sp>
      <p:sp>
        <p:nvSpPr>
          <p:cNvPr id="5" name="Foliennummernplatzhalter 4"/>
          <p:cNvSpPr>
            <a:spLocks noGrp="1"/>
          </p:cNvSpPr>
          <p:nvPr>
            <p:ph type="sldNum" sz="quarter" idx="12"/>
          </p:nvPr>
        </p:nvSpPr>
        <p:spPr>
          <a:xfrm>
            <a:off x="10632575" y="6357601"/>
            <a:ext cx="1080000" cy="365125"/>
          </a:xfrm>
        </p:spPr>
        <p:txBody>
          <a:bodyPr/>
          <a:lstStyle>
            <a:lvl1pPr>
              <a:defRPr lang="de-DE" sz="1000" b="0" kern="1200" smtClean="0">
                <a:solidFill>
                  <a:schemeClr val="tx1">
                    <a:lumMod val="65000"/>
                    <a:lumOff val="35000"/>
                  </a:schemeClr>
                </a:solidFill>
                <a:latin typeface="Arial Narrow" panose="020B0606020202030204" pitchFamily="34" charset="0"/>
                <a:ea typeface="+mn-ea"/>
                <a:cs typeface="+mn-cs"/>
              </a:defRPr>
            </a:lvl1pPr>
          </a:lstStyle>
          <a:p>
            <a:fld id="{31AA536C-85F5-4A1B-A111-7CE00A08BCBC}" type="slidenum">
              <a:rPr lang="de-DE" smtClean="0"/>
              <a:pPr/>
              <a:t>‹#›</a:t>
            </a:fld>
            <a:endParaRPr lang="de-DE" dirty="0"/>
          </a:p>
        </p:txBody>
      </p:sp>
      <p:cxnSp>
        <p:nvCxnSpPr>
          <p:cNvPr id="11" name="Gerader Verbinder 10"/>
          <p:cNvCxnSpPr/>
          <p:nvPr userDrawn="1"/>
        </p:nvCxnSpPr>
        <p:spPr bwMode="auto">
          <a:xfrm>
            <a:off x="497682" y="908050"/>
            <a:ext cx="11196637"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17" name="Textplatzhalter 22"/>
          <p:cNvSpPr>
            <a:spLocks noGrp="1"/>
          </p:cNvSpPr>
          <p:nvPr>
            <p:ph type="body" sz="quarter" idx="13"/>
          </p:nvPr>
        </p:nvSpPr>
        <p:spPr>
          <a:xfrm>
            <a:off x="478368" y="1089026"/>
            <a:ext cx="11234209" cy="5188222"/>
          </a:xfrm>
          <a:prstGeom prst="rect">
            <a:avLst/>
          </a:prstGeom>
        </p:spPr>
        <p:txBody>
          <a:bodyPr/>
          <a:lstStyle>
            <a:lvl1pPr>
              <a:defRPr lang="de-DE" sz="2400" b="1" kern="1200" dirty="0" smtClean="0">
                <a:solidFill>
                  <a:schemeClr val="tx1"/>
                </a:solidFill>
                <a:latin typeface="+mn-lt"/>
                <a:ea typeface="+mn-ea"/>
                <a:cs typeface="+mn-cs"/>
              </a:defRPr>
            </a:lvl1pPr>
            <a:lvl2pPr>
              <a:defRPr sz="2000" b="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0" name="Grafik 1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09194" y="188640"/>
            <a:ext cx="803164" cy="538451"/>
          </a:xfrm>
          <a:prstGeom prst="rect">
            <a:avLst/>
          </a:prstGeom>
        </p:spPr>
      </p:pic>
    </p:spTree>
    <p:extLst>
      <p:ext uri="{BB962C8B-B14F-4D97-AF65-F5344CB8AC3E}">
        <p14:creationId xmlns:p14="http://schemas.microsoft.com/office/powerpoint/2010/main" val="268419310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71" r:id="rId5"/>
    <p:sldLayoutId id="2147483672" r:id="rId6"/>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Gyrotron developments (IPP, KIT, </a:t>
            </a:r>
            <a:r>
              <a:rPr lang="en-US" dirty="0" err="1" smtClean="0"/>
              <a:t>Polito</a:t>
            </a:r>
            <a:r>
              <a:rPr lang="en-US" dirty="0" smtClean="0"/>
              <a:t>, NCSRD)</a:t>
            </a:r>
            <a:endParaRPr lang="pl-PL" dirty="0"/>
          </a:p>
        </p:txBody>
      </p:sp>
      <p:sp>
        <p:nvSpPr>
          <p:cNvPr id="3" name="Footer Placeholder 2"/>
          <p:cNvSpPr>
            <a:spLocks noGrp="1"/>
          </p:cNvSpPr>
          <p:nvPr>
            <p:ph type="ftr" sz="quarter" idx="11"/>
          </p:nvPr>
        </p:nvSpPr>
        <p:spPr/>
        <p:txBody>
          <a:bodyPr/>
          <a:lstStyle/>
          <a:p>
            <a:r>
              <a:rPr lang="en-US" dirty="0" smtClean="0">
                <a:solidFill>
                  <a:prstClr val="white"/>
                </a:solidFill>
              </a:rPr>
              <a:t>WPW7X | </a:t>
            </a:r>
            <a:r>
              <a:rPr lang="en-US" dirty="0">
                <a:solidFill>
                  <a:prstClr val="white"/>
                </a:solidFill>
              </a:rPr>
              <a:t>ITER priorities in PSD work packages| </a:t>
            </a:r>
            <a:r>
              <a:rPr lang="en-US" dirty="0" smtClean="0">
                <a:solidFill>
                  <a:prstClr val="white"/>
                </a:solidFill>
              </a:rPr>
              <a:t>07.02.2025</a:t>
            </a:r>
            <a:endParaRPr lang="en-GB" dirty="0">
              <a:solidFill>
                <a:prstClr val="white"/>
              </a:solidFill>
            </a:endParaRPr>
          </a:p>
        </p:txBody>
      </p:sp>
      <p:sp>
        <p:nvSpPr>
          <p:cNvPr id="4" name="Slide Number Placeholder 3"/>
          <p:cNvSpPr>
            <a:spLocks noGrp="1"/>
          </p:cNvSpPr>
          <p:nvPr>
            <p:ph type="sldNum" sz="quarter" idx="12"/>
          </p:nvPr>
        </p:nvSpPr>
        <p:spPr/>
        <p:txBody>
          <a:bodyPr/>
          <a:lstStyle/>
          <a:p>
            <a:fld id="{6A6D9FA1-99C7-4910-8E32-B85D378B0060}" type="slidenum">
              <a:rPr lang="en-GB" smtClean="0">
                <a:solidFill>
                  <a:prstClr val="white"/>
                </a:solidFill>
              </a:rPr>
              <a:pPr/>
              <a:t>1</a:t>
            </a:fld>
            <a:endParaRPr lang="en-GB" dirty="0">
              <a:solidFill>
                <a:prstClr val="white"/>
              </a:solidFill>
            </a:endParaRPr>
          </a:p>
        </p:txBody>
      </p:sp>
      <p:sp>
        <p:nvSpPr>
          <p:cNvPr id="5" name="TextBox 4"/>
          <p:cNvSpPr txBox="1"/>
          <p:nvPr/>
        </p:nvSpPr>
        <p:spPr>
          <a:xfrm>
            <a:off x="182880" y="730648"/>
            <a:ext cx="7112655" cy="5078313"/>
          </a:xfrm>
          <a:prstGeom prst="rect">
            <a:avLst/>
          </a:prstGeom>
          <a:noFill/>
        </p:spPr>
        <p:txBody>
          <a:bodyPr wrap="square" rtlCol="0">
            <a:spAutoFit/>
          </a:bodyPr>
          <a:lstStyle/>
          <a:p>
            <a:r>
              <a:rPr lang="en-US" b="1" dirty="0"/>
              <a:t>Development and Testing of High-Power </a:t>
            </a:r>
            <a:r>
              <a:rPr lang="en-US" b="1" dirty="0" err="1" smtClean="0"/>
              <a:t>Gyrotrons</a:t>
            </a:r>
            <a:r>
              <a:rPr lang="en-US" dirty="0" smtClean="0"/>
              <a:t/>
            </a:r>
            <a:br>
              <a:rPr lang="en-US" dirty="0" smtClean="0"/>
            </a:br>
            <a:r>
              <a:rPr lang="en-US" dirty="0" smtClean="0"/>
              <a:t>Advancing </a:t>
            </a:r>
            <a:r>
              <a:rPr lang="en-US" dirty="0"/>
              <a:t>gyrotron technology, particularly the 2 MW gyrotron (2025–2027), which shares key design similarities with ITER, including operating modes, hollow cathode configuration, and magnet </a:t>
            </a:r>
            <a:r>
              <a:rPr lang="en-US" dirty="0" smtClean="0"/>
              <a:t>design. </a:t>
            </a:r>
          </a:p>
          <a:p>
            <a:endParaRPr lang="en-US" dirty="0"/>
          </a:p>
          <a:p>
            <a:r>
              <a:rPr lang="en-US" dirty="0" smtClean="0"/>
              <a:t>- The </a:t>
            </a:r>
            <a:r>
              <a:rPr lang="en-US" dirty="0"/>
              <a:t>gyrotron </a:t>
            </a:r>
            <a:r>
              <a:rPr lang="en-US" dirty="0" smtClean="0"/>
              <a:t>developed for W7-X should </a:t>
            </a:r>
            <a:r>
              <a:rPr lang="en-US" dirty="0"/>
              <a:t>fit in the existing ITER-gyrotron magnet design if possible</a:t>
            </a:r>
            <a:r>
              <a:rPr lang="en-US" dirty="0" smtClean="0"/>
              <a:t>. </a:t>
            </a:r>
            <a:br>
              <a:rPr lang="en-US" dirty="0" smtClean="0"/>
            </a:br>
            <a:r>
              <a:rPr lang="en-US" dirty="0" smtClean="0"/>
              <a:t>- Tests show that </a:t>
            </a:r>
            <a:r>
              <a:rPr lang="en-US" dirty="0"/>
              <a:t>no critical operation limits have been found so far in the existing multi mode </a:t>
            </a:r>
            <a:r>
              <a:rPr lang="en-US" dirty="0" smtClean="0"/>
              <a:t>cavities of </a:t>
            </a:r>
            <a:r>
              <a:rPr lang="en-US" dirty="0"/>
              <a:t>the W7-X and ITER </a:t>
            </a:r>
            <a:r>
              <a:rPr lang="en-US" dirty="0" err="1"/>
              <a:t>gyrotrons</a:t>
            </a:r>
            <a:r>
              <a:rPr lang="en-US" dirty="0" smtClean="0"/>
              <a:t>.</a:t>
            </a:r>
            <a:endParaRPr lang="en-US" dirty="0"/>
          </a:p>
          <a:p>
            <a:r>
              <a:rPr lang="en-US" dirty="0" smtClean="0"/>
              <a:t>- The </a:t>
            </a:r>
            <a:r>
              <a:rPr lang="en-US" dirty="0"/>
              <a:t>electron optics should be up-scaled to 140 GHz from the ITER-gyrotron design</a:t>
            </a:r>
            <a:r>
              <a:rPr lang="en-US" dirty="0" smtClean="0"/>
              <a:t>.</a:t>
            </a:r>
          </a:p>
          <a:p>
            <a:endParaRPr lang="en-US" b="1" dirty="0"/>
          </a:p>
          <a:p>
            <a:r>
              <a:rPr lang="en-US" dirty="0" smtClean="0"/>
              <a:t>WP </a:t>
            </a:r>
            <a:r>
              <a:rPr lang="en-US" dirty="0"/>
              <a:t>W7-X resources in 2025:</a:t>
            </a:r>
          </a:p>
          <a:p>
            <a:r>
              <a:rPr lang="en-US" dirty="0"/>
              <a:t>ENEA-</a:t>
            </a:r>
            <a:r>
              <a:rPr lang="en-US" dirty="0" err="1"/>
              <a:t>Polito</a:t>
            </a:r>
            <a:r>
              <a:rPr lang="en-US" dirty="0"/>
              <a:t>: 19 PM</a:t>
            </a:r>
          </a:p>
          <a:p>
            <a:r>
              <a:rPr lang="en-US" dirty="0"/>
              <a:t>NCSRD: 20 PM</a:t>
            </a:r>
          </a:p>
          <a:p>
            <a:r>
              <a:rPr lang="en-US" dirty="0"/>
              <a:t>KIT: 50 PM</a:t>
            </a:r>
          </a:p>
          <a:p>
            <a:endParaRPr lang="en-US" b="1" dirty="0"/>
          </a:p>
          <a:p>
            <a:endParaRPr lang="en-US" dirty="0" smtClean="0"/>
          </a:p>
        </p:txBody>
      </p:sp>
      <p:pic>
        <p:nvPicPr>
          <p:cNvPr id="11" name="Picture 10"/>
          <p:cNvPicPr>
            <a:picLocks noChangeAspect="1"/>
          </p:cNvPicPr>
          <p:nvPr/>
        </p:nvPicPr>
        <p:blipFill>
          <a:blip r:embed="rId3"/>
          <a:stretch>
            <a:fillRect/>
          </a:stretch>
        </p:blipFill>
        <p:spPr>
          <a:xfrm>
            <a:off x="7479649" y="1131459"/>
            <a:ext cx="3778982" cy="3999691"/>
          </a:xfrm>
          <a:prstGeom prst="rect">
            <a:avLst/>
          </a:prstGeom>
        </p:spPr>
      </p:pic>
    </p:spTree>
    <p:extLst>
      <p:ext uri="{BB962C8B-B14F-4D97-AF65-F5344CB8AC3E}">
        <p14:creationId xmlns:p14="http://schemas.microsoft.com/office/powerpoint/2010/main" val="1216347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Collective Thomson Scattering (MPG, DTU)</a:t>
            </a:r>
            <a:endParaRPr lang="pl-PL" dirty="0"/>
          </a:p>
        </p:txBody>
      </p:sp>
      <p:sp>
        <p:nvSpPr>
          <p:cNvPr id="3" name="Footer Placeholder 2"/>
          <p:cNvSpPr>
            <a:spLocks noGrp="1"/>
          </p:cNvSpPr>
          <p:nvPr>
            <p:ph type="ftr" sz="quarter" idx="11"/>
          </p:nvPr>
        </p:nvSpPr>
        <p:spPr/>
        <p:txBody>
          <a:bodyPr/>
          <a:lstStyle/>
          <a:p>
            <a:r>
              <a:rPr lang="en-US" smtClean="0">
                <a:solidFill>
                  <a:prstClr val="white"/>
                </a:solidFill>
              </a:rPr>
              <a:t>WPW7X | PSD AWP meeting 2025 | 07-09.10.2024</a:t>
            </a:r>
            <a:endParaRPr lang="en-GB" dirty="0">
              <a:solidFill>
                <a:prstClr val="white"/>
              </a:solidFill>
            </a:endParaRPr>
          </a:p>
        </p:txBody>
      </p:sp>
      <p:sp>
        <p:nvSpPr>
          <p:cNvPr id="4" name="Slide Number Placeholder 3"/>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
        <p:nvSpPr>
          <p:cNvPr id="5" name="Rectangle 4"/>
          <p:cNvSpPr/>
          <p:nvPr/>
        </p:nvSpPr>
        <p:spPr>
          <a:xfrm>
            <a:off x="181483" y="704357"/>
            <a:ext cx="7203933" cy="5355312"/>
          </a:xfrm>
          <a:prstGeom prst="rect">
            <a:avLst/>
          </a:prstGeom>
        </p:spPr>
        <p:txBody>
          <a:bodyPr wrap="square">
            <a:spAutoFit/>
          </a:bodyPr>
          <a:lstStyle/>
          <a:p>
            <a:pPr marL="285750" indent="-285750">
              <a:buFont typeface="Arial" panose="020B0604020202020204" pitchFamily="34" charset="0"/>
              <a:buChar char="•"/>
            </a:pPr>
            <a:r>
              <a:rPr lang="en-US" dirty="0"/>
              <a:t>Collective Thomson scattering (CTS) </a:t>
            </a:r>
            <a:r>
              <a:rPr lang="en-US" dirty="0" smtClean="0"/>
              <a:t>installed </a:t>
            </a:r>
            <a:r>
              <a:rPr lang="en-US" dirty="0"/>
              <a:t>at Wendelstein 7-X to measure a projected velocity distribution function of mainly confined fast ions. </a:t>
            </a:r>
            <a:r>
              <a:rPr lang="en-US" dirty="0" smtClean="0"/>
              <a:t/>
            </a:r>
            <a:br>
              <a:rPr lang="en-US" dirty="0" smtClean="0"/>
            </a:br>
            <a:r>
              <a:rPr lang="en-US" dirty="0" smtClean="0"/>
              <a:t>A</a:t>
            </a:r>
            <a:r>
              <a:rPr lang="en-US" b="1" dirty="0" smtClean="0"/>
              <a:t>t </a:t>
            </a:r>
            <a:r>
              <a:rPr lang="en-US" b="1" dirty="0"/>
              <a:t>ITER, where it has to provide with the measurements of the fast ion velocity distribution function across the plasma </a:t>
            </a:r>
            <a:r>
              <a:rPr lang="en-US" b="1" dirty="0" smtClean="0"/>
              <a:t>cross-section</a:t>
            </a:r>
            <a:r>
              <a:rPr lang="en-US" dirty="0" smtClean="0"/>
              <a:t>. </a:t>
            </a:r>
            <a:br>
              <a:rPr lang="en-US" dirty="0" smtClean="0"/>
            </a:br>
            <a:endParaRPr lang="en-US" dirty="0" smtClean="0"/>
          </a:p>
          <a:p>
            <a:pPr marL="285750" indent="-285750">
              <a:buFont typeface="Arial" panose="020B0604020202020204" pitchFamily="34" charset="0"/>
              <a:buChar char="•"/>
            </a:pPr>
            <a:r>
              <a:rPr lang="en-US" dirty="0" smtClean="0"/>
              <a:t>Advancements </a:t>
            </a:r>
            <a:r>
              <a:rPr lang="en-US" dirty="0"/>
              <a:t>in Plasma Diagnostics: The 174 GHz CTS system at W7X operates within 172-176 GHz, reducing electron cyclotron emission noise and improving measurements of fast ions and bulk plasma parameters</a:t>
            </a:r>
            <a:r>
              <a:rPr lang="en-US" dirty="0" smtClean="0"/>
              <a:t>.</a:t>
            </a:r>
            <a:br>
              <a:rPr lang="en-US" dirty="0" smtClean="0"/>
            </a:br>
            <a:endParaRPr lang="en-US" dirty="0" smtClean="0"/>
          </a:p>
          <a:p>
            <a:pPr marL="285750" indent="-285750">
              <a:buFont typeface="Arial" panose="020B0604020202020204" pitchFamily="34" charset="0"/>
              <a:buChar char="•"/>
            </a:pPr>
            <a:r>
              <a:rPr lang="en-US" dirty="0" smtClean="0"/>
              <a:t>Improved </a:t>
            </a:r>
            <a:r>
              <a:rPr lang="en-US" dirty="0"/>
              <a:t>Signal Processing: A newly developed radiometer enhances the signal-to-noise </a:t>
            </a:r>
            <a:r>
              <a:rPr lang="en-US" dirty="0" smtClean="0"/>
              <a:t>ratio</a:t>
            </a:r>
            <a:br>
              <a:rPr lang="en-US" dirty="0" smtClean="0"/>
            </a:br>
            <a:endParaRPr lang="en-US" dirty="0" smtClean="0"/>
          </a:p>
          <a:p>
            <a:pPr marL="285750" indent="-285750">
              <a:buFont typeface="Arial" panose="020B0604020202020204" pitchFamily="34" charset="0"/>
              <a:buChar char="•"/>
            </a:pPr>
            <a:r>
              <a:rPr lang="en-US" dirty="0" smtClean="0"/>
              <a:t>First </a:t>
            </a:r>
            <a:r>
              <a:rPr lang="en-US" dirty="0"/>
              <a:t>Measurements and Model Comparison: In 2023-2024, the system was commissioned, providing the first CTS spectrum from W7X discharges with NBI </a:t>
            </a:r>
            <a:r>
              <a:rPr lang="en-US" dirty="0" smtClean="0"/>
              <a:t>fast-ions</a:t>
            </a:r>
            <a:br>
              <a:rPr lang="en-US" dirty="0" smtClean="0"/>
            </a:br>
            <a:endParaRPr lang="en-US" dirty="0" smtClean="0"/>
          </a:p>
          <a:p>
            <a:pPr marL="285750" indent="-285750">
              <a:buFont typeface="Arial" panose="020B0604020202020204" pitchFamily="34" charset="0"/>
              <a:buChar char="•"/>
            </a:pPr>
            <a:r>
              <a:rPr lang="en-US" dirty="0" smtClean="0"/>
              <a:t>WP W7-X Resources: 12 PM + campaign participation (DTU) </a:t>
            </a:r>
            <a:endParaRPr lang="en-US" dirty="0"/>
          </a:p>
        </p:txBody>
      </p:sp>
      <p:pic>
        <p:nvPicPr>
          <p:cNvPr id="8" name="Picture 7" descr="A graph of a measurement&#10;&#10;Description automatically generated with medium confidence"/>
          <p:cNvPicPr/>
          <p:nvPr/>
        </p:nvPicPr>
        <p:blipFill>
          <a:blip r:embed="rId2">
            <a:extLst>
              <a:ext uri="{28A0092B-C50C-407E-A947-70E740481C1C}">
                <a14:useLocalDpi xmlns:a14="http://schemas.microsoft.com/office/drawing/2010/main" val="0"/>
              </a:ext>
            </a:extLst>
          </a:blip>
          <a:srcRect/>
          <a:stretch>
            <a:fillRect/>
          </a:stretch>
        </p:blipFill>
        <p:spPr bwMode="auto">
          <a:xfrm>
            <a:off x="7177548" y="1740310"/>
            <a:ext cx="5014451" cy="2896333"/>
          </a:xfrm>
          <a:prstGeom prst="rect">
            <a:avLst/>
          </a:prstGeom>
          <a:noFill/>
          <a:ln>
            <a:noFill/>
          </a:ln>
        </p:spPr>
      </p:pic>
    </p:spTree>
    <p:extLst>
      <p:ext uri="{BB962C8B-B14F-4D97-AF65-F5344CB8AC3E}">
        <p14:creationId xmlns:p14="http://schemas.microsoft.com/office/powerpoint/2010/main" val="2837816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Dual-laser wavelength Thomson scattering (MPG, ENEA-RFX)</a:t>
            </a:r>
            <a:endParaRPr lang="en-US" dirty="0"/>
          </a:p>
        </p:txBody>
      </p:sp>
      <p:sp>
        <p:nvSpPr>
          <p:cNvPr id="5" name="Slide Number Placeholder 4"/>
          <p:cNvSpPr>
            <a:spLocks noGrp="1"/>
          </p:cNvSpPr>
          <p:nvPr>
            <p:ph type="sldNum" sz="quarter" idx="12"/>
          </p:nvPr>
        </p:nvSpPr>
        <p:spPr/>
        <p:txBody>
          <a:bodyPr/>
          <a:lstStyle/>
          <a:p>
            <a:fld id="{31AA536C-85F5-4A1B-A111-7CE00A08BCBC}" type="slidenum">
              <a:rPr lang="de-DE" smtClean="0"/>
              <a:pPr/>
              <a:t>3</a:t>
            </a:fld>
            <a:endParaRPr lang="de-DE" dirty="0"/>
          </a:p>
        </p:txBody>
      </p:sp>
      <p:sp>
        <p:nvSpPr>
          <p:cNvPr id="8" name="Rechteck 4"/>
          <p:cNvSpPr>
            <a:spLocks noChangeArrowheads="1"/>
          </p:cNvSpPr>
          <p:nvPr/>
        </p:nvSpPr>
        <p:spPr bwMode="auto">
          <a:xfrm>
            <a:off x="1333296" y="2045110"/>
            <a:ext cx="865188" cy="369332"/>
          </a:xfrm>
          <a:prstGeom prst="rect">
            <a:avLst/>
          </a:prstGeom>
          <a:solidFill>
            <a:srgbClr val="FFFFFF"/>
          </a:solidFill>
          <a:ln w="9525" algn="ctr">
            <a:solidFill>
              <a:srgbClr val="FFFFFF"/>
            </a:solidFill>
            <a:round/>
            <a:headEnd/>
            <a:tailEnd/>
          </a:ln>
        </p:spPr>
        <p:txBody>
          <a:bodyPr>
            <a:spAutoFit/>
          </a:bodyPr>
          <a:lstStyle/>
          <a:p>
            <a:endParaRPr lang="de-DE"/>
          </a:p>
        </p:txBody>
      </p:sp>
      <p:sp>
        <p:nvSpPr>
          <p:cNvPr id="10" name="Rechteck 9"/>
          <p:cNvSpPr/>
          <p:nvPr/>
        </p:nvSpPr>
        <p:spPr>
          <a:xfrm>
            <a:off x="2099480" y="2339246"/>
            <a:ext cx="892476" cy="300126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3485" tIns="41742" rIns="83485" bIns="41742" rtlCol="0" anchor="ctr"/>
          <a:lstStyle/>
          <a:p>
            <a:pPr algn="ctr"/>
            <a:endParaRPr lang="en-GB"/>
          </a:p>
        </p:txBody>
      </p:sp>
      <p:cxnSp>
        <p:nvCxnSpPr>
          <p:cNvPr id="11" name="Gerade Verbindung mit Pfeil 10"/>
          <p:cNvCxnSpPr/>
          <p:nvPr/>
        </p:nvCxnSpPr>
        <p:spPr>
          <a:xfrm>
            <a:off x="3710231" y="2908462"/>
            <a:ext cx="6439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Rechteck 11"/>
          <p:cNvSpPr/>
          <p:nvPr/>
        </p:nvSpPr>
        <p:spPr>
          <a:xfrm>
            <a:off x="2762749" y="2341129"/>
            <a:ext cx="859214" cy="300126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3485" tIns="41742" rIns="83485" bIns="41742" rtlCol="0" anchor="ctr"/>
          <a:lstStyle/>
          <a:p>
            <a:pPr algn="ctr"/>
            <a:endParaRPr lang="en-GB"/>
          </a:p>
        </p:txBody>
      </p:sp>
      <p:sp>
        <p:nvSpPr>
          <p:cNvPr id="13" name="Textfeld 12"/>
          <p:cNvSpPr txBox="1"/>
          <p:nvPr/>
        </p:nvSpPr>
        <p:spPr>
          <a:xfrm>
            <a:off x="903842" y="2170865"/>
            <a:ext cx="360962" cy="315132"/>
          </a:xfrm>
          <a:prstGeom prst="rect">
            <a:avLst/>
          </a:prstGeom>
          <a:noFill/>
        </p:spPr>
        <p:txBody>
          <a:bodyPr wrap="none" lIns="83485" tIns="41742" rIns="83485" bIns="41742" rtlCol="0">
            <a:spAutoFit/>
          </a:bodyPr>
          <a:lstStyle/>
          <a:p>
            <a:r>
              <a:rPr lang="en-GB" sz="1500" dirty="0"/>
              <a:t>14</a:t>
            </a:r>
          </a:p>
        </p:txBody>
      </p:sp>
      <p:grpSp>
        <p:nvGrpSpPr>
          <p:cNvPr id="14" name="Gruppieren 14"/>
          <p:cNvGrpSpPr/>
          <p:nvPr/>
        </p:nvGrpSpPr>
        <p:grpSpPr>
          <a:xfrm>
            <a:off x="642776" y="2317239"/>
            <a:ext cx="5967180" cy="3698572"/>
            <a:chOff x="1262126" y="1536386"/>
            <a:chExt cx="6713077" cy="3904048"/>
          </a:xfrm>
          <a:noFill/>
        </p:grpSpPr>
        <p:sp>
          <p:nvSpPr>
            <p:cNvPr id="15" name="Freihandform 14"/>
            <p:cNvSpPr/>
            <p:nvPr/>
          </p:nvSpPr>
          <p:spPr>
            <a:xfrm>
              <a:off x="3921261" y="1791402"/>
              <a:ext cx="1565139" cy="2937673"/>
            </a:xfrm>
            <a:custGeom>
              <a:avLst/>
              <a:gdLst>
                <a:gd name="connsiteX0" fmla="*/ 0 w 1565139"/>
                <a:gd name="connsiteY0" fmla="*/ 2932063 h 2937673"/>
                <a:gd name="connsiteX1" fmla="*/ 145856 w 1565139"/>
                <a:gd name="connsiteY1" fmla="*/ 2915234 h 2937673"/>
                <a:gd name="connsiteX2" fmla="*/ 269272 w 1565139"/>
                <a:gd name="connsiteY2" fmla="*/ 2797427 h 2937673"/>
                <a:gd name="connsiteX3" fmla="*/ 359029 w 1565139"/>
                <a:gd name="connsiteY3" fmla="*/ 2511327 h 2937673"/>
                <a:gd name="connsiteX4" fmla="*/ 510494 w 1565139"/>
                <a:gd name="connsiteY4" fmla="*/ 1378144 h 2937673"/>
                <a:gd name="connsiteX5" fmla="*/ 605860 w 1565139"/>
                <a:gd name="connsiteY5" fmla="*/ 463744 h 2937673"/>
                <a:gd name="connsiteX6" fmla="*/ 734886 w 1565139"/>
                <a:gd name="connsiteY6" fmla="*/ 20569 h 2937673"/>
                <a:gd name="connsiteX7" fmla="*/ 880741 w 1565139"/>
                <a:gd name="connsiteY7" fmla="*/ 587160 h 2937673"/>
                <a:gd name="connsiteX8" fmla="*/ 987328 w 1565139"/>
                <a:gd name="connsiteY8" fmla="*/ 1490340 h 2937673"/>
                <a:gd name="connsiteX9" fmla="*/ 1121964 w 1565139"/>
                <a:gd name="connsiteY9" fmla="*/ 2326203 h 2937673"/>
                <a:gd name="connsiteX10" fmla="*/ 1234160 w 1565139"/>
                <a:gd name="connsiteY10" fmla="*/ 2730110 h 2937673"/>
                <a:gd name="connsiteX11" fmla="*/ 1380015 w 1565139"/>
                <a:gd name="connsiteY11" fmla="*/ 2887185 h 2937673"/>
                <a:gd name="connsiteX12" fmla="*/ 1565139 w 1565139"/>
                <a:gd name="connsiteY12" fmla="*/ 2932063 h 293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5139" h="2937673">
                  <a:moveTo>
                    <a:pt x="0" y="2932063"/>
                  </a:moveTo>
                  <a:cubicBezTo>
                    <a:pt x="50488" y="2934868"/>
                    <a:pt x="100977" y="2937673"/>
                    <a:pt x="145856" y="2915234"/>
                  </a:cubicBezTo>
                  <a:cubicBezTo>
                    <a:pt x="190735" y="2892795"/>
                    <a:pt x="233743" y="2864745"/>
                    <a:pt x="269272" y="2797427"/>
                  </a:cubicBezTo>
                  <a:cubicBezTo>
                    <a:pt x="304801" y="2730109"/>
                    <a:pt x="318825" y="2747874"/>
                    <a:pt x="359029" y="2511327"/>
                  </a:cubicBezTo>
                  <a:cubicBezTo>
                    <a:pt x="399233" y="2274780"/>
                    <a:pt x="469356" y="1719408"/>
                    <a:pt x="510494" y="1378144"/>
                  </a:cubicBezTo>
                  <a:cubicBezTo>
                    <a:pt x="551632" y="1036880"/>
                    <a:pt x="568461" y="690007"/>
                    <a:pt x="605860" y="463744"/>
                  </a:cubicBezTo>
                  <a:cubicBezTo>
                    <a:pt x="643259" y="237481"/>
                    <a:pt x="689072" y="0"/>
                    <a:pt x="734886" y="20569"/>
                  </a:cubicBezTo>
                  <a:cubicBezTo>
                    <a:pt x="780700" y="41138"/>
                    <a:pt x="838667" y="342198"/>
                    <a:pt x="880741" y="587160"/>
                  </a:cubicBezTo>
                  <a:cubicBezTo>
                    <a:pt x="922815" y="832122"/>
                    <a:pt x="947124" y="1200500"/>
                    <a:pt x="987328" y="1490340"/>
                  </a:cubicBezTo>
                  <a:cubicBezTo>
                    <a:pt x="1027532" y="1780180"/>
                    <a:pt x="1080825" y="2119575"/>
                    <a:pt x="1121964" y="2326203"/>
                  </a:cubicBezTo>
                  <a:cubicBezTo>
                    <a:pt x="1163103" y="2532831"/>
                    <a:pt x="1191152" y="2636613"/>
                    <a:pt x="1234160" y="2730110"/>
                  </a:cubicBezTo>
                  <a:cubicBezTo>
                    <a:pt x="1277168" y="2823607"/>
                    <a:pt x="1324852" y="2853526"/>
                    <a:pt x="1380015" y="2887185"/>
                  </a:cubicBezTo>
                  <a:cubicBezTo>
                    <a:pt x="1435178" y="2920844"/>
                    <a:pt x="1500158" y="2926453"/>
                    <a:pt x="1565139" y="2932063"/>
                  </a:cubicBezTo>
                </a:path>
              </a:pathLst>
            </a:custGeom>
            <a:grpFill/>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feld 15"/>
            <p:cNvSpPr txBox="1"/>
            <p:nvPr/>
          </p:nvSpPr>
          <p:spPr>
            <a:xfrm>
              <a:off x="2350724" y="4761793"/>
              <a:ext cx="537768" cy="341119"/>
            </a:xfrm>
            <a:prstGeom prst="rect">
              <a:avLst/>
            </a:prstGeom>
            <a:grpFill/>
          </p:spPr>
          <p:txBody>
            <a:bodyPr wrap="none" rtlCol="0">
              <a:spAutoFit/>
            </a:bodyPr>
            <a:lstStyle/>
            <a:p>
              <a:r>
                <a:rPr lang="en-GB" sz="1500" dirty="0"/>
                <a:t>400</a:t>
              </a:r>
            </a:p>
          </p:txBody>
        </p:sp>
        <p:sp>
          <p:nvSpPr>
            <p:cNvPr id="17" name="Textfeld 16"/>
            <p:cNvSpPr txBox="1"/>
            <p:nvPr/>
          </p:nvSpPr>
          <p:spPr>
            <a:xfrm>
              <a:off x="2974350" y="4761793"/>
              <a:ext cx="537768" cy="341119"/>
            </a:xfrm>
            <a:prstGeom prst="rect">
              <a:avLst/>
            </a:prstGeom>
            <a:grpFill/>
          </p:spPr>
          <p:txBody>
            <a:bodyPr wrap="none" rtlCol="0">
              <a:spAutoFit/>
            </a:bodyPr>
            <a:lstStyle/>
            <a:p>
              <a:r>
                <a:rPr lang="en-GB" sz="1500" dirty="0"/>
                <a:t>600</a:t>
              </a:r>
            </a:p>
          </p:txBody>
        </p:sp>
        <p:sp>
          <p:nvSpPr>
            <p:cNvPr id="18" name="Textfeld 17"/>
            <p:cNvSpPr txBox="1"/>
            <p:nvPr/>
          </p:nvSpPr>
          <p:spPr>
            <a:xfrm>
              <a:off x="3603586" y="4761793"/>
              <a:ext cx="537768" cy="341119"/>
            </a:xfrm>
            <a:prstGeom prst="rect">
              <a:avLst/>
            </a:prstGeom>
            <a:grpFill/>
          </p:spPr>
          <p:txBody>
            <a:bodyPr wrap="none" rtlCol="0">
              <a:spAutoFit/>
            </a:bodyPr>
            <a:lstStyle/>
            <a:p>
              <a:r>
                <a:rPr lang="en-GB" sz="1500" dirty="0"/>
                <a:t>800</a:t>
              </a:r>
            </a:p>
          </p:txBody>
        </p:sp>
        <p:sp>
          <p:nvSpPr>
            <p:cNvPr id="19" name="Textfeld 18"/>
            <p:cNvSpPr txBox="1"/>
            <p:nvPr/>
          </p:nvSpPr>
          <p:spPr>
            <a:xfrm>
              <a:off x="4179388" y="4761793"/>
              <a:ext cx="647774" cy="341119"/>
            </a:xfrm>
            <a:prstGeom prst="rect">
              <a:avLst/>
            </a:prstGeom>
            <a:grpFill/>
          </p:spPr>
          <p:txBody>
            <a:bodyPr wrap="none" rtlCol="0">
              <a:spAutoFit/>
            </a:bodyPr>
            <a:lstStyle/>
            <a:p>
              <a:r>
                <a:rPr lang="en-GB" sz="1500" dirty="0"/>
                <a:t>1000</a:t>
              </a:r>
            </a:p>
          </p:txBody>
        </p:sp>
        <p:sp>
          <p:nvSpPr>
            <p:cNvPr id="20" name="Textfeld 19"/>
            <p:cNvSpPr txBox="1"/>
            <p:nvPr/>
          </p:nvSpPr>
          <p:spPr>
            <a:xfrm>
              <a:off x="1652987" y="4515897"/>
              <a:ext cx="315953" cy="341119"/>
            </a:xfrm>
            <a:prstGeom prst="rect">
              <a:avLst/>
            </a:prstGeom>
            <a:grpFill/>
          </p:spPr>
          <p:txBody>
            <a:bodyPr wrap="none" rtlCol="0">
              <a:spAutoFit/>
            </a:bodyPr>
            <a:lstStyle/>
            <a:p>
              <a:r>
                <a:rPr lang="en-GB" sz="1500" dirty="0"/>
                <a:t>0</a:t>
              </a:r>
            </a:p>
          </p:txBody>
        </p:sp>
        <p:sp>
          <p:nvSpPr>
            <p:cNvPr id="21" name="Textfeld 20"/>
            <p:cNvSpPr txBox="1"/>
            <p:nvPr/>
          </p:nvSpPr>
          <p:spPr>
            <a:xfrm>
              <a:off x="4813299" y="4761793"/>
              <a:ext cx="647774" cy="341119"/>
            </a:xfrm>
            <a:prstGeom prst="rect">
              <a:avLst/>
            </a:prstGeom>
            <a:grpFill/>
          </p:spPr>
          <p:txBody>
            <a:bodyPr wrap="none" rtlCol="0">
              <a:spAutoFit/>
            </a:bodyPr>
            <a:lstStyle/>
            <a:p>
              <a:r>
                <a:rPr lang="en-GB" sz="1500" dirty="0"/>
                <a:t>1200</a:t>
              </a:r>
            </a:p>
          </p:txBody>
        </p:sp>
        <p:sp>
          <p:nvSpPr>
            <p:cNvPr id="22" name="Textfeld 21"/>
            <p:cNvSpPr txBox="1"/>
            <p:nvPr/>
          </p:nvSpPr>
          <p:spPr>
            <a:xfrm>
              <a:off x="5442534" y="4761793"/>
              <a:ext cx="647774" cy="341119"/>
            </a:xfrm>
            <a:prstGeom prst="rect">
              <a:avLst/>
            </a:prstGeom>
            <a:grpFill/>
          </p:spPr>
          <p:txBody>
            <a:bodyPr wrap="none" rtlCol="0">
              <a:spAutoFit/>
            </a:bodyPr>
            <a:lstStyle/>
            <a:p>
              <a:r>
                <a:rPr lang="en-GB" sz="1500" dirty="0"/>
                <a:t>1400</a:t>
              </a:r>
            </a:p>
          </p:txBody>
        </p:sp>
        <p:sp>
          <p:nvSpPr>
            <p:cNvPr id="23" name="Textfeld 22"/>
            <p:cNvSpPr txBox="1"/>
            <p:nvPr/>
          </p:nvSpPr>
          <p:spPr>
            <a:xfrm>
              <a:off x="6070832" y="4761793"/>
              <a:ext cx="647774" cy="341119"/>
            </a:xfrm>
            <a:prstGeom prst="rect">
              <a:avLst/>
            </a:prstGeom>
            <a:grpFill/>
          </p:spPr>
          <p:txBody>
            <a:bodyPr wrap="none" rtlCol="0">
              <a:spAutoFit/>
            </a:bodyPr>
            <a:lstStyle/>
            <a:p>
              <a:r>
                <a:rPr lang="en-GB" sz="1500" dirty="0"/>
                <a:t>1600</a:t>
              </a:r>
            </a:p>
          </p:txBody>
        </p:sp>
        <p:sp>
          <p:nvSpPr>
            <p:cNvPr id="24" name="Textfeld 23"/>
            <p:cNvSpPr txBox="1"/>
            <p:nvPr/>
          </p:nvSpPr>
          <p:spPr>
            <a:xfrm>
              <a:off x="6710350" y="4761793"/>
              <a:ext cx="647774" cy="341119"/>
            </a:xfrm>
            <a:prstGeom prst="rect">
              <a:avLst/>
            </a:prstGeom>
            <a:grpFill/>
          </p:spPr>
          <p:txBody>
            <a:bodyPr wrap="none" rtlCol="0">
              <a:spAutoFit/>
            </a:bodyPr>
            <a:lstStyle/>
            <a:p>
              <a:r>
                <a:rPr lang="en-GB" sz="1500" dirty="0"/>
                <a:t>1800</a:t>
              </a:r>
            </a:p>
          </p:txBody>
        </p:sp>
        <p:sp>
          <p:nvSpPr>
            <p:cNvPr id="25" name="Textfeld 24"/>
            <p:cNvSpPr txBox="1"/>
            <p:nvPr/>
          </p:nvSpPr>
          <p:spPr>
            <a:xfrm>
              <a:off x="7327429" y="4761793"/>
              <a:ext cx="647774" cy="341119"/>
            </a:xfrm>
            <a:prstGeom prst="rect">
              <a:avLst/>
            </a:prstGeom>
            <a:grpFill/>
          </p:spPr>
          <p:txBody>
            <a:bodyPr wrap="none" rtlCol="0">
              <a:spAutoFit/>
            </a:bodyPr>
            <a:lstStyle/>
            <a:p>
              <a:r>
                <a:rPr lang="en-GB" sz="1500" dirty="0"/>
                <a:t>2000</a:t>
              </a:r>
            </a:p>
          </p:txBody>
        </p:sp>
        <p:sp>
          <p:nvSpPr>
            <p:cNvPr id="26" name="Textfeld 25"/>
            <p:cNvSpPr txBox="1"/>
            <p:nvPr/>
          </p:nvSpPr>
          <p:spPr>
            <a:xfrm>
              <a:off x="3963908" y="5099315"/>
              <a:ext cx="1707078" cy="341119"/>
            </a:xfrm>
            <a:prstGeom prst="rect">
              <a:avLst/>
            </a:prstGeom>
            <a:grpFill/>
          </p:spPr>
          <p:txBody>
            <a:bodyPr wrap="none" rtlCol="0">
              <a:spAutoFit/>
            </a:bodyPr>
            <a:lstStyle/>
            <a:p>
              <a:r>
                <a:rPr lang="en-GB" sz="1500" dirty="0"/>
                <a:t>Wavelength (nm)</a:t>
              </a:r>
            </a:p>
          </p:txBody>
        </p:sp>
        <p:sp>
          <p:nvSpPr>
            <p:cNvPr id="27" name="Textfeld 26"/>
            <p:cNvSpPr txBox="1"/>
            <p:nvPr/>
          </p:nvSpPr>
          <p:spPr>
            <a:xfrm rot="16200000">
              <a:off x="273679" y="2899910"/>
              <a:ext cx="2340456" cy="363561"/>
            </a:xfrm>
            <a:prstGeom prst="rect">
              <a:avLst/>
            </a:prstGeom>
            <a:grpFill/>
          </p:spPr>
          <p:txBody>
            <a:bodyPr wrap="none" rtlCol="0">
              <a:spAutoFit/>
            </a:bodyPr>
            <a:lstStyle/>
            <a:p>
              <a:r>
                <a:rPr lang="en-GB" sz="1500" dirty="0"/>
                <a:t>Spectral power (W/(</a:t>
              </a:r>
              <a:r>
                <a:rPr lang="en-GB" sz="1500" dirty="0" err="1"/>
                <a:t>sr</a:t>
              </a:r>
              <a:r>
                <a:rPr lang="en-GB" sz="1500" dirty="0"/>
                <a:t> m))</a:t>
              </a:r>
            </a:p>
          </p:txBody>
        </p:sp>
        <p:sp>
          <p:nvSpPr>
            <p:cNvPr id="28" name="Textfeld 27"/>
            <p:cNvSpPr txBox="1"/>
            <p:nvPr/>
          </p:nvSpPr>
          <p:spPr>
            <a:xfrm>
              <a:off x="1710269" y="4761793"/>
              <a:ext cx="537768" cy="341119"/>
            </a:xfrm>
            <a:prstGeom prst="rect">
              <a:avLst/>
            </a:prstGeom>
            <a:grpFill/>
          </p:spPr>
          <p:txBody>
            <a:bodyPr wrap="none" rtlCol="0">
              <a:spAutoFit/>
            </a:bodyPr>
            <a:lstStyle/>
            <a:p>
              <a:r>
                <a:rPr lang="en-GB" sz="1500" dirty="0"/>
                <a:t>200</a:t>
              </a:r>
            </a:p>
          </p:txBody>
        </p:sp>
        <p:sp>
          <p:nvSpPr>
            <p:cNvPr id="29" name="Textfeld 28"/>
            <p:cNvSpPr txBox="1"/>
            <p:nvPr/>
          </p:nvSpPr>
          <p:spPr>
            <a:xfrm>
              <a:off x="1652987" y="4107316"/>
              <a:ext cx="315953" cy="341119"/>
            </a:xfrm>
            <a:prstGeom prst="rect">
              <a:avLst/>
            </a:prstGeom>
            <a:grpFill/>
          </p:spPr>
          <p:txBody>
            <a:bodyPr wrap="none" rtlCol="0">
              <a:spAutoFit/>
            </a:bodyPr>
            <a:lstStyle/>
            <a:p>
              <a:r>
                <a:rPr lang="en-GB" sz="1500" dirty="0"/>
                <a:t>2</a:t>
              </a:r>
            </a:p>
          </p:txBody>
        </p:sp>
        <p:sp>
          <p:nvSpPr>
            <p:cNvPr id="30" name="Textfeld 29"/>
            <p:cNvSpPr txBox="1"/>
            <p:nvPr/>
          </p:nvSpPr>
          <p:spPr>
            <a:xfrm>
              <a:off x="1652987" y="3642635"/>
              <a:ext cx="315953" cy="341119"/>
            </a:xfrm>
            <a:prstGeom prst="rect">
              <a:avLst/>
            </a:prstGeom>
            <a:grpFill/>
          </p:spPr>
          <p:txBody>
            <a:bodyPr wrap="none" rtlCol="0">
              <a:spAutoFit/>
            </a:bodyPr>
            <a:lstStyle/>
            <a:p>
              <a:r>
                <a:rPr lang="en-GB" sz="1500" dirty="0"/>
                <a:t>4</a:t>
              </a:r>
            </a:p>
          </p:txBody>
        </p:sp>
        <p:sp>
          <p:nvSpPr>
            <p:cNvPr id="31" name="Textfeld 30"/>
            <p:cNvSpPr txBox="1"/>
            <p:nvPr/>
          </p:nvSpPr>
          <p:spPr>
            <a:xfrm>
              <a:off x="1652987" y="3182632"/>
              <a:ext cx="315953" cy="341119"/>
            </a:xfrm>
            <a:prstGeom prst="rect">
              <a:avLst/>
            </a:prstGeom>
            <a:grpFill/>
          </p:spPr>
          <p:txBody>
            <a:bodyPr wrap="none" rtlCol="0">
              <a:spAutoFit/>
            </a:bodyPr>
            <a:lstStyle/>
            <a:p>
              <a:r>
                <a:rPr lang="en-GB" sz="1500" dirty="0"/>
                <a:t>6</a:t>
              </a:r>
            </a:p>
          </p:txBody>
        </p:sp>
        <p:sp>
          <p:nvSpPr>
            <p:cNvPr id="32" name="Textfeld 31"/>
            <p:cNvSpPr txBox="1"/>
            <p:nvPr/>
          </p:nvSpPr>
          <p:spPr>
            <a:xfrm>
              <a:off x="1652987" y="2733846"/>
              <a:ext cx="315953" cy="341119"/>
            </a:xfrm>
            <a:prstGeom prst="rect">
              <a:avLst/>
            </a:prstGeom>
            <a:grpFill/>
          </p:spPr>
          <p:txBody>
            <a:bodyPr wrap="none" rtlCol="0">
              <a:spAutoFit/>
            </a:bodyPr>
            <a:lstStyle/>
            <a:p>
              <a:r>
                <a:rPr lang="en-GB" sz="1500" dirty="0"/>
                <a:t>8</a:t>
              </a:r>
            </a:p>
          </p:txBody>
        </p:sp>
        <p:sp>
          <p:nvSpPr>
            <p:cNvPr id="33" name="Textfeld 32"/>
            <p:cNvSpPr txBox="1"/>
            <p:nvPr/>
          </p:nvSpPr>
          <p:spPr>
            <a:xfrm>
              <a:off x="1546789" y="2273841"/>
              <a:ext cx="424154" cy="341119"/>
            </a:xfrm>
            <a:prstGeom prst="rect">
              <a:avLst/>
            </a:prstGeom>
            <a:grpFill/>
          </p:spPr>
          <p:txBody>
            <a:bodyPr wrap="none" rtlCol="0">
              <a:spAutoFit/>
            </a:bodyPr>
            <a:lstStyle/>
            <a:p>
              <a:r>
                <a:rPr lang="en-GB" sz="1500" dirty="0"/>
                <a:t>10</a:t>
              </a:r>
            </a:p>
          </p:txBody>
        </p:sp>
        <p:sp>
          <p:nvSpPr>
            <p:cNvPr id="34" name="Textfeld 33"/>
            <p:cNvSpPr txBox="1"/>
            <p:nvPr/>
          </p:nvSpPr>
          <p:spPr>
            <a:xfrm>
              <a:off x="1546789" y="1825056"/>
              <a:ext cx="424154" cy="341119"/>
            </a:xfrm>
            <a:prstGeom prst="rect">
              <a:avLst/>
            </a:prstGeom>
            <a:grpFill/>
          </p:spPr>
          <p:txBody>
            <a:bodyPr wrap="none" rtlCol="0">
              <a:spAutoFit/>
            </a:bodyPr>
            <a:lstStyle/>
            <a:p>
              <a:r>
                <a:rPr lang="en-GB" sz="1500" dirty="0"/>
                <a:t>12</a:t>
              </a:r>
            </a:p>
          </p:txBody>
        </p:sp>
        <p:sp>
          <p:nvSpPr>
            <p:cNvPr id="35" name="Textfeld 34"/>
            <p:cNvSpPr txBox="1"/>
            <p:nvPr/>
          </p:nvSpPr>
          <p:spPr>
            <a:xfrm>
              <a:off x="6323569" y="1701947"/>
              <a:ext cx="1161953" cy="1315745"/>
            </a:xfrm>
            <a:prstGeom prst="rect">
              <a:avLst/>
            </a:prstGeom>
            <a:grpFill/>
          </p:spPr>
          <p:txBody>
            <a:bodyPr wrap="none" rtlCol="0">
              <a:spAutoFit/>
            </a:bodyPr>
            <a:lstStyle/>
            <a:p>
              <a:r>
                <a:rPr lang="en-GB" sz="2200" b="1" baseline="30000" dirty="0">
                  <a:solidFill>
                    <a:schemeClr val="tx2">
                      <a:lumMod val="60000"/>
                      <a:lumOff val="40000"/>
                    </a:schemeClr>
                  </a:solidFill>
                </a:rPr>
                <a:t>___</a:t>
              </a:r>
              <a:r>
                <a:rPr lang="en-GB" sz="1500" dirty="0"/>
                <a:t> 1 </a:t>
              </a:r>
              <a:r>
                <a:rPr lang="en-GB" sz="1500" dirty="0" err="1"/>
                <a:t>keV</a:t>
              </a:r>
              <a:endParaRPr lang="en-GB" sz="1500" dirty="0"/>
            </a:p>
            <a:p>
              <a:r>
                <a:rPr lang="en-GB" sz="2200" b="1" baseline="30000" dirty="0">
                  <a:solidFill>
                    <a:srgbClr val="FF0000"/>
                  </a:solidFill>
                </a:rPr>
                <a:t>___</a:t>
              </a:r>
              <a:r>
                <a:rPr lang="en-GB" sz="1500" dirty="0"/>
                <a:t> 2 </a:t>
              </a:r>
              <a:r>
                <a:rPr lang="en-GB" sz="1500" dirty="0" err="1"/>
                <a:t>keV</a:t>
              </a:r>
              <a:endParaRPr lang="en-GB" sz="1500" dirty="0"/>
            </a:p>
            <a:p>
              <a:r>
                <a:rPr lang="en-GB" sz="2200" b="1" baseline="30000" dirty="0">
                  <a:solidFill>
                    <a:srgbClr val="92D050"/>
                  </a:solidFill>
                </a:rPr>
                <a:t>___</a:t>
              </a:r>
              <a:r>
                <a:rPr lang="en-GB" sz="1500" dirty="0"/>
                <a:t> 10 </a:t>
              </a:r>
              <a:r>
                <a:rPr lang="en-GB" sz="1500" dirty="0" err="1"/>
                <a:t>keV</a:t>
              </a:r>
              <a:endParaRPr lang="en-GB" sz="1500" dirty="0"/>
            </a:p>
            <a:p>
              <a:r>
                <a:rPr lang="en-GB" sz="2200" b="1" baseline="30000" dirty="0">
                  <a:solidFill>
                    <a:schemeClr val="accent6">
                      <a:lumMod val="75000"/>
                    </a:schemeClr>
                  </a:solidFill>
                </a:rPr>
                <a:t>___</a:t>
              </a:r>
              <a:r>
                <a:rPr lang="en-GB" sz="1500" dirty="0"/>
                <a:t> 20 </a:t>
              </a:r>
              <a:r>
                <a:rPr lang="en-GB" sz="1500" dirty="0" err="1"/>
                <a:t>keV</a:t>
              </a:r>
              <a:endParaRPr lang="en-GB" sz="1500" dirty="0"/>
            </a:p>
            <a:p>
              <a:r>
                <a:rPr lang="en-GB" sz="2200" b="1" baseline="30000" dirty="0"/>
                <a:t>___</a:t>
              </a:r>
              <a:r>
                <a:rPr lang="en-GB" sz="1500" dirty="0"/>
                <a:t> 40 </a:t>
              </a:r>
              <a:r>
                <a:rPr lang="en-GB" sz="1500" dirty="0" err="1"/>
                <a:t>keV</a:t>
              </a:r>
              <a:endParaRPr lang="en-GB" sz="1500" dirty="0"/>
            </a:p>
          </p:txBody>
        </p:sp>
        <p:sp>
          <p:nvSpPr>
            <p:cNvPr id="36" name="Freihandform 35"/>
            <p:cNvSpPr/>
            <p:nvPr/>
          </p:nvSpPr>
          <p:spPr>
            <a:xfrm>
              <a:off x="3708088" y="2597344"/>
              <a:ext cx="1985875" cy="2129239"/>
            </a:xfrm>
            <a:custGeom>
              <a:avLst/>
              <a:gdLst>
                <a:gd name="connsiteX0" fmla="*/ 0 w 1985875"/>
                <a:gd name="connsiteY0" fmla="*/ 2126120 h 2143884"/>
                <a:gd name="connsiteX1" fmla="*/ 140246 w 1985875"/>
                <a:gd name="connsiteY1" fmla="*/ 2114900 h 2143884"/>
                <a:gd name="connsiteX2" fmla="*/ 269272 w 1985875"/>
                <a:gd name="connsiteY2" fmla="*/ 2041973 h 2143884"/>
                <a:gd name="connsiteX3" fmla="*/ 375858 w 1985875"/>
                <a:gd name="connsiteY3" fmla="*/ 1868068 h 2143884"/>
                <a:gd name="connsiteX4" fmla="*/ 544152 w 1985875"/>
                <a:gd name="connsiteY4" fmla="*/ 1267818 h 2143884"/>
                <a:gd name="connsiteX5" fmla="*/ 701227 w 1985875"/>
                <a:gd name="connsiteY5" fmla="*/ 482444 h 2143884"/>
                <a:gd name="connsiteX6" fmla="*/ 886351 w 1985875"/>
                <a:gd name="connsiteY6" fmla="*/ 28049 h 2143884"/>
                <a:gd name="connsiteX7" fmla="*/ 1049036 w 1985875"/>
                <a:gd name="connsiteY7" fmla="*/ 314149 h 2143884"/>
                <a:gd name="connsiteX8" fmla="*/ 1228550 w 1985875"/>
                <a:gd name="connsiteY8" fmla="*/ 959278 h 2143884"/>
                <a:gd name="connsiteX9" fmla="*/ 1312697 w 1985875"/>
                <a:gd name="connsiteY9" fmla="*/ 1307087 h 2143884"/>
                <a:gd name="connsiteX10" fmla="*/ 1441723 w 1985875"/>
                <a:gd name="connsiteY10" fmla="*/ 1671725 h 2143884"/>
                <a:gd name="connsiteX11" fmla="*/ 1604408 w 1985875"/>
                <a:gd name="connsiteY11" fmla="*/ 1946606 h 2143884"/>
                <a:gd name="connsiteX12" fmla="*/ 1862459 w 1985875"/>
                <a:gd name="connsiteY12" fmla="*/ 2114900 h 2143884"/>
                <a:gd name="connsiteX13" fmla="*/ 1985875 w 1985875"/>
                <a:gd name="connsiteY13" fmla="*/ 2120510 h 2143884"/>
                <a:gd name="connsiteX0" fmla="*/ 0 w 1985875"/>
                <a:gd name="connsiteY0" fmla="*/ 2126120 h 2143884"/>
                <a:gd name="connsiteX1" fmla="*/ 140246 w 1985875"/>
                <a:gd name="connsiteY1" fmla="*/ 2114900 h 2143884"/>
                <a:gd name="connsiteX2" fmla="*/ 269272 w 1985875"/>
                <a:gd name="connsiteY2" fmla="*/ 2025144 h 2143884"/>
                <a:gd name="connsiteX3" fmla="*/ 375858 w 1985875"/>
                <a:gd name="connsiteY3" fmla="*/ 1868068 h 2143884"/>
                <a:gd name="connsiteX4" fmla="*/ 544152 w 1985875"/>
                <a:gd name="connsiteY4" fmla="*/ 1267818 h 2143884"/>
                <a:gd name="connsiteX5" fmla="*/ 701227 w 1985875"/>
                <a:gd name="connsiteY5" fmla="*/ 482444 h 2143884"/>
                <a:gd name="connsiteX6" fmla="*/ 886351 w 1985875"/>
                <a:gd name="connsiteY6" fmla="*/ 28049 h 2143884"/>
                <a:gd name="connsiteX7" fmla="*/ 1049036 w 1985875"/>
                <a:gd name="connsiteY7" fmla="*/ 314149 h 2143884"/>
                <a:gd name="connsiteX8" fmla="*/ 1228550 w 1985875"/>
                <a:gd name="connsiteY8" fmla="*/ 959278 h 2143884"/>
                <a:gd name="connsiteX9" fmla="*/ 1312697 w 1985875"/>
                <a:gd name="connsiteY9" fmla="*/ 1307087 h 2143884"/>
                <a:gd name="connsiteX10" fmla="*/ 1441723 w 1985875"/>
                <a:gd name="connsiteY10" fmla="*/ 1671725 h 2143884"/>
                <a:gd name="connsiteX11" fmla="*/ 1604408 w 1985875"/>
                <a:gd name="connsiteY11" fmla="*/ 1946606 h 2143884"/>
                <a:gd name="connsiteX12" fmla="*/ 1862459 w 1985875"/>
                <a:gd name="connsiteY12" fmla="*/ 2114900 h 2143884"/>
                <a:gd name="connsiteX13" fmla="*/ 1985875 w 1985875"/>
                <a:gd name="connsiteY13" fmla="*/ 2120510 h 2143884"/>
                <a:gd name="connsiteX0" fmla="*/ 0 w 1985875"/>
                <a:gd name="connsiteY0" fmla="*/ 2126120 h 2143884"/>
                <a:gd name="connsiteX1" fmla="*/ 140246 w 1985875"/>
                <a:gd name="connsiteY1" fmla="*/ 2114900 h 2143884"/>
                <a:gd name="connsiteX2" fmla="*/ 269272 w 1985875"/>
                <a:gd name="connsiteY2" fmla="*/ 2025144 h 2143884"/>
                <a:gd name="connsiteX3" fmla="*/ 370248 w 1985875"/>
                <a:gd name="connsiteY3" fmla="*/ 1856849 h 2143884"/>
                <a:gd name="connsiteX4" fmla="*/ 544152 w 1985875"/>
                <a:gd name="connsiteY4" fmla="*/ 1267818 h 2143884"/>
                <a:gd name="connsiteX5" fmla="*/ 701227 w 1985875"/>
                <a:gd name="connsiteY5" fmla="*/ 482444 h 2143884"/>
                <a:gd name="connsiteX6" fmla="*/ 886351 w 1985875"/>
                <a:gd name="connsiteY6" fmla="*/ 28049 h 2143884"/>
                <a:gd name="connsiteX7" fmla="*/ 1049036 w 1985875"/>
                <a:gd name="connsiteY7" fmla="*/ 314149 h 2143884"/>
                <a:gd name="connsiteX8" fmla="*/ 1228550 w 1985875"/>
                <a:gd name="connsiteY8" fmla="*/ 959278 h 2143884"/>
                <a:gd name="connsiteX9" fmla="*/ 1312697 w 1985875"/>
                <a:gd name="connsiteY9" fmla="*/ 1307087 h 2143884"/>
                <a:gd name="connsiteX10" fmla="*/ 1441723 w 1985875"/>
                <a:gd name="connsiteY10" fmla="*/ 1671725 h 2143884"/>
                <a:gd name="connsiteX11" fmla="*/ 1604408 w 1985875"/>
                <a:gd name="connsiteY11" fmla="*/ 1946606 h 2143884"/>
                <a:gd name="connsiteX12" fmla="*/ 1862459 w 1985875"/>
                <a:gd name="connsiteY12" fmla="*/ 2114900 h 2143884"/>
                <a:gd name="connsiteX13" fmla="*/ 1985875 w 1985875"/>
                <a:gd name="connsiteY13" fmla="*/ 2120510 h 2143884"/>
                <a:gd name="connsiteX0" fmla="*/ 0 w 1985875"/>
                <a:gd name="connsiteY0" fmla="*/ 2126120 h 2132197"/>
                <a:gd name="connsiteX1" fmla="*/ 140246 w 1985875"/>
                <a:gd name="connsiteY1" fmla="*/ 2114900 h 2132197"/>
                <a:gd name="connsiteX2" fmla="*/ 269272 w 1985875"/>
                <a:gd name="connsiteY2" fmla="*/ 2025144 h 2132197"/>
                <a:gd name="connsiteX3" fmla="*/ 370248 w 1985875"/>
                <a:gd name="connsiteY3" fmla="*/ 1856849 h 2132197"/>
                <a:gd name="connsiteX4" fmla="*/ 544152 w 1985875"/>
                <a:gd name="connsiteY4" fmla="*/ 1267818 h 2132197"/>
                <a:gd name="connsiteX5" fmla="*/ 701227 w 1985875"/>
                <a:gd name="connsiteY5" fmla="*/ 482444 h 2132197"/>
                <a:gd name="connsiteX6" fmla="*/ 886351 w 1985875"/>
                <a:gd name="connsiteY6" fmla="*/ 28049 h 2132197"/>
                <a:gd name="connsiteX7" fmla="*/ 1049036 w 1985875"/>
                <a:gd name="connsiteY7" fmla="*/ 314149 h 2132197"/>
                <a:gd name="connsiteX8" fmla="*/ 1228550 w 1985875"/>
                <a:gd name="connsiteY8" fmla="*/ 959278 h 2132197"/>
                <a:gd name="connsiteX9" fmla="*/ 1312697 w 1985875"/>
                <a:gd name="connsiteY9" fmla="*/ 1307087 h 2132197"/>
                <a:gd name="connsiteX10" fmla="*/ 1441723 w 1985875"/>
                <a:gd name="connsiteY10" fmla="*/ 1671725 h 2132197"/>
                <a:gd name="connsiteX11" fmla="*/ 1604408 w 1985875"/>
                <a:gd name="connsiteY11" fmla="*/ 1946606 h 2132197"/>
                <a:gd name="connsiteX12" fmla="*/ 1814958 w 1985875"/>
                <a:gd name="connsiteY12" fmla="*/ 2091116 h 2132197"/>
                <a:gd name="connsiteX13" fmla="*/ 1985875 w 1985875"/>
                <a:gd name="connsiteY13" fmla="*/ 2120510 h 213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5875" h="2132197">
                  <a:moveTo>
                    <a:pt x="0" y="2126120"/>
                  </a:moveTo>
                  <a:cubicBezTo>
                    <a:pt x="47683" y="2127522"/>
                    <a:pt x="95367" y="2131729"/>
                    <a:pt x="140246" y="2114900"/>
                  </a:cubicBezTo>
                  <a:cubicBezTo>
                    <a:pt x="185125" y="2098071"/>
                    <a:pt x="230938" y="2068152"/>
                    <a:pt x="269272" y="2025144"/>
                  </a:cubicBezTo>
                  <a:cubicBezTo>
                    <a:pt x="307606" y="1982136"/>
                    <a:pt x="324435" y="1983070"/>
                    <a:pt x="370248" y="1856849"/>
                  </a:cubicBezTo>
                  <a:cubicBezTo>
                    <a:pt x="416061" y="1730628"/>
                    <a:pt x="488989" y="1496885"/>
                    <a:pt x="544152" y="1267818"/>
                  </a:cubicBezTo>
                  <a:cubicBezTo>
                    <a:pt x="599315" y="1038751"/>
                    <a:pt x="644194" y="689072"/>
                    <a:pt x="701227" y="482444"/>
                  </a:cubicBezTo>
                  <a:cubicBezTo>
                    <a:pt x="758260" y="275816"/>
                    <a:pt x="828383" y="56098"/>
                    <a:pt x="886351" y="28049"/>
                  </a:cubicBezTo>
                  <a:cubicBezTo>
                    <a:pt x="944319" y="0"/>
                    <a:pt x="992003" y="158944"/>
                    <a:pt x="1049036" y="314149"/>
                  </a:cubicBezTo>
                  <a:cubicBezTo>
                    <a:pt x="1106069" y="469354"/>
                    <a:pt x="1184607" y="793788"/>
                    <a:pt x="1228550" y="959278"/>
                  </a:cubicBezTo>
                  <a:cubicBezTo>
                    <a:pt x="1272494" y="1124768"/>
                    <a:pt x="1277168" y="1188346"/>
                    <a:pt x="1312697" y="1307087"/>
                  </a:cubicBezTo>
                  <a:cubicBezTo>
                    <a:pt x="1348226" y="1425828"/>
                    <a:pt x="1393105" y="1565139"/>
                    <a:pt x="1441723" y="1671725"/>
                  </a:cubicBezTo>
                  <a:cubicBezTo>
                    <a:pt x="1490341" y="1778311"/>
                    <a:pt x="1542202" y="1876708"/>
                    <a:pt x="1604408" y="1946606"/>
                  </a:cubicBezTo>
                  <a:cubicBezTo>
                    <a:pt x="1666614" y="2016504"/>
                    <a:pt x="1751380" y="2062132"/>
                    <a:pt x="1814958" y="2091116"/>
                  </a:cubicBezTo>
                  <a:cubicBezTo>
                    <a:pt x="1878536" y="2120100"/>
                    <a:pt x="1955956" y="2132197"/>
                    <a:pt x="1985875" y="2120510"/>
                  </a:cubicBezTo>
                </a:path>
              </a:pathLst>
            </a:custGeom>
            <a:grp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Freihandform 36"/>
            <p:cNvSpPr/>
            <p:nvPr/>
          </p:nvSpPr>
          <p:spPr>
            <a:xfrm>
              <a:off x="2765639" y="3659470"/>
              <a:ext cx="3663210" cy="1063060"/>
            </a:xfrm>
            <a:custGeom>
              <a:avLst/>
              <a:gdLst>
                <a:gd name="connsiteX0" fmla="*/ 0 w 3651990"/>
                <a:gd name="connsiteY0" fmla="*/ 1058385 h 1063060"/>
                <a:gd name="connsiteX1" fmla="*/ 185124 w 3651990"/>
                <a:gd name="connsiteY1" fmla="*/ 1052775 h 1063060"/>
                <a:gd name="connsiteX2" fmla="*/ 460005 w 3651990"/>
                <a:gd name="connsiteY2" fmla="*/ 996677 h 1063060"/>
                <a:gd name="connsiteX3" fmla="*/ 746105 w 3651990"/>
                <a:gd name="connsiteY3" fmla="*/ 749845 h 1063060"/>
                <a:gd name="connsiteX4" fmla="*/ 1065865 w 3651990"/>
                <a:gd name="connsiteY4" fmla="*/ 289840 h 1063060"/>
                <a:gd name="connsiteX5" fmla="*/ 1267818 w 3651990"/>
                <a:gd name="connsiteY5" fmla="*/ 99107 h 1063060"/>
                <a:gd name="connsiteX6" fmla="*/ 1464162 w 3651990"/>
                <a:gd name="connsiteY6" fmla="*/ 3740 h 1063060"/>
                <a:gd name="connsiteX7" fmla="*/ 1739043 w 3651990"/>
                <a:gd name="connsiteY7" fmla="*/ 76667 h 1063060"/>
                <a:gd name="connsiteX8" fmla="*/ 2019534 w 3651990"/>
                <a:gd name="connsiteY8" fmla="*/ 317890 h 1063060"/>
                <a:gd name="connsiteX9" fmla="*/ 2384172 w 3651990"/>
                <a:gd name="connsiteY9" fmla="*/ 626429 h 1063060"/>
                <a:gd name="connsiteX10" fmla="*/ 2748810 w 3651990"/>
                <a:gd name="connsiteY10" fmla="*/ 862042 h 1063060"/>
                <a:gd name="connsiteX11" fmla="*/ 3304181 w 3651990"/>
                <a:gd name="connsiteY11" fmla="*/ 1007897 h 1063060"/>
                <a:gd name="connsiteX12" fmla="*/ 3651990 w 3651990"/>
                <a:gd name="connsiteY12" fmla="*/ 1030336 h 1063060"/>
                <a:gd name="connsiteX0" fmla="*/ 0 w 3651990"/>
                <a:gd name="connsiteY0" fmla="*/ 1058385 h 1063060"/>
                <a:gd name="connsiteX1" fmla="*/ 185124 w 3651990"/>
                <a:gd name="connsiteY1" fmla="*/ 1052775 h 1063060"/>
                <a:gd name="connsiteX2" fmla="*/ 460005 w 3651990"/>
                <a:gd name="connsiteY2" fmla="*/ 996677 h 1063060"/>
                <a:gd name="connsiteX3" fmla="*/ 746105 w 3651990"/>
                <a:gd name="connsiteY3" fmla="*/ 749845 h 1063060"/>
                <a:gd name="connsiteX4" fmla="*/ 1082644 w 3651990"/>
                <a:gd name="connsiteY4" fmla="*/ 301060 h 1063060"/>
                <a:gd name="connsiteX5" fmla="*/ 1267818 w 3651990"/>
                <a:gd name="connsiteY5" fmla="*/ 99107 h 1063060"/>
                <a:gd name="connsiteX6" fmla="*/ 1464162 w 3651990"/>
                <a:gd name="connsiteY6" fmla="*/ 3740 h 1063060"/>
                <a:gd name="connsiteX7" fmla="*/ 1739043 w 3651990"/>
                <a:gd name="connsiteY7" fmla="*/ 76667 h 1063060"/>
                <a:gd name="connsiteX8" fmla="*/ 2019534 w 3651990"/>
                <a:gd name="connsiteY8" fmla="*/ 317890 h 1063060"/>
                <a:gd name="connsiteX9" fmla="*/ 2384172 w 3651990"/>
                <a:gd name="connsiteY9" fmla="*/ 626429 h 1063060"/>
                <a:gd name="connsiteX10" fmla="*/ 2748810 w 3651990"/>
                <a:gd name="connsiteY10" fmla="*/ 862042 h 1063060"/>
                <a:gd name="connsiteX11" fmla="*/ 3304181 w 3651990"/>
                <a:gd name="connsiteY11" fmla="*/ 1007897 h 1063060"/>
                <a:gd name="connsiteX12" fmla="*/ 3651990 w 3651990"/>
                <a:gd name="connsiteY12" fmla="*/ 1030336 h 106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1990" h="1063060">
                  <a:moveTo>
                    <a:pt x="0" y="1058385"/>
                  </a:moveTo>
                  <a:cubicBezTo>
                    <a:pt x="54228" y="1060722"/>
                    <a:pt x="108457" y="1063060"/>
                    <a:pt x="185124" y="1052775"/>
                  </a:cubicBezTo>
                  <a:cubicBezTo>
                    <a:pt x="261791" y="1042490"/>
                    <a:pt x="366508" y="1047165"/>
                    <a:pt x="460005" y="996677"/>
                  </a:cubicBezTo>
                  <a:cubicBezTo>
                    <a:pt x="553502" y="946189"/>
                    <a:pt x="642332" y="865781"/>
                    <a:pt x="746105" y="749845"/>
                  </a:cubicBezTo>
                  <a:cubicBezTo>
                    <a:pt x="849878" y="633909"/>
                    <a:pt x="995692" y="409516"/>
                    <a:pt x="1082644" y="301060"/>
                  </a:cubicBezTo>
                  <a:cubicBezTo>
                    <a:pt x="1169596" y="192604"/>
                    <a:pt x="1204232" y="148660"/>
                    <a:pt x="1267818" y="99107"/>
                  </a:cubicBezTo>
                  <a:cubicBezTo>
                    <a:pt x="1331404" y="49554"/>
                    <a:pt x="1385625" y="7480"/>
                    <a:pt x="1464162" y="3740"/>
                  </a:cubicBezTo>
                  <a:cubicBezTo>
                    <a:pt x="1542699" y="0"/>
                    <a:pt x="1646481" y="24309"/>
                    <a:pt x="1739043" y="76667"/>
                  </a:cubicBezTo>
                  <a:cubicBezTo>
                    <a:pt x="1831605" y="129025"/>
                    <a:pt x="2019534" y="317890"/>
                    <a:pt x="2019534" y="317890"/>
                  </a:cubicBezTo>
                  <a:cubicBezTo>
                    <a:pt x="2127055" y="409517"/>
                    <a:pt x="2262626" y="535737"/>
                    <a:pt x="2384172" y="626429"/>
                  </a:cubicBezTo>
                  <a:cubicBezTo>
                    <a:pt x="2505718" y="717121"/>
                    <a:pt x="2595475" y="798464"/>
                    <a:pt x="2748810" y="862042"/>
                  </a:cubicBezTo>
                  <a:cubicBezTo>
                    <a:pt x="2902145" y="925620"/>
                    <a:pt x="3153651" y="979848"/>
                    <a:pt x="3304181" y="1007897"/>
                  </a:cubicBezTo>
                  <a:cubicBezTo>
                    <a:pt x="3454711" y="1035946"/>
                    <a:pt x="3553350" y="1033141"/>
                    <a:pt x="3651990" y="1030336"/>
                  </a:cubicBezTo>
                </a:path>
              </a:pathLst>
            </a:custGeom>
            <a:grpFill/>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Freihandform 37"/>
            <p:cNvSpPr/>
            <p:nvPr/>
          </p:nvSpPr>
          <p:spPr>
            <a:xfrm>
              <a:off x="2344903" y="3837115"/>
              <a:ext cx="4123215" cy="877389"/>
            </a:xfrm>
            <a:custGeom>
              <a:avLst/>
              <a:gdLst>
                <a:gd name="connsiteX0" fmla="*/ 0 w 4123215"/>
                <a:gd name="connsiteY0" fmla="*/ 886350 h 886350"/>
                <a:gd name="connsiteX1" fmla="*/ 246832 w 4123215"/>
                <a:gd name="connsiteY1" fmla="*/ 863911 h 886350"/>
                <a:gd name="connsiteX2" fmla="*/ 516103 w 4123215"/>
                <a:gd name="connsiteY2" fmla="*/ 751714 h 886350"/>
                <a:gd name="connsiteX3" fmla="*/ 931230 w 4123215"/>
                <a:gd name="connsiteY3" fmla="*/ 381467 h 886350"/>
                <a:gd name="connsiteX4" fmla="*/ 1222940 w 4123215"/>
                <a:gd name="connsiteY4" fmla="*/ 117805 h 886350"/>
                <a:gd name="connsiteX5" fmla="*/ 1486601 w 4123215"/>
                <a:gd name="connsiteY5" fmla="*/ 16829 h 886350"/>
                <a:gd name="connsiteX6" fmla="*/ 1682945 w 4123215"/>
                <a:gd name="connsiteY6" fmla="*/ 16829 h 886350"/>
                <a:gd name="connsiteX7" fmla="*/ 1890508 w 4123215"/>
                <a:gd name="connsiteY7" fmla="*/ 78537 h 886350"/>
                <a:gd name="connsiteX8" fmla="*/ 2401001 w 4123215"/>
                <a:gd name="connsiteY8" fmla="*/ 364637 h 886350"/>
                <a:gd name="connsiteX9" fmla="*/ 2894665 w 4123215"/>
                <a:gd name="connsiteY9" fmla="*/ 600249 h 886350"/>
                <a:gd name="connsiteX10" fmla="*/ 3405158 w 4123215"/>
                <a:gd name="connsiteY10" fmla="*/ 768544 h 886350"/>
                <a:gd name="connsiteX11" fmla="*/ 4123215 w 4123215"/>
                <a:gd name="connsiteY11" fmla="*/ 852691 h 88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3215" h="886350">
                  <a:moveTo>
                    <a:pt x="0" y="886350"/>
                  </a:moveTo>
                  <a:cubicBezTo>
                    <a:pt x="80407" y="886350"/>
                    <a:pt x="160815" y="886350"/>
                    <a:pt x="246832" y="863911"/>
                  </a:cubicBezTo>
                  <a:cubicBezTo>
                    <a:pt x="332849" y="841472"/>
                    <a:pt x="402037" y="832121"/>
                    <a:pt x="516103" y="751714"/>
                  </a:cubicBezTo>
                  <a:cubicBezTo>
                    <a:pt x="630169" y="671307"/>
                    <a:pt x="931230" y="381467"/>
                    <a:pt x="931230" y="381467"/>
                  </a:cubicBezTo>
                  <a:cubicBezTo>
                    <a:pt x="1049036" y="275816"/>
                    <a:pt x="1130378" y="178578"/>
                    <a:pt x="1222940" y="117805"/>
                  </a:cubicBezTo>
                  <a:cubicBezTo>
                    <a:pt x="1315502" y="57032"/>
                    <a:pt x="1409934" y="33658"/>
                    <a:pt x="1486601" y="16829"/>
                  </a:cubicBezTo>
                  <a:cubicBezTo>
                    <a:pt x="1563269" y="0"/>
                    <a:pt x="1615627" y="6544"/>
                    <a:pt x="1682945" y="16829"/>
                  </a:cubicBezTo>
                  <a:cubicBezTo>
                    <a:pt x="1750263" y="27114"/>
                    <a:pt x="1770832" y="20569"/>
                    <a:pt x="1890508" y="78537"/>
                  </a:cubicBezTo>
                  <a:cubicBezTo>
                    <a:pt x="2010184" y="136505"/>
                    <a:pt x="2233641" y="277685"/>
                    <a:pt x="2401001" y="364637"/>
                  </a:cubicBezTo>
                  <a:cubicBezTo>
                    <a:pt x="2568361" y="451589"/>
                    <a:pt x="2727306" y="532931"/>
                    <a:pt x="2894665" y="600249"/>
                  </a:cubicBezTo>
                  <a:cubicBezTo>
                    <a:pt x="3062024" y="667567"/>
                    <a:pt x="3200400" y="726470"/>
                    <a:pt x="3405158" y="768544"/>
                  </a:cubicBezTo>
                  <a:cubicBezTo>
                    <a:pt x="3609916" y="810618"/>
                    <a:pt x="3866565" y="831654"/>
                    <a:pt x="4123215" y="852691"/>
                  </a:cubicBezTo>
                </a:path>
              </a:pathLst>
            </a:custGeom>
            <a:grpFill/>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Freihandform 38"/>
            <p:cNvSpPr/>
            <p:nvPr/>
          </p:nvSpPr>
          <p:spPr>
            <a:xfrm>
              <a:off x="1991485" y="3864228"/>
              <a:ext cx="5632255" cy="848017"/>
            </a:xfrm>
            <a:custGeom>
              <a:avLst/>
              <a:gdLst>
                <a:gd name="connsiteX0" fmla="*/ 0 w 5632255"/>
                <a:gd name="connsiteY0" fmla="*/ 848017 h 848017"/>
                <a:gd name="connsiteX1" fmla="*/ 123416 w 5632255"/>
                <a:gd name="connsiteY1" fmla="*/ 814359 h 848017"/>
                <a:gd name="connsiteX2" fmla="*/ 123416 w 5632255"/>
                <a:gd name="connsiteY2" fmla="*/ 814359 h 848017"/>
                <a:gd name="connsiteX3" fmla="*/ 403906 w 5632255"/>
                <a:gd name="connsiteY3" fmla="*/ 634844 h 848017"/>
                <a:gd name="connsiteX4" fmla="*/ 751715 w 5632255"/>
                <a:gd name="connsiteY4" fmla="*/ 287036 h 848017"/>
                <a:gd name="connsiteX5" fmla="*/ 1037816 w 5632255"/>
                <a:gd name="connsiteY5" fmla="*/ 85082 h 848017"/>
                <a:gd name="connsiteX6" fmla="*/ 1391234 w 5632255"/>
                <a:gd name="connsiteY6" fmla="*/ 6545 h 848017"/>
                <a:gd name="connsiteX7" fmla="*/ 1806360 w 5632255"/>
                <a:gd name="connsiteY7" fmla="*/ 124351 h 848017"/>
                <a:gd name="connsiteX8" fmla="*/ 2378562 w 5632255"/>
                <a:gd name="connsiteY8" fmla="*/ 382403 h 848017"/>
                <a:gd name="connsiteX9" fmla="*/ 2883445 w 5632255"/>
                <a:gd name="connsiteY9" fmla="*/ 578746 h 848017"/>
                <a:gd name="connsiteX10" fmla="*/ 3820284 w 5632255"/>
                <a:gd name="connsiteY10" fmla="*/ 775090 h 848017"/>
                <a:gd name="connsiteX11" fmla="*/ 4684196 w 5632255"/>
                <a:gd name="connsiteY11" fmla="*/ 831188 h 848017"/>
                <a:gd name="connsiteX12" fmla="*/ 5632255 w 5632255"/>
                <a:gd name="connsiteY12" fmla="*/ 848017 h 8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2255" h="848017">
                  <a:moveTo>
                    <a:pt x="0" y="848017"/>
                  </a:moveTo>
                  <a:lnTo>
                    <a:pt x="123416" y="814359"/>
                  </a:lnTo>
                  <a:lnTo>
                    <a:pt x="123416" y="814359"/>
                  </a:lnTo>
                  <a:cubicBezTo>
                    <a:pt x="170164" y="784440"/>
                    <a:pt x="299190" y="722731"/>
                    <a:pt x="403906" y="634844"/>
                  </a:cubicBezTo>
                  <a:cubicBezTo>
                    <a:pt x="508622" y="546957"/>
                    <a:pt x="646063" y="378663"/>
                    <a:pt x="751715" y="287036"/>
                  </a:cubicBezTo>
                  <a:cubicBezTo>
                    <a:pt x="857367" y="195409"/>
                    <a:pt x="931230" y="131830"/>
                    <a:pt x="1037816" y="85082"/>
                  </a:cubicBezTo>
                  <a:cubicBezTo>
                    <a:pt x="1144402" y="38334"/>
                    <a:pt x="1263143" y="0"/>
                    <a:pt x="1391234" y="6545"/>
                  </a:cubicBezTo>
                  <a:cubicBezTo>
                    <a:pt x="1519325" y="13090"/>
                    <a:pt x="1641805" y="61708"/>
                    <a:pt x="1806360" y="124351"/>
                  </a:cubicBezTo>
                  <a:cubicBezTo>
                    <a:pt x="1970915" y="186994"/>
                    <a:pt x="2199048" y="306671"/>
                    <a:pt x="2378562" y="382403"/>
                  </a:cubicBezTo>
                  <a:cubicBezTo>
                    <a:pt x="2558076" y="458135"/>
                    <a:pt x="2643158" y="513298"/>
                    <a:pt x="2883445" y="578746"/>
                  </a:cubicBezTo>
                  <a:cubicBezTo>
                    <a:pt x="3123732" y="644194"/>
                    <a:pt x="3520159" y="733016"/>
                    <a:pt x="3820284" y="775090"/>
                  </a:cubicBezTo>
                  <a:cubicBezTo>
                    <a:pt x="4120409" y="817164"/>
                    <a:pt x="4382201" y="819034"/>
                    <a:pt x="4684196" y="831188"/>
                  </a:cubicBezTo>
                  <a:cubicBezTo>
                    <a:pt x="4986191" y="843343"/>
                    <a:pt x="5309223" y="845680"/>
                    <a:pt x="5632255" y="848017"/>
                  </a:cubicBez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40" name="Gruppieren 79"/>
            <p:cNvGrpSpPr/>
            <p:nvPr/>
          </p:nvGrpSpPr>
          <p:grpSpPr>
            <a:xfrm>
              <a:off x="1980265" y="1536386"/>
              <a:ext cx="5666844" cy="3189354"/>
              <a:chOff x="1980265" y="1536386"/>
              <a:chExt cx="5666844" cy="3189354"/>
            </a:xfrm>
            <a:grpFill/>
          </p:grpSpPr>
          <p:grpSp>
            <p:nvGrpSpPr>
              <p:cNvPr id="41" name="Gruppieren 47"/>
              <p:cNvGrpSpPr/>
              <p:nvPr/>
            </p:nvGrpSpPr>
            <p:grpSpPr>
              <a:xfrm>
                <a:off x="1980265" y="1548310"/>
                <a:ext cx="5665914" cy="72000"/>
                <a:chOff x="1980265" y="1525870"/>
                <a:chExt cx="5665914" cy="72000"/>
              </a:xfrm>
              <a:grpFill/>
            </p:grpSpPr>
            <p:cxnSp>
              <p:nvCxnSpPr>
                <p:cNvPr id="68" name="Gerade Verbindung 35"/>
                <p:cNvCxnSpPr/>
                <p:nvPr/>
              </p:nvCxnSpPr>
              <p:spPr>
                <a:xfrm>
                  <a:off x="1980265" y="1525870"/>
                  <a:ext cx="5665914"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7"/>
                <p:cNvCxnSpPr/>
                <p:nvPr/>
              </p:nvCxnSpPr>
              <p:spPr>
                <a:xfrm>
                  <a:off x="2608564" y="1525870"/>
                  <a:ext cx="0" cy="720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8"/>
                <p:cNvCxnSpPr/>
                <p:nvPr/>
              </p:nvCxnSpPr>
              <p:spPr>
                <a:xfrm>
                  <a:off x="3243408" y="1525870"/>
                  <a:ext cx="0" cy="720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69"/>
                <p:cNvCxnSpPr/>
                <p:nvPr/>
              </p:nvCxnSpPr>
              <p:spPr>
                <a:xfrm>
                  <a:off x="3866099" y="1525870"/>
                  <a:ext cx="0" cy="720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70"/>
                <p:cNvCxnSpPr/>
                <p:nvPr/>
              </p:nvCxnSpPr>
              <p:spPr>
                <a:xfrm>
                  <a:off x="4500007" y="1525870"/>
                  <a:ext cx="0" cy="720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71"/>
                <p:cNvCxnSpPr/>
                <p:nvPr/>
              </p:nvCxnSpPr>
              <p:spPr>
                <a:xfrm>
                  <a:off x="5122696" y="1525870"/>
                  <a:ext cx="0" cy="720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72"/>
                <p:cNvCxnSpPr/>
                <p:nvPr/>
              </p:nvCxnSpPr>
              <p:spPr>
                <a:xfrm>
                  <a:off x="5762215" y="1525870"/>
                  <a:ext cx="0" cy="720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Gerade Verbindung 73"/>
                <p:cNvCxnSpPr/>
                <p:nvPr/>
              </p:nvCxnSpPr>
              <p:spPr>
                <a:xfrm>
                  <a:off x="6379295" y="1525870"/>
                  <a:ext cx="0" cy="720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Gerade Verbindung 74"/>
                <p:cNvCxnSpPr/>
                <p:nvPr/>
              </p:nvCxnSpPr>
              <p:spPr>
                <a:xfrm>
                  <a:off x="7013205" y="1525870"/>
                  <a:ext cx="0" cy="720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uppieren 48"/>
              <p:cNvGrpSpPr/>
              <p:nvPr/>
            </p:nvGrpSpPr>
            <p:grpSpPr>
              <a:xfrm flipV="1">
                <a:off x="1981195" y="4645960"/>
                <a:ext cx="5665914" cy="72000"/>
                <a:chOff x="1980265" y="1525870"/>
                <a:chExt cx="5665914" cy="72000"/>
              </a:xfrm>
              <a:grpFill/>
            </p:grpSpPr>
            <p:cxnSp>
              <p:nvCxnSpPr>
                <p:cNvPr id="59" name="Gerade Verbindung 57"/>
                <p:cNvCxnSpPr/>
                <p:nvPr/>
              </p:nvCxnSpPr>
              <p:spPr>
                <a:xfrm>
                  <a:off x="1980265" y="1525870"/>
                  <a:ext cx="5665914"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8"/>
                <p:cNvCxnSpPr/>
                <p:nvPr/>
              </p:nvCxnSpPr>
              <p:spPr>
                <a:xfrm>
                  <a:off x="2608564" y="1525870"/>
                  <a:ext cx="0" cy="720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59"/>
                <p:cNvCxnSpPr/>
                <p:nvPr/>
              </p:nvCxnSpPr>
              <p:spPr>
                <a:xfrm>
                  <a:off x="3243408" y="1525870"/>
                  <a:ext cx="0" cy="720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0"/>
                <p:cNvCxnSpPr/>
                <p:nvPr/>
              </p:nvCxnSpPr>
              <p:spPr>
                <a:xfrm>
                  <a:off x="3866099" y="1525870"/>
                  <a:ext cx="0" cy="720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1"/>
                <p:cNvCxnSpPr/>
                <p:nvPr/>
              </p:nvCxnSpPr>
              <p:spPr>
                <a:xfrm>
                  <a:off x="4500007" y="1525870"/>
                  <a:ext cx="0" cy="720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2"/>
                <p:cNvCxnSpPr/>
                <p:nvPr/>
              </p:nvCxnSpPr>
              <p:spPr>
                <a:xfrm>
                  <a:off x="5122696" y="1525870"/>
                  <a:ext cx="0" cy="720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63"/>
                <p:cNvCxnSpPr/>
                <p:nvPr/>
              </p:nvCxnSpPr>
              <p:spPr>
                <a:xfrm>
                  <a:off x="5762215" y="1525870"/>
                  <a:ext cx="0" cy="720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 Verbindung 64"/>
                <p:cNvCxnSpPr/>
                <p:nvPr/>
              </p:nvCxnSpPr>
              <p:spPr>
                <a:xfrm>
                  <a:off x="6379295" y="1525870"/>
                  <a:ext cx="0" cy="720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5"/>
                <p:cNvCxnSpPr/>
                <p:nvPr/>
              </p:nvCxnSpPr>
              <p:spPr>
                <a:xfrm>
                  <a:off x="7013205" y="1525870"/>
                  <a:ext cx="0" cy="720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uppieren 70"/>
              <p:cNvGrpSpPr/>
              <p:nvPr/>
            </p:nvGrpSpPr>
            <p:grpSpPr>
              <a:xfrm>
                <a:off x="7563962" y="1537266"/>
                <a:ext cx="80626" cy="3188474"/>
                <a:chOff x="7585106" y="1542552"/>
                <a:chExt cx="80626" cy="3188474"/>
              </a:xfrm>
              <a:grpFill/>
            </p:grpSpPr>
            <p:cxnSp>
              <p:nvCxnSpPr>
                <p:cNvPr id="52" name="Gerade Verbindung 50"/>
                <p:cNvCxnSpPr/>
                <p:nvPr/>
              </p:nvCxnSpPr>
              <p:spPr>
                <a:xfrm>
                  <a:off x="7665732" y="1542552"/>
                  <a:ext cx="0" cy="3188474"/>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1"/>
                <p:cNvCxnSpPr/>
                <p:nvPr/>
              </p:nvCxnSpPr>
              <p:spPr>
                <a:xfrm rot="5400000">
                  <a:off x="7621106" y="1969509"/>
                  <a:ext cx="0" cy="720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2"/>
                <p:cNvCxnSpPr/>
                <p:nvPr/>
              </p:nvCxnSpPr>
              <p:spPr>
                <a:xfrm rot="5400000">
                  <a:off x="7621106" y="2413620"/>
                  <a:ext cx="0" cy="720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3"/>
                <p:cNvCxnSpPr/>
                <p:nvPr/>
              </p:nvCxnSpPr>
              <p:spPr>
                <a:xfrm rot="5400000">
                  <a:off x="7621106" y="2873625"/>
                  <a:ext cx="0" cy="720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4"/>
                <p:cNvCxnSpPr/>
                <p:nvPr/>
              </p:nvCxnSpPr>
              <p:spPr>
                <a:xfrm rot="5400000">
                  <a:off x="7621106" y="3322410"/>
                  <a:ext cx="0" cy="720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5"/>
                <p:cNvCxnSpPr/>
                <p:nvPr/>
              </p:nvCxnSpPr>
              <p:spPr>
                <a:xfrm rot="5400000">
                  <a:off x="7621106" y="3782414"/>
                  <a:ext cx="0" cy="720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6"/>
                <p:cNvCxnSpPr/>
                <p:nvPr/>
              </p:nvCxnSpPr>
              <p:spPr>
                <a:xfrm rot="5400000">
                  <a:off x="7621106" y="4248029"/>
                  <a:ext cx="0" cy="720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uppieren 71"/>
              <p:cNvGrpSpPr/>
              <p:nvPr/>
            </p:nvGrpSpPr>
            <p:grpSpPr>
              <a:xfrm flipH="1">
                <a:off x="1992113" y="1536386"/>
                <a:ext cx="72000" cy="3188474"/>
                <a:chOff x="7585106" y="1542552"/>
                <a:chExt cx="72000" cy="3188474"/>
              </a:xfrm>
              <a:grpFill/>
            </p:grpSpPr>
            <p:cxnSp>
              <p:nvCxnSpPr>
                <p:cNvPr id="45" name="Gerade Verbindung 43"/>
                <p:cNvCxnSpPr/>
                <p:nvPr/>
              </p:nvCxnSpPr>
              <p:spPr>
                <a:xfrm>
                  <a:off x="7657106" y="1542552"/>
                  <a:ext cx="0" cy="3188474"/>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4"/>
                <p:cNvCxnSpPr/>
                <p:nvPr/>
              </p:nvCxnSpPr>
              <p:spPr>
                <a:xfrm rot="5400000">
                  <a:off x="7621106" y="1969509"/>
                  <a:ext cx="0" cy="720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5"/>
                <p:cNvCxnSpPr/>
                <p:nvPr/>
              </p:nvCxnSpPr>
              <p:spPr>
                <a:xfrm rot="5400000">
                  <a:off x="7621106" y="2413620"/>
                  <a:ext cx="0" cy="720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6"/>
                <p:cNvCxnSpPr/>
                <p:nvPr/>
              </p:nvCxnSpPr>
              <p:spPr>
                <a:xfrm rot="5400000">
                  <a:off x="7621106" y="2873625"/>
                  <a:ext cx="0" cy="720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7"/>
                <p:cNvCxnSpPr/>
                <p:nvPr/>
              </p:nvCxnSpPr>
              <p:spPr>
                <a:xfrm rot="5400000">
                  <a:off x="7621106" y="3322410"/>
                  <a:ext cx="0" cy="720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8"/>
                <p:cNvCxnSpPr/>
                <p:nvPr/>
              </p:nvCxnSpPr>
              <p:spPr>
                <a:xfrm rot="5400000">
                  <a:off x="7621106" y="3782414"/>
                  <a:ext cx="0" cy="720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49"/>
                <p:cNvCxnSpPr/>
                <p:nvPr/>
              </p:nvCxnSpPr>
              <p:spPr>
                <a:xfrm rot="5400000">
                  <a:off x="7621106" y="4248029"/>
                  <a:ext cx="0" cy="720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cxnSp>
        <p:nvCxnSpPr>
          <p:cNvPr id="77" name="Gerade Verbindung 75"/>
          <p:cNvCxnSpPr/>
          <p:nvPr/>
        </p:nvCxnSpPr>
        <p:spPr>
          <a:xfrm flipH="1">
            <a:off x="3659582" y="2341131"/>
            <a:ext cx="0" cy="2975707"/>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 name="Gerade Verbindung 76"/>
          <p:cNvCxnSpPr/>
          <p:nvPr/>
        </p:nvCxnSpPr>
        <p:spPr>
          <a:xfrm flipH="1">
            <a:off x="4327330" y="2344881"/>
            <a:ext cx="0" cy="2975707"/>
          </a:xfrm>
          <a:prstGeom prst="line">
            <a:avLst/>
          </a:prstGeom>
          <a:ln w="381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9" name="Textfeld 78"/>
          <p:cNvSpPr txBox="1"/>
          <p:nvPr/>
        </p:nvSpPr>
        <p:spPr>
          <a:xfrm>
            <a:off x="3195193" y="1966123"/>
            <a:ext cx="857892" cy="315132"/>
          </a:xfrm>
          <a:prstGeom prst="rect">
            <a:avLst/>
          </a:prstGeom>
          <a:noFill/>
        </p:spPr>
        <p:txBody>
          <a:bodyPr wrap="none" lIns="83485" tIns="41742" rIns="83485" bIns="41742" rtlCol="0">
            <a:spAutoFit/>
          </a:bodyPr>
          <a:lstStyle/>
          <a:p>
            <a:r>
              <a:rPr lang="en-GB" sz="1500" dirty="0"/>
              <a:t>1064 nm</a:t>
            </a:r>
          </a:p>
        </p:txBody>
      </p:sp>
      <p:sp>
        <p:nvSpPr>
          <p:cNvPr id="80" name="Textfeld 79"/>
          <p:cNvSpPr txBox="1"/>
          <p:nvPr/>
        </p:nvSpPr>
        <p:spPr>
          <a:xfrm>
            <a:off x="3911218" y="1966123"/>
            <a:ext cx="857892" cy="315132"/>
          </a:xfrm>
          <a:prstGeom prst="rect">
            <a:avLst/>
          </a:prstGeom>
          <a:noFill/>
        </p:spPr>
        <p:txBody>
          <a:bodyPr wrap="none" lIns="83485" tIns="41742" rIns="83485" bIns="41742" rtlCol="0">
            <a:spAutoFit/>
          </a:bodyPr>
          <a:lstStyle/>
          <a:p>
            <a:r>
              <a:rPr lang="en-GB" sz="1500" dirty="0"/>
              <a:t>1319 nm</a:t>
            </a:r>
          </a:p>
        </p:txBody>
      </p:sp>
      <p:sp>
        <p:nvSpPr>
          <p:cNvPr id="81" name="Textfeld 80"/>
          <p:cNvSpPr txBox="1"/>
          <p:nvPr/>
        </p:nvSpPr>
        <p:spPr>
          <a:xfrm>
            <a:off x="3638222" y="2404406"/>
            <a:ext cx="856644" cy="545964"/>
          </a:xfrm>
          <a:prstGeom prst="rect">
            <a:avLst/>
          </a:prstGeom>
          <a:noFill/>
        </p:spPr>
        <p:txBody>
          <a:bodyPr wrap="square" lIns="83485" tIns="41742" rIns="83485" bIns="41742" rtlCol="0">
            <a:spAutoFit/>
          </a:bodyPr>
          <a:lstStyle/>
          <a:p>
            <a:r>
              <a:rPr lang="en-GB" sz="1500" dirty="0"/>
              <a:t>+ 255 nm</a:t>
            </a:r>
          </a:p>
        </p:txBody>
      </p:sp>
      <p:cxnSp>
        <p:nvCxnSpPr>
          <p:cNvPr id="82" name="Gerade Verbindung mit Pfeil 81"/>
          <p:cNvCxnSpPr/>
          <p:nvPr/>
        </p:nvCxnSpPr>
        <p:spPr>
          <a:xfrm flipH="1">
            <a:off x="2103461" y="3254559"/>
            <a:ext cx="6439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3" name="Textfeld 82"/>
          <p:cNvSpPr txBox="1"/>
          <p:nvPr/>
        </p:nvSpPr>
        <p:spPr>
          <a:xfrm>
            <a:off x="1910031" y="2548422"/>
            <a:ext cx="1108363" cy="684464"/>
          </a:xfrm>
          <a:prstGeom prst="rect">
            <a:avLst/>
          </a:prstGeom>
          <a:noFill/>
        </p:spPr>
        <p:txBody>
          <a:bodyPr wrap="square" lIns="83485" tIns="41742" rIns="83485" bIns="41742" rtlCol="0">
            <a:spAutoFit/>
          </a:bodyPr>
          <a:lstStyle/>
          <a:p>
            <a:r>
              <a:rPr lang="en-GB" sz="1300" dirty="0"/>
              <a:t>effective</a:t>
            </a:r>
          </a:p>
          <a:p>
            <a:r>
              <a:rPr lang="en-GB" sz="1300" dirty="0"/>
              <a:t>spectral coverage</a:t>
            </a:r>
          </a:p>
        </p:txBody>
      </p:sp>
      <p:sp>
        <p:nvSpPr>
          <p:cNvPr id="84" name="Textfeld 83"/>
          <p:cNvSpPr txBox="1"/>
          <p:nvPr/>
        </p:nvSpPr>
        <p:spPr>
          <a:xfrm>
            <a:off x="2797560" y="2378396"/>
            <a:ext cx="821023" cy="915296"/>
          </a:xfrm>
          <a:prstGeom prst="rect">
            <a:avLst/>
          </a:prstGeom>
          <a:noFill/>
        </p:spPr>
        <p:txBody>
          <a:bodyPr wrap="none" lIns="83485" tIns="41742" rIns="83485" bIns="41742" rtlCol="0">
            <a:spAutoFit/>
          </a:bodyPr>
          <a:lstStyle/>
          <a:p>
            <a:r>
              <a:rPr lang="en-GB" sz="1300" dirty="0"/>
              <a:t>spectral</a:t>
            </a:r>
          </a:p>
          <a:p>
            <a:r>
              <a:rPr lang="en-GB" sz="1300" dirty="0"/>
              <a:t>coverage</a:t>
            </a:r>
          </a:p>
          <a:p>
            <a:r>
              <a:rPr lang="en-GB" sz="1300" dirty="0" err="1"/>
              <a:t>polychro</a:t>
            </a:r>
            <a:r>
              <a:rPr lang="en-GB" sz="1300" dirty="0"/>
              <a:t>-</a:t>
            </a:r>
          </a:p>
          <a:p>
            <a:r>
              <a:rPr lang="en-GB" sz="1300" dirty="0" err="1"/>
              <a:t>mator</a:t>
            </a:r>
            <a:endParaRPr lang="en-GB" sz="1300" dirty="0"/>
          </a:p>
        </p:txBody>
      </p:sp>
      <p:sp>
        <p:nvSpPr>
          <p:cNvPr id="6" name="Textfeld 5"/>
          <p:cNvSpPr txBox="1"/>
          <p:nvPr/>
        </p:nvSpPr>
        <p:spPr>
          <a:xfrm>
            <a:off x="268324" y="940153"/>
            <a:ext cx="8749062" cy="923330"/>
          </a:xfrm>
          <a:prstGeom prst="rect">
            <a:avLst/>
          </a:prstGeom>
          <a:noFill/>
        </p:spPr>
        <p:txBody>
          <a:bodyPr wrap="none" rtlCol="0">
            <a:spAutoFit/>
          </a:bodyPr>
          <a:lstStyle/>
          <a:p>
            <a:r>
              <a:rPr lang="de-DE" dirty="0"/>
              <a:t>This </a:t>
            </a:r>
            <a:r>
              <a:rPr lang="de-DE" dirty="0" err="1"/>
              <a:t>method</a:t>
            </a:r>
            <a:r>
              <a:rPr lang="de-DE" dirty="0"/>
              <a:t> </a:t>
            </a:r>
            <a:r>
              <a:rPr lang="de-DE" dirty="0" err="1"/>
              <a:t>has</a:t>
            </a:r>
            <a:r>
              <a:rPr lang="de-DE" dirty="0"/>
              <a:t> </a:t>
            </a:r>
            <a:r>
              <a:rPr lang="de-DE" dirty="0" err="1"/>
              <a:t>two</a:t>
            </a:r>
            <a:r>
              <a:rPr lang="de-DE" dirty="0"/>
              <a:t> </a:t>
            </a:r>
            <a:r>
              <a:rPr lang="de-DE" dirty="0" err="1"/>
              <a:t>advantages</a:t>
            </a:r>
            <a:r>
              <a:rPr lang="de-DE" dirty="0"/>
              <a:t> </a:t>
            </a:r>
            <a:r>
              <a:rPr lang="de-DE" dirty="0" err="1"/>
              <a:t>compared</a:t>
            </a:r>
            <a:r>
              <a:rPr lang="de-DE" dirty="0"/>
              <a:t> </a:t>
            </a:r>
            <a:r>
              <a:rPr lang="de-DE" dirty="0" err="1"/>
              <a:t>to</a:t>
            </a:r>
            <a:r>
              <a:rPr lang="de-DE" dirty="0"/>
              <a:t> </a:t>
            </a:r>
            <a:r>
              <a:rPr lang="de-DE" dirty="0" err="1"/>
              <a:t>single</a:t>
            </a:r>
            <a:r>
              <a:rPr lang="de-DE" dirty="0"/>
              <a:t> </a:t>
            </a:r>
            <a:r>
              <a:rPr lang="de-DE" dirty="0" err="1"/>
              <a:t>laser</a:t>
            </a:r>
            <a:r>
              <a:rPr lang="de-DE" dirty="0"/>
              <a:t> </a:t>
            </a:r>
            <a:r>
              <a:rPr lang="de-DE" dirty="0" err="1"/>
              <a:t>wavelength</a:t>
            </a:r>
            <a:r>
              <a:rPr lang="de-DE" dirty="0"/>
              <a:t> TS:</a:t>
            </a:r>
          </a:p>
          <a:p>
            <a:r>
              <a:rPr lang="de-DE" dirty="0"/>
              <a:t>-</a:t>
            </a:r>
            <a:r>
              <a:rPr lang="de-DE" dirty="0" err="1"/>
              <a:t>higher</a:t>
            </a:r>
            <a:r>
              <a:rPr lang="de-DE" dirty="0"/>
              <a:t> </a:t>
            </a:r>
            <a:r>
              <a:rPr lang="de-DE" dirty="0" err="1"/>
              <a:t>electron</a:t>
            </a:r>
            <a:r>
              <a:rPr lang="de-DE" dirty="0"/>
              <a:t> </a:t>
            </a:r>
            <a:r>
              <a:rPr lang="de-DE" dirty="0" err="1"/>
              <a:t>temperatures</a:t>
            </a:r>
            <a:r>
              <a:rPr lang="de-DE" dirty="0"/>
              <a:t> </a:t>
            </a:r>
            <a:r>
              <a:rPr lang="de-DE" dirty="0" err="1"/>
              <a:t>can</a:t>
            </a:r>
            <a:r>
              <a:rPr lang="de-DE" dirty="0"/>
              <a:t> </a:t>
            </a:r>
            <a:r>
              <a:rPr lang="de-DE" dirty="0" err="1"/>
              <a:t>be</a:t>
            </a:r>
            <a:r>
              <a:rPr lang="de-DE" dirty="0"/>
              <a:t> </a:t>
            </a:r>
            <a:r>
              <a:rPr lang="de-DE" dirty="0" err="1"/>
              <a:t>measured</a:t>
            </a:r>
            <a:r>
              <a:rPr lang="de-DE" dirty="0"/>
              <a:t> </a:t>
            </a:r>
            <a:r>
              <a:rPr lang="de-DE" dirty="0" err="1"/>
              <a:t>without</a:t>
            </a:r>
            <a:r>
              <a:rPr lang="de-DE" dirty="0"/>
              <a:t> </a:t>
            </a:r>
            <a:r>
              <a:rPr lang="de-DE" dirty="0" err="1"/>
              <a:t>any</a:t>
            </a:r>
            <a:r>
              <a:rPr lang="de-DE" dirty="0"/>
              <a:t> </a:t>
            </a:r>
            <a:r>
              <a:rPr lang="de-DE" dirty="0" err="1"/>
              <a:t>change</a:t>
            </a:r>
            <a:r>
              <a:rPr lang="de-DE" dirty="0"/>
              <a:t> in </a:t>
            </a:r>
            <a:r>
              <a:rPr lang="de-DE" dirty="0" err="1"/>
              <a:t>spectral</a:t>
            </a:r>
            <a:r>
              <a:rPr lang="de-DE" dirty="0"/>
              <a:t> </a:t>
            </a:r>
            <a:r>
              <a:rPr lang="de-DE" dirty="0" err="1"/>
              <a:t>filter</a:t>
            </a:r>
            <a:r>
              <a:rPr lang="de-DE" dirty="0"/>
              <a:t> </a:t>
            </a:r>
            <a:r>
              <a:rPr lang="de-DE" dirty="0" err="1"/>
              <a:t>set-up</a:t>
            </a:r>
            <a:endParaRPr lang="de-DE" dirty="0"/>
          </a:p>
          <a:p>
            <a:r>
              <a:rPr lang="de-DE" dirty="0"/>
              <a:t>-</a:t>
            </a:r>
            <a:r>
              <a:rPr lang="de-DE" dirty="0" err="1"/>
              <a:t>allows</a:t>
            </a:r>
            <a:r>
              <a:rPr lang="de-DE" dirty="0"/>
              <a:t> in situ </a:t>
            </a:r>
            <a:r>
              <a:rPr lang="de-DE" dirty="0" err="1"/>
              <a:t>spectral</a:t>
            </a:r>
            <a:r>
              <a:rPr lang="de-DE" dirty="0"/>
              <a:t> </a:t>
            </a:r>
            <a:r>
              <a:rPr lang="de-DE" dirty="0" err="1"/>
              <a:t>calibration</a:t>
            </a:r>
            <a:endParaRPr lang="de-DE" dirty="0"/>
          </a:p>
        </p:txBody>
      </p:sp>
      <p:sp>
        <p:nvSpPr>
          <p:cNvPr id="85" name="Textfeld 17"/>
          <p:cNvSpPr txBox="1"/>
          <p:nvPr/>
        </p:nvSpPr>
        <p:spPr>
          <a:xfrm>
            <a:off x="7642954" y="2339246"/>
            <a:ext cx="4172617" cy="424988"/>
          </a:xfrm>
          <a:prstGeom prst="rect">
            <a:avLst/>
          </a:prstGeom>
          <a:solidFill>
            <a:schemeClr val="accent1">
              <a:lumMod val="20000"/>
              <a:lumOff val="80000"/>
            </a:schemeClr>
          </a:solidFill>
        </p:spPr>
        <p:txBody>
          <a:bodyPr wrap="none" lIns="0" tIns="0" rIns="0" bIns="0" rtlCol="0" anchor="t" anchorCtr="0">
            <a:spAutoFit/>
          </a:bodyPr>
          <a:lstStyle/>
          <a:p>
            <a:pPr algn="l">
              <a:lnSpc>
                <a:spcPts val="1000"/>
              </a:lnSpc>
              <a:spcBef>
                <a:spcPts val="1150"/>
              </a:spcBef>
            </a:pPr>
            <a:r>
              <a:rPr lang="de-DE" sz="1600" dirty="0" smtClean="0"/>
              <a:t> </a:t>
            </a:r>
            <a:r>
              <a:rPr lang="de-DE" sz="1600" dirty="0" err="1" smtClean="0"/>
              <a:t>single</a:t>
            </a:r>
            <a:r>
              <a:rPr lang="de-DE" sz="1600" dirty="0" smtClean="0"/>
              <a:t> </a:t>
            </a:r>
            <a:r>
              <a:rPr lang="de-DE" sz="1600" dirty="0" err="1" smtClean="0"/>
              <a:t>shot</a:t>
            </a:r>
            <a:r>
              <a:rPr lang="de-DE" sz="1600" dirty="0" smtClean="0"/>
              <a:t> pulse </a:t>
            </a:r>
            <a:r>
              <a:rPr lang="de-DE" sz="1600" dirty="0" err="1" smtClean="0"/>
              <a:t>shape</a:t>
            </a:r>
            <a:r>
              <a:rPr lang="de-DE" sz="1600" dirty="0" smtClean="0"/>
              <a:t> </a:t>
            </a:r>
            <a:r>
              <a:rPr lang="de-DE" sz="1600" dirty="0" err="1" smtClean="0"/>
              <a:t>of</a:t>
            </a:r>
            <a:r>
              <a:rPr lang="de-DE" sz="1600" dirty="0" smtClean="0"/>
              <a:t> </a:t>
            </a:r>
            <a:r>
              <a:rPr lang="de-DE" sz="1600" dirty="0" err="1" smtClean="0"/>
              <a:t>scattering</a:t>
            </a:r>
            <a:r>
              <a:rPr lang="de-DE" sz="1600" dirty="0" smtClean="0"/>
              <a:t> </a:t>
            </a:r>
            <a:r>
              <a:rPr lang="de-DE" sz="1600" dirty="0" err="1" smtClean="0"/>
              <a:t>signals</a:t>
            </a:r>
            <a:endParaRPr lang="de-DE" sz="1600" dirty="0" smtClean="0"/>
          </a:p>
          <a:p>
            <a:pPr algn="l">
              <a:lnSpc>
                <a:spcPts val="1000"/>
              </a:lnSpc>
              <a:spcBef>
                <a:spcPts val="1150"/>
              </a:spcBef>
            </a:pPr>
            <a:r>
              <a:rPr lang="de-DE" sz="1600" dirty="0" smtClean="0"/>
              <a:t>#20241205.prog.23,  </a:t>
            </a:r>
            <a:r>
              <a:rPr lang="de-DE" sz="1600" dirty="0" err="1" smtClean="0"/>
              <a:t>T</a:t>
            </a:r>
            <a:r>
              <a:rPr lang="de-DE" sz="1600" baseline="-25000" dirty="0" err="1" smtClean="0"/>
              <a:t>e</a:t>
            </a:r>
            <a:r>
              <a:rPr lang="de-DE" sz="1600" dirty="0" smtClean="0"/>
              <a:t>= 6 </a:t>
            </a:r>
            <a:r>
              <a:rPr lang="de-DE" sz="1600" dirty="0" err="1" smtClean="0"/>
              <a:t>keV</a:t>
            </a:r>
            <a:r>
              <a:rPr lang="de-DE" sz="1600" dirty="0" smtClean="0"/>
              <a:t>, n</a:t>
            </a:r>
            <a:r>
              <a:rPr lang="de-DE" sz="1600" baseline="-25000" dirty="0" smtClean="0"/>
              <a:t>e</a:t>
            </a:r>
            <a:r>
              <a:rPr lang="de-DE" sz="1600" dirty="0" smtClean="0"/>
              <a:t>=4·10</a:t>
            </a:r>
            <a:r>
              <a:rPr lang="de-DE" sz="1600" baseline="30000" dirty="0" smtClean="0"/>
              <a:t>19</a:t>
            </a:r>
            <a:r>
              <a:rPr lang="de-DE" sz="1600" dirty="0" smtClean="0"/>
              <a:t> m</a:t>
            </a:r>
            <a:r>
              <a:rPr lang="de-DE" sz="1600" baseline="30000" dirty="0" smtClean="0"/>
              <a:t>3</a:t>
            </a:r>
          </a:p>
        </p:txBody>
      </p:sp>
      <p:pic>
        <p:nvPicPr>
          <p:cNvPr id="86" name="Grafik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3356" y="2823453"/>
            <a:ext cx="3371218" cy="1700439"/>
          </a:xfrm>
          <a:prstGeom prst="rect">
            <a:avLst/>
          </a:prstGeom>
        </p:spPr>
      </p:pic>
      <p:sp>
        <p:nvSpPr>
          <p:cNvPr id="3" name="TextBox 2"/>
          <p:cNvSpPr txBox="1"/>
          <p:nvPr/>
        </p:nvSpPr>
        <p:spPr>
          <a:xfrm>
            <a:off x="7685988" y="4635798"/>
            <a:ext cx="1872949" cy="307777"/>
          </a:xfrm>
          <a:prstGeom prst="rect">
            <a:avLst/>
          </a:prstGeom>
          <a:noFill/>
        </p:spPr>
        <p:txBody>
          <a:bodyPr wrap="none" rtlCol="0">
            <a:spAutoFit/>
          </a:bodyPr>
          <a:lstStyle/>
          <a:p>
            <a:pPr algn="l"/>
            <a:r>
              <a:rPr lang="en-US" sz="1400" b="1" dirty="0" smtClean="0"/>
              <a:t>W7-X, Source. E. Pasch</a:t>
            </a:r>
            <a:endParaRPr lang="pl-PL" sz="1400" b="1" dirty="0" smtClean="0"/>
          </a:p>
        </p:txBody>
      </p:sp>
      <p:sp>
        <p:nvSpPr>
          <p:cNvPr id="7" name="TextBox 6"/>
          <p:cNvSpPr txBox="1"/>
          <p:nvPr/>
        </p:nvSpPr>
        <p:spPr>
          <a:xfrm>
            <a:off x="393444" y="6063295"/>
            <a:ext cx="6192464" cy="369332"/>
          </a:xfrm>
          <a:prstGeom prst="rect">
            <a:avLst/>
          </a:prstGeom>
          <a:noFill/>
        </p:spPr>
        <p:txBody>
          <a:bodyPr wrap="none" rtlCol="0">
            <a:spAutoFit/>
          </a:bodyPr>
          <a:lstStyle>
            <a:defPPr>
              <a:defRPr lang="en-US"/>
            </a:defPPr>
          </a:lstStyle>
          <a:p>
            <a:r>
              <a:rPr lang="en-US" dirty="0" smtClean="0"/>
              <a:t>WP W7-X Resources </a:t>
            </a:r>
            <a:r>
              <a:rPr lang="en-US" dirty="0"/>
              <a:t>2025: 3 PM + OP2.3 campaign participation</a:t>
            </a:r>
            <a:endParaRPr lang="pl-PL" dirty="0"/>
          </a:p>
        </p:txBody>
      </p:sp>
    </p:spTree>
    <p:extLst>
      <p:ext uri="{BB962C8B-B14F-4D97-AF65-F5344CB8AC3E}">
        <p14:creationId xmlns:p14="http://schemas.microsoft.com/office/powerpoint/2010/main" val="232214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0" grpId="0"/>
      <p:bldP spid="81" grpId="0"/>
      <p:bldP spid="8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Steady-state capable IR PFC protection system</a:t>
            </a:r>
            <a:br>
              <a:rPr lang="en-US" dirty="0" smtClean="0"/>
            </a:br>
            <a:r>
              <a:rPr lang="en-US" dirty="0" smtClean="0"/>
              <a:t>MPG (W7-X), CEA (WEST), ENEA-UNICA (W7X), IPPLM (W7-X, WEST)</a:t>
            </a:r>
            <a:endParaRPr lang="pl-PL" dirty="0"/>
          </a:p>
        </p:txBody>
      </p:sp>
      <p:sp>
        <p:nvSpPr>
          <p:cNvPr id="3" name="Footer Placeholder 2"/>
          <p:cNvSpPr>
            <a:spLocks noGrp="1"/>
          </p:cNvSpPr>
          <p:nvPr>
            <p:ph type="ftr" sz="quarter" idx="11"/>
          </p:nvPr>
        </p:nvSpPr>
        <p:spPr/>
        <p:txBody>
          <a:bodyPr/>
          <a:lstStyle/>
          <a:p>
            <a:endParaRPr lang="de-DE" dirty="0"/>
          </a:p>
        </p:txBody>
      </p:sp>
      <p:sp>
        <p:nvSpPr>
          <p:cNvPr id="4" name="Slide Number Placeholder 3"/>
          <p:cNvSpPr>
            <a:spLocks noGrp="1"/>
          </p:cNvSpPr>
          <p:nvPr>
            <p:ph type="sldNum" sz="quarter" idx="12"/>
          </p:nvPr>
        </p:nvSpPr>
        <p:spPr/>
        <p:txBody>
          <a:bodyPr/>
          <a:lstStyle/>
          <a:p>
            <a:fld id="{31AA536C-85F5-4A1B-A111-7CE00A08BCBC}" type="slidenum">
              <a:rPr lang="de-DE" smtClean="0"/>
              <a:pPr/>
              <a:t>4</a:t>
            </a:fld>
            <a:endParaRPr lang="de-DE" dirty="0"/>
          </a:p>
        </p:txBody>
      </p:sp>
      <p:sp>
        <p:nvSpPr>
          <p:cNvPr id="5" name="Text Placeholder 4"/>
          <p:cNvSpPr>
            <a:spLocks noGrp="1"/>
          </p:cNvSpPr>
          <p:nvPr>
            <p:ph type="body" sz="quarter" idx="4294967295"/>
          </p:nvPr>
        </p:nvSpPr>
        <p:spPr>
          <a:xfrm>
            <a:off x="0" y="917972"/>
            <a:ext cx="6764594" cy="5187950"/>
          </a:xfrm>
        </p:spPr>
        <p:txBody>
          <a:bodyPr>
            <a:normAutofit fontScale="92500" lnSpcReduction="10000"/>
          </a:bodyPr>
          <a:lstStyle/>
          <a:p>
            <a:r>
              <a:rPr lang="en-US" dirty="0" smtClean="0"/>
              <a:t>Joint program on developing IR protection systems for PFCs </a:t>
            </a:r>
          </a:p>
          <a:p>
            <a:r>
              <a:rPr lang="en-US" dirty="0" smtClean="0"/>
              <a:t>Implementation of system to detect </a:t>
            </a:r>
            <a:r>
              <a:rPr lang="en-US" dirty="0"/>
              <a:t>thermal events in real-time and interrupt operation if a critical event </a:t>
            </a:r>
            <a:r>
              <a:rPr lang="en-US" dirty="0" smtClean="0"/>
              <a:t>occurs (MPG, CEA).</a:t>
            </a:r>
          </a:p>
          <a:p>
            <a:r>
              <a:rPr lang="en-US" dirty="0" smtClean="0"/>
              <a:t>Development of the automatic (also with machine learning) to detect events, model reflections on PFCs in real time (MPG, CEA, ENEA, IPPLM).</a:t>
            </a:r>
          </a:p>
          <a:p>
            <a:r>
              <a:rPr lang="en-US" dirty="0" smtClean="0"/>
              <a:t>Automatic failure detection of the PFCs from analysis of infrared images (IPPLM, CEA)</a:t>
            </a:r>
          </a:p>
          <a:p>
            <a:r>
              <a:rPr lang="en-US" dirty="0" smtClean="0"/>
              <a:t>Resources: 2 EEG grants (CEA, IPPLM)</a:t>
            </a:r>
            <a:br>
              <a:rPr lang="en-US" dirty="0" smtClean="0"/>
            </a:br>
            <a:r>
              <a:rPr lang="en-US" dirty="0" smtClean="0"/>
              <a:t/>
            </a:r>
            <a:br>
              <a:rPr lang="en-US" dirty="0" smtClean="0"/>
            </a:br>
            <a:r>
              <a:rPr lang="en-US" dirty="0" smtClean="0"/>
              <a:t>WP W7-X Resources (2025):</a:t>
            </a:r>
          </a:p>
          <a:p>
            <a:pPr lvl="1"/>
            <a:r>
              <a:rPr lang="en-US" dirty="0" smtClean="0"/>
              <a:t>ENEA-UNICA 5 PM</a:t>
            </a:r>
          </a:p>
          <a:p>
            <a:pPr lvl="1"/>
            <a:r>
              <a:rPr lang="en-US" dirty="0" smtClean="0"/>
              <a:t>CEA 8 PM</a:t>
            </a:r>
            <a:endParaRPr lang="pl-PL" dirty="0"/>
          </a:p>
        </p:txBody>
      </p:sp>
      <p:pic>
        <p:nvPicPr>
          <p:cNvPr id="1027" name="Picture 3" descr="Distribution of the anticipation times on the validation dataset relative to the time when the temperature reaches the limit t T=T limit . All alarms are triggered in time (with t anticipation &gt; t max_delay ). Only one false alarm is triggered, considering a false alarm when t anticipation &gt; 1 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4146" y="917972"/>
            <a:ext cx="3327583" cy="277168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The system calibrates and analyses each frame of a pulse. The calibrated images are analysed by the Thermal Overload Detection algorithm. If there is risk of overload of the PFCs, the system sends an alarm to the interlock to stop operation. The total delay of the pipeline must be less than 110 ms, including the stopping of the heating systems. The scene model and the emissivity correction map provide the thermal properties of the imaged components and their temperature limits. A surface layer map is used to adjust the risk in presence of surface layers. The non-uniformity correction (NUC), emissivity correction map, and surface layer map are updated periodically with dedicated proced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3084" y="3936838"/>
            <a:ext cx="5338916" cy="2587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115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Modelling for ITER</a:t>
            </a:r>
            <a:endParaRPr lang="pl-PL" dirty="0"/>
          </a:p>
        </p:txBody>
      </p:sp>
      <p:sp>
        <p:nvSpPr>
          <p:cNvPr id="3" name="Footer Placeholder 2"/>
          <p:cNvSpPr>
            <a:spLocks noGrp="1"/>
          </p:cNvSpPr>
          <p:nvPr>
            <p:ph type="ftr" sz="quarter" idx="11"/>
          </p:nvPr>
        </p:nvSpPr>
        <p:spPr/>
        <p:txBody>
          <a:bodyPr/>
          <a:lstStyle/>
          <a:p>
            <a:r>
              <a:rPr lang="en-US" smtClean="0">
                <a:solidFill>
                  <a:prstClr val="white"/>
                </a:solidFill>
              </a:rPr>
              <a:t>WPW7X | PSD AWP meeting 2025 | 07-09.10.2024</a:t>
            </a:r>
            <a:endParaRPr lang="en-GB" dirty="0">
              <a:solidFill>
                <a:prstClr val="white"/>
              </a:solidFill>
            </a:endParaRPr>
          </a:p>
        </p:txBody>
      </p:sp>
      <p:sp>
        <p:nvSpPr>
          <p:cNvPr id="4" name="Slide Number Placeholder 3"/>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sp>
        <p:nvSpPr>
          <p:cNvPr id="5" name="CuadroTexto 4">
            <a:extLst>
              <a:ext uri="{FF2B5EF4-FFF2-40B4-BE49-F238E27FC236}">
                <a16:creationId xmlns:a16="http://schemas.microsoft.com/office/drawing/2014/main" id="{069CEAC2-1A61-60F5-27A7-D725097CE755}"/>
              </a:ext>
            </a:extLst>
          </p:cNvPr>
          <p:cNvSpPr txBox="1"/>
          <p:nvPr/>
        </p:nvSpPr>
        <p:spPr>
          <a:xfrm>
            <a:off x="291706" y="3455863"/>
            <a:ext cx="7084936" cy="2308324"/>
          </a:xfrm>
          <a:prstGeom prst="rect">
            <a:avLst/>
          </a:prstGeom>
          <a:noFill/>
        </p:spPr>
        <p:txBody>
          <a:bodyPr wrap="square" rtlCol="0">
            <a:spAutoFit/>
          </a:bodyPr>
          <a:lstStyle/>
          <a:p>
            <a:pPr marL="285750" indent="-285750" algn="just">
              <a:buFont typeface="Wingdings" pitchFamily="2" charset="2"/>
              <a:buChar char="q"/>
            </a:pPr>
            <a:r>
              <a:rPr lang="en-GB" sz="1600" dirty="0">
                <a:latin typeface="Calibri" panose="020F0502020204030204" pitchFamily="34" charset="0"/>
                <a:cs typeface="Calibri" panose="020F0502020204030204" pitchFamily="34" charset="0"/>
              </a:rPr>
              <a:t>The application of stellarator gyrokinetic codes to 3D-perturbed tokamak configurations is one of the key deliverables of the TSVV13 task.</a:t>
            </a:r>
          </a:p>
          <a:p>
            <a:pPr marL="285750" indent="-285750" algn="just">
              <a:buFont typeface="Wingdings" pitchFamily="2" charset="2"/>
              <a:buChar char="q"/>
            </a:pPr>
            <a:endParaRPr lang="en-GB" sz="1600" dirty="0">
              <a:latin typeface="Calibri" panose="020F0502020204030204" pitchFamily="34" charset="0"/>
              <a:cs typeface="Calibri" panose="020F0502020204030204" pitchFamily="34" charset="0"/>
            </a:endParaRPr>
          </a:p>
          <a:p>
            <a:pPr marL="285750" indent="-285750" algn="just">
              <a:buFont typeface="Wingdings" pitchFamily="2" charset="2"/>
              <a:buChar char="q"/>
            </a:pPr>
            <a:r>
              <a:rPr lang="en-GB" sz="1600" dirty="0">
                <a:latin typeface="Calibri" panose="020F0502020204030204" pitchFamily="34" charset="0"/>
                <a:cs typeface="Calibri" panose="020F0502020204030204" pitchFamily="34" charset="0"/>
              </a:rPr>
              <a:t>ITER 3D configurations (rippled and RMP-perturbed) used in </a:t>
            </a:r>
            <a:r>
              <a:rPr lang="en-GB" sz="1600" dirty="0">
                <a:solidFill>
                  <a:schemeClr val="bg1">
                    <a:lumMod val="50000"/>
                  </a:schemeClr>
                </a:solidFill>
                <a:latin typeface="Calibri" panose="020F0502020204030204" pitchFamily="34" charset="0"/>
                <a:cs typeface="Calibri" panose="020F0502020204030204" pitchFamily="34" charset="0"/>
              </a:rPr>
              <a:t>[Reynolds-</a:t>
            </a:r>
            <a:r>
              <a:rPr lang="en-GB" sz="1600" dirty="0" err="1">
                <a:solidFill>
                  <a:schemeClr val="bg1">
                    <a:lumMod val="50000"/>
                  </a:schemeClr>
                </a:solidFill>
                <a:latin typeface="Calibri" panose="020F0502020204030204" pitchFamily="34" charset="0"/>
                <a:cs typeface="Calibri" panose="020F0502020204030204" pitchFamily="34" charset="0"/>
              </a:rPr>
              <a:t>Barredo</a:t>
            </a:r>
            <a:r>
              <a:rPr lang="en-GB" sz="1600" dirty="0">
                <a:solidFill>
                  <a:schemeClr val="bg1">
                    <a:lumMod val="50000"/>
                  </a:schemeClr>
                </a:solidFill>
                <a:latin typeface="Calibri" panose="020F0502020204030204" pitchFamily="34" charset="0"/>
                <a:cs typeface="Calibri" panose="020F0502020204030204" pitchFamily="34" charset="0"/>
              </a:rPr>
              <a:t> NF 2020] </a:t>
            </a:r>
            <a:r>
              <a:rPr lang="en-GB" sz="1600" dirty="0">
                <a:latin typeface="Calibri" panose="020F0502020204030204" pitchFamily="34" charset="0"/>
                <a:cs typeface="Calibri" panose="020F0502020204030204" pitchFamily="34" charset="0"/>
              </a:rPr>
              <a:t>have been adopted by the TSVV13 team to address this </a:t>
            </a:r>
            <a:r>
              <a:rPr lang="en-GB" sz="1600" dirty="0" smtClean="0">
                <a:latin typeface="Calibri" panose="020F0502020204030204" pitchFamily="34" charset="0"/>
                <a:cs typeface="Calibri" panose="020F0502020204030204" pitchFamily="34" charset="0"/>
              </a:rPr>
              <a:t>deliverable. </a:t>
            </a:r>
            <a:br>
              <a:rPr lang="en-GB" sz="1600" dirty="0" smtClean="0">
                <a:latin typeface="Calibri" panose="020F0502020204030204" pitchFamily="34" charset="0"/>
                <a:cs typeface="Calibri" panose="020F0502020204030204" pitchFamily="34" charset="0"/>
              </a:rPr>
            </a:br>
            <a:endParaRPr lang="en-GB" sz="1600" dirty="0">
              <a:latin typeface="Calibri" panose="020F0502020204030204" pitchFamily="34" charset="0"/>
              <a:cs typeface="Calibri" panose="020F0502020204030204" pitchFamily="34" charset="0"/>
            </a:endParaRPr>
          </a:p>
          <a:p>
            <a:pPr marL="285750" indent="-285750" algn="just">
              <a:buFont typeface="Wingdings" pitchFamily="2" charset="2"/>
              <a:buChar char="q"/>
            </a:pPr>
            <a:r>
              <a:rPr lang="en-GB" sz="1600" dirty="0" smtClean="0">
                <a:latin typeface="Calibri" panose="020F0502020204030204" pitchFamily="34" charset="0"/>
                <a:cs typeface="Calibri" panose="020F0502020204030204" pitchFamily="34" charset="0"/>
              </a:rPr>
              <a:t>Preliminary </a:t>
            </a:r>
            <a:r>
              <a:rPr lang="en-GB" sz="1600" dirty="0">
                <a:latin typeface="Calibri" panose="020F0502020204030204" pitchFamily="34" charset="0"/>
                <a:cs typeface="Calibri" panose="020F0502020204030204" pitchFamily="34" charset="0"/>
              </a:rPr>
              <a:t>electrostatic turbulence analyses began in 2024 but were interrupted due to the unavailability of MARCONI. Work is expected to resume with the commissioning of PITAGORA in 2025.</a:t>
            </a:r>
          </a:p>
        </p:txBody>
      </p:sp>
      <p:pic>
        <p:nvPicPr>
          <p:cNvPr id="6" name="Imagen 5">
            <a:extLst>
              <a:ext uri="{FF2B5EF4-FFF2-40B4-BE49-F238E27FC236}">
                <a16:creationId xmlns:a16="http://schemas.microsoft.com/office/drawing/2014/main" id="{341A5908-50D4-91C9-7AD2-B8BD57FD19A4}"/>
              </a:ext>
            </a:extLst>
          </p:cNvPr>
          <p:cNvPicPr>
            <a:picLocks noChangeAspect="1"/>
          </p:cNvPicPr>
          <p:nvPr/>
        </p:nvPicPr>
        <p:blipFill>
          <a:blip r:embed="rId2"/>
          <a:stretch>
            <a:fillRect/>
          </a:stretch>
        </p:blipFill>
        <p:spPr>
          <a:xfrm>
            <a:off x="7879788" y="2718758"/>
            <a:ext cx="3956446" cy="2211718"/>
          </a:xfrm>
          <a:prstGeom prst="rect">
            <a:avLst/>
          </a:prstGeom>
        </p:spPr>
      </p:pic>
      <p:sp>
        <p:nvSpPr>
          <p:cNvPr id="7" name="CuadroTexto 6">
            <a:extLst>
              <a:ext uri="{FF2B5EF4-FFF2-40B4-BE49-F238E27FC236}">
                <a16:creationId xmlns:a16="http://schemas.microsoft.com/office/drawing/2014/main" id="{277704E6-C4B2-3144-0574-0BB131CFA4C6}"/>
              </a:ext>
            </a:extLst>
          </p:cNvPr>
          <p:cNvSpPr txBox="1"/>
          <p:nvPr/>
        </p:nvSpPr>
        <p:spPr>
          <a:xfrm>
            <a:off x="7991828" y="5092062"/>
            <a:ext cx="3732366" cy="323165"/>
          </a:xfrm>
          <a:prstGeom prst="rect">
            <a:avLst/>
          </a:prstGeom>
          <a:noFill/>
        </p:spPr>
        <p:txBody>
          <a:bodyPr wrap="square">
            <a:spAutoFit/>
          </a:bodyPr>
          <a:lstStyle/>
          <a:p>
            <a:r>
              <a:rPr lang="en-GB" sz="1500" dirty="0">
                <a:solidFill>
                  <a:schemeClr val="bg1">
                    <a:lumMod val="50000"/>
                  </a:schemeClr>
                </a:solidFill>
                <a:latin typeface="Calibri" panose="020F0502020204030204" pitchFamily="34" charset="0"/>
                <a:cs typeface="Calibri" panose="020F0502020204030204" pitchFamily="34" charset="0"/>
              </a:rPr>
              <a:t>[Reynolds-</a:t>
            </a:r>
            <a:r>
              <a:rPr lang="en-GB" sz="1500" dirty="0" err="1">
                <a:solidFill>
                  <a:schemeClr val="bg1">
                    <a:lumMod val="50000"/>
                  </a:schemeClr>
                </a:solidFill>
                <a:latin typeface="Calibri" panose="020F0502020204030204" pitchFamily="34" charset="0"/>
                <a:cs typeface="Calibri" panose="020F0502020204030204" pitchFamily="34" charset="0"/>
              </a:rPr>
              <a:t>Barredo</a:t>
            </a:r>
            <a:r>
              <a:rPr lang="en-GB" sz="1500" dirty="0">
                <a:solidFill>
                  <a:schemeClr val="bg1">
                    <a:lumMod val="50000"/>
                  </a:schemeClr>
                </a:solidFill>
                <a:latin typeface="Calibri" panose="020F0502020204030204" pitchFamily="34" charset="0"/>
                <a:cs typeface="Calibri" panose="020F0502020204030204" pitchFamily="34" charset="0"/>
              </a:rPr>
              <a:t> NF´2020]</a:t>
            </a:r>
            <a:endParaRPr lang="en-GB" sz="1500" dirty="0">
              <a:solidFill>
                <a:schemeClr val="bg1">
                  <a:lumMod val="50000"/>
                </a:schemeClr>
              </a:solidFill>
            </a:endParaRPr>
          </a:p>
        </p:txBody>
      </p:sp>
      <p:sp>
        <p:nvSpPr>
          <p:cNvPr id="9" name="TextBox 8"/>
          <p:cNvSpPr txBox="1"/>
          <p:nvPr/>
        </p:nvSpPr>
        <p:spPr>
          <a:xfrm>
            <a:off x="261718" y="837644"/>
            <a:ext cx="6903172" cy="523220"/>
          </a:xfrm>
          <a:prstGeom prst="rect">
            <a:avLst/>
          </a:prstGeom>
          <a:noFill/>
        </p:spPr>
        <p:txBody>
          <a:bodyPr wrap="none" rtlCol="0">
            <a:spAutoFit/>
          </a:bodyPr>
          <a:lstStyle/>
          <a:p>
            <a:pPr algn="l"/>
            <a:r>
              <a:rPr lang="en-US" sz="2800" b="1" dirty="0" smtClean="0"/>
              <a:t>ITER will operate with 3D perturbation fields </a:t>
            </a:r>
            <a:endParaRPr lang="pl-PL" sz="2800" b="1" dirty="0" smtClean="0"/>
          </a:p>
        </p:txBody>
      </p:sp>
      <p:sp>
        <p:nvSpPr>
          <p:cNvPr id="10" name="Rectangle 9"/>
          <p:cNvSpPr/>
          <p:nvPr/>
        </p:nvSpPr>
        <p:spPr>
          <a:xfrm>
            <a:off x="261718" y="1395131"/>
            <a:ext cx="9039598" cy="1200329"/>
          </a:xfrm>
          <a:prstGeom prst="rect">
            <a:avLst/>
          </a:prstGeom>
        </p:spPr>
        <p:txBody>
          <a:bodyPr wrap="square">
            <a:spAutoFit/>
          </a:bodyPr>
          <a:lstStyle/>
          <a:p>
            <a:pPr marL="285750" lvl="0" indent="-285750">
              <a:buFont typeface="Arial" panose="020B0604020202020204" pitchFamily="34" charset="0"/>
              <a:buChar char="•"/>
            </a:pPr>
            <a:r>
              <a:rPr lang="en-US" b="1" dirty="0" smtClean="0"/>
              <a:t>WP W7-X: Drift </a:t>
            </a:r>
            <a:r>
              <a:rPr lang="en-US" b="1" dirty="0"/>
              <a:t>Implementation in EMC3-Eirene (2025-2027)</a:t>
            </a:r>
            <a:r>
              <a:rPr lang="en-US" dirty="0"/>
              <a:t/>
            </a:r>
            <a:br>
              <a:rPr lang="en-US" dirty="0"/>
            </a:br>
            <a:r>
              <a:rPr lang="en-US" dirty="0"/>
              <a:t>Enhancing modeling of resonant magnetic perturbation (RMP) scenarios for the ITER divertor by incorporating drift effects in the EMC3-Eirene code</a:t>
            </a:r>
            <a:r>
              <a:rPr lang="en-US" dirty="0" smtClean="0"/>
              <a:t>. </a:t>
            </a:r>
            <a:br>
              <a:rPr lang="en-US" dirty="0" smtClean="0"/>
            </a:br>
            <a:r>
              <a:rPr lang="en-US" dirty="0" smtClean="0"/>
              <a:t>Resources in 2025 (6 PM)</a:t>
            </a:r>
            <a:endParaRPr lang="en-US" dirty="0"/>
          </a:p>
        </p:txBody>
      </p:sp>
      <p:sp>
        <p:nvSpPr>
          <p:cNvPr id="11" name="TextBox 10"/>
          <p:cNvSpPr txBox="1"/>
          <p:nvPr/>
        </p:nvSpPr>
        <p:spPr>
          <a:xfrm>
            <a:off x="261718" y="2943398"/>
            <a:ext cx="1178912" cy="523220"/>
          </a:xfrm>
          <a:prstGeom prst="rect">
            <a:avLst/>
          </a:prstGeom>
          <a:noFill/>
        </p:spPr>
        <p:txBody>
          <a:bodyPr wrap="none" rtlCol="0">
            <a:spAutoFit/>
          </a:bodyPr>
          <a:lstStyle/>
          <a:p>
            <a:pPr algn="l"/>
            <a:r>
              <a:rPr lang="en-US" sz="2800" b="1" dirty="0" smtClean="0"/>
              <a:t>TSVVs:</a:t>
            </a:r>
            <a:endParaRPr lang="pl-PL" sz="2800" b="1" dirty="0" smtClean="0"/>
          </a:p>
        </p:txBody>
      </p:sp>
    </p:spTree>
    <p:extLst>
      <p:ext uri="{BB962C8B-B14F-4D97-AF65-F5344CB8AC3E}">
        <p14:creationId xmlns:p14="http://schemas.microsoft.com/office/powerpoint/2010/main" val="1365156801"/>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extLst>
    <a:ext uri="{05A4C25C-085E-4340-85A3-A5531E510DB2}">
      <thm15:themeFamily xmlns:thm15="http://schemas.microsoft.com/office/thememl/2012/main" name="AWP2025_WPW7X_final" id="{21BB1974-49DE-43DF-B430-644C513EC673}" vid="{C953455F-5265-416E-981D-8670B1FC8B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2.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581EFF-75CA-400B-8B14-07B3BB5FE4A6}">
  <ds:schemaRefs>
    <ds:schemaRef ds:uri="http://purl.org/dc/elements/1.1/"/>
    <ds:schemaRef ds:uri="http://schemas.microsoft.com/office/2006/metadata/properties"/>
    <ds:schemaRef ds:uri="cbbfa1f3-60c2-42de-b5b6-3ee8cb87d96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5ba6352-0726-4226-96e7-82f7f1c59ac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EUROfusion Template</Template>
  <TotalTime>0</TotalTime>
  <Words>785</Words>
  <Application>Microsoft Office PowerPoint</Application>
  <PresentationFormat>Widescreen</PresentationFormat>
  <Paragraphs>86</Paragraphs>
  <Slides>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 Narrow</vt:lpstr>
      <vt:lpstr>Calibri</vt:lpstr>
      <vt:lpstr>Wingdings</vt:lpstr>
      <vt:lpstr>EUROfusion.1line_5_3_2019</vt:lpstr>
      <vt:lpstr>Gyrotron developments (IPP, KIT, Polito, NCSRD)</vt:lpstr>
      <vt:lpstr>Collective Thomson Scattering (MPG, DTU)</vt:lpstr>
      <vt:lpstr>Dual-laser wavelength Thomson scattering (MPG, ENEA-RFX)</vt:lpstr>
      <vt:lpstr>Steady-state capable IR PFC protection system MPG (W7-X), CEA (WEST), ENEA-UNICA (W7X), IPPLM (W7-X, WEST)</vt:lpstr>
      <vt:lpstr>Modelling for ITER</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Marcin Jakubowski</dc:creator>
  <cp:lastModifiedBy>Marcin Jakubowski</cp:lastModifiedBy>
  <cp:revision>25</cp:revision>
  <dcterms:created xsi:type="dcterms:W3CDTF">2025-01-20T08:20:55Z</dcterms:created>
  <dcterms:modified xsi:type="dcterms:W3CDTF">2025-02-07T14:35:14Z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