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9"/>
  </p:notesMasterIdLst>
  <p:sldIdLst>
    <p:sldId id="256" r:id="rId5"/>
    <p:sldId id="296" r:id="rId6"/>
    <p:sldId id="298" r:id="rId7"/>
    <p:sldId id="297" r:id="rId8"/>
    <p:sldId id="299" r:id="rId9"/>
    <p:sldId id="301" r:id="rId10"/>
    <p:sldId id="302" r:id="rId11"/>
    <p:sldId id="300" r:id="rId12"/>
    <p:sldId id="293" r:id="rId13"/>
    <p:sldId id="286" r:id="rId14"/>
    <p:sldId id="295" r:id="rId15"/>
    <p:sldId id="287" r:id="rId16"/>
    <p:sldId id="294"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LCHETTO Gloria" initials="FG" lastIdx="5" clrIdx="0">
    <p:extLst>
      <p:ext uri="{19B8F6BF-5375-455C-9EA6-DF929625EA0E}">
        <p15:presenceInfo xmlns:p15="http://schemas.microsoft.com/office/powerpoint/2012/main" userId="S-1-5-21-1801674531-299502267-839522115-550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2AD48-13E3-4F1F-A931-01D8FFF61A72}" v="1" dt="2025-01-10T08:16:37.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462" y="7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ystyna Marcinkiewicz" userId="7fa12986-26e4-4b9a-97e2-481c8fefbfe7" providerId="ADAL" clId="{5B52AD48-13E3-4F1F-A931-01D8FFF61A72}"/>
    <pc:docChg chg="custSel addSld delSld modSld">
      <pc:chgData name="Krystyna Marcinkiewicz" userId="7fa12986-26e4-4b9a-97e2-481c8fefbfe7" providerId="ADAL" clId="{5B52AD48-13E3-4F1F-A931-01D8FFF61A72}" dt="2025-01-10T10:36:32.613" v="105" actId="113"/>
      <pc:docMkLst>
        <pc:docMk/>
      </pc:docMkLst>
      <pc:sldChg chg="modSp mod">
        <pc:chgData name="Krystyna Marcinkiewicz" userId="7fa12986-26e4-4b9a-97e2-481c8fefbfe7" providerId="ADAL" clId="{5B52AD48-13E3-4F1F-A931-01D8FFF61A72}" dt="2025-01-10T10:36:32.613" v="105" actId="113"/>
        <pc:sldMkLst>
          <pc:docMk/>
          <pc:sldMk cId="1674616456" sldId="256"/>
        </pc:sldMkLst>
        <pc:spChg chg="mod">
          <ac:chgData name="Krystyna Marcinkiewicz" userId="7fa12986-26e4-4b9a-97e2-481c8fefbfe7" providerId="ADAL" clId="{5B52AD48-13E3-4F1F-A931-01D8FFF61A72}" dt="2025-01-10T08:13:16.329" v="4" actId="14100"/>
          <ac:spMkLst>
            <pc:docMk/>
            <pc:sldMk cId="1674616456" sldId="256"/>
            <ac:spMk id="2" creationId="{5300F34A-EC61-A88D-5B28-ACC03E4B4F65}"/>
          </ac:spMkLst>
        </pc:spChg>
        <pc:spChg chg="mod">
          <ac:chgData name="Krystyna Marcinkiewicz" userId="7fa12986-26e4-4b9a-97e2-481c8fefbfe7" providerId="ADAL" clId="{5B52AD48-13E3-4F1F-A931-01D8FFF61A72}" dt="2025-01-10T10:36:32.613" v="105" actId="113"/>
          <ac:spMkLst>
            <pc:docMk/>
            <pc:sldMk cId="1674616456" sldId="256"/>
            <ac:spMk id="3" creationId="{3A54EB40-7646-AED6-0191-3436788AFE8F}"/>
          </ac:spMkLst>
        </pc:spChg>
        <pc:spChg chg="mod">
          <ac:chgData name="Krystyna Marcinkiewicz" userId="7fa12986-26e4-4b9a-97e2-481c8fefbfe7" providerId="ADAL" clId="{5B52AD48-13E3-4F1F-A931-01D8FFF61A72}" dt="2025-01-10T08:13:39.053" v="9" actId="1076"/>
          <ac:spMkLst>
            <pc:docMk/>
            <pc:sldMk cId="1674616456" sldId="256"/>
            <ac:spMk id="6" creationId="{DD2B0A90-B5F0-95A7-972A-505A8CB04049}"/>
          </ac:spMkLst>
        </pc:spChg>
      </pc:sldChg>
      <pc:sldChg chg="addSp delSp modSp mod">
        <pc:chgData name="Krystyna Marcinkiewicz" userId="7fa12986-26e4-4b9a-97e2-481c8fefbfe7" providerId="ADAL" clId="{5B52AD48-13E3-4F1F-A931-01D8FFF61A72}" dt="2025-01-10T08:16:58.885" v="97" actId="6549"/>
        <pc:sldMkLst>
          <pc:docMk/>
          <pc:sldMk cId="2530550789" sldId="271"/>
        </pc:sldMkLst>
        <pc:spChg chg="mod">
          <ac:chgData name="Krystyna Marcinkiewicz" userId="7fa12986-26e4-4b9a-97e2-481c8fefbfe7" providerId="ADAL" clId="{5B52AD48-13E3-4F1F-A931-01D8FFF61A72}" dt="2025-01-10T08:16:58.885" v="97" actId="6549"/>
          <ac:spMkLst>
            <pc:docMk/>
            <pc:sldMk cId="2530550789" sldId="271"/>
            <ac:spMk id="2" creationId="{47893F78-2076-1F51-6C79-772017335430}"/>
          </ac:spMkLst>
        </pc:spChg>
        <pc:picChg chg="add mod">
          <ac:chgData name="Krystyna Marcinkiewicz" userId="7fa12986-26e4-4b9a-97e2-481c8fefbfe7" providerId="ADAL" clId="{5B52AD48-13E3-4F1F-A931-01D8FFF61A72}" dt="2025-01-10T08:14:56.737" v="39" actId="1036"/>
          <ac:picMkLst>
            <pc:docMk/>
            <pc:sldMk cId="2530550789" sldId="271"/>
            <ac:picMk id="5" creationId="{06CBA4B5-9EF8-518C-17F8-B8309114AB9E}"/>
          </ac:picMkLst>
        </pc:picChg>
        <pc:picChg chg="del">
          <ac:chgData name="Krystyna Marcinkiewicz" userId="7fa12986-26e4-4b9a-97e2-481c8fefbfe7" providerId="ADAL" clId="{5B52AD48-13E3-4F1F-A931-01D8FFF61A72}" dt="2025-01-10T08:14:53.994" v="28" actId="478"/>
          <ac:picMkLst>
            <pc:docMk/>
            <pc:sldMk cId="2530550789" sldId="271"/>
            <ac:picMk id="7" creationId="{00DB561F-AD0E-1E2C-2720-D257F7EACF09}"/>
          </ac:picMkLst>
        </pc:picChg>
      </pc:sldChg>
      <pc:sldChg chg="addSp delSp modSp mod">
        <pc:chgData name="Krystyna Marcinkiewicz" userId="7fa12986-26e4-4b9a-97e2-481c8fefbfe7" providerId="ADAL" clId="{5B52AD48-13E3-4F1F-A931-01D8FFF61A72}" dt="2025-01-10T08:14:32.125" v="27" actId="20577"/>
        <pc:sldMkLst>
          <pc:docMk/>
          <pc:sldMk cId="2656875040" sldId="272"/>
        </pc:sldMkLst>
        <pc:spChg chg="mod">
          <ac:chgData name="Krystyna Marcinkiewicz" userId="7fa12986-26e4-4b9a-97e2-481c8fefbfe7" providerId="ADAL" clId="{5B52AD48-13E3-4F1F-A931-01D8FFF61A72}" dt="2025-01-10T08:14:32.125" v="27" actId="20577"/>
          <ac:spMkLst>
            <pc:docMk/>
            <pc:sldMk cId="2656875040" sldId="272"/>
            <ac:spMk id="2" creationId="{E642716B-A778-A1D5-D6CB-7A72354F2B23}"/>
          </ac:spMkLst>
        </pc:spChg>
        <pc:picChg chg="add mod">
          <ac:chgData name="Krystyna Marcinkiewicz" userId="7fa12986-26e4-4b9a-97e2-481c8fefbfe7" providerId="ADAL" clId="{5B52AD48-13E3-4F1F-A931-01D8FFF61A72}" dt="2025-01-10T08:14:25.155" v="16" actId="1076"/>
          <ac:picMkLst>
            <pc:docMk/>
            <pc:sldMk cId="2656875040" sldId="272"/>
            <ac:picMk id="6" creationId="{15F0A67A-C71A-482B-ED1C-92792A2EA6DB}"/>
          </ac:picMkLst>
        </pc:picChg>
        <pc:picChg chg="del">
          <ac:chgData name="Krystyna Marcinkiewicz" userId="7fa12986-26e4-4b9a-97e2-481c8fefbfe7" providerId="ADAL" clId="{5B52AD48-13E3-4F1F-A931-01D8FFF61A72}" dt="2025-01-10T08:14:19.541" v="13" actId="478"/>
          <ac:picMkLst>
            <pc:docMk/>
            <pc:sldMk cId="2656875040" sldId="272"/>
            <ac:picMk id="13" creationId="{9494F310-4D60-3B96-934E-AAD05AF15C51}"/>
          </ac:picMkLst>
        </pc:picChg>
      </pc:sldChg>
      <pc:sldChg chg="addSp delSp modSp mod">
        <pc:chgData name="Krystyna Marcinkiewicz" userId="7fa12986-26e4-4b9a-97e2-481c8fefbfe7" providerId="ADAL" clId="{5B52AD48-13E3-4F1F-A931-01D8FFF61A72}" dt="2025-01-10T08:17:03.326" v="98" actId="20577"/>
        <pc:sldMkLst>
          <pc:docMk/>
          <pc:sldMk cId="1574224382" sldId="276"/>
        </pc:sldMkLst>
        <pc:spChg chg="mod">
          <ac:chgData name="Krystyna Marcinkiewicz" userId="7fa12986-26e4-4b9a-97e2-481c8fefbfe7" providerId="ADAL" clId="{5B52AD48-13E3-4F1F-A931-01D8FFF61A72}" dt="2025-01-10T08:17:03.326" v="98" actId="20577"/>
          <ac:spMkLst>
            <pc:docMk/>
            <pc:sldMk cId="1574224382" sldId="276"/>
            <ac:spMk id="2" creationId="{E0CFCB2F-ABA9-6817-807D-269FA9BD8DF0}"/>
          </ac:spMkLst>
        </pc:spChg>
        <pc:picChg chg="del">
          <ac:chgData name="Krystyna Marcinkiewicz" userId="7fa12986-26e4-4b9a-97e2-481c8fefbfe7" providerId="ADAL" clId="{5B52AD48-13E3-4F1F-A931-01D8FFF61A72}" dt="2025-01-10T08:15:15.466" v="40" actId="478"/>
          <ac:picMkLst>
            <pc:docMk/>
            <pc:sldMk cId="1574224382" sldId="276"/>
            <ac:picMk id="5" creationId="{4D08A695-F76C-E926-6346-ED417B539DDF}"/>
          </ac:picMkLst>
        </pc:picChg>
        <pc:picChg chg="add mod">
          <ac:chgData name="Krystyna Marcinkiewicz" userId="7fa12986-26e4-4b9a-97e2-481c8fefbfe7" providerId="ADAL" clId="{5B52AD48-13E3-4F1F-A931-01D8FFF61A72}" dt="2025-01-10T08:15:18.036" v="51" actId="1036"/>
          <ac:picMkLst>
            <pc:docMk/>
            <pc:sldMk cId="1574224382" sldId="276"/>
            <ac:picMk id="7" creationId="{0BC1F21F-27BE-7171-3943-7DE74F5053A5}"/>
          </ac:picMkLst>
        </pc:picChg>
      </pc:sldChg>
      <pc:sldChg chg="modSp mod">
        <pc:chgData name="Krystyna Marcinkiewicz" userId="7fa12986-26e4-4b9a-97e2-481c8fefbfe7" providerId="ADAL" clId="{5B52AD48-13E3-4F1F-A931-01D8FFF61A72}" dt="2025-01-10T08:13:51.764" v="12" actId="207"/>
        <pc:sldMkLst>
          <pc:docMk/>
          <pc:sldMk cId="3613374064" sldId="277"/>
        </pc:sldMkLst>
        <pc:spChg chg="mod">
          <ac:chgData name="Krystyna Marcinkiewicz" userId="7fa12986-26e4-4b9a-97e2-481c8fefbfe7" providerId="ADAL" clId="{5B52AD48-13E3-4F1F-A931-01D8FFF61A72}" dt="2025-01-10T08:13:51.764" v="12" actId="207"/>
          <ac:spMkLst>
            <pc:docMk/>
            <pc:sldMk cId="3613374064" sldId="277"/>
            <ac:spMk id="7" creationId="{8CD4DF43-E2AA-9027-9DFD-106FE66C62BC}"/>
          </ac:spMkLst>
        </pc:spChg>
      </pc:sldChg>
      <pc:sldChg chg="addSp delSp modSp add mod">
        <pc:chgData name="Krystyna Marcinkiewicz" userId="7fa12986-26e4-4b9a-97e2-481c8fefbfe7" providerId="ADAL" clId="{5B52AD48-13E3-4F1F-A931-01D8FFF61A72}" dt="2025-01-10T08:17:09.094" v="101" actId="20577"/>
        <pc:sldMkLst>
          <pc:docMk/>
          <pc:sldMk cId="3157738527" sldId="281"/>
        </pc:sldMkLst>
        <pc:spChg chg="mod">
          <ac:chgData name="Krystyna Marcinkiewicz" userId="7fa12986-26e4-4b9a-97e2-481c8fefbfe7" providerId="ADAL" clId="{5B52AD48-13E3-4F1F-A931-01D8FFF61A72}" dt="2025-01-10T08:17:09.094" v="101" actId="20577"/>
          <ac:spMkLst>
            <pc:docMk/>
            <pc:sldMk cId="3157738527" sldId="281"/>
            <ac:spMk id="2" creationId="{C43A3B30-2158-E8A8-1B17-C98CDF2CB945}"/>
          </ac:spMkLst>
        </pc:spChg>
        <pc:picChg chg="add mod">
          <ac:chgData name="Krystyna Marcinkiewicz" userId="7fa12986-26e4-4b9a-97e2-481c8fefbfe7" providerId="ADAL" clId="{5B52AD48-13E3-4F1F-A931-01D8FFF61A72}" dt="2025-01-10T08:15:58.654" v="57" actId="1076"/>
          <ac:picMkLst>
            <pc:docMk/>
            <pc:sldMk cId="3157738527" sldId="281"/>
            <ac:picMk id="5" creationId="{B8512543-25FD-537C-BA5C-AE02DE1F1C91}"/>
          </ac:picMkLst>
        </pc:picChg>
        <pc:picChg chg="del">
          <ac:chgData name="Krystyna Marcinkiewicz" userId="7fa12986-26e4-4b9a-97e2-481c8fefbfe7" providerId="ADAL" clId="{5B52AD48-13E3-4F1F-A931-01D8FFF61A72}" dt="2025-01-10T08:15:31.631" v="53" actId="478"/>
          <ac:picMkLst>
            <pc:docMk/>
            <pc:sldMk cId="3157738527" sldId="281"/>
            <ac:picMk id="7" creationId="{23C38CC9-0D46-DC41-B7E5-B801F8ED03E2}"/>
          </ac:picMkLst>
        </pc:picChg>
        <pc:picChg chg="add del mod">
          <ac:chgData name="Krystyna Marcinkiewicz" userId="7fa12986-26e4-4b9a-97e2-481c8fefbfe7" providerId="ADAL" clId="{5B52AD48-13E3-4F1F-A931-01D8FFF61A72}" dt="2025-01-10T08:16:33.870" v="61" actId="21"/>
          <ac:picMkLst>
            <pc:docMk/>
            <pc:sldMk cId="3157738527" sldId="281"/>
            <ac:picMk id="9" creationId="{FC0F9595-2A87-171F-AE9F-EC8733A90EB9}"/>
          </ac:picMkLst>
        </pc:picChg>
      </pc:sldChg>
      <pc:sldChg chg="addSp modSp add mod">
        <pc:chgData name="Krystyna Marcinkiewicz" userId="7fa12986-26e4-4b9a-97e2-481c8fefbfe7" providerId="ADAL" clId="{5B52AD48-13E3-4F1F-A931-01D8FFF61A72}" dt="2025-01-10T08:17:16.244" v="104" actId="20577"/>
        <pc:sldMkLst>
          <pc:docMk/>
          <pc:sldMk cId="443137154" sldId="282"/>
        </pc:sldMkLst>
        <pc:spChg chg="mod">
          <ac:chgData name="Krystyna Marcinkiewicz" userId="7fa12986-26e4-4b9a-97e2-481c8fefbfe7" providerId="ADAL" clId="{5B52AD48-13E3-4F1F-A931-01D8FFF61A72}" dt="2025-01-10T08:17:16.244" v="104" actId="20577"/>
          <ac:spMkLst>
            <pc:docMk/>
            <pc:sldMk cId="443137154" sldId="282"/>
            <ac:spMk id="2" creationId="{1354F280-CE2D-A90D-76BB-5CCA83273C92}"/>
          </ac:spMkLst>
        </pc:spChg>
        <pc:picChg chg="add mod">
          <ac:chgData name="Krystyna Marcinkiewicz" userId="7fa12986-26e4-4b9a-97e2-481c8fefbfe7" providerId="ADAL" clId="{5B52AD48-13E3-4F1F-A931-01D8FFF61A72}" dt="2025-01-10T08:16:37.532" v="62"/>
          <ac:picMkLst>
            <pc:docMk/>
            <pc:sldMk cId="443137154" sldId="282"/>
            <ac:picMk id="9" creationId="{FC0F9595-2A87-171F-AE9F-EC8733A90EB9}"/>
          </ac:picMkLst>
        </pc:picChg>
      </pc:sldChg>
      <pc:sldChg chg="add del">
        <pc:chgData name="Krystyna Marcinkiewicz" userId="7fa12986-26e4-4b9a-97e2-481c8fefbfe7" providerId="ADAL" clId="{5B52AD48-13E3-4F1F-A931-01D8FFF61A72}" dt="2025-01-10T08:16:48.175" v="63" actId="47"/>
        <pc:sldMkLst>
          <pc:docMk/>
          <pc:sldMk cId="52034750"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02/07/2025</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‹N°›</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1"/>
            <a:ext cx="4392488" cy="577081"/>
            <a:chOff x="5735960" y="5717361"/>
            <a:chExt cx="6120680" cy="827462"/>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3" y="5717361"/>
              <a:ext cx="5112567" cy="827462"/>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a:t>
              </a:r>
              <a:r>
                <a:rPr kumimoji="0" lang="en-GB" sz="700" b="0" i="0" u="none" strike="noStrike" kern="1200" cap="none" spc="0" normalizeH="0" baseline="0" noProof="0" dirty="0" err="1">
                  <a:ln>
                    <a:noFill/>
                  </a:ln>
                  <a:solidFill>
                    <a:prstClr val="black"/>
                  </a:solidFill>
                  <a:effectLst/>
                  <a:uLnTx/>
                  <a:uFillTx/>
                  <a:latin typeface="Calibri"/>
                  <a:ea typeface="+mn-ea"/>
                  <a:cs typeface="+mn-cs"/>
                </a:rPr>
                <a:t>EUROfusion</a:t>
              </a:r>
              <a:r>
                <a:rPr kumimoji="0" lang="en-GB" sz="700" b="0" i="0" u="none" strike="noStrike" kern="1200" cap="none" spc="0" normalizeH="0" baseline="0" noProof="0" dirty="0">
                  <a:ln>
                    <a:noFill/>
                  </a:ln>
                  <a:solidFill>
                    <a:prstClr val="black"/>
                  </a:solidFill>
                  <a:effectLst/>
                  <a:uLnTx/>
                  <a:uFillTx/>
                  <a:latin typeface="Calibri"/>
                  <a:ea typeface="+mn-ea"/>
                  <a:cs typeface="+mn-cs"/>
                </a:rPr>
                <a:t> Consortium, funded by the European Union via the </a:t>
              </a:r>
              <a:r>
                <a:rPr kumimoji="0" lang="en-GB" sz="700" b="0" i="0" u="none" strike="noStrike" kern="1200" cap="none" spc="0" normalizeH="0" baseline="0" noProof="0" dirty="0" err="1">
                  <a:ln>
                    <a:noFill/>
                  </a:ln>
                  <a:solidFill>
                    <a:prstClr val="black"/>
                  </a:solidFill>
                  <a:effectLst/>
                  <a:uLnTx/>
                  <a:uFillTx/>
                  <a:latin typeface="Calibri"/>
                  <a:ea typeface="+mn-ea"/>
                  <a:cs typeface="+mn-cs"/>
                </a:rPr>
                <a:t>Euratom</a:t>
              </a:r>
              <a:r>
                <a:rPr kumimoji="0" lang="en-GB" sz="700" b="0" i="0" u="none" strike="noStrike" kern="1200" cap="none" spc="0" normalizeH="0" baseline="0" noProof="0" dirty="0">
                  <a:ln>
                    <a:noFill/>
                  </a:ln>
                  <a:solidFill>
                    <a:prstClr val="black"/>
                  </a:solidFill>
                  <a:effectLst/>
                  <a:uLnTx/>
                  <a:uFillTx/>
                  <a:latin typeface="Calibri"/>
                  <a:ea typeface="+mn-ea"/>
                  <a:cs typeface="+mn-cs"/>
                </a:rPr>
                <a:t> Research and Training Programme (Grant Agreement No 101052200 — </a:t>
              </a:r>
              <a:r>
                <a:rPr kumimoji="0" lang="en-GB" sz="700" b="0" i="0" u="none" strike="noStrike" kern="1200" cap="none" spc="0" normalizeH="0" baseline="0" noProof="0" dirty="0" err="1">
                  <a:ln>
                    <a:noFill/>
                  </a:ln>
                  <a:solidFill>
                    <a:prstClr val="black"/>
                  </a:solidFill>
                  <a:effectLst/>
                  <a:uLnTx/>
                  <a:uFillTx/>
                  <a:latin typeface="Calibri"/>
                  <a:ea typeface="+mn-ea"/>
                  <a:cs typeface="+mn-cs"/>
                </a:rPr>
                <a:t>EUROfusion</a:t>
              </a:r>
              <a:r>
                <a:rPr kumimoji="0" lang="en-GB" sz="700" b="0" i="0" u="none" strike="noStrike" kern="1200" cap="none" spc="0" normalizeH="0" baseline="0" noProof="0" dirty="0">
                  <a:ln>
                    <a:noFill/>
                  </a:ln>
                  <a:solidFill>
                    <a:prstClr val="black"/>
                  </a:solidFill>
                  <a:effectLst/>
                  <a:uLnTx/>
                  <a:uFillTx/>
                  <a:latin typeface="Calibri"/>
                  <a:ea typeface="+mn-ea"/>
                  <a:cs typeface="+mn-cs"/>
                </a:rPr>
                <a:t>). Views and opinions expressed are however those of the author(s) only and do not necessarily reflect those of the European Union or the European Commission. Neither the European Union nor the European Commission can be held </a:t>
              </a:r>
              <a:r>
                <a:rPr kumimoji="0" lang="en-GB" sz="700" b="0" i="0" u="none" strike="noStrike" kern="1200" cap="none" spc="0" normalizeH="0" baseline="0" noProof="0" dirty="0" err="1" smtClean="0">
                  <a:ln>
                    <a:noFill/>
                  </a:ln>
                  <a:solidFill>
                    <a:prstClr val="black"/>
                  </a:solidFill>
                  <a:effectLst/>
                  <a:uLnTx/>
                  <a:uFillTx/>
                  <a:latin typeface="Calibri"/>
                  <a:ea typeface="+mn-ea"/>
                  <a:cs typeface="+mn-cs"/>
                </a:rPr>
                <a:t>rePrIOonsible</a:t>
              </a:r>
              <a:r>
                <a:rPr kumimoji="0" lang="en-GB" sz="700" b="0" i="0" u="none" strike="noStrike" kern="1200" cap="none" spc="0" normalizeH="0" baseline="0" noProof="0" dirty="0" smtClean="0">
                  <a:ln>
                    <a:noFill/>
                  </a:ln>
                  <a:solidFill>
                    <a:prstClr val="black"/>
                  </a:solidFill>
                  <a:effectLst/>
                  <a:uLnTx/>
                  <a:uFillTx/>
                  <a:latin typeface="Calibri"/>
                  <a:ea typeface="+mn-ea"/>
                  <a:cs typeface="+mn-cs"/>
                </a:rPr>
                <a:t> </a:t>
              </a:r>
              <a:r>
                <a:rPr kumimoji="0" lang="en-GB" sz="700" b="0" i="0" u="none" strike="noStrike" kern="1200" cap="none" spc="0" normalizeH="0" baseline="0" noProof="0" dirty="0">
                  <a:ln>
                    <a:noFill/>
                  </a:ln>
                  <a:solidFill>
                    <a:prstClr val="black"/>
                  </a:solidFill>
                  <a:effectLst/>
                  <a:uLnTx/>
                  <a:uFillTx/>
                  <a:latin typeface="Calibri"/>
                  <a:ea typeface="+mn-ea"/>
                  <a:cs typeface="+mn-cs"/>
                </a:rPr>
                <a:t>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smtClean="0">
                <a:solidFill>
                  <a:prstClr val="white"/>
                </a:solidFill>
              </a:rPr>
              <a:t>X. LITAUDON | PrIO - ITER Priority  | 07-02-2025</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3" y="6555770"/>
            <a:ext cx="6023909" cy="329614"/>
          </a:xfrm>
          <a:prstGeom prst="rect">
            <a:avLst/>
          </a:prstGeom>
        </p:spPr>
        <p:txBody>
          <a:bodyPr anchor="t"/>
          <a:lstStyle>
            <a:lvl1pPr>
              <a:defRPr sz="1200">
                <a:solidFill>
                  <a:schemeClr val="bg1"/>
                </a:solidFill>
              </a:defRPr>
            </a:lvl1pPr>
          </a:lstStyle>
          <a:p>
            <a:r>
              <a:rPr lang="en-GB" smtClean="0">
                <a:solidFill>
                  <a:prstClr val="white"/>
                </a:solidFill>
              </a:rPr>
              <a:t>X. LITAUDON | PrIO - ITER Priority  | 07-02-2025</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smtClean="0">
                <a:solidFill>
                  <a:prstClr val="white"/>
                </a:solidFill>
              </a:rPr>
              <a:t>X. LITAUDON | PrIO - ITER Priority  | 07-02-2025</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smtClean="0">
                <a:solidFill>
                  <a:prstClr val="white"/>
                </a:solidFill>
              </a:rPr>
              <a:t>X. LITAUDON | PrIO - ITER Priority  | 07-02-2025</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smtClean="0">
                <a:solidFill>
                  <a:prstClr val="white"/>
                </a:solidFill>
              </a:rPr>
              <a:t>X. LITAUDON | PrIO - ITER Priority  | 07-02-2025</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smtClean="0">
                <a:solidFill>
                  <a:prstClr val="white"/>
                </a:solidFill>
              </a:rPr>
              <a:t>X. LITAUDON | PrIO - ITER Priority  | 07-02-2025</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smtClean="0">
                <a:solidFill>
                  <a:prstClr val="white"/>
                </a:solidFill>
              </a:rPr>
              <a:t>X. LITAUDON | PrIO - ITER Priority  | 07-02-2025</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6422266" cy="329614"/>
          </a:xfrm>
          <a:prstGeom prst="rect">
            <a:avLst/>
          </a:prstGeom>
        </p:spPr>
        <p:txBody>
          <a:bodyPr anchor="t"/>
          <a:lstStyle>
            <a:lvl1pPr>
              <a:defRPr sz="1200">
                <a:solidFill>
                  <a:schemeClr val="bg1"/>
                </a:solidFill>
              </a:defRPr>
            </a:lvl1pPr>
          </a:lstStyle>
          <a:p>
            <a:r>
              <a:rPr lang="en-GB" smtClean="0">
                <a:solidFill>
                  <a:prstClr val="white"/>
                </a:solidFill>
              </a:rPr>
              <a:t>X. LITAUDON | PrIO - ITER Priority  | 07-02-2025</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opscience.iop.org/article/10.1088/1741-4326/ad346e" TargetMode="External"/><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07366" y="1682915"/>
            <a:ext cx="11121613" cy="620251"/>
          </a:xfrm>
        </p:spPr>
        <p:txBody>
          <a:bodyPr>
            <a:normAutofit fontScale="90000"/>
          </a:bodyPr>
          <a:lstStyle/>
          <a:p>
            <a:r>
              <a:rPr lang="en-US" dirty="0"/>
              <a:t>2025 Annual Work Plan</a:t>
            </a:r>
            <a:br>
              <a:rPr lang="en-US" dirty="0"/>
            </a:br>
            <a:r>
              <a:rPr lang="en-US" dirty="0"/>
              <a:t>Work Package </a:t>
            </a:r>
            <a:r>
              <a:rPr lang="en-GB" dirty="0"/>
              <a:t>WP06-PrIO Preparation of ITER Operation</a:t>
            </a:r>
            <a:endParaRPr lang="en-US" dirty="0">
              <a:solidFill>
                <a:srgbClr val="FF00FF"/>
              </a:solidFill>
            </a:endParaRP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a:xfrm>
            <a:off x="407366" y="4748242"/>
            <a:ext cx="7969377" cy="983087"/>
          </a:xfrm>
        </p:spPr>
        <p:txBody>
          <a:bodyPr>
            <a:normAutofit/>
          </a:bodyPr>
          <a:lstStyle/>
          <a:p>
            <a:r>
              <a:rPr lang="en-US" dirty="0" smtClean="0"/>
              <a:t>Meeting 07 Feb 2025 </a:t>
            </a:r>
            <a:r>
              <a:rPr lang="en-GB" dirty="0"/>
              <a:t>ITER priorities in PSD work </a:t>
            </a:r>
            <a:r>
              <a:rPr lang="en-GB" dirty="0" smtClean="0"/>
              <a:t>packages </a:t>
            </a:r>
            <a:endParaRPr lang="en-US" dirty="0"/>
          </a:p>
        </p:txBody>
      </p:sp>
      <p:sp>
        <p:nvSpPr>
          <p:cNvPr id="3" name="Text Placeholder 3">
            <a:extLst>
              <a:ext uri="{FF2B5EF4-FFF2-40B4-BE49-F238E27FC236}">
                <a16:creationId xmlns:a16="http://schemas.microsoft.com/office/drawing/2014/main" id="{3A54EB40-7646-AED6-0191-3436788AFE8F}"/>
              </a:ext>
            </a:extLst>
          </p:cNvPr>
          <p:cNvSpPr txBox="1">
            <a:spLocks/>
          </p:cNvSpPr>
          <p:nvPr/>
        </p:nvSpPr>
        <p:spPr>
          <a:xfrm>
            <a:off x="472681" y="2731112"/>
            <a:ext cx="7969377" cy="983087"/>
          </a:xfrm>
          <a:prstGeom prst="rect">
            <a:avLst/>
          </a:prstGeom>
        </p:spPr>
        <p:txBody>
          <a:bodyPr vert="horz" lIns="91440" tIns="45720" rIns="91440" bIns="45720" rtlCol="0">
            <a:normAutofit lnSpcReduction="10000"/>
          </a:bodyPr>
          <a:lstStyle>
            <a:lvl1pPr marL="0" indent="0" algn="l" defTabSz="685800" rtl="0" eaLnBrk="1" latinLnBrk="0" hangingPunct="1">
              <a:spcBef>
                <a:spcPct val="20000"/>
              </a:spcBef>
              <a:buFont typeface="Arial" panose="020B0604020202020204" pitchFamily="34" charset="0"/>
              <a:buNone/>
              <a:defRPr sz="2400" b="0"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t>WP Project </a:t>
            </a:r>
            <a:r>
              <a:rPr lang="en-US" sz="1800" dirty="0" smtClean="0"/>
              <a:t>Leader </a:t>
            </a:r>
            <a:r>
              <a:rPr lang="en-US" sz="1800" dirty="0"/>
              <a:t>: </a:t>
            </a:r>
            <a:r>
              <a:rPr lang="en-US" sz="1800" b="1" dirty="0" smtClean="0"/>
              <a:t>Xavier </a:t>
            </a:r>
            <a:r>
              <a:rPr lang="en-US" sz="1800" b="1" cap="all" dirty="0" err="1" smtClean="0"/>
              <a:t>Litaudon</a:t>
            </a:r>
            <a:r>
              <a:rPr lang="en-US" sz="1800" b="1" dirty="0"/>
              <a:t> </a:t>
            </a:r>
            <a:endParaRPr lang="en-US" sz="1800" b="1" dirty="0" smtClean="0"/>
          </a:p>
          <a:p>
            <a:r>
              <a:rPr lang="en-US" sz="1800" dirty="0" smtClean="0"/>
              <a:t>Project Support Officer </a:t>
            </a:r>
            <a:r>
              <a:rPr lang="en-US" sz="1800" dirty="0"/>
              <a:t>: </a:t>
            </a:r>
            <a:r>
              <a:rPr lang="en-US" sz="1800" b="1" dirty="0" smtClean="0"/>
              <a:t>Gloria </a:t>
            </a:r>
            <a:r>
              <a:rPr lang="en-US" sz="1800" b="1" cap="all" dirty="0" smtClean="0"/>
              <a:t>Falchetto</a:t>
            </a:r>
            <a:r>
              <a:rPr lang="en-US" sz="1800" b="1" dirty="0" smtClean="0"/>
              <a:t> </a:t>
            </a:r>
          </a:p>
          <a:p>
            <a:r>
              <a:rPr lang="en-US" sz="1800" dirty="0" smtClean="0"/>
              <a:t>PMU Coordinator Officer </a:t>
            </a:r>
            <a:r>
              <a:rPr lang="en-US" sz="1800" dirty="0"/>
              <a:t>: </a:t>
            </a:r>
            <a:r>
              <a:rPr lang="en-US" sz="1800" b="1" dirty="0"/>
              <a:t>João </a:t>
            </a:r>
            <a:r>
              <a:rPr lang="en-US" sz="1800" b="1" dirty="0" smtClean="0"/>
              <a:t>FIGUEIREDO</a:t>
            </a:r>
          </a:p>
          <a:p>
            <a:endParaRPr lang="en-US" sz="1800" b="1" dirty="0"/>
          </a:p>
        </p:txBody>
      </p:sp>
      <p:sp>
        <p:nvSpPr>
          <p:cNvPr id="6" name="TextBox 5">
            <a:extLst>
              <a:ext uri="{FF2B5EF4-FFF2-40B4-BE49-F238E27FC236}">
                <a16:creationId xmlns:a16="http://schemas.microsoft.com/office/drawing/2014/main" id="{DD2B0A90-B5F0-95A7-972A-505A8CB04049}"/>
              </a:ext>
            </a:extLst>
          </p:cNvPr>
          <p:cNvSpPr txBox="1"/>
          <p:nvPr/>
        </p:nvSpPr>
        <p:spPr>
          <a:xfrm>
            <a:off x="472681" y="4142146"/>
            <a:ext cx="6094638" cy="369332"/>
          </a:xfrm>
          <a:prstGeom prst="rect">
            <a:avLst/>
          </a:prstGeom>
          <a:noFill/>
        </p:spPr>
        <p:txBody>
          <a:bodyPr wrap="square">
            <a:spAutoFit/>
          </a:bodyPr>
          <a:lstStyle/>
          <a:p>
            <a:r>
              <a:rPr lang="en-US" sz="1800" dirty="0"/>
              <a:t>Assigned to: Fusion Technology</a:t>
            </a:r>
            <a:endParaRPr lang="en-US" sz="1800" dirty="0">
              <a:solidFill>
                <a:srgbClr val="FF00FF"/>
              </a:solidFill>
            </a:endParaRPr>
          </a:p>
        </p:txBody>
      </p:sp>
      <p:pic>
        <p:nvPicPr>
          <p:cNvPr id="7" name="Logo CEA">
            <a:extLst>
              <a:ext uri="{FF2B5EF4-FFF2-40B4-BE49-F238E27FC236}">
                <a16:creationId xmlns:a16="http://schemas.microsoft.com/office/drawing/2014/main" id="{1051C7ED-2FE9-229E-F0BD-000C6D22DE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41894" y="5239785"/>
            <a:ext cx="1326529" cy="1326529"/>
          </a:xfrm>
          <a:prstGeom prst="rect">
            <a:avLst/>
          </a:prstGeom>
        </p:spPr>
      </p:pic>
      <p:sp>
        <p:nvSpPr>
          <p:cNvPr id="8"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9216749" y="4875507"/>
            <a:ext cx="2009677" cy="500414"/>
          </a:xfrm>
        </p:spPr>
        <p:txBody>
          <a:bodyPr>
            <a:normAutofit fontScale="85000" lnSpcReduction="10000"/>
          </a:bodyPr>
          <a:lstStyle/>
          <a:p>
            <a:r>
              <a:rPr lang="en-US" dirty="0" smtClean="0"/>
              <a:t>Lead </a:t>
            </a:r>
            <a:r>
              <a:rPr lang="en-GB" dirty="0" smtClean="0"/>
              <a:t>beneficiary</a:t>
            </a:r>
            <a:endParaRPr lang="en-US" dirty="0"/>
          </a:p>
        </p:txBody>
      </p:sp>
    </p:spTree>
    <p:extLst>
      <p:ext uri="{BB962C8B-B14F-4D97-AF65-F5344CB8AC3E}">
        <p14:creationId xmlns:p14="http://schemas.microsoft.com/office/powerpoint/2010/main" val="1674616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cs typeface="Arial"/>
              </a:rPr>
              <a:t>2025 </a:t>
            </a:r>
            <a:r>
              <a:rPr lang="fr-BE" dirty="0" smtClean="0">
                <a:cs typeface="Arial"/>
              </a:rPr>
              <a:t>Description of </a:t>
            </a:r>
            <a:r>
              <a:rPr lang="fr-BE" dirty="0" err="1" smtClean="0">
                <a:cs typeface="Arial"/>
              </a:rPr>
              <a:t>work</a:t>
            </a:r>
            <a:r>
              <a:rPr lang="fr-BE" dirty="0" smtClean="0">
                <a:cs typeface="Arial"/>
              </a:rPr>
              <a:t> </a:t>
            </a:r>
            <a:r>
              <a:rPr lang="fr-BE" dirty="0">
                <a:cs typeface="Arial"/>
              </a:rPr>
              <a:t>: </a:t>
            </a:r>
            <a:r>
              <a:rPr lang="fr-BE" dirty="0" smtClean="0">
                <a:cs typeface="Arial"/>
              </a:rPr>
              <a:t>new </a:t>
            </a:r>
            <a:r>
              <a:rPr lang="fr-BE" dirty="0" err="1" smtClean="0">
                <a:cs typeface="Arial"/>
              </a:rPr>
              <a:t>activities</a:t>
            </a:r>
            <a:endParaRPr lang="en-GB" dirty="0"/>
          </a:p>
        </p:txBody>
      </p:sp>
      <p:sp>
        <p:nvSpPr>
          <p:cNvPr id="3" name="Espace réservé du pied de page 2"/>
          <p:cNvSpPr>
            <a:spLocks noGrp="1"/>
          </p:cNvSpPr>
          <p:nvPr>
            <p:ph type="ftr" sz="quarter" idx="11"/>
          </p:nvPr>
        </p:nvSpPr>
        <p:spPr/>
        <p:txBody>
          <a:bodyPr/>
          <a:lstStyle/>
          <a:p>
            <a:r>
              <a:rPr lang="en-GB" smtClean="0">
                <a:solidFill>
                  <a:prstClr val="white"/>
                </a:solidFill>
              </a:rPr>
              <a:t>X. LITAUDON | PrIO - ITER Priority  | 07-02-2025</a:t>
            </a:r>
            <a:endParaRPr lang="en-GB">
              <a:solidFill>
                <a:prstClr val="white"/>
              </a:solidFill>
            </a:endParaRPr>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sp>
        <p:nvSpPr>
          <p:cNvPr id="5" name="Content Placeholder 2">
            <a:extLst>
              <a:ext uri="{FF2B5EF4-FFF2-40B4-BE49-F238E27FC236}">
                <a16:creationId xmlns:a16="http://schemas.microsoft.com/office/drawing/2014/main" id="{F7E6DE35-A02E-A9D6-0AC8-CC2029F3B6EA}"/>
              </a:ext>
            </a:extLst>
          </p:cNvPr>
          <p:cNvSpPr txBox="1">
            <a:spLocks/>
          </p:cNvSpPr>
          <p:nvPr/>
        </p:nvSpPr>
        <p:spPr>
          <a:xfrm>
            <a:off x="360041" y="661673"/>
            <a:ext cx="11583804" cy="5611714"/>
          </a:xfrm>
          <a:prstGeom prst="rect">
            <a:avLst/>
          </a:prstGeom>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1200"/>
              </a:spcBef>
            </a:pPr>
            <a:r>
              <a:rPr lang="it-IT" b="1" dirty="0" smtClean="0">
                <a:cs typeface="Arial"/>
              </a:rPr>
              <a:t>PrIO-2: </a:t>
            </a:r>
            <a:r>
              <a:rPr lang="en-US" b="1" dirty="0" smtClean="0">
                <a:cs typeface="Arial"/>
              </a:rPr>
              <a:t>Synthetic diagnostics </a:t>
            </a:r>
            <a:r>
              <a:rPr lang="en-US" b="1" dirty="0" smtClean="0">
                <a:solidFill>
                  <a:srgbClr val="FF0000"/>
                </a:solidFill>
                <a:cs typeface="Arial"/>
              </a:rPr>
              <a:t>(in support to ITER EU procured diagnostics)</a:t>
            </a:r>
            <a:endParaRPr lang="en-US" b="1" dirty="0" smtClean="0">
              <a:solidFill>
                <a:srgbClr val="FF0000"/>
              </a:solidFill>
              <a:ea typeface="Calibri"/>
            </a:endParaRPr>
          </a:p>
          <a:p>
            <a:pPr marL="556895" lvl="1" indent="-213995">
              <a:spcBef>
                <a:spcPts val="0"/>
              </a:spcBef>
            </a:pPr>
            <a:r>
              <a:rPr lang="en-US" sz="2000" dirty="0" smtClean="0">
                <a:cs typeface="Arial"/>
              </a:rPr>
              <a:t>Bolometer diagnostics for ITER and tomographic reconstruction software</a:t>
            </a:r>
            <a:endParaRPr lang="it-IT" sz="2000" dirty="0" smtClean="0">
              <a:cs typeface="Arial"/>
            </a:endParaRPr>
          </a:p>
          <a:p>
            <a:pPr marL="556895" lvl="1" indent="-213995">
              <a:spcBef>
                <a:spcPts val="0"/>
              </a:spcBef>
            </a:pPr>
            <a:r>
              <a:rPr lang="en-US" sz="2000" dirty="0" smtClean="0">
                <a:cs typeface="Arial"/>
              </a:rPr>
              <a:t>Analysis Tools &amp; Calibration Techniques for the ITER magnetic measurements</a:t>
            </a:r>
            <a:endParaRPr lang="it-IT" sz="2000" dirty="0" smtClean="0">
              <a:cs typeface="Arial"/>
            </a:endParaRPr>
          </a:p>
          <a:p>
            <a:pPr marL="556895" lvl="1" indent="-213995">
              <a:spcBef>
                <a:spcPts val="0"/>
              </a:spcBef>
            </a:pPr>
            <a:r>
              <a:rPr lang="en-US" sz="2000" dirty="0" smtClean="0">
                <a:cs typeface="Arial"/>
              </a:rPr>
              <a:t>Radial Neutron Camera and Gamma Ray Spectrometer </a:t>
            </a:r>
            <a:endParaRPr lang="it-IT" sz="2000" dirty="0" smtClean="0">
              <a:ea typeface="Calibri"/>
              <a:cs typeface="Arial"/>
            </a:endParaRPr>
          </a:p>
          <a:p>
            <a:pPr>
              <a:spcBef>
                <a:spcPts val="1200"/>
              </a:spcBef>
            </a:pPr>
            <a:r>
              <a:rPr lang="it-IT" b="1" dirty="0" smtClean="0">
                <a:cs typeface="Arial"/>
              </a:rPr>
              <a:t>PrIO-2:</a:t>
            </a:r>
            <a:r>
              <a:rPr lang="it-IT" dirty="0" smtClean="0">
                <a:cs typeface="Arial"/>
              </a:rPr>
              <a:t> </a:t>
            </a:r>
            <a:r>
              <a:rPr lang="en-GB" b="1" dirty="0">
                <a:cs typeface="Arial"/>
              </a:rPr>
              <a:t>Integrated multi-diagnostics data analysis tool (IDAV) in view of ITER</a:t>
            </a:r>
            <a:endParaRPr lang="en-GB" dirty="0">
              <a:ea typeface="Calibri"/>
              <a:cs typeface="Arial"/>
            </a:endParaRPr>
          </a:p>
          <a:p>
            <a:pPr>
              <a:spcBef>
                <a:spcPts val="1200"/>
              </a:spcBef>
            </a:pPr>
            <a:r>
              <a:rPr lang="en-GB" b="1" dirty="0">
                <a:cs typeface="Arial"/>
              </a:rPr>
              <a:t>PrIO-2:</a:t>
            </a:r>
            <a:r>
              <a:rPr lang="en-GB" dirty="0">
                <a:cs typeface="Arial"/>
              </a:rPr>
              <a:t> </a:t>
            </a:r>
            <a:r>
              <a:rPr lang="en-GB" b="1" dirty="0" smtClean="0">
                <a:cs typeface="Arial"/>
              </a:rPr>
              <a:t>Multi-machine Infra-Red image database </a:t>
            </a:r>
            <a:r>
              <a:rPr lang="en-GB" dirty="0" smtClean="0">
                <a:cs typeface="Arial"/>
              </a:rPr>
              <a:t>(experimental &amp; simulation data)</a:t>
            </a:r>
            <a:endParaRPr lang="it-IT" dirty="0" smtClean="0">
              <a:cs typeface="Arial"/>
            </a:endParaRPr>
          </a:p>
          <a:p>
            <a:pPr>
              <a:spcBef>
                <a:spcPts val="1200"/>
              </a:spcBef>
            </a:pPr>
            <a:r>
              <a:rPr lang="fr-FR" b="1" dirty="0" smtClean="0">
                <a:ea typeface="Times New Roman" panose="02020603050405020304" pitchFamily="18" charset="0"/>
                <a:cs typeface="Times New Roman"/>
              </a:rPr>
              <a:t>PrIO-2:</a:t>
            </a:r>
            <a:r>
              <a:rPr lang="fr-FR" dirty="0" smtClean="0">
                <a:ea typeface="Times New Roman" panose="02020603050405020304" pitchFamily="18" charset="0"/>
                <a:cs typeface="Times New Roman"/>
              </a:rPr>
              <a:t> </a:t>
            </a:r>
            <a:r>
              <a:rPr lang="fr-FR" b="1" dirty="0" err="1" smtClean="0">
                <a:ea typeface="Times New Roman" panose="02020603050405020304" pitchFamily="18" charset="0"/>
                <a:cs typeface="Times New Roman"/>
              </a:rPr>
              <a:t>Artificial</a:t>
            </a:r>
            <a:r>
              <a:rPr lang="fr-FR" b="1" dirty="0" smtClean="0">
                <a:ea typeface="Times New Roman" panose="02020603050405020304" pitchFamily="18" charset="0"/>
                <a:cs typeface="Times New Roman"/>
              </a:rPr>
              <a:t> Intelligence (AI) and Machine Learning (ML) </a:t>
            </a:r>
            <a:r>
              <a:rPr lang="fr-FR" b="1" dirty="0" err="1" smtClean="0">
                <a:ea typeface="Times New Roman" panose="02020603050405020304" pitchFamily="18" charset="0"/>
                <a:cs typeface="Times New Roman"/>
              </a:rPr>
              <a:t>projects</a:t>
            </a:r>
            <a:r>
              <a:rPr lang="fr-FR" b="1" dirty="0" smtClean="0">
                <a:ea typeface="Times New Roman" panose="02020603050405020304" pitchFamily="18" charset="0"/>
                <a:cs typeface="Times New Roman"/>
              </a:rPr>
              <a:t> </a:t>
            </a:r>
            <a:r>
              <a:rPr lang="fr-FR" b="1" dirty="0" err="1" smtClean="0">
                <a:ea typeface="Times New Roman" panose="02020603050405020304" pitchFamily="18" charset="0"/>
                <a:cs typeface="Times New Roman"/>
              </a:rPr>
              <a:t>related</a:t>
            </a:r>
            <a:r>
              <a:rPr lang="fr-FR" b="1" dirty="0" smtClean="0">
                <a:ea typeface="Times New Roman" panose="02020603050405020304" pitchFamily="18" charset="0"/>
                <a:cs typeface="Times New Roman"/>
              </a:rPr>
              <a:t> to operation and/or use of multi-machine </a:t>
            </a:r>
            <a:r>
              <a:rPr lang="fr-FR" b="1" dirty="0" err="1" smtClean="0">
                <a:ea typeface="Times New Roman" panose="02020603050405020304" pitchFamily="18" charset="0"/>
                <a:cs typeface="Times New Roman"/>
              </a:rPr>
              <a:t>databases</a:t>
            </a:r>
            <a:r>
              <a:rPr lang="en-GB" dirty="0" smtClean="0">
                <a:cs typeface="Arial"/>
              </a:rPr>
              <a:t>	</a:t>
            </a:r>
          </a:p>
          <a:p>
            <a:pPr>
              <a:spcBef>
                <a:spcPts val="1200"/>
              </a:spcBef>
            </a:pPr>
            <a:r>
              <a:rPr lang="it-IT" b="1" dirty="0" smtClean="0">
                <a:cs typeface="Arial"/>
              </a:rPr>
              <a:t>PrIO-3:</a:t>
            </a:r>
            <a:r>
              <a:rPr lang="it-IT" dirty="0" smtClean="0">
                <a:cs typeface="Arial"/>
              </a:rPr>
              <a:t> </a:t>
            </a:r>
            <a:r>
              <a:rPr lang="en-GB" b="1" dirty="0" smtClean="0"/>
              <a:t>ECRH commissioning procedures transferable to ITER-plant </a:t>
            </a:r>
          </a:p>
          <a:p>
            <a:pPr>
              <a:spcBef>
                <a:spcPts val="1200"/>
              </a:spcBef>
            </a:pPr>
            <a:r>
              <a:rPr lang="it-IT" b="1" dirty="0" smtClean="0">
                <a:cs typeface="Arial"/>
              </a:rPr>
              <a:t>PrIO-5:</a:t>
            </a:r>
            <a:r>
              <a:rPr lang="it-IT" dirty="0" smtClean="0">
                <a:cs typeface="Arial"/>
              </a:rPr>
              <a:t> </a:t>
            </a:r>
            <a:r>
              <a:rPr lang="it-IT" b="1" dirty="0" smtClean="0">
                <a:cs typeface="Arial"/>
              </a:rPr>
              <a:t>Neutronic -</a:t>
            </a:r>
            <a:r>
              <a:rPr lang="it-IT" dirty="0" smtClean="0">
                <a:cs typeface="Arial"/>
              </a:rPr>
              <a:t> </a:t>
            </a:r>
            <a:r>
              <a:rPr lang="en-GB" b="1" dirty="0" smtClean="0"/>
              <a:t>Assess </a:t>
            </a:r>
            <a:r>
              <a:rPr lang="en-GB" b="1" dirty="0"/>
              <a:t>the impact of ITER re-baselining </a:t>
            </a:r>
            <a:r>
              <a:rPr lang="en-GB" dirty="0" smtClean="0"/>
              <a:t>and </a:t>
            </a:r>
            <a:r>
              <a:rPr lang="en-GB" b="1" dirty="0" smtClean="0"/>
              <a:t>Comprehensive </a:t>
            </a:r>
            <a:r>
              <a:rPr lang="en-GB" b="1" dirty="0"/>
              <a:t>JET DT technological exploitation </a:t>
            </a:r>
            <a:r>
              <a:rPr lang="en-GB" b="1" dirty="0" smtClean="0"/>
              <a:t>analysis </a:t>
            </a:r>
            <a:r>
              <a:rPr lang="en-GB" b="1" dirty="0"/>
              <a:t> </a:t>
            </a:r>
            <a:endParaRPr lang="en-GB" dirty="0"/>
          </a:p>
          <a:p>
            <a:pPr lvl="2">
              <a:spcBef>
                <a:spcPts val="1200"/>
              </a:spcBef>
              <a:buFont typeface="Wingdings" panose="05000000000000000000" pitchFamily="2" charset="2"/>
              <a:buChar char="v"/>
            </a:pPr>
            <a:r>
              <a:rPr lang="en-GB" b="1" dirty="0">
                <a:cs typeface="Arial"/>
              </a:rPr>
              <a:t> </a:t>
            </a:r>
            <a:r>
              <a:rPr lang="it-IT" sz="2000" b="1" dirty="0" smtClean="0">
                <a:cs typeface="Arial"/>
              </a:rPr>
              <a:t>Special issue in Plasma Physics &amp; Controlled Fusion on JET D-T neutronics</a:t>
            </a:r>
            <a:endParaRPr lang="en-GB" sz="2000" dirty="0" smtClean="0"/>
          </a:p>
          <a:p>
            <a:pPr marL="556895" lvl="1" indent="-213995">
              <a:spcBef>
                <a:spcPts val="1200"/>
              </a:spcBef>
            </a:pPr>
            <a:endParaRPr lang="en-GB" sz="2400" dirty="0" smtClean="0"/>
          </a:p>
          <a:p>
            <a:pPr>
              <a:spcBef>
                <a:spcPts val="1200"/>
              </a:spcBef>
            </a:pPr>
            <a:endParaRPr lang="en-IE" dirty="0"/>
          </a:p>
        </p:txBody>
      </p:sp>
    </p:spTree>
    <p:extLst>
      <p:ext uri="{BB962C8B-B14F-4D97-AF65-F5344CB8AC3E}">
        <p14:creationId xmlns:p14="http://schemas.microsoft.com/office/powerpoint/2010/main" val="2209459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8F7C-E30C-C187-80E4-8753D4B19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CED9F-9BC4-AB1B-ED45-E6DD3EBB147E}"/>
              </a:ext>
            </a:extLst>
          </p:cNvPr>
          <p:cNvSpPr>
            <a:spLocks noGrp="1"/>
          </p:cNvSpPr>
          <p:nvPr>
            <p:ph type="title"/>
          </p:nvPr>
        </p:nvSpPr>
        <p:spPr/>
        <p:txBody>
          <a:bodyPr/>
          <a:lstStyle/>
          <a:p>
            <a:r>
              <a:rPr lang="en-US" dirty="0"/>
              <a:t>2025 Description of </a:t>
            </a:r>
            <a:r>
              <a:rPr lang="en-US" dirty="0" smtClean="0"/>
              <a:t>Work – Selected key highlights [1/2] </a:t>
            </a:r>
            <a:endParaRPr lang="en-HU" b="0" dirty="0">
              <a:solidFill>
                <a:srgbClr val="FF00FF"/>
              </a:solidFill>
            </a:endParaRPr>
          </a:p>
        </p:txBody>
      </p:sp>
      <p:sp>
        <p:nvSpPr>
          <p:cNvPr id="4" name="Slide Number Placeholder 3">
            <a:extLst>
              <a:ext uri="{FF2B5EF4-FFF2-40B4-BE49-F238E27FC236}">
                <a16:creationId xmlns:a16="http://schemas.microsoft.com/office/drawing/2014/main" id="{E04850E5-489D-860F-0CFA-F1A054FBD81E}"/>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sp>
        <p:nvSpPr>
          <p:cNvPr id="6" name="Text Placeholder 3">
            <a:extLst>
              <a:ext uri="{FF2B5EF4-FFF2-40B4-BE49-F238E27FC236}">
                <a16:creationId xmlns:a16="http://schemas.microsoft.com/office/drawing/2014/main" id="{A2D78762-4AB7-FD17-8C49-AEADE9D9AB24}"/>
              </a:ext>
            </a:extLst>
          </p:cNvPr>
          <p:cNvSpPr txBox="1">
            <a:spLocks/>
          </p:cNvSpPr>
          <p:nvPr/>
        </p:nvSpPr>
        <p:spPr>
          <a:xfrm>
            <a:off x="407367" y="398079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sp>
        <p:nvSpPr>
          <p:cNvPr id="7" name="Footer Placeholder 2">
            <a:extLst>
              <a:ext uri="{FF2B5EF4-FFF2-40B4-BE49-F238E27FC236}">
                <a16:creationId xmlns:a16="http://schemas.microsoft.com/office/drawing/2014/main" id="{CE9EABFF-19A8-83F9-7DED-2F04573C2F3A}"/>
              </a:ext>
            </a:extLst>
          </p:cNvPr>
          <p:cNvSpPr>
            <a:spLocks noGrp="1"/>
          </p:cNvSpPr>
          <p:nvPr>
            <p:ph type="ftr" sz="quarter" idx="11"/>
          </p:nvPr>
        </p:nvSpPr>
        <p:spPr>
          <a:xfrm>
            <a:off x="825623" y="6555770"/>
            <a:ext cx="8987680" cy="329614"/>
          </a:xfrm>
        </p:spPr>
        <p:txBody>
          <a:bodyPr/>
          <a:lstStyle/>
          <a:p>
            <a:r>
              <a:rPr lang="en-GB" smtClean="0">
                <a:solidFill>
                  <a:prstClr val="white"/>
                </a:solidFill>
              </a:rPr>
              <a:t>X. LITAUDON | PrIO - ITER Priority  | 07-02-2025</a:t>
            </a:r>
            <a:endParaRPr lang="en-GB" dirty="0">
              <a:solidFill>
                <a:prstClr val="white"/>
              </a:solidFill>
            </a:endParaRPr>
          </a:p>
        </p:txBody>
      </p:sp>
      <p:sp>
        <p:nvSpPr>
          <p:cNvPr id="8" name="Content Placeholder 2">
            <a:extLst>
              <a:ext uri="{FF2B5EF4-FFF2-40B4-BE49-F238E27FC236}">
                <a16:creationId xmlns:a16="http://schemas.microsoft.com/office/drawing/2014/main" id="{F7E6DE35-A02E-A9D6-0AC8-CC2029F3B6EA}"/>
              </a:ext>
            </a:extLst>
          </p:cNvPr>
          <p:cNvSpPr txBox="1">
            <a:spLocks/>
          </p:cNvSpPr>
          <p:nvPr/>
        </p:nvSpPr>
        <p:spPr>
          <a:xfrm>
            <a:off x="163527" y="784180"/>
            <a:ext cx="8357018" cy="5905444"/>
          </a:xfrm>
          <a:prstGeom prst="rect">
            <a:avLst/>
          </a:prstGeom>
        </p:spPr>
        <p:txBody>
          <a:bodyPr vert="horz" lIns="91440" tIns="45720" rIns="91440" bIns="45720" rtlCol="0" anchor="t">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b="1" dirty="0" smtClean="0"/>
              <a:t>PrIO-2 Simulation </a:t>
            </a:r>
            <a:r>
              <a:rPr lang="en-GB" b="1" dirty="0"/>
              <a:t>tools </a:t>
            </a:r>
            <a:r>
              <a:rPr lang="en-GB" b="1" dirty="0" smtClean="0"/>
              <a:t>development</a:t>
            </a:r>
            <a:endParaRPr lang="en-GB" dirty="0" smtClean="0"/>
          </a:p>
          <a:p>
            <a:pPr lvl="1"/>
            <a:r>
              <a:rPr lang="en-GB" sz="2400" dirty="0" smtClean="0"/>
              <a:t>ITER </a:t>
            </a:r>
            <a:r>
              <a:rPr lang="en-GB" sz="2400" dirty="0"/>
              <a:t>predictive plasma </a:t>
            </a:r>
            <a:r>
              <a:rPr lang="en-GB" sz="2400" dirty="0" smtClean="0"/>
              <a:t>initiation simulations with </a:t>
            </a:r>
            <a:r>
              <a:rPr lang="en-GB" sz="2400" dirty="0"/>
              <a:t>the new W </a:t>
            </a:r>
            <a:r>
              <a:rPr lang="en-GB" sz="2400" dirty="0" smtClean="0"/>
              <a:t>Wall  (</a:t>
            </a:r>
            <a:r>
              <a:rPr lang="en-GB" sz="2400" i="1" dirty="0" smtClean="0"/>
              <a:t>within </a:t>
            </a:r>
            <a:r>
              <a:rPr lang="en-GB" sz="2400" i="1" dirty="0"/>
              <a:t>the IMAS </a:t>
            </a:r>
            <a:r>
              <a:rPr lang="en-GB" sz="2400" i="1" dirty="0" smtClean="0"/>
              <a:t>framework) </a:t>
            </a:r>
            <a:endParaRPr lang="en-GB" sz="2400" dirty="0"/>
          </a:p>
          <a:p>
            <a:pPr lvl="1"/>
            <a:r>
              <a:rPr lang="sv-SE" sz="2400" dirty="0"/>
              <a:t>ITER Fast Ion Loss </a:t>
            </a:r>
            <a:r>
              <a:rPr lang="sv-SE" sz="2400" dirty="0" smtClean="0"/>
              <a:t>Diagnostics (FILD): </a:t>
            </a:r>
            <a:r>
              <a:rPr lang="en-GB" sz="2400" dirty="0"/>
              <a:t>c</a:t>
            </a:r>
            <a:r>
              <a:rPr lang="en-GB" sz="2400" dirty="0" smtClean="0"/>
              <a:t>onsequences </a:t>
            </a:r>
            <a:r>
              <a:rPr lang="en-GB" sz="2400" dirty="0"/>
              <a:t>of the new magnetic configuration </a:t>
            </a:r>
            <a:r>
              <a:rPr lang="en-GB" sz="2400" dirty="0" smtClean="0"/>
              <a:t>with </a:t>
            </a:r>
            <a:r>
              <a:rPr lang="en-GB" sz="2400" dirty="0"/>
              <a:t>the full W </a:t>
            </a:r>
            <a:r>
              <a:rPr lang="en-GB" sz="2400" dirty="0" smtClean="0"/>
              <a:t>wall </a:t>
            </a:r>
          </a:p>
          <a:p>
            <a:pPr lvl="1"/>
            <a:r>
              <a:rPr lang="en-GB" sz="2400" dirty="0" smtClean="0"/>
              <a:t>Simulation </a:t>
            </a:r>
            <a:r>
              <a:rPr lang="en-GB" sz="2400" dirty="0"/>
              <a:t>of ITER IR synthetic images in presence of plasma emission in IR </a:t>
            </a:r>
            <a:r>
              <a:rPr lang="en-GB" sz="2400" dirty="0" smtClean="0"/>
              <a:t>and integration in IMAS</a:t>
            </a:r>
          </a:p>
          <a:p>
            <a:r>
              <a:rPr lang="en-US" b="1" dirty="0" smtClean="0"/>
              <a:t>PrIO-3</a:t>
            </a:r>
            <a:r>
              <a:rPr lang="en-US" dirty="0"/>
              <a:t> </a:t>
            </a:r>
            <a:r>
              <a:rPr lang="en-GB" b="1" dirty="0"/>
              <a:t>Sub-systems, Heating &amp; </a:t>
            </a:r>
            <a:r>
              <a:rPr lang="en-GB" b="1" dirty="0" smtClean="0"/>
              <a:t>Current Drive, </a:t>
            </a:r>
            <a:r>
              <a:rPr lang="en-GB" b="1" dirty="0"/>
              <a:t>ECRH </a:t>
            </a:r>
            <a:endParaRPr lang="en-US" dirty="0" smtClean="0"/>
          </a:p>
          <a:p>
            <a:pPr lvl="1"/>
            <a:r>
              <a:rPr lang="en-US" sz="2400" dirty="0" smtClean="0"/>
              <a:t>Validated </a:t>
            </a:r>
            <a:r>
              <a:rPr lang="en-US" sz="2400" dirty="0"/>
              <a:t>commissioning procedure of the CW ECRH system transferable to ITER</a:t>
            </a:r>
          </a:p>
          <a:p>
            <a:r>
              <a:rPr lang="en-GB" b="1" dirty="0" smtClean="0"/>
              <a:t>PrIO-4 ITER </a:t>
            </a:r>
            <a:r>
              <a:rPr lang="en-GB" b="1" dirty="0"/>
              <a:t>Neutral Beam test Facility and R&amp;D for </a:t>
            </a:r>
            <a:r>
              <a:rPr lang="en-GB" b="1" dirty="0" smtClean="0"/>
              <a:t>ITER NB</a:t>
            </a:r>
            <a:endParaRPr lang="fr-FR" dirty="0"/>
          </a:p>
          <a:p>
            <a:pPr lvl="1"/>
            <a:r>
              <a:rPr lang="en-US" sz="2400" dirty="0" smtClean="0"/>
              <a:t>Participate </a:t>
            </a:r>
            <a:r>
              <a:rPr lang="en-US" sz="2400" dirty="0"/>
              <a:t>in ELISE, BATMAN Upgrade and NBTF: operation, analysis of beam and plasma diagnostics, design, simulation, interpretation and extrapolation to support ITER </a:t>
            </a:r>
            <a:r>
              <a:rPr lang="en-US" sz="2400" dirty="0" smtClean="0"/>
              <a:t>NBI </a:t>
            </a:r>
            <a:r>
              <a:rPr lang="en-US" sz="2400" dirty="0" smtClean="0">
                <a:solidFill>
                  <a:srgbClr val="FF0000"/>
                </a:solidFill>
              </a:rPr>
              <a:t>(agreement to be extended beyond 2025)</a:t>
            </a:r>
            <a:endParaRPr lang="en-US" sz="2400" dirty="0">
              <a:solidFill>
                <a:srgbClr val="FF0000"/>
              </a:solidFill>
            </a:endParaRPr>
          </a:p>
          <a:p>
            <a:endParaRPr lang="en-GB" dirty="0"/>
          </a:p>
          <a:p>
            <a:endParaRPr lang="it-IT" sz="2600" b="1" dirty="0" smtClean="0">
              <a:cs typeface="Arial"/>
            </a:endParaRPr>
          </a:p>
          <a:p>
            <a:pPr marL="556895" lvl="1" indent="-213995"/>
            <a:endParaRPr lang="en-GB" sz="2600" dirty="0" smtClean="0"/>
          </a:p>
          <a:p>
            <a:pPr marL="556895" lvl="1" indent="-213995"/>
            <a:endParaRPr lang="en-GB" dirty="0" smtClean="0"/>
          </a:p>
          <a:p>
            <a:endParaRPr lang="en-IE" dirty="0"/>
          </a:p>
        </p:txBody>
      </p:sp>
      <p:pic>
        <p:nvPicPr>
          <p:cNvPr id="9" name="Image 8"/>
          <p:cNvPicPr>
            <a:picLocks noChangeAspect="1"/>
          </p:cNvPicPr>
          <p:nvPr/>
        </p:nvPicPr>
        <p:blipFill>
          <a:blip r:embed="rId2"/>
          <a:stretch>
            <a:fillRect/>
          </a:stretch>
        </p:blipFill>
        <p:spPr>
          <a:xfrm>
            <a:off x="9051817" y="784044"/>
            <a:ext cx="2823434" cy="1898377"/>
          </a:xfrm>
          <a:prstGeom prst="rect">
            <a:avLst/>
          </a:prstGeom>
        </p:spPr>
      </p:pic>
      <p:pic>
        <p:nvPicPr>
          <p:cNvPr id="5" name="Image 4"/>
          <p:cNvPicPr>
            <a:picLocks noChangeAspect="1"/>
          </p:cNvPicPr>
          <p:nvPr/>
        </p:nvPicPr>
        <p:blipFill>
          <a:blip r:embed="rId3"/>
          <a:stretch>
            <a:fillRect/>
          </a:stretch>
        </p:blipFill>
        <p:spPr>
          <a:xfrm>
            <a:off x="8966564" y="2710936"/>
            <a:ext cx="2937288" cy="1734399"/>
          </a:xfrm>
          <a:prstGeom prst="rect">
            <a:avLst/>
          </a:prstGeom>
        </p:spPr>
      </p:pic>
      <p:pic>
        <p:nvPicPr>
          <p:cNvPr id="20" name="Image 19"/>
          <p:cNvPicPr/>
          <p:nvPr/>
        </p:nvPicPr>
        <p:blipFill>
          <a:blip r:embed="rId4"/>
          <a:stretch>
            <a:fillRect/>
          </a:stretch>
        </p:blipFill>
        <p:spPr>
          <a:xfrm>
            <a:off x="8620584" y="4619027"/>
            <a:ext cx="3500004" cy="1770906"/>
          </a:xfrm>
          <a:prstGeom prst="rect">
            <a:avLst/>
          </a:prstGeom>
        </p:spPr>
      </p:pic>
    </p:spTree>
    <p:extLst>
      <p:ext uri="{BB962C8B-B14F-4D97-AF65-F5344CB8AC3E}">
        <p14:creationId xmlns:p14="http://schemas.microsoft.com/office/powerpoint/2010/main" val="3979363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8F7C-E30C-C187-80E4-8753D4B19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CED9F-9BC4-AB1B-ED45-E6DD3EBB147E}"/>
              </a:ext>
            </a:extLst>
          </p:cNvPr>
          <p:cNvSpPr>
            <a:spLocks noGrp="1"/>
          </p:cNvSpPr>
          <p:nvPr>
            <p:ph type="title"/>
          </p:nvPr>
        </p:nvSpPr>
        <p:spPr>
          <a:xfrm>
            <a:off x="983432" y="192515"/>
            <a:ext cx="11208568" cy="457200"/>
          </a:xfrm>
        </p:spPr>
        <p:txBody>
          <a:bodyPr/>
          <a:lstStyle/>
          <a:p>
            <a:r>
              <a:rPr lang="en-US" dirty="0"/>
              <a:t>2025 Description of </a:t>
            </a:r>
            <a:r>
              <a:rPr lang="en-US" dirty="0" smtClean="0"/>
              <a:t>Work, PrIO-5 Neutronics</a:t>
            </a:r>
            <a:r>
              <a:rPr lang="en-US" dirty="0"/>
              <a:t> </a:t>
            </a:r>
            <a:r>
              <a:rPr lang="en-US" dirty="0" smtClean="0"/>
              <a:t>- Selected key highlights [2/2] </a:t>
            </a:r>
            <a:endParaRPr lang="en-HU" b="0" dirty="0">
              <a:solidFill>
                <a:srgbClr val="FF00FF"/>
              </a:solidFill>
            </a:endParaRPr>
          </a:p>
        </p:txBody>
      </p:sp>
      <p:sp>
        <p:nvSpPr>
          <p:cNvPr id="4" name="Slide Number Placeholder 3">
            <a:extLst>
              <a:ext uri="{FF2B5EF4-FFF2-40B4-BE49-F238E27FC236}">
                <a16:creationId xmlns:a16="http://schemas.microsoft.com/office/drawing/2014/main" id="{E04850E5-489D-860F-0CFA-F1A054FBD81E}"/>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sp>
        <p:nvSpPr>
          <p:cNvPr id="6" name="Text Placeholder 3">
            <a:extLst>
              <a:ext uri="{FF2B5EF4-FFF2-40B4-BE49-F238E27FC236}">
                <a16:creationId xmlns:a16="http://schemas.microsoft.com/office/drawing/2014/main" id="{A2D78762-4AB7-FD17-8C49-AEADE9D9AB24}"/>
              </a:ext>
            </a:extLst>
          </p:cNvPr>
          <p:cNvSpPr txBox="1">
            <a:spLocks/>
          </p:cNvSpPr>
          <p:nvPr/>
        </p:nvSpPr>
        <p:spPr>
          <a:xfrm>
            <a:off x="407367" y="398079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sp>
        <p:nvSpPr>
          <p:cNvPr id="7" name="Footer Placeholder 2">
            <a:extLst>
              <a:ext uri="{FF2B5EF4-FFF2-40B4-BE49-F238E27FC236}">
                <a16:creationId xmlns:a16="http://schemas.microsoft.com/office/drawing/2014/main" id="{CE9EABFF-19A8-83F9-7DED-2F04573C2F3A}"/>
              </a:ext>
            </a:extLst>
          </p:cNvPr>
          <p:cNvSpPr>
            <a:spLocks noGrp="1"/>
          </p:cNvSpPr>
          <p:nvPr>
            <p:ph type="ftr" sz="quarter" idx="11"/>
          </p:nvPr>
        </p:nvSpPr>
        <p:spPr>
          <a:xfrm>
            <a:off x="825623" y="6555770"/>
            <a:ext cx="8987680" cy="329614"/>
          </a:xfrm>
        </p:spPr>
        <p:txBody>
          <a:bodyPr/>
          <a:lstStyle/>
          <a:p>
            <a:r>
              <a:rPr lang="en-GB" smtClean="0">
                <a:solidFill>
                  <a:prstClr val="white"/>
                </a:solidFill>
              </a:rPr>
              <a:t>X. LITAUDON | PrIO - ITER Priority  | 07-02-2025</a:t>
            </a:r>
            <a:endParaRPr lang="en-GB" dirty="0">
              <a:solidFill>
                <a:prstClr val="white"/>
              </a:solidFill>
            </a:endParaRPr>
          </a:p>
        </p:txBody>
      </p:sp>
      <p:sp>
        <p:nvSpPr>
          <p:cNvPr id="8" name="Content Placeholder 2">
            <a:extLst>
              <a:ext uri="{FF2B5EF4-FFF2-40B4-BE49-F238E27FC236}">
                <a16:creationId xmlns:a16="http://schemas.microsoft.com/office/drawing/2014/main" id="{F7E6DE35-A02E-A9D6-0AC8-CC2029F3B6EA}"/>
              </a:ext>
            </a:extLst>
          </p:cNvPr>
          <p:cNvSpPr txBox="1">
            <a:spLocks/>
          </p:cNvSpPr>
          <p:nvPr/>
        </p:nvSpPr>
        <p:spPr>
          <a:xfrm>
            <a:off x="187037" y="3089570"/>
            <a:ext cx="11907981" cy="3677341"/>
          </a:xfrm>
          <a:prstGeom prst="rect">
            <a:avLst/>
          </a:prstGeom>
        </p:spPr>
        <p:txBody>
          <a:bodyPr vert="horz" lIns="91440" tIns="45720" rIns="91440" bIns="45720" rtlCol="0" anchor="t">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pPr>
            <a:r>
              <a:rPr lang="en-GB" b="1" dirty="0" smtClean="0"/>
              <a:t>Activated </a:t>
            </a:r>
            <a:r>
              <a:rPr lang="en-GB" b="1" dirty="0"/>
              <a:t>Corrosion Products (ACP) tools development and experiment for </a:t>
            </a:r>
            <a:r>
              <a:rPr lang="en-GB" b="1" dirty="0" smtClean="0"/>
              <a:t>ITER</a:t>
            </a:r>
            <a:endParaRPr lang="fr-FR" dirty="0" smtClean="0"/>
          </a:p>
          <a:p>
            <a:pPr lvl="1">
              <a:spcBef>
                <a:spcPts val="0"/>
              </a:spcBef>
            </a:pPr>
            <a:r>
              <a:rPr lang="en-GB" sz="2000" dirty="0" smtClean="0"/>
              <a:t>experiments </a:t>
            </a:r>
            <a:r>
              <a:rPr lang="en-GB" sz="2000" dirty="0"/>
              <a:t>on copper and main isotopes of stainless steel </a:t>
            </a:r>
            <a:r>
              <a:rPr lang="en-GB" sz="2000" dirty="0" smtClean="0"/>
              <a:t>at </a:t>
            </a:r>
            <a:r>
              <a:rPr lang="en-GB" sz="2000" b="1" dirty="0" err="1"/>
              <a:t>Frascati</a:t>
            </a:r>
            <a:r>
              <a:rPr lang="en-GB" sz="2000" b="1" dirty="0"/>
              <a:t> </a:t>
            </a:r>
            <a:r>
              <a:rPr lang="en-GB" sz="2000" b="1" dirty="0" smtClean="0"/>
              <a:t>14MeV Neutron </a:t>
            </a:r>
            <a:r>
              <a:rPr lang="en-GB" sz="2000" b="1" dirty="0"/>
              <a:t>Generator (FNG</a:t>
            </a:r>
            <a:r>
              <a:rPr lang="en-GB" sz="2000" b="1" dirty="0" smtClean="0"/>
              <a:t>), </a:t>
            </a:r>
            <a:r>
              <a:rPr lang="en-GB" sz="2000" dirty="0" smtClean="0"/>
              <a:t>OSCAR-Fusion validation</a:t>
            </a:r>
          </a:p>
          <a:p>
            <a:pPr>
              <a:spcBef>
                <a:spcPts val="0"/>
              </a:spcBef>
            </a:pPr>
            <a:r>
              <a:rPr lang="en-GB" b="1" dirty="0" smtClean="0">
                <a:cs typeface="Arial"/>
              </a:rPr>
              <a:t>Water </a:t>
            </a:r>
            <a:r>
              <a:rPr lang="en-GB" b="1" dirty="0">
                <a:cs typeface="Arial"/>
              </a:rPr>
              <a:t>activation experiments </a:t>
            </a:r>
            <a:r>
              <a:rPr lang="en-GB" dirty="0">
                <a:cs typeface="Arial"/>
              </a:rPr>
              <a:t>and material (gamma) shielding at </a:t>
            </a:r>
            <a:r>
              <a:rPr lang="en-GB" b="1" dirty="0">
                <a:cs typeface="Arial"/>
              </a:rPr>
              <a:t>KATANA TRIGA Mark II </a:t>
            </a:r>
            <a:endParaRPr lang="en-GB" b="1" dirty="0" smtClean="0">
              <a:cs typeface="Arial"/>
            </a:endParaRPr>
          </a:p>
          <a:p>
            <a:pPr>
              <a:spcBef>
                <a:spcPts val="0"/>
              </a:spcBef>
            </a:pPr>
            <a:r>
              <a:rPr lang="en-GB" b="1" dirty="0"/>
              <a:t>Radiation qualification of safety electronics in support to ITER </a:t>
            </a:r>
            <a:endParaRPr lang="en-GB" b="1" dirty="0" smtClean="0"/>
          </a:p>
          <a:p>
            <a:pPr lvl="1">
              <a:spcBef>
                <a:spcPts val="0"/>
              </a:spcBef>
            </a:pPr>
            <a:r>
              <a:rPr lang="en-GB" dirty="0" smtClean="0"/>
              <a:t>Procurement</a:t>
            </a:r>
            <a:r>
              <a:rPr lang="en-GB" dirty="0"/>
              <a:t>, installation and characterization of </a:t>
            </a:r>
            <a:r>
              <a:rPr lang="en-GB" dirty="0" smtClean="0"/>
              <a:t>a </a:t>
            </a:r>
            <a:r>
              <a:rPr lang="en-GB" dirty="0"/>
              <a:t>novel neutron test bed </a:t>
            </a:r>
            <a:r>
              <a:rPr lang="en-GB" dirty="0" smtClean="0"/>
              <a:t>at FNG </a:t>
            </a:r>
            <a:r>
              <a:rPr lang="en-GB" dirty="0"/>
              <a:t>for testing </a:t>
            </a:r>
            <a:r>
              <a:rPr lang="en-GB" dirty="0" smtClean="0"/>
              <a:t>diagnostics, </a:t>
            </a:r>
            <a:r>
              <a:rPr lang="en-GB" dirty="0"/>
              <a:t>electronics and critical ITER components. </a:t>
            </a:r>
            <a:endParaRPr lang="en-GB" dirty="0" smtClean="0"/>
          </a:p>
          <a:p>
            <a:pPr>
              <a:spcBef>
                <a:spcPts val="0"/>
              </a:spcBef>
            </a:pPr>
            <a:r>
              <a:rPr lang="en-GB" b="1" dirty="0"/>
              <a:t>JET DT technological </a:t>
            </a:r>
            <a:r>
              <a:rPr lang="en-GB" b="1" dirty="0" smtClean="0"/>
              <a:t>exploitation</a:t>
            </a:r>
          </a:p>
          <a:p>
            <a:pPr lvl="1">
              <a:spcBef>
                <a:spcPts val="0"/>
              </a:spcBef>
            </a:pPr>
            <a:r>
              <a:rPr lang="en-GB" dirty="0" smtClean="0"/>
              <a:t>Implement </a:t>
            </a:r>
            <a:r>
              <a:rPr lang="en-GB" dirty="0"/>
              <a:t>activities during the JET decommissioning phase (pending agreement between UKAEA and </a:t>
            </a:r>
            <a:r>
              <a:rPr lang="en-GB" dirty="0" err="1" smtClean="0"/>
              <a:t>EUROfusion</a:t>
            </a:r>
            <a:r>
              <a:rPr lang="en-GB" dirty="0" smtClean="0"/>
              <a:t>)</a:t>
            </a:r>
            <a:r>
              <a:rPr lang="en-GB" dirty="0"/>
              <a:t> in support of the preparation of ITER decommissioning </a:t>
            </a:r>
            <a:endParaRPr lang="fr-FR" dirty="0"/>
          </a:p>
          <a:p>
            <a:pPr>
              <a:spcBef>
                <a:spcPts val="0"/>
              </a:spcBef>
            </a:pPr>
            <a:endParaRPr lang="it-IT" b="1" dirty="0"/>
          </a:p>
          <a:p>
            <a:pPr>
              <a:spcBef>
                <a:spcPts val="0"/>
              </a:spcBef>
            </a:pPr>
            <a:endParaRPr lang="it-IT" b="1" dirty="0" smtClean="0">
              <a:cs typeface="Arial"/>
            </a:endParaRPr>
          </a:p>
          <a:p>
            <a:pPr marL="556895" lvl="1" indent="-213995">
              <a:spcBef>
                <a:spcPts val="0"/>
              </a:spcBef>
            </a:pPr>
            <a:endParaRPr lang="en-GB" sz="2400" dirty="0" smtClean="0"/>
          </a:p>
          <a:p>
            <a:pPr marL="556895" lvl="1" indent="-213995">
              <a:spcBef>
                <a:spcPts val="0"/>
              </a:spcBef>
            </a:pPr>
            <a:endParaRPr lang="en-GB" sz="2400" dirty="0" smtClean="0"/>
          </a:p>
          <a:p>
            <a:pPr>
              <a:spcBef>
                <a:spcPts val="0"/>
              </a:spcBef>
            </a:pPr>
            <a:endParaRPr lang="en-IE" dirty="0"/>
          </a:p>
        </p:txBody>
      </p:sp>
      <p:pic>
        <p:nvPicPr>
          <p:cNvPr id="9" name="Image 8"/>
          <p:cNvPicPr/>
          <p:nvPr/>
        </p:nvPicPr>
        <p:blipFill rotWithShape="1">
          <a:blip r:embed="rId2" cstate="screen">
            <a:extLst>
              <a:ext uri="{28A0092B-C50C-407E-A947-70E740481C1C}">
                <a14:useLocalDpi xmlns:a14="http://schemas.microsoft.com/office/drawing/2010/main"/>
              </a:ext>
            </a:extLst>
          </a:blip>
          <a:srcRect/>
          <a:stretch/>
        </p:blipFill>
        <p:spPr bwMode="auto">
          <a:xfrm>
            <a:off x="10048009" y="781929"/>
            <a:ext cx="2936013" cy="2189168"/>
          </a:xfrm>
          <a:prstGeom prst="rect">
            <a:avLst/>
          </a:prstGeom>
          <a:noFill/>
          <a:ln>
            <a:noFill/>
          </a:ln>
          <a:extLst>
            <a:ext uri="{53640926-AAD7-44D8-BBD7-CCE9431645EC}">
              <a14:shadowObscured xmlns:a14="http://schemas.microsoft.com/office/drawing/2010/main"/>
            </a:ext>
          </a:extLst>
        </p:spPr>
      </p:pic>
      <p:sp>
        <p:nvSpPr>
          <p:cNvPr id="10" name="Content Placeholder 2">
            <a:extLst>
              <a:ext uri="{FF2B5EF4-FFF2-40B4-BE49-F238E27FC236}">
                <a16:creationId xmlns:a16="http://schemas.microsoft.com/office/drawing/2014/main" id="{F7E6DE35-A02E-A9D6-0AC8-CC2029F3B6EA}"/>
              </a:ext>
            </a:extLst>
          </p:cNvPr>
          <p:cNvSpPr txBox="1">
            <a:spLocks/>
          </p:cNvSpPr>
          <p:nvPr/>
        </p:nvSpPr>
        <p:spPr>
          <a:xfrm>
            <a:off x="187037" y="676319"/>
            <a:ext cx="9676364" cy="2660038"/>
          </a:xfrm>
          <a:prstGeom prst="rect">
            <a:avLst/>
          </a:prstGeom>
        </p:spPr>
        <p:txBody>
          <a:bodyPr vert="horz" lIns="91440" tIns="45720" rIns="91440" bIns="45720" rtlCol="0" anchor="t">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pPr>
            <a:r>
              <a:rPr lang="en-GB" b="1" dirty="0" smtClean="0"/>
              <a:t>Simulation </a:t>
            </a:r>
            <a:r>
              <a:rPr lang="en-GB" b="1" dirty="0"/>
              <a:t>of the radiation field in </a:t>
            </a:r>
            <a:r>
              <a:rPr lang="en-GB" b="1" dirty="0" smtClean="0"/>
              <a:t>ITER</a:t>
            </a:r>
            <a:endParaRPr lang="fr-FR" dirty="0" smtClean="0"/>
          </a:p>
          <a:p>
            <a:pPr marL="300038" lvl="1" indent="0">
              <a:spcBef>
                <a:spcPts val="0"/>
              </a:spcBef>
              <a:buNone/>
            </a:pPr>
            <a:r>
              <a:rPr lang="en-GB" dirty="0" smtClean="0"/>
              <a:t>- modelling for ITER with the full-W wall, bridging the gaps between plasma physics and </a:t>
            </a:r>
            <a:r>
              <a:rPr lang="en-GB" dirty="0" err="1" smtClean="0"/>
              <a:t>neutronics</a:t>
            </a:r>
            <a:r>
              <a:rPr lang="en-GB" dirty="0" smtClean="0"/>
              <a:t> </a:t>
            </a:r>
            <a:endParaRPr lang="fr-FR" dirty="0" smtClean="0"/>
          </a:p>
          <a:p>
            <a:pPr>
              <a:spcBef>
                <a:spcPts val="0"/>
              </a:spcBef>
            </a:pPr>
            <a:r>
              <a:rPr lang="en-GB" b="1" dirty="0" smtClean="0"/>
              <a:t>Neutronics </a:t>
            </a:r>
            <a:r>
              <a:rPr lang="en-GB" b="1" dirty="0"/>
              <a:t>and Safety plan in support to </a:t>
            </a:r>
            <a:r>
              <a:rPr lang="en-GB" b="1" dirty="0" smtClean="0"/>
              <a:t>ITER</a:t>
            </a:r>
            <a:r>
              <a:rPr lang="fr-FR" dirty="0" smtClean="0"/>
              <a:t> </a:t>
            </a:r>
          </a:p>
          <a:p>
            <a:pPr lvl="1">
              <a:spcBef>
                <a:spcPts val="0"/>
              </a:spcBef>
            </a:pPr>
            <a:r>
              <a:rPr lang="en-GB" dirty="0" smtClean="0"/>
              <a:t>Feasibility </a:t>
            </a:r>
            <a:r>
              <a:rPr lang="en-GB" dirty="0"/>
              <a:t>studies of </a:t>
            </a:r>
            <a:r>
              <a:rPr lang="en-GB" dirty="0" err="1"/>
              <a:t>neutronics</a:t>
            </a:r>
            <a:r>
              <a:rPr lang="en-GB" dirty="0"/>
              <a:t> </a:t>
            </a:r>
            <a:r>
              <a:rPr lang="en-GB" dirty="0" smtClean="0"/>
              <a:t>experiments </a:t>
            </a:r>
            <a:r>
              <a:rPr lang="en-GB" dirty="0"/>
              <a:t>during ITER D-D, D-T-1 in support of DT-2 licensing : transfer of know-how from JET to ITER on neutron streaming, shutdown dose rate, water activation … </a:t>
            </a:r>
          </a:p>
        </p:txBody>
      </p:sp>
    </p:spTree>
    <p:extLst>
      <p:ext uri="{BB962C8B-B14F-4D97-AF65-F5344CB8AC3E}">
        <p14:creationId xmlns:p14="http://schemas.microsoft.com/office/powerpoint/2010/main" val="3518636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AC1546-EA46-CF0C-BF92-0A3060660183}"/>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a:solidFill>
                <a:prstClr val="white"/>
              </a:solidFill>
            </a:endParaRPr>
          </a:p>
        </p:txBody>
      </p:sp>
      <p:sp>
        <p:nvSpPr>
          <p:cNvPr id="4" name="Footer Placeholder 2">
            <a:extLst>
              <a:ext uri="{FF2B5EF4-FFF2-40B4-BE49-F238E27FC236}">
                <a16:creationId xmlns:a16="http://schemas.microsoft.com/office/drawing/2014/main" id="{B6873562-9BC4-6F56-0299-B37040D45F69}"/>
              </a:ext>
            </a:extLst>
          </p:cNvPr>
          <p:cNvSpPr>
            <a:spLocks noGrp="1"/>
          </p:cNvSpPr>
          <p:nvPr>
            <p:ph type="ftr" sz="quarter" idx="11"/>
          </p:nvPr>
        </p:nvSpPr>
        <p:spPr>
          <a:xfrm>
            <a:off x="825623" y="6555770"/>
            <a:ext cx="8987680" cy="329614"/>
          </a:xfrm>
        </p:spPr>
        <p:txBody>
          <a:bodyPr/>
          <a:lstStyle/>
          <a:p>
            <a:r>
              <a:rPr lang="en-GB" smtClean="0">
                <a:solidFill>
                  <a:prstClr val="white"/>
                </a:solidFill>
              </a:rPr>
              <a:t>X. LITAUDON | PrIO - ITER Priority  | 07-02-2025</a:t>
            </a:r>
            <a:endParaRPr lang="en-GB" dirty="0">
              <a:solidFill>
                <a:prstClr val="white"/>
              </a:solidFill>
            </a:endParaRPr>
          </a:p>
        </p:txBody>
      </p:sp>
    </p:spTree>
    <p:extLst>
      <p:ext uri="{BB962C8B-B14F-4D97-AF65-F5344CB8AC3E}">
        <p14:creationId xmlns:p14="http://schemas.microsoft.com/office/powerpoint/2010/main" val="62048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cs typeface="Arial"/>
              </a:rPr>
              <a:t>2025 </a:t>
            </a:r>
            <a:r>
              <a:rPr lang="fr-BE" dirty="0" smtClean="0">
                <a:cs typeface="Arial"/>
              </a:rPr>
              <a:t>Description of </a:t>
            </a:r>
            <a:r>
              <a:rPr lang="fr-BE" dirty="0" err="1" smtClean="0">
                <a:cs typeface="Arial"/>
              </a:rPr>
              <a:t>work</a:t>
            </a:r>
            <a:r>
              <a:rPr lang="fr-BE" dirty="0" smtClean="0">
                <a:cs typeface="Arial"/>
              </a:rPr>
              <a:t> </a:t>
            </a:r>
            <a:r>
              <a:rPr lang="fr-BE" dirty="0">
                <a:cs typeface="Arial"/>
              </a:rPr>
              <a:t>: </a:t>
            </a:r>
            <a:r>
              <a:rPr lang="fr-BE" dirty="0" smtClean="0">
                <a:cs typeface="Arial"/>
              </a:rPr>
              <a:t>new </a:t>
            </a:r>
            <a:r>
              <a:rPr lang="fr-BE" dirty="0" err="1" smtClean="0">
                <a:cs typeface="Arial"/>
              </a:rPr>
              <a:t>activities</a:t>
            </a:r>
            <a:endParaRPr lang="en-GB" dirty="0"/>
          </a:p>
        </p:txBody>
      </p:sp>
      <p:sp>
        <p:nvSpPr>
          <p:cNvPr id="3" name="Espace réservé du pied de page 2"/>
          <p:cNvSpPr>
            <a:spLocks noGrp="1"/>
          </p:cNvSpPr>
          <p:nvPr>
            <p:ph type="ftr" sz="quarter" idx="11"/>
          </p:nvPr>
        </p:nvSpPr>
        <p:spPr/>
        <p:txBody>
          <a:bodyPr/>
          <a:lstStyle/>
          <a:p>
            <a:r>
              <a:rPr lang="en-GB" smtClean="0">
                <a:solidFill>
                  <a:prstClr val="white"/>
                </a:solidFill>
              </a:rPr>
              <a:t>X. LITAUDON | PrIO - ITER Priority  | 07-02-2025</a:t>
            </a:r>
            <a:endParaRPr lang="en-GB">
              <a:solidFill>
                <a:prstClr val="white"/>
              </a:solidFill>
            </a:endParaRPr>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a:solidFill>
                <a:prstClr val="white"/>
              </a:solidFill>
            </a:endParaRPr>
          </a:p>
        </p:txBody>
      </p:sp>
      <p:sp>
        <p:nvSpPr>
          <p:cNvPr id="5" name="Content Placeholder 2">
            <a:extLst>
              <a:ext uri="{FF2B5EF4-FFF2-40B4-BE49-F238E27FC236}">
                <a16:creationId xmlns:a16="http://schemas.microsoft.com/office/drawing/2014/main" id="{F7E6DE35-A02E-A9D6-0AC8-CC2029F3B6EA}"/>
              </a:ext>
            </a:extLst>
          </p:cNvPr>
          <p:cNvSpPr txBox="1">
            <a:spLocks/>
          </p:cNvSpPr>
          <p:nvPr/>
        </p:nvSpPr>
        <p:spPr>
          <a:xfrm>
            <a:off x="360040" y="661673"/>
            <a:ext cx="11934825" cy="5611714"/>
          </a:xfrm>
          <a:prstGeom prst="rect">
            <a:avLst/>
          </a:prstGeom>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pPr>
            <a:r>
              <a:rPr lang="it-IT" b="1" dirty="0" smtClean="0">
                <a:cs typeface="Arial"/>
              </a:rPr>
              <a:t>PrIO-2: </a:t>
            </a:r>
            <a:r>
              <a:rPr lang="en-US" b="1" dirty="0" smtClean="0">
                <a:cs typeface="Arial"/>
              </a:rPr>
              <a:t>Synthetic diagnostics </a:t>
            </a:r>
            <a:r>
              <a:rPr lang="en-US" b="1" dirty="0" smtClean="0">
                <a:solidFill>
                  <a:srgbClr val="FF0000"/>
                </a:solidFill>
                <a:cs typeface="Arial"/>
              </a:rPr>
              <a:t>(in support to ITER EU procured diagnostics)</a:t>
            </a:r>
            <a:endParaRPr lang="en-US" b="1" dirty="0" smtClean="0">
              <a:solidFill>
                <a:srgbClr val="FF0000"/>
              </a:solidFill>
              <a:ea typeface="Calibri"/>
            </a:endParaRPr>
          </a:p>
          <a:p>
            <a:pPr marL="556895" lvl="1" indent="-213995">
              <a:spcBef>
                <a:spcPts val="0"/>
              </a:spcBef>
            </a:pPr>
            <a:r>
              <a:rPr lang="en-US" sz="2000" dirty="0" smtClean="0">
                <a:cs typeface="Arial"/>
              </a:rPr>
              <a:t>Bolometer diagnostics for ITER and tomographic reconstruction software</a:t>
            </a:r>
            <a:endParaRPr lang="it-IT" sz="2000" dirty="0" smtClean="0">
              <a:cs typeface="Arial"/>
            </a:endParaRPr>
          </a:p>
          <a:p>
            <a:pPr marL="556895" lvl="1" indent="-213995">
              <a:spcBef>
                <a:spcPts val="0"/>
              </a:spcBef>
            </a:pPr>
            <a:r>
              <a:rPr lang="en-US" sz="2000" dirty="0" smtClean="0">
                <a:cs typeface="Arial"/>
              </a:rPr>
              <a:t>Analysis Tools &amp; Calibration Techniques for the ITER magnetic measurements</a:t>
            </a:r>
            <a:endParaRPr lang="it-IT" sz="2000" dirty="0" smtClean="0">
              <a:cs typeface="Arial"/>
            </a:endParaRPr>
          </a:p>
          <a:p>
            <a:pPr marL="556895" lvl="1" indent="-213995">
              <a:spcBef>
                <a:spcPts val="0"/>
              </a:spcBef>
            </a:pPr>
            <a:r>
              <a:rPr lang="en-US" sz="2000" dirty="0" smtClean="0">
                <a:cs typeface="Arial"/>
              </a:rPr>
              <a:t>Radial Neutron Camera and Gamma Ray Spectrometer </a:t>
            </a:r>
            <a:endParaRPr lang="it-IT" sz="2000" dirty="0" smtClean="0">
              <a:ea typeface="Calibri"/>
              <a:cs typeface="Arial"/>
            </a:endParaRPr>
          </a:p>
          <a:p>
            <a:pPr>
              <a:spcBef>
                <a:spcPts val="0"/>
              </a:spcBef>
            </a:pPr>
            <a:r>
              <a:rPr lang="it-IT" b="1" dirty="0" smtClean="0">
                <a:cs typeface="Arial"/>
              </a:rPr>
              <a:t>PrIO-2:</a:t>
            </a:r>
            <a:r>
              <a:rPr lang="it-IT" dirty="0" smtClean="0">
                <a:cs typeface="Arial"/>
              </a:rPr>
              <a:t> </a:t>
            </a:r>
            <a:r>
              <a:rPr lang="en-GB" b="1" dirty="0" smtClean="0">
                <a:cs typeface="Arial"/>
              </a:rPr>
              <a:t>multi-machine Infra-Red image database </a:t>
            </a:r>
            <a:r>
              <a:rPr lang="en-GB" dirty="0" smtClean="0">
                <a:cs typeface="Arial"/>
              </a:rPr>
              <a:t>(experimental &amp; simulation data)</a:t>
            </a:r>
            <a:endParaRPr lang="it-IT" dirty="0" smtClean="0">
              <a:cs typeface="Arial"/>
            </a:endParaRPr>
          </a:p>
          <a:p>
            <a:pPr>
              <a:spcBef>
                <a:spcPts val="0"/>
              </a:spcBef>
            </a:pPr>
            <a:r>
              <a:rPr lang="en-GB" b="1" dirty="0" smtClean="0">
                <a:cs typeface="Arial"/>
              </a:rPr>
              <a:t>PrIO-2:</a:t>
            </a:r>
            <a:r>
              <a:rPr lang="en-GB" dirty="0" smtClean="0">
                <a:cs typeface="Arial"/>
              </a:rPr>
              <a:t> </a:t>
            </a:r>
            <a:r>
              <a:rPr lang="en-GB" b="1" dirty="0" smtClean="0">
                <a:cs typeface="Arial"/>
              </a:rPr>
              <a:t>Integrated multi-diagnostics data analysis tool (IDAV) in view of ITER</a:t>
            </a:r>
            <a:endParaRPr lang="en-GB" dirty="0" smtClean="0">
              <a:ea typeface="Calibri"/>
              <a:cs typeface="Arial"/>
            </a:endParaRPr>
          </a:p>
          <a:p>
            <a:pPr>
              <a:spcBef>
                <a:spcPts val="0"/>
              </a:spcBef>
            </a:pPr>
            <a:r>
              <a:rPr lang="fr-FR" b="1" dirty="0" smtClean="0">
                <a:ea typeface="Times New Roman" panose="02020603050405020304" pitchFamily="18" charset="0"/>
                <a:cs typeface="Times New Roman"/>
              </a:rPr>
              <a:t>PrIO-2:</a:t>
            </a:r>
            <a:r>
              <a:rPr lang="fr-FR" dirty="0" smtClean="0">
                <a:ea typeface="Times New Roman" panose="02020603050405020304" pitchFamily="18" charset="0"/>
                <a:cs typeface="Times New Roman"/>
              </a:rPr>
              <a:t> </a:t>
            </a:r>
            <a:r>
              <a:rPr lang="fr-FR" b="1" dirty="0" err="1" smtClean="0">
                <a:ea typeface="Times New Roman" panose="02020603050405020304" pitchFamily="18" charset="0"/>
                <a:cs typeface="Times New Roman"/>
              </a:rPr>
              <a:t>Artificial</a:t>
            </a:r>
            <a:r>
              <a:rPr lang="fr-FR" b="1" dirty="0" smtClean="0">
                <a:ea typeface="Times New Roman" panose="02020603050405020304" pitchFamily="18" charset="0"/>
                <a:cs typeface="Times New Roman"/>
              </a:rPr>
              <a:t> Intelligence (AI) and Machine Learning (ML) </a:t>
            </a:r>
            <a:r>
              <a:rPr lang="fr-FR" b="1" dirty="0" err="1" smtClean="0">
                <a:ea typeface="Times New Roman" panose="02020603050405020304" pitchFamily="18" charset="0"/>
                <a:cs typeface="Times New Roman"/>
              </a:rPr>
              <a:t>projects</a:t>
            </a:r>
            <a:r>
              <a:rPr lang="fr-FR" b="1" dirty="0" smtClean="0">
                <a:ea typeface="Times New Roman" panose="02020603050405020304" pitchFamily="18" charset="0"/>
                <a:cs typeface="Times New Roman"/>
              </a:rPr>
              <a:t> </a:t>
            </a:r>
            <a:r>
              <a:rPr lang="fr-FR" b="1" dirty="0" err="1" smtClean="0">
                <a:ea typeface="Times New Roman" panose="02020603050405020304" pitchFamily="18" charset="0"/>
                <a:cs typeface="Times New Roman"/>
              </a:rPr>
              <a:t>related</a:t>
            </a:r>
            <a:r>
              <a:rPr lang="fr-FR" b="1" dirty="0" smtClean="0">
                <a:ea typeface="Times New Roman" panose="02020603050405020304" pitchFamily="18" charset="0"/>
                <a:cs typeface="Times New Roman"/>
              </a:rPr>
              <a:t> to operation and/or use of multi-machine </a:t>
            </a:r>
            <a:r>
              <a:rPr lang="fr-FR" b="1" dirty="0" err="1" smtClean="0">
                <a:ea typeface="Times New Roman" panose="02020603050405020304" pitchFamily="18" charset="0"/>
                <a:cs typeface="Times New Roman"/>
              </a:rPr>
              <a:t>databases</a:t>
            </a:r>
            <a:r>
              <a:rPr lang="en-GB" dirty="0" smtClean="0">
                <a:cs typeface="Arial"/>
              </a:rPr>
              <a:t>	</a:t>
            </a:r>
          </a:p>
          <a:p>
            <a:pPr marL="556895" lvl="1" indent="-213995">
              <a:spcBef>
                <a:spcPts val="0"/>
              </a:spcBef>
            </a:pPr>
            <a:r>
              <a:rPr lang="en-GB" sz="2000" dirty="0" smtClean="0">
                <a:cs typeface="Arial"/>
              </a:rPr>
              <a:t>Tokamak operation Conversational AI Interface Using Multimodal Large Language Models</a:t>
            </a:r>
          </a:p>
          <a:p>
            <a:pPr marL="556895" lvl="1" indent="-213995">
              <a:spcBef>
                <a:spcPts val="0"/>
              </a:spcBef>
            </a:pPr>
            <a:r>
              <a:rPr lang="en-GB" sz="2000" dirty="0" smtClean="0"/>
              <a:t>AI-assisted Plasma State Monitoring for Control and Disruption-free Operations</a:t>
            </a:r>
          </a:p>
          <a:p>
            <a:pPr marL="556895" lvl="1" indent="-213995">
              <a:spcBef>
                <a:spcPts val="0"/>
              </a:spcBef>
            </a:pPr>
            <a:r>
              <a:rPr lang="en-GB" sz="2000" dirty="0" smtClean="0"/>
              <a:t>Identification and confinement scaling of hybrid scenarios across multiple devices </a:t>
            </a:r>
          </a:p>
          <a:p>
            <a:pPr marL="556895" lvl="1" indent="-213995">
              <a:spcBef>
                <a:spcPts val="0"/>
              </a:spcBef>
            </a:pPr>
            <a:r>
              <a:rPr lang="en-GB" sz="2000" dirty="0" smtClean="0"/>
              <a:t>Applying AI/ML for NBI ionization and slowing-down simulations using ASCOT/BBNBI </a:t>
            </a:r>
          </a:p>
          <a:p>
            <a:pPr marL="556895" lvl="1" indent="-213995">
              <a:spcBef>
                <a:spcPts val="0"/>
              </a:spcBef>
            </a:pPr>
            <a:r>
              <a:rPr lang="en-GB" sz="2000" dirty="0" smtClean="0"/>
              <a:t>Machine learning accelerated pedestal MHD stability simulations </a:t>
            </a:r>
          </a:p>
          <a:p>
            <a:pPr marL="556895" lvl="1" indent="-213995">
              <a:spcBef>
                <a:spcPts val="0"/>
              </a:spcBef>
            </a:pPr>
            <a:r>
              <a:rPr lang="en-GB" sz="2000" dirty="0" smtClean="0"/>
              <a:t>Machine learning accelerated SOL simulations: SOLPS-NN</a:t>
            </a:r>
          </a:p>
          <a:p>
            <a:pPr>
              <a:spcBef>
                <a:spcPts val="0"/>
              </a:spcBef>
            </a:pPr>
            <a:r>
              <a:rPr lang="it-IT" b="1" dirty="0" smtClean="0">
                <a:cs typeface="Arial"/>
              </a:rPr>
              <a:t>PrIO-3:</a:t>
            </a:r>
            <a:r>
              <a:rPr lang="it-IT" dirty="0" smtClean="0">
                <a:cs typeface="Arial"/>
              </a:rPr>
              <a:t> </a:t>
            </a:r>
            <a:r>
              <a:rPr lang="en-GB" b="1" dirty="0" smtClean="0"/>
              <a:t>ECRH commissioning procedures transferable to ITER-plant </a:t>
            </a:r>
          </a:p>
          <a:p>
            <a:pPr>
              <a:spcBef>
                <a:spcPts val="0"/>
              </a:spcBef>
            </a:pPr>
            <a:r>
              <a:rPr lang="it-IT" b="1" dirty="0" smtClean="0">
                <a:cs typeface="Arial"/>
              </a:rPr>
              <a:t>PrIO-5:</a:t>
            </a:r>
            <a:r>
              <a:rPr lang="it-IT" dirty="0" smtClean="0">
                <a:cs typeface="Arial"/>
              </a:rPr>
              <a:t> </a:t>
            </a:r>
            <a:r>
              <a:rPr lang="it-IT" b="1" dirty="0" smtClean="0">
                <a:cs typeface="Arial"/>
              </a:rPr>
              <a:t>Special issue in Plasma Physics &amp; Controlled Fusion on JET D-T neutronics</a:t>
            </a:r>
          </a:p>
          <a:p>
            <a:pPr marL="556895" lvl="1" indent="-213995">
              <a:spcBef>
                <a:spcPts val="0"/>
              </a:spcBef>
            </a:pPr>
            <a:endParaRPr lang="en-GB" sz="2400" dirty="0" smtClean="0"/>
          </a:p>
          <a:p>
            <a:pPr marL="556895" lvl="1" indent="-213995">
              <a:spcBef>
                <a:spcPts val="0"/>
              </a:spcBef>
            </a:pPr>
            <a:endParaRPr lang="en-GB" sz="2400" dirty="0" smtClean="0"/>
          </a:p>
          <a:p>
            <a:pPr>
              <a:spcBef>
                <a:spcPts val="0"/>
              </a:spcBef>
            </a:pPr>
            <a:endParaRPr lang="en-IE" dirty="0"/>
          </a:p>
        </p:txBody>
      </p:sp>
    </p:spTree>
    <p:extLst>
      <p:ext uri="{BB962C8B-B14F-4D97-AF65-F5344CB8AC3E}">
        <p14:creationId xmlns:p14="http://schemas.microsoft.com/office/powerpoint/2010/main" val="731502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PrIO</a:t>
            </a:r>
            <a:r>
              <a:rPr lang="en-GB" dirty="0" smtClean="0"/>
              <a:t> Long-Term </a:t>
            </a:r>
            <a:r>
              <a:rPr lang="en-GB" dirty="0"/>
              <a:t>Objectives </a:t>
            </a:r>
            <a:r>
              <a:rPr lang="en-GB" dirty="0" smtClean="0"/>
              <a:t> [</a:t>
            </a:r>
            <a:r>
              <a:rPr lang="en-GB" dirty="0" err="1" smtClean="0"/>
              <a:t>PrIO</a:t>
            </a:r>
            <a:r>
              <a:rPr lang="en-GB" dirty="0" smtClean="0"/>
              <a:t> PMP &amp; WP 2020-2025] </a:t>
            </a:r>
            <a:endParaRPr lang="en-GB" dirty="0"/>
          </a:p>
        </p:txBody>
      </p:sp>
      <p:sp>
        <p:nvSpPr>
          <p:cNvPr id="3" name="Espace réservé du contenu 2"/>
          <p:cNvSpPr>
            <a:spLocks noGrp="1"/>
          </p:cNvSpPr>
          <p:nvPr>
            <p:ph idx="1"/>
          </p:nvPr>
        </p:nvSpPr>
        <p:spPr/>
        <p:txBody>
          <a:bodyPr>
            <a:normAutofit fontScale="92500" lnSpcReduction="10000"/>
          </a:bodyPr>
          <a:lstStyle/>
          <a:p>
            <a:pPr>
              <a:lnSpc>
                <a:spcPct val="110000"/>
              </a:lnSpc>
            </a:pPr>
            <a:r>
              <a:rPr lang="en-US" dirty="0" smtClean="0"/>
              <a:t>As </a:t>
            </a:r>
            <a:r>
              <a:rPr lang="en-US" dirty="0"/>
              <a:t>ITER is crucial for the fulfilment of the European fusion Roadmap, </a:t>
            </a:r>
            <a:r>
              <a:rPr lang="en-US" dirty="0" err="1"/>
              <a:t>EUROfusion</a:t>
            </a:r>
            <a:r>
              <a:rPr lang="en-US" dirty="0"/>
              <a:t> needs to be ready to play a leading role in ITER operation to contribute to its success, and ultimately, to benefit from ITER in view of </a:t>
            </a:r>
            <a:r>
              <a:rPr lang="en-US" dirty="0" smtClean="0"/>
              <a:t>DEMO </a:t>
            </a:r>
          </a:p>
          <a:p>
            <a:pPr>
              <a:lnSpc>
                <a:spcPct val="110000"/>
              </a:lnSpc>
            </a:pPr>
            <a:r>
              <a:rPr lang="en-US" dirty="0"/>
              <a:t>The European Roadmap states “</a:t>
            </a:r>
            <a:r>
              <a:rPr lang="en-US" i="1" dirty="0"/>
              <a:t>To ensure its (ITER) success, a team is needed with deep understanding of the critical plasma issues and equipped with comprehensive validated modelling tools to design and </a:t>
            </a:r>
            <a:r>
              <a:rPr lang="en-US" i="1" dirty="0" err="1"/>
              <a:t>optimise</a:t>
            </a:r>
            <a:r>
              <a:rPr lang="en-US" i="1" dirty="0"/>
              <a:t> the plasma and its control</a:t>
            </a:r>
            <a:r>
              <a:rPr lang="en-US" dirty="0"/>
              <a:t>”. </a:t>
            </a:r>
            <a:endParaRPr lang="en-US" dirty="0" smtClean="0"/>
          </a:p>
          <a:p>
            <a:pPr>
              <a:lnSpc>
                <a:spcPct val="110000"/>
              </a:lnSpc>
            </a:pPr>
            <a:r>
              <a:rPr lang="en-US" dirty="0" smtClean="0"/>
              <a:t>With </a:t>
            </a:r>
            <a:r>
              <a:rPr lang="en-US" dirty="0"/>
              <a:t>a growing participation of the </a:t>
            </a:r>
            <a:r>
              <a:rPr lang="en-US" dirty="0" err="1"/>
              <a:t>EUROfusion</a:t>
            </a:r>
            <a:r>
              <a:rPr lang="en-US" dirty="0"/>
              <a:t> members in the preparation of the ITER scientific </a:t>
            </a:r>
            <a:r>
              <a:rPr lang="en-US" dirty="0" err="1"/>
              <a:t>programme</a:t>
            </a:r>
            <a:r>
              <a:rPr lang="en-US" dirty="0"/>
              <a:t>, it is necessary </a:t>
            </a:r>
            <a:r>
              <a:rPr lang="en-US" b="1" dirty="0">
                <a:solidFill>
                  <a:srgbClr val="FF0000"/>
                </a:solidFill>
              </a:rPr>
              <a:t>to increase the integration and coordination of the relevant </a:t>
            </a:r>
            <a:r>
              <a:rPr lang="en-US" b="1" dirty="0" err="1">
                <a:solidFill>
                  <a:srgbClr val="FF0000"/>
                </a:solidFill>
              </a:rPr>
              <a:t>EUROfusion</a:t>
            </a:r>
            <a:r>
              <a:rPr lang="en-US" b="1" dirty="0">
                <a:solidFill>
                  <a:srgbClr val="FF0000"/>
                </a:solidFill>
              </a:rPr>
              <a:t> activities to provide coordinated </a:t>
            </a:r>
            <a:r>
              <a:rPr lang="en-US" b="1" dirty="0" err="1">
                <a:solidFill>
                  <a:srgbClr val="FF0000"/>
                </a:solidFill>
              </a:rPr>
              <a:t>EUROfusion</a:t>
            </a:r>
            <a:r>
              <a:rPr lang="en-US" b="1" dirty="0">
                <a:solidFill>
                  <a:srgbClr val="FF0000"/>
                </a:solidFill>
              </a:rPr>
              <a:t> inputs to ITER </a:t>
            </a:r>
            <a:r>
              <a:rPr lang="en-US" b="1" dirty="0" err="1">
                <a:solidFill>
                  <a:srgbClr val="FF0000"/>
                </a:solidFill>
              </a:rPr>
              <a:t>Organisation</a:t>
            </a:r>
            <a:r>
              <a:rPr lang="en-US" b="1" dirty="0">
                <a:solidFill>
                  <a:srgbClr val="FF0000"/>
                </a:solidFill>
              </a:rPr>
              <a:t> (IO) and to position the EU laboratories to obtain maximum benefits from ITER operation</a:t>
            </a:r>
            <a:r>
              <a:rPr lang="en-US" dirty="0"/>
              <a:t>. </a:t>
            </a:r>
            <a:endParaRPr lang="en-US" dirty="0" smtClean="0"/>
          </a:p>
          <a:p>
            <a:pPr>
              <a:lnSpc>
                <a:spcPct val="110000"/>
              </a:lnSpc>
            </a:pPr>
            <a:r>
              <a:rPr lang="en-US" dirty="0" smtClean="0"/>
              <a:t>This </a:t>
            </a:r>
            <a:r>
              <a:rPr lang="en-US" dirty="0"/>
              <a:t>WP should lay the foundation of a coordinated, strong </a:t>
            </a:r>
            <a:r>
              <a:rPr lang="en-US" dirty="0" err="1"/>
              <a:t>EUROfusion</a:t>
            </a:r>
            <a:r>
              <a:rPr lang="en-US" dirty="0"/>
              <a:t> participation in a single EU team approach (with F4E) for the coming ITER scientific exploitation, benefiting from the strength of the </a:t>
            </a:r>
            <a:r>
              <a:rPr lang="en-US" dirty="0" err="1"/>
              <a:t>EUROfusion</a:t>
            </a:r>
            <a:r>
              <a:rPr lang="en-US" dirty="0"/>
              <a:t> command and competences in technology, experiments/operation and simulation</a:t>
            </a:r>
            <a:r>
              <a:rPr lang="en-US" dirty="0" smtClean="0"/>
              <a:t>. </a:t>
            </a:r>
            <a:endParaRPr lang="fr-FR" dirty="0" smtClean="0"/>
          </a:p>
          <a:p>
            <a:endParaRPr lang="en-GB" dirty="0"/>
          </a:p>
        </p:txBody>
      </p:sp>
      <p:sp>
        <p:nvSpPr>
          <p:cNvPr id="4" name="Espace réservé du pied de page 3"/>
          <p:cNvSpPr>
            <a:spLocks noGrp="1"/>
          </p:cNvSpPr>
          <p:nvPr>
            <p:ph type="ftr" sz="quarter" idx="11"/>
          </p:nvPr>
        </p:nvSpPr>
        <p:spPr/>
        <p:txBody>
          <a:bodyPr/>
          <a:lstStyle/>
          <a:p>
            <a:r>
              <a:rPr lang="en-GB" smtClean="0">
                <a:solidFill>
                  <a:prstClr val="white"/>
                </a:solidFill>
              </a:rPr>
              <a:t>X. LITAUDON | PrIO - ITER Priority  | 07-02-2025</a:t>
            </a:r>
            <a:endParaRPr lang="en-GB">
              <a:solidFill>
                <a:prstClr val="white"/>
              </a:solidFill>
            </a:endParaRP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Tree>
    <p:extLst>
      <p:ext uri="{BB962C8B-B14F-4D97-AF65-F5344CB8AC3E}">
        <p14:creationId xmlns:p14="http://schemas.microsoft.com/office/powerpoint/2010/main" val="3329766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PrIO</a:t>
            </a:r>
            <a:r>
              <a:rPr lang="en-GB" dirty="0"/>
              <a:t> </a:t>
            </a:r>
            <a:r>
              <a:rPr lang="en-GB" dirty="0" smtClean="0"/>
              <a:t>Implementation and 2025 resources </a:t>
            </a:r>
            <a:endParaRPr lang="en-GB" dirty="0"/>
          </a:p>
        </p:txBody>
      </p:sp>
      <p:sp>
        <p:nvSpPr>
          <p:cNvPr id="3" name="Espace réservé du contenu 2"/>
          <p:cNvSpPr>
            <a:spLocks noGrp="1"/>
          </p:cNvSpPr>
          <p:nvPr>
            <p:ph idx="1"/>
          </p:nvPr>
        </p:nvSpPr>
        <p:spPr>
          <a:xfrm>
            <a:off x="609599" y="649715"/>
            <a:ext cx="11355660" cy="3922285"/>
          </a:xfrm>
        </p:spPr>
        <p:txBody>
          <a:bodyPr>
            <a:normAutofit/>
          </a:bodyPr>
          <a:lstStyle/>
          <a:p>
            <a:pPr>
              <a:spcBef>
                <a:spcPts val="1200"/>
              </a:spcBef>
            </a:pPr>
            <a:r>
              <a:rPr lang="en-US" dirty="0" err="1"/>
              <a:t>WPPrIO</a:t>
            </a:r>
            <a:r>
              <a:rPr lang="en-US" dirty="0"/>
              <a:t> is implementing some elements of the high-level recommendations and priorities stated in the white paper on “</a:t>
            </a:r>
            <a:r>
              <a:rPr lang="en-US" i="1" dirty="0"/>
              <a:t>The preparation of </a:t>
            </a:r>
            <a:r>
              <a:rPr lang="en-US" i="1" dirty="0" err="1"/>
              <a:t>EUROfusion</a:t>
            </a:r>
            <a:r>
              <a:rPr lang="en-US" i="1" dirty="0"/>
              <a:t> role in ITER operation and scientific exploitation</a:t>
            </a:r>
            <a:r>
              <a:rPr lang="en-US" dirty="0"/>
              <a:t>” endorsed at the </a:t>
            </a:r>
            <a:r>
              <a:rPr lang="en-US" dirty="0" err="1"/>
              <a:t>EUROfusion</a:t>
            </a:r>
            <a:r>
              <a:rPr lang="en-US" dirty="0"/>
              <a:t> GA in Dec. </a:t>
            </a:r>
            <a:r>
              <a:rPr lang="en-US" dirty="0" smtClean="0"/>
              <a:t>2020</a:t>
            </a:r>
            <a:r>
              <a:rPr lang="en-US" baseline="30000" dirty="0" smtClean="0"/>
              <a:t>1</a:t>
            </a:r>
          </a:p>
          <a:p>
            <a:pPr>
              <a:lnSpc>
                <a:spcPct val="110000"/>
              </a:lnSpc>
              <a:spcBef>
                <a:spcPts val="1200"/>
              </a:spcBef>
            </a:pPr>
            <a:r>
              <a:rPr lang="fr-FR" dirty="0"/>
              <a:t>5 </a:t>
            </a:r>
            <a:r>
              <a:rPr lang="fr-FR" dirty="0" err="1"/>
              <a:t>Sub-Projects</a:t>
            </a:r>
            <a:r>
              <a:rPr lang="fr-FR" dirty="0"/>
              <a:t> – PPY </a:t>
            </a:r>
            <a:r>
              <a:rPr lang="fr-FR" dirty="0" err="1"/>
              <a:t>resources</a:t>
            </a:r>
            <a:r>
              <a:rPr lang="fr-FR" dirty="0"/>
              <a:t> in 2025 </a:t>
            </a:r>
            <a:r>
              <a:rPr lang="fr-FR" dirty="0" smtClean="0"/>
              <a:t> (574 PM for SP-2 to SP-5) </a:t>
            </a:r>
            <a:endParaRPr lang="en-US" dirty="0"/>
          </a:p>
          <a:p>
            <a:pPr lvl="1">
              <a:spcBef>
                <a:spcPts val="1200"/>
              </a:spcBef>
            </a:pPr>
            <a:r>
              <a:rPr lang="en-US" dirty="0"/>
              <a:t>SP-1.	Project </a:t>
            </a:r>
            <a:r>
              <a:rPr lang="en-US" dirty="0" smtClean="0"/>
              <a:t>management 13.4 PM </a:t>
            </a:r>
            <a:endParaRPr lang="fr-FR" dirty="0"/>
          </a:p>
          <a:p>
            <a:pPr lvl="1">
              <a:spcBef>
                <a:spcPts val="1200"/>
              </a:spcBef>
            </a:pPr>
            <a:r>
              <a:rPr lang="en-US" dirty="0"/>
              <a:t>SP-2.	Preparation of ITER first experimental campaigns </a:t>
            </a:r>
            <a:r>
              <a:rPr lang="en-US" dirty="0" smtClean="0"/>
              <a:t> 182 PM </a:t>
            </a:r>
            <a:r>
              <a:rPr lang="en-US" dirty="0" smtClean="0">
                <a:solidFill>
                  <a:srgbClr val="FF0000"/>
                </a:solidFill>
              </a:rPr>
              <a:t>(including AI projects) </a:t>
            </a:r>
            <a:endParaRPr lang="fr-FR" dirty="0">
              <a:solidFill>
                <a:srgbClr val="FF0000"/>
              </a:solidFill>
            </a:endParaRPr>
          </a:p>
          <a:p>
            <a:pPr lvl="1">
              <a:spcBef>
                <a:spcPts val="1200"/>
              </a:spcBef>
            </a:pPr>
            <a:r>
              <a:rPr lang="en-US" dirty="0"/>
              <a:t>SP-3.	Plant systems and plasma </a:t>
            </a:r>
            <a:r>
              <a:rPr lang="en-US" dirty="0" smtClean="0"/>
              <a:t>operation  48 PM ( Including new ECRH activity) </a:t>
            </a:r>
            <a:endParaRPr lang="fr-FR" dirty="0"/>
          </a:p>
          <a:p>
            <a:pPr lvl="1">
              <a:spcBef>
                <a:spcPts val="1200"/>
              </a:spcBef>
            </a:pPr>
            <a:r>
              <a:rPr lang="en-US" dirty="0"/>
              <a:t>SP-4.	ITER Neutral Beam Test Facility and R&amp;D </a:t>
            </a:r>
            <a:r>
              <a:rPr lang="en-US" dirty="0" smtClean="0"/>
              <a:t> 226 PM </a:t>
            </a:r>
            <a:endParaRPr lang="fr-FR" dirty="0"/>
          </a:p>
          <a:p>
            <a:pPr lvl="1">
              <a:spcBef>
                <a:spcPts val="1200"/>
              </a:spcBef>
            </a:pPr>
            <a:r>
              <a:rPr lang="en-US" dirty="0"/>
              <a:t>SP-5.	Neutronics, Nuclear waste and </a:t>
            </a:r>
            <a:r>
              <a:rPr lang="en-US" dirty="0" smtClean="0"/>
              <a:t>Safety  117 PM </a:t>
            </a:r>
          </a:p>
        </p:txBody>
      </p:sp>
      <p:sp>
        <p:nvSpPr>
          <p:cNvPr id="4" name="Espace réservé du pied de page 3"/>
          <p:cNvSpPr>
            <a:spLocks noGrp="1"/>
          </p:cNvSpPr>
          <p:nvPr>
            <p:ph type="ftr" sz="quarter" idx="11"/>
          </p:nvPr>
        </p:nvSpPr>
        <p:spPr/>
        <p:txBody>
          <a:bodyPr/>
          <a:lstStyle/>
          <a:p>
            <a:r>
              <a:rPr lang="en-GB" smtClean="0">
                <a:solidFill>
                  <a:prstClr val="white"/>
                </a:solidFill>
              </a:rPr>
              <a:t>X. LITAUDON | PrIO - ITER Priority  | 07-02-2025</a:t>
            </a:r>
            <a:endParaRPr lang="en-GB">
              <a:solidFill>
                <a:prstClr val="white"/>
              </a:solidFill>
            </a:endParaRP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sp>
        <p:nvSpPr>
          <p:cNvPr id="7" name="Rectangle 6"/>
          <p:cNvSpPr/>
          <p:nvPr/>
        </p:nvSpPr>
        <p:spPr>
          <a:xfrm>
            <a:off x="170985" y="5909439"/>
            <a:ext cx="9753600" cy="646331"/>
          </a:xfrm>
          <a:prstGeom prst="rect">
            <a:avLst/>
          </a:prstGeom>
        </p:spPr>
        <p:txBody>
          <a:bodyPr wrap="square">
            <a:spAutoFit/>
          </a:bodyPr>
          <a:lstStyle/>
          <a:p>
            <a:r>
              <a:rPr lang="en-US" dirty="0" smtClean="0">
                <a:latin typeface="Calibri" panose="020F0502020204030204" pitchFamily="34" charset="0"/>
                <a:ea typeface="SimSun" panose="02010600030101010101" pitchFamily="2" charset="-122"/>
                <a:cs typeface="Arial" panose="020B0604020202020204" pitchFamily="34" charset="0"/>
              </a:rPr>
              <a:t>1 EUROFUSION </a:t>
            </a:r>
            <a:r>
              <a:rPr lang="en-US" dirty="0">
                <a:latin typeface="Calibri" panose="020F0502020204030204" pitchFamily="34" charset="0"/>
                <a:ea typeface="SimSun" panose="02010600030101010101" pitchFamily="2" charset="-122"/>
                <a:cs typeface="Arial" panose="020B0604020202020204" pitchFamily="34" charset="0"/>
              </a:rPr>
              <a:t>GA (20) 32 - 4.7 - ITER White Paper Report WG1 Issue 1 10-Dec-2020 (Decision).docx and EUROFUSION GA (20) 32 - 4.7 - ITER White Paper Report WG2 Issue 3 7-Dec-2020 (Decision).docx </a:t>
            </a:r>
            <a:endParaRPr lang="en-GB" dirty="0"/>
          </a:p>
        </p:txBody>
      </p:sp>
    </p:spTree>
    <p:extLst>
      <p:ext uri="{BB962C8B-B14F-4D97-AF65-F5344CB8AC3E}">
        <p14:creationId xmlns:p14="http://schemas.microsoft.com/office/powerpoint/2010/main" val="2939236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0080" y="140271"/>
            <a:ext cx="11827520" cy="553532"/>
          </a:xfrm>
        </p:spPr>
        <p:txBody>
          <a:bodyPr/>
          <a:lstStyle/>
          <a:p>
            <a:r>
              <a:rPr lang="en-US" dirty="0" smtClean="0"/>
              <a:t>High </a:t>
            </a:r>
            <a:r>
              <a:rPr lang="en-US" dirty="0"/>
              <a:t>level overview in terms of the involvement for a relevant EU implication in ITER and the impact level on the EU DEMO Design </a:t>
            </a:r>
            <a:r>
              <a:rPr lang="en-US" sz="1600" dirty="0" smtClean="0"/>
              <a:t>[</a:t>
            </a:r>
            <a:r>
              <a:rPr lang="en-US" sz="1600" b="0" dirty="0" err="1" smtClean="0"/>
              <a:t>EUROfusion</a:t>
            </a:r>
            <a:r>
              <a:rPr lang="en-US" sz="1600" b="0" dirty="0" smtClean="0"/>
              <a:t> GA 2020</a:t>
            </a:r>
            <a:r>
              <a:rPr lang="en-US" sz="1600" dirty="0" smtClean="0"/>
              <a:t>]</a:t>
            </a:r>
            <a:endParaRPr lang="en-GB" sz="1600" dirty="0"/>
          </a:p>
        </p:txBody>
      </p:sp>
      <p:sp>
        <p:nvSpPr>
          <p:cNvPr id="4" name="Espace réservé du pied de page 3"/>
          <p:cNvSpPr>
            <a:spLocks noGrp="1"/>
          </p:cNvSpPr>
          <p:nvPr>
            <p:ph type="ftr" sz="quarter" idx="11"/>
          </p:nvPr>
        </p:nvSpPr>
        <p:spPr/>
        <p:txBody>
          <a:bodyPr/>
          <a:lstStyle/>
          <a:p>
            <a:r>
              <a:rPr lang="en-GB" smtClean="0">
                <a:solidFill>
                  <a:prstClr val="white"/>
                </a:solidFill>
              </a:rPr>
              <a:t>X. LITAUDON | PrIO - ITER Priority  | 07-02-2025</a:t>
            </a:r>
            <a:endParaRPr lang="en-GB">
              <a:solidFill>
                <a:prstClr val="white"/>
              </a:solidFill>
            </a:endParaRP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sp>
        <p:nvSpPr>
          <p:cNvPr id="7" name="Rectangle 6"/>
          <p:cNvSpPr/>
          <p:nvPr/>
        </p:nvSpPr>
        <p:spPr>
          <a:xfrm>
            <a:off x="920242" y="6247993"/>
            <a:ext cx="11208567" cy="307777"/>
          </a:xfrm>
          <a:prstGeom prst="rect">
            <a:avLst/>
          </a:prstGeom>
        </p:spPr>
        <p:txBody>
          <a:bodyPr wrap="square">
            <a:spAutoFit/>
          </a:bodyPr>
          <a:lstStyle/>
          <a:p>
            <a:r>
              <a:rPr lang="en-US" sz="1400" b="1" dirty="0"/>
              <a:t>(+++): Unique, (++) High, (+) </a:t>
            </a:r>
            <a:r>
              <a:rPr lang="en-US" sz="1400" b="1" dirty="0" smtClean="0"/>
              <a:t>Significant (***) </a:t>
            </a:r>
            <a:r>
              <a:rPr lang="en-US" sz="1400" b="1" dirty="0"/>
              <a:t>Strong: organized team with defined commitments, (**) Organized team, (*) Expertise for follow-up </a:t>
            </a:r>
          </a:p>
        </p:txBody>
      </p:sp>
      <p:graphicFrame>
        <p:nvGraphicFramePr>
          <p:cNvPr id="9" name="Tableau 8"/>
          <p:cNvGraphicFramePr>
            <a:graphicFrameLocks noGrp="1"/>
          </p:cNvGraphicFramePr>
          <p:nvPr>
            <p:extLst>
              <p:ext uri="{D42A27DB-BD31-4B8C-83A1-F6EECF244321}">
                <p14:modId xmlns:p14="http://schemas.microsoft.com/office/powerpoint/2010/main" val="1875423096"/>
              </p:ext>
            </p:extLst>
          </p:nvPr>
        </p:nvGraphicFramePr>
        <p:xfrm>
          <a:off x="2241396" y="711199"/>
          <a:ext cx="9422261" cy="5475310"/>
        </p:xfrm>
        <a:graphic>
          <a:graphicData uri="http://schemas.openxmlformats.org/drawingml/2006/table">
            <a:tbl>
              <a:tblPr firstRow="1" firstCol="1" bandRow="1">
                <a:tableStyleId>{5C22544A-7EE6-4342-B048-85BDC9FD1C3A}</a:tableStyleId>
              </a:tblPr>
              <a:tblGrid>
                <a:gridCol w="4335509">
                  <a:extLst>
                    <a:ext uri="{9D8B030D-6E8A-4147-A177-3AD203B41FA5}">
                      <a16:colId xmlns:a16="http://schemas.microsoft.com/office/drawing/2014/main" val="20000"/>
                    </a:ext>
                  </a:extLst>
                </a:gridCol>
                <a:gridCol w="2595689">
                  <a:extLst>
                    <a:ext uri="{9D8B030D-6E8A-4147-A177-3AD203B41FA5}">
                      <a16:colId xmlns:a16="http://schemas.microsoft.com/office/drawing/2014/main" val="20001"/>
                    </a:ext>
                  </a:extLst>
                </a:gridCol>
                <a:gridCol w="2491063">
                  <a:extLst>
                    <a:ext uri="{9D8B030D-6E8A-4147-A177-3AD203B41FA5}">
                      <a16:colId xmlns:a16="http://schemas.microsoft.com/office/drawing/2014/main" val="20002"/>
                    </a:ext>
                  </a:extLst>
                </a:gridCol>
              </a:tblGrid>
              <a:tr h="606988">
                <a:tc>
                  <a:txBody>
                    <a:bodyPr/>
                    <a:lstStyle/>
                    <a:p>
                      <a:pPr>
                        <a:lnSpc>
                          <a:spcPct val="115000"/>
                        </a:lnSpc>
                        <a:spcAft>
                          <a:spcPts val="1000"/>
                        </a:spcAft>
                      </a:pPr>
                      <a:r>
                        <a:rPr lang="en-US" sz="1400" dirty="0">
                          <a:effectLst/>
                        </a:rPr>
                        <a:t>Sub-systems </a:t>
                      </a:r>
                      <a:endParaRPr lang="en-US" sz="1400"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dirty="0">
                          <a:effectLst/>
                        </a:rPr>
                        <a:t>Required involvement for EU implication in ITER operation</a:t>
                      </a:r>
                      <a:endParaRPr lang="en-US" sz="1400"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dirty="0">
                          <a:effectLst/>
                        </a:rPr>
                        <a:t>Impact level on </a:t>
                      </a:r>
                      <a:r>
                        <a:rPr lang="en-US" sz="1400" baseline="0" dirty="0">
                          <a:effectLst/>
                        </a:rPr>
                        <a:t> </a:t>
                      </a:r>
                      <a:r>
                        <a:rPr lang="en-US" sz="1400" dirty="0">
                          <a:effectLst/>
                        </a:rPr>
                        <a:t>EU DEMO design  </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36738">
                <a:tc>
                  <a:txBody>
                    <a:bodyPr/>
                    <a:lstStyle/>
                    <a:p>
                      <a:pPr>
                        <a:lnSpc>
                          <a:spcPct val="115000"/>
                        </a:lnSpc>
                        <a:spcAft>
                          <a:spcPts val="1000"/>
                        </a:spcAft>
                      </a:pPr>
                      <a:r>
                        <a:rPr lang="en-US" sz="1400" dirty="0">
                          <a:effectLst/>
                        </a:rPr>
                        <a:t>TF &amp; PF Magnets and </a:t>
                      </a:r>
                      <a:r>
                        <a:rPr lang="en-US" sz="1400" dirty="0" err="1">
                          <a:effectLst/>
                        </a:rPr>
                        <a:t>Cryo</a:t>
                      </a:r>
                      <a:r>
                        <a:rPr lang="en-US" sz="1400" dirty="0">
                          <a:effectLst/>
                        </a:rPr>
                        <a:t>-plant</a:t>
                      </a:r>
                      <a:endParaRPr lang="en-US" sz="1400"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 commissioning (*</a:t>
                      </a:r>
                      <a:r>
                        <a:rPr lang="en-US" sz="1400" b="1" baseline="0" dirty="0">
                          <a:effectLst/>
                        </a:rPr>
                        <a:t> </a:t>
                      </a:r>
                      <a:r>
                        <a:rPr lang="en-US" sz="1400" b="1" dirty="0">
                          <a:effectLst/>
                        </a:rPr>
                        <a:t>full op.) </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 (for DEMO design)</a:t>
                      </a:r>
                      <a:endParaRPr lang="en-US" sz="1400" b="1" dirty="0">
                        <a:effectLst/>
                        <a:latin typeface="Calibri"/>
                        <a:ea typeface="Calibri"/>
                        <a:cs typeface="Times New Roman"/>
                      </a:endParaRPr>
                    </a:p>
                  </a:txBody>
                  <a:tcPr marL="68580" marR="68580" marT="0" marB="0"/>
                </a:tc>
                <a:extLst>
                  <a:ext uri="{0D108BD9-81ED-4DB2-BD59-A6C34878D82A}">
                    <a16:rowId xmlns:a16="http://schemas.microsoft.com/office/drawing/2014/main" val="3915388119"/>
                  </a:ext>
                </a:extLst>
              </a:tr>
              <a:tr h="33673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400" dirty="0" err="1" smtClean="0">
                          <a:effectLst/>
                        </a:rPr>
                        <a:t>Divertor</a:t>
                      </a:r>
                      <a:r>
                        <a:rPr lang="en-US" sz="1400" dirty="0" smtClean="0">
                          <a:effectLst/>
                        </a:rPr>
                        <a:t> &amp; PFCs</a:t>
                      </a:r>
                      <a:endParaRPr lang="en-US" sz="1400" dirty="0" smtClean="0">
                        <a:effectLst/>
                        <a:latin typeface="+mn-lt"/>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400" b="1" dirty="0" smtClean="0">
                          <a:effectLst/>
                        </a:rPr>
                        <a:t>***</a:t>
                      </a:r>
                      <a:endParaRPr lang="en-US" sz="1400" b="1" dirty="0" smtClean="0">
                        <a:effectLst/>
                        <a:latin typeface="+mn-lt"/>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400" b="1" dirty="0" smtClean="0">
                          <a:effectLst/>
                        </a:rPr>
                        <a:t>++</a:t>
                      </a:r>
                      <a:endParaRPr lang="en-US" sz="1400" b="1" dirty="0" smtClean="0">
                        <a:effectLst/>
                        <a:latin typeface="+mn-lt"/>
                        <a:ea typeface="Calibri"/>
                        <a:cs typeface="Times New Roman"/>
                      </a:endParaRPr>
                    </a:p>
                  </a:txBody>
                  <a:tcPr marL="68580" marR="68580" marT="0" marB="0"/>
                </a:tc>
                <a:extLst>
                  <a:ext uri="{0D108BD9-81ED-4DB2-BD59-A6C34878D82A}">
                    <a16:rowId xmlns:a16="http://schemas.microsoft.com/office/drawing/2014/main" val="884235865"/>
                  </a:ext>
                </a:extLst>
              </a:tr>
              <a:tr h="336738">
                <a:tc>
                  <a:txBody>
                    <a:bodyPr/>
                    <a:lstStyle/>
                    <a:p>
                      <a:pPr>
                        <a:lnSpc>
                          <a:spcPct val="115000"/>
                        </a:lnSpc>
                        <a:spcAft>
                          <a:spcPts val="1000"/>
                        </a:spcAft>
                      </a:pPr>
                      <a:r>
                        <a:rPr lang="en-US" sz="1400" dirty="0">
                          <a:effectLst/>
                        </a:rPr>
                        <a:t>Tritium Plant</a:t>
                      </a:r>
                      <a:endParaRPr lang="en-US" sz="1400"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36738">
                <a:tc>
                  <a:txBody>
                    <a:bodyPr/>
                    <a:lstStyle/>
                    <a:p>
                      <a:pPr>
                        <a:lnSpc>
                          <a:spcPct val="115000"/>
                        </a:lnSpc>
                        <a:spcAft>
                          <a:spcPts val="1000"/>
                        </a:spcAft>
                      </a:pPr>
                      <a:r>
                        <a:rPr lang="en-US" sz="1400">
                          <a:effectLst/>
                        </a:rPr>
                        <a:t>Breeding Blanket System</a:t>
                      </a:r>
                      <a:endParaRPr lang="en-US" sz="140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36738">
                <a:tc>
                  <a:txBody>
                    <a:bodyPr/>
                    <a:lstStyle/>
                    <a:p>
                      <a:pPr>
                        <a:lnSpc>
                          <a:spcPct val="115000"/>
                        </a:lnSpc>
                        <a:spcAft>
                          <a:spcPts val="1000"/>
                        </a:spcAft>
                      </a:pPr>
                      <a:r>
                        <a:rPr lang="en-US" sz="1400" dirty="0">
                          <a:effectLst/>
                        </a:rPr>
                        <a:t>H&amp;CD:  Neutral Beam</a:t>
                      </a:r>
                      <a:endParaRPr lang="en-US" sz="1400" dirty="0">
                        <a:effectLst/>
                        <a:latin typeface="Calibri"/>
                        <a:ea typeface="Calibri"/>
                        <a:cs typeface="Times New Roman"/>
                      </a:endParaRPr>
                    </a:p>
                  </a:txBody>
                  <a:tcPr marL="68580" marR="68580" marT="0" marB="0">
                    <a:solidFill>
                      <a:srgbClr val="FF0000"/>
                    </a:solidFill>
                  </a:tcPr>
                </a:tc>
                <a:tc>
                  <a:txBody>
                    <a:bodyPr/>
                    <a:lstStyle/>
                    <a:p>
                      <a:pPr>
                        <a:lnSpc>
                          <a:spcPct val="115000"/>
                        </a:lnSpc>
                        <a:spcAft>
                          <a:spcPts val="1000"/>
                        </a:spcAft>
                      </a:pPr>
                      <a:r>
                        <a:rPr lang="en-US" sz="1400" b="1" dirty="0">
                          <a:effectLst/>
                        </a:rPr>
                        <a:t>*** (NBTF)</a:t>
                      </a:r>
                      <a:endParaRPr lang="en-US" sz="1400" b="1" dirty="0">
                        <a:effectLst/>
                        <a:latin typeface="Calibri"/>
                        <a:ea typeface="Calibri"/>
                        <a:cs typeface="Times New Roman"/>
                      </a:endParaRPr>
                    </a:p>
                  </a:txBody>
                  <a:tcPr marL="68580" marR="68580" marT="0" marB="0">
                    <a:solidFill>
                      <a:srgbClr val="FF0000"/>
                    </a:solidFill>
                  </a:tcPr>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solidFill>
                      <a:srgbClr val="FF0000"/>
                    </a:solidFill>
                  </a:tcPr>
                </a:tc>
                <a:extLst>
                  <a:ext uri="{0D108BD9-81ED-4DB2-BD59-A6C34878D82A}">
                    <a16:rowId xmlns:a16="http://schemas.microsoft.com/office/drawing/2014/main" val="10004"/>
                  </a:ext>
                </a:extLst>
              </a:tr>
              <a:tr h="336738">
                <a:tc>
                  <a:txBody>
                    <a:bodyPr/>
                    <a:lstStyle/>
                    <a:p>
                      <a:pPr>
                        <a:lnSpc>
                          <a:spcPct val="115000"/>
                        </a:lnSpc>
                        <a:spcAft>
                          <a:spcPts val="1000"/>
                        </a:spcAft>
                      </a:pPr>
                      <a:r>
                        <a:rPr lang="en-US" sz="1400" dirty="0" smtClean="0">
                          <a:effectLst/>
                        </a:rPr>
                        <a:t>Diagnostics (Synthetic</a:t>
                      </a:r>
                      <a:r>
                        <a:rPr lang="en-US" sz="1400" baseline="0" dirty="0" smtClean="0">
                          <a:effectLst/>
                        </a:rPr>
                        <a:t> Diagnostic–</a:t>
                      </a:r>
                      <a:r>
                        <a:rPr lang="en-US" sz="1400" baseline="0" dirty="0" err="1" smtClean="0">
                          <a:effectLst/>
                        </a:rPr>
                        <a:t>PrIO</a:t>
                      </a:r>
                      <a:r>
                        <a:rPr lang="en-US" sz="1400" baseline="0" dirty="0" smtClean="0">
                          <a:effectLst/>
                        </a:rPr>
                        <a:t>) </a:t>
                      </a:r>
                      <a:endParaRPr lang="en-US" sz="1400" dirty="0">
                        <a:effectLst/>
                        <a:latin typeface="Calibri"/>
                        <a:ea typeface="Calibri"/>
                        <a:cs typeface="Times New Roman"/>
                      </a:endParaRPr>
                    </a:p>
                  </a:txBody>
                  <a:tcPr marL="68580" marR="68580" marT="0" marB="0">
                    <a:solidFill>
                      <a:srgbClr val="FF0000"/>
                    </a:solidFill>
                  </a:tcPr>
                </a:tc>
                <a:tc>
                  <a:txBody>
                    <a:bodyPr/>
                    <a:lstStyle/>
                    <a:p>
                      <a:pPr>
                        <a:lnSpc>
                          <a:spcPct val="115000"/>
                        </a:lnSpc>
                        <a:spcAft>
                          <a:spcPts val="1000"/>
                        </a:spcAft>
                      </a:pPr>
                      <a:r>
                        <a:rPr lang="en-US" sz="1400" b="1" dirty="0">
                          <a:effectLst/>
                        </a:rPr>
                        <a:t>*** </a:t>
                      </a:r>
                      <a:endParaRPr lang="en-US" sz="1400" b="1" dirty="0">
                        <a:effectLst/>
                        <a:latin typeface="Calibri"/>
                        <a:ea typeface="Calibri"/>
                        <a:cs typeface="Times New Roman"/>
                      </a:endParaRPr>
                    </a:p>
                  </a:txBody>
                  <a:tcPr marL="68580" marR="68580" marT="0" marB="0">
                    <a:solidFill>
                      <a:srgbClr val="FF0000"/>
                    </a:solidFill>
                  </a:tcPr>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solidFill>
                      <a:srgbClr val="FF0000"/>
                    </a:solidFill>
                  </a:tcPr>
                </a:tc>
                <a:extLst>
                  <a:ext uri="{0D108BD9-81ED-4DB2-BD59-A6C34878D82A}">
                    <a16:rowId xmlns:a16="http://schemas.microsoft.com/office/drawing/2014/main" val="10005"/>
                  </a:ext>
                </a:extLst>
              </a:tr>
              <a:tr h="336738">
                <a:tc>
                  <a:txBody>
                    <a:bodyPr/>
                    <a:lstStyle/>
                    <a:p>
                      <a:pPr>
                        <a:lnSpc>
                          <a:spcPct val="115000"/>
                        </a:lnSpc>
                        <a:spcAft>
                          <a:spcPts val="1000"/>
                        </a:spcAft>
                      </a:pPr>
                      <a:r>
                        <a:rPr lang="en-GB" sz="1400" dirty="0">
                          <a:effectLst/>
                        </a:rPr>
                        <a:t>Control and Analysis/operational/simulation tools   </a:t>
                      </a:r>
                      <a:endParaRPr lang="en-US" sz="1400" dirty="0">
                        <a:effectLst/>
                        <a:latin typeface="Calibri"/>
                        <a:ea typeface="Calibri"/>
                        <a:cs typeface="Times New Roman"/>
                      </a:endParaRPr>
                    </a:p>
                  </a:txBody>
                  <a:tcPr marL="68580" marR="68580" marT="0" marB="0">
                    <a:solidFill>
                      <a:srgbClr val="FF0000"/>
                    </a:solidFill>
                  </a:tcPr>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solidFill>
                      <a:srgbClr val="FF0000"/>
                    </a:solidFill>
                  </a:tcPr>
                </a:tc>
                <a:tc>
                  <a:txBody>
                    <a:bodyPr/>
                    <a:lstStyle/>
                    <a:p>
                      <a:pPr>
                        <a:lnSpc>
                          <a:spcPct val="115000"/>
                        </a:lnSpc>
                        <a:spcAft>
                          <a:spcPts val="1000"/>
                        </a:spcAft>
                      </a:pPr>
                      <a:r>
                        <a:rPr lang="en-US" sz="1400" b="1" dirty="0">
                          <a:effectLst/>
                        </a:rPr>
                        <a:t>++ (+++ some control</a:t>
                      </a:r>
                      <a:r>
                        <a:rPr lang="en-US" sz="1400" b="1" baseline="0" dirty="0">
                          <a:effectLst/>
                        </a:rPr>
                        <a:t> </a:t>
                      </a:r>
                      <a:r>
                        <a:rPr lang="en-US" sz="1400" b="1" dirty="0">
                          <a:effectLst/>
                        </a:rPr>
                        <a:t>aspects)</a:t>
                      </a:r>
                      <a:endParaRPr lang="en-US" sz="1400" b="1" dirty="0">
                        <a:effectLst/>
                        <a:latin typeface="Calibri"/>
                        <a:ea typeface="Calibri"/>
                        <a:cs typeface="Times New Roman"/>
                      </a:endParaRPr>
                    </a:p>
                  </a:txBody>
                  <a:tcPr marL="68580" marR="68580" marT="0" marB="0">
                    <a:solidFill>
                      <a:srgbClr val="FF0000"/>
                    </a:solidFill>
                  </a:tcPr>
                </a:tc>
                <a:extLst>
                  <a:ext uri="{0D108BD9-81ED-4DB2-BD59-A6C34878D82A}">
                    <a16:rowId xmlns:a16="http://schemas.microsoft.com/office/drawing/2014/main" val="10006"/>
                  </a:ext>
                </a:extLst>
              </a:tr>
              <a:tr h="336738">
                <a:tc>
                  <a:txBody>
                    <a:bodyPr/>
                    <a:lstStyle/>
                    <a:p>
                      <a:pPr>
                        <a:lnSpc>
                          <a:spcPct val="115000"/>
                        </a:lnSpc>
                        <a:spcAft>
                          <a:spcPts val="1000"/>
                        </a:spcAft>
                      </a:pPr>
                      <a:r>
                        <a:rPr lang="en-US" sz="1400" dirty="0" err="1">
                          <a:effectLst/>
                        </a:rPr>
                        <a:t>Neutronics</a:t>
                      </a:r>
                      <a:r>
                        <a:rPr lang="en-US" sz="1400" dirty="0">
                          <a:effectLst/>
                        </a:rPr>
                        <a:t>, Waste and Radiological Protection</a:t>
                      </a:r>
                      <a:endParaRPr lang="en-US" sz="1400" dirty="0">
                        <a:effectLst/>
                        <a:latin typeface="Calibri"/>
                        <a:ea typeface="Calibri"/>
                        <a:cs typeface="Times New Roman"/>
                      </a:endParaRPr>
                    </a:p>
                  </a:txBody>
                  <a:tcPr marL="68580" marR="68580" marT="0" marB="0">
                    <a:solidFill>
                      <a:srgbClr val="FF0000"/>
                    </a:solidFill>
                  </a:tcPr>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solidFill>
                      <a:srgbClr val="FF0000"/>
                    </a:solidFill>
                  </a:tcPr>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solidFill>
                      <a:srgbClr val="FF0000"/>
                    </a:solidFill>
                  </a:tcPr>
                </a:tc>
                <a:extLst>
                  <a:ext uri="{0D108BD9-81ED-4DB2-BD59-A6C34878D82A}">
                    <a16:rowId xmlns:a16="http://schemas.microsoft.com/office/drawing/2014/main" val="2447630109"/>
                  </a:ext>
                </a:extLst>
              </a:tr>
              <a:tr h="336738">
                <a:tc>
                  <a:txBody>
                    <a:bodyPr/>
                    <a:lstStyle/>
                    <a:p>
                      <a:pPr>
                        <a:lnSpc>
                          <a:spcPct val="115000"/>
                        </a:lnSpc>
                        <a:spcAft>
                          <a:spcPts val="1000"/>
                        </a:spcAft>
                      </a:pPr>
                      <a:r>
                        <a:rPr lang="en-US" sz="1400" dirty="0">
                          <a:effectLst/>
                        </a:rPr>
                        <a:t>H&amp;CD:  Electron Cyclotron</a:t>
                      </a:r>
                      <a:endParaRPr lang="en-US" sz="1400" dirty="0">
                        <a:effectLst/>
                        <a:latin typeface="Calibri"/>
                        <a:ea typeface="Calibri"/>
                        <a:cs typeface="Times New Roman"/>
                      </a:endParaRPr>
                    </a:p>
                  </a:txBody>
                  <a:tcPr marL="68580" marR="68580" marT="0" marB="0">
                    <a:solidFill>
                      <a:srgbClr val="FF0000"/>
                    </a:solidFill>
                  </a:tcPr>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solidFill>
                      <a:srgbClr val="FF0000"/>
                    </a:solidFill>
                  </a:tcPr>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solidFill>
                      <a:srgbClr val="FF0000"/>
                    </a:solidFill>
                  </a:tcPr>
                </a:tc>
                <a:extLst>
                  <a:ext uri="{0D108BD9-81ED-4DB2-BD59-A6C34878D82A}">
                    <a16:rowId xmlns:a16="http://schemas.microsoft.com/office/drawing/2014/main" val="2829959323"/>
                  </a:ext>
                </a:extLst>
              </a:tr>
              <a:tr h="336738">
                <a:tc>
                  <a:txBody>
                    <a:bodyPr/>
                    <a:lstStyle/>
                    <a:p>
                      <a:pPr>
                        <a:lnSpc>
                          <a:spcPct val="115000"/>
                        </a:lnSpc>
                        <a:spcAft>
                          <a:spcPts val="1000"/>
                        </a:spcAft>
                      </a:pPr>
                      <a:r>
                        <a:rPr lang="en-US" sz="1400" dirty="0">
                          <a:effectLst/>
                        </a:rPr>
                        <a:t>H&amp;CD:  Ion Cyclotron</a:t>
                      </a:r>
                      <a:endParaRPr lang="en-US" sz="1400"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 (operation in present facilities)</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36738">
                <a:tc>
                  <a:txBody>
                    <a:bodyPr/>
                    <a:lstStyle/>
                    <a:p>
                      <a:pPr>
                        <a:lnSpc>
                          <a:spcPct val="115000"/>
                        </a:lnSpc>
                        <a:spcAft>
                          <a:spcPts val="1000"/>
                        </a:spcAft>
                      </a:pPr>
                      <a:r>
                        <a:rPr lang="en-US" sz="1400" dirty="0">
                          <a:effectLst/>
                        </a:rPr>
                        <a:t>Vacuum Vessel</a:t>
                      </a:r>
                      <a:endParaRPr lang="en-US" sz="1400"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336738">
                <a:tc>
                  <a:txBody>
                    <a:bodyPr/>
                    <a:lstStyle/>
                    <a:p>
                      <a:pPr>
                        <a:lnSpc>
                          <a:spcPct val="115000"/>
                        </a:lnSpc>
                        <a:spcAft>
                          <a:spcPts val="1000"/>
                        </a:spcAft>
                      </a:pPr>
                      <a:r>
                        <a:rPr lang="en-US" sz="1400" dirty="0">
                          <a:effectLst/>
                        </a:rPr>
                        <a:t>Remote Handling Equipment</a:t>
                      </a:r>
                      <a:endParaRPr lang="en-US" sz="1400"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336738">
                <a:tc>
                  <a:txBody>
                    <a:bodyPr/>
                    <a:lstStyle/>
                    <a:p>
                      <a:pPr>
                        <a:lnSpc>
                          <a:spcPct val="115000"/>
                        </a:lnSpc>
                        <a:spcAft>
                          <a:spcPts val="1000"/>
                        </a:spcAft>
                      </a:pPr>
                      <a:r>
                        <a:rPr lang="en-US" sz="1400" dirty="0">
                          <a:effectLst/>
                        </a:rPr>
                        <a:t>Vacuum Pumping &amp; fueling</a:t>
                      </a:r>
                      <a:endParaRPr lang="en-US" sz="1400"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336738">
                <a:tc>
                  <a:txBody>
                    <a:bodyPr/>
                    <a:lstStyle/>
                    <a:p>
                      <a:pPr>
                        <a:lnSpc>
                          <a:spcPct val="115000"/>
                        </a:lnSpc>
                        <a:spcAft>
                          <a:spcPts val="1000"/>
                        </a:spcAft>
                      </a:pPr>
                      <a:r>
                        <a:rPr lang="en-US" sz="1400" dirty="0">
                          <a:effectLst/>
                        </a:rPr>
                        <a:t>Building,</a:t>
                      </a:r>
                      <a:r>
                        <a:rPr lang="en-US" sz="1400" baseline="0" dirty="0">
                          <a:effectLst/>
                        </a:rPr>
                        <a:t> </a:t>
                      </a:r>
                      <a:r>
                        <a:rPr lang="en-US" sz="1400" dirty="0">
                          <a:effectLst/>
                        </a:rPr>
                        <a:t>Electrical Power Supply &amp; Distribution System</a:t>
                      </a:r>
                      <a:endParaRPr lang="en-US" sz="1400"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b="1" dirty="0">
                          <a:effectLst/>
                        </a:rPr>
                        <a:t>+++ (for DEMO design)</a:t>
                      </a:r>
                      <a:endParaRPr lang="en-US"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bl>
          </a:graphicData>
        </a:graphic>
      </p:graphicFrame>
      <p:sp>
        <p:nvSpPr>
          <p:cNvPr id="10" name="ZoneTexte 9"/>
          <p:cNvSpPr txBox="1"/>
          <p:nvPr/>
        </p:nvSpPr>
        <p:spPr>
          <a:xfrm>
            <a:off x="153074" y="958764"/>
            <a:ext cx="1660715" cy="707886"/>
          </a:xfrm>
          <a:prstGeom prst="rect">
            <a:avLst/>
          </a:prstGeom>
          <a:noFill/>
        </p:spPr>
        <p:txBody>
          <a:bodyPr wrap="square" rtlCol="0">
            <a:spAutoFit/>
          </a:bodyPr>
          <a:lstStyle/>
          <a:p>
            <a:pPr algn="ctr"/>
            <a:r>
              <a:rPr lang="fr-FR" sz="2000" b="1" dirty="0" err="1">
                <a:solidFill>
                  <a:srgbClr val="FF0000"/>
                </a:solidFill>
              </a:rPr>
              <a:t>PrIO</a:t>
            </a:r>
            <a:r>
              <a:rPr lang="fr-FR" sz="2000" b="1" dirty="0">
                <a:solidFill>
                  <a:srgbClr val="FF0000"/>
                </a:solidFill>
              </a:rPr>
              <a:t> contributions </a:t>
            </a:r>
          </a:p>
        </p:txBody>
      </p:sp>
      <p:cxnSp>
        <p:nvCxnSpPr>
          <p:cNvPr id="11" name="Connecteur droit avec flèche 10"/>
          <p:cNvCxnSpPr/>
          <p:nvPr/>
        </p:nvCxnSpPr>
        <p:spPr>
          <a:xfrm flipV="1">
            <a:off x="935278" y="3132677"/>
            <a:ext cx="1188317" cy="330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935277" y="2750105"/>
            <a:ext cx="1188317" cy="330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935276" y="3861363"/>
            <a:ext cx="1188317" cy="330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935279" y="3478791"/>
            <a:ext cx="1188317" cy="330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920242" y="4240627"/>
            <a:ext cx="1188317" cy="330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866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PrIO</a:t>
            </a:r>
            <a:r>
              <a:rPr lang="en-GB" dirty="0"/>
              <a:t> </a:t>
            </a:r>
            <a:r>
              <a:rPr lang="en-GB" dirty="0" smtClean="0"/>
              <a:t>objectives  in support to ITER </a:t>
            </a:r>
            <a:endParaRPr lang="en-GB" dirty="0"/>
          </a:p>
        </p:txBody>
      </p:sp>
      <p:sp>
        <p:nvSpPr>
          <p:cNvPr id="3" name="Espace réservé du contenu 2"/>
          <p:cNvSpPr>
            <a:spLocks noGrp="1"/>
          </p:cNvSpPr>
          <p:nvPr>
            <p:ph idx="1"/>
          </p:nvPr>
        </p:nvSpPr>
        <p:spPr>
          <a:xfrm>
            <a:off x="587296" y="867138"/>
            <a:ext cx="11398757" cy="5688632"/>
          </a:xfrm>
        </p:spPr>
        <p:txBody>
          <a:bodyPr>
            <a:normAutofit lnSpcReduction="10000"/>
          </a:bodyPr>
          <a:lstStyle/>
          <a:p>
            <a:r>
              <a:rPr lang="en-US" dirty="0"/>
              <a:t>C</a:t>
            </a:r>
            <a:r>
              <a:rPr lang="en-US" dirty="0" smtClean="0"/>
              <a:t>ontribute </a:t>
            </a:r>
            <a:r>
              <a:rPr lang="en-US" dirty="0"/>
              <a:t>to the preparation </a:t>
            </a:r>
            <a:r>
              <a:rPr lang="en-US" u="sng" dirty="0"/>
              <a:t>at the </a:t>
            </a:r>
            <a:r>
              <a:rPr lang="en-US" u="sng" dirty="0" err="1"/>
              <a:t>EUROfusion</a:t>
            </a:r>
            <a:r>
              <a:rPr lang="en-US" u="sng" dirty="0"/>
              <a:t> Consortium level </a:t>
            </a:r>
            <a:r>
              <a:rPr lang="en-US" dirty="0"/>
              <a:t>of the initial ITER experimental </a:t>
            </a:r>
            <a:r>
              <a:rPr lang="en-US" dirty="0" smtClean="0"/>
              <a:t>campaigns</a:t>
            </a:r>
          </a:p>
          <a:p>
            <a:pPr lvl="1"/>
            <a:r>
              <a:rPr lang="en-US" dirty="0" smtClean="0"/>
              <a:t>develop </a:t>
            </a:r>
            <a:r>
              <a:rPr lang="en-US" b="1" dirty="0" smtClean="0"/>
              <a:t>synthetic </a:t>
            </a:r>
            <a:r>
              <a:rPr lang="en-US" b="1" dirty="0"/>
              <a:t>diagnostics </a:t>
            </a:r>
            <a:r>
              <a:rPr lang="en-US" dirty="0" smtClean="0"/>
              <a:t>[for the EC procured </a:t>
            </a:r>
            <a:r>
              <a:rPr lang="en-US" dirty="0"/>
              <a:t>ITER </a:t>
            </a:r>
            <a:r>
              <a:rPr lang="en-US" dirty="0" smtClean="0"/>
              <a:t>diagnostics</a:t>
            </a:r>
            <a:r>
              <a:rPr lang="en-US" dirty="0"/>
              <a:t> for the first phase of ITER </a:t>
            </a:r>
            <a:r>
              <a:rPr lang="en-US" dirty="0" smtClean="0"/>
              <a:t>operation ] and </a:t>
            </a:r>
            <a:r>
              <a:rPr lang="en-US" dirty="0"/>
              <a:t>data analysis tools within </a:t>
            </a:r>
            <a:r>
              <a:rPr lang="en-US" dirty="0" smtClean="0"/>
              <a:t>IMAS</a:t>
            </a:r>
            <a:endParaRPr lang="en-US" dirty="0"/>
          </a:p>
          <a:p>
            <a:pPr lvl="1"/>
            <a:r>
              <a:rPr lang="en-US" dirty="0" smtClean="0"/>
              <a:t>design </a:t>
            </a:r>
            <a:r>
              <a:rPr lang="en-US" dirty="0"/>
              <a:t>ITER operational scenarios </a:t>
            </a:r>
            <a:r>
              <a:rPr lang="en-US" dirty="0" smtClean="0"/>
              <a:t>through </a:t>
            </a:r>
            <a:r>
              <a:rPr lang="en-US" dirty="0"/>
              <a:t>modelling </a:t>
            </a:r>
            <a:r>
              <a:rPr lang="en-US" dirty="0" smtClean="0"/>
              <a:t>with tools </a:t>
            </a:r>
            <a:r>
              <a:rPr lang="en-US" dirty="0"/>
              <a:t>validated on </a:t>
            </a:r>
            <a:r>
              <a:rPr lang="en-US" dirty="0" err="1"/>
              <a:t>EUROfusion</a:t>
            </a:r>
            <a:r>
              <a:rPr lang="en-US" dirty="0"/>
              <a:t> experimental </a:t>
            </a:r>
            <a:r>
              <a:rPr lang="en-US" dirty="0" smtClean="0"/>
              <a:t>facilities </a:t>
            </a:r>
          </a:p>
          <a:p>
            <a:r>
              <a:rPr lang="en-US" dirty="0" smtClean="0"/>
              <a:t>Support knowledge capture and transfer on </a:t>
            </a:r>
            <a:r>
              <a:rPr lang="en-US" dirty="0"/>
              <a:t>operational topics </a:t>
            </a:r>
            <a:r>
              <a:rPr lang="en-US" dirty="0" smtClean="0"/>
              <a:t>from </a:t>
            </a:r>
            <a:r>
              <a:rPr lang="en-US" dirty="0" err="1"/>
              <a:t>EUROfusion</a:t>
            </a:r>
            <a:r>
              <a:rPr lang="en-US" dirty="0"/>
              <a:t> facilities in view of ITER operations. </a:t>
            </a:r>
            <a:endParaRPr lang="en-US" dirty="0" smtClean="0"/>
          </a:p>
          <a:p>
            <a:pPr lvl="1"/>
            <a:r>
              <a:rPr lang="en-US" dirty="0" err="1" smtClean="0"/>
              <a:t>EUROfusion</a:t>
            </a:r>
            <a:r>
              <a:rPr lang="en-US" dirty="0" smtClean="0"/>
              <a:t> </a:t>
            </a:r>
            <a:r>
              <a:rPr lang="en-US" dirty="0"/>
              <a:t>Operations Network on relevant operational competencies </a:t>
            </a:r>
            <a:r>
              <a:rPr lang="en-US" dirty="0" smtClean="0"/>
              <a:t>and coordination of operational studies (NBI, ECRH) </a:t>
            </a:r>
          </a:p>
          <a:p>
            <a:r>
              <a:rPr lang="en-US" dirty="0"/>
              <a:t>C</a:t>
            </a:r>
            <a:r>
              <a:rPr lang="en-US" dirty="0" smtClean="0"/>
              <a:t>ontribute </a:t>
            </a:r>
            <a:r>
              <a:rPr lang="en-US" dirty="0"/>
              <a:t>to the activities of the </a:t>
            </a:r>
            <a:r>
              <a:rPr lang="en-US" dirty="0" smtClean="0"/>
              <a:t>ITER-NBTF and </a:t>
            </a:r>
            <a:r>
              <a:rPr lang="en-US" dirty="0"/>
              <a:t>the scientific exploitation of smaller ITER-like ion sources located at </a:t>
            </a:r>
            <a:r>
              <a:rPr lang="en-US" dirty="0" smtClean="0"/>
              <a:t>IPP-</a:t>
            </a:r>
            <a:r>
              <a:rPr lang="en-US" dirty="0" err="1" smtClean="0"/>
              <a:t>Garching</a:t>
            </a:r>
            <a:endParaRPr lang="en-US" dirty="0" smtClean="0"/>
          </a:p>
          <a:p>
            <a:pPr lvl="1"/>
            <a:r>
              <a:rPr lang="en-US" dirty="0" smtClean="0"/>
              <a:t>provide </a:t>
            </a:r>
            <a:r>
              <a:rPr lang="en-US" dirty="0"/>
              <a:t>results necessary to </a:t>
            </a:r>
            <a:r>
              <a:rPr lang="en-US" dirty="0" err="1"/>
              <a:t>optimise</a:t>
            </a:r>
            <a:r>
              <a:rPr lang="en-US" dirty="0"/>
              <a:t> the ITER NB system and to define the technical requirements of the procurement </a:t>
            </a:r>
            <a:r>
              <a:rPr lang="en-US" dirty="0" smtClean="0"/>
              <a:t>arrangements</a:t>
            </a:r>
          </a:p>
          <a:p>
            <a:r>
              <a:rPr lang="en-US" dirty="0" smtClean="0"/>
              <a:t>Improve and transfer knowledge </a:t>
            </a:r>
            <a:r>
              <a:rPr lang="en-US" dirty="0"/>
              <a:t>on </a:t>
            </a:r>
            <a:r>
              <a:rPr lang="en-US" dirty="0" err="1"/>
              <a:t>neutronics</a:t>
            </a:r>
            <a:r>
              <a:rPr lang="en-US" dirty="0"/>
              <a:t>, nuclear technology and safety </a:t>
            </a:r>
            <a:r>
              <a:rPr lang="en-US" dirty="0" smtClean="0"/>
              <a:t>issues</a:t>
            </a:r>
          </a:p>
          <a:p>
            <a:pPr lvl="1"/>
            <a:r>
              <a:rPr lang="en-US" dirty="0" smtClean="0"/>
              <a:t>develop </a:t>
            </a:r>
            <a:r>
              <a:rPr lang="en-US" dirty="0"/>
              <a:t>and validate nuclear codes, </a:t>
            </a:r>
            <a:r>
              <a:rPr lang="en-US" dirty="0" err="1"/>
              <a:t>neutronics</a:t>
            </a:r>
            <a:r>
              <a:rPr lang="en-US" dirty="0"/>
              <a:t> tools and experimental techniques </a:t>
            </a:r>
          </a:p>
          <a:p>
            <a:pPr lvl="1"/>
            <a:r>
              <a:rPr lang="en-US" dirty="0" smtClean="0"/>
              <a:t>Contribute to risk mitigation of ITER operations and </a:t>
            </a:r>
            <a:r>
              <a:rPr lang="en-US" dirty="0"/>
              <a:t>maintenance activities </a:t>
            </a:r>
            <a:r>
              <a:rPr lang="en-US" dirty="0" smtClean="0"/>
              <a:t>by analysis and lessons learned of JET DT operation </a:t>
            </a:r>
            <a:endParaRPr lang="en-GB" dirty="0"/>
          </a:p>
        </p:txBody>
      </p:sp>
      <p:sp>
        <p:nvSpPr>
          <p:cNvPr id="4" name="Espace réservé du pied de page 3"/>
          <p:cNvSpPr>
            <a:spLocks noGrp="1"/>
          </p:cNvSpPr>
          <p:nvPr>
            <p:ph type="ftr" sz="quarter" idx="11"/>
          </p:nvPr>
        </p:nvSpPr>
        <p:spPr/>
        <p:txBody>
          <a:bodyPr/>
          <a:lstStyle/>
          <a:p>
            <a:r>
              <a:rPr lang="en-GB" smtClean="0">
                <a:solidFill>
                  <a:prstClr val="white"/>
                </a:solidFill>
              </a:rPr>
              <a:t>X. LITAUDON | PrIO - ITER Priority  | 07-02-2025</a:t>
            </a:r>
            <a:endParaRPr lang="en-GB">
              <a:solidFill>
                <a:prstClr val="white"/>
              </a:solidFill>
            </a:endParaRP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Tree>
    <p:extLst>
      <p:ext uri="{BB962C8B-B14F-4D97-AF65-F5344CB8AC3E}">
        <p14:creationId xmlns:p14="http://schemas.microsoft.com/office/powerpoint/2010/main" val="1161531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9063" y="151424"/>
            <a:ext cx="9710588" cy="579925"/>
          </a:xfrm>
        </p:spPr>
        <p:txBody>
          <a:bodyPr/>
          <a:lstStyle/>
          <a:p>
            <a:r>
              <a:rPr lang="fr-FR" dirty="0" err="1" smtClean="0"/>
              <a:t>PrIO</a:t>
            </a:r>
            <a:r>
              <a:rPr lang="fr-FR" dirty="0" smtClean="0"/>
              <a:t> </a:t>
            </a:r>
            <a:r>
              <a:rPr lang="fr-FR" dirty="0" err="1" smtClean="0"/>
              <a:t>activities</a:t>
            </a:r>
            <a:r>
              <a:rPr lang="fr-FR" dirty="0" smtClean="0"/>
              <a:t> </a:t>
            </a:r>
            <a:r>
              <a:rPr lang="fr-FR" dirty="0" err="1" smtClean="0"/>
              <a:t>well</a:t>
            </a:r>
            <a:r>
              <a:rPr lang="fr-FR" dirty="0" smtClean="0"/>
              <a:t> </a:t>
            </a:r>
            <a:r>
              <a:rPr lang="fr-FR" dirty="0" err="1" smtClean="0"/>
              <a:t>aligned</a:t>
            </a:r>
            <a:r>
              <a:rPr lang="fr-FR" dirty="0" smtClean="0"/>
              <a:t> </a:t>
            </a:r>
            <a:r>
              <a:rPr lang="fr-FR" dirty="0" err="1" smtClean="0"/>
              <a:t>with</a:t>
            </a:r>
            <a:r>
              <a:rPr lang="fr-FR" dirty="0" smtClean="0"/>
              <a:t> IO</a:t>
            </a:r>
            <a:r>
              <a:rPr lang="fr-FR" dirty="0"/>
              <a:t> </a:t>
            </a:r>
            <a:r>
              <a:rPr lang="fr-FR" dirty="0" smtClean="0"/>
              <a:t>key </a:t>
            </a:r>
            <a:r>
              <a:rPr lang="fr-FR" dirty="0" err="1" smtClean="0"/>
              <a:t>safety</a:t>
            </a:r>
            <a:r>
              <a:rPr lang="fr-FR" dirty="0" smtClean="0"/>
              <a:t> </a:t>
            </a:r>
            <a:r>
              <a:rPr lang="fr-FR" dirty="0" err="1" smtClean="0"/>
              <a:t>uncertainties</a:t>
            </a:r>
            <a:r>
              <a:rPr lang="fr-FR" dirty="0" smtClean="0"/>
              <a:t>  </a:t>
            </a:r>
            <a:endParaRPr lang="en-GB" dirty="0"/>
          </a:p>
        </p:txBody>
      </p:sp>
      <p:sp>
        <p:nvSpPr>
          <p:cNvPr id="4" name="Espace réservé du pied de page 3"/>
          <p:cNvSpPr>
            <a:spLocks noGrp="1"/>
          </p:cNvSpPr>
          <p:nvPr>
            <p:ph type="ftr" sz="quarter" idx="11"/>
          </p:nvPr>
        </p:nvSpPr>
        <p:spPr/>
        <p:txBody>
          <a:bodyPr/>
          <a:lstStyle/>
          <a:p>
            <a:r>
              <a:rPr lang="en-GB" smtClean="0">
                <a:solidFill>
                  <a:prstClr val="white"/>
                </a:solidFill>
              </a:rPr>
              <a:t>X. LITAUDON | PrIO - ITER Priority  | 07-02-2025</a:t>
            </a:r>
            <a:endParaRPr lang="en-GB">
              <a:solidFill>
                <a:prstClr val="white"/>
              </a:solidFill>
            </a:endParaRP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pic>
        <p:nvPicPr>
          <p:cNvPr id="6" name="Image 5"/>
          <p:cNvPicPr>
            <a:picLocks noChangeAspect="1"/>
          </p:cNvPicPr>
          <p:nvPr/>
        </p:nvPicPr>
        <p:blipFill>
          <a:blip r:embed="rId2"/>
          <a:stretch>
            <a:fillRect/>
          </a:stretch>
        </p:blipFill>
        <p:spPr>
          <a:xfrm>
            <a:off x="3256149" y="836712"/>
            <a:ext cx="8895718" cy="5508332"/>
          </a:xfrm>
          <a:prstGeom prst="rect">
            <a:avLst/>
          </a:prstGeom>
        </p:spPr>
      </p:pic>
      <p:sp>
        <p:nvSpPr>
          <p:cNvPr id="7" name="ZoneTexte 6"/>
          <p:cNvSpPr txBox="1"/>
          <p:nvPr/>
        </p:nvSpPr>
        <p:spPr>
          <a:xfrm>
            <a:off x="9344723" y="6189927"/>
            <a:ext cx="2753446" cy="400110"/>
          </a:xfrm>
          <a:prstGeom prst="rect">
            <a:avLst/>
          </a:prstGeom>
          <a:noFill/>
        </p:spPr>
        <p:txBody>
          <a:bodyPr wrap="none" rtlCol="0">
            <a:spAutoFit/>
          </a:bodyPr>
          <a:lstStyle/>
          <a:p>
            <a:pPr algn="l"/>
            <a:r>
              <a:rPr lang="fr-FR" sz="2000" dirty="0" smtClean="0"/>
              <a:t>[P. Barabaschi FEC 2023]</a:t>
            </a:r>
            <a:endParaRPr lang="en-GB" sz="2000" dirty="0" smtClean="0"/>
          </a:p>
        </p:txBody>
      </p:sp>
      <p:sp>
        <p:nvSpPr>
          <p:cNvPr id="8" name="ZoneTexte 7"/>
          <p:cNvSpPr txBox="1"/>
          <p:nvPr/>
        </p:nvSpPr>
        <p:spPr>
          <a:xfrm>
            <a:off x="153074" y="958764"/>
            <a:ext cx="1660715" cy="707886"/>
          </a:xfrm>
          <a:prstGeom prst="rect">
            <a:avLst/>
          </a:prstGeom>
          <a:noFill/>
        </p:spPr>
        <p:txBody>
          <a:bodyPr wrap="square" rtlCol="0">
            <a:spAutoFit/>
          </a:bodyPr>
          <a:lstStyle/>
          <a:p>
            <a:pPr algn="ctr"/>
            <a:r>
              <a:rPr lang="fr-FR" sz="2000" b="1" dirty="0" err="1">
                <a:solidFill>
                  <a:srgbClr val="FF0000"/>
                </a:solidFill>
              </a:rPr>
              <a:t>PrIO</a:t>
            </a:r>
            <a:r>
              <a:rPr lang="fr-FR" sz="2000" b="1" dirty="0">
                <a:solidFill>
                  <a:srgbClr val="FF0000"/>
                </a:solidFill>
              </a:rPr>
              <a:t> contributions </a:t>
            </a:r>
          </a:p>
        </p:txBody>
      </p:sp>
      <p:cxnSp>
        <p:nvCxnSpPr>
          <p:cNvPr id="9" name="Connecteur droit avec flèche 8"/>
          <p:cNvCxnSpPr/>
          <p:nvPr/>
        </p:nvCxnSpPr>
        <p:spPr>
          <a:xfrm flipV="1">
            <a:off x="1813789" y="2217503"/>
            <a:ext cx="1188317" cy="330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1813789" y="1852974"/>
            <a:ext cx="1188317" cy="330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1966553" y="4018799"/>
            <a:ext cx="1188317" cy="330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235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Thrust 5: Whole-Device </a:t>
            </a:r>
            <a:r>
              <a:rPr lang="en-GB" dirty="0" err="1" smtClean="0"/>
              <a:t>Modeling</a:t>
            </a:r>
            <a:r>
              <a:rPr lang="en-GB" dirty="0" smtClean="0"/>
              <a:t> – ITER related objectives</a:t>
            </a:r>
            <a:endParaRPr lang="en-GB" dirty="0"/>
          </a:p>
        </p:txBody>
      </p:sp>
      <p:sp>
        <p:nvSpPr>
          <p:cNvPr id="3" name="Espace réservé du contenu 2"/>
          <p:cNvSpPr>
            <a:spLocks noGrp="1"/>
          </p:cNvSpPr>
          <p:nvPr>
            <p:ph idx="1"/>
          </p:nvPr>
        </p:nvSpPr>
        <p:spPr>
          <a:xfrm>
            <a:off x="609599" y="836712"/>
            <a:ext cx="6217077" cy="5039653"/>
          </a:xfrm>
        </p:spPr>
        <p:txBody>
          <a:bodyPr/>
          <a:lstStyle/>
          <a:p>
            <a:r>
              <a:rPr lang="en-US" dirty="0" smtClean="0">
                <a:solidFill>
                  <a:schemeClr val="tx1">
                    <a:lumMod val="50000"/>
                    <a:lumOff val="50000"/>
                  </a:schemeClr>
                </a:solidFill>
              </a:rPr>
              <a:t>TSVV </a:t>
            </a:r>
            <a:r>
              <a:rPr lang="en-US" dirty="0">
                <a:solidFill>
                  <a:schemeClr val="tx1">
                    <a:lumMod val="50000"/>
                    <a:lumOff val="50000"/>
                  </a:schemeClr>
                </a:solidFill>
              </a:rPr>
              <a:t>2 </a:t>
            </a:r>
            <a:r>
              <a:rPr lang="en-GB" dirty="0">
                <a:solidFill>
                  <a:schemeClr val="tx1">
                    <a:lumMod val="50000"/>
                    <a:lumOff val="50000"/>
                  </a:schemeClr>
                </a:solidFill>
              </a:rPr>
              <a:t>Physics Properties of Strongly Shaped </a:t>
            </a:r>
            <a:r>
              <a:rPr lang="en-GB" dirty="0" smtClean="0">
                <a:solidFill>
                  <a:schemeClr val="tx1">
                    <a:lumMod val="50000"/>
                    <a:lumOff val="50000"/>
                  </a:schemeClr>
                </a:solidFill>
              </a:rPr>
              <a:t>Configurations</a:t>
            </a:r>
          </a:p>
          <a:p>
            <a:r>
              <a:rPr lang="en-US" dirty="0">
                <a:solidFill>
                  <a:schemeClr val="tx1">
                    <a:lumMod val="50000"/>
                    <a:lumOff val="50000"/>
                  </a:schemeClr>
                </a:solidFill>
              </a:rPr>
              <a:t>TSVV 14   </a:t>
            </a:r>
            <a:r>
              <a:rPr lang="en-GB" dirty="0">
                <a:solidFill>
                  <a:schemeClr val="tx1">
                    <a:lumMod val="50000"/>
                    <a:lumOff val="50000"/>
                  </a:schemeClr>
                </a:solidFill>
              </a:rPr>
              <a:t>Multi-Fidelity Systems Code for </a:t>
            </a:r>
            <a:r>
              <a:rPr lang="en-GB" dirty="0" smtClean="0">
                <a:solidFill>
                  <a:schemeClr val="tx1">
                    <a:lumMod val="50000"/>
                    <a:lumOff val="50000"/>
                  </a:schemeClr>
                </a:solidFill>
              </a:rPr>
              <a:t>DEMO </a:t>
            </a:r>
            <a:endParaRPr lang="en-US" dirty="0">
              <a:solidFill>
                <a:schemeClr val="tx1">
                  <a:lumMod val="50000"/>
                  <a:lumOff val="50000"/>
                </a:schemeClr>
              </a:solidFill>
            </a:endParaRPr>
          </a:p>
          <a:p>
            <a:r>
              <a:rPr lang="en-US" dirty="0">
                <a:solidFill>
                  <a:srgbClr val="FF0000"/>
                </a:solidFill>
              </a:rPr>
              <a:t>TSVV 11 </a:t>
            </a:r>
            <a:r>
              <a:rPr lang="en-GB" dirty="0">
                <a:solidFill>
                  <a:srgbClr val="FF0000"/>
                </a:solidFill>
              </a:rPr>
              <a:t>Validated Frameworks for the Reliable Prediction of Plasma Performance and Operational Limits in </a:t>
            </a:r>
            <a:r>
              <a:rPr lang="en-GB" dirty="0" smtClean="0">
                <a:solidFill>
                  <a:srgbClr val="FF0000"/>
                </a:solidFill>
              </a:rPr>
              <a:t>Tokamaks </a:t>
            </a:r>
          </a:p>
          <a:p>
            <a:pPr marL="0" indent="0">
              <a:buNone/>
            </a:pPr>
            <a:r>
              <a:rPr lang="en-GB" dirty="0">
                <a:solidFill>
                  <a:srgbClr val="00B0F0"/>
                </a:solidFill>
              </a:rPr>
              <a:t> </a:t>
            </a:r>
            <a:r>
              <a:rPr lang="en-GB" dirty="0" smtClean="0">
                <a:solidFill>
                  <a:srgbClr val="00B0F0"/>
                </a:solidFill>
              </a:rPr>
              <a:t>  		</a:t>
            </a:r>
            <a:r>
              <a:rPr lang="en-GB" sz="2000" dirty="0" smtClean="0">
                <a:solidFill>
                  <a:srgbClr val="00B0F0"/>
                </a:solidFill>
              </a:rPr>
              <a:t>  [C. Bourdelle EPS 2024 &amp; PPCF]</a:t>
            </a:r>
            <a:endParaRPr lang="en-GB" sz="2000" dirty="0">
              <a:solidFill>
                <a:srgbClr val="00B0F0"/>
              </a:solidFill>
            </a:endParaRPr>
          </a:p>
          <a:p>
            <a:pPr lvl="1"/>
            <a:r>
              <a:rPr lang="fr-FR" dirty="0">
                <a:solidFill>
                  <a:srgbClr val="FF0000"/>
                </a:solidFill>
              </a:rPr>
              <a:t>Validation of the High </a:t>
            </a:r>
            <a:r>
              <a:rPr lang="fr-FR" dirty="0" err="1">
                <a:solidFill>
                  <a:srgbClr val="FF0000"/>
                </a:solidFill>
              </a:rPr>
              <a:t>Fidelity</a:t>
            </a:r>
            <a:r>
              <a:rPr lang="fr-FR" dirty="0">
                <a:solidFill>
                  <a:srgbClr val="FF0000"/>
                </a:solidFill>
              </a:rPr>
              <a:t> Plasma Simulator </a:t>
            </a:r>
            <a:r>
              <a:rPr lang="fr-FR" dirty="0" smtClean="0">
                <a:solidFill>
                  <a:srgbClr val="FF0000"/>
                </a:solidFill>
              </a:rPr>
              <a:t>(HFPS)</a:t>
            </a:r>
          </a:p>
          <a:p>
            <a:pPr lvl="1"/>
            <a:r>
              <a:rPr lang="en-GB" dirty="0" smtClean="0"/>
              <a:t>using </a:t>
            </a:r>
            <a:r>
              <a:rPr lang="en-GB" dirty="0"/>
              <a:t>experimental data </a:t>
            </a:r>
            <a:r>
              <a:rPr lang="en-GB" dirty="0" smtClean="0"/>
              <a:t>in IMAS from </a:t>
            </a:r>
            <a:r>
              <a:rPr lang="en-GB" dirty="0"/>
              <a:t>AUG, JET, TCV, WEST, on the </a:t>
            </a:r>
            <a:r>
              <a:rPr lang="en-GB" dirty="0" err="1"/>
              <a:t>EUROfusion</a:t>
            </a:r>
            <a:r>
              <a:rPr lang="en-GB" dirty="0"/>
              <a:t> Gateway </a:t>
            </a:r>
            <a:endParaRPr lang="fr-FR" dirty="0">
              <a:solidFill>
                <a:srgbClr val="FF0000"/>
              </a:solidFill>
            </a:endParaRPr>
          </a:p>
          <a:p>
            <a:pPr lvl="1"/>
            <a:r>
              <a:rPr lang="en-GB" b="1" dirty="0"/>
              <a:t>Large scale validation on </a:t>
            </a:r>
            <a:r>
              <a:rPr lang="en-GB" b="1" dirty="0" smtClean="0"/>
              <a:t>all EU W devices </a:t>
            </a:r>
          </a:p>
          <a:p>
            <a:pPr lvl="1"/>
            <a:r>
              <a:rPr lang="en-GB" dirty="0" smtClean="0"/>
              <a:t>GENE-Tango </a:t>
            </a:r>
            <a:r>
              <a:rPr lang="en-GB" dirty="0"/>
              <a:t>simulations of ITER baseline scenario </a:t>
            </a:r>
            <a:endParaRPr lang="en-US" dirty="0">
              <a:solidFill>
                <a:srgbClr val="FF0000"/>
              </a:solidFill>
            </a:endParaRPr>
          </a:p>
          <a:p>
            <a:endParaRPr lang="en-GB" dirty="0"/>
          </a:p>
        </p:txBody>
      </p:sp>
      <p:sp>
        <p:nvSpPr>
          <p:cNvPr id="4" name="Espace réservé du pied de page 3"/>
          <p:cNvSpPr>
            <a:spLocks noGrp="1"/>
          </p:cNvSpPr>
          <p:nvPr>
            <p:ph type="ftr" sz="quarter" idx="11"/>
          </p:nvPr>
        </p:nvSpPr>
        <p:spPr/>
        <p:txBody>
          <a:bodyPr/>
          <a:lstStyle/>
          <a:p>
            <a:r>
              <a:rPr lang="en-GB" smtClean="0">
                <a:solidFill>
                  <a:prstClr val="white"/>
                </a:solidFill>
              </a:rPr>
              <a:t>X. LITAUDON | PrIO - ITER Priority  | 07-02-2025</a:t>
            </a:r>
            <a:endParaRPr lang="en-GB">
              <a:solidFill>
                <a:prstClr val="white"/>
              </a:solidFill>
            </a:endParaRP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pic>
        <p:nvPicPr>
          <p:cNvPr id="40" name="Image 39"/>
          <p:cNvPicPr>
            <a:picLocks noChangeAspect="1"/>
          </p:cNvPicPr>
          <p:nvPr/>
        </p:nvPicPr>
        <p:blipFill>
          <a:blip r:embed="rId2"/>
          <a:stretch>
            <a:fillRect/>
          </a:stretch>
        </p:blipFill>
        <p:spPr>
          <a:xfrm>
            <a:off x="6743686" y="3370980"/>
            <a:ext cx="5448314" cy="3002933"/>
          </a:xfrm>
          <a:prstGeom prst="rect">
            <a:avLst/>
          </a:prstGeom>
        </p:spPr>
      </p:pic>
      <p:sp>
        <p:nvSpPr>
          <p:cNvPr id="41" name="Rectangle 40"/>
          <p:cNvSpPr/>
          <p:nvPr/>
        </p:nvSpPr>
        <p:spPr>
          <a:xfrm>
            <a:off x="6928625" y="2785523"/>
            <a:ext cx="4434140" cy="646331"/>
          </a:xfrm>
          <a:prstGeom prst="rect">
            <a:avLst/>
          </a:prstGeom>
        </p:spPr>
        <p:txBody>
          <a:bodyPr wrap="square">
            <a:spAutoFit/>
          </a:bodyPr>
          <a:lstStyle/>
          <a:p>
            <a:r>
              <a:rPr lang="en-GB" dirty="0"/>
              <a:t>integrated </a:t>
            </a:r>
            <a:r>
              <a:rPr lang="en-GB" dirty="0" smtClean="0"/>
              <a:t>modelling of </a:t>
            </a:r>
            <a:r>
              <a:rPr lang="en-GB" dirty="0"/>
              <a:t>the whole plasma </a:t>
            </a:r>
            <a:r>
              <a:rPr lang="sv-SE" dirty="0"/>
              <a:t>across all phases of a discharge</a:t>
            </a:r>
            <a:endParaRPr lang="en-GB" dirty="0"/>
          </a:p>
        </p:txBody>
      </p:sp>
      <p:pic>
        <p:nvPicPr>
          <p:cNvPr id="42" name="Image 41"/>
          <p:cNvPicPr>
            <a:picLocks noChangeAspect="1"/>
          </p:cNvPicPr>
          <p:nvPr/>
        </p:nvPicPr>
        <p:blipFill>
          <a:blip r:embed="rId3"/>
          <a:stretch>
            <a:fillRect/>
          </a:stretch>
        </p:blipFill>
        <p:spPr>
          <a:xfrm>
            <a:off x="6826677" y="532628"/>
            <a:ext cx="5332540" cy="2135808"/>
          </a:xfrm>
          <a:prstGeom prst="rect">
            <a:avLst/>
          </a:prstGeom>
        </p:spPr>
      </p:pic>
      <p:sp>
        <p:nvSpPr>
          <p:cNvPr id="6" name="ZoneTexte 5"/>
          <p:cNvSpPr txBox="1"/>
          <p:nvPr/>
        </p:nvSpPr>
        <p:spPr>
          <a:xfrm>
            <a:off x="8665558" y="6278771"/>
            <a:ext cx="3528658" cy="276999"/>
          </a:xfrm>
          <a:prstGeom prst="rect">
            <a:avLst/>
          </a:prstGeom>
          <a:noFill/>
        </p:spPr>
        <p:txBody>
          <a:bodyPr wrap="none" rtlCol="0">
            <a:spAutoFit/>
          </a:bodyPr>
          <a:lstStyle/>
          <a:p>
            <a:r>
              <a:rPr lang="fr-FR" sz="1200" dirty="0" smtClean="0"/>
              <a:t>[E. </a:t>
            </a:r>
            <a:r>
              <a:rPr lang="en-GB" sz="1200" dirty="0"/>
              <a:t>E Militello Asp </a:t>
            </a:r>
            <a:r>
              <a:rPr lang="fr-FR" sz="1200" dirty="0" smtClean="0"/>
              <a:t>ITER Integrated </a:t>
            </a:r>
            <a:r>
              <a:rPr lang="fr-FR" sz="1200" dirty="0" err="1" smtClean="0"/>
              <a:t>modelling</a:t>
            </a:r>
            <a:r>
              <a:rPr lang="fr-FR" sz="1200" dirty="0" smtClean="0"/>
              <a:t> ITPA-IOS]</a:t>
            </a:r>
            <a:endParaRPr lang="en-GB" sz="1200" dirty="0" smtClean="0"/>
          </a:p>
        </p:txBody>
      </p:sp>
    </p:spTree>
    <p:extLst>
      <p:ext uri="{BB962C8B-B14F-4D97-AF65-F5344CB8AC3E}">
        <p14:creationId xmlns:p14="http://schemas.microsoft.com/office/powerpoint/2010/main" val="3477526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Back-up slides </a:t>
            </a:r>
            <a:endParaRPr lang="en-GB" dirty="0"/>
          </a:p>
        </p:txBody>
      </p:sp>
      <p:sp>
        <p:nvSpPr>
          <p:cNvPr id="3" name="Espace réservé du contenu 2"/>
          <p:cNvSpPr>
            <a:spLocks noGrp="1"/>
          </p:cNvSpPr>
          <p:nvPr>
            <p:ph idx="1"/>
          </p:nvPr>
        </p:nvSpPr>
        <p:spPr/>
        <p:txBody>
          <a:bodyPr/>
          <a:lstStyle/>
          <a:p>
            <a:endParaRPr lang="en-GB"/>
          </a:p>
        </p:txBody>
      </p:sp>
      <p:sp>
        <p:nvSpPr>
          <p:cNvPr id="4" name="Espace réservé du pied de page 3"/>
          <p:cNvSpPr>
            <a:spLocks noGrp="1"/>
          </p:cNvSpPr>
          <p:nvPr>
            <p:ph type="ftr" sz="quarter" idx="11"/>
          </p:nvPr>
        </p:nvSpPr>
        <p:spPr/>
        <p:txBody>
          <a:bodyPr/>
          <a:lstStyle/>
          <a:p>
            <a:r>
              <a:rPr lang="en-GB" smtClean="0">
                <a:solidFill>
                  <a:prstClr val="white"/>
                </a:solidFill>
              </a:rPr>
              <a:t>X. LITAUDON | PrIO - ITER Priority  | 07-02-2025</a:t>
            </a:r>
            <a:endParaRPr lang="en-GB">
              <a:solidFill>
                <a:prstClr val="white"/>
              </a:solidFill>
            </a:endParaRP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spTree>
    <p:extLst>
      <p:ext uri="{BB962C8B-B14F-4D97-AF65-F5344CB8AC3E}">
        <p14:creationId xmlns:p14="http://schemas.microsoft.com/office/powerpoint/2010/main" val="791215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8F7C-E30C-C187-80E4-8753D4B19FB7}"/>
            </a:ext>
          </a:extLst>
        </p:cNvPr>
        <p:cNvGrpSpPr/>
        <p:nvPr/>
      </p:nvGrpSpPr>
      <p:grpSpPr>
        <a:xfrm>
          <a:off x="0" y="0"/>
          <a:ext cx="0" cy="0"/>
          <a:chOff x="0" y="0"/>
          <a:chExt cx="0" cy="0"/>
        </a:xfrm>
      </p:grpSpPr>
      <p:pic>
        <p:nvPicPr>
          <p:cNvPr id="14" name="Image 13"/>
          <p:cNvPicPr>
            <a:picLocks noChangeAspect="1"/>
          </p:cNvPicPr>
          <p:nvPr/>
        </p:nvPicPr>
        <p:blipFill>
          <a:blip r:embed="rId2"/>
          <a:stretch>
            <a:fillRect/>
          </a:stretch>
        </p:blipFill>
        <p:spPr>
          <a:xfrm>
            <a:off x="187936" y="2150893"/>
            <a:ext cx="12004064" cy="4352921"/>
          </a:xfrm>
          <a:prstGeom prst="rect">
            <a:avLst/>
          </a:prstGeom>
        </p:spPr>
      </p:pic>
      <p:sp>
        <p:nvSpPr>
          <p:cNvPr id="2" name="Title 1">
            <a:extLst>
              <a:ext uri="{FF2B5EF4-FFF2-40B4-BE49-F238E27FC236}">
                <a16:creationId xmlns:a16="http://schemas.microsoft.com/office/drawing/2014/main" id="{26DCED9F-9BC4-AB1B-ED45-E6DD3EBB147E}"/>
              </a:ext>
            </a:extLst>
          </p:cNvPr>
          <p:cNvSpPr>
            <a:spLocks noGrp="1"/>
          </p:cNvSpPr>
          <p:nvPr>
            <p:ph type="title"/>
          </p:nvPr>
        </p:nvSpPr>
        <p:spPr/>
        <p:txBody>
          <a:bodyPr/>
          <a:lstStyle/>
          <a:p>
            <a:r>
              <a:rPr lang="en-US" dirty="0" smtClean="0"/>
              <a:t>2025 high-level Objective and Structure  </a:t>
            </a:r>
            <a:endParaRPr lang="en-HU" b="0" dirty="0">
              <a:solidFill>
                <a:srgbClr val="FF00FF"/>
              </a:solidFill>
            </a:endParaRPr>
          </a:p>
        </p:txBody>
      </p:sp>
      <p:sp>
        <p:nvSpPr>
          <p:cNvPr id="4" name="Slide Number Placeholder 3">
            <a:extLst>
              <a:ext uri="{FF2B5EF4-FFF2-40B4-BE49-F238E27FC236}">
                <a16:creationId xmlns:a16="http://schemas.microsoft.com/office/drawing/2014/main" id="{E04850E5-489D-860F-0CFA-F1A054FBD81E}"/>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sp>
        <p:nvSpPr>
          <p:cNvPr id="5" name="Content Placeholder 2">
            <a:extLst>
              <a:ext uri="{FF2B5EF4-FFF2-40B4-BE49-F238E27FC236}">
                <a16:creationId xmlns:a16="http://schemas.microsoft.com/office/drawing/2014/main" id="{F5841057-2013-DFCE-C021-5D05482E3748}"/>
              </a:ext>
            </a:extLst>
          </p:cNvPr>
          <p:cNvSpPr txBox="1">
            <a:spLocks/>
          </p:cNvSpPr>
          <p:nvPr/>
        </p:nvSpPr>
        <p:spPr>
          <a:xfrm>
            <a:off x="679574" y="520332"/>
            <a:ext cx="11103141" cy="1459657"/>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GB" dirty="0"/>
              <a:t>In the context of ITER's re-baselining efforts to achieve Q=10 as quickly as possible, </a:t>
            </a:r>
            <a:r>
              <a:rPr lang="en-GB" b="1" dirty="0" err="1"/>
              <a:t>PrIO</a:t>
            </a:r>
            <a:r>
              <a:rPr lang="en-GB" b="1" dirty="0"/>
              <a:t> is delivering validated and reliable operational tools</a:t>
            </a:r>
            <a:r>
              <a:rPr lang="en-GB" dirty="0"/>
              <a:t>—including methods, codes, and procedures—while also facilitating </a:t>
            </a:r>
            <a:r>
              <a:rPr lang="en-GB" b="1" dirty="0"/>
              <a:t>knowledge transfer in areas such as ECRH, NBI, and </a:t>
            </a:r>
            <a:r>
              <a:rPr lang="en-GB" b="1" dirty="0" err="1"/>
              <a:t>neutronics</a:t>
            </a:r>
            <a:r>
              <a:rPr lang="en-GB" b="1" dirty="0"/>
              <a:t>,</a:t>
            </a:r>
            <a:r>
              <a:rPr lang="en-GB" dirty="0"/>
              <a:t> to support </a:t>
            </a:r>
            <a:r>
              <a:rPr lang="en-GB" b="1" dirty="0"/>
              <a:t>risk mitigation ahead of ITER's operational </a:t>
            </a:r>
            <a:r>
              <a:rPr lang="en-GB" b="1" dirty="0" smtClean="0"/>
              <a:t>phase</a:t>
            </a:r>
            <a:r>
              <a:rPr lang="en-GB" dirty="0" smtClean="0"/>
              <a:t>.</a:t>
            </a:r>
            <a:endParaRPr lang="fr-FR" dirty="0"/>
          </a:p>
          <a:p>
            <a:pPr marL="0" indent="0">
              <a:spcBef>
                <a:spcPts val="0"/>
              </a:spcBef>
              <a:buNone/>
            </a:pPr>
            <a:endParaRPr lang="en-GB" b="1" dirty="0"/>
          </a:p>
        </p:txBody>
      </p:sp>
      <p:sp>
        <p:nvSpPr>
          <p:cNvPr id="7" name="Footer Placeholder 2">
            <a:extLst>
              <a:ext uri="{FF2B5EF4-FFF2-40B4-BE49-F238E27FC236}">
                <a16:creationId xmlns:a16="http://schemas.microsoft.com/office/drawing/2014/main" id="{CE9EABFF-19A8-83F9-7DED-2F04573C2F3A}"/>
              </a:ext>
            </a:extLst>
          </p:cNvPr>
          <p:cNvSpPr>
            <a:spLocks noGrp="1"/>
          </p:cNvSpPr>
          <p:nvPr>
            <p:ph type="ftr" sz="quarter" idx="11"/>
          </p:nvPr>
        </p:nvSpPr>
        <p:spPr>
          <a:xfrm>
            <a:off x="825623" y="6555770"/>
            <a:ext cx="8987680" cy="329614"/>
          </a:xfrm>
        </p:spPr>
        <p:txBody>
          <a:bodyPr/>
          <a:lstStyle/>
          <a:p>
            <a:r>
              <a:rPr lang="en-GB" smtClean="0">
                <a:solidFill>
                  <a:prstClr val="white"/>
                </a:solidFill>
              </a:rPr>
              <a:t>X. LITAUDON | PrIO - ITER Priority  | 07-02-2025</a:t>
            </a:r>
            <a:endParaRPr lang="en-GB" dirty="0">
              <a:solidFill>
                <a:prstClr val="white"/>
              </a:solidFill>
            </a:endParaRPr>
          </a:p>
        </p:txBody>
      </p:sp>
      <p:sp>
        <p:nvSpPr>
          <p:cNvPr id="3" name="Rectangle 2"/>
          <p:cNvSpPr/>
          <p:nvPr/>
        </p:nvSpPr>
        <p:spPr>
          <a:xfrm>
            <a:off x="6624918" y="6152171"/>
            <a:ext cx="6096000" cy="369332"/>
          </a:xfrm>
          <a:prstGeom prst="rect">
            <a:avLst/>
          </a:prstGeom>
        </p:spPr>
        <p:txBody>
          <a:bodyPr>
            <a:spAutoFit/>
          </a:bodyPr>
          <a:lstStyle/>
          <a:p>
            <a:pPr>
              <a:spcBef>
                <a:spcPts val="1600"/>
              </a:spcBef>
            </a:pPr>
            <a:r>
              <a:rPr lang="fr-FR" b="1" dirty="0" smtClean="0">
                <a:cs typeface="Arial"/>
              </a:rPr>
              <a:t>[</a:t>
            </a:r>
            <a:r>
              <a:rPr lang="fr-FR" b="1" dirty="0" err="1" smtClean="0">
                <a:cs typeface="Arial"/>
              </a:rPr>
              <a:t>PrIO</a:t>
            </a:r>
            <a:r>
              <a:rPr lang="fr-FR" b="1" dirty="0" smtClean="0">
                <a:cs typeface="Arial"/>
              </a:rPr>
              <a:t>  </a:t>
            </a:r>
            <a:r>
              <a:rPr lang="fr-FR" b="1" dirty="0" err="1" smtClean="0">
                <a:cs typeface="Arial"/>
              </a:rPr>
              <a:t>Overview</a:t>
            </a:r>
            <a:r>
              <a:rPr lang="fr-FR" b="1" dirty="0" smtClean="0">
                <a:cs typeface="Arial"/>
              </a:rPr>
              <a:t> </a:t>
            </a:r>
            <a:r>
              <a:rPr lang="fr-FR" b="1" dirty="0" err="1" smtClean="0">
                <a:cs typeface="Arial"/>
              </a:rPr>
              <a:t>published</a:t>
            </a:r>
            <a:r>
              <a:rPr lang="fr-FR" b="1" dirty="0" smtClean="0">
                <a:cs typeface="Arial"/>
              </a:rPr>
              <a:t> : </a:t>
            </a:r>
            <a:r>
              <a:rPr lang="en-GB" dirty="0" smtClean="0">
                <a:cs typeface="Arial"/>
                <a:hlinkClick r:id="rId3"/>
              </a:rPr>
              <a:t>2024 </a:t>
            </a:r>
            <a:r>
              <a:rPr lang="en-GB" dirty="0" err="1">
                <a:cs typeface="Arial"/>
                <a:hlinkClick r:id="rId3"/>
              </a:rPr>
              <a:t>Nucl</a:t>
            </a:r>
            <a:r>
              <a:rPr lang="en-GB" dirty="0">
                <a:cs typeface="Arial"/>
                <a:hlinkClick r:id="rId3"/>
              </a:rPr>
              <a:t>. Fusion </a:t>
            </a:r>
            <a:r>
              <a:rPr lang="en-GB" b="1" dirty="0">
                <a:cs typeface="Arial"/>
                <a:hlinkClick r:id="rId3"/>
              </a:rPr>
              <a:t>64</a:t>
            </a:r>
            <a:r>
              <a:rPr lang="en-GB" dirty="0">
                <a:cs typeface="Arial"/>
                <a:hlinkClick r:id="rId3"/>
              </a:rPr>
              <a:t> </a:t>
            </a:r>
            <a:r>
              <a:rPr lang="en-GB" dirty="0" smtClean="0">
                <a:cs typeface="Arial"/>
                <a:hlinkClick r:id="rId3"/>
              </a:rPr>
              <a:t>112006</a:t>
            </a:r>
            <a:r>
              <a:rPr lang="en-GB" u="sng" dirty="0" smtClean="0">
                <a:cs typeface="Arial"/>
              </a:rPr>
              <a:t>] </a:t>
            </a:r>
            <a:endParaRPr lang="en-GB" b="1" dirty="0">
              <a:cs typeface="Arial"/>
            </a:endParaRPr>
          </a:p>
        </p:txBody>
      </p:sp>
      <p:sp>
        <p:nvSpPr>
          <p:cNvPr id="9" name="ZoneTexte 8"/>
          <p:cNvSpPr txBox="1"/>
          <p:nvPr/>
        </p:nvSpPr>
        <p:spPr>
          <a:xfrm>
            <a:off x="1532966" y="5960039"/>
            <a:ext cx="609600" cy="523220"/>
          </a:xfrm>
          <a:prstGeom prst="rect">
            <a:avLst/>
          </a:prstGeom>
          <a:noFill/>
        </p:spPr>
        <p:txBody>
          <a:bodyPr wrap="square" rtlCol="0">
            <a:spAutoFit/>
          </a:bodyPr>
          <a:lstStyle/>
          <a:p>
            <a:pPr algn="l"/>
            <a:r>
              <a:rPr lang="fr-FR" sz="1600" b="1" dirty="0" smtClean="0">
                <a:solidFill>
                  <a:srgbClr val="FF0000"/>
                </a:solidFill>
              </a:rPr>
              <a:t>New</a:t>
            </a:r>
            <a:r>
              <a:rPr lang="fr-FR" sz="2800" b="1" dirty="0" smtClean="0"/>
              <a:t> </a:t>
            </a:r>
            <a:endParaRPr lang="en-GB" sz="2800" b="1" dirty="0" smtClean="0"/>
          </a:p>
        </p:txBody>
      </p:sp>
      <p:sp>
        <p:nvSpPr>
          <p:cNvPr id="10" name="ZoneTexte 9"/>
          <p:cNvSpPr txBox="1"/>
          <p:nvPr/>
        </p:nvSpPr>
        <p:spPr>
          <a:xfrm>
            <a:off x="5926344" y="4736543"/>
            <a:ext cx="609600" cy="523220"/>
          </a:xfrm>
          <a:prstGeom prst="rect">
            <a:avLst/>
          </a:prstGeom>
          <a:noFill/>
        </p:spPr>
        <p:txBody>
          <a:bodyPr wrap="square" rtlCol="0">
            <a:spAutoFit/>
          </a:bodyPr>
          <a:lstStyle/>
          <a:p>
            <a:pPr algn="l"/>
            <a:r>
              <a:rPr lang="fr-FR" sz="1600" b="1" dirty="0" smtClean="0">
                <a:solidFill>
                  <a:srgbClr val="FF0000"/>
                </a:solidFill>
              </a:rPr>
              <a:t>New</a:t>
            </a:r>
            <a:r>
              <a:rPr lang="fr-FR" sz="2800" b="1" dirty="0" smtClean="0"/>
              <a:t> </a:t>
            </a:r>
            <a:endParaRPr lang="en-GB" sz="2800" b="1" dirty="0" smtClean="0"/>
          </a:p>
        </p:txBody>
      </p:sp>
      <p:sp>
        <p:nvSpPr>
          <p:cNvPr id="11" name="ZoneTexte 10"/>
          <p:cNvSpPr txBox="1"/>
          <p:nvPr/>
        </p:nvSpPr>
        <p:spPr>
          <a:xfrm>
            <a:off x="2331497" y="4702276"/>
            <a:ext cx="609600" cy="523220"/>
          </a:xfrm>
          <a:prstGeom prst="rect">
            <a:avLst/>
          </a:prstGeom>
          <a:noFill/>
        </p:spPr>
        <p:txBody>
          <a:bodyPr wrap="square" rtlCol="0">
            <a:spAutoFit/>
          </a:bodyPr>
          <a:lstStyle/>
          <a:p>
            <a:pPr algn="l"/>
            <a:r>
              <a:rPr lang="fr-FR" sz="1600" b="1" dirty="0" smtClean="0">
                <a:solidFill>
                  <a:srgbClr val="FF0000"/>
                </a:solidFill>
              </a:rPr>
              <a:t>New</a:t>
            </a:r>
            <a:r>
              <a:rPr lang="fr-FR" sz="2800" b="1" dirty="0" smtClean="0"/>
              <a:t> </a:t>
            </a:r>
            <a:endParaRPr lang="en-GB" sz="2800" b="1" dirty="0" smtClean="0"/>
          </a:p>
        </p:txBody>
      </p:sp>
      <p:sp>
        <p:nvSpPr>
          <p:cNvPr id="13" name="ZoneTexte 12"/>
          <p:cNvSpPr txBox="1"/>
          <p:nvPr/>
        </p:nvSpPr>
        <p:spPr>
          <a:xfrm>
            <a:off x="1901627" y="4188690"/>
            <a:ext cx="1123443" cy="523220"/>
          </a:xfrm>
          <a:prstGeom prst="rect">
            <a:avLst/>
          </a:prstGeom>
          <a:noFill/>
        </p:spPr>
        <p:txBody>
          <a:bodyPr wrap="square" rtlCol="0">
            <a:spAutoFit/>
          </a:bodyPr>
          <a:lstStyle/>
          <a:p>
            <a:pPr algn="l"/>
            <a:r>
              <a:rPr lang="fr-FR" sz="1600" b="1" dirty="0" err="1" smtClean="0">
                <a:solidFill>
                  <a:srgbClr val="FF0000"/>
                </a:solidFill>
              </a:rPr>
              <a:t>Expanded</a:t>
            </a:r>
            <a:r>
              <a:rPr lang="fr-FR" sz="2800" b="1" dirty="0" smtClean="0"/>
              <a:t> </a:t>
            </a:r>
            <a:endParaRPr lang="en-GB" sz="2800" b="1" dirty="0" smtClean="0"/>
          </a:p>
        </p:txBody>
      </p:sp>
      <p:sp>
        <p:nvSpPr>
          <p:cNvPr id="15" name="ZoneTexte 14"/>
          <p:cNvSpPr txBox="1"/>
          <p:nvPr/>
        </p:nvSpPr>
        <p:spPr>
          <a:xfrm>
            <a:off x="6376618" y="3619181"/>
            <a:ext cx="1124515" cy="523220"/>
          </a:xfrm>
          <a:prstGeom prst="rect">
            <a:avLst/>
          </a:prstGeom>
          <a:noFill/>
        </p:spPr>
        <p:txBody>
          <a:bodyPr wrap="square" rtlCol="0">
            <a:spAutoFit/>
          </a:bodyPr>
          <a:lstStyle/>
          <a:p>
            <a:pPr algn="l"/>
            <a:r>
              <a:rPr lang="fr-FR" sz="1600" b="1" dirty="0" err="1" smtClean="0">
                <a:solidFill>
                  <a:srgbClr val="FF0000"/>
                </a:solidFill>
              </a:rPr>
              <a:t>Expanded</a:t>
            </a:r>
            <a:r>
              <a:rPr lang="fr-FR" sz="2800" b="1" dirty="0" smtClean="0"/>
              <a:t> </a:t>
            </a:r>
            <a:endParaRPr lang="en-GB" sz="2800" b="1" dirty="0" smtClean="0"/>
          </a:p>
        </p:txBody>
      </p:sp>
    </p:spTree>
    <p:extLst>
      <p:ext uri="{BB962C8B-B14F-4D97-AF65-F5344CB8AC3E}">
        <p14:creationId xmlns:p14="http://schemas.microsoft.com/office/powerpoint/2010/main" val="408051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1C4A678F0A384C907C63810AA96285" ma:contentTypeVersion="4" ma:contentTypeDescription="Create a new document." ma:contentTypeScope="" ma:versionID="49956484148c11c11c2ccb20b197b508">
  <xsd:schema xmlns:xsd="http://www.w3.org/2001/XMLSchema" xmlns:xs="http://www.w3.org/2001/XMLSchema" xmlns:p="http://schemas.microsoft.com/office/2006/metadata/properties" xmlns:ns2="5cb5cfe2-834e-4b8f-b04f-48bcbeac4b17" targetNamespace="http://schemas.microsoft.com/office/2006/metadata/properties" ma:root="true" ma:fieldsID="e3921863c15a009bfbacec90a21d0250" ns2:_="">
    <xsd:import namespace="5cb5cfe2-834e-4b8f-b04f-48bcbeac4b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5cfe2-834e-4b8f-b04f-48bcbeac4b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FD49AD-6A3B-49D0-B154-A3C5A5485D0C}">
  <ds:schemaRefs>
    <ds:schemaRef ds:uri="http://schemas.microsoft.com/office/2006/documentManagement/types"/>
    <ds:schemaRef ds:uri="5cb5cfe2-834e-4b8f-b04f-48bcbeac4b17"/>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BBE9E84-1F03-4D98-A68B-52C453944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b5cfe2-834e-4b8f-b04f-48bcbeac4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22FF28-6CAC-40D9-B3BE-DA4AA3273C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855</TotalTime>
  <Words>1761</Words>
  <Application>Microsoft Office PowerPoint</Application>
  <PresentationFormat>Grand écran</PresentationFormat>
  <Paragraphs>188</Paragraphs>
  <Slides>14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SimSun</vt:lpstr>
      <vt:lpstr>Aptos</vt:lpstr>
      <vt:lpstr>Arial</vt:lpstr>
      <vt:lpstr>Calibri</vt:lpstr>
      <vt:lpstr>Poppins</vt:lpstr>
      <vt:lpstr>Times New Roman</vt:lpstr>
      <vt:lpstr>Wingdings</vt:lpstr>
      <vt:lpstr>EUROfusion.1line_5_3_2019</vt:lpstr>
      <vt:lpstr>2025 Annual Work Plan Work Package WP06-PrIO Preparation of ITER Operation</vt:lpstr>
      <vt:lpstr>PrIO Long-Term Objectives  [PrIO PMP &amp; WP 2020-2025] </vt:lpstr>
      <vt:lpstr>PrIO Implementation and 2025 resources </vt:lpstr>
      <vt:lpstr>High level overview in terms of the involvement for a relevant EU implication in ITER and the impact level on the EU DEMO Design [EUROfusion GA 2020]</vt:lpstr>
      <vt:lpstr>PrIO objectives  in support to ITER </vt:lpstr>
      <vt:lpstr>PrIO activities well aligned with IO key safety uncertainties  </vt:lpstr>
      <vt:lpstr>Thrust 5: Whole-Device Modeling – ITER related objectives</vt:lpstr>
      <vt:lpstr>Back-up slides </vt:lpstr>
      <vt:lpstr>2025 high-level Objective and Structure  </vt:lpstr>
      <vt:lpstr>2025 Description of work : new activities</vt:lpstr>
      <vt:lpstr>2025 Description of Work – Selected key highlights [1/2] </vt:lpstr>
      <vt:lpstr>2025 Description of Work, PrIO-5 Neutronics - Selected key highlights [2/2] </vt:lpstr>
      <vt:lpstr>Présentation PowerPoint</vt:lpstr>
      <vt:lpstr>2025 Description of work : new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john.holden@euro-fusion.org</dc:creator>
  <cp:lastModifiedBy>LITAUDON Xavier 124529</cp:lastModifiedBy>
  <cp:revision>77</cp:revision>
  <dcterms:created xsi:type="dcterms:W3CDTF">2023-11-15T09:40:03Z</dcterms:created>
  <dcterms:modified xsi:type="dcterms:W3CDTF">2025-02-07T12:57:02Z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0x010100851C4A678F0A384C907C63810AA96285</vt:lpwstr>
  </property>
  <property fmtid="{D5CDD505-2E9C-101B-9397-08002B2CF9AE}" pid="3" name="MediaServiceImageTags">
    <vt:lpwstr/>
  </property>
</Properties>
</file>