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sldIdLst>
    <p:sldId id="271" r:id="rId5"/>
    <p:sldId id="272" r:id="rId6"/>
    <p:sldId id="273" r:id="rId7"/>
    <p:sldId id="270"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1A7C70-45DB-4DAF-98CE-5C7D3198EF22}" v="285" dt="2025-02-25T07:47:49.369"/>
    <p1510:client id="{CABB0252-405E-464A-97DD-CECF3F553593}" v="160" dt="2025-02-24T15:00:28.0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8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o Figueiredo" userId="S::joao.figueiredo@euro-fusion.org::acd0b496-3503-4bad-ad3b-bdfce8c215e5" providerId="AD" clId="Web-{8C214497-0232-EF4F-402D-E7B7D44DB27C}"/>
    <pc:docChg chg="addSld modSld sldOrd">
      <pc:chgData name="Joao Figueiredo" userId="S::joao.figueiredo@euro-fusion.org::acd0b496-3503-4bad-ad3b-bdfce8c215e5" providerId="AD" clId="Web-{8C214497-0232-EF4F-402D-E7B7D44DB27C}" dt="2025-02-18T09:10:22.846" v="724" actId="1076"/>
      <pc:docMkLst>
        <pc:docMk/>
      </pc:docMkLst>
      <pc:sldChg chg="modSp ord">
        <pc:chgData name="Joao Figueiredo" userId="S::joao.figueiredo@euro-fusion.org::acd0b496-3503-4bad-ad3b-bdfce8c215e5" providerId="AD" clId="Web-{8C214497-0232-EF4F-402D-E7B7D44DB27C}" dt="2025-02-18T09:07:32.042" v="696" actId="20577"/>
        <pc:sldMkLst>
          <pc:docMk/>
          <pc:sldMk cId="1556557398" sldId="270"/>
        </pc:sldMkLst>
        <pc:spChg chg="mod">
          <ac:chgData name="Joao Figueiredo" userId="S::joao.figueiredo@euro-fusion.org::acd0b496-3503-4bad-ad3b-bdfce8c215e5" providerId="AD" clId="Web-{8C214497-0232-EF4F-402D-E7B7D44DB27C}" dt="2025-02-18T08:33:38.459" v="69" actId="20577"/>
          <ac:spMkLst>
            <pc:docMk/>
            <pc:sldMk cId="1556557398" sldId="270"/>
            <ac:spMk id="2" creationId="{8F86C713-6B79-8057-2946-BC69C305CBEB}"/>
          </ac:spMkLst>
        </pc:spChg>
        <pc:spChg chg="mod">
          <ac:chgData name="Joao Figueiredo" userId="S::joao.figueiredo@euro-fusion.org::acd0b496-3503-4bad-ad3b-bdfce8c215e5" providerId="AD" clId="Web-{8C214497-0232-EF4F-402D-E7B7D44DB27C}" dt="2025-02-18T08:50:15.640" v="387" actId="20577"/>
          <ac:spMkLst>
            <pc:docMk/>
            <pc:sldMk cId="1556557398" sldId="270"/>
            <ac:spMk id="3" creationId="{6BFC81FE-2FAF-4FF3-57EA-1A825B9A0B45}"/>
          </ac:spMkLst>
        </pc:spChg>
        <pc:spChg chg="mod">
          <ac:chgData name="Joao Figueiredo" userId="S::joao.figueiredo@euro-fusion.org::acd0b496-3503-4bad-ad3b-bdfce8c215e5" providerId="AD" clId="Web-{8C214497-0232-EF4F-402D-E7B7D44DB27C}" dt="2025-02-18T09:07:32.042" v="696" actId="20577"/>
          <ac:spMkLst>
            <pc:docMk/>
            <pc:sldMk cId="1556557398" sldId="270"/>
            <ac:spMk id="4" creationId="{04C2E9AD-5D6A-9A1D-7CF4-8B79027D9B2C}"/>
          </ac:spMkLst>
        </pc:spChg>
      </pc:sldChg>
      <pc:sldChg chg="modSp add ord replId">
        <pc:chgData name="Joao Figueiredo" userId="S::joao.figueiredo@euro-fusion.org::acd0b496-3503-4bad-ad3b-bdfce8c215e5" providerId="AD" clId="Web-{8C214497-0232-EF4F-402D-E7B7D44DB27C}" dt="2025-02-18T09:07:13.431" v="690" actId="20577"/>
        <pc:sldMkLst>
          <pc:docMk/>
          <pc:sldMk cId="1268218536" sldId="271"/>
        </pc:sldMkLst>
        <pc:spChg chg="mod">
          <ac:chgData name="Joao Figueiredo" userId="S::joao.figueiredo@euro-fusion.org::acd0b496-3503-4bad-ad3b-bdfce8c215e5" providerId="AD" clId="Web-{8C214497-0232-EF4F-402D-E7B7D44DB27C}" dt="2025-02-18T09:04:30.440" v="673" actId="20577"/>
          <ac:spMkLst>
            <pc:docMk/>
            <pc:sldMk cId="1268218536" sldId="271"/>
            <ac:spMk id="3" creationId="{48B4AD8C-735C-D8C9-1DCE-FF7A39413C29}"/>
          </ac:spMkLst>
        </pc:spChg>
        <pc:spChg chg="mod">
          <ac:chgData name="Joao Figueiredo" userId="S::joao.figueiredo@euro-fusion.org::acd0b496-3503-4bad-ad3b-bdfce8c215e5" providerId="AD" clId="Web-{8C214497-0232-EF4F-402D-E7B7D44DB27C}" dt="2025-02-18T09:07:13.431" v="690" actId="20577"/>
          <ac:spMkLst>
            <pc:docMk/>
            <pc:sldMk cId="1268218536" sldId="271"/>
            <ac:spMk id="4" creationId="{EC66623E-A079-D0C4-8139-6B86ED6171DA}"/>
          </ac:spMkLst>
        </pc:spChg>
      </pc:sldChg>
      <pc:sldChg chg="addSp delSp modSp add replId">
        <pc:chgData name="Joao Figueiredo" userId="S::joao.figueiredo@euro-fusion.org::acd0b496-3503-4bad-ad3b-bdfce8c215e5" providerId="AD" clId="Web-{8C214497-0232-EF4F-402D-E7B7D44DB27C}" dt="2025-02-18T09:07:22.260" v="692" actId="20577"/>
        <pc:sldMkLst>
          <pc:docMk/>
          <pc:sldMk cId="3626789810" sldId="272"/>
        </pc:sldMkLst>
        <pc:spChg chg="mod">
          <ac:chgData name="Joao Figueiredo" userId="S::joao.figueiredo@euro-fusion.org::acd0b496-3503-4bad-ad3b-bdfce8c215e5" providerId="AD" clId="Web-{8C214497-0232-EF4F-402D-E7B7D44DB27C}" dt="2025-02-18T08:42:35.590" v="141" actId="20577"/>
          <ac:spMkLst>
            <pc:docMk/>
            <pc:sldMk cId="3626789810" sldId="272"/>
            <ac:spMk id="2" creationId="{256559F5-B5A9-5A5C-7FBD-08A5240FBECC}"/>
          </ac:spMkLst>
        </pc:spChg>
        <pc:spChg chg="add del mod">
          <ac:chgData name="Joao Figueiredo" userId="S::joao.figueiredo@euro-fusion.org::acd0b496-3503-4bad-ad3b-bdfce8c215e5" providerId="AD" clId="Web-{8C214497-0232-EF4F-402D-E7B7D44DB27C}" dt="2025-02-18T08:35:32.980" v="77"/>
          <ac:spMkLst>
            <pc:docMk/>
            <pc:sldMk cId="3626789810" sldId="272"/>
            <ac:spMk id="3" creationId="{135AA8D3-ABA2-822D-7CEE-F8D42188BE33}"/>
          </ac:spMkLst>
        </pc:spChg>
        <pc:spChg chg="mod">
          <ac:chgData name="Joao Figueiredo" userId="S::joao.figueiredo@euro-fusion.org::acd0b496-3503-4bad-ad3b-bdfce8c215e5" providerId="AD" clId="Web-{8C214497-0232-EF4F-402D-E7B7D44DB27C}" dt="2025-02-18T09:07:22.260" v="692" actId="20577"/>
          <ac:spMkLst>
            <pc:docMk/>
            <pc:sldMk cId="3626789810" sldId="272"/>
            <ac:spMk id="4" creationId="{A399422D-A1E9-753E-0F35-739B29185CA4}"/>
          </ac:spMkLst>
        </pc:spChg>
        <pc:graphicFrameChg chg="add del mod ord modGraphic">
          <ac:chgData name="Joao Figueiredo" userId="S::joao.figueiredo@euro-fusion.org::acd0b496-3503-4bad-ad3b-bdfce8c215e5" providerId="AD" clId="Web-{8C214497-0232-EF4F-402D-E7B7D44DB27C}" dt="2025-02-18T08:35:28.948" v="76"/>
          <ac:graphicFrameMkLst>
            <pc:docMk/>
            <pc:sldMk cId="3626789810" sldId="272"/>
            <ac:graphicFrameMk id="7" creationId="{3F9F56F6-BF9D-0C86-1C36-F851DDF4BE10}"/>
          </ac:graphicFrameMkLst>
        </pc:graphicFrameChg>
        <pc:graphicFrameChg chg="add del mod modGraphic">
          <ac:chgData name="Joao Figueiredo" userId="S::joao.figueiredo@euro-fusion.org::acd0b496-3503-4bad-ad3b-bdfce8c215e5" providerId="AD" clId="Web-{8C214497-0232-EF4F-402D-E7B7D44DB27C}" dt="2025-02-18T08:39:26.723" v="102"/>
          <ac:graphicFrameMkLst>
            <pc:docMk/>
            <pc:sldMk cId="3626789810" sldId="272"/>
            <ac:graphicFrameMk id="9" creationId="{81EB5927-E78E-D1AA-E51A-5049252D72DE}"/>
          </ac:graphicFrameMkLst>
        </pc:graphicFrameChg>
        <pc:graphicFrameChg chg="add mod modGraphic">
          <ac:chgData name="Joao Figueiredo" userId="S::joao.figueiredo@euro-fusion.org::acd0b496-3503-4bad-ad3b-bdfce8c215e5" providerId="AD" clId="Web-{8C214497-0232-EF4F-402D-E7B7D44DB27C}" dt="2025-02-18T08:41:59.182" v="130" actId="1076"/>
          <ac:graphicFrameMkLst>
            <pc:docMk/>
            <pc:sldMk cId="3626789810" sldId="272"/>
            <ac:graphicFrameMk id="11" creationId="{9A1DC315-760B-C44E-39CF-E37AB4B4158A}"/>
          </ac:graphicFrameMkLst>
        </pc:graphicFrameChg>
      </pc:sldChg>
      <pc:sldChg chg="addSp delSp modSp add replId">
        <pc:chgData name="Joao Figueiredo" userId="S::joao.figueiredo@euro-fusion.org::acd0b496-3503-4bad-ad3b-bdfce8c215e5" providerId="AD" clId="Web-{8C214497-0232-EF4F-402D-E7B7D44DB27C}" dt="2025-02-18T09:10:22.846" v="724" actId="1076"/>
        <pc:sldMkLst>
          <pc:docMk/>
          <pc:sldMk cId="1891948879" sldId="273"/>
        </pc:sldMkLst>
        <pc:spChg chg="mod">
          <ac:chgData name="Joao Figueiredo" userId="S::joao.figueiredo@euro-fusion.org::acd0b496-3503-4bad-ad3b-bdfce8c215e5" providerId="AD" clId="Web-{8C214497-0232-EF4F-402D-E7B7D44DB27C}" dt="2025-02-18T09:07:26.854" v="694" actId="20577"/>
          <ac:spMkLst>
            <pc:docMk/>
            <pc:sldMk cId="1891948879" sldId="273"/>
            <ac:spMk id="4" creationId="{362A245F-0732-2A8D-BFF3-D774182F5E2E}"/>
          </ac:spMkLst>
        </pc:spChg>
        <pc:graphicFrameChg chg="add mod modGraphic">
          <ac:chgData name="Joao Figueiredo" userId="S::joao.figueiredo@euro-fusion.org::acd0b496-3503-4bad-ad3b-bdfce8c215e5" providerId="AD" clId="Web-{8C214497-0232-EF4F-402D-E7B7D44DB27C}" dt="2025-02-18T09:10:22.846" v="724" actId="1076"/>
          <ac:graphicFrameMkLst>
            <pc:docMk/>
            <pc:sldMk cId="1891948879" sldId="273"/>
            <ac:graphicFrameMk id="6" creationId="{FAD5E30D-AE64-DA01-97F4-B82578518F4E}"/>
          </ac:graphicFrameMkLst>
        </pc:graphicFrameChg>
        <pc:graphicFrameChg chg="del">
          <ac:chgData name="Joao Figueiredo" userId="S::joao.figueiredo@euro-fusion.org::acd0b496-3503-4bad-ad3b-bdfce8c215e5" providerId="AD" clId="Web-{8C214497-0232-EF4F-402D-E7B7D44DB27C}" dt="2025-02-18T09:06:41.290" v="675"/>
          <ac:graphicFrameMkLst>
            <pc:docMk/>
            <pc:sldMk cId="1891948879" sldId="273"/>
            <ac:graphicFrameMk id="11" creationId="{D3EBA635-E917-838E-7A25-2DD5A8A3E4DB}"/>
          </ac:graphicFrameMkLst>
        </pc:graphicFrameChg>
      </pc:sldChg>
    </pc:docChg>
  </pc:docChgLst>
  <pc:docChgLst>
    <pc:chgData name="Botond Meszaros" userId="S::botond.meszaros@euro-fusion.org::5d125e73-0147-4210-b9aa-ece7352d8cd3" providerId="AD" clId="Web-{DE7D46BE-7AB9-E9A6-4B11-771BCAE2FB68}"/>
    <pc:docChg chg="modSld">
      <pc:chgData name="Botond Meszaros" userId="S::botond.meszaros@euro-fusion.org::5d125e73-0147-4210-b9aa-ece7352d8cd3" providerId="AD" clId="Web-{DE7D46BE-7AB9-E9A6-4B11-771BCAE2FB68}" dt="2024-12-02T09:07:39.879" v="3" actId="20577"/>
      <pc:docMkLst>
        <pc:docMk/>
      </pc:docMkLst>
      <pc:sldChg chg="modSp">
        <pc:chgData name="Botond Meszaros" userId="S::botond.meszaros@euro-fusion.org::5d125e73-0147-4210-b9aa-ece7352d8cd3" providerId="AD" clId="Web-{DE7D46BE-7AB9-E9A6-4B11-771BCAE2FB68}" dt="2024-12-02T09:07:39.879" v="3" actId="20577"/>
        <pc:sldMkLst>
          <pc:docMk/>
          <pc:sldMk cId="1556557398" sldId="270"/>
        </pc:sldMkLst>
        <pc:spChg chg="mod">
          <ac:chgData name="Botond Meszaros" userId="S::botond.meszaros@euro-fusion.org::5d125e73-0147-4210-b9aa-ece7352d8cd3" providerId="AD" clId="Web-{DE7D46BE-7AB9-E9A6-4B11-771BCAE2FB68}" dt="2024-12-02T09:07:39.879" v="3" actId="20577"/>
          <ac:spMkLst>
            <pc:docMk/>
            <pc:sldMk cId="1556557398" sldId="270"/>
            <ac:spMk id="3" creationId="{6BFC81FE-2FAF-4FF3-57EA-1A825B9A0B45}"/>
          </ac:spMkLst>
        </pc:spChg>
      </pc:sldChg>
    </pc:docChg>
  </pc:docChgLst>
  <pc:docChgLst>
    <pc:chgData name="Joao Figueiredo" userId="S::joao.figueiredo@euro-fusion.org::acd0b496-3503-4bad-ad3b-bdfce8c215e5" providerId="AD" clId="Web-{8A1A7C70-45DB-4DAF-98CE-5C7D3198EF22}"/>
    <pc:docChg chg="modSld">
      <pc:chgData name="Joao Figueiredo" userId="S::joao.figueiredo@euro-fusion.org::acd0b496-3503-4bad-ad3b-bdfce8c215e5" providerId="AD" clId="Web-{8A1A7C70-45DB-4DAF-98CE-5C7D3198EF22}" dt="2025-02-25T07:47:48.228" v="1"/>
      <pc:docMkLst>
        <pc:docMk/>
      </pc:docMkLst>
      <pc:sldChg chg="modSp">
        <pc:chgData name="Joao Figueiredo" userId="S::joao.figueiredo@euro-fusion.org::acd0b496-3503-4bad-ad3b-bdfce8c215e5" providerId="AD" clId="Web-{8A1A7C70-45DB-4DAF-98CE-5C7D3198EF22}" dt="2025-02-25T07:47:34.665" v="0"/>
        <pc:sldMkLst>
          <pc:docMk/>
          <pc:sldMk cId="3626789810" sldId="272"/>
        </pc:sldMkLst>
        <pc:graphicFrameChg chg="modGraphic">
          <ac:chgData name="Joao Figueiredo" userId="S::joao.figueiredo@euro-fusion.org::acd0b496-3503-4bad-ad3b-bdfce8c215e5" providerId="AD" clId="Web-{8A1A7C70-45DB-4DAF-98CE-5C7D3198EF22}" dt="2025-02-25T07:47:34.665" v="0"/>
          <ac:graphicFrameMkLst>
            <pc:docMk/>
            <pc:sldMk cId="3626789810" sldId="272"/>
            <ac:graphicFrameMk id="11" creationId="{9A1DC315-760B-C44E-39CF-E37AB4B4158A}"/>
          </ac:graphicFrameMkLst>
        </pc:graphicFrameChg>
      </pc:sldChg>
      <pc:sldChg chg="modSp">
        <pc:chgData name="Joao Figueiredo" userId="S::joao.figueiredo@euro-fusion.org::acd0b496-3503-4bad-ad3b-bdfce8c215e5" providerId="AD" clId="Web-{8A1A7C70-45DB-4DAF-98CE-5C7D3198EF22}" dt="2025-02-25T07:47:48.228" v="1"/>
        <pc:sldMkLst>
          <pc:docMk/>
          <pc:sldMk cId="1891948879" sldId="273"/>
        </pc:sldMkLst>
        <pc:graphicFrameChg chg="modGraphic">
          <ac:chgData name="Joao Figueiredo" userId="S::joao.figueiredo@euro-fusion.org::acd0b496-3503-4bad-ad3b-bdfce8c215e5" providerId="AD" clId="Web-{8A1A7C70-45DB-4DAF-98CE-5C7D3198EF22}" dt="2025-02-25T07:47:48.228" v="1"/>
          <ac:graphicFrameMkLst>
            <pc:docMk/>
            <pc:sldMk cId="1891948879" sldId="273"/>
            <ac:graphicFrameMk id="6" creationId="{FAD5E30D-AE64-DA01-97F4-B82578518F4E}"/>
          </ac:graphicFrameMkLst>
        </pc:graphicFrameChg>
      </pc:sldChg>
    </pc:docChg>
  </pc:docChgLst>
  <pc:docChgLst>
    <pc:chgData name="Joao Figueiredo" userId="S::joao.figueiredo@euro-fusion.org::acd0b496-3503-4bad-ad3b-bdfce8c215e5" providerId="AD" clId="Web-{2ADA868C-B051-4DD1-AC21-AC59372CFA3D}"/>
    <pc:docChg chg="modSld">
      <pc:chgData name="Joao Figueiredo" userId="S::joao.figueiredo@euro-fusion.org::acd0b496-3503-4bad-ad3b-bdfce8c215e5" providerId="AD" clId="Web-{2ADA868C-B051-4DD1-AC21-AC59372CFA3D}" dt="2024-11-11T08:11:58.635" v="7" actId="20577"/>
      <pc:docMkLst>
        <pc:docMk/>
      </pc:docMkLst>
      <pc:sldChg chg="modSp">
        <pc:chgData name="Joao Figueiredo" userId="S::joao.figueiredo@euro-fusion.org::acd0b496-3503-4bad-ad3b-bdfce8c215e5" providerId="AD" clId="Web-{2ADA868C-B051-4DD1-AC21-AC59372CFA3D}" dt="2024-11-11T08:11:58.635" v="7" actId="20577"/>
        <pc:sldMkLst>
          <pc:docMk/>
          <pc:sldMk cId="1556557398" sldId="270"/>
        </pc:sldMkLst>
        <pc:spChg chg="mod">
          <ac:chgData name="Joao Figueiredo" userId="S::joao.figueiredo@euro-fusion.org::acd0b496-3503-4bad-ad3b-bdfce8c215e5" providerId="AD" clId="Web-{2ADA868C-B051-4DD1-AC21-AC59372CFA3D}" dt="2024-11-11T08:11:58.635" v="7" actId="20577"/>
          <ac:spMkLst>
            <pc:docMk/>
            <pc:sldMk cId="1556557398" sldId="270"/>
            <ac:spMk id="3" creationId="{6BFC81FE-2FAF-4FF3-57EA-1A825B9A0B45}"/>
          </ac:spMkLst>
        </pc:spChg>
      </pc:sldChg>
    </pc:docChg>
  </pc:docChgLst>
  <pc:docChgLst>
    <pc:chgData name="Joao Figueiredo" userId="S::joao.figueiredo@euro-fusion.org::acd0b496-3503-4bad-ad3b-bdfce8c215e5" providerId="AD" clId="Web-{0D7E49C1-E9DC-3B39-172A-7A061D002A46}"/>
    <pc:docChg chg="modSld">
      <pc:chgData name="Joao Figueiredo" userId="S::joao.figueiredo@euro-fusion.org::acd0b496-3503-4bad-ad3b-bdfce8c215e5" providerId="AD" clId="Web-{0D7E49C1-E9DC-3B39-172A-7A061D002A46}" dt="2025-02-18T09:35:45.981" v="2" actId="20577"/>
      <pc:docMkLst>
        <pc:docMk/>
      </pc:docMkLst>
      <pc:sldChg chg="modSp">
        <pc:chgData name="Joao Figueiredo" userId="S::joao.figueiredo@euro-fusion.org::acd0b496-3503-4bad-ad3b-bdfce8c215e5" providerId="AD" clId="Web-{0D7E49C1-E9DC-3B39-172A-7A061D002A46}" dt="2025-02-18T09:35:45.981" v="2" actId="20577"/>
        <pc:sldMkLst>
          <pc:docMk/>
          <pc:sldMk cId="1268218536" sldId="271"/>
        </pc:sldMkLst>
        <pc:spChg chg="mod">
          <ac:chgData name="Joao Figueiredo" userId="S::joao.figueiredo@euro-fusion.org::acd0b496-3503-4bad-ad3b-bdfce8c215e5" providerId="AD" clId="Web-{0D7E49C1-E9DC-3B39-172A-7A061D002A46}" dt="2025-02-18T09:35:45.981" v="2" actId="20577"/>
          <ac:spMkLst>
            <pc:docMk/>
            <pc:sldMk cId="1268218536" sldId="271"/>
            <ac:spMk id="3" creationId="{48B4AD8C-735C-D8C9-1DCE-FF7A39413C29}"/>
          </ac:spMkLst>
        </pc:spChg>
      </pc:sldChg>
    </pc:docChg>
  </pc:docChgLst>
  <pc:docChgLst>
    <pc:chgData name="Joao Figueiredo" userId="S::joao.figueiredo@euro-fusion.org::acd0b496-3503-4bad-ad3b-bdfce8c215e5" providerId="AD" clId="Web-{17F46332-2C3C-1A4A-CBA3-1A8567EEAB91}"/>
    <pc:docChg chg="modSld">
      <pc:chgData name="Joao Figueiredo" userId="S::joao.figueiredo@euro-fusion.org::acd0b496-3503-4bad-ad3b-bdfce8c215e5" providerId="AD" clId="Web-{17F46332-2C3C-1A4A-CBA3-1A8567EEAB91}" dt="2025-02-18T09:39:51.425" v="1" actId="20577"/>
      <pc:docMkLst>
        <pc:docMk/>
      </pc:docMkLst>
      <pc:sldChg chg="modSp">
        <pc:chgData name="Joao Figueiredo" userId="S::joao.figueiredo@euro-fusion.org::acd0b496-3503-4bad-ad3b-bdfce8c215e5" providerId="AD" clId="Web-{17F46332-2C3C-1A4A-CBA3-1A8567EEAB91}" dt="2025-02-18T09:39:51.425" v="1" actId="20577"/>
        <pc:sldMkLst>
          <pc:docMk/>
          <pc:sldMk cId="1268218536" sldId="271"/>
        </pc:sldMkLst>
        <pc:spChg chg="mod">
          <ac:chgData name="Joao Figueiredo" userId="S::joao.figueiredo@euro-fusion.org::acd0b496-3503-4bad-ad3b-bdfce8c215e5" providerId="AD" clId="Web-{17F46332-2C3C-1A4A-CBA3-1A8567EEAB91}" dt="2025-02-18T09:39:51.425" v="1" actId="20577"/>
          <ac:spMkLst>
            <pc:docMk/>
            <pc:sldMk cId="1268218536" sldId="271"/>
            <ac:spMk id="3" creationId="{48B4AD8C-735C-D8C9-1DCE-FF7A39413C29}"/>
          </ac:spMkLst>
        </pc:spChg>
      </pc:sldChg>
    </pc:docChg>
  </pc:docChgLst>
  <pc:docChgLst>
    <pc:chgData name="Joao Figueiredo" userId="S::joao.figueiredo@euro-fusion.org::acd0b496-3503-4bad-ad3b-bdfce8c215e5" providerId="AD" clId="Web-{B842941A-71BA-4973-940F-D1566C8B81A1}"/>
    <pc:docChg chg="modSld">
      <pc:chgData name="Joao Figueiredo" userId="S::joao.figueiredo@euro-fusion.org::acd0b496-3503-4bad-ad3b-bdfce8c215e5" providerId="AD" clId="Web-{B842941A-71BA-4973-940F-D1566C8B81A1}" dt="2025-02-18T09:26:50.782" v="0" actId="20577"/>
      <pc:docMkLst>
        <pc:docMk/>
      </pc:docMkLst>
      <pc:sldChg chg="modSp">
        <pc:chgData name="Joao Figueiredo" userId="S::joao.figueiredo@euro-fusion.org::acd0b496-3503-4bad-ad3b-bdfce8c215e5" providerId="AD" clId="Web-{B842941A-71BA-4973-940F-D1566C8B81A1}" dt="2025-02-18T09:26:50.782" v="0" actId="20577"/>
        <pc:sldMkLst>
          <pc:docMk/>
          <pc:sldMk cId="1268218536" sldId="271"/>
        </pc:sldMkLst>
        <pc:spChg chg="mod">
          <ac:chgData name="Joao Figueiredo" userId="S::joao.figueiredo@euro-fusion.org::acd0b496-3503-4bad-ad3b-bdfce8c215e5" providerId="AD" clId="Web-{B842941A-71BA-4973-940F-D1566C8B81A1}" dt="2025-02-18T09:26:50.782" v="0" actId="20577"/>
          <ac:spMkLst>
            <pc:docMk/>
            <pc:sldMk cId="1268218536" sldId="271"/>
            <ac:spMk id="2" creationId="{9A5DD7CE-8B5D-1EE3-04DB-81AD6736D04F}"/>
          </ac:spMkLst>
        </pc:spChg>
      </pc:sldChg>
    </pc:docChg>
  </pc:docChgLst>
  <pc:docChgLst>
    <pc:chgData name="Botond Meszaros" userId="S::botond.meszaros@euro-fusion.org::5d125e73-0147-4210-b9aa-ece7352d8cd3" providerId="AD" clId="Web-{CA616604-12E8-9905-2AE7-17EAEEA8C76A}"/>
    <pc:docChg chg="modSld">
      <pc:chgData name="Botond Meszaros" userId="S::botond.meszaros@euro-fusion.org::5d125e73-0147-4210-b9aa-ece7352d8cd3" providerId="AD" clId="Web-{CA616604-12E8-9905-2AE7-17EAEEA8C76A}" dt="2024-11-11T09:25:10.873" v="26" actId="20577"/>
      <pc:docMkLst>
        <pc:docMk/>
      </pc:docMkLst>
      <pc:sldChg chg="modSp">
        <pc:chgData name="Botond Meszaros" userId="S::botond.meszaros@euro-fusion.org::5d125e73-0147-4210-b9aa-ece7352d8cd3" providerId="AD" clId="Web-{CA616604-12E8-9905-2AE7-17EAEEA8C76A}" dt="2024-11-11T09:25:10.873" v="26" actId="20577"/>
        <pc:sldMkLst>
          <pc:docMk/>
          <pc:sldMk cId="1556557398" sldId="270"/>
        </pc:sldMkLst>
        <pc:spChg chg="mod">
          <ac:chgData name="Botond Meszaros" userId="S::botond.meszaros@euro-fusion.org::5d125e73-0147-4210-b9aa-ece7352d8cd3" providerId="AD" clId="Web-{CA616604-12E8-9905-2AE7-17EAEEA8C76A}" dt="2024-11-11T09:25:10.873" v="26" actId="20577"/>
          <ac:spMkLst>
            <pc:docMk/>
            <pc:sldMk cId="1556557398" sldId="270"/>
            <ac:spMk id="3" creationId="{6BFC81FE-2FAF-4FF3-57EA-1A825B9A0B45}"/>
          </ac:spMkLst>
        </pc:spChg>
      </pc:sldChg>
    </pc:docChg>
  </pc:docChgLst>
  <pc:docChgLst>
    <pc:chgData name="Joao Figueiredo" userId="S::joao.figueiredo@euro-fusion.org::acd0b496-3503-4bad-ad3b-bdfce8c215e5" providerId="AD" clId="Web-{CABB0252-405E-464A-97DD-CECF3F553593}"/>
    <pc:docChg chg="modSld">
      <pc:chgData name="Joao Figueiredo" userId="S::joao.figueiredo@euro-fusion.org::acd0b496-3503-4bad-ad3b-bdfce8c215e5" providerId="AD" clId="Web-{CABB0252-405E-464A-97DD-CECF3F553593}" dt="2025-02-24T15:00:24.453" v="154"/>
      <pc:docMkLst>
        <pc:docMk/>
      </pc:docMkLst>
      <pc:sldChg chg="modSp">
        <pc:chgData name="Joao Figueiredo" userId="S::joao.figueiredo@euro-fusion.org::acd0b496-3503-4bad-ad3b-bdfce8c215e5" providerId="AD" clId="Web-{CABB0252-405E-464A-97DD-CECF3F553593}" dt="2025-02-24T14:47:12.388" v="62" actId="20577"/>
        <pc:sldMkLst>
          <pc:docMk/>
          <pc:sldMk cId="1268218536" sldId="271"/>
        </pc:sldMkLst>
        <pc:spChg chg="mod">
          <ac:chgData name="Joao Figueiredo" userId="S::joao.figueiredo@euro-fusion.org::acd0b496-3503-4bad-ad3b-bdfce8c215e5" providerId="AD" clId="Web-{CABB0252-405E-464A-97DD-CECF3F553593}" dt="2025-02-24T14:47:12.388" v="62" actId="20577"/>
          <ac:spMkLst>
            <pc:docMk/>
            <pc:sldMk cId="1268218536" sldId="271"/>
            <ac:spMk id="3" creationId="{48B4AD8C-735C-D8C9-1DCE-FF7A39413C29}"/>
          </ac:spMkLst>
        </pc:spChg>
      </pc:sldChg>
      <pc:sldChg chg="modSp">
        <pc:chgData name="Joao Figueiredo" userId="S::joao.figueiredo@euro-fusion.org::acd0b496-3503-4bad-ad3b-bdfce8c215e5" providerId="AD" clId="Web-{CABB0252-405E-464A-97DD-CECF3F553593}" dt="2025-02-24T15:00:24.453" v="154"/>
        <pc:sldMkLst>
          <pc:docMk/>
          <pc:sldMk cId="1891948879" sldId="273"/>
        </pc:sldMkLst>
        <pc:graphicFrameChg chg="mod modGraphic">
          <ac:chgData name="Joao Figueiredo" userId="S::joao.figueiredo@euro-fusion.org::acd0b496-3503-4bad-ad3b-bdfce8c215e5" providerId="AD" clId="Web-{CABB0252-405E-464A-97DD-CECF3F553593}" dt="2025-02-24T15:00:24.453" v="154"/>
          <ac:graphicFrameMkLst>
            <pc:docMk/>
            <pc:sldMk cId="1891948879" sldId="273"/>
            <ac:graphicFrameMk id="6" creationId="{FAD5E30D-AE64-DA01-97F4-B82578518F4E}"/>
          </ac:graphicFrameMkLst>
        </pc:graphicFrameChg>
      </pc:sldChg>
    </pc:docChg>
  </pc:docChgLst>
  <pc:docChgLst>
    <pc:chgData name="Joao Figueiredo" userId="S::joao.figueiredo@euro-fusion.org::acd0b496-3503-4bad-ad3b-bdfce8c215e5" providerId="AD" clId="Web-{8D211D7A-82B0-4778-8EA9-90F80F81B261}"/>
    <pc:docChg chg="modSld">
      <pc:chgData name="Joao Figueiredo" userId="S::joao.figueiredo@euro-fusion.org::acd0b496-3503-4bad-ad3b-bdfce8c215e5" providerId="AD" clId="Web-{8D211D7A-82B0-4778-8EA9-90F80F81B261}" dt="2024-11-15T13:17:03.009" v="307" actId="20577"/>
      <pc:docMkLst>
        <pc:docMk/>
      </pc:docMkLst>
      <pc:sldChg chg="modSp">
        <pc:chgData name="Joao Figueiredo" userId="S::joao.figueiredo@euro-fusion.org::acd0b496-3503-4bad-ad3b-bdfce8c215e5" providerId="AD" clId="Web-{8D211D7A-82B0-4778-8EA9-90F80F81B261}" dt="2024-11-15T13:17:03.009" v="307" actId="20577"/>
        <pc:sldMkLst>
          <pc:docMk/>
          <pc:sldMk cId="1556557398" sldId="270"/>
        </pc:sldMkLst>
        <pc:spChg chg="mod">
          <ac:chgData name="Joao Figueiredo" userId="S::joao.figueiredo@euro-fusion.org::acd0b496-3503-4bad-ad3b-bdfce8c215e5" providerId="AD" clId="Web-{8D211D7A-82B0-4778-8EA9-90F80F81B261}" dt="2024-11-15T13:17:00.603" v="306" actId="20577"/>
          <ac:spMkLst>
            <pc:docMk/>
            <pc:sldMk cId="1556557398" sldId="270"/>
            <ac:spMk id="3" creationId="{6BFC81FE-2FAF-4FF3-57EA-1A825B9A0B45}"/>
          </ac:spMkLst>
        </pc:spChg>
        <pc:spChg chg="mod">
          <ac:chgData name="Joao Figueiredo" userId="S::joao.figueiredo@euro-fusion.org::acd0b496-3503-4bad-ad3b-bdfce8c215e5" providerId="AD" clId="Web-{8D211D7A-82B0-4778-8EA9-90F80F81B261}" dt="2024-11-15T13:17:03.009" v="307" actId="20577"/>
          <ac:spMkLst>
            <pc:docMk/>
            <pc:sldMk cId="1556557398" sldId="270"/>
            <ac:spMk id="4" creationId="{04C2E9AD-5D6A-9A1D-7CF4-8B79027D9B2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271EB2-DD3B-0F42-B4FC-89DE3520A9EC}" type="datetimeFigureOut">
              <a:rPr lang="fr-FR" smtClean="0"/>
              <a:t>26/02/2025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434FA3-3DC0-9A46-9F01-1A2F159AD8E4}" type="slidenum">
              <a:rPr lang="fr-FR" smtClean="0"/>
              <a:t>‹#›</a:t>
            </a:fld>
            <a:endParaRPr lang="fr-FR"/>
          </a:p>
        </p:txBody>
      </p:sp>
    </p:spTree>
    <p:extLst>
      <p:ext uri="{BB962C8B-B14F-4D97-AF65-F5344CB8AC3E}">
        <p14:creationId xmlns:p14="http://schemas.microsoft.com/office/powerpoint/2010/main" val="138907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spTree>
    <p:extLst>
      <p:ext uri="{BB962C8B-B14F-4D97-AF65-F5344CB8AC3E}">
        <p14:creationId xmlns:p14="http://schemas.microsoft.com/office/powerpoint/2010/main" val="527484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solidFill>
                  <a:prstClr val="white"/>
                </a:solidFill>
              </a:rPr>
              <a:t>M. Wischmeier | PSD Management Meeting | 3rd of September 2024</a:t>
            </a:r>
            <a:endParaRPr/>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extLst>
      <p:ext uri="{BB962C8B-B14F-4D97-AF65-F5344CB8AC3E}">
        <p14:creationId xmlns:p14="http://schemas.microsoft.com/office/powerpoint/2010/main" val="202028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solidFill>
                  <a:prstClr val="white"/>
                </a:solidFill>
              </a:rPr>
              <a:t>M. Wischmeier | PSD Management Meeting | 3rd of September 2024</a:t>
            </a:r>
            <a:endParaRPr/>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extLst>
      <p:ext uri="{BB962C8B-B14F-4D97-AF65-F5344CB8AC3E}">
        <p14:creationId xmlns:p14="http://schemas.microsoft.com/office/powerpoint/2010/main" val="2845400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solidFill>
                  <a:prstClr val="white"/>
                </a:solidFill>
              </a:rPr>
              <a:t>M. Wischmeier | PSD Management Meeting | 3rd of September 2024</a:t>
            </a:r>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extLst>
      <p:ext uri="{BB962C8B-B14F-4D97-AF65-F5344CB8AC3E}">
        <p14:creationId xmlns:p14="http://schemas.microsoft.com/office/powerpoint/2010/main" val="11911523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a:t>
            </a:fld>
            <a:endParaRPr lang="en-GB" sz="1000" b="0" i="0" u="none" strike="noStrike" cap="none" spc="0">
              <a:ln>
                <a:noFill/>
              </a:ln>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917254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965CAC-4F4A-1293-2243-53C33D4888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5DD7CE-8B5D-1EE3-04DB-81AD6736D04F}"/>
              </a:ext>
            </a:extLst>
          </p:cNvPr>
          <p:cNvSpPr>
            <a:spLocks noGrp="1"/>
          </p:cNvSpPr>
          <p:nvPr>
            <p:ph type="title"/>
          </p:nvPr>
        </p:nvSpPr>
        <p:spPr>
          <a:xfrm>
            <a:off x="983431" y="192515"/>
            <a:ext cx="11016785" cy="457200"/>
          </a:xfrm>
        </p:spPr>
        <p:txBody>
          <a:bodyPr/>
          <a:lstStyle/>
          <a:p>
            <a:r>
              <a:rPr lang="en-GB">
                <a:ea typeface="Calibri"/>
                <a:cs typeface="Calibri"/>
              </a:rPr>
              <a:t>TE Enhancements Questionnaire - Analysis</a:t>
            </a:r>
            <a:endParaRPr lang="en-US"/>
          </a:p>
        </p:txBody>
      </p:sp>
      <p:sp>
        <p:nvSpPr>
          <p:cNvPr id="3" name="Content Placeholder 2">
            <a:extLst>
              <a:ext uri="{FF2B5EF4-FFF2-40B4-BE49-F238E27FC236}">
                <a16:creationId xmlns:a16="http://schemas.microsoft.com/office/drawing/2014/main" id="{48B4AD8C-735C-D8C9-1DCE-FF7A39413C29}"/>
              </a:ext>
            </a:extLst>
          </p:cNvPr>
          <p:cNvSpPr>
            <a:spLocks noGrp="1"/>
          </p:cNvSpPr>
          <p:nvPr>
            <p:ph idx="1"/>
          </p:nvPr>
        </p:nvSpPr>
        <p:spPr>
          <a:xfrm>
            <a:off x="133565" y="836711"/>
            <a:ext cx="11866652" cy="5646281"/>
          </a:xfrm>
        </p:spPr>
        <p:txBody>
          <a:bodyPr vert="horz" lIns="91440" tIns="45720" rIns="91440" bIns="45720" rtlCol="0" anchor="t">
            <a:noAutofit/>
          </a:bodyPr>
          <a:lstStyle/>
          <a:p>
            <a:pPr marL="0" lvl="2" indent="0">
              <a:lnSpc>
                <a:spcPct val="150000"/>
              </a:lnSpc>
              <a:buNone/>
            </a:pPr>
            <a:r>
              <a:rPr lang="en-GB" sz="1400" b="1" u="sng" dirty="0">
                <a:solidFill>
                  <a:srgbClr val="242424"/>
                </a:solidFill>
                <a:ea typeface="Calibri"/>
                <a:cs typeface="Calibri"/>
              </a:rPr>
              <a:t>TE Enhancements Questionnaire - Outcome</a:t>
            </a:r>
            <a:endParaRPr lang="en-US" sz="1400" b="1" u="sng"/>
          </a:p>
          <a:p>
            <a:pPr marL="257175" lvl="2" indent="-257175">
              <a:lnSpc>
                <a:spcPct val="150000"/>
              </a:lnSpc>
            </a:pPr>
            <a:r>
              <a:rPr lang="en-GB" sz="1400" b="1" dirty="0">
                <a:solidFill>
                  <a:srgbClr val="242424"/>
                </a:solidFill>
              </a:rPr>
              <a:t>The assessment is that currently there are no major delays but this and the evolution of the projects will be looked into again at the next review point.</a:t>
            </a:r>
            <a:endParaRPr lang="en-US" sz="1400" b="1">
              <a:solidFill>
                <a:srgbClr val="242424"/>
              </a:solidFill>
            </a:endParaRPr>
          </a:p>
          <a:p>
            <a:pPr marL="257175" lvl="2" indent="-257175">
              <a:lnSpc>
                <a:spcPct val="150000"/>
              </a:lnSpc>
            </a:pPr>
            <a:r>
              <a:rPr lang="en-GB" sz="1400" b="1" dirty="0">
                <a:solidFill>
                  <a:srgbClr val="242424"/>
                </a:solidFill>
              </a:rPr>
              <a:t>The delays focus mostly on questions Q1 to Q5. </a:t>
            </a:r>
            <a:endParaRPr lang="en-US" sz="1400" b="1">
              <a:solidFill>
                <a:srgbClr val="242424"/>
              </a:solidFill>
            </a:endParaRPr>
          </a:p>
          <a:p>
            <a:pPr>
              <a:lnSpc>
                <a:spcPct val="150000"/>
              </a:lnSpc>
            </a:pPr>
            <a:endParaRPr lang="en-GB" sz="1400" b="1" dirty="0">
              <a:solidFill>
                <a:srgbClr val="242424"/>
              </a:solidFill>
            </a:endParaRPr>
          </a:p>
          <a:p>
            <a:pPr marL="0" indent="0">
              <a:lnSpc>
                <a:spcPct val="150000"/>
              </a:lnSpc>
              <a:buNone/>
            </a:pPr>
            <a:r>
              <a:rPr lang="en-GB" sz="1400" b="1" u="sng" dirty="0">
                <a:solidFill>
                  <a:srgbClr val="242424"/>
                </a:solidFill>
              </a:rPr>
              <a:t>TE Enhancements Questionnaire - Procedure</a:t>
            </a:r>
          </a:p>
          <a:p>
            <a:pPr>
              <a:lnSpc>
                <a:spcPct val="150000"/>
              </a:lnSpc>
            </a:pPr>
            <a:r>
              <a:rPr lang="en-GB" sz="1400" dirty="0">
                <a:solidFill>
                  <a:srgbClr val="242424"/>
                </a:solidFill>
              </a:rPr>
              <a:t>The PIs are to complete a status review process which is to be requested 3 times a year – 15 January, 15 May, 15 September </a:t>
            </a:r>
            <a:endParaRPr lang="en-GB" sz="1400"/>
          </a:p>
          <a:p>
            <a:pPr>
              <a:lnSpc>
                <a:spcPct val="150000"/>
              </a:lnSpc>
            </a:pPr>
            <a:r>
              <a:rPr lang="en-GB" sz="1400" dirty="0">
                <a:solidFill>
                  <a:srgbClr val="242424"/>
                </a:solidFill>
                <a:latin typeface="Calibri"/>
              </a:rPr>
              <a:t>Questions focus on design (Q1), installation (Q2), plasma commissioning (Q3), deliverables/milestones (Q4), reporting (Q5), human resources (Q6), procurement (Q7), missions (Q8)</a:t>
            </a:r>
          </a:p>
          <a:p>
            <a:pPr>
              <a:lnSpc>
                <a:spcPct val="150000"/>
              </a:lnSpc>
            </a:pPr>
            <a:r>
              <a:rPr lang="en-GB" sz="1400" dirty="0">
                <a:solidFill>
                  <a:srgbClr val="242424"/>
                </a:solidFill>
                <a:latin typeface="Calibri"/>
              </a:rPr>
              <a:t>Replies use a traffic light based replies [to help obtaining feedback uniformity]</a:t>
            </a:r>
            <a:endParaRPr lang="en-GB" sz="1400"/>
          </a:p>
          <a:p>
            <a:pPr marL="1099820" lvl="2" indent="-457200">
              <a:lnSpc>
                <a:spcPct val="150000"/>
              </a:lnSpc>
            </a:pPr>
            <a:r>
              <a:rPr lang="en-GB" sz="1400" dirty="0">
                <a:solidFill>
                  <a:srgbClr val="242424"/>
                </a:solidFill>
                <a:latin typeface="Calibri"/>
              </a:rPr>
              <a:t>Green – Everything progressing as planned no delays.</a:t>
            </a:r>
          </a:p>
          <a:p>
            <a:pPr marL="1099820" lvl="2" indent="-457200">
              <a:lnSpc>
                <a:spcPct val="150000"/>
              </a:lnSpc>
            </a:pPr>
            <a:r>
              <a:rPr lang="en-GB" sz="1400" dirty="0">
                <a:solidFill>
                  <a:srgbClr val="242424"/>
                </a:solidFill>
                <a:latin typeface="Calibri"/>
              </a:rPr>
              <a:t>Yellow – There are delays but it’s not foreseen they will impact the agreed deadline for the completion of the project.</a:t>
            </a:r>
          </a:p>
          <a:p>
            <a:pPr marL="1099820" lvl="2" indent="-457200">
              <a:lnSpc>
                <a:spcPct val="150000"/>
              </a:lnSpc>
            </a:pPr>
            <a:r>
              <a:rPr lang="en-GB" sz="1400" dirty="0">
                <a:solidFill>
                  <a:srgbClr val="242424"/>
                </a:solidFill>
                <a:latin typeface="Calibri"/>
              </a:rPr>
              <a:t>Red – There are delays and it’s foreseen they will impact the agreed deadline for the completion of the project.</a:t>
            </a:r>
          </a:p>
          <a:p>
            <a:pPr marL="1099820" lvl="2" indent="-457200">
              <a:lnSpc>
                <a:spcPct val="150000"/>
              </a:lnSpc>
            </a:pPr>
            <a:r>
              <a:rPr lang="en-GB" sz="1400" dirty="0">
                <a:solidFill>
                  <a:srgbClr val="242424"/>
                </a:solidFill>
                <a:latin typeface="Calibri"/>
              </a:rPr>
              <a:t>Replies are scored in the following away: Green - 1; Yellow - 0.5; Red - 0</a:t>
            </a:r>
          </a:p>
          <a:p>
            <a:pPr marL="342900" lvl="1" indent="0">
              <a:lnSpc>
                <a:spcPct val="150000"/>
              </a:lnSpc>
              <a:buNone/>
            </a:pPr>
            <a:r>
              <a:rPr lang="en-GB" sz="1400" dirty="0">
                <a:solidFill>
                  <a:srgbClr val="242424"/>
                </a:solidFill>
                <a:latin typeface="Calibri"/>
              </a:rPr>
              <a:t>Text replies - If the status for any question is red, yellow or if the question so requires the PI is to provide a written answer as well.</a:t>
            </a:r>
          </a:p>
          <a:p>
            <a:pPr marL="257175" lvl="2" indent="-257175">
              <a:lnSpc>
                <a:spcPct val="150000"/>
              </a:lnSpc>
            </a:pPr>
            <a:r>
              <a:rPr lang="en-GB" sz="1400" dirty="0">
                <a:solidFill>
                  <a:srgbClr val="242424"/>
                </a:solidFill>
                <a:latin typeface="Calibri"/>
              </a:rPr>
              <a:t>The PIs have been made aware that it is important to be as accurate and realistic as possible to maintain an updated clear picture of the allocated resources that might not be needed for any given year.</a:t>
            </a:r>
          </a:p>
          <a:p>
            <a:pPr marL="257175" lvl="2" indent="-257175">
              <a:lnSpc>
                <a:spcPct val="150000"/>
              </a:lnSpc>
            </a:pPr>
            <a:endParaRPr lang="en-GB" sz="1100" dirty="0">
              <a:solidFill>
                <a:srgbClr val="242424"/>
              </a:solidFill>
              <a:latin typeface="Calibri"/>
            </a:endParaRPr>
          </a:p>
          <a:p>
            <a:pPr marL="257175" lvl="2" indent="-257175">
              <a:lnSpc>
                <a:spcPct val="150000"/>
              </a:lnSpc>
            </a:pPr>
            <a:endParaRPr lang="en-GB" sz="1100" dirty="0">
              <a:solidFill>
                <a:srgbClr val="242424"/>
              </a:solidFill>
              <a:latin typeface="Calibri"/>
            </a:endParaRPr>
          </a:p>
        </p:txBody>
      </p:sp>
      <p:sp>
        <p:nvSpPr>
          <p:cNvPr id="4" name="Footer Placeholder 3">
            <a:extLst>
              <a:ext uri="{FF2B5EF4-FFF2-40B4-BE49-F238E27FC236}">
                <a16:creationId xmlns:a16="http://schemas.microsoft.com/office/drawing/2014/main" id="{EC66623E-A079-D0C4-8139-6B86ED6171DA}"/>
              </a:ext>
            </a:extLst>
          </p:cNvPr>
          <p:cNvSpPr>
            <a:spLocks noGrp="1"/>
          </p:cNvSpPr>
          <p:nvPr>
            <p:ph type="ftr" sz="quarter" idx="11"/>
          </p:nvPr>
        </p:nvSpPr>
        <p:spPr>
          <a:xfrm>
            <a:off x="825624" y="6555770"/>
            <a:ext cx="4555673" cy="329614"/>
          </a:xfrm>
        </p:spPr>
        <p:txBody>
          <a:bodyPr lIns="91440" tIns="45720" rIns="91440" bIns="45720" anchor="t"/>
          <a:lstStyle/>
          <a:p>
            <a:pPr>
              <a:defRPr/>
            </a:pPr>
            <a:r>
              <a:rPr lang="en-GB" dirty="0">
                <a:solidFill>
                  <a:prstClr val="white"/>
                </a:solidFill>
              </a:rPr>
              <a:t>J. Figueiredo | Enhancements Questionnaire | February 2025</a:t>
            </a:r>
          </a:p>
        </p:txBody>
      </p:sp>
      <p:sp>
        <p:nvSpPr>
          <p:cNvPr id="5" name="Slide Number Placeholder 4">
            <a:extLst>
              <a:ext uri="{FF2B5EF4-FFF2-40B4-BE49-F238E27FC236}">
                <a16:creationId xmlns:a16="http://schemas.microsoft.com/office/drawing/2014/main" id="{368F9544-9C9E-A3EB-3F84-D37FE8F39D6A}"/>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1</a:t>
            </a:fld>
            <a:endParaRPr lang="en-GB">
              <a:solidFill>
                <a:prstClr val="white"/>
              </a:solidFill>
            </a:endParaRPr>
          </a:p>
        </p:txBody>
      </p:sp>
    </p:spTree>
    <p:extLst>
      <p:ext uri="{BB962C8B-B14F-4D97-AF65-F5344CB8AC3E}">
        <p14:creationId xmlns:p14="http://schemas.microsoft.com/office/powerpoint/2010/main" val="1268218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DC02B-E038-3470-C0DB-C8205A879F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6559F5-B5A9-5A5C-7FBD-08A5240FBECC}"/>
              </a:ext>
            </a:extLst>
          </p:cNvPr>
          <p:cNvSpPr>
            <a:spLocks noGrp="1"/>
          </p:cNvSpPr>
          <p:nvPr>
            <p:ph type="title"/>
          </p:nvPr>
        </p:nvSpPr>
        <p:spPr>
          <a:xfrm>
            <a:off x="983431" y="192515"/>
            <a:ext cx="11016785" cy="457200"/>
          </a:xfrm>
        </p:spPr>
        <p:txBody>
          <a:bodyPr/>
          <a:lstStyle/>
          <a:p>
            <a:r>
              <a:rPr lang="en-GB" dirty="0"/>
              <a:t>TE Enhancements Questionnaire - Analysis</a:t>
            </a:r>
          </a:p>
        </p:txBody>
      </p:sp>
      <p:sp>
        <p:nvSpPr>
          <p:cNvPr id="4" name="Footer Placeholder 3">
            <a:extLst>
              <a:ext uri="{FF2B5EF4-FFF2-40B4-BE49-F238E27FC236}">
                <a16:creationId xmlns:a16="http://schemas.microsoft.com/office/drawing/2014/main" id="{A399422D-A1E9-753E-0F35-739B29185CA4}"/>
              </a:ext>
            </a:extLst>
          </p:cNvPr>
          <p:cNvSpPr>
            <a:spLocks noGrp="1"/>
          </p:cNvSpPr>
          <p:nvPr>
            <p:ph type="ftr" sz="quarter" idx="11"/>
          </p:nvPr>
        </p:nvSpPr>
        <p:spPr>
          <a:xfrm>
            <a:off x="825624" y="6555770"/>
            <a:ext cx="4555673" cy="329614"/>
          </a:xfrm>
        </p:spPr>
        <p:txBody>
          <a:bodyPr lIns="91440" tIns="45720" rIns="91440" bIns="45720" anchor="t"/>
          <a:lstStyle/>
          <a:p>
            <a:pPr>
              <a:defRPr/>
            </a:pPr>
            <a:r>
              <a:rPr lang="en-GB" dirty="0">
                <a:solidFill>
                  <a:prstClr val="white"/>
                </a:solidFill>
              </a:rPr>
              <a:t>J. Figueiredo | Enhancements Questionnaire | </a:t>
            </a:r>
            <a:r>
              <a:rPr lang="en-GB" dirty="0">
                <a:solidFill>
                  <a:prstClr val="white"/>
                </a:solidFill>
                <a:ea typeface="Calibri"/>
                <a:cs typeface="Calibri"/>
              </a:rPr>
              <a:t>February 2025</a:t>
            </a:r>
            <a:endParaRPr lang="en-US" dirty="0"/>
          </a:p>
        </p:txBody>
      </p:sp>
      <p:sp>
        <p:nvSpPr>
          <p:cNvPr id="5" name="Slide Number Placeholder 4">
            <a:extLst>
              <a:ext uri="{FF2B5EF4-FFF2-40B4-BE49-F238E27FC236}">
                <a16:creationId xmlns:a16="http://schemas.microsoft.com/office/drawing/2014/main" id="{48C85F91-5BA2-B478-3F3F-DAB2B6DA1CCC}"/>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2</a:t>
            </a:fld>
            <a:endParaRPr lang="en-GB">
              <a:solidFill>
                <a:prstClr val="white"/>
              </a:solidFill>
            </a:endParaRPr>
          </a:p>
        </p:txBody>
      </p:sp>
      <p:graphicFrame>
        <p:nvGraphicFramePr>
          <p:cNvPr id="11" name="Table 10">
            <a:extLst>
              <a:ext uri="{FF2B5EF4-FFF2-40B4-BE49-F238E27FC236}">
                <a16:creationId xmlns:a16="http://schemas.microsoft.com/office/drawing/2014/main" id="{9A1DC315-760B-C44E-39CF-E37AB4B4158A}"/>
              </a:ext>
            </a:extLst>
          </p:cNvPr>
          <p:cNvGraphicFramePr>
            <a:graphicFrameLocks noGrp="1"/>
          </p:cNvGraphicFramePr>
          <p:nvPr>
            <p:extLst>
              <p:ext uri="{D42A27DB-BD31-4B8C-83A1-F6EECF244321}">
                <p14:modId xmlns:p14="http://schemas.microsoft.com/office/powerpoint/2010/main" val="986239779"/>
              </p:ext>
            </p:extLst>
          </p:nvPr>
        </p:nvGraphicFramePr>
        <p:xfrm>
          <a:off x="718705" y="781269"/>
          <a:ext cx="10901783" cy="5516880"/>
        </p:xfrm>
        <a:graphic>
          <a:graphicData uri="http://schemas.openxmlformats.org/drawingml/2006/table">
            <a:tbl>
              <a:tblPr bandRow="1">
                <a:tableStyleId>{5C22544A-7EE6-4342-B048-85BDC9FD1C3A}</a:tableStyleId>
              </a:tblPr>
              <a:tblGrid>
                <a:gridCol w="5559135">
                  <a:extLst>
                    <a:ext uri="{9D8B030D-6E8A-4147-A177-3AD203B41FA5}">
                      <a16:colId xmlns:a16="http://schemas.microsoft.com/office/drawing/2014/main" val="1626506450"/>
                    </a:ext>
                  </a:extLst>
                </a:gridCol>
                <a:gridCol w="1541318">
                  <a:extLst>
                    <a:ext uri="{9D8B030D-6E8A-4147-A177-3AD203B41FA5}">
                      <a16:colId xmlns:a16="http://schemas.microsoft.com/office/drawing/2014/main" val="242878422"/>
                    </a:ext>
                  </a:extLst>
                </a:gridCol>
                <a:gridCol w="1220931">
                  <a:extLst>
                    <a:ext uri="{9D8B030D-6E8A-4147-A177-3AD203B41FA5}">
                      <a16:colId xmlns:a16="http://schemas.microsoft.com/office/drawing/2014/main" val="1502249876"/>
                    </a:ext>
                  </a:extLst>
                </a:gridCol>
                <a:gridCol w="199158">
                  <a:extLst>
                    <a:ext uri="{9D8B030D-6E8A-4147-A177-3AD203B41FA5}">
                      <a16:colId xmlns:a16="http://schemas.microsoft.com/office/drawing/2014/main" val="1825004336"/>
                    </a:ext>
                  </a:extLst>
                </a:gridCol>
                <a:gridCol w="207817">
                  <a:extLst>
                    <a:ext uri="{9D8B030D-6E8A-4147-A177-3AD203B41FA5}">
                      <a16:colId xmlns:a16="http://schemas.microsoft.com/office/drawing/2014/main" val="1858020613"/>
                    </a:ext>
                  </a:extLst>
                </a:gridCol>
                <a:gridCol w="199158">
                  <a:extLst>
                    <a:ext uri="{9D8B030D-6E8A-4147-A177-3AD203B41FA5}">
                      <a16:colId xmlns:a16="http://schemas.microsoft.com/office/drawing/2014/main" val="671907812"/>
                    </a:ext>
                  </a:extLst>
                </a:gridCol>
                <a:gridCol w="216476">
                  <a:extLst>
                    <a:ext uri="{9D8B030D-6E8A-4147-A177-3AD203B41FA5}">
                      <a16:colId xmlns:a16="http://schemas.microsoft.com/office/drawing/2014/main" val="2045949816"/>
                    </a:ext>
                  </a:extLst>
                </a:gridCol>
                <a:gridCol w="216476">
                  <a:extLst>
                    <a:ext uri="{9D8B030D-6E8A-4147-A177-3AD203B41FA5}">
                      <a16:colId xmlns:a16="http://schemas.microsoft.com/office/drawing/2014/main" val="985113506"/>
                    </a:ext>
                  </a:extLst>
                </a:gridCol>
                <a:gridCol w="216476">
                  <a:extLst>
                    <a:ext uri="{9D8B030D-6E8A-4147-A177-3AD203B41FA5}">
                      <a16:colId xmlns:a16="http://schemas.microsoft.com/office/drawing/2014/main" val="962570104"/>
                    </a:ext>
                  </a:extLst>
                </a:gridCol>
                <a:gridCol w="216476">
                  <a:extLst>
                    <a:ext uri="{9D8B030D-6E8A-4147-A177-3AD203B41FA5}">
                      <a16:colId xmlns:a16="http://schemas.microsoft.com/office/drawing/2014/main" val="3362219060"/>
                    </a:ext>
                  </a:extLst>
                </a:gridCol>
                <a:gridCol w="207817">
                  <a:extLst>
                    <a:ext uri="{9D8B030D-6E8A-4147-A177-3AD203B41FA5}">
                      <a16:colId xmlns:a16="http://schemas.microsoft.com/office/drawing/2014/main" val="4111110895"/>
                    </a:ext>
                  </a:extLst>
                </a:gridCol>
                <a:gridCol w="900545">
                  <a:extLst>
                    <a:ext uri="{9D8B030D-6E8A-4147-A177-3AD203B41FA5}">
                      <a16:colId xmlns:a16="http://schemas.microsoft.com/office/drawing/2014/main" val="2431862445"/>
                    </a:ext>
                  </a:extLst>
                </a:gridCol>
              </a:tblGrid>
              <a:tr h="190500">
                <a:tc>
                  <a:txBody>
                    <a:bodyPr/>
                    <a:lstStyle/>
                    <a:p>
                      <a:pPr algn="ctr" fontAlgn="ctr"/>
                      <a:r>
                        <a:rPr lang="en-GB" sz="1100" dirty="0">
                          <a:effectLst/>
                          <a:latin typeface="Calibri"/>
                        </a:rPr>
                        <a:t>Proposal Title</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1100" dirty="0">
                          <a:effectLst/>
                          <a:latin typeface="Calibri"/>
                        </a:rPr>
                        <a:t>Code</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1100" dirty="0">
                          <a:effectLst/>
                          <a:latin typeface="Calibri"/>
                        </a:rPr>
                        <a:t>PI Name</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fontAlgn="ctr"/>
                      <a:r>
                        <a:rPr lang="en-GB" sz="1100" dirty="0">
                          <a:effectLst/>
                          <a:latin typeface="Calibri"/>
                        </a:rPr>
                        <a:t>Q1</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fontAlgn="ctr"/>
                      <a:r>
                        <a:rPr lang="en-GB" sz="1100" dirty="0">
                          <a:effectLst/>
                          <a:latin typeface="Calibri"/>
                        </a:rPr>
                        <a:t>Q2</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fontAlgn="ctr"/>
                      <a:r>
                        <a:rPr lang="en-GB" sz="1100" dirty="0">
                          <a:effectLst/>
                          <a:latin typeface="Calibri"/>
                        </a:rPr>
                        <a:t>Q3</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fontAlgn="ctr"/>
                      <a:r>
                        <a:rPr lang="en-GB" sz="1100" dirty="0">
                          <a:effectLst/>
                          <a:latin typeface="Calibri"/>
                        </a:rPr>
                        <a:t>Q4</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fontAlgn="ctr"/>
                      <a:r>
                        <a:rPr lang="en-GB" sz="1100" dirty="0">
                          <a:effectLst/>
                          <a:latin typeface="Calibri"/>
                        </a:rPr>
                        <a:t>Q5</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fontAlgn="ctr"/>
                      <a:r>
                        <a:rPr lang="en-GB" sz="1100" dirty="0">
                          <a:effectLst/>
                          <a:latin typeface="Calibri"/>
                        </a:rPr>
                        <a:t>Q6</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fontAlgn="ctr"/>
                      <a:r>
                        <a:rPr lang="en-GB" sz="1100" dirty="0">
                          <a:effectLst/>
                          <a:latin typeface="Calibri"/>
                        </a:rPr>
                        <a:t>Q7</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100" dirty="0">
                          <a:effectLst/>
                          <a:latin typeface="Calibri"/>
                        </a:rPr>
                        <a:t>Q8</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100" dirty="0">
                          <a:effectLst/>
                          <a:latin typeface="Calibri"/>
                        </a:rPr>
                        <a:t>Average (%)</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81236335"/>
                  </a:ext>
                </a:extLst>
              </a:tr>
              <a:tr h="190500">
                <a:tc>
                  <a:txBody>
                    <a:bodyPr/>
                    <a:lstStyle/>
                    <a:p>
                      <a:pPr fontAlgn="b"/>
                      <a:r>
                        <a:rPr lang="en-GB" sz="1100" dirty="0">
                          <a:effectLst/>
                          <a:latin typeface="Calibri"/>
                        </a:rPr>
                        <a:t>Direct Digital Synthesis for the O-mode Profile Reflectometer at ASDEX Upgrade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AUG: DPR</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António Silva</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endParaRPr lang="en-GB" sz="1100">
                        <a:effectLst/>
                        <a:latin typeface="Calibri" panose="020F0502020204030204" pitchFamily="34" charset="0"/>
                      </a:endParaRP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endParaRPr lang="en-GB" sz="1100">
                        <a:effectLst/>
                        <a:latin typeface="Calibri" panose="020F0502020204030204" pitchFamily="34" charset="0"/>
                      </a:endParaRP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endParaRPr lang="en-GB" sz="1100">
                        <a:effectLst/>
                        <a:latin typeface="Calibri" panose="020F0502020204030204" pitchFamily="34" charset="0"/>
                      </a:endParaRP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endParaRPr lang="en-GB" sz="1100">
                        <a:effectLst/>
                        <a:latin typeface="Calibri" panose="020F0502020204030204" pitchFamily="34" charset="0"/>
                      </a:endParaRP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endParaRPr lang="en-GB" sz="1100">
                        <a:effectLst/>
                        <a:latin typeface="Calibri" panose="020F0502020204030204" pitchFamily="34" charset="0"/>
                      </a:endParaRP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endParaRPr lang="en-GB" sz="1100">
                        <a:effectLst/>
                        <a:latin typeface="Calibri" panose="020F0502020204030204" pitchFamily="34" charset="0"/>
                      </a:endParaRP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endParaRPr lang="en-GB" sz="1100">
                        <a:effectLst/>
                        <a:latin typeface="Calibri" panose="020F0502020204030204" pitchFamily="34" charset="0"/>
                      </a:endParaRP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endParaRPr lang="en-GB" sz="1100">
                        <a:effectLst/>
                        <a:latin typeface="Calibri" panose="020F0502020204030204" pitchFamily="34" charset="0"/>
                      </a:endParaRP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813567066"/>
                  </a:ext>
                </a:extLst>
              </a:tr>
              <a:tr h="190500">
                <a:tc>
                  <a:txBody>
                    <a:bodyPr/>
                    <a:lstStyle/>
                    <a:p>
                      <a:pPr fontAlgn="b"/>
                      <a:r>
                        <a:rPr lang="en-GB" sz="1100" dirty="0">
                          <a:effectLst/>
                          <a:latin typeface="Calibri"/>
                        </a:rPr>
                        <a:t>Runaway electron mitigation and velocity analysis by magnetic-ripple manipulation [at TCV]</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TCV: REMR</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Umar Sheikh</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63</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809355301"/>
                  </a:ext>
                </a:extLst>
              </a:tr>
              <a:tr h="190500">
                <a:tc>
                  <a:txBody>
                    <a:bodyPr/>
                    <a:lstStyle/>
                    <a:p>
                      <a:pPr fontAlgn="b"/>
                      <a:r>
                        <a:rPr lang="en-GB" sz="1100" dirty="0">
                          <a:effectLst/>
                          <a:latin typeface="Calibri"/>
                        </a:rPr>
                        <a:t>LIBS4FUSION: in-vessel fuel Inventory and deposited layers composition in a full tungsten device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WEST: LIBS</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Arnaud </a:t>
                      </a:r>
                      <a:r>
                        <a:rPr lang="en-GB" sz="1100" dirty="0" err="1">
                          <a:effectLst/>
                          <a:latin typeface="Calibri"/>
                        </a:rPr>
                        <a:t>Bultel</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69</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431559997"/>
                  </a:ext>
                </a:extLst>
              </a:tr>
              <a:tr h="190500">
                <a:tc>
                  <a:txBody>
                    <a:bodyPr/>
                    <a:lstStyle/>
                    <a:p>
                      <a:pPr fontAlgn="b"/>
                      <a:r>
                        <a:rPr lang="en-GB" sz="1100" dirty="0">
                          <a:effectLst/>
                          <a:latin typeface="Calibri"/>
                        </a:rPr>
                        <a:t>ONCOMING-Optimized </a:t>
                      </a:r>
                      <a:r>
                        <a:rPr lang="en-GB" sz="1100" dirty="0" err="1">
                          <a:effectLst/>
                          <a:latin typeface="Calibri"/>
                        </a:rPr>
                        <a:t>taNgentially</a:t>
                      </a:r>
                      <a:r>
                        <a:rPr lang="en-GB" sz="1100" dirty="0">
                          <a:effectLst/>
                          <a:latin typeface="Calibri"/>
                        </a:rPr>
                        <a:t> </a:t>
                      </a:r>
                      <a:r>
                        <a:rPr lang="en-GB" sz="1100" dirty="0" err="1">
                          <a:effectLst/>
                          <a:latin typeface="Calibri"/>
                        </a:rPr>
                        <a:t>spaCe</a:t>
                      </a:r>
                      <a:r>
                        <a:rPr lang="en-GB" sz="1100" dirty="0">
                          <a:effectLst/>
                          <a:latin typeface="Calibri"/>
                        </a:rPr>
                        <a:t> </a:t>
                      </a:r>
                      <a:r>
                        <a:rPr lang="en-GB" sz="1100" dirty="0" err="1">
                          <a:effectLst/>
                          <a:latin typeface="Calibri"/>
                        </a:rPr>
                        <a:t>resOlved</a:t>
                      </a:r>
                      <a:r>
                        <a:rPr lang="en-GB" sz="1100" dirty="0">
                          <a:effectLst/>
                          <a:latin typeface="Calibri"/>
                        </a:rPr>
                        <a:t> </a:t>
                      </a:r>
                      <a:r>
                        <a:rPr lang="en-GB" sz="1100" dirty="0" err="1">
                          <a:effectLst/>
                          <a:latin typeface="Calibri"/>
                        </a:rPr>
                        <a:t>geM</a:t>
                      </a:r>
                      <a:r>
                        <a:rPr lang="en-GB" sz="1100" dirty="0">
                          <a:effectLst/>
                          <a:latin typeface="Calibri"/>
                        </a:rPr>
                        <a:t> </a:t>
                      </a:r>
                      <a:r>
                        <a:rPr lang="en-GB" sz="1100" dirty="0" err="1">
                          <a:effectLst/>
                          <a:latin typeface="Calibri"/>
                        </a:rPr>
                        <a:t>ImagiNG</a:t>
                      </a:r>
                      <a:r>
                        <a:rPr lang="en-GB" sz="1100" dirty="0">
                          <a:effectLst/>
                          <a:latin typeface="Calibri"/>
                        </a:rPr>
                        <a:t> [at MAST-U]</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MAST-U: GEM </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Andrea Muraro</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75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125815076"/>
                  </a:ext>
                </a:extLst>
              </a:tr>
              <a:tr h="190500">
                <a:tc>
                  <a:txBody>
                    <a:bodyPr/>
                    <a:lstStyle/>
                    <a:p>
                      <a:pPr fontAlgn="b"/>
                      <a:r>
                        <a:rPr lang="en-GB" sz="1100" dirty="0">
                          <a:effectLst/>
                          <a:latin typeface="Calibri"/>
                        </a:rPr>
                        <a:t>Upgrade of the TCV ECRH high voltage power supply</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TCV: ECRH</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Damien Fasel</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75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848148363"/>
                  </a:ext>
                </a:extLst>
              </a:tr>
              <a:tr h="190500">
                <a:tc>
                  <a:txBody>
                    <a:bodyPr/>
                    <a:lstStyle/>
                    <a:p>
                      <a:pPr fontAlgn="b"/>
                      <a:r>
                        <a:rPr lang="en-GB" sz="1100" dirty="0">
                          <a:effectLst/>
                          <a:latin typeface="Calibri"/>
                        </a:rPr>
                        <a:t>High </a:t>
                      </a:r>
                      <a:r>
                        <a:rPr lang="en-GB" sz="1100" dirty="0" err="1">
                          <a:effectLst/>
                          <a:latin typeface="Calibri"/>
                        </a:rPr>
                        <a:t>DEfinition</a:t>
                      </a:r>
                      <a:r>
                        <a:rPr lang="en-GB" sz="1100" dirty="0">
                          <a:effectLst/>
                          <a:latin typeface="Calibri"/>
                        </a:rPr>
                        <a:t> Visible Endoscope for WEST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WEST: HIDEVE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Philippe Moreau</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GB" sz="1100" dirty="0">
                          <a:effectLst/>
                          <a:latin typeface="Calibri"/>
                        </a:rPr>
                        <a:t>75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16870669"/>
                  </a:ext>
                </a:extLst>
              </a:tr>
              <a:tr h="190500">
                <a:tc>
                  <a:txBody>
                    <a:bodyPr/>
                    <a:lstStyle/>
                    <a:p>
                      <a:pPr fontAlgn="b"/>
                      <a:r>
                        <a:rPr lang="en-GB" sz="1100" dirty="0">
                          <a:effectLst/>
                          <a:latin typeface="Calibri"/>
                        </a:rPr>
                        <a:t>Neutron Detectors suite for 14 MeV neutron triton burnup and 2.5 MeV neutron spectroscopy measurements at MAST Upgrade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MAST-U: NSU </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Davide Rigamonti</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81</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82575107"/>
                  </a:ext>
                </a:extLst>
              </a:tr>
              <a:tr h="190500">
                <a:tc>
                  <a:txBody>
                    <a:bodyPr/>
                    <a:lstStyle/>
                    <a:p>
                      <a:pPr fontAlgn="b"/>
                      <a:r>
                        <a:rPr lang="en-GB" sz="1100" dirty="0">
                          <a:effectLst/>
                          <a:latin typeface="Calibri"/>
                        </a:rPr>
                        <a:t>New 100-Hz Laser for the TCV Thomson Scattering System</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TCV: TS</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Benjamin Vincent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86</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796403725"/>
                  </a:ext>
                </a:extLst>
              </a:tr>
              <a:tr h="190500">
                <a:tc>
                  <a:txBody>
                    <a:bodyPr/>
                    <a:lstStyle/>
                    <a:p>
                      <a:pPr fontAlgn="b"/>
                      <a:r>
                        <a:rPr lang="en-GB" sz="1100" dirty="0">
                          <a:effectLst/>
                          <a:latin typeface="Calibri"/>
                        </a:rPr>
                        <a:t>Real-time control system for ELM buffering at ASDEX Upgrade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AUG: RTCS</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Michael Komm</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88</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965855298"/>
                  </a:ext>
                </a:extLst>
              </a:tr>
              <a:tr h="190500">
                <a:tc>
                  <a:txBody>
                    <a:bodyPr/>
                    <a:lstStyle/>
                    <a:p>
                      <a:pPr fontAlgn="b"/>
                      <a:r>
                        <a:rPr lang="en-GB" sz="1100" dirty="0">
                          <a:effectLst/>
                          <a:latin typeface="Calibri"/>
                        </a:rPr>
                        <a:t>Collective Thomson Scattering (CTS) diagnostic for TCV</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TCV: CTS</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Laurie Porte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88</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483525026"/>
                  </a:ext>
                </a:extLst>
              </a:tr>
              <a:tr h="190500">
                <a:tc>
                  <a:txBody>
                    <a:bodyPr/>
                    <a:lstStyle/>
                    <a:p>
                      <a:pPr fontAlgn="b"/>
                      <a:r>
                        <a:rPr lang="en-GB" sz="1100" dirty="0">
                          <a:effectLst/>
                          <a:latin typeface="Calibri"/>
                        </a:rPr>
                        <a:t>IRBO IR Bolometry for WEST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WEST: IRBO</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Pascal </a:t>
                      </a:r>
                      <a:r>
                        <a:rPr lang="en-GB" sz="1100" dirty="0" err="1">
                          <a:effectLst/>
                          <a:latin typeface="Calibri"/>
                        </a:rPr>
                        <a:t>Devynck</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92</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313592121"/>
                  </a:ext>
                </a:extLst>
              </a:tr>
              <a:tr h="190500">
                <a:tc>
                  <a:txBody>
                    <a:bodyPr/>
                    <a:lstStyle/>
                    <a:p>
                      <a:pPr fontAlgn="b"/>
                      <a:r>
                        <a:rPr lang="en-GB" sz="1100" dirty="0">
                          <a:effectLst/>
                          <a:latin typeface="Calibri"/>
                        </a:rPr>
                        <a:t>Tungsten impurity monitoring and control at the COMPASS-U tokamak</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COMPASS-U: SXR_IR_ECH</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Martin Hron</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94</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94483488"/>
                  </a:ext>
                </a:extLst>
              </a:tr>
              <a:tr h="190500">
                <a:tc>
                  <a:txBody>
                    <a:bodyPr/>
                    <a:lstStyle/>
                    <a:p>
                      <a:pPr fontAlgn="b"/>
                      <a:r>
                        <a:rPr lang="en-GB" sz="1100" dirty="0">
                          <a:effectLst/>
                          <a:latin typeface="Calibri"/>
                        </a:rPr>
                        <a:t>Characterisation of advanced confinement modes at COMPASS-U</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COMPASS-U: TS</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Petra </a:t>
                      </a:r>
                      <a:r>
                        <a:rPr lang="en-GB" sz="1100" dirty="0" err="1">
                          <a:effectLst/>
                          <a:latin typeface="Calibri"/>
                        </a:rPr>
                        <a:t>Bilkova</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94</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579105841"/>
                  </a:ext>
                </a:extLst>
              </a:tr>
              <a:tr h="190500">
                <a:tc>
                  <a:txBody>
                    <a:bodyPr/>
                    <a:lstStyle/>
                    <a:p>
                      <a:pPr fontAlgn="b"/>
                      <a:r>
                        <a:rPr lang="en-GB" sz="1100" dirty="0">
                          <a:effectLst/>
                          <a:latin typeface="Calibri"/>
                        </a:rPr>
                        <a:t>Upgrade of the TCV LHPI antenna</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TCV: LHPI</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Joan Decker</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0.5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94</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175660705"/>
                  </a:ext>
                </a:extLst>
              </a:tr>
              <a:tr h="190500">
                <a:tc>
                  <a:txBody>
                    <a:bodyPr/>
                    <a:lstStyle/>
                    <a:p>
                      <a:pPr fontAlgn="b"/>
                      <a:r>
                        <a:rPr lang="en-GB" sz="1100" dirty="0">
                          <a:effectLst/>
                          <a:latin typeface="Calibri"/>
                        </a:rPr>
                        <a:t>FIRE&amp;GO - Fast Ion Research Enhancements and Gamma-ray Observations [at ASDEX]</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AUG: GNS</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Massimo </a:t>
                      </a:r>
                      <a:r>
                        <a:rPr lang="en-GB" sz="1100" dirty="0" err="1">
                          <a:effectLst/>
                          <a:latin typeface="Calibri"/>
                        </a:rPr>
                        <a:t>Nocente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729613806"/>
                  </a:ext>
                </a:extLst>
              </a:tr>
              <a:tr h="190500">
                <a:tc>
                  <a:txBody>
                    <a:bodyPr/>
                    <a:lstStyle/>
                    <a:p>
                      <a:pPr fontAlgn="b"/>
                      <a:r>
                        <a:rPr lang="en-GB" sz="1100" dirty="0">
                          <a:effectLst/>
                          <a:latin typeface="Calibri"/>
                        </a:rPr>
                        <a:t>Real-time spectroscopy at ASDEX Upgrade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AUG: RTS</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Marco </a:t>
                      </a:r>
                      <a:r>
                        <a:rPr lang="en-GB" sz="1100" dirty="0" err="1">
                          <a:effectLst/>
                          <a:latin typeface="Calibri"/>
                        </a:rPr>
                        <a:t>Cavedon</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070069954"/>
                  </a:ext>
                </a:extLst>
              </a:tr>
              <a:tr h="190500">
                <a:tc>
                  <a:txBody>
                    <a:bodyPr/>
                    <a:lstStyle/>
                    <a:p>
                      <a:pPr fontAlgn="b"/>
                      <a:r>
                        <a:rPr lang="en-GB" sz="1100" dirty="0">
                          <a:effectLst/>
                          <a:latin typeface="Calibri"/>
                        </a:rPr>
                        <a:t>Ultra-fast-swept profile reflectometer on AUG</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AUG: UFR</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Garrard Conway</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066030355"/>
                  </a:ext>
                </a:extLst>
              </a:tr>
              <a:tr h="190500">
                <a:tc>
                  <a:txBody>
                    <a:bodyPr/>
                    <a:lstStyle/>
                    <a:p>
                      <a:pPr fontAlgn="b"/>
                      <a:r>
                        <a:rPr lang="en-GB" sz="1100" dirty="0">
                          <a:effectLst/>
                          <a:latin typeface="Calibri"/>
                        </a:rPr>
                        <a:t>PFCs and diagnostics for power exhaust studies at COMPASS-U</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COMPASS-U: PFC</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Renaud </a:t>
                      </a:r>
                      <a:r>
                        <a:rPr lang="en-GB" sz="1100" dirty="0" err="1">
                          <a:effectLst/>
                          <a:latin typeface="Calibri"/>
                        </a:rPr>
                        <a:t>Dejarnac</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877644813"/>
                  </a:ext>
                </a:extLst>
              </a:tr>
              <a:tr h="190500">
                <a:tc>
                  <a:txBody>
                    <a:bodyPr/>
                    <a:lstStyle/>
                    <a:p>
                      <a:pPr fontAlgn="b"/>
                      <a:r>
                        <a:rPr lang="en-GB" sz="1100" dirty="0">
                          <a:effectLst/>
                          <a:latin typeface="Calibri"/>
                        </a:rPr>
                        <a:t>Implementation of the 4th dual-frequency gyrotron for TCV</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TCV: Gyro</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Jean-Philippe Hogge</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007680702"/>
                  </a:ext>
                </a:extLst>
              </a:tr>
              <a:tr h="190500">
                <a:tc>
                  <a:txBody>
                    <a:bodyPr/>
                    <a:lstStyle/>
                    <a:p>
                      <a:pPr fontAlgn="b"/>
                      <a:r>
                        <a:rPr lang="en-GB" sz="1100" dirty="0">
                          <a:effectLst/>
                          <a:latin typeface="Calibri"/>
                        </a:rPr>
                        <a:t>Runaway Electron Mitigation Coil for TCV</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TCV: REMC</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Umar Sheikh</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88156271"/>
                  </a:ext>
                </a:extLst>
              </a:tr>
              <a:tr h="190500">
                <a:tc>
                  <a:txBody>
                    <a:bodyPr/>
                    <a:lstStyle/>
                    <a:p>
                      <a:pPr fontAlgn="b"/>
                      <a:r>
                        <a:rPr lang="en-GB" sz="1100" dirty="0" err="1">
                          <a:effectLst/>
                          <a:latin typeface="Calibri"/>
                        </a:rPr>
                        <a:t>Boronization</a:t>
                      </a:r>
                      <a:r>
                        <a:rPr lang="en-GB" sz="1100" dirty="0">
                          <a:effectLst/>
                          <a:latin typeface="Calibri"/>
                        </a:rPr>
                        <a:t> Probes for WEST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WEST: BORO</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Mathilde Diez</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31801124"/>
                  </a:ext>
                </a:extLst>
              </a:tr>
              <a:tr h="190500">
                <a:tc>
                  <a:txBody>
                    <a:bodyPr/>
                    <a:lstStyle/>
                    <a:p>
                      <a:pPr fontAlgn="b"/>
                      <a:r>
                        <a:rPr lang="en-GB" sz="1100" dirty="0">
                          <a:effectLst/>
                          <a:latin typeface="Calibri"/>
                        </a:rPr>
                        <a:t>Fast Ion Loss Detector in WEST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WEST: FILD</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Samuele Mazzi</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fontAlgn="b"/>
                      <a:r>
                        <a:rPr lang="en-GB" sz="1100" dirty="0">
                          <a:effectLst/>
                          <a:latin typeface="Calibri"/>
                        </a:rPr>
                        <a: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089241943"/>
                  </a:ext>
                </a:extLst>
              </a:tr>
              <a:tr h="190500">
                <a:tc>
                  <a:txBody>
                    <a:bodyPr/>
                    <a:lstStyle/>
                    <a:p>
                      <a:pPr fontAlgn="b"/>
                      <a:r>
                        <a:rPr lang="en-GB" sz="1100" dirty="0">
                          <a:effectLst/>
                          <a:latin typeface="Calibri"/>
                        </a:rPr>
                        <a:t>A RETARDING FIELD ANALYZER FOR ION TEMPERATURE MEASUREMENTS IN THE SOL OF WEST</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WEST: RFA</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GB" sz="1100" dirty="0">
                          <a:effectLst/>
                          <a:latin typeface="Calibri"/>
                        </a:rPr>
                        <a:t>James Gunn</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r" fontAlgn="b"/>
                      <a:r>
                        <a:rPr lang="en-GB" sz="1100" dirty="0">
                          <a:effectLst/>
                          <a:latin typeface="Calibri"/>
                        </a:rPr>
                        <a:t>100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258000708"/>
                  </a:ext>
                </a:extLst>
              </a:tr>
            </a:tbl>
          </a:graphicData>
        </a:graphic>
      </p:graphicFrame>
    </p:spTree>
    <p:extLst>
      <p:ext uri="{BB962C8B-B14F-4D97-AF65-F5344CB8AC3E}">
        <p14:creationId xmlns:p14="http://schemas.microsoft.com/office/powerpoint/2010/main" val="362678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C088F-07D3-1484-5483-4B79B7BAD0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FB1440-63A9-AC69-51EA-1E286026221C}"/>
              </a:ext>
            </a:extLst>
          </p:cNvPr>
          <p:cNvSpPr>
            <a:spLocks noGrp="1"/>
          </p:cNvSpPr>
          <p:nvPr>
            <p:ph type="title"/>
          </p:nvPr>
        </p:nvSpPr>
        <p:spPr>
          <a:xfrm>
            <a:off x="983431" y="192515"/>
            <a:ext cx="11016785" cy="457200"/>
          </a:xfrm>
        </p:spPr>
        <p:txBody>
          <a:bodyPr/>
          <a:lstStyle/>
          <a:p>
            <a:r>
              <a:rPr lang="en-GB" dirty="0"/>
              <a:t>TE Enhancements Questionnaire - Analysis</a:t>
            </a:r>
          </a:p>
        </p:txBody>
      </p:sp>
      <p:sp>
        <p:nvSpPr>
          <p:cNvPr id="4" name="Footer Placeholder 3">
            <a:extLst>
              <a:ext uri="{FF2B5EF4-FFF2-40B4-BE49-F238E27FC236}">
                <a16:creationId xmlns:a16="http://schemas.microsoft.com/office/drawing/2014/main" id="{362A245F-0732-2A8D-BFF3-D774182F5E2E}"/>
              </a:ext>
            </a:extLst>
          </p:cNvPr>
          <p:cNvSpPr>
            <a:spLocks noGrp="1"/>
          </p:cNvSpPr>
          <p:nvPr>
            <p:ph type="ftr" sz="quarter" idx="11"/>
          </p:nvPr>
        </p:nvSpPr>
        <p:spPr>
          <a:xfrm>
            <a:off x="825624" y="6555770"/>
            <a:ext cx="4555673" cy="329614"/>
          </a:xfrm>
        </p:spPr>
        <p:txBody>
          <a:bodyPr lIns="91440" tIns="45720" rIns="91440" bIns="45720" anchor="t"/>
          <a:lstStyle/>
          <a:p>
            <a:pPr>
              <a:defRPr/>
            </a:pPr>
            <a:r>
              <a:rPr lang="en-GB" dirty="0">
                <a:solidFill>
                  <a:prstClr val="white"/>
                </a:solidFill>
              </a:rPr>
              <a:t>J. Figueiredo | Enhancements Questionnaire | </a:t>
            </a:r>
            <a:r>
              <a:rPr lang="en-GB" dirty="0">
                <a:solidFill>
                  <a:prstClr val="white"/>
                </a:solidFill>
                <a:ea typeface="Calibri"/>
                <a:cs typeface="Calibri"/>
              </a:rPr>
              <a:t>February 2025</a:t>
            </a:r>
            <a:endParaRPr lang="en-US" dirty="0"/>
          </a:p>
        </p:txBody>
      </p:sp>
      <p:sp>
        <p:nvSpPr>
          <p:cNvPr id="5" name="Slide Number Placeholder 4">
            <a:extLst>
              <a:ext uri="{FF2B5EF4-FFF2-40B4-BE49-F238E27FC236}">
                <a16:creationId xmlns:a16="http://schemas.microsoft.com/office/drawing/2014/main" id="{7CABEA72-023D-8F39-675E-0A3308925A63}"/>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3</a:t>
            </a:fld>
            <a:endParaRPr lang="en-GB">
              <a:solidFill>
                <a:prstClr val="white"/>
              </a:solidFill>
            </a:endParaRPr>
          </a:p>
        </p:txBody>
      </p:sp>
      <p:graphicFrame>
        <p:nvGraphicFramePr>
          <p:cNvPr id="6" name="Table 5">
            <a:extLst>
              <a:ext uri="{FF2B5EF4-FFF2-40B4-BE49-F238E27FC236}">
                <a16:creationId xmlns:a16="http://schemas.microsoft.com/office/drawing/2014/main" id="{FAD5E30D-AE64-DA01-97F4-B82578518F4E}"/>
              </a:ext>
            </a:extLst>
          </p:cNvPr>
          <p:cNvGraphicFramePr>
            <a:graphicFrameLocks noGrp="1"/>
          </p:cNvGraphicFramePr>
          <p:nvPr>
            <p:extLst>
              <p:ext uri="{D42A27DB-BD31-4B8C-83A1-F6EECF244321}">
                <p14:modId xmlns:p14="http://schemas.microsoft.com/office/powerpoint/2010/main" val="2690475171"/>
              </p:ext>
            </p:extLst>
          </p:nvPr>
        </p:nvGraphicFramePr>
        <p:xfrm>
          <a:off x="55561" y="1388306"/>
          <a:ext cx="12056376" cy="1727835"/>
        </p:xfrm>
        <a:graphic>
          <a:graphicData uri="http://schemas.openxmlformats.org/drawingml/2006/table">
            <a:tbl>
              <a:tblPr bandRow="1">
                <a:tableStyleId>{5C22544A-7EE6-4342-B048-85BDC9FD1C3A}</a:tableStyleId>
              </a:tblPr>
              <a:tblGrid>
                <a:gridCol w="5541818">
                  <a:extLst>
                    <a:ext uri="{9D8B030D-6E8A-4147-A177-3AD203B41FA5}">
                      <a16:colId xmlns:a16="http://schemas.microsoft.com/office/drawing/2014/main" val="3231569905"/>
                    </a:ext>
                  </a:extLst>
                </a:gridCol>
                <a:gridCol w="889496">
                  <a:extLst>
                    <a:ext uri="{9D8B030D-6E8A-4147-A177-3AD203B41FA5}">
                      <a16:colId xmlns:a16="http://schemas.microsoft.com/office/drawing/2014/main" val="1719433869"/>
                    </a:ext>
                  </a:extLst>
                </a:gridCol>
                <a:gridCol w="1053063">
                  <a:extLst>
                    <a:ext uri="{9D8B030D-6E8A-4147-A177-3AD203B41FA5}">
                      <a16:colId xmlns:a16="http://schemas.microsoft.com/office/drawing/2014/main" val="733081762"/>
                    </a:ext>
                  </a:extLst>
                </a:gridCol>
                <a:gridCol w="779317">
                  <a:extLst>
                    <a:ext uri="{9D8B030D-6E8A-4147-A177-3AD203B41FA5}">
                      <a16:colId xmlns:a16="http://schemas.microsoft.com/office/drawing/2014/main" val="773642976"/>
                    </a:ext>
                  </a:extLst>
                </a:gridCol>
                <a:gridCol w="3792682">
                  <a:extLst>
                    <a:ext uri="{9D8B030D-6E8A-4147-A177-3AD203B41FA5}">
                      <a16:colId xmlns:a16="http://schemas.microsoft.com/office/drawing/2014/main" val="372082151"/>
                    </a:ext>
                  </a:extLst>
                </a:gridCol>
              </a:tblGrid>
              <a:tr h="190500">
                <a:tc>
                  <a:txBody>
                    <a:bodyPr/>
                    <a:lstStyle/>
                    <a:p>
                      <a:pPr algn="ctr" fontAlgn="ctr"/>
                      <a:r>
                        <a:rPr lang="en-GB" sz="1100" dirty="0">
                          <a:effectLst/>
                          <a:latin typeface="Calibri"/>
                        </a:rPr>
                        <a:t>Proposal Title</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1100" dirty="0">
                          <a:effectLst/>
                          <a:latin typeface="Calibri"/>
                        </a:rPr>
                        <a:t>Code</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GB" sz="1100" dirty="0">
                          <a:effectLst/>
                          <a:latin typeface="Calibri"/>
                        </a:rPr>
                        <a:t>PI Name</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100" dirty="0">
                          <a:effectLst/>
                          <a:latin typeface="Calibri"/>
                        </a:rPr>
                        <a:t>Average (%)</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100" dirty="0">
                          <a:effectLst/>
                          <a:latin typeface="Calibri"/>
                        </a:rPr>
                        <a:t>Comments</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1811286"/>
                  </a:ext>
                </a:extLst>
              </a:tr>
              <a:tr h="190500">
                <a:tc>
                  <a:txBody>
                    <a:bodyPr/>
                    <a:lstStyle/>
                    <a:p>
                      <a:pPr fontAlgn="b"/>
                      <a:r>
                        <a:rPr lang="en-GB" sz="1100" dirty="0">
                          <a:effectLst/>
                          <a:latin typeface="Calibri"/>
                        </a:rPr>
                        <a:t>Direct Digital Synthesis for the O-mode Profile Reflectometer at ASDEX Upgrade</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AUG: DPR</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António Silva</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GB" sz="1100" dirty="0">
                          <a:effectLst/>
                          <a:latin typeface="Calibri"/>
                        </a:rPr>
                        <a:t>0</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r>
                        <a:rPr lang="en-GB" sz="1100" dirty="0">
                          <a:effectLst/>
                          <a:latin typeface="Calibri"/>
                        </a:rPr>
                        <a:t>6 month delay in hardware procurement (36k€  equipment in 2025). Not yet on critical path. [Project ends in 2027]</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58623823"/>
                  </a:ext>
                </a:extLst>
              </a:tr>
              <a:tr h="190500">
                <a:tc>
                  <a:txBody>
                    <a:bodyPr/>
                    <a:lstStyle/>
                    <a:p>
                      <a:pPr fontAlgn="b"/>
                      <a:r>
                        <a:rPr lang="en-GB" sz="1100" dirty="0">
                          <a:effectLst/>
                          <a:latin typeface="Calibri"/>
                        </a:rPr>
                        <a:t>Runaway electron mitigation and velocity analysis by magnetic-ripple manipulation [at TCV]</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TCV: REMR</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Umar Sheikh</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GB" sz="1100" dirty="0">
                          <a:effectLst/>
                          <a:latin typeface="Calibri"/>
                        </a:rPr>
                        <a:t>63</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r>
                        <a:rPr lang="en-GB" sz="1100" dirty="0">
                          <a:effectLst/>
                          <a:latin typeface="Calibri"/>
                        </a:rPr>
                        <a:t>Project ends in 2025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67626058"/>
                  </a:ext>
                </a:extLst>
              </a:tr>
              <a:tr h="190500">
                <a:tc>
                  <a:txBody>
                    <a:bodyPr/>
                    <a:lstStyle/>
                    <a:p>
                      <a:pPr fontAlgn="b"/>
                      <a:r>
                        <a:rPr lang="en-GB" sz="1100" dirty="0">
                          <a:effectLst/>
                          <a:latin typeface="Calibri"/>
                        </a:rPr>
                        <a:t>LIBS4FUSION: in-vessel fuel Inventory and deposited layers composition in a full tungsten device</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WEST: LIBS</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Arnaud </a:t>
                      </a:r>
                      <a:r>
                        <a:rPr lang="en-GB" sz="1100" dirty="0" err="1">
                          <a:effectLst/>
                          <a:latin typeface="Calibri"/>
                        </a:rPr>
                        <a:t>Bultel</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GB" sz="1100" dirty="0">
                          <a:effectLst/>
                          <a:latin typeface="Calibri"/>
                        </a:rPr>
                        <a:t>69</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r>
                        <a:rPr lang="en-GB" sz="1100" dirty="0">
                          <a:effectLst/>
                          <a:latin typeface="Calibri"/>
                        </a:rPr>
                        <a:t>Project ends in 2026</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47764633"/>
                  </a:ext>
                </a:extLst>
              </a:tr>
              <a:tr h="190500">
                <a:tc>
                  <a:txBody>
                    <a:bodyPr/>
                    <a:lstStyle/>
                    <a:p>
                      <a:pPr fontAlgn="b"/>
                      <a:r>
                        <a:rPr lang="en-GB" sz="1100" dirty="0">
                          <a:effectLst/>
                          <a:latin typeface="Calibri"/>
                        </a:rPr>
                        <a:t>ONCOMING-Optimized </a:t>
                      </a:r>
                      <a:r>
                        <a:rPr lang="en-GB" sz="1100" dirty="0" err="1">
                          <a:effectLst/>
                          <a:latin typeface="Calibri"/>
                        </a:rPr>
                        <a:t>taNgentially</a:t>
                      </a:r>
                      <a:r>
                        <a:rPr lang="en-GB" sz="1100" dirty="0">
                          <a:effectLst/>
                          <a:latin typeface="Calibri"/>
                        </a:rPr>
                        <a:t> </a:t>
                      </a:r>
                      <a:r>
                        <a:rPr lang="en-GB" sz="1100" dirty="0" err="1">
                          <a:effectLst/>
                          <a:latin typeface="Calibri"/>
                        </a:rPr>
                        <a:t>spaCe</a:t>
                      </a:r>
                      <a:r>
                        <a:rPr lang="en-GB" sz="1100" dirty="0">
                          <a:effectLst/>
                          <a:latin typeface="Calibri"/>
                        </a:rPr>
                        <a:t> </a:t>
                      </a:r>
                      <a:r>
                        <a:rPr lang="en-GB" sz="1100" dirty="0" err="1">
                          <a:effectLst/>
                          <a:latin typeface="Calibri"/>
                        </a:rPr>
                        <a:t>resOlved</a:t>
                      </a:r>
                      <a:r>
                        <a:rPr lang="en-GB" sz="1100" dirty="0">
                          <a:effectLst/>
                          <a:latin typeface="Calibri"/>
                        </a:rPr>
                        <a:t> </a:t>
                      </a:r>
                      <a:r>
                        <a:rPr lang="en-GB" sz="1100" dirty="0" err="1">
                          <a:effectLst/>
                          <a:latin typeface="Calibri"/>
                        </a:rPr>
                        <a:t>geM</a:t>
                      </a:r>
                      <a:r>
                        <a:rPr lang="en-GB" sz="1100" dirty="0">
                          <a:effectLst/>
                          <a:latin typeface="Calibri"/>
                        </a:rPr>
                        <a:t> </a:t>
                      </a:r>
                      <a:r>
                        <a:rPr lang="en-GB" sz="1100" dirty="0" err="1">
                          <a:effectLst/>
                          <a:latin typeface="Calibri"/>
                        </a:rPr>
                        <a:t>ImagiNG</a:t>
                      </a:r>
                      <a:r>
                        <a:rPr lang="en-GB" sz="1100" dirty="0">
                          <a:effectLst/>
                          <a:latin typeface="Calibri"/>
                        </a:rPr>
                        <a:t> [at MAST-U]</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MAST-U: GEM </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Andrea Muraro</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GB" sz="1100" dirty="0">
                          <a:effectLst/>
                          <a:latin typeface="Calibri"/>
                        </a:rPr>
                        <a:t>75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r>
                        <a:rPr lang="en-GB" sz="1100" dirty="0">
                          <a:effectLst/>
                          <a:latin typeface="Calibri"/>
                        </a:rPr>
                        <a:t>Project ends in 2025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05335295"/>
                  </a:ext>
                </a:extLst>
              </a:tr>
              <a:tr h="190500">
                <a:tc>
                  <a:txBody>
                    <a:bodyPr/>
                    <a:lstStyle/>
                    <a:p>
                      <a:pPr fontAlgn="b"/>
                      <a:r>
                        <a:rPr lang="en-GB" sz="1100" dirty="0">
                          <a:effectLst/>
                          <a:latin typeface="Calibri"/>
                        </a:rPr>
                        <a:t>Upgrade of the TCV ECRH high voltage power supply</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TCV: ECRH</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Damien Fasel</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GB" sz="1100" dirty="0">
                          <a:effectLst/>
                          <a:latin typeface="Calibri"/>
                        </a:rPr>
                        <a:t>75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r>
                        <a:rPr lang="en-GB" sz="1100" dirty="0">
                          <a:effectLst/>
                          <a:latin typeface="Calibri"/>
                        </a:rPr>
                        <a:t>Project ends in 2027</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2895776"/>
                  </a:ext>
                </a:extLst>
              </a:tr>
              <a:tr h="190500">
                <a:tc>
                  <a:txBody>
                    <a:bodyPr/>
                    <a:lstStyle/>
                    <a:p>
                      <a:pPr fontAlgn="b"/>
                      <a:r>
                        <a:rPr lang="en-GB" sz="1100" dirty="0">
                          <a:effectLst/>
                          <a:latin typeface="Calibri"/>
                        </a:rPr>
                        <a:t>High </a:t>
                      </a:r>
                      <a:r>
                        <a:rPr lang="en-GB" sz="1100" dirty="0" err="1">
                          <a:effectLst/>
                          <a:latin typeface="Calibri"/>
                        </a:rPr>
                        <a:t>DEfinition</a:t>
                      </a:r>
                      <a:r>
                        <a:rPr lang="en-GB" sz="1100" dirty="0">
                          <a:effectLst/>
                          <a:latin typeface="Calibri"/>
                        </a:rPr>
                        <a:t> Visible Endoscope for WEST</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WEST: HIDEVE</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GB" sz="1100" dirty="0">
                          <a:effectLst/>
                          <a:latin typeface="Calibri"/>
                        </a:rPr>
                        <a:t>Philippe Moreau</a:t>
                      </a:r>
                    </a:p>
                  </a:txBody>
                  <a:tcPr marL="9525" marR="9525" marT="9525"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GB" sz="1100" dirty="0">
                          <a:effectLst/>
                          <a:latin typeface="Calibri"/>
                        </a:rPr>
                        <a:t>75</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fontAlgn="b"/>
                      <a:r>
                        <a:rPr lang="en-GB" sz="1100" dirty="0">
                          <a:effectLst/>
                          <a:latin typeface="Calibri"/>
                        </a:rPr>
                        <a:t>Project ends in 2027</a:t>
                      </a:r>
                    </a:p>
                  </a:txBody>
                  <a:tcPr marL="9525" marR="9525" marT="9525"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69556562"/>
                  </a:ext>
                </a:extLst>
              </a:tr>
            </a:tbl>
          </a:graphicData>
        </a:graphic>
      </p:graphicFrame>
    </p:spTree>
    <p:extLst>
      <p:ext uri="{BB962C8B-B14F-4D97-AF65-F5344CB8AC3E}">
        <p14:creationId xmlns:p14="http://schemas.microsoft.com/office/powerpoint/2010/main" val="1891948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6C713-6B79-8057-2946-BC69C305CBEB}"/>
              </a:ext>
            </a:extLst>
          </p:cNvPr>
          <p:cNvSpPr>
            <a:spLocks noGrp="1"/>
          </p:cNvSpPr>
          <p:nvPr>
            <p:ph type="title"/>
          </p:nvPr>
        </p:nvSpPr>
        <p:spPr>
          <a:xfrm>
            <a:off x="983431" y="192515"/>
            <a:ext cx="11016785" cy="457200"/>
          </a:xfrm>
        </p:spPr>
        <p:txBody>
          <a:bodyPr/>
          <a:lstStyle/>
          <a:p>
            <a:r>
              <a:rPr lang="en-GB" dirty="0"/>
              <a:t>TE Enhancements Questionnaire - Analysis</a:t>
            </a:r>
          </a:p>
        </p:txBody>
      </p:sp>
      <p:sp>
        <p:nvSpPr>
          <p:cNvPr id="3" name="Content Placeholder 2">
            <a:extLst>
              <a:ext uri="{FF2B5EF4-FFF2-40B4-BE49-F238E27FC236}">
                <a16:creationId xmlns:a16="http://schemas.microsoft.com/office/drawing/2014/main" id="{6BFC81FE-2FAF-4FF3-57EA-1A825B9A0B45}"/>
              </a:ext>
            </a:extLst>
          </p:cNvPr>
          <p:cNvSpPr>
            <a:spLocks noGrp="1"/>
          </p:cNvSpPr>
          <p:nvPr>
            <p:ph idx="1"/>
          </p:nvPr>
        </p:nvSpPr>
        <p:spPr>
          <a:xfrm>
            <a:off x="133565" y="836711"/>
            <a:ext cx="11866652" cy="5646281"/>
          </a:xfrm>
        </p:spPr>
        <p:txBody>
          <a:bodyPr vert="horz" lIns="91440" tIns="45720" rIns="91440" bIns="45720" rtlCol="0" anchor="t">
            <a:noAutofit/>
          </a:bodyPr>
          <a:lstStyle/>
          <a:p>
            <a:pPr marL="0" indent="0">
              <a:lnSpc>
                <a:spcPct val="150000"/>
              </a:lnSpc>
              <a:buNone/>
            </a:pPr>
            <a:r>
              <a:rPr lang="en-GB" sz="1100" dirty="0">
                <a:solidFill>
                  <a:srgbClr val="242424"/>
                </a:solidFill>
                <a:latin typeface="Calibri"/>
              </a:rPr>
              <a:t>1) Are the design activities for your project going on and/or do you foresee they will proceed as scheduled? </a:t>
            </a:r>
            <a:endParaRPr lang="en-US" sz="1100" dirty="0">
              <a:latin typeface="Calibri"/>
            </a:endParaRPr>
          </a:p>
          <a:p>
            <a:pPr marL="0" indent="0">
              <a:lnSpc>
                <a:spcPct val="150000"/>
              </a:lnSpc>
              <a:buNone/>
            </a:pPr>
            <a:r>
              <a:rPr lang="en-GB" sz="1100" dirty="0">
                <a:solidFill>
                  <a:srgbClr val="242424"/>
                </a:solidFill>
                <a:latin typeface="Calibri"/>
              </a:rPr>
              <a:t>2) Are installation activities for your project progressing and/or do you foresee they will progress as scheduled taking in consideration the most updated machine timeline? Please indicate what the machine timeline is.</a:t>
            </a:r>
          </a:p>
          <a:p>
            <a:pPr marL="0" indent="0">
              <a:lnSpc>
                <a:spcPct val="150000"/>
              </a:lnSpc>
              <a:buNone/>
            </a:pPr>
            <a:r>
              <a:rPr lang="en-GB" sz="1100" dirty="0">
                <a:solidFill>
                  <a:srgbClr val="242424"/>
                </a:solidFill>
                <a:latin typeface="Calibri"/>
              </a:rPr>
              <a:t>3) Is the system plasma commissioning completed or do you foresee it will be completed as scheduled taking in consideration the most updated machine timeline? Please indicate what the machine timeline is.</a:t>
            </a:r>
            <a:endParaRPr lang="en-GB" sz="1100" dirty="0">
              <a:latin typeface="Calibri"/>
            </a:endParaRPr>
          </a:p>
          <a:p>
            <a:pPr marL="0" indent="0">
              <a:lnSpc>
                <a:spcPct val="150000"/>
              </a:lnSpc>
              <a:buNone/>
            </a:pPr>
            <a:r>
              <a:rPr lang="en-GB" sz="1100" dirty="0">
                <a:solidFill>
                  <a:srgbClr val="242424"/>
                </a:solidFill>
                <a:latin typeface="Calibri"/>
              </a:rPr>
              <a:t>4) Will you achieve all the deliverables/milestones by the dates defined by you in the Project Management Plan? </a:t>
            </a:r>
          </a:p>
          <a:p>
            <a:pPr marL="0" indent="0">
              <a:lnSpc>
                <a:spcPct val="150000"/>
              </a:lnSpc>
              <a:buNone/>
            </a:pPr>
            <a:r>
              <a:rPr lang="en-GB" sz="1100" dirty="0">
                <a:solidFill>
                  <a:srgbClr val="242424"/>
                </a:solidFill>
                <a:latin typeface="Calibri"/>
              </a:rPr>
              <a:t>5) Will you be able to hand in the deliverable reports as </a:t>
            </a:r>
            <a:r>
              <a:rPr lang="en-GB" sz="1100" dirty="0" err="1">
                <a:solidFill>
                  <a:srgbClr val="242424"/>
                </a:solidFill>
                <a:latin typeface="Calibri"/>
              </a:rPr>
              <a:t>planned?</a:t>
            </a:r>
            <a:r>
              <a:rPr lang="en-GB" sz="1100" dirty="0" err="1">
                <a:latin typeface="Calibri"/>
              </a:rPr>
              <a:t>Is</a:t>
            </a:r>
            <a:r>
              <a:rPr lang="en-GB" sz="1100" dirty="0">
                <a:latin typeface="Calibri"/>
              </a:rPr>
              <a:t> the system plasma commissioning completed or do you foresee it will be completed as scheduled taking in consideration the most updated machine timeline?</a:t>
            </a:r>
            <a:r>
              <a:rPr lang="en-GB" sz="1100" dirty="0">
                <a:ea typeface="+mn-lt"/>
                <a:cs typeface="+mn-lt"/>
              </a:rPr>
              <a:t> </a:t>
            </a:r>
          </a:p>
          <a:p>
            <a:pPr marL="0" indent="0">
              <a:lnSpc>
                <a:spcPct val="150000"/>
              </a:lnSpc>
              <a:buNone/>
            </a:pPr>
            <a:r>
              <a:rPr lang="en-GB" sz="1100" dirty="0">
                <a:solidFill>
                  <a:srgbClr val="242424"/>
                </a:solidFill>
                <a:latin typeface="Calibri"/>
              </a:rPr>
              <a:t>6) Are the human resources in your project being used and do you foresee to keep on using them as allocated? If not, could you please indicate the percentage of used resources against your original plan? </a:t>
            </a:r>
          </a:p>
          <a:p>
            <a:pPr marL="0" indent="0">
              <a:lnSpc>
                <a:spcPct val="150000"/>
              </a:lnSpc>
              <a:buNone/>
            </a:pPr>
            <a:r>
              <a:rPr lang="en-GB" sz="1100" dirty="0">
                <a:solidFill>
                  <a:srgbClr val="242424"/>
                </a:solidFill>
                <a:latin typeface="Calibri"/>
              </a:rPr>
              <a:t>7) Is the procurement of equipment for your project going on and/or do you foreseen it’ll happen as planned? Could you please state if you have received a quote for the equipment to be procured within the project, if you have ordered it or if it has already been delivered? Will you achieve all the deliverables/milestones by the dates defined by you in the Project Management Plan?</a:t>
            </a:r>
            <a:endParaRPr lang="en-GB" sz="1100">
              <a:solidFill>
                <a:srgbClr val="242424"/>
              </a:solidFill>
              <a:latin typeface="Calibri"/>
            </a:endParaRPr>
          </a:p>
          <a:p>
            <a:pPr marL="0" indent="0">
              <a:lnSpc>
                <a:spcPct val="150000"/>
              </a:lnSpc>
              <a:buNone/>
            </a:pPr>
            <a:r>
              <a:rPr lang="en-GB" sz="1100" dirty="0">
                <a:solidFill>
                  <a:srgbClr val="242424"/>
                </a:solidFill>
                <a:latin typeface="Calibri"/>
              </a:rPr>
              <a:t>8) Are the planned missions for your project happening and/or do you foresee they will keep on happening as planned?</a:t>
            </a:r>
          </a:p>
          <a:p>
            <a:pPr marL="0" indent="0">
              <a:lnSpc>
                <a:spcPct val="150000"/>
              </a:lnSpc>
              <a:buNone/>
            </a:pPr>
            <a:endParaRPr lang="en-GB" sz="1100" dirty="0">
              <a:solidFill>
                <a:srgbClr val="242424"/>
              </a:solidFill>
              <a:latin typeface="Calibri"/>
            </a:endParaRPr>
          </a:p>
          <a:p>
            <a:pPr>
              <a:lnSpc>
                <a:spcPct val="150000"/>
              </a:lnSpc>
            </a:pPr>
            <a:r>
              <a:rPr lang="en-GB" sz="1100" dirty="0">
                <a:solidFill>
                  <a:srgbClr val="242424"/>
                </a:solidFill>
                <a:latin typeface="Calibri"/>
              </a:rPr>
              <a:t>Answers</a:t>
            </a:r>
          </a:p>
          <a:p>
            <a:pPr marL="342900" lvl="1" indent="0">
              <a:lnSpc>
                <a:spcPct val="150000"/>
              </a:lnSpc>
              <a:buNone/>
            </a:pPr>
            <a:r>
              <a:rPr lang="en-GB" sz="1100" dirty="0">
                <a:solidFill>
                  <a:srgbClr val="242424"/>
                </a:solidFill>
                <a:latin typeface="Calibri"/>
              </a:rPr>
              <a:t>Traffic light based replies [to help obtaining feedback uniformity]</a:t>
            </a:r>
          </a:p>
          <a:p>
            <a:pPr marL="1099820" lvl="2" indent="-457200">
              <a:lnSpc>
                <a:spcPct val="150000"/>
              </a:lnSpc>
            </a:pPr>
            <a:r>
              <a:rPr lang="en-GB" sz="1100" dirty="0">
                <a:solidFill>
                  <a:srgbClr val="242424"/>
                </a:solidFill>
                <a:latin typeface="Calibri"/>
              </a:rPr>
              <a:t>Green – Everything progressing as planned no delays.</a:t>
            </a:r>
          </a:p>
          <a:p>
            <a:pPr marL="1099820" lvl="2" indent="-457200">
              <a:lnSpc>
                <a:spcPct val="150000"/>
              </a:lnSpc>
            </a:pPr>
            <a:r>
              <a:rPr lang="en-GB" sz="1100" dirty="0">
                <a:solidFill>
                  <a:srgbClr val="242424"/>
                </a:solidFill>
                <a:latin typeface="Calibri"/>
              </a:rPr>
              <a:t>Yellow – There are delays but it’s not foreseen they will impact the agreed deadline for the completion of the project.</a:t>
            </a:r>
          </a:p>
          <a:p>
            <a:pPr marL="1099820" lvl="2" indent="-457200">
              <a:lnSpc>
                <a:spcPct val="150000"/>
              </a:lnSpc>
            </a:pPr>
            <a:r>
              <a:rPr lang="en-GB" sz="1100" dirty="0">
                <a:solidFill>
                  <a:srgbClr val="242424"/>
                </a:solidFill>
                <a:latin typeface="Calibri"/>
              </a:rPr>
              <a:t>Red – There are delays and it’s foreseen they will impact the agreed deadline for the completion of the project.</a:t>
            </a:r>
          </a:p>
          <a:p>
            <a:pPr marL="342900" lvl="1" indent="0">
              <a:lnSpc>
                <a:spcPct val="150000"/>
              </a:lnSpc>
              <a:buNone/>
            </a:pPr>
            <a:r>
              <a:rPr lang="en-GB" sz="1100" dirty="0">
                <a:solidFill>
                  <a:srgbClr val="242424"/>
                </a:solidFill>
                <a:latin typeface="Calibri"/>
              </a:rPr>
              <a:t>Text replies - If the status for any question is red, yellow or if the question so requires it please provide a written answer as well.</a:t>
            </a:r>
          </a:p>
          <a:p>
            <a:pPr marL="342900" lvl="1" indent="0">
              <a:lnSpc>
                <a:spcPct val="150000"/>
              </a:lnSpc>
              <a:buNone/>
            </a:pPr>
            <a:endParaRPr lang="en-GB" sz="1100" dirty="0">
              <a:solidFill>
                <a:srgbClr val="242424"/>
              </a:solidFill>
              <a:latin typeface="Calibri"/>
            </a:endParaRPr>
          </a:p>
          <a:p>
            <a:pPr marL="257175" lvl="2" indent="-257175">
              <a:lnSpc>
                <a:spcPct val="150000"/>
              </a:lnSpc>
            </a:pPr>
            <a:r>
              <a:rPr lang="en-GB" sz="1100" dirty="0">
                <a:solidFill>
                  <a:srgbClr val="242424"/>
                </a:solidFill>
                <a:latin typeface="Calibri"/>
              </a:rPr>
              <a:t>Important to be as accurate and realistic as possible to maintain an updated clear picture of the allocated resources that might not be needed for any given year.</a:t>
            </a:r>
          </a:p>
        </p:txBody>
      </p:sp>
      <p:sp>
        <p:nvSpPr>
          <p:cNvPr id="4" name="Footer Placeholder 3">
            <a:extLst>
              <a:ext uri="{FF2B5EF4-FFF2-40B4-BE49-F238E27FC236}">
                <a16:creationId xmlns:a16="http://schemas.microsoft.com/office/drawing/2014/main" id="{04C2E9AD-5D6A-9A1D-7CF4-8B79027D9B2C}"/>
              </a:ext>
            </a:extLst>
          </p:cNvPr>
          <p:cNvSpPr>
            <a:spLocks noGrp="1"/>
          </p:cNvSpPr>
          <p:nvPr>
            <p:ph type="ftr" sz="quarter" idx="11"/>
          </p:nvPr>
        </p:nvSpPr>
        <p:spPr>
          <a:xfrm>
            <a:off x="825624" y="6555770"/>
            <a:ext cx="4555673" cy="329614"/>
          </a:xfrm>
        </p:spPr>
        <p:txBody>
          <a:bodyPr lIns="91440" tIns="45720" rIns="91440" bIns="45720" anchor="t"/>
          <a:lstStyle/>
          <a:p>
            <a:pPr>
              <a:defRPr/>
            </a:pPr>
            <a:r>
              <a:rPr lang="en-GB" dirty="0">
                <a:solidFill>
                  <a:prstClr val="white"/>
                </a:solidFill>
              </a:rPr>
              <a:t>J. Figueiredo | Enhancements Questionnaire | </a:t>
            </a:r>
            <a:r>
              <a:rPr lang="en-GB" dirty="0">
                <a:solidFill>
                  <a:prstClr val="white"/>
                </a:solidFill>
                <a:ea typeface="Calibri"/>
                <a:cs typeface="Calibri"/>
              </a:rPr>
              <a:t>February 2025</a:t>
            </a:r>
            <a:endParaRPr lang="en-US" dirty="0"/>
          </a:p>
        </p:txBody>
      </p:sp>
      <p:sp>
        <p:nvSpPr>
          <p:cNvPr id="5" name="Slide Number Placeholder 4">
            <a:extLst>
              <a:ext uri="{FF2B5EF4-FFF2-40B4-BE49-F238E27FC236}">
                <a16:creationId xmlns:a16="http://schemas.microsoft.com/office/drawing/2014/main" id="{F5554E1A-4381-7A09-C2B6-D6B3073296B7}"/>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4</a:t>
            </a:fld>
            <a:endParaRPr lang="en-GB">
              <a:solidFill>
                <a:prstClr val="white"/>
              </a:solidFill>
            </a:endParaRPr>
          </a:p>
        </p:txBody>
      </p:sp>
    </p:spTree>
    <p:extLst>
      <p:ext uri="{BB962C8B-B14F-4D97-AF65-F5344CB8AC3E}">
        <p14:creationId xmlns:p14="http://schemas.microsoft.com/office/powerpoint/2010/main" val="1556557398"/>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999def-ddca-44de-babb-767cbacbe94d" xsi:nil="true"/>
    <lcf76f155ced4ddcb4097134ff3c332f xmlns="11177149-811b-4568-8567-9b6fe1f0ad04">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1BC0A4813F98B4E8220D530BDF75A91" ma:contentTypeVersion="11" ma:contentTypeDescription="Create a new document." ma:contentTypeScope="" ma:versionID="930c5da122eb34a0652eb09f1367b498">
  <xsd:schema xmlns:xsd="http://www.w3.org/2001/XMLSchema" xmlns:xs="http://www.w3.org/2001/XMLSchema" xmlns:p="http://schemas.microsoft.com/office/2006/metadata/properties" xmlns:ns2="11177149-811b-4568-8567-9b6fe1f0ad04" xmlns:ns3="09999def-ddca-44de-babb-767cbacbe94d" targetNamespace="http://schemas.microsoft.com/office/2006/metadata/properties" ma:root="true" ma:fieldsID="fc8e258d4501d5df5454407b267dc2ee" ns2:_="" ns3:_="">
    <xsd:import namespace="11177149-811b-4568-8567-9b6fe1f0ad04"/>
    <xsd:import namespace="09999def-ddca-44de-babb-767cbacbe94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77149-811b-4568-8567-9b6fe1f0ad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51e10cb2-14f7-4eda-9ec0-27c7232f3f48"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999def-ddca-44de-babb-767cbacbe94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3afb5ea-19e9-4afc-baab-01e1ef14ec3b}" ma:internalName="TaxCatchAll" ma:showField="CatchAllData" ma:web="09999def-ddca-44de-babb-767cbacbe94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576E97-6997-4610-BAF5-E76DF24AA7CC}">
  <ds:schemaRefs>
    <ds:schemaRef ds:uri="http://schemas.microsoft.com/office/2006/metadata/properties"/>
    <ds:schemaRef ds:uri="http://schemas.microsoft.com/office/infopath/2007/PartnerControls"/>
    <ds:schemaRef ds:uri="09999def-ddca-44de-babb-767cbacbe94d"/>
    <ds:schemaRef ds:uri="11177149-811b-4568-8567-9b6fe1f0ad04"/>
  </ds:schemaRefs>
</ds:datastoreItem>
</file>

<file path=customXml/itemProps2.xml><?xml version="1.0" encoding="utf-8"?>
<ds:datastoreItem xmlns:ds="http://schemas.openxmlformats.org/officeDocument/2006/customXml" ds:itemID="{CD1EBE56-B781-4D40-A6DA-97EC01845737}">
  <ds:schemaRefs>
    <ds:schemaRef ds:uri="http://schemas.microsoft.com/sharepoint/v3/contenttype/forms"/>
  </ds:schemaRefs>
</ds:datastoreItem>
</file>

<file path=customXml/itemProps3.xml><?xml version="1.0" encoding="utf-8"?>
<ds:datastoreItem xmlns:ds="http://schemas.openxmlformats.org/officeDocument/2006/customXml" ds:itemID="{9F9F238A-2748-4A6C-B924-213314FE10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77149-811b-4568-8567-9b6fe1f0ad04"/>
    <ds:schemaRef ds:uri="09999def-ddca-44de-babb-767cbacbe9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1437</Words>
  <Application>Microsoft Office PowerPoint</Application>
  <PresentationFormat>Widescreen</PresentationFormat>
  <Paragraphs>358</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EUROfusion.1line_5_3_2019</vt:lpstr>
      <vt:lpstr>TE Enhancements Questionnaire - Analysis</vt:lpstr>
      <vt:lpstr>TE Enhancements Questionnaire - Analysis</vt:lpstr>
      <vt:lpstr>TE Enhancements Questionnaire - Analysis</vt:lpstr>
      <vt:lpstr>TE Enhancements Questionnaire - Analysis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 for proposals for AI and ML methods</dc:title>
  <dc:creator>Labit Benoit</dc:creator>
  <cp:lastModifiedBy>Joao Figueiredo</cp:lastModifiedBy>
  <cp:revision>320</cp:revision>
  <dcterms:created xsi:type="dcterms:W3CDTF">2024-01-17T07:39:52Z</dcterms:created>
  <dcterms:modified xsi:type="dcterms:W3CDTF">2025-02-26T07:37:45Z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0x01010071BC0A4813F98B4E8220D530BDF75A91</vt:lpwstr>
  </property>
  <property fmtid="{D5CDD505-2E9C-101B-9397-08002B2CF9AE}" pid="3" name="MediaServiceImageTags">
    <vt:lpwstr/>
  </property>
</Properties>
</file>