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2"/>
  </p:notesMasterIdLst>
  <p:sldIdLst>
    <p:sldId id="263" r:id="rId5"/>
    <p:sldId id="280" r:id="rId6"/>
    <p:sldId id="276" r:id="rId7"/>
    <p:sldId id="281" r:id="rId8"/>
    <p:sldId id="282" r:id="rId9"/>
    <p:sldId id="275" r:id="rId10"/>
    <p:sldId id="279"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89E909-94B0-D146-97D8-26EE86B07E4C}" v="11" dt="2025-02-26T08:45:24.8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53"/>
    <p:restoredTop sz="96018"/>
  </p:normalViewPr>
  <p:slideViewPr>
    <p:cSldViewPr snapToGrid="0">
      <p:cViewPr varScale="1">
        <p:scale>
          <a:sx n="119" d="100"/>
          <a:sy n="119" d="100"/>
        </p:scale>
        <p:origin x="232"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o Wischmeier" userId="7b750fb2-ef50-4868-9872-5b2408cf1cb6" providerId="ADAL" clId="{7E89E909-94B0-D146-97D8-26EE86B07E4C}"/>
    <pc:docChg chg="custSel modSld">
      <pc:chgData name="Marco Wischmeier" userId="7b750fb2-ef50-4868-9872-5b2408cf1cb6" providerId="ADAL" clId="{7E89E909-94B0-D146-97D8-26EE86B07E4C}" dt="2025-02-26T10:52:01.852" v="70" actId="5793"/>
      <pc:docMkLst>
        <pc:docMk/>
      </pc:docMkLst>
      <pc:sldChg chg="modSp mod">
        <pc:chgData name="Marco Wischmeier" userId="7b750fb2-ef50-4868-9872-5b2408cf1cb6" providerId="ADAL" clId="{7E89E909-94B0-D146-97D8-26EE86B07E4C}" dt="2025-02-26T10:52:01.852" v="70" actId="5793"/>
        <pc:sldMkLst>
          <pc:docMk/>
          <pc:sldMk cId="1005260556" sldId="280"/>
        </pc:sldMkLst>
        <pc:spChg chg="mod">
          <ac:chgData name="Marco Wischmeier" userId="7b750fb2-ef50-4868-9872-5b2408cf1cb6" providerId="ADAL" clId="{7E89E909-94B0-D146-97D8-26EE86B07E4C}" dt="2025-02-26T10:52:01.852" v="70" actId="5793"/>
          <ac:spMkLst>
            <pc:docMk/>
            <pc:sldMk cId="1005260556" sldId="280"/>
            <ac:spMk id="3" creationId="{E34229AE-4921-2D47-EAA6-A0141B87131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271EB2-DD3B-0F42-B4FC-89DE3520A9EC}" type="datetimeFigureOut">
              <a:rPr lang="fr-FR" smtClean="0"/>
              <a:t>26/02/2025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434FA3-3DC0-9A46-9F01-1A2F159AD8E4}" type="slidenum">
              <a:rPr lang="fr-FR" smtClean="0"/>
              <a:t>‹#›</a:t>
            </a:fld>
            <a:endParaRPr lang="fr-FR"/>
          </a:p>
        </p:txBody>
      </p:sp>
    </p:spTree>
    <p:extLst>
      <p:ext uri="{BB962C8B-B14F-4D97-AF65-F5344CB8AC3E}">
        <p14:creationId xmlns:p14="http://schemas.microsoft.com/office/powerpoint/2010/main" val="138907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EUROfusion_cover">
    <p:spTree>
      <p:nvGrpSpPr>
        <p:cNvPr id="1" name=""/>
        <p:cNvGrpSpPr/>
        <p:nvPr/>
      </p:nvGrpSpPr>
      <p:grpSpPr bwMode="auto">
        <a:xfrm>
          <a:off x="0" y="0"/>
          <a:ext cx="0" cy="0"/>
          <a:chOff x="0" y="0"/>
          <a:chExt cx="0" cy="0"/>
        </a:xfrm>
      </p:grpSpPr>
      <p:grpSp>
        <p:nvGrpSpPr>
          <p:cNvPr id="4" name="Gruppieren 3"/>
          <p:cNvGrpSpPr/>
          <p:nvPr userDrawn="1"/>
        </p:nvGrpSpPr>
        <p:grpSpPr bwMode="auto">
          <a:xfrm>
            <a:off x="411869" y="6034962"/>
            <a:ext cx="4392488" cy="497895"/>
            <a:chOff x="5735960" y="5717361"/>
            <a:chExt cx="6120680" cy="713919"/>
          </a:xfrm>
        </p:grpSpPr>
        <p:pic>
          <p:nvPicPr>
            <p:cNvPr id="25" name="Grafik 24"/>
            <p:cNvPicPr>
              <a:picLocks noChangeAspect="1"/>
            </p:cNvPicPr>
            <p:nvPr userDrawn="1"/>
          </p:nvPicPr>
          <p:blipFill>
            <a:blip r:embed="rId2"/>
            <a:stretch/>
          </p:blipFill>
          <p:spPr bwMode="auto">
            <a:xfrm>
              <a:off x="5735960" y="5774784"/>
              <a:ext cx="997207" cy="656496"/>
            </a:xfrm>
            <a:prstGeom prst="rect">
              <a:avLst/>
            </a:prstGeom>
            <a:noFill/>
            <a:ln>
              <a:noFill/>
            </a:ln>
          </p:spPr>
        </p:pic>
        <p:sp>
          <p:nvSpPr>
            <p:cNvPr id="3" name="Rechteck 2"/>
            <p:cNvSpPr/>
            <p:nvPr userDrawn="1"/>
          </p:nvSpPr>
          <p:spPr bwMode="auto">
            <a:xfrm>
              <a:off x="6744072" y="5717361"/>
              <a:ext cx="5112568" cy="480131"/>
            </a:xfrm>
            <a:prstGeom prst="rect">
              <a:avLst/>
            </a:prstGeom>
            <a:grpFill/>
          </p:spPr>
          <p:txBody>
            <a:bodyPr wrap="square">
              <a:spAutoFit/>
            </a:bodyPr>
            <a:lstStyle/>
            <a:p>
              <a:pPr marL="0" marR="0" lvl="0" indent="0" algn="just" defTabSz="914400">
                <a:lnSpc>
                  <a:spcPct val="90000"/>
                </a:lnSpc>
                <a:spcBef>
                  <a:spcPts val="0"/>
                </a:spcBef>
                <a:spcAft>
                  <a:spcPts val="0"/>
                </a:spcAft>
                <a:buClrTx/>
                <a:buSzTx/>
                <a:buFontTx/>
                <a:buNone/>
                <a:defRPr/>
              </a:pPr>
              <a:r>
                <a:rPr lang="en-GB" sz="700" b="0" i="0" u="none" strike="noStrike" cap="none" spc="0">
                  <a:ln>
                    <a:noFill/>
                  </a:ln>
                  <a:solidFill>
                    <a:prstClr val="black"/>
                  </a:solidFill>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a:p>
          </p:txBody>
        </p:sp>
      </p:grpSp>
      <p:pic>
        <p:nvPicPr>
          <p:cNvPr id="2060" name="Picture 12" descr="Contract between EC and EUROfusion is signed | FuseNet"/>
          <p:cNvPicPr>
            <a:picLocks noChangeAspect="1" noChangeArrowheads="1"/>
          </p:cNvPicPr>
          <p:nvPr userDrawn="1"/>
        </p:nvPicPr>
        <p:blipFill>
          <a:blip r:embed="rId3"/>
          <a:stretch/>
        </p:blipFill>
        <p:spPr bwMode="auto">
          <a:xfrm>
            <a:off x="445066" y="325143"/>
            <a:ext cx="2304256" cy="596340"/>
          </a:xfrm>
          <a:prstGeom prst="rect">
            <a:avLst/>
          </a:prstGeom>
          <a:noFill/>
        </p:spPr>
      </p:pic>
      <p:sp>
        <p:nvSpPr>
          <p:cNvPr id="11" name="Title 20"/>
          <p:cNvSpPr>
            <a:spLocks noGrp="1"/>
          </p:cNvSpPr>
          <p:nvPr>
            <p:ph type="title"/>
          </p:nvPr>
        </p:nvSpPr>
        <p:spPr bwMode="auto">
          <a:xfrm>
            <a:off x="407368" y="2074187"/>
            <a:ext cx="5544615" cy="620251"/>
          </a:xfrm>
        </p:spPr>
        <p:txBody>
          <a:bodyPr/>
          <a:lstStyle>
            <a:lvl1pPr algn="l">
              <a:defRPr b="1"/>
            </a:lvl1pPr>
          </a:lstStyle>
          <a:p>
            <a:pPr>
              <a:defRPr/>
            </a:pPr>
            <a:r>
              <a:rPr lang="en-US"/>
              <a:t>Click to edit Master title style</a:t>
            </a:r>
            <a:endParaRPr/>
          </a:p>
        </p:txBody>
      </p:sp>
      <p:sp>
        <p:nvSpPr>
          <p:cNvPr id="14" name="Text Placeholder 22"/>
          <p:cNvSpPr>
            <a:spLocks noGrp="1"/>
          </p:cNvSpPr>
          <p:nvPr>
            <p:ph type="body" sz="quarter" idx="10" hasCustomPrompt="1"/>
          </p:nvPr>
        </p:nvSpPr>
        <p:spPr bwMode="auto">
          <a:xfrm>
            <a:off x="407368" y="3693074"/>
            <a:ext cx="4375150" cy="457848"/>
          </a:xfrm>
        </p:spPr>
        <p:txBody>
          <a:bodyPr/>
          <a:lstStyle>
            <a:lvl1pPr marL="0" indent="0">
              <a:buNone/>
              <a:defRPr b="1"/>
            </a:lvl1pPr>
            <a:lvl2pPr marL="342900" indent="0">
              <a:buNone/>
              <a:defRPr/>
            </a:lvl2pPr>
          </a:lstStyle>
          <a:p>
            <a:pPr lvl="0">
              <a:defRPr/>
            </a:pPr>
            <a:r>
              <a:rPr lang="en-US"/>
              <a:t>Click to edit Lecturer’s name</a:t>
            </a:r>
            <a:endParaRPr/>
          </a:p>
        </p:txBody>
      </p:sp>
      <p:sp>
        <p:nvSpPr>
          <p:cNvPr id="15" name="Text Placeholder 22"/>
          <p:cNvSpPr>
            <a:spLocks noGrp="1"/>
          </p:cNvSpPr>
          <p:nvPr>
            <p:ph type="body" sz="quarter" idx="11" hasCustomPrompt="1"/>
          </p:nvPr>
        </p:nvSpPr>
        <p:spPr bwMode="auto">
          <a:xfrm>
            <a:off x="407368" y="4159260"/>
            <a:ext cx="4375150" cy="457848"/>
          </a:xfrm>
        </p:spPr>
        <p:txBody>
          <a:bodyPr/>
          <a:lstStyle>
            <a:lvl1pPr marL="0" indent="0">
              <a:buNone/>
              <a:defRPr b="0"/>
            </a:lvl1pPr>
            <a:lvl2pPr marL="342900" indent="0">
              <a:buNone/>
              <a:defRPr/>
            </a:lvl2pPr>
          </a:lstStyle>
          <a:p>
            <a:pPr lvl="0">
              <a:defRPr/>
            </a:pPr>
            <a:r>
              <a:rPr lang="en-US"/>
              <a:t>Click to edit Lecturer’s affiliation</a:t>
            </a:r>
            <a:endParaRPr/>
          </a:p>
        </p:txBody>
      </p:sp>
      <p:sp>
        <p:nvSpPr>
          <p:cNvPr id="20" name="Text Placeholder 22"/>
          <p:cNvSpPr>
            <a:spLocks noGrp="1"/>
          </p:cNvSpPr>
          <p:nvPr>
            <p:ph type="body" sz="quarter" idx="12" hasCustomPrompt="1"/>
          </p:nvPr>
        </p:nvSpPr>
        <p:spPr bwMode="auto">
          <a:xfrm>
            <a:off x="407368" y="1650286"/>
            <a:ext cx="5544614" cy="338554"/>
          </a:xfrm>
        </p:spPr>
        <p:txBody>
          <a:bodyPr>
            <a:normAutofit/>
          </a:bodyPr>
          <a:lstStyle>
            <a:lvl1pPr marL="0" indent="0">
              <a:buNone/>
              <a:defRPr sz="1600" b="0"/>
            </a:lvl1pPr>
            <a:lvl2pPr marL="342900" indent="0">
              <a:buNone/>
              <a:defRPr/>
            </a:lvl2pPr>
          </a:lstStyle>
          <a:p>
            <a:pPr lvl="0">
              <a:defRPr/>
            </a:pPr>
            <a:r>
              <a:rPr lang="en-US"/>
              <a:t>Click to edit Event title</a:t>
            </a:r>
            <a:endParaRPr/>
          </a:p>
        </p:txBody>
      </p:sp>
      <p:pic>
        <p:nvPicPr>
          <p:cNvPr id="2" name="Picture 1"/>
          <p:cNvPicPr>
            <a:picLocks noChangeAspect="1"/>
          </p:cNvPicPr>
          <p:nvPr userDrawn="1"/>
        </p:nvPicPr>
        <p:blipFill>
          <a:blip r:embed="rId4">
            <a:alphaModFix/>
          </a:blip>
          <a:stretch/>
        </p:blipFill>
        <p:spPr bwMode="auto">
          <a:xfrm>
            <a:off x="7247890" y="252412"/>
            <a:ext cx="4944110" cy="6353175"/>
          </a:xfrm>
          <a:prstGeom prst="rect">
            <a:avLst/>
          </a:prstGeom>
          <a:solidFill>
            <a:schemeClr val="bg1"/>
          </a:solidFill>
        </p:spPr>
      </p:pic>
    </p:spTree>
    <p:extLst>
      <p:ext uri="{BB962C8B-B14F-4D97-AF65-F5344CB8AC3E}">
        <p14:creationId xmlns:p14="http://schemas.microsoft.com/office/powerpoint/2010/main" val="527484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EUROfusion_content">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3" name="Content Placeholder 2"/>
          <p:cNvSpPr>
            <a:spLocks noGrp="1"/>
          </p:cNvSpPr>
          <p:nvPr>
            <p:ph idx="1"/>
          </p:nvPr>
        </p:nvSpPr>
        <p:spPr bwMode="auto">
          <a:xfrm>
            <a:off x="609600" y="836712"/>
            <a:ext cx="11103024" cy="5688632"/>
          </a:xfrm>
        </p:spPr>
        <p:txBody>
          <a:bodyPr>
            <a:normAutofit/>
          </a:bodyPr>
          <a:lstStyle>
            <a:lvl1pPr marL="257175" indent="-257175">
              <a:buFont typeface="Arial"/>
              <a:buChar char="•"/>
              <a:defRPr sz="2400">
                <a:latin typeface="+mn-lt"/>
                <a:cs typeface="Arial"/>
              </a:defRPr>
            </a:lvl1pPr>
            <a:lvl2pPr marL="557213" indent="-214313">
              <a:buFont typeface="Arial"/>
              <a:buChar char="•"/>
              <a:defRPr sz="1800">
                <a:latin typeface="+mn-lt"/>
                <a:cs typeface="Arial"/>
              </a:defRPr>
            </a:lvl2pPr>
            <a:lvl3pPr marL="857250" indent="-171450">
              <a:buFont typeface="Arial"/>
              <a:buChar char="•"/>
              <a:defRPr sz="1600">
                <a:latin typeface="+mn-lt"/>
                <a:cs typeface="Arial"/>
              </a:defRPr>
            </a:lvl3pPr>
            <a:lvl4pPr>
              <a:defRPr/>
            </a:lvl4pPr>
            <a:lvl5pPr>
              <a:defRPr/>
            </a:lvl5pPr>
          </a:lstStyle>
          <a:p>
            <a:pPr lvl="0">
              <a:defRPr/>
            </a:pPr>
            <a:r>
              <a:rPr lang="en-US"/>
              <a:t>Click to edit Master text styles</a:t>
            </a:r>
            <a:endParaRPr/>
          </a:p>
          <a:p>
            <a:pPr lvl="1">
              <a:defRPr/>
            </a:pPr>
            <a:r>
              <a:rPr lang="en-US"/>
              <a:t>Second level</a:t>
            </a:r>
            <a:endParaRPr/>
          </a:p>
          <a:p>
            <a:pPr lvl="2">
              <a:defRPr/>
            </a:pPr>
            <a:r>
              <a:rPr lang="en-US"/>
              <a:t>Third level</a:t>
            </a:r>
            <a:endParaRPr/>
          </a:p>
        </p:txBody>
      </p:sp>
      <p:sp>
        <p:nvSpPr>
          <p:cNvPr id="8" name="Footer Placeholder 7"/>
          <p:cNvSpPr>
            <a:spLocks noGrp="1"/>
          </p:cNvSpPr>
          <p:nvPr>
            <p:ph type="ftr" sz="quarter" idx="11"/>
          </p:nvPr>
        </p:nvSpPr>
        <p:spPr bwMode="auto">
          <a:xfrm>
            <a:off x="825624" y="6555770"/>
            <a:ext cx="3470175" cy="329614"/>
          </a:xfrm>
          <a:prstGeom prst="rect">
            <a:avLst/>
          </a:prstGeom>
        </p:spPr>
        <p:txBody>
          <a:bodyPr anchor="t"/>
          <a:lstStyle>
            <a:lvl1pPr>
              <a:defRPr sz="1200">
                <a:solidFill>
                  <a:schemeClr val="bg1"/>
                </a:solidFill>
              </a:defRPr>
            </a:lvl1pPr>
          </a:lstStyle>
          <a:p>
            <a:pPr>
              <a:defRPr/>
            </a:pPr>
            <a:r>
              <a:rPr lang="en-GB">
                <a:solidFill>
                  <a:prstClr val="white"/>
                </a:solidFill>
              </a:rPr>
              <a:t>M. Wischmeier | PSD Management Meeting | 26th of February 2025</a:t>
            </a:r>
            <a:endParaRPr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extLst>
      <p:ext uri="{BB962C8B-B14F-4D97-AF65-F5344CB8AC3E}">
        <p14:creationId xmlns:p14="http://schemas.microsoft.com/office/powerpoint/2010/main" val="2020282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EUROfusion_content_empty">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8" name="Footer Placeholder 7"/>
          <p:cNvSpPr>
            <a:spLocks noGrp="1"/>
          </p:cNvSpPr>
          <p:nvPr>
            <p:ph type="ftr" sz="quarter" idx="11"/>
          </p:nvPr>
        </p:nvSpPr>
        <p:spPr bwMode="auto">
          <a:xfrm>
            <a:off x="825624" y="6555770"/>
            <a:ext cx="3470175" cy="329614"/>
          </a:xfrm>
          <a:prstGeom prst="rect">
            <a:avLst/>
          </a:prstGeom>
        </p:spPr>
        <p:txBody>
          <a:bodyPr anchor="t"/>
          <a:lstStyle>
            <a:lvl1pPr>
              <a:defRPr sz="1200">
                <a:solidFill>
                  <a:schemeClr val="bg1"/>
                </a:solidFill>
              </a:defRPr>
            </a:lvl1pPr>
          </a:lstStyle>
          <a:p>
            <a:pPr>
              <a:defRPr/>
            </a:pPr>
            <a:r>
              <a:rPr lang="en-GB">
                <a:solidFill>
                  <a:prstClr val="white"/>
                </a:solidFill>
              </a:rPr>
              <a:t>M. Wischmeier | PSD Management Meeting | 26th of February 2025</a:t>
            </a:r>
            <a:endParaRPr/>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extLst>
      <p:ext uri="{BB962C8B-B14F-4D97-AF65-F5344CB8AC3E}">
        <p14:creationId xmlns:p14="http://schemas.microsoft.com/office/powerpoint/2010/main" val="2845400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EUROfusion_Values">
    <p:spTree>
      <p:nvGrpSpPr>
        <p:cNvPr id="1" name=""/>
        <p:cNvGrpSpPr/>
        <p:nvPr/>
      </p:nvGrpSpPr>
      <p:grpSpPr bwMode="auto">
        <a:xfrm>
          <a:off x="0" y="0"/>
          <a:ext cx="0" cy="0"/>
          <a:chOff x="0" y="0"/>
          <a:chExt cx="0" cy="0"/>
        </a:xfrm>
      </p:grpSpPr>
      <p:pic>
        <p:nvPicPr>
          <p:cNvPr id="6" name="Picture 5"/>
          <p:cNvPicPr>
            <a:picLocks noChangeAspect="1"/>
          </p:cNvPicPr>
          <p:nvPr userDrawn="1"/>
        </p:nvPicPr>
        <p:blipFill>
          <a:blip r:embed="rId2">
            <a:alphaModFix amt="65000"/>
          </a:blip>
          <a:stretch/>
        </p:blipFill>
        <p:spPr bwMode="auto">
          <a:xfrm>
            <a:off x="7247890" y="252412"/>
            <a:ext cx="4944110" cy="6353175"/>
          </a:xfrm>
          <a:prstGeom prst="rect">
            <a:avLst/>
          </a:prstGeom>
          <a:noFill/>
        </p:spPr>
      </p:pic>
      <p:sp>
        <p:nvSpPr>
          <p:cNvPr id="5" name="Rectangle 4"/>
          <p:cNvSpPr/>
          <p:nvPr userDrawn="1"/>
        </p:nvSpPr>
        <p:spPr bwMode="auto">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7" name="Rectangle 6"/>
          <p:cNvSpPr/>
          <p:nvPr userDrawn="1"/>
        </p:nvSpPr>
        <p:spPr bwMode="auto">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hasCustomPrompt="1"/>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EUROfusion Values</a:t>
            </a:r>
            <a:endParaRPr lang="en-GB"/>
          </a:p>
        </p:txBody>
      </p:sp>
      <p:sp>
        <p:nvSpPr>
          <p:cNvPr id="8" name="Footer Placeholder 7"/>
          <p:cNvSpPr>
            <a:spLocks noGrp="1"/>
          </p:cNvSpPr>
          <p:nvPr>
            <p:ph type="ftr" sz="quarter" idx="11"/>
          </p:nvPr>
        </p:nvSpPr>
        <p:spPr bwMode="auto">
          <a:xfrm>
            <a:off x="825624" y="6555770"/>
            <a:ext cx="3470175" cy="329614"/>
          </a:xfrm>
          <a:prstGeom prst="rect">
            <a:avLst/>
          </a:prstGeom>
        </p:spPr>
        <p:txBody>
          <a:bodyPr anchor="t"/>
          <a:lstStyle>
            <a:lvl1pPr>
              <a:defRPr sz="1200">
                <a:solidFill>
                  <a:schemeClr val="bg1"/>
                </a:solidFill>
              </a:defRPr>
            </a:lvl1pPr>
          </a:lstStyle>
          <a:p>
            <a:pPr>
              <a:defRPr/>
            </a:pPr>
            <a:r>
              <a:rPr lang="en-GB">
                <a:solidFill>
                  <a:prstClr val="white"/>
                </a:solidFill>
              </a:rPr>
              <a:t>M. Wischmeier | PSD Management Meeting | 26th of February 2025</a:t>
            </a:r>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3"/>
          <a:stretch/>
        </p:blipFill>
        <p:spPr bwMode="auto">
          <a:xfrm>
            <a:off x="191344" y="57007"/>
            <a:ext cx="636023" cy="636023"/>
          </a:xfrm>
          <a:prstGeom prst="rect">
            <a:avLst/>
          </a:prstGeom>
          <a:noFill/>
        </p:spPr>
      </p:pic>
      <p:pic>
        <p:nvPicPr>
          <p:cNvPr id="3" name="Picture 2"/>
          <p:cNvPicPr>
            <a:picLocks noChangeAspect="1"/>
          </p:cNvPicPr>
          <p:nvPr userDrawn="1"/>
        </p:nvPicPr>
        <p:blipFill>
          <a:blip r:embed="rId4">
            <a:clrChange>
              <a:clrFrom>
                <a:srgbClr val="FFFFFF"/>
              </a:clrFrom>
              <a:clrTo>
                <a:srgbClr val="FFFFFF">
                  <a:alpha val="0"/>
                </a:srgbClr>
              </a:clrTo>
            </a:clrChange>
          </a:blip>
          <a:stretch/>
        </p:blipFill>
        <p:spPr bwMode="auto">
          <a:xfrm>
            <a:off x="5414" y="979851"/>
            <a:ext cx="12181172" cy="5577840"/>
          </a:xfrm>
          <a:prstGeom prst="rect">
            <a:avLst/>
          </a:prstGeom>
        </p:spPr>
      </p:pic>
    </p:spTree>
    <p:extLst>
      <p:ext uri="{BB962C8B-B14F-4D97-AF65-F5344CB8AC3E}">
        <p14:creationId xmlns:p14="http://schemas.microsoft.com/office/powerpoint/2010/main" val="11911523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09600" y="274638"/>
            <a:ext cx="10972800" cy="1143000"/>
          </a:xfrm>
          <a:prstGeom prst="rect">
            <a:avLst/>
          </a:prstGeom>
        </p:spPr>
        <p:txBody>
          <a:bodyPr vert="horz" lIns="91440" tIns="45720" rIns="91440" bIns="45720" rtlCol="0" anchor="ctr">
            <a:normAutofit/>
          </a:bodyPr>
          <a:lstStyle/>
          <a:p>
            <a:pPr>
              <a:defRPr/>
            </a:pPr>
            <a:r>
              <a:rPr lang="en-US"/>
              <a:t>Click to edit Master title style</a:t>
            </a:r>
            <a:endParaRPr lang="en-GB"/>
          </a:p>
        </p:txBody>
      </p:sp>
      <p:sp>
        <p:nvSpPr>
          <p:cNvPr id="3" name="Text Placeholder 2"/>
          <p:cNvSpPr>
            <a:spLocks noGrp="1"/>
          </p:cNvSpPr>
          <p:nvPr>
            <p:ph type="body" idx="1"/>
          </p:nvPr>
        </p:nvSpPr>
        <p:spPr bwMode="auto">
          <a:xfrm>
            <a:off x="609600" y="1600203"/>
            <a:ext cx="10972800" cy="4525963"/>
          </a:xfrm>
          <a:prstGeom prst="rect">
            <a:avLst/>
          </a:prstGeom>
        </p:spPr>
        <p:txBody>
          <a:bodyPr vert="horz" lIns="91440" tIns="45720" rIns="91440" bIns="45720" rtlCol="0">
            <a:normAutofit/>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GB"/>
          </a:p>
        </p:txBody>
      </p:sp>
      <p:sp>
        <p:nvSpPr>
          <p:cNvPr id="6" name="Slide Number Placeholder 5"/>
          <p:cNvSpPr>
            <a:spLocks noGrp="1"/>
          </p:cNvSpPr>
          <p:nvPr>
            <p:ph type="sldNum" sz="quarter" idx="4"/>
          </p:nvPr>
        </p:nvSpPr>
        <p:spPr bwMode="auto">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a:lnSpc>
                <a:spcPct val="100000"/>
              </a:lnSpc>
              <a:spcBef>
                <a:spcPts val="0"/>
              </a:spcBef>
              <a:spcAft>
                <a:spcPts val="0"/>
              </a:spcAft>
              <a:buClrTx/>
              <a:buSzTx/>
              <a:buFontTx/>
              <a:buNone/>
              <a:defRPr/>
            </a:pPr>
            <a:fld id="{6A6D9FA1-99C7-4910-8E32-B85D378B0060}" type="slidenum">
              <a:rPr lang="en-GB" sz="1000" b="0" i="0" u="none" strike="noStrike" cap="none" spc="0">
                <a:ln>
                  <a:noFill/>
                </a:ln>
                <a:solidFill>
                  <a:prstClr val="black">
                    <a:tint val="75000"/>
                  </a:prstClr>
                </a:solidFill>
                <a:latin typeface="Calibri"/>
                <a:ea typeface="+mn-ea"/>
                <a:cs typeface="+mn-cs"/>
              </a:rPr>
              <a:t>‹#›</a:t>
            </a:fld>
            <a:endParaRPr lang="en-GB" sz="1000" b="0" i="0" u="none" strike="noStrike" cap="none" spc="0">
              <a:ln>
                <a:noFill/>
              </a:ln>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917254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dt="0"/>
  <p:txStyles>
    <p:titleStyle>
      <a:lvl1pPr algn="ctr" defTabSz="685800">
        <a:spcBef>
          <a:spcPts val="0"/>
        </a:spcBef>
        <a:buNone/>
        <a:defRPr sz="3300">
          <a:solidFill>
            <a:schemeClr val="tx1"/>
          </a:solidFill>
          <a:latin typeface="+mj-lt"/>
          <a:ea typeface="+mj-ea"/>
          <a:cs typeface="+mj-cs"/>
        </a:defRPr>
      </a:lvl1pPr>
    </p:titleStyle>
    <p:bodyStyle>
      <a:lvl1pPr marL="257175" indent="-257175" algn="l" defTabSz="685800">
        <a:spcBef>
          <a:spcPts val="0"/>
        </a:spcBef>
        <a:buFont typeface="Arial"/>
        <a:buChar char="•"/>
        <a:defRPr sz="2400">
          <a:solidFill>
            <a:schemeClr val="tx1"/>
          </a:solidFill>
          <a:latin typeface="+mn-lt"/>
          <a:ea typeface="+mn-ea"/>
          <a:cs typeface="+mn-cs"/>
        </a:defRPr>
      </a:lvl1pPr>
      <a:lvl2pPr marL="557213" indent="-214313" algn="l" defTabSz="685800">
        <a:spcBef>
          <a:spcPts val="0"/>
        </a:spcBef>
        <a:buFont typeface="Arial"/>
        <a:buChar char="–"/>
        <a:defRPr sz="2100">
          <a:solidFill>
            <a:schemeClr val="tx1"/>
          </a:solidFill>
          <a:latin typeface="+mn-lt"/>
          <a:ea typeface="+mn-ea"/>
          <a:cs typeface="+mn-cs"/>
        </a:defRPr>
      </a:lvl2pPr>
      <a:lvl3pPr marL="857250" indent="-171450" algn="l" defTabSz="685800">
        <a:spcBef>
          <a:spcPts val="0"/>
        </a:spcBef>
        <a:buFont typeface="Arial"/>
        <a:buChar char="•"/>
        <a:defRPr sz="1800">
          <a:solidFill>
            <a:schemeClr val="tx1"/>
          </a:solidFill>
          <a:latin typeface="+mn-lt"/>
          <a:ea typeface="+mn-ea"/>
          <a:cs typeface="+mn-cs"/>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p:bodyStyle>
    <p:otherStyle>
      <a:defPPr>
        <a:defRPr lang="en-US"/>
      </a:defPPr>
      <a:lvl1pPr marL="0" algn="l" defTabSz="685800">
        <a:defRPr sz="1350">
          <a:solidFill>
            <a:schemeClr val="tx1"/>
          </a:solidFill>
          <a:latin typeface="+mn-lt"/>
          <a:ea typeface="+mn-ea"/>
          <a:cs typeface="+mn-cs"/>
        </a:defRPr>
      </a:lvl1pPr>
      <a:lvl2pPr marL="342900" algn="l" defTabSz="685800">
        <a:defRPr sz="1350">
          <a:solidFill>
            <a:schemeClr val="tx1"/>
          </a:solidFill>
          <a:latin typeface="+mn-lt"/>
          <a:ea typeface="+mn-ea"/>
          <a:cs typeface="+mn-cs"/>
        </a:defRPr>
      </a:lvl2pPr>
      <a:lvl3pPr marL="685800" algn="l" defTabSz="685800">
        <a:defRPr sz="1350">
          <a:solidFill>
            <a:schemeClr val="tx1"/>
          </a:solidFill>
          <a:latin typeface="+mn-lt"/>
          <a:ea typeface="+mn-ea"/>
          <a:cs typeface="+mn-cs"/>
        </a:defRPr>
      </a:lvl3pPr>
      <a:lvl4pPr marL="1028700" algn="l" defTabSz="685800">
        <a:defRPr sz="1350">
          <a:solidFill>
            <a:schemeClr val="tx1"/>
          </a:solidFill>
          <a:latin typeface="+mn-lt"/>
          <a:ea typeface="+mn-ea"/>
          <a:cs typeface="+mn-cs"/>
        </a:defRPr>
      </a:lvl4pPr>
      <a:lvl5pPr marL="1371600" algn="l" defTabSz="685800">
        <a:defRPr sz="1350">
          <a:solidFill>
            <a:schemeClr val="tx1"/>
          </a:solidFill>
          <a:latin typeface="+mn-lt"/>
          <a:ea typeface="+mn-ea"/>
          <a:cs typeface="+mn-cs"/>
        </a:defRPr>
      </a:lvl5pPr>
      <a:lvl6pPr marL="1714500" algn="l" defTabSz="685800">
        <a:defRPr sz="1350">
          <a:solidFill>
            <a:schemeClr val="tx1"/>
          </a:solidFill>
          <a:latin typeface="+mn-lt"/>
          <a:ea typeface="+mn-ea"/>
          <a:cs typeface="+mn-cs"/>
        </a:defRPr>
      </a:lvl6pPr>
      <a:lvl7pPr marL="2057400" algn="l" defTabSz="685800">
        <a:defRPr sz="1350">
          <a:solidFill>
            <a:schemeClr val="tx1"/>
          </a:solidFill>
          <a:latin typeface="+mn-lt"/>
          <a:ea typeface="+mn-ea"/>
          <a:cs typeface="+mn-cs"/>
        </a:defRPr>
      </a:lvl7pPr>
      <a:lvl8pPr marL="2400300" algn="l" defTabSz="685800">
        <a:defRPr sz="1350">
          <a:solidFill>
            <a:schemeClr val="tx1"/>
          </a:solidFill>
          <a:latin typeface="+mn-lt"/>
          <a:ea typeface="+mn-ea"/>
          <a:cs typeface="+mn-cs"/>
        </a:defRPr>
      </a:lvl8pPr>
      <a:lvl9pPr marL="2743200" algn="l" defTabSz="685800">
        <a:defRPr sz="13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urofusionpilot.sharepoint.com/:x:/s/EUROfusion/ERGoASHzgQFEpj4BDpkWHTEB3vzu9Gg126ktsMssVyu84g?e=ZTPksH"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05CA7-1792-4E90-820B-5A2C9D2C8E2A}"/>
              </a:ext>
            </a:extLst>
          </p:cNvPr>
          <p:cNvSpPr>
            <a:spLocks noGrp="1"/>
          </p:cNvSpPr>
          <p:nvPr>
            <p:ph type="title"/>
          </p:nvPr>
        </p:nvSpPr>
        <p:spPr/>
        <p:txBody>
          <a:bodyPr/>
          <a:lstStyle/>
          <a:p>
            <a:r>
              <a:rPr lang="en-US" dirty="0"/>
              <a:t>Briefing</a:t>
            </a:r>
            <a:endParaRPr lang="en-IT" dirty="0"/>
          </a:p>
        </p:txBody>
      </p:sp>
      <p:sp>
        <p:nvSpPr>
          <p:cNvPr id="3" name="Text Placeholder 2">
            <a:extLst>
              <a:ext uri="{FF2B5EF4-FFF2-40B4-BE49-F238E27FC236}">
                <a16:creationId xmlns:a16="http://schemas.microsoft.com/office/drawing/2014/main" id="{478BCDFE-961C-C01E-9BE5-BA912C601ABB}"/>
              </a:ext>
            </a:extLst>
          </p:cNvPr>
          <p:cNvSpPr>
            <a:spLocks noGrp="1"/>
          </p:cNvSpPr>
          <p:nvPr>
            <p:ph type="body" sz="quarter" idx="10"/>
          </p:nvPr>
        </p:nvSpPr>
        <p:spPr/>
        <p:txBody>
          <a:bodyPr/>
          <a:lstStyle/>
          <a:p>
            <a:r>
              <a:rPr lang="en-US" dirty="0"/>
              <a:t>M. Wischmeier</a:t>
            </a:r>
            <a:endParaRPr lang="en-IT" dirty="0"/>
          </a:p>
        </p:txBody>
      </p:sp>
      <p:sp>
        <p:nvSpPr>
          <p:cNvPr id="4" name="Text Placeholder 3">
            <a:extLst>
              <a:ext uri="{FF2B5EF4-FFF2-40B4-BE49-F238E27FC236}">
                <a16:creationId xmlns:a16="http://schemas.microsoft.com/office/drawing/2014/main" id="{4A41A4C2-EFA1-04DD-9CF0-9DB7CD40200A}"/>
              </a:ext>
            </a:extLst>
          </p:cNvPr>
          <p:cNvSpPr>
            <a:spLocks noGrp="1"/>
          </p:cNvSpPr>
          <p:nvPr>
            <p:ph type="body" sz="quarter" idx="11"/>
          </p:nvPr>
        </p:nvSpPr>
        <p:spPr>
          <a:xfrm>
            <a:off x="407367" y="4159259"/>
            <a:ext cx="11784633" cy="1227749"/>
          </a:xfrm>
        </p:spPr>
        <p:txBody>
          <a:bodyPr vert="horz" lIns="91440" tIns="45720" rIns="91440" bIns="45720" rtlCol="0" anchor="t">
            <a:normAutofit/>
          </a:bodyPr>
          <a:lstStyle/>
          <a:p>
            <a:r>
              <a:rPr lang="en-US" dirty="0"/>
              <a:t>Plasma Science for ITER, DEMO and stellarators department </a:t>
            </a:r>
            <a:r>
              <a:rPr lang="en-US" dirty="0">
                <a:sym typeface="Wingdings" pitchFamily="2" charset="2"/>
              </a:rPr>
              <a:t> PSD</a:t>
            </a:r>
            <a:endParaRPr lang="en-US" dirty="0"/>
          </a:p>
          <a:p>
            <a:r>
              <a:rPr lang="en-US" dirty="0"/>
              <a:t>26</a:t>
            </a:r>
            <a:r>
              <a:rPr lang="en-US" baseline="30000" dirty="0"/>
              <a:t>st</a:t>
            </a:r>
            <a:r>
              <a:rPr lang="en-US" dirty="0"/>
              <a:t> of</a:t>
            </a:r>
            <a:r>
              <a:rPr lang="en-IT"/>
              <a:t> </a:t>
            </a:r>
            <a:r>
              <a:rPr lang="en-US" dirty="0"/>
              <a:t>February </a:t>
            </a:r>
            <a:r>
              <a:rPr lang="en-IT"/>
              <a:t>202</a:t>
            </a:r>
            <a:r>
              <a:rPr lang="en-US" dirty="0"/>
              <a:t>5</a:t>
            </a:r>
            <a:endParaRPr lang="en-IT" dirty="0"/>
          </a:p>
        </p:txBody>
      </p:sp>
      <p:sp>
        <p:nvSpPr>
          <p:cNvPr id="5" name="Text Placeholder 4">
            <a:extLst>
              <a:ext uri="{FF2B5EF4-FFF2-40B4-BE49-F238E27FC236}">
                <a16:creationId xmlns:a16="http://schemas.microsoft.com/office/drawing/2014/main" id="{7CD50213-F751-0F90-CC64-7E65EA4AA88B}"/>
              </a:ext>
            </a:extLst>
          </p:cNvPr>
          <p:cNvSpPr>
            <a:spLocks noGrp="1"/>
          </p:cNvSpPr>
          <p:nvPr>
            <p:ph type="body" sz="quarter" idx="12"/>
          </p:nvPr>
        </p:nvSpPr>
        <p:spPr/>
        <p:txBody>
          <a:bodyPr/>
          <a:lstStyle/>
          <a:p>
            <a:r>
              <a:rPr lang="en-US" dirty="0"/>
              <a:t>PSD Management Meeting</a:t>
            </a:r>
            <a:endParaRPr lang="en-IT"/>
          </a:p>
        </p:txBody>
      </p:sp>
    </p:spTree>
    <p:extLst>
      <p:ext uri="{BB962C8B-B14F-4D97-AF65-F5344CB8AC3E}">
        <p14:creationId xmlns:p14="http://schemas.microsoft.com/office/powerpoint/2010/main" val="3037821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A8A4F-8A9D-5575-50F5-9D45BE1922B2}"/>
              </a:ext>
            </a:extLst>
          </p:cNvPr>
          <p:cNvSpPr>
            <a:spLocks noGrp="1"/>
          </p:cNvSpPr>
          <p:nvPr>
            <p:ph type="title"/>
          </p:nvPr>
        </p:nvSpPr>
        <p:spPr/>
        <p:txBody>
          <a:bodyPr/>
          <a:lstStyle/>
          <a:p>
            <a:r>
              <a:rPr lang="en-GB" dirty="0"/>
              <a:t>Topics for discussion today</a:t>
            </a:r>
          </a:p>
        </p:txBody>
      </p:sp>
      <p:sp>
        <p:nvSpPr>
          <p:cNvPr id="3" name="Content Placeholder 2">
            <a:extLst>
              <a:ext uri="{FF2B5EF4-FFF2-40B4-BE49-F238E27FC236}">
                <a16:creationId xmlns:a16="http://schemas.microsoft.com/office/drawing/2014/main" id="{E34229AE-4921-2D47-EAA6-A0141B87131A}"/>
              </a:ext>
            </a:extLst>
          </p:cNvPr>
          <p:cNvSpPr>
            <a:spLocks noGrp="1"/>
          </p:cNvSpPr>
          <p:nvPr>
            <p:ph idx="1"/>
          </p:nvPr>
        </p:nvSpPr>
        <p:spPr/>
        <p:txBody>
          <a:bodyPr/>
          <a:lstStyle/>
          <a:p>
            <a:r>
              <a:rPr lang="en-GB" dirty="0"/>
              <a:t>Collaboration with the U.S. following the e-mail by the EC (E. Righi)</a:t>
            </a:r>
          </a:p>
          <a:p>
            <a:r>
              <a:rPr lang="en-GB" dirty="0"/>
              <a:t>WPs to prepare a single slide (deadline March 3</a:t>
            </a:r>
            <a:r>
              <a:rPr lang="en-GB" baseline="30000" dirty="0"/>
              <a:t>rd</a:t>
            </a:r>
            <a:r>
              <a:rPr lang="en-GB" dirty="0"/>
              <a:t>) describing benefit of UKAEA involvement in EF for 2026 &amp; 2027</a:t>
            </a:r>
          </a:p>
          <a:p>
            <a:r>
              <a:rPr lang="en-GB" dirty="0"/>
              <a:t>Call by JT-60SA Experiment Team was distributed today </a:t>
            </a:r>
          </a:p>
          <a:p>
            <a:r>
              <a:rPr lang="en-GB" dirty="0"/>
              <a:t>Revision of STAC and EC comments of AWP 2025 to be completed by today (26</a:t>
            </a:r>
            <a:r>
              <a:rPr lang="en-GB" baseline="30000" dirty="0"/>
              <a:t>th</a:t>
            </a:r>
            <a:r>
              <a:rPr lang="en-GB" dirty="0"/>
              <a:t> of February) </a:t>
            </a:r>
            <a:r>
              <a:rPr lang="en-GB" dirty="0">
                <a:sym typeface="Wingdings" pitchFamily="2" charset="2"/>
              </a:rPr>
              <a:t> PMU deadline 28</a:t>
            </a:r>
            <a:r>
              <a:rPr lang="en-GB" baseline="30000" dirty="0">
                <a:sym typeface="Wingdings" pitchFamily="2" charset="2"/>
              </a:rPr>
              <a:t>th</a:t>
            </a:r>
            <a:r>
              <a:rPr lang="en-GB" dirty="0">
                <a:sym typeface="Wingdings" pitchFamily="2" charset="2"/>
              </a:rPr>
              <a:t> of February</a:t>
            </a:r>
          </a:p>
          <a:p>
            <a:r>
              <a:rPr lang="en-GB" dirty="0">
                <a:sym typeface="Wingdings" pitchFamily="2" charset="2"/>
              </a:rPr>
              <a:t>Please allocate resources for WPs under IMS by end of this month</a:t>
            </a:r>
            <a:endParaRPr lang="en-GB" dirty="0"/>
          </a:p>
          <a:p>
            <a:r>
              <a:rPr lang="en-GB" dirty="0"/>
              <a:t>Preparation of 2026-2027 extension: - next slides</a:t>
            </a:r>
          </a:p>
          <a:p>
            <a:r>
              <a:rPr lang="en-GB" dirty="0"/>
              <a:t>Discussion ongoing to propose to Bureau a new scheme for TSVVs </a:t>
            </a:r>
            <a:r>
              <a:rPr lang="en-GB" dirty="0">
                <a:sym typeface="Wingdings" pitchFamily="2" charset="2"/>
              </a:rPr>
              <a:t> Switching TSVVs to WP MT or TSVVs to WPs with E-TASC SB as advisory to STAC/PM/</a:t>
            </a:r>
            <a:r>
              <a:rPr lang="en-GB" dirty="0" err="1">
                <a:sym typeface="Wingdings" pitchFamily="2" charset="2"/>
              </a:rPr>
              <a:t>HoD</a:t>
            </a:r>
            <a:r>
              <a:rPr lang="en-GB" dirty="0">
                <a:sym typeface="Wingdings" pitchFamily="2" charset="2"/>
              </a:rPr>
              <a:t>/</a:t>
            </a:r>
            <a:r>
              <a:rPr lang="en-GB" dirty="0" err="1">
                <a:sym typeface="Wingdings" pitchFamily="2" charset="2"/>
              </a:rPr>
              <a:t>WPl</a:t>
            </a:r>
            <a:endParaRPr lang="en-GB" dirty="0">
              <a:sym typeface="Wingdings" pitchFamily="2" charset="2"/>
            </a:endParaRPr>
          </a:p>
          <a:p>
            <a:r>
              <a:rPr lang="en-GB" dirty="0" err="1">
                <a:sym typeface="Wingdings" pitchFamily="2" charset="2"/>
              </a:rPr>
              <a:t>Te</a:t>
            </a:r>
            <a:r>
              <a:rPr lang="en-GB" dirty="0">
                <a:sym typeface="Wingdings" pitchFamily="2" charset="2"/>
              </a:rPr>
              <a:t> </a:t>
            </a:r>
            <a:r>
              <a:rPr lang="en-GB" dirty="0" err="1">
                <a:sym typeface="Wingdings" pitchFamily="2" charset="2"/>
              </a:rPr>
              <a:t>enhancmeents</a:t>
            </a:r>
            <a:r>
              <a:rPr lang="en-GB" dirty="0">
                <a:sym typeface="Wingdings" pitchFamily="2" charset="2"/>
              </a:rPr>
              <a:t> status to be presented by Joao – </a:t>
            </a:r>
            <a:r>
              <a:rPr lang="en-GB">
                <a:sym typeface="Wingdings" pitchFamily="2" charset="2"/>
              </a:rPr>
              <a:t>see separate slides</a:t>
            </a:r>
            <a:endParaRPr lang="en-GB" dirty="0"/>
          </a:p>
          <a:p>
            <a:r>
              <a:rPr lang="en-GB" dirty="0"/>
              <a:t>News item by WP TE 10</a:t>
            </a:r>
            <a:r>
              <a:rPr lang="en-GB" baseline="30000" dirty="0"/>
              <a:t>th</a:t>
            </a:r>
            <a:r>
              <a:rPr lang="en-GB" dirty="0"/>
              <a:t> of March, by WPSA 25</a:t>
            </a:r>
            <a:r>
              <a:rPr lang="en-GB" baseline="30000" dirty="0"/>
              <a:t>th</a:t>
            </a:r>
            <a:r>
              <a:rPr lang="en-GB" dirty="0"/>
              <a:t> of March</a:t>
            </a:r>
          </a:p>
        </p:txBody>
      </p:sp>
      <p:sp>
        <p:nvSpPr>
          <p:cNvPr id="4" name="Footer Placeholder 3">
            <a:extLst>
              <a:ext uri="{FF2B5EF4-FFF2-40B4-BE49-F238E27FC236}">
                <a16:creationId xmlns:a16="http://schemas.microsoft.com/office/drawing/2014/main" id="{04DE1D33-B0E4-88AD-D3C6-C69DBFD42AD1}"/>
              </a:ext>
            </a:extLst>
          </p:cNvPr>
          <p:cNvSpPr>
            <a:spLocks noGrp="1"/>
          </p:cNvSpPr>
          <p:nvPr>
            <p:ph type="ftr" sz="quarter" idx="11"/>
          </p:nvPr>
        </p:nvSpPr>
        <p:spPr>
          <a:xfrm>
            <a:off x="825624" y="6555770"/>
            <a:ext cx="4671534" cy="329614"/>
          </a:xfrm>
        </p:spPr>
        <p:txBody>
          <a:bodyPr/>
          <a:lstStyle/>
          <a:p>
            <a:pPr>
              <a:defRPr/>
            </a:pPr>
            <a:r>
              <a:rPr lang="en-GB">
                <a:solidFill>
                  <a:prstClr val="white"/>
                </a:solidFill>
              </a:rPr>
              <a:t>M. Wischmeier | PSD Management Meeting | 26th of February 2025</a:t>
            </a:r>
            <a:endParaRPr lang="en-GB" dirty="0"/>
          </a:p>
        </p:txBody>
      </p:sp>
      <p:sp>
        <p:nvSpPr>
          <p:cNvPr id="5" name="Slide Number Placeholder 4">
            <a:extLst>
              <a:ext uri="{FF2B5EF4-FFF2-40B4-BE49-F238E27FC236}">
                <a16:creationId xmlns:a16="http://schemas.microsoft.com/office/drawing/2014/main" id="{F27590D5-7718-2BAD-059E-4124602539F0}"/>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2</a:t>
            </a:fld>
            <a:endParaRPr lang="en-GB">
              <a:solidFill>
                <a:prstClr val="white"/>
              </a:solidFill>
            </a:endParaRPr>
          </a:p>
        </p:txBody>
      </p:sp>
    </p:spTree>
    <p:extLst>
      <p:ext uri="{BB962C8B-B14F-4D97-AF65-F5344CB8AC3E}">
        <p14:creationId xmlns:p14="http://schemas.microsoft.com/office/powerpoint/2010/main" val="1005260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E5E9B-2118-F3B7-8714-B494B7314EB9}"/>
              </a:ext>
            </a:extLst>
          </p:cNvPr>
          <p:cNvSpPr>
            <a:spLocks noGrp="1"/>
          </p:cNvSpPr>
          <p:nvPr>
            <p:ph type="title"/>
          </p:nvPr>
        </p:nvSpPr>
        <p:spPr/>
        <p:txBody>
          <a:bodyPr/>
          <a:lstStyle/>
          <a:p>
            <a:r>
              <a:rPr lang="en-GB" dirty="0"/>
              <a:t>2026-2027</a:t>
            </a:r>
          </a:p>
        </p:txBody>
      </p:sp>
      <p:sp>
        <p:nvSpPr>
          <p:cNvPr id="3" name="Content Placeholder 2">
            <a:extLst>
              <a:ext uri="{FF2B5EF4-FFF2-40B4-BE49-F238E27FC236}">
                <a16:creationId xmlns:a16="http://schemas.microsoft.com/office/drawing/2014/main" id="{802D427E-D1ED-DC4B-3B4E-256146515114}"/>
              </a:ext>
            </a:extLst>
          </p:cNvPr>
          <p:cNvSpPr>
            <a:spLocks noGrp="1"/>
          </p:cNvSpPr>
          <p:nvPr>
            <p:ph idx="1"/>
          </p:nvPr>
        </p:nvSpPr>
        <p:spPr>
          <a:xfrm>
            <a:off x="308225" y="836712"/>
            <a:ext cx="11404399" cy="5688632"/>
          </a:xfrm>
        </p:spPr>
        <p:txBody>
          <a:bodyPr/>
          <a:lstStyle/>
          <a:p>
            <a:r>
              <a:rPr lang="en-GB" dirty="0"/>
              <a:t>PM to present strategy for EUROfusion in 2026/2027 to Bureau on March 7</a:t>
            </a:r>
            <a:r>
              <a:rPr lang="en-GB" baseline="30000" dirty="0"/>
              <a:t>th</a:t>
            </a:r>
            <a:r>
              <a:rPr lang="en-GB" dirty="0"/>
              <a:t> in Garching</a:t>
            </a:r>
          </a:p>
          <a:p>
            <a:pPr lvl="1"/>
            <a:r>
              <a:rPr lang="en-GB" dirty="0"/>
              <a:t>(EC will visit PMU on March 6</a:t>
            </a:r>
            <a:r>
              <a:rPr lang="en-GB" baseline="30000" dirty="0"/>
              <a:t>th</a:t>
            </a:r>
            <a:r>
              <a:rPr lang="en-GB" dirty="0"/>
              <a:t>)</a:t>
            </a:r>
          </a:p>
          <a:p>
            <a:r>
              <a:rPr lang="en-GB" dirty="0"/>
              <a:t>GA to be presented with more elaborated proposal in April</a:t>
            </a:r>
          </a:p>
          <a:p>
            <a:r>
              <a:rPr lang="en-GB" dirty="0"/>
              <a:t>Mid May first draft for a 26/27 proposal – not clear at what level of detail</a:t>
            </a:r>
          </a:p>
          <a:p>
            <a:r>
              <a:rPr lang="en-GB" dirty="0"/>
              <a:t>Mid July consolidated version for EC – not clear at what level of detail</a:t>
            </a:r>
          </a:p>
          <a:p>
            <a:r>
              <a:rPr lang="en-GB" dirty="0"/>
              <a:t>GD proposals iteration ongoing to be able to build a science based case</a:t>
            </a:r>
          </a:p>
          <a:p>
            <a:pPr marL="342900" lvl="1" indent="0">
              <a:buNone/>
            </a:pPr>
            <a:endParaRPr lang="en-GB" dirty="0">
              <a:sym typeface="Wingdings" pitchFamily="2" charset="2"/>
            </a:endParaRPr>
          </a:p>
          <a:p>
            <a:pPr marL="342900" lvl="1" indent="0">
              <a:buNone/>
            </a:pPr>
            <a:endParaRPr lang="en-GB" dirty="0">
              <a:sym typeface="Wingdings" pitchFamily="2" charset="2"/>
            </a:endParaRPr>
          </a:p>
        </p:txBody>
      </p:sp>
      <p:sp>
        <p:nvSpPr>
          <p:cNvPr id="4" name="Footer Placeholder 3">
            <a:extLst>
              <a:ext uri="{FF2B5EF4-FFF2-40B4-BE49-F238E27FC236}">
                <a16:creationId xmlns:a16="http://schemas.microsoft.com/office/drawing/2014/main" id="{56D0713D-220E-8A65-FAD5-82032D4B16B4}"/>
              </a:ext>
            </a:extLst>
          </p:cNvPr>
          <p:cNvSpPr>
            <a:spLocks noGrp="1"/>
          </p:cNvSpPr>
          <p:nvPr>
            <p:ph type="ftr" sz="quarter" idx="11"/>
          </p:nvPr>
        </p:nvSpPr>
        <p:spPr>
          <a:xfrm>
            <a:off x="825624" y="6555770"/>
            <a:ext cx="4660776" cy="329614"/>
          </a:xfrm>
        </p:spPr>
        <p:txBody>
          <a:bodyPr/>
          <a:lstStyle/>
          <a:p>
            <a:pPr>
              <a:defRPr/>
            </a:pPr>
            <a:r>
              <a:rPr lang="en-GB">
                <a:solidFill>
                  <a:prstClr val="white"/>
                </a:solidFill>
              </a:rPr>
              <a:t>M. Wischmeier | PSD Management Meeting | 26th of February 2025</a:t>
            </a:r>
            <a:endParaRPr lang="en-GB" dirty="0"/>
          </a:p>
        </p:txBody>
      </p:sp>
      <p:sp>
        <p:nvSpPr>
          <p:cNvPr id="5" name="Slide Number Placeholder 4">
            <a:extLst>
              <a:ext uri="{FF2B5EF4-FFF2-40B4-BE49-F238E27FC236}">
                <a16:creationId xmlns:a16="http://schemas.microsoft.com/office/drawing/2014/main" id="{E1D26081-202A-4DEA-6F79-EAC82316D1DB}"/>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3</a:t>
            </a:fld>
            <a:endParaRPr lang="en-GB">
              <a:solidFill>
                <a:prstClr val="white"/>
              </a:solidFill>
            </a:endParaRPr>
          </a:p>
        </p:txBody>
      </p:sp>
      <p:graphicFrame>
        <p:nvGraphicFramePr>
          <p:cNvPr id="6" name="Table 5">
            <a:extLst>
              <a:ext uri="{FF2B5EF4-FFF2-40B4-BE49-F238E27FC236}">
                <a16:creationId xmlns:a16="http://schemas.microsoft.com/office/drawing/2014/main" id="{25D478A1-7EF0-882D-6B59-509E81490FB9}"/>
              </a:ext>
            </a:extLst>
          </p:cNvPr>
          <p:cNvGraphicFramePr>
            <a:graphicFrameLocks noGrp="1"/>
          </p:cNvGraphicFramePr>
          <p:nvPr>
            <p:extLst>
              <p:ext uri="{D42A27DB-BD31-4B8C-83A1-F6EECF244321}">
                <p14:modId xmlns:p14="http://schemas.microsoft.com/office/powerpoint/2010/main" val="426666075"/>
              </p:ext>
            </p:extLst>
          </p:nvPr>
        </p:nvGraphicFramePr>
        <p:xfrm>
          <a:off x="825624" y="3681028"/>
          <a:ext cx="1427808" cy="1943100"/>
        </p:xfrm>
        <a:graphic>
          <a:graphicData uri="http://schemas.openxmlformats.org/drawingml/2006/table">
            <a:tbl>
              <a:tblPr/>
              <a:tblGrid>
                <a:gridCol w="475936">
                  <a:extLst>
                    <a:ext uri="{9D8B030D-6E8A-4147-A177-3AD203B41FA5}">
                      <a16:colId xmlns:a16="http://schemas.microsoft.com/office/drawing/2014/main" val="1698979196"/>
                    </a:ext>
                  </a:extLst>
                </a:gridCol>
                <a:gridCol w="475936">
                  <a:extLst>
                    <a:ext uri="{9D8B030D-6E8A-4147-A177-3AD203B41FA5}">
                      <a16:colId xmlns:a16="http://schemas.microsoft.com/office/drawing/2014/main" val="903286946"/>
                    </a:ext>
                  </a:extLst>
                </a:gridCol>
                <a:gridCol w="475936">
                  <a:extLst>
                    <a:ext uri="{9D8B030D-6E8A-4147-A177-3AD203B41FA5}">
                      <a16:colId xmlns:a16="http://schemas.microsoft.com/office/drawing/2014/main" val="2688307395"/>
                    </a:ext>
                  </a:extLst>
                </a:gridCol>
              </a:tblGrid>
              <a:tr h="165100">
                <a:tc>
                  <a:txBody>
                    <a:bodyPr/>
                    <a:lstStyle/>
                    <a:p>
                      <a:pPr algn="l" fontAlgn="b"/>
                      <a:endParaRPr lang="en-GB"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solidFill>
                      <a:srgbClr val="FFFFCC"/>
                    </a:solidFill>
                  </a:tcPr>
                </a:tc>
                <a:tc gridSpan="2">
                  <a:txBody>
                    <a:bodyPr/>
                    <a:lstStyle/>
                    <a:p>
                      <a:pPr algn="l" fontAlgn="b"/>
                      <a:r>
                        <a:rPr lang="en-GB" sz="1000" b="0" i="0" u="none" strike="noStrike">
                          <a:solidFill>
                            <a:srgbClr val="000000"/>
                          </a:solidFill>
                          <a:effectLst/>
                          <a:latin typeface="Arial" panose="020B0604020202020204" pitchFamily="34" charset="0"/>
                        </a:rPr>
                        <a:t>assumed % of</a:t>
                      </a:r>
                    </a:p>
                  </a:txBody>
                  <a:tcPr marL="0" marR="0" marT="0" marB="0" anchor="b">
                    <a:lnL>
                      <a:noFill/>
                    </a:lnL>
                    <a:lnR>
                      <a:noFill/>
                    </a:lnR>
                    <a:lnT>
                      <a:noFill/>
                    </a:lnT>
                    <a:lnB>
                      <a:noFill/>
                    </a:lnB>
                    <a:solidFill>
                      <a:srgbClr val="FFFFCC"/>
                    </a:solidFill>
                  </a:tcPr>
                </a:tc>
                <a:tc hMerge="1">
                  <a:txBody>
                    <a:bodyPr/>
                    <a:lstStyle/>
                    <a:p>
                      <a:endParaRPr lang="en-GB"/>
                    </a:p>
                  </a:txBody>
                  <a:tcPr/>
                </a:tc>
                <a:extLst>
                  <a:ext uri="{0D108BD9-81ED-4DB2-BD59-A6C34878D82A}">
                    <a16:rowId xmlns:a16="http://schemas.microsoft.com/office/drawing/2014/main" val="2491049356"/>
                  </a:ext>
                </a:extLst>
              </a:tr>
              <a:tr h="165100">
                <a:tc>
                  <a:txBody>
                    <a:bodyPr/>
                    <a:lstStyle/>
                    <a:p>
                      <a:pPr algn="l" fontAlgn="b"/>
                      <a:endParaRPr lang="en-GB" sz="10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solidFill>
                      <a:srgbClr val="FFFFCC"/>
                    </a:solidFill>
                  </a:tcPr>
                </a:tc>
                <a:tc gridSpan="2">
                  <a:txBody>
                    <a:bodyPr/>
                    <a:lstStyle/>
                    <a:p>
                      <a:pPr algn="l" fontAlgn="b"/>
                      <a:r>
                        <a:rPr lang="en-GB" sz="1000" b="0" i="0" u="none" strike="noStrike" dirty="0">
                          <a:solidFill>
                            <a:srgbClr val="000000"/>
                          </a:solidFill>
                          <a:effectLst/>
                          <a:latin typeface="Arial" panose="020B0604020202020204" pitchFamily="34" charset="0"/>
                        </a:rPr>
                        <a:t>EUROfusion usage</a:t>
                      </a:r>
                    </a:p>
                  </a:txBody>
                  <a:tcPr marL="0" marR="0" marT="0" marB="0" anchor="b">
                    <a:lnL>
                      <a:noFill/>
                    </a:lnL>
                    <a:lnR>
                      <a:noFill/>
                    </a:lnR>
                    <a:lnT>
                      <a:noFill/>
                    </a:lnT>
                    <a:lnB>
                      <a:noFill/>
                    </a:lnB>
                    <a:solidFill>
                      <a:srgbClr val="FFFFCC"/>
                    </a:solidFill>
                  </a:tcPr>
                </a:tc>
                <a:tc hMerge="1">
                  <a:txBody>
                    <a:bodyPr/>
                    <a:lstStyle/>
                    <a:p>
                      <a:endParaRPr lang="en-GB"/>
                    </a:p>
                  </a:txBody>
                  <a:tcPr/>
                </a:tc>
                <a:extLst>
                  <a:ext uri="{0D108BD9-81ED-4DB2-BD59-A6C34878D82A}">
                    <a16:rowId xmlns:a16="http://schemas.microsoft.com/office/drawing/2014/main" val="3124733595"/>
                  </a:ext>
                </a:extLst>
              </a:tr>
              <a:tr h="165100">
                <a:tc>
                  <a:txBody>
                    <a:bodyPr/>
                    <a:lstStyle/>
                    <a:p>
                      <a:pPr algn="l" fontAlgn="b"/>
                      <a:endParaRPr lang="en-DE"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solidFill>
                      <a:srgbClr val="FFFFCC"/>
                    </a:solidFill>
                  </a:tcPr>
                </a:tc>
                <a:tc>
                  <a:txBody>
                    <a:bodyPr/>
                    <a:lstStyle/>
                    <a:p>
                      <a:pPr algn="l" fontAlgn="b"/>
                      <a:r>
                        <a:rPr lang="en-DE" sz="1000" b="0" i="0" u="none" strike="noStrike">
                          <a:solidFill>
                            <a:srgbClr val="000000"/>
                          </a:solidFill>
                          <a:effectLst/>
                          <a:latin typeface="Arial" panose="020B0604020202020204" pitchFamily="34" charset="0"/>
                        </a:rPr>
                        <a:t> </a:t>
                      </a:r>
                    </a:p>
                  </a:txBody>
                  <a:tcPr marL="0" marR="0" marT="0" marB="0" anchor="b">
                    <a:lnL>
                      <a:noFill/>
                    </a:lnL>
                    <a:lnR>
                      <a:noFill/>
                    </a:lnR>
                    <a:lnT>
                      <a:noFill/>
                    </a:lnT>
                    <a:lnB>
                      <a:noFill/>
                    </a:lnB>
                    <a:solidFill>
                      <a:srgbClr val="FFFFCC"/>
                    </a:solidFill>
                  </a:tcPr>
                </a:tc>
                <a:tc>
                  <a:txBody>
                    <a:bodyPr/>
                    <a:lstStyle/>
                    <a:p>
                      <a:pPr algn="l" fontAlgn="b"/>
                      <a:r>
                        <a:rPr lang="en-DE" sz="1000" b="0" i="0" u="none" strike="noStrike">
                          <a:solidFill>
                            <a:srgbClr val="000000"/>
                          </a:solidFill>
                          <a:effectLst/>
                          <a:latin typeface="Arial" panose="020B0604020202020204" pitchFamily="34" charset="0"/>
                        </a:rPr>
                        <a:t> </a:t>
                      </a:r>
                    </a:p>
                  </a:txBody>
                  <a:tcPr marL="0" marR="0" marT="0" marB="0" anchor="b">
                    <a:lnL>
                      <a:noFill/>
                    </a:lnL>
                    <a:lnR>
                      <a:noFill/>
                    </a:lnR>
                    <a:lnT>
                      <a:noFill/>
                    </a:lnT>
                    <a:lnB>
                      <a:noFill/>
                    </a:lnB>
                    <a:solidFill>
                      <a:srgbClr val="FFFFCC"/>
                    </a:solidFill>
                  </a:tcPr>
                </a:tc>
                <a:extLst>
                  <a:ext uri="{0D108BD9-81ED-4DB2-BD59-A6C34878D82A}">
                    <a16:rowId xmlns:a16="http://schemas.microsoft.com/office/drawing/2014/main" val="3749705210"/>
                  </a:ext>
                </a:extLst>
              </a:tr>
              <a:tr h="63500">
                <a:tc>
                  <a:txBody>
                    <a:bodyPr/>
                    <a:lstStyle/>
                    <a:p>
                      <a:pPr algn="l" fontAlgn="b"/>
                      <a:endParaRPr lang="en-DE"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noFill/>
                  </a:tcPr>
                </a:tc>
                <a:tc>
                  <a:txBody>
                    <a:bodyPr/>
                    <a:lstStyle/>
                    <a:p>
                      <a:pPr algn="l" fontAlgn="b"/>
                      <a:endParaRPr lang="en-DE"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noFill/>
                  </a:tcPr>
                </a:tc>
                <a:tc>
                  <a:txBody>
                    <a:bodyPr/>
                    <a:lstStyle/>
                    <a:p>
                      <a:pPr algn="l" fontAlgn="b"/>
                      <a:endParaRPr lang="en-DE"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noFill/>
                  </a:tcPr>
                </a:tc>
                <a:extLst>
                  <a:ext uri="{0D108BD9-81ED-4DB2-BD59-A6C34878D82A}">
                    <a16:rowId xmlns:a16="http://schemas.microsoft.com/office/drawing/2014/main" val="2064159180"/>
                  </a:ext>
                </a:extLst>
              </a:tr>
              <a:tr h="165100">
                <a:tc>
                  <a:txBody>
                    <a:bodyPr/>
                    <a:lstStyle/>
                    <a:p>
                      <a:pPr algn="ctr" fontAlgn="b"/>
                      <a:endParaRPr lang="en-DE"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solidFill>
                      <a:srgbClr val="FFFFCC"/>
                    </a:solidFill>
                  </a:tcPr>
                </a:tc>
                <a:tc>
                  <a:txBody>
                    <a:bodyPr/>
                    <a:lstStyle/>
                    <a:p>
                      <a:pPr algn="ctr" fontAlgn="b"/>
                      <a:r>
                        <a:rPr lang="en-DE" sz="1000" b="0" i="0" u="none" strike="noStrike">
                          <a:solidFill>
                            <a:srgbClr val="000000"/>
                          </a:solidFill>
                          <a:effectLst/>
                          <a:latin typeface="Arial" panose="020B0604020202020204" pitchFamily="34" charset="0"/>
                        </a:rPr>
                        <a:t>2026</a:t>
                      </a:r>
                    </a:p>
                  </a:txBody>
                  <a:tcPr marL="0" marR="0" marT="0" marB="0" anchor="b">
                    <a:lnL>
                      <a:noFill/>
                    </a:lnL>
                    <a:lnR>
                      <a:noFill/>
                    </a:lnR>
                    <a:lnT>
                      <a:noFill/>
                    </a:lnT>
                    <a:lnB>
                      <a:noFill/>
                    </a:lnB>
                    <a:solidFill>
                      <a:srgbClr val="FFFFCC"/>
                    </a:solidFill>
                  </a:tcPr>
                </a:tc>
                <a:tc>
                  <a:txBody>
                    <a:bodyPr/>
                    <a:lstStyle/>
                    <a:p>
                      <a:pPr algn="ctr" fontAlgn="b"/>
                      <a:r>
                        <a:rPr lang="en-DE" sz="1000" b="0" i="0" u="none" strike="noStrike">
                          <a:solidFill>
                            <a:srgbClr val="000000"/>
                          </a:solidFill>
                          <a:effectLst/>
                          <a:latin typeface="Arial" panose="020B0604020202020204" pitchFamily="34" charset="0"/>
                        </a:rPr>
                        <a:t>2027</a:t>
                      </a:r>
                    </a:p>
                  </a:txBody>
                  <a:tcPr marL="0" marR="0" marT="0" marB="0" anchor="b">
                    <a:lnL>
                      <a:noFill/>
                    </a:lnL>
                    <a:lnR>
                      <a:noFill/>
                    </a:lnR>
                    <a:lnT>
                      <a:noFill/>
                    </a:lnT>
                    <a:lnB>
                      <a:noFill/>
                    </a:lnB>
                    <a:solidFill>
                      <a:srgbClr val="FFFFCC"/>
                    </a:solidFill>
                  </a:tcPr>
                </a:tc>
                <a:extLst>
                  <a:ext uri="{0D108BD9-81ED-4DB2-BD59-A6C34878D82A}">
                    <a16:rowId xmlns:a16="http://schemas.microsoft.com/office/drawing/2014/main" val="1900781403"/>
                  </a:ext>
                </a:extLst>
              </a:tr>
              <a:tr h="165100">
                <a:tc>
                  <a:txBody>
                    <a:bodyPr/>
                    <a:lstStyle/>
                    <a:p>
                      <a:pPr algn="l" fontAlgn="b"/>
                      <a:endParaRPr lang="en-DE" sz="1000" b="0" i="0" u="none" strike="noStrike">
                        <a:solidFill>
                          <a:srgbClr val="000000"/>
                        </a:solidFill>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DE" sz="1000" b="0" i="0" u="none" strike="noStrike">
                        <a:solidFill>
                          <a:srgbClr val="000000"/>
                        </a:solidFill>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DE" sz="1000" b="0" i="0" u="none" strike="noStrike">
                        <a:solidFill>
                          <a:srgbClr val="000000"/>
                        </a:solidFill>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37584488"/>
                  </a:ext>
                </a:extLst>
              </a:tr>
              <a:tr h="206375">
                <a:tc>
                  <a:txBody>
                    <a:bodyPr/>
                    <a:lstStyle/>
                    <a:p>
                      <a:pPr algn="r" fontAlgn="ctr"/>
                      <a:r>
                        <a:rPr lang="en-DE" sz="1000" b="0" i="0" u="none" strike="noStrike" dirty="0">
                          <a:solidFill>
                            <a:srgbClr val="000000"/>
                          </a:solidFill>
                          <a:effectLst/>
                          <a:latin typeface="Arial" panose="020B0604020202020204" pitchFamily="34" charset="0"/>
                        </a:rPr>
                        <a:t>AUG</a:t>
                      </a:r>
                    </a:p>
                  </a:txBody>
                  <a:tcPr marL="0" marR="85725"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CC"/>
                    </a:solidFill>
                  </a:tcPr>
                </a:tc>
                <a:tc>
                  <a:txBody>
                    <a:bodyPr/>
                    <a:lstStyle/>
                    <a:p>
                      <a:pPr algn="r" fontAlgn="ctr"/>
                      <a:r>
                        <a:rPr lang="en-DE" sz="1000" b="0" i="0" u="none" strike="noStrike">
                          <a:solidFill>
                            <a:srgbClr val="000000"/>
                          </a:solidFill>
                          <a:effectLst/>
                          <a:latin typeface="Arial" panose="020B0604020202020204" pitchFamily="34" charset="0"/>
                        </a:rPr>
                        <a:t>50%</a:t>
                      </a:r>
                    </a:p>
                  </a:txBody>
                  <a:tcPr marL="0" marR="85725" marT="0" marB="0" anchor="ctr">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CC"/>
                    </a:solidFill>
                  </a:tcPr>
                </a:tc>
                <a:tc>
                  <a:txBody>
                    <a:bodyPr/>
                    <a:lstStyle/>
                    <a:p>
                      <a:pPr algn="r" fontAlgn="ctr"/>
                      <a:r>
                        <a:rPr lang="en-DE" sz="1000" b="0" i="0" u="none" strike="noStrike">
                          <a:solidFill>
                            <a:srgbClr val="000000"/>
                          </a:solidFill>
                          <a:effectLst/>
                          <a:latin typeface="Arial" panose="020B0604020202020204" pitchFamily="34" charset="0"/>
                        </a:rPr>
                        <a:t>40%</a:t>
                      </a:r>
                    </a:p>
                  </a:txBody>
                  <a:tcPr marL="0" marR="85725"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CC"/>
                    </a:solidFill>
                  </a:tcPr>
                </a:tc>
                <a:extLst>
                  <a:ext uri="{0D108BD9-81ED-4DB2-BD59-A6C34878D82A}">
                    <a16:rowId xmlns:a16="http://schemas.microsoft.com/office/drawing/2014/main" val="1773550100"/>
                  </a:ext>
                </a:extLst>
              </a:tr>
              <a:tr h="206375">
                <a:tc>
                  <a:txBody>
                    <a:bodyPr/>
                    <a:lstStyle/>
                    <a:p>
                      <a:pPr algn="r" fontAlgn="ctr"/>
                      <a:r>
                        <a:rPr lang="en-DE" sz="1000" b="0" i="0" u="none" strike="noStrike" dirty="0">
                          <a:solidFill>
                            <a:srgbClr val="000000"/>
                          </a:solidFill>
                          <a:effectLst/>
                          <a:latin typeface="Arial" panose="020B0604020202020204" pitchFamily="34" charset="0"/>
                        </a:rPr>
                        <a:t>W7X</a:t>
                      </a:r>
                    </a:p>
                  </a:txBody>
                  <a:tcPr marL="0" marR="85725" marT="0" marB="0" anchor="ctr">
                    <a:lnL w="6350" cap="flat" cmpd="sng" algn="ctr">
                      <a:solidFill>
                        <a:srgbClr val="000000"/>
                      </a:solidFill>
                      <a:prstDash val="solid"/>
                      <a:round/>
                      <a:headEnd type="none" w="med" len="med"/>
                      <a:tailEnd type="none" w="med" len="med"/>
                    </a:lnL>
                    <a:lnR>
                      <a:noFill/>
                    </a:lnR>
                    <a:lnT>
                      <a:noFill/>
                    </a:lnT>
                    <a:lnB>
                      <a:noFill/>
                    </a:lnB>
                    <a:solidFill>
                      <a:srgbClr val="FFFFCC"/>
                    </a:solidFill>
                  </a:tcPr>
                </a:tc>
                <a:tc>
                  <a:txBody>
                    <a:bodyPr/>
                    <a:lstStyle/>
                    <a:p>
                      <a:pPr algn="r" fontAlgn="ctr"/>
                      <a:r>
                        <a:rPr lang="en-DE" sz="1000" b="0" i="0" u="none" strike="noStrike">
                          <a:solidFill>
                            <a:srgbClr val="000000"/>
                          </a:solidFill>
                          <a:effectLst/>
                          <a:latin typeface="Arial" panose="020B0604020202020204" pitchFamily="34" charset="0"/>
                        </a:rPr>
                        <a:t>35%</a:t>
                      </a:r>
                    </a:p>
                  </a:txBody>
                  <a:tcPr marL="0" marR="85725" marT="0" marB="0" anchor="ctr">
                    <a:lnL w="6350" cap="flat" cmpd="sng" algn="ctr">
                      <a:noFill/>
                      <a:prstDash val="solid"/>
                      <a:round/>
                      <a:headEnd type="none" w="med" len="med"/>
                      <a:tailEnd type="none" w="med" len="med"/>
                    </a:lnL>
                    <a:lnR>
                      <a:noFill/>
                    </a:lnR>
                    <a:lnT>
                      <a:noFill/>
                    </a:lnT>
                    <a:lnB>
                      <a:noFill/>
                    </a:lnB>
                    <a:solidFill>
                      <a:srgbClr val="FFFFCC"/>
                    </a:solidFill>
                  </a:tcPr>
                </a:tc>
                <a:tc>
                  <a:txBody>
                    <a:bodyPr/>
                    <a:lstStyle/>
                    <a:p>
                      <a:pPr algn="r" fontAlgn="ctr"/>
                      <a:r>
                        <a:rPr lang="en-DE" sz="1000" b="0" i="0" u="none" strike="noStrike">
                          <a:solidFill>
                            <a:srgbClr val="000000"/>
                          </a:solidFill>
                          <a:effectLst/>
                          <a:latin typeface="Arial" panose="020B0604020202020204" pitchFamily="34" charset="0"/>
                        </a:rPr>
                        <a:t>30%</a:t>
                      </a:r>
                    </a:p>
                  </a:txBody>
                  <a:tcPr marL="0" marR="85725" marT="0" marB="0" anchor="ctr">
                    <a:lnL>
                      <a:noFill/>
                    </a:lnL>
                    <a:lnR w="6350" cap="flat" cmpd="sng" algn="ctr">
                      <a:solidFill>
                        <a:srgbClr val="000000"/>
                      </a:solidFill>
                      <a:prstDash val="solid"/>
                      <a:round/>
                      <a:headEnd type="none" w="med" len="med"/>
                      <a:tailEnd type="none" w="med" len="med"/>
                    </a:lnR>
                    <a:lnT>
                      <a:noFill/>
                    </a:lnT>
                    <a:lnB>
                      <a:noFill/>
                    </a:lnB>
                    <a:solidFill>
                      <a:srgbClr val="FFFFCC"/>
                    </a:solidFill>
                  </a:tcPr>
                </a:tc>
                <a:extLst>
                  <a:ext uri="{0D108BD9-81ED-4DB2-BD59-A6C34878D82A}">
                    <a16:rowId xmlns:a16="http://schemas.microsoft.com/office/drawing/2014/main" val="2298706146"/>
                  </a:ext>
                </a:extLst>
              </a:tr>
              <a:tr h="206375">
                <a:tc>
                  <a:txBody>
                    <a:bodyPr/>
                    <a:lstStyle/>
                    <a:p>
                      <a:pPr algn="r" fontAlgn="ctr"/>
                      <a:r>
                        <a:rPr lang="en-DE" sz="1000" b="0" i="0" u="none" strike="noStrike" dirty="0">
                          <a:solidFill>
                            <a:srgbClr val="000000"/>
                          </a:solidFill>
                          <a:effectLst/>
                          <a:latin typeface="Arial" panose="020B0604020202020204" pitchFamily="34" charset="0"/>
                        </a:rPr>
                        <a:t>WEST</a:t>
                      </a:r>
                    </a:p>
                  </a:txBody>
                  <a:tcPr marL="0" marR="85725" marT="0" marB="0" anchor="ctr">
                    <a:lnL w="6350" cap="flat" cmpd="sng" algn="ctr">
                      <a:solidFill>
                        <a:srgbClr val="000000"/>
                      </a:solidFill>
                      <a:prstDash val="solid"/>
                      <a:round/>
                      <a:headEnd type="none" w="med" len="med"/>
                      <a:tailEnd type="none" w="med" len="med"/>
                    </a:lnL>
                    <a:lnR>
                      <a:noFill/>
                    </a:lnR>
                    <a:lnT>
                      <a:noFill/>
                    </a:lnT>
                    <a:lnB>
                      <a:noFill/>
                    </a:lnB>
                    <a:solidFill>
                      <a:srgbClr val="FFFFCC"/>
                    </a:solidFill>
                  </a:tcPr>
                </a:tc>
                <a:tc>
                  <a:txBody>
                    <a:bodyPr/>
                    <a:lstStyle/>
                    <a:p>
                      <a:pPr algn="r" fontAlgn="ctr"/>
                      <a:r>
                        <a:rPr lang="en-DE" sz="1000" b="0" i="0" u="none" strike="noStrike">
                          <a:solidFill>
                            <a:srgbClr val="000000"/>
                          </a:solidFill>
                          <a:effectLst/>
                          <a:latin typeface="Arial" panose="020B0604020202020204" pitchFamily="34" charset="0"/>
                        </a:rPr>
                        <a:t>50%</a:t>
                      </a:r>
                    </a:p>
                  </a:txBody>
                  <a:tcPr marL="0" marR="85725" marT="0" marB="0" anchor="ctr">
                    <a:lnL w="6350" cap="flat" cmpd="sng" algn="ctr">
                      <a:noFill/>
                      <a:prstDash val="solid"/>
                      <a:round/>
                      <a:headEnd type="none" w="med" len="med"/>
                      <a:tailEnd type="none" w="med" len="med"/>
                    </a:lnL>
                    <a:lnR>
                      <a:noFill/>
                    </a:lnR>
                    <a:lnT>
                      <a:noFill/>
                    </a:lnT>
                    <a:lnB>
                      <a:noFill/>
                    </a:lnB>
                    <a:solidFill>
                      <a:srgbClr val="FFFFCC"/>
                    </a:solidFill>
                  </a:tcPr>
                </a:tc>
                <a:tc>
                  <a:txBody>
                    <a:bodyPr/>
                    <a:lstStyle/>
                    <a:p>
                      <a:pPr algn="r" fontAlgn="ctr"/>
                      <a:r>
                        <a:rPr lang="en-DE" sz="1000" b="0" i="0" u="none" strike="noStrike">
                          <a:solidFill>
                            <a:srgbClr val="000000"/>
                          </a:solidFill>
                          <a:effectLst/>
                          <a:latin typeface="Arial" panose="020B0604020202020204" pitchFamily="34" charset="0"/>
                        </a:rPr>
                        <a:t>40%</a:t>
                      </a:r>
                    </a:p>
                  </a:txBody>
                  <a:tcPr marL="0" marR="85725" marT="0" marB="0" anchor="ctr">
                    <a:lnL>
                      <a:noFill/>
                    </a:lnL>
                    <a:lnR w="6350" cap="flat" cmpd="sng" algn="ctr">
                      <a:solidFill>
                        <a:srgbClr val="000000"/>
                      </a:solidFill>
                      <a:prstDash val="solid"/>
                      <a:round/>
                      <a:headEnd type="none" w="med" len="med"/>
                      <a:tailEnd type="none" w="med" len="med"/>
                    </a:lnR>
                    <a:lnT>
                      <a:noFill/>
                    </a:lnT>
                    <a:lnB>
                      <a:noFill/>
                    </a:lnB>
                    <a:solidFill>
                      <a:srgbClr val="FFFFCC"/>
                    </a:solidFill>
                  </a:tcPr>
                </a:tc>
                <a:extLst>
                  <a:ext uri="{0D108BD9-81ED-4DB2-BD59-A6C34878D82A}">
                    <a16:rowId xmlns:a16="http://schemas.microsoft.com/office/drawing/2014/main" val="1768206287"/>
                  </a:ext>
                </a:extLst>
              </a:tr>
              <a:tr h="206375">
                <a:tc>
                  <a:txBody>
                    <a:bodyPr/>
                    <a:lstStyle/>
                    <a:p>
                      <a:pPr algn="r" fontAlgn="ctr"/>
                      <a:r>
                        <a:rPr lang="en-DE" sz="1000" b="0" i="0" u="none" strike="noStrike" dirty="0">
                          <a:solidFill>
                            <a:srgbClr val="000000"/>
                          </a:solidFill>
                          <a:effectLst/>
                          <a:latin typeface="Arial" panose="020B0604020202020204" pitchFamily="34" charset="0"/>
                        </a:rPr>
                        <a:t>TCV</a:t>
                      </a:r>
                    </a:p>
                  </a:txBody>
                  <a:tcPr marL="0" marR="85725"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r" fontAlgn="ctr"/>
                      <a:r>
                        <a:rPr lang="en-DE" sz="1000" b="0" i="0" u="none" strike="noStrike">
                          <a:solidFill>
                            <a:srgbClr val="000000"/>
                          </a:solidFill>
                          <a:effectLst/>
                          <a:latin typeface="Arial" panose="020B0604020202020204" pitchFamily="34" charset="0"/>
                        </a:rPr>
                        <a:t>40%</a:t>
                      </a:r>
                    </a:p>
                  </a:txBody>
                  <a:tcPr marL="0" marR="85725" marT="0" marB="0" anchor="ctr">
                    <a:lnL w="635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r" fontAlgn="ctr"/>
                      <a:r>
                        <a:rPr lang="en-DE" sz="1000" b="0" i="0" u="none" strike="noStrike" dirty="0">
                          <a:solidFill>
                            <a:srgbClr val="000000"/>
                          </a:solidFill>
                          <a:effectLst/>
                          <a:latin typeface="Arial" panose="020B0604020202020204" pitchFamily="34" charset="0"/>
                        </a:rPr>
                        <a:t>40%</a:t>
                      </a:r>
                    </a:p>
                  </a:txBody>
                  <a:tcPr marL="0" marR="85725"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1800299353"/>
                  </a:ext>
                </a:extLst>
              </a:tr>
            </a:tbl>
          </a:graphicData>
        </a:graphic>
      </p:graphicFrame>
      <p:graphicFrame>
        <p:nvGraphicFramePr>
          <p:cNvPr id="7" name="Table 6">
            <a:extLst>
              <a:ext uri="{FF2B5EF4-FFF2-40B4-BE49-F238E27FC236}">
                <a16:creationId xmlns:a16="http://schemas.microsoft.com/office/drawing/2014/main" id="{AC28817C-C7F3-6DF6-00E1-8F0AA6B3EB8B}"/>
              </a:ext>
            </a:extLst>
          </p:cNvPr>
          <p:cNvGraphicFramePr>
            <a:graphicFrameLocks noGrp="1"/>
          </p:cNvGraphicFramePr>
          <p:nvPr>
            <p:extLst>
              <p:ext uri="{D42A27DB-BD31-4B8C-83A1-F6EECF244321}">
                <p14:modId xmlns:p14="http://schemas.microsoft.com/office/powerpoint/2010/main" val="2229655139"/>
              </p:ext>
            </p:extLst>
          </p:nvPr>
        </p:nvGraphicFramePr>
        <p:xfrm>
          <a:off x="2770831" y="4849428"/>
          <a:ext cx="1600200" cy="774700"/>
        </p:xfrm>
        <a:graphic>
          <a:graphicData uri="http://schemas.openxmlformats.org/drawingml/2006/table">
            <a:tbl>
              <a:tblPr>
                <a:tableStyleId>{5C22544A-7EE6-4342-B048-85BDC9FD1C3A}</a:tableStyleId>
              </a:tblPr>
              <a:tblGrid>
                <a:gridCol w="736600">
                  <a:extLst>
                    <a:ext uri="{9D8B030D-6E8A-4147-A177-3AD203B41FA5}">
                      <a16:colId xmlns:a16="http://schemas.microsoft.com/office/drawing/2014/main" val="4272770195"/>
                    </a:ext>
                  </a:extLst>
                </a:gridCol>
                <a:gridCol w="127000">
                  <a:extLst>
                    <a:ext uri="{9D8B030D-6E8A-4147-A177-3AD203B41FA5}">
                      <a16:colId xmlns:a16="http://schemas.microsoft.com/office/drawing/2014/main" val="432042163"/>
                    </a:ext>
                  </a:extLst>
                </a:gridCol>
                <a:gridCol w="736600">
                  <a:extLst>
                    <a:ext uri="{9D8B030D-6E8A-4147-A177-3AD203B41FA5}">
                      <a16:colId xmlns:a16="http://schemas.microsoft.com/office/drawing/2014/main" val="276126949"/>
                    </a:ext>
                  </a:extLst>
                </a:gridCol>
              </a:tblGrid>
              <a:tr h="165100">
                <a:tc>
                  <a:txBody>
                    <a:bodyPr/>
                    <a:lstStyle/>
                    <a:p>
                      <a:pPr algn="l" fontAlgn="b"/>
                      <a:r>
                        <a:rPr lang="en-DE" sz="1000" b="0" i="0" u="none" strike="noStrike" dirty="0">
                          <a:solidFill>
                            <a:srgbClr val="000000"/>
                          </a:solidFill>
                          <a:effectLst/>
                          <a:latin typeface="Arial" panose="020B0604020202020204" pitchFamily="34" charset="0"/>
                        </a:rPr>
                        <a:t>Based on proposal by devices</a:t>
                      </a:r>
                    </a:p>
                  </a:txBody>
                  <a:tcPr marL="0" marR="0" marT="0" marB="0" anchor="b"/>
                </a:tc>
                <a:tc>
                  <a:txBody>
                    <a:bodyPr/>
                    <a:lstStyle/>
                    <a:p>
                      <a:pPr algn="l" fontAlgn="b"/>
                      <a:endParaRPr lang="en-DE" sz="10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DE" sz="1000" b="0" i="0" u="none" strike="noStrike" dirty="0">
                          <a:solidFill>
                            <a:srgbClr val="000000"/>
                          </a:solidFill>
                          <a:effectLst/>
                          <a:latin typeface="Arial" panose="020B0604020202020204" pitchFamily="34" charset="0"/>
                        </a:rPr>
                        <a:t>Based on avergae use of devices in 2021-2024</a:t>
                      </a:r>
                    </a:p>
                  </a:txBody>
                  <a:tcPr marL="0" marR="0" marT="0" marB="0" anchor="b"/>
                </a:tc>
                <a:extLst>
                  <a:ext uri="{0D108BD9-81ED-4DB2-BD59-A6C34878D82A}">
                    <a16:rowId xmlns:a16="http://schemas.microsoft.com/office/drawing/2014/main" val="50031112"/>
                  </a:ext>
                </a:extLst>
              </a:tr>
              <a:tr h="165100">
                <a:tc>
                  <a:txBody>
                    <a:bodyPr/>
                    <a:lstStyle/>
                    <a:p>
                      <a:pPr algn="l" fontAlgn="b"/>
                      <a:r>
                        <a:rPr lang="en-DE" sz="1000" u="none" strike="noStrike" dirty="0">
                          <a:effectLst/>
                        </a:rPr>
                        <a:t>     36.511 </a:t>
                      </a:r>
                      <a:endParaRPr lang="en-DE" sz="10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endParaRPr lang="en-DE" sz="10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DE" sz="1000" u="none" strike="noStrike" dirty="0">
                          <a:effectLst/>
                        </a:rPr>
                        <a:t>22.111</a:t>
                      </a:r>
                      <a:endParaRPr lang="en-DE" sz="10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028661225"/>
                  </a:ext>
                </a:extLst>
              </a:tr>
            </a:tbl>
          </a:graphicData>
        </a:graphic>
      </p:graphicFrame>
    </p:spTree>
    <p:extLst>
      <p:ext uri="{BB962C8B-B14F-4D97-AF65-F5344CB8AC3E}">
        <p14:creationId xmlns:p14="http://schemas.microsoft.com/office/powerpoint/2010/main" val="527902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6D237-F1FB-C6FB-AE3B-A751FA562A16}"/>
              </a:ext>
            </a:extLst>
          </p:cNvPr>
          <p:cNvSpPr>
            <a:spLocks noGrp="1"/>
          </p:cNvSpPr>
          <p:nvPr>
            <p:ph type="title"/>
          </p:nvPr>
        </p:nvSpPr>
        <p:spPr/>
        <p:txBody>
          <a:bodyPr/>
          <a:lstStyle/>
          <a:p>
            <a:r>
              <a:rPr lang="en-GB" dirty="0"/>
              <a:t>Budget in 2026 - 2027</a:t>
            </a:r>
          </a:p>
        </p:txBody>
      </p:sp>
      <p:sp>
        <p:nvSpPr>
          <p:cNvPr id="3" name="Content Placeholder 2">
            <a:extLst>
              <a:ext uri="{FF2B5EF4-FFF2-40B4-BE49-F238E27FC236}">
                <a16:creationId xmlns:a16="http://schemas.microsoft.com/office/drawing/2014/main" id="{F9AD4BBE-E2BF-AEA2-026C-79C75C14AB1B}"/>
              </a:ext>
            </a:extLst>
          </p:cNvPr>
          <p:cNvSpPr>
            <a:spLocks noGrp="1"/>
          </p:cNvSpPr>
          <p:nvPr>
            <p:ph idx="1"/>
          </p:nvPr>
        </p:nvSpPr>
        <p:spPr>
          <a:xfrm>
            <a:off x="609600" y="836712"/>
            <a:ext cx="11103024" cy="1906488"/>
          </a:xfrm>
        </p:spPr>
        <p:txBody>
          <a:bodyPr/>
          <a:lstStyle/>
          <a:p>
            <a:r>
              <a:rPr lang="en-GB" dirty="0"/>
              <a:t>Overall scientific priorities for the programme are clear and defined based on Meeting in December </a:t>
            </a:r>
            <a:r>
              <a:rPr lang="en-GB" dirty="0">
                <a:sym typeface="Wingdings" pitchFamily="2" charset="2"/>
              </a:rPr>
              <a:t> this is my/our guideline</a:t>
            </a:r>
          </a:p>
          <a:p>
            <a:r>
              <a:rPr lang="en-GB" dirty="0">
                <a:sym typeface="Wingdings" pitchFamily="2" charset="2"/>
              </a:rPr>
              <a:t>Presently there is an assumed lack of budget of ~66Mio Euro if one extrapolates the 2021-2025 activities to 2026&amp;2027</a:t>
            </a:r>
            <a:endParaRPr lang="en-GB" dirty="0"/>
          </a:p>
        </p:txBody>
      </p:sp>
      <p:sp>
        <p:nvSpPr>
          <p:cNvPr id="4" name="Footer Placeholder 3">
            <a:extLst>
              <a:ext uri="{FF2B5EF4-FFF2-40B4-BE49-F238E27FC236}">
                <a16:creationId xmlns:a16="http://schemas.microsoft.com/office/drawing/2014/main" id="{F515FF93-3541-9514-0B27-DDCCE4918945}"/>
              </a:ext>
            </a:extLst>
          </p:cNvPr>
          <p:cNvSpPr>
            <a:spLocks noGrp="1"/>
          </p:cNvSpPr>
          <p:nvPr>
            <p:ph type="ftr" sz="quarter" idx="11"/>
          </p:nvPr>
        </p:nvSpPr>
        <p:spPr>
          <a:xfrm>
            <a:off x="825624" y="6555770"/>
            <a:ext cx="4563957" cy="329614"/>
          </a:xfrm>
        </p:spPr>
        <p:txBody>
          <a:bodyPr/>
          <a:lstStyle/>
          <a:p>
            <a:pPr>
              <a:defRPr/>
            </a:pPr>
            <a:r>
              <a:rPr lang="en-GB">
                <a:solidFill>
                  <a:prstClr val="white"/>
                </a:solidFill>
              </a:rPr>
              <a:t>M. Wischmeier | PSD Management Meeting | 26th of February 2025</a:t>
            </a:r>
            <a:endParaRPr lang="en-GB" dirty="0"/>
          </a:p>
        </p:txBody>
      </p:sp>
      <p:sp>
        <p:nvSpPr>
          <p:cNvPr id="5" name="Slide Number Placeholder 4">
            <a:extLst>
              <a:ext uri="{FF2B5EF4-FFF2-40B4-BE49-F238E27FC236}">
                <a16:creationId xmlns:a16="http://schemas.microsoft.com/office/drawing/2014/main" id="{B28680ED-B908-3214-2191-00C4AFC80C88}"/>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4</a:t>
            </a:fld>
            <a:endParaRPr lang="en-GB">
              <a:solidFill>
                <a:prstClr val="white"/>
              </a:solidFill>
            </a:endParaRPr>
          </a:p>
        </p:txBody>
      </p:sp>
      <p:graphicFrame>
        <p:nvGraphicFramePr>
          <p:cNvPr id="6" name="Table 5">
            <a:extLst>
              <a:ext uri="{FF2B5EF4-FFF2-40B4-BE49-F238E27FC236}">
                <a16:creationId xmlns:a16="http://schemas.microsoft.com/office/drawing/2014/main" id="{603F0BC6-5F4F-883A-6845-F3DDFE203533}"/>
              </a:ext>
            </a:extLst>
          </p:cNvPr>
          <p:cNvGraphicFramePr>
            <a:graphicFrameLocks noGrp="1"/>
          </p:cNvGraphicFramePr>
          <p:nvPr>
            <p:extLst>
              <p:ext uri="{D42A27DB-BD31-4B8C-83A1-F6EECF244321}">
                <p14:modId xmlns:p14="http://schemas.microsoft.com/office/powerpoint/2010/main" val="2470469215"/>
              </p:ext>
            </p:extLst>
          </p:nvPr>
        </p:nvGraphicFramePr>
        <p:xfrm>
          <a:off x="720080" y="3046327"/>
          <a:ext cx="1427808" cy="1943100"/>
        </p:xfrm>
        <a:graphic>
          <a:graphicData uri="http://schemas.openxmlformats.org/drawingml/2006/table">
            <a:tbl>
              <a:tblPr/>
              <a:tblGrid>
                <a:gridCol w="475936">
                  <a:extLst>
                    <a:ext uri="{9D8B030D-6E8A-4147-A177-3AD203B41FA5}">
                      <a16:colId xmlns:a16="http://schemas.microsoft.com/office/drawing/2014/main" val="1698979196"/>
                    </a:ext>
                  </a:extLst>
                </a:gridCol>
                <a:gridCol w="475936">
                  <a:extLst>
                    <a:ext uri="{9D8B030D-6E8A-4147-A177-3AD203B41FA5}">
                      <a16:colId xmlns:a16="http://schemas.microsoft.com/office/drawing/2014/main" val="903286946"/>
                    </a:ext>
                  </a:extLst>
                </a:gridCol>
                <a:gridCol w="475936">
                  <a:extLst>
                    <a:ext uri="{9D8B030D-6E8A-4147-A177-3AD203B41FA5}">
                      <a16:colId xmlns:a16="http://schemas.microsoft.com/office/drawing/2014/main" val="2688307395"/>
                    </a:ext>
                  </a:extLst>
                </a:gridCol>
              </a:tblGrid>
              <a:tr h="165100">
                <a:tc>
                  <a:txBody>
                    <a:bodyPr/>
                    <a:lstStyle/>
                    <a:p>
                      <a:pPr algn="l" fontAlgn="b"/>
                      <a:endParaRPr lang="en-GB"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solidFill>
                      <a:srgbClr val="FFFFCC"/>
                    </a:solidFill>
                  </a:tcPr>
                </a:tc>
                <a:tc gridSpan="2">
                  <a:txBody>
                    <a:bodyPr/>
                    <a:lstStyle/>
                    <a:p>
                      <a:pPr algn="l" fontAlgn="b"/>
                      <a:r>
                        <a:rPr lang="en-GB" sz="1000" b="0" i="0" u="none" strike="noStrike">
                          <a:solidFill>
                            <a:srgbClr val="000000"/>
                          </a:solidFill>
                          <a:effectLst/>
                          <a:latin typeface="Arial" panose="020B0604020202020204" pitchFamily="34" charset="0"/>
                        </a:rPr>
                        <a:t>assumed % of</a:t>
                      </a:r>
                    </a:p>
                  </a:txBody>
                  <a:tcPr marL="0" marR="0" marT="0" marB="0" anchor="b">
                    <a:lnL>
                      <a:noFill/>
                    </a:lnL>
                    <a:lnR>
                      <a:noFill/>
                    </a:lnR>
                    <a:lnT>
                      <a:noFill/>
                    </a:lnT>
                    <a:lnB>
                      <a:noFill/>
                    </a:lnB>
                    <a:solidFill>
                      <a:srgbClr val="FFFFCC"/>
                    </a:solidFill>
                  </a:tcPr>
                </a:tc>
                <a:tc hMerge="1">
                  <a:txBody>
                    <a:bodyPr/>
                    <a:lstStyle/>
                    <a:p>
                      <a:endParaRPr lang="en-GB"/>
                    </a:p>
                  </a:txBody>
                  <a:tcPr/>
                </a:tc>
                <a:extLst>
                  <a:ext uri="{0D108BD9-81ED-4DB2-BD59-A6C34878D82A}">
                    <a16:rowId xmlns:a16="http://schemas.microsoft.com/office/drawing/2014/main" val="2491049356"/>
                  </a:ext>
                </a:extLst>
              </a:tr>
              <a:tr h="165100">
                <a:tc>
                  <a:txBody>
                    <a:bodyPr/>
                    <a:lstStyle/>
                    <a:p>
                      <a:pPr algn="l" fontAlgn="b"/>
                      <a:endParaRPr lang="en-GB" sz="10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solidFill>
                      <a:srgbClr val="FFFFCC"/>
                    </a:solidFill>
                  </a:tcPr>
                </a:tc>
                <a:tc gridSpan="2">
                  <a:txBody>
                    <a:bodyPr/>
                    <a:lstStyle/>
                    <a:p>
                      <a:pPr algn="l" fontAlgn="b"/>
                      <a:r>
                        <a:rPr lang="en-GB" sz="1000" b="0" i="0" u="none" strike="noStrike" dirty="0">
                          <a:solidFill>
                            <a:srgbClr val="000000"/>
                          </a:solidFill>
                          <a:effectLst/>
                          <a:latin typeface="Arial" panose="020B0604020202020204" pitchFamily="34" charset="0"/>
                        </a:rPr>
                        <a:t>EUROfusion usage</a:t>
                      </a:r>
                    </a:p>
                  </a:txBody>
                  <a:tcPr marL="0" marR="0" marT="0" marB="0" anchor="b">
                    <a:lnL>
                      <a:noFill/>
                    </a:lnL>
                    <a:lnR>
                      <a:noFill/>
                    </a:lnR>
                    <a:lnT>
                      <a:noFill/>
                    </a:lnT>
                    <a:lnB>
                      <a:noFill/>
                    </a:lnB>
                    <a:solidFill>
                      <a:srgbClr val="FFFFCC"/>
                    </a:solidFill>
                  </a:tcPr>
                </a:tc>
                <a:tc hMerge="1">
                  <a:txBody>
                    <a:bodyPr/>
                    <a:lstStyle/>
                    <a:p>
                      <a:endParaRPr lang="en-GB"/>
                    </a:p>
                  </a:txBody>
                  <a:tcPr/>
                </a:tc>
                <a:extLst>
                  <a:ext uri="{0D108BD9-81ED-4DB2-BD59-A6C34878D82A}">
                    <a16:rowId xmlns:a16="http://schemas.microsoft.com/office/drawing/2014/main" val="3124733595"/>
                  </a:ext>
                </a:extLst>
              </a:tr>
              <a:tr h="165100">
                <a:tc>
                  <a:txBody>
                    <a:bodyPr/>
                    <a:lstStyle/>
                    <a:p>
                      <a:pPr algn="l" fontAlgn="b"/>
                      <a:endParaRPr lang="en-DE"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solidFill>
                      <a:srgbClr val="FFFFCC"/>
                    </a:solidFill>
                  </a:tcPr>
                </a:tc>
                <a:tc>
                  <a:txBody>
                    <a:bodyPr/>
                    <a:lstStyle/>
                    <a:p>
                      <a:pPr algn="l" fontAlgn="b"/>
                      <a:r>
                        <a:rPr lang="en-DE" sz="1000" b="0" i="0" u="none" strike="noStrike">
                          <a:solidFill>
                            <a:srgbClr val="000000"/>
                          </a:solidFill>
                          <a:effectLst/>
                          <a:latin typeface="Arial" panose="020B0604020202020204" pitchFamily="34" charset="0"/>
                        </a:rPr>
                        <a:t> </a:t>
                      </a:r>
                    </a:p>
                  </a:txBody>
                  <a:tcPr marL="0" marR="0" marT="0" marB="0" anchor="b">
                    <a:lnL>
                      <a:noFill/>
                    </a:lnL>
                    <a:lnR>
                      <a:noFill/>
                    </a:lnR>
                    <a:lnT>
                      <a:noFill/>
                    </a:lnT>
                    <a:lnB>
                      <a:noFill/>
                    </a:lnB>
                    <a:solidFill>
                      <a:srgbClr val="FFFFCC"/>
                    </a:solidFill>
                  </a:tcPr>
                </a:tc>
                <a:tc>
                  <a:txBody>
                    <a:bodyPr/>
                    <a:lstStyle/>
                    <a:p>
                      <a:pPr algn="l" fontAlgn="b"/>
                      <a:r>
                        <a:rPr lang="en-DE" sz="1000" b="0" i="0" u="none" strike="noStrike">
                          <a:solidFill>
                            <a:srgbClr val="000000"/>
                          </a:solidFill>
                          <a:effectLst/>
                          <a:latin typeface="Arial" panose="020B0604020202020204" pitchFamily="34" charset="0"/>
                        </a:rPr>
                        <a:t> </a:t>
                      </a:r>
                    </a:p>
                  </a:txBody>
                  <a:tcPr marL="0" marR="0" marT="0" marB="0" anchor="b">
                    <a:lnL>
                      <a:noFill/>
                    </a:lnL>
                    <a:lnR>
                      <a:noFill/>
                    </a:lnR>
                    <a:lnT>
                      <a:noFill/>
                    </a:lnT>
                    <a:lnB>
                      <a:noFill/>
                    </a:lnB>
                    <a:solidFill>
                      <a:srgbClr val="FFFFCC"/>
                    </a:solidFill>
                  </a:tcPr>
                </a:tc>
                <a:extLst>
                  <a:ext uri="{0D108BD9-81ED-4DB2-BD59-A6C34878D82A}">
                    <a16:rowId xmlns:a16="http://schemas.microsoft.com/office/drawing/2014/main" val="3749705210"/>
                  </a:ext>
                </a:extLst>
              </a:tr>
              <a:tr h="63500">
                <a:tc>
                  <a:txBody>
                    <a:bodyPr/>
                    <a:lstStyle/>
                    <a:p>
                      <a:pPr algn="l" fontAlgn="b"/>
                      <a:endParaRPr lang="en-DE"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noFill/>
                  </a:tcPr>
                </a:tc>
                <a:tc>
                  <a:txBody>
                    <a:bodyPr/>
                    <a:lstStyle/>
                    <a:p>
                      <a:pPr algn="l" fontAlgn="b"/>
                      <a:endParaRPr lang="en-DE"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noFill/>
                  </a:tcPr>
                </a:tc>
                <a:tc>
                  <a:txBody>
                    <a:bodyPr/>
                    <a:lstStyle/>
                    <a:p>
                      <a:pPr algn="l" fontAlgn="b"/>
                      <a:endParaRPr lang="en-DE"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noFill/>
                  </a:tcPr>
                </a:tc>
                <a:extLst>
                  <a:ext uri="{0D108BD9-81ED-4DB2-BD59-A6C34878D82A}">
                    <a16:rowId xmlns:a16="http://schemas.microsoft.com/office/drawing/2014/main" val="2064159180"/>
                  </a:ext>
                </a:extLst>
              </a:tr>
              <a:tr h="165100">
                <a:tc>
                  <a:txBody>
                    <a:bodyPr/>
                    <a:lstStyle/>
                    <a:p>
                      <a:pPr algn="ctr" fontAlgn="b"/>
                      <a:endParaRPr lang="en-DE"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solidFill>
                      <a:srgbClr val="FFFFCC"/>
                    </a:solidFill>
                  </a:tcPr>
                </a:tc>
                <a:tc>
                  <a:txBody>
                    <a:bodyPr/>
                    <a:lstStyle/>
                    <a:p>
                      <a:pPr algn="ctr" fontAlgn="b"/>
                      <a:r>
                        <a:rPr lang="en-DE" sz="1000" b="0" i="0" u="none" strike="noStrike">
                          <a:solidFill>
                            <a:srgbClr val="000000"/>
                          </a:solidFill>
                          <a:effectLst/>
                          <a:latin typeface="Arial" panose="020B0604020202020204" pitchFamily="34" charset="0"/>
                        </a:rPr>
                        <a:t>2026</a:t>
                      </a:r>
                    </a:p>
                  </a:txBody>
                  <a:tcPr marL="0" marR="0" marT="0" marB="0" anchor="b">
                    <a:lnL>
                      <a:noFill/>
                    </a:lnL>
                    <a:lnR>
                      <a:noFill/>
                    </a:lnR>
                    <a:lnT>
                      <a:noFill/>
                    </a:lnT>
                    <a:lnB>
                      <a:noFill/>
                    </a:lnB>
                    <a:solidFill>
                      <a:srgbClr val="FFFFCC"/>
                    </a:solidFill>
                  </a:tcPr>
                </a:tc>
                <a:tc>
                  <a:txBody>
                    <a:bodyPr/>
                    <a:lstStyle/>
                    <a:p>
                      <a:pPr algn="ctr" fontAlgn="b"/>
                      <a:r>
                        <a:rPr lang="en-DE" sz="1000" b="0" i="0" u="none" strike="noStrike">
                          <a:solidFill>
                            <a:srgbClr val="000000"/>
                          </a:solidFill>
                          <a:effectLst/>
                          <a:latin typeface="Arial" panose="020B0604020202020204" pitchFamily="34" charset="0"/>
                        </a:rPr>
                        <a:t>2027</a:t>
                      </a:r>
                    </a:p>
                  </a:txBody>
                  <a:tcPr marL="0" marR="0" marT="0" marB="0" anchor="b">
                    <a:lnL>
                      <a:noFill/>
                    </a:lnL>
                    <a:lnR>
                      <a:noFill/>
                    </a:lnR>
                    <a:lnT>
                      <a:noFill/>
                    </a:lnT>
                    <a:lnB>
                      <a:noFill/>
                    </a:lnB>
                    <a:solidFill>
                      <a:srgbClr val="FFFFCC"/>
                    </a:solidFill>
                  </a:tcPr>
                </a:tc>
                <a:extLst>
                  <a:ext uri="{0D108BD9-81ED-4DB2-BD59-A6C34878D82A}">
                    <a16:rowId xmlns:a16="http://schemas.microsoft.com/office/drawing/2014/main" val="1900781403"/>
                  </a:ext>
                </a:extLst>
              </a:tr>
              <a:tr h="165100">
                <a:tc>
                  <a:txBody>
                    <a:bodyPr/>
                    <a:lstStyle/>
                    <a:p>
                      <a:pPr algn="l" fontAlgn="b"/>
                      <a:endParaRPr lang="en-DE" sz="1000" b="0" i="0" u="none" strike="noStrike">
                        <a:solidFill>
                          <a:srgbClr val="000000"/>
                        </a:solidFill>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DE" sz="1000" b="0" i="0" u="none" strike="noStrike">
                        <a:solidFill>
                          <a:srgbClr val="000000"/>
                        </a:solidFill>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DE" sz="1000" b="0" i="0" u="none" strike="noStrike">
                        <a:solidFill>
                          <a:srgbClr val="000000"/>
                        </a:solidFill>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37584488"/>
                  </a:ext>
                </a:extLst>
              </a:tr>
              <a:tr h="206375">
                <a:tc>
                  <a:txBody>
                    <a:bodyPr/>
                    <a:lstStyle/>
                    <a:p>
                      <a:pPr algn="r" fontAlgn="ctr"/>
                      <a:r>
                        <a:rPr lang="en-DE" sz="1000" b="0" i="0" u="none" strike="noStrike" dirty="0">
                          <a:solidFill>
                            <a:srgbClr val="000000"/>
                          </a:solidFill>
                          <a:effectLst/>
                          <a:latin typeface="Arial" panose="020B0604020202020204" pitchFamily="34" charset="0"/>
                        </a:rPr>
                        <a:t>AUG</a:t>
                      </a:r>
                    </a:p>
                  </a:txBody>
                  <a:tcPr marL="0" marR="85725"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CC"/>
                    </a:solidFill>
                  </a:tcPr>
                </a:tc>
                <a:tc>
                  <a:txBody>
                    <a:bodyPr/>
                    <a:lstStyle/>
                    <a:p>
                      <a:pPr algn="r" fontAlgn="ctr"/>
                      <a:r>
                        <a:rPr lang="en-DE" sz="1000" b="0" i="0" u="none" strike="noStrike">
                          <a:solidFill>
                            <a:srgbClr val="000000"/>
                          </a:solidFill>
                          <a:effectLst/>
                          <a:latin typeface="Arial" panose="020B0604020202020204" pitchFamily="34" charset="0"/>
                        </a:rPr>
                        <a:t>50%</a:t>
                      </a:r>
                    </a:p>
                  </a:txBody>
                  <a:tcPr marL="0" marR="85725" marT="0" marB="0" anchor="ctr">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CC"/>
                    </a:solidFill>
                  </a:tcPr>
                </a:tc>
                <a:tc>
                  <a:txBody>
                    <a:bodyPr/>
                    <a:lstStyle/>
                    <a:p>
                      <a:pPr algn="r" fontAlgn="ctr"/>
                      <a:r>
                        <a:rPr lang="en-DE" sz="1000" b="0" i="0" u="none" strike="noStrike">
                          <a:solidFill>
                            <a:srgbClr val="000000"/>
                          </a:solidFill>
                          <a:effectLst/>
                          <a:latin typeface="Arial" panose="020B0604020202020204" pitchFamily="34" charset="0"/>
                        </a:rPr>
                        <a:t>40%</a:t>
                      </a:r>
                    </a:p>
                  </a:txBody>
                  <a:tcPr marL="0" marR="85725"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CC"/>
                    </a:solidFill>
                  </a:tcPr>
                </a:tc>
                <a:extLst>
                  <a:ext uri="{0D108BD9-81ED-4DB2-BD59-A6C34878D82A}">
                    <a16:rowId xmlns:a16="http://schemas.microsoft.com/office/drawing/2014/main" val="1773550100"/>
                  </a:ext>
                </a:extLst>
              </a:tr>
              <a:tr h="206375">
                <a:tc>
                  <a:txBody>
                    <a:bodyPr/>
                    <a:lstStyle/>
                    <a:p>
                      <a:pPr algn="r" fontAlgn="ctr"/>
                      <a:r>
                        <a:rPr lang="en-DE" sz="1000" b="0" i="0" u="none" strike="noStrike" dirty="0">
                          <a:solidFill>
                            <a:srgbClr val="000000"/>
                          </a:solidFill>
                          <a:effectLst/>
                          <a:latin typeface="Arial" panose="020B0604020202020204" pitchFamily="34" charset="0"/>
                        </a:rPr>
                        <a:t>W7X</a:t>
                      </a:r>
                    </a:p>
                  </a:txBody>
                  <a:tcPr marL="0" marR="85725" marT="0" marB="0" anchor="ctr">
                    <a:lnL w="6350" cap="flat" cmpd="sng" algn="ctr">
                      <a:solidFill>
                        <a:srgbClr val="000000"/>
                      </a:solidFill>
                      <a:prstDash val="solid"/>
                      <a:round/>
                      <a:headEnd type="none" w="med" len="med"/>
                      <a:tailEnd type="none" w="med" len="med"/>
                    </a:lnL>
                    <a:lnR>
                      <a:noFill/>
                    </a:lnR>
                    <a:lnT>
                      <a:noFill/>
                    </a:lnT>
                    <a:lnB>
                      <a:noFill/>
                    </a:lnB>
                    <a:solidFill>
                      <a:srgbClr val="FFFFCC"/>
                    </a:solidFill>
                  </a:tcPr>
                </a:tc>
                <a:tc>
                  <a:txBody>
                    <a:bodyPr/>
                    <a:lstStyle/>
                    <a:p>
                      <a:pPr algn="r" fontAlgn="ctr"/>
                      <a:r>
                        <a:rPr lang="en-DE" sz="1000" b="0" i="0" u="none" strike="noStrike">
                          <a:solidFill>
                            <a:srgbClr val="000000"/>
                          </a:solidFill>
                          <a:effectLst/>
                          <a:latin typeface="Arial" panose="020B0604020202020204" pitchFamily="34" charset="0"/>
                        </a:rPr>
                        <a:t>35%</a:t>
                      </a:r>
                    </a:p>
                  </a:txBody>
                  <a:tcPr marL="0" marR="85725" marT="0" marB="0" anchor="ctr">
                    <a:lnL w="6350" cap="flat" cmpd="sng" algn="ctr">
                      <a:noFill/>
                      <a:prstDash val="solid"/>
                      <a:round/>
                      <a:headEnd type="none" w="med" len="med"/>
                      <a:tailEnd type="none" w="med" len="med"/>
                    </a:lnL>
                    <a:lnR>
                      <a:noFill/>
                    </a:lnR>
                    <a:lnT>
                      <a:noFill/>
                    </a:lnT>
                    <a:lnB>
                      <a:noFill/>
                    </a:lnB>
                    <a:solidFill>
                      <a:srgbClr val="FFFFCC"/>
                    </a:solidFill>
                  </a:tcPr>
                </a:tc>
                <a:tc>
                  <a:txBody>
                    <a:bodyPr/>
                    <a:lstStyle/>
                    <a:p>
                      <a:pPr algn="r" fontAlgn="ctr"/>
                      <a:r>
                        <a:rPr lang="en-DE" sz="1000" b="0" i="0" u="none" strike="noStrike">
                          <a:solidFill>
                            <a:srgbClr val="000000"/>
                          </a:solidFill>
                          <a:effectLst/>
                          <a:latin typeface="Arial" panose="020B0604020202020204" pitchFamily="34" charset="0"/>
                        </a:rPr>
                        <a:t>30%</a:t>
                      </a:r>
                    </a:p>
                  </a:txBody>
                  <a:tcPr marL="0" marR="85725" marT="0" marB="0" anchor="ctr">
                    <a:lnL>
                      <a:noFill/>
                    </a:lnL>
                    <a:lnR w="6350" cap="flat" cmpd="sng" algn="ctr">
                      <a:solidFill>
                        <a:srgbClr val="000000"/>
                      </a:solidFill>
                      <a:prstDash val="solid"/>
                      <a:round/>
                      <a:headEnd type="none" w="med" len="med"/>
                      <a:tailEnd type="none" w="med" len="med"/>
                    </a:lnR>
                    <a:lnT>
                      <a:noFill/>
                    </a:lnT>
                    <a:lnB>
                      <a:noFill/>
                    </a:lnB>
                    <a:solidFill>
                      <a:srgbClr val="FFFFCC"/>
                    </a:solidFill>
                  </a:tcPr>
                </a:tc>
                <a:extLst>
                  <a:ext uri="{0D108BD9-81ED-4DB2-BD59-A6C34878D82A}">
                    <a16:rowId xmlns:a16="http://schemas.microsoft.com/office/drawing/2014/main" val="2298706146"/>
                  </a:ext>
                </a:extLst>
              </a:tr>
              <a:tr h="206375">
                <a:tc>
                  <a:txBody>
                    <a:bodyPr/>
                    <a:lstStyle/>
                    <a:p>
                      <a:pPr algn="r" fontAlgn="ctr"/>
                      <a:r>
                        <a:rPr lang="en-DE" sz="1000" b="0" i="0" u="none" strike="noStrike" dirty="0">
                          <a:solidFill>
                            <a:srgbClr val="000000"/>
                          </a:solidFill>
                          <a:effectLst/>
                          <a:latin typeface="Arial" panose="020B0604020202020204" pitchFamily="34" charset="0"/>
                        </a:rPr>
                        <a:t>WEST</a:t>
                      </a:r>
                    </a:p>
                  </a:txBody>
                  <a:tcPr marL="0" marR="85725" marT="0" marB="0" anchor="ctr">
                    <a:lnL w="6350" cap="flat" cmpd="sng" algn="ctr">
                      <a:solidFill>
                        <a:srgbClr val="000000"/>
                      </a:solidFill>
                      <a:prstDash val="solid"/>
                      <a:round/>
                      <a:headEnd type="none" w="med" len="med"/>
                      <a:tailEnd type="none" w="med" len="med"/>
                    </a:lnL>
                    <a:lnR>
                      <a:noFill/>
                    </a:lnR>
                    <a:lnT>
                      <a:noFill/>
                    </a:lnT>
                    <a:lnB>
                      <a:noFill/>
                    </a:lnB>
                    <a:solidFill>
                      <a:srgbClr val="FFFFCC"/>
                    </a:solidFill>
                  </a:tcPr>
                </a:tc>
                <a:tc>
                  <a:txBody>
                    <a:bodyPr/>
                    <a:lstStyle/>
                    <a:p>
                      <a:pPr algn="r" fontAlgn="ctr"/>
                      <a:r>
                        <a:rPr lang="en-DE" sz="1000" b="0" i="0" u="none" strike="noStrike">
                          <a:solidFill>
                            <a:srgbClr val="000000"/>
                          </a:solidFill>
                          <a:effectLst/>
                          <a:latin typeface="Arial" panose="020B0604020202020204" pitchFamily="34" charset="0"/>
                        </a:rPr>
                        <a:t>50%</a:t>
                      </a:r>
                    </a:p>
                  </a:txBody>
                  <a:tcPr marL="0" marR="85725" marT="0" marB="0" anchor="ctr">
                    <a:lnL w="6350" cap="flat" cmpd="sng" algn="ctr">
                      <a:noFill/>
                      <a:prstDash val="solid"/>
                      <a:round/>
                      <a:headEnd type="none" w="med" len="med"/>
                      <a:tailEnd type="none" w="med" len="med"/>
                    </a:lnL>
                    <a:lnR>
                      <a:noFill/>
                    </a:lnR>
                    <a:lnT>
                      <a:noFill/>
                    </a:lnT>
                    <a:lnB>
                      <a:noFill/>
                    </a:lnB>
                    <a:solidFill>
                      <a:srgbClr val="FFFFCC"/>
                    </a:solidFill>
                  </a:tcPr>
                </a:tc>
                <a:tc>
                  <a:txBody>
                    <a:bodyPr/>
                    <a:lstStyle/>
                    <a:p>
                      <a:pPr algn="r" fontAlgn="ctr"/>
                      <a:r>
                        <a:rPr lang="en-DE" sz="1000" b="0" i="0" u="none" strike="noStrike">
                          <a:solidFill>
                            <a:srgbClr val="000000"/>
                          </a:solidFill>
                          <a:effectLst/>
                          <a:latin typeface="Arial" panose="020B0604020202020204" pitchFamily="34" charset="0"/>
                        </a:rPr>
                        <a:t>40%</a:t>
                      </a:r>
                    </a:p>
                  </a:txBody>
                  <a:tcPr marL="0" marR="85725" marT="0" marB="0" anchor="ctr">
                    <a:lnL>
                      <a:noFill/>
                    </a:lnL>
                    <a:lnR w="6350" cap="flat" cmpd="sng" algn="ctr">
                      <a:solidFill>
                        <a:srgbClr val="000000"/>
                      </a:solidFill>
                      <a:prstDash val="solid"/>
                      <a:round/>
                      <a:headEnd type="none" w="med" len="med"/>
                      <a:tailEnd type="none" w="med" len="med"/>
                    </a:lnR>
                    <a:lnT>
                      <a:noFill/>
                    </a:lnT>
                    <a:lnB>
                      <a:noFill/>
                    </a:lnB>
                    <a:solidFill>
                      <a:srgbClr val="FFFFCC"/>
                    </a:solidFill>
                  </a:tcPr>
                </a:tc>
                <a:extLst>
                  <a:ext uri="{0D108BD9-81ED-4DB2-BD59-A6C34878D82A}">
                    <a16:rowId xmlns:a16="http://schemas.microsoft.com/office/drawing/2014/main" val="1768206287"/>
                  </a:ext>
                </a:extLst>
              </a:tr>
              <a:tr h="206375">
                <a:tc>
                  <a:txBody>
                    <a:bodyPr/>
                    <a:lstStyle/>
                    <a:p>
                      <a:pPr algn="r" fontAlgn="ctr"/>
                      <a:r>
                        <a:rPr lang="en-DE" sz="1000" b="0" i="0" u="none" strike="noStrike" dirty="0">
                          <a:solidFill>
                            <a:srgbClr val="000000"/>
                          </a:solidFill>
                          <a:effectLst/>
                          <a:latin typeface="Arial" panose="020B0604020202020204" pitchFamily="34" charset="0"/>
                        </a:rPr>
                        <a:t>TCV</a:t>
                      </a:r>
                    </a:p>
                  </a:txBody>
                  <a:tcPr marL="0" marR="85725"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r" fontAlgn="ctr"/>
                      <a:r>
                        <a:rPr lang="en-DE" sz="1000" b="0" i="0" u="none" strike="noStrike" dirty="0">
                          <a:solidFill>
                            <a:srgbClr val="000000"/>
                          </a:solidFill>
                          <a:effectLst/>
                          <a:latin typeface="Arial" panose="020B0604020202020204" pitchFamily="34" charset="0"/>
                        </a:rPr>
                        <a:t>40%</a:t>
                      </a:r>
                    </a:p>
                  </a:txBody>
                  <a:tcPr marL="0" marR="85725" marT="0" marB="0" anchor="ctr">
                    <a:lnL w="635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r" fontAlgn="ctr"/>
                      <a:r>
                        <a:rPr lang="en-DE" sz="1000" b="0" i="0" u="none" strike="noStrike" dirty="0">
                          <a:solidFill>
                            <a:srgbClr val="000000"/>
                          </a:solidFill>
                          <a:effectLst/>
                          <a:latin typeface="Arial" panose="020B0604020202020204" pitchFamily="34" charset="0"/>
                        </a:rPr>
                        <a:t>40%</a:t>
                      </a:r>
                    </a:p>
                  </a:txBody>
                  <a:tcPr marL="0" marR="85725"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1800299353"/>
                  </a:ext>
                </a:extLst>
              </a:tr>
            </a:tbl>
          </a:graphicData>
        </a:graphic>
      </p:graphicFrame>
      <p:graphicFrame>
        <p:nvGraphicFramePr>
          <p:cNvPr id="7" name="Table 6">
            <a:extLst>
              <a:ext uri="{FF2B5EF4-FFF2-40B4-BE49-F238E27FC236}">
                <a16:creationId xmlns:a16="http://schemas.microsoft.com/office/drawing/2014/main" id="{B102F05E-F51B-5598-BFD6-7C7DBFAE401D}"/>
              </a:ext>
            </a:extLst>
          </p:cNvPr>
          <p:cNvGraphicFramePr>
            <a:graphicFrameLocks noGrp="1"/>
          </p:cNvGraphicFramePr>
          <p:nvPr>
            <p:extLst>
              <p:ext uri="{D42A27DB-BD31-4B8C-83A1-F6EECF244321}">
                <p14:modId xmlns:p14="http://schemas.microsoft.com/office/powerpoint/2010/main" val="1964767525"/>
              </p:ext>
            </p:extLst>
          </p:nvPr>
        </p:nvGraphicFramePr>
        <p:xfrm>
          <a:off x="2415668" y="3121631"/>
          <a:ext cx="1600200" cy="774700"/>
        </p:xfrm>
        <a:graphic>
          <a:graphicData uri="http://schemas.openxmlformats.org/drawingml/2006/table">
            <a:tbl>
              <a:tblPr>
                <a:tableStyleId>{5C22544A-7EE6-4342-B048-85BDC9FD1C3A}</a:tableStyleId>
              </a:tblPr>
              <a:tblGrid>
                <a:gridCol w="736600">
                  <a:extLst>
                    <a:ext uri="{9D8B030D-6E8A-4147-A177-3AD203B41FA5}">
                      <a16:colId xmlns:a16="http://schemas.microsoft.com/office/drawing/2014/main" val="4272770195"/>
                    </a:ext>
                  </a:extLst>
                </a:gridCol>
                <a:gridCol w="127000">
                  <a:extLst>
                    <a:ext uri="{9D8B030D-6E8A-4147-A177-3AD203B41FA5}">
                      <a16:colId xmlns:a16="http://schemas.microsoft.com/office/drawing/2014/main" val="432042163"/>
                    </a:ext>
                  </a:extLst>
                </a:gridCol>
                <a:gridCol w="736600">
                  <a:extLst>
                    <a:ext uri="{9D8B030D-6E8A-4147-A177-3AD203B41FA5}">
                      <a16:colId xmlns:a16="http://schemas.microsoft.com/office/drawing/2014/main" val="276126949"/>
                    </a:ext>
                  </a:extLst>
                </a:gridCol>
              </a:tblGrid>
              <a:tr h="165100">
                <a:tc>
                  <a:txBody>
                    <a:bodyPr/>
                    <a:lstStyle/>
                    <a:p>
                      <a:pPr algn="l" fontAlgn="b"/>
                      <a:r>
                        <a:rPr lang="en-DE" sz="1000" b="0" i="0" u="none" strike="noStrike" dirty="0">
                          <a:solidFill>
                            <a:srgbClr val="000000"/>
                          </a:solidFill>
                          <a:effectLst/>
                          <a:latin typeface="Arial" panose="020B0604020202020204" pitchFamily="34" charset="0"/>
                        </a:rPr>
                        <a:t>Based on proposal by devices</a:t>
                      </a:r>
                    </a:p>
                  </a:txBody>
                  <a:tcPr marL="0" marR="0" marT="0" marB="0" anchor="b"/>
                </a:tc>
                <a:tc>
                  <a:txBody>
                    <a:bodyPr/>
                    <a:lstStyle/>
                    <a:p>
                      <a:pPr algn="l" fontAlgn="b"/>
                      <a:endParaRPr lang="en-DE" sz="10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DE" sz="1000" b="0" i="0" u="none" strike="noStrike" dirty="0">
                          <a:solidFill>
                            <a:srgbClr val="000000"/>
                          </a:solidFill>
                          <a:effectLst/>
                          <a:latin typeface="Arial" panose="020B0604020202020204" pitchFamily="34" charset="0"/>
                        </a:rPr>
                        <a:t>Based on avergae use of devices in 2021-2024</a:t>
                      </a:r>
                    </a:p>
                  </a:txBody>
                  <a:tcPr marL="0" marR="0" marT="0" marB="0" anchor="b"/>
                </a:tc>
                <a:extLst>
                  <a:ext uri="{0D108BD9-81ED-4DB2-BD59-A6C34878D82A}">
                    <a16:rowId xmlns:a16="http://schemas.microsoft.com/office/drawing/2014/main" val="50031112"/>
                  </a:ext>
                </a:extLst>
              </a:tr>
              <a:tr h="165100">
                <a:tc>
                  <a:txBody>
                    <a:bodyPr/>
                    <a:lstStyle/>
                    <a:p>
                      <a:pPr algn="l" fontAlgn="b"/>
                      <a:r>
                        <a:rPr lang="en-DE" sz="1000" u="none" strike="noStrike" dirty="0">
                          <a:effectLst/>
                        </a:rPr>
                        <a:t>     36.511 </a:t>
                      </a:r>
                      <a:endParaRPr lang="en-DE" sz="10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endParaRPr lang="en-DE" sz="10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DE" sz="1000" u="none" strike="noStrike" dirty="0">
                          <a:effectLst/>
                        </a:rPr>
                        <a:t>22.111</a:t>
                      </a:r>
                      <a:endParaRPr lang="en-DE" sz="10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028661225"/>
                  </a:ext>
                </a:extLst>
              </a:tr>
            </a:tbl>
          </a:graphicData>
        </a:graphic>
      </p:graphicFrame>
      <p:sp>
        <p:nvSpPr>
          <p:cNvPr id="8" name="TextBox 7">
            <a:extLst>
              <a:ext uri="{FF2B5EF4-FFF2-40B4-BE49-F238E27FC236}">
                <a16:creationId xmlns:a16="http://schemas.microsoft.com/office/drawing/2014/main" id="{8C50E115-E58B-8165-E268-77FDCA0393E1}"/>
              </a:ext>
            </a:extLst>
          </p:cNvPr>
          <p:cNvSpPr txBox="1"/>
          <p:nvPr/>
        </p:nvSpPr>
        <p:spPr bwMode="auto">
          <a:xfrm>
            <a:off x="676312" y="2658801"/>
            <a:ext cx="6767815" cy="369332"/>
          </a:xfrm>
          <a:prstGeom prst="rect">
            <a:avLst/>
          </a:prstGeom>
          <a:noFill/>
        </p:spPr>
        <p:txBody>
          <a:bodyPr wrap="none" rtlCol="0">
            <a:spAutoFit/>
          </a:bodyPr>
          <a:lstStyle/>
          <a:p>
            <a:r>
              <a:rPr lang="en-GB" dirty="0"/>
              <a:t>Operation of devices under discussion: First meeting on February 25th</a:t>
            </a:r>
          </a:p>
        </p:txBody>
      </p:sp>
      <p:sp>
        <p:nvSpPr>
          <p:cNvPr id="9" name="TextBox 8">
            <a:extLst>
              <a:ext uri="{FF2B5EF4-FFF2-40B4-BE49-F238E27FC236}">
                <a16:creationId xmlns:a16="http://schemas.microsoft.com/office/drawing/2014/main" id="{5CDF9BF2-F2D0-A24E-89E1-C4EADCAE2C9C}"/>
              </a:ext>
            </a:extLst>
          </p:cNvPr>
          <p:cNvSpPr txBox="1"/>
          <p:nvPr/>
        </p:nvSpPr>
        <p:spPr bwMode="auto">
          <a:xfrm>
            <a:off x="479376" y="5078442"/>
            <a:ext cx="10887000" cy="1477328"/>
          </a:xfrm>
          <a:prstGeom prst="rect">
            <a:avLst/>
          </a:prstGeom>
          <a:noFill/>
        </p:spPr>
        <p:txBody>
          <a:bodyPr wrap="square" rtlCol="0">
            <a:spAutoFit/>
          </a:bodyPr>
          <a:lstStyle/>
          <a:p>
            <a:r>
              <a:rPr lang="en-GB" b="1" i="1" dirty="0"/>
              <a:t>TFLs to build a scientific case “why” high fraction of machine operations would be needed  (first high level draft by Monday evening 3</a:t>
            </a:r>
            <a:r>
              <a:rPr lang="en-GB" b="1" i="1" baseline="30000" dirty="0"/>
              <a:t>rd</a:t>
            </a:r>
            <a:r>
              <a:rPr lang="en-GB" b="1" i="1" dirty="0"/>
              <a:t> of March)</a:t>
            </a:r>
            <a:r>
              <a:rPr lang="en-GB" dirty="0"/>
              <a:t>– a justification that the devices need to operate this much – WP TE is the largest single item in the budget </a:t>
            </a:r>
          </a:p>
          <a:p>
            <a:r>
              <a:rPr lang="en-GB" dirty="0"/>
              <a:t>Idea is that following the bureau together with the MR a scientific case is elaborated – </a:t>
            </a:r>
            <a:r>
              <a:rPr lang="en-GB" dirty="0" err="1"/>
              <a:t>HoD</a:t>
            </a:r>
            <a:r>
              <a:rPr lang="en-GB" dirty="0"/>
              <a:t> proposed to do this with the members of </a:t>
            </a:r>
            <a:r>
              <a:rPr lang="en-GB" dirty="0" err="1"/>
              <a:t>CoTEC</a:t>
            </a:r>
            <a:r>
              <a:rPr lang="en-GB" dirty="0"/>
              <a:t> and then to be presented for GA in April</a:t>
            </a:r>
          </a:p>
        </p:txBody>
      </p:sp>
    </p:spTree>
    <p:extLst>
      <p:ext uri="{BB962C8B-B14F-4D97-AF65-F5344CB8AC3E}">
        <p14:creationId xmlns:p14="http://schemas.microsoft.com/office/powerpoint/2010/main" val="1655919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8AB14-F5FA-F2A2-784E-8B120C6B7C0F}"/>
              </a:ext>
            </a:extLst>
          </p:cNvPr>
          <p:cNvSpPr>
            <a:spLocks noGrp="1"/>
          </p:cNvSpPr>
          <p:nvPr>
            <p:ph type="title"/>
          </p:nvPr>
        </p:nvSpPr>
        <p:spPr/>
        <p:txBody>
          <a:bodyPr/>
          <a:lstStyle/>
          <a:p>
            <a:r>
              <a:rPr lang="en-GB" dirty="0"/>
              <a:t>Budget considerations</a:t>
            </a:r>
          </a:p>
        </p:txBody>
      </p:sp>
      <p:sp>
        <p:nvSpPr>
          <p:cNvPr id="4" name="Footer Placeholder 3">
            <a:extLst>
              <a:ext uri="{FF2B5EF4-FFF2-40B4-BE49-F238E27FC236}">
                <a16:creationId xmlns:a16="http://schemas.microsoft.com/office/drawing/2014/main" id="{4B4DE28A-ADB0-2710-DC41-EC87338BBE5D}"/>
              </a:ext>
            </a:extLst>
          </p:cNvPr>
          <p:cNvSpPr>
            <a:spLocks noGrp="1"/>
          </p:cNvSpPr>
          <p:nvPr>
            <p:ph type="ftr" sz="quarter" idx="11"/>
          </p:nvPr>
        </p:nvSpPr>
        <p:spPr>
          <a:xfrm>
            <a:off x="825624" y="6555770"/>
            <a:ext cx="4520927" cy="329614"/>
          </a:xfrm>
        </p:spPr>
        <p:txBody>
          <a:bodyPr/>
          <a:lstStyle/>
          <a:p>
            <a:pPr>
              <a:defRPr/>
            </a:pPr>
            <a:r>
              <a:rPr lang="en-GB">
                <a:solidFill>
                  <a:prstClr val="white"/>
                </a:solidFill>
              </a:rPr>
              <a:t>M. Wischmeier | PSD Management Meeting | 26th of February 2025</a:t>
            </a:r>
            <a:endParaRPr lang="en-GB" dirty="0"/>
          </a:p>
        </p:txBody>
      </p:sp>
      <p:sp>
        <p:nvSpPr>
          <p:cNvPr id="5" name="Slide Number Placeholder 4">
            <a:extLst>
              <a:ext uri="{FF2B5EF4-FFF2-40B4-BE49-F238E27FC236}">
                <a16:creationId xmlns:a16="http://schemas.microsoft.com/office/drawing/2014/main" id="{21939F6A-1565-8B56-DF71-6B87A8466355}"/>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5</a:t>
            </a:fld>
            <a:endParaRPr lang="en-GB">
              <a:solidFill>
                <a:prstClr val="white"/>
              </a:solidFill>
            </a:endParaRPr>
          </a:p>
        </p:txBody>
      </p:sp>
      <p:sp>
        <p:nvSpPr>
          <p:cNvPr id="6" name="Content Placeholder 5">
            <a:extLst>
              <a:ext uri="{FF2B5EF4-FFF2-40B4-BE49-F238E27FC236}">
                <a16:creationId xmlns:a16="http://schemas.microsoft.com/office/drawing/2014/main" id="{ACDEF3C6-1819-910A-20FA-AD007A36124F}"/>
              </a:ext>
            </a:extLst>
          </p:cNvPr>
          <p:cNvSpPr txBox="1">
            <a:spLocks noGrp="1"/>
          </p:cNvSpPr>
          <p:nvPr>
            <p:ph idx="1"/>
          </p:nvPr>
        </p:nvSpPr>
        <p:spPr bwMode="auto">
          <a:xfrm>
            <a:off x="247426" y="836712"/>
            <a:ext cx="11553713" cy="4801314"/>
          </a:xfrm>
          <a:prstGeom prst="rect">
            <a:avLst/>
          </a:prstGeom>
          <a:noFill/>
        </p:spPr>
        <p:txBody>
          <a:bodyPr wrap="square" rtlCol="0">
            <a:spAutoFit/>
          </a:bodyPr>
          <a:lstStyle/>
          <a:p>
            <a:r>
              <a:rPr lang="en-GB" dirty="0">
                <a:sym typeface="Wingdings" pitchFamily="2" charset="2"/>
              </a:rPr>
              <a:t> If PSD&amp;DSD would need to shoulder 1/3 of the needed(?) cut and it is assumed that ¾ of the budget sit in PSD and ¼ in DSD</a:t>
            </a:r>
          </a:p>
          <a:p>
            <a:r>
              <a:rPr lang="en-GB" dirty="0">
                <a:sym typeface="Wingdings" pitchFamily="2" charset="2"/>
              </a:rPr>
              <a:t>Further assumptions:</a:t>
            </a:r>
          </a:p>
          <a:p>
            <a:pPr lvl="1"/>
            <a:r>
              <a:rPr lang="en-GB" dirty="0">
                <a:sym typeface="Wingdings" pitchFamily="2" charset="2"/>
              </a:rPr>
              <a:t>Reduction of PWIE by 12%</a:t>
            </a:r>
          </a:p>
          <a:p>
            <a:pPr lvl="1"/>
            <a:r>
              <a:rPr lang="en-GB" dirty="0">
                <a:sym typeface="Wingdings" pitchFamily="2" charset="2"/>
              </a:rPr>
              <a:t>JT-60SA related activities funded by F4E</a:t>
            </a:r>
          </a:p>
          <a:p>
            <a:pPr lvl="1"/>
            <a:r>
              <a:rPr lang="en-GB" dirty="0" err="1">
                <a:sym typeface="Wingdings" pitchFamily="2" charset="2"/>
              </a:rPr>
              <a:t>WPrIO</a:t>
            </a:r>
            <a:r>
              <a:rPr lang="en-GB" dirty="0">
                <a:sym typeface="Wingdings" pitchFamily="2" charset="2"/>
              </a:rPr>
              <a:t> activities to retain neutronics and safety (and NBTF)  1/3 of budget outside of NBTF retained</a:t>
            </a:r>
          </a:p>
          <a:p>
            <a:pPr lvl="1"/>
            <a:r>
              <a:rPr lang="en-GB" dirty="0">
                <a:sym typeface="Wingdings" pitchFamily="2" charset="2"/>
              </a:rPr>
              <a:t>Maintaining stellarator programme as being unique and being built up</a:t>
            </a:r>
          </a:p>
          <a:p>
            <a:pPr lvl="1"/>
            <a:r>
              <a:rPr lang="en-GB" dirty="0">
                <a:sym typeface="Wingdings" pitchFamily="2" charset="2"/>
              </a:rPr>
              <a:t>Reducing WP TE campaign participation by 25% (not even taking into account resources needed for JT-60SA experimental exploitation in 2027) – reduction of JET analysis by 50% and reduction of overall TE budget by 15%</a:t>
            </a:r>
          </a:p>
          <a:p>
            <a:pPr lvl="1"/>
            <a:r>
              <a:rPr lang="en-GB" dirty="0">
                <a:sym typeface="Wingdings" pitchFamily="2" charset="2"/>
              </a:rPr>
              <a:t>Cancelling 2/3 of the TE budget for enhancements</a:t>
            </a:r>
          </a:p>
          <a:p>
            <a:pPr lvl="1"/>
            <a:r>
              <a:rPr lang="en-GB" dirty="0">
                <a:sym typeface="Wingdings" pitchFamily="2" charset="2"/>
              </a:rPr>
              <a:t> would still result in the operations of tokamaks to be reduced by 5-8MioEuro == 25%-30% of the average of 2021-2024</a:t>
            </a:r>
          </a:p>
          <a:p>
            <a:pPr lvl="1"/>
            <a:r>
              <a:rPr lang="en-GB" b="1" dirty="0">
                <a:sym typeface="Wingdings" pitchFamily="2" charset="2"/>
              </a:rPr>
              <a:t>One of the arguments made is that the request by the EC to focus on operating devices and exploiting them is incompatible with the proposed reduction of budget</a:t>
            </a:r>
          </a:p>
          <a:p>
            <a:pPr lvl="1"/>
            <a:r>
              <a:rPr lang="en-GB" b="1" dirty="0">
                <a:sym typeface="Wingdings" pitchFamily="2" charset="2"/>
              </a:rPr>
              <a:t>Further argument is that high priority items for ITER would not be able to be delivered timely!</a:t>
            </a:r>
          </a:p>
          <a:p>
            <a:pPr lvl="1"/>
            <a:r>
              <a:rPr lang="en-GB" b="1" dirty="0">
                <a:sym typeface="Wingdings" pitchFamily="2" charset="2"/>
              </a:rPr>
              <a:t>The DEMO relevant items are mostly on MAST-U/TCV (UKAEA/not so expensive)</a:t>
            </a:r>
            <a:endParaRPr lang="en-GB" b="1" dirty="0"/>
          </a:p>
        </p:txBody>
      </p:sp>
    </p:spTree>
    <p:extLst>
      <p:ext uri="{BB962C8B-B14F-4D97-AF65-F5344CB8AC3E}">
        <p14:creationId xmlns:p14="http://schemas.microsoft.com/office/powerpoint/2010/main" val="841669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490ED-CE4C-BB16-B4A7-6B6549FA0889}"/>
              </a:ext>
            </a:extLst>
          </p:cNvPr>
          <p:cNvSpPr>
            <a:spLocks noGrp="1"/>
          </p:cNvSpPr>
          <p:nvPr>
            <p:ph type="title"/>
          </p:nvPr>
        </p:nvSpPr>
        <p:spPr/>
        <p:txBody>
          <a:bodyPr/>
          <a:lstStyle/>
          <a:p>
            <a:r>
              <a:rPr lang="en-US" dirty="0"/>
              <a:t>IAEA FEC</a:t>
            </a:r>
            <a:endParaRPr lang="en-GB" dirty="0"/>
          </a:p>
        </p:txBody>
      </p:sp>
      <p:sp>
        <p:nvSpPr>
          <p:cNvPr id="3" name="Content Placeholder 2">
            <a:extLst>
              <a:ext uri="{FF2B5EF4-FFF2-40B4-BE49-F238E27FC236}">
                <a16:creationId xmlns:a16="http://schemas.microsoft.com/office/drawing/2014/main" id="{75B348A3-0CC9-DF97-9AEF-4F58FC552E85}"/>
              </a:ext>
            </a:extLst>
          </p:cNvPr>
          <p:cNvSpPr>
            <a:spLocks noGrp="1"/>
          </p:cNvSpPr>
          <p:nvPr>
            <p:ph idx="1"/>
          </p:nvPr>
        </p:nvSpPr>
        <p:spPr>
          <a:xfrm>
            <a:off x="205483" y="836712"/>
            <a:ext cx="11507141" cy="5688632"/>
          </a:xfrm>
        </p:spPr>
        <p:txBody>
          <a:bodyPr>
            <a:noAutofit/>
          </a:bodyPr>
          <a:lstStyle/>
          <a:p>
            <a:r>
              <a:rPr lang="en-GB" sz="2200" dirty="0"/>
              <a:t>EUROfusion Pre-selection meeting scheduled for March 3</a:t>
            </a:r>
            <a:r>
              <a:rPr lang="en-GB" sz="2200" baseline="30000" dirty="0"/>
              <a:t>rd</a:t>
            </a:r>
            <a:r>
              <a:rPr lang="en-GB" sz="2200" dirty="0"/>
              <a:t> – all day</a:t>
            </a:r>
            <a:endParaRPr lang="en-GB" sz="2200" dirty="0">
              <a:sym typeface="Wingdings" pitchFamily="2" charset="2"/>
            </a:endParaRPr>
          </a:p>
          <a:p>
            <a:r>
              <a:rPr lang="en-GB" sz="2200" dirty="0">
                <a:sym typeface="Wingdings" pitchFamily="2" charset="2"/>
              </a:rPr>
              <a:t> I need an overview of who you are promoting for an oral and 3-5 sentences of support per candidate as well as a prioritization proposal per WP</a:t>
            </a:r>
            <a:endParaRPr lang="en-GB" sz="2200" dirty="0"/>
          </a:p>
        </p:txBody>
      </p:sp>
      <p:sp>
        <p:nvSpPr>
          <p:cNvPr id="4" name="Footer Placeholder 3">
            <a:extLst>
              <a:ext uri="{FF2B5EF4-FFF2-40B4-BE49-F238E27FC236}">
                <a16:creationId xmlns:a16="http://schemas.microsoft.com/office/drawing/2014/main" id="{5C536520-A76A-E4C3-E90C-3CBDC85BFF65}"/>
              </a:ext>
            </a:extLst>
          </p:cNvPr>
          <p:cNvSpPr>
            <a:spLocks noGrp="1"/>
          </p:cNvSpPr>
          <p:nvPr>
            <p:ph type="ftr" sz="quarter" idx="11"/>
          </p:nvPr>
        </p:nvSpPr>
        <p:spPr>
          <a:xfrm>
            <a:off x="825624" y="6555770"/>
            <a:ext cx="5270376" cy="329614"/>
          </a:xfrm>
        </p:spPr>
        <p:txBody>
          <a:bodyPr/>
          <a:lstStyle/>
          <a:p>
            <a:pPr>
              <a:defRPr/>
            </a:pPr>
            <a:r>
              <a:rPr lang="en-GB">
                <a:solidFill>
                  <a:prstClr val="white"/>
                </a:solidFill>
              </a:rPr>
              <a:t>M. Wischmeier | PSD Management Meeting | 26th of February 2025</a:t>
            </a:r>
            <a:endParaRPr lang="en-GB" dirty="0"/>
          </a:p>
        </p:txBody>
      </p:sp>
      <p:sp>
        <p:nvSpPr>
          <p:cNvPr id="5" name="Slide Number Placeholder 4">
            <a:extLst>
              <a:ext uri="{FF2B5EF4-FFF2-40B4-BE49-F238E27FC236}">
                <a16:creationId xmlns:a16="http://schemas.microsoft.com/office/drawing/2014/main" id="{E94C19EF-1EA0-B05B-E3E9-A896218E7FC0}"/>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6</a:t>
            </a:fld>
            <a:endParaRPr lang="en-GB">
              <a:solidFill>
                <a:prstClr val="white"/>
              </a:solidFill>
            </a:endParaRPr>
          </a:p>
        </p:txBody>
      </p:sp>
    </p:spTree>
    <p:extLst>
      <p:ext uri="{BB962C8B-B14F-4D97-AF65-F5344CB8AC3E}">
        <p14:creationId xmlns:p14="http://schemas.microsoft.com/office/powerpoint/2010/main" val="1843596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49B6A-EECC-91C6-2DF4-D16BECDEF5D4}"/>
              </a:ext>
            </a:extLst>
          </p:cNvPr>
          <p:cNvSpPr>
            <a:spLocks noGrp="1"/>
          </p:cNvSpPr>
          <p:nvPr>
            <p:ph type="title"/>
          </p:nvPr>
        </p:nvSpPr>
        <p:spPr/>
        <p:txBody>
          <a:bodyPr/>
          <a:lstStyle/>
          <a:p>
            <a:r>
              <a:rPr lang="en-GB" dirty="0"/>
              <a:t>Communications - reminder</a:t>
            </a:r>
          </a:p>
        </p:txBody>
      </p:sp>
      <p:sp>
        <p:nvSpPr>
          <p:cNvPr id="3" name="Content Placeholder 2">
            <a:extLst>
              <a:ext uri="{FF2B5EF4-FFF2-40B4-BE49-F238E27FC236}">
                <a16:creationId xmlns:a16="http://schemas.microsoft.com/office/drawing/2014/main" id="{145ABD6B-3654-7A99-72F4-F12028EC5BFE}"/>
              </a:ext>
            </a:extLst>
          </p:cNvPr>
          <p:cNvSpPr>
            <a:spLocks noGrp="1"/>
          </p:cNvSpPr>
          <p:nvPr>
            <p:ph idx="1"/>
          </p:nvPr>
        </p:nvSpPr>
        <p:spPr/>
        <p:txBody>
          <a:bodyPr/>
          <a:lstStyle/>
          <a:p>
            <a:r>
              <a:rPr lang="en-GB" dirty="0"/>
              <a:t>A link with a template available:</a:t>
            </a:r>
          </a:p>
          <a:p>
            <a:pPr algn="l"/>
            <a:r>
              <a:rPr lang="en-GB" b="0" i="0" u="none" strike="noStrike" dirty="0">
                <a:solidFill>
                  <a:srgbClr val="212121"/>
                </a:solidFill>
                <a:effectLst/>
                <a:latin typeface="Aptos" panose="020B0004020202020204" pitchFamily="34" charset="0"/>
              </a:rPr>
              <a:t>This is available here on the EUROfusion PMU Intranet:</a:t>
            </a:r>
          </a:p>
          <a:p>
            <a:pPr algn="l"/>
            <a:r>
              <a:rPr lang="en-GB" b="0" i="0" u="none" strike="noStrike" dirty="0">
                <a:solidFill>
                  <a:srgbClr val="0078D7"/>
                </a:solidFill>
                <a:effectLst/>
                <a:latin typeface="Aptos" panose="020B0004020202020204" pitchFamily="34" charset="0"/>
                <a:hlinkClick r:id="rId2" tooltip="https://eurofusionpilot.sharepoint.com/:x:/s/EUROfusion/ERGoASHzgQFEpj4BDpkWHTEB3vzu9Gg126ktsMssVyu84g?e=ZTPksH"/>
              </a:rPr>
              <a:t>https://eurofusionpilot.sharepoint.com/:x:/s/EUROfusion/ERGoASHzgQFEpj4BDpkWHTEB3vzu9Gg126ktsMssVyu84g?e=ZTPksH</a:t>
            </a:r>
            <a:endParaRPr lang="en-GB" b="0" i="0" u="none" strike="noStrike" dirty="0">
              <a:solidFill>
                <a:srgbClr val="212121"/>
              </a:solidFill>
              <a:effectLst/>
              <a:latin typeface="Aptos" panose="020B0004020202020204" pitchFamily="34" charset="0"/>
            </a:endParaRPr>
          </a:p>
          <a:p>
            <a:pPr marL="0" indent="0">
              <a:buNone/>
            </a:pPr>
            <a:endParaRPr lang="en-GB" dirty="0"/>
          </a:p>
          <a:p>
            <a:r>
              <a:rPr lang="en-GB" dirty="0"/>
              <a:t>Frequency of news items:</a:t>
            </a:r>
          </a:p>
          <a:p>
            <a:pPr lvl="1"/>
            <a:r>
              <a:rPr lang="en-GB" dirty="0"/>
              <a:t>1 x per month WP TE</a:t>
            </a:r>
          </a:p>
          <a:p>
            <a:pPr lvl="1"/>
            <a:r>
              <a:rPr lang="en-GB" dirty="0"/>
              <a:t>6x per year WP 7X</a:t>
            </a:r>
          </a:p>
          <a:p>
            <a:pPr lvl="1"/>
            <a:r>
              <a:rPr lang="en-GB" dirty="0"/>
              <a:t>3-4 x per year WP PWIE/SA</a:t>
            </a:r>
          </a:p>
        </p:txBody>
      </p:sp>
      <p:sp>
        <p:nvSpPr>
          <p:cNvPr id="4" name="Footer Placeholder 3">
            <a:extLst>
              <a:ext uri="{FF2B5EF4-FFF2-40B4-BE49-F238E27FC236}">
                <a16:creationId xmlns:a16="http://schemas.microsoft.com/office/drawing/2014/main" id="{E4F1F90A-81BE-4648-6306-51446891F430}"/>
              </a:ext>
            </a:extLst>
          </p:cNvPr>
          <p:cNvSpPr>
            <a:spLocks noGrp="1"/>
          </p:cNvSpPr>
          <p:nvPr>
            <p:ph type="ftr" sz="quarter" idx="11"/>
          </p:nvPr>
        </p:nvSpPr>
        <p:spPr>
          <a:xfrm>
            <a:off x="825624" y="6555770"/>
            <a:ext cx="5018585" cy="329614"/>
          </a:xfrm>
        </p:spPr>
        <p:txBody>
          <a:bodyPr/>
          <a:lstStyle/>
          <a:p>
            <a:pPr>
              <a:defRPr/>
            </a:pPr>
            <a:r>
              <a:rPr lang="en-GB">
                <a:solidFill>
                  <a:prstClr val="white"/>
                </a:solidFill>
              </a:rPr>
              <a:t>M. Wischmeier | PSD Management Meeting | 26th of February 2025</a:t>
            </a:r>
            <a:endParaRPr lang="en-GB" dirty="0"/>
          </a:p>
        </p:txBody>
      </p:sp>
      <p:sp>
        <p:nvSpPr>
          <p:cNvPr id="5" name="Slide Number Placeholder 4">
            <a:extLst>
              <a:ext uri="{FF2B5EF4-FFF2-40B4-BE49-F238E27FC236}">
                <a16:creationId xmlns:a16="http://schemas.microsoft.com/office/drawing/2014/main" id="{BA20B1B7-A4BA-3562-E287-BC5B3253CEE3}"/>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7</a:t>
            </a:fld>
            <a:endParaRPr lang="en-GB">
              <a:solidFill>
                <a:prstClr val="white"/>
              </a:solidFill>
            </a:endParaRPr>
          </a:p>
        </p:txBody>
      </p:sp>
    </p:spTree>
    <p:extLst>
      <p:ext uri="{BB962C8B-B14F-4D97-AF65-F5344CB8AC3E}">
        <p14:creationId xmlns:p14="http://schemas.microsoft.com/office/powerpoint/2010/main" val="3508971290"/>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C0A4813F98B4E8220D530BDF75A91" ma:contentTypeVersion="11" ma:contentTypeDescription="Create a new document." ma:contentTypeScope="" ma:versionID="930c5da122eb34a0652eb09f1367b498">
  <xsd:schema xmlns:xsd="http://www.w3.org/2001/XMLSchema" xmlns:xs="http://www.w3.org/2001/XMLSchema" xmlns:p="http://schemas.microsoft.com/office/2006/metadata/properties" xmlns:ns2="11177149-811b-4568-8567-9b6fe1f0ad04" xmlns:ns3="09999def-ddca-44de-babb-767cbacbe94d" targetNamespace="http://schemas.microsoft.com/office/2006/metadata/properties" ma:root="true" ma:fieldsID="fc8e258d4501d5df5454407b267dc2ee" ns2:_="" ns3:_="">
    <xsd:import namespace="11177149-811b-4568-8567-9b6fe1f0ad04"/>
    <xsd:import namespace="09999def-ddca-44de-babb-767cbacbe94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77149-811b-4568-8567-9b6fe1f0ad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1e10cb2-14f7-4eda-9ec0-27c7232f3f48"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999def-ddca-44de-babb-767cbacbe94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33afb5ea-19e9-4afc-baab-01e1ef14ec3b}" ma:internalName="TaxCatchAll" ma:showField="CatchAllData" ma:web="09999def-ddca-44de-babb-767cbacbe94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9999def-ddca-44de-babb-767cbacbe94d" xsi:nil="true"/>
    <lcf76f155ced4ddcb4097134ff3c332f xmlns="11177149-811b-4568-8567-9b6fe1f0ad04">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32FE46-EDD8-4C53-BDF9-AEB9A23372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77149-811b-4568-8567-9b6fe1f0ad04"/>
    <ds:schemaRef ds:uri="09999def-ddca-44de-babb-767cbacbe9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576E97-6997-4610-BAF5-E76DF24AA7CC}">
  <ds:schemaRefs>
    <ds:schemaRef ds:uri="11177149-811b-4568-8567-9b6fe1f0ad04"/>
    <ds:schemaRef ds:uri="http://www.w3.org/XML/1998/namespace"/>
    <ds:schemaRef ds:uri="http://purl.org/dc/elements/1.1/"/>
    <ds:schemaRef ds:uri="http://schemas.microsoft.com/office/2006/metadata/properties"/>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09999def-ddca-44de-babb-767cbacbe94d"/>
    <ds:schemaRef ds:uri="http://purl.org/dc/dcmitype/"/>
  </ds:schemaRefs>
</ds:datastoreItem>
</file>

<file path=customXml/itemProps3.xml><?xml version="1.0" encoding="utf-8"?>
<ds:datastoreItem xmlns:ds="http://schemas.openxmlformats.org/officeDocument/2006/customXml" ds:itemID="{CD1EBE56-B781-4D40-A6DA-97EC018457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348</TotalTime>
  <Words>884</Words>
  <Application>Microsoft Macintosh PowerPoint</Application>
  <PresentationFormat>Widescreen</PresentationFormat>
  <Paragraphs>109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vt:lpstr>
      <vt:lpstr>Arial</vt:lpstr>
      <vt:lpstr>Calibri</vt:lpstr>
      <vt:lpstr>Wingdings</vt:lpstr>
      <vt:lpstr>EUROfusion.1line_5_3_2019</vt:lpstr>
      <vt:lpstr>Briefing</vt:lpstr>
      <vt:lpstr>Topics for discussion today</vt:lpstr>
      <vt:lpstr>2026-2027</vt:lpstr>
      <vt:lpstr>Budget in 2026 - 2027</vt:lpstr>
      <vt:lpstr>Budget considerations</vt:lpstr>
      <vt:lpstr>IAEA FEC</vt:lpstr>
      <vt:lpstr>Communications - reminder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 for proposals for AI and ML methods</dc:title>
  <dc:creator>Labit Benoit</dc:creator>
  <cp:lastModifiedBy>Marco Wischmeier</cp:lastModifiedBy>
  <cp:revision>298</cp:revision>
  <dcterms:created xsi:type="dcterms:W3CDTF">2024-01-17T07:39:52Z</dcterms:created>
  <dcterms:modified xsi:type="dcterms:W3CDTF">2025-02-26T10:52:07Z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0x01010071BC0A4813F98B4E8220D530BDF75A91</vt:lpwstr>
  </property>
  <property fmtid="{D5CDD505-2E9C-101B-9397-08002B2CF9AE}" pid="3" name="MediaServiceImageTags">
    <vt:lpwstr/>
  </property>
</Properties>
</file>