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0.xml" ContentType="application/vnd.openxmlformats-officedocument.theme+xml"/>
  <Override PartName="/ppt/tags/tag45.xml" ContentType="application/vnd.openxmlformats-officedocument.presentationml.tags+xml"/>
  <Override PartName="/ppt/tags/tag46.xml" ContentType="application/vnd.openxmlformats-officedocument.presentationml.tags+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1.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2.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3.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4.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5.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 id="2147483677" r:id="rId5"/>
    <p:sldMasterId id="2147483703" r:id="rId6"/>
    <p:sldMasterId id="2147483712" r:id="rId7"/>
    <p:sldMasterId id="2147483730" r:id="rId8"/>
    <p:sldMasterId id="2147483779" r:id="rId9"/>
    <p:sldMasterId id="2147483792" r:id="rId10"/>
    <p:sldMasterId id="2147483801" r:id="rId11"/>
    <p:sldMasterId id="2147483806" r:id="rId12"/>
    <p:sldMasterId id="2147483819" r:id="rId13"/>
    <p:sldMasterId id="2147483828" r:id="rId14"/>
    <p:sldMasterId id="2147483843" r:id="rId15"/>
    <p:sldMasterId id="2147483848" r:id="rId16"/>
    <p:sldMasterId id="2147483853" r:id="rId17"/>
    <p:sldMasterId id="2147483856" r:id="rId18"/>
    <p:sldMasterId id="2147483866" r:id="rId19"/>
  </p:sldMasterIdLst>
  <p:notesMasterIdLst>
    <p:notesMasterId r:id="rId64"/>
  </p:notesMasterIdLst>
  <p:sldIdLst>
    <p:sldId id="256" r:id="rId20"/>
    <p:sldId id="2247" r:id="rId21"/>
    <p:sldId id="2391" r:id="rId22"/>
    <p:sldId id="2299" r:id="rId23"/>
    <p:sldId id="262" r:id="rId24"/>
    <p:sldId id="286" r:id="rId25"/>
    <p:sldId id="334" r:id="rId26"/>
    <p:sldId id="260" r:id="rId27"/>
    <p:sldId id="845" r:id="rId28"/>
    <p:sldId id="279" r:id="rId29"/>
    <p:sldId id="2292" r:id="rId30"/>
    <p:sldId id="2297" r:id="rId31"/>
    <p:sldId id="261" r:id="rId32"/>
    <p:sldId id="2024" r:id="rId33"/>
    <p:sldId id="2293" r:id="rId34"/>
    <p:sldId id="2298" r:id="rId35"/>
    <p:sldId id="265" r:id="rId36"/>
    <p:sldId id="2277" r:id="rId37"/>
    <p:sldId id="2393" r:id="rId38"/>
    <p:sldId id="846" r:id="rId39"/>
    <p:sldId id="280" r:id="rId40"/>
    <p:sldId id="353" r:id="rId41"/>
    <p:sldId id="401" r:id="rId42"/>
    <p:sldId id="2390" r:id="rId43"/>
    <p:sldId id="2296" r:id="rId44"/>
    <p:sldId id="938" r:id="rId45"/>
    <p:sldId id="922" r:id="rId46"/>
    <p:sldId id="371" r:id="rId47"/>
    <p:sldId id="2394" r:id="rId48"/>
    <p:sldId id="839" r:id="rId49"/>
    <p:sldId id="2295" r:id="rId50"/>
    <p:sldId id="2300" r:id="rId51"/>
    <p:sldId id="2392" r:id="rId52"/>
    <p:sldId id="306" r:id="rId53"/>
    <p:sldId id="312" r:id="rId54"/>
    <p:sldId id="257" r:id="rId55"/>
    <p:sldId id="258" r:id="rId56"/>
    <p:sldId id="2395" r:id="rId57"/>
    <p:sldId id="282" r:id="rId58"/>
    <p:sldId id="311" r:id="rId59"/>
    <p:sldId id="2396" r:id="rId60"/>
    <p:sldId id="2301" r:id="rId61"/>
    <p:sldId id="2384" r:id="rId62"/>
    <p:sldId id="1328"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81" autoAdjust="0"/>
    <p:restoredTop sz="94660"/>
  </p:normalViewPr>
  <p:slideViewPr>
    <p:cSldViewPr snapToGrid="0">
      <p:cViewPr varScale="1">
        <p:scale>
          <a:sx n="161" d="100"/>
          <a:sy n="161" d="100"/>
        </p:scale>
        <p:origin x="328" y="208"/>
      </p:cViewPr>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165" d="100"/>
          <a:sy n="165" d="100"/>
        </p:scale>
        <p:origin x="4472" y="2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slide" Target="slides/slide36.xml"/><Relationship Id="rId63" Type="http://schemas.openxmlformats.org/officeDocument/2006/relationships/slide" Target="slides/slide44.xml"/><Relationship Id="rId68"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0.xml"/><Relationship Id="rId11" Type="http://schemas.openxmlformats.org/officeDocument/2006/relationships/slideMaster" Target="slideMasters/slideMaster8.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42.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32.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theme" Target="theme/theme1.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7.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2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2EDABC-D728-4B0A-AF20-7FB4C2310F34}"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2A5A3A8C-AD06-40CA-B9A8-8C8834BC33EA}">
      <dgm:prSet phldrT="[Text]" custT="1"/>
      <dgm:spPr>
        <a:xfrm>
          <a:off x="168367" y="765549"/>
          <a:ext cx="1490565" cy="1020732"/>
        </a:xfrm>
        <a:solidFill>
          <a:schemeClr val="accent1">
            <a:lumMod val="75000"/>
          </a:schemeClr>
        </a:solidFill>
        <a:ln w="25400" cap="flat" cmpd="sng" algn="ctr">
          <a:solidFill>
            <a:sysClr val="window" lastClr="FFFFFF">
              <a:hueOff val="0"/>
              <a:satOff val="0"/>
              <a:lumOff val="0"/>
              <a:alphaOff val="0"/>
            </a:sysClr>
          </a:solidFill>
          <a:prstDash val="solid"/>
        </a:ln>
        <a:effectLst/>
      </dgm:spPr>
      <dgm:t>
        <a:bodyPr lIns="36000" tIns="36000" rIns="36000" bIns="36000"/>
        <a:lstStyle/>
        <a:p>
          <a:pPr marL="0" marR="0" indent="0" defTabSz="914400" eaLnBrk="1" fontAlgn="auto" latinLnBrk="0" hangingPunct="1">
            <a:lnSpc>
              <a:spcPct val="100000"/>
            </a:lnSpc>
            <a:spcBef>
              <a:spcPts val="0"/>
            </a:spcBef>
            <a:spcAft>
              <a:spcPts val="0"/>
            </a:spcAft>
            <a:buClrTx/>
            <a:buSzTx/>
            <a:buFontTx/>
            <a:buNone/>
            <a:tabLst/>
            <a:defRPr/>
          </a:pPr>
          <a:r>
            <a:rPr lang="en-US" sz="1500" dirty="0">
              <a:solidFill>
                <a:sysClr val="window" lastClr="FFFFFF"/>
              </a:solidFill>
              <a:latin typeface="+mj-lt"/>
              <a:ea typeface="+mn-ea"/>
              <a:cs typeface="+mn-cs"/>
            </a:rPr>
            <a:t>Tungsten Weaves laser cutting and coating</a:t>
          </a:r>
        </a:p>
      </dgm:t>
    </dgm:pt>
    <dgm:pt modelId="{2A75841D-92BA-4CDA-ADA8-F6B7A7F29703}" type="parTrans" cxnId="{6E15A190-29B6-4BE3-B064-E4916A075275}">
      <dgm:prSet/>
      <dgm:spPr/>
      <dgm:t>
        <a:bodyPr/>
        <a:lstStyle/>
        <a:p>
          <a:endParaRPr lang="en-US"/>
        </a:p>
      </dgm:t>
    </dgm:pt>
    <dgm:pt modelId="{E651E5CF-2F2D-4150-83B4-A1A8F087CD53}" type="sibTrans" cxnId="{6E15A190-29B6-4BE3-B064-E4916A075275}">
      <dgm:prSet/>
      <dgm:spPr/>
      <dgm:t>
        <a:bodyPr/>
        <a:lstStyle/>
        <a:p>
          <a:endParaRPr lang="en-US"/>
        </a:p>
      </dgm:t>
    </dgm:pt>
    <dgm:pt modelId="{A33F49C9-434E-4643-92FE-A173A81E8095}">
      <dgm:prSet phldrT="[Text]" custT="1"/>
      <dgm:spPr>
        <a:xfrm>
          <a:off x="1738993" y="765549"/>
          <a:ext cx="1490565" cy="1020732"/>
        </a:xfrm>
        <a:solidFill>
          <a:schemeClr val="accent1">
            <a:lumMod val="75000"/>
          </a:schemeClr>
        </a:solidFill>
        <a:ln w="25400" cap="flat" cmpd="sng" algn="ctr">
          <a:solidFill>
            <a:sysClr val="window" lastClr="FFFFFF">
              <a:hueOff val="0"/>
              <a:satOff val="0"/>
              <a:lumOff val="0"/>
              <a:alphaOff val="0"/>
            </a:sysClr>
          </a:solidFill>
          <a:prstDash val="solid"/>
        </a:ln>
        <a:effectLst/>
      </dgm:spPr>
      <dgm:t>
        <a:bodyPr lIns="36000" tIns="36000" rIns="36000" bIns="36000"/>
        <a:lstStyle/>
        <a:p>
          <a:pPr>
            <a:lnSpc>
              <a:spcPct val="100000"/>
            </a:lnSpc>
          </a:pPr>
          <a:r>
            <a:rPr lang="de-DE" altLang="zh-CN" sz="1500" baseline="0" dirty="0">
              <a:solidFill>
                <a:sysClr val="window" lastClr="FFFFFF"/>
              </a:solidFill>
              <a:latin typeface="Arial" panose="020B0604020202020204" pitchFamily="34" charset="0"/>
              <a:ea typeface="+mn-ea"/>
              <a:cs typeface="Arial" panose="020B0604020202020204" pitchFamily="34" charset="0"/>
            </a:rPr>
            <a:t>Alternate placement of W weaves and W powders in the graphite tool of SPS </a:t>
          </a:r>
          <a:endParaRPr lang="en-US" sz="1500" dirty="0">
            <a:solidFill>
              <a:sysClr val="window" lastClr="FFFFFF"/>
            </a:solidFill>
            <a:latin typeface="+mj-lt"/>
            <a:ea typeface="+mn-ea"/>
            <a:cs typeface="+mn-cs"/>
          </a:endParaRPr>
        </a:p>
      </dgm:t>
    </dgm:pt>
    <dgm:pt modelId="{DFCC65E2-1D39-4A3C-8AEC-78D53FC744CA}" type="parTrans" cxnId="{98E20D48-0D6A-45B9-B764-59A52D19E1EE}">
      <dgm:prSet/>
      <dgm:spPr/>
      <dgm:t>
        <a:bodyPr/>
        <a:lstStyle/>
        <a:p>
          <a:endParaRPr lang="en-US"/>
        </a:p>
      </dgm:t>
    </dgm:pt>
    <dgm:pt modelId="{0D00C9BC-8BA2-403A-976B-F623E2DE47A2}" type="sibTrans" cxnId="{98E20D48-0D6A-45B9-B764-59A52D19E1EE}">
      <dgm:prSet/>
      <dgm:spPr/>
      <dgm:t>
        <a:bodyPr/>
        <a:lstStyle/>
        <a:p>
          <a:endParaRPr lang="en-US"/>
        </a:p>
      </dgm:t>
    </dgm:pt>
    <dgm:pt modelId="{DD254AAA-4128-49B8-A9E4-843FCE5426AA}">
      <dgm:prSet custT="1"/>
      <dgm:spPr>
        <a:xfrm>
          <a:off x="3309618" y="765549"/>
          <a:ext cx="1490565" cy="1020732"/>
        </a:xfrm>
        <a:solidFill>
          <a:schemeClr val="accent1">
            <a:lumMod val="75000"/>
          </a:schemeClr>
        </a:solidFill>
        <a:ln w="25400" cap="flat" cmpd="sng" algn="ctr">
          <a:solidFill>
            <a:sysClr val="window" lastClr="FFFFFF">
              <a:hueOff val="0"/>
              <a:satOff val="0"/>
              <a:lumOff val="0"/>
              <a:alphaOff val="0"/>
            </a:sysClr>
          </a:solidFill>
          <a:prstDash val="solid"/>
        </a:ln>
        <a:effectLst/>
      </dgm:spPr>
      <dgm:t>
        <a:bodyPr lIns="36000" tIns="36000" rIns="36000" bIns="36000"/>
        <a:lstStyle/>
        <a:p>
          <a:r>
            <a:rPr lang="en-US" sz="1500" dirty="0"/>
            <a:t>Spark Plasma Sintering (SPS)</a:t>
          </a:r>
        </a:p>
      </dgm:t>
    </dgm:pt>
    <dgm:pt modelId="{3B25E425-723C-476B-BF62-270B8DB4DF93}" type="parTrans" cxnId="{3943A372-CF9A-4CC0-985E-EAF8F2E8818D}">
      <dgm:prSet/>
      <dgm:spPr/>
      <dgm:t>
        <a:bodyPr/>
        <a:lstStyle/>
        <a:p>
          <a:endParaRPr lang="en-US"/>
        </a:p>
      </dgm:t>
    </dgm:pt>
    <dgm:pt modelId="{EC410740-9597-4A44-9D39-4D257359C54B}" type="sibTrans" cxnId="{3943A372-CF9A-4CC0-985E-EAF8F2E8818D}">
      <dgm:prSet/>
      <dgm:spPr/>
      <dgm:t>
        <a:bodyPr/>
        <a:lstStyle/>
        <a:p>
          <a:endParaRPr lang="en-US"/>
        </a:p>
      </dgm:t>
    </dgm:pt>
    <dgm:pt modelId="{F1CE05AA-CA48-409B-889C-411319B09722}">
      <dgm:prSet custT="1"/>
      <dgm:spPr>
        <a:solidFill>
          <a:schemeClr val="accent1">
            <a:lumMod val="75000"/>
          </a:schemeClr>
        </a:solidFill>
      </dgm:spPr>
      <dgm:t>
        <a:bodyPr lIns="36000" tIns="36000" rIns="36000" bIns="36000"/>
        <a:lstStyle/>
        <a:p>
          <a:r>
            <a:rPr lang="en-US" altLang="zh-CN" sz="1500" dirty="0" err="1">
              <a:solidFill>
                <a:sysClr val="window" lastClr="FFFFFF"/>
              </a:solidFill>
              <a:latin typeface="Arial" panose="020B0604020202020204" pitchFamily="34" charset="0"/>
              <a:ea typeface="+mn-ea"/>
              <a:cs typeface="Arial" panose="020B0604020202020204" pitchFamily="34" charset="0"/>
            </a:rPr>
            <a:t>Wf</a:t>
          </a:r>
          <a:r>
            <a:rPr lang="en-US" altLang="zh-CN" sz="1500" dirty="0">
              <a:solidFill>
                <a:sysClr val="window" lastClr="FFFFFF"/>
              </a:solidFill>
              <a:latin typeface="Arial" panose="020B0604020202020204" pitchFamily="34" charset="0"/>
              <a:ea typeface="+mn-ea"/>
              <a:cs typeface="Arial" panose="020B0604020202020204" pitchFamily="34" charset="0"/>
            </a:rPr>
            <a:t>/W with long aligned fibers</a:t>
          </a:r>
          <a:endParaRPr lang="en-US" sz="1500" dirty="0"/>
        </a:p>
      </dgm:t>
    </dgm:pt>
    <dgm:pt modelId="{A239262E-F666-4D5E-88DE-B58AFBFC2249}" type="parTrans" cxnId="{135CDB49-F797-4438-9455-7A6FBC2E6C3C}">
      <dgm:prSet/>
      <dgm:spPr/>
      <dgm:t>
        <a:bodyPr/>
        <a:lstStyle/>
        <a:p>
          <a:endParaRPr lang="en-US"/>
        </a:p>
      </dgm:t>
    </dgm:pt>
    <dgm:pt modelId="{DAD82528-D638-4B7D-8316-3AE9B41CA599}" type="sibTrans" cxnId="{135CDB49-F797-4438-9455-7A6FBC2E6C3C}">
      <dgm:prSet/>
      <dgm:spPr/>
      <dgm:t>
        <a:bodyPr/>
        <a:lstStyle/>
        <a:p>
          <a:endParaRPr lang="en-US"/>
        </a:p>
      </dgm:t>
    </dgm:pt>
    <dgm:pt modelId="{073A55EC-5BB9-46F7-B988-AF6B9B5B63BD}" type="pres">
      <dgm:prSet presAssocID="{222EDABC-D728-4B0A-AF20-7FB4C2310F34}" presName="CompostProcess" presStyleCnt="0">
        <dgm:presLayoutVars>
          <dgm:dir/>
          <dgm:resizeHandles val="exact"/>
        </dgm:presLayoutVars>
      </dgm:prSet>
      <dgm:spPr/>
    </dgm:pt>
    <dgm:pt modelId="{63AF4C0D-F198-40B8-BA76-DB7B45B1F23E}" type="pres">
      <dgm:prSet presAssocID="{222EDABC-D728-4B0A-AF20-7FB4C2310F34}" presName="arrow" presStyleLbl="bgShp" presStyleIdx="0" presStyleCnt="1" custScaleX="117647" custLinFactNeighborX="0" custLinFactNeighborY="-5262"/>
      <dgm:spPr>
        <a:xfrm>
          <a:off x="372641" y="0"/>
          <a:ext cx="4223269" cy="2551832"/>
        </a:xfrm>
        <a:prstGeom prst="rightArrow">
          <a:avLst/>
        </a:prstGeom>
        <a:solidFill>
          <a:srgbClr val="4F81BD">
            <a:tint val="40000"/>
            <a:hueOff val="0"/>
            <a:satOff val="0"/>
            <a:lumOff val="0"/>
            <a:alphaOff val="0"/>
          </a:srgbClr>
        </a:solidFill>
        <a:ln>
          <a:noFill/>
        </a:ln>
        <a:effectLst/>
      </dgm:spPr>
    </dgm:pt>
    <dgm:pt modelId="{52276832-CDED-4CAF-A870-40B2E96B3191}" type="pres">
      <dgm:prSet presAssocID="{222EDABC-D728-4B0A-AF20-7FB4C2310F34}" presName="linearProcess" presStyleCnt="0"/>
      <dgm:spPr/>
    </dgm:pt>
    <dgm:pt modelId="{E0228658-40EF-46E5-A91C-E619681B26CD}" type="pres">
      <dgm:prSet presAssocID="{2A5A3A8C-AD06-40CA-B9A8-8C8834BC33EA}" presName="textNode" presStyleLbl="node1" presStyleIdx="0" presStyleCnt="4" custScaleX="120083" custLinFactNeighborX="30492" custLinFactNeighborY="3816">
        <dgm:presLayoutVars>
          <dgm:bulletEnabled val="1"/>
        </dgm:presLayoutVars>
      </dgm:prSet>
      <dgm:spPr>
        <a:prstGeom prst="roundRect">
          <a:avLst/>
        </a:prstGeom>
      </dgm:spPr>
    </dgm:pt>
    <dgm:pt modelId="{3D63D62E-3535-41CA-8CC1-4B28D1517F0D}" type="pres">
      <dgm:prSet presAssocID="{E651E5CF-2F2D-4150-83B4-A1A8F087CD53}" presName="sibTrans" presStyleCnt="0"/>
      <dgm:spPr/>
    </dgm:pt>
    <dgm:pt modelId="{A7DDC145-EB6F-4BAC-B21D-8409DEE08BD8}" type="pres">
      <dgm:prSet presAssocID="{A33F49C9-434E-4643-92FE-A173A81E8095}" presName="textNode" presStyleLbl="node1" presStyleIdx="1" presStyleCnt="4" custScaleX="69210" custScaleY="155536" custLinFactNeighborX="3116" custLinFactNeighborY="2488">
        <dgm:presLayoutVars>
          <dgm:bulletEnabled val="1"/>
        </dgm:presLayoutVars>
      </dgm:prSet>
      <dgm:spPr>
        <a:prstGeom prst="roundRect">
          <a:avLst/>
        </a:prstGeom>
      </dgm:spPr>
    </dgm:pt>
    <dgm:pt modelId="{5F75E86E-42E9-4F35-8226-FC9151FF2EE4}" type="pres">
      <dgm:prSet presAssocID="{0D00C9BC-8BA2-403A-976B-F623E2DE47A2}" presName="sibTrans" presStyleCnt="0"/>
      <dgm:spPr/>
    </dgm:pt>
    <dgm:pt modelId="{84233A15-8297-4D6E-9A13-E34CF3AA71E2}" type="pres">
      <dgm:prSet presAssocID="{DD254AAA-4128-49B8-A9E4-843FCE5426AA}" presName="textNode" presStyleLbl="node1" presStyleIdx="2" presStyleCnt="4" custScaleX="82521" custScaleY="110592" custLinFactNeighborX="-13864" custLinFactNeighborY="6687">
        <dgm:presLayoutVars>
          <dgm:bulletEnabled val="1"/>
        </dgm:presLayoutVars>
      </dgm:prSet>
      <dgm:spPr>
        <a:prstGeom prst="roundRect">
          <a:avLst/>
        </a:prstGeom>
      </dgm:spPr>
    </dgm:pt>
    <dgm:pt modelId="{310F0828-AB2E-48A3-B169-5CEEC25167B1}" type="pres">
      <dgm:prSet presAssocID="{EC410740-9597-4A44-9D39-4D257359C54B}" presName="sibTrans" presStyleCnt="0"/>
      <dgm:spPr/>
    </dgm:pt>
    <dgm:pt modelId="{9B1CC77A-7ED8-4E98-9956-C1B58C1984EA}" type="pres">
      <dgm:prSet presAssocID="{F1CE05AA-CA48-409B-889C-411319B09722}" presName="textNode" presStyleLbl="node1" presStyleIdx="3" presStyleCnt="4" custScaleX="91918" custScaleY="143631" custLinFactNeighborX="-85528" custLinFactNeighborY="3043">
        <dgm:presLayoutVars>
          <dgm:bulletEnabled val="1"/>
        </dgm:presLayoutVars>
      </dgm:prSet>
      <dgm:spPr/>
    </dgm:pt>
  </dgm:ptLst>
  <dgm:cxnLst>
    <dgm:cxn modelId="{DA0A6233-28FE-4930-806D-769AA8451445}" type="presOf" srcId="{A33F49C9-434E-4643-92FE-A173A81E8095}" destId="{A7DDC145-EB6F-4BAC-B21D-8409DEE08BD8}" srcOrd="0" destOrd="0" presId="urn:microsoft.com/office/officeart/2005/8/layout/hProcess9"/>
    <dgm:cxn modelId="{98E20D48-0D6A-45B9-B764-59A52D19E1EE}" srcId="{222EDABC-D728-4B0A-AF20-7FB4C2310F34}" destId="{A33F49C9-434E-4643-92FE-A173A81E8095}" srcOrd="1" destOrd="0" parTransId="{DFCC65E2-1D39-4A3C-8AEC-78D53FC744CA}" sibTransId="{0D00C9BC-8BA2-403A-976B-F623E2DE47A2}"/>
    <dgm:cxn modelId="{135CDB49-F797-4438-9455-7A6FBC2E6C3C}" srcId="{222EDABC-D728-4B0A-AF20-7FB4C2310F34}" destId="{F1CE05AA-CA48-409B-889C-411319B09722}" srcOrd="3" destOrd="0" parTransId="{A239262E-F666-4D5E-88DE-B58AFBFC2249}" sibTransId="{DAD82528-D638-4B7D-8316-3AE9B41CA599}"/>
    <dgm:cxn modelId="{3943A372-CF9A-4CC0-985E-EAF8F2E8818D}" srcId="{222EDABC-D728-4B0A-AF20-7FB4C2310F34}" destId="{DD254AAA-4128-49B8-A9E4-843FCE5426AA}" srcOrd="2" destOrd="0" parTransId="{3B25E425-723C-476B-BF62-270B8DB4DF93}" sibTransId="{EC410740-9597-4A44-9D39-4D257359C54B}"/>
    <dgm:cxn modelId="{6E15A190-29B6-4BE3-B064-E4916A075275}" srcId="{222EDABC-D728-4B0A-AF20-7FB4C2310F34}" destId="{2A5A3A8C-AD06-40CA-B9A8-8C8834BC33EA}" srcOrd="0" destOrd="0" parTransId="{2A75841D-92BA-4CDA-ADA8-F6B7A7F29703}" sibTransId="{E651E5CF-2F2D-4150-83B4-A1A8F087CD53}"/>
    <dgm:cxn modelId="{55E80E9F-235D-48A4-BD99-DAD3C4E93FF7}" type="presOf" srcId="{2A5A3A8C-AD06-40CA-B9A8-8C8834BC33EA}" destId="{E0228658-40EF-46E5-A91C-E619681B26CD}" srcOrd="0" destOrd="0" presId="urn:microsoft.com/office/officeart/2005/8/layout/hProcess9"/>
    <dgm:cxn modelId="{3D9056CA-56DC-46B7-A56D-C7D2D51ED35B}" type="presOf" srcId="{222EDABC-D728-4B0A-AF20-7FB4C2310F34}" destId="{073A55EC-5BB9-46F7-B988-AF6B9B5B63BD}" srcOrd="0" destOrd="0" presId="urn:microsoft.com/office/officeart/2005/8/layout/hProcess9"/>
    <dgm:cxn modelId="{48875FD7-0446-4531-AC8E-D63B447E22A5}" type="presOf" srcId="{F1CE05AA-CA48-409B-889C-411319B09722}" destId="{9B1CC77A-7ED8-4E98-9956-C1B58C1984EA}" srcOrd="0" destOrd="0" presId="urn:microsoft.com/office/officeart/2005/8/layout/hProcess9"/>
    <dgm:cxn modelId="{D9C608EE-9FE2-49E2-A132-A486F1490871}" type="presOf" srcId="{DD254AAA-4128-49B8-A9E4-843FCE5426AA}" destId="{84233A15-8297-4D6E-9A13-E34CF3AA71E2}" srcOrd="0" destOrd="0" presId="urn:microsoft.com/office/officeart/2005/8/layout/hProcess9"/>
    <dgm:cxn modelId="{520AA4A8-8F82-42B6-B79D-22D31F6E17A5}" type="presParOf" srcId="{073A55EC-5BB9-46F7-B988-AF6B9B5B63BD}" destId="{63AF4C0D-F198-40B8-BA76-DB7B45B1F23E}" srcOrd="0" destOrd="0" presId="urn:microsoft.com/office/officeart/2005/8/layout/hProcess9"/>
    <dgm:cxn modelId="{E0D1474E-8300-4CBD-939B-32225609EAEA}" type="presParOf" srcId="{073A55EC-5BB9-46F7-B988-AF6B9B5B63BD}" destId="{52276832-CDED-4CAF-A870-40B2E96B3191}" srcOrd="1" destOrd="0" presId="urn:microsoft.com/office/officeart/2005/8/layout/hProcess9"/>
    <dgm:cxn modelId="{60472D19-BE25-40F3-AE89-36DB65D5D0D1}" type="presParOf" srcId="{52276832-CDED-4CAF-A870-40B2E96B3191}" destId="{E0228658-40EF-46E5-A91C-E619681B26CD}" srcOrd="0" destOrd="0" presId="urn:microsoft.com/office/officeart/2005/8/layout/hProcess9"/>
    <dgm:cxn modelId="{FE931E8C-104A-400B-BEE1-F842F4DBE472}" type="presParOf" srcId="{52276832-CDED-4CAF-A870-40B2E96B3191}" destId="{3D63D62E-3535-41CA-8CC1-4B28D1517F0D}" srcOrd="1" destOrd="0" presId="urn:microsoft.com/office/officeart/2005/8/layout/hProcess9"/>
    <dgm:cxn modelId="{BED49802-F5A3-4964-8C15-07A7762A7C29}" type="presParOf" srcId="{52276832-CDED-4CAF-A870-40B2E96B3191}" destId="{A7DDC145-EB6F-4BAC-B21D-8409DEE08BD8}" srcOrd="2" destOrd="0" presId="urn:microsoft.com/office/officeart/2005/8/layout/hProcess9"/>
    <dgm:cxn modelId="{4B7BCD97-C62E-43C7-A0CF-3E77019B78AA}" type="presParOf" srcId="{52276832-CDED-4CAF-A870-40B2E96B3191}" destId="{5F75E86E-42E9-4F35-8226-FC9151FF2EE4}" srcOrd="3" destOrd="0" presId="urn:microsoft.com/office/officeart/2005/8/layout/hProcess9"/>
    <dgm:cxn modelId="{2E603CAD-89AF-4516-A8C2-9029E1251834}" type="presParOf" srcId="{52276832-CDED-4CAF-A870-40B2E96B3191}" destId="{84233A15-8297-4D6E-9A13-E34CF3AA71E2}" srcOrd="4" destOrd="0" presId="urn:microsoft.com/office/officeart/2005/8/layout/hProcess9"/>
    <dgm:cxn modelId="{F64B37DB-5BB0-4C94-9226-8202B1C679BC}" type="presParOf" srcId="{52276832-CDED-4CAF-A870-40B2E96B3191}" destId="{310F0828-AB2E-48A3-B169-5CEEC25167B1}" srcOrd="5" destOrd="0" presId="urn:microsoft.com/office/officeart/2005/8/layout/hProcess9"/>
    <dgm:cxn modelId="{4FB93FAE-1CC8-4325-9C52-CD97E8B77CE0}" type="presParOf" srcId="{52276832-CDED-4CAF-A870-40B2E96B3191}" destId="{9B1CC77A-7ED8-4E98-9956-C1B58C1984EA}"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AF4C0D-F198-40B8-BA76-DB7B45B1F23E}">
      <dsp:nvSpPr>
        <dsp:cNvPr id="0" name=""/>
        <dsp:cNvSpPr/>
      </dsp:nvSpPr>
      <dsp:spPr>
        <a:xfrm>
          <a:off x="2" y="0"/>
          <a:ext cx="11344274" cy="1973368"/>
        </a:xfrm>
        <a:prstGeom prst="rightArrow">
          <a:avLst/>
        </a:prstGeom>
        <a:solidFill>
          <a:srgbClr val="4F81BD">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E0228658-40EF-46E5-A91C-E619681B26CD}">
      <dsp:nvSpPr>
        <dsp:cNvPr id="0" name=""/>
        <dsp:cNvSpPr/>
      </dsp:nvSpPr>
      <dsp:spPr>
        <a:xfrm>
          <a:off x="101003" y="622131"/>
          <a:ext cx="3419343" cy="789347"/>
        </a:xfrm>
        <a:prstGeom prst="roundRect">
          <a:avLst/>
        </a:prstGeom>
        <a:solidFill>
          <a:schemeClr val="accent1">
            <a:lumMod val="75000"/>
          </a:scheme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500" kern="1200" dirty="0">
              <a:solidFill>
                <a:sysClr val="window" lastClr="FFFFFF"/>
              </a:solidFill>
              <a:latin typeface="+mj-lt"/>
              <a:ea typeface="+mn-ea"/>
              <a:cs typeface="+mn-cs"/>
            </a:rPr>
            <a:t>Tungsten Weaves laser cutting and coating</a:t>
          </a:r>
        </a:p>
      </dsp:txBody>
      <dsp:txXfrm>
        <a:off x="139536" y="660664"/>
        <a:ext cx="3342277" cy="712281"/>
      </dsp:txXfrm>
    </dsp:sp>
    <dsp:sp modelId="{A7DDC145-EB6F-4BAC-B21D-8409DEE08BD8}">
      <dsp:nvSpPr>
        <dsp:cNvPr id="0" name=""/>
        <dsp:cNvSpPr/>
      </dsp:nvSpPr>
      <dsp:spPr>
        <a:xfrm>
          <a:off x="3758885" y="392463"/>
          <a:ext cx="1970743" cy="1227719"/>
        </a:xfrm>
        <a:prstGeom prst="roundRect">
          <a:avLst/>
        </a:prstGeom>
        <a:solidFill>
          <a:schemeClr val="accent1">
            <a:lumMod val="75000"/>
          </a:scheme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66750">
            <a:lnSpc>
              <a:spcPct val="100000"/>
            </a:lnSpc>
            <a:spcBef>
              <a:spcPct val="0"/>
            </a:spcBef>
            <a:spcAft>
              <a:spcPct val="35000"/>
            </a:spcAft>
            <a:buNone/>
          </a:pPr>
          <a:r>
            <a:rPr lang="de-DE" altLang="zh-CN" sz="1500" kern="1200" baseline="0" dirty="0">
              <a:solidFill>
                <a:sysClr val="window" lastClr="FFFFFF"/>
              </a:solidFill>
              <a:latin typeface="Arial" panose="020B0604020202020204" pitchFamily="34" charset="0"/>
              <a:ea typeface="+mn-ea"/>
              <a:cs typeface="Arial" panose="020B0604020202020204" pitchFamily="34" charset="0"/>
            </a:rPr>
            <a:t>Alternate placement of W weaves and W powders in the graphite tool of SPS </a:t>
          </a:r>
          <a:endParaRPr lang="en-US" sz="1500" kern="1200" dirty="0">
            <a:solidFill>
              <a:sysClr val="window" lastClr="FFFFFF"/>
            </a:solidFill>
            <a:latin typeface="+mj-lt"/>
            <a:ea typeface="+mn-ea"/>
            <a:cs typeface="+mn-cs"/>
          </a:endParaRPr>
        </a:p>
      </dsp:txBody>
      <dsp:txXfrm>
        <a:off x="3818817" y="452395"/>
        <a:ext cx="1850879" cy="1107855"/>
      </dsp:txXfrm>
    </dsp:sp>
    <dsp:sp modelId="{84233A15-8297-4D6E-9A13-E34CF3AA71E2}">
      <dsp:nvSpPr>
        <dsp:cNvPr id="0" name=""/>
        <dsp:cNvSpPr/>
      </dsp:nvSpPr>
      <dsp:spPr>
        <a:xfrm>
          <a:off x="6002313" y="602990"/>
          <a:ext cx="2349771" cy="872954"/>
        </a:xfrm>
        <a:prstGeom prst="roundRect">
          <a:avLst/>
        </a:prstGeom>
        <a:solidFill>
          <a:schemeClr val="accent1">
            <a:lumMod val="75000"/>
          </a:scheme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66750">
            <a:lnSpc>
              <a:spcPct val="90000"/>
            </a:lnSpc>
            <a:spcBef>
              <a:spcPct val="0"/>
            </a:spcBef>
            <a:spcAft>
              <a:spcPct val="35000"/>
            </a:spcAft>
            <a:buNone/>
          </a:pPr>
          <a:r>
            <a:rPr lang="en-US" sz="1500" kern="1200" dirty="0"/>
            <a:t>Spark Plasma Sintering (SPS)</a:t>
          </a:r>
        </a:p>
      </dsp:txBody>
      <dsp:txXfrm>
        <a:off x="6044927" y="645604"/>
        <a:ext cx="2264543" cy="787726"/>
      </dsp:txXfrm>
    </dsp:sp>
    <dsp:sp modelId="{9B1CC77A-7ED8-4E98-9956-C1B58C1984EA}">
      <dsp:nvSpPr>
        <dsp:cNvPr id="0" name=""/>
        <dsp:cNvSpPr/>
      </dsp:nvSpPr>
      <dsp:spPr>
        <a:xfrm>
          <a:off x="8445157" y="443830"/>
          <a:ext cx="2617349" cy="1133747"/>
        </a:xfrm>
        <a:prstGeom prst="round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66750">
            <a:lnSpc>
              <a:spcPct val="90000"/>
            </a:lnSpc>
            <a:spcBef>
              <a:spcPct val="0"/>
            </a:spcBef>
            <a:spcAft>
              <a:spcPct val="35000"/>
            </a:spcAft>
            <a:buNone/>
          </a:pPr>
          <a:r>
            <a:rPr lang="en-US" altLang="zh-CN" sz="1500" kern="1200" dirty="0" err="1">
              <a:solidFill>
                <a:sysClr val="window" lastClr="FFFFFF"/>
              </a:solidFill>
              <a:latin typeface="Arial" panose="020B0604020202020204" pitchFamily="34" charset="0"/>
              <a:ea typeface="+mn-ea"/>
              <a:cs typeface="Arial" panose="020B0604020202020204" pitchFamily="34" charset="0"/>
            </a:rPr>
            <a:t>Wf</a:t>
          </a:r>
          <a:r>
            <a:rPr lang="en-US" altLang="zh-CN" sz="1500" kern="1200" dirty="0">
              <a:solidFill>
                <a:sysClr val="window" lastClr="FFFFFF"/>
              </a:solidFill>
              <a:latin typeface="Arial" panose="020B0604020202020204" pitchFamily="34" charset="0"/>
              <a:ea typeface="+mn-ea"/>
              <a:cs typeface="Arial" panose="020B0604020202020204" pitchFamily="34" charset="0"/>
            </a:rPr>
            <a:t>/W with long aligned fibers</a:t>
          </a:r>
          <a:endParaRPr lang="en-US" sz="1500" kern="1200" dirty="0"/>
        </a:p>
      </dsp:txBody>
      <dsp:txXfrm>
        <a:off x="8500502" y="499175"/>
        <a:ext cx="2506659" cy="102305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4DAB37-E962-B248-8289-12C35BE65C61}" type="datetimeFigureOut">
              <a:rPr lang="en-GB" smtClean="0"/>
              <a:t>24/03/2025</a:t>
            </a:fld>
            <a:endParaRPr lang="en-GB"/>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1F2BF9-72CD-E14B-88F9-41C8ABD68243}" type="slidenum">
              <a:rPr lang="en-GB" smtClean="0"/>
              <a:t>‹Nr.›</a:t>
            </a:fld>
            <a:endParaRPr lang="en-GB"/>
          </a:p>
        </p:txBody>
      </p:sp>
    </p:spTree>
    <p:extLst>
      <p:ext uri="{BB962C8B-B14F-4D97-AF65-F5344CB8AC3E}">
        <p14:creationId xmlns:p14="http://schemas.microsoft.com/office/powerpoint/2010/main" val="1785083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49027E0A-1465-4A40-B1D5-9126D49509FC}" type="slidenum">
              <a:rPr lang="en-GB" smtClean="0"/>
              <a:pPr/>
              <a:t>2</a:t>
            </a:fld>
            <a:endParaRPr lang="en-GB" dirty="0"/>
          </a:p>
        </p:txBody>
      </p:sp>
    </p:spTree>
    <p:extLst>
      <p:ext uri="{BB962C8B-B14F-4D97-AF65-F5344CB8AC3E}">
        <p14:creationId xmlns:p14="http://schemas.microsoft.com/office/powerpoint/2010/main" val="401744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27E0A-1465-4A40-B1D5-9126D49509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323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27E0A-1465-4A40-B1D5-9126D49509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182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4CE2A-9492-162D-7DA6-327BA04CD0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336C02-5F1F-1997-B096-44A59724D9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067283-D93A-0283-689D-8B6E9B9E2BB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380F10E-B769-5978-30D7-DC3CD4E115A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66CAD1-FD47-46B0-9C16-1B81F4E690E0}"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de-D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18660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0FECCAF-BF8C-4B99-A080-DCE7FC334319}" type="slidenum">
              <a:rPr kumimoji="0" lang="de-DE"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51888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0FECCAF-BF8C-4B99-A080-DCE7FC334319}" type="slidenum">
              <a:rPr kumimoji="0" lang="de-DE"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5294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27E0A-1465-4A40-B1D5-9126D49509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23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a:t>Seek </a:t>
            </a:r>
            <a:r>
              <a:rPr lang="en-GB" dirty="0"/>
              <a:t>thermal S314SPX IR camera spec: </a:t>
            </a:r>
            <a:r>
              <a:rPr lang="en-GB" b="0" i="0" dirty="0">
                <a:solidFill>
                  <a:srgbClr val="6D6D6D"/>
                </a:solidFill>
                <a:effectLst/>
                <a:latin typeface="Be Vietnam Pro"/>
              </a:rPr>
              <a:t>Sensor Resolution: 320 x 240</a:t>
            </a:r>
            <a:endParaRPr lang="en-GB" b="0" i="0" dirty="0">
              <a:solidFill>
                <a:srgbClr val="000000"/>
              </a:solidFill>
              <a:effectLst/>
              <a:latin typeface="Be Vietnam Pro"/>
            </a:endParaRPr>
          </a:p>
          <a:p>
            <a:pPr lvl="5" algn="l"/>
            <a:r>
              <a:rPr lang="en-GB" b="0" i="0" dirty="0">
                <a:solidFill>
                  <a:srgbClr val="6D6D6D"/>
                </a:solidFill>
                <a:effectLst/>
                <a:latin typeface="Be Vietnam Pro"/>
              </a:rPr>
              <a:t>Field of View: 56 degrees HFOV, 4.0mm</a:t>
            </a:r>
            <a:endParaRPr lang="en-GB" b="0" i="0" dirty="0">
              <a:solidFill>
                <a:srgbClr val="000000"/>
              </a:solidFill>
              <a:effectLst/>
              <a:latin typeface="Be Vietnam Pro"/>
            </a:endParaRPr>
          </a:p>
          <a:p>
            <a:pPr lvl="5" algn="l"/>
            <a:r>
              <a:rPr lang="en-GB" b="0" i="0" dirty="0">
                <a:solidFill>
                  <a:srgbClr val="6D6D6D"/>
                </a:solidFill>
                <a:effectLst/>
                <a:latin typeface="Be Vietnam Pro"/>
              </a:rPr>
              <a:t>Frame Rate: Up to 27Hz</a:t>
            </a:r>
          </a:p>
          <a:p>
            <a:pPr lvl="5" algn="l"/>
            <a:endParaRPr lang="en-GB" b="0" i="0" dirty="0">
              <a:solidFill>
                <a:srgbClr val="000000"/>
              </a:solidFill>
              <a:effectLst/>
              <a:latin typeface="Be Vietnam Pro"/>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8601C0-2921-42B2-BFD3-8FF793500E7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35853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a:t>Seek </a:t>
            </a:r>
            <a:r>
              <a:rPr lang="en-GB" dirty="0"/>
              <a:t>thermal S314SPX IR camera spec: </a:t>
            </a:r>
            <a:r>
              <a:rPr lang="en-GB" b="0" i="0" dirty="0">
                <a:solidFill>
                  <a:srgbClr val="6D6D6D"/>
                </a:solidFill>
                <a:effectLst/>
                <a:latin typeface="Be Vietnam Pro"/>
              </a:rPr>
              <a:t>Sensor Resolution: 320 x 240</a:t>
            </a:r>
            <a:endParaRPr lang="en-GB" b="0" i="0" dirty="0">
              <a:solidFill>
                <a:srgbClr val="000000"/>
              </a:solidFill>
              <a:effectLst/>
              <a:latin typeface="Be Vietnam Pro"/>
            </a:endParaRPr>
          </a:p>
          <a:p>
            <a:pPr lvl="5" algn="l"/>
            <a:r>
              <a:rPr lang="en-GB" b="0" i="0" dirty="0">
                <a:solidFill>
                  <a:srgbClr val="6D6D6D"/>
                </a:solidFill>
                <a:effectLst/>
                <a:latin typeface="Be Vietnam Pro"/>
              </a:rPr>
              <a:t>Field of View: 56 degrees HFOV, 4.0mm</a:t>
            </a:r>
            <a:endParaRPr lang="en-GB" b="0" i="0" dirty="0">
              <a:solidFill>
                <a:srgbClr val="000000"/>
              </a:solidFill>
              <a:effectLst/>
              <a:latin typeface="Be Vietnam Pro"/>
            </a:endParaRPr>
          </a:p>
          <a:p>
            <a:pPr lvl="5" algn="l"/>
            <a:r>
              <a:rPr lang="en-GB" b="0" i="0" dirty="0">
                <a:solidFill>
                  <a:srgbClr val="6D6D6D"/>
                </a:solidFill>
                <a:effectLst/>
                <a:latin typeface="Be Vietnam Pro"/>
              </a:rPr>
              <a:t>Frame Rate: Up to 27Hz</a:t>
            </a:r>
          </a:p>
          <a:p>
            <a:pPr lvl="5" algn="l"/>
            <a:endParaRPr lang="en-GB" b="0" i="0" dirty="0">
              <a:solidFill>
                <a:srgbClr val="000000"/>
              </a:solidFill>
              <a:effectLst/>
              <a:latin typeface="Be Vietnam Pro"/>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8601C0-2921-42B2-BFD3-8FF793500E7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439285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11.xml"/><Relationship Id="rId4" Type="http://schemas.openxmlformats.org/officeDocument/2006/relationships/image" Target="../media/image40.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2.xml"/><Relationship Id="rId4" Type="http://schemas.openxmlformats.org/officeDocument/2006/relationships/image" Target="../media/image3.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2.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3.xml"/><Relationship Id="rId4" Type="http://schemas.openxmlformats.org/officeDocument/2006/relationships/image" Target="../media/image3.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3.xml"/><Relationship Id="rId4" Type="http://schemas.openxmlformats.org/officeDocument/2006/relationships/image" Target="../media/image5.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emf"/><Relationship Id="rId1" Type="http://schemas.openxmlformats.org/officeDocument/2006/relationships/slideMaster" Target="../slideMasters/slideMaster14.xml"/><Relationship Id="rId4" Type="http://schemas.openxmlformats.org/officeDocument/2006/relationships/image" Target="../media/image43.jpeg"/></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image" Target="../media/image13.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image" Target="../media/image13.jp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png"/><Relationship Id="rId1" Type="http://schemas.openxmlformats.org/officeDocument/2006/relationships/slideMaster" Target="../slideMasters/slideMaster5.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image" Target="../media/image13.jpg"/></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image" Target="../media/image13.jp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png"/><Relationship Id="rId1" Type="http://schemas.openxmlformats.org/officeDocument/2006/relationships/slideMaster" Target="../slideMasters/slideMaster6.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image" Target="../media/image13.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image" Target="../media/image13.jp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jpeg"/><Relationship Id="rId1" Type="http://schemas.openxmlformats.org/officeDocument/2006/relationships/slideMaster" Target="../slideMasters/slideMaster8.xml"/><Relationship Id="rId5" Type="http://schemas.openxmlformats.org/officeDocument/2006/relationships/image" Target="../media/image34.png"/><Relationship Id="rId4" Type="http://schemas.openxmlformats.org/officeDocument/2006/relationships/image" Target="../media/image33.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0.xml"/><Relationship Id="rId4" Type="http://schemas.openxmlformats.org/officeDocument/2006/relationships/image" Target="../media/image3.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0.xml"/><Relationship Id="rId4" Type="http://schemas.openxmlformats.org/officeDocument/2006/relationships/image" Target="../media/image5.png"/></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640704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IP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a:t>Short title goes here</a:t>
            </a:r>
            <a:endParaRPr lang="de-DE" dirty="0"/>
          </a:p>
        </p:txBody>
      </p:sp>
      <p:sp>
        <p:nvSpPr>
          <p:cNvPr id="6" name="Fußzeilenplatzhalter 5"/>
          <p:cNvSpPr>
            <a:spLocks noGrp="1"/>
          </p:cNvSpPr>
          <p:nvPr>
            <p:ph type="ftr" sz="quarter" idx="11"/>
          </p:nvPr>
        </p:nvSpPr>
        <p:spPr/>
        <p:txBody>
          <a:bodyPr/>
          <a:lstStyle/>
          <a:p>
            <a:r>
              <a:rPr lang="de-DE"/>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513667342"/>
      </p:ext>
    </p:extLst>
  </p:cSld>
  <p:clrMapOvr>
    <a:masterClrMapping/>
  </p:clrMapOvr>
  <p:extLst>
    <p:ext uri="{DCECCB84-F9BA-43D5-87BE-67443E8EF086}">
      <p15:sldGuideLst xmlns:p15="http://schemas.microsoft.com/office/powerpoint/2012/main">
        <p15:guide id="1" pos="653">
          <p15:clr>
            <a:srgbClr val="FBAE40"/>
          </p15:clr>
        </p15:guide>
        <p15:guide id="2" pos="3940">
          <p15:clr>
            <a:srgbClr val="FBAE40"/>
          </p15:clr>
        </p15:guide>
        <p15:guide id="3" orient="horz" pos="1298">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ACE59288-6D80-4F40-B672-C3CA6030BBFD}" type="datetimeFigureOut">
              <a:rPr lang="en-US" smtClean="0"/>
              <a:t>3/24/25</a:t>
            </a:fld>
            <a:endParaRPr lang="en-US"/>
          </a:p>
        </p:txBody>
      </p:sp>
      <p:sp>
        <p:nvSpPr>
          <p:cNvPr id="3" name="Fußzeilenplatzhalter 2"/>
          <p:cNvSpPr>
            <a:spLocks noGrp="1"/>
          </p:cNvSpPr>
          <p:nvPr>
            <p:ph type="ftr" sz="quarter" idx="11"/>
          </p:nvPr>
        </p:nvSpPr>
        <p:spPr/>
        <p:txBody>
          <a:bodyPr/>
          <a:lstStyle/>
          <a:p>
            <a:endParaRPr lang="en-US" dirty="0"/>
          </a:p>
        </p:txBody>
      </p:sp>
      <p:sp>
        <p:nvSpPr>
          <p:cNvPr id="4" name="Foliennummernplatzhalter 3"/>
          <p:cNvSpPr>
            <a:spLocks noGrp="1"/>
          </p:cNvSpPr>
          <p:nvPr>
            <p:ph type="sldNum" sz="quarter" idx="12"/>
          </p:nvPr>
        </p:nvSpPr>
        <p:spPr/>
        <p:txBody>
          <a:bodyPr/>
          <a:lstStyle/>
          <a:p>
            <a:fld id="{DCF7791A-66D4-4453-969C-049259BA2C9D}" type="slidenum">
              <a:rPr lang="en-US" smtClean="0"/>
              <a:t>‹Nr.›</a:t>
            </a:fld>
            <a:endParaRPr lang="en-US"/>
          </a:p>
        </p:txBody>
      </p:sp>
      <p:sp>
        <p:nvSpPr>
          <p:cNvPr id="5" name="Titel 4"/>
          <p:cNvSpPr>
            <a:spLocks noGrp="1"/>
          </p:cNvSpPr>
          <p:nvPr>
            <p:ph type="title"/>
          </p:nvPr>
        </p:nvSpPr>
        <p:spPr>
          <a:xfrm>
            <a:off x="1631504" y="188640"/>
            <a:ext cx="9147448" cy="471587"/>
          </a:xfrm>
        </p:spPr>
        <p:txBody>
          <a:bodyPr>
            <a:normAutofit/>
          </a:bodyPr>
          <a:lstStyle>
            <a:lvl1pPr>
              <a:defRPr sz="2800" b="1">
                <a:latin typeface="Arial" panose="020B0604020202020204" pitchFamily="34" charset="0"/>
                <a:cs typeface="Arial" panose="020B0604020202020204" pitchFamily="34" charset="0"/>
              </a:defRPr>
            </a:lvl1pPr>
          </a:lstStyle>
          <a:p>
            <a:r>
              <a:rPr lang="de-DE" dirty="0"/>
              <a:t>Titelmasterformat durch Klicken bearbeiten</a:t>
            </a:r>
          </a:p>
        </p:txBody>
      </p:sp>
      <p:sp>
        <p:nvSpPr>
          <p:cNvPr id="6" name="Inhaltsplatzhalter 2"/>
          <p:cNvSpPr>
            <a:spLocks noGrp="1"/>
          </p:cNvSpPr>
          <p:nvPr>
            <p:ph idx="1"/>
          </p:nvPr>
        </p:nvSpPr>
        <p:spPr>
          <a:xfrm>
            <a:off x="838200" y="1196752"/>
            <a:ext cx="10515600" cy="4968552"/>
          </a:xfrm>
        </p:spPr>
        <p:txBody>
          <a:bodyPr/>
          <a:lstStyle>
            <a:lvl1pPr>
              <a:defRPr>
                <a:latin typeface="Verdana" panose="020B0604030504040204" pitchFamily="34" charset="0"/>
                <a:ea typeface="Verdana" panose="020B0604030504040204" pitchFamily="34" charset="0"/>
              </a:defRPr>
            </a:lvl1pPr>
            <a:lvl2pPr>
              <a:defRPr>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35915289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en-US"/>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ACE59288-6D80-4F40-B672-C3CA6030BBFD}" type="datetimeFigureOut">
              <a:rPr lang="en-US" smtClean="0"/>
              <a:t>3/24/25</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DCF7791A-66D4-4453-969C-049259BA2C9D}" type="slidenum">
              <a:rPr lang="en-US" smtClean="0"/>
              <a:t>‹Nr.›</a:t>
            </a:fld>
            <a:endParaRPr lang="en-US"/>
          </a:p>
        </p:txBody>
      </p:sp>
    </p:spTree>
    <p:extLst>
      <p:ext uri="{BB962C8B-B14F-4D97-AF65-F5344CB8AC3E}">
        <p14:creationId xmlns:p14="http://schemas.microsoft.com/office/powerpoint/2010/main" val="41334303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en-US"/>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ACE59288-6D80-4F40-B672-C3CA6030BBFD}" type="datetimeFigureOut">
              <a:rPr lang="en-US" smtClean="0"/>
              <a:t>3/24/25</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DCF7791A-66D4-4453-969C-049259BA2C9D}" type="slidenum">
              <a:rPr lang="en-US" smtClean="0"/>
              <a:t>‹Nr.›</a:t>
            </a:fld>
            <a:endParaRPr lang="en-US"/>
          </a:p>
        </p:txBody>
      </p:sp>
    </p:spTree>
    <p:extLst>
      <p:ext uri="{BB962C8B-B14F-4D97-AF65-F5344CB8AC3E}">
        <p14:creationId xmlns:p14="http://schemas.microsoft.com/office/powerpoint/2010/main" val="40093515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endParaRPr lang="en-US" dirty="0"/>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p:txBody>
          <a:bodyPr/>
          <a:lstStyle/>
          <a:p>
            <a:fld id="{ACE59288-6D80-4F40-B672-C3CA6030BBFD}" type="datetimeFigureOut">
              <a:rPr lang="en-US" smtClean="0"/>
              <a:t>3/24/25</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DCF7791A-66D4-4453-969C-049259BA2C9D}" type="slidenum">
              <a:rPr lang="en-US" smtClean="0"/>
              <a:t>‹Nr.›</a:t>
            </a:fld>
            <a:endParaRPr lang="en-US"/>
          </a:p>
        </p:txBody>
      </p:sp>
    </p:spTree>
    <p:extLst>
      <p:ext uri="{BB962C8B-B14F-4D97-AF65-F5344CB8AC3E}">
        <p14:creationId xmlns:p14="http://schemas.microsoft.com/office/powerpoint/2010/main" val="41253407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endParaRPr lang="en-US"/>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p:txBody>
          <a:bodyPr/>
          <a:lstStyle/>
          <a:p>
            <a:fld id="{ACE59288-6D80-4F40-B672-C3CA6030BBFD}" type="datetimeFigureOut">
              <a:rPr lang="en-US" smtClean="0"/>
              <a:t>3/24/25</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DCF7791A-66D4-4453-969C-049259BA2C9D}" type="slidenum">
              <a:rPr lang="en-US" smtClean="0"/>
              <a:t>‹Nr.›</a:t>
            </a:fld>
            <a:endParaRPr lang="en-US"/>
          </a:p>
        </p:txBody>
      </p:sp>
    </p:spTree>
    <p:extLst>
      <p:ext uri="{BB962C8B-B14F-4D97-AF65-F5344CB8AC3E}">
        <p14:creationId xmlns:p14="http://schemas.microsoft.com/office/powerpoint/2010/main" val="301585438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2_Titelfolie">
    <p:spTree>
      <p:nvGrpSpPr>
        <p:cNvPr id="1" name=""/>
        <p:cNvGrpSpPr/>
        <p:nvPr/>
      </p:nvGrpSpPr>
      <p:grpSpPr>
        <a:xfrm>
          <a:off x="0" y="0"/>
          <a:ext cx="0" cy="0"/>
          <a:chOff x="0" y="0"/>
          <a:chExt cx="0" cy="0"/>
        </a:xfrm>
      </p:grpSpPr>
      <p:pic>
        <p:nvPicPr>
          <p:cNvPr id="8" name="Bild 7"/>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27348"/>
          <a:stretch/>
        </p:blipFill>
        <p:spPr>
          <a:xfrm>
            <a:off x="-11654" y="7680"/>
            <a:ext cx="12193200" cy="5568548"/>
          </a:xfrm>
          <a:prstGeom prst="rect">
            <a:avLst/>
          </a:prstGeom>
        </p:spPr>
      </p:pic>
      <p:sp>
        <p:nvSpPr>
          <p:cNvPr id="14" name="Title 1"/>
          <p:cNvSpPr>
            <a:spLocks noGrp="1"/>
          </p:cNvSpPr>
          <p:nvPr>
            <p:ph type="ctrTitle" hasCustomPrompt="1"/>
          </p:nvPr>
        </p:nvSpPr>
        <p:spPr>
          <a:xfrm>
            <a:off x="527381" y="2348880"/>
            <a:ext cx="11329259" cy="1296144"/>
          </a:xfrm>
        </p:spPr>
        <p:txBody>
          <a:bodyPr>
            <a:noAutofit/>
          </a:bodyPr>
          <a:lstStyle>
            <a:lvl1pPr algn="l">
              <a:defRPr sz="3600" b="1" baseline="0">
                <a:latin typeface="Arial" panose="020B0604020202020204" pitchFamily="34" charset="0"/>
                <a:cs typeface="Arial" panose="020B0604020202020204" pitchFamily="34" charset="0"/>
              </a:defRPr>
            </a:lvl1pPr>
          </a:lstStyle>
          <a:p>
            <a:r>
              <a:rPr lang="en-GB" dirty="0"/>
              <a:t>Presentation title</a:t>
            </a:r>
          </a:p>
        </p:txBody>
      </p:sp>
      <p:sp>
        <p:nvSpPr>
          <p:cNvPr id="15" name="Subtitle 2"/>
          <p:cNvSpPr>
            <a:spLocks noGrp="1"/>
          </p:cNvSpPr>
          <p:nvPr>
            <p:ph type="subTitle" idx="1" hasCustomPrompt="1"/>
          </p:nvPr>
        </p:nvSpPr>
        <p:spPr>
          <a:xfrm>
            <a:off x="527381" y="4293096"/>
            <a:ext cx="5856651" cy="432048"/>
          </a:xfrm>
        </p:spPr>
        <p:txBody>
          <a:bodyPr>
            <a:noAutofit/>
          </a:bodyPr>
          <a:lstStyle>
            <a:lvl1pPr marL="0" indent="0" algn="l">
              <a:buNone/>
              <a:defRPr sz="2800" b="1" baseline="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a:t>
            </a:r>
          </a:p>
        </p:txBody>
      </p:sp>
      <p:sp>
        <p:nvSpPr>
          <p:cNvPr id="3" name="Bildplatzhalter 2"/>
          <p:cNvSpPr>
            <a:spLocks noGrp="1"/>
          </p:cNvSpPr>
          <p:nvPr>
            <p:ph type="pic" sz="quarter" idx="10" hasCustomPrompt="1"/>
          </p:nvPr>
        </p:nvSpPr>
        <p:spPr>
          <a:xfrm>
            <a:off x="407368" y="5774667"/>
            <a:ext cx="1584176" cy="914400"/>
          </a:xfrm>
        </p:spPr>
        <p:txBody>
          <a:bodyPr anchor="ctr"/>
          <a:lstStyle>
            <a:lvl1pPr marL="0" indent="0" algn="ctr">
              <a:buNone/>
              <a:defRPr b="1"/>
            </a:lvl1pPr>
          </a:lstStyle>
          <a:p>
            <a:r>
              <a:rPr lang="de-DE" dirty="0"/>
              <a:t>RU Logo</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1371" y="5774667"/>
            <a:ext cx="626843" cy="914400"/>
          </a:xfrm>
          <a:prstGeom prst="rect">
            <a:avLst/>
          </a:prstGeom>
        </p:spPr>
      </p:pic>
      <p:pic>
        <p:nvPicPr>
          <p:cNvPr id="9" name="Picture 8">
            <a:extLst>
              <a:ext uri="{FF2B5EF4-FFF2-40B4-BE49-F238E27FC236}">
                <a16:creationId xmlns:a16="http://schemas.microsoft.com/office/drawing/2014/main" id="{811F0D9A-94BA-EE48-9317-87017801B2B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11667" y="5727214"/>
            <a:ext cx="4836995" cy="992205"/>
          </a:xfrm>
          <a:prstGeom prst="rect">
            <a:avLst/>
          </a:prstGeom>
        </p:spPr>
      </p:pic>
      <p:sp>
        <p:nvSpPr>
          <p:cNvPr id="4" name="Rectangle: Rounded Corners 3">
            <a:extLst>
              <a:ext uri="{FF2B5EF4-FFF2-40B4-BE49-F238E27FC236}">
                <a16:creationId xmlns:a16="http://schemas.microsoft.com/office/drawing/2014/main" id="{94772546-1EF3-F75A-95C2-AC7FC7339E0F}"/>
              </a:ext>
            </a:extLst>
          </p:cNvPr>
          <p:cNvSpPr/>
          <p:nvPr userDrawn="1"/>
        </p:nvSpPr>
        <p:spPr>
          <a:xfrm>
            <a:off x="10679306" y="1474902"/>
            <a:ext cx="1280866" cy="451809"/>
          </a:xfrm>
          <a:prstGeom prst="roundRect">
            <a:avLst/>
          </a:prstGeom>
          <a:no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400" b="0" cap="none" spc="0" dirty="0" err="1">
                <a:ln w="0"/>
                <a:solidFill>
                  <a:schemeClr val="accent5">
                    <a:lumMod val="75000"/>
                  </a:schemeClr>
                </a:solidFill>
                <a:effectLst>
                  <a:outerShdw blurRad="38100" dist="19050" dir="2700000" algn="tl" rotWithShape="0">
                    <a:schemeClr val="dk1">
                      <a:alpha val="40000"/>
                    </a:schemeClr>
                  </a:outerShdw>
                </a:effectLst>
              </a:rPr>
              <a:t>wp</a:t>
            </a:r>
            <a:r>
              <a:rPr lang="da-DK" sz="2400" b="0" i="1" cap="none" spc="0" dirty="0" err="1">
                <a:ln w="0"/>
                <a:solidFill>
                  <a:schemeClr val="accent5">
                    <a:lumMod val="75000"/>
                  </a:schemeClr>
                </a:solidFill>
                <a:effectLst>
                  <a:outerShdw blurRad="38100" dist="19050" dir="2700000" algn="tl" rotWithShape="0">
                    <a:schemeClr val="dk1">
                      <a:alpha val="40000"/>
                    </a:schemeClr>
                  </a:outerShdw>
                </a:effectLst>
              </a:rPr>
              <a:t>PWIE</a:t>
            </a:r>
            <a:endParaRPr lang="da-DK" sz="2400" i="1" dirty="0">
              <a:solidFill>
                <a:schemeClr val="accent5">
                  <a:lumMod val="75000"/>
                </a:schemeClr>
              </a:solidFill>
            </a:endParaRPr>
          </a:p>
        </p:txBody>
      </p:sp>
    </p:spTree>
    <p:extLst>
      <p:ext uri="{BB962C8B-B14F-4D97-AF65-F5344CB8AC3E}">
        <p14:creationId xmlns:p14="http://schemas.microsoft.com/office/powerpoint/2010/main" val="4222721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8180450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Footer Placeholder 7"/>
          <p:cNvSpPr>
            <a:spLocks noGrp="1"/>
          </p:cNvSpPr>
          <p:nvPr>
            <p:ph type="ftr" sz="quarter" idx="11"/>
          </p:nvPr>
        </p:nvSpPr>
        <p:spPr>
          <a:xfrm>
            <a:off x="825624" y="6555770"/>
            <a:ext cx="3847976" cy="329614"/>
          </a:xfrm>
          <a:prstGeom prst="rect">
            <a:avLst/>
          </a:prstGeom>
        </p:spPr>
        <p:txBody>
          <a:bodyPr anchor="t"/>
          <a:lstStyle>
            <a:lvl1pPr>
              <a:defRPr sz="1200">
                <a:solidFill>
                  <a:schemeClr val="bg1"/>
                </a:solidFill>
              </a:defRPr>
            </a:lvl1pPr>
          </a:lstStyle>
          <a:p>
            <a:r>
              <a:rPr lang="en-GB" dirty="0">
                <a:solidFill>
                  <a:prstClr val="white"/>
                </a:solidFill>
              </a:rPr>
              <a:t>QSPA team| </a:t>
            </a:r>
            <a:r>
              <a:rPr lang="de-AT" dirty="0"/>
              <a:t> SPA annual update</a:t>
            </a:r>
            <a:r>
              <a:rPr lang="en-GB" dirty="0">
                <a:solidFill>
                  <a:prstClr val="white"/>
                </a:solidFill>
              </a:rPr>
              <a:t> | 10 March 2025</a:t>
            </a: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‹Nr.›</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32512270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8" name="Footer Placeholder 7"/>
          <p:cNvSpPr>
            <a:spLocks noGrp="1"/>
          </p:cNvSpPr>
          <p:nvPr>
            <p:ph type="ftr" sz="quarter" idx="11"/>
          </p:nvPr>
        </p:nvSpPr>
        <p:spPr>
          <a:xfrm>
            <a:off x="825624" y="6555770"/>
            <a:ext cx="3569094" cy="329614"/>
          </a:xfrm>
          <a:prstGeom prst="rect">
            <a:avLst/>
          </a:prstGeom>
        </p:spPr>
        <p:txBody>
          <a:bodyPr anchor="t"/>
          <a:lstStyle>
            <a:lvl1pPr>
              <a:defRPr sz="1200">
                <a:solidFill>
                  <a:schemeClr val="bg1"/>
                </a:solidFill>
              </a:defRPr>
            </a:lvl1pPr>
          </a:lstStyle>
          <a:p>
            <a:r>
              <a:rPr lang="en-US" dirty="0">
                <a:solidFill>
                  <a:prstClr val="white"/>
                </a:solidFill>
              </a:rPr>
              <a:t>QSPA team|  SPA annual update | 10 March  2025</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‹Nr.›</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25207970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2"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EUROfusion Values</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US">
                <a:solidFill>
                  <a:prstClr val="white"/>
                </a:solidFill>
              </a:rPr>
              <a:t>QSPA team|  SPA annual update | 15 November 2024</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‹Nr.›</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4" y="979851"/>
            <a:ext cx="12181172" cy="5577840"/>
          </a:xfrm>
          <a:prstGeom prst="rect">
            <a:avLst/>
          </a:prstGeom>
        </p:spPr>
      </p:pic>
    </p:spTree>
    <p:extLst>
      <p:ext uri="{BB962C8B-B14F-4D97-AF65-F5344CB8AC3E}">
        <p14:creationId xmlns:p14="http://schemas.microsoft.com/office/powerpoint/2010/main" val="2849330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IPP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r>
              <a:rPr lang="de-DE"/>
              <a:t>Short title goes here</a:t>
            </a:r>
            <a:endParaRPr lang="de-DE" dirty="0"/>
          </a:p>
        </p:txBody>
      </p:sp>
      <p:sp>
        <p:nvSpPr>
          <p:cNvPr id="6" name="Fußzeilenplatzhalter 5"/>
          <p:cNvSpPr>
            <a:spLocks noGrp="1"/>
          </p:cNvSpPr>
          <p:nvPr>
            <p:ph type="ftr" sz="quarter" idx="11"/>
          </p:nvPr>
        </p:nvSpPr>
        <p:spPr/>
        <p:txBody>
          <a:bodyPr/>
          <a:lstStyle/>
          <a:p>
            <a:r>
              <a:rPr lang="de-DE"/>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
        <p:nvSpPr>
          <p:cNvPr id="9" name="Bildplatzhalter 8"/>
          <p:cNvSpPr>
            <a:spLocks noGrp="1"/>
          </p:cNvSpPr>
          <p:nvPr>
            <p:ph type="pic" sz="quarter" idx="13" hasCustomPrompt="1"/>
          </p:nvPr>
        </p:nvSpPr>
        <p:spPr>
          <a:xfrm>
            <a:off x="6705602" y="3662363"/>
            <a:ext cx="4864608" cy="2128266"/>
          </a:xfrm>
          <a:noFill/>
        </p:spPr>
        <p:txBody>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spTree>
    <p:extLst>
      <p:ext uri="{BB962C8B-B14F-4D97-AF65-F5344CB8AC3E}">
        <p14:creationId xmlns:p14="http://schemas.microsoft.com/office/powerpoint/2010/main" val="1527545798"/>
      </p:ext>
    </p:extLst>
  </p:cSld>
  <p:clrMapOvr>
    <a:masterClrMapping/>
  </p:clrMapOvr>
  <p:extLst>
    <p:ext uri="{DCECCB84-F9BA-43D5-87BE-67443E8EF086}">
      <p15:sldGuideLst xmlns:p15="http://schemas.microsoft.com/office/powerpoint/2012/main">
        <p15:guide id="1" pos="653">
          <p15:clr>
            <a:srgbClr val="FBAE40"/>
          </p15:clr>
        </p15:guide>
        <p15:guide id="2" pos="3940">
          <p15:clr>
            <a:srgbClr val="FBAE40"/>
          </p15:clr>
        </p15:guide>
        <p15:guide id="3" orient="horz" pos="1298">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9563669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Author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‹Nr.›</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3641750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Author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‹Nr.›</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3629613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2"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EUROfusion Values</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EUROfusion Values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‹Nr.›</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4" y="979851"/>
            <a:ext cx="12181172" cy="5577840"/>
          </a:xfrm>
          <a:prstGeom prst="rect">
            <a:avLst/>
          </a:prstGeom>
        </p:spPr>
      </p:pic>
    </p:spTree>
    <p:extLst>
      <p:ext uri="{BB962C8B-B14F-4D97-AF65-F5344CB8AC3E}">
        <p14:creationId xmlns:p14="http://schemas.microsoft.com/office/powerpoint/2010/main" val="12103213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7381" y="2348880"/>
            <a:ext cx="11329259" cy="1296144"/>
          </a:xfrm>
        </p:spPr>
        <p:txBody>
          <a:bodyPr>
            <a:noAutofit/>
          </a:bodyPr>
          <a:lstStyle>
            <a:lvl1pPr algn="l">
              <a:defRPr sz="4667" b="1" baseline="0">
                <a:latin typeface="Arial" panose="020B0604020202020204" pitchFamily="34" charset="0"/>
                <a:cs typeface="Arial" panose="020B0604020202020204" pitchFamily="34" charset="0"/>
              </a:defRPr>
            </a:lvl1pPr>
          </a:lstStyle>
          <a:p>
            <a:r>
              <a:rPr lang="en-GB" dirty="0"/>
              <a:t>Presentation title</a:t>
            </a:r>
          </a:p>
        </p:txBody>
      </p:sp>
      <p:sp>
        <p:nvSpPr>
          <p:cNvPr id="3" name="Subtitle 2"/>
          <p:cNvSpPr>
            <a:spLocks noGrp="1"/>
          </p:cNvSpPr>
          <p:nvPr>
            <p:ph type="subTitle" idx="1" hasCustomPrompt="1"/>
          </p:nvPr>
        </p:nvSpPr>
        <p:spPr>
          <a:xfrm>
            <a:off x="527381" y="4293096"/>
            <a:ext cx="5856651" cy="432048"/>
          </a:xfrm>
        </p:spPr>
        <p:txBody>
          <a:bodyPr>
            <a:normAutofit/>
          </a:bodyPr>
          <a:lstStyle>
            <a:lvl1pPr marL="0" indent="0" algn="l">
              <a:buNone/>
              <a:defRPr sz="2933" b="1" baseline="0">
                <a:solidFill>
                  <a:schemeClr val="bg1"/>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Name </a:t>
            </a:r>
            <a:r>
              <a:rPr lang="en-US"/>
              <a:t>of presenter</a:t>
            </a:r>
            <a:endParaRPr lang="en-US" dirty="0"/>
          </a:p>
        </p:txBody>
      </p:sp>
      <p:sp>
        <p:nvSpPr>
          <p:cNvPr id="5" name="AutoShape 2" descr="https://idw-online.de/pages/de/institutionlogo921"/>
          <p:cNvSpPr>
            <a:spLocks noChangeAspect="1" noChangeArrowheads="1"/>
          </p:cNvSpPr>
          <p:nvPr userDrawn="1"/>
        </p:nvSpPr>
        <p:spPr bwMode="auto">
          <a:xfrm>
            <a:off x="207435" y="-457199"/>
            <a:ext cx="1435100" cy="95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GB" sz="2400"/>
          </a:p>
        </p:txBody>
      </p:sp>
      <p:sp>
        <p:nvSpPr>
          <p:cNvPr id="6" name="Picture Placeholder 10"/>
          <p:cNvSpPr>
            <a:spLocks noGrp="1"/>
          </p:cNvSpPr>
          <p:nvPr>
            <p:ph type="pic" sz="quarter" idx="10" hasCustomPrompt="1"/>
          </p:nvPr>
        </p:nvSpPr>
        <p:spPr>
          <a:xfrm>
            <a:off x="527383" y="5691684"/>
            <a:ext cx="1727167" cy="905669"/>
          </a:xfrm>
        </p:spPr>
        <p:txBody>
          <a:bodyPr>
            <a:normAutofit/>
          </a:bodyPr>
          <a:lstStyle>
            <a:lvl1pPr marL="0" indent="0" algn="ctr">
              <a:buFontTx/>
              <a:buNone/>
              <a:defRPr sz="2400">
                <a:latin typeface="Arial" panose="020B0604020202020204" pitchFamily="34" charset="0"/>
                <a:cs typeface="Arial" panose="020B0604020202020204" pitchFamily="34" charset="0"/>
              </a:defRPr>
            </a:lvl1pPr>
          </a:lstStyle>
          <a:p>
            <a:r>
              <a:rPr lang="en-US" dirty="0"/>
              <a:t>Logo of presenter</a:t>
            </a:r>
            <a:endParaRPr lang="en-GB" dirty="0"/>
          </a:p>
        </p:txBody>
      </p:sp>
      <p:sp>
        <p:nvSpPr>
          <p:cNvPr id="11" name="Rectangle 10"/>
          <p:cNvSpPr/>
          <p:nvPr userDrawn="1"/>
        </p:nvSpPr>
        <p:spPr>
          <a:xfrm>
            <a:off x="7632172" y="5661248"/>
            <a:ext cx="4224469" cy="9361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dirty="0"/>
          </a:p>
        </p:txBody>
      </p:sp>
      <p:grpSp>
        <p:nvGrpSpPr>
          <p:cNvPr id="9" name="Group 8"/>
          <p:cNvGrpSpPr/>
          <p:nvPr userDrawn="1"/>
        </p:nvGrpSpPr>
        <p:grpSpPr>
          <a:xfrm>
            <a:off x="24307044" y="40252897"/>
            <a:ext cx="13233195" cy="1781641"/>
            <a:chOff x="18230283" y="40396912"/>
            <a:chExt cx="9924896" cy="1781641"/>
          </a:xfrm>
        </p:grpSpPr>
        <p:sp>
          <p:nvSpPr>
            <p:cNvPr id="10" name="Rectangle 9"/>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5562461" rtl="0" eaLnBrk="1" fontAlgn="base" latinLnBrk="0" hangingPunct="1">
                <a:lnSpc>
                  <a:spcPct val="100000"/>
                </a:lnSpc>
                <a:spcBef>
                  <a:spcPct val="0"/>
                </a:spcBef>
                <a:spcAft>
                  <a:spcPct val="0"/>
                </a:spcAft>
                <a:buClrTx/>
                <a:buSzTx/>
                <a:buFontTx/>
                <a:buNone/>
                <a:tabLst/>
              </a:pPr>
              <a:endParaRPr kumimoji="0" lang="en-US" sz="10933" b="0" i="0" u="none" strike="noStrike" cap="none" normalizeH="0" baseline="0">
                <a:ln>
                  <a:noFill/>
                </a:ln>
                <a:solidFill>
                  <a:schemeClr val="tx1"/>
                </a:solidFill>
                <a:effectLst/>
                <a:latin typeface="Arial" charset="0"/>
              </a:endParaRPr>
            </a:p>
          </p:txBody>
        </p:sp>
        <p:pic>
          <p:nvPicPr>
            <p:cNvPr id="13" name="Picture 12" descr="EuropeanFlag-stars.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801564" y="40396912"/>
              <a:ext cx="9353615" cy="1781641"/>
            </a:xfrm>
            <a:prstGeom prst="rect">
              <a:avLst/>
            </a:prstGeom>
          </p:spPr>
        </p:pic>
      </p:grpSp>
      <p:grpSp>
        <p:nvGrpSpPr>
          <p:cNvPr id="14" name="Group 13"/>
          <p:cNvGrpSpPr/>
          <p:nvPr userDrawn="1"/>
        </p:nvGrpSpPr>
        <p:grpSpPr>
          <a:xfrm>
            <a:off x="24510244" y="40405297"/>
            <a:ext cx="13233195" cy="1781641"/>
            <a:chOff x="18230283" y="40396912"/>
            <a:chExt cx="9924896" cy="1781641"/>
          </a:xfrm>
        </p:grpSpPr>
        <p:sp>
          <p:nvSpPr>
            <p:cNvPr id="15" name="Rectangle 14"/>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5562461" rtl="0" eaLnBrk="1" fontAlgn="base" latinLnBrk="0" hangingPunct="1">
                <a:lnSpc>
                  <a:spcPct val="100000"/>
                </a:lnSpc>
                <a:spcBef>
                  <a:spcPct val="0"/>
                </a:spcBef>
                <a:spcAft>
                  <a:spcPct val="0"/>
                </a:spcAft>
                <a:buClrTx/>
                <a:buSzTx/>
                <a:buFontTx/>
                <a:buNone/>
                <a:tabLst/>
              </a:pPr>
              <a:endParaRPr kumimoji="0" lang="en-US" sz="10933" b="0" i="0" u="none" strike="noStrike" cap="none" normalizeH="0" baseline="0">
                <a:ln>
                  <a:noFill/>
                </a:ln>
                <a:solidFill>
                  <a:schemeClr val="tx1"/>
                </a:solidFill>
                <a:effectLst/>
                <a:latin typeface="Arial" charset="0"/>
              </a:endParaRPr>
            </a:p>
          </p:txBody>
        </p:sp>
        <p:pic>
          <p:nvPicPr>
            <p:cNvPr id="16" name="Picture 15" descr="EuropeanFlag-stars.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801564" y="40396912"/>
              <a:ext cx="9353615" cy="1781641"/>
            </a:xfrm>
            <a:prstGeom prst="rect">
              <a:avLst/>
            </a:prstGeom>
          </p:spPr>
        </p:pic>
      </p:grpSp>
      <p:grpSp>
        <p:nvGrpSpPr>
          <p:cNvPr id="17" name="Group 16"/>
          <p:cNvGrpSpPr/>
          <p:nvPr userDrawn="1"/>
        </p:nvGrpSpPr>
        <p:grpSpPr>
          <a:xfrm>
            <a:off x="24713444" y="40557697"/>
            <a:ext cx="13233195" cy="1781641"/>
            <a:chOff x="18230283" y="40396912"/>
            <a:chExt cx="9924896" cy="1781641"/>
          </a:xfrm>
        </p:grpSpPr>
        <p:sp>
          <p:nvSpPr>
            <p:cNvPr id="18" name="Rectangle 17"/>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5562461" rtl="0" eaLnBrk="1" fontAlgn="base" latinLnBrk="0" hangingPunct="1">
                <a:lnSpc>
                  <a:spcPct val="100000"/>
                </a:lnSpc>
                <a:spcBef>
                  <a:spcPct val="0"/>
                </a:spcBef>
                <a:spcAft>
                  <a:spcPct val="0"/>
                </a:spcAft>
                <a:buClrTx/>
                <a:buSzTx/>
                <a:buFontTx/>
                <a:buNone/>
                <a:tabLst/>
              </a:pPr>
              <a:endParaRPr kumimoji="0" lang="en-US" sz="10933" b="0" i="0" u="none" strike="noStrike" cap="none" normalizeH="0" baseline="0">
                <a:ln>
                  <a:noFill/>
                </a:ln>
                <a:solidFill>
                  <a:schemeClr val="tx1"/>
                </a:solidFill>
                <a:effectLst/>
                <a:latin typeface="Arial" charset="0"/>
              </a:endParaRPr>
            </a:p>
          </p:txBody>
        </p:sp>
        <p:pic>
          <p:nvPicPr>
            <p:cNvPr id="19" name="Picture 18" descr="EuropeanFlag-stars.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801564" y="40396912"/>
              <a:ext cx="9353615" cy="1781641"/>
            </a:xfrm>
            <a:prstGeom prst="rect">
              <a:avLst/>
            </a:prstGeom>
          </p:spPr>
        </p:pic>
      </p:grpSp>
      <p:grpSp>
        <p:nvGrpSpPr>
          <p:cNvPr id="20" name="Group 19"/>
          <p:cNvGrpSpPr/>
          <p:nvPr userDrawn="1"/>
        </p:nvGrpSpPr>
        <p:grpSpPr>
          <a:xfrm>
            <a:off x="24916644" y="40710097"/>
            <a:ext cx="13233195" cy="1781641"/>
            <a:chOff x="18230283" y="40396912"/>
            <a:chExt cx="9924896" cy="1781641"/>
          </a:xfrm>
        </p:grpSpPr>
        <p:sp>
          <p:nvSpPr>
            <p:cNvPr id="21" name="Rectangle 20"/>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5562461" rtl="0" eaLnBrk="1" fontAlgn="base" latinLnBrk="0" hangingPunct="1">
                <a:lnSpc>
                  <a:spcPct val="100000"/>
                </a:lnSpc>
                <a:spcBef>
                  <a:spcPct val="0"/>
                </a:spcBef>
                <a:spcAft>
                  <a:spcPct val="0"/>
                </a:spcAft>
                <a:buClrTx/>
                <a:buSzTx/>
                <a:buFontTx/>
                <a:buNone/>
                <a:tabLst/>
              </a:pPr>
              <a:endParaRPr kumimoji="0" lang="en-US" sz="10933" b="0" i="0" u="none" strike="noStrike" cap="none" normalizeH="0" baseline="0">
                <a:ln>
                  <a:noFill/>
                </a:ln>
                <a:solidFill>
                  <a:schemeClr val="tx1"/>
                </a:solidFill>
                <a:effectLst/>
                <a:latin typeface="Arial" charset="0"/>
              </a:endParaRPr>
            </a:p>
          </p:txBody>
        </p:sp>
        <p:pic>
          <p:nvPicPr>
            <p:cNvPr id="22" name="Picture 21" descr="EuropeanFlag-stars.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801564" y="40396912"/>
              <a:ext cx="9353615" cy="1781641"/>
            </a:xfrm>
            <a:prstGeom prst="rect">
              <a:avLst/>
            </a:prstGeom>
          </p:spPr>
        </p:pic>
      </p:grpSp>
      <p:pic>
        <p:nvPicPr>
          <p:cNvPr id="24" name="Bild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5568000"/>
          </a:xfrm>
          <a:prstGeom prst="rect">
            <a:avLst/>
          </a:prstGeom>
        </p:spPr>
      </p:pic>
      <p:pic>
        <p:nvPicPr>
          <p:cNvPr id="25" name="Bild 13" descr="EU_und_Text.jp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48128" y="5760001"/>
            <a:ext cx="4608512" cy="865604"/>
          </a:xfrm>
          <a:prstGeom prst="rect">
            <a:avLst/>
          </a:prstGeom>
        </p:spPr>
      </p:pic>
    </p:spTree>
    <p:extLst>
      <p:ext uri="{BB962C8B-B14F-4D97-AF65-F5344CB8AC3E}">
        <p14:creationId xmlns:p14="http://schemas.microsoft.com/office/powerpoint/2010/main" val="26071485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5" name="Rectangle 4"/>
          <p:cNvSpPr/>
          <p:nvPr userDrawn="1"/>
        </p:nvSpPr>
        <p:spPr>
          <a:xfrm>
            <a:off x="0" y="0"/>
            <a:ext cx="12192000" cy="68580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n>
                <a:noFill/>
              </a:ln>
              <a:effectLst/>
            </a:endParaRPr>
          </a:p>
        </p:txBody>
      </p:sp>
      <p:sp>
        <p:nvSpPr>
          <p:cNvPr id="2" name="Title 1"/>
          <p:cNvSpPr>
            <a:spLocks noGrp="1"/>
          </p:cNvSpPr>
          <p:nvPr>
            <p:ph type="title"/>
          </p:nvPr>
        </p:nvSpPr>
        <p:spPr>
          <a:xfrm>
            <a:off x="-82145" y="109671"/>
            <a:ext cx="10058400" cy="457200"/>
          </a:xfrm>
        </p:spPr>
        <p:txBody>
          <a:bodyPr>
            <a:noAutofit/>
          </a:bodyPr>
          <a:lstStyle>
            <a:lvl1pPr algn="l">
              <a:lnSpc>
                <a:spcPts val="4267"/>
              </a:lnSpc>
              <a:defRPr sz="3733" b="1">
                <a:latin typeface="Arial" panose="020B0604020202020204" pitchFamily="34" charset="0"/>
                <a:cs typeface="Arial" panose="020B0604020202020204" pitchFamily="34" charset="0"/>
              </a:defRPr>
            </a:lvl1pPr>
          </a:lstStyle>
          <a:p>
            <a:r>
              <a:rPr lang="de-DE" dirty="0"/>
              <a:t>Titelmasterformat durch Klicken bearbeiten</a:t>
            </a:r>
            <a:endParaRPr lang="en-GB" dirty="0"/>
          </a:p>
        </p:txBody>
      </p:sp>
      <p:sp>
        <p:nvSpPr>
          <p:cNvPr id="3" name="Content Placeholder 2"/>
          <p:cNvSpPr>
            <a:spLocks noGrp="1"/>
          </p:cNvSpPr>
          <p:nvPr>
            <p:ph idx="1"/>
          </p:nvPr>
        </p:nvSpPr>
        <p:spPr>
          <a:xfrm>
            <a:off x="609600" y="1672180"/>
            <a:ext cx="10972800" cy="4896544"/>
          </a:xfrm>
        </p:spPr>
        <p:txBody>
          <a:bodyPr/>
          <a:lstStyle>
            <a:lvl1pPr marL="457189" indent="-457189">
              <a:buFont typeface="Wingdings" panose="05000000000000000000" pitchFamily="2" charset="2"/>
              <a:buChar char="§"/>
              <a:defRPr sz="3200">
                <a:latin typeface="Arial" panose="020B0604020202020204" pitchFamily="34" charset="0"/>
                <a:cs typeface="Arial" panose="020B0604020202020204" pitchFamily="34" charset="0"/>
              </a:defRPr>
            </a:lvl1pPr>
            <a:lvl2pPr marL="990575" indent="-380990">
              <a:buFont typeface="Wingdings" panose="05000000000000000000" pitchFamily="2" charset="2"/>
              <a:buChar char="§"/>
              <a:defRPr sz="2667">
                <a:latin typeface="Arial" panose="020B0604020202020204" pitchFamily="34" charset="0"/>
                <a:cs typeface="Arial" panose="020B0604020202020204" pitchFamily="34" charset="0"/>
              </a:defRPr>
            </a:lvl2pPr>
            <a:lvl3pPr marL="1523962" indent="-304792">
              <a:buFont typeface="Wingdings" panose="05000000000000000000" pitchFamily="2" charset="2"/>
              <a:buChar char="§"/>
              <a:defRPr sz="2400">
                <a:latin typeface="Arial" panose="020B0604020202020204" pitchFamily="34" charset="0"/>
                <a:cs typeface="Arial" panose="020B0604020202020204" pitchFamily="34" charset="0"/>
              </a:defRPr>
            </a:lvl3pPr>
            <a:lvl4pPr>
              <a:defRPr/>
            </a:lvl4pPr>
            <a:lvl5pPr>
              <a:defRPr/>
            </a:lvl5pPr>
          </a:lstStyle>
          <a:p>
            <a:pPr lvl="0"/>
            <a:r>
              <a:rPr lang="de-DE" dirty="0"/>
              <a:t>Formatvorlagen des Textmasters bearbeiten</a:t>
            </a:r>
          </a:p>
          <a:p>
            <a:pPr lvl="1"/>
            <a:r>
              <a:rPr lang="de-DE" dirty="0"/>
              <a:t>Zweite Ebene</a:t>
            </a:r>
          </a:p>
          <a:p>
            <a:pPr lvl="2"/>
            <a:r>
              <a:rPr lang="de-DE" dirty="0"/>
              <a:t>Dritte Ebene</a:t>
            </a:r>
          </a:p>
        </p:txBody>
      </p:sp>
      <p:sp>
        <p:nvSpPr>
          <p:cNvPr id="8" name="Footer Placeholder 4"/>
          <p:cNvSpPr>
            <a:spLocks noGrp="1"/>
          </p:cNvSpPr>
          <p:nvPr>
            <p:ph type="ftr" sz="quarter" idx="11"/>
          </p:nvPr>
        </p:nvSpPr>
        <p:spPr>
          <a:xfrm>
            <a:off x="623392" y="6545237"/>
            <a:ext cx="10986971" cy="268139"/>
          </a:xfrm>
          <a:prstGeom prst="rect">
            <a:avLst/>
          </a:prstGeom>
        </p:spPr>
        <p:txBody>
          <a:bodyPr/>
          <a:lstStyle>
            <a:lvl1pPr>
              <a:defRPr sz="1467">
                <a:solidFill>
                  <a:schemeClr val="tx1"/>
                </a:solidFill>
                <a:latin typeface="Arial" panose="020B0604020202020204" pitchFamily="34" charset="0"/>
                <a:cs typeface="Arial" panose="020B0604020202020204" pitchFamily="34" charset="0"/>
              </a:defRPr>
            </a:lvl1pPr>
          </a:lstStyle>
          <a:p>
            <a:pPr algn="r"/>
            <a:r>
              <a:rPr lang="en-GB" dirty="0">
                <a:solidFill>
                  <a:srgbClr val="FF0000"/>
                </a:solidFill>
              </a:rPr>
              <a:t>YOUR NAME </a:t>
            </a:r>
            <a:r>
              <a:rPr lang="en-GB" dirty="0"/>
              <a:t>| WPPWIE Project Meeting  | Zoom | 24.01.2022 | Page </a:t>
            </a:r>
            <a:fld id="{6A6D9FA1-99C7-4910-8E32-B85D378B0060}" type="slidenum">
              <a:rPr lang="en-GB" smtClean="0"/>
              <a:pPr algn="r"/>
              <a:t>‹Nr.›</a:t>
            </a:fld>
            <a:endParaRPr lang="en-GB" dirty="0"/>
          </a:p>
        </p:txBody>
      </p:sp>
      <p:pic>
        <p:nvPicPr>
          <p:cNvPr id="7" name="Picture 6" descr="EurofusionDisc.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88555" y="93574"/>
            <a:ext cx="490611" cy="498653"/>
          </a:xfrm>
          <a:prstGeom prst="rect">
            <a:avLst/>
          </a:prstGeom>
        </p:spPr>
      </p:pic>
    </p:spTree>
    <p:extLst>
      <p:ext uri="{BB962C8B-B14F-4D97-AF65-F5344CB8AC3E}">
        <p14:creationId xmlns:p14="http://schemas.microsoft.com/office/powerpoint/2010/main" val="636923464"/>
      </p:ext>
    </p:extLst>
  </p:cSld>
  <p:clrMapOvr>
    <a:masterClrMapping/>
  </p:clrMapOvr>
  <p:hf sldNum="0" hdr="0" dt="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2000"/>
            <a:ext cx="12192000" cy="50672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ctrTitle" hasCustomPrompt="1"/>
          </p:nvPr>
        </p:nvSpPr>
        <p:spPr>
          <a:xfrm>
            <a:off x="731839" y="537344"/>
            <a:ext cx="10728323"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37" y="2444192"/>
            <a:ext cx="10728325" cy="516756"/>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7" y="1088740"/>
            <a:ext cx="10728325" cy="727162"/>
          </a:xfrm>
        </p:spPr>
        <p:txBody>
          <a:bodyPr/>
          <a:lstStyle>
            <a:lvl1pPr marL="0" indent="0">
              <a:lnSpc>
                <a:spcPct val="114000"/>
              </a:lnSpc>
              <a:spcBef>
                <a:spcPts val="0"/>
              </a:spcBef>
              <a:spcAft>
                <a:spcPts val="0"/>
              </a:spcAft>
              <a:buNone/>
              <a:defRPr sz="3200" b="1" cap="all" spc="0" baseline="0">
                <a:solidFill>
                  <a:schemeClr val="accent1"/>
                </a:solidFill>
              </a:defRPr>
            </a:lvl1pPr>
          </a:lstStyle>
          <a:p>
            <a:pPr lvl="0"/>
            <a:r>
              <a:rPr lang="de-DE" dirty="0" err="1"/>
              <a:t>Subline</a:t>
            </a:r>
            <a:r>
              <a:rPr lang="de-DE" dirty="0"/>
              <a:t> der Präsentation</a:t>
            </a:r>
          </a:p>
        </p:txBody>
      </p:sp>
    </p:spTree>
    <p:extLst>
      <p:ext uri="{BB962C8B-B14F-4D97-AF65-F5344CB8AC3E}">
        <p14:creationId xmlns:p14="http://schemas.microsoft.com/office/powerpoint/2010/main" val="199347967"/>
      </p:ext>
    </p:extLst>
  </p:cSld>
  <p:clrMapOvr>
    <a:masterClrMapping/>
  </p:clrMapOvr>
  <p:extLst>
    <p:ext uri="{DCECCB84-F9BA-43D5-87BE-67443E8EF086}">
      <p15:sldGuideLst xmlns:p15="http://schemas.microsoft.com/office/powerpoint/2012/main">
        <p15:guide id="1" pos="461">
          <p15:clr>
            <a:srgbClr val="FBAE40"/>
          </p15:clr>
        </p15:guide>
        <p15:guide id="2" pos="7219">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elfolie 2">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2000"/>
            <a:ext cx="12192000" cy="50672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ctrTitle" hasCustomPrompt="1"/>
          </p:nvPr>
        </p:nvSpPr>
        <p:spPr>
          <a:xfrm>
            <a:off x="731839" y="537344"/>
            <a:ext cx="10728323"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38" y="2660216"/>
            <a:ext cx="10728324" cy="516756"/>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8" y="1124744"/>
            <a:ext cx="10728325" cy="1361802"/>
          </a:xfrm>
        </p:spPr>
        <p:txBody>
          <a:bodyPr/>
          <a:lstStyle>
            <a:lvl1pPr marL="0" indent="0">
              <a:lnSpc>
                <a:spcPct val="114000"/>
              </a:lnSpc>
              <a:spcBef>
                <a:spcPts val="0"/>
              </a:spcBef>
              <a:spcAft>
                <a:spcPts val="0"/>
              </a:spcAft>
              <a:buNone/>
              <a:defRPr sz="1800" b="1" cap="none" spc="0" baseline="0">
                <a:solidFill>
                  <a:schemeClr val="accent1"/>
                </a:solidFill>
              </a:defRPr>
            </a:lvl1pPr>
          </a:lstStyle>
          <a:p>
            <a:pPr lvl="0"/>
            <a:r>
              <a:rPr lang="de-DE" dirty="0" err="1"/>
              <a:t>Subline</a:t>
            </a:r>
            <a:r>
              <a:rPr lang="de-DE" dirty="0"/>
              <a:t> der Präsentation</a:t>
            </a:r>
          </a:p>
        </p:txBody>
      </p:sp>
    </p:spTree>
    <p:extLst>
      <p:ext uri="{BB962C8B-B14F-4D97-AF65-F5344CB8AC3E}">
        <p14:creationId xmlns:p14="http://schemas.microsoft.com/office/powerpoint/2010/main" val="2389420241"/>
      </p:ext>
    </p:extLst>
  </p:cSld>
  <p:clrMapOvr>
    <a:masterClrMapping/>
  </p:clrMapOvr>
  <p:extLst>
    <p:ext uri="{DCECCB84-F9BA-43D5-87BE-67443E8EF086}">
      <p15:sldGuideLst xmlns:p15="http://schemas.microsoft.com/office/powerpoint/2012/main">
        <p15:guide id="1" pos="461">
          <p15:clr>
            <a:srgbClr val="FBAE40"/>
          </p15:clr>
        </p15:guide>
        <p15:guide id="2" pos="7219">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elfolie 3">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4A1B7C4-7B43-4178-878E-3C1A63AA60FE}"/>
              </a:ext>
            </a:extLst>
          </p:cNvPr>
          <p:cNvSpPr>
            <a:spLocks noGrp="1"/>
          </p:cNvSpPr>
          <p:nvPr>
            <p:ph type="pic" sz="quarter" idx="13"/>
          </p:nvPr>
        </p:nvSpPr>
        <p:spPr>
          <a:xfrm>
            <a:off x="371475" y="341313"/>
            <a:ext cx="11449050" cy="3087687"/>
          </a:xfrm>
          <a:solidFill>
            <a:schemeClr val="bg2"/>
          </a:solidFill>
        </p:spPr>
        <p:txBody>
          <a:bodyPr anchor="ctr"/>
          <a:lstStyle>
            <a:lvl1pPr marL="0" indent="0" algn="ctr">
              <a:buNone/>
              <a:defRPr sz="1600">
                <a:solidFill>
                  <a:schemeClr val="tx1"/>
                </a:solidFill>
              </a:defRPr>
            </a:lvl1pPr>
          </a:lstStyle>
          <a:p>
            <a:r>
              <a:rPr lang="de-DE"/>
              <a:t>Bild durch Klicken auf Symbol hinzufügen</a:t>
            </a:r>
            <a:endParaRPr lang="de-DE" dirty="0"/>
          </a:p>
        </p:txBody>
      </p:sp>
      <p:sp>
        <p:nvSpPr>
          <p:cNvPr id="13" name="Rechteck 12">
            <a:extLst>
              <a:ext uri="{FF2B5EF4-FFF2-40B4-BE49-F238E27FC236}">
                <a16:creationId xmlns:a16="http://schemas.microsoft.com/office/drawing/2014/main" id="{E713E3ED-78BF-4AEF-A5C2-46B7E751DB0E}"/>
              </a:ext>
            </a:extLst>
          </p:cNvPr>
          <p:cNvSpPr/>
          <p:nvPr userDrawn="1"/>
        </p:nvSpPr>
        <p:spPr>
          <a:xfrm>
            <a:off x="0" y="3429000"/>
            <a:ext cx="12192000" cy="19802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ctrTitle" hasCustomPrompt="1"/>
          </p:nvPr>
        </p:nvSpPr>
        <p:spPr>
          <a:xfrm>
            <a:off x="731839" y="3633688"/>
            <a:ext cx="10728324" cy="623404"/>
          </a:xfrm>
        </p:spPr>
        <p:txBody>
          <a:bodyPr anchor="t"/>
          <a:lstStyle>
            <a:lvl1pPr algn="l">
              <a:lnSpc>
                <a:spcPct val="114000"/>
              </a:lnSpc>
              <a:spcBef>
                <a:spcPts val="0"/>
              </a:spcBef>
              <a:defRPr sz="3200" cap="none"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37" y="4970822"/>
            <a:ext cx="10728325" cy="360000"/>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7" y="4185084"/>
            <a:ext cx="10728325" cy="727162"/>
          </a:xfrm>
        </p:spPr>
        <p:txBody>
          <a:bodyPr/>
          <a:lstStyle>
            <a:lvl1pPr marL="0" indent="0">
              <a:lnSpc>
                <a:spcPct val="114000"/>
              </a:lnSpc>
              <a:spcBef>
                <a:spcPts val="0"/>
              </a:spcBef>
              <a:spcAft>
                <a:spcPts val="0"/>
              </a:spcAft>
              <a:buNone/>
              <a:defRPr sz="3200" b="1" cap="none" spc="0" baseline="0">
                <a:solidFill>
                  <a:schemeClr val="accent1"/>
                </a:solidFill>
              </a:defRPr>
            </a:lvl1pPr>
          </a:lstStyle>
          <a:p>
            <a:pPr lvl="0"/>
            <a:r>
              <a:rPr lang="de-DE" dirty="0" err="1"/>
              <a:t>Subline</a:t>
            </a:r>
            <a:r>
              <a:rPr lang="de-DE" dirty="0"/>
              <a:t> der Präsentation</a:t>
            </a:r>
          </a:p>
        </p:txBody>
      </p:sp>
    </p:spTree>
    <p:extLst>
      <p:ext uri="{BB962C8B-B14F-4D97-AF65-F5344CB8AC3E}">
        <p14:creationId xmlns:p14="http://schemas.microsoft.com/office/powerpoint/2010/main" val="2802492320"/>
      </p:ext>
    </p:extLst>
  </p:cSld>
  <p:clrMapOvr>
    <a:masterClrMapping/>
  </p:clrMapOvr>
  <p:extLst>
    <p:ext uri="{DCECCB84-F9BA-43D5-87BE-67443E8EF086}">
      <p15:sldGuideLst xmlns:p15="http://schemas.microsoft.com/office/powerpoint/2012/main">
        <p15:guide id="1" pos="461">
          <p15:clr>
            <a:srgbClr val="FBAE40"/>
          </p15:clr>
        </p15:guide>
        <p15:guide id="2" pos="7219">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elfolie 4">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4A1B7C4-7B43-4178-878E-3C1A63AA60FE}"/>
              </a:ext>
            </a:extLst>
          </p:cNvPr>
          <p:cNvSpPr>
            <a:spLocks noGrp="1"/>
          </p:cNvSpPr>
          <p:nvPr>
            <p:ph type="pic" sz="quarter" idx="13"/>
          </p:nvPr>
        </p:nvSpPr>
        <p:spPr>
          <a:xfrm>
            <a:off x="371475" y="341313"/>
            <a:ext cx="11449050" cy="3087687"/>
          </a:xfrm>
          <a:solidFill>
            <a:schemeClr val="bg2"/>
          </a:solidFill>
        </p:spPr>
        <p:txBody>
          <a:bodyPr anchor="ctr"/>
          <a:lstStyle>
            <a:lvl1pPr marL="0" indent="0" algn="ctr">
              <a:buNone/>
              <a:defRPr sz="1600">
                <a:solidFill>
                  <a:schemeClr val="tx1"/>
                </a:solidFill>
              </a:defRPr>
            </a:lvl1pPr>
          </a:lstStyle>
          <a:p>
            <a:r>
              <a:rPr lang="de-DE"/>
              <a:t>Bild durch Klicken auf Symbol hinzufügen</a:t>
            </a:r>
            <a:endParaRPr lang="de-DE" dirty="0"/>
          </a:p>
        </p:txBody>
      </p:sp>
      <p:sp>
        <p:nvSpPr>
          <p:cNvPr id="13" name="Rechteck 12">
            <a:extLst>
              <a:ext uri="{FF2B5EF4-FFF2-40B4-BE49-F238E27FC236}">
                <a16:creationId xmlns:a16="http://schemas.microsoft.com/office/drawing/2014/main" id="{E713E3ED-78BF-4AEF-A5C2-46B7E751DB0E}"/>
              </a:ext>
            </a:extLst>
          </p:cNvPr>
          <p:cNvSpPr/>
          <p:nvPr userDrawn="1"/>
        </p:nvSpPr>
        <p:spPr>
          <a:xfrm>
            <a:off x="0" y="3429000"/>
            <a:ext cx="12192000" cy="19802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ctrTitle" hasCustomPrompt="1"/>
          </p:nvPr>
        </p:nvSpPr>
        <p:spPr>
          <a:xfrm>
            <a:off x="731839" y="3633688"/>
            <a:ext cx="10728324"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37" y="4911514"/>
            <a:ext cx="10728325" cy="360000"/>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7" y="4221088"/>
            <a:ext cx="10728325" cy="547142"/>
          </a:xfrm>
        </p:spPr>
        <p:txBody>
          <a:bodyPr vert="horz" lIns="0" tIns="0" rIns="0" bIns="0" rtlCol="0" anchor="t" anchorCtr="0">
            <a:noAutofit/>
          </a:bodyPr>
          <a:lstStyle>
            <a:lvl1pPr marL="0" indent="0">
              <a:lnSpc>
                <a:spcPct val="114000"/>
              </a:lnSpc>
              <a:spcBef>
                <a:spcPts val="0"/>
              </a:spcBef>
              <a:spcAft>
                <a:spcPts val="0"/>
              </a:spcAft>
              <a:buNone/>
              <a:defRPr lang="de-DE" sz="1800" b="1" cap="none" spc="0" baseline="0" dirty="0">
                <a:solidFill>
                  <a:schemeClr val="accent1"/>
                </a:solidFill>
              </a:defRPr>
            </a:lvl1pPr>
          </a:lstStyle>
          <a:p>
            <a:pPr marL="228600" lvl="0" indent="-228600">
              <a:lnSpc>
                <a:spcPct val="100000"/>
              </a:lnSpc>
              <a:spcBef>
                <a:spcPts val="0"/>
              </a:spcBef>
            </a:pPr>
            <a:r>
              <a:rPr lang="de-DE" dirty="0" err="1"/>
              <a:t>Subline</a:t>
            </a:r>
            <a:r>
              <a:rPr lang="de-DE" dirty="0"/>
              <a:t> der Präsentation</a:t>
            </a:r>
          </a:p>
        </p:txBody>
      </p:sp>
    </p:spTree>
    <p:extLst>
      <p:ext uri="{BB962C8B-B14F-4D97-AF65-F5344CB8AC3E}">
        <p14:creationId xmlns:p14="http://schemas.microsoft.com/office/powerpoint/2010/main" val="3253315490"/>
      </p:ext>
    </p:extLst>
  </p:cSld>
  <p:clrMapOvr>
    <a:masterClrMapping/>
  </p:clrMapOvr>
  <p:extLst>
    <p:ext uri="{DCECCB84-F9BA-43D5-87BE-67443E8EF086}">
      <p15:sldGuideLst xmlns:p15="http://schemas.microsoft.com/office/powerpoint/2012/main">
        <p15:guide id="1" pos="461">
          <p15:clr>
            <a:srgbClr val="FBAE40"/>
          </p15:clr>
        </p15:guide>
        <p15:guide id="2" pos="721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IPP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a:t>Short title goes here</a:t>
            </a:r>
            <a:endParaRPr lang="de-DE" dirty="0"/>
          </a:p>
        </p:txBody>
      </p:sp>
      <p:sp>
        <p:nvSpPr>
          <p:cNvPr id="6" name="Fußzeilenplatzhalter 5"/>
          <p:cNvSpPr>
            <a:spLocks noGrp="1"/>
          </p:cNvSpPr>
          <p:nvPr>
            <p:ph type="ftr" sz="quarter" idx="11"/>
          </p:nvPr>
        </p:nvSpPr>
        <p:spPr/>
        <p:txBody>
          <a:bodyPr/>
          <a:lstStyle/>
          <a:p>
            <a:r>
              <a:rPr lang="de-DE"/>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
        <p:nvSpPr>
          <p:cNvPr id="8" name="Bildplatzhalter 7"/>
          <p:cNvSpPr>
            <a:spLocks noGrp="1"/>
          </p:cNvSpPr>
          <p:nvPr>
            <p:ph type="pic" sz="quarter" idx="13" hasCustomPrompt="1"/>
          </p:nvPr>
        </p:nvSpPr>
        <p:spPr>
          <a:xfrm>
            <a:off x="6705600" y="3662363"/>
            <a:ext cx="4864100" cy="2128837"/>
          </a:xfrm>
        </p:spPr>
        <p:txBody>
          <a:bodyPr>
            <a:noAutofit/>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spTree>
    <p:extLst>
      <p:ext uri="{BB962C8B-B14F-4D97-AF65-F5344CB8AC3E}">
        <p14:creationId xmlns:p14="http://schemas.microsoft.com/office/powerpoint/2010/main" val="2113687207"/>
      </p:ext>
    </p:extLst>
  </p:cSld>
  <p:clrMapOvr>
    <a:masterClrMapping/>
  </p:clrMapOvr>
  <p:extLst>
    <p:ext uri="{DCECCB84-F9BA-43D5-87BE-67443E8EF086}">
      <p15:sldGuideLst xmlns:p15="http://schemas.microsoft.com/office/powerpoint/2012/main">
        <p15:guide id="1" pos="653">
          <p15:clr>
            <a:srgbClr val="FBAE40"/>
          </p15:clr>
        </p15:guide>
        <p15:guide id="2" pos="3940">
          <p15:clr>
            <a:srgbClr val="FBAE40"/>
          </p15:clr>
        </p15:guide>
        <p15:guide id="3" orient="horz" pos="1298">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360000" y="324000"/>
            <a:ext cx="11449050" cy="1124780"/>
          </a:xfrm>
        </p:spPr>
        <p:txBody>
          <a:bodyPr/>
          <a:lstStyle>
            <a:lvl1pPr>
              <a:defRPr cap="none" spc="0" baseline="0">
                <a:solidFill>
                  <a:schemeClr val="tx2"/>
                </a:solidFill>
              </a:defRPr>
            </a:lvl1pPr>
          </a:lstStyle>
          <a:p>
            <a:r>
              <a:rPr lang="de-DE" dirty="0"/>
              <a:t>Titelmasterformat durch Klicken bearbeiten</a:t>
            </a:r>
            <a:endParaRPr lang="en-US" dirty="0"/>
          </a:p>
        </p:txBody>
      </p:sp>
      <p:sp>
        <p:nvSpPr>
          <p:cNvPr id="3" name="Content Placeholder 2"/>
          <p:cNvSpPr>
            <a:spLocks noGrp="1"/>
          </p:cNvSpPr>
          <p:nvPr>
            <p:ph idx="1"/>
          </p:nvPr>
        </p:nvSpPr>
        <p:spPr>
          <a:xfrm>
            <a:off x="360000" y="1563143"/>
            <a:ext cx="11449050" cy="4214255"/>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7" name="Datumsplatzhalter 16">
            <a:extLst>
              <a:ext uri="{FF2B5EF4-FFF2-40B4-BE49-F238E27FC236}">
                <a16:creationId xmlns:a16="http://schemas.microsoft.com/office/drawing/2014/main" id="{8D88C6F8-099A-4D39-8533-B1EEB7F052D4}"/>
              </a:ext>
            </a:extLst>
          </p:cNvPr>
          <p:cNvSpPr>
            <a:spLocks noGrp="1"/>
          </p:cNvSpPr>
          <p:nvPr>
            <p:ph type="dt" sz="half" idx="13"/>
          </p:nvPr>
        </p:nvSpPr>
        <p:spPr>
          <a:xfrm>
            <a:off x="2857162" y="6552728"/>
            <a:ext cx="2920226" cy="476672"/>
          </a:xfrm>
          <a:prstGeom prst="rect">
            <a:avLst/>
          </a:prstGeom>
        </p:spPr>
        <p:txBody>
          <a:bodyPr/>
          <a:lstStyle/>
          <a:p>
            <a:r>
              <a:rPr lang="en-US"/>
              <a:t>W-Div Engineering Meeting 14.11.2023</a:t>
            </a:r>
            <a:endParaRPr lang="de-DE" dirty="0"/>
          </a:p>
        </p:txBody>
      </p:sp>
      <p:sp>
        <p:nvSpPr>
          <p:cNvPr id="18" name="Foliennummernplatzhalter 17">
            <a:extLst>
              <a:ext uri="{FF2B5EF4-FFF2-40B4-BE49-F238E27FC236}">
                <a16:creationId xmlns:a16="http://schemas.microsoft.com/office/drawing/2014/main" id="{BFF90422-5EA9-49BF-B256-D3D2AA4EDCC9}"/>
              </a:ext>
            </a:extLst>
          </p:cNvPr>
          <p:cNvSpPr>
            <a:spLocks noGrp="1"/>
          </p:cNvSpPr>
          <p:nvPr>
            <p:ph type="sldNum" sz="quarter" idx="14"/>
          </p:nvPr>
        </p:nvSpPr>
        <p:spPr>
          <a:xfrm>
            <a:off x="5817224" y="6557764"/>
            <a:ext cx="720000" cy="221109"/>
          </a:xfrm>
          <a:prstGeom prst="rect">
            <a:avLst/>
          </a:prstGeom>
        </p:spPr>
        <p:txBody>
          <a:bodyPr/>
          <a:lstStyle/>
          <a:p>
            <a:r>
              <a:rPr lang="de-DE" dirty="0"/>
              <a:t>Slide </a:t>
            </a:r>
            <a:fld id="{A52F4D17-1AD6-42D9-B93A-EB002C62F438}" type="slidenum">
              <a:rPr lang="de-DE" smtClean="0"/>
              <a:pPr/>
              <a:t>‹Nr.›</a:t>
            </a:fld>
            <a:endParaRPr lang="de-DE" dirty="0"/>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tx2"/>
                </a:solidFill>
              </a:defRPr>
            </a:lvl1pPr>
          </a:lstStyle>
          <a:p>
            <a:pPr lvl="0"/>
            <a:r>
              <a:rPr lang="de-DE" dirty="0" err="1"/>
              <a:t>Subline</a:t>
            </a:r>
            <a:endParaRPr lang="de-DE" dirty="0"/>
          </a:p>
        </p:txBody>
      </p:sp>
    </p:spTree>
    <p:extLst>
      <p:ext uri="{BB962C8B-B14F-4D97-AF65-F5344CB8AC3E}">
        <p14:creationId xmlns:p14="http://schemas.microsoft.com/office/powerpoint/2010/main" val="5648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el und Inhalt (klein)">
    <p:spTree>
      <p:nvGrpSpPr>
        <p:cNvPr id="1" name=""/>
        <p:cNvGrpSpPr/>
        <p:nvPr/>
      </p:nvGrpSpPr>
      <p:grpSpPr>
        <a:xfrm>
          <a:off x="0" y="0"/>
          <a:ext cx="0" cy="0"/>
          <a:chOff x="0" y="0"/>
          <a:chExt cx="0" cy="0"/>
        </a:xfrm>
      </p:grpSpPr>
      <p:sp>
        <p:nvSpPr>
          <p:cNvPr id="2" name="Title 1"/>
          <p:cNvSpPr>
            <a:spLocks noGrp="1"/>
          </p:cNvSpPr>
          <p:nvPr>
            <p:ph type="title"/>
          </p:nvPr>
        </p:nvSpPr>
        <p:spPr>
          <a:xfrm>
            <a:off x="360000" y="324000"/>
            <a:ext cx="11449050" cy="1124780"/>
          </a:xfrm>
        </p:spPr>
        <p:txBody>
          <a:bodyPr/>
          <a:lstStyle>
            <a:lvl1pPr>
              <a:defRPr cap="none" spc="0" baseline="0">
                <a:solidFill>
                  <a:schemeClr val="tx2"/>
                </a:solidFill>
              </a:defRPr>
            </a:lvl1pPr>
          </a:lstStyle>
          <a:p>
            <a:r>
              <a:rPr lang="de-DE" dirty="0"/>
              <a:t>Titelmasterformat durch Klicken bearbeiten</a:t>
            </a:r>
            <a:endParaRPr lang="en-US" dirty="0"/>
          </a:p>
        </p:txBody>
      </p:sp>
      <p:sp>
        <p:nvSpPr>
          <p:cNvPr id="3" name="Content Placeholder 2"/>
          <p:cNvSpPr>
            <a:spLocks noGrp="1"/>
          </p:cNvSpPr>
          <p:nvPr>
            <p:ph idx="1"/>
          </p:nvPr>
        </p:nvSpPr>
        <p:spPr>
          <a:xfrm>
            <a:off x="360000" y="1578310"/>
            <a:ext cx="11449050" cy="4190666"/>
          </a:xfrm>
        </p:spPr>
        <p:txBody>
          <a:bodyPr/>
          <a:lstStyle>
            <a:lvl1pPr marL="177800" indent="-177800">
              <a:defRPr sz="1800"/>
            </a:lvl1pPr>
            <a:lvl2pPr marL="361950" indent="-184150">
              <a:defRPr sz="1800"/>
            </a:lvl2pPr>
            <a:lvl3pPr marL="539750" indent="-177800">
              <a:defRPr sz="1800"/>
            </a:lvl3pPr>
            <a:lvl4pPr marL="717550" indent="-177800">
              <a:defRPr sz="1800"/>
            </a:lvl4pPr>
            <a:lvl5pPr marL="895350" indent="-177800">
              <a:defRPr sz="18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7" name="Datumsplatzhalter 16">
            <a:extLst>
              <a:ext uri="{FF2B5EF4-FFF2-40B4-BE49-F238E27FC236}">
                <a16:creationId xmlns:a16="http://schemas.microsoft.com/office/drawing/2014/main" id="{8D88C6F8-099A-4D39-8533-B1EEB7F052D4}"/>
              </a:ext>
            </a:extLst>
          </p:cNvPr>
          <p:cNvSpPr>
            <a:spLocks noGrp="1"/>
          </p:cNvSpPr>
          <p:nvPr>
            <p:ph type="dt" sz="half" idx="13"/>
          </p:nvPr>
        </p:nvSpPr>
        <p:spPr>
          <a:xfrm>
            <a:off x="2857162" y="6552728"/>
            <a:ext cx="2920226" cy="476672"/>
          </a:xfrm>
          <a:prstGeom prst="rect">
            <a:avLst/>
          </a:prstGeom>
        </p:spPr>
        <p:txBody>
          <a:bodyPr/>
          <a:lstStyle/>
          <a:p>
            <a:r>
              <a:rPr lang="en-US"/>
              <a:t>W-Div Engineering Meeting 14.11.2023</a:t>
            </a:r>
            <a:endParaRPr lang="de-DE" dirty="0"/>
          </a:p>
        </p:txBody>
      </p:sp>
      <p:sp>
        <p:nvSpPr>
          <p:cNvPr id="18" name="Foliennummernplatzhalter 17">
            <a:extLst>
              <a:ext uri="{FF2B5EF4-FFF2-40B4-BE49-F238E27FC236}">
                <a16:creationId xmlns:a16="http://schemas.microsoft.com/office/drawing/2014/main" id="{BFF90422-5EA9-49BF-B256-D3D2AA4EDCC9}"/>
              </a:ext>
            </a:extLst>
          </p:cNvPr>
          <p:cNvSpPr>
            <a:spLocks noGrp="1"/>
          </p:cNvSpPr>
          <p:nvPr>
            <p:ph type="sldNum" sz="quarter" idx="14"/>
          </p:nvPr>
        </p:nvSpPr>
        <p:spPr>
          <a:xfrm>
            <a:off x="5818290" y="6569955"/>
            <a:ext cx="720000" cy="221109"/>
          </a:xfrm>
          <a:prstGeom prst="rect">
            <a:avLst/>
          </a:prstGeom>
        </p:spPr>
        <p:txBody>
          <a:bodyPr/>
          <a:lstStyle/>
          <a:p>
            <a:r>
              <a:rPr lang="de-DE" dirty="0"/>
              <a:t>Slide </a:t>
            </a:r>
            <a:fld id="{A52F4D17-1AD6-42D9-B93A-EB002C62F438}" type="slidenum">
              <a:rPr lang="de-DE" smtClean="0"/>
              <a:pPr/>
              <a:t>‹Nr.›</a:t>
            </a:fld>
            <a:endParaRPr lang="de-DE" dirty="0"/>
          </a:p>
        </p:txBody>
      </p:sp>
      <p:sp>
        <p:nvSpPr>
          <p:cNvPr id="7" name="Textplatzhalter 10">
            <a:extLst>
              <a:ext uri="{FF2B5EF4-FFF2-40B4-BE49-F238E27FC236}">
                <a16:creationId xmlns:a16="http://schemas.microsoft.com/office/drawing/2014/main" id="{29624FD4-E8F5-4C76-8AB0-019D7FCEAADC}"/>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tx2"/>
                </a:solidFill>
              </a:defRPr>
            </a:lvl1pPr>
          </a:lstStyle>
          <a:p>
            <a:pPr lvl="0"/>
            <a:r>
              <a:rPr lang="de-DE" dirty="0" err="1"/>
              <a:t>Subline</a:t>
            </a:r>
            <a:endParaRPr lang="de-DE" dirty="0"/>
          </a:p>
        </p:txBody>
      </p:sp>
    </p:spTree>
    <p:extLst>
      <p:ext uri="{BB962C8B-B14F-4D97-AF65-F5344CB8AC3E}">
        <p14:creationId xmlns:p14="http://schemas.microsoft.com/office/powerpoint/2010/main" val="170744566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el und 2 Bilder">
    <p:spTree>
      <p:nvGrpSpPr>
        <p:cNvPr id="1" name=""/>
        <p:cNvGrpSpPr/>
        <p:nvPr/>
      </p:nvGrpSpPr>
      <p:grpSpPr>
        <a:xfrm>
          <a:off x="0" y="0"/>
          <a:ext cx="0" cy="0"/>
          <a:chOff x="0" y="0"/>
          <a:chExt cx="0" cy="0"/>
        </a:xfrm>
      </p:grpSpPr>
      <p:sp>
        <p:nvSpPr>
          <p:cNvPr id="2" name="Title 1"/>
          <p:cNvSpPr>
            <a:spLocks noGrp="1"/>
          </p:cNvSpPr>
          <p:nvPr>
            <p:ph type="title"/>
          </p:nvPr>
        </p:nvSpPr>
        <p:spPr>
          <a:xfrm>
            <a:off x="360000" y="324000"/>
            <a:ext cx="11449050" cy="1124780"/>
          </a:xfrm>
        </p:spPr>
        <p:txBody>
          <a:bodyPr/>
          <a:lstStyle>
            <a:lvl1pPr>
              <a:defRPr cap="none" spc="0" baseline="0">
                <a:solidFill>
                  <a:schemeClr val="tx2"/>
                </a:solidFill>
              </a:defRPr>
            </a:lvl1pPr>
          </a:lstStyle>
          <a:p>
            <a:r>
              <a:rPr lang="de-DE" dirty="0"/>
              <a:t>Titelmasterformat durch Klicken bearbeiten</a:t>
            </a:r>
            <a:endParaRPr lang="en-US" dirty="0"/>
          </a:p>
        </p:txBody>
      </p:sp>
      <p:sp>
        <p:nvSpPr>
          <p:cNvPr id="6" name="Datumsplatzhalter 5">
            <a:extLst>
              <a:ext uri="{FF2B5EF4-FFF2-40B4-BE49-F238E27FC236}">
                <a16:creationId xmlns:a16="http://schemas.microsoft.com/office/drawing/2014/main" id="{4283517E-5B20-4272-8660-1A906CDE614E}"/>
              </a:ext>
            </a:extLst>
          </p:cNvPr>
          <p:cNvSpPr>
            <a:spLocks noGrp="1"/>
          </p:cNvSpPr>
          <p:nvPr>
            <p:ph type="dt" sz="half" idx="10"/>
          </p:nvPr>
        </p:nvSpPr>
        <p:spPr>
          <a:xfrm>
            <a:off x="2857162" y="6552728"/>
            <a:ext cx="2920226" cy="476672"/>
          </a:xfrm>
          <a:prstGeom prst="rect">
            <a:avLst/>
          </a:prstGeom>
        </p:spPr>
        <p:txBody>
          <a:bodyPr/>
          <a:lstStyle/>
          <a:p>
            <a:r>
              <a:rPr lang="en-US"/>
              <a:t>W-Div Engineering Meeting 14.11.2023</a:t>
            </a:r>
            <a:endParaRPr lang="de-DE" dirty="0"/>
          </a:p>
        </p:txBody>
      </p:sp>
      <p:sp>
        <p:nvSpPr>
          <p:cNvPr id="7" name="Foliennummernplatzhalter 6">
            <a:extLst>
              <a:ext uri="{FF2B5EF4-FFF2-40B4-BE49-F238E27FC236}">
                <a16:creationId xmlns:a16="http://schemas.microsoft.com/office/drawing/2014/main" id="{6EFEBD5A-CDB1-411E-9184-7981E1A3047A}"/>
              </a:ext>
            </a:extLst>
          </p:cNvPr>
          <p:cNvSpPr>
            <a:spLocks noGrp="1"/>
          </p:cNvSpPr>
          <p:nvPr>
            <p:ph type="sldNum" sz="quarter" idx="11"/>
          </p:nvPr>
        </p:nvSpPr>
        <p:spPr>
          <a:xfrm>
            <a:off x="5818290" y="6569955"/>
            <a:ext cx="720000" cy="221109"/>
          </a:xfrm>
          <a:prstGeom prst="rect">
            <a:avLst/>
          </a:prstGeom>
        </p:spPr>
        <p:txBody>
          <a:bodyPr/>
          <a:lstStyle/>
          <a:p>
            <a:r>
              <a:rPr lang="de-DE" dirty="0"/>
              <a:t>Slide </a:t>
            </a:r>
            <a:fld id="{A52F4D17-1AD6-42D9-B93A-EB002C62F438}" type="slidenum">
              <a:rPr lang="de-DE" smtClean="0"/>
              <a:pPr/>
              <a:t>‹Nr.›</a:t>
            </a:fld>
            <a:endParaRPr lang="de-DE" dirty="0"/>
          </a:p>
        </p:txBody>
      </p:sp>
      <p:sp>
        <p:nvSpPr>
          <p:cNvPr id="10" name="Bildplatzhalter 4">
            <a:extLst>
              <a:ext uri="{FF2B5EF4-FFF2-40B4-BE49-F238E27FC236}">
                <a16:creationId xmlns:a16="http://schemas.microsoft.com/office/drawing/2014/main" id="{8A00DEAD-5DE0-4EC4-9106-51A82A9A04E7}"/>
              </a:ext>
            </a:extLst>
          </p:cNvPr>
          <p:cNvSpPr>
            <a:spLocks noGrp="1"/>
          </p:cNvSpPr>
          <p:nvPr>
            <p:ph type="pic" sz="quarter" idx="13"/>
          </p:nvPr>
        </p:nvSpPr>
        <p:spPr>
          <a:xfrm>
            <a:off x="360000" y="1628775"/>
            <a:ext cx="5437187" cy="3168377"/>
          </a:xfrm>
          <a:solidFill>
            <a:schemeClr val="bg2"/>
          </a:solidFill>
        </p:spPr>
        <p:txBody>
          <a:bodyPr anchor="ctr"/>
          <a:lstStyle>
            <a:lvl1pPr marL="0" indent="0" algn="ctr">
              <a:buNone/>
              <a:defRPr sz="1600">
                <a:solidFill>
                  <a:schemeClr val="tx1"/>
                </a:solidFill>
              </a:defRPr>
            </a:lvl1pPr>
          </a:lstStyle>
          <a:p>
            <a:r>
              <a:rPr lang="de-DE" dirty="0"/>
              <a:t>Bild durch Klicken auf Symbol hinzufügen</a:t>
            </a:r>
          </a:p>
        </p:txBody>
      </p:sp>
      <p:sp>
        <p:nvSpPr>
          <p:cNvPr id="4" name="Textplatzhalter 3">
            <a:extLst>
              <a:ext uri="{FF2B5EF4-FFF2-40B4-BE49-F238E27FC236}">
                <a16:creationId xmlns:a16="http://schemas.microsoft.com/office/drawing/2014/main" id="{A1A390F4-CC78-4ED1-8D50-5D59AE8D05BE}"/>
              </a:ext>
            </a:extLst>
          </p:cNvPr>
          <p:cNvSpPr>
            <a:spLocks noGrp="1"/>
          </p:cNvSpPr>
          <p:nvPr>
            <p:ph type="body" sz="quarter" idx="14" hasCustomPrompt="1"/>
          </p:nvPr>
        </p:nvSpPr>
        <p:spPr>
          <a:xfrm>
            <a:off x="360000" y="4900254"/>
            <a:ext cx="5437187" cy="868722"/>
          </a:xfrm>
        </p:spPr>
        <p:txBody>
          <a:bodyPr/>
          <a:lstStyle>
            <a:lvl1pPr marL="0" indent="0">
              <a:spcAft>
                <a:spcPts val="0"/>
              </a:spcAft>
              <a:buNone/>
              <a:defRPr sz="1800"/>
            </a:lvl1pPr>
          </a:lstStyle>
          <a:p>
            <a:pPr lvl="0"/>
            <a:r>
              <a:rPr lang="de-DE" dirty="0"/>
              <a:t>Bildunterschrift</a:t>
            </a:r>
          </a:p>
        </p:txBody>
      </p:sp>
      <p:sp>
        <p:nvSpPr>
          <p:cNvPr id="11" name="Bildplatzhalter 4">
            <a:extLst>
              <a:ext uri="{FF2B5EF4-FFF2-40B4-BE49-F238E27FC236}">
                <a16:creationId xmlns:a16="http://schemas.microsoft.com/office/drawing/2014/main" id="{23A5E56D-954A-4968-9BC8-DFAC877CAA16}"/>
              </a:ext>
            </a:extLst>
          </p:cNvPr>
          <p:cNvSpPr>
            <a:spLocks noGrp="1"/>
          </p:cNvSpPr>
          <p:nvPr>
            <p:ph type="pic" sz="quarter" idx="15"/>
          </p:nvPr>
        </p:nvSpPr>
        <p:spPr>
          <a:xfrm>
            <a:off x="6383338" y="1628775"/>
            <a:ext cx="5437187" cy="3168377"/>
          </a:xfrm>
          <a:solidFill>
            <a:schemeClr val="bg2"/>
          </a:solidFill>
        </p:spPr>
        <p:txBody>
          <a:bodyPr anchor="ctr"/>
          <a:lstStyle>
            <a:lvl1pPr marL="0" indent="0" algn="ctr">
              <a:buNone/>
              <a:defRPr sz="1600">
                <a:solidFill>
                  <a:schemeClr val="tx1"/>
                </a:solidFill>
              </a:defRPr>
            </a:lvl1pPr>
          </a:lstStyle>
          <a:p>
            <a:r>
              <a:rPr lang="de-DE"/>
              <a:t>Bild durch Klicken auf Symbol hinzufügen</a:t>
            </a:r>
            <a:endParaRPr lang="de-DE" dirty="0"/>
          </a:p>
        </p:txBody>
      </p:sp>
      <p:sp>
        <p:nvSpPr>
          <p:cNvPr id="12" name="Textplatzhalter 3">
            <a:extLst>
              <a:ext uri="{FF2B5EF4-FFF2-40B4-BE49-F238E27FC236}">
                <a16:creationId xmlns:a16="http://schemas.microsoft.com/office/drawing/2014/main" id="{1C326D2C-F758-4203-BE3D-8CDB8EB30941}"/>
              </a:ext>
            </a:extLst>
          </p:cNvPr>
          <p:cNvSpPr>
            <a:spLocks noGrp="1"/>
          </p:cNvSpPr>
          <p:nvPr>
            <p:ph type="body" sz="quarter" idx="16" hasCustomPrompt="1"/>
          </p:nvPr>
        </p:nvSpPr>
        <p:spPr>
          <a:xfrm>
            <a:off x="6383338" y="4900254"/>
            <a:ext cx="5437187" cy="868722"/>
          </a:xfrm>
        </p:spPr>
        <p:txBody>
          <a:bodyPr/>
          <a:lstStyle>
            <a:lvl1pPr marL="0" indent="0">
              <a:spcAft>
                <a:spcPts val="0"/>
              </a:spcAft>
              <a:buNone/>
              <a:defRPr sz="1800"/>
            </a:lvl1pPr>
          </a:lstStyle>
          <a:p>
            <a:pPr lvl="0"/>
            <a:r>
              <a:rPr lang="de-DE" dirty="0"/>
              <a:t>Bildunterschrift</a:t>
            </a:r>
          </a:p>
        </p:txBody>
      </p:sp>
      <p:sp>
        <p:nvSpPr>
          <p:cNvPr id="13" name="Textplatzhalter 10">
            <a:extLst>
              <a:ext uri="{FF2B5EF4-FFF2-40B4-BE49-F238E27FC236}">
                <a16:creationId xmlns:a16="http://schemas.microsoft.com/office/drawing/2014/main" id="{8D87DCD3-D230-4056-A20A-D9CBA549CE9C}"/>
              </a:ext>
            </a:extLst>
          </p:cNvPr>
          <p:cNvSpPr>
            <a:spLocks noGrp="1"/>
          </p:cNvSpPr>
          <p:nvPr>
            <p:ph type="body" sz="quarter" idx="17" hasCustomPrompt="1"/>
          </p:nvPr>
        </p:nvSpPr>
        <p:spPr>
          <a:xfrm>
            <a:off x="358774" y="938786"/>
            <a:ext cx="11449049" cy="509994"/>
          </a:xfrm>
        </p:spPr>
        <p:txBody>
          <a:bodyPr/>
          <a:lstStyle>
            <a:lvl1pPr marL="0" indent="0">
              <a:lnSpc>
                <a:spcPct val="114000"/>
              </a:lnSpc>
              <a:spcAft>
                <a:spcPts val="0"/>
              </a:spcAft>
              <a:buNone/>
              <a:defRPr sz="1800" b="1">
                <a:solidFill>
                  <a:schemeClr val="tx2"/>
                </a:solidFill>
              </a:defRPr>
            </a:lvl1pPr>
          </a:lstStyle>
          <a:p>
            <a:pPr lvl="0"/>
            <a:r>
              <a:rPr lang="de-DE" dirty="0" err="1"/>
              <a:t>Subline</a:t>
            </a:r>
            <a:endParaRPr lang="de-DE" dirty="0"/>
          </a:p>
        </p:txBody>
      </p:sp>
    </p:spTree>
    <p:extLst>
      <p:ext uri="{BB962C8B-B14F-4D97-AF65-F5344CB8AC3E}">
        <p14:creationId xmlns:p14="http://schemas.microsoft.com/office/powerpoint/2010/main" val="8988667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360000" y="324000"/>
            <a:ext cx="11449050" cy="1124780"/>
          </a:xfrm>
        </p:spPr>
        <p:txBody>
          <a:bodyPr/>
          <a:lstStyle>
            <a:lvl1pPr>
              <a:defRPr cap="none" spc="0" baseline="0">
                <a:solidFill>
                  <a:schemeClr val="tx2"/>
                </a:solidFill>
              </a:defRPr>
            </a:lvl1pPr>
          </a:lstStyle>
          <a:p>
            <a:r>
              <a:rPr lang="de-DE" dirty="0"/>
              <a:t>Titelmasterformat durch Klicken bearbeiten</a:t>
            </a:r>
            <a:endParaRPr lang="en-US" dirty="0"/>
          </a:p>
        </p:txBody>
      </p:sp>
      <p:sp>
        <p:nvSpPr>
          <p:cNvPr id="7" name="Foliennummernplatzhalter 6">
            <a:extLst>
              <a:ext uri="{FF2B5EF4-FFF2-40B4-BE49-F238E27FC236}">
                <a16:creationId xmlns:a16="http://schemas.microsoft.com/office/drawing/2014/main" id="{6EFEBD5A-CDB1-411E-9184-7981E1A3047A}"/>
              </a:ext>
            </a:extLst>
          </p:cNvPr>
          <p:cNvSpPr>
            <a:spLocks noGrp="1"/>
          </p:cNvSpPr>
          <p:nvPr>
            <p:ph type="sldNum" sz="quarter" idx="11"/>
          </p:nvPr>
        </p:nvSpPr>
        <p:spPr>
          <a:xfrm>
            <a:off x="5818290" y="6569955"/>
            <a:ext cx="720000" cy="221109"/>
          </a:xfrm>
          <a:prstGeom prst="rect">
            <a:avLst/>
          </a:prstGeom>
        </p:spPr>
        <p:txBody>
          <a:bodyPr/>
          <a:lstStyle/>
          <a:p>
            <a:r>
              <a:rPr lang="de-DE" dirty="0"/>
              <a:t>Slide </a:t>
            </a:r>
            <a:fld id="{A52F4D17-1AD6-42D9-B93A-EB002C62F438}" type="slidenum">
              <a:rPr lang="de-DE" smtClean="0"/>
              <a:pPr/>
              <a:t>‹Nr.›</a:t>
            </a:fld>
            <a:endParaRPr lang="de-DE" dirty="0"/>
          </a:p>
        </p:txBody>
      </p:sp>
      <p:sp>
        <p:nvSpPr>
          <p:cNvPr id="9" name="Textplatzhalter 10">
            <a:extLst>
              <a:ext uri="{FF2B5EF4-FFF2-40B4-BE49-F238E27FC236}">
                <a16:creationId xmlns:a16="http://schemas.microsoft.com/office/drawing/2014/main" id="{F63E2467-CDE8-4456-BDC8-2E6458C092A7}"/>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tx2"/>
                </a:solidFill>
              </a:defRPr>
            </a:lvl1pPr>
          </a:lstStyle>
          <a:p>
            <a:pPr lvl="0"/>
            <a:r>
              <a:rPr lang="de-DE" dirty="0" err="1"/>
              <a:t>Subline</a:t>
            </a:r>
            <a:endParaRPr lang="de-DE" dirty="0"/>
          </a:p>
        </p:txBody>
      </p:sp>
      <p:sp>
        <p:nvSpPr>
          <p:cNvPr id="3" name="Datumsplatzhalter 5">
            <a:extLst>
              <a:ext uri="{FF2B5EF4-FFF2-40B4-BE49-F238E27FC236}">
                <a16:creationId xmlns:a16="http://schemas.microsoft.com/office/drawing/2014/main" id="{A6C1D6E3-C47F-51AE-655A-15EEBF4AC691}"/>
              </a:ext>
            </a:extLst>
          </p:cNvPr>
          <p:cNvSpPr>
            <a:spLocks noGrp="1"/>
          </p:cNvSpPr>
          <p:nvPr>
            <p:ph type="dt" sz="half" idx="10"/>
          </p:nvPr>
        </p:nvSpPr>
        <p:spPr>
          <a:xfrm>
            <a:off x="2857162" y="6552728"/>
            <a:ext cx="2920226" cy="476672"/>
          </a:xfrm>
          <a:prstGeom prst="rect">
            <a:avLst/>
          </a:prstGeom>
        </p:spPr>
        <p:txBody>
          <a:bodyPr/>
          <a:lstStyle/>
          <a:p>
            <a:r>
              <a:rPr lang="en-US"/>
              <a:t>W-Div Engineering Meeting 14.11.2023</a:t>
            </a:r>
            <a:endParaRPr lang="de-DE" dirty="0"/>
          </a:p>
        </p:txBody>
      </p:sp>
    </p:spTree>
    <p:extLst>
      <p:ext uri="{BB962C8B-B14F-4D97-AF65-F5344CB8AC3E}">
        <p14:creationId xmlns:p14="http://schemas.microsoft.com/office/powerpoint/2010/main" val="398546402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69E8AF11-FB81-42DE-B82C-BAAE6442B5E3}"/>
              </a:ext>
            </a:extLst>
          </p:cNvPr>
          <p:cNvSpPr>
            <a:spLocks noGrp="1"/>
          </p:cNvSpPr>
          <p:nvPr>
            <p:ph type="sldNum" sz="quarter" idx="11"/>
          </p:nvPr>
        </p:nvSpPr>
        <p:spPr>
          <a:xfrm>
            <a:off x="5818290" y="6569955"/>
            <a:ext cx="720000" cy="221109"/>
          </a:xfrm>
          <a:prstGeom prst="rect">
            <a:avLst/>
          </a:prstGeom>
        </p:spPr>
        <p:txBody>
          <a:bodyPr/>
          <a:lstStyle/>
          <a:p>
            <a:r>
              <a:rPr lang="de-DE" dirty="0"/>
              <a:t>Slide </a:t>
            </a:r>
            <a:fld id="{A52F4D17-1AD6-42D9-B93A-EB002C62F438}" type="slidenum">
              <a:rPr lang="de-DE" smtClean="0"/>
              <a:pPr/>
              <a:t>‹Nr.›</a:t>
            </a:fld>
            <a:endParaRPr lang="de-DE" dirty="0"/>
          </a:p>
        </p:txBody>
      </p:sp>
      <p:sp>
        <p:nvSpPr>
          <p:cNvPr id="2" name="Datumsplatzhalter 5">
            <a:extLst>
              <a:ext uri="{FF2B5EF4-FFF2-40B4-BE49-F238E27FC236}">
                <a16:creationId xmlns:a16="http://schemas.microsoft.com/office/drawing/2014/main" id="{7EE54658-5B32-3569-42C3-5E59DC39D4B3}"/>
              </a:ext>
            </a:extLst>
          </p:cNvPr>
          <p:cNvSpPr>
            <a:spLocks noGrp="1"/>
          </p:cNvSpPr>
          <p:nvPr>
            <p:ph type="dt" sz="half" idx="10"/>
          </p:nvPr>
        </p:nvSpPr>
        <p:spPr>
          <a:xfrm>
            <a:off x="2857162" y="6552728"/>
            <a:ext cx="2920226" cy="476672"/>
          </a:xfrm>
          <a:prstGeom prst="rect">
            <a:avLst/>
          </a:prstGeom>
        </p:spPr>
        <p:txBody>
          <a:bodyPr/>
          <a:lstStyle/>
          <a:p>
            <a:r>
              <a:rPr lang="en-US"/>
              <a:t>W-Div Engineering Meeting 14.11.2023</a:t>
            </a:r>
            <a:endParaRPr lang="de-DE" dirty="0"/>
          </a:p>
        </p:txBody>
      </p:sp>
    </p:spTree>
    <p:extLst>
      <p:ext uri="{BB962C8B-B14F-4D97-AF65-F5344CB8AC3E}">
        <p14:creationId xmlns:p14="http://schemas.microsoft.com/office/powerpoint/2010/main" val="13090679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D5C6F-8DA8-8A28-078A-5980A57879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35A7D30-8923-AC2E-B580-6AA822465B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04784CB-9043-B94D-BF8F-FA8E7668D309}"/>
              </a:ext>
            </a:extLst>
          </p:cNvPr>
          <p:cNvSpPr>
            <a:spLocks noGrp="1"/>
          </p:cNvSpPr>
          <p:nvPr>
            <p:ph type="dt" sz="half" idx="10"/>
          </p:nvPr>
        </p:nvSpPr>
        <p:spPr/>
        <p:txBody>
          <a:bodyPr/>
          <a:lstStyle/>
          <a:p>
            <a:fld id="{F19EC21E-2A5B-4113-8E33-000A814C1C31}" type="datetimeFigureOut">
              <a:rPr lang="en-GB" smtClean="0"/>
              <a:t>24/03/2025</a:t>
            </a:fld>
            <a:endParaRPr lang="en-GB"/>
          </a:p>
        </p:txBody>
      </p:sp>
      <p:sp>
        <p:nvSpPr>
          <p:cNvPr id="5" name="Footer Placeholder 4">
            <a:extLst>
              <a:ext uri="{FF2B5EF4-FFF2-40B4-BE49-F238E27FC236}">
                <a16:creationId xmlns:a16="http://schemas.microsoft.com/office/drawing/2014/main" id="{6CF1FCB6-9683-252E-07E2-2F4A5F419B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806F69-74E9-9A91-58D3-1222FC9556A4}"/>
              </a:ext>
            </a:extLst>
          </p:cNvPr>
          <p:cNvSpPr>
            <a:spLocks noGrp="1"/>
          </p:cNvSpPr>
          <p:nvPr>
            <p:ph type="sldNum" sz="quarter" idx="12"/>
          </p:nvPr>
        </p:nvSpPr>
        <p:spPr/>
        <p:txBody>
          <a:bodyPr/>
          <a:lstStyle/>
          <a:p>
            <a:fld id="{92921F9F-60A2-49E0-8889-CD4DA07F5A67}" type="slidenum">
              <a:rPr lang="en-GB" smtClean="0"/>
              <a:t>‹Nr.›</a:t>
            </a:fld>
            <a:endParaRPr lang="en-GB"/>
          </a:p>
        </p:txBody>
      </p:sp>
    </p:spTree>
    <p:extLst>
      <p:ext uri="{BB962C8B-B14F-4D97-AF65-F5344CB8AC3E}">
        <p14:creationId xmlns:p14="http://schemas.microsoft.com/office/powerpoint/2010/main" val="331958728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125E7-4C20-4F83-1689-EE348DAACAD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144BBA-DDED-B158-9A24-03BB068E64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9C1464-7648-78DD-EE9C-21290AEB0B32}"/>
              </a:ext>
            </a:extLst>
          </p:cNvPr>
          <p:cNvSpPr>
            <a:spLocks noGrp="1"/>
          </p:cNvSpPr>
          <p:nvPr>
            <p:ph type="dt" sz="half" idx="10"/>
          </p:nvPr>
        </p:nvSpPr>
        <p:spPr/>
        <p:txBody>
          <a:bodyPr/>
          <a:lstStyle/>
          <a:p>
            <a:fld id="{F19EC21E-2A5B-4113-8E33-000A814C1C31}" type="datetimeFigureOut">
              <a:rPr lang="en-GB" smtClean="0"/>
              <a:t>24/03/2025</a:t>
            </a:fld>
            <a:endParaRPr lang="en-GB"/>
          </a:p>
        </p:txBody>
      </p:sp>
      <p:sp>
        <p:nvSpPr>
          <p:cNvPr id="5" name="Footer Placeholder 4">
            <a:extLst>
              <a:ext uri="{FF2B5EF4-FFF2-40B4-BE49-F238E27FC236}">
                <a16:creationId xmlns:a16="http://schemas.microsoft.com/office/drawing/2014/main" id="{55749986-01CD-FF08-17DA-0C795E237B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8B7BD4-436F-9B58-E7DC-16E673B8CF52}"/>
              </a:ext>
            </a:extLst>
          </p:cNvPr>
          <p:cNvSpPr>
            <a:spLocks noGrp="1"/>
          </p:cNvSpPr>
          <p:nvPr>
            <p:ph type="sldNum" sz="quarter" idx="12"/>
          </p:nvPr>
        </p:nvSpPr>
        <p:spPr/>
        <p:txBody>
          <a:bodyPr/>
          <a:lstStyle/>
          <a:p>
            <a:fld id="{92921F9F-60A2-49E0-8889-CD4DA07F5A67}" type="slidenum">
              <a:rPr lang="en-GB" smtClean="0"/>
              <a:t>‹Nr.›</a:t>
            </a:fld>
            <a:endParaRPr lang="en-GB"/>
          </a:p>
        </p:txBody>
      </p:sp>
    </p:spTree>
    <p:extLst>
      <p:ext uri="{BB962C8B-B14F-4D97-AF65-F5344CB8AC3E}">
        <p14:creationId xmlns:p14="http://schemas.microsoft.com/office/powerpoint/2010/main" val="164655441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C82A0-7AF2-045B-B10D-4EC326EF46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82BF3BA-3BE1-4492-18FC-EED72A7DF67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86E898-960B-31C6-303D-09842E9FD32F}"/>
              </a:ext>
            </a:extLst>
          </p:cNvPr>
          <p:cNvSpPr>
            <a:spLocks noGrp="1"/>
          </p:cNvSpPr>
          <p:nvPr>
            <p:ph type="dt" sz="half" idx="10"/>
          </p:nvPr>
        </p:nvSpPr>
        <p:spPr/>
        <p:txBody>
          <a:bodyPr/>
          <a:lstStyle/>
          <a:p>
            <a:fld id="{F19EC21E-2A5B-4113-8E33-000A814C1C31}" type="datetimeFigureOut">
              <a:rPr lang="en-GB" smtClean="0"/>
              <a:t>24/03/2025</a:t>
            </a:fld>
            <a:endParaRPr lang="en-GB"/>
          </a:p>
        </p:txBody>
      </p:sp>
      <p:sp>
        <p:nvSpPr>
          <p:cNvPr id="5" name="Footer Placeholder 4">
            <a:extLst>
              <a:ext uri="{FF2B5EF4-FFF2-40B4-BE49-F238E27FC236}">
                <a16:creationId xmlns:a16="http://schemas.microsoft.com/office/drawing/2014/main" id="{D19BAAC2-5A68-49EA-1FE4-B1BF9BE744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198076-8684-FF6F-E795-47B2D43DBC8A}"/>
              </a:ext>
            </a:extLst>
          </p:cNvPr>
          <p:cNvSpPr>
            <a:spLocks noGrp="1"/>
          </p:cNvSpPr>
          <p:nvPr>
            <p:ph type="sldNum" sz="quarter" idx="12"/>
          </p:nvPr>
        </p:nvSpPr>
        <p:spPr/>
        <p:txBody>
          <a:bodyPr/>
          <a:lstStyle/>
          <a:p>
            <a:fld id="{92921F9F-60A2-49E0-8889-CD4DA07F5A67}" type="slidenum">
              <a:rPr lang="en-GB" smtClean="0"/>
              <a:t>‹Nr.›</a:t>
            </a:fld>
            <a:endParaRPr lang="en-GB"/>
          </a:p>
        </p:txBody>
      </p:sp>
    </p:spTree>
    <p:extLst>
      <p:ext uri="{BB962C8B-B14F-4D97-AF65-F5344CB8AC3E}">
        <p14:creationId xmlns:p14="http://schemas.microsoft.com/office/powerpoint/2010/main" val="276621774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0F0F1-F183-CD5A-29C6-E63A87799F2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5B2C5C-316F-4125-E5E8-27656949E3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6030D8E-6E9C-1563-3CED-7E46E62572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86DD903-1B53-F746-F9DA-8B77B90BA53E}"/>
              </a:ext>
            </a:extLst>
          </p:cNvPr>
          <p:cNvSpPr>
            <a:spLocks noGrp="1"/>
          </p:cNvSpPr>
          <p:nvPr>
            <p:ph type="dt" sz="half" idx="10"/>
          </p:nvPr>
        </p:nvSpPr>
        <p:spPr/>
        <p:txBody>
          <a:bodyPr/>
          <a:lstStyle/>
          <a:p>
            <a:fld id="{F19EC21E-2A5B-4113-8E33-000A814C1C31}" type="datetimeFigureOut">
              <a:rPr lang="en-GB" smtClean="0"/>
              <a:t>24/03/2025</a:t>
            </a:fld>
            <a:endParaRPr lang="en-GB"/>
          </a:p>
        </p:txBody>
      </p:sp>
      <p:sp>
        <p:nvSpPr>
          <p:cNvPr id="6" name="Footer Placeholder 5">
            <a:extLst>
              <a:ext uri="{FF2B5EF4-FFF2-40B4-BE49-F238E27FC236}">
                <a16:creationId xmlns:a16="http://schemas.microsoft.com/office/drawing/2014/main" id="{C6B15C11-321A-A463-239B-51CCE1FD707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0848986-6B90-C5F1-F943-A1FD1E89114B}"/>
              </a:ext>
            </a:extLst>
          </p:cNvPr>
          <p:cNvSpPr>
            <a:spLocks noGrp="1"/>
          </p:cNvSpPr>
          <p:nvPr>
            <p:ph type="sldNum" sz="quarter" idx="12"/>
          </p:nvPr>
        </p:nvSpPr>
        <p:spPr/>
        <p:txBody>
          <a:bodyPr/>
          <a:lstStyle/>
          <a:p>
            <a:fld id="{92921F9F-60A2-49E0-8889-CD4DA07F5A67}" type="slidenum">
              <a:rPr lang="en-GB" smtClean="0"/>
              <a:t>‹Nr.›</a:t>
            </a:fld>
            <a:endParaRPr lang="en-GB"/>
          </a:p>
        </p:txBody>
      </p:sp>
    </p:spTree>
    <p:extLst>
      <p:ext uri="{BB962C8B-B14F-4D97-AF65-F5344CB8AC3E}">
        <p14:creationId xmlns:p14="http://schemas.microsoft.com/office/powerpoint/2010/main" val="13521753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BECB7-C4EF-E8CA-265D-C12730E5578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3EF8EA5-0122-2AAF-F53A-E9C452A290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BC9633-E950-0491-2392-54191C8F40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23FCD5F-D788-B0BC-F7D9-6A5B13A168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D258F6-D2A5-5AEC-85DF-9A52BBAFFA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B90226D-BE53-7125-CA54-EED9FDA807CA}"/>
              </a:ext>
            </a:extLst>
          </p:cNvPr>
          <p:cNvSpPr>
            <a:spLocks noGrp="1"/>
          </p:cNvSpPr>
          <p:nvPr>
            <p:ph type="dt" sz="half" idx="10"/>
          </p:nvPr>
        </p:nvSpPr>
        <p:spPr/>
        <p:txBody>
          <a:bodyPr/>
          <a:lstStyle/>
          <a:p>
            <a:fld id="{F19EC21E-2A5B-4113-8E33-000A814C1C31}" type="datetimeFigureOut">
              <a:rPr lang="en-GB" smtClean="0"/>
              <a:t>24/03/2025</a:t>
            </a:fld>
            <a:endParaRPr lang="en-GB"/>
          </a:p>
        </p:txBody>
      </p:sp>
      <p:sp>
        <p:nvSpPr>
          <p:cNvPr id="8" name="Footer Placeholder 7">
            <a:extLst>
              <a:ext uri="{FF2B5EF4-FFF2-40B4-BE49-F238E27FC236}">
                <a16:creationId xmlns:a16="http://schemas.microsoft.com/office/drawing/2014/main" id="{11790194-F81C-E57C-470C-650A937E33F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DA098A1-EB4D-6253-1370-A16F599B9ADE}"/>
              </a:ext>
            </a:extLst>
          </p:cNvPr>
          <p:cNvSpPr>
            <a:spLocks noGrp="1"/>
          </p:cNvSpPr>
          <p:nvPr>
            <p:ph type="sldNum" sz="quarter" idx="12"/>
          </p:nvPr>
        </p:nvSpPr>
        <p:spPr/>
        <p:txBody>
          <a:bodyPr/>
          <a:lstStyle/>
          <a:p>
            <a:fld id="{92921F9F-60A2-49E0-8889-CD4DA07F5A67}" type="slidenum">
              <a:rPr lang="en-GB" smtClean="0"/>
              <a:t>‹Nr.›</a:t>
            </a:fld>
            <a:endParaRPr lang="en-GB"/>
          </a:p>
        </p:txBody>
      </p:sp>
    </p:spTree>
    <p:extLst>
      <p:ext uri="{BB962C8B-B14F-4D97-AF65-F5344CB8AC3E}">
        <p14:creationId xmlns:p14="http://schemas.microsoft.com/office/powerpoint/2010/main" val="7644421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4977669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Datumsplatzhalter 7"/>
          <p:cNvSpPr>
            <a:spLocks noGrp="1"/>
          </p:cNvSpPr>
          <p:nvPr>
            <p:ph type="dt" sz="half" idx="14"/>
          </p:nvPr>
        </p:nvSpPr>
        <p:spPr/>
        <p:txBody>
          <a:bodyPr/>
          <a:lstStyle>
            <a:lvl1pPr>
              <a:defRPr/>
            </a:lvl1pPr>
          </a:lstStyle>
          <a:p>
            <a:r>
              <a:rPr lang="de-DE" dirty="0"/>
              <a:t>Gladis </a:t>
            </a:r>
            <a:r>
              <a:rPr lang="de-DE" dirty="0" err="1"/>
              <a:t>experiment</a:t>
            </a:r>
            <a:endParaRPr lang="de-DE" dirty="0"/>
          </a:p>
        </p:txBody>
      </p:sp>
      <p:sp>
        <p:nvSpPr>
          <p:cNvPr id="9" name="Fußzeilenplatzhalter 8"/>
          <p:cNvSpPr>
            <a:spLocks noGrp="1"/>
          </p:cNvSpPr>
          <p:nvPr>
            <p:ph type="ftr" sz="quarter" idx="15"/>
          </p:nvPr>
        </p:nvSpPr>
        <p:spPr/>
        <p:txBody>
          <a:bodyPr/>
          <a:lstStyle/>
          <a:p>
            <a:r>
              <a:rPr lang="de-DE" dirty="0"/>
              <a:t>Max-Planck-Institut für Plasmaphysik | </a:t>
            </a:r>
            <a:r>
              <a:rPr lang="de-DE" dirty="0" err="1"/>
              <a:t>bernd</a:t>
            </a:r>
            <a:r>
              <a:rPr lang="de-DE" dirty="0"/>
              <a:t> Böswirth | 27.06.2024</a:t>
            </a:r>
          </a:p>
        </p:txBody>
      </p:sp>
      <p:sp>
        <p:nvSpPr>
          <p:cNvPr id="10" name="Foliennummernplatzhalter 9"/>
          <p:cNvSpPr>
            <a:spLocks noGrp="1"/>
          </p:cNvSpPr>
          <p:nvPr>
            <p:ph type="sldNum" sz="quarter" idx="16"/>
          </p:nvPr>
        </p:nvSpPr>
        <p:spPr/>
        <p:txBody>
          <a:bodyPr/>
          <a:lstStyle/>
          <a:p>
            <a:fld id="{ECE691D0-CC49-4FC7-9C4D-6112B0CB3A76}" type="slidenum">
              <a:rPr lang="de-DE" smtClean="0"/>
              <a:pPr/>
              <a:t>‹Nr.›</a:t>
            </a:fld>
            <a:endParaRPr lang="de-DE" dirty="0"/>
          </a:p>
        </p:txBody>
      </p:sp>
      <p:sp>
        <p:nvSpPr>
          <p:cNvPr id="12" name="Titel 1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23832303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31C9E-175B-E372-F74A-B0832617E0A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847671C-B16F-86E3-31B5-5FC3CA5290B5}"/>
              </a:ext>
            </a:extLst>
          </p:cNvPr>
          <p:cNvSpPr>
            <a:spLocks noGrp="1"/>
          </p:cNvSpPr>
          <p:nvPr>
            <p:ph type="dt" sz="half" idx="10"/>
          </p:nvPr>
        </p:nvSpPr>
        <p:spPr/>
        <p:txBody>
          <a:bodyPr/>
          <a:lstStyle/>
          <a:p>
            <a:fld id="{F19EC21E-2A5B-4113-8E33-000A814C1C31}" type="datetimeFigureOut">
              <a:rPr lang="en-GB" smtClean="0"/>
              <a:t>24/03/2025</a:t>
            </a:fld>
            <a:endParaRPr lang="en-GB"/>
          </a:p>
        </p:txBody>
      </p:sp>
      <p:sp>
        <p:nvSpPr>
          <p:cNvPr id="4" name="Footer Placeholder 3">
            <a:extLst>
              <a:ext uri="{FF2B5EF4-FFF2-40B4-BE49-F238E27FC236}">
                <a16:creationId xmlns:a16="http://schemas.microsoft.com/office/drawing/2014/main" id="{B7D02B47-924B-0DE1-96C5-6059DD4B62C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5411155-9D0C-2C8D-1C3F-EE1E28645FDD}"/>
              </a:ext>
            </a:extLst>
          </p:cNvPr>
          <p:cNvSpPr>
            <a:spLocks noGrp="1"/>
          </p:cNvSpPr>
          <p:nvPr>
            <p:ph type="sldNum" sz="quarter" idx="12"/>
          </p:nvPr>
        </p:nvSpPr>
        <p:spPr/>
        <p:txBody>
          <a:bodyPr/>
          <a:lstStyle/>
          <a:p>
            <a:fld id="{92921F9F-60A2-49E0-8889-CD4DA07F5A67}" type="slidenum">
              <a:rPr lang="en-GB" smtClean="0"/>
              <a:t>‹Nr.›</a:t>
            </a:fld>
            <a:endParaRPr lang="en-GB"/>
          </a:p>
        </p:txBody>
      </p:sp>
    </p:spTree>
    <p:extLst>
      <p:ext uri="{BB962C8B-B14F-4D97-AF65-F5344CB8AC3E}">
        <p14:creationId xmlns:p14="http://schemas.microsoft.com/office/powerpoint/2010/main" val="238846540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E9D048-E7A7-FA56-C148-9C9F9E6C9903}"/>
              </a:ext>
            </a:extLst>
          </p:cNvPr>
          <p:cNvSpPr>
            <a:spLocks noGrp="1"/>
          </p:cNvSpPr>
          <p:nvPr>
            <p:ph type="dt" sz="half" idx="10"/>
          </p:nvPr>
        </p:nvSpPr>
        <p:spPr/>
        <p:txBody>
          <a:bodyPr/>
          <a:lstStyle/>
          <a:p>
            <a:fld id="{F19EC21E-2A5B-4113-8E33-000A814C1C31}" type="datetimeFigureOut">
              <a:rPr lang="en-GB" smtClean="0"/>
              <a:t>24/03/2025</a:t>
            </a:fld>
            <a:endParaRPr lang="en-GB"/>
          </a:p>
        </p:txBody>
      </p:sp>
      <p:sp>
        <p:nvSpPr>
          <p:cNvPr id="3" name="Footer Placeholder 2">
            <a:extLst>
              <a:ext uri="{FF2B5EF4-FFF2-40B4-BE49-F238E27FC236}">
                <a16:creationId xmlns:a16="http://schemas.microsoft.com/office/drawing/2014/main" id="{DFA48793-DD1E-FDD1-D0BA-1354FF98456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1596FC0-AC54-955A-C08C-DAFF5F16D530}"/>
              </a:ext>
            </a:extLst>
          </p:cNvPr>
          <p:cNvSpPr>
            <a:spLocks noGrp="1"/>
          </p:cNvSpPr>
          <p:nvPr>
            <p:ph type="sldNum" sz="quarter" idx="12"/>
          </p:nvPr>
        </p:nvSpPr>
        <p:spPr/>
        <p:txBody>
          <a:bodyPr/>
          <a:lstStyle/>
          <a:p>
            <a:fld id="{92921F9F-60A2-49E0-8889-CD4DA07F5A67}" type="slidenum">
              <a:rPr lang="en-GB" smtClean="0"/>
              <a:t>‹Nr.›</a:t>
            </a:fld>
            <a:endParaRPr lang="en-GB"/>
          </a:p>
        </p:txBody>
      </p:sp>
    </p:spTree>
    <p:extLst>
      <p:ext uri="{BB962C8B-B14F-4D97-AF65-F5344CB8AC3E}">
        <p14:creationId xmlns:p14="http://schemas.microsoft.com/office/powerpoint/2010/main" val="20181122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82C68-A73F-7D96-EE10-B82CA4371B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AF1A42-6945-7B52-4214-CB9A4604C6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FF14165-9714-DB8E-63F9-41D0F3722F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58891E-501F-2B73-1C42-E717442CF018}"/>
              </a:ext>
            </a:extLst>
          </p:cNvPr>
          <p:cNvSpPr>
            <a:spLocks noGrp="1"/>
          </p:cNvSpPr>
          <p:nvPr>
            <p:ph type="dt" sz="half" idx="10"/>
          </p:nvPr>
        </p:nvSpPr>
        <p:spPr/>
        <p:txBody>
          <a:bodyPr/>
          <a:lstStyle/>
          <a:p>
            <a:fld id="{F19EC21E-2A5B-4113-8E33-000A814C1C31}" type="datetimeFigureOut">
              <a:rPr lang="en-GB" smtClean="0"/>
              <a:t>24/03/2025</a:t>
            </a:fld>
            <a:endParaRPr lang="en-GB"/>
          </a:p>
        </p:txBody>
      </p:sp>
      <p:sp>
        <p:nvSpPr>
          <p:cNvPr id="6" name="Footer Placeholder 5">
            <a:extLst>
              <a:ext uri="{FF2B5EF4-FFF2-40B4-BE49-F238E27FC236}">
                <a16:creationId xmlns:a16="http://schemas.microsoft.com/office/drawing/2014/main" id="{C66D21BF-D1BF-F398-BBBF-4FBB0F3EDD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00FA69-25DF-665F-84AA-03F37D5A26B3}"/>
              </a:ext>
            </a:extLst>
          </p:cNvPr>
          <p:cNvSpPr>
            <a:spLocks noGrp="1"/>
          </p:cNvSpPr>
          <p:nvPr>
            <p:ph type="sldNum" sz="quarter" idx="12"/>
          </p:nvPr>
        </p:nvSpPr>
        <p:spPr/>
        <p:txBody>
          <a:bodyPr/>
          <a:lstStyle/>
          <a:p>
            <a:fld id="{92921F9F-60A2-49E0-8889-CD4DA07F5A67}" type="slidenum">
              <a:rPr lang="en-GB" smtClean="0"/>
              <a:t>‹Nr.›</a:t>
            </a:fld>
            <a:endParaRPr lang="en-GB"/>
          </a:p>
        </p:txBody>
      </p:sp>
    </p:spTree>
    <p:extLst>
      <p:ext uri="{BB962C8B-B14F-4D97-AF65-F5344CB8AC3E}">
        <p14:creationId xmlns:p14="http://schemas.microsoft.com/office/powerpoint/2010/main" val="64065421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0A6B5-C669-4E7B-E3A9-B1BAEB3B42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4CEB2B1-E070-529C-84A7-332C85D09E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084E90-708B-0FA2-FF3D-C2B86F1C00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9684B1-F3B9-C31D-1475-48E9A88CA67F}"/>
              </a:ext>
            </a:extLst>
          </p:cNvPr>
          <p:cNvSpPr>
            <a:spLocks noGrp="1"/>
          </p:cNvSpPr>
          <p:nvPr>
            <p:ph type="dt" sz="half" idx="10"/>
          </p:nvPr>
        </p:nvSpPr>
        <p:spPr/>
        <p:txBody>
          <a:bodyPr/>
          <a:lstStyle/>
          <a:p>
            <a:fld id="{F19EC21E-2A5B-4113-8E33-000A814C1C31}" type="datetimeFigureOut">
              <a:rPr lang="en-GB" smtClean="0"/>
              <a:t>24/03/2025</a:t>
            </a:fld>
            <a:endParaRPr lang="en-GB"/>
          </a:p>
        </p:txBody>
      </p:sp>
      <p:sp>
        <p:nvSpPr>
          <p:cNvPr id="6" name="Footer Placeholder 5">
            <a:extLst>
              <a:ext uri="{FF2B5EF4-FFF2-40B4-BE49-F238E27FC236}">
                <a16:creationId xmlns:a16="http://schemas.microsoft.com/office/drawing/2014/main" id="{02FBF79B-3988-E434-985A-BF67E7A3227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69A808-EB35-B890-F4B7-596D596DB85A}"/>
              </a:ext>
            </a:extLst>
          </p:cNvPr>
          <p:cNvSpPr>
            <a:spLocks noGrp="1"/>
          </p:cNvSpPr>
          <p:nvPr>
            <p:ph type="sldNum" sz="quarter" idx="12"/>
          </p:nvPr>
        </p:nvSpPr>
        <p:spPr/>
        <p:txBody>
          <a:bodyPr/>
          <a:lstStyle/>
          <a:p>
            <a:fld id="{92921F9F-60A2-49E0-8889-CD4DA07F5A67}" type="slidenum">
              <a:rPr lang="en-GB" smtClean="0"/>
              <a:t>‹Nr.›</a:t>
            </a:fld>
            <a:endParaRPr lang="en-GB"/>
          </a:p>
        </p:txBody>
      </p:sp>
    </p:spTree>
    <p:extLst>
      <p:ext uri="{BB962C8B-B14F-4D97-AF65-F5344CB8AC3E}">
        <p14:creationId xmlns:p14="http://schemas.microsoft.com/office/powerpoint/2010/main" val="427830675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E810E-4A38-0911-1EC2-F256C3A649F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01BF748-7BC8-F25B-5998-6CB8AB9417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3103892-842C-0045-A905-CE2DCBB897CA}"/>
              </a:ext>
            </a:extLst>
          </p:cNvPr>
          <p:cNvSpPr>
            <a:spLocks noGrp="1"/>
          </p:cNvSpPr>
          <p:nvPr>
            <p:ph type="dt" sz="half" idx="10"/>
          </p:nvPr>
        </p:nvSpPr>
        <p:spPr/>
        <p:txBody>
          <a:bodyPr/>
          <a:lstStyle/>
          <a:p>
            <a:fld id="{F19EC21E-2A5B-4113-8E33-000A814C1C31}" type="datetimeFigureOut">
              <a:rPr lang="en-GB" smtClean="0"/>
              <a:t>24/03/2025</a:t>
            </a:fld>
            <a:endParaRPr lang="en-GB"/>
          </a:p>
        </p:txBody>
      </p:sp>
      <p:sp>
        <p:nvSpPr>
          <p:cNvPr id="5" name="Footer Placeholder 4">
            <a:extLst>
              <a:ext uri="{FF2B5EF4-FFF2-40B4-BE49-F238E27FC236}">
                <a16:creationId xmlns:a16="http://schemas.microsoft.com/office/drawing/2014/main" id="{6BD7B353-66C7-2629-1AD7-134C46AA51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2989060-84E2-7D3F-8E50-B6AD7644E08C}"/>
              </a:ext>
            </a:extLst>
          </p:cNvPr>
          <p:cNvSpPr>
            <a:spLocks noGrp="1"/>
          </p:cNvSpPr>
          <p:nvPr>
            <p:ph type="sldNum" sz="quarter" idx="12"/>
          </p:nvPr>
        </p:nvSpPr>
        <p:spPr/>
        <p:txBody>
          <a:bodyPr/>
          <a:lstStyle/>
          <a:p>
            <a:fld id="{92921F9F-60A2-49E0-8889-CD4DA07F5A67}" type="slidenum">
              <a:rPr lang="en-GB" smtClean="0"/>
              <a:t>‹Nr.›</a:t>
            </a:fld>
            <a:endParaRPr lang="en-GB"/>
          </a:p>
        </p:txBody>
      </p:sp>
    </p:spTree>
    <p:extLst>
      <p:ext uri="{BB962C8B-B14F-4D97-AF65-F5344CB8AC3E}">
        <p14:creationId xmlns:p14="http://schemas.microsoft.com/office/powerpoint/2010/main" val="133438723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D13127-9987-BBD4-9530-B1E01AC1C92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8658F78-FFB8-10B3-5BB4-DFDE76379E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5D46F5-9372-608D-2D13-830524F308D8}"/>
              </a:ext>
            </a:extLst>
          </p:cNvPr>
          <p:cNvSpPr>
            <a:spLocks noGrp="1"/>
          </p:cNvSpPr>
          <p:nvPr>
            <p:ph type="dt" sz="half" idx="10"/>
          </p:nvPr>
        </p:nvSpPr>
        <p:spPr/>
        <p:txBody>
          <a:bodyPr/>
          <a:lstStyle/>
          <a:p>
            <a:fld id="{F19EC21E-2A5B-4113-8E33-000A814C1C31}" type="datetimeFigureOut">
              <a:rPr lang="en-GB" smtClean="0"/>
              <a:t>24/03/2025</a:t>
            </a:fld>
            <a:endParaRPr lang="en-GB"/>
          </a:p>
        </p:txBody>
      </p:sp>
      <p:sp>
        <p:nvSpPr>
          <p:cNvPr id="5" name="Footer Placeholder 4">
            <a:extLst>
              <a:ext uri="{FF2B5EF4-FFF2-40B4-BE49-F238E27FC236}">
                <a16:creationId xmlns:a16="http://schemas.microsoft.com/office/drawing/2014/main" id="{23DE3FC3-E121-F397-28E4-B08114D416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988711-AB11-67E0-B442-1ABCA34AB244}"/>
              </a:ext>
            </a:extLst>
          </p:cNvPr>
          <p:cNvSpPr>
            <a:spLocks noGrp="1"/>
          </p:cNvSpPr>
          <p:nvPr>
            <p:ph type="sldNum" sz="quarter" idx="12"/>
          </p:nvPr>
        </p:nvSpPr>
        <p:spPr/>
        <p:txBody>
          <a:bodyPr/>
          <a:lstStyle/>
          <a:p>
            <a:fld id="{92921F9F-60A2-49E0-8889-CD4DA07F5A67}" type="slidenum">
              <a:rPr lang="en-GB" smtClean="0"/>
              <a:t>‹Nr.›</a:t>
            </a:fld>
            <a:endParaRPr lang="en-GB"/>
          </a:p>
        </p:txBody>
      </p:sp>
    </p:spTree>
    <p:extLst>
      <p:ext uri="{BB962C8B-B14F-4D97-AF65-F5344CB8AC3E}">
        <p14:creationId xmlns:p14="http://schemas.microsoft.com/office/powerpoint/2010/main" val="24968780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PhAnim="0" userDrawn="1">
  <p:cSld name="EUROfusion_content_empty">
    <p:spTree>
      <p:nvGrpSpPr>
        <p:cNvPr id="1" name=""/>
        <p:cNvGrpSpPr/>
        <p:nvPr/>
      </p:nvGrpSpPr>
      <p:grpSpPr bwMode="auto">
        <a:xfrm>
          <a:off x="0" y="0"/>
          <a:ext cx="0" cy="0"/>
          <a:chOff x="0" y="0"/>
          <a:chExt cx="0" cy="0"/>
        </a:xfrm>
      </p:grpSpPr>
      <p:sp>
        <p:nvSpPr>
          <p:cNvPr id="4" name="Rectangle 3"/>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2" name="Title 1"/>
          <p:cNvSpPr>
            <a:spLocks noGrp="1"/>
          </p:cNvSpPr>
          <p:nvPr>
            <p:ph type="title"/>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Click to edit Master title style</a:t>
            </a:r>
            <a:endParaRPr lang="en-GB"/>
          </a:p>
        </p:txBody>
      </p:sp>
      <p:sp>
        <p:nvSpPr>
          <p:cNvPr id="8" name="Footer Placeholder 7"/>
          <p:cNvSpPr>
            <a:spLocks noGrp="1"/>
          </p:cNvSpPr>
          <p:nvPr>
            <p:ph type="ftr" sz="quarter" idx="11"/>
          </p:nvPr>
        </p:nvSpPr>
        <p:spPr bwMode="auto">
          <a:xfrm>
            <a:off x="825624" y="6555770"/>
            <a:ext cx="4512994" cy="329614"/>
          </a:xfrm>
          <a:prstGeom prst="rect">
            <a:avLst/>
          </a:prstGeom>
        </p:spPr>
        <p:txBody>
          <a:bodyPr anchor="t"/>
          <a:lstStyle>
            <a:lvl1pPr>
              <a:defRPr sz="1200">
                <a:solidFill>
                  <a:schemeClr val="bg1"/>
                </a:solidFill>
              </a:defRPr>
            </a:lvl1pPr>
          </a:lstStyle>
          <a:p>
            <a:pPr>
              <a:defRPr/>
            </a:pPr>
            <a:r>
              <a:rPr lang="en-GB">
                <a:solidFill>
                  <a:prstClr val="white"/>
                </a:solidFill>
              </a:rPr>
              <a:t>P.Veis| WPPWIE SP-X reporting | 13 November 2024 </a:t>
            </a:r>
            <a:endParaRPr lang="en-GB" dirty="0"/>
          </a:p>
        </p:txBody>
      </p:sp>
      <p:sp>
        <p:nvSpPr>
          <p:cNvPr id="9"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‹Nr.›</a:t>
            </a:fld>
            <a:endParaRPr lang="en-GB">
              <a:solidFill>
                <a:prstClr val="white"/>
              </a:solidFill>
            </a:endParaRPr>
          </a:p>
        </p:txBody>
      </p:sp>
      <p:pic>
        <p:nvPicPr>
          <p:cNvPr id="1026" name="Picture 2" descr="EUROfusion - Realising Fusion Energy"/>
          <p:cNvPicPr>
            <a:picLocks noChangeAspect="1" noChangeArrowheads="1"/>
          </p:cNvPicPr>
          <p:nvPr userDrawn="1"/>
        </p:nvPicPr>
        <p:blipFill>
          <a:blip r:embed="rId2"/>
          <a:stretch/>
        </p:blipFill>
        <p:spPr bwMode="auto">
          <a:xfrm>
            <a:off x="191344" y="57007"/>
            <a:ext cx="636023" cy="636023"/>
          </a:xfrm>
          <a:prstGeom prst="rect">
            <a:avLst/>
          </a:prstGeom>
          <a:noFill/>
        </p:spPr>
      </p:pic>
      <p:pic>
        <p:nvPicPr>
          <p:cNvPr id="6" name="Picture 5"/>
          <p:cNvPicPr>
            <a:picLocks noChangeAspect="1"/>
          </p:cNvPicPr>
          <p:nvPr userDrawn="1"/>
        </p:nvPicPr>
        <p:blipFill>
          <a:blip r:embed="rId3">
            <a:alphaModFix amt="65000"/>
          </a:blip>
          <a:stretch/>
        </p:blipFill>
        <p:spPr bwMode="auto">
          <a:xfrm>
            <a:off x="7247890" y="252412"/>
            <a:ext cx="4944110" cy="6353175"/>
          </a:xfrm>
          <a:prstGeom prst="rect">
            <a:avLst/>
          </a:prstGeom>
          <a:noFill/>
        </p:spPr>
      </p:pic>
    </p:spTree>
    <p:extLst>
      <p:ext uri="{BB962C8B-B14F-4D97-AF65-F5344CB8AC3E}">
        <p14:creationId xmlns:p14="http://schemas.microsoft.com/office/powerpoint/2010/main" val="3057515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341771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r>
              <a:rPr lang="de-DE"/>
              <a:t>Short title goes here</a:t>
            </a:r>
            <a:endParaRPr lang="de-DE" dirty="0"/>
          </a:p>
        </p:txBody>
      </p:sp>
      <p:sp>
        <p:nvSpPr>
          <p:cNvPr id="16" name="Fußzeilenplatzhalter 15"/>
          <p:cNvSpPr>
            <a:spLocks noGrp="1"/>
          </p:cNvSpPr>
          <p:nvPr>
            <p:ph type="ftr" sz="quarter" idx="15"/>
          </p:nvPr>
        </p:nvSpPr>
        <p:spPr/>
        <p:txBody>
          <a:bodyPr/>
          <a:lstStyle/>
          <a:p>
            <a:r>
              <a:rPr lang="de-DE"/>
              <a:t>Max-Planck-Institut für Plasmaphysik | Author Name | Date</a:t>
            </a:r>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‹Nr.›</a:t>
            </a:fld>
            <a:endParaRPr lang="de-DE" dirty="0"/>
          </a:p>
        </p:txBody>
      </p:sp>
      <p:sp>
        <p:nvSpPr>
          <p:cNvPr id="3" name="Textplatzhalter 2"/>
          <p:cNvSpPr>
            <a:spLocks noGrp="1"/>
          </p:cNvSpPr>
          <p:nvPr>
            <p:ph type="body" sz="quarter" idx="17"/>
          </p:nvPr>
        </p:nvSpPr>
        <p:spPr>
          <a:xfrm>
            <a:off x="658813" y="1609725"/>
            <a:ext cx="10514012" cy="4843463"/>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3980308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1"/>
            </p:custDataLst>
            <p:extLst>
              <p:ext uri="{D42A27DB-BD31-4B8C-83A1-F6EECF244321}">
                <p14:modId xmlns:p14="http://schemas.microsoft.com/office/powerpoint/2010/main" val="14496989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7" name="Object 6" hidden="1">
                        <a:extLst>
                          <a:ext uri="{FF2B5EF4-FFF2-40B4-BE49-F238E27FC236}">
                            <a16:creationId xmlns:a16="http://schemas.microsoft.com/office/drawing/2014/main" id="{434D6FFE-C346-403E-A982-395E5408109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Titel 13"/>
          <p:cNvSpPr>
            <a:spLocks noGrp="1"/>
          </p:cNvSpPr>
          <p:nvPr>
            <p:ph type="title"/>
          </p:nvPr>
        </p:nvSpPr>
        <p:spPr/>
        <p:txBody>
          <a:bodyPr/>
          <a:lstStyle/>
          <a:p>
            <a:r>
              <a:rPr lang="de-DE"/>
              <a:t>Mastertitelformat bearbeiten</a:t>
            </a:r>
          </a:p>
        </p:txBody>
      </p:sp>
      <p:sp>
        <p:nvSpPr>
          <p:cNvPr id="12" name="Datumsplatzhalter 11"/>
          <p:cNvSpPr>
            <a:spLocks noGrp="1"/>
          </p:cNvSpPr>
          <p:nvPr>
            <p:ph type="dt" sz="half" idx="10"/>
          </p:nvPr>
        </p:nvSpPr>
        <p:spPr/>
        <p:txBody>
          <a:bodyPr/>
          <a:lstStyle/>
          <a:p>
            <a:r>
              <a:rPr lang="de-DE"/>
              <a:t>Short title goes here</a:t>
            </a:r>
            <a:endParaRPr lang="de-DE" dirty="0"/>
          </a:p>
        </p:txBody>
      </p:sp>
      <p:sp>
        <p:nvSpPr>
          <p:cNvPr id="13" name="Fußzeilenplatzhalter 12"/>
          <p:cNvSpPr>
            <a:spLocks noGrp="1"/>
          </p:cNvSpPr>
          <p:nvPr>
            <p:ph type="ftr" sz="quarter" idx="11"/>
          </p:nvPr>
        </p:nvSpPr>
        <p:spPr/>
        <p:txBody>
          <a:bodyPr/>
          <a:lstStyle/>
          <a:p>
            <a:r>
              <a:rPr lang="de-DE"/>
              <a:t>Max-Planck-Institut für Plasmaphysik | Author Name | Date</a:t>
            </a:r>
            <a:endParaRPr lang="de-DE" dirty="0"/>
          </a:p>
        </p:txBody>
      </p:sp>
      <p:sp>
        <p:nvSpPr>
          <p:cNvPr id="15" name="Foliennummernplatzhalter 14"/>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1334959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58813" y="1233488"/>
            <a:ext cx="10837862" cy="5219699"/>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r>
              <a:rPr lang="de-DE"/>
              <a:t>Short title goes here</a:t>
            </a:r>
            <a:endParaRPr lang="de-DE" dirty="0"/>
          </a:p>
        </p:txBody>
      </p:sp>
      <p:sp>
        <p:nvSpPr>
          <p:cNvPr id="6" name="Fußzeilenplatzhalter 5"/>
          <p:cNvSpPr>
            <a:spLocks noGrp="1"/>
          </p:cNvSpPr>
          <p:nvPr>
            <p:ph type="ftr" sz="quarter" idx="15"/>
          </p:nvPr>
        </p:nvSpPr>
        <p:spPr/>
        <p:txBody>
          <a:bodyPr/>
          <a:lstStyle/>
          <a:p>
            <a:r>
              <a:rPr lang="de-DE"/>
              <a:t>Max-Planck-Institut für Plasmaphysik | Author Name | Date</a:t>
            </a:r>
            <a:endParaRPr lang="de-DE" dirty="0"/>
          </a:p>
        </p:txBody>
      </p:sp>
      <p:sp>
        <p:nvSpPr>
          <p:cNvPr id="8" name="Foliennummernplatzhalter 7"/>
          <p:cNvSpPr>
            <a:spLocks noGrp="1"/>
          </p:cNvSpPr>
          <p:nvPr>
            <p:ph type="sldNum" sz="quarter" idx="16"/>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583067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de-DE"/>
              <a:t>Short title goes here</a:t>
            </a:r>
            <a:endParaRPr lang="de-DE" dirty="0"/>
          </a:p>
        </p:txBody>
      </p:sp>
      <p:sp>
        <p:nvSpPr>
          <p:cNvPr id="9" name="Fußzeilenplatzhalter 8"/>
          <p:cNvSpPr>
            <a:spLocks noGrp="1"/>
          </p:cNvSpPr>
          <p:nvPr>
            <p:ph type="ftr" sz="quarter" idx="11"/>
          </p:nvPr>
        </p:nvSpPr>
        <p:spPr/>
        <p:txBody>
          <a:bodyPr/>
          <a:lstStyle/>
          <a:p>
            <a:r>
              <a:rPr lang="de-DE"/>
              <a:t>Max-Planck-Institut für Plasmaphysik | Author Name | Date</a:t>
            </a:r>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085727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32535874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a:t>Mastertitelformat bearbeiten</a:t>
            </a:r>
          </a:p>
        </p:txBody>
      </p:sp>
      <p:sp>
        <p:nvSpPr>
          <p:cNvPr id="11" name="Datumsplatzhalter 10"/>
          <p:cNvSpPr>
            <a:spLocks noGrp="1"/>
          </p:cNvSpPr>
          <p:nvPr>
            <p:ph type="dt" sz="half" idx="10"/>
          </p:nvPr>
        </p:nvSpPr>
        <p:spPr/>
        <p:txBody>
          <a:bodyPr/>
          <a:lstStyle/>
          <a:p>
            <a:r>
              <a:rPr lang="de-DE"/>
              <a:t>Short title goes here</a:t>
            </a:r>
            <a:endParaRPr lang="de-DE" dirty="0"/>
          </a:p>
        </p:txBody>
      </p:sp>
      <p:sp>
        <p:nvSpPr>
          <p:cNvPr id="12" name="Fußzeilenplatzhalter 11"/>
          <p:cNvSpPr>
            <a:spLocks noGrp="1"/>
          </p:cNvSpPr>
          <p:nvPr>
            <p:ph type="ftr" sz="quarter" idx="11"/>
          </p:nvPr>
        </p:nvSpPr>
        <p:spPr/>
        <p:txBody>
          <a:bodyPr/>
          <a:lstStyle/>
          <a:p>
            <a:r>
              <a:rPr lang="de-DE"/>
              <a:t>Max-Planck-Institut für Plasmaphysik | Author Name | Date</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8721918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33582351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de-DE"/>
              <a:t>Mastertitelformat bearbeiten</a:t>
            </a:r>
            <a:endParaRPr lang="de-DE" dirty="0"/>
          </a:p>
        </p:txBody>
      </p:sp>
      <p:sp>
        <p:nvSpPr>
          <p:cNvPr id="10" name="Datumsplatzhalter 9"/>
          <p:cNvSpPr>
            <a:spLocks noGrp="1"/>
          </p:cNvSpPr>
          <p:nvPr>
            <p:ph type="dt" sz="half" idx="10"/>
          </p:nvPr>
        </p:nvSpPr>
        <p:spPr/>
        <p:txBody>
          <a:bodyPr/>
          <a:lstStyle/>
          <a:p>
            <a:r>
              <a:rPr lang="de-DE"/>
              <a:t>Short title goes here</a:t>
            </a:r>
            <a:endParaRPr lang="de-DE" dirty="0"/>
          </a:p>
        </p:txBody>
      </p:sp>
      <p:sp>
        <p:nvSpPr>
          <p:cNvPr id="12" name="Fußzeilenplatzhalter 11"/>
          <p:cNvSpPr>
            <a:spLocks noGrp="1"/>
          </p:cNvSpPr>
          <p:nvPr>
            <p:ph type="ftr" sz="quarter" idx="11"/>
          </p:nvPr>
        </p:nvSpPr>
        <p:spPr/>
        <p:txBody>
          <a:bodyPr/>
          <a:lstStyle/>
          <a:p>
            <a:r>
              <a:rPr lang="de-DE"/>
              <a:t>Max-Planck-Institut für Plasmaphysik | Author Name | Date</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4198112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Jan W. Coenen 2024.11.20</a:t>
            </a: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‹Nr.›</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42851831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3753552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Titel 10"/>
          <p:cNvSpPr>
            <a:spLocks noGrp="1"/>
          </p:cNvSpPr>
          <p:nvPr>
            <p:ph type="title"/>
          </p:nvPr>
        </p:nvSpPr>
        <p:spPr/>
        <p:txBody>
          <a:bodyPr/>
          <a:lstStyle/>
          <a:p>
            <a:r>
              <a:rPr lang="de-DE"/>
              <a:t>Mastertitelformat bearbeiten</a:t>
            </a:r>
            <a:endParaRPr lang="de-DE" dirty="0"/>
          </a:p>
        </p:txBody>
      </p:sp>
      <p:sp>
        <p:nvSpPr>
          <p:cNvPr id="12" name="Datumsplatzhalter 11"/>
          <p:cNvSpPr>
            <a:spLocks noGrp="1"/>
          </p:cNvSpPr>
          <p:nvPr>
            <p:ph type="dt" sz="half" idx="14"/>
          </p:nvPr>
        </p:nvSpPr>
        <p:spPr/>
        <p:txBody>
          <a:bodyPr/>
          <a:lstStyle/>
          <a:p>
            <a:r>
              <a:rPr lang="de-DE"/>
              <a:t>Short title goes here</a:t>
            </a:r>
            <a:endParaRPr lang="de-DE" dirty="0"/>
          </a:p>
        </p:txBody>
      </p:sp>
      <p:sp>
        <p:nvSpPr>
          <p:cNvPr id="13" name="Fußzeilenplatzhalter 12"/>
          <p:cNvSpPr>
            <a:spLocks noGrp="1"/>
          </p:cNvSpPr>
          <p:nvPr>
            <p:ph type="ftr" sz="quarter" idx="15"/>
          </p:nvPr>
        </p:nvSpPr>
        <p:spPr/>
        <p:txBody>
          <a:bodyPr/>
          <a:lstStyle/>
          <a:p>
            <a:r>
              <a:rPr lang="de-DE"/>
              <a:t>Max-Planck-Institut für Plasmaphysik | Author Name | Date</a:t>
            </a:r>
            <a:endParaRPr lang="de-DE" dirty="0"/>
          </a:p>
        </p:txBody>
      </p:sp>
      <p:sp>
        <p:nvSpPr>
          <p:cNvPr id="14" name="Foliennummernplatzhalter 13"/>
          <p:cNvSpPr>
            <a:spLocks noGrp="1"/>
          </p:cNvSpPr>
          <p:nvPr>
            <p:ph type="sldNum" sz="quarter" idx="16"/>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176218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slide (new paragraph)">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4" name="Afbeelding 28" descr="Afbeelding met vrouw, natuur&#10;&#10;Automatisch gegenereerde beschrijving">
            <a:extLst>
              <a:ext uri="{FF2B5EF4-FFF2-40B4-BE49-F238E27FC236}">
                <a16:creationId xmlns:a16="http://schemas.microsoft.com/office/drawing/2014/main" id="{0B907CA3-A952-698E-64CE-5A9C7EAA776C}"/>
              </a:ext>
            </a:extLst>
          </p:cNvPr>
          <p:cNvPicPr>
            <a:picLocks noChangeAspect="1"/>
          </p:cNvPicPr>
          <p:nvPr userDrawn="1"/>
        </p:nvPicPr>
        <p:blipFill rotWithShape="1">
          <a:blip r:embed="rId3">
            <a:duotone>
              <a:prstClr val="black"/>
              <a:schemeClr val="accent6">
                <a:tint val="45000"/>
                <a:satMod val="400000"/>
              </a:schemeClr>
            </a:duotone>
            <a:extLst>
              <a:ext uri="{28A0092B-C50C-407E-A947-70E740481C1C}">
                <a14:useLocalDpi xmlns:a14="http://schemas.microsoft.com/office/drawing/2010/main" val="0"/>
              </a:ext>
            </a:extLst>
          </a:blip>
          <a:srcRect l="21163" r="19211" b="444"/>
          <a:stretch/>
        </p:blipFill>
        <p:spPr>
          <a:xfrm>
            <a:off x="0" y="1"/>
            <a:ext cx="12192000" cy="6866912"/>
          </a:xfrm>
          <a:prstGeom prst="rect">
            <a:avLst/>
          </a:prstGeom>
        </p:spPr>
      </p:pic>
      <p:sp>
        <p:nvSpPr>
          <p:cNvPr id="2" name="Titel 1">
            <a:extLst>
              <a:ext uri="{FF2B5EF4-FFF2-40B4-BE49-F238E27FC236}">
                <a16:creationId xmlns:a16="http://schemas.microsoft.com/office/drawing/2014/main" id="{9F8B0EFD-C6A4-4FE8-94AC-5B8FF1CEE7D9}"/>
              </a:ext>
            </a:extLst>
          </p:cNvPr>
          <p:cNvSpPr>
            <a:spLocks noGrp="1"/>
          </p:cNvSpPr>
          <p:nvPr>
            <p:ph type="title" hasCustomPrompt="1"/>
          </p:nvPr>
        </p:nvSpPr>
        <p:spPr>
          <a:xfrm>
            <a:off x="358515" y="1746657"/>
            <a:ext cx="10515600" cy="681354"/>
          </a:xfrm>
          <a:prstGeom prst="rect">
            <a:avLst/>
          </a:prstGeom>
        </p:spPr>
        <p:txBody>
          <a:bodyPr anchor="t">
            <a:noAutofit/>
          </a:bodyPr>
          <a:lstStyle>
            <a:lvl1pPr>
              <a:defRPr sz="4200">
                <a:solidFill>
                  <a:schemeClr val="bg1"/>
                </a:solidFill>
              </a:defRPr>
            </a:lvl1pPr>
          </a:lstStyle>
          <a:p>
            <a:r>
              <a:rPr lang="en-GB" noProof="0" dirty="0"/>
              <a:t>Click to add Section #</a:t>
            </a:r>
          </a:p>
        </p:txBody>
      </p:sp>
      <p:sp>
        <p:nvSpPr>
          <p:cNvPr id="3" name="Tijdelijke aanduiding voor tekst 2">
            <a:extLst>
              <a:ext uri="{FF2B5EF4-FFF2-40B4-BE49-F238E27FC236}">
                <a16:creationId xmlns:a16="http://schemas.microsoft.com/office/drawing/2014/main" id="{055B27B1-0D9B-4237-AEB3-87C3CB41AEF1}"/>
              </a:ext>
            </a:extLst>
          </p:cNvPr>
          <p:cNvSpPr>
            <a:spLocks noGrp="1"/>
          </p:cNvSpPr>
          <p:nvPr>
            <p:ph type="body" idx="1" hasCustomPrompt="1"/>
          </p:nvPr>
        </p:nvSpPr>
        <p:spPr>
          <a:xfrm>
            <a:off x="358515" y="2333760"/>
            <a:ext cx="10515600" cy="1500187"/>
          </a:xfrm>
        </p:spPr>
        <p:txBody>
          <a:bodyPr lIns="90000">
            <a:noAutofit/>
          </a:bodyPr>
          <a:lstStyle>
            <a:lvl1pPr marL="0" indent="0">
              <a:buNone/>
              <a:defRPr sz="4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GB" noProof="0" dirty="0"/>
              <a:t>Click to edit section title</a:t>
            </a:r>
          </a:p>
        </p:txBody>
      </p:sp>
      <p:cxnSp>
        <p:nvCxnSpPr>
          <p:cNvPr id="11" name="Rechte verbindingslijn 10">
            <a:extLst>
              <a:ext uri="{FF2B5EF4-FFF2-40B4-BE49-F238E27FC236}">
                <a16:creationId xmlns:a16="http://schemas.microsoft.com/office/drawing/2014/main" id="{531C6895-BDED-4B71-85F9-6EBE31CB538D}"/>
              </a:ext>
            </a:extLst>
          </p:cNvPr>
          <p:cNvCxnSpPr/>
          <p:nvPr userDrawn="1"/>
        </p:nvCxnSpPr>
        <p:spPr>
          <a:xfrm>
            <a:off x="0" y="1327950"/>
            <a:ext cx="4980562"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918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content slide: fullscr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C9A692-14AE-4628-BC7A-01FC2AED47BB}"/>
              </a:ext>
            </a:extLst>
          </p:cNvPr>
          <p:cNvSpPr>
            <a:spLocks noGrp="1"/>
          </p:cNvSpPr>
          <p:nvPr>
            <p:ph type="title" hasCustomPrompt="1"/>
          </p:nvPr>
        </p:nvSpPr>
        <p:spPr>
          <a:xfrm>
            <a:off x="360000" y="76813"/>
            <a:ext cx="10946800" cy="1130400"/>
          </a:xfrm>
          <a:prstGeom prst="rect">
            <a:avLst/>
          </a:prstGeom>
        </p:spPr>
        <p:txBody>
          <a:bodyPr vert="horz" lIns="91440" tIns="45720" rIns="91440" bIns="45720" rtlCol="0" anchor="b">
            <a:normAutofit/>
          </a:bodyPr>
          <a:lstStyle>
            <a:lvl1pPr>
              <a:defRPr lang="nl-NL" dirty="0"/>
            </a:lvl1pPr>
          </a:lstStyle>
          <a:p>
            <a:pPr lvl="0"/>
            <a:r>
              <a:rPr lang="en-GB" noProof="0" dirty="0"/>
              <a:t>Click to edit title style</a:t>
            </a:r>
          </a:p>
        </p:txBody>
      </p:sp>
      <p:sp>
        <p:nvSpPr>
          <p:cNvPr id="3" name="Tijdelijke aanduiding voor inhoud 2">
            <a:extLst>
              <a:ext uri="{FF2B5EF4-FFF2-40B4-BE49-F238E27FC236}">
                <a16:creationId xmlns:a16="http://schemas.microsoft.com/office/drawing/2014/main" id="{A03E38F0-AFEB-4D48-9A07-6D7D2F9A84BA}"/>
              </a:ext>
            </a:extLst>
          </p:cNvPr>
          <p:cNvSpPr>
            <a:spLocks noGrp="1"/>
          </p:cNvSpPr>
          <p:nvPr>
            <p:ph idx="1" hasCustomPrompt="1"/>
          </p:nvPr>
        </p:nvSpPr>
        <p:spPr>
          <a:xfrm>
            <a:off x="1146563" y="1769063"/>
            <a:ext cx="10160237" cy="4136437"/>
          </a:xfrm>
        </p:spPr>
        <p:txBody>
          <a:bodyPr/>
          <a:lstStyle>
            <a:lvl1pPr marL="203200" indent="-203200">
              <a:buFont typeface="Arial" panose="020B0604020202020204" pitchFamily="34" charset="0"/>
              <a:buChar char="•"/>
              <a:defRPr/>
            </a:lvl1pPr>
            <a:lvl2pPr>
              <a:spcBef>
                <a:spcPts val="400"/>
              </a:spcBef>
              <a:defRPr/>
            </a:lvl2pPr>
            <a:lvl3pPr>
              <a:defRPr/>
            </a:lvl3pPr>
            <a:lvl4pPr>
              <a:defRPr/>
            </a:lvl4pPr>
            <a:lvl5pPr>
              <a:defRPr/>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ijdelijke aanduiding voor datum 3">
            <a:extLst>
              <a:ext uri="{FF2B5EF4-FFF2-40B4-BE49-F238E27FC236}">
                <a16:creationId xmlns:a16="http://schemas.microsoft.com/office/drawing/2014/main" id="{DF0A7AD9-B193-4370-A272-82CC0E4D2F98}"/>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F223508E-79EB-4E42-AEDD-DE6A544E7DE5}" type="datetime4">
              <a:rPr lang="en-GB" smtClean="0"/>
              <a:t>24 March 2025</a:t>
            </a:fld>
            <a:endParaRPr lang="nl-NL" dirty="0"/>
          </a:p>
        </p:txBody>
      </p:sp>
      <p:sp>
        <p:nvSpPr>
          <p:cNvPr id="8" name="Tijdelijke aanduiding voor voettekst 4">
            <a:extLst>
              <a:ext uri="{FF2B5EF4-FFF2-40B4-BE49-F238E27FC236}">
                <a16:creationId xmlns:a16="http://schemas.microsoft.com/office/drawing/2014/main" id="{02F2E84F-DD97-4AC0-9CAA-8325399045BD}"/>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sp>
        <p:nvSpPr>
          <p:cNvPr id="11" name="Tijdelijke aanduiding voor dianummer 5">
            <a:extLst>
              <a:ext uri="{FF2B5EF4-FFF2-40B4-BE49-F238E27FC236}">
                <a16:creationId xmlns:a16="http://schemas.microsoft.com/office/drawing/2014/main" id="{F68FB522-1C33-417C-92A3-4C78D238D8EA}"/>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‹Nr.›</a:t>
            </a:fld>
            <a:endParaRPr lang="nl-NL" dirty="0"/>
          </a:p>
        </p:txBody>
      </p:sp>
      <p:pic>
        <p:nvPicPr>
          <p:cNvPr id="4" name="Afbeelding 28" descr="Afbeelding met vrouw, natuur&#10;&#10;Automatisch gegenereerde beschrijving">
            <a:extLst>
              <a:ext uri="{FF2B5EF4-FFF2-40B4-BE49-F238E27FC236}">
                <a16:creationId xmlns:a16="http://schemas.microsoft.com/office/drawing/2014/main" id="{A4149E4D-5BD8-52D9-E489-C66884DA6E12}"/>
              </a:ext>
            </a:extLst>
          </p:cNvPr>
          <p:cNvPicPr>
            <a:picLocks noChangeAspect="1"/>
          </p:cNvPicPr>
          <p:nvPr userDrawn="1"/>
        </p:nvPicPr>
        <p:blipFill rotWithShape="1">
          <a:blip r:embed="rId2">
            <a:duotone>
              <a:prstClr val="black"/>
              <a:schemeClr val="accent6">
                <a:tint val="45000"/>
                <a:satMod val="400000"/>
              </a:schemeClr>
            </a:duotone>
            <a:extLst>
              <a:ext uri="{28A0092B-C50C-407E-A947-70E740481C1C}">
                <a14:useLocalDpi xmlns:a14="http://schemas.microsoft.com/office/drawing/2010/main" val="0"/>
              </a:ext>
            </a:extLst>
          </a:blip>
          <a:srcRect l="30336" t="446" r="68367" b="79678"/>
          <a:stretch/>
        </p:blipFill>
        <p:spPr>
          <a:xfrm>
            <a:off x="12020549" y="-8912"/>
            <a:ext cx="180976" cy="1370987"/>
          </a:xfrm>
          <a:prstGeom prst="rect">
            <a:avLst/>
          </a:prstGeom>
        </p:spPr>
      </p:pic>
    </p:spTree>
    <p:extLst>
      <p:ext uri="{BB962C8B-B14F-4D97-AF65-F5344CB8AC3E}">
        <p14:creationId xmlns:p14="http://schemas.microsoft.com/office/powerpoint/2010/main" val="297262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content slide: 2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CB1F32-867F-46A9-B664-8BB4BA6D2498}"/>
              </a:ext>
            </a:extLst>
          </p:cNvPr>
          <p:cNvSpPr>
            <a:spLocks noGrp="1"/>
          </p:cNvSpPr>
          <p:nvPr>
            <p:ph type="title" hasCustomPrompt="1"/>
          </p:nvPr>
        </p:nvSpPr>
        <p:spPr>
          <a:xfrm>
            <a:off x="360000" y="76813"/>
            <a:ext cx="10957288" cy="1130400"/>
          </a:xfrm>
          <a:prstGeom prst="rect">
            <a:avLst/>
          </a:prstGeom>
        </p:spPr>
        <p:txBody>
          <a:bodyPr vert="horz" lIns="91440" tIns="45720" rIns="91440" bIns="45720" rtlCol="0" anchor="b">
            <a:normAutofit/>
          </a:bodyPr>
          <a:lstStyle>
            <a:lvl1pPr>
              <a:defRPr lang="nl-NL"/>
            </a:lvl1pPr>
          </a:lstStyle>
          <a:p>
            <a:pPr lvl="0"/>
            <a:r>
              <a:rPr lang="en-GB" noProof="0" dirty="0"/>
              <a:t>Click to edit title style</a:t>
            </a:r>
          </a:p>
        </p:txBody>
      </p:sp>
      <p:sp>
        <p:nvSpPr>
          <p:cNvPr id="3" name="Tijdelijke aanduiding voor inhoud 2">
            <a:extLst>
              <a:ext uri="{FF2B5EF4-FFF2-40B4-BE49-F238E27FC236}">
                <a16:creationId xmlns:a16="http://schemas.microsoft.com/office/drawing/2014/main" id="{0451485D-5529-40FE-AC0A-1F1A0FDAEA56}"/>
              </a:ext>
            </a:extLst>
          </p:cNvPr>
          <p:cNvSpPr>
            <a:spLocks noGrp="1"/>
          </p:cNvSpPr>
          <p:nvPr>
            <p:ph sz="half" idx="1" hasCustomPrompt="1"/>
          </p:nvPr>
        </p:nvSpPr>
        <p:spPr>
          <a:xfrm>
            <a:off x="1146562" y="1769063"/>
            <a:ext cx="4917646" cy="4136437"/>
          </a:xfrm>
        </p:spPr>
        <p:txBody>
          <a:bodyPr/>
          <a:lstStyle>
            <a:lvl1pPr marL="201613" indent="-201613">
              <a:buFont typeface="Arial" panose="020B0604020202020204" pitchFamily="34" charset="0"/>
              <a:buChar char="•"/>
              <a:defRPr/>
            </a:lvl1pPr>
            <a:lvl2pPr>
              <a:defRPr/>
            </a:lvl2pPr>
            <a:lvl3pPr>
              <a:defRPr/>
            </a:lvl3pPr>
            <a:lvl4pPr>
              <a:defRPr/>
            </a:lvl4pPr>
            <a:lvl5pPr>
              <a:defRPr/>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ijdelijke aanduiding voor inhoud 3">
            <a:extLst>
              <a:ext uri="{FF2B5EF4-FFF2-40B4-BE49-F238E27FC236}">
                <a16:creationId xmlns:a16="http://schemas.microsoft.com/office/drawing/2014/main" id="{2DEE300B-333D-45D7-837A-C03E0FB00B6B}"/>
              </a:ext>
            </a:extLst>
          </p:cNvPr>
          <p:cNvSpPr>
            <a:spLocks noGrp="1"/>
          </p:cNvSpPr>
          <p:nvPr>
            <p:ph sz="half" idx="2" hasCustomPrompt="1"/>
          </p:nvPr>
        </p:nvSpPr>
        <p:spPr>
          <a:xfrm>
            <a:off x="6399642" y="1769063"/>
            <a:ext cx="4917646" cy="4136437"/>
          </a:xfrm>
        </p:spPr>
        <p:txBody>
          <a:bodyPr vert="horz" lIns="0" tIns="0" rIns="0" bIns="0" rtlCol="0">
            <a:normAutofit/>
          </a:bodyPr>
          <a:lstStyle>
            <a:lvl1pPr marL="201613" indent="-201613">
              <a:buFont typeface="Arial" panose="020B0604020202020204" pitchFamily="34" charset="0"/>
              <a:buChar char="•"/>
              <a:defRPr lang="nl-NL" smtClean="0"/>
            </a:lvl1pPr>
            <a:lvl2pPr>
              <a:defRPr lang="nl-NL" smtClean="0"/>
            </a:lvl2pPr>
            <a:lvl3pPr>
              <a:defRPr lang="nl-NL" smtClean="0"/>
            </a:lvl3pPr>
            <a:lvl4pPr>
              <a:defRPr lang="nl-NL" smtClean="0"/>
            </a:lvl4pPr>
            <a:lvl5pPr>
              <a:defRPr lang="nl-NL"/>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ijdelijke aanduiding voor datum 3">
            <a:extLst>
              <a:ext uri="{FF2B5EF4-FFF2-40B4-BE49-F238E27FC236}">
                <a16:creationId xmlns:a16="http://schemas.microsoft.com/office/drawing/2014/main" id="{56AB5621-E96B-4384-B52A-EC825F37E4A0}"/>
              </a:ext>
            </a:extLst>
          </p:cNvPr>
          <p:cNvSpPr>
            <a:spLocks noGrp="1"/>
          </p:cNvSpPr>
          <p:nvPr>
            <p:ph type="dt" sz="half" idx="10"/>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832DE628-FF0C-413B-85BF-F2D28185CD0A}" type="datetime4">
              <a:rPr lang="en-GB" smtClean="0"/>
              <a:t>24 March 2025</a:t>
            </a:fld>
            <a:endParaRPr lang="nl-NL" dirty="0"/>
          </a:p>
        </p:txBody>
      </p:sp>
      <p:sp>
        <p:nvSpPr>
          <p:cNvPr id="9" name="Tijdelijke aanduiding voor voettekst 4">
            <a:extLst>
              <a:ext uri="{FF2B5EF4-FFF2-40B4-BE49-F238E27FC236}">
                <a16:creationId xmlns:a16="http://schemas.microsoft.com/office/drawing/2014/main" id="{8F852A9B-659B-4074-BB47-3E200FF1C1C2}"/>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sp>
        <p:nvSpPr>
          <p:cNvPr id="12" name="Tijdelijke aanduiding voor dianummer 5">
            <a:extLst>
              <a:ext uri="{FF2B5EF4-FFF2-40B4-BE49-F238E27FC236}">
                <a16:creationId xmlns:a16="http://schemas.microsoft.com/office/drawing/2014/main" id="{8EB5A2B4-55D0-415D-A0E6-970CFB3FAB8A}"/>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‹Nr.›</a:t>
            </a:fld>
            <a:endParaRPr lang="nl-NL" dirty="0"/>
          </a:p>
        </p:txBody>
      </p:sp>
    </p:spTree>
    <p:extLst>
      <p:ext uri="{BB962C8B-B14F-4D97-AF65-F5344CB8AC3E}">
        <p14:creationId xmlns:p14="http://schemas.microsoft.com/office/powerpoint/2010/main" val="2396002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37ACB4-EFEF-4B9C-B3B8-8EF287C9C59F}"/>
              </a:ext>
            </a:extLst>
          </p:cNvPr>
          <p:cNvSpPr>
            <a:spLocks noGrp="1"/>
          </p:cNvSpPr>
          <p:nvPr>
            <p:ph type="title" hasCustomPrompt="1"/>
          </p:nvPr>
        </p:nvSpPr>
        <p:spPr>
          <a:xfrm>
            <a:off x="360000" y="76813"/>
            <a:ext cx="10957288" cy="1130400"/>
          </a:xfrm>
          <a:prstGeom prst="rect">
            <a:avLst/>
          </a:prstGeom>
        </p:spPr>
        <p:txBody>
          <a:bodyPr/>
          <a:lstStyle>
            <a:lvl1pPr>
              <a:defRPr/>
            </a:lvl1pPr>
          </a:lstStyle>
          <a:p>
            <a:r>
              <a:rPr lang="en-GB" noProof="0" dirty="0"/>
              <a:t>Click to edit title style</a:t>
            </a:r>
          </a:p>
        </p:txBody>
      </p:sp>
      <p:sp>
        <p:nvSpPr>
          <p:cNvPr id="6" name="Tijdelijke aanduiding voor datum 3">
            <a:extLst>
              <a:ext uri="{FF2B5EF4-FFF2-40B4-BE49-F238E27FC236}">
                <a16:creationId xmlns:a16="http://schemas.microsoft.com/office/drawing/2014/main" id="{F09CF8D3-9DF8-4E6C-84EB-B613F779B5F6}"/>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F5F8A84C-CF08-42F0-93E2-C60999C0E5DC}" type="datetime4">
              <a:rPr lang="en-GB" smtClean="0"/>
              <a:t>24 March 2025</a:t>
            </a:fld>
            <a:endParaRPr lang="nl-NL" dirty="0"/>
          </a:p>
        </p:txBody>
      </p:sp>
      <p:sp>
        <p:nvSpPr>
          <p:cNvPr id="7" name="Tijdelijke aanduiding voor voettekst 4">
            <a:extLst>
              <a:ext uri="{FF2B5EF4-FFF2-40B4-BE49-F238E27FC236}">
                <a16:creationId xmlns:a16="http://schemas.microsoft.com/office/drawing/2014/main" id="{B0A235F7-B785-4FB8-9057-16D0AEF5AB23}"/>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sp>
        <p:nvSpPr>
          <p:cNvPr id="10" name="Tijdelijke aanduiding voor dianummer 5">
            <a:extLst>
              <a:ext uri="{FF2B5EF4-FFF2-40B4-BE49-F238E27FC236}">
                <a16:creationId xmlns:a16="http://schemas.microsoft.com/office/drawing/2014/main" id="{7F8F6A0A-DB51-496A-B322-96F3A3827712}"/>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‹Nr.›</a:t>
            </a:fld>
            <a:endParaRPr lang="nl-NL" dirty="0"/>
          </a:p>
        </p:txBody>
      </p:sp>
    </p:spTree>
    <p:extLst>
      <p:ext uri="{BB962C8B-B14F-4D97-AF65-F5344CB8AC3E}">
        <p14:creationId xmlns:p14="http://schemas.microsoft.com/office/powerpoint/2010/main" val="107019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c slide">
    <p:spTree>
      <p:nvGrpSpPr>
        <p:cNvPr id="1" name=""/>
        <p:cNvGrpSpPr/>
        <p:nvPr/>
      </p:nvGrpSpPr>
      <p:grpSpPr>
        <a:xfrm>
          <a:off x="0" y="0"/>
          <a:ext cx="0" cy="0"/>
          <a:chOff x="0" y="0"/>
          <a:chExt cx="0" cy="0"/>
        </a:xfrm>
      </p:grpSpPr>
      <p:sp>
        <p:nvSpPr>
          <p:cNvPr id="6" name="Tijdelijke aanduiding voor datum 3">
            <a:extLst>
              <a:ext uri="{FF2B5EF4-FFF2-40B4-BE49-F238E27FC236}">
                <a16:creationId xmlns:a16="http://schemas.microsoft.com/office/drawing/2014/main" id="{F09CF8D3-9DF8-4E6C-84EB-B613F779B5F6}"/>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B013DB98-4AD5-431F-8D91-C6D92B897B27}" type="datetime4">
              <a:rPr lang="en-GB" smtClean="0"/>
              <a:t>24 March 2025</a:t>
            </a:fld>
            <a:endParaRPr lang="nl-NL" dirty="0"/>
          </a:p>
        </p:txBody>
      </p:sp>
      <p:sp>
        <p:nvSpPr>
          <p:cNvPr id="7" name="Tijdelijke aanduiding voor voettekst 4">
            <a:extLst>
              <a:ext uri="{FF2B5EF4-FFF2-40B4-BE49-F238E27FC236}">
                <a16:creationId xmlns:a16="http://schemas.microsoft.com/office/drawing/2014/main" id="{B0A235F7-B785-4FB8-9057-16D0AEF5AB23}"/>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sp>
        <p:nvSpPr>
          <p:cNvPr id="3" name="Rechthoek 2">
            <a:extLst>
              <a:ext uri="{FF2B5EF4-FFF2-40B4-BE49-F238E27FC236}">
                <a16:creationId xmlns:a16="http://schemas.microsoft.com/office/drawing/2014/main" id="{73A49957-3299-4F03-B241-99EC4585C3DA}"/>
              </a:ext>
            </a:extLst>
          </p:cNvPr>
          <p:cNvSpPr/>
          <p:nvPr userDrawn="1"/>
        </p:nvSpPr>
        <p:spPr bwMode="white">
          <a:xfrm>
            <a:off x="0" y="1285875"/>
            <a:ext cx="5019675" cy="85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jdelijke aanduiding voor dianummer 5">
            <a:extLst>
              <a:ext uri="{FF2B5EF4-FFF2-40B4-BE49-F238E27FC236}">
                <a16:creationId xmlns:a16="http://schemas.microsoft.com/office/drawing/2014/main" id="{46FCB212-BFCD-49F8-AE60-B1CCEF8B1020}"/>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‹Nr.›</a:t>
            </a:fld>
            <a:endParaRPr lang="nl-NL" dirty="0"/>
          </a:p>
        </p:txBody>
      </p:sp>
    </p:spTree>
    <p:extLst>
      <p:ext uri="{BB962C8B-B14F-4D97-AF65-F5344CB8AC3E}">
        <p14:creationId xmlns:p14="http://schemas.microsoft.com/office/powerpoint/2010/main" val="3498175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ject team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37ACB4-EFEF-4B9C-B3B8-8EF287C9C59F}"/>
              </a:ext>
            </a:extLst>
          </p:cNvPr>
          <p:cNvSpPr>
            <a:spLocks noGrp="1"/>
          </p:cNvSpPr>
          <p:nvPr>
            <p:ph type="title" hasCustomPrompt="1"/>
          </p:nvPr>
        </p:nvSpPr>
        <p:spPr>
          <a:xfrm>
            <a:off x="360000" y="76813"/>
            <a:ext cx="10957288" cy="1130400"/>
          </a:xfrm>
          <a:prstGeom prst="rect">
            <a:avLst/>
          </a:prstGeom>
        </p:spPr>
        <p:txBody>
          <a:bodyPr/>
          <a:lstStyle>
            <a:lvl1pPr>
              <a:defRPr>
                <a:solidFill>
                  <a:schemeClr val="tx2"/>
                </a:solidFill>
              </a:defRPr>
            </a:lvl1pPr>
          </a:lstStyle>
          <a:p>
            <a:r>
              <a:rPr lang="en-GB" noProof="0" dirty="0"/>
              <a:t>Click to edit title style</a:t>
            </a:r>
          </a:p>
        </p:txBody>
      </p:sp>
      <p:sp>
        <p:nvSpPr>
          <p:cNvPr id="10" name="Tijdelijke aanduiding voor afbeelding 9">
            <a:extLst>
              <a:ext uri="{FF2B5EF4-FFF2-40B4-BE49-F238E27FC236}">
                <a16:creationId xmlns:a16="http://schemas.microsoft.com/office/drawing/2014/main" id="{1BF3AD0B-E69A-4458-9F2F-AD15935C1A1E}"/>
              </a:ext>
            </a:extLst>
          </p:cNvPr>
          <p:cNvSpPr>
            <a:spLocks noGrp="1" noChangeAspect="1"/>
          </p:cNvSpPr>
          <p:nvPr>
            <p:ph type="pic" sz="quarter" idx="14" hasCustomPrompt="1"/>
          </p:nvPr>
        </p:nvSpPr>
        <p:spPr>
          <a:xfrm>
            <a:off x="1062038" y="1769428"/>
            <a:ext cx="2372582" cy="795412"/>
          </a:xfrm>
          <a:noFill/>
        </p:spPr>
        <p:txBody>
          <a:bodyPr wrap="none">
            <a:no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11" name="Tijdelijke aanduiding voor tekst 9">
            <a:extLst>
              <a:ext uri="{FF2B5EF4-FFF2-40B4-BE49-F238E27FC236}">
                <a16:creationId xmlns:a16="http://schemas.microsoft.com/office/drawing/2014/main" id="{C8E78EFF-E989-4EC0-9E44-4B28DF5A2865}"/>
              </a:ext>
            </a:extLst>
          </p:cNvPr>
          <p:cNvSpPr>
            <a:spLocks noGrp="1"/>
          </p:cNvSpPr>
          <p:nvPr>
            <p:ph type="body" sz="quarter" idx="15" hasCustomPrompt="1"/>
          </p:nvPr>
        </p:nvSpPr>
        <p:spPr>
          <a:xfrm>
            <a:off x="1164494" y="2633074"/>
            <a:ext cx="2448000" cy="204788"/>
          </a:xfrm>
        </p:spPr>
        <p:txBody>
          <a:bodyPr>
            <a:noAutofit/>
          </a:bodyPr>
          <a:lstStyle>
            <a:lvl1pPr>
              <a:defRPr sz="1600" b="1"/>
            </a:lvl1pPr>
          </a:lstStyle>
          <a:p>
            <a:pPr lvl="0"/>
            <a:r>
              <a:rPr lang="en-GB" noProof="0" dirty="0"/>
              <a:t>Name</a:t>
            </a:r>
          </a:p>
        </p:txBody>
      </p:sp>
      <p:sp>
        <p:nvSpPr>
          <p:cNvPr id="12" name="Tijdelijke aanduiding voor tekst 9">
            <a:extLst>
              <a:ext uri="{FF2B5EF4-FFF2-40B4-BE49-F238E27FC236}">
                <a16:creationId xmlns:a16="http://schemas.microsoft.com/office/drawing/2014/main" id="{A8D39DDD-3D97-4A34-B6D6-9417C2BD991C}"/>
              </a:ext>
            </a:extLst>
          </p:cNvPr>
          <p:cNvSpPr>
            <a:spLocks noGrp="1"/>
          </p:cNvSpPr>
          <p:nvPr>
            <p:ph type="body" sz="quarter" idx="16" hasCustomPrompt="1"/>
          </p:nvPr>
        </p:nvSpPr>
        <p:spPr>
          <a:xfrm>
            <a:off x="1164494"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13" name="Tijdelijke aanduiding voor afbeelding 9">
            <a:extLst>
              <a:ext uri="{FF2B5EF4-FFF2-40B4-BE49-F238E27FC236}">
                <a16:creationId xmlns:a16="http://schemas.microsoft.com/office/drawing/2014/main" id="{D2A320F7-B8BA-45ED-B010-00A28E14E0AB}"/>
              </a:ext>
            </a:extLst>
          </p:cNvPr>
          <p:cNvSpPr>
            <a:spLocks noGrp="1" noChangeAspect="1"/>
          </p:cNvSpPr>
          <p:nvPr>
            <p:ph type="pic" sz="quarter" idx="17" hasCustomPrompt="1"/>
          </p:nvPr>
        </p:nvSpPr>
        <p:spPr>
          <a:xfrm>
            <a:off x="3631214" y="1769428"/>
            <a:ext cx="2372582" cy="795412"/>
          </a:xfrm>
          <a:noFill/>
        </p:spPr>
        <p:txBody>
          <a:bodyPr wrap="none">
            <a:norm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14" name="Tijdelijke aanduiding voor tekst 9">
            <a:extLst>
              <a:ext uri="{FF2B5EF4-FFF2-40B4-BE49-F238E27FC236}">
                <a16:creationId xmlns:a16="http://schemas.microsoft.com/office/drawing/2014/main" id="{960BBEB0-6377-4589-A0D6-1BB179B8E00B}"/>
              </a:ext>
            </a:extLst>
          </p:cNvPr>
          <p:cNvSpPr>
            <a:spLocks noGrp="1"/>
          </p:cNvSpPr>
          <p:nvPr>
            <p:ph type="body" sz="quarter" idx="18" hasCustomPrompt="1"/>
          </p:nvPr>
        </p:nvSpPr>
        <p:spPr>
          <a:xfrm>
            <a:off x="3733670" y="2633074"/>
            <a:ext cx="2448000" cy="204788"/>
          </a:xfrm>
        </p:spPr>
        <p:txBody>
          <a:bodyPr>
            <a:noAutofit/>
          </a:bodyPr>
          <a:lstStyle>
            <a:lvl1pPr>
              <a:defRPr sz="1600" b="1"/>
            </a:lvl1pPr>
          </a:lstStyle>
          <a:p>
            <a:pPr lvl="0"/>
            <a:r>
              <a:rPr lang="en-GB" noProof="0"/>
              <a:t>Name</a:t>
            </a:r>
          </a:p>
        </p:txBody>
      </p:sp>
      <p:sp>
        <p:nvSpPr>
          <p:cNvPr id="15" name="Tijdelijke aanduiding voor tekst 9">
            <a:extLst>
              <a:ext uri="{FF2B5EF4-FFF2-40B4-BE49-F238E27FC236}">
                <a16:creationId xmlns:a16="http://schemas.microsoft.com/office/drawing/2014/main" id="{07F64D3D-FEE5-4062-B7F0-B078A5217D41}"/>
              </a:ext>
            </a:extLst>
          </p:cNvPr>
          <p:cNvSpPr>
            <a:spLocks noGrp="1"/>
          </p:cNvSpPr>
          <p:nvPr>
            <p:ph type="body" sz="quarter" idx="19" hasCustomPrompt="1"/>
          </p:nvPr>
        </p:nvSpPr>
        <p:spPr>
          <a:xfrm>
            <a:off x="3733670"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16" name="Tijdelijke aanduiding voor afbeelding 9">
            <a:extLst>
              <a:ext uri="{FF2B5EF4-FFF2-40B4-BE49-F238E27FC236}">
                <a16:creationId xmlns:a16="http://schemas.microsoft.com/office/drawing/2014/main" id="{777967D8-B4C1-4300-A05E-758CBF91175D}"/>
              </a:ext>
            </a:extLst>
          </p:cNvPr>
          <p:cNvSpPr>
            <a:spLocks noGrp="1" noChangeAspect="1"/>
          </p:cNvSpPr>
          <p:nvPr>
            <p:ph type="pic" sz="quarter" idx="20" hasCustomPrompt="1"/>
          </p:nvPr>
        </p:nvSpPr>
        <p:spPr>
          <a:xfrm>
            <a:off x="6200390" y="1769428"/>
            <a:ext cx="2372582" cy="795412"/>
          </a:xfrm>
          <a:noFill/>
        </p:spPr>
        <p:txBody>
          <a:bodyPr wrap="none">
            <a:norm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17" name="Tijdelijke aanduiding voor tekst 9">
            <a:extLst>
              <a:ext uri="{FF2B5EF4-FFF2-40B4-BE49-F238E27FC236}">
                <a16:creationId xmlns:a16="http://schemas.microsoft.com/office/drawing/2014/main" id="{FC9E14B9-F9C9-4B55-AB71-FE509614A5F0}"/>
              </a:ext>
            </a:extLst>
          </p:cNvPr>
          <p:cNvSpPr>
            <a:spLocks noGrp="1"/>
          </p:cNvSpPr>
          <p:nvPr>
            <p:ph type="body" sz="quarter" idx="21" hasCustomPrompt="1"/>
          </p:nvPr>
        </p:nvSpPr>
        <p:spPr>
          <a:xfrm>
            <a:off x="6302846" y="2633074"/>
            <a:ext cx="2448000" cy="204788"/>
          </a:xfrm>
        </p:spPr>
        <p:txBody>
          <a:bodyPr>
            <a:noAutofit/>
          </a:bodyPr>
          <a:lstStyle>
            <a:lvl1pPr>
              <a:defRPr sz="1600" b="1"/>
            </a:lvl1pPr>
          </a:lstStyle>
          <a:p>
            <a:pPr lvl="0"/>
            <a:r>
              <a:rPr lang="en-GB" noProof="0"/>
              <a:t>Name</a:t>
            </a:r>
          </a:p>
        </p:txBody>
      </p:sp>
      <p:sp>
        <p:nvSpPr>
          <p:cNvPr id="18" name="Tijdelijke aanduiding voor tekst 9">
            <a:extLst>
              <a:ext uri="{FF2B5EF4-FFF2-40B4-BE49-F238E27FC236}">
                <a16:creationId xmlns:a16="http://schemas.microsoft.com/office/drawing/2014/main" id="{7F010A67-086B-4E83-8AC9-20AB0EF7EC65}"/>
              </a:ext>
            </a:extLst>
          </p:cNvPr>
          <p:cNvSpPr>
            <a:spLocks noGrp="1"/>
          </p:cNvSpPr>
          <p:nvPr>
            <p:ph type="body" sz="quarter" idx="22" hasCustomPrompt="1"/>
          </p:nvPr>
        </p:nvSpPr>
        <p:spPr>
          <a:xfrm>
            <a:off x="6302846"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19" name="Tijdelijke aanduiding voor afbeelding 9">
            <a:extLst>
              <a:ext uri="{FF2B5EF4-FFF2-40B4-BE49-F238E27FC236}">
                <a16:creationId xmlns:a16="http://schemas.microsoft.com/office/drawing/2014/main" id="{F5214B3F-6926-41BB-A7DE-36C5F643E1B7}"/>
              </a:ext>
            </a:extLst>
          </p:cNvPr>
          <p:cNvSpPr>
            <a:spLocks noGrp="1" noChangeAspect="1"/>
          </p:cNvSpPr>
          <p:nvPr>
            <p:ph type="pic" sz="quarter" idx="23" hasCustomPrompt="1"/>
          </p:nvPr>
        </p:nvSpPr>
        <p:spPr>
          <a:xfrm>
            <a:off x="8769565" y="1769428"/>
            <a:ext cx="2372582" cy="795412"/>
          </a:xfrm>
          <a:noFill/>
        </p:spPr>
        <p:txBody>
          <a:bodyPr wrap="none">
            <a:norm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20" name="Tijdelijke aanduiding voor tekst 9">
            <a:extLst>
              <a:ext uri="{FF2B5EF4-FFF2-40B4-BE49-F238E27FC236}">
                <a16:creationId xmlns:a16="http://schemas.microsoft.com/office/drawing/2014/main" id="{CEFBA8D7-C002-45DC-89EC-1AF125D468A1}"/>
              </a:ext>
            </a:extLst>
          </p:cNvPr>
          <p:cNvSpPr>
            <a:spLocks noGrp="1"/>
          </p:cNvSpPr>
          <p:nvPr>
            <p:ph type="body" sz="quarter" idx="24" hasCustomPrompt="1"/>
          </p:nvPr>
        </p:nvSpPr>
        <p:spPr>
          <a:xfrm>
            <a:off x="8872021" y="2633074"/>
            <a:ext cx="2448000" cy="204788"/>
          </a:xfrm>
        </p:spPr>
        <p:txBody>
          <a:bodyPr>
            <a:noAutofit/>
          </a:bodyPr>
          <a:lstStyle>
            <a:lvl1pPr>
              <a:defRPr sz="1600" b="1"/>
            </a:lvl1pPr>
          </a:lstStyle>
          <a:p>
            <a:pPr lvl="0"/>
            <a:r>
              <a:rPr lang="en-GB" noProof="0"/>
              <a:t>Name</a:t>
            </a:r>
          </a:p>
        </p:txBody>
      </p:sp>
      <p:sp>
        <p:nvSpPr>
          <p:cNvPr id="21" name="Tijdelijke aanduiding voor tekst 9">
            <a:extLst>
              <a:ext uri="{FF2B5EF4-FFF2-40B4-BE49-F238E27FC236}">
                <a16:creationId xmlns:a16="http://schemas.microsoft.com/office/drawing/2014/main" id="{EDADE4CC-7044-4908-BAE8-9E0AD087E558}"/>
              </a:ext>
            </a:extLst>
          </p:cNvPr>
          <p:cNvSpPr>
            <a:spLocks noGrp="1"/>
          </p:cNvSpPr>
          <p:nvPr>
            <p:ph type="body" sz="quarter" idx="25" hasCustomPrompt="1"/>
          </p:nvPr>
        </p:nvSpPr>
        <p:spPr>
          <a:xfrm>
            <a:off x="8872021"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22" name="Tekstvak 21">
            <a:extLst>
              <a:ext uri="{FF2B5EF4-FFF2-40B4-BE49-F238E27FC236}">
                <a16:creationId xmlns:a16="http://schemas.microsoft.com/office/drawing/2014/main" id="{08BA0F05-82F7-4C2D-9600-F9321E098595}"/>
              </a:ext>
            </a:extLst>
          </p:cNvPr>
          <p:cNvSpPr txBox="1"/>
          <p:nvPr userDrawn="1"/>
        </p:nvSpPr>
        <p:spPr>
          <a:xfrm>
            <a:off x="12520337" y="2091690"/>
            <a:ext cx="1726755" cy="1169551"/>
          </a:xfrm>
          <a:prstGeom prst="rect">
            <a:avLst/>
          </a:prstGeom>
          <a:noFill/>
        </p:spPr>
        <p:txBody>
          <a:bodyPr wrap="none" rtlCol="0">
            <a:spAutoFit/>
          </a:bodyPr>
          <a:lstStyle/>
          <a:p>
            <a:r>
              <a:rPr lang="en-US" sz="1400" dirty="0">
                <a:solidFill>
                  <a:schemeClr val="bg2"/>
                </a:solidFill>
              </a:rPr>
              <a:t>Logos must be</a:t>
            </a:r>
            <a:br>
              <a:rPr lang="en-US" sz="1400" dirty="0">
                <a:solidFill>
                  <a:schemeClr val="bg2"/>
                </a:solidFill>
              </a:rPr>
            </a:br>
            <a:r>
              <a:rPr lang="en-US" sz="1400" dirty="0">
                <a:solidFill>
                  <a:schemeClr val="bg2"/>
                </a:solidFill>
              </a:rPr>
              <a:t>374 x 126 pixels</a:t>
            </a:r>
            <a:br>
              <a:rPr lang="en-US" sz="1400" dirty="0">
                <a:solidFill>
                  <a:schemeClr val="bg2"/>
                </a:solidFill>
              </a:rPr>
            </a:br>
            <a:r>
              <a:rPr lang="en-US" sz="1400" dirty="0">
                <a:solidFill>
                  <a:schemeClr val="bg2"/>
                </a:solidFill>
              </a:rPr>
              <a:t>(or related format).</a:t>
            </a:r>
            <a:br>
              <a:rPr lang="en-US" sz="1400" dirty="0">
                <a:solidFill>
                  <a:schemeClr val="bg2"/>
                </a:solidFill>
              </a:rPr>
            </a:br>
            <a:r>
              <a:rPr lang="en-US" sz="1400" dirty="0">
                <a:solidFill>
                  <a:schemeClr val="bg2"/>
                </a:solidFill>
              </a:rPr>
              <a:t>Placeholder is center</a:t>
            </a:r>
            <a:br>
              <a:rPr lang="en-US" sz="1400" dirty="0">
                <a:solidFill>
                  <a:schemeClr val="bg2"/>
                </a:solidFill>
              </a:rPr>
            </a:br>
            <a:r>
              <a:rPr lang="en-US" sz="1400" dirty="0">
                <a:solidFill>
                  <a:schemeClr val="bg2"/>
                </a:solidFill>
              </a:rPr>
              <a:t>orientated.</a:t>
            </a:r>
          </a:p>
        </p:txBody>
      </p:sp>
      <p:sp>
        <p:nvSpPr>
          <p:cNvPr id="23" name="Gelijkbenige driehoek 22">
            <a:extLst>
              <a:ext uri="{FF2B5EF4-FFF2-40B4-BE49-F238E27FC236}">
                <a16:creationId xmlns:a16="http://schemas.microsoft.com/office/drawing/2014/main" id="{A08F0DDA-5D3F-4819-94AF-8330BEBEF856}"/>
              </a:ext>
            </a:extLst>
          </p:cNvPr>
          <p:cNvSpPr/>
          <p:nvPr userDrawn="1"/>
        </p:nvSpPr>
        <p:spPr>
          <a:xfrm rot="16200000">
            <a:off x="12306037" y="2192392"/>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Tijdelijke aanduiding voor tekst 9">
            <a:extLst>
              <a:ext uri="{FF2B5EF4-FFF2-40B4-BE49-F238E27FC236}">
                <a16:creationId xmlns:a16="http://schemas.microsoft.com/office/drawing/2014/main" id="{637EF967-CFA0-4E11-A0CC-B7FAF3537339}"/>
              </a:ext>
            </a:extLst>
          </p:cNvPr>
          <p:cNvSpPr>
            <a:spLocks noGrp="1"/>
          </p:cNvSpPr>
          <p:nvPr>
            <p:ph type="body" sz="quarter" idx="26" hasCustomPrompt="1"/>
          </p:nvPr>
        </p:nvSpPr>
        <p:spPr>
          <a:xfrm>
            <a:off x="1164494" y="3241575"/>
            <a:ext cx="2448000" cy="204788"/>
          </a:xfrm>
        </p:spPr>
        <p:txBody>
          <a:bodyPr>
            <a:noAutofit/>
          </a:bodyPr>
          <a:lstStyle>
            <a:lvl1pPr>
              <a:defRPr sz="1600" b="1"/>
            </a:lvl1pPr>
          </a:lstStyle>
          <a:p>
            <a:pPr lvl="0"/>
            <a:r>
              <a:rPr lang="en-GB" noProof="0" dirty="0"/>
              <a:t>Name</a:t>
            </a:r>
          </a:p>
        </p:txBody>
      </p:sp>
      <p:sp>
        <p:nvSpPr>
          <p:cNvPr id="30" name="Tijdelijke aanduiding voor tekst 9">
            <a:extLst>
              <a:ext uri="{FF2B5EF4-FFF2-40B4-BE49-F238E27FC236}">
                <a16:creationId xmlns:a16="http://schemas.microsoft.com/office/drawing/2014/main" id="{BA7CEBE3-BB56-47FF-9C55-2F74E5B2F5CA}"/>
              </a:ext>
            </a:extLst>
          </p:cNvPr>
          <p:cNvSpPr>
            <a:spLocks noGrp="1"/>
          </p:cNvSpPr>
          <p:nvPr>
            <p:ph type="body" sz="quarter" idx="27" hasCustomPrompt="1"/>
          </p:nvPr>
        </p:nvSpPr>
        <p:spPr>
          <a:xfrm>
            <a:off x="1164494" y="3514597"/>
            <a:ext cx="2448000" cy="204788"/>
          </a:xfrm>
        </p:spPr>
        <p:txBody>
          <a:bodyPr>
            <a:noAutofit/>
          </a:bodyPr>
          <a:lstStyle>
            <a:lvl1pPr>
              <a:defRPr sz="1600" b="0">
                <a:solidFill>
                  <a:schemeClr val="accent6"/>
                </a:solidFill>
              </a:defRPr>
            </a:lvl1pPr>
          </a:lstStyle>
          <a:p>
            <a:pPr lvl="0"/>
            <a:r>
              <a:rPr lang="en-GB" noProof="0" dirty="0"/>
              <a:t>Position/title</a:t>
            </a:r>
          </a:p>
        </p:txBody>
      </p:sp>
      <p:sp>
        <p:nvSpPr>
          <p:cNvPr id="37" name="Tijdelijke aanduiding voor tekst 9">
            <a:extLst>
              <a:ext uri="{FF2B5EF4-FFF2-40B4-BE49-F238E27FC236}">
                <a16:creationId xmlns:a16="http://schemas.microsoft.com/office/drawing/2014/main" id="{3C8E40A6-A30D-451C-99AE-D083B7D6A3B4}"/>
              </a:ext>
            </a:extLst>
          </p:cNvPr>
          <p:cNvSpPr>
            <a:spLocks noGrp="1"/>
          </p:cNvSpPr>
          <p:nvPr>
            <p:ph type="body" sz="quarter" idx="34" hasCustomPrompt="1"/>
          </p:nvPr>
        </p:nvSpPr>
        <p:spPr>
          <a:xfrm>
            <a:off x="1164494" y="3844169"/>
            <a:ext cx="2448000" cy="204788"/>
          </a:xfrm>
        </p:spPr>
        <p:txBody>
          <a:bodyPr>
            <a:noAutofit/>
          </a:bodyPr>
          <a:lstStyle>
            <a:lvl1pPr>
              <a:defRPr sz="1600" b="1"/>
            </a:lvl1pPr>
          </a:lstStyle>
          <a:p>
            <a:pPr lvl="0"/>
            <a:r>
              <a:rPr lang="en-GB" noProof="0" dirty="0"/>
              <a:t>Name</a:t>
            </a:r>
          </a:p>
        </p:txBody>
      </p:sp>
      <p:sp>
        <p:nvSpPr>
          <p:cNvPr id="38" name="Tijdelijke aanduiding voor tekst 9">
            <a:extLst>
              <a:ext uri="{FF2B5EF4-FFF2-40B4-BE49-F238E27FC236}">
                <a16:creationId xmlns:a16="http://schemas.microsoft.com/office/drawing/2014/main" id="{640C99D7-A8E7-40DA-B959-F9BDC2450031}"/>
              </a:ext>
            </a:extLst>
          </p:cNvPr>
          <p:cNvSpPr>
            <a:spLocks noGrp="1"/>
          </p:cNvSpPr>
          <p:nvPr>
            <p:ph type="body" sz="quarter" idx="35" hasCustomPrompt="1"/>
          </p:nvPr>
        </p:nvSpPr>
        <p:spPr>
          <a:xfrm>
            <a:off x="1164494"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45" name="Tijdelijke aanduiding voor tekst 9">
            <a:extLst>
              <a:ext uri="{FF2B5EF4-FFF2-40B4-BE49-F238E27FC236}">
                <a16:creationId xmlns:a16="http://schemas.microsoft.com/office/drawing/2014/main" id="{E7B067DC-073D-406B-8C80-FA5C851C995D}"/>
              </a:ext>
            </a:extLst>
          </p:cNvPr>
          <p:cNvSpPr>
            <a:spLocks noGrp="1"/>
          </p:cNvSpPr>
          <p:nvPr>
            <p:ph type="body" sz="quarter" idx="42" hasCustomPrompt="1"/>
          </p:nvPr>
        </p:nvSpPr>
        <p:spPr>
          <a:xfrm>
            <a:off x="1164494" y="4447635"/>
            <a:ext cx="2448000" cy="204788"/>
          </a:xfrm>
        </p:spPr>
        <p:txBody>
          <a:bodyPr>
            <a:noAutofit/>
          </a:bodyPr>
          <a:lstStyle>
            <a:lvl1pPr>
              <a:defRPr sz="1600" b="1"/>
            </a:lvl1pPr>
          </a:lstStyle>
          <a:p>
            <a:pPr lvl="0"/>
            <a:r>
              <a:rPr lang="en-GB" noProof="0" dirty="0"/>
              <a:t>Name</a:t>
            </a:r>
          </a:p>
        </p:txBody>
      </p:sp>
      <p:sp>
        <p:nvSpPr>
          <p:cNvPr id="46" name="Tijdelijke aanduiding voor tekst 9">
            <a:extLst>
              <a:ext uri="{FF2B5EF4-FFF2-40B4-BE49-F238E27FC236}">
                <a16:creationId xmlns:a16="http://schemas.microsoft.com/office/drawing/2014/main" id="{EAF66210-C7FF-4DFB-B27F-105DE2D041B6}"/>
              </a:ext>
            </a:extLst>
          </p:cNvPr>
          <p:cNvSpPr>
            <a:spLocks noGrp="1"/>
          </p:cNvSpPr>
          <p:nvPr>
            <p:ph type="body" sz="quarter" idx="43" hasCustomPrompt="1"/>
          </p:nvPr>
        </p:nvSpPr>
        <p:spPr>
          <a:xfrm>
            <a:off x="1164494"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53" name="Tijdelijke aanduiding voor tekst 9">
            <a:extLst>
              <a:ext uri="{FF2B5EF4-FFF2-40B4-BE49-F238E27FC236}">
                <a16:creationId xmlns:a16="http://schemas.microsoft.com/office/drawing/2014/main" id="{10733809-7E39-4633-B244-47E2750FE55A}"/>
              </a:ext>
            </a:extLst>
          </p:cNvPr>
          <p:cNvSpPr>
            <a:spLocks noGrp="1"/>
          </p:cNvSpPr>
          <p:nvPr>
            <p:ph type="body" sz="quarter" idx="50" hasCustomPrompt="1"/>
          </p:nvPr>
        </p:nvSpPr>
        <p:spPr>
          <a:xfrm>
            <a:off x="1164494" y="5049974"/>
            <a:ext cx="2448000" cy="204788"/>
          </a:xfrm>
        </p:spPr>
        <p:txBody>
          <a:bodyPr>
            <a:noAutofit/>
          </a:bodyPr>
          <a:lstStyle>
            <a:lvl1pPr>
              <a:defRPr sz="1600" b="1"/>
            </a:lvl1pPr>
          </a:lstStyle>
          <a:p>
            <a:pPr lvl="0"/>
            <a:r>
              <a:rPr lang="en-GB" noProof="0" dirty="0"/>
              <a:t>Name</a:t>
            </a:r>
          </a:p>
        </p:txBody>
      </p:sp>
      <p:sp>
        <p:nvSpPr>
          <p:cNvPr id="54" name="Tijdelijke aanduiding voor tekst 9">
            <a:extLst>
              <a:ext uri="{FF2B5EF4-FFF2-40B4-BE49-F238E27FC236}">
                <a16:creationId xmlns:a16="http://schemas.microsoft.com/office/drawing/2014/main" id="{01647D52-3CFE-447C-8B09-938C7450B4CA}"/>
              </a:ext>
            </a:extLst>
          </p:cNvPr>
          <p:cNvSpPr>
            <a:spLocks noGrp="1"/>
          </p:cNvSpPr>
          <p:nvPr>
            <p:ph type="body" sz="quarter" idx="51" hasCustomPrompt="1"/>
          </p:nvPr>
        </p:nvSpPr>
        <p:spPr>
          <a:xfrm>
            <a:off x="1164494" y="5322996"/>
            <a:ext cx="2448000" cy="204788"/>
          </a:xfrm>
        </p:spPr>
        <p:txBody>
          <a:bodyPr>
            <a:noAutofit/>
          </a:bodyPr>
          <a:lstStyle>
            <a:lvl1pPr>
              <a:defRPr sz="1600" b="0">
                <a:solidFill>
                  <a:schemeClr val="accent6"/>
                </a:solidFill>
              </a:defRPr>
            </a:lvl1pPr>
          </a:lstStyle>
          <a:p>
            <a:pPr lvl="0"/>
            <a:r>
              <a:rPr lang="en-GB" noProof="0" dirty="0"/>
              <a:t>Position/title</a:t>
            </a:r>
          </a:p>
        </p:txBody>
      </p:sp>
      <p:sp>
        <p:nvSpPr>
          <p:cNvPr id="61" name="Tijdelijke aanduiding voor tekst 9">
            <a:extLst>
              <a:ext uri="{FF2B5EF4-FFF2-40B4-BE49-F238E27FC236}">
                <a16:creationId xmlns:a16="http://schemas.microsoft.com/office/drawing/2014/main" id="{99F5AD62-7811-4C21-A6CA-411B856BD840}"/>
              </a:ext>
            </a:extLst>
          </p:cNvPr>
          <p:cNvSpPr>
            <a:spLocks noGrp="1"/>
          </p:cNvSpPr>
          <p:nvPr>
            <p:ph type="body" sz="quarter" idx="52" hasCustomPrompt="1"/>
          </p:nvPr>
        </p:nvSpPr>
        <p:spPr>
          <a:xfrm>
            <a:off x="3733670" y="3241575"/>
            <a:ext cx="2448000" cy="204788"/>
          </a:xfrm>
        </p:spPr>
        <p:txBody>
          <a:bodyPr>
            <a:noAutofit/>
          </a:bodyPr>
          <a:lstStyle>
            <a:lvl1pPr>
              <a:defRPr sz="1600" b="1"/>
            </a:lvl1pPr>
          </a:lstStyle>
          <a:p>
            <a:pPr lvl="0"/>
            <a:r>
              <a:rPr lang="en-GB" noProof="0" dirty="0"/>
              <a:t>Name</a:t>
            </a:r>
          </a:p>
        </p:txBody>
      </p:sp>
      <p:sp>
        <p:nvSpPr>
          <p:cNvPr id="62" name="Tijdelijke aanduiding voor tekst 9">
            <a:extLst>
              <a:ext uri="{FF2B5EF4-FFF2-40B4-BE49-F238E27FC236}">
                <a16:creationId xmlns:a16="http://schemas.microsoft.com/office/drawing/2014/main" id="{4BFF88FB-8A8E-4124-83FB-3ABC05F08FF0}"/>
              </a:ext>
            </a:extLst>
          </p:cNvPr>
          <p:cNvSpPr>
            <a:spLocks noGrp="1"/>
          </p:cNvSpPr>
          <p:nvPr>
            <p:ph type="body" sz="quarter" idx="53" hasCustomPrompt="1"/>
          </p:nvPr>
        </p:nvSpPr>
        <p:spPr>
          <a:xfrm>
            <a:off x="3733670" y="3514597"/>
            <a:ext cx="2448000" cy="204788"/>
          </a:xfrm>
        </p:spPr>
        <p:txBody>
          <a:bodyPr>
            <a:noAutofit/>
          </a:bodyPr>
          <a:lstStyle>
            <a:lvl1pPr>
              <a:defRPr sz="1600" b="0">
                <a:solidFill>
                  <a:schemeClr val="accent6"/>
                </a:solidFill>
              </a:defRPr>
            </a:lvl1pPr>
          </a:lstStyle>
          <a:p>
            <a:pPr lvl="0"/>
            <a:r>
              <a:rPr lang="en-GB" noProof="0" dirty="0"/>
              <a:t>Position/title</a:t>
            </a:r>
          </a:p>
        </p:txBody>
      </p:sp>
      <p:sp>
        <p:nvSpPr>
          <p:cNvPr id="63" name="Tijdelijke aanduiding voor tekst 9">
            <a:extLst>
              <a:ext uri="{FF2B5EF4-FFF2-40B4-BE49-F238E27FC236}">
                <a16:creationId xmlns:a16="http://schemas.microsoft.com/office/drawing/2014/main" id="{85024BBE-78C0-4CAA-9DAA-29D037B65B7B}"/>
              </a:ext>
            </a:extLst>
          </p:cNvPr>
          <p:cNvSpPr>
            <a:spLocks noGrp="1"/>
          </p:cNvSpPr>
          <p:nvPr>
            <p:ph type="body" sz="quarter" idx="54" hasCustomPrompt="1"/>
          </p:nvPr>
        </p:nvSpPr>
        <p:spPr>
          <a:xfrm>
            <a:off x="3733670" y="3844169"/>
            <a:ext cx="2448000" cy="204788"/>
          </a:xfrm>
        </p:spPr>
        <p:txBody>
          <a:bodyPr>
            <a:noAutofit/>
          </a:bodyPr>
          <a:lstStyle>
            <a:lvl1pPr>
              <a:defRPr sz="1600" b="1"/>
            </a:lvl1pPr>
          </a:lstStyle>
          <a:p>
            <a:pPr lvl="0"/>
            <a:r>
              <a:rPr lang="en-GB" noProof="0" dirty="0"/>
              <a:t>Name</a:t>
            </a:r>
          </a:p>
        </p:txBody>
      </p:sp>
      <p:sp>
        <p:nvSpPr>
          <p:cNvPr id="64" name="Tijdelijke aanduiding voor tekst 9">
            <a:extLst>
              <a:ext uri="{FF2B5EF4-FFF2-40B4-BE49-F238E27FC236}">
                <a16:creationId xmlns:a16="http://schemas.microsoft.com/office/drawing/2014/main" id="{C6C5D9D2-3038-4FC3-A99D-B078060F565C}"/>
              </a:ext>
            </a:extLst>
          </p:cNvPr>
          <p:cNvSpPr>
            <a:spLocks noGrp="1"/>
          </p:cNvSpPr>
          <p:nvPr>
            <p:ph type="body" sz="quarter" idx="55" hasCustomPrompt="1"/>
          </p:nvPr>
        </p:nvSpPr>
        <p:spPr>
          <a:xfrm>
            <a:off x="3733670"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5" name="Tijdelijke aanduiding voor tekst 9">
            <a:extLst>
              <a:ext uri="{FF2B5EF4-FFF2-40B4-BE49-F238E27FC236}">
                <a16:creationId xmlns:a16="http://schemas.microsoft.com/office/drawing/2014/main" id="{1A553C12-1E5D-447D-877E-F561A41F2651}"/>
              </a:ext>
            </a:extLst>
          </p:cNvPr>
          <p:cNvSpPr>
            <a:spLocks noGrp="1"/>
          </p:cNvSpPr>
          <p:nvPr>
            <p:ph type="body" sz="quarter" idx="56" hasCustomPrompt="1"/>
          </p:nvPr>
        </p:nvSpPr>
        <p:spPr>
          <a:xfrm>
            <a:off x="3733670" y="4447635"/>
            <a:ext cx="2448000" cy="204788"/>
          </a:xfrm>
        </p:spPr>
        <p:txBody>
          <a:bodyPr>
            <a:noAutofit/>
          </a:bodyPr>
          <a:lstStyle>
            <a:lvl1pPr>
              <a:defRPr sz="1600" b="1"/>
            </a:lvl1pPr>
          </a:lstStyle>
          <a:p>
            <a:pPr lvl="0"/>
            <a:r>
              <a:rPr lang="en-GB" noProof="0" dirty="0"/>
              <a:t>Name</a:t>
            </a:r>
          </a:p>
        </p:txBody>
      </p:sp>
      <p:sp>
        <p:nvSpPr>
          <p:cNvPr id="66" name="Tijdelijke aanduiding voor tekst 9">
            <a:extLst>
              <a:ext uri="{FF2B5EF4-FFF2-40B4-BE49-F238E27FC236}">
                <a16:creationId xmlns:a16="http://schemas.microsoft.com/office/drawing/2014/main" id="{59118EC4-F3DF-443D-85E2-3E9A8BD9EC29}"/>
              </a:ext>
            </a:extLst>
          </p:cNvPr>
          <p:cNvSpPr>
            <a:spLocks noGrp="1"/>
          </p:cNvSpPr>
          <p:nvPr>
            <p:ph type="body" sz="quarter" idx="57" hasCustomPrompt="1"/>
          </p:nvPr>
        </p:nvSpPr>
        <p:spPr>
          <a:xfrm>
            <a:off x="3733670"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7" name="Tijdelijke aanduiding voor tekst 9">
            <a:extLst>
              <a:ext uri="{FF2B5EF4-FFF2-40B4-BE49-F238E27FC236}">
                <a16:creationId xmlns:a16="http://schemas.microsoft.com/office/drawing/2014/main" id="{430AF363-341D-4CEA-948D-A05F98C874FF}"/>
              </a:ext>
            </a:extLst>
          </p:cNvPr>
          <p:cNvSpPr>
            <a:spLocks noGrp="1"/>
          </p:cNvSpPr>
          <p:nvPr>
            <p:ph type="body" sz="quarter" idx="58" hasCustomPrompt="1"/>
          </p:nvPr>
        </p:nvSpPr>
        <p:spPr>
          <a:xfrm>
            <a:off x="3733670" y="5049974"/>
            <a:ext cx="2448000" cy="204788"/>
          </a:xfrm>
        </p:spPr>
        <p:txBody>
          <a:bodyPr>
            <a:noAutofit/>
          </a:bodyPr>
          <a:lstStyle>
            <a:lvl1pPr>
              <a:defRPr sz="1600" b="1"/>
            </a:lvl1pPr>
          </a:lstStyle>
          <a:p>
            <a:pPr lvl="0"/>
            <a:r>
              <a:rPr lang="en-GB" noProof="0" dirty="0"/>
              <a:t>Name</a:t>
            </a:r>
          </a:p>
        </p:txBody>
      </p:sp>
      <p:sp>
        <p:nvSpPr>
          <p:cNvPr id="68" name="Tijdelijke aanduiding voor tekst 9">
            <a:extLst>
              <a:ext uri="{FF2B5EF4-FFF2-40B4-BE49-F238E27FC236}">
                <a16:creationId xmlns:a16="http://schemas.microsoft.com/office/drawing/2014/main" id="{ECDB0934-71DC-4938-95FF-8D6FDA0670A9}"/>
              </a:ext>
            </a:extLst>
          </p:cNvPr>
          <p:cNvSpPr>
            <a:spLocks noGrp="1"/>
          </p:cNvSpPr>
          <p:nvPr>
            <p:ph type="body" sz="quarter" idx="59" hasCustomPrompt="1"/>
          </p:nvPr>
        </p:nvSpPr>
        <p:spPr>
          <a:xfrm>
            <a:off x="3733670" y="5322996"/>
            <a:ext cx="2448000" cy="204788"/>
          </a:xfrm>
        </p:spPr>
        <p:txBody>
          <a:bodyPr>
            <a:noAutofit/>
          </a:bodyPr>
          <a:lstStyle>
            <a:lvl1pPr>
              <a:defRPr sz="1600" b="0">
                <a:solidFill>
                  <a:schemeClr val="accent6"/>
                </a:solidFill>
              </a:defRPr>
            </a:lvl1pPr>
          </a:lstStyle>
          <a:p>
            <a:pPr lvl="0"/>
            <a:r>
              <a:rPr lang="en-GB" noProof="0" dirty="0"/>
              <a:t>Position/title</a:t>
            </a:r>
          </a:p>
        </p:txBody>
      </p:sp>
      <p:sp>
        <p:nvSpPr>
          <p:cNvPr id="69" name="Tijdelijke aanduiding voor tekst 9">
            <a:extLst>
              <a:ext uri="{FF2B5EF4-FFF2-40B4-BE49-F238E27FC236}">
                <a16:creationId xmlns:a16="http://schemas.microsoft.com/office/drawing/2014/main" id="{60590D66-8154-4433-86A7-164BA3A741ED}"/>
              </a:ext>
            </a:extLst>
          </p:cNvPr>
          <p:cNvSpPr>
            <a:spLocks noGrp="1"/>
          </p:cNvSpPr>
          <p:nvPr>
            <p:ph type="body" sz="quarter" idx="60" hasCustomPrompt="1"/>
          </p:nvPr>
        </p:nvSpPr>
        <p:spPr>
          <a:xfrm>
            <a:off x="6302846" y="3241575"/>
            <a:ext cx="2448000" cy="204788"/>
          </a:xfrm>
        </p:spPr>
        <p:txBody>
          <a:bodyPr>
            <a:noAutofit/>
          </a:bodyPr>
          <a:lstStyle>
            <a:lvl1pPr>
              <a:defRPr sz="1600" b="1"/>
            </a:lvl1pPr>
          </a:lstStyle>
          <a:p>
            <a:pPr lvl="0"/>
            <a:r>
              <a:rPr lang="en-GB" noProof="0" dirty="0"/>
              <a:t>Name</a:t>
            </a:r>
          </a:p>
        </p:txBody>
      </p:sp>
      <p:sp>
        <p:nvSpPr>
          <p:cNvPr id="70" name="Tijdelijke aanduiding voor tekst 9">
            <a:extLst>
              <a:ext uri="{FF2B5EF4-FFF2-40B4-BE49-F238E27FC236}">
                <a16:creationId xmlns:a16="http://schemas.microsoft.com/office/drawing/2014/main" id="{AF64A3CF-C0EB-459D-95B0-9E65CEA91182}"/>
              </a:ext>
            </a:extLst>
          </p:cNvPr>
          <p:cNvSpPr>
            <a:spLocks noGrp="1"/>
          </p:cNvSpPr>
          <p:nvPr>
            <p:ph type="body" sz="quarter" idx="61" hasCustomPrompt="1"/>
          </p:nvPr>
        </p:nvSpPr>
        <p:spPr>
          <a:xfrm>
            <a:off x="6302846" y="3514597"/>
            <a:ext cx="2448000" cy="204788"/>
          </a:xfrm>
        </p:spPr>
        <p:txBody>
          <a:bodyPr>
            <a:noAutofit/>
          </a:bodyPr>
          <a:lstStyle>
            <a:lvl1pPr>
              <a:defRPr sz="1600" b="0">
                <a:solidFill>
                  <a:schemeClr val="accent6"/>
                </a:solidFill>
              </a:defRPr>
            </a:lvl1pPr>
          </a:lstStyle>
          <a:p>
            <a:pPr lvl="0"/>
            <a:r>
              <a:rPr lang="en-GB" noProof="0" dirty="0"/>
              <a:t>Position/title</a:t>
            </a:r>
          </a:p>
        </p:txBody>
      </p:sp>
      <p:sp>
        <p:nvSpPr>
          <p:cNvPr id="71" name="Tijdelijke aanduiding voor tekst 9">
            <a:extLst>
              <a:ext uri="{FF2B5EF4-FFF2-40B4-BE49-F238E27FC236}">
                <a16:creationId xmlns:a16="http://schemas.microsoft.com/office/drawing/2014/main" id="{BBF28777-D4CA-4843-A3E2-762904952106}"/>
              </a:ext>
            </a:extLst>
          </p:cNvPr>
          <p:cNvSpPr>
            <a:spLocks noGrp="1"/>
          </p:cNvSpPr>
          <p:nvPr>
            <p:ph type="body" sz="quarter" idx="62" hasCustomPrompt="1"/>
          </p:nvPr>
        </p:nvSpPr>
        <p:spPr>
          <a:xfrm>
            <a:off x="6302846" y="3844169"/>
            <a:ext cx="2448000" cy="204788"/>
          </a:xfrm>
        </p:spPr>
        <p:txBody>
          <a:bodyPr>
            <a:noAutofit/>
          </a:bodyPr>
          <a:lstStyle>
            <a:lvl1pPr>
              <a:defRPr sz="1600" b="1"/>
            </a:lvl1pPr>
          </a:lstStyle>
          <a:p>
            <a:pPr lvl="0"/>
            <a:r>
              <a:rPr lang="en-GB" noProof="0" dirty="0"/>
              <a:t>Name</a:t>
            </a:r>
          </a:p>
        </p:txBody>
      </p:sp>
      <p:sp>
        <p:nvSpPr>
          <p:cNvPr id="72" name="Tijdelijke aanduiding voor tekst 9">
            <a:extLst>
              <a:ext uri="{FF2B5EF4-FFF2-40B4-BE49-F238E27FC236}">
                <a16:creationId xmlns:a16="http://schemas.microsoft.com/office/drawing/2014/main" id="{A546279E-EFBE-44A5-9DF1-F5681DE2C06A}"/>
              </a:ext>
            </a:extLst>
          </p:cNvPr>
          <p:cNvSpPr>
            <a:spLocks noGrp="1"/>
          </p:cNvSpPr>
          <p:nvPr>
            <p:ph type="body" sz="quarter" idx="63" hasCustomPrompt="1"/>
          </p:nvPr>
        </p:nvSpPr>
        <p:spPr>
          <a:xfrm>
            <a:off x="6302846"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3" name="Tijdelijke aanduiding voor tekst 9">
            <a:extLst>
              <a:ext uri="{FF2B5EF4-FFF2-40B4-BE49-F238E27FC236}">
                <a16:creationId xmlns:a16="http://schemas.microsoft.com/office/drawing/2014/main" id="{774410CC-6370-4C11-9837-235F49846D87}"/>
              </a:ext>
            </a:extLst>
          </p:cNvPr>
          <p:cNvSpPr>
            <a:spLocks noGrp="1"/>
          </p:cNvSpPr>
          <p:nvPr>
            <p:ph type="body" sz="quarter" idx="64" hasCustomPrompt="1"/>
          </p:nvPr>
        </p:nvSpPr>
        <p:spPr>
          <a:xfrm>
            <a:off x="6302846" y="4447635"/>
            <a:ext cx="2448000" cy="204788"/>
          </a:xfrm>
        </p:spPr>
        <p:txBody>
          <a:bodyPr>
            <a:noAutofit/>
          </a:bodyPr>
          <a:lstStyle>
            <a:lvl1pPr>
              <a:defRPr sz="1600" b="1"/>
            </a:lvl1pPr>
          </a:lstStyle>
          <a:p>
            <a:pPr lvl="0"/>
            <a:r>
              <a:rPr lang="en-GB" noProof="0" dirty="0"/>
              <a:t>Name</a:t>
            </a:r>
          </a:p>
        </p:txBody>
      </p:sp>
      <p:sp>
        <p:nvSpPr>
          <p:cNvPr id="74" name="Tijdelijke aanduiding voor tekst 9">
            <a:extLst>
              <a:ext uri="{FF2B5EF4-FFF2-40B4-BE49-F238E27FC236}">
                <a16:creationId xmlns:a16="http://schemas.microsoft.com/office/drawing/2014/main" id="{1133B606-5217-4275-8EBE-1D3F8AC772A3}"/>
              </a:ext>
            </a:extLst>
          </p:cNvPr>
          <p:cNvSpPr>
            <a:spLocks noGrp="1"/>
          </p:cNvSpPr>
          <p:nvPr>
            <p:ph type="body" sz="quarter" idx="65" hasCustomPrompt="1"/>
          </p:nvPr>
        </p:nvSpPr>
        <p:spPr>
          <a:xfrm>
            <a:off x="6302846"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5" name="Tijdelijke aanduiding voor tekst 9">
            <a:extLst>
              <a:ext uri="{FF2B5EF4-FFF2-40B4-BE49-F238E27FC236}">
                <a16:creationId xmlns:a16="http://schemas.microsoft.com/office/drawing/2014/main" id="{AF31008E-2295-4ABE-B74C-B448EB6214E3}"/>
              </a:ext>
            </a:extLst>
          </p:cNvPr>
          <p:cNvSpPr>
            <a:spLocks noGrp="1"/>
          </p:cNvSpPr>
          <p:nvPr>
            <p:ph type="body" sz="quarter" idx="66" hasCustomPrompt="1"/>
          </p:nvPr>
        </p:nvSpPr>
        <p:spPr>
          <a:xfrm>
            <a:off x="6302846" y="5049974"/>
            <a:ext cx="2448000" cy="204788"/>
          </a:xfrm>
        </p:spPr>
        <p:txBody>
          <a:bodyPr>
            <a:noAutofit/>
          </a:bodyPr>
          <a:lstStyle>
            <a:lvl1pPr>
              <a:defRPr sz="1600" b="1"/>
            </a:lvl1pPr>
          </a:lstStyle>
          <a:p>
            <a:pPr lvl="0"/>
            <a:r>
              <a:rPr lang="en-GB" noProof="0" dirty="0"/>
              <a:t>Name</a:t>
            </a:r>
          </a:p>
        </p:txBody>
      </p:sp>
      <p:sp>
        <p:nvSpPr>
          <p:cNvPr id="76" name="Tijdelijke aanduiding voor tekst 9">
            <a:extLst>
              <a:ext uri="{FF2B5EF4-FFF2-40B4-BE49-F238E27FC236}">
                <a16:creationId xmlns:a16="http://schemas.microsoft.com/office/drawing/2014/main" id="{7774C7BC-FC98-452A-9DAB-F1B4882B7982}"/>
              </a:ext>
            </a:extLst>
          </p:cNvPr>
          <p:cNvSpPr>
            <a:spLocks noGrp="1"/>
          </p:cNvSpPr>
          <p:nvPr>
            <p:ph type="body" sz="quarter" idx="67" hasCustomPrompt="1"/>
          </p:nvPr>
        </p:nvSpPr>
        <p:spPr>
          <a:xfrm>
            <a:off x="6302846" y="5322996"/>
            <a:ext cx="2448000" cy="204788"/>
          </a:xfrm>
        </p:spPr>
        <p:txBody>
          <a:bodyPr>
            <a:noAutofit/>
          </a:bodyPr>
          <a:lstStyle>
            <a:lvl1pPr>
              <a:defRPr sz="1600" b="0">
                <a:solidFill>
                  <a:schemeClr val="accent6"/>
                </a:solidFill>
              </a:defRPr>
            </a:lvl1pPr>
          </a:lstStyle>
          <a:p>
            <a:pPr lvl="0"/>
            <a:r>
              <a:rPr lang="en-GB" noProof="0" dirty="0"/>
              <a:t>Position/title</a:t>
            </a:r>
          </a:p>
        </p:txBody>
      </p:sp>
      <p:sp>
        <p:nvSpPr>
          <p:cNvPr id="77" name="Tijdelijke aanduiding voor tekst 9">
            <a:extLst>
              <a:ext uri="{FF2B5EF4-FFF2-40B4-BE49-F238E27FC236}">
                <a16:creationId xmlns:a16="http://schemas.microsoft.com/office/drawing/2014/main" id="{045B2691-2D95-4964-A7AA-2F1F3303C393}"/>
              </a:ext>
            </a:extLst>
          </p:cNvPr>
          <p:cNvSpPr>
            <a:spLocks noGrp="1"/>
          </p:cNvSpPr>
          <p:nvPr>
            <p:ph type="body" sz="quarter" idx="68" hasCustomPrompt="1"/>
          </p:nvPr>
        </p:nvSpPr>
        <p:spPr>
          <a:xfrm>
            <a:off x="8872021" y="3241575"/>
            <a:ext cx="2448000" cy="204788"/>
          </a:xfrm>
        </p:spPr>
        <p:txBody>
          <a:bodyPr>
            <a:noAutofit/>
          </a:bodyPr>
          <a:lstStyle>
            <a:lvl1pPr>
              <a:defRPr sz="1600" b="1"/>
            </a:lvl1pPr>
          </a:lstStyle>
          <a:p>
            <a:pPr lvl="0"/>
            <a:r>
              <a:rPr lang="en-GB" noProof="0" dirty="0"/>
              <a:t>Name</a:t>
            </a:r>
          </a:p>
        </p:txBody>
      </p:sp>
      <p:sp>
        <p:nvSpPr>
          <p:cNvPr id="78" name="Tijdelijke aanduiding voor tekst 9">
            <a:extLst>
              <a:ext uri="{FF2B5EF4-FFF2-40B4-BE49-F238E27FC236}">
                <a16:creationId xmlns:a16="http://schemas.microsoft.com/office/drawing/2014/main" id="{50A10DC5-3B79-46D1-8627-9F59BB15C9DF}"/>
              </a:ext>
            </a:extLst>
          </p:cNvPr>
          <p:cNvSpPr>
            <a:spLocks noGrp="1"/>
          </p:cNvSpPr>
          <p:nvPr>
            <p:ph type="body" sz="quarter" idx="69" hasCustomPrompt="1"/>
          </p:nvPr>
        </p:nvSpPr>
        <p:spPr>
          <a:xfrm>
            <a:off x="8872021" y="3514597"/>
            <a:ext cx="2448000" cy="204788"/>
          </a:xfrm>
        </p:spPr>
        <p:txBody>
          <a:bodyPr>
            <a:noAutofit/>
          </a:bodyPr>
          <a:lstStyle>
            <a:lvl1pPr>
              <a:defRPr sz="1600" b="0">
                <a:solidFill>
                  <a:schemeClr val="accent6"/>
                </a:solidFill>
              </a:defRPr>
            </a:lvl1pPr>
          </a:lstStyle>
          <a:p>
            <a:pPr lvl="0"/>
            <a:r>
              <a:rPr lang="en-GB" noProof="0" dirty="0"/>
              <a:t>Position/title</a:t>
            </a:r>
          </a:p>
        </p:txBody>
      </p:sp>
      <p:sp>
        <p:nvSpPr>
          <p:cNvPr id="79" name="Tijdelijke aanduiding voor tekst 9">
            <a:extLst>
              <a:ext uri="{FF2B5EF4-FFF2-40B4-BE49-F238E27FC236}">
                <a16:creationId xmlns:a16="http://schemas.microsoft.com/office/drawing/2014/main" id="{6E76ADAF-B370-468A-99FD-AB2E062B47C5}"/>
              </a:ext>
            </a:extLst>
          </p:cNvPr>
          <p:cNvSpPr>
            <a:spLocks noGrp="1"/>
          </p:cNvSpPr>
          <p:nvPr>
            <p:ph type="body" sz="quarter" idx="70" hasCustomPrompt="1"/>
          </p:nvPr>
        </p:nvSpPr>
        <p:spPr>
          <a:xfrm>
            <a:off x="8872021" y="3844169"/>
            <a:ext cx="2448000" cy="204788"/>
          </a:xfrm>
        </p:spPr>
        <p:txBody>
          <a:bodyPr>
            <a:noAutofit/>
          </a:bodyPr>
          <a:lstStyle>
            <a:lvl1pPr>
              <a:defRPr sz="1600" b="1"/>
            </a:lvl1pPr>
          </a:lstStyle>
          <a:p>
            <a:pPr lvl="0"/>
            <a:r>
              <a:rPr lang="en-GB" noProof="0" dirty="0"/>
              <a:t>Name</a:t>
            </a:r>
          </a:p>
        </p:txBody>
      </p:sp>
      <p:sp>
        <p:nvSpPr>
          <p:cNvPr id="80" name="Tijdelijke aanduiding voor tekst 9">
            <a:extLst>
              <a:ext uri="{FF2B5EF4-FFF2-40B4-BE49-F238E27FC236}">
                <a16:creationId xmlns:a16="http://schemas.microsoft.com/office/drawing/2014/main" id="{58285513-0CDA-4BE1-A074-507A6B20ABDC}"/>
              </a:ext>
            </a:extLst>
          </p:cNvPr>
          <p:cNvSpPr>
            <a:spLocks noGrp="1"/>
          </p:cNvSpPr>
          <p:nvPr>
            <p:ph type="body" sz="quarter" idx="71" hasCustomPrompt="1"/>
          </p:nvPr>
        </p:nvSpPr>
        <p:spPr>
          <a:xfrm>
            <a:off x="8872021"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81" name="Tijdelijke aanduiding voor tekst 9">
            <a:extLst>
              <a:ext uri="{FF2B5EF4-FFF2-40B4-BE49-F238E27FC236}">
                <a16:creationId xmlns:a16="http://schemas.microsoft.com/office/drawing/2014/main" id="{D629EB20-5778-4B9E-9B14-199130F98090}"/>
              </a:ext>
            </a:extLst>
          </p:cNvPr>
          <p:cNvSpPr>
            <a:spLocks noGrp="1"/>
          </p:cNvSpPr>
          <p:nvPr>
            <p:ph type="body" sz="quarter" idx="72" hasCustomPrompt="1"/>
          </p:nvPr>
        </p:nvSpPr>
        <p:spPr>
          <a:xfrm>
            <a:off x="8872021" y="4447635"/>
            <a:ext cx="2448000" cy="204788"/>
          </a:xfrm>
        </p:spPr>
        <p:txBody>
          <a:bodyPr>
            <a:noAutofit/>
          </a:bodyPr>
          <a:lstStyle>
            <a:lvl1pPr>
              <a:defRPr sz="1600" b="1"/>
            </a:lvl1pPr>
          </a:lstStyle>
          <a:p>
            <a:pPr lvl="0"/>
            <a:r>
              <a:rPr lang="en-GB" noProof="0" dirty="0"/>
              <a:t>Name</a:t>
            </a:r>
          </a:p>
        </p:txBody>
      </p:sp>
      <p:sp>
        <p:nvSpPr>
          <p:cNvPr id="82" name="Tijdelijke aanduiding voor tekst 9">
            <a:extLst>
              <a:ext uri="{FF2B5EF4-FFF2-40B4-BE49-F238E27FC236}">
                <a16:creationId xmlns:a16="http://schemas.microsoft.com/office/drawing/2014/main" id="{5869BA4C-24F5-491B-9549-44562AEFA3D3}"/>
              </a:ext>
            </a:extLst>
          </p:cNvPr>
          <p:cNvSpPr>
            <a:spLocks noGrp="1"/>
          </p:cNvSpPr>
          <p:nvPr>
            <p:ph type="body" sz="quarter" idx="73" hasCustomPrompt="1"/>
          </p:nvPr>
        </p:nvSpPr>
        <p:spPr>
          <a:xfrm>
            <a:off x="8872021"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83" name="Tijdelijke aanduiding voor tekst 9">
            <a:extLst>
              <a:ext uri="{FF2B5EF4-FFF2-40B4-BE49-F238E27FC236}">
                <a16:creationId xmlns:a16="http://schemas.microsoft.com/office/drawing/2014/main" id="{202DA70C-6FC9-4E4A-9BB0-BF0114062E4A}"/>
              </a:ext>
            </a:extLst>
          </p:cNvPr>
          <p:cNvSpPr>
            <a:spLocks noGrp="1"/>
          </p:cNvSpPr>
          <p:nvPr>
            <p:ph type="body" sz="quarter" idx="74" hasCustomPrompt="1"/>
          </p:nvPr>
        </p:nvSpPr>
        <p:spPr>
          <a:xfrm>
            <a:off x="8872021" y="5049974"/>
            <a:ext cx="2448000" cy="204788"/>
          </a:xfrm>
        </p:spPr>
        <p:txBody>
          <a:bodyPr>
            <a:noAutofit/>
          </a:bodyPr>
          <a:lstStyle>
            <a:lvl1pPr>
              <a:defRPr sz="1600" b="1"/>
            </a:lvl1pPr>
          </a:lstStyle>
          <a:p>
            <a:pPr lvl="0"/>
            <a:r>
              <a:rPr lang="en-GB" noProof="0" dirty="0"/>
              <a:t>Name</a:t>
            </a:r>
          </a:p>
        </p:txBody>
      </p:sp>
      <p:sp>
        <p:nvSpPr>
          <p:cNvPr id="84" name="Tijdelijke aanduiding voor tekst 9">
            <a:extLst>
              <a:ext uri="{FF2B5EF4-FFF2-40B4-BE49-F238E27FC236}">
                <a16:creationId xmlns:a16="http://schemas.microsoft.com/office/drawing/2014/main" id="{F0316C87-FEAF-4E79-966E-0B5173C3EB6A}"/>
              </a:ext>
            </a:extLst>
          </p:cNvPr>
          <p:cNvSpPr>
            <a:spLocks noGrp="1"/>
          </p:cNvSpPr>
          <p:nvPr>
            <p:ph type="body" sz="quarter" idx="75" hasCustomPrompt="1"/>
          </p:nvPr>
        </p:nvSpPr>
        <p:spPr>
          <a:xfrm>
            <a:off x="8872021" y="5322996"/>
            <a:ext cx="2448000" cy="204788"/>
          </a:xfrm>
        </p:spPr>
        <p:txBody>
          <a:bodyPr>
            <a:noAutofit/>
          </a:bodyPr>
          <a:lstStyle>
            <a:lvl1pPr>
              <a:defRPr sz="1600" b="0">
                <a:solidFill>
                  <a:schemeClr val="accent6"/>
                </a:solidFill>
              </a:defRPr>
            </a:lvl1pPr>
          </a:lstStyle>
          <a:p>
            <a:pPr lvl="0"/>
            <a:r>
              <a:rPr lang="en-GB" noProof="0" dirty="0"/>
              <a:t>Position/title</a:t>
            </a:r>
          </a:p>
        </p:txBody>
      </p:sp>
      <p:sp>
        <p:nvSpPr>
          <p:cNvPr id="52" name="Tijdelijke aanduiding voor datum 3">
            <a:extLst>
              <a:ext uri="{FF2B5EF4-FFF2-40B4-BE49-F238E27FC236}">
                <a16:creationId xmlns:a16="http://schemas.microsoft.com/office/drawing/2014/main" id="{D9EAFB24-AE70-4F10-B766-C55CFEA832C5}"/>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7FDB5310-46A0-4E87-BDC1-26228C0BB849}" type="datetime4">
              <a:rPr lang="en-GB" smtClean="0"/>
              <a:t>24 March 2025</a:t>
            </a:fld>
            <a:endParaRPr lang="nl-NL" dirty="0"/>
          </a:p>
        </p:txBody>
      </p:sp>
      <p:sp>
        <p:nvSpPr>
          <p:cNvPr id="55" name="Tijdelijke aanduiding voor voettekst 4">
            <a:extLst>
              <a:ext uri="{FF2B5EF4-FFF2-40B4-BE49-F238E27FC236}">
                <a16:creationId xmlns:a16="http://schemas.microsoft.com/office/drawing/2014/main" id="{1E27E025-9B4F-4EE6-8475-FA6BDED000FE}"/>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sp>
        <p:nvSpPr>
          <p:cNvPr id="58" name="Tijdelijke aanduiding voor dianummer 5">
            <a:extLst>
              <a:ext uri="{FF2B5EF4-FFF2-40B4-BE49-F238E27FC236}">
                <a16:creationId xmlns:a16="http://schemas.microsoft.com/office/drawing/2014/main" id="{714B544D-F631-407A-AC4C-580B04CE4803}"/>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‹Nr.›</a:t>
            </a:fld>
            <a:endParaRPr lang="nl-NL" dirty="0"/>
          </a:p>
        </p:txBody>
      </p:sp>
    </p:spTree>
    <p:extLst>
      <p:ext uri="{BB962C8B-B14F-4D97-AF65-F5344CB8AC3E}">
        <p14:creationId xmlns:p14="http://schemas.microsoft.com/office/powerpoint/2010/main" val="225339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78E4DE6E-9449-41AE-952D-686BA328C49E}"/>
              </a:ext>
            </a:extLst>
          </p:cNvPr>
          <p:cNvSpPr txBox="1"/>
          <p:nvPr userDrawn="1"/>
        </p:nvSpPr>
        <p:spPr>
          <a:xfrm>
            <a:off x="360000" y="76813"/>
            <a:ext cx="5736000" cy="1130400"/>
          </a:xfrm>
          <a:prstGeom prst="rect">
            <a:avLst/>
          </a:prstGeom>
        </p:spPr>
        <p:txBody>
          <a:bodyPr vert="horz" lIns="91440" tIns="45720" rIns="91440" bIns="45720" rtlCol="0" anchor="b">
            <a:normAutofit/>
          </a:bodyPr>
          <a:lstStyle>
            <a:lvl1pPr>
              <a:lnSpc>
                <a:spcPct val="90000"/>
              </a:lnSpc>
              <a:spcBef>
                <a:spcPct val="0"/>
              </a:spcBef>
              <a:buNone/>
              <a:defRPr sz="3000" b="1">
                <a:solidFill>
                  <a:schemeClr val="tx2"/>
                </a:solidFill>
                <a:latin typeface="+mj-lt"/>
                <a:ea typeface="+mj-ea"/>
                <a:cs typeface="+mj-cs"/>
              </a:defRPr>
            </a:lvl1pPr>
          </a:lstStyle>
          <a:p>
            <a:pPr lvl="0"/>
            <a:r>
              <a:rPr lang="nl-NL" sz="2700" dirty="0">
                <a:solidFill>
                  <a:schemeClr val="tx2"/>
                </a:solidFill>
              </a:rPr>
              <a:t>Contact</a:t>
            </a:r>
          </a:p>
        </p:txBody>
      </p:sp>
      <p:sp>
        <p:nvSpPr>
          <p:cNvPr id="10" name="Tijdelijke aanduiding voor tekst 9">
            <a:extLst>
              <a:ext uri="{FF2B5EF4-FFF2-40B4-BE49-F238E27FC236}">
                <a16:creationId xmlns:a16="http://schemas.microsoft.com/office/drawing/2014/main" id="{01384729-1BED-47BF-AF7D-AD8987DED5ED}"/>
              </a:ext>
            </a:extLst>
          </p:cNvPr>
          <p:cNvSpPr>
            <a:spLocks noGrp="1"/>
          </p:cNvSpPr>
          <p:nvPr>
            <p:ph type="body" sz="quarter" idx="14" hasCustomPrompt="1"/>
          </p:nvPr>
        </p:nvSpPr>
        <p:spPr>
          <a:xfrm>
            <a:off x="1164495" y="1771836"/>
            <a:ext cx="3333750" cy="204788"/>
          </a:xfrm>
        </p:spPr>
        <p:txBody>
          <a:bodyPr>
            <a:noAutofit/>
          </a:bodyPr>
          <a:lstStyle>
            <a:lvl1pPr>
              <a:defRPr sz="1600" b="1"/>
            </a:lvl1pPr>
          </a:lstStyle>
          <a:p>
            <a:pPr lvl="0"/>
            <a:r>
              <a:rPr lang="en-GB" noProof="0"/>
              <a:t>Name</a:t>
            </a:r>
          </a:p>
        </p:txBody>
      </p:sp>
      <p:sp>
        <p:nvSpPr>
          <p:cNvPr id="11" name="Tijdelijke aanduiding voor tekst 9">
            <a:extLst>
              <a:ext uri="{FF2B5EF4-FFF2-40B4-BE49-F238E27FC236}">
                <a16:creationId xmlns:a16="http://schemas.microsoft.com/office/drawing/2014/main" id="{776F4613-38AE-49BF-9B9B-E10EBC79FFC2}"/>
              </a:ext>
            </a:extLst>
          </p:cNvPr>
          <p:cNvSpPr>
            <a:spLocks noGrp="1"/>
          </p:cNvSpPr>
          <p:nvPr>
            <p:ph type="body" sz="quarter" idx="15" hasCustomPrompt="1"/>
          </p:nvPr>
        </p:nvSpPr>
        <p:spPr>
          <a:xfrm>
            <a:off x="1164495" y="2044858"/>
            <a:ext cx="3333750" cy="204788"/>
          </a:xfrm>
        </p:spPr>
        <p:txBody>
          <a:bodyPr>
            <a:noAutofit/>
          </a:bodyPr>
          <a:lstStyle>
            <a:lvl1pPr>
              <a:defRPr sz="1600" b="0"/>
            </a:lvl1pPr>
          </a:lstStyle>
          <a:p>
            <a:pPr lvl="0"/>
            <a:r>
              <a:rPr lang="en-GB" noProof="0" dirty="0"/>
              <a:t>Position/title</a:t>
            </a:r>
          </a:p>
        </p:txBody>
      </p:sp>
      <p:sp>
        <p:nvSpPr>
          <p:cNvPr id="12" name="Tijdelijke aanduiding voor tekst 9">
            <a:extLst>
              <a:ext uri="{FF2B5EF4-FFF2-40B4-BE49-F238E27FC236}">
                <a16:creationId xmlns:a16="http://schemas.microsoft.com/office/drawing/2014/main" id="{E7B90223-530A-4AD1-8ED6-253465155A33}"/>
              </a:ext>
            </a:extLst>
          </p:cNvPr>
          <p:cNvSpPr>
            <a:spLocks noGrp="1"/>
          </p:cNvSpPr>
          <p:nvPr>
            <p:ph type="body" sz="quarter" idx="16" hasCustomPrompt="1"/>
          </p:nvPr>
        </p:nvSpPr>
        <p:spPr>
          <a:xfrm>
            <a:off x="1164495" y="2317744"/>
            <a:ext cx="3333750" cy="204788"/>
          </a:xfrm>
        </p:spPr>
        <p:txBody>
          <a:bodyPr>
            <a:noAutofit/>
          </a:bodyPr>
          <a:lstStyle>
            <a:lvl1pPr>
              <a:defRPr sz="1600" b="0"/>
            </a:lvl1pPr>
          </a:lstStyle>
          <a:p>
            <a:pPr lvl="0"/>
            <a:r>
              <a:rPr lang="en-GB" noProof="0"/>
              <a:t>Phone number</a:t>
            </a:r>
          </a:p>
        </p:txBody>
      </p:sp>
      <p:sp>
        <p:nvSpPr>
          <p:cNvPr id="13" name="Tijdelijke aanduiding voor tekst 9">
            <a:extLst>
              <a:ext uri="{FF2B5EF4-FFF2-40B4-BE49-F238E27FC236}">
                <a16:creationId xmlns:a16="http://schemas.microsoft.com/office/drawing/2014/main" id="{89610FB0-700D-4488-9A59-6E878A9CE89B}"/>
              </a:ext>
            </a:extLst>
          </p:cNvPr>
          <p:cNvSpPr>
            <a:spLocks noGrp="1"/>
          </p:cNvSpPr>
          <p:nvPr>
            <p:ph type="body" sz="quarter" idx="17" hasCustomPrompt="1"/>
          </p:nvPr>
        </p:nvSpPr>
        <p:spPr>
          <a:xfrm>
            <a:off x="1164495" y="2590630"/>
            <a:ext cx="3333750" cy="204788"/>
          </a:xfrm>
        </p:spPr>
        <p:txBody>
          <a:bodyPr>
            <a:noAutofit/>
          </a:bodyPr>
          <a:lstStyle>
            <a:lvl1pPr>
              <a:defRPr sz="1600" b="0"/>
            </a:lvl1pPr>
          </a:lstStyle>
          <a:p>
            <a:pPr lvl="0"/>
            <a:r>
              <a:rPr lang="en-GB" noProof="0"/>
              <a:t>E-mail address</a:t>
            </a:r>
          </a:p>
        </p:txBody>
      </p:sp>
      <p:sp>
        <p:nvSpPr>
          <p:cNvPr id="15" name="Tijdelijke aanduiding voor afbeelding 14">
            <a:extLst>
              <a:ext uri="{FF2B5EF4-FFF2-40B4-BE49-F238E27FC236}">
                <a16:creationId xmlns:a16="http://schemas.microsoft.com/office/drawing/2014/main" id="{CD254B0F-B54E-453F-8C75-BA33B5874226}"/>
              </a:ext>
            </a:extLst>
          </p:cNvPr>
          <p:cNvSpPr>
            <a:spLocks noGrp="1"/>
          </p:cNvSpPr>
          <p:nvPr>
            <p:ph type="pic" sz="quarter" idx="18"/>
          </p:nvPr>
        </p:nvSpPr>
        <p:spPr>
          <a:xfrm>
            <a:off x="1170259" y="2944444"/>
            <a:ext cx="333375" cy="33337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6" name="Tijdelijke aanduiding voor afbeelding 14">
            <a:extLst>
              <a:ext uri="{FF2B5EF4-FFF2-40B4-BE49-F238E27FC236}">
                <a16:creationId xmlns:a16="http://schemas.microsoft.com/office/drawing/2014/main" id="{ACA9458E-1A07-4EF8-A596-9C13C54A77D6}"/>
              </a:ext>
            </a:extLst>
          </p:cNvPr>
          <p:cNvSpPr>
            <a:spLocks noGrp="1"/>
          </p:cNvSpPr>
          <p:nvPr>
            <p:ph type="pic" sz="quarter" idx="19"/>
          </p:nvPr>
        </p:nvSpPr>
        <p:spPr>
          <a:xfrm>
            <a:off x="1652443" y="2944444"/>
            <a:ext cx="333375" cy="33337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7" name="Tekstvak 16">
            <a:extLst>
              <a:ext uri="{FF2B5EF4-FFF2-40B4-BE49-F238E27FC236}">
                <a16:creationId xmlns:a16="http://schemas.microsoft.com/office/drawing/2014/main" id="{EE6C7F07-3403-4EE0-A592-D3B3E8315F6A}"/>
              </a:ext>
            </a:extLst>
          </p:cNvPr>
          <p:cNvSpPr txBox="1"/>
          <p:nvPr userDrawn="1"/>
        </p:nvSpPr>
        <p:spPr>
          <a:xfrm>
            <a:off x="1164495" y="3605385"/>
            <a:ext cx="3149067" cy="830997"/>
          </a:xfrm>
          <a:prstGeom prst="rect">
            <a:avLst/>
          </a:prstGeom>
          <a:noFill/>
        </p:spPr>
        <p:txBody>
          <a:bodyPr wrap="none" lIns="0" rtlCol="0">
            <a:spAutoFit/>
          </a:bodyPr>
          <a:lstStyle/>
          <a:p>
            <a:r>
              <a:rPr lang="en-GB" sz="1600" b="1" noProof="0" dirty="0">
                <a:solidFill>
                  <a:schemeClr val="tx1"/>
                </a:solidFill>
              </a:rPr>
              <a:t>DIFFER</a:t>
            </a:r>
            <a:r>
              <a:rPr lang="en-GB" sz="1600" noProof="0" dirty="0">
                <a:solidFill>
                  <a:schemeClr val="tx1"/>
                </a:solidFill>
              </a:rPr>
              <a:t> </a:t>
            </a:r>
            <a:br>
              <a:rPr lang="en-GB" sz="1600" noProof="0" dirty="0">
                <a:solidFill>
                  <a:schemeClr val="tx1"/>
                </a:solidFill>
              </a:rPr>
            </a:br>
            <a:r>
              <a:rPr lang="en-GB" sz="1600" noProof="0" dirty="0">
                <a:solidFill>
                  <a:schemeClr val="tx1"/>
                </a:solidFill>
              </a:rPr>
              <a:t>Eindhoven, The Netherlands</a:t>
            </a:r>
            <a:br>
              <a:rPr lang="en-GB" sz="1600" noProof="0" dirty="0">
                <a:solidFill>
                  <a:schemeClr val="tx1"/>
                </a:solidFill>
              </a:rPr>
            </a:br>
            <a:r>
              <a:rPr lang="en-GB" sz="1600" noProof="0" dirty="0" err="1">
                <a:solidFill>
                  <a:schemeClr val="tx1"/>
                </a:solidFill>
              </a:rPr>
              <a:t>info@differ.nl</a:t>
            </a:r>
            <a:r>
              <a:rPr lang="en-GB" sz="1600" noProof="0" dirty="0">
                <a:solidFill>
                  <a:schemeClr val="tx1"/>
                </a:solidFill>
              </a:rPr>
              <a:t>   |   </a:t>
            </a:r>
            <a:r>
              <a:rPr lang="en-GB" sz="1600" noProof="0" dirty="0" err="1">
                <a:solidFill>
                  <a:schemeClr val="tx1"/>
                </a:solidFill>
              </a:rPr>
              <a:t>www.differ.nl</a:t>
            </a:r>
            <a:r>
              <a:rPr lang="en-GB" sz="1600" noProof="0" dirty="0">
                <a:solidFill>
                  <a:schemeClr val="tx1"/>
                </a:solidFill>
              </a:rPr>
              <a:t> </a:t>
            </a:r>
          </a:p>
        </p:txBody>
      </p:sp>
      <p:sp>
        <p:nvSpPr>
          <p:cNvPr id="19" name="Tijdelijke aanduiding voor afbeelding 18">
            <a:extLst>
              <a:ext uri="{FF2B5EF4-FFF2-40B4-BE49-F238E27FC236}">
                <a16:creationId xmlns:a16="http://schemas.microsoft.com/office/drawing/2014/main" id="{5D66D3FE-BFC2-43D3-989D-D0BAB3FBA2D9}"/>
              </a:ext>
            </a:extLst>
          </p:cNvPr>
          <p:cNvSpPr>
            <a:spLocks noGrp="1"/>
          </p:cNvSpPr>
          <p:nvPr>
            <p:ph type="pic" sz="quarter" idx="20" hasCustomPrompt="1"/>
          </p:nvPr>
        </p:nvSpPr>
        <p:spPr>
          <a:xfrm>
            <a:off x="4695141" y="1771048"/>
            <a:ext cx="1243012" cy="1243012"/>
          </a:xfrm>
          <a:prstGeom prst="ellipse">
            <a:avLst/>
          </a:prstGeom>
          <a:noFill/>
        </p:spPr>
        <p:txBody>
          <a:bodyPr bIns="612000" anchor="ctr">
            <a:noAutofit/>
          </a:bodyPr>
          <a:lstStyle>
            <a:lvl1pPr algn="ctr">
              <a:defRPr sz="1000"/>
            </a:lvl1pPr>
          </a:lstStyle>
          <a:p>
            <a:r>
              <a:rPr lang="en-GB" noProof="0" dirty="0"/>
              <a:t>Click to add</a:t>
            </a:r>
            <a:br>
              <a:rPr lang="en-GB" noProof="0" dirty="0"/>
            </a:br>
            <a:r>
              <a:rPr lang="en-GB" noProof="0" dirty="0"/>
              <a:t>portrait</a:t>
            </a:r>
          </a:p>
        </p:txBody>
      </p:sp>
      <p:sp>
        <p:nvSpPr>
          <p:cNvPr id="20" name="Tekstvak 19">
            <a:extLst>
              <a:ext uri="{FF2B5EF4-FFF2-40B4-BE49-F238E27FC236}">
                <a16:creationId xmlns:a16="http://schemas.microsoft.com/office/drawing/2014/main" id="{48600F9E-390C-4B33-90FB-553A50B6A3DF}"/>
              </a:ext>
            </a:extLst>
          </p:cNvPr>
          <p:cNvSpPr txBox="1"/>
          <p:nvPr userDrawn="1"/>
        </p:nvSpPr>
        <p:spPr>
          <a:xfrm>
            <a:off x="-2413987" y="2936468"/>
            <a:ext cx="2003434" cy="954107"/>
          </a:xfrm>
          <a:prstGeom prst="rect">
            <a:avLst/>
          </a:prstGeom>
          <a:noFill/>
        </p:spPr>
        <p:txBody>
          <a:bodyPr wrap="none" rtlCol="0">
            <a:spAutoFit/>
          </a:bodyPr>
          <a:lstStyle/>
          <a:p>
            <a:pPr algn="r"/>
            <a:r>
              <a:rPr lang="nl-NL" sz="1400" b="1" dirty="0">
                <a:solidFill>
                  <a:schemeClr val="bg2"/>
                </a:solidFill>
              </a:rPr>
              <a:t>No LinkedIn</a:t>
            </a:r>
            <a:br>
              <a:rPr lang="nl-NL" sz="1400" b="1" dirty="0">
                <a:solidFill>
                  <a:schemeClr val="bg2"/>
                </a:solidFill>
              </a:rPr>
            </a:br>
            <a:r>
              <a:rPr lang="nl-NL" sz="1400" b="1" dirty="0" err="1">
                <a:solidFill>
                  <a:schemeClr val="bg2"/>
                </a:solidFill>
              </a:rPr>
              <a:t>and</a:t>
            </a:r>
            <a:r>
              <a:rPr lang="nl-NL" sz="1400" b="1" dirty="0">
                <a:solidFill>
                  <a:schemeClr val="bg2"/>
                </a:solidFill>
              </a:rPr>
              <a:t>/or Twitter account?</a:t>
            </a:r>
          </a:p>
          <a:p>
            <a:pPr algn="r"/>
            <a:r>
              <a:rPr lang="nl-NL" sz="1400" dirty="0">
                <a:solidFill>
                  <a:schemeClr val="bg2"/>
                </a:solidFill>
              </a:rPr>
              <a:t>Just select the icon </a:t>
            </a:r>
            <a:r>
              <a:rPr lang="nl-NL" sz="1400" dirty="0" err="1">
                <a:solidFill>
                  <a:schemeClr val="bg2"/>
                </a:solidFill>
              </a:rPr>
              <a:t>and</a:t>
            </a:r>
            <a:br>
              <a:rPr lang="nl-NL" sz="1400" dirty="0">
                <a:solidFill>
                  <a:schemeClr val="bg2"/>
                </a:solidFill>
              </a:rPr>
            </a:br>
            <a:r>
              <a:rPr lang="nl-NL" sz="1400" dirty="0">
                <a:solidFill>
                  <a:schemeClr val="bg2"/>
                </a:solidFill>
              </a:rPr>
              <a:t>delete the icon.</a:t>
            </a:r>
          </a:p>
        </p:txBody>
      </p:sp>
      <p:sp>
        <p:nvSpPr>
          <p:cNvPr id="21" name="Gelijkbenige driehoek 20">
            <a:extLst>
              <a:ext uri="{FF2B5EF4-FFF2-40B4-BE49-F238E27FC236}">
                <a16:creationId xmlns:a16="http://schemas.microsoft.com/office/drawing/2014/main" id="{826FE8B4-A708-46EF-8A0B-48767A054ABD}"/>
              </a:ext>
            </a:extLst>
          </p:cNvPr>
          <p:cNvSpPr/>
          <p:nvPr userDrawn="1"/>
        </p:nvSpPr>
        <p:spPr>
          <a:xfrm rot="5400000" flipH="1">
            <a:off x="-343163" y="3037170"/>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jdelijke aanduiding voor datum 3">
            <a:extLst>
              <a:ext uri="{FF2B5EF4-FFF2-40B4-BE49-F238E27FC236}">
                <a16:creationId xmlns:a16="http://schemas.microsoft.com/office/drawing/2014/main" id="{CE6A7AFC-0BFF-4326-92F2-FBD304D78617}"/>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F011E819-B307-45D9-81BA-730DA7E1ABB9}" type="datetime4">
              <a:rPr lang="en-GB" smtClean="0"/>
              <a:t>24 March 2025</a:t>
            </a:fld>
            <a:endParaRPr lang="nl-NL" dirty="0"/>
          </a:p>
        </p:txBody>
      </p:sp>
      <p:sp>
        <p:nvSpPr>
          <p:cNvPr id="22" name="Tijdelijke aanduiding voor voettekst 4">
            <a:extLst>
              <a:ext uri="{FF2B5EF4-FFF2-40B4-BE49-F238E27FC236}">
                <a16:creationId xmlns:a16="http://schemas.microsoft.com/office/drawing/2014/main" id="{ADC7F66D-F36F-492D-A05F-5609FEEA07CC}"/>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sp>
        <p:nvSpPr>
          <p:cNvPr id="25" name="Tijdelijke aanduiding voor dianummer 5">
            <a:extLst>
              <a:ext uri="{FF2B5EF4-FFF2-40B4-BE49-F238E27FC236}">
                <a16:creationId xmlns:a16="http://schemas.microsoft.com/office/drawing/2014/main" id="{0C3E6948-16A7-49BA-8907-5297DAB67B8B}"/>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‹Nr.›</a:t>
            </a:fld>
            <a:endParaRPr lang="nl-NL" dirty="0"/>
          </a:p>
        </p:txBody>
      </p:sp>
    </p:spTree>
    <p:extLst>
      <p:ext uri="{BB962C8B-B14F-4D97-AF65-F5344CB8AC3E}">
        <p14:creationId xmlns:p14="http://schemas.microsoft.com/office/powerpoint/2010/main" val="244722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act slide - double team">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78E4DE6E-9449-41AE-952D-686BA328C49E}"/>
              </a:ext>
            </a:extLst>
          </p:cNvPr>
          <p:cNvSpPr txBox="1"/>
          <p:nvPr userDrawn="1"/>
        </p:nvSpPr>
        <p:spPr>
          <a:xfrm>
            <a:off x="360000" y="76813"/>
            <a:ext cx="5736000" cy="1130400"/>
          </a:xfrm>
          <a:prstGeom prst="rect">
            <a:avLst/>
          </a:prstGeom>
        </p:spPr>
        <p:txBody>
          <a:bodyPr vert="horz" lIns="91440" tIns="45720" rIns="91440" bIns="45720" rtlCol="0" anchor="b">
            <a:normAutofit/>
          </a:bodyPr>
          <a:lstStyle>
            <a:lvl1pPr>
              <a:lnSpc>
                <a:spcPct val="90000"/>
              </a:lnSpc>
              <a:spcBef>
                <a:spcPct val="0"/>
              </a:spcBef>
              <a:buNone/>
              <a:defRPr sz="3000" b="1">
                <a:solidFill>
                  <a:schemeClr val="tx2"/>
                </a:solidFill>
                <a:latin typeface="+mj-lt"/>
                <a:ea typeface="+mj-ea"/>
                <a:cs typeface="+mj-cs"/>
              </a:defRPr>
            </a:lvl1pPr>
          </a:lstStyle>
          <a:p>
            <a:pPr lvl="0"/>
            <a:r>
              <a:rPr lang="nl-NL" sz="2700" dirty="0">
                <a:solidFill>
                  <a:schemeClr val="tx2"/>
                </a:solidFill>
              </a:rPr>
              <a:t>Contact</a:t>
            </a:r>
          </a:p>
        </p:txBody>
      </p:sp>
      <p:sp>
        <p:nvSpPr>
          <p:cNvPr id="10" name="Tijdelijke aanduiding voor tekst 9">
            <a:extLst>
              <a:ext uri="{FF2B5EF4-FFF2-40B4-BE49-F238E27FC236}">
                <a16:creationId xmlns:a16="http://schemas.microsoft.com/office/drawing/2014/main" id="{01384729-1BED-47BF-AF7D-AD8987DED5ED}"/>
              </a:ext>
            </a:extLst>
          </p:cNvPr>
          <p:cNvSpPr>
            <a:spLocks noGrp="1"/>
          </p:cNvSpPr>
          <p:nvPr>
            <p:ph type="body" sz="quarter" idx="14" hasCustomPrompt="1"/>
          </p:nvPr>
        </p:nvSpPr>
        <p:spPr>
          <a:xfrm>
            <a:off x="1164495" y="1771836"/>
            <a:ext cx="3333750" cy="204788"/>
          </a:xfrm>
        </p:spPr>
        <p:txBody>
          <a:bodyPr>
            <a:noAutofit/>
          </a:bodyPr>
          <a:lstStyle>
            <a:lvl1pPr>
              <a:defRPr sz="1600" b="1"/>
            </a:lvl1pPr>
          </a:lstStyle>
          <a:p>
            <a:pPr lvl="0"/>
            <a:r>
              <a:rPr lang="en-GB" noProof="0"/>
              <a:t>Name</a:t>
            </a:r>
          </a:p>
        </p:txBody>
      </p:sp>
      <p:sp>
        <p:nvSpPr>
          <p:cNvPr id="11" name="Tijdelijke aanduiding voor tekst 9">
            <a:extLst>
              <a:ext uri="{FF2B5EF4-FFF2-40B4-BE49-F238E27FC236}">
                <a16:creationId xmlns:a16="http://schemas.microsoft.com/office/drawing/2014/main" id="{776F4613-38AE-49BF-9B9B-E10EBC79FFC2}"/>
              </a:ext>
            </a:extLst>
          </p:cNvPr>
          <p:cNvSpPr>
            <a:spLocks noGrp="1"/>
          </p:cNvSpPr>
          <p:nvPr>
            <p:ph type="body" sz="quarter" idx="15" hasCustomPrompt="1"/>
          </p:nvPr>
        </p:nvSpPr>
        <p:spPr>
          <a:xfrm>
            <a:off x="1164495" y="2044858"/>
            <a:ext cx="3333750" cy="204788"/>
          </a:xfrm>
        </p:spPr>
        <p:txBody>
          <a:bodyPr>
            <a:noAutofit/>
          </a:bodyPr>
          <a:lstStyle>
            <a:lvl1pPr>
              <a:defRPr sz="1600" b="0"/>
            </a:lvl1pPr>
          </a:lstStyle>
          <a:p>
            <a:pPr lvl="0"/>
            <a:r>
              <a:rPr lang="en-GB" noProof="0" dirty="0"/>
              <a:t>Position/title</a:t>
            </a:r>
          </a:p>
        </p:txBody>
      </p:sp>
      <p:sp>
        <p:nvSpPr>
          <p:cNvPr id="12" name="Tijdelijke aanduiding voor tekst 9">
            <a:extLst>
              <a:ext uri="{FF2B5EF4-FFF2-40B4-BE49-F238E27FC236}">
                <a16:creationId xmlns:a16="http://schemas.microsoft.com/office/drawing/2014/main" id="{E7B90223-530A-4AD1-8ED6-253465155A33}"/>
              </a:ext>
            </a:extLst>
          </p:cNvPr>
          <p:cNvSpPr>
            <a:spLocks noGrp="1"/>
          </p:cNvSpPr>
          <p:nvPr>
            <p:ph type="body" sz="quarter" idx="16" hasCustomPrompt="1"/>
          </p:nvPr>
        </p:nvSpPr>
        <p:spPr>
          <a:xfrm>
            <a:off x="1164495" y="2317744"/>
            <a:ext cx="3333750" cy="204788"/>
          </a:xfrm>
        </p:spPr>
        <p:txBody>
          <a:bodyPr>
            <a:noAutofit/>
          </a:bodyPr>
          <a:lstStyle>
            <a:lvl1pPr>
              <a:defRPr sz="1600" b="0"/>
            </a:lvl1pPr>
          </a:lstStyle>
          <a:p>
            <a:pPr lvl="0"/>
            <a:r>
              <a:rPr lang="en-GB" noProof="0"/>
              <a:t>Phone number</a:t>
            </a:r>
          </a:p>
        </p:txBody>
      </p:sp>
      <p:sp>
        <p:nvSpPr>
          <p:cNvPr id="13" name="Tijdelijke aanduiding voor tekst 9">
            <a:extLst>
              <a:ext uri="{FF2B5EF4-FFF2-40B4-BE49-F238E27FC236}">
                <a16:creationId xmlns:a16="http://schemas.microsoft.com/office/drawing/2014/main" id="{89610FB0-700D-4488-9A59-6E878A9CE89B}"/>
              </a:ext>
            </a:extLst>
          </p:cNvPr>
          <p:cNvSpPr>
            <a:spLocks noGrp="1"/>
          </p:cNvSpPr>
          <p:nvPr>
            <p:ph type="body" sz="quarter" idx="17" hasCustomPrompt="1"/>
          </p:nvPr>
        </p:nvSpPr>
        <p:spPr>
          <a:xfrm>
            <a:off x="1164495" y="2590630"/>
            <a:ext cx="3333750" cy="204788"/>
          </a:xfrm>
        </p:spPr>
        <p:txBody>
          <a:bodyPr>
            <a:noAutofit/>
          </a:bodyPr>
          <a:lstStyle>
            <a:lvl1pPr>
              <a:defRPr sz="1600" b="0"/>
            </a:lvl1pPr>
          </a:lstStyle>
          <a:p>
            <a:pPr lvl="0"/>
            <a:r>
              <a:rPr lang="en-GB" noProof="0"/>
              <a:t>E-mail address</a:t>
            </a:r>
          </a:p>
        </p:txBody>
      </p:sp>
      <p:sp>
        <p:nvSpPr>
          <p:cNvPr id="15" name="Tijdelijke aanduiding voor afbeelding 14">
            <a:extLst>
              <a:ext uri="{FF2B5EF4-FFF2-40B4-BE49-F238E27FC236}">
                <a16:creationId xmlns:a16="http://schemas.microsoft.com/office/drawing/2014/main" id="{CD254B0F-B54E-453F-8C75-BA33B5874226}"/>
              </a:ext>
            </a:extLst>
          </p:cNvPr>
          <p:cNvSpPr>
            <a:spLocks noGrp="1"/>
          </p:cNvSpPr>
          <p:nvPr>
            <p:ph type="pic" sz="quarter" idx="18"/>
          </p:nvPr>
        </p:nvSpPr>
        <p:spPr>
          <a:xfrm>
            <a:off x="1170259" y="2944444"/>
            <a:ext cx="333375" cy="33337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6" name="Tijdelijke aanduiding voor afbeelding 14">
            <a:extLst>
              <a:ext uri="{FF2B5EF4-FFF2-40B4-BE49-F238E27FC236}">
                <a16:creationId xmlns:a16="http://schemas.microsoft.com/office/drawing/2014/main" id="{ACA9458E-1A07-4EF8-A596-9C13C54A77D6}"/>
              </a:ext>
            </a:extLst>
          </p:cNvPr>
          <p:cNvSpPr>
            <a:spLocks noGrp="1"/>
          </p:cNvSpPr>
          <p:nvPr>
            <p:ph type="pic" sz="quarter" idx="19"/>
          </p:nvPr>
        </p:nvSpPr>
        <p:spPr>
          <a:xfrm>
            <a:off x="1652443" y="2944444"/>
            <a:ext cx="333375" cy="33337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7" name="Tekstvak 16">
            <a:extLst>
              <a:ext uri="{FF2B5EF4-FFF2-40B4-BE49-F238E27FC236}">
                <a16:creationId xmlns:a16="http://schemas.microsoft.com/office/drawing/2014/main" id="{EE6C7F07-3403-4EE0-A592-D3B3E8315F6A}"/>
              </a:ext>
            </a:extLst>
          </p:cNvPr>
          <p:cNvSpPr txBox="1"/>
          <p:nvPr userDrawn="1"/>
        </p:nvSpPr>
        <p:spPr>
          <a:xfrm>
            <a:off x="1164495" y="3605385"/>
            <a:ext cx="3149067" cy="830997"/>
          </a:xfrm>
          <a:prstGeom prst="rect">
            <a:avLst/>
          </a:prstGeom>
          <a:noFill/>
        </p:spPr>
        <p:txBody>
          <a:bodyPr wrap="none" lIns="0" rtlCol="0">
            <a:spAutoFit/>
          </a:bodyPr>
          <a:lstStyle/>
          <a:p>
            <a:r>
              <a:rPr lang="en-GB" sz="1600" b="1" noProof="0" dirty="0">
                <a:solidFill>
                  <a:schemeClr val="tx1"/>
                </a:solidFill>
              </a:rPr>
              <a:t>DIFFER</a:t>
            </a:r>
            <a:r>
              <a:rPr lang="en-GB" sz="1600" noProof="0" dirty="0">
                <a:solidFill>
                  <a:schemeClr val="tx1"/>
                </a:solidFill>
              </a:rPr>
              <a:t> </a:t>
            </a:r>
            <a:br>
              <a:rPr lang="en-GB" sz="1600" noProof="0" dirty="0">
                <a:solidFill>
                  <a:schemeClr val="tx1"/>
                </a:solidFill>
              </a:rPr>
            </a:br>
            <a:r>
              <a:rPr lang="en-GB" sz="1600" noProof="0" dirty="0">
                <a:solidFill>
                  <a:schemeClr val="tx1"/>
                </a:solidFill>
              </a:rPr>
              <a:t>Eindhoven, The Netherlands</a:t>
            </a:r>
            <a:br>
              <a:rPr lang="en-GB" sz="1600" noProof="0" dirty="0">
                <a:solidFill>
                  <a:schemeClr val="tx1"/>
                </a:solidFill>
              </a:rPr>
            </a:br>
            <a:r>
              <a:rPr lang="en-GB" sz="1600" noProof="0" dirty="0" err="1">
                <a:solidFill>
                  <a:schemeClr val="tx1"/>
                </a:solidFill>
              </a:rPr>
              <a:t>info@differ.nl</a:t>
            </a:r>
            <a:r>
              <a:rPr lang="en-GB" sz="1600" noProof="0" dirty="0">
                <a:solidFill>
                  <a:schemeClr val="tx1"/>
                </a:solidFill>
              </a:rPr>
              <a:t>   |   </a:t>
            </a:r>
            <a:r>
              <a:rPr lang="en-GB" sz="1600" noProof="0" dirty="0" err="1">
                <a:solidFill>
                  <a:schemeClr val="tx1"/>
                </a:solidFill>
              </a:rPr>
              <a:t>www.differ.nl</a:t>
            </a:r>
            <a:r>
              <a:rPr lang="en-GB" sz="1600" noProof="0" dirty="0">
                <a:solidFill>
                  <a:schemeClr val="tx1"/>
                </a:solidFill>
              </a:rPr>
              <a:t> </a:t>
            </a:r>
          </a:p>
        </p:txBody>
      </p:sp>
      <p:sp>
        <p:nvSpPr>
          <p:cNvPr id="19" name="Tijdelijke aanduiding voor afbeelding 18">
            <a:extLst>
              <a:ext uri="{FF2B5EF4-FFF2-40B4-BE49-F238E27FC236}">
                <a16:creationId xmlns:a16="http://schemas.microsoft.com/office/drawing/2014/main" id="{5D66D3FE-BFC2-43D3-989D-D0BAB3FBA2D9}"/>
              </a:ext>
            </a:extLst>
          </p:cNvPr>
          <p:cNvSpPr>
            <a:spLocks noGrp="1"/>
          </p:cNvSpPr>
          <p:nvPr>
            <p:ph type="pic" sz="quarter" idx="20" hasCustomPrompt="1"/>
          </p:nvPr>
        </p:nvSpPr>
        <p:spPr>
          <a:xfrm>
            <a:off x="4695141" y="1771048"/>
            <a:ext cx="1243012" cy="1243012"/>
          </a:xfrm>
          <a:prstGeom prst="ellipse">
            <a:avLst/>
          </a:prstGeom>
          <a:noFill/>
        </p:spPr>
        <p:txBody>
          <a:bodyPr bIns="612000" anchor="ctr">
            <a:noAutofit/>
          </a:bodyPr>
          <a:lstStyle>
            <a:lvl1pPr algn="ctr">
              <a:defRPr sz="1000"/>
            </a:lvl1pPr>
          </a:lstStyle>
          <a:p>
            <a:r>
              <a:rPr lang="en-GB" noProof="0" dirty="0"/>
              <a:t>Click to add</a:t>
            </a:r>
            <a:br>
              <a:rPr lang="en-GB" noProof="0" dirty="0"/>
            </a:br>
            <a:r>
              <a:rPr lang="en-GB" noProof="0" dirty="0"/>
              <a:t>portrait</a:t>
            </a:r>
          </a:p>
        </p:txBody>
      </p:sp>
      <p:sp>
        <p:nvSpPr>
          <p:cNvPr id="20" name="Tekstvak 19">
            <a:extLst>
              <a:ext uri="{FF2B5EF4-FFF2-40B4-BE49-F238E27FC236}">
                <a16:creationId xmlns:a16="http://schemas.microsoft.com/office/drawing/2014/main" id="{48600F9E-390C-4B33-90FB-553A50B6A3DF}"/>
              </a:ext>
            </a:extLst>
          </p:cNvPr>
          <p:cNvSpPr txBox="1"/>
          <p:nvPr userDrawn="1"/>
        </p:nvSpPr>
        <p:spPr>
          <a:xfrm>
            <a:off x="-2413986" y="2936468"/>
            <a:ext cx="2003433" cy="954107"/>
          </a:xfrm>
          <a:prstGeom prst="rect">
            <a:avLst/>
          </a:prstGeom>
          <a:noFill/>
        </p:spPr>
        <p:txBody>
          <a:bodyPr wrap="none" rtlCol="0">
            <a:spAutoFit/>
          </a:bodyPr>
          <a:lstStyle/>
          <a:p>
            <a:pPr algn="r"/>
            <a:r>
              <a:rPr lang="nl-NL" sz="1400" b="1" dirty="0">
                <a:solidFill>
                  <a:schemeClr val="bg2"/>
                </a:solidFill>
              </a:rPr>
              <a:t>No LinkedIn</a:t>
            </a:r>
            <a:br>
              <a:rPr lang="nl-NL" sz="1400" b="1" dirty="0">
                <a:solidFill>
                  <a:schemeClr val="bg2"/>
                </a:solidFill>
              </a:rPr>
            </a:br>
            <a:r>
              <a:rPr lang="nl-NL" sz="1400" b="1" dirty="0" err="1">
                <a:solidFill>
                  <a:schemeClr val="bg2"/>
                </a:solidFill>
              </a:rPr>
              <a:t>and</a:t>
            </a:r>
            <a:r>
              <a:rPr lang="nl-NL" sz="1400" b="1" dirty="0">
                <a:solidFill>
                  <a:schemeClr val="bg2"/>
                </a:solidFill>
              </a:rPr>
              <a:t>/or Twitter account?</a:t>
            </a:r>
          </a:p>
          <a:p>
            <a:pPr algn="r"/>
            <a:r>
              <a:rPr lang="nl-NL" sz="1400" dirty="0">
                <a:solidFill>
                  <a:schemeClr val="bg2"/>
                </a:solidFill>
              </a:rPr>
              <a:t>Just select the icon </a:t>
            </a:r>
            <a:r>
              <a:rPr lang="nl-NL" sz="1400" dirty="0" err="1">
                <a:solidFill>
                  <a:schemeClr val="bg2"/>
                </a:solidFill>
              </a:rPr>
              <a:t>and</a:t>
            </a:r>
            <a:br>
              <a:rPr lang="nl-NL" sz="1400" dirty="0">
                <a:solidFill>
                  <a:schemeClr val="bg2"/>
                </a:solidFill>
              </a:rPr>
            </a:br>
            <a:r>
              <a:rPr lang="nl-NL" sz="1400" dirty="0">
                <a:solidFill>
                  <a:schemeClr val="bg2"/>
                </a:solidFill>
              </a:rPr>
              <a:t>delete the icon.</a:t>
            </a:r>
          </a:p>
        </p:txBody>
      </p:sp>
      <p:sp>
        <p:nvSpPr>
          <p:cNvPr id="21" name="Gelijkbenige driehoek 20">
            <a:extLst>
              <a:ext uri="{FF2B5EF4-FFF2-40B4-BE49-F238E27FC236}">
                <a16:creationId xmlns:a16="http://schemas.microsoft.com/office/drawing/2014/main" id="{826FE8B4-A708-46EF-8A0B-48767A054ABD}"/>
              </a:ext>
            </a:extLst>
          </p:cNvPr>
          <p:cNvSpPr/>
          <p:nvPr userDrawn="1"/>
        </p:nvSpPr>
        <p:spPr>
          <a:xfrm rot="5400000" flipH="1">
            <a:off x="-343163" y="3037170"/>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jdelijke aanduiding voor tekst 9">
            <a:extLst>
              <a:ext uri="{FF2B5EF4-FFF2-40B4-BE49-F238E27FC236}">
                <a16:creationId xmlns:a16="http://schemas.microsoft.com/office/drawing/2014/main" id="{6ECAADAA-732D-415C-BE88-CB4CF471B1F4}"/>
              </a:ext>
            </a:extLst>
          </p:cNvPr>
          <p:cNvSpPr>
            <a:spLocks noGrp="1"/>
          </p:cNvSpPr>
          <p:nvPr>
            <p:ph type="body" sz="quarter" idx="21" hasCustomPrompt="1"/>
          </p:nvPr>
        </p:nvSpPr>
        <p:spPr>
          <a:xfrm>
            <a:off x="6543630" y="1771836"/>
            <a:ext cx="3333750" cy="204788"/>
          </a:xfrm>
        </p:spPr>
        <p:txBody>
          <a:bodyPr>
            <a:noAutofit/>
          </a:bodyPr>
          <a:lstStyle>
            <a:lvl1pPr>
              <a:defRPr sz="1600" b="1"/>
            </a:lvl1pPr>
          </a:lstStyle>
          <a:p>
            <a:pPr lvl="0"/>
            <a:r>
              <a:rPr lang="en-GB" noProof="0"/>
              <a:t>Name</a:t>
            </a:r>
          </a:p>
        </p:txBody>
      </p:sp>
      <p:sp>
        <p:nvSpPr>
          <p:cNvPr id="25" name="Tijdelijke aanduiding voor tekst 9">
            <a:extLst>
              <a:ext uri="{FF2B5EF4-FFF2-40B4-BE49-F238E27FC236}">
                <a16:creationId xmlns:a16="http://schemas.microsoft.com/office/drawing/2014/main" id="{42593C75-0B83-496C-AD43-97F0D23109F4}"/>
              </a:ext>
            </a:extLst>
          </p:cNvPr>
          <p:cNvSpPr>
            <a:spLocks noGrp="1"/>
          </p:cNvSpPr>
          <p:nvPr>
            <p:ph type="body" sz="quarter" idx="22" hasCustomPrompt="1"/>
          </p:nvPr>
        </p:nvSpPr>
        <p:spPr>
          <a:xfrm>
            <a:off x="6543630" y="2044858"/>
            <a:ext cx="3333750" cy="204788"/>
          </a:xfrm>
        </p:spPr>
        <p:txBody>
          <a:bodyPr>
            <a:noAutofit/>
          </a:bodyPr>
          <a:lstStyle>
            <a:lvl1pPr>
              <a:defRPr sz="1600" b="0"/>
            </a:lvl1pPr>
          </a:lstStyle>
          <a:p>
            <a:pPr lvl="0"/>
            <a:r>
              <a:rPr lang="en-GB" noProof="0" dirty="0"/>
              <a:t>Position/title</a:t>
            </a:r>
          </a:p>
        </p:txBody>
      </p:sp>
      <p:sp>
        <p:nvSpPr>
          <p:cNvPr id="26" name="Tijdelijke aanduiding voor tekst 9">
            <a:extLst>
              <a:ext uri="{FF2B5EF4-FFF2-40B4-BE49-F238E27FC236}">
                <a16:creationId xmlns:a16="http://schemas.microsoft.com/office/drawing/2014/main" id="{0AC5434D-34E9-4EF0-BD6E-C8A52665C942}"/>
              </a:ext>
            </a:extLst>
          </p:cNvPr>
          <p:cNvSpPr>
            <a:spLocks noGrp="1"/>
          </p:cNvSpPr>
          <p:nvPr>
            <p:ph type="body" sz="quarter" idx="23" hasCustomPrompt="1"/>
          </p:nvPr>
        </p:nvSpPr>
        <p:spPr>
          <a:xfrm>
            <a:off x="6543630" y="2317744"/>
            <a:ext cx="3333750" cy="204788"/>
          </a:xfrm>
        </p:spPr>
        <p:txBody>
          <a:bodyPr>
            <a:noAutofit/>
          </a:bodyPr>
          <a:lstStyle>
            <a:lvl1pPr>
              <a:defRPr sz="1600" b="0"/>
            </a:lvl1pPr>
          </a:lstStyle>
          <a:p>
            <a:pPr lvl="0"/>
            <a:r>
              <a:rPr lang="en-GB" noProof="0"/>
              <a:t>Phone number</a:t>
            </a:r>
          </a:p>
        </p:txBody>
      </p:sp>
      <p:sp>
        <p:nvSpPr>
          <p:cNvPr id="27" name="Tijdelijke aanduiding voor tekst 9">
            <a:extLst>
              <a:ext uri="{FF2B5EF4-FFF2-40B4-BE49-F238E27FC236}">
                <a16:creationId xmlns:a16="http://schemas.microsoft.com/office/drawing/2014/main" id="{36409ACF-7972-4356-B1FF-D8179ABF5B2A}"/>
              </a:ext>
            </a:extLst>
          </p:cNvPr>
          <p:cNvSpPr>
            <a:spLocks noGrp="1"/>
          </p:cNvSpPr>
          <p:nvPr>
            <p:ph type="body" sz="quarter" idx="24" hasCustomPrompt="1"/>
          </p:nvPr>
        </p:nvSpPr>
        <p:spPr>
          <a:xfrm>
            <a:off x="6543630" y="2590630"/>
            <a:ext cx="3333750" cy="204788"/>
          </a:xfrm>
        </p:spPr>
        <p:txBody>
          <a:bodyPr>
            <a:noAutofit/>
          </a:bodyPr>
          <a:lstStyle>
            <a:lvl1pPr>
              <a:defRPr sz="1600" b="0"/>
            </a:lvl1pPr>
          </a:lstStyle>
          <a:p>
            <a:pPr lvl="0"/>
            <a:r>
              <a:rPr lang="en-GB" noProof="0"/>
              <a:t>E-mail address</a:t>
            </a:r>
          </a:p>
        </p:txBody>
      </p:sp>
      <p:sp>
        <p:nvSpPr>
          <p:cNvPr id="28" name="Tijdelijke aanduiding voor afbeelding 14">
            <a:extLst>
              <a:ext uri="{FF2B5EF4-FFF2-40B4-BE49-F238E27FC236}">
                <a16:creationId xmlns:a16="http://schemas.microsoft.com/office/drawing/2014/main" id="{0A26D9E9-60D9-4D09-A959-AEB7AD4F7D29}"/>
              </a:ext>
            </a:extLst>
          </p:cNvPr>
          <p:cNvSpPr>
            <a:spLocks noGrp="1"/>
          </p:cNvSpPr>
          <p:nvPr>
            <p:ph type="pic" sz="quarter" idx="25"/>
          </p:nvPr>
        </p:nvSpPr>
        <p:spPr>
          <a:xfrm>
            <a:off x="6549394" y="2944444"/>
            <a:ext cx="333375" cy="33337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29" name="Tijdelijke aanduiding voor afbeelding 14">
            <a:extLst>
              <a:ext uri="{FF2B5EF4-FFF2-40B4-BE49-F238E27FC236}">
                <a16:creationId xmlns:a16="http://schemas.microsoft.com/office/drawing/2014/main" id="{44204517-0982-4153-9351-AFB7D5091FFC}"/>
              </a:ext>
            </a:extLst>
          </p:cNvPr>
          <p:cNvSpPr>
            <a:spLocks noGrp="1"/>
          </p:cNvSpPr>
          <p:nvPr>
            <p:ph type="pic" sz="quarter" idx="26"/>
          </p:nvPr>
        </p:nvSpPr>
        <p:spPr>
          <a:xfrm>
            <a:off x="7031578" y="2944444"/>
            <a:ext cx="333375" cy="33337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30" name="Tijdelijke aanduiding voor afbeelding 18">
            <a:extLst>
              <a:ext uri="{FF2B5EF4-FFF2-40B4-BE49-F238E27FC236}">
                <a16:creationId xmlns:a16="http://schemas.microsoft.com/office/drawing/2014/main" id="{4C903E3F-09F5-4E54-A204-1B2229781FD0}"/>
              </a:ext>
            </a:extLst>
          </p:cNvPr>
          <p:cNvSpPr>
            <a:spLocks noGrp="1"/>
          </p:cNvSpPr>
          <p:nvPr>
            <p:ph type="pic" sz="quarter" idx="27" hasCustomPrompt="1"/>
          </p:nvPr>
        </p:nvSpPr>
        <p:spPr>
          <a:xfrm>
            <a:off x="10074276" y="1771048"/>
            <a:ext cx="1243012" cy="1243012"/>
          </a:xfrm>
          <a:prstGeom prst="ellipse">
            <a:avLst/>
          </a:prstGeom>
          <a:noFill/>
        </p:spPr>
        <p:txBody>
          <a:bodyPr bIns="612000" anchor="ctr">
            <a:noAutofit/>
          </a:bodyPr>
          <a:lstStyle>
            <a:lvl1pPr algn="ctr">
              <a:defRPr sz="1000"/>
            </a:lvl1pPr>
          </a:lstStyle>
          <a:p>
            <a:r>
              <a:rPr lang="en-GB" noProof="0" dirty="0"/>
              <a:t>Click to add</a:t>
            </a:r>
            <a:br>
              <a:rPr lang="en-GB" noProof="0" dirty="0"/>
            </a:br>
            <a:r>
              <a:rPr lang="en-GB" noProof="0" dirty="0"/>
              <a:t>portrait</a:t>
            </a:r>
          </a:p>
        </p:txBody>
      </p:sp>
      <p:sp>
        <p:nvSpPr>
          <p:cNvPr id="23" name="Tijdelijke aanduiding voor datum 3">
            <a:extLst>
              <a:ext uri="{FF2B5EF4-FFF2-40B4-BE49-F238E27FC236}">
                <a16:creationId xmlns:a16="http://schemas.microsoft.com/office/drawing/2014/main" id="{B304E090-E952-43BC-8713-5C707786C73F}"/>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F87D673E-0E20-42B1-84DB-853ADE349C64}" type="datetime4">
              <a:rPr lang="en-GB" smtClean="0"/>
              <a:t>24 March 2025</a:t>
            </a:fld>
            <a:endParaRPr lang="nl-NL" dirty="0"/>
          </a:p>
        </p:txBody>
      </p:sp>
      <p:sp>
        <p:nvSpPr>
          <p:cNvPr id="24" name="Tijdelijke aanduiding voor voettekst 4">
            <a:extLst>
              <a:ext uri="{FF2B5EF4-FFF2-40B4-BE49-F238E27FC236}">
                <a16:creationId xmlns:a16="http://schemas.microsoft.com/office/drawing/2014/main" id="{BAF70B27-795C-49B8-BB4F-179CFA035134}"/>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sp>
        <p:nvSpPr>
          <p:cNvPr id="33" name="Tijdelijke aanduiding voor dianummer 5">
            <a:extLst>
              <a:ext uri="{FF2B5EF4-FFF2-40B4-BE49-F238E27FC236}">
                <a16:creationId xmlns:a16="http://schemas.microsoft.com/office/drawing/2014/main" id="{20156E2D-7C1C-4B77-B5B6-F1D3F348F7FB}"/>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‹Nr.›</a:t>
            </a:fld>
            <a:endParaRPr lang="nl-NL" dirty="0"/>
          </a:p>
        </p:txBody>
      </p:sp>
    </p:spTree>
    <p:extLst>
      <p:ext uri="{BB962C8B-B14F-4D97-AF65-F5344CB8AC3E}">
        <p14:creationId xmlns:p14="http://schemas.microsoft.com/office/powerpoint/2010/main" val="3249051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slide (new paragraph)">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8B0EFD-C6A4-4FE8-94AC-5B8FF1CEE7D9}"/>
              </a:ext>
            </a:extLst>
          </p:cNvPr>
          <p:cNvSpPr>
            <a:spLocks noGrp="1"/>
          </p:cNvSpPr>
          <p:nvPr>
            <p:ph type="title" hasCustomPrompt="1"/>
          </p:nvPr>
        </p:nvSpPr>
        <p:spPr>
          <a:xfrm>
            <a:off x="358515" y="1746657"/>
            <a:ext cx="10515600" cy="681354"/>
          </a:xfrm>
          <a:prstGeom prst="rect">
            <a:avLst/>
          </a:prstGeom>
        </p:spPr>
        <p:txBody>
          <a:bodyPr anchor="t">
            <a:noAutofit/>
          </a:bodyPr>
          <a:lstStyle>
            <a:lvl1pPr>
              <a:defRPr sz="4200">
                <a:solidFill>
                  <a:schemeClr val="bg1"/>
                </a:solidFill>
              </a:defRPr>
            </a:lvl1pPr>
          </a:lstStyle>
          <a:p>
            <a:r>
              <a:rPr lang="en-GB" noProof="0" dirty="0"/>
              <a:t>Click to add Section #</a:t>
            </a:r>
          </a:p>
        </p:txBody>
      </p:sp>
      <p:sp>
        <p:nvSpPr>
          <p:cNvPr id="3" name="Tijdelijke aanduiding voor tekst 2">
            <a:extLst>
              <a:ext uri="{FF2B5EF4-FFF2-40B4-BE49-F238E27FC236}">
                <a16:creationId xmlns:a16="http://schemas.microsoft.com/office/drawing/2014/main" id="{055B27B1-0D9B-4237-AEB3-87C3CB41AEF1}"/>
              </a:ext>
            </a:extLst>
          </p:cNvPr>
          <p:cNvSpPr>
            <a:spLocks noGrp="1"/>
          </p:cNvSpPr>
          <p:nvPr>
            <p:ph type="body" idx="1" hasCustomPrompt="1"/>
          </p:nvPr>
        </p:nvSpPr>
        <p:spPr>
          <a:xfrm>
            <a:off x="358515" y="2333760"/>
            <a:ext cx="10515600" cy="1500187"/>
          </a:xfrm>
        </p:spPr>
        <p:txBody>
          <a:bodyPr lIns="90000">
            <a:noAutofit/>
          </a:bodyPr>
          <a:lstStyle>
            <a:lvl1pPr marL="0" indent="0">
              <a:buNone/>
              <a:defRPr sz="4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GB" noProof="0" dirty="0"/>
              <a:t>Click to edit section title</a:t>
            </a:r>
          </a:p>
        </p:txBody>
      </p:sp>
      <p:cxnSp>
        <p:nvCxnSpPr>
          <p:cNvPr id="11" name="Rechte verbindingslijn 10">
            <a:extLst>
              <a:ext uri="{FF2B5EF4-FFF2-40B4-BE49-F238E27FC236}">
                <a16:creationId xmlns:a16="http://schemas.microsoft.com/office/drawing/2014/main" id="{531C6895-BDED-4B71-85F9-6EBE31CB538D}"/>
              </a:ext>
            </a:extLst>
          </p:cNvPr>
          <p:cNvCxnSpPr/>
          <p:nvPr userDrawn="1"/>
        </p:nvCxnSpPr>
        <p:spPr>
          <a:xfrm>
            <a:off x="0" y="1327950"/>
            <a:ext cx="4980562"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3160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2"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EUROfusion Values</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Jan W. Coenen 2024.11.20</a:t>
            </a: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‹Nr.›</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4" y="979851"/>
            <a:ext cx="12181172" cy="5577840"/>
          </a:xfrm>
          <a:prstGeom prst="rect">
            <a:avLst/>
          </a:prstGeom>
        </p:spPr>
      </p:pic>
    </p:spTree>
    <p:extLst>
      <p:ext uri="{BB962C8B-B14F-4D97-AF65-F5344CB8AC3E}">
        <p14:creationId xmlns:p14="http://schemas.microsoft.com/office/powerpoint/2010/main" val="13080846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content slide: fullscr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C9A692-14AE-4628-BC7A-01FC2AED47BB}"/>
              </a:ext>
            </a:extLst>
          </p:cNvPr>
          <p:cNvSpPr>
            <a:spLocks noGrp="1"/>
          </p:cNvSpPr>
          <p:nvPr>
            <p:ph type="title" hasCustomPrompt="1"/>
          </p:nvPr>
        </p:nvSpPr>
        <p:spPr>
          <a:xfrm>
            <a:off x="360000" y="76813"/>
            <a:ext cx="10946800" cy="1130400"/>
          </a:xfrm>
          <a:prstGeom prst="rect">
            <a:avLst/>
          </a:prstGeom>
        </p:spPr>
        <p:txBody>
          <a:bodyPr vert="horz" lIns="91440" tIns="45720" rIns="91440" bIns="45720" rtlCol="0" anchor="b">
            <a:normAutofit/>
          </a:bodyPr>
          <a:lstStyle>
            <a:lvl1pPr>
              <a:defRPr lang="nl-NL" dirty="0"/>
            </a:lvl1pPr>
          </a:lstStyle>
          <a:p>
            <a:pPr lvl="0"/>
            <a:r>
              <a:rPr lang="en-GB" noProof="0" dirty="0"/>
              <a:t>Click to edit title style</a:t>
            </a:r>
          </a:p>
        </p:txBody>
      </p:sp>
      <p:sp>
        <p:nvSpPr>
          <p:cNvPr id="3" name="Tijdelijke aanduiding voor inhoud 2">
            <a:extLst>
              <a:ext uri="{FF2B5EF4-FFF2-40B4-BE49-F238E27FC236}">
                <a16:creationId xmlns:a16="http://schemas.microsoft.com/office/drawing/2014/main" id="{A03E38F0-AFEB-4D48-9A07-6D7D2F9A84BA}"/>
              </a:ext>
            </a:extLst>
          </p:cNvPr>
          <p:cNvSpPr>
            <a:spLocks noGrp="1"/>
          </p:cNvSpPr>
          <p:nvPr>
            <p:ph idx="1" hasCustomPrompt="1"/>
          </p:nvPr>
        </p:nvSpPr>
        <p:spPr>
          <a:xfrm>
            <a:off x="1146563" y="1769063"/>
            <a:ext cx="10160237" cy="4136437"/>
          </a:xfrm>
        </p:spPr>
        <p:txBody>
          <a:bodyPr/>
          <a:lstStyle>
            <a:lvl1pPr marL="203200" indent="-203200">
              <a:buFont typeface="Arial" panose="020B0604020202020204" pitchFamily="34" charset="0"/>
              <a:buChar char="•"/>
              <a:defRPr/>
            </a:lvl1pPr>
            <a:lvl2pPr>
              <a:spcBef>
                <a:spcPts val="400"/>
              </a:spcBef>
              <a:defRPr/>
            </a:lvl2pPr>
            <a:lvl3pPr>
              <a:defRPr/>
            </a:lvl3pPr>
            <a:lvl4pPr>
              <a:defRPr/>
            </a:lvl4pPr>
            <a:lvl5pPr>
              <a:defRPr/>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ijdelijke aanduiding voor datum 3">
            <a:extLst>
              <a:ext uri="{FF2B5EF4-FFF2-40B4-BE49-F238E27FC236}">
                <a16:creationId xmlns:a16="http://schemas.microsoft.com/office/drawing/2014/main" id="{DF0A7AD9-B193-4370-A272-82CC0E4D2F98}"/>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56A7DBDE-9B26-4C12-9A02-51BDEBD54CC0}" type="datetime4">
              <a:rPr lang="en-GB" smtClean="0"/>
              <a:t>24 March 2025</a:t>
            </a:fld>
            <a:endParaRPr lang="nl-NL" dirty="0"/>
          </a:p>
        </p:txBody>
      </p:sp>
      <p:sp>
        <p:nvSpPr>
          <p:cNvPr id="8" name="Tijdelijke aanduiding voor voettekst 4">
            <a:extLst>
              <a:ext uri="{FF2B5EF4-FFF2-40B4-BE49-F238E27FC236}">
                <a16:creationId xmlns:a16="http://schemas.microsoft.com/office/drawing/2014/main" id="{02F2E84F-DD97-4AC0-9CAA-8325399045BD}"/>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sp>
        <p:nvSpPr>
          <p:cNvPr id="11" name="Tijdelijke aanduiding voor dianummer 5">
            <a:extLst>
              <a:ext uri="{FF2B5EF4-FFF2-40B4-BE49-F238E27FC236}">
                <a16:creationId xmlns:a16="http://schemas.microsoft.com/office/drawing/2014/main" id="{E527BFBC-FC6A-4F68-B9A0-4F0883FFF990}"/>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‹Nr.›</a:t>
            </a:fld>
            <a:endParaRPr lang="nl-NL" dirty="0"/>
          </a:p>
        </p:txBody>
      </p:sp>
    </p:spTree>
    <p:extLst>
      <p:ext uri="{BB962C8B-B14F-4D97-AF65-F5344CB8AC3E}">
        <p14:creationId xmlns:p14="http://schemas.microsoft.com/office/powerpoint/2010/main" val="367542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content slide: 2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CB1F32-867F-46A9-B664-8BB4BA6D2498}"/>
              </a:ext>
            </a:extLst>
          </p:cNvPr>
          <p:cNvSpPr>
            <a:spLocks noGrp="1"/>
          </p:cNvSpPr>
          <p:nvPr>
            <p:ph type="title" hasCustomPrompt="1"/>
          </p:nvPr>
        </p:nvSpPr>
        <p:spPr>
          <a:xfrm>
            <a:off x="360000" y="76813"/>
            <a:ext cx="10957288" cy="1130400"/>
          </a:xfrm>
          <a:prstGeom prst="rect">
            <a:avLst/>
          </a:prstGeom>
        </p:spPr>
        <p:txBody>
          <a:bodyPr vert="horz" lIns="91440" tIns="45720" rIns="91440" bIns="45720" rtlCol="0" anchor="b">
            <a:normAutofit/>
          </a:bodyPr>
          <a:lstStyle>
            <a:lvl1pPr>
              <a:defRPr lang="nl-NL"/>
            </a:lvl1pPr>
          </a:lstStyle>
          <a:p>
            <a:pPr lvl="0"/>
            <a:r>
              <a:rPr lang="en-GB" noProof="0" dirty="0"/>
              <a:t>Click to edit title style</a:t>
            </a:r>
          </a:p>
        </p:txBody>
      </p:sp>
      <p:sp>
        <p:nvSpPr>
          <p:cNvPr id="3" name="Tijdelijke aanduiding voor inhoud 2">
            <a:extLst>
              <a:ext uri="{FF2B5EF4-FFF2-40B4-BE49-F238E27FC236}">
                <a16:creationId xmlns:a16="http://schemas.microsoft.com/office/drawing/2014/main" id="{0451485D-5529-40FE-AC0A-1F1A0FDAEA56}"/>
              </a:ext>
            </a:extLst>
          </p:cNvPr>
          <p:cNvSpPr>
            <a:spLocks noGrp="1"/>
          </p:cNvSpPr>
          <p:nvPr>
            <p:ph sz="half" idx="1" hasCustomPrompt="1"/>
          </p:nvPr>
        </p:nvSpPr>
        <p:spPr>
          <a:xfrm>
            <a:off x="1146562" y="1769063"/>
            <a:ext cx="4917646" cy="4136437"/>
          </a:xfrm>
        </p:spPr>
        <p:txBody>
          <a:bodyPr/>
          <a:lstStyle>
            <a:lvl1pPr marL="201613" indent="-201613">
              <a:buFont typeface="Arial" panose="020B0604020202020204" pitchFamily="34" charset="0"/>
              <a:buChar char="•"/>
              <a:defRPr/>
            </a:lvl1pPr>
            <a:lvl2pPr>
              <a:defRPr/>
            </a:lvl2pPr>
            <a:lvl3pPr>
              <a:defRPr/>
            </a:lvl3pPr>
            <a:lvl4pPr>
              <a:defRPr/>
            </a:lvl4pPr>
            <a:lvl5pPr>
              <a:defRPr/>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ijdelijke aanduiding voor inhoud 3">
            <a:extLst>
              <a:ext uri="{FF2B5EF4-FFF2-40B4-BE49-F238E27FC236}">
                <a16:creationId xmlns:a16="http://schemas.microsoft.com/office/drawing/2014/main" id="{2DEE300B-333D-45D7-837A-C03E0FB00B6B}"/>
              </a:ext>
            </a:extLst>
          </p:cNvPr>
          <p:cNvSpPr>
            <a:spLocks noGrp="1"/>
          </p:cNvSpPr>
          <p:nvPr>
            <p:ph sz="half" idx="2" hasCustomPrompt="1"/>
          </p:nvPr>
        </p:nvSpPr>
        <p:spPr>
          <a:xfrm>
            <a:off x="6399642" y="1769063"/>
            <a:ext cx="4917646" cy="4136437"/>
          </a:xfrm>
        </p:spPr>
        <p:txBody>
          <a:bodyPr vert="horz" lIns="0" tIns="0" rIns="0" bIns="0" rtlCol="0">
            <a:normAutofit/>
          </a:bodyPr>
          <a:lstStyle>
            <a:lvl1pPr marL="201613" indent="-201613">
              <a:buFont typeface="Arial" panose="020B0604020202020204" pitchFamily="34" charset="0"/>
              <a:buChar char="•"/>
              <a:defRPr lang="nl-NL" smtClean="0"/>
            </a:lvl1pPr>
            <a:lvl2pPr>
              <a:defRPr lang="nl-NL" smtClean="0"/>
            </a:lvl2pPr>
            <a:lvl3pPr>
              <a:defRPr lang="nl-NL" smtClean="0"/>
            </a:lvl3pPr>
            <a:lvl4pPr>
              <a:defRPr lang="nl-NL" smtClean="0"/>
            </a:lvl4pPr>
            <a:lvl5pPr>
              <a:defRPr lang="nl-NL"/>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ijdelijke aanduiding voor datum 3">
            <a:extLst>
              <a:ext uri="{FF2B5EF4-FFF2-40B4-BE49-F238E27FC236}">
                <a16:creationId xmlns:a16="http://schemas.microsoft.com/office/drawing/2014/main" id="{56AB5621-E96B-4384-B52A-EC825F37E4A0}"/>
              </a:ext>
            </a:extLst>
          </p:cNvPr>
          <p:cNvSpPr>
            <a:spLocks noGrp="1"/>
          </p:cNvSpPr>
          <p:nvPr>
            <p:ph type="dt" sz="half" idx="10"/>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6946DDAF-A26D-484B-9729-7190B093D884}" type="datetime4">
              <a:rPr lang="en-GB" smtClean="0"/>
              <a:t>24 March 2025</a:t>
            </a:fld>
            <a:endParaRPr lang="nl-NL" dirty="0"/>
          </a:p>
        </p:txBody>
      </p:sp>
      <p:sp>
        <p:nvSpPr>
          <p:cNvPr id="9" name="Tijdelijke aanduiding voor voettekst 4">
            <a:extLst>
              <a:ext uri="{FF2B5EF4-FFF2-40B4-BE49-F238E27FC236}">
                <a16:creationId xmlns:a16="http://schemas.microsoft.com/office/drawing/2014/main" id="{8F852A9B-659B-4074-BB47-3E200FF1C1C2}"/>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sp>
        <p:nvSpPr>
          <p:cNvPr id="12" name="Tijdelijke aanduiding voor dianummer 5">
            <a:extLst>
              <a:ext uri="{FF2B5EF4-FFF2-40B4-BE49-F238E27FC236}">
                <a16:creationId xmlns:a16="http://schemas.microsoft.com/office/drawing/2014/main" id="{B57305E4-6A9B-4D6F-9D85-6F15BCF092EE}"/>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‹Nr.›</a:t>
            </a:fld>
            <a:endParaRPr lang="nl-NL" dirty="0"/>
          </a:p>
        </p:txBody>
      </p:sp>
    </p:spTree>
    <p:extLst>
      <p:ext uri="{BB962C8B-B14F-4D97-AF65-F5344CB8AC3E}">
        <p14:creationId xmlns:p14="http://schemas.microsoft.com/office/powerpoint/2010/main" val="4303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37ACB4-EFEF-4B9C-B3B8-8EF287C9C59F}"/>
              </a:ext>
            </a:extLst>
          </p:cNvPr>
          <p:cNvSpPr>
            <a:spLocks noGrp="1"/>
          </p:cNvSpPr>
          <p:nvPr>
            <p:ph type="title" hasCustomPrompt="1"/>
          </p:nvPr>
        </p:nvSpPr>
        <p:spPr>
          <a:xfrm>
            <a:off x="360000" y="76813"/>
            <a:ext cx="10957288" cy="1130400"/>
          </a:xfrm>
          <a:prstGeom prst="rect">
            <a:avLst/>
          </a:prstGeom>
        </p:spPr>
        <p:txBody>
          <a:bodyPr/>
          <a:lstStyle>
            <a:lvl1pPr>
              <a:defRPr/>
            </a:lvl1pPr>
          </a:lstStyle>
          <a:p>
            <a:r>
              <a:rPr lang="en-GB" noProof="0" dirty="0"/>
              <a:t>Click to edit title style</a:t>
            </a:r>
          </a:p>
        </p:txBody>
      </p:sp>
      <p:sp>
        <p:nvSpPr>
          <p:cNvPr id="6" name="Tijdelijke aanduiding voor datum 3">
            <a:extLst>
              <a:ext uri="{FF2B5EF4-FFF2-40B4-BE49-F238E27FC236}">
                <a16:creationId xmlns:a16="http://schemas.microsoft.com/office/drawing/2014/main" id="{F09CF8D3-9DF8-4E6C-84EB-B613F779B5F6}"/>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6C89A8F7-1453-4592-B961-738CE92936F8}" type="datetime4">
              <a:rPr lang="en-GB" smtClean="0"/>
              <a:t>24 March 2025</a:t>
            </a:fld>
            <a:endParaRPr lang="nl-NL" dirty="0"/>
          </a:p>
        </p:txBody>
      </p:sp>
      <p:sp>
        <p:nvSpPr>
          <p:cNvPr id="7" name="Tijdelijke aanduiding voor voettekst 4">
            <a:extLst>
              <a:ext uri="{FF2B5EF4-FFF2-40B4-BE49-F238E27FC236}">
                <a16:creationId xmlns:a16="http://schemas.microsoft.com/office/drawing/2014/main" id="{B0A235F7-B785-4FB8-9057-16D0AEF5AB23}"/>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sp>
        <p:nvSpPr>
          <p:cNvPr id="10" name="Tijdelijke aanduiding voor dianummer 5">
            <a:extLst>
              <a:ext uri="{FF2B5EF4-FFF2-40B4-BE49-F238E27FC236}">
                <a16:creationId xmlns:a16="http://schemas.microsoft.com/office/drawing/2014/main" id="{259D74ED-1BAB-4FBA-8486-79411567B8D9}"/>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‹Nr.›</a:t>
            </a:fld>
            <a:endParaRPr lang="nl-NL" dirty="0"/>
          </a:p>
        </p:txBody>
      </p:sp>
    </p:spTree>
    <p:extLst>
      <p:ext uri="{BB962C8B-B14F-4D97-AF65-F5344CB8AC3E}">
        <p14:creationId xmlns:p14="http://schemas.microsoft.com/office/powerpoint/2010/main" val="2048090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c slide">
    <p:spTree>
      <p:nvGrpSpPr>
        <p:cNvPr id="1" name=""/>
        <p:cNvGrpSpPr/>
        <p:nvPr/>
      </p:nvGrpSpPr>
      <p:grpSpPr>
        <a:xfrm>
          <a:off x="0" y="0"/>
          <a:ext cx="0" cy="0"/>
          <a:chOff x="0" y="0"/>
          <a:chExt cx="0" cy="0"/>
        </a:xfrm>
      </p:grpSpPr>
      <p:sp>
        <p:nvSpPr>
          <p:cNvPr id="6" name="Tijdelijke aanduiding voor datum 3">
            <a:extLst>
              <a:ext uri="{FF2B5EF4-FFF2-40B4-BE49-F238E27FC236}">
                <a16:creationId xmlns:a16="http://schemas.microsoft.com/office/drawing/2014/main" id="{F09CF8D3-9DF8-4E6C-84EB-B613F779B5F6}"/>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2D7B63A4-4481-4C82-8BE0-2F2F645608C4}" type="datetime4">
              <a:rPr lang="en-GB" smtClean="0"/>
              <a:t>24 March 2025</a:t>
            </a:fld>
            <a:endParaRPr lang="nl-NL" dirty="0"/>
          </a:p>
        </p:txBody>
      </p:sp>
      <p:sp>
        <p:nvSpPr>
          <p:cNvPr id="7" name="Tijdelijke aanduiding voor voettekst 4">
            <a:extLst>
              <a:ext uri="{FF2B5EF4-FFF2-40B4-BE49-F238E27FC236}">
                <a16:creationId xmlns:a16="http://schemas.microsoft.com/office/drawing/2014/main" id="{B0A235F7-B785-4FB8-9057-16D0AEF5AB23}"/>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sp>
        <p:nvSpPr>
          <p:cNvPr id="3" name="Rechthoek 2">
            <a:extLst>
              <a:ext uri="{FF2B5EF4-FFF2-40B4-BE49-F238E27FC236}">
                <a16:creationId xmlns:a16="http://schemas.microsoft.com/office/drawing/2014/main" id="{73A49957-3299-4F03-B241-99EC4585C3DA}"/>
              </a:ext>
            </a:extLst>
          </p:cNvPr>
          <p:cNvSpPr/>
          <p:nvPr userDrawn="1"/>
        </p:nvSpPr>
        <p:spPr bwMode="white">
          <a:xfrm>
            <a:off x="0" y="1285875"/>
            <a:ext cx="5019675" cy="85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jdelijke aanduiding voor dianummer 5">
            <a:extLst>
              <a:ext uri="{FF2B5EF4-FFF2-40B4-BE49-F238E27FC236}">
                <a16:creationId xmlns:a16="http://schemas.microsoft.com/office/drawing/2014/main" id="{116F3EBB-D968-46B8-B673-0C5961440E82}"/>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‹Nr.›</a:t>
            </a:fld>
            <a:endParaRPr lang="nl-NL" dirty="0"/>
          </a:p>
        </p:txBody>
      </p:sp>
    </p:spTree>
    <p:extLst>
      <p:ext uri="{BB962C8B-B14F-4D97-AF65-F5344CB8AC3E}">
        <p14:creationId xmlns:p14="http://schemas.microsoft.com/office/powerpoint/2010/main" val="2522632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oject team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37ACB4-EFEF-4B9C-B3B8-8EF287C9C59F}"/>
              </a:ext>
            </a:extLst>
          </p:cNvPr>
          <p:cNvSpPr>
            <a:spLocks noGrp="1"/>
          </p:cNvSpPr>
          <p:nvPr>
            <p:ph type="title" hasCustomPrompt="1"/>
          </p:nvPr>
        </p:nvSpPr>
        <p:spPr>
          <a:xfrm>
            <a:off x="360000" y="76813"/>
            <a:ext cx="10957288" cy="1130400"/>
          </a:xfrm>
          <a:prstGeom prst="rect">
            <a:avLst/>
          </a:prstGeom>
        </p:spPr>
        <p:txBody>
          <a:bodyPr/>
          <a:lstStyle>
            <a:lvl1pPr>
              <a:defRPr>
                <a:solidFill>
                  <a:schemeClr val="tx2"/>
                </a:solidFill>
              </a:defRPr>
            </a:lvl1pPr>
          </a:lstStyle>
          <a:p>
            <a:r>
              <a:rPr lang="en-GB" noProof="0" dirty="0"/>
              <a:t>Click to edit title style</a:t>
            </a:r>
          </a:p>
        </p:txBody>
      </p:sp>
      <p:sp>
        <p:nvSpPr>
          <p:cNvPr id="10" name="Tijdelijke aanduiding voor afbeelding 9">
            <a:extLst>
              <a:ext uri="{FF2B5EF4-FFF2-40B4-BE49-F238E27FC236}">
                <a16:creationId xmlns:a16="http://schemas.microsoft.com/office/drawing/2014/main" id="{1BF3AD0B-E69A-4458-9F2F-AD15935C1A1E}"/>
              </a:ext>
            </a:extLst>
          </p:cNvPr>
          <p:cNvSpPr>
            <a:spLocks noGrp="1" noChangeAspect="1"/>
          </p:cNvSpPr>
          <p:nvPr>
            <p:ph type="pic" sz="quarter" idx="14" hasCustomPrompt="1"/>
          </p:nvPr>
        </p:nvSpPr>
        <p:spPr>
          <a:xfrm>
            <a:off x="1062038" y="1769428"/>
            <a:ext cx="2372582" cy="795412"/>
          </a:xfrm>
          <a:noFill/>
        </p:spPr>
        <p:txBody>
          <a:bodyPr wrap="none">
            <a:no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11" name="Tijdelijke aanduiding voor tekst 9">
            <a:extLst>
              <a:ext uri="{FF2B5EF4-FFF2-40B4-BE49-F238E27FC236}">
                <a16:creationId xmlns:a16="http://schemas.microsoft.com/office/drawing/2014/main" id="{C8E78EFF-E989-4EC0-9E44-4B28DF5A2865}"/>
              </a:ext>
            </a:extLst>
          </p:cNvPr>
          <p:cNvSpPr>
            <a:spLocks noGrp="1"/>
          </p:cNvSpPr>
          <p:nvPr>
            <p:ph type="body" sz="quarter" idx="15" hasCustomPrompt="1"/>
          </p:nvPr>
        </p:nvSpPr>
        <p:spPr>
          <a:xfrm>
            <a:off x="1164494" y="2633074"/>
            <a:ext cx="2448000" cy="204788"/>
          </a:xfrm>
        </p:spPr>
        <p:txBody>
          <a:bodyPr>
            <a:noAutofit/>
          </a:bodyPr>
          <a:lstStyle>
            <a:lvl1pPr>
              <a:defRPr sz="1600" b="1"/>
            </a:lvl1pPr>
          </a:lstStyle>
          <a:p>
            <a:pPr lvl="0"/>
            <a:r>
              <a:rPr lang="en-GB" noProof="0" dirty="0"/>
              <a:t>Name</a:t>
            </a:r>
          </a:p>
        </p:txBody>
      </p:sp>
      <p:sp>
        <p:nvSpPr>
          <p:cNvPr id="12" name="Tijdelijke aanduiding voor tekst 9">
            <a:extLst>
              <a:ext uri="{FF2B5EF4-FFF2-40B4-BE49-F238E27FC236}">
                <a16:creationId xmlns:a16="http://schemas.microsoft.com/office/drawing/2014/main" id="{A8D39DDD-3D97-4A34-B6D6-9417C2BD991C}"/>
              </a:ext>
            </a:extLst>
          </p:cNvPr>
          <p:cNvSpPr>
            <a:spLocks noGrp="1"/>
          </p:cNvSpPr>
          <p:nvPr>
            <p:ph type="body" sz="quarter" idx="16" hasCustomPrompt="1"/>
          </p:nvPr>
        </p:nvSpPr>
        <p:spPr>
          <a:xfrm>
            <a:off x="1164494"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13" name="Tijdelijke aanduiding voor afbeelding 9">
            <a:extLst>
              <a:ext uri="{FF2B5EF4-FFF2-40B4-BE49-F238E27FC236}">
                <a16:creationId xmlns:a16="http://schemas.microsoft.com/office/drawing/2014/main" id="{D2A320F7-B8BA-45ED-B010-00A28E14E0AB}"/>
              </a:ext>
            </a:extLst>
          </p:cNvPr>
          <p:cNvSpPr>
            <a:spLocks noGrp="1" noChangeAspect="1"/>
          </p:cNvSpPr>
          <p:nvPr>
            <p:ph type="pic" sz="quarter" idx="17" hasCustomPrompt="1"/>
          </p:nvPr>
        </p:nvSpPr>
        <p:spPr>
          <a:xfrm>
            <a:off x="3631214" y="1769428"/>
            <a:ext cx="2372582" cy="795412"/>
          </a:xfrm>
          <a:noFill/>
        </p:spPr>
        <p:txBody>
          <a:bodyPr wrap="none">
            <a:norm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14" name="Tijdelijke aanduiding voor tekst 9">
            <a:extLst>
              <a:ext uri="{FF2B5EF4-FFF2-40B4-BE49-F238E27FC236}">
                <a16:creationId xmlns:a16="http://schemas.microsoft.com/office/drawing/2014/main" id="{960BBEB0-6377-4589-A0D6-1BB179B8E00B}"/>
              </a:ext>
            </a:extLst>
          </p:cNvPr>
          <p:cNvSpPr>
            <a:spLocks noGrp="1"/>
          </p:cNvSpPr>
          <p:nvPr>
            <p:ph type="body" sz="quarter" idx="18" hasCustomPrompt="1"/>
          </p:nvPr>
        </p:nvSpPr>
        <p:spPr>
          <a:xfrm>
            <a:off x="3733670" y="2633074"/>
            <a:ext cx="2448000" cy="204788"/>
          </a:xfrm>
        </p:spPr>
        <p:txBody>
          <a:bodyPr>
            <a:noAutofit/>
          </a:bodyPr>
          <a:lstStyle>
            <a:lvl1pPr>
              <a:defRPr sz="1600" b="1"/>
            </a:lvl1pPr>
          </a:lstStyle>
          <a:p>
            <a:pPr lvl="0"/>
            <a:r>
              <a:rPr lang="en-GB" noProof="0"/>
              <a:t>Name</a:t>
            </a:r>
          </a:p>
        </p:txBody>
      </p:sp>
      <p:sp>
        <p:nvSpPr>
          <p:cNvPr id="15" name="Tijdelijke aanduiding voor tekst 9">
            <a:extLst>
              <a:ext uri="{FF2B5EF4-FFF2-40B4-BE49-F238E27FC236}">
                <a16:creationId xmlns:a16="http://schemas.microsoft.com/office/drawing/2014/main" id="{07F64D3D-FEE5-4062-B7F0-B078A5217D41}"/>
              </a:ext>
            </a:extLst>
          </p:cNvPr>
          <p:cNvSpPr>
            <a:spLocks noGrp="1"/>
          </p:cNvSpPr>
          <p:nvPr>
            <p:ph type="body" sz="quarter" idx="19" hasCustomPrompt="1"/>
          </p:nvPr>
        </p:nvSpPr>
        <p:spPr>
          <a:xfrm>
            <a:off x="3733670"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16" name="Tijdelijke aanduiding voor afbeelding 9">
            <a:extLst>
              <a:ext uri="{FF2B5EF4-FFF2-40B4-BE49-F238E27FC236}">
                <a16:creationId xmlns:a16="http://schemas.microsoft.com/office/drawing/2014/main" id="{777967D8-B4C1-4300-A05E-758CBF91175D}"/>
              </a:ext>
            </a:extLst>
          </p:cNvPr>
          <p:cNvSpPr>
            <a:spLocks noGrp="1" noChangeAspect="1"/>
          </p:cNvSpPr>
          <p:nvPr>
            <p:ph type="pic" sz="quarter" idx="20" hasCustomPrompt="1"/>
          </p:nvPr>
        </p:nvSpPr>
        <p:spPr>
          <a:xfrm>
            <a:off x="6200390" y="1769428"/>
            <a:ext cx="2372582" cy="795412"/>
          </a:xfrm>
          <a:noFill/>
        </p:spPr>
        <p:txBody>
          <a:bodyPr wrap="none">
            <a:norm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17" name="Tijdelijke aanduiding voor tekst 9">
            <a:extLst>
              <a:ext uri="{FF2B5EF4-FFF2-40B4-BE49-F238E27FC236}">
                <a16:creationId xmlns:a16="http://schemas.microsoft.com/office/drawing/2014/main" id="{FC9E14B9-F9C9-4B55-AB71-FE509614A5F0}"/>
              </a:ext>
            </a:extLst>
          </p:cNvPr>
          <p:cNvSpPr>
            <a:spLocks noGrp="1"/>
          </p:cNvSpPr>
          <p:nvPr>
            <p:ph type="body" sz="quarter" idx="21" hasCustomPrompt="1"/>
          </p:nvPr>
        </p:nvSpPr>
        <p:spPr>
          <a:xfrm>
            <a:off x="6302846" y="2633074"/>
            <a:ext cx="2448000" cy="204788"/>
          </a:xfrm>
        </p:spPr>
        <p:txBody>
          <a:bodyPr>
            <a:noAutofit/>
          </a:bodyPr>
          <a:lstStyle>
            <a:lvl1pPr>
              <a:defRPr sz="1600" b="1"/>
            </a:lvl1pPr>
          </a:lstStyle>
          <a:p>
            <a:pPr lvl="0"/>
            <a:r>
              <a:rPr lang="en-GB" noProof="0"/>
              <a:t>Name</a:t>
            </a:r>
          </a:p>
        </p:txBody>
      </p:sp>
      <p:sp>
        <p:nvSpPr>
          <p:cNvPr id="18" name="Tijdelijke aanduiding voor tekst 9">
            <a:extLst>
              <a:ext uri="{FF2B5EF4-FFF2-40B4-BE49-F238E27FC236}">
                <a16:creationId xmlns:a16="http://schemas.microsoft.com/office/drawing/2014/main" id="{7F010A67-086B-4E83-8AC9-20AB0EF7EC65}"/>
              </a:ext>
            </a:extLst>
          </p:cNvPr>
          <p:cNvSpPr>
            <a:spLocks noGrp="1"/>
          </p:cNvSpPr>
          <p:nvPr>
            <p:ph type="body" sz="quarter" idx="22" hasCustomPrompt="1"/>
          </p:nvPr>
        </p:nvSpPr>
        <p:spPr>
          <a:xfrm>
            <a:off x="6302846"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19" name="Tijdelijke aanduiding voor afbeelding 9">
            <a:extLst>
              <a:ext uri="{FF2B5EF4-FFF2-40B4-BE49-F238E27FC236}">
                <a16:creationId xmlns:a16="http://schemas.microsoft.com/office/drawing/2014/main" id="{F5214B3F-6926-41BB-A7DE-36C5F643E1B7}"/>
              </a:ext>
            </a:extLst>
          </p:cNvPr>
          <p:cNvSpPr>
            <a:spLocks noGrp="1" noChangeAspect="1"/>
          </p:cNvSpPr>
          <p:nvPr>
            <p:ph type="pic" sz="quarter" idx="23" hasCustomPrompt="1"/>
          </p:nvPr>
        </p:nvSpPr>
        <p:spPr>
          <a:xfrm>
            <a:off x="8769565" y="1769428"/>
            <a:ext cx="2372582" cy="795412"/>
          </a:xfrm>
          <a:noFill/>
        </p:spPr>
        <p:txBody>
          <a:bodyPr wrap="none">
            <a:normAutofit/>
          </a:bodyPr>
          <a:lstStyle>
            <a:lvl1pPr algn="ctr">
              <a:defRPr sz="1200"/>
            </a:lvl1pPr>
          </a:lstStyle>
          <a:p>
            <a:r>
              <a:rPr lang="nl-NL" dirty="0"/>
              <a:t>Click </a:t>
            </a:r>
            <a:r>
              <a:rPr lang="nl-NL" dirty="0" err="1"/>
              <a:t>to</a:t>
            </a:r>
            <a:r>
              <a:rPr lang="nl-NL" dirty="0"/>
              <a:t> </a:t>
            </a:r>
            <a:r>
              <a:rPr lang="nl-NL" dirty="0" err="1"/>
              <a:t>add</a:t>
            </a:r>
            <a:r>
              <a:rPr lang="nl-NL" dirty="0"/>
              <a:t> logo</a:t>
            </a:r>
          </a:p>
        </p:txBody>
      </p:sp>
      <p:sp>
        <p:nvSpPr>
          <p:cNvPr id="20" name="Tijdelijke aanduiding voor tekst 9">
            <a:extLst>
              <a:ext uri="{FF2B5EF4-FFF2-40B4-BE49-F238E27FC236}">
                <a16:creationId xmlns:a16="http://schemas.microsoft.com/office/drawing/2014/main" id="{CEFBA8D7-C002-45DC-89EC-1AF125D468A1}"/>
              </a:ext>
            </a:extLst>
          </p:cNvPr>
          <p:cNvSpPr>
            <a:spLocks noGrp="1"/>
          </p:cNvSpPr>
          <p:nvPr>
            <p:ph type="body" sz="quarter" idx="24" hasCustomPrompt="1"/>
          </p:nvPr>
        </p:nvSpPr>
        <p:spPr>
          <a:xfrm>
            <a:off x="8872021" y="2633074"/>
            <a:ext cx="2448000" cy="204788"/>
          </a:xfrm>
        </p:spPr>
        <p:txBody>
          <a:bodyPr>
            <a:noAutofit/>
          </a:bodyPr>
          <a:lstStyle>
            <a:lvl1pPr>
              <a:defRPr sz="1600" b="1"/>
            </a:lvl1pPr>
          </a:lstStyle>
          <a:p>
            <a:pPr lvl="0"/>
            <a:r>
              <a:rPr lang="en-GB" noProof="0"/>
              <a:t>Name</a:t>
            </a:r>
          </a:p>
        </p:txBody>
      </p:sp>
      <p:sp>
        <p:nvSpPr>
          <p:cNvPr id="21" name="Tijdelijke aanduiding voor tekst 9">
            <a:extLst>
              <a:ext uri="{FF2B5EF4-FFF2-40B4-BE49-F238E27FC236}">
                <a16:creationId xmlns:a16="http://schemas.microsoft.com/office/drawing/2014/main" id="{EDADE4CC-7044-4908-BAE8-9E0AD087E558}"/>
              </a:ext>
            </a:extLst>
          </p:cNvPr>
          <p:cNvSpPr>
            <a:spLocks noGrp="1"/>
          </p:cNvSpPr>
          <p:nvPr>
            <p:ph type="body" sz="quarter" idx="25" hasCustomPrompt="1"/>
          </p:nvPr>
        </p:nvSpPr>
        <p:spPr>
          <a:xfrm>
            <a:off x="8872021" y="29060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22" name="Tekstvak 21">
            <a:extLst>
              <a:ext uri="{FF2B5EF4-FFF2-40B4-BE49-F238E27FC236}">
                <a16:creationId xmlns:a16="http://schemas.microsoft.com/office/drawing/2014/main" id="{08BA0F05-82F7-4C2D-9600-F9321E098595}"/>
              </a:ext>
            </a:extLst>
          </p:cNvPr>
          <p:cNvSpPr txBox="1"/>
          <p:nvPr userDrawn="1"/>
        </p:nvSpPr>
        <p:spPr>
          <a:xfrm>
            <a:off x="12520337" y="2091690"/>
            <a:ext cx="1726755" cy="1169551"/>
          </a:xfrm>
          <a:prstGeom prst="rect">
            <a:avLst/>
          </a:prstGeom>
          <a:noFill/>
        </p:spPr>
        <p:txBody>
          <a:bodyPr wrap="none" rtlCol="0">
            <a:spAutoFit/>
          </a:bodyPr>
          <a:lstStyle/>
          <a:p>
            <a:r>
              <a:rPr lang="en-US" sz="1400" dirty="0">
                <a:solidFill>
                  <a:schemeClr val="bg2"/>
                </a:solidFill>
              </a:rPr>
              <a:t>Logos must be</a:t>
            </a:r>
            <a:br>
              <a:rPr lang="en-US" sz="1400" dirty="0">
                <a:solidFill>
                  <a:schemeClr val="bg2"/>
                </a:solidFill>
              </a:rPr>
            </a:br>
            <a:r>
              <a:rPr lang="en-US" sz="1400" dirty="0">
                <a:solidFill>
                  <a:schemeClr val="bg2"/>
                </a:solidFill>
              </a:rPr>
              <a:t>374 x 126 pixels</a:t>
            </a:r>
            <a:br>
              <a:rPr lang="en-US" sz="1400" dirty="0">
                <a:solidFill>
                  <a:schemeClr val="bg2"/>
                </a:solidFill>
              </a:rPr>
            </a:br>
            <a:r>
              <a:rPr lang="en-US" sz="1400" dirty="0">
                <a:solidFill>
                  <a:schemeClr val="bg2"/>
                </a:solidFill>
              </a:rPr>
              <a:t>(or related format).</a:t>
            </a:r>
            <a:br>
              <a:rPr lang="en-US" sz="1400" dirty="0">
                <a:solidFill>
                  <a:schemeClr val="bg2"/>
                </a:solidFill>
              </a:rPr>
            </a:br>
            <a:r>
              <a:rPr lang="en-US" sz="1400" dirty="0">
                <a:solidFill>
                  <a:schemeClr val="bg2"/>
                </a:solidFill>
              </a:rPr>
              <a:t>Placeholder is center</a:t>
            </a:r>
            <a:br>
              <a:rPr lang="en-US" sz="1400" dirty="0">
                <a:solidFill>
                  <a:schemeClr val="bg2"/>
                </a:solidFill>
              </a:rPr>
            </a:br>
            <a:r>
              <a:rPr lang="en-US" sz="1400" dirty="0">
                <a:solidFill>
                  <a:schemeClr val="bg2"/>
                </a:solidFill>
              </a:rPr>
              <a:t>orientated.</a:t>
            </a:r>
          </a:p>
        </p:txBody>
      </p:sp>
      <p:sp>
        <p:nvSpPr>
          <p:cNvPr id="23" name="Gelijkbenige driehoek 22">
            <a:extLst>
              <a:ext uri="{FF2B5EF4-FFF2-40B4-BE49-F238E27FC236}">
                <a16:creationId xmlns:a16="http://schemas.microsoft.com/office/drawing/2014/main" id="{A08F0DDA-5D3F-4819-94AF-8330BEBEF856}"/>
              </a:ext>
            </a:extLst>
          </p:cNvPr>
          <p:cNvSpPr/>
          <p:nvPr userDrawn="1"/>
        </p:nvSpPr>
        <p:spPr>
          <a:xfrm rot="16200000">
            <a:off x="12306037" y="2192392"/>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Tijdelijke aanduiding voor tekst 9">
            <a:extLst>
              <a:ext uri="{FF2B5EF4-FFF2-40B4-BE49-F238E27FC236}">
                <a16:creationId xmlns:a16="http://schemas.microsoft.com/office/drawing/2014/main" id="{637EF967-CFA0-4E11-A0CC-B7FAF3537339}"/>
              </a:ext>
            </a:extLst>
          </p:cNvPr>
          <p:cNvSpPr>
            <a:spLocks noGrp="1"/>
          </p:cNvSpPr>
          <p:nvPr>
            <p:ph type="body" sz="quarter" idx="26" hasCustomPrompt="1"/>
          </p:nvPr>
        </p:nvSpPr>
        <p:spPr>
          <a:xfrm>
            <a:off x="1164494" y="3241575"/>
            <a:ext cx="2448000" cy="204788"/>
          </a:xfrm>
        </p:spPr>
        <p:txBody>
          <a:bodyPr>
            <a:noAutofit/>
          </a:bodyPr>
          <a:lstStyle>
            <a:lvl1pPr>
              <a:defRPr sz="1600" b="1"/>
            </a:lvl1pPr>
          </a:lstStyle>
          <a:p>
            <a:pPr lvl="0"/>
            <a:r>
              <a:rPr lang="en-GB" noProof="0" dirty="0"/>
              <a:t>Name</a:t>
            </a:r>
          </a:p>
        </p:txBody>
      </p:sp>
      <p:sp>
        <p:nvSpPr>
          <p:cNvPr id="30" name="Tijdelijke aanduiding voor tekst 9">
            <a:extLst>
              <a:ext uri="{FF2B5EF4-FFF2-40B4-BE49-F238E27FC236}">
                <a16:creationId xmlns:a16="http://schemas.microsoft.com/office/drawing/2014/main" id="{BA7CEBE3-BB56-47FF-9C55-2F74E5B2F5CA}"/>
              </a:ext>
            </a:extLst>
          </p:cNvPr>
          <p:cNvSpPr>
            <a:spLocks noGrp="1"/>
          </p:cNvSpPr>
          <p:nvPr>
            <p:ph type="body" sz="quarter" idx="27" hasCustomPrompt="1"/>
          </p:nvPr>
        </p:nvSpPr>
        <p:spPr>
          <a:xfrm>
            <a:off x="1164494" y="351459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37" name="Tijdelijke aanduiding voor tekst 9">
            <a:extLst>
              <a:ext uri="{FF2B5EF4-FFF2-40B4-BE49-F238E27FC236}">
                <a16:creationId xmlns:a16="http://schemas.microsoft.com/office/drawing/2014/main" id="{3C8E40A6-A30D-451C-99AE-D083B7D6A3B4}"/>
              </a:ext>
            </a:extLst>
          </p:cNvPr>
          <p:cNvSpPr>
            <a:spLocks noGrp="1"/>
          </p:cNvSpPr>
          <p:nvPr>
            <p:ph type="body" sz="quarter" idx="34" hasCustomPrompt="1"/>
          </p:nvPr>
        </p:nvSpPr>
        <p:spPr>
          <a:xfrm>
            <a:off x="1164494" y="3844169"/>
            <a:ext cx="2448000" cy="204788"/>
          </a:xfrm>
        </p:spPr>
        <p:txBody>
          <a:bodyPr>
            <a:noAutofit/>
          </a:bodyPr>
          <a:lstStyle>
            <a:lvl1pPr>
              <a:defRPr sz="1600" b="1"/>
            </a:lvl1pPr>
          </a:lstStyle>
          <a:p>
            <a:pPr lvl="0"/>
            <a:r>
              <a:rPr lang="en-GB" noProof="0" dirty="0"/>
              <a:t>Name</a:t>
            </a:r>
          </a:p>
        </p:txBody>
      </p:sp>
      <p:sp>
        <p:nvSpPr>
          <p:cNvPr id="38" name="Tijdelijke aanduiding voor tekst 9">
            <a:extLst>
              <a:ext uri="{FF2B5EF4-FFF2-40B4-BE49-F238E27FC236}">
                <a16:creationId xmlns:a16="http://schemas.microsoft.com/office/drawing/2014/main" id="{640C99D7-A8E7-40DA-B959-F9BDC2450031}"/>
              </a:ext>
            </a:extLst>
          </p:cNvPr>
          <p:cNvSpPr>
            <a:spLocks noGrp="1"/>
          </p:cNvSpPr>
          <p:nvPr>
            <p:ph type="body" sz="quarter" idx="35" hasCustomPrompt="1"/>
          </p:nvPr>
        </p:nvSpPr>
        <p:spPr>
          <a:xfrm>
            <a:off x="1164494"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45" name="Tijdelijke aanduiding voor tekst 9">
            <a:extLst>
              <a:ext uri="{FF2B5EF4-FFF2-40B4-BE49-F238E27FC236}">
                <a16:creationId xmlns:a16="http://schemas.microsoft.com/office/drawing/2014/main" id="{E7B067DC-073D-406B-8C80-FA5C851C995D}"/>
              </a:ext>
            </a:extLst>
          </p:cNvPr>
          <p:cNvSpPr>
            <a:spLocks noGrp="1"/>
          </p:cNvSpPr>
          <p:nvPr>
            <p:ph type="body" sz="quarter" idx="42" hasCustomPrompt="1"/>
          </p:nvPr>
        </p:nvSpPr>
        <p:spPr>
          <a:xfrm>
            <a:off x="1164494" y="4447635"/>
            <a:ext cx="2448000" cy="204788"/>
          </a:xfrm>
        </p:spPr>
        <p:txBody>
          <a:bodyPr>
            <a:noAutofit/>
          </a:bodyPr>
          <a:lstStyle>
            <a:lvl1pPr>
              <a:defRPr sz="1600" b="1"/>
            </a:lvl1pPr>
          </a:lstStyle>
          <a:p>
            <a:pPr lvl="0"/>
            <a:r>
              <a:rPr lang="en-GB" noProof="0" dirty="0"/>
              <a:t>Name</a:t>
            </a:r>
          </a:p>
        </p:txBody>
      </p:sp>
      <p:sp>
        <p:nvSpPr>
          <p:cNvPr id="46" name="Tijdelijke aanduiding voor tekst 9">
            <a:extLst>
              <a:ext uri="{FF2B5EF4-FFF2-40B4-BE49-F238E27FC236}">
                <a16:creationId xmlns:a16="http://schemas.microsoft.com/office/drawing/2014/main" id="{EAF66210-C7FF-4DFB-B27F-105DE2D041B6}"/>
              </a:ext>
            </a:extLst>
          </p:cNvPr>
          <p:cNvSpPr>
            <a:spLocks noGrp="1"/>
          </p:cNvSpPr>
          <p:nvPr>
            <p:ph type="body" sz="quarter" idx="43" hasCustomPrompt="1"/>
          </p:nvPr>
        </p:nvSpPr>
        <p:spPr>
          <a:xfrm>
            <a:off x="1164494"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53" name="Tijdelijke aanduiding voor tekst 9">
            <a:extLst>
              <a:ext uri="{FF2B5EF4-FFF2-40B4-BE49-F238E27FC236}">
                <a16:creationId xmlns:a16="http://schemas.microsoft.com/office/drawing/2014/main" id="{10733809-7E39-4633-B244-47E2750FE55A}"/>
              </a:ext>
            </a:extLst>
          </p:cNvPr>
          <p:cNvSpPr>
            <a:spLocks noGrp="1"/>
          </p:cNvSpPr>
          <p:nvPr>
            <p:ph type="body" sz="quarter" idx="50" hasCustomPrompt="1"/>
          </p:nvPr>
        </p:nvSpPr>
        <p:spPr>
          <a:xfrm>
            <a:off x="1164494" y="5049974"/>
            <a:ext cx="2448000" cy="204788"/>
          </a:xfrm>
        </p:spPr>
        <p:txBody>
          <a:bodyPr>
            <a:noAutofit/>
          </a:bodyPr>
          <a:lstStyle>
            <a:lvl1pPr>
              <a:defRPr sz="1600" b="1"/>
            </a:lvl1pPr>
          </a:lstStyle>
          <a:p>
            <a:pPr lvl="0"/>
            <a:r>
              <a:rPr lang="en-GB" noProof="0" dirty="0"/>
              <a:t>Name</a:t>
            </a:r>
          </a:p>
        </p:txBody>
      </p:sp>
      <p:sp>
        <p:nvSpPr>
          <p:cNvPr id="54" name="Tijdelijke aanduiding voor tekst 9">
            <a:extLst>
              <a:ext uri="{FF2B5EF4-FFF2-40B4-BE49-F238E27FC236}">
                <a16:creationId xmlns:a16="http://schemas.microsoft.com/office/drawing/2014/main" id="{01647D52-3CFE-447C-8B09-938C7450B4CA}"/>
              </a:ext>
            </a:extLst>
          </p:cNvPr>
          <p:cNvSpPr>
            <a:spLocks noGrp="1"/>
          </p:cNvSpPr>
          <p:nvPr>
            <p:ph type="body" sz="quarter" idx="51" hasCustomPrompt="1"/>
          </p:nvPr>
        </p:nvSpPr>
        <p:spPr>
          <a:xfrm>
            <a:off x="1164494" y="53229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1" name="Tijdelijke aanduiding voor tekst 9">
            <a:extLst>
              <a:ext uri="{FF2B5EF4-FFF2-40B4-BE49-F238E27FC236}">
                <a16:creationId xmlns:a16="http://schemas.microsoft.com/office/drawing/2014/main" id="{99F5AD62-7811-4C21-A6CA-411B856BD840}"/>
              </a:ext>
            </a:extLst>
          </p:cNvPr>
          <p:cNvSpPr>
            <a:spLocks noGrp="1"/>
          </p:cNvSpPr>
          <p:nvPr>
            <p:ph type="body" sz="quarter" idx="52" hasCustomPrompt="1"/>
          </p:nvPr>
        </p:nvSpPr>
        <p:spPr>
          <a:xfrm>
            <a:off x="3733670" y="3241575"/>
            <a:ext cx="2448000" cy="204788"/>
          </a:xfrm>
        </p:spPr>
        <p:txBody>
          <a:bodyPr>
            <a:noAutofit/>
          </a:bodyPr>
          <a:lstStyle>
            <a:lvl1pPr>
              <a:defRPr sz="1600" b="1"/>
            </a:lvl1pPr>
          </a:lstStyle>
          <a:p>
            <a:pPr lvl="0"/>
            <a:r>
              <a:rPr lang="en-GB" noProof="0" dirty="0"/>
              <a:t>Name</a:t>
            </a:r>
          </a:p>
        </p:txBody>
      </p:sp>
      <p:sp>
        <p:nvSpPr>
          <p:cNvPr id="62" name="Tijdelijke aanduiding voor tekst 9">
            <a:extLst>
              <a:ext uri="{FF2B5EF4-FFF2-40B4-BE49-F238E27FC236}">
                <a16:creationId xmlns:a16="http://schemas.microsoft.com/office/drawing/2014/main" id="{4BFF88FB-8A8E-4124-83FB-3ABC05F08FF0}"/>
              </a:ext>
            </a:extLst>
          </p:cNvPr>
          <p:cNvSpPr>
            <a:spLocks noGrp="1"/>
          </p:cNvSpPr>
          <p:nvPr>
            <p:ph type="body" sz="quarter" idx="53" hasCustomPrompt="1"/>
          </p:nvPr>
        </p:nvSpPr>
        <p:spPr>
          <a:xfrm>
            <a:off x="3733670" y="351459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3" name="Tijdelijke aanduiding voor tekst 9">
            <a:extLst>
              <a:ext uri="{FF2B5EF4-FFF2-40B4-BE49-F238E27FC236}">
                <a16:creationId xmlns:a16="http://schemas.microsoft.com/office/drawing/2014/main" id="{85024BBE-78C0-4CAA-9DAA-29D037B65B7B}"/>
              </a:ext>
            </a:extLst>
          </p:cNvPr>
          <p:cNvSpPr>
            <a:spLocks noGrp="1"/>
          </p:cNvSpPr>
          <p:nvPr>
            <p:ph type="body" sz="quarter" idx="54" hasCustomPrompt="1"/>
          </p:nvPr>
        </p:nvSpPr>
        <p:spPr>
          <a:xfrm>
            <a:off x="3733670" y="3844169"/>
            <a:ext cx="2448000" cy="204788"/>
          </a:xfrm>
        </p:spPr>
        <p:txBody>
          <a:bodyPr>
            <a:noAutofit/>
          </a:bodyPr>
          <a:lstStyle>
            <a:lvl1pPr>
              <a:defRPr sz="1600" b="1"/>
            </a:lvl1pPr>
          </a:lstStyle>
          <a:p>
            <a:pPr lvl="0"/>
            <a:r>
              <a:rPr lang="en-GB" noProof="0" dirty="0"/>
              <a:t>Name</a:t>
            </a:r>
          </a:p>
        </p:txBody>
      </p:sp>
      <p:sp>
        <p:nvSpPr>
          <p:cNvPr id="64" name="Tijdelijke aanduiding voor tekst 9">
            <a:extLst>
              <a:ext uri="{FF2B5EF4-FFF2-40B4-BE49-F238E27FC236}">
                <a16:creationId xmlns:a16="http://schemas.microsoft.com/office/drawing/2014/main" id="{C6C5D9D2-3038-4FC3-A99D-B078060F565C}"/>
              </a:ext>
            </a:extLst>
          </p:cNvPr>
          <p:cNvSpPr>
            <a:spLocks noGrp="1"/>
          </p:cNvSpPr>
          <p:nvPr>
            <p:ph type="body" sz="quarter" idx="55" hasCustomPrompt="1"/>
          </p:nvPr>
        </p:nvSpPr>
        <p:spPr>
          <a:xfrm>
            <a:off x="3733670"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5" name="Tijdelijke aanduiding voor tekst 9">
            <a:extLst>
              <a:ext uri="{FF2B5EF4-FFF2-40B4-BE49-F238E27FC236}">
                <a16:creationId xmlns:a16="http://schemas.microsoft.com/office/drawing/2014/main" id="{1A553C12-1E5D-447D-877E-F561A41F2651}"/>
              </a:ext>
            </a:extLst>
          </p:cNvPr>
          <p:cNvSpPr>
            <a:spLocks noGrp="1"/>
          </p:cNvSpPr>
          <p:nvPr>
            <p:ph type="body" sz="quarter" idx="56" hasCustomPrompt="1"/>
          </p:nvPr>
        </p:nvSpPr>
        <p:spPr>
          <a:xfrm>
            <a:off x="3733670" y="4447635"/>
            <a:ext cx="2448000" cy="204788"/>
          </a:xfrm>
        </p:spPr>
        <p:txBody>
          <a:bodyPr>
            <a:noAutofit/>
          </a:bodyPr>
          <a:lstStyle>
            <a:lvl1pPr>
              <a:defRPr sz="1600" b="1"/>
            </a:lvl1pPr>
          </a:lstStyle>
          <a:p>
            <a:pPr lvl="0"/>
            <a:r>
              <a:rPr lang="en-GB" noProof="0" dirty="0"/>
              <a:t>Name</a:t>
            </a:r>
          </a:p>
        </p:txBody>
      </p:sp>
      <p:sp>
        <p:nvSpPr>
          <p:cNvPr id="66" name="Tijdelijke aanduiding voor tekst 9">
            <a:extLst>
              <a:ext uri="{FF2B5EF4-FFF2-40B4-BE49-F238E27FC236}">
                <a16:creationId xmlns:a16="http://schemas.microsoft.com/office/drawing/2014/main" id="{59118EC4-F3DF-443D-85E2-3E9A8BD9EC29}"/>
              </a:ext>
            </a:extLst>
          </p:cNvPr>
          <p:cNvSpPr>
            <a:spLocks noGrp="1"/>
          </p:cNvSpPr>
          <p:nvPr>
            <p:ph type="body" sz="quarter" idx="57" hasCustomPrompt="1"/>
          </p:nvPr>
        </p:nvSpPr>
        <p:spPr>
          <a:xfrm>
            <a:off x="3733670"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7" name="Tijdelijke aanduiding voor tekst 9">
            <a:extLst>
              <a:ext uri="{FF2B5EF4-FFF2-40B4-BE49-F238E27FC236}">
                <a16:creationId xmlns:a16="http://schemas.microsoft.com/office/drawing/2014/main" id="{430AF363-341D-4CEA-948D-A05F98C874FF}"/>
              </a:ext>
            </a:extLst>
          </p:cNvPr>
          <p:cNvSpPr>
            <a:spLocks noGrp="1"/>
          </p:cNvSpPr>
          <p:nvPr>
            <p:ph type="body" sz="quarter" idx="58" hasCustomPrompt="1"/>
          </p:nvPr>
        </p:nvSpPr>
        <p:spPr>
          <a:xfrm>
            <a:off x="3733670" y="5049974"/>
            <a:ext cx="2448000" cy="204788"/>
          </a:xfrm>
        </p:spPr>
        <p:txBody>
          <a:bodyPr>
            <a:noAutofit/>
          </a:bodyPr>
          <a:lstStyle>
            <a:lvl1pPr>
              <a:defRPr sz="1600" b="1"/>
            </a:lvl1pPr>
          </a:lstStyle>
          <a:p>
            <a:pPr lvl="0"/>
            <a:r>
              <a:rPr lang="en-GB" noProof="0" dirty="0"/>
              <a:t>Name</a:t>
            </a:r>
          </a:p>
        </p:txBody>
      </p:sp>
      <p:sp>
        <p:nvSpPr>
          <p:cNvPr id="68" name="Tijdelijke aanduiding voor tekst 9">
            <a:extLst>
              <a:ext uri="{FF2B5EF4-FFF2-40B4-BE49-F238E27FC236}">
                <a16:creationId xmlns:a16="http://schemas.microsoft.com/office/drawing/2014/main" id="{ECDB0934-71DC-4938-95FF-8D6FDA0670A9}"/>
              </a:ext>
            </a:extLst>
          </p:cNvPr>
          <p:cNvSpPr>
            <a:spLocks noGrp="1"/>
          </p:cNvSpPr>
          <p:nvPr>
            <p:ph type="body" sz="quarter" idx="59" hasCustomPrompt="1"/>
          </p:nvPr>
        </p:nvSpPr>
        <p:spPr>
          <a:xfrm>
            <a:off x="3733670" y="53229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69" name="Tijdelijke aanduiding voor tekst 9">
            <a:extLst>
              <a:ext uri="{FF2B5EF4-FFF2-40B4-BE49-F238E27FC236}">
                <a16:creationId xmlns:a16="http://schemas.microsoft.com/office/drawing/2014/main" id="{60590D66-8154-4433-86A7-164BA3A741ED}"/>
              </a:ext>
            </a:extLst>
          </p:cNvPr>
          <p:cNvSpPr>
            <a:spLocks noGrp="1"/>
          </p:cNvSpPr>
          <p:nvPr>
            <p:ph type="body" sz="quarter" idx="60" hasCustomPrompt="1"/>
          </p:nvPr>
        </p:nvSpPr>
        <p:spPr>
          <a:xfrm>
            <a:off x="6302846" y="3241575"/>
            <a:ext cx="2448000" cy="204788"/>
          </a:xfrm>
        </p:spPr>
        <p:txBody>
          <a:bodyPr>
            <a:noAutofit/>
          </a:bodyPr>
          <a:lstStyle>
            <a:lvl1pPr>
              <a:defRPr sz="1600" b="1"/>
            </a:lvl1pPr>
          </a:lstStyle>
          <a:p>
            <a:pPr lvl="0"/>
            <a:r>
              <a:rPr lang="en-GB" noProof="0" dirty="0"/>
              <a:t>Name</a:t>
            </a:r>
          </a:p>
        </p:txBody>
      </p:sp>
      <p:sp>
        <p:nvSpPr>
          <p:cNvPr id="70" name="Tijdelijke aanduiding voor tekst 9">
            <a:extLst>
              <a:ext uri="{FF2B5EF4-FFF2-40B4-BE49-F238E27FC236}">
                <a16:creationId xmlns:a16="http://schemas.microsoft.com/office/drawing/2014/main" id="{AF64A3CF-C0EB-459D-95B0-9E65CEA91182}"/>
              </a:ext>
            </a:extLst>
          </p:cNvPr>
          <p:cNvSpPr>
            <a:spLocks noGrp="1"/>
          </p:cNvSpPr>
          <p:nvPr>
            <p:ph type="body" sz="quarter" idx="61" hasCustomPrompt="1"/>
          </p:nvPr>
        </p:nvSpPr>
        <p:spPr>
          <a:xfrm>
            <a:off x="6302846" y="351459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1" name="Tijdelijke aanduiding voor tekst 9">
            <a:extLst>
              <a:ext uri="{FF2B5EF4-FFF2-40B4-BE49-F238E27FC236}">
                <a16:creationId xmlns:a16="http://schemas.microsoft.com/office/drawing/2014/main" id="{BBF28777-D4CA-4843-A3E2-762904952106}"/>
              </a:ext>
            </a:extLst>
          </p:cNvPr>
          <p:cNvSpPr>
            <a:spLocks noGrp="1"/>
          </p:cNvSpPr>
          <p:nvPr>
            <p:ph type="body" sz="quarter" idx="62" hasCustomPrompt="1"/>
          </p:nvPr>
        </p:nvSpPr>
        <p:spPr>
          <a:xfrm>
            <a:off x="6302846" y="3844169"/>
            <a:ext cx="2448000" cy="204788"/>
          </a:xfrm>
        </p:spPr>
        <p:txBody>
          <a:bodyPr>
            <a:noAutofit/>
          </a:bodyPr>
          <a:lstStyle>
            <a:lvl1pPr>
              <a:defRPr sz="1600" b="1"/>
            </a:lvl1pPr>
          </a:lstStyle>
          <a:p>
            <a:pPr lvl="0"/>
            <a:r>
              <a:rPr lang="en-GB" noProof="0" dirty="0"/>
              <a:t>Name</a:t>
            </a:r>
          </a:p>
        </p:txBody>
      </p:sp>
      <p:sp>
        <p:nvSpPr>
          <p:cNvPr id="72" name="Tijdelijke aanduiding voor tekst 9">
            <a:extLst>
              <a:ext uri="{FF2B5EF4-FFF2-40B4-BE49-F238E27FC236}">
                <a16:creationId xmlns:a16="http://schemas.microsoft.com/office/drawing/2014/main" id="{A546279E-EFBE-44A5-9DF1-F5681DE2C06A}"/>
              </a:ext>
            </a:extLst>
          </p:cNvPr>
          <p:cNvSpPr>
            <a:spLocks noGrp="1"/>
          </p:cNvSpPr>
          <p:nvPr>
            <p:ph type="body" sz="quarter" idx="63" hasCustomPrompt="1"/>
          </p:nvPr>
        </p:nvSpPr>
        <p:spPr>
          <a:xfrm>
            <a:off x="6302846"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3" name="Tijdelijke aanduiding voor tekst 9">
            <a:extLst>
              <a:ext uri="{FF2B5EF4-FFF2-40B4-BE49-F238E27FC236}">
                <a16:creationId xmlns:a16="http://schemas.microsoft.com/office/drawing/2014/main" id="{774410CC-6370-4C11-9837-235F49846D87}"/>
              </a:ext>
            </a:extLst>
          </p:cNvPr>
          <p:cNvSpPr>
            <a:spLocks noGrp="1"/>
          </p:cNvSpPr>
          <p:nvPr>
            <p:ph type="body" sz="quarter" idx="64" hasCustomPrompt="1"/>
          </p:nvPr>
        </p:nvSpPr>
        <p:spPr>
          <a:xfrm>
            <a:off x="6302846" y="4447635"/>
            <a:ext cx="2448000" cy="204788"/>
          </a:xfrm>
        </p:spPr>
        <p:txBody>
          <a:bodyPr>
            <a:noAutofit/>
          </a:bodyPr>
          <a:lstStyle>
            <a:lvl1pPr>
              <a:defRPr sz="1600" b="1"/>
            </a:lvl1pPr>
          </a:lstStyle>
          <a:p>
            <a:pPr lvl="0"/>
            <a:r>
              <a:rPr lang="en-GB" noProof="0" dirty="0"/>
              <a:t>Name</a:t>
            </a:r>
          </a:p>
        </p:txBody>
      </p:sp>
      <p:sp>
        <p:nvSpPr>
          <p:cNvPr id="74" name="Tijdelijke aanduiding voor tekst 9">
            <a:extLst>
              <a:ext uri="{FF2B5EF4-FFF2-40B4-BE49-F238E27FC236}">
                <a16:creationId xmlns:a16="http://schemas.microsoft.com/office/drawing/2014/main" id="{1133B606-5217-4275-8EBE-1D3F8AC772A3}"/>
              </a:ext>
            </a:extLst>
          </p:cNvPr>
          <p:cNvSpPr>
            <a:spLocks noGrp="1"/>
          </p:cNvSpPr>
          <p:nvPr>
            <p:ph type="body" sz="quarter" idx="65" hasCustomPrompt="1"/>
          </p:nvPr>
        </p:nvSpPr>
        <p:spPr>
          <a:xfrm>
            <a:off x="6302846"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5" name="Tijdelijke aanduiding voor tekst 9">
            <a:extLst>
              <a:ext uri="{FF2B5EF4-FFF2-40B4-BE49-F238E27FC236}">
                <a16:creationId xmlns:a16="http://schemas.microsoft.com/office/drawing/2014/main" id="{AF31008E-2295-4ABE-B74C-B448EB6214E3}"/>
              </a:ext>
            </a:extLst>
          </p:cNvPr>
          <p:cNvSpPr>
            <a:spLocks noGrp="1"/>
          </p:cNvSpPr>
          <p:nvPr>
            <p:ph type="body" sz="quarter" idx="66" hasCustomPrompt="1"/>
          </p:nvPr>
        </p:nvSpPr>
        <p:spPr>
          <a:xfrm>
            <a:off x="6302846" y="5049974"/>
            <a:ext cx="2448000" cy="204788"/>
          </a:xfrm>
        </p:spPr>
        <p:txBody>
          <a:bodyPr>
            <a:noAutofit/>
          </a:bodyPr>
          <a:lstStyle>
            <a:lvl1pPr>
              <a:defRPr sz="1600" b="1"/>
            </a:lvl1pPr>
          </a:lstStyle>
          <a:p>
            <a:pPr lvl="0"/>
            <a:r>
              <a:rPr lang="en-GB" noProof="0" dirty="0"/>
              <a:t>Name</a:t>
            </a:r>
          </a:p>
        </p:txBody>
      </p:sp>
      <p:sp>
        <p:nvSpPr>
          <p:cNvPr id="76" name="Tijdelijke aanduiding voor tekst 9">
            <a:extLst>
              <a:ext uri="{FF2B5EF4-FFF2-40B4-BE49-F238E27FC236}">
                <a16:creationId xmlns:a16="http://schemas.microsoft.com/office/drawing/2014/main" id="{7774C7BC-FC98-452A-9DAB-F1B4882B7982}"/>
              </a:ext>
            </a:extLst>
          </p:cNvPr>
          <p:cNvSpPr>
            <a:spLocks noGrp="1"/>
          </p:cNvSpPr>
          <p:nvPr>
            <p:ph type="body" sz="quarter" idx="67" hasCustomPrompt="1"/>
          </p:nvPr>
        </p:nvSpPr>
        <p:spPr>
          <a:xfrm>
            <a:off x="6302846" y="53229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7" name="Tijdelijke aanduiding voor tekst 9">
            <a:extLst>
              <a:ext uri="{FF2B5EF4-FFF2-40B4-BE49-F238E27FC236}">
                <a16:creationId xmlns:a16="http://schemas.microsoft.com/office/drawing/2014/main" id="{045B2691-2D95-4964-A7AA-2F1F3303C393}"/>
              </a:ext>
            </a:extLst>
          </p:cNvPr>
          <p:cNvSpPr>
            <a:spLocks noGrp="1"/>
          </p:cNvSpPr>
          <p:nvPr>
            <p:ph type="body" sz="quarter" idx="68" hasCustomPrompt="1"/>
          </p:nvPr>
        </p:nvSpPr>
        <p:spPr>
          <a:xfrm>
            <a:off x="8872021" y="3241575"/>
            <a:ext cx="2448000" cy="204788"/>
          </a:xfrm>
        </p:spPr>
        <p:txBody>
          <a:bodyPr>
            <a:noAutofit/>
          </a:bodyPr>
          <a:lstStyle>
            <a:lvl1pPr>
              <a:defRPr sz="1600" b="1"/>
            </a:lvl1pPr>
          </a:lstStyle>
          <a:p>
            <a:pPr lvl="0"/>
            <a:r>
              <a:rPr lang="en-GB" noProof="0" dirty="0"/>
              <a:t>Name</a:t>
            </a:r>
          </a:p>
        </p:txBody>
      </p:sp>
      <p:sp>
        <p:nvSpPr>
          <p:cNvPr id="78" name="Tijdelijke aanduiding voor tekst 9">
            <a:extLst>
              <a:ext uri="{FF2B5EF4-FFF2-40B4-BE49-F238E27FC236}">
                <a16:creationId xmlns:a16="http://schemas.microsoft.com/office/drawing/2014/main" id="{50A10DC5-3B79-46D1-8627-9F59BB15C9DF}"/>
              </a:ext>
            </a:extLst>
          </p:cNvPr>
          <p:cNvSpPr>
            <a:spLocks noGrp="1"/>
          </p:cNvSpPr>
          <p:nvPr>
            <p:ph type="body" sz="quarter" idx="69" hasCustomPrompt="1"/>
          </p:nvPr>
        </p:nvSpPr>
        <p:spPr>
          <a:xfrm>
            <a:off x="8872021" y="351459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79" name="Tijdelijke aanduiding voor tekst 9">
            <a:extLst>
              <a:ext uri="{FF2B5EF4-FFF2-40B4-BE49-F238E27FC236}">
                <a16:creationId xmlns:a16="http://schemas.microsoft.com/office/drawing/2014/main" id="{6E76ADAF-B370-468A-99FD-AB2E062B47C5}"/>
              </a:ext>
            </a:extLst>
          </p:cNvPr>
          <p:cNvSpPr>
            <a:spLocks noGrp="1"/>
          </p:cNvSpPr>
          <p:nvPr>
            <p:ph type="body" sz="quarter" idx="70" hasCustomPrompt="1"/>
          </p:nvPr>
        </p:nvSpPr>
        <p:spPr>
          <a:xfrm>
            <a:off x="8872021" y="3844169"/>
            <a:ext cx="2448000" cy="204788"/>
          </a:xfrm>
        </p:spPr>
        <p:txBody>
          <a:bodyPr>
            <a:noAutofit/>
          </a:bodyPr>
          <a:lstStyle>
            <a:lvl1pPr>
              <a:defRPr sz="1600" b="1"/>
            </a:lvl1pPr>
          </a:lstStyle>
          <a:p>
            <a:pPr lvl="0"/>
            <a:r>
              <a:rPr lang="en-GB" noProof="0" dirty="0"/>
              <a:t>Name</a:t>
            </a:r>
          </a:p>
        </p:txBody>
      </p:sp>
      <p:sp>
        <p:nvSpPr>
          <p:cNvPr id="80" name="Tijdelijke aanduiding voor tekst 9">
            <a:extLst>
              <a:ext uri="{FF2B5EF4-FFF2-40B4-BE49-F238E27FC236}">
                <a16:creationId xmlns:a16="http://schemas.microsoft.com/office/drawing/2014/main" id="{58285513-0CDA-4BE1-A074-507A6B20ABDC}"/>
              </a:ext>
            </a:extLst>
          </p:cNvPr>
          <p:cNvSpPr>
            <a:spLocks noGrp="1"/>
          </p:cNvSpPr>
          <p:nvPr>
            <p:ph type="body" sz="quarter" idx="71" hasCustomPrompt="1"/>
          </p:nvPr>
        </p:nvSpPr>
        <p:spPr>
          <a:xfrm>
            <a:off x="8872021" y="4117191"/>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81" name="Tijdelijke aanduiding voor tekst 9">
            <a:extLst>
              <a:ext uri="{FF2B5EF4-FFF2-40B4-BE49-F238E27FC236}">
                <a16:creationId xmlns:a16="http://schemas.microsoft.com/office/drawing/2014/main" id="{D629EB20-5778-4B9E-9B14-199130F98090}"/>
              </a:ext>
            </a:extLst>
          </p:cNvPr>
          <p:cNvSpPr>
            <a:spLocks noGrp="1"/>
          </p:cNvSpPr>
          <p:nvPr>
            <p:ph type="body" sz="quarter" idx="72" hasCustomPrompt="1"/>
          </p:nvPr>
        </p:nvSpPr>
        <p:spPr>
          <a:xfrm>
            <a:off x="8872021" y="4447635"/>
            <a:ext cx="2448000" cy="204788"/>
          </a:xfrm>
        </p:spPr>
        <p:txBody>
          <a:bodyPr>
            <a:noAutofit/>
          </a:bodyPr>
          <a:lstStyle>
            <a:lvl1pPr>
              <a:defRPr sz="1600" b="1"/>
            </a:lvl1pPr>
          </a:lstStyle>
          <a:p>
            <a:pPr lvl="0"/>
            <a:r>
              <a:rPr lang="en-GB" noProof="0" dirty="0"/>
              <a:t>Name</a:t>
            </a:r>
          </a:p>
        </p:txBody>
      </p:sp>
      <p:sp>
        <p:nvSpPr>
          <p:cNvPr id="82" name="Tijdelijke aanduiding voor tekst 9">
            <a:extLst>
              <a:ext uri="{FF2B5EF4-FFF2-40B4-BE49-F238E27FC236}">
                <a16:creationId xmlns:a16="http://schemas.microsoft.com/office/drawing/2014/main" id="{5869BA4C-24F5-491B-9549-44562AEFA3D3}"/>
              </a:ext>
            </a:extLst>
          </p:cNvPr>
          <p:cNvSpPr>
            <a:spLocks noGrp="1"/>
          </p:cNvSpPr>
          <p:nvPr>
            <p:ph type="body" sz="quarter" idx="73" hasCustomPrompt="1"/>
          </p:nvPr>
        </p:nvSpPr>
        <p:spPr>
          <a:xfrm>
            <a:off x="8872021" y="4720657"/>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83" name="Tijdelijke aanduiding voor tekst 9">
            <a:extLst>
              <a:ext uri="{FF2B5EF4-FFF2-40B4-BE49-F238E27FC236}">
                <a16:creationId xmlns:a16="http://schemas.microsoft.com/office/drawing/2014/main" id="{202DA70C-6FC9-4E4A-9BB0-BF0114062E4A}"/>
              </a:ext>
            </a:extLst>
          </p:cNvPr>
          <p:cNvSpPr>
            <a:spLocks noGrp="1"/>
          </p:cNvSpPr>
          <p:nvPr>
            <p:ph type="body" sz="quarter" idx="74" hasCustomPrompt="1"/>
          </p:nvPr>
        </p:nvSpPr>
        <p:spPr>
          <a:xfrm>
            <a:off x="8872021" y="5049974"/>
            <a:ext cx="2448000" cy="204788"/>
          </a:xfrm>
        </p:spPr>
        <p:txBody>
          <a:bodyPr>
            <a:noAutofit/>
          </a:bodyPr>
          <a:lstStyle>
            <a:lvl1pPr>
              <a:defRPr sz="1600" b="1"/>
            </a:lvl1pPr>
          </a:lstStyle>
          <a:p>
            <a:pPr lvl="0"/>
            <a:r>
              <a:rPr lang="en-GB" noProof="0" dirty="0"/>
              <a:t>Name</a:t>
            </a:r>
          </a:p>
        </p:txBody>
      </p:sp>
      <p:sp>
        <p:nvSpPr>
          <p:cNvPr id="84" name="Tijdelijke aanduiding voor tekst 9">
            <a:extLst>
              <a:ext uri="{FF2B5EF4-FFF2-40B4-BE49-F238E27FC236}">
                <a16:creationId xmlns:a16="http://schemas.microsoft.com/office/drawing/2014/main" id="{F0316C87-FEAF-4E79-966E-0B5173C3EB6A}"/>
              </a:ext>
            </a:extLst>
          </p:cNvPr>
          <p:cNvSpPr>
            <a:spLocks noGrp="1"/>
          </p:cNvSpPr>
          <p:nvPr>
            <p:ph type="body" sz="quarter" idx="75" hasCustomPrompt="1"/>
          </p:nvPr>
        </p:nvSpPr>
        <p:spPr>
          <a:xfrm>
            <a:off x="8872021" y="5322996"/>
            <a:ext cx="2448000" cy="204788"/>
          </a:xfrm>
        </p:spPr>
        <p:txBody>
          <a:bodyPr>
            <a:noAutofit/>
          </a:bodyPr>
          <a:lstStyle>
            <a:lvl1pPr>
              <a:defRPr sz="1400" b="0">
                <a:solidFill>
                  <a:schemeClr val="accent6"/>
                </a:solidFill>
              </a:defRPr>
            </a:lvl1pPr>
          </a:lstStyle>
          <a:p>
            <a:pPr lvl="0"/>
            <a:r>
              <a:rPr lang="en-GB" noProof="0" dirty="0"/>
              <a:t>Position/title</a:t>
            </a:r>
          </a:p>
        </p:txBody>
      </p:sp>
      <p:sp>
        <p:nvSpPr>
          <p:cNvPr id="52" name="Tijdelijke aanduiding voor datum 3">
            <a:extLst>
              <a:ext uri="{FF2B5EF4-FFF2-40B4-BE49-F238E27FC236}">
                <a16:creationId xmlns:a16="http://schemas.microsoft.com/office/drawing/2014/main" id="{D9EAFB24-AE70-4F10-B766-C55CFEA832C5}"/>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A8B715E4-C6ED-43B1-87EE-9629A359FF25}" type="datetime4">
              <a:rPr lang="en-GB" smtClean="0"/>
              <a:t>24 March 2025</a:t>
            </a:fld>
            <a:endParaRPr lang="nl-NL" dirty="0"/>
          </a:p>
        </p:txBody>
      </p:sp>
      <p:sp>
        <p:nvSpPr>
          <p:cNvPr id="55" name="Tijdelijke aanduiding voor voettekst 4">
            <a:extLst>
              <a:ext uri="{FF2B5EF4-FFF2-40B4-BE49-F238E27FC236}">
                <a16:creationId xmlns:a16="http://schemas.microsoft.com/office/drawing/2014/main" id="{1E27E025-9B4F-4EE6-8475-FA6BDED000FE}"/>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sp>
        <p:nvSpPr>
          <p:cNvPr id="58" name="Tijdelijke aanduiding voor dianummer 5">
            <a:extLst>
              <a:ext uri="{FF2B5EF4-FFF2-40B4-BE49-F238E27FC236}">
                <a16:creationId xmlns:a16="http://schemas.microsoft.com/office/drawing/2014/main" id="{C8C03DB3-583B-4DF1-A71C-17CDE9EF06B5}"/>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‹Nr.›</a:t>
            </a:fld>
            <a:endParaRPr lang="nl-NL" dirty="0"/>
          </a:p>
        </p:txBody>
      </p:sp>
    </p:spTree>
    <p:extLst>
      <p:ext uri="{BB962C8B-B14F-4D97-AF65-F5344CB8AC3E}">
        <p14:creationId xmlns:p14="http://schemas.microsoft.com/office/powerpoint/2010/main" val="137103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78E4DE6E-9449-41AE-952D-686BA328C49E}"/>
              </a:ext>
            </a:extLst>
          </p:cNvPr>
          <p:cNvSpPr txBox="1"/>
          <p:nvPr userDrawn="1"/>
        </p:nvSpPr>
        <p:spPr>
          <a:xfrm>
            <a:off x="360000" y="76813"/>
            <a:ext cx="5736000" cy="1130400"/>
          </a:xfrm>
          <a:prstGeom prst="rect">
            <a:avLst/>
          </a:prstGeom>
        </p:spPr>
        <p:txBody>
          <a:bodyPr vert="horz" lIns="91440" tIns="45720" rIns="91440" bIns="45720" rtlCol="0" anchor="b">
            <a:normAutofit/>
          </a:bodyPr>
          <a:lstStyle>
            <a:lvl1pPr>
              <a:lnSpc>
                <a:spcPct val="90000"/>
              </a:lnSpc>
              <a:spcBef>
                <a:spcPct val="0"/>
              </a:spcBef>
              <a:buNone/>
              <a:defRPr sz="3000" b="1">
                <a:solidFill>
                  <a:schemeClr val="tx2"/>
                </a:solidFill>
                <a:latin typeface="+mj-lt"/>
                <a:ea typeface="+mj-ea"/>
                <a:cs typeface="+mj-cs"/>
              </a:defRPr>
            </a:lvl1pPr>
          </a:lstStyle>
          <a:p>
            <a:pPr lvl="0"/>
            <a:r>
              <a:rPr lang="nl-NL" sz="2700" dirty="0">
                <a:solidFill>
                  <a:schemeClr val="tx2"/>
                </a:solidFill>
              </a:rPr>
              <a:t>Contact</a:t>
            </a:r>
          </a:p>
        </p:txBody>
      </p:sp>
      <p:sp>
        <p:nvSpPr>
          <p:cNvPr id="10" name="Tijdelijke aanduiding voor tekst 9">
            <a:extLst>
              <a:ext uri="{FF2B5EF4-FFF2-40B4-BE49-F238E27FC236}">
                <a16:creationId xmlns:a16="http://schemas.microsoft.com/office/drawing/2014/main" id="{01384729-1BED-47BF-AF7D-AD8987DED5ED}"/>
              </a:ext>
            </a:extLst>
          </p:cNvPr>
          <p:cNvSpPr>
            <a:spLocks noGrp="1"/>
          </p:cNvSpPr>
          <p:nvPr>
            <p:ph type="body" sz="quarter" idx="14" hasCustomPrompt="1"/>
          </p:nvPr>
        </p:nvSpPr>
        <p:spPr>
          <a:xfrm>
            <a:off x="1164495" y="1771836"/>
            <a:ext cx="3333750" cy="204788"/>
          </a:xfrm>
        </p:spPr>
        <p:txBody>
          <a:bodyPr>
            <a:noAutofit/>
          </a:bodyPr>
          <a:lstStyle>
            <a:lvl1pPr>
              <a:defRPr sz="1600" b="1"/>
            </a:lvl1pPr>
          </a:lstStyle>
          <a:p>
            <a:pPr lvl="0"/>
            <a:r>
              <a:rPr lang="en-GB" noProof="0"/>
              <a:t>Name</a:t>
            </a:r>
          </a:p>
        </p:txBody>
      </p:sp>
      <p:sp>
        <p:nvSpPr>
          <p:cNvPr id="11" name="Tijdelijke aanduiding voor tekst 9">
            <a:extLst>
              <a:ext uri="{FF2B5EF4-FFF2-40B4-BE49-F238E27FC236}">
                <a16:creationId xmlns:a16="http://schemas.microsoft.com/office/drawing/2014/main" id="{776F4613-38AE-49BF-9B9B-E10EBC79FFC2}"/>
              </a:ext>
            </a:extLst>
          </p:cNvPr>
          <p:cNvSpPr>
            <a:spLocks noGrp="1"/>
          </p:cNvSpPr>
          <p:nvPr>
            <p:ph type="body" sz="quarter" idx="15" hasCustomPrompt="1"/>
          </p:nvPr>
        </p:nvSpPr>
        <p:spPr>
          <a:xfrm>
            <a:off x="1164495" y="2044858"/>
            <a:ext cx="3333750" cy="204788"/>
          </a:xfrm>
        </p:spPr>
        <p:txBody>
          <a:bodyPr>
            <a:noAutofit/>
          </a:bodyPr>
          <a:lstStyle>
            <a:lvl1pPr>
              <a:defRPr sz="1600" b="0"/>
            </a:lvl1pPr>
          </a:lstStyle>
          <a:p>
            <a:pPr lvl="0"/>
            <a:r>
              <a:rPr lang="en-GB" noProof="0" dirty="0"/>
              <a:t>Position/title</a:t>
            </a:r>
          </a:p>
        </p:txBody>
      </p:sp>
      <p:sp>
        <p:nvSpPr>
          <p:cNvPr id="12" name="Tijdelijke aanduiding voor tekst 9">
            <a:extLst>
              <a:ext uri="{FF2B5EF4-FFF2-40B4-BE49-F238E27FC236}">
                <a16:creationId xmlns:a16="http://schemas.microsoft.com/office/drawing/2014/main" id="{E7B90223-530A-4AD1-8ED6-253465155A33}"/>
              </a:ext>
            </a:extLst>
          </p:cNvPr>
          <p:cNvSpPr>
            <a:spLocks noGrp="1"/>
          </p:cNvSpPr>
          <p:nvPr>
            <p:ph type="body" sz="quarter" idx="16" hasCustomPrompt="1"/>
          </p:nvPr>
        </p:nvSpPr>
        <p:spPr>
          <a:xfrm>
            <a:off x="1164495" y="2317744"/>
            <a:ext cx="3333750" cy="204788"/>
          </a:xfrm>
        </p:spPr>
        <p:txBody>
          <a:bodyPr>
            <a:noAutofit/>
          </a:bodyPr>
          <a:lstStyle>
            <a:lvl1pPr>
              <a:defRPr sz="1600" b="0"/>
            </a:lvl1pPr>
          </a:lstStyle>
          <a:p>
            <a:pPr lvl="0"/>
            <a:r>
              <a:rPr lang="en-GB" noProof="0"/>
              <a:t>Phone number</a:t>
            </a:r>
          </a:p>
        </p:txBody>
      </p:sp>
      <p:sp>
        <p:nvSpPr>
          <p:cNvPr id="13" name="Tijdelijke aanduiding voor tekst 9">
            <a:extLst>
              <a:ext uri="{FF2B5EF4-FFF2-40B4-BE49-F238E27FC236}">
                <a16:creationId xmlns:a16="http://schemas.microsoft.com/office/drawing/2014/main" id="{89610FB0-700D-4488-9A59-6E878A9CE89B}"/>
              </a:ext>
            </a:extLst>
          </p:cNvPr>
          <p:cNvSpPr>
            <a:spLocks noGrp="1"/>
          </p:cNvSpPr>
          <p:nvPr>
            <p:ph type="body" sz="quarter" idx="17" hasCustomPrompt="1"/>
          </p:nvPr>
        </p:nvSpPr>
        <p:spPr>
          <a:xfrm>
            <a:off x="1164495" y="2590630"/>
            <a:ext cx="3333750" cy="204788"/>
          </a:xfrm>
        </p:spPr>
        <p:txBody>
          <a:bodyPr>
            <a:noAutofit/>
          </a:bodyPr>
          <a:lstStyle>
            <a:lvl1pPr>
              <a:defRPr sz="1600" b="0"/>
            </a:lvl1pPr>
          </a:lstStyle>
          <a:p>
            <a:pPr lvl="0"/>
            <a:r>
              <a:rPr lang="en-GB" noProof="0"/>
              <a:t>E-mail address</a:t>
            </a:r>
          </a:p>
        </p:txBody>
      </p:sp>
      <p:sp>
        <p:nvSpPr>
          <p:cNvPr id="15" name="Tijdelijke aanduiding voor afbeelding 14">
            <a:extLst>
              <a:ext uri="{FF2B5EF4-FFF2-40B4-BE49-F238E27FC236}">
                <a16:creationId xmlns:a16="http://schemas.microsoft.com/office/drawing/2014/main" id="{CD254B0F-B54E-453F-8C75-BA33B5874226}"/>
              </a:ext>
            </a:extLst>
          </p:cNvPr>
          <p:cNvSpPr>
            <a:spLocks noGrp="1"/>
          </p:cNvSpPr>
          <p:nvPr>
            <p:ph type="pic" sz="quarter" idx="18"/>
          </p:nvPr>
        </p:nvSpPr>
        <p:spPr>
          <a:xfrm>
            <a:off x="1170259" y="2944444"/>
            <a:ext cx="333375" cy="33337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6" name="Tijdelijke aanduiding voor afbeelding 14">
            <a:extLst>
              <a:ext uri="{FF2B5EF4-FFF2-40B4-BE49-F238E27FC236}">
                <a16:creationId xmlns:a16="http://schemas.microsoft.com/office/drawing/2014/main" id="{ACA9458E-1A07-4EF8-A596-9C13C54A77D6}"/>
              </a:ext>
            </a:extLst>
          </p:cNvPr>
          <p:cNvSpPr>
            <a:spLocks noGrp="1"/>
          </p:cNvSpPr>
          <p:nvPr>
            <p:ph type="pic" sz="quarter" idx="19"/>
          </p:nvPr>
        </p:nvSpPr>
        <p:spPr>
          <a:xfrm>
            <a:off x="1652443" y="2944444"/>
            <a:ext cx="333375" cy="33337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7" name="Tekstvak 16">
            <a:extLst>
              <a:ext uri="{FF2B5EF4-FFF2-40B4-BE49-F238E27FC236}">
                <a16:creationId xmlns:a16="http://schemas.microsoft.com/office/drawing/2014/main" id="{EE6C7F07-3403-4EE0-A592-D3B3E8315F6A}"/>
              </a:ext>
            </a:extLst>
          </p:cNvPr>
          <p:cNvSpPr txBox="1"/>
          <p:nvPr userDrawn="1"/>
        </p:nvSpPr>
        <p:spPr>
          <a:xfrm>
            <a:off x="1164495" y="3605385"/>
            <a:ext cx="3149067" cy="830997"/>
          </a:xfrm>
          <a:prstGeom prst="rect">
            <a:avLst/>
          </a:prstGeom>
          <a:noFill/>
        </p:spPr>
        <p:txBody>
          <a:bodyPr wrap="none" lIns="0" rtlCol="0">
            <a:spAutoFit/>
          </a:bodyPr>
          <a:lstStyle/>
          <a:p>
            <a:r>
              <a:rPr lang="en-GB" sz="1600" b="1" noProof="0" dirty="0">
                <a:solidFill>
                  <a:schemeClr val="tx1"/>
                </a:solidFill>
              </a:rPr>
              <a:t>DIFFER</a:t>
            </a:r>
            <a:r>
              <a:rPr lang="en-GB" sz="1600" noProof="0" dirty="0">
                <a:solidFill>
                  <a:schemeClr val="tx1"/>
                </a:solidFill>
              </a:rPr>
              <a:t> </a:t>
            </a:r>
            <a:br>
              <a:rPr lang="en-GB" sz="1600" noProof="0" dirty="0">
                <a:solidFill>
                  <a:schemeClr val="tx1"/>
                </a:solidFill>
              </a:rPr>
            </a:br>
            <a:r>
              <a:rPr lang="en-GB" sz="1600" noProof="0" dirty="0">
                <a:solidFill>
                  <a:schemeClr val="tx1"/>
                </a:solidFill>
              </a:rPr>
              <a:t>Eindhoven, The Netherlands</a:t>
            </a:r>
            <a:br>
              <a:rPr lang="en-GB" sz="1600" noProof="0" dirty="0">
                <a:solidFill>
                  <a:schemeClr val="tx1"/>
                </a:solidFill>
              </a:rPr>
            </a:br>
            <a:r>
              <a:rPr lang="en-GB" sz="1600" noProof="0" dirty="0" err="1">
                <a:solidFill>
                  <a:schemeClr val="tx1"/>
                </a:solidFill>
              </a:rPr>
              <a:t>info@differ.nl</a:t>
            </a:r>
            <a:r>
              <a:rPr lang="en-GB" sz="1600" noProof="0" dirty="0">
                <a:solidFill>
                  <a:schemeClr val="tx1"/>
                </a:solidFill>
              </a:rPr>
              <a:t>   |   </a:t>
            </a:r>
            <a:r>
              <a:rPr lang="en-GB" sz="1600" noProof="0" dirty="0" err="1">
                <a:solidFill>
                  <a:schemeClr val="tx1"/>
                </a:solidFill>
              </a:rPr>
              <a:t>www.differ.nl</a:t>
            </a:r>
            <a:r>
              <a:rPr lang="en-GB" sz="1600" noProof="0" dirty="0">
                <a:solidFill>
                  <a:schemeClr val="tx1"/>
                </a:solidFill>
              </a:rPr>
              <a:t> </a:t>
            </a:r>
          </a:p>
        </p:txBody>
      </p:sp>
      <p:sp>
        <p:nvSpPr>
          <p:cNvPr id="19" name="Tijdelijke aanduiding voor afbeelding 18">
            <a:extLst>
              <a:ext uri="{FF2B5EF4-FFF2-40B4-BE49-F238E27FC236}">
                <a16:creationId xmlns:a16="http://schemas.microsoft.com/office/drawing/2014/main" id="{5D66D3FE-BFC2-43D3-989D-D0BAB3FBA2D9}"/>
              </a:ext>
            </a:extLst>
          </p:cNvPr>
          <p:cNvSpPr>
            <a:spLocks noGrp="1"/>
          </p:cNvSpPr>
          <p:nvPr>
            <p:ph type="pic" sz="quarter" idx="20" hasCustomPrompt="1"/>
          </p:nvPr>
        </p:nvSpPr>
        <p:spPr>
          <a:xfrm>
            <a:off x="4695141" y="1771048"/>
            <a:ext cx="1243012" cy="1243012"/>
          </a:xfrm>
          <a:prstGeom prst="ellipse">
            <a:avLst/>
          </a:prstGeom>
          <a:noFill/>
        </p:spPr>
        <p:txBody>
          <a:bodyPr bIns="612000" anchor="ctr">
            <a:noAutofit/>
          </a:bodyPr>
          <a:lstStyle>
            <a:lvl1pPr algn="ctr">
              <a:defRPr sz="1000"/>
            </a:lvl1pPr>
          </a:lstStyle>
          <a:p>
            <a:r>
              <a:rPr lang="en-GB" noProof="0" dirty="0"/>
              <a:t>Click to add</a:t>
            </a:r>
            <a:br>
              <a:rPr lang="en-GB" noProof="0" dirty="0"/>
            </a:br>
            <a:r>
              <a:rPr lang="en-GB" noProof="0" dirty="0"/>
              <a:t>portrait</a:t>
            </a:r>
          </a:p>
        </p:txBody>
      </p:sp>
      <p:sp>
        <p:nvSpPr>
          <p:cNvPr id="20" name="Tekstvak 19">
            <a:extLst>
              <a:ext uri="{FF2B5EF4-FFF2-40B4-BE49-F238E27FC236}">
                <a16:creationId xmlns:a16="http://schemas.microsoft.com/office/drawing/2014/main" id="{48600F9E-390C-4B33-90FB-553A50B6A3DF}"/>
              </a:ext>
            </a:extLst>
          </p:cNvPr>
          <p:cNvSpPr txBox="1"/>
          <p:nvPr userDrawn="1"/>
        </p:nvSpPr>
        <p:spPr>
          <a:xfrm>
            <a:off x="-2413987" y="2936468"/>
            <a:ext cx="2003434" cy="954107"/>
          </a:xfrm>
          <a:prstGeom prst="rect">
            <a:avLst/>
          </a:prstGeom>
          <a:noFill/>
        </p:spPr>
        <p:txBody>
          <a:bodyPr wrap="none" rtlCol="0">
            <a:spAutoFit/>
          </a:bodyPr>
          <a:lstStyle/>
          <a:p>
            <a:pPr algn="r"/>
            <a:r>
              <a:rPr lang="nl-NL" sz="1400" b="1" dirty="0">
                <a:solidFill>
                  <a:schemeClr val="bg2"/>
                </a:solidFill>
              </a:rPr>
              <a:t>No LinkedIn</a:t>
            </a:r>
            <a:br>
              <a:rPr lang="nl-NL" sz="1400" b="1" dirty="0">
                <a:solidFill>
                  <a:schemeClr val="bg2"/>
                </a:solidFill>
              </a:rPr>
            </a:br>
            <a:r>
              <a:rPr lang="nl-NL" sz="1400" b="1" dirty="0" err="1">
                <a:solidFill>
                  <a:schemeClr val="bg2"/>
                </a:solidFill>
              </a:rPr>
              <a:t>and</a:t>
            </a:r>
            <a:r>
              <a:rPr lang="nl-NL" sz="1400" b="1" dirty="0">
                <a:solidFill>
                  <a:schemeClr val="bg2"/>
                </a:solidFill>
              </a:rPr>
              <a:t>/or Twitter account?</a:t>
            </a:r>
          </a:p>
          <a:p>
            <a:pPr algn="r"/>
            <a:r>
              <a:rPr lang="nl-NL" sz="1400" dirty="0">
                <a:solidFill>
                  <a:schemeClr val="bg2"/>
                </a:solidFill>
              </a:rPr>
              <a:t>Just select the icon </a:t>
            </a:r>
            <a:r>
              <a:rPr lang="nl-NL" sz="1400" dirty="0" err="1">
                <a:solidFill>
                  <a:schemeClr val="bg2"/>
                </a:solidFill>
              </a:rPr>
              <a:t>and</a:t>
            </a:r>
            <a:br>
              <a:rPr lang="nl-NL" sz="1400" dirty="0">
                <a:solidFill>
                  <a:schemeClr val="bg2"/>
                </a:solidFill>
              </a:rPr>
            </a:br>
            <a:r>
              <a:rPr lang="nl-NL" sz="1400" dirty="0">
                <a:solidFill>
                  <a:schemeClr val="bg2"/>
                </a:solidFill>
              </a:rPr>
              <a:t>delete the icon.</a:t>
            </a:r>
          </a:p>
        </p:txBody>
      </p:sp>
      <p:sp>
        <p:nvSpPr>
          <p:cNvPr id="21" name="Gelijkbenige driehoek 20">
            <a:extLst>
              <a:ext uri="{FF2B5EF4-FFF2-40B4-BE49-F238E27FC236}">
                <a16:creationId xmlns:a16="http://schemas.microsoft.com/office/drawing/2014/main" id="{826FE8B4-A708-46EF-8A0B-48767A054ABD}"/>
              </a:ext>
            </a:extLst>
          </p:cNvPr>
          <p:cNvSpPr/>
          <p:nvPr userDrawn="1"/>
        </p:nvSpPr>
        <p:spPr>
          <a:xfrm rot="5400000" flipH="1">
            <a:off x="-343163" y="3037170"/>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jdelijke aanduiding voor datum 3">
            <a:extLst>
              <a:ext uri="{FF2B5EF4-FFF2-40B4-BE49-F238E27FC236}">
                <a16:creationId xmlns:a16="http://schemas.microsoft.com/office/drawing/2014/main" id="{CE6A7AFC-0BFF-4326-92F2-FBD304D78617}"/>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F36C8D30-2844-4979-9C20-B9CC31E51D59}" type="datetime4">
              <a:rPr lang="en-GB" smtClean="0"/>
              <a:t>24 March 2025</a:t>
            </a:fld>
            <a:endParaRPr lang="nl-NL" dirty="0"/>
          </a:p>
        </p:txBody>
      </p:sp>
      <p:sp>
        <p:nvSpPr>
          <p:cNvPr id="22" name="Tijdelijke aanduiding voor voettekst 4">
            <a:extLst>
              <a:ext uri="{FF2B5EF4-FFF2-40B4-BE49-F238E27FC236}">
                <a16:creationId xmlns:a16="http://schemas.microsoft.com/office/drawing/2014/main" id="{ADC7F66D-F36F-492D-A05F-5609FEEA07CC}"/>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sp>
        <p:nvSpPr>
          <p:cNvPr id="25" name="Tijdelijke aanduiding voor dianummer 5">
            <a:extLst>
              <a:ext uri="{FF2B5EF4-FFF2-40B4-BE49-F238E27FC236}">
                <a16:creationId xmlns:a16="http://schemas.microsoft.com/office/drawing/2014/main" id="{1D9815BA-2AEB-4847-B651-32EF707151FE}"/>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‹Nr.›</a:t>
            </a:fld>
            <a:endParaRPr lang="nl-NL" dirty="0"/>
          </a:p>
        </p:txBody>
      </p:sp>
    </p:spTree>
    <p:extLst>
      <p:ext uri="{BB962C8B-B14F-4D97-AF65-F5344CB8AC3E}">
        <p14:creationId xmlns:p14="http://schemas.microsoft.com/office/powerpoint/2010/main" val="2070560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act slide - double team">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78E4DE6E-9449-41AE-952D-686BA328C49E}"/>
              </a:ext>
            </a:extLst>
          </p:cNvPr>
          <p:cNvSpPr txBox="1"/>
          <p:nvPr userDrawn="1"/>
        </p:nvSpPr>
        <p:spPr>
          <a:xfrm>
            <a:off x="360000" y="76813"/>
            <a:ext cx="5736000" cy="1130400"/>
          </a:xfrm>
          <a:prstGeom prst="rect">
            <a:avLst/>
          </a:prstGeom>
        </p:spPr>
        <p:txBody>
          <a:bodyPr vert="horz" lIns="91440" tIns="45720" rIns="91440" bIns="45720" rtlCol="0" anchor="b">
            <a:normAutofit/>
          </a:bodyPr>
          <a:lstStyle>
            <a:lvl1pPr>
              <a:lnSpc>
                <a:spcPct val="90000"/>
              </a:lnSpc>
              <a:spcBef>
                <a:spcPct val="0"/>
              </a:spcBef>
              <a:buNone/>
              <a:defRPr sz="3000" b="1">
                <a:solidFill>
                  <a:schemeClr val="tx2"/>
                </a:solidFill>
                <a:latin typeface="+mj-lt"/>
                <a:ea typeface="+mj-ea"/>
                <a:cs typeface="+mj-cs"/>
              </a:defRPr>
            </a:lvl1pPr>
          </a:lstStyle>
          <a:p>
            <a:pPr lvl="0"/>
            <a:r>
              <a:rPr lang="nl-NL" dirty="0">
                <a:solidFill>
                  <a:schemeClr val="tx2"/>
                </a:solidFill>
              </a:rPr>
              <a:t>Contact</a:t>
            </a:r>
          </a:p>
        </p:txBody>
      </p:sp>
      <p:sp>
        <p:nvSpPr>
          <p:cNvPr id="10" name="Tijdelijke aanduiding voor tekst 9">
            <a:extLst>
              <a:ext uri="{FF2B5EF4-FFF2-40B4-BE49-F238E27FC236}">
                <a16:creationId xmlns:a16="http://schemas.microsoft.com/office/drawing/2014/main" id="{01384729-1BED-47BF-AF7D-AD8987DED5ED}"/>
              </a:ext>
            </a:extLst>
          </p:cNvPr>
          <p:cNvSpPr>
            <a:spLocks noGrp="1"/>
          </p:cNvSpPr>
          <p:nvPr>
            <p:ph type="body" sz="quarter" idx="14" hasCustomPrompt="1"/>
          </p:nvPr>
        </p:nvSpPr>
        <p:spPr>
          <a:xfrm>
            <a:off x="1164495" y="1771836"/>
            <a:ext cx="3333750" cy="204788"/>
          </a:xfrm>
        </p:spPr>
        <p:txBody>
          <a:bodyPr>
            <a:noAutofit/>
          </a:bodyPr>
          <a:lstStyle>
            <a:lvl1pPr>
              <a:defRPr sz="1600" b="1"/>
            </a:lvl1pPr>
          </a:lstStyle>
          <a:p>
            <a:pPr lvl="0"/>
            <a:r>
              <a:rPr lang="en-GB" noProof="0"/>
              <a:t>Name</a:t>
            </a:r>
          </a:p>
        </p:txBody>
      </p:sp>
      <p:sp>
        <p:nvSpPr>
          <p:cNvPr id="11" name="Tijdelijke aanduiding voor tekst 9">
            <a:extLst>
              <a:ext uri="{FF2B5EF4-FFF2-40B4-BE49-F238E27FC236}">
                <a16:creationId xmlns:a16="http://schemas.microsoft.com/office/drawing/2014/main" id="{776F4613-38AE-49BF-9B9B-E10EBC79FFC2}"/>
              </a:ext>
            </a:extLst>
          </p:cNvPr>
          <p:cNvSpPr>
            <a:spLocks noGrp="1"/>
          </p:cNvSpPr>
          <p:nvPr>
            <p:ph type="body" sz="quarter" idx="15" hasCustomPrompt="1"/>
          </p:nvPr>
        </p:nvSpPr>
        <p:spPr>
          <a:xfrm>
            <a:off x="1164495" y="2044858"/>
            <a:ext cx="3333750" cy="204788"/>
          </a:xfrm>
        </p:spPr>
        <p:txBody>
          <a:bodyPr>
            <a:noAutofit/>
          </a:bodyPr>
          <a:lstStyle>
            <a:lvl1pPr>
              <a:defRPr sz="1600" b="0"/>
            </a:lvl1pPr>
          </a:lstStyle>
          <a:p>
            <a:pPr lvl="0"/>
            <a:r>
              <a:rPr lang="en-GB" noProof="0" dirty="0"/>
              <a:t>Position/title</a:t>
            </a:r>
          </a:p>
        </p:txBody>
      </p:sp>
      <p:sp>
        <p:nvSpPr>
          <p:cNvPr id="12" name="Tijdelijke aanduiding voor tekst 9">
            <a:extLst>
              <a:ext uri="{FF2B5EF4-FFF2-40B4-BE49-F238E27FC236}">
                <a16:creationId xmlns:a16="http://schemas.microsoft.com/office/drawing/2014/main" id="{E7B90223-530A-4AD1-8ED6-253465155A33}"/>
              </a:ext>
            </a:extLst>
          </p:cNvPr>
          <p:cNvSpPr>
            <a:spLocks noGrp="1"/>
          </p:cNvSpPr>
          <p:nvPr>
            <p:ph type="body" sz="quarter" idx="16" hasCustomPrompt="1"/>
          </p:nvPr>
        </p:nvSpPr>
        <p:spPr>
          <a:xfrm>
            <a:off x="1164495" y="2317744"/>
            <a:ext cx="3333750" cy="204788"/>
          </a:xfrm>
        </p:spPr>
        <p:txBody>
          <a:bodyPr>
            <a:noAutofit/>
          </a:bodyPr>
          <a:lstStyle>
            <a:lvl1pPr>
              <a:defRPr sz="1600" b="0"/>
            </a:lvl1pPr>
          </a:lstStyle>
          <a:p>
            <a:pPr lvl="0"/>
            <a:r>
              <a:rPr lang="en-GB" noProof="0"/>
              <a:t>Phone number</a:t>
            </a:r>
          </a:p>
        </p:txBody>
      </p:sp>
      <p:sp>
        <p:nvSpPr>
          <p:cNvPr id="13" name="Tijdelijke aanduiding voor tekst 9">
            <a:extLst>
              <a:ext uri="{FF2B5EF4-FFF2-40B4-BE49-F238E27FC236}">
                <a16:creationId xmlns:a16="http://schemas.microsoft.com/office/drawing/2014/main" id="{89610FB0-700D-4488-9A59-6E878A9CE89B}"/>
              </a:ext>
            </a:extLst>
          </p:cNvPr>
          <p:cNvSpPr>
            <a:spLocks noGrp="1"/>
          </p:cNvSpPr>
          <p:nvPr>
            <p:ph type="body" sz="quarter" idx="17" hasCustomPrompt="1"/>
          </p:nvPr>
        </p:nvSpPr>
        <p:spPr>
          <a:xfrm>
            <a:off x="1164495" y="2590630"/>
            <a:ext cx="3333750" cy="204788"/>
          </a:xfrm>
        </p:spPr>
        <p:txBody>
          <a:bodyPr>
            <a:noAutofit/>
          </a:bodyPr>
          <a:lstStyle>
            <a:lvl1pPr>
              <a:defRPr sz="1600" b="0"/>
            </a:lvl1pPr>
          </a:lstStyle>
          <a:p>
            <a:pPr lvl="0"/>
            <a:r>
              <a:rPr lang="en-GB" noProof="0"/>
              <a:t>E-mail address</a:t>
            </a:r>
          </a:p>
        </p:txBody>
      </p:sp>
      <p:sp>
        <p:nvSpPr>
          <p:cNvPr id="15" name="Tijdelijke aanduiding voor afbeelding 14">
            <a:extLst>
              <a:ext uri="{FF2B5EF4-FFF2-40B4-BE49-F238E27FC236}">
                <a16:creationId xmlns:a16="http://schemas.microsoft.com/office/drawing/2014/main" id="{CD254B0F-B54E-453F-8C75-BA33B5874226}"/>
              </a:ext>
            </a:extLst>
          </p:cNvPr>
          <p:cNvSpPr>
            <a:spLocks noGrp="1"/>
          </p:cNvSpPr>
          <p:nvPr>
            <p:ph type="pic" sz="quarter" idx="18"/>
          </p:nvPr>
        </p:nvSpPr>
        <p:spPr>
          <a:xfrm>
            <a:off x="1170259" y="2944444"/>
            <a:ext cx="333375" cy="33337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6" name="Tijdelijke aanduiding voor afbeelding 14">
            <a:extLst>
              <a:ext uri="{FF2B5EF4-FFF2-40B4-BE49-F238E27FC236}">
                <a16:creationId xmlns:a16="http://schemas.microsoft.com/office/drawing/2014/main" id="{ACA9458E-1A07-4EF8-A596-9C13C54A77D6}"/>
              </a:ext>
            </a:extLst>
          </p:cNvPr>
          <p:cNvSpPr>
            <a:spLocks noGrp="1"/>
          </p:cNvSpPr>
          <p:nvPr>
            <p:ph type="pic" sz="quarter" idx="19"/>
          </p:nvPr>
        </p:nvSpPr>
        <p:spPr>
          <a:xfrm>
            <a:off x="1652443" y="2944444"/>
            <a:ext cx="333375" cy="33337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17" name="Tekstvak 16">
            <a:extLst>
              <a:ext uri="{FF2B5EF4-FFF2-40B4-BE49-F238E27FC236}">
                <a16:creationId xmlns:a16="http://schemas.microsoft.com/office/drawing/2014/main" id="{EE6C7F07-3403-4EE0-A592-D3B3E8315F6A}"/>
              </a:ext>
            </a:extLst>
          </p:cNvPr>
          <p:cNvSpPr txBox="1"/>
          <p:nvPr userDrawn="1"/>
        </p:nvSpPr>
        <p:spPr>
          <a:xfrm>
            <a:off x="1164495" y="3605385"/>
            <a:ext cx="3149067" cy="830997"/>
          </a:xfrm>
          <a:prstGeom prst="rect">
            <a:avLst/>
          </a:prstGeom>
          <a:noFill/>
        </p:spPr>
        <p:txBody>
          <a:bodyPr wrap="none" lIns="0" rtlCol="0">
            <a:spAutoFit/>
          </a:bodyPr>
          <a:lstStyle/>
          <a:p>
            <a:r>
              <a:rPr lang="en-GB" sz="1600" b="1" noProof="0" dirty="0">
                <a:solidFill>
                  <a:schemeClr val="tx1"/>
                </a:solidFill>
              </a:rPr>
              <a:t>DIFFER</a:t>
            </a:r>
            <a:r>
              <a:rPr lang="en-GB" sz="1600" noProof="0" dirty="0">
                <a:solidFill>
                  <a:schemeClr val="tx1"/>
                </a:solidFill>
              </a:rPr>
              <a:t> </a:t>
            </a:r>
            <a:br>
              <a:rPr lang="en-GB" sz="1600" noProof="0" dirty="0">
                <a:solidFill>
                  <a:schemeClr val="tx1"/>
                </a:solidFill>
              </a:rPr>
            </a:br>
            <a:r>
              <a:rPr lang="en-GB" sz="1600" noProof="0" dirty="0">
                <a:solidFill>
                  <a:schemeClr val="tx1"/>
                </a:solidFill>
              </a:rPr>
              <a:t>Eindhoven, The Netherlands</a:t>
            </a:r>
            <a:br>
              <a:rPr lang="en-GB" sz="1600" noProof="0" dirty="0">
                <a:solidFill>
                  <a:schemeClr val="tx1"/>
                </a:solidFill>
              </a:rPr>
            </a:br>
            <a:r>
              <a:rPr lang="en-GB" sz="1600" noProof="0" dirty="0" err="1">
                <a:solidFill>
                  <a:schemeClr val="tx1"/>
                </a:solidFill>
              </a:rPr>
              <a:t>info@differ.nl</a:t>
            </a:r>
            <a:r>
              <a:rPr lang="en-GB" sz="1600" noProof="0" dirty="0">
                <a:solidFill>
                  <a:schemeClr val="tx1"/>
                </a:solidFill>
              </a:rPr>
              <a:t>   |   </a:t>
            </a:r>
            <a:r>
              <a:rPr lang="en-GB" sz="1600" noProof="0" dirty="0" err="1">
                <a:solidFill>
                  <a:schemeClr val="tx1"/>
                </a:solidFill>
              </a:rPr>
              <a:t>www.differ.nl</a:t>
            </a:r>
            <a:r>
              <a:rPr lang="en-GB" sz="1600" noProof="0" dirty="0">
                <a:solidFill>
                  <a:schemeClr val="tx1"/>
                </a:solidFill>
              </a:rPr>
              <a:t> </a:t>
            </a:r>
          </a:p>
        </p:txBody>
      </p:sp>
      <p:sp>
        <p:nvSpPr>
          <p:cNvPr id="19" name="Tijdelijke aanduiding voor afbeelding 18">
            <a:extLst>
              <a:ext uri="{FF2B5EF4-FFF2-40B4-BE49-F238E27FC236}">
                <a16:creationId xmlns:a16="http://schemas.microsoft.com/office/drawing/2014/main" id="{5D66D3FE-BFC2-43D3-989D-D0BAB3FBA2D9}"/>
              </a:ext>
            </a:extLst>
          </p:cNvPr>
          <p:cNvSpPr>
            <a:spLocks noGrp="1"/>
          </p:cNvSpPr>
          <p:nvPr>
            <p:ph type="pic" sz="quarter" idx="20" hasCustomPrompt="1"/>
          </p:nvPr>
        </p:nvSpPr>
        <p:spPr>
          <a:xfrm>
            <a:off x="4695141" y="1771048"/>
            <a:ext cx="1243012" cy="1243012"/>
          </a:xfrm>
          <a:prstGeom prst="ellipse">
            <a:avLst/>
          </a:prstGeom>
          <a:noFill/>
        </p:spPr>
        <p:txBody>
          <a:bodyPr bIns="612000" anchor="ctr">
            <a:noAutofit/>
          </a:bodyPr>
          <a:lstStyle>
            <a:lvl1pPr algn="ctr">
              <a:defRPr sz="1000"/>
            </a:lvl1pPr>
          </a:lstStyle>
          <a:p>
            <a:r>
              <a:rPr lang="en-GB" noProof="0" dirty="0"/>
              <a:t>Click to add</a:t>
            </a:r>
            <a:br>
              <a:rPr lang="en-GB" noProof="0" dirty="0"/>
            </a:br>
            <a:r>
              <a:rPr lang="en-GB" noProof="0" dirty="0"/>
              <a:t>portrait</a:t>
            </a:r>
          </a:p>
        </p:txBody>
      </p:sp>
      <p:sp>
        <p:nvSpPr>
          <p:cNvPr id="20" name="Tekstvak 19">
            <a:extLst>
              <a:ext uri="{FF2B5EF4-FFF2-40B4-BE49-F238E27FC236}">
                <a16:creationId xmlns:a16="http://schemas.microsoft.com/office/drawing/2014/main" id="{48600F9E-390C-4B33-90FB-553A50B6A3DF}"/>
              </a:ext>
            </a:extLst>
          </p:cNvPr>
          <p:cNvSpPr txBox="1"/>
          <p:nvPr userDrawn="1"/>
        </p:nvSpPr>
        <p:spPr>
          <a:xfrm>
            <a:off x="-2413986" y="2936468"/>
            <a:ext cx="2003433" cy="954107"/>
          </a:xfrm>
          <a:prstGeom prst="rect">
            <a:avLst/>
          </a:prstGeom>
          <a:noFill/>
        </p:spPr>
        <p:txBody>
          <a:bodyPr wrap="none" rtlCol="0">
            <a:spAutoFit/>
          </a:bodyPr>
          <a:lstStyle/>
          <a:p>
            <a:pPr algn="r"/>
            <a:r>
              <a:rPr lang="nl-NL" sz="1400" b="1" dirty="0">
                <a:solidFill>
                  <a:schemeClr val="bg2"/>
                </a:solidFill>
              </a:rPr>
              <a:t>No LinkedIn</a:t>
            </a:r>
            <a:br>
              <a:rPr lang="nl-NL" sz="1400" b="1" dirty="0">
                <a:solidFill>
                  <a:schemeClr val="bg2"/>
                </a:solidFill>
              </a:rPr>
            </a:br>
            <a:r>
              <a:rPr lang="nl-NL" sz="1400" b="1" dirty="0" err="1">
                <a:solidFill>
                  <a:schemeClr val="bg2"/>
                </a:solidFill>
              </a:rPr>
              <a:t>and</a:t>
            </a:r>
            <a:r>
              <a:rPr lang="nl-NL" sz="1400" b="1" dirty="0">
                <a:solidFill>
                  <a:schemeClr val="bg2"/>
                </a:solidFill>
              </a:rPr>
              <a:t>/or Twitter account?</a:t>
            </a:r>
          </a:p>
          <a:p>
            <a:pPr algn="r"/>
            <a:r>
              <a:rPr lang="nl-NL" sz="1400" dirty="0">
                <a:solidFill>
                  <a:schemeClr val="bg2"/>
                </a:solidFill>
              </a:rPr>
              <a:t>Just select the icon </a:t>
            </a:r>
            <a:r>
              <a:rPr lang="nl-NL" sz="1400" dirty="0" err="1">
                <a:solidFill>
                  <a:schemeClr val="bg2"/>
                </a:solidFill>
              </a:rPr>
              <a:t>and</a:t>
            </a:r>
            <a:br>
              <a:rPr lang="nl-NL" sz="1400" dirty="0">
                <a:solidFill>
                  <a:schemeClr val="bg2"/>
                </a:solidFill>
              </a:rPr>
            </a:br>
            <a:r>
              <a:rPr lang="nl-NL" sz="1400" dirty="0">
                <a:solidFill>
                  <a:schemeClr val="bg2"/>
                </a:solidFill>
              </a:rPr>
              <a:t>delete the icon.</a:t>
            </a:r>
          </a:p>
        </p:txBody>
      </p:sp>
      <p:sp>
        <p:nvSpPr>
          <p:cNvPr id="21" name="Gelijkbenige driehoek 20">
            <a:extLst>
              <a:ext uri="{FF2B5EF4-FFF2-40B4-BE49-F238E27FC236}">
                <a16:creationId xmlns:a16="http://schemas.microsoft.com/office/drawing/2014/main" id="{826FE8B4-A708-46EF-8A0B-48767A054ABD}"/>
              </a:ext>
            </a:extLst>
          </p:cNvPr>
          <p:cNvSpPr/>
          <p:nvPr userDrawn="1"/>
        </p:nvSpPr>
        <p:spPr>
          <a:xfrm rot="5400000" flipH="1">
            <a:off x="-343163" y="3037170"/>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jdelijke aanduiding voor tekst 9">
            <a:extLst>
              <a:ext uri="{FF2B5EF4-FFF2-40B4-BE49-F238E27FC236}">
                <a16:creationId xmlns:a16="http://schemas.microsoft.com/office/drawing/2014/main" id="{6ECAADAA-732D-415C-BE88-CB4CF471B1F4}"/>
              </a:ext>
            </a:extLst>
          </p:cNvPr>
          <p:cNvSpPr>
            <a:spLocks noGrp="1"/>
          </p:cNvSpPr>
          <p:nvPr>
            <p:ph type="body" sz="quarter" idx="21" hasCustomPrompt="1"/>
          </p:nvPr>
        </p:nvSpPr>
        <p:spPr>
          <a:xfrm>
            <a:off x="6543630" y="1771836"/>
            <a:ext cx="3333750" cy="204788"/>
          </a:xfrm>
        </p:spPr>
        <p:txBody>
          <a:bodyPr>
            <a:noAutofit/>
          </a:bodyPr>
          <a:lstStyle>
            <a:lvl1pPr>
              <a:defRPr sz="1600" b="1"/>
            </a:lvl1pPr>
          </a:lstStyle>
          <a:p>
            <a:pPr lvl="0"/>
            <a:r>
              <a:rPr lang="en-GB" noProof="0"/>
              <a:t>Name</a:t>
            </a:r>
          </a:p>
        </p:txBody>
      </p:sp>
      <p:sp>
        <p:nvSpPr>
          <p:cNvPr id="25" name="Tijdelijke aanduiding voor tekst 9">
            <a:extLst>
              <a:ext uri="{FF2B5EF4-FFF2-40B4-BE49-F238E27FC236}">
                <a16:creationId xmlns:a16="http://schemas.microsoft.com/office/drawing/2014/main" id="{42593C75-0B83-496C-AD43-97F0D23109F4}"/>
              </a:ext>
            </a:extLst>
          </p:cNvPr>
          <p:cNvSpPr>
            <a:spLocks noGrp="1"/>
          </p:cNvSpPr>
          <p:nvPr>
            <p:ph type="body" sz="quarter" idx="22" hasCustomPrompt="1"/>
          </p:nvPr>
        </p:nvSpPr>
        <p:spPr>
          <a:xfrm>
            <a:off x="6543630" y="2044858"/>
            <a:ext cx="3333750" cy="204788"/>
          </a:xfrm>
        </p:spPr>
        <p:txBody>
          <a:bodyPr>
            <a:noAutofit/>
          </a:bodyPr>
          <a:lstStyle>
            <a:lvl1pPr>
              <a:defRPr sz="1600" b="0"/>
            </a:lvl1pPr>
          </a:lstStyle>
          <a:p>
            <a:pPr lvl="0"/>
            <a:r>
              <a:rPr lang="en-GB" noProof="0" dirty="0"/>
              <a:t>Position/title</a:t>
            </a:r>
          </a:p>
        </p:txBody>
      </p:sp>
      <p:sp>
        <p:nvSpPr>
          <p:cNvPr id="26" name="Tijdelijke aanduiding voor tekst 9">
            <a:extLst>
              <a:ext uri="{FF2B5EF4-FFF2-40B4-BE49-F238E27FC236}">
                <a16:creationId xmlns:a16="http://schemas.microsoft.com/office/drawing/2014/main" id="{0AC5434D-34E9-4EF0-BD6E-C8A52665C942}"/>
              </a:ext>
            </a:extLst>
          </p:cNvPr>
          <p:cNvSpPr>
            <a:spLocks noGrp="1"/>
          </p:cNvSpPr>
          <p:nvPr>
            <p:ph type="body" sz="quarter" idx="23" hasCustomPrompt="1"/>
          </p:nvPr>
        </p:nvSpPr>
        <p:spPr>
          <a:xfrm>
            <a:off x="6543630" y="2317744"/>
            <a:ext cx="3333750" cy="204788"/>
          </a:xfrm>
        </p:spPr>
        <p:txBody>
          <a:bodyPr>
            <a:noAutofit/>
          </a:bodyPr>
          <a:lstStyle>
            <a:lvl1pPr>
              <a:defRPr sz="1600" b="0"/>
            </a:lvl1pPr>
          </a:lstStyle>
          <a:p>
            <a:pPr lvl="0"/>
            <a:r>
              <a:rPr lang="en-GB" noProof="0"/>
              <a:t>Phone number</a:t>
            </a:r>
          </a:p>
        </p:txBody>
      </p:sp>
      <p:sp>
        <p:nvSpPr>
          <p:cNvPr id="27" name="Tijdelijke aanduiding voor tekst 9">
            <a:extLst>
              <a:ext uri="{FF2B5EF4-FFF2-40B4-BE49-F238E27FC236}">
                <a16:creationId xmlns:a16="http://schemas.microsoft.com/office/drawing/2014/main" id="{36409ACF-7972-4356-B1FF-D8179ABF5B2A}"/>
              </a:ext>
            </a:extLst>
          </p:cNvPr>
          <p:cNvSpPr>
            <a:spLocks noGrp="1"/>
          </p:cNvSpPr>
          <p:nvPr>
            <p:ph type="body" sz="quarter" idx="24" hasCustomPrompt="1"/>
          </p:nvPr>
        </p:nvSpPr>
        <p:spPr>
          <a:xfrm>
            <a:off x="6543630" y="2590630"/>
            <a:ext cx="3333750" cy="204788"/>
          </a:xfrm>
        </p:spPr>
        <p:txBody>
          <a:bodyPr>
            <a:noAutofit/>
          </a:bodyPr>
          <a:lstStyle>
            <a:lvl1pPr>
              <a:defRPr sz="1600" b="0"/>
            </a:lvl1pPr>
          </a:lstStyle>
          <a:p>
            <a:pPr lvl="0"/>
            <a:r>
              <a:rPr lang="en-GB" noProof="0"/>
              <a:t>E-mail address</a:t>
            </a:r>
          </a:p>
        </p:txBody>
      </p:sp>
      <p:sp>
        <p:nvSpPr>
          <p:cNvPr id="28" name="Tijdelijke aanduiding voor afbeelding 14">
            <a:extLst>
              <a:ext uri="{FF2B5EF4-FFF2-40B4-BE49-F238E27FC236}">
                <a16:creationId xmlns:a16="http://schemas.microsoft.com/office/drawing/2014/main" id="{0A26D9E9-60D9-4D09-A959-AEB7AD4F7D29}"/>
              </a:ext>
            </a:extLst>
          </p:cNvPr>
          <p:cNvSpPr>
            <a:spLocks noGrp="1"/>
          </p:cNvSpPr>
          <p:nvPr>
            <p:ph type="pic" sz="quarter" idx="25"/>
          </p:nvPr>
        </p:nvSpPr>
        <p:spPr>
          <a:xfrm>
            <a:off x="6549394" y="2944444"/>
            <a:ext cx="333375" cy="33337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29" name="Tijdelijke aanduiding voor afbeelding 14">
            <a:extLst>
              <a:ext uri="{FF2B5EF4-FFF2-40B4-BE49-F238E27FC236}">
                <a16:creationId xmlns:a16="http://schemas.microsoft.com/office/drawing/2014/main" id="{44204517-0982-4153-9351-AFB7D5091FFC}"/>
              </a:ext>
            </a:extLst>
          </p:cNvPr>
          <p:cNvSpPr>
            <a:spLocks noGrp="1"/>
          </p:cNvSpPr>
          <p:nvPr>
            <p:ph type="pic" sz="quarter" idx="26"/>
          </p:nvPr>
        </p:nvSpPr>
        <p:spPr>
          <a:xfrm>
            <a:off x="7031578" y="2944444"/>
            <a:ext cx="333375" cy="33337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r>
              <a:rPr lang="nl-NL" noProof="0"/>
              <a:t>Klik op het pictogram als u een afbeelding wilt toevoegen</a:t>
            </a:r>
            <a:endParaRPr lang="en-GB" noProof="0"/>
          </a:p>
        </p:txBody>
      </p:sp>
      <p:sp>
        <p:nvSpPr>
          <p:cNvPr id="30" name="Tijdelijke aanduiding voor afbeelding 18">
            <a:extLst>
              <a:ext uri="{FF2B5EF4-FFF2-40B4-BE49-F238E27FC236}">
                <a16:creationId xmlns:a16="http://schemas.microsoft.com/office/drawing/2014/main" id="{4C903E3F-09F5-4E54-A204-1B2229781FD0}"/>
              </a:ext>
            </a:extLst>
          </p:cNvPr>
          <p:cNvSpPr>
            <a:spLocks noGrp="1"/>
          </p:cNvSpPr>
          <p:nvPr>
            <p:ph type="pic" sz="quarter" idx="27" hasCustomPrompt="1"/>
          </p:nvPr>
        </p:nvSpPr>
        <p:spPr>
          <a:xfrm>
            <a:off x="10074276" y="1771048"/>
            <a:ext cx="1243012" cy="1243012"/>
          </a:xfrm>
          <a:prstGeom prst="ellipse">
            <a:avLst/>
          </a:prstGeom>
          <a:noFill/>
        </p:spPr>
        <p:txBody>
          <a:bodyPr bIns="612000" anchor="ctr">
            <a:noAutofit/>
          </a:bodyPr>
          <a:lstStyle>
            <a:lvl1pPr algn="ctr">
              <a:defRPr sz="1000"/>
            </a:lvl1pPr>
          </a:lstStyle>
          <a:p>
            <a:r>
              <a:rPr lang="en-GB" noProof="0" dirty="0"/>
              <a:t>Click to add</a:t>
            </a:r>
            <a:br>
              <a:rPr lang="en-GB" noProof="0" dirty="0"/>
            </a:br>
            <a:r>
              <a:rPr lang="en-GB" noProof="0" dirty="0"/>
              <a:t>portrait</a:t>
            </a:r>
          </a:p>
        </p:txBody>
      </p:sp>
      <p:sp>
        <p:nvSpPr>
          <p:cNvPr id="23" name="Tijdelijke aanduiding voor datum 3">
            <a:extLst>
              <a:ext uri="{FF2B5EF4-FFF2-40B4-BE49-F238E27FC236}">
                <a16:creationId xmlns:a16="http://schemas.microsoft.com/office/drawing/2014/main" id="{B304E090-E952-43BC-8713-5C707786C73F}"/>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9581AD2E-4FC7-412E-939F-E524D24B41B5}" type="datetime4">
              <a:rPr lang="en-GB" smtClean="0"/>
              <a:t>24 March 2025</a:t>
            </a:fld>
            <a:endParaRPr lang="nl-NL" dirty="0"/>
          </a:p>
        </p:txBody>
      </p:sp>
      <p:sp>
        <p:nvSpPr>
          <p:cNvPr id="24" name="Tijdelijke aanduiding voor voettekst 4">
            <a:extLst>
              <a:ext uri="{FF2B5EF4-FFF2-40B4-BE49-F238E27FC236}">
                <a16:creationId xmlns:a16="http://schemas.microsoft.com/office/drawing/2014/main" id="{BAF70B27-795C-49B8-BB4F-179CFA035134}"/>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sp>
        <p:nvSpPr>
          <p:cNvPr id="33" name="Tijdelijke aanduiding voor dianummer 5">
            <a:extLst>
              <a:ext uri="{FF2B5EF4-FFF2-40B4-BE49-F238E27FC236}">
                <a16:creationId xmlns:a16="http://schemas.microsoft.com/office/drawing/2014/main" id="{8AF31FF6-EA75-4888-8D6D-52972ED6AD9E}"/>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‹Nr.›</a:t>
            </a:fld>
            <a:endParaRPr lang="nl-NL" dirty="0"/>
          </a:p>
        </p:txBody>
      </p:sp>
    </p:spTree>
    <p:extLst>
      <p:ext uri="{BB962C8B-B14F-4D97-AF65-F5344CB8AC3E}">
        <p14:creationId xmlns:p14="http://schemas.microsoft.com/office/powerpoint/2010/main" val="574408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IPP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991266"/>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6022660"/>
            <a:ext cx="1563683" cy="371450"/>
          </a:xfrm>
          <a:prstGeom prst="rect">
            <a:avLst/>
          </a:prstGeom>
        </p:spPr>
      </p:pic>
      <p:sp>
        <p:nvSpPr>
          <p:cNvPr id="5" name="Datumsplatzhalter 4"/>
          <p:cNvSpPr>
            <a:spLocks noGrp="1"/>
          </p:cNvSpPr>
          <p:nvPr>
            <p:ph type="dt" sz="half" idx="10"/>
          </p:nvPr>
        </p:nvSpPr>
        <p:spPr/>
        <p:txBody>
          <a:bodyPr/>
          <a:lstStyle/>
          <a:p>
            <a:r>
              <a:rPr lang="de-DE"/>
              <a:t>Short title goes here</a:t>
            </a:r>
            <a:endParaRPr lang="de-DE" dirty="0"/>
          </a:p>
        </p:txBody>
      </p:sp>
      <p:sp>
        <p:nvSpPr>
          <p:cNvPr id="6" name="Fußzeilenplatzhalter 5"/>
          <p:cNvSpPr>
            <a:spLocks noGrp="1"/>
          </p:cNvSpPr>
          <p:nvPr>
            <p:ph type="ftr" sz="quarter" idx="11"/>
          </p:nvPr>
        </p:nvSpPr>
        <p:spPr/>
        <p:txBody>
          <a:bodyPr/>
          <a:lstStyle/>
          <a:p>
            <a:r>
              <a:rPr lang="de-DE"/>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1172191636"/>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IP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a:t>Short title goes here</a:t>
            </a:r>
            <a:endParaRPr lang="de-DE" dirty="0"/>
          </a:p>
        </p:txBody>
      </p:sp>
      <p:sp>
        <p:nvSpPr>
          <p:cNvPr id="6" name="Fußzeilenplatzhalter 5"/>
          <p:cNvSpPr>
            <a:spLocks noGrp="1"/>
          </p:cNvSpPr>
          <p:nvPr>
            <p:ph type="ftr" sz="quarter" idx="11"/>
          </p:nvPr>
        </p:nvSpPr>
        <p:spPr/>
        <p:txBody>
          <a:bodyPr/>
          <a:lstStyle/>
          <a:p>
            <a:r>
              <a:rPr lang="de-DE"/>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536817877"/>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IPP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r>
              <a:rPr lang="de-DE"/>
              <a:t>Short title goes here</a:t>
            </a:r>
            <a:endParaRPr lang="de-DE" dirty="0"/>
          </a:p>
        </p:txBody>
      </p:sp>
      <p:sp>
        <p:nvSpPr>
          <p:cNvPr id="6" name="Fußzeilenplatzhalter 5"/>
          <p:cNvSpPr>
            <a:spLocks noGrp="1"/>
          </p:cNvSpPr>
          <p:nvPr>
            <p:ph type="ftr" sz="quarter" idx="11"/>
          </p:nvPr>
        </p:nvSpPr>
        <p:spPr/>
        <p:txBody>
          <a:bodyPr/>
          <a:lstStyle/>
          <a:p>
            <a:r>
              <a:rPr lang="de-DE"/>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
        <p:nvSpPr>
          <p:cNvPr id="9" name="Bildplatzhalter 8"/>
          <p:cNvSpPr>
            <a:spLocks noGrp="1"/>
          </p:cNvSpPr>
          <p:nvPr>
            <p:ph type="pic" sz="quarter" idx="13" hasCustomPrompt="1"/>
          </p:nvPr>
        </p:nvSpPr>
        <p:spPr>
          <a:xfrm>
            <a:off x="6705602" y="3662363"/>
            <a:ext cx="4864608" cy="2128266"/>
          </a:xfrm>
          <a:noFill/>
        </p:spPr>
        <p:txBody>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spTree>
    <p:extLst>
      <p:ext uri="{BB962C8B-B14F-4D97-AF65-F5344CB8AC3E}">
        <p14:creationId xmlns:p14="http://schemas.microsoft.com/office/powerpoint/2010/main" val="4257283436"/>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 content slide: fullscr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C9A692-14AE-4628-BC7A-01FC2AED47BB}"/>
              </a:ext>
            </a:extLst>
          </p:cNvPr>
          <p:cNvSpPr>
            <a:spLocks noGrp="1"/>
          </p:cNvSpPr>
          <p:nvPr>
            <p:ph type="title" hasCustomPrompt="1"/>
          </p:nvPr>
        </p:nvSpPr>
        <p:spPr>
          <a:xfrm>
            <a:off x="360000" y="76813"/>
            <a:ext cx="10946800" cy="1130400"/>
          </a:xfrm>
          <a:prstGeom prst="rect">
            <a:avLst/>
          </a:prstGeom>
        </p:spPr>
        <p:txBody>
          <a:bodyPr vert="horz" lIns="91440" tIns="45720" rIns="91440" bIns="45720" rtlCol="0" anchor="b">
            <a:normAutofit/>
          </a:bodyPr>
          <a:lstStyle>
            <a:lvl1pPr>
              <a:defRPr lang="nl-NL" dirty="0"/>
            </a:lvl1pPr>
          </a:lstStyle>
          <a:p>
            <a:pPr lvl="0"/>
            <a:r>
              <a:rPr lang="en-GB" noProof="0"/>
              <a:t>Click to edit title style</a:t>
            </a:r>
          </a:p>
        </p:txBody>
      </p:sp>
      <p:sp>
        <p:nvSpPr>
          <p:cNvPr id="3" name="Tijdelijke aanduiding voor inhoud 2">
            <a:extLst>
              <a:ext uri="{FF2B5EF4-FFF2-40B4-BE49-F238E27FC236}">
                <a16:creationId xmlns:a16="http://schemas.microsoft.com/office/drawing/2014/main" id="{A03E38F0-AFEB-4D48-9A07-6D7D2F9A84BA}"/>
              </a:ext>
            </a:extLst>
          </p:cNvPr>
          <p:cNvSpPr>
            <a:spLocks noGrp="1"/>
          </p:cNvSpPr>
          <p:nvPr>
            <p:ph idx="1" hasCustomPrompt="1"/>
          </p:nvPr>
        </p:nvSpPr>
        <p:spPr>
          <a:xfrm>
            <a:off x="1146563" y="1769063"/>
            <a:ext cx="10160237" cy="4136437"/>
          </a:xfrm>
        </p:spPr>
        <p:txBody>
          <a:bodyPr/>
          <a:lstStyle>
            <a:lvl1pPr marL="203200" indent="-203200">
              <a:buFont typeface="Arial" panose="020B0604020202020204" pitchFamily="34" charset="0"/>
              <a:buChar char="•"/>
              <a:defRPr/>
            </a:lvl1pPr>
            <a:lvl2pPr>
              <a:spcBef>
                <a:spcPts val="400"/>
              </a:spcBef>
              <a:defRPr/>
            </a:lvl2pPr>
            <a:lvl3pPr>
              <a:defRPr/>
            </a:lvl3pPr>
            <a:lvl4pPr>
              <a:defRPr/>
            </a:lvl4pPr>
            <a:lvl5pPr>
              <a:defRPr/>
            </a:lvl5pPr>
          </a:lstStyle>
          <a:p>
            <a:pPr lvl="0"/>
            <a:r>
              <a:rPr lang="en-GB" noProof="0"/>
              <a:t>Click to edit text style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Tijdelijke aanduiding voor datum 3">
            <a:extLst>
              <a:ext uri="{FF2B5EF4-FFF2-40B4-BE49-F238E27FC236}">
                <a16:creationId xmlns:a16="http://schemas.microsoft.com/office/drawing/2014/main" id="{DF0A7AD9-B193-4370-A272-82CC0E4D2F98}"/>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96B480C2-69A4-470A-A6A8-D42B968273A9}" type="datetime4">
              <a:rPr lang="en-GB" smtClean="0"/>
              <a:t>24 March 2025</a:t>
            </a:fld>
            <a:endParaRPr lang="nl-NL"/>
          </a:p>
        </p:txBody>
      </p:sp>
      <p:sp>
        <p:nvSpPr>
          <p:cNvPr id="8" name="Tijdelijke aanduiding voor voettekst 4">
            <a:extLst>
              <a:ext uri="{FF2B5EF4-FFF2-40B4-BE49-F238E27FC236}">
                <a16:creationId xmlns:a16="http://schemas.microsoft.com/office/drawing/2014/main" id="{02F2E84F-DD97-4AC0-9CAA-8325399045BD}"/>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Thomas Morgan and Luc Bouwmeester | DIFFER SPA.1 Report</a:t>
            </a:r>
            <a:endParaRPr lang="nl-NL"/>
          </a:p>
        </p:txBody>
      </p:sp>
      <p:sp>
        <p:nvSpPr>
          <p:cNvPr id="11" name="Tijdelijke aanduiding voor dianummer 5">
            <a:extLst>
              <a:ext uri="{FF2B5EF4-FFF2-40B4-BE49-F238E27FC236}">
                <a16:creationId xmlns:a16="http://schemas.microsoft.com/office/drawing/2014/main" id="{A00A7BDA-065E-4DB2-8FCC-E1F72517F5D8}"/>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‹Nr.›</a:t>
            </a:fld>
            <a:endParaRPr lang="nl-NL"/>
          </a:p>
        </p:txBody>
      </p:sp>
    </p:spTree>
    <p:extLst>
      <p:ext uri="{BB962C8B-B14F-4D97-AF65-F5344CB8AC3E}">
        <p14:creationId xmlns:p14="http://schemas.microsoft.com/office/powerpoint/2010/main" val="255827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IPP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a:t>Short title goes here</a:t>
            </a:r>
            <a:endParaRPr lang="de-DE" dirty="0"/>
          </a:p>
        </p:txBody>
      </p:sp>
      <p:sp>
        <p:nvSpPr>
          <p:cNvPr id="6" name="Fußzeilenplatzhalter 5"/>
          <p:cNvSpPr>
            <a:spLocks noGrp="1"/>
          </p:cNvSpPr>
          <p:nvPr>
            <p:ph type="ftr" sz="quarter" idx="11"/>
          </p:nvPr>
        </p:nvSpPr>
        <p:spPr/>
        <p:txBody>
          <a:bodyPr/>
          <a:lstStyle/>
          <a:p>
            <a:r>
              <a:rPr lang="de-DE"/>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
        <p:nvSpPr>
          <p:cNvPr id="8" name="Bildplatzhalter 7"/>
          <p:cNvSpPr>
            <a:spLocks noGrp="1"/>
          </p:cNvSpPr>
          <p:nvPr>
            <p:ph type="pic" sz="quarter" idx="13" hasCustomPrompt="1"/>
          </p:nvPr>
        </p:nvSpPr>
        <p:spPr>
          <a:xfrm>
            <a:off x="6705600" y="3662363"/>
            <a:ext cx="4864100" cy="2128837"/>
          </a:xfrm>
        </p:spPr>
        <p:txBody>
          <a:bodyPr>
            <a:noAutofit/>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spTree>
    <p:extLst>
      <p:ext uri="{BB962C8B-B14F-4D97-AF65-F5344CB8AC3E}">
        <p14:creationId xmlns:p14="http://schemas.microsoft.com/office/powerpoint/2010/main" val="1688550488"/>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4977669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Datumsplatzhalter 7"/>
          <p:cNvSpPr>
            <a:spLocks noGrp="1"/>
          </p:cNvSpPr>
          <p:nvPr>
            <p:ph type="dt" sz="half" idx="14"/>
          </p:nvPr>
        </p:nvSpPr>
        <p:spPr/>
        <p:txBody>
          <a:bodyPr/>
          <a:lstStyle/>
          <a:p>
            <a:r>
              <a:rPr lang="de-DE"/>
              <a:t>Short title goes here</a:t>
            </a:r>
            <a:endParaRPr lang="de-DE" dirty="0"/>
          </a:p>
        </p:txBody>
      </p:sp>
      <p:sp>
        <p:nvSpPr>
          <p:cNvPr id="9" name="Fußzeilenplatzhalter 8"/>
          <p:cNvSpPr>
            <a:spLocks noGrp="1"/>
          </p:cNvSpPr>
          <p:nvPr>
            <p:ph type="ftr" sz="quarter" idx="15"/>
          </p:nvPr>
        </p:nvSpPr>
        <p:spPr/>
        <p:txBody>
          <a:bodyPr/>
          <a:lstStyle/>
          <a:p>
            <a:r>
              <a:rPr lang="de-DE"/>
              <a:t>Max-Planck-Institut für Plasmaphysik | Author Name | Date</a:t>
            </a:r>
            <a:endParaRPr lang="de-DE" dirty="0"/>
          </a:p>
        </p:txBody>
      </p:sp>
      <p:sp>
        <p:nvSpPr>
          <p:cNvPr id="10" name="Foliennummernplatzhalter 9"/>
          <p:cNvSpPr>
            <a:spLocks noGrp="1"/>
          </p:cNvSpPr>
          <p:nvPr>
            <p:ph type="sldNum" sz="quarter" idx="16"/>
          </p:nvPr>
        </p:nvSpPr>
        <p:spPr/>
        <p:txBody>
          <a:bodyPr/>
          <a:lstStyle/>
          <a:p>
            <a:fld id="{ECE691D0-CC49-4FC7-9C4D-6112B0CB3A76}" type="slidenum">
              <a:rPr lang="de-DE" smtClean="0"/>
              <a:pPr/>
              <a:t>‹Nr.›</a:t>
            </a:fld>
            <a:endParaRPr lang="de-DE" dirty="0"/>
          </a:p>
        </p:txBody>
      </p:sp>
      <p:sp>
        <p:nvSpPr>
          <p:cNvPr id="12" name="Titel 11"/>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18334915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341771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r>
              <a:rPr lang="de-DE"/>
              <a:t>Short title goes here</a:t>
            </a:r>
            <a:endParaRPr lang="de-DE" dirty="0"/>
          </a:p>
        </p:txBody>
      </p:sp>
      <p:sp>
        <p:nvSpPr>
          <p:cNvPr id="16" name="Fußzeilenplatzhalter 15"/>
          <p:cNvSpPr>
            <a:spLocks noGrp="1"/>
          </p:cNvSpPr>
          <p:nvPr>
            <p:ph type="ftr" sz="quarter" idx="15"/>
          </p:nvPr>
        </p:nvSpPr>
        <p:spPr/>
        <p:txBody>
          <a:bodyPr/>
          <a:lstStyle/>
          <a:p>
            <a:r>
              <a:rPr lang="de-DE"/>
              <a:t>Max-Planck-Institut für Plasmaphysik | Author Name | Date</a:t>
            </a:r>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‹Nr.›</a:t>
            </a:fld>
            <a:endParaRPr lang="de-DE" dirty="0"/>
          </a:p>
        </p:txBody>
      </p:sp>
      <p:sp>
        <p:nvSpPr>
          <p:cNvPr id="3" name="Textplatzhalter 2"/>
          <p:cNvSpPr>
            <a:spLocks noGrp="1"/>
          </p:cNvSpPr>
          <p:nvPr>
            <p:ph type="body" sz="quarter" idx="17"/>
          </p:nvPr>
        </p:nvSpPr>
        <p:spPr>
          <a:xfrm>
            <a:off x="658813" y="1609725"/>
            <a:ext cx="10514012" cy="484346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Titel 1"/>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13038821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1"/>
            </p:custDataLst>
            <p:extLst>
              <p:ext uri="{D42A27DB-BD31-4B8C-83A1-F6EECF244321}">
                <p14:modId xmlns:p14="http://schemas.microsoft.com/office/powerpoint/2010/main" val="14496989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7" name="Object 6" hidden="1">
                        <a:extLst>
                          <a:ext uri="{FF2B5EF4-FFF2-40B4-BE49-F238E27FC236}">
                            <a16:creationId xmlns:a16="http://schemas.microsoft.com/office/drawing/2014/main" id="{434D6FFE-C346-403E-A982-395E5408109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Titel 13"/>
          <p:cNvSpPr>
            <a:spLocks noGrp="1"/>
          </p:cNvSpPr>
          <p:nvPr>
            <p:ph type="title"/>
          </p:nvPr>
        </p:nvSpPr>
        <p:spPr/>
        <p:txBody>
          <a:bodyPr/>
          <a:lstStyle/>
          <a:p>
            <a:r>
              <a:rPr lang="de-DE"/>
              <a:t>Mastertitelformat bearbeiten</a:t>
            </a:r>
          </a:p>
        </p:txBody>
      </p:sp>
      <p:sp>
        <p:nvSpPr>
          <p:cNvPr id="12" name="Datumsplatzhalter 11"/>
          <p:cNvSpPr>
            <a:spLocks noGrp="1"/>
          </p:cNvSpPr>
          <p:nvPr>
            <p:ph type="dt" sz="half" idx="10"/>
          </p:nvPr>
        </p:nvSpPr>
        <p:spPr/>
        <p:txBody>
          <a:bodyPr/>
          <a:lstStyle/>
          <a:p>
            <a:r>
              <a:rPr lang="de-DE"/>
              <a:t>Short title goes here</a:t>
            </a:r>
            <a:endParaRPr lang="de-DE" dirty="0"/>
          </a:p>
        </p:txBody>
      </p:sp>
      <p:sp>
        <p:nvSpPr>
          <p:cNvPr id="13" name="Fußzeilenplatzhalter 12"/>
          <p:cNvSpPr>
            <a:spLocks noGrp="1"/>
          </p:cNvSpPr>
          <p:nvPr>
            <p:ph type="ftr" sz="quarter" idx="11"/>
          </p:nvPr>
        </p:nvSpPr>
        <p:spPr/>
        <p:txBody>
          <a:bodyPr/>
          <a:lstStyle/>
          <a:p>
            <a:r>
              <a:rPr lang="de-DE"/>
              <a:t>Max-Planck-Institut für Plasmaphysik | Author Name | Date</a:t>
            </a:r>
            <a:endParaRPr lang="de-DE" dirty="0"/>
          </a:p>
        </p:txBody>
      </p:sp>
      <p:sp>
        <p:nvSpPr>
          <p:cNvPr id="15" name="Foliennummernplatzhalter 14"/>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42376851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58813" y="1233488"/>
            <a:ext cx="10837862" cy="5219699"/>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r>
              <a:rPr lang="de-DE"/>
              <a:t>Short title goes here</a:t>
            </a:r>
            <a:endParaRPr lang="de-DE" dirty="0"/>
          </a:p>
        </p:txBody>
      </p:sp>
      <p:sp>
        <p:nvSpPr>
          <p:cNvPr id="6" name="Fußzeilenplatzhalter 5"/>
          <p:cNvSpPr>
            <a:spLocks noGrp="1"/>
          </p:cNvSpPr>
          <p:nvPr>
            <p:ph type="ftr" sz="quarter" idx="15"/>
          </p:nvPr>
        </p:nvSpPr>
        <p:spPr/>
        <p:txBody>
          <a:bodyPr/>
          <a:lstStyle/>
          <a:p>
            <a:r>
              <a:rPr lang="de-DE"/>
              <a:t>Max-Planck-Institut für Plasmaphysik | Author Name | Date</a:t>
            </a:r>
            <a:endParaRPr lang="de-DE" dirty="0"/>
          </a:p>
        </p:txBody>
      </p:sp>
      <p:sp>
        <p:nvSpPr>
          <p:cNvPr id="8" name="Foliennummernplatzhalter 7"/>
          <p:cNvSpPr>
            <a:spLocks noGrp="1"/>
          </p:cNvSpPr>
          <p:nvPr>
            <p:ph type="sldNum" sz="quarter" idx="16"/>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42715031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de-DE"/>
              <a:t>Short title goes here</a:t>
            </a:r>
            <a:endParaRPr lang="de-DE" dirty="0"/>
          </a:p>
        </p:txBody>
      </p:sp>
      <p:sp>
        <p:nvSpPr>
          <p:cNvPr id="9" name="Fußzeilenplatzhalter 8"/>
          <p:cNvSpPr>
            <a:spLocks noGrp="1"/>
          </p:cNvSpPr>
          <p:nvPr>
            <p:ph type="ftr" sz="quarter" idx="11"/>
          </p:nvPr>
        </p:nvSpPr>
        <p:spPr/>
        <p:txBody>
          <a:bodyPr/>
          <a:lstStyle/>
          <a:p>
            <a:r>
              <a:rPr lang="de-DE"/>
              <a:t>Max-Planck-Institut für Plasmaphysik | Author Name | Date</a:t>
            </a:r>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7911583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32535874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a:t>Mastertitelformat bearbeiten</a:t>
            </a:r>
          </a:p>
        </p:txBody>
      </p:sp>
      <p:sp>
        <p:nvSpPr>
          <p:cNvPr id="11" name="Datumsplatzhalter 10"/>
          <p:cNvSpPr>
            <a:spLocks noGrp="1"/>
          </p:cNvSpPr>
          <p:nvPr>
            <p:ph type="dt" sz="half" idx="10"/>
          </p:nvPr>
        </p:nvSpPr>
        <p:spPr/>
        <p:txBody>
          <a:bodyPr/>
          <a:lstStyle/>
          <a:p>
            <a:r>
              <a:rPr lang="de-DE"/>
              <a:t>Short title goes here</a:t>
            </a:r>
            <a:endParaRPr lang="de-DE" dirty="0"/>
          </a:p>
        </p:txBody>
      </p:sp>
      <p:sp>
        <p:nvSpPr>
          <p:cNvPr id="12" name="Fußzeilenplatzhalter 11"/>
          <p:cNvSpPr>
            <a:spLocks noGrp="1"/>
          </p:cNvSpPr>
          <p:nvPr>
            <p:ph type="ftr" sz="quarter" idx="11"/>
          </p:nvPr>
        </p:nvSpPr>
        <p:spPr/>
        <p:txBody>
          <a:bodyPr/>
          <a:lstStyle/>
          <a:p>
            <a:r>
              <a:rPr lang="de-DE"/>
              <a:t>Max-Planck-Institut für Plasmaphysik | Author Name | Date</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12966571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33582351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de-DE"/>
              <a:t>Mastertitelformat bearbeiten</a:t>
            </a:r>
            <a:endParaRPr lang="de-DE" dirty="0"/>
          </a:p>
        </p:txBody>
      </p:sp>
      <p:sp>
        <p:nvSpPr>
          <p:cNvPr id="10" name="Datumsplatzhalter 9"/>
          <p:cNvSpPr>
            <a:spLocks noGrp="1"/>
          </p:cNvSpPr>
          <p:nvPr>
            <p:ph type="dt" sz="half" idx="10"/>
          </p:nvPr>
        </p:nvSpPr>
        <p:spPr/>
        <p:txBody>
          <a:bodyPr/>
          <a:lstStyle/>
          <a:p>
            <a:r>
              <a:rPr lang="de-DE"/>
              <a:t>Short title goes here</a:t>
            </a:r>
            <a:endParaRPr lang="de-DE" dirty="0"/>
          </a:p>
        </p:txBody>
      </p:sp>
      <p:sp>
        <p:nvSpPr>
          <p:cNvPr id="12" name="Fußzeilenplatzhalter 11"/>
          <p:cNvSpPr>
            <a:spLocks noGrp="1"/>
          </p:cNvSpPr>
          <p:nvPr>
            <p:ph type="ftr" sz="quarter" idx="11"/>
          </p:nvPr>
        </p:nvSpPr>
        <p:spPr/>
        <p:txBody>
          <a:bodyPr/>
          <a:lstStyle/>
          <a:p>
            <a:r>
              <a:rPr lang="de-DE"/>
              <a:t>Max-Planck-Institut für Plasmaphysik | Author Name | Date</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9890113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3753552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itel 10"/>
          <p:cNvSpPr>
            <a:spLocks noGrp="1"/>
          </p:cNvSpPr>
          <p:nvPr>
            <p:ph type="title"/>
          </p:nvPr>
        </p:nvSpPr>
        <p:spPr/>
        <p:txBody>
          <a:bodyPr/>
          <a:lstStyle/>
          <a:p>
            <a:r>
              <a:rPr lang="de-DE"/>
              <a:t>Mastertitelformat bearbeiten</a:t>
            </a:r>
            <a:endParaRPr lang="de-DE" dirty="0"/>
          </a:p>
        </p:txBody>
      </p:sp>
      <p:sp>
        <p:nvSpPr>
          <p:cNvPr id="12" name="Datumsplatzhalter 11"/>
          <p:cNvSpPr>
            <a:spLocks noGrp="1"/>
          </p:cNvSpPr>
          <p:nvPr>
            <p:ph type="dt" sz="half" idx="14"/>
          </p:nvPr>
        </p:nvSpPr>
        <p:spPr/>
        <p:txBody>
          <a:bodyPr/>
          <a:lstStyle/>
          <a:p>
            <a:r>
              <a:rPr lang="de-DE"/>
              <a:t>Short title goes here</a:t>
            </a:r>
            <a:endParaRPr lang="de-DE" dirty="0"/>
          </a:p>
        </p:txBody>
      </p:sp>
      <p:sp>
        <p:nvSpPr>
          <p:cNvPr id="13" name="Fußzeilenplatzhalter 12"/>
          <p:cNvSpPr>
            <a:spLocks noGrp="1"/>
          </p:cNvSpPr>
          <p:nvPr>
            <p:ph type="ftr" sz="quarter" idx="15"/>
          </p:nvPr>
        </p:nvSpPr>
        <p:spPr/>
        <p:txBody>
          <a:bodyPr/>
          <a:lstStyle/>
          <a:p>
            <a:r>
              <a:rPr lang="de-DE"/>
              <a:t>Max-Planck-Institut für Plasmaphysik | Author Name | Date</a:t>
            </a:r>
            <a:endParaRPr lang="de-DE" dirty="0"/>
          </a:p>
        </p:txBody>
      </p:sp>
      <p:sp>
        <p:nvSpPr>
          <p:cNvPr id="14" name="Foliennummernplatzhalter 13"/>
          <p:cNvSpPr>
            <a:spLocks noGrp="1"/>
          </p:cNvSpPr>
          <p:nvPr>
            <p:ph type="sldNum" sz="quarter" idx="16"/>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41624672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IPP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991266"/>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6022660"/>
            <a:ext cx="1563683" cy="371450"/>
          </a:xfrm>
          <a:prstGeom prst="rect">
            <a:avLst/>
          </a:prstGeom>
        </p:spPr>
      </p:pic>
      <p:sp>
        <p:nvSpPr>
          <p:cNvPr id="5" name="Datumsplatzhalter 4"/>
          <p:cNvSpPr>
            <a:spLocks noGrp="1"/>
          </p:cNvSpPr>
          <p:nvPr>
            <p:ph type="dt" sz="half" idx="10"/>
          </p:nvPr>
        </p:nvSpPr>
        <p:spPr/>
        <p:txBody>
          <a:bodyPr/>
          <a:lstStyle/>
          <a:p>
            <a:endParaRPr lang="de-DE" dirty="0"/>
          </a:p>
        </p:txBody>
      </p:sp>
      <p:sp>
        <p:nvSpPr>
          <p:cNvPr id="6" name="Fußzeilenplatzhalter 5"/>
          <p:cNvSpPr>
            <a:spLocks noGrp="1"/>
          </p:cNvSpPr>
          <p:nvPr>
            <p:ph type="ftr" sz="quarter" idx="11"/>
          </p:nvPr>
        </p:nvSpPr>
        <p:spPr/>
        <p:txBody>
          <a:bodyPr/>
          <a:lstStyle/>
          <a:p>
            <a:r>
              <a:rPr lang="en-US"/>
              <a:t>Alexander Feichtmayer | EMMC19 | Madrid | 30.05.2024</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940430582"/>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4977669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Datumsplatzhalter 7"/>
          <p:cNvSpPr>
            <a:spLocks noGrp="1"/>
          </p:cNvSpPr>
          <p:nvPr>
            <p:ph type="dt" sz="half" idx="14"/>
          </p:nvPr>
        </p:nvSpPr>
        <p:spPr/>
        <p:txBody>
          <a:bodyPr/>
          <a:lstStyle>
            <a:lvl1pPr>
              <a:defRPr/>
            </a:lvl1pPr>
          </a:lstStyle>
          <a:p>
            <a:r>
              <a:rPr lang="de-DE" dirty="0"/>
              <a:t>Gladis </a:t>
            </a:r>
            <a:r>
              <a:rPr lang="de-DE" dirty="0" err="1"/>
              <a:t>experiment</a:t>
            </a:r>
            <a:endParaRPr lang="de-DE" dirty="0"/>
          </a:p>
        </p:txBody>
      </p:sp>
      <p:sp>
        <p:nvSpPr>
          <p:cNvPr id="9" name="Fußzeilenplatzhalter 8"/>
          <p:cNvSpPr>
            <a:spLocks noGrp="1"/>
          </p:cNvSpPr>
          <p:nvPr>
            <p:ph type="ftr" sz="quarter" idx="15"/>
          </p:nvPr>
        </p:nvSpPr>
        <p:spPr/>
        <p:txBody>
          <a:bodyPr/>
          <a:lstStyle/>
          <a:p>
            <a:r>
              <a:rPr lang="de-DE" dirty="0"/>
              <a:t>Max-Planck-Institut für Plasmaphysik | </a:t>
            </a:r>
            <a:r>
              <a:rPr lang="de-DE" dirty="0" err="1"/>
              <a:t>bernd</a:t>
            </a:r>
            <a:r>
              <a:rPr lang="de-DE" dirty="0"/>
              <a:t> Böswirth | 27.06.2024</a:t>
            </a:r>
          </a:p>
        </p:txBody>
      </p:sp>
      <p:sp>
        <p:nvSpPr>
          <p:cNvPr id="10" name="Foliennummernplatzhalter 9"/>
          <p:cNvSpPr>
            <a:spLocks noGrp="1"/>
          </p:cNvSpPr>
          <p:nvPr>
            <p:ph type="sldNum" sz="quarter" idx="16"/>
          </p:nvPr>
        </p:nvSpPr>
        <p:spPr/>
        <p:txBody>
          <a:bodyPr/>
          <a:lstStyle/>
          <a:p>
            <a:fld id="{ECE691D0-CC49-4FC7-9C4D-6112B0CB3A76}" type="slidenum">
              <a:rPr lang="de-DE" smtClean="0"/>
              <a:pPr/>
              <a:t>‹Nr.›</a:t>
            </a:fld>
            <a:endParaRPr lang="de-DE" dirty="0"/>
          </a:p>
        </p:txBody>
      </p:sp>
      <p:sp>
        <p:nvSpPr>
          <p:cNvPr id="12" name="Titel 1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21354048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IP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endParaRPr lang="de-DE" dirty="0"/>
          </a:p>
        </p:txBody>
      </p:sp>
      <p:sp>
        <p:nvSpPr>
          <p:cNvPr id="6" name="Fußzeilenplatzhalter 5"/>
          <p:cNvSpPr>
            <a:spLocks noGrp="1"/>
          </p:cNvSpPr>
          <p:nvPr>
            <p:ph type="ftr" sz="quarter" idx="11"/>
          </p:nvPr>
        </p:nvSpPr>
        <p:spPr/>
        <p:txBody>
          <a:bodyPr/>
          <a:lstStyle/>
          <a:p>
            <a:r>
              <a:rPr lang="en-US"/>
              <a:t>Alexander Feichtmayer | EMMC19 | Madrid | 30.05.2024</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1629145040"/>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IPP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endParaRPr lang="de-DE" dirty="0"/>
          </a:p>
        </p:txBody>
      </p:sp>
      <p:sp>
        <p:nvSpPr>
          <p:cNvPr id="6" name="Fußzeilenplatzhalter 5"/>
          <p:cNvSpPr>
            <a:spLocks noGrp="1"/>
          </p:cNvSpPr>
          <p:nvPr>
            <p:ph type="ftr" sz="quarter" idx="11"/>
          </p:nvPr>
        </p:nvSpPr>
        <p:spPr/>
        <p:txBody>
          <a:bodyPr/>
          <a:lstStyle/>
          <a:p>
            <a:r>
              <a:rPr lang="en-US"/>
              <a:t>Alexander Feichtmayer | EMMC19 | Madrid | 30.05.2024</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
        <p:nvSpPr>
          <p:cNvPr id="9" name="Bildplatzhalter 8"/>
          <p:cNvSpPr>
            <a:spLocks noGrp="1"/>
          </p:cNvSpPr>
          <p:nvPr>
            <p:ph type="pic" sz="quarter" idx="13" hasCustomPrompt="1"/>
          </p:nvPr>
        </p:nvSpPr>
        <p:spPr>
          <a:xfrm>
            <a:off x="6705602" y="3662363"/>
            <a:ext cx="4864608" cy="2128266"/>
          </a:xfrm>
          <a:noFill/>
        </p:spPr>
        <p:txBody>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spTree>
    <p:extLst>
      <p:ext uri="{BB962C8B-B14F-4D97-AF65-F5344CB8AC3E}">
        <p14:creationId xmlns:p14="http://schemas.microsoft.com/office/powerpoint/2010/main" val="684818482"/>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IPP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endParaRPr lang="de-DE" dirty="0"/>
          </a:p>
        </p:txBody>
      </p:sp>
      <p:sp>
        <p:nvSpPr>
          <p:cNvPr id="6" name="Fußzeilenplatzhalter 5"/>
          <p:cNvSpPr>
            <a:spLocks noGrp="1"/>
          </p:cNvSpPr>
          <p:nvPr>
            <p:ph type="ftr" sz="quarter" idx="11"/>
          </p:nvPr>
        </p:nvSpPr>
        <p:spPr/>
        <p:txBody>
          <a:bodyPr/>
          <a:lstStyle/>
          <a:p>
            <a:r>
              <a:rPr lang="en-US"/>
              <a:t>Alexander Feichtmayer | EMMC19 | Madrid | 30.05.2024</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
        <p:nvSpPr>
          <p:cNvPr id="8" name="Bildplatzhalter 7"/>
          <p:cNvSpPr>
            <a:spLocks noGrp="1"/>
          </p:cNvSpPr>
          <p:nvPr>
            <p:ph type="pic" sz="quarter" idx="13" hasCustomPrompt="1"/>
          </p:nvPr>
        </p:nvSpPr>
        <p:spPr>
          <a:xfrm>
            <a:off x="6705600" y="3662363"/>
            <a:ext cx="4864100" cy="2128837"/>
          </a:xfrm>
        </p:spPr>
        <p:txBody>
          <a:bodyPr>
            <a:noAutofit/>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spTree>
    <p:extLst>
      <p:ext uri="{BB962C8B-B14F-4D97-AF65-F5344CB8AC3E}">
        <p14:creationId xmlns:p14="http://schemas.microsoft.com/office/powerpoint/2010/main" val="1509557544"/>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4977669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Datumsplatzhalter 7"/>
          <p:cNvSpPr>
            <a:spLocks noGrp="1"/>
          </p:cNvSpPr>
          <p:nvPr>
            <p:ph type="dt" sz="half" idx="14"/>
          </p:nvPr>
        </p:nvSpPr>
        <p:spPr/>
        <p:txBody>
          <a:bodyPr/>
          <a:lstStyle/>
          <a:p>
            <a:endParaRPr lang="de-DE" dirty="0"/>
          </a:p>
        </p:txBody>
      </p:sp>
      <p:sp>
        <p:nvSpPr>
          <p:cNvPr id="9" name="Fußzeilenplatzhalter 8"/>
          <p:cNvSpPr>
            <a:spLocks noGrp="1"/>
          </p:cNvSpPr>
          <p:nvPr>
            <p:ph type="ftr" sz="quarter" idx="15"/>
          </p:nvPr>
        </p:nvSpPr>
        <p:spPr/>
        <p:txBody>
          <a:bodyPr/>
          <a:lstStyle/>
          <a:p>
            <a:r>
              <a:rPr lang="en-US"/>
              <a:t>Alexander Feichtmayer | EMMC19 | Madrid | 30.05.2024</a:t>
            </a:r>
            <a:endParaRPr lang="de-DE" dirty="0"/>
          </a:p>
        </p:txBody>
      </p:sp>
      <p:sp>
        <p:nvSpPr>
          <p:cNvPr id="10" name="Foliennummernplatzhalter 9"/>
          <p:cNvSpPr>
            <a:spLocks noGrp="1"/>
          </p:cNvSpPr>
          <p:nvPr>
            <p:ph type="sldNum" sz="quarter" idx="16"/>
          </p:nvPr>
        </p:nvSpPr>
        <p:spPr/>
        <p:txBody>
          <a:bodyPr/>
          <a:lstStyle/>
          <a:p>
            <a:fld id="{ECE691D0-CC49-4FC7-9C4D-6112B0CB3A76}" type="slidenum">
              <a:rPr lang="de-DE" smtClean="0"/>
              <a:pPr/>
              <a:t>‹Nr.›</a:t>
            </a:fld>
            <a:endParaRPr lang="de-DE" dirty="0"/>
          </a:p>
        </p:txBody>
      </p:sp>
      <p:sp>
        <p:nvSpPr>
          <p:cNvPr id="12" name="Titel 11"/>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42781307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341771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endParaRPr lang="de-DE" dirty="0"/>
          </a:p>
        </p:txBody>
      </p:sp>
      <p:sp>
        <p:nvSpPr>
          <p:cNvPr id="16" name="Fußzeilenplatzhalter 15"/>
          <p:cNvSpPr>
            <a:spLocks noGrp="1"/>
          </p:cNvSpPr>
          <p:nvPr>
            <p:ph type="ftr" sz="quarter" idx="15"/>
          </p:nvPr>
        </p:nvSpPr>
        <p:spPr/>
        <p:txBody>
          <a:bodyPr/>
          <a:lstStyle/>
          <a:p>
            <a:r>
              <a:rPr lang="en-US"/>
              <a:t>Alexander Feichtmayer | EMMC19 | Madrid | 30.05.2024</a:t>
            </a:r>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‹Nr.›</a:t>
            </a:fld>
            <a:endParaRPr lang="de-DE" dirty="0"/>
          </a:p>
        </p:txBody>
      </p:sp>
      <p:sp>
        <p:nvSpPr>
          <p:cNvPr id="3" name="Textplatzhalter 2"/>
          <p:cNvSpPr>
            <a:spLocks noGrp="1"/>
          </p:cNvSpPr>
          <p:nvPr>
            <p:ph type="body" sz="quarter" idx="17"/>
          </p:nvPr>
        </p:nvSpPr>
        <p:spPr>
          <a:xfrm>
            <a:off x="658813" y="1609725"/>
            <a:ext cx="10514012" cy="484346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Titel 1"/>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25597758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1"/>
            </p:custDataLst>
            <p:extLst>
              <p:ext uri="{D42A27DB-BD31-4B8C-83A1-F6EECF244321}">
                <p14:modId xmlns:p14="http://schemas.microsoft.com/office/powerpoint/2010/main" val="14496989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7" name="Object 6" hidden="1">
                        <a:extLst>
                          <a:ext uri="{FF2B5EF4-FFF2-40B4-BE49-F238E27FC236}">
                            <a16:creationId xmlns:a16="http://schemas.microsoft.com/office/drawing/2014/main" id="{434D6FFE-C346-403E-A982-395E5408109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Titel 13"/>
          <p:cNvSpPr>
            <a:spLocks noGrp="1"/>
          </p:cNvSpPr>
          <p:nvPr>
            <p:ph type="title"/>
          </p:nvPr>
        </p:nvSpPr>
        <p:spPr/>
        <p:txBody>
          <a:bodyPr/>
          <a:lstStyle/>
          <a:p>
            <a:r>
              <a:rPr lang="de-DE"/>
              <a:t>Mastertitelformat bearbeiten</a:t>
            </a:r>
          </a:p>
        </p:txBody>
      </p:sp>
      <p:sp>
        <p:nvSpPr>
          <p:cNvPr id="12" name="Datumsplatzhalter 11"/>
          <p:cNvSpPr>
            <a:spLocks noGrp="1"/>
          </p:cNvSpPr>
          <p:nvPr>
            <p:ph type="dt" sz="half" idx="10"/>
          </p:nvPr>
        </p:nvSpPr>
        <p:spPr/>
        <p:txBody>
          <a:bodyPr/>
          <a:lstStyle/>
          <a:p>
            <a:endParaRPr lang="de-DE" dirty="0"/>
          </a:p>
        </p:txBody>
      </p:sp>
      <p:sp>
        <p:nvSpPr>
          <p:cNvPr id="13" name="Fußzeilenplatzhalter 12"/>
          <p:cNvSpPr>
            <a:spLocks noGrp="1"/>
          </p:cNvSpPr>
          <p:nvPr>
            <p:ph type="ftr" sz="quarter" idx="11"/>
          </p:nvPr>
        </p:nvSpPr>
        <p:spPr/>
        <p:txBody>
          <a:bodyPr/>
          <a:lstStyle/>
          <a:p>
            <a:r>
              <a:rPr lang="en-US"/>
              <a:t>Alexander Feichtmayer | EMMC19 | Madrid | 30.05.2024</a:t>
            </a:r>
            <a:endParaRPr lang="de-DE" dirty="0"/>
          </a:p>
        </p:txBody>
      </p:sp>
      <p:sp>
        <p:nvSpPr>
          <p:cNvPr id="15" name="Foliennummernplatzhalter 14"/>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41531952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58813" y="1233488"/>
            <a:ext cx="10837862" cy="5219699"/>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endParaRPr lang="de-DE" dirty="0"/>
          </a:p>
        </p:txBody>
      </p:sp>
      <p:sp>
        <p:nvSpPr>
          <p:cNvPr id="6" name="Fußzeilenplatzhalter 5"/>
          <p:cNvSpPr>
            <a:spLocks noGrp="1"/>
          </p:cNvSpPr>
          <p:nvPr>
            <p:ph type="ftr" sz="quarter" idx="15"/>
          </p:nvPr>
        </p:nvSpPr>
        <p:spPr/>
        <p:txBody>
          <a:bodyPr/>
          <a:lstStyle/>
          <a:p>
            <a:r>
              <a:rPr lang="en-US"/>
              <a:t>Alexander Feichtmayer | EMMC19 | Madrid | 30.05.2024</a:t>
            </a:r>
            <a:endParaRPr lang="de-DE" dirty="0"/>
          </a:p>
        </p:txBody>
      </p:sp>
      <p:sp>
        <p:nvSpPr>
          <p:cNvPr id="8" name="Foliennummernplatzhalter 7"/>
          <p:cNvSpPr>
            <a:spLocks noGrp="1"/>
          </p:cNvSpPr>
          <p:nvPr>
            <p:ph type="sldNum" sz="quarter" idx="16"/>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2034736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endParaRPr lang="de-DE" dirty="0"/>
          </a:p>
        </p:txBody>
      </p:sp>
      <p:sp>
        <p:nvSpPr>
          <p:cNvPr id="9" name="Fußzeilenplatzhalter 8"/>
          <p:cNvSpPr>
            <a:spLocks noGrp="1"/>
          </p:cNvSpPr>
          <p:nvPr>
            <p:ph type="ftr" sz="quarter" idx="11"/>
          </p:nvPr>
        </p:nvSpPr>
        <p:spPr/>
        <p:txBody>
          <a:bodyPr/>
          <a:lstStyle/>
          <a:p>
            <a:r>
              <a:rPr lang="en-US"/>
              <a:t>Alexander Feichtmayer | EMMC19 | Madrid | 30.05.2024</a:t>
            </a:r>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0969862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32535874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a:t>Mastertitelformat bearbeiten</a:t>
            </a:r>
          </a:p>
        </p:txBody>
      </p:sp>
      <p:sp>
        <p:nvSpPr>
          <p:cNvPr id="11" name="Datumsplatzhalter 10"/>
          <p:cNvSpPr>
            <a:spLocks noGrp="1"/>
          </p:cNvSpPr>
          <p:nvPr>
            <p:ph type="dt" sz="half" idx="10"/>
          </p:nvPr>
        </p:nvSpPr>
        <p:spPr/>
        <p:txBody>
          <a:bodyPr/>
          <a:lstStyle/>
          <a:p>
            <a:endParaRPr lang="de-DE" dirty="0"/>
          </a:p>
        </p:txBody>
      </p:sp>
      <p:sp>
        <p:nvSpPr>
          <p:cNvPr id="12" name="Fußzeilenplatzhalter 11"/>
          <p:cNvSpPr>
            <a:spLocks noGrp="1"/>
          </p:cNvSpPr>
          <p:nvPr>
            <p:ph type="ftr" sz="quarter" idx="11"/>
          </p:nvPr>
        </p:nvSpPr>
        <p:spPr/>
        <p:txBody>
          <a:bodyPr/>
          <a:lstStyle/>
          <a:p>
            <a:r>
              <a:rPr lang="en-US"/>
              <a:t>Alexander Feichtmayer | EMMC19 | Madrid | 30.05.2024</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186077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33582351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de-DE"/>
              <a:t>Mastertitelformat bearbeiten</a:t>
            </a:r>
            <a:endParaRPr lang="de-DE" dirty="0"/>
          </a:p>
        </p:txBody>
      </p:sp>
      <p:sp>
        <p:nvSpPr>
          <p:cNvPr id="10" name="Datumsplatzhalter 9"/>
          <p:cNvSpPr>
            <a:spLocks noGrp="1"/>
          </p:cNvSpPr>
          <p:nvPr>
            <p:ph type="dt" sz="half" idx="10"/>
          </p:nvPr>
        </p:nvSpPr>
        <p:spPr/>
        <p:txBody>
          <a:bodyPr/>
          <a:lstStyle/>
          <a:p>
            <a:endParaRPr lang="de-DE" dirty="0"/>
          </a:p>
        </p:txBody>
      </p:sp>
      <p:sp>
        <p:nvSpPr>
          <p:cNvPr id="12" name="Fußzeilenplatzhalter 11"/>
          <p:cNvSpPr>
            <a:spLocks noGrp="1"/>
          </p:cNvSpPr>
          <p:nvPr>
            <p:ph type="ftr" sz="quarter" idx="11"/>
          </p:nvPr>
        </p:nvSpPr>
        <p:spPr/>
        <p:txBody>
          <a:bodyPr/>
          <a:lstStyle/>
          <a:p>
            <a:r>
              <a:rPr lang="en-US"/>
              <a:t>Alexander Feichtmayer | EMMC19 | Madrid | 30.05.2024</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861054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360000" y="324000"/>
            <a:ext cx="11449050" cy="1124780"/>
          </a:xfrm>
        </p:spPr>
        <p:txBody>
          <a:bodyPr/>
          <a:lstStyle>
            <a:lvl1pPr>
              <a:defRPr cap="none" spc="0" baseline="0">
                <a:solidFill>
                  <a:schemeClr val="tx2"/>
                </a:solidFill>
              </a:defRPr>
            </a:lvl1pPr>
          </a:lstStyle>
          <a:p>
            <a:r>
              <a:rPr lang="de-DE" dirty="0"/>
              <a:t>Titelmasterformat durch Klicken bearbeiten</a:t>
            </a:r>
            <a:endParaRPr lang="en-US" dirty="0"/>
          </a:p>
        </p:txBody>
      </p:sp>
      <p:sp>
        <p:nvSpPr>
          <p:cNvPr id="3" name="Content Placeholder 2"/>
          <p:cNvSpPr>
            <a:spLocks noGrp="1"/>
          </p:cNvSpPr>
          <p:nvPr>
            <p:ph idx="1"/>
          </p:nvPr>
        </p:nvSpPr>
        <p:spPr>
          <a:xfrm>
            <a:off x="360000" y="1563143"/>
            <a:ext cx="11449050" cy="4214255"/>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7" name="Datumsplatzhalter 16">
            <a:extLst>
              <a:ext uri="{FF2B5EF4-FFF2-40B4-BE49-F238E27FC236}">
                <a16:creationId xmlns:a16="http://schemas.microsoft.com/office/drawing/2014/main" id="{8D88C6F8-099A-4D39-8533-B1EEB7F052D4}"/>
              </a:ext>
            </a:extLst>
          </p:cNvPr>
          <p:cNvSpPr>
            <a:spLocks noGrp="1"/>
          </p:cNvSpPr>
          <p:nvPr>
            <p:ph type="dt" sz="half" idx="13"/>
          </p:nvPr>
        </p:nvSpPr>
        <p:spPr>
          <a:xfrm>
            <a:off x="2857162" y="6552728"/>
            <a:ext cx="2920226" cy="476672"/>
          </a:xfrm>
          <a:prstGeom prst="rect">
            <a:avLst/>
          </a:prstGeom>
        </p:spPr>
        <p:txBody>
          <a:bodyPr/>
          <a:lstStyle/>
          <a:p>
            <a:r>
              <a:rPr lang="en-US"/>
              <a:t>W-Div Engineering Meeting 14.11.2023</a:t>
            </a:r>
            <a:endParaRPr lang="de-DE" dirty="0"/>
          </a:p>
        </p:txBody>
      </p:sp>
      <p:sp>
        <p:nvSpPr>
          <p:cNvPr id="18" name="Foliennummernplatzhalter 17">
            <a:extLst>
              <a:ext uri="{FF2B5EF4-FFF2-40B4-BE49-F238E27FC236}">
                <a16:creationId xmlns:a16="http://schemas.microsoft.com/office/drawing/2014/main" id="{BFF90422-5EA9-49BF-B256-D3D2AA4EDCC9}"/>
              </a:ext>
            </a:extLst>
          </p:cNvPr>
          <p:cNvSpPr>
            <a:spLocks noGrp="1"/>
          </p:cNvSpPr>
          <p:nvPr>
            <p:ph type="sldNum" sz="quarter" idx="14"/>
          </p:nvPr>
        </p:nvSpPr>
        <p:spPr>
          <a:xfrm>
            <a:off x="5817224" y="6557764"/>
            <a:ext cx="720000" cy="221109"/>
          </a:xfrm>
          <a:prstGeom prst="rect">
            <a:avLst/>
          </a:prstGeom>
        </p:spPr>
        <p:txBody>
          <a:bodyPr/>
          <a:lstStyle/>
          <a:p>
            <a:r>
              <a:rPr lang="de-DE" dirty="0"/>
              <a:t>Slide </a:t>
            </a:r>
            <a:fld id="{A52F4D17-1AD6-42D9-B93A-EB002C62F438}" type="slidenum">
              <a:rPr lang="de-DE" smtClean="0"/>
              <a:pPr/>
              <a:t>‹Nr.›</a:t>
            </a:fld>
            <a:endParaRPr lang="de-DE" dirty="0"/>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tx2"/>
                </a:solidFill>
              </a:defRPr>
            </a:lvl1pPr>
          </a:lstStyle>
          <a:p>
            <a:pPr lvl="0"/>
            <a:r>
              <a:rPr lang="de-DE" dirty="0" err="1"/>
              <a:t>Subline</a:t>
            </a:r>
            <a:endParaRPr lang="de-DE" dirty="0"/>
          </a:p>
        </p:txBody>
      </p:sp>
    </p:spTree>
    <p:extLst>
      <p:ext uri="{BB962C8B-B14F-4D97-AF65-F5344CB8AC3E}">
        <p14:creationId xmlns:p14="http://schemas.microsoft.com/office/powerpoint/2010/main" val="7690928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3753552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itel 10"/>
          <p:cNvSpPr>
            <a:spLocks noGrp="1"/>
          </p:cNvSpPr>
          <p:nvPr>
            <p:ph type="title"/>
          </p:nvPr>
        </p:nvSpPr>
        <p:spPr/>
        <p:txBody>
          <a:bodyPr/>
          <a:lstStyle/>
          <a:p>
            <a:r>
              <a:rPr lang="de-DE"/>
              <a:t>Mastertitelformat bearbeiten</a:t>
            </a:r>
            <a:endParaRPr lang="de-DE" dirty="0"/>
          </a:p>
        </p:txBody>
      </p:sp>
      <p:sp>
        <p:nvSpPr>
          <p:cNvPr id="12" name="Datumsplatzhalter 11"/>
          <p:cNvSpPr>
            <a:spLocks noGrp="1"/>
          </p:cNvSpPr>
          <p:nvPr>
            <p:ph type="dt" sz="half" idx="14"/>
          </p:nvPr>
        </p:nvSpPr>
        <p:spPr/>
        <p:txBody>
          <a:bodyPr/>
          <a:lstStyle/>
          <a:p>
            <a:endParaRPr lang="de-DE" dirty="0"/>
          </a:p>
        </p:txBody>
      </p:sp>
      <p:sp>
        <p:nvSpPr>
          <p:cNvPr id="13" name="Fußzeilenplatzhalter 12"/>
          <p:cNvSpPr>
            <a:spLocks noGrp="1"/>
          </p:cNvSpPr>
          <p:nvPr>
            <p:ph type="ftr" sz="quarter" idx="15"/>
          </p:nvPr>
        </p:nvSpPr>
        <p:spPr/>
        <p:txBody>
          <a:bodyPr/>
          <a:lstStyle/>
          <a:p>
            <a:r>
              <a:rPr lang="en-US"/>
              <a:t>Alexander Feichtmayer | EMMC19 | Madrid | 30.05.2024</a:t>
            </a:r>
            <a:endParaRPr lang="de-DE" dirty="0"/>
          </a:p>
        </p:txBody>
      </p:sp>
      <p:sp>
        <p:nvSpPr>
          <p:cNvPr id="14" name="Foliennummernplatzhalter 13"/>
          <p:cNvSpPr>
            <a:spLocks noGrp="1"/>
          </p:cNvSpPr>
          <p:nvPr>
            <p:ph type="sldNum" sz="quarter" idx="16"/>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1462918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3200" b="0" i="0">
                <a:solidFill>
                  <a:srgbClr val="E40018"/>
                </a:solidFill>
                <a:latin typeface="Arial Black"/>
                <a:cs typeface="Arial Black"/>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000" b="0" i="0">
                <a:solidFill>
                  <a:srgbClr val="FF000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8D8D8D"/>
                </a:solidFill>
                <a:latin typeface="Arial"/>
                <a:cs typeface="Arial"/>
              </a:defRPr>
            </a:lvl1pPr>
          </a:lstStyle>
          <a:p>
            <a:pPr marL="12700">
              <a:lnSpc>
                <a:spcPts val="1425"/>
              </a:lnSpc>
            </a:pPr>
            <a:r>
              <a:rPr dirty="0"/>
              <a:t>50th</a:t>
            </a:r>
            <a:r>
              <a:rPr spc="-35" dirty="0"/>
              <a:t> </a:t>
            </a:r>
            <a:r>
              <a:rPr dirty="0"/>
              <a:t>EPS</a:t>
            </a:r>
            <a:r>
              <a:rPr spc="-10" dirty="0"/>
              <a:t> </a:t>
            </a:r>
            <a:r>
              <a:rPr dirty="0"/>
              <a:t>Conference,</a:t>
            </a:r>
            <a:r>
              <a:rPr spc="-50" dirty="0"/>
              <a:t> </a:t>
            </a:r>
            <a:r>
              <a:rPr dirty="0"/>
              <a:t>Salamanca</a:t>
            </a:r>
            <a:r>
              <a:rPr spc="-55" dirty="0"/>
              <a:t> </a:t>
            </a:r>
            <a:r>
              <a:rPr dirty="0"/>
              <a:t>(Spain)</a:t>
            </a:r>
            <a:r>
              <a:rPr spc="-35" dirty="0"/>
              <a:t> </a:t>
            </a:r>
            <a:r>
              <a:rPr spc="-20" dirty="0"/>
              <a:t>2024</a:t>
            </a:r>
          </a:p>
        </p:txBody>
      </p:sp>
      <p:sp>
        <p:nvSpPr>
          <p:cNvPr id="5" name="Holder 5"/>
          <p:cNvSpPr>
            <a:spLocks noGrp="1"/>
          </p:cNvSpPr>
          <p:nvPr>
            <p:ph type="dt" sz="half" idx="6"/>
          </p:nvPr>
        </p:nvSpPr>
        <p:spPr/>
        <p:txBody>
          <a:bodyPr lIns="0" tIns="0" rIns="0" bIns="0"/>
          <a:lstStyle>
            <a:lvl1pPr>
              <a:defRPr sz="1200" b="0" i="0">
                <a:solidFill>
                  <a:srgbClr val="8D8D8D"/>
                </a:solidFill>
                <a:latin typeface="Arial"/>
                <a:cs typeface="Arial"/>
              </a:defRPr>
            </a:lvl1pPr>
          </a:lstStyle>
          <a:p>
            <a:pPr marL="12700">
              <a:lnSpc>
                <a:spcPts val="1425"/>
              </a:lnSpc>
            </a:pPr>
            <a:r>
              <a:rPr spc="-20" dirty="0"/>
              <a:t>I444</a:t>
            </a:r>
          </a:p>
        </p:txBody>
      </p:sp>
      <p:sp>
        <p:nvSpPr>
          <p:cNvPr id="6" name="Holder 6"/>
          <p:cNvSpPr>
            <a:spLocks noGrp="1"/>
          </p:cNvSpPr>
          <p:nvPr>
            <p:ph type="sldNum" sz="quarter" idx="7"/>
          </p:nvPr>
        </p:nvSpPr>
        <p:spPr/>
        <p:txBody>
          <a:bodyPr lIns="0" tIns="0" rIns="0" bIns="0"/>
          <a:lstStyle>
            <a:lvl1pPr>
              <a:defRPr sz="1200" b="1" i="0">
                <a:solidFill>
                  <a:srgbClr val="E40018"/>
                </a:solidFill>
                <a:latin typeface="Arial"/>
                <a:cs typeface="Arial"/>
              </a:defRPr>
            </a:lvl1pPr>
          </a:lstStyle>
          <a:p>
            <a:pPr marL="123189">
              <a:lnSpc>
                <a:spcPts val="1425"/>
              </a:lnSpc>
            </a:pPr>
            <a:fld id="{81D60167-4931-47E6-BA6A-407CBD079E47}" type="slidenum">
              <a:rPr spc="-50" dirty="0"/>
              <a:t>‹Nr.›</a:t>
            </a:fld>
            <a:endParaRPr spc="-50" dirty="0"/>
          </a:p>
        </p:txBody>
      </p:sp>
    </p:spTree>
    <p:extLst>
      <p:ext uri="{BB962C8B-B14F-4D97-AF65-F5344CB8AC3E}">
        <p14:creationId xmlns:p14="http://schemas.microsoft.com/office/powerpoint/2010/main" val="4819614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257556" y="6344848"/>
            <a:ext cx="364490" cy="364490"/>
          </a:xfrm>
          <a:custGeom>
            <a:avLst/>
            <a:gdLst/>
            <a:ahLst/>
            <a:cxnLst/>
            <a:rect l="l" t="t" r="r" b="b"/>
            <a:pathLst>
              <a:path w="364490" h="364490">
                <a:moveTo>
                  <a:pt x="363922" y="0"/>
                </a:moveTo>
                <a:lnTo>
                  <a:pt x="0" y="0"/>
                </a:lnTo>
                <a:lnTo>
                  <a:pt x="0" y="363958"/>
                </a:lnTo>
                <a:lnTo>
                  <a:pt x="363922" y="363958"/>
                </a:lnTo>
                <a:lnTo>
                  <a:pt x="363922" y="0"/>
                </a:lnTo>
                <a:close/>
              </a:path>
            </a:pathLst>
          </a:custGeom>
          <a:solidFill>
            <a:srgbClr val="E60018"/>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326446" y="6464963"/>
            <a:ext cx="226343" cy="86429"/>
          </a:xfrm>
          <a:prstGeom prst="rect">
            <a:avLst/>
          </a:prstGeom>
        </p:spPr>
      </p:pic>
      <p:sp>
        <p:nvSpPr>
          <p:cNvPr id="18" name="bg object 18"/>
          <p:cNvSpPr/>
          <p:nvPr/>
        </p:nvSpPr>
        <p:spPr>
          <a:xfrm>
            <a:off x="335343" y="6579603"/>
            <a:ext cx="208915" cy="9525"/>
          </a:xfrm>
          <a:custGeom>
            <a:avLst/>
            <a:gdLst/>
            <a:ahLst/>
            <a:cxnLst/>
            <a:rect l="l" t="t" r="r" b="b"/>
            <a:pathLst>
              <a:path w="208915" h="9525">
                <a:moveTo>
                  <a:pt x="208337" y="0"/>
                </a:moveTo>
                <a:lnTo>
                  <a:pt x="0" y="0"/>
                </a:lnTo>
                <a:lnTo>
                  <a:pt x="0" y="9098"/>
                </a:lnTo>
                <a:lnTo>
                  <a:pt x="208337" y="9098"/>
                </a:lnTo>
                <a:lnTo>
                  <a:pt x="208337" y="0"/>
                </a:lnTo>
                <a:close/>
              </a:path>
            </a:pathLst>
          </a:custGeom>
          <a:solidFill>
            <a:srgbClr val="FFFFFF"/>
          </a:solidFill>
        </p:spPr>
        <p:txBody>
          <a:bodyPr wrap="square" lIns="0" tIns="0" rIns="0" bIns="0" rtlCol="0"/>
          <a:lstStyle/>
          <a:p>
            <a:endParaRPr/>
          </a:p>
        </p:txBody>
      </p:sp>
      <p:pic>
        <p:nvPicPr>
          <p:cNvPr id="19" name="bg object 19"/>
          <p:cNvPicPr/>
          <p:nvPr/>
        </p:nvPicPr>
        <p:blipFill>
          <a:blip r:embed="rId3" cstate="print"/>
          <a:stretch>
            <a:fillRect/>
          </a:stretch>
        </p:blipFill>
        <p:spPr>
          <a:xfrm>
            <a:off x="10015004" y="-2"/>
            <a:ext cx="491251" cy="205938"/>
          </a:xfrm>
          <a:prstGeom prst="rect">
            <a:avLst/>
          </a:prstGeom>
        </p:spPr>
      </p:pic>
      <p:sp>
        <p:nvSpPr>
          <p:cNvPr id="20" name="bg object 20"/>
          <p:cNvSpPr/>
          <p:nvPr/>
        </p:nvSpPr>
        <p:spPr>
          <a:xfrm>
            <a:off x="10746143" y="0"/>
            <a:ext cx="1445895" cy="630555"/>
          </a:xfrm>
          <a:custGeom>
            <a:avLst/>
            <a:gdLst/>
            <a:ahLst/>
            <a:cxnLst/>
            <a:rect l="l" t="t" r="r" b="b"/>
            <a:pathLst>
              <a:path w="1445895" h="630555">
                <a:moveTo>
                  <a:pt x="1445869" y="787"/>
                </a:moveTo>
                <a:lnTo>
                  <a:pt x="1339456" y="83121"/>
                </a:lnTo>
                <a:lnTo>
                  <a:pt x="1339456" y="207860"/>
                </a:lnTo>
                <a:lnTo>
                  <a:pt x="1339456" y="321081"/>
                </a:lnTo>
                <a:lnTo>
                  <a:pt x="1222413" y="411162"/>
                </a:lnTo>
                <a:lnTo>
                  <a:pt x="1222413" y="298056"/>
                </a:lnTo>
                <a:lnTo>
                  <a:pt x="1227404" y="294220"/>
                </a:lnTo>
                <a:lnTo>
                  <a:pt x="1339456" y="207860"/>
                </a:lnTo>
                <a:lnTo>
                  <a:pt x="1339456" y="83121"/>
                </a:lnTo>
                <a:lnTo>
                  <a:pt x="1337259" y="81457"/>
                </a:lnTo>
                <a:lnTo>
                  <a:pt x="1337259" y="204266"/>
                </a:lnTo>
                <a:lnTo>
                  <a:pt x="1220470" y="294220"/>
                </a:lnTo>
                <a:lnTo>
                  <a:pt x="1214780" y="290004"/>
                </a:lnTo>
                <a:lnTo>
                  <a:pt x="1214780" y="415112"/>
                </a:lnTo>
                <a:lnTo>
                  <a:pt x="1214780" y="420408"/>
                </a:lnTo>
                <a:lnTo>
                  <a:pt x="1214780" y="533615"/>
                </a:lnTo>
                <a:lnTo>
                  <a:pt x="1097673" y="622363"/>
                </a:lnTo>
                <a:lnTo>
                  <a:pt x="1097673" y="511073"/>
                </a:lnTo>
                <a:lnTo>
                  <a:pt x="1102639" y="507225"/>
                </a:lnTo>
                <a:lnTo>
                  <a:pt x="1214780" y="420408"/>
                </a:lnTo>
                <a:lnTo>
                  <a:pt x="1214780" y="415112"/>
                </a:lnTo>
                <a:lnTo>
                  <a:pt x="1095794" y="507225"/>
                </a:lnTo>
                <a:lnTo>
                  <a:pt x="978954" y="417233"/>
                </a:lnTo>
                <a:lnTo>
                  <a:pt x="986586" y="411276"/>
                </a:lnTo>
                <a:lnTo>
                  <a:pt x="1096479" y="325462"/>
                </a:lnTo>
                <a:lnTo>
                  <a:pt x="1214780" y="415112"/>
                </a:lnTo>
                <a:lnTo>
                  <a:pt x="1214780" y="290004"/>
                </a:lnTo>
                <a:lnTo>
                  <a:pt x="1101496" y="205943"/>
                </a:lnTo>
                <a:lnTo>
                  <a:pt x="1218603" y="113830"/>
                </a:lnTo>
                <a:lnTo>
                  <a:pt x="1296250" y="172707"/>
                </a:lnTo>
                <a:lnTo>
                  <a:pt x="1337259" y="204266"/>
                </a:lnTo>
                <a:lnTo>
                  <a:pt x="1337259" y="81457"/>
                </a:lnTo>
                <a:lnTo>
                  <a:pt x="1229791" y="0"/>
                </a:lnTo>
                <a:lnTo>
                  <a:pt x="1220470" y="0"/>
                </a:lnTo>
                <a:lnTo>
                  <a:pt x="1216660" y="0"/>
                </a:lnTo>
                <a:lnTo>
                  <a:pt x="1214780" y="0"/>
                </a:lnTo>
                <a:lnTo>
                  <a:pt x="1214780" y="109512"/>
                </a:lnTo>
                <a:lnTo>
                  <a:pt x="1097673" y="198272"/>
                </a:lnTo>
                <a:lnTo>
                  <a:pt x="1097673" y="85051"/>
                </a:lnTo>
                <a:lnTo>
                  <a:pt x="1100213" y="83121"/>
                </a:lnTo>
                <a:lnTo>
                  <a:pt x="1209865" y="0"/>
                </a:lnTo>
                <a:lnTo>
                  <a:pt x="1203159" y="0"/>
                </a:lnTo>
                <a:lnTo>
                  <a:pt x="1095794" y="83121"/>
                </a:lnTo>
                <a:lnTo>
                  <a:pt x="1095794" y="207860"/>
                </a:lnTo>
                <a:lnTo>
                  <a:pt x="1095794" y="321081"/>
                </a:lnTo>
                <a:lnTo>
                  <a:pt x="978700" y="411276"/>
                </a:lnTo>
                <a:lnTo>
                  <a:pt x="978700" y="298056"/>
                </a:lnTo>
                <a:lnTo>
                  <a:pt x="983691" y="294220"/>
                </a:lnTo>
                <a:lnTo>
                  <a:pt x="1095794" y="207860"/>
                </a:lnTo>
                <a:lnTo>
                  <a:pt x="1095794" y="83121"/>
                </a:lnTo>
                <a:lnTo>
                  <a:pt x="1093584" y="81419"/>
                </a:lnTo>
                <a:lnTo>
                  <a:pt x="1093584" y="204228"/>
                </a:lnTo>
                <a:lnTo>
                  <a:pt x="976757" y="294220"/>
                </a:lnTo>
                <a:lnTo>
                  <a:pt x="857783" y="205943"/>
                </a:lnTo>
                <a:lnTo>
                  <a:pt x="976757" y="113830"/>
                </a:lnTo>
                <a:lnTo>
                  <a:pt x="1056030" y="174904"/>
                </a:lnTo>
                <a:lnTo>
                  <a:pt x="1093584" y="204228"/>
                </a:lnTo>
                <a:lnTo>
                  <a:pt x="1093584" y="81419"/>
                </a:lnTo>
                <a:lnTo>
                  <a:pt x="987869" y="0"/>
                </a:lnTo>
                <a:lnTo>
                  <a:pt x="976757" y="0"/>
                </a:lnTo>
                <a:lnTo>
                  <a:pt x="972934" y="0"/>
                </a:lnTo>
                <a:lnTo>
                  <a:pt x="972934" y="108077"/>
                </a:lnTo>
                <a:lnTo>
                  <a:pt x="855903" y="198272"/>
                </a:lnTo>
                <a:lnTo>
                  <a:pt x="855903" y="85051"/>
                </a:lnTo>
                <a:lnTo>
                  <a:pt x="858393" y="83121"/>
                </a:lnTo>
                <a:lnTo>
                  <a:pt x="966254" y="0"/>
                </a:lnTo>
                <a:lnTo>
                  <a:pt x="959624" y="0"/>
                </a:lnTo>
                <a:lnTo>
                  <a:pt x="853960" y="83121"/>
                </a:lnTo>
                <a:lnTo>
                  <a:pt x="744308" y="0"/>
                </a:lnTo>
                <a:lnTo>
                  <a:pt x="733107" y="0"/>
                </a:lnTo>
                <a:lnTo>
                  <a:pt x="729221" y="0"/>
                </a:lnTo>
                <a:lnTo>
                  <a:pt x="729221" y="108077"/>
                </a:lnTo>
                <a:lnTo>
                  <a:pt x="612178" y="198272"/>
                </a:lnTo>
                <a:lnTo>
                  <a:pt x="612178" y="85051"/>
                </a:lnTo>
                <a:lnTo>
                  <a:pt x="614680" y="83121"/>
                </a:lnTo>
                <a:lnTo>
                  <a:pt x="722541" y="0"/>
                </a:lnTo>
                <a:lnTo>
                  <a:pt x="715911" y="0"/>
                </a:lnTo>
                <a:lnTo>
                  <a:pt x="610235" y="83121"/>
                </a:lnTo>
                <a:lnTo>
                  <a:pt x="610235" y="207860"/>
                </a:lnTo>
                <a:lnTo>
                  <a:pt x="610235" y="321081"/>
                </a:lnTo>
                <a:lnTo>
                  <a:pt x="493204" y="411276"/>
                </a:lnTo>
                <a:lnTo>
                  <a:pt x="493204" y="298056"/>
                </a:lnTo>
                <a:lnTo>
                  <a:pt x="498182" y="294220"/>
                </a:lnTo>
                <a:lnTo>
                  <a:pt x="610235" y="207860"/>
                </a:lnTo>
                <a:lnTo>
                  <a:pt x="610235" y="83121"/>
                </a:lnTo>
                <a:lnTo>
                  <a:pt x="608037" y="81457"/>
                </a:lnTo>
                <a:lnTo>
                  <a:pt x="608037" y="204266"/>
                </a:lnTo>
                <a:lnTo>
                  <a:pt x="489381" y="294220"/>
                </a:lnTo>
                <a:lnTo>
                  <a:pt x="372287" y="205943"/>
                </a:lnTo>
                <a:lnTo>
                  <a:pt x="489381" y="113830"/>
                </a:lnTo>
                <a:lnTo>
                  <a:pt x="565581" y="171615"/>
                </a:lnTo>
                <a:lnTo>
                  <a:pt x="608037" y="204266"/>
                </a:lnTo>
                <a:lnTo>
                  <a:pt x="608037" y="81457"/>
                </a:lnTo>
                <a:lnTo>
                  <a:pt x="500583" y="0"/>
                </a:lnTo>
                <a:lnTo>
                  <a:pt x="491261" y="0"/>
                </a:lnTo>
                <a:lnTo>
                  <a:pt x="485495" y="0"/>
                </a:lnTo>
                <a:lnTo>
                  <a:pt x="485495" y="108077"/>
                </a:lnTo>
                <a:lnTo>
                  <a:pt x="368465" y="198272"/>
                </a:lnTo>
                <a:lnTo>
                  <a:pt x="368465" y="85051"/>
                </a:lnTo>
                <a:lnTo>
                  <a:pt x="370954" y="83121"/>
                </a:lnTo>
                <a:lnTo>
                  <a:pt x="478815" y="0"/>
                </a:lnTo>
                <a:lnTo>
                  <a:pt x="473887" y="0"/>
                </a:lnTo>
                <a:lnTo>
                  <a:pt x="366522" y="83121"/>
                </a:lnTo>
                <a:lnTo>
                  <a:pt x="366522" y="207860"/>
                </a:lnTo>
                <a:lnTo>
                  <a:pt x="366522" y="321081"/>
                </a:lnTo>
                <a:lnTo>
                  <a:pt x="249491" y="411276"/>
                </a:lnTo>
                <a:lnTo>
                  <a:pt x="249491" y="298056"/>
                </a:lnTo>
                <a:lnTo>
                  <a:pt x="254469" y="294220"/>
                </a:lnTo>
                <a:lnTo>
                  <a:pt x="366522" y="207860"/>
                </a:lnTo>
                <a:lnTo>
                  <a:pt x="366522" y="83121"/>
                </a:lnTo>
                <a:lnTo>
                  <a:pt x="364324" y="81457"/>
                </a:lnTo>
                <a:lnTo>
                  <a:pt x="364324" y="204266"/>
                </a:lnTo>
                <a:lnTo>
                  <a:pt x="247548" y="294220"/>
                </a:lnTo>
                <a:lnTo>
                  <a:pt x="128562" y="205943"/>
                </a:lnTo>
                <a:lnTo>
                  <a:pt x="247142" y="114147"/>
                </a:lnTo>
                <a:lnTo>
                  <a:pt x="364324" y="204266"/>
                </a:lnTo>
                <a:lnTo>
                  <a:pt x="364324" y="81457"/>
                </a:lnTo>
                <a:lnTo>
                  <a:pt x="256870" y="0"/>
                </a:lnTo>
                <a:lnTo>
                  <a:pt x="247548" y="0"/>
                </a:lnTo>
                <a:lnTo>
                  <a:pt x="243725" y="0"/>
                </a:lnTo>
                <a:lnTo>
                  <a:pt x="241782" y="0"/>
                </a:lnTo>
                <a:lnTo>
                  <a:pt x="241782" y="109550"/>
                </a:lnTo>
                <a:lnTo>
                  <a:pt x="124739" y="198272"/>
                </a:lnTo>
                <a:lnTo>
                  <a:pt x="124739" y="85051"/>
                </a:lnTo>
                <a:lnTo>
                  <a:pt x="127279" y="83121"/>
                </a:lnTo>
                <a:lnTo>
                  <a:pt x="236931" y="0"/>
                </a:lnTo>
                <a:lnTo>
                  <a:pt x="230162" y="0"/>
                </a:lnTo>
                <a:lnTo>
                  <a:pt x="122809" y="83121"/>
                </a:lnTo>
                <a:lnTo>
                  <a:pt x="14935" y="0"/>
                </a:lnTo>
                <a:lnTo>
                  <a:pt x="0" y="0"/>
                </a:lnTo>
                <a:lnTo>
                  <a:pt x="0" y="109994"/>
                </a:lnTo>
                <a:lnTo>
                  <a:pt x="122809" y="205943"/>
                </a:lnTo>
                <a:lnTo>
                  <a:pt x="122809" y="323011"/>
                </a:lnTo>
                <a:lnTo>
                  <a:pt x="247548" y="418947"/>
                </a:lnTo>
                <a:lnTo>
                  <a:pt x="257378" y="411276"/>
                </a:lnTo>
                <a:lnTo>
                  <a:pt x="368465" y="324535"/>
                </a:lnTo>
                <a:lnTo>
                  <a:pt x="489381" y="418947"/>
                </a:lnTo>
                <a:lnTo>
                  <a:pt x="499351" y="411276"/>
                </a:lnTo>
                <a:lnTo>
                  <a:pt x="614057" y="323011"/>
                </a:lnTo>
                <a:lnTo>
                  <a:pt x="614057" y="207860"/>
                </a:lnTo>
                <a:lnTo>
                  <a:pt x="614057" y="202971"/>
                </a:lnTo>
                <a:lnTo>
                  <a:pt x="620064" y="198272"/>
                </a:lnTo>
                <a:lnTo>
                  <a:pt x="731177" y="111506"/>
                </a:lnTo>
                <a:lnTo>
                  <a:pt x="852081" y="204508"/>
                </a:lnTo>
                <a:lnTo>
                  <a:pt x="852081" y="323011"/>
                </a:lnTo>
                <a:lnTo>
                  <a:pt x="973582" y="416521"/>
                </a:lnTo>
                <a:lnTo>
                  <a:pt x="972934" y="417029"/>
                </a:lnTo>
                <a:lnTo>
                  <a:pt x="972934" y="536016"/>
                </a:lnTo>
                <a:lnTo>
                  <a:pt x="1095794" y="630047"/>
                </a:lnTo>
                <a:lnTo>
                  <a:pt x="1105776" y="622363"/>
                </a:lnTo>
                <a:lnTo>
                  <a:pt x="1216393" y="537235"/>
                </a:lnTo>
                <a:lnTo>
                  <a:pt x="1339456" y="630047"/>
                </a:lnTo>
                <a:lnTo>
                  <a:pt x="1349286" y="622363"/>
                </a:lnTo>
                <a:lnTo>
                  <a:pt x="1445869" y="546938"/>
                </a:lnTo>
                <a:lnTo>
                  <a:pt x="1445869" y="541909"/>
                </a:lnTo>
                <a:lnTo>
                  <a:pt x="1341399" y="622363"/>
                </a:lnTo>
                <a:lnTo>
                  <a:pt x="1341399" y="511073"/>
                </a:lnTo>
                <a:lnTo>
                  <a:pt x="1346276" y="507225"/>
                </a:lnTo>
                <a:lnTo>
                  <a:pt x="1445869" y="428891"/>
                </a:lnTo>
                <a:lnTo>
                  <a:pt x="1445869" y="424891"/>
                </a:lnTo>
                <a:lnTo>
                  <a:pt x="1339456" y="507225"/>
                </a:lnTo>
                <a:lnTo>
                  <a:pt x="1221714" y="417982"/>
                </a:lnTo>
                <a:lnTo>
                  <a:pt x="1230299" y="411276"/>
                </a:lnTo>
                <a:lnTo>
                  <a:pt x="1340167" y="325488"/>
                </a:lnTo>
                <a:lnTo>
                  <a:pt x="1421688" y="387235"/>
                </a:lnTo>
                <a:lnTo>
                  <a:pt x="1445869" y="406107"/>
                </a:lnTo>
                <a:lnTo>
                  <a:pt x="1445869" y="405549"/>
                </a:lnTo>
                <a:lnTo>
                  <a:pt x="1445869" y="402526"/>
                </a:lnTo>
                <a:lnTo>
                  <a:pt x="1445869" y="281813"/>
                </a:lnTo>
                <a:lnTo>
                  <a:pt x="1345222" y="205943"/>
                </a:lnTo>
                <a:lnTo>
                  <a:pt x="1445869" y="126771"/>
                </a:lnTo>
                <a:lnTo>
                  <a:pt x="1445869" y="122847"/>
                </a:lnTo>
                <a:lnTo>
                  <a:pt x="1445869" y="120916"/>
                </a:lnTo>
                <a:lnTo>
                  <a:pt x="1445869" y="117805"/>
                </a:lnTo>
                <a:lnTo>
                  <a:pt x="1341399" y="198272"/>
                </a:lnTo>
                <a:lnTo>
                  <a:pt x="1341399" y="85051"/>
                </a:lnTo>
                <a:lnTo>
                  <a:pt x="1343888" y="83121"/>
                </a:lnTo>
                <a:lnTo>
                  <a:pt x="1445869" y="4584"/>
                </a:lnTo>
                <a:lnTo>
                  <a:pt x="1445869" y="787"/>
                </a:lnTo>
                <a:close/>
              </a:path>
            </a:pathLst>
          </a:custGeom>
          <a:solidFill>
            <a:srgbClr val="E40018"/>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200" b="0" i="0">
                <a:solidFill>
                  <a:srgbClr val="E40018"/>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sz="2000" b="0" i="0">
                <a:solidFill>
                  <a:srgbClr val="FF000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8D8D8D"/>
                </a:solidFill>
                <a:latin typeface="Arial"/>
                <a:cs typeface="Arial"/>
              </a:defRPr>
            </a:lvl1pPr>
          </a:lstStyle>
          <a:p>
            <a:pPr marL="12700">
              <a:lnSpc>
                <a:spcPts val="1425"/>
              </a:lnSpc>
            </a:pPr>
            <a:r>
              <a:rPr dirty="0"/>
              <a:t>50th</a:t>
            </a:r>
            <a:r>
              <a:rPr spc="-35" dirty="0"/>
              <a:t> </a:t>
            </a:r>
            <a:r>
              <a:rPr dirty="0"/>
              <a:t>EPS</a:t>
            </a:r>
            <a:r>
              <a:rPr spc="-10" dirty="0"/>
              <a:t> </a:t>
            </a:r>
            <a:r>
              <a:rPr dirty="0"/>
              <a:t>Conference,</a:t>
            </a:r>
            <a:r>
              <a:rPr spc="-50" dirty="0"/>
              <a:t> </a:t>
            </a:r>
            <a:r>
              <a:rPr dirty="0"/>
              <a:t>Salamanca</a:t>
            </a:r>
            <a:r>
              <a:rPr spc="-55" dirty="0"/>
              <a:t> </a:t>
            </a:r>
            <a:r>
              <a:rPr dirty="0"/>
              <a:t>(Spain)</a:t>
            </a:r>
            <a:r>
              <a:rPr spc="-35" dirty="0"/>
              <a:t> </a:t>
            </a:r>
            <a:r>
              <a:rPr spc="-20" dirty="0"/>
              <a:t>2024</a:t>
            </a:r>
          </a:p>
        </p:txBody>
      </p:sp>
      <p:sp>
        <p:nvSpPr>
          <p:cNvPr id="5" name="Holder 5"/>
          <p:cNvSpPr>
            <a:spLocks noGrp="1"/>
          </p:cNvSpPr>
          <p:nvPr>
            <p:ph type="dt" sz="half" idx="6"/>
          </p:nvPr>
        </p:nvSpPr>
        <p:spPr/>
        <p:txBody>
          <a:bodyPr lIns="0" tIns="0" rIns="0" bIns="0"/>
          <a:lstStyle>
            <a:lvl1pPr>
              <a:defRPr sz="1200" b="0" i="0">
                <a:solidFill>
                  <a:srgbClr val="8D8D8D"/>
                </a:solidFill>
                <a:latin typeface="Arial"/>
                <a:cs typeface="Arial"/>
              </a:defRPr>
            </a:lvl1pPr>
          </a:lstStyle>
          <a:p>
            <a:pPr marL="12700">
              <a:lnSpc>
                <a:spcPts val="1425"/>
              </a:lnSpc>
            </a:pPr>
            <a:r>
              <a:rPr spc="-20" dirty="0"/>
              <a:t>I444</a:t>
            </a:r>
          </a:p>
        </p:txBody>
      </p:sp>
      <p:sp>
        <p:nvSpPr>
          <p:cNvPr id="6" name="Holder 6"/>
          <p:cNvSpPr>
            <a:spLocks noGrp="1"/>
          </p:cNvSpPr>
          <p:nvPr>
            <p:ph type="sldNum" sz="quarter" idx="7"/>
          </p:nvPr>
        </p:nvSpPr>
        <p:spPr/>
        <p:txBody>
          <a:bodyPr lIns="0" tIns="0" rIns="0" bIns="0"/>
          <a:lstStyle>
            <a:lvl1pPr>
              <a:defRPr sz="1200" b="1" i="0">
                <a:solidFill>
                  <a:srgbClr val="E40018"/>
                </a:solidFill>
                <a:latin typeface="Arial"/>
                <a:cs typeface="Arial"/>
              </a:defRPr>
            </a:lvl1pPr>
          </a:lstStyle>
          <a:p>
            <a:pPr marL="123189">
              <a:lnSpc>
                <a:spcPts val="1425"/>
              </a:lnSpc>
            </a:pPr>
            <a:fld id="{81D60167-4931-47E6-BA6A-407CBD079E47}" type="slidenum">
              <a:rPr spc="-50" dirty="0"/>
              <a:t>‹Nr.›</a:t>
            </a:fld>
            <a:endParaRPr spc="-50" dirty="0"/>
          </a:p>
        </p:txBody>
      </p:sp>
    </p:spTree>
    <p:extLst>
      <p:ext uri="{BB962C8B-B14F-4D97-AF65-F5344CB8AC3E}">
        <p14:creationId xmlns:p14="http://schemas.microsoft.com/office/powerpoint/2010/main" val="40809461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E40018"/>
                </a:solidFill>
                <a:latin typeface="Arial Black"/>
                <a:cs typeface="Arial Black"/>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0" b="0" i="0">
                <a:solidFill>
                  <a:srgbClr val="8D8D8D"/>
                </a:solidFill>
                <a:latin typeface="Arial"/>
                <a:cs typeface="Arial"/>
              </a:defRPr>
            </a:lvl1pPr>
          </a:lstStyle>
          <a:p>
            <a:pPr marL="12700">
              <a:lnSpc>
                <a:spcPts val="1425"/>
              </a:lnSpc>
            </a:pPr>
            <a:r>
              <a:rPr dirty="0"/>
              <a:t>50th</a:t>
            </a:r>
            <a:r>
              <a:rPr spc="-35" dirty="0"/>
              <a:t> </a:t>
            </a:r>
            <a:r>
              <a:rPr dirty="0"/>
              <a:t>EPS</a:t>
            </a:r>
            <a:r>
              <a:rPr spc="-10" dirty="0"/>
              <a:t> </a:t>
            </a:r>
            <a:r>
              <a:rPr dirty="0"/>
              <a:t>Conference,</a:t>
            </a:r>
            <a:r>
              <a:rPr spc="-50" dirty="0"/>
              <a:t> </a:t>
            </a:r>
            <a:r>
              <a:rPr dirty="0"/>
              <a:t>Salamanca</a:t>
            </a:r>
            <a:r>
              <a:rPr spc="-55" dirty="0"/>
              <a:t> </a:t>
            </a:r>
            <a:r>
              <a:rPr dirty="0"/>
              <a:t>(Spain)</a:t>
            </a:r>
            <a:r>
              <a:rPr spc="-35" dirty="0"/>
              <a:t> </a:t>
            </a:r>
            <a:r>
              <a:rPr spc="-20" dirty="0"/>
              <a:t>2024</a:t>
            </a:r>
          </a:p>
        </p:txBody>
      </p:sp>
      <p:sp>
        <p:nvSpPr>
          <p:cNvPr id="6" name="Holder 6"/>
          <p:cNvSpPr>
            <a:spLocks noGrp="1"/>
          </p:cNvSpPr>
          <p:nvPr>
            <p:ph type="dt" sz="half" idx="6"/>
          </p:nvPr>
        </p:nvSpPr>
        <p:spPr/>
        <p:txBody>
          <a:bodyPr lIns="0" tIns="0" rIns="0" bIns="0"/>
          <a:lstStyle>
            <a:lvl1pPr>
              <a:defRPr sz="1200" b="0" i="0">
                <a:solidFill>
                  <a:srgbClr val="8D8D8D"/>
                </a:solidFill>
                <a:latin typeface="Arial"/>
                <a:cs typeface="Arial"/>
              </a:defRPr>
            </a:lvl1pPr>
          </a:lstStyle>
          <a:p>
            <a:pPr marL="12700">
              <a:lnSpc>
                <a:spcPts val="1425"/>
              </a:lnSpc>
            </a:pPr>
            <a:r>
              <a:rPr spc="-20" dirty="0"/>
              <a:t>I444</a:t>
            </a:r>
          </a:p>
        </p:txBody>
      </p:sp>
      <p:sp>
        <p:nvSpPr>
          <p:cNvPr id="7" name="Holder 7"/>
          <p:cNvSpPr>
            <a:spLocks noGrp="1"/>
          </p:cNvSpPr>
          <p:nvPr>
            <p:ph type="sldNum" sz="quarter" idx="7"/>
          </p:nvPr>
        </p:nvSpPr>
        <p:spPr/>
        <p:txBody>
          <a:bodyPr lIns="0" tIns="0" rIns="0" bIns="0"/>
          <a:lstStyle>
            <a:lvl1pPr>
              <a:defRPr sz="1200" b="1" i="0">
                <a:solidFill>
                  <a:srgbClr val="E40018"/>
                </a:solidFill>
                <a:latin typeface="Arial"/>
                <a:cs typeface="Arial"/>
              </a:defRPr>
            </a:lvl1pPr>
          </a:lstStyle>
          <a:p>
            <a:pPr marL="123189">
              <a:lnSpc>
                <a:spcPts val="1425"/>
              </a:lnSpc>
            </a:pPr>
            <a:fld id="{81D60167-4931-47E6-BA6A-407CBD079E47}" type="slidenum">
              <a:rPr spc="-50" dirty="0"/>
              <a:t>‹Nr.›</a:t>
            </a:fld>
            <a:endParaRPr spc="-50" dirty="0"/>
          </a:p>
        </p:txBody>
      </p:sp>
    </p:spTree>
    <p:extLst>
      <p:ext uri="{BB962C8B-B14F-4D97-AF65-F5344CB8AC3E}">
        <p14:creationId xmlns:p14="http://schemas.microsoft.com/office/powerpoint/2010/main" val="4803432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257556" y="6344848"/>
            <a:ext cx="364490" cy="364490"/>
          </a:xfrm>
          <a:custGeom>
            <a:avLst/>
            <a:gdLst/>
            <a:ahLst/>
            <a:cxnLst/>
            <a:rect l="l" t="t" r="r" b="b"/>
            <a:pathLst>
              <a:path w="364490" h="364490">
                <a:moveTo>
                  <a:pt x="363922" y="0"/>
                </a:moveTo>
                <a:lnTo>
                  <a:pt x="0" y="0"/>
                </a:lnTo>
                <a:lnTo>
                  <a:pt x="0" y="363958"/>
                </a:lnTo>
                <a:lnTo>
                  <a:pt x="363922" y="363958"/>
                </a:lnTo>
                <a:lnTo>
                  <a:pt x="363922" y="0"/>
                </a:lnTo>
                <a:close/>
              </a:path>
            </a:pathLst>
          </a:custGeom>
          <a:solidFill>
            <a:srgbClr val="E60018"/>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326446" y="6464963"/>
            <a:ext cx="226343" cy="86429"/>
          </a:xfrm>
          <a:prstGeom prst="rect">
            <a:avLst/>
          </a:prstGeom>
        </p:spPr>
      </p:pic>
      <p:sp>
        <p:nvSpPr>
          <p:cNvPr id="18" name="bg object 18"/>
          <p:cNvSpPr/>
          <p:nvPr/>
        </p:nvSpPr>
        <p:spPr>
          <a:xfrm>
            <a:off x="335343" y="6579603"/>
            <a:ext cx="208915" cy="9525"/>
          </a:xfrm>
          <a:custGeom>
            <a:avLst/>
            <a:gdLst/>
            <a:ahLst/>
            <a:cxnLst/>
            <a:rect l="l" t="t" r="r" b="b"/>
            <a:pathLst>
              <a:path w="208915" h="9525">
                <a:moveTo>
                  <a:pt x="208337" y="0"/>
                </a:moveTo>
                <a:lnTo>
                  <a:pt x="0" y="0"/>
                </a:lnTo>
                <a:lnTo>
                  <a:pt x="0" y="9098"/>
                </a:lnTo>
                <a:lnTo>
                  <a:pt x="208337" y="9098"/>
                </a:lnTo>
                <a:lnTo>
                  <a:pt x="208337" y="0"/>
                </a:lnTo>
                <a:close/>
              </a:path>
            </a:pathLst>
          </a:custGeom>
          <a:solidFill>
            <a:srgbClr val="FFFFFF"/>
          </a:solidFill>
        </p:spPr>
        <p:txBody>
          <a:bodyPr wrap="square" lIns="0" tIns="0" rIns="0" bIns="0" rtlCol="0"/>
          <a:lstStyle/>
          <a:p>
            <a:endParaRPr/>
          </a:p>
        </p:txBody>
      </p:sp>
      <p:sp>
        <p:nvSpPr>
          <p:cNvPr id="19" name="bg object 19"/>
          <p:cNvSpPr/>
          <p:nvPr/>
        </p:nvSpPr>
        <p:spPr>
          <a:xfrm>
            <a:off x="3151632" y="3988308"/>
            <a:ext cx="349250" cy="349250"/>
          </a:xfrm>
          <a:custGeom>
            <a:avLst/>
            <a:gdLst/>
            <a:ahLst/>
            <a:cxnLst/>
            <a:rect l="l" t="t" r="r" b="b"/>
            <a:pathLst>
              <a:path w="349250" h="349250">
                <a:moveTo>
                  <a:pt x="348995" y="0"/>
                </a:moveTo>
                <a:lnTo>
                  <a:pt x="0" y="0"/>
                </a:lnTo>
                <a:lnTo>
                  <a:pt x="0" y="348995"/>
                </a:lnTo>
                <a:lnTo>
                  <a:pt x="348995" y="348995"/>
                </a:lnTo>
                <a:lnTo>
                  <a:pt x="348995" y="0"/>
                </a:lnTo>
                <a:close/>
              </a:path>
            </a:pathLst>
          </a:custGeom>
          <a:solidFill>
            <a:srgbClr val="E40018"/>
          </a:solidFill>
        </p:spPr>
        <p:txBody>
          <a:bodyPr wrap="square" lIns="0" tIns="0" rIns="0" bIns="0" rtlCol="0"/>
          <a:lstStyle/>
          <a:p>
            <a:endParaRPr/>
          </a:p>
        </p:txBody>
      </p:sp>
      <p:pic>
        <p:nvPicPr>
          <p:cNvPr id="20" name="bg object 20"/>
          <p:cNvPicPr/>
          <p:nvPr/>
        </p:nvPicPr>
        <p:blipFill>
          <a:blip r:embed="rId3" cstate="print"/>
          <a:stretch>
            <a:fillRect/>
          </a:stretch>
        </p:blipFill>
        <p:spPr>
          <a:xfrm>
            <a:off x="0" y="34"/>
            <a:ext cx="12192326" cy="597833"/>
          </a:xfrm>
          <a:prstGeom prst="rect">
            <a:avLst/>
          </a:prstGeom>
        </p:spPr>
      </p:pic>
      <p:sp>
        <p:nvSpPr>
          <p:cNvPr id="2" name="Holder 2"/>
          <p:cNvSpPr>
            <a:spLocks noGrp="1"/>
          </p:cNvSpPr>
          <p:nvPr>
            <p:ph type="title"/>
          </p:nvPr>
        </p:nvSpPr>
        <p:spPr/>
        <p:txBody>
          <a:bodyPr lIns="0" tIns="0" rIns="0" bIns="0"/>
          <a:lstStyle>
            <a:lvl1pPr>
              <a:defRPr sz="3200" b="0" i="0">
                <a:solidFill>
                  <a:srgbClr val="E40018"/>
                </a:solidFill>
                <a:latin typeface="Arial Black"/>
                <a:cs typeface="Arial Black"/>
              </a:defRPr>
            </a:lvl1pPr>
          </a:lstStyle>
          <a:p>
            <a:endParaRPr/>
          </a:p>
        </p:txBody>
      </p:sp>
      <p:sp>
        <p:nvSpPr>
          <p:cNvPr id="3" name="Holder 3"/>
          <p:cNvSpPr>
            <a:spLocks noGrp="1"/>
          </p:cNvSpPr>
          <p:nvPr>
            <p:ph type="ftr" sz="quarter" idx="5"/>
          </p:nvPr>
        </p:nvSpPr>
        <p:spPr>
          <a:xfrm>
            <a:off x="815441" y="6433321"/>
            <a:ext cx="3641191" cy="179536"/>
          </a:xfrm>
        </p:spPr>
        <p:txBody>
          <a:bodyPr lIns="0" tIns="0" rIns="0" bIns="0"/>
          <a:lstStyle>
            <a:lvl1pPr>
              <a:defRPr sz="1200" b="0" i="0">
                <a:solidFill>
                  <a:srgbClr val="8D8D8D"/>
                </a:solidFill>
                <a:latin typeface="Arial"/>
                <a:cs typeface="Arial"/>
              </a:defRPr>
            </a:lvl1pPr>
          </a:lstStyle>
          <a:p>
            <a:pPr marL="12700">
              <a:lnSpc>
                <a:spcPts val="1425"/>
              </a:lnSpc>
            </a:pPr>
            <a:r>
              <a:rPr lang="en-US"/>
              <a:t>33rd SOFT,</a:t>
            </a:r>
            <a:r>
              <a:rPr lang="en-US" spc="-50"/>
              <a:t> </a:t>
            </a:r>
            <a:r>
              <a:rPr lang="en-US"/>
              <a:t>Dublin, Ireland</a:t>
            </a:r>
            <a:r>
              <a:rPr lang="en-US" spc="-35"/>
              <a:t> (23 September </a:t>
            </a:r>
            <a:r>
              <a:rPr lang="en-US" spc="-20"/>
              <a:t>2024)</a:t>
            </a:r>
          </a:p>
        </p:txBody>
      </p:sp>
      <p:sp>
        <p:nvSpPr>
          <p:cNvPr id="4" name="Holder 4"/>
          <p:cNvSpPr>
            <a:spLocks noGrp="1"/>
          </p:cNvSpPr>
          <p:nvPr>
            <p:ph type="dt" sz="half" idx="6"/>
          </p:nvPr>
        </p:nvSpPr>
        <p:spPr/>
        <p:txBody>
          <a:bodyPr lIns="0" tIns="0" rIns="0" bIns="0"/>
          <a:lstStyle>
            <a:lvl1pPr>
              <a:defRPr sz="1200" b="0" i="0">
                <a:solidFill>
                  <a:srgbClr val="8D8D8D"/>
                </a:solidFill>
                <a:latin typeface="Arial"/>
                <a:cs typeface="Arial"/>
              </a:defRPr>
            </a:lvl1pPr>
          </a:lstStyle>
          <a:p>
            <a:pPr marL="12700">
              <a:lnSpc>
                <a:spcPts val="1425"/>
              </a:lnSpc>
            </a:pPr>
            <a:r>
              <a:rPr spc="-20" dirty="0"/>
              <a:t>I444</a:t>
            </a:r>
          </a:p>
        </p:txBody>
      </p:sp>
      <p:sp>
        <p:nvSpPr>
          <p:cNvPr id="5" name="Holder 5"/>
          <p:cNvSpPr>
            <a:spLocks noGrp="1"/>
          </p:cNvSpPr>
          <p:nvPr>
            <p:ph type="sldNum" sz="quarter" idx="7"/>
          </p:nvPr>
        </p:nvSpPr>
        <p:spPr/>
        <p:txBody>
          <a:bodyPr lIns="0" tIns="0" rIns="0" bIns="0"/>
          <a:lstStyle>
            <a:lvl1pPr>
              <a:defRPr sz="1200" b="1" i="0">
                <a:solidFill>
                  <a:srgbClr val="E40018"/>
                </a:solidFill>
                <a:latin typeface="Arial"/>
                <a:cs typeface="Arial"/>
              </a:defRPr>
            </a:lvl1pPr>
          </a:lstStyle>
          <a:p>
            <a:pPr marL="123189">
              <a:lnSpc>
                <a:spcPts val="1425"/>
              </a:lnSpc>
            </a:pPr>
            <a:fld id="{81D60167-4931-47E6-BA6A-407CBD079E47}" type="slidenum">
              <a:rPr spc="-50" dirty="0"/>
              <a:t>‹Nr.›</a:t>
            </a:fld>
            <a:endParaRPr spc="-50" dirty="0"/>
          </a:p>
        </p:txBody>
      </p:sp>
    </p:spTree>
    <p:extLst>
      <p:ext uri="{BB962C8B-B14F-4D97-AF65-F5344CB8AC3E}">
        <p14:creationId xmlns:p14="http://schemas.microsoft.com/office/powerpoint/2010/main" val="24902841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31519" y="730657"/>
            <a:ext cx="1795780" cy="1795780"/>
          </a:xfrm>
          <a:custGeom>
            <a:avLst/>
            <a:gdLst/>
            <a:ahLst/>
            <a:cxnLst/>
            <a:rect l="l" t="t" r="r" b="b"/>
            <a:pathLst>
              <a:path w="1795780" h="1795780">
                <a:moveTo>
                  <a:pt x="1795319" y="0"/>
                </a:moveTo>
                <a:lnTo>
                  <a:pt x="0" y="0"/>
                </a:lnTo>
                <a:lnTo>
                  <a:pt x="0" y="1795497"/>
                </a:lnTo>
                <a:lnTo>
                  <a:pt x="1795319" y="1795497"/>
                </a:lnTo>
                <a:lnTo>
                  <a:pt x="1795319" y="0"/>
                </a:lnTo>
                <a:close/>
              </a:path>
            </a:pathLst>
          </a:custGeom>
          <a:solidFill>
            <a:srgbClr val="E60018"/>
          </a:solidFill>
        </p:spPr>
        <p:txBody>
          <a:bodyPr wrap="square" lIns="0" tIns="0" rIns="0" bIns="0" rtlCol="0"/>
          <a:lstStyle/>
          <a:p>
            <a:endParaRPr/>
          </a:p>
        </p:txBody>
      </p:sp>
      <p:sp>
        <p:nvSpPr>
          <p:cNvPr id="17" name="bg object 17"/>
          <p:cNvSpPr/>
          <p:nvPr/>
        </p:nvSpPr>
        <p:spPr>
          <a:xfrm>
            <a:off x="1070470" y="1323225"/>
            <a:ext cx="1117600" cy="610870"/>
          </a:xfrm>
          <a:custGeom>
            <a:avLst/>
            <a:gdLst/>
            <a:ahLst/>
            <a:cxnLst/>
            <a:rect l="l" t="t" r="r" b="b"/>
            <a:pathLst>
              <a:path w="1117600" h="610869">
                <a:moveTo>
                  <a:pt x="1072565" y="565543"/>
                </a:moveTo>
                <a:lnTo>
                  <a:pt x="44792" y="565543"/>
                </a:lnTo>
                <a:lnTo>
                  <a:pt x="44792" y="610425"/>
                </a:lnTo>
                <a:lnTo>
                  <a:pt x="1072565" y="610425"/>
                </a:lnTo>
                <a:lnTo>
                  <a:pt x="1072565" y="565543"/>
                </a:lnTo>
                <a:close/>
              </a:path>
              <a:path w="1117600" h="610869">
                <a:moveTo>
                  <a:pt x="1117511" y="215417"/>
                </a:moveTo>
                <a:lnTo>
                  <a:pt x="1110881" y="148158"/>
                </a:lnTo>
                <a:lnTo>
                  <a:pt x="1106220" y="134594"/>
                </a:lnTo>
                <a:lnTo>
                  <a:pt x="1093127" y="96532"/>
                </a:lnTo>
                <a:lnTo>
                  <a:pt x="1075842" y="70942"/>
                </a:lnTo>
                <a:lnTo>
                  <a:pt x="1075842" y="201891"/>
                </a:lnTo>
                <a:lnTo>
                  <a:pt x="1074331" y="239712"/>
                </a:lnTo>
                <a:lnTo>
                  <a:pt x="1063485" y="290398"/>
                </a:lnTo>
                <a:lnTo>
                  <a:pt x="1036688" y="338886"/>
                </a:lnTo>
                <a:lnTo>
                  <a:pt x="987882" y="371144"/>
                </a:lnTo>
                <a:lnTo>
                  <a:pt x="922248" y="381533"/>
                </a:lnTo>
                <a:lnTo>
                  <a:pt x="855776" y="374878"/>
                </a:lnTo>
                <a:lnTo>
                  <a:pt x="853579" y="374065"/>
                </a:lnTo>
                <a:lnTo>
                  <a:pt x="838314" y="368046"/>
                </a:lnTo>
                <a:lnTo>
                  <a:pt x="818426" y="360210"/>
                </a:lnTo>
                <a:lnTo>
                  <a:pt x="802297" y="345554"/>
                </a:lnTo>
                <a:lnTo>
                  <a:pt x="798791" y="338886"/>
                </a:lnTo>
                <a:lnTo>
                  <a:pt x="796607" y="326390"/>
                </a:lnTo>
                <a:lnTo>
                  <a:pt x="803287" y="309587"/>
                </a:lnTo>
                <a:lnTo>
                  <a:pt x="853490" y="260019"/>
                </a:lnTo>
                <a:lnTo>
                  <a:pt x="902106" y="225767"/>
                </a:lnTo>
                <a:lnTo>
                  <a:pt x="969797" y="184213"/>
                </a:lnTo>
                <a:lnTo>
                  <a:pt x="1059116" y="134594"/>
                </a:lnTo>
                <a:lnTo>
                  <a:pt x="1063777" y="146786"/>
                </a:lnTo>
                <a:lnTo>
                  <a:pt x="1067816" y="159600"/>
                </a:lnTo>
                <a:lnTo>
                  <a:pt x="1071435" y="172821"/>
                </a:lnTo>
                <a:lnTo>
                  <a:pt x="1074623" y="185318"/>
                </a:lnTo>
                <a:lnTo>
                  <a:pt x="1074724" y="185699"/>
                </a:lnTo>
                <a:lnTo>
                  <a:pt x="1074788" y="185953"/>
                </a:lnTo>
                <a:lnTo>
                  <a:pt x="1074864" y="186258"/>
                </a:lnTo>
                <a:lnTo>
                  <a:pt x="1075766" y="200698"/>
                </a:lnTo>
                <a:lnTo>
                  <a:pt x="1075842" y="201891"/>
                </a:lnTo>
                <a:lnTo>
                  <a:pt x="1075842" y="70942"/>
                </a:lnTo>
                <a:lnTo>
                  <a:pt x="1036980" y="31953"/>
                </a:lnTo>
                <a:lnTo>
                  <a:pt x="974521" y="5245"/>
                </a:lnTo>
                <a:lnTo>
                  <a:pt x="931189" y="0"/>
                </a:lnTo>
                <a:lnTo>
                  <a:pt x="894537" y="1701"/>
                </a:lnTo>
                <a:lnTo>
                  <a:pt x="822007" y="16065"/>
                </a:lnTo>
                <a:lnTo>
                  <a:pt x="785317" y="29159"/>
                </a:lnTo>
                <a:lnTo>
                  <a:pt x="780910" y="82169"/>
                </a:lnTo>
                <a:lnTo>
                  <a:pt x="780846" y="83019"/>
                </a:lnTo>
                <a:lnTo>
                  <a:pt x="803325" y="73596"/>
                </a:lnTo>
                <a:lnTo>
                  <a:pt x="837793" y="61683"/>
                </a:lnTo>
                <a:lnTo>
                  <a:pt x="880249" y="51447"/>
                </a:lnTo>
                <a:lnTo>
                  <a:pt x="926719" y="47104"/>
                </a:lnTo>
                <a:lnTo>
                  <a:pt x="961618" y="50088"/>
                </a:lnTo>
                <a:lnTo>
                  <a:pt x="992098" y="59169"/>
                </a:lnTo>
                <a:lnTo>
                  <a:pt x="1017955" y="74561"/>
                </a:lnTo>
                <a:lnTo>
                  <a:pt x="1038593" y="96113"/>
                </a:lnTo>
                <a:lnTo>
                  <a:pt x="1038898" y="96532"/>
                </a:lnTo>
                <a:lnTo>
                  <a:pt x="970165" y="133045"/>
                </a:lnTo>
                <a:lnTo>
                  <a:pt x="910158" y="167754"/>
                </a:lnTo>
                <a:lnTo>
                  <a:pt x="859231" y="200698"/>
                </a:lnTo>
                <a:lnTo>
                  <a:pt x="817626" y="231952"/>
                </a:lnTo>
                <a:lnTo>
                  <a:pt x="785660" y="261594"/>
                </a:lnTo>
                <a:lnTo>
                  <a:pt x="751687" y="316395"/>
                </a:lnTo>
                <a:lnTo>
                  <a:pt x="714070" y="338543"/>
                </a:lnTo>
                <a:lnTo>
                  <a:pt x="667829" y="358787"/>
                </a:lnTo>
                <a:lnTo>
                  <a:pt x="616953" y="373545"/>
                </a:lnTo>
                <a:lnTo>
                  <a:pt x="565442" y="379260"/>
                </a:lnTo>
                <a:lnTo>
                  <a:pt x="517499" y="374065"/>
                </a:lnTo>
                <a:lnTo>
                  <a:pt x="483235" y="361302"/>
                </a:lnTo>
                <a:lnTo>
                  <a:pt x="476897" y="356831"/>
                </a:lnTo>
                <a:lnTo>
                  <a:pt x="460324" y="345160"/>
                </a:lnTo>
                <a:lnTo>
                  <a:pt x="446455" y="329869"/>
                </a:lnTo>
                <a:lnTo>
                  <a:pt x="509104" y="287223"/>
                </a:lnTo>
                <a:lnTo>
                  <a:pt x="512076" y="285203"/>
                </a:lnTo>
                <a:lnTo>
                  <a:pt x="569074" y="245122"/>
                </a:lnTo>
                <a:lnTo>
                  <a:pt x="617232" y="209207"/>
                </a:lnTo>
                <a:lnTo>
                  <a:pt x="656336" y="176999"/>
                </a:lnTo>
                <a:lnTo>
                  <a:pt x="686054" y="148158"/>
                </a:lnTo>
                <a:lnTo>
                  <a:pt x="717245" y="98132"/>
                </a:lnTo>
                <a:lnTo>
                  <a:pt x="718058" y="76276"/>
                </a:lnTo>
                <a:lnTo>
                  <a:pt x="698588" y="42646"/>
                </a:lnTo>
                <a:lnTo>
                  <a:pt x="666407" y="21882"/>
                </a:lnTo>
                <a:lnTo>
                  <a:pt x="666407" y="83019"/>
                </a:lnTo>
                <a:lnTo>
                  <a:pt x="665454" y="96113"/>
                </a:lnTo>
                <a:lnTo>
                  <a:pt x="628205" y="139192"/>
                </a:lnTo>
                <a:lnTo>
                  <a:pt x="573328" y="185318"/>
                </a:lnTo>
                <a:lnTo>
                  <a:pt x="539610" y="211797"/>
                </a:lnTo>
                <a:lnTo>
                  <a:pt x="489064" y="247942"/>
                </a:lnTo>
                <a:lnTo>
                  <a:pt x="426313" y="287223"/>
                </a:lnTo>
                <a:lnTo>
                  <a:pt x="421678" y="276707"/>
                </a:lnTo>
                <a:lnTo>
                  <a:pt x="411632" y="225767"/>
                </a:lnTo>
                <a:lnTo>
                  <a:pt x="411645" y="219887"/>
                </a:lnTo>
                <a:lnTo>
                  <a:pt x="423252" y="135966"/>
                </a:lnTo>
                <a:lnTo>
                  <a:pt x="451002" y="87477"/>
                </a:lnTo>
                <a:lnTo>
                  <a:pt x="497827" y="54127"/>
                </a:lnTo>
                <a:lnTo>
                  <a:pt x="563168" y="42646"/>
                </a:lnTo>
                <a:lnTo>
                  <a:pt x="601395" y="46101"/>
                </a:lnTo>
                <a:lnTo>
                  <a:pt x="633310" y="55245"/>
                </a:lnTo>
                <a:lnTo>
                  <a:pt x="655967" y="68173"/>
                </a:lnTo>
                <a:lnTo>
                  <a:pt x="666407" y="83019"/>
                </a:lnTo>
                <a:lnTo>
                  <a:pt x="666407" y="21882"/>
                </a:lnTo>
                <a:lnTo>
                  <a:pt x="661631" y="18796"/>
                </a:lnTo>
                <a:lnTo>
                  <a:pt x="614197" y="4660"/>
                </a:lnTo>
                <a:lnTo>
                  <a:pt x="563168" y="0"/>
                </a:lnTo>
                <a:lnTo>
                  <a:pt x="513943" y="4940"/>
                </a:lnTo>
                <a:lnTo>
                  <a:pt x="473976" y="17665"/>
                </a:lnTo>
                <a:lnTo>
                  <a:pt x="421767" y="53848"/>
                </a:lnTo>
                <a:lnTo>
                  <a:pt x="398259" y="85775"/>
                </a:lnTo>
                <a:lnTo>
                  <a:pt x="381685" y="124231"/>
                </a:lnTo>
                <a:lnTo>
                  <a:pt x="372249" y="169011"/>
                </a:lnTo>
                <a:lnTo>
                  <a:pt x="370192" y="219887"/>
                </a:lnTo>
                <a:lnTo>
                  <a:pt x="371208" y="239712"/>
                </a:lnTo>
                <a:lnTo>
                  <a:pt x="371221" y="240106"/>
                </a:lnTo>
                <a:lnTo>
                  <a:pt x="380593" y="291579"/>
                </a:lnTo>
                <a:lnTo>
                  <a:pt x="388137" y="314198"/>
                </a:lnTo>
                <a:lnTo>
                  <a:pt x="357593" y="331927"/>
                </a:lnTo>
                <a:lnTo>
                  <a:pt x="312115" y="353453"/>
                </a:lnTo>
                <a:lnTo>
                  <a:pt x="255282" y="371614"/>
                </a:lnTo>
                <a:lnTo>
                  <a:pt x="190652" y="379260"/>
                </a:lnTo>
                <a:lnTo>
                  <a:pt x="143065" y="372719"/>
                </a:lnTo>
                <a:lnTo>
                  <a:pt x="105384" y="354660"/>
                </a:lnTo>
                <a:lnTo>
                  <a:pt x="77050" y="327367"/>
                </a:lnTo>
                <a:lnTo>
                  <a:pt x="57505" y="293141"/>
                </a:lnTo>
                <a:lnTo>
                  <a:pt x="46189" y="254304"/>
                </a:lnTo>
                <a:lnTo>
                  <a:pt x="42545" y="213144"/>
                </a:lnTo>
                <a:lnTo>
                  <a:pt x="46024" y="172821"/>
                </a:lnTo>
                <a:lnTo>
                  <a:pt x="56896" y="134594"/>
                </a:lnTo>
                <a:lnTo>
                  <a:pt x="76200" y="99847"/>
                </a:lnTo>
                <a:lnTo>
                  <a:pt x="104381" y="72212"/>
                </a:lnTo>
                <a:lnTo>
                  <a:pt x="142176" y="53848"/>
                </a:lnTo>
                <a:lnTo>
                  <a:pt x="141922" y="53848"/>
                </a:lnTo>
                <a:lnTo>
                  <a:pt x="190652" y="47104"/>
                </a:lnTo>
                <a:lnTo>
                  <a:pt x="236804" y="51142"/>
                </a:lnTo>
                <a:lnTo>
                  <a:pt x="278739" y="60858"/>
                </a:lnTo>
                <a:lnTo>
                  <a:pt x="313093" y="72669"/>
                </a:lnTo>
                <a:lnTo>
                  <a:pt x="336550" y="83019"/>
                </a:lnTo>
                <a:lnTo>
                  <a:pt x="336448" y="82169"/>
                </a:lnTo>
                <a:lnTo>
                  <a:pt x="333527" y="47104"/>
                </a:lnTo>
                <a:lnTo>
                  <a:pt x="332105" y="29997"/>
                </a:lnTo>
                <a:lnTo>
                  <a:pt x="332041" y="29159"/>
                </a:lnTo>
                <a:lnTo>
                  <a:pt x="299910" y="17957"/>
                </a:lnTo>
                <a:lnTo>
                  <a:pt x="265277" y="8674"/>
                </a:lnTo>
                <a:lnTo>
                  <a:pt x="229793" y="2336"/>
                </a:lnTo>
                <a:lnTo>
                  <a:pt x="195148" y="0"/>
                </a:lnTo>
                <a:lnTo>
                  <a:pt x="135216" y="6578"/>
                </a:lnTo>
                <a:lnTo>
                  <a:pt x="88900" y="24472"/>
                </a:lnTo>
                <a:lnTo>
                  <a:pt x="54483" y="50876"/>
                </a:lnTo>
                <a:lnTo>
                  <a:pt x="30200" y="83019"/>
                </a:lnTo>
                <a:lnTo>
                  <a:pt x="14351" y="118110"/>
                </a:lnTo>
                <a:lnTo>
                  <a:pt x="1016" y="185318"/>
                </a:lnTo>
                <a:lnTo>
                  <a:pt x="0" y="215417"/>
                </a:lnTo>
                <a:lnTo>
                  <a:pt x="927" y="239712"/>
                </a:lnTo>
                <a:lnTo>
                  <a:pt x="14224" y="307238"/>
                </a:lnTo>
                <a:lnTo>
                  <a:pt x="29921" y="342480"/>
                </a:lnTo>
                <a:lnTo>
                  <a:pt x="53924" y="374878"/>
                </a:lnTo>
                <a:lnTo>
                  <a:pt x="87947" y="401574"/>
                </a:lnTo>
                <a:lnTo>
                  <a:pt x="133705" y="419696"/>
                </a:lnTo>
                <a:lnTo>
                  <a:pt x="192900" y="426377"/>
                </a:lnTo>
                <a:lnTo>
                  <a:pt x="255155" y="420217"/>
                </a:lnTo>
                <a:lnTo>
                  <a:pt x="310743" y="405130"/>
                </a:lnTo>
                <a:lnTo>
                  <a:pt x="356743" y="386156"/>
                </a:lnTo>
                <a:lnTo>
                  <a:pt x="369735" y="379260"/>
                </a:lnTo>
                <a:lnTo>
                  <a:pt x="390245" y="368376"/>
                </a:lnTo>
                <a:lnTo>
                  <a:pt x="408343" y="356831"/>
                </a:lnTo>
                <a:lnTo>
                  <a:pt x="423697" y="376199"/>
                </a:lnTo>
                <a:lnTo>
                  <a:pt x="453783" y="399161"/>
                </a:lnTo>
                <a:lnTo>
                  <a:pt x="499846" y="418338"/>
                </a:lnTo>
                <a:lnTo>
                  <a:pt x="563168" y="426377"/>
                </a:lnTo>
                <a:lnTo>
                  <a:pt x="621639" y="420217"/>
                </a:lnTo>
                <a:lnTo>
                  <a:pt x="622300" y="420217"/>
                </a:lnTo>
                <a:lnTo>
                  <a:pt x="679323" y="404799"/>
                </a:lnTo>
                <a:lnTo>
                  <a:pt x="726655" y="385699"/>
                </a:lnTo>
                <a:lnTo>
                  <a:pt x="738251" y="379260"/>
                </a:lnTo>
                <a:lnTo>
                  <a:pt x="758431" y="368046"/>
                </a:lnTo>
                <a:lnTo>
                  <a:pt x="776135" y="387578"/>
                </a:lnTo>
                <a:lnTo>
                  <a:pt x="805827" y="406476"/>
                </a:lnTo>
                <a:lnTo>
                  <a:pt x="852779" y="420738"/>
                </a:lnTo>
                <a:lnTo>
                  <a:pt x="922248" y="426377"/>
                </a:lnTo>
                <a:lnTo>
                  <a:pt x="972540" y="421957"/>
                </a:lnTo>
                <a:lnTo>
                  <a:pt x="1013129" y="409536"/>
                </a:lnTo>
                <a:lnTo>
                  <a:pt x="1045298" y="390385"/>
                </a:lnTo>
                <a:lnTo>
                  <a:pt x="1054303" y="381533"/>
                </a:lnTo>
                <a:lnTo>
                  <a:pt x="1070317" y="365772"/>
                </a:lnTo>
                <a:lnTo>
                  <a:pt x="1070381" y="368046"/>
                </a:lnTo>
                <a:lnTo>
                  <a:pt x="1072235" y="404279"/>
                </a:lnTo>
                <a:lnTo>
                  <a:pt x="1072591" y="415163"/>
                </a:lnTo>
                <a:lnTo>
                  <a:pt x="1117511" y="424180"/>
                </a:lnTo>
                <a:lnTo>
                  <a:pt x="1116914" y="392150"/>
                </a:lnTo>
                <a:lnTo>
                  <a:pt x="1116799" y="385699"/>
                </a:lnTo>
                <a:lnTo>
                  <a:pt x="1116672" y="378968"/>
                </a:lnTo>
                <a:lnTo>
                  <a:pt x="1116558" y="365772"/>
                </a:lnTo>
                <a:lnTo>
                  <a:pt x="1116660" y="302958"/>
                </a:lnTo>
                <a:lnTo>
                  <a:pt x="1116774" y="289725"/>
                </a:lnTo>
                <a:lnTo>
                  <a:pt x="1116888" y="276707"/>
                </a:lnTo>
                <a:lnTo>
                  <a:pt x="1116990" y="265341"/>
                </a:lnTo>
                <a:lnTo>
                  <a:pt x="1117092" y="253149"/>
                </a:lnTo>
                <a:lnTo>
                  <a:pt x="1117219" y="239712"/>
                </a:lnTo>
                <a:lnTo>
                  <a:pt x="1117307" y="231952"/>
                </a:lnTo>
                <a:lnTo>
                  <a:pt x="1117396" y="224472"/>
                </a:lnTo>
                <a:lnTo>
                  <a:pt x="1117511" y="215417"/>
                </a:lnTo>
                <a:close/>
              </a:path>
            </a:pathLst>
          </a:custGeom>
          <a:solidFill>
            <a:srgbClr val="FFFFFF"/>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defRPr sz="1200" b="0" i="0">
                <a:solidFill>
                  <a:srgbClr val="8D8D8D"/>
                </a:solidFill>
                <a:latin typeface="Arial"/>
                <a:cs typeface="Arial"/>
              </a:defRPr>
            </a:lvl1pPr>
          </a:lstStyle>
          <a:p>
            <a:pPr marL="12700">
              <a:lnSpc>
                <a:spcPts val="1425"/>
              </a:lnSpc>
            </a:pPr>
            <a:r>
              <a:rPr dirty="0"/>
              <a:t>50th</a:t>
            </a:r>
            <a:r>
              <a:rPr spc="-35" dirty="0"/>
              <a:t> </a:t>
            </a:r>
            <a:r>
              <a:rPr dirty="0"/>
              <a:t>EPS</a:t>
            </a:r>
            <a:r>
              <a:rPr spc="-10" dirty="0"/>
              <a:t> </a:t>
            </a:r>
            <a:r>
              <a:rPr dirty="0"/>
              <a:t>Conference,</a:t>
            </a:r>
            <a:r>
              <a:rPr spc="-50" dirty="0"/>
              <a:t> </a:t>
            </a:r>
            <a:r>
              <a:rPr dirty="0"/>
              <a:t>Salamanca</a:t>
            </a:r>
            <a:r>
              <a:rPr spc="-55" dirty="0"/>
              <a:t> </a:t>
            </a:r>
            <a:r>
              <a:rPr dirty="0"/>
              <a:t>(Spain)</a:t>
            </a:r>
            <a:r>
              <a:rPr spc="-35" dirty="0"/>
              <a:t> </a:t>
            </a:r>
            <a:r>
              <a:rPr spc="-20" dirty="0"/>
              <a:t>2024</a:t>
            </a:r>
          </a:p>
        </p:txBody>
      </p:sp>
      <p:sp>
        <p:nvSpPr>
          <p:cNvPr id="3" name="Holder 3"/>
          <p:cNvSpPr>
            <a:spLocks noGrp="1"/>
          </p:cNvSpPr>
          <p:nvPr>
            <p:ph type="dt" sz="half" idx="6"/>
          </p:nvPr>
        </p:nvSpPr>
        <p:spPr/>
        <p:txBody>
          <a:bodyPr lIns="0" tIns="0" rIns="0" bIns="0"/>
          <a:lstStyle>
            <a:lvl1pPr>
              <a:defRPr sz="1200" b="0" i="0">
                <a:solidFill>
                  <a:srgbClr val="8D8D8D"/>
                </a:solidFill>
                <a:latin typeface="Arial"/>
                <a:cs typeface="Arial"/>
              </a:defRPr>
            </a:lvl1pPr>
          </a:lstStyle>
          <a:p>
            <a:pPr marL="12700">
              <a:lnSpc>
                <a:spcPts val="1425"/>
              </a:lnSpc>
            </a:pPr>
            <a:r>
              <a:rPr spc="-20" dirty="0"/>
              <a:t>I444</a:t>
            </a:r>
          </a:p>
        </p:txBody>
      </p:sp>
      <p:sp>
        <p:nvSpPr>
          <p:cNvPr id="4" name="Holder 4"/>
          <p:cNvSpPr>
            <a:spLocks noGrp="1"/>
          </p:cNvSpPr>
          <p:nvPr>
            <p:ph type="sldNum" sz="quarter" idx="7"/>
          </p:nvPr>
        </p:nvSpPr>
        <p:spPr/>
        <p:txBody>
          <a:bodyPr lIns="0" tIns="0" rIns="0" bIns="0"/>
          <a:lstStyle>
            <a:lvl1pPr>
              <a:defRPr sz="1200" b="1" i="0">
                <a:solidFill>
                  <a:srgbClr val="E40018"/>
                </a:solidFill>
                <a:latin typeface="Arial"/>
                <a:cs typeface="Arial"/>
              </a:defRPr>
            </a:lvl1pPr>
          </a:lstStyle>
          <a:p>
            <a:pPr marL="123189">
              <a:lnSpc>
                <a:spcPts val="1425"/>
              </a:lnSpc>
            </a:pPr>
            <a:fld id="{81D60167-4931-47E6-BA6A-407CBD079E47}" type="slidenum">
              <a:rPr spc="-50" dirty="0"/>
              <a:t>‹Nr.›</a:t>
            </a:fld>
            <a:endParaRPr spc="-50" dirty="0"/>
          </a:p>
        </p:txBody>
      </p:sp>
    </p:spTree>
    <p:extLst>
      <p:ext uri="{BB962C8B-B14F-4D97-AF65-F5344CB8AC3E}">
        <p14:creationId xmlns:p14="http://schemas.microsoft.com/office/powerpoint/2010/main" val="5195727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r>
              <a:rPr lang="fr-FR"/>
              <a:t>28/10/2022</a:t>
            </a: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‹Nr.›</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et contenu</a:t>
            </a:r>
          </a:p>
        </p:txBody>
      </p:sp>
      <p:pic>
        <p:nvPicPr>
          <p:cNvPr id="9"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C1303A6F-3D61-F6AC-9302-9FE476FEAE83}"/>
              </a:ext>
            </a:extLst>
          </p:cNvPr>
          <p:cNvSpPr>
            <a:spLocks noGrp="1"/>
          </p:cNvSpPr>
          <p:nvPr>
            <p:ph type="title"/>
          </p:nvPr>
        </p:nvSpPr>
        <p:spPr/>
        <p:txBody>
          <a:bodyPr/>
          <a:lstStyle/>
          <a:p>
            <a:r>
              <a:rPr lang="fr-FR"/>
              <a:t>Modifiez le style du titre</a:t>
            </a:r>
          </a:p>
        </p:txBody>
      </p:sp>
      <p:sp>
        <p:nvSpPr>
          <p:cNvPr id="10" name="Espace réservé du pied de page 4">
            <a:extLst>
              <a:ext uri="{FF2B5EF4-FFF2-40B4-BE49-F238E27FC236}">
                <a16:creationId xmlns:a16="http://schemas.microsoft.com/office/drawing/2014/main" id="{75C35D0C-47E7-5C23-F3E1-F607F10E2CE5}"/>
              </a:ext>
            </a:extLst>
          </p:cNvPr>
          <p:cNvSpPr>
            <a:spLocks noGrp="1"/>
          </p:cNvSpPr>
          <p:nvPr>
            <p:ph type="ftr" sz="quarter" idx="3"/>
          </p:nvPr>
        </p:nvSpPr>
        <p:spPr>
          <a:xfrm>
            <a:off x="736600" y="6343650"/>
            <a:ext cx="8839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A. DURIF et al - Tervaniemi meeting – 06/02/2024</a:t>
            </a:r>
            <a:endParaRPr lang="fr-FR" dirty="0"/>
          </a:p>
        </p:txBody>
      </p:sp>
    </p:spTree>
    <p:extLst>
      <p:ext uri="{BB962C8B-B14F-4D97-AF65-F5344CB8AC3E}">
        <p14:creationId xmlns:p14="http://schemas.microsoft.com/office/powerpoint/2010/main" val="19861001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re de section Ble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28/10/2022</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‹Nr.›</a:t>
            </a:fld>
            <a:endParaRPr lang="fr-FR"/>
          </a:p>
        </p:txBody>
      </p:sp>
      <p:sp>
        <p:nvSpPr>
          <p:cNvPr id="25" name="Rectangle 24">
            <a:extLst>
              <a:ext uri="{FF2B5EF4-FFF2-40B4-BE49-F238E27FC236}">
                <a16:creationId xmlns:a16="http://schemas.microsoft.com/office/drawing/2014/main" id="{2E988CD6-F875-5F20-CB25-53D3006C5582}"/>
              </a:ext>
            </a:extLst>
          </p:cNvPr>
          <p:cNvSpPr/>
          <p:nvPr userDrawn="1"/>
        </p:nvSpPr>
        <p:spPr>
          <a:xfrm>
            <a:off x="3151189" y="3987800"/>
            <a:ext cx="349250" cy="349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de section Bleu</a:t>
            </a:r>
          </a:p>
        </p:txBody>
      </p:sp>
      <p:pic>
        <p:nvPicPr>
          <p:cNvPr id="13"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pic>
        <p:nvPicPr>
          <p:cNvPr id="14" name="PATTERN 14">
            <a:extLst>
              <a:ext uri="{FF2B5EF4-FFF2-40B4-BE49-F238E27FC236}">
                <a16:creationId xmlns:a16="http://schemas.microsoft.com/office/drawing/2014/main" id="{A9F2846A-9310-83E8-0175-AEDB4CD521B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642" t="81597" r="4284" b="-1066"/>
          <a:stretch/>
        </p:blipFill>
        <p:spPr>
          <a:xfrm>
            <a:off x="0" y="0"/>
            <a:ext cx="12192001" cy="591852"/>
          </a:xfrm>
          <a:prstGeom prst="rect">
            <a:avLst/>
          </a:prstGeom>
        </p:spPr>
      </p:pic>
      <p:sp>
        <p:nvSpPr>
          <p:cNvPr id="8" name="Titre 1">
            <a:extLst>
              <a:ext uri="{FF2B5EF4-FFF2-40B4-BE49-F238E27FC236}">
                <a16:creationId xmlns:a16="http://schemas.microsoft.com/office/drawing/2014/main" id="{1EE20C3D-7EDC-C467-57AB-6011AB94E6CE}"/>
              </a:ext>
            </a:extLst>
          </p:cNvPr>
          <p:cNvSpPr>
            <a:spLocks noGrp="1"/>
          </p:cNvSpPr>
          <p:nvPr>
            <p:ph type="title" hasCustomPrompt="1"/>
          </p:nvPr>
        </p:nvSpPr>
        <p:spPr>
          <a:xfrm>
            <a:off x="3771900" y="2171700"/>
            <a:ext cx="7688263" cy="2390775"/>
          </a:xfrm>
        </p:spPr>
        <p:txBody>
          <a:bodyPr anchor="b">
            <a:normAutofit/>
          </a:bodyPr>
          <a:lstStyle>
            <a:lvl1pPr>
              <a:defRPr sz="5400">
                <a:solidFill>
                  <a:schemeClr val="bg1"/>
                </a:solidFill>
              </a:defRPr>
            </a:lvl1pPr>
          </a:lstStyle>
          <a:p>
            <a:r>
              <a:rPr lang="fr-FR" dirty="0"/>
              <a:t>Titre de la partie</a:t>
            </a:r>
          </a:p>
        </p:txBody>
      </p:sp>
      <p:sp>
        <p:nvSpPr>
          <p:cNvPr id="9" name="Espace réservé du texte 2">
            <a:extLst>
              <a:ext uri="{FF2B5EF4-FFF2-40B4-BE49-F238E27FC236}">
                <a16:creationId xmlns:a16="http://schemas.microsoft.com/office/drawing/2014/main" id="{7F06A08C-C6D3-6EB1-26CF-BBE33E5D79AE}"/>
              </a:ext>
            </a:extLst>
          </p:cNvPr>
          <p:cNvSpPr>
            <a:spLocks noGrp="1"/>
          </p:cNvSpPr>
          <p:nvPr>
            <p:ph type="body" idx="1"/>
          </p:nvPr>
        </p:nvSpPr>
        <p:spPr>
          <a:xfrm>
            <a:off x="3771900" y="4702628"/>
            <a:ext cx="7688263" cy="138702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10" name="Espace réservé du texte 2">
            <a:extLst>
              <a:ext uri="{FF2B5EF4-FFF2-40B4-BE49-F238E27FC236}">
                <a16:creationId xmlns:a16="http://schemas.microsoft.com/office/drawing/2014/main" id="{6FC69820-7AD8-8DE6-6DD2-0BCC3DF92B81}"/>
              </a:ext>
            </a:extLst>
          </p:cNvPr>
          <p:cNvSpPr>
            <a:spLocks noGrp="1"/>
          </p:cNvSpPr>
          <p:nvPr>
            <p:ph type="body" idx="13" hasCustomPrompt="1"/>
          </p:nvPr>
        </p:nvSpPr>
        <p:spPr>
          <a:xfrm>
            <a:off x="522288" y="2159000"/>
            <a:ext cx="2546350" cy="2673350"/>
          </a:xfrm>
        </p:spPr>
        <p:txBody>
          <a:bodyPr anchor="b">
            <a:noAutofit/>
          </a:bodyPr>
          <a:lstStyle>
            <a:lvl1pPr marL="0" indent="0" algn="r">
              <a:buNone/>
              <a:defRPr sz="135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0</a:t>
            </a:r>
          </a:p>
        </p:txBody>
      </p:sp>
      <p:sp>
        <p:nvSpPr>
          <p:cNvPr id="15" name="Espace réservé du pied de page 4">
            <a:extLst>
              <a:ext uri="{FF2B5EF4-FFF2-40B4-BE49-F238E27FC236}">
                <a16:creationId xmlns:a16="http://schemas.microsoft.com/office/drawing/2014/main" id="{75C35D0C-47E7-5C23-F3E1-F607F10E2CE5}"/>
              </a:ext>
            </a:extLst>
          </p:cNvPr>
          <p:cNvSpPr>
            <a:spLocks noGrp="1"/>
          </p:cNvSpPr>
          <p:nvPr>
            <p:ph type="ftr" sz="quarter" idx="3"/>
          </p:nvPr>
        </p:nvSpPr>
        <p:spPr>
          <a:xfrm>
            <a:off x="736600" y="6343650"/>
            <a:ext cx="8839200" cy="365125"/>
          </a:xfrm>
          <a:prstGeom prst="rect">
            <a:avLst/>
          </a:prstGeom>
          <a:noFill/>
        </p:spPr>
        <p:txBody>
          <a:bodyPr vert="horz" lIns="91440" tIns="45720" rIns="91440" bIns="45720" rtlCol="0" anchor="ctr"/>
          <a:lstStyle>
            <a:lvl1pPr algn="ctr">
              <a:defRPr sz="1200">
                <a:solidFill>
                  <a:schemeClr val="bg1"/>
                </a:solidFill>
              </a:defRPr>
            </a:lvl1pPr>
          </a:lstStyle>
          <a:p>
            <a:r>
              <a:rPr lang="fr-FR"/>
              <a:t>A. DURIF et al - Tervaniemi meeting – 06/02/2024</a:t>
            </a:r>
            <a:endParaRPr lang="fr-FR" dirty="0"/>
          </a:p>
        </p:txBody>
      </p:sp>
    </p:spTree>
    <p:extLst>
      <p:ext uri="{BB962C8B-B14F-4D97-AF65-F5344CB8AC3E}">
        <p14:creationId xmlns:p14="http://schemas.microsoft.com/office/powerpoint/2010/main" val="22125375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Titre imag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7B68EE-BDE5-1E9D-059B-83B50A6ACD18}"/>
              </a:ext>
            </a:extLst>
          </p:cNvPr>
          <p:cNvSpPr>
            <a:spLocks noGrp="1"/>
          </p:cNvSpPr>
          <p:nvPr>
            <p:ph type="ctrTitle"/>
          </p:nvPr>
        </p:nvSpPr>
        <p:spPr>
          <a:xfrm>
            <a:off x="731838" y="2654299"/>
            <a:ext cx="5294312" cy="1587501"/>
          </a:xfrm>
        </p:spPr>
        <p:txBody>
          <a:bodyPr lIns="0" anchor="b">
            <a:normAutofit/>
          </a:bodyPr>
          <a:lstStyle>
            <a:lvl1pPr algn="l">
              <a:defRPr sz="2800">
                <a:solidFill>
                  <a:schemeClr val="tx1"/>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34801059-2D37-8D44-42C0-ED46DE3A8FD1}"/>
              </a:ext>
            </a:extLst>
          </p:cNvPr>
          <p:cNvSpPr>
            <a:spLocks noGrp="1"/>
          </p:cNvSpPr>
          <p:nvPr>
            <p:ph type="subTitle" idx="1" hasCustomPrompt="1"/>
          </p:nvPr>
        </p:nvSpPr>
        <p:spPr>
          <a:xfrm>
            <a:off x="731838" y="4262438"/>
            <a:ext cx="5294312" cy="1655762"/>
          </a:xfrm>
        </p:spPr>
        <p:txBody>
          <a:bodyPr r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Modifier le style des sous-titres du masque</a:t>
            </a:r>
          </a:p>
        </p:txBody>
      </p:sp>
      <p:pic>
        <p:nvPicPr>
          <p:cNvPr id="8" name="Logo CEA">
            <a:extLst>
              <a:ext uri="{FF2B5EF4-FFF2-40B4-BE49-F238E27FC236}">
                <a16:creationId xmlns:a16="http://schemas.microsoft.com/office/drawing/2014/main" id="{1051C7ED-2FE9-229E-F0BD-000C6D22DEC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44456" y="569019"/>
            <a:ext cx="1803600" cy="1803600"/>
          </a:xfrm>
          <a:prstGeom prst="rect">
            <a:avLst/>
          </a:prstGeom>
        </p:spPr>
      </p:pic>
      <p:sp>
        <p:nvSpPr>
          <p:cNvPr id="10" name="ZoneTexte 9">
            <a:extLst>
              <a:ext uri="{FF2B5EF4-FFF2-40B4-BE49-F238E27FC236}">
                <a16:creationId xmlns:a16="http://schemas.microsoft.com/office/drawing/2014/main" id="{931EACC6-5472-4DD6-3DB8-DB3936803B32}"/>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image</a:t>
            </a:r>
          </a:p>
        </p:txBody>
      </p:sp>
      <p:sp>
        <p:nvSpPr>
          <p:cNvPr id="38" name="Rectangle 21">
            <a:extLst>
              <a:ext uri="{FF2B5EF4-FFF2-40B4-BE49-F238E27FC236}">
                <a16:creationId xmlns:a16="http://schemas.microsoft.com/office/drawing/2014/main" id="{A735B0D2-65F8-67B3-4CB3-F526012A0592}"/>
              </a:ext>
            </a:extLst>
          </p:cNvPr>
          <p:cNvSpPr>
            <a:spLocks noChangeArrowheads="1"/>
          </p:cNvSpPr>
          <p:nvPr userDrawn="1"/>
        </p:nvSpPr>
        <p:spPr bwMode="auto">
          <a:xfrm>
            <a:off x="7110585" y="-1588"/>
            <a:ext cx="20638" cy="311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1" name="Espace réservé pour une image  60">
            <a:extLst>
              <a:ext uri="{FF2B5EF4-FFF2-40B4-BE49-F238E27FC236}">
                <a16:creationId xmlns:a16="http://schemas.microsoft.com/office/drawing/2014/main" id="{570E7ABE-1C46-BCBC-E4AA-CED1991C314D}"/>
              </a:ext>
            </a:extLst>
          </p:cNvPr>
          <p:cNvSpPr>
            <a:spLocks noGrp="1"/>
          </p:cNvSpPr>
          <p:nvPr>
            <p:ph type="pic" sz="quarter" idx="10" hasCustomPrompt="1"/>
          </p:nvPr>
        </p:nvSpPr>
        <p:spPr>
          <a:xfrm>
            <a:off x="5435600" y="0"/>
            <a:ext cx="6756400" cy="6858000"/>
          </a:xfrm>
          <a:custGeom>
            <a:avLst/>
            <a:gdLst>
              <a:gd name="connsiteX0" fmla="*/ 558577 w 6756400"/>
              <a:gd name="connsiteY0" fmla="*/ 2472501 h 6858000"/>
              <a:gd name="connsiteX1" fmla="*/ 1118234 w 6756400"/>
              <a:gd name="connsiteY1" fmla="*/ 2898413 h 6858000"/>
              <a:gd name="connsiteX2" fmla="*/ 754773 w 6756400"/>
              <a:gd name="connsiteY2" fmla="*/ 3179642 h 6858000"/>
              <a:gd name="connsiteX3" fmla="*/ 765623 w 6756400"/>
              <a:gd name="connsiteY3" fmla="*/ 3197727 h 6858000"/>
              <a:gd name="connsiteX4" fmla="*/ 1132700 w 6756400"/>
              <a:gd name="connsiteY4" fmla="*/ 2912881 h 6858000"/>
              <a:gd name="connsiteX5" fmla="*/ 1132700 w 6756400"/>
              <a:gd name="connsiteY5" fmla="*/ 3443689 h 6858000"/>
              <a:gd name="connsiteX6" fmla="*/ 978998 w 6756400"/>
              <a:gd name="connsiteY6" fmla="*/ 3562149 h 6858000"/>
              <a:gd name="connsiteX7" fmla="*/ 990752 w 6756400"/>
              <a:gd name="connsiteY7" fmla="*/ 3582043 h 6858000"/>
              <a:gd name="connsiteX8" fmla="*/ 1138125 w 6756400"/>
              <a:gd name="connsiteY8" fmla="*/ 3467200 h 6858000"/>
              <a:gd name="connsiteX9" fmla="*/ 1697783 w 6756400"/>
              <a:gd name="connsiteY9" fmla="*/ 3892208 h 6858000"/>
              <a:gd name="connsiteX10" fmla="*/ 1337034 w 6756400"/>
              <a:gd name="connsiteY10" fmla="*/ 4172532 h 6858000"/>
              <a:gd name="connsiteX11" fmla="*/ 1346980 w 6756400"/>
              <a:gd name="connsiteY11" fmla="*/ 4190618 h 6858000"/>
              <a:gd name="connsiteX12" fmla="*/ 1704112 w 6756400"/>
              <a:gd name="connsiteY12" fmla="*/ 3913006 h 6858000"/>
              <a:gd name="connsiteX13" fmla="*/ 1704112 w 6756400"/>
              <a:gd name="connsiteY13" fmla="*/ 4443814 h 6858000"/>
              <a:gd name="connsiteX14" fmla="*/ 1560355 w 6756400"/>
              <a:gd name="connsiteY14" fmla="*/ 4555944 h 6858000"/>
              <a:gd name="connsiteX15" fmla="*/ 1149879 w 6756400"/>
              <a:gd name="connsiteY15" fmla="*/ 4874248 h 6858000"/>
              <a:gd name="connsiteX16" fmla="*/ 1149879 w 6756400"/>
              <a:gd name="connsiteY16" fmla="*/ 4343440 h 6858000"/>
              <a:gd name="connsiteX17" fmla="*/ 1346076 w 6756400"/>
              <a:gd name="connsiteY17" fmla="*/ 4190618 h 6858000"/>
              <a:gd name="connsiteX18" fmla="*/ 1336130 w 6756400"/>
              <a:gd name="connsiteY18" fmla="*/ 4173437 h 6858000"/>
              <a:gd name="connsiteX19" fmla="*/ 1139934 w 6756400"/>
              <a:gd name="connsiteY19" fmla="*/ 4325354 h 6858000"/>
              <a:gd name="connsiteX20" fmla="*/ 580276 w 6756400"/>
              <a:gd name="connsiteY20" fmla="*/ 3900346 h 6858000"/>
              <a:gd name="connsiteX21" fmla="*/ 989848 w 6756400"/>
              <a:gd name="connsiteY21" fmla="*/ 3582043 h 6858000"/>
              <a:gd name="connsiteX22" fmla="*/ 978094 w 6756400"/>
              <a:gd name="connsiteY22" fmla="*/ 3563053 h 6858000"/>
              <a:gd name="connsiteX23" fmla="*/ 577563 w 6756400"/>
              <a:gd name="connsiteY23" fmla="*/ 3874123 h 6858000"/>
              <a:gd name="connsiteX24" fmla="*/ 577563 w 6756400"/>
              <a:gd name="connsiteY24" fmla="*/ 3342411 h 6858000"/>
              <a:gd name="connsiteX25" fmla="*/ 764719 w 6756400"/>
              <a:gd name="connsiteY25" fmla="*/ 3197727 h 6858000"/>
              <a:gd name="connsiteX26" fmla="*/ 754773 w 6756400"/>
              <a:gd name="connsiteY26" fmla="*/ 3180546 h 6858000"/>
              <a:gd name="connsiteX27" fmla="*/ 567618 w 6756400"/>
              <a:gd name="connsiteY27" fmla="*/ 3325229 h 6858000"/>
              <a:gd name="connsiteX28" fmla="*/ 7960 w 6756400"/>
              <a:gd name="connsiteY28" fmla="*/ 2899317 h 6858000"/>
              <a:gd name="connsiteX29" fmla="*/ 558577 w 6756400"/>
              <a:gd name="connsiteY29" fmla="*/ 2472501 h 6858000"/>
              <a:gd name="connsiteX30" fmla="*/ 1724907 w 6756400"/>
              <a:gd name="connsiteY30" fmla="*/ 0 h 6858000"/>
              <a:gd name="connsiteX31" fmla="*/ 6756400 w 6756400"/>
              <a:gd name="connsiteY31" fmla="*/ 0 h 6858000"/>
              <a:gd name="connsiteX32" fmla="*/ 6756400 w 6756400"/>
              <a:gd name="connsiteY32" fmla="*/ 6858000 h 6858000"/>
              <a:gd name="connsiteX33" fmla="*/ 0 w 6756400"/>
              <a:gd name="connsiteY33" fmla="*/ 6858000 h 6858000"/>
              <a:gd name="connsiteX34" fmla="*/ 0 w 6756400"/>
              <a:gd name="connsiteY34" fmla="*/ 6856412 h 6858000"/>
              <a:gd name="connsiteX35" fmla="*/ 162738 w 6756400"/>
              <a:gd name="connsiteY35" fmla="*/ 6856412 h 6858000"/>
              <a:gd name="connsiteX36" fmla="*/ 1149879 w 6756400"/>
              <a:gd name="connsiteY36" fmla="*/ 6856412 h 6858000"/>
              <a:gd name="connsiteX37" fmla="*/ 1149879 w 6756400"/>
              <a:gd name="connsiteY37" fmla="*/ 6332839 h 6858000"/>
              <a:gd name="connsiteX38" fmla="*/ 1704112 w 6756400"/>
              <a:gd name="connsiteY38" fmla="*/ 5902405 h 6858000"/>
              <a:gd name="connsiteX39" fmla="*/ 1704112 w 6756400"/>
              <a:gd name="connsiteY39" fmla="*/ 6433213 h 6858000"/>
              <a:gd name="connsiteX40" fmla="*/ 1159824 w 6756400"/>
              <a:gd name="connsiteY40" fmla="*/ 6855508 h 6858000"/>
              <a:gd name="connsiteX41" fmla="*/ 1193277 w 6756400"/>
              <a:gd name="connsiteY41" fmla="*/ 6855508 h 6858000"/>
              <a:gd name="connsiteX42" fmla="*/ 1724907 w 6756400"/>
              <a:gd name="connsiteY42" fmla="*/ 6443160 h 6858000"/>
              <a:gd name="connsiteX43" fmla="*/ 1724907 w 6756400"/>
              <a:gd name="connsiteY43" fmla="*/ 5877086 h 6858000"/>
              <a:gd name="connsiteX44" fmla="*/ 1386762 w 6756400"/>
              <a:gd name="connsiteY44" fmla="*/ 5620272 h 6858000"/>
              <a:gd name="connsiteX45" fmla="*/ 1343363 w 6756400"/>
              <a:gd name="connsiteY45" fmla="*/ 5612134 h 6858000"/>
              <a:gd name="connsiteX46" fmla="*/ 1697783 w 6756400"/>
              <a:gd name="connsiteY46" fmla="*/ 5881607 h 6858000"/>
              <a:gd name="connsiteX47" fmla="*/ 1139934 w 6756400"/>
              <a:gd name="connsiteY47" fmla="*/ 6314753 h 6858000"/>
              <a:gd name="connsiteX48" fmla="*/ 581180 w 6756400"/>
              <a:gd name="connsiteY48" fmla="*/ 5889745 h 6858000"/>
              <a:gd name="connsiteX49" fmla="*/ 1014259 w 6756400"/>
              <a:gd name="connsiteY49" fmla="*/ 5553356 h 6858000"/>
              <a:gd name="connsiteX50" fmla="*/ 987135 w 6756400"/>
              <a:gd name="connsiteY50" fmla="*/ 5548835 h 6858000"/>
              <a:gd name="connsiteX51" fmla="*/ 577563 w 6756400"/>
              <a:gd name="connsiteY51" fmla="*/ 5866234 h 6858000"/>
              <a:gd name="connsiteX52" fmla="*/ 577563 w 6756400"/>
              <a:gd name="connsiteY52" fmla="*/ 5335426 h 6858000"/>
              <a:gd name="connsiteX53" fmla="*/ 1132700 w 6756400"/>
              <a:gd name="connsiteY53" fmla="*/ 4905897 h 6858000"/>
              <a:gd name="connsiteX54" fmla="*/ 1132700 w 6756400"/>
              <a:gd name="connsiteY54" fmla="*/ 5435801 h 6858000"/>
              <a:gd name="connsiteX55" fmla="*/ 988039 w 6756400"/>
              <a:gd name="connsiteY55" fmla="*/ 5547930 h 6858000"/>
              <a:gd name="connsiteX56" fmla="*/ 1015163 w 6756400"/>
              <a:gd name="connsiteY56" fmla="*/ 5552452 h 6858000"/>
              <a:gd name="connsiteX57" fmla="*/ 1139029 w 6756400"/>
              <a:gd name="connsiteY57" fmla="*/ 5456599 h 6858000"/>
              <a:gd name="connsiteX58" fmla="*/ 1342459 w 6756400"/>
              <a:gd name="connsiteY58" fmla="*/ 5611229 h 6858000"/>
              <a:gd name="connsiteX59" fmla="*/ 1384953 w 6756400"/>
              <a:gd name="connsiteY59" fmla="*/ 5619368 h 6858000"/>
              <a:gd name="connsiteX60" fmla="*/ 1152591 w 6756400"/>
              <a:gd name="connsiteY60" fmla="*/ 5442131 h 6858000"/>
              <a:gd name="connsiteX61" fmla="*/ 1152591 w 6756400"/>
              <a:gd name="connsiteY61" fmla="*/ 4897759 h 6858000"/>
              <a:gd name="connsiteX62" fmla="*/ 1570300 w 6756400"/>
              <a:gd name="connsiteY62" fmla="*/ 4573125 h 6858000"/>
              <a:gd name="connsiteX63" fmla="*/ 1560355 w 6756400"/>
              <a:gd name="connsiteY63" fmla="*/ 4555944 h 6858000"/>
              <a:gd name="connsiteX64" fmla="*/ 1571205 w 6756400"/>
              <a:gd name="connsiteY64" fmla="*/ 4573125 h 6858000"/>
              <a:gd name="connsiteX65" fmla="*/ 1709537 w 6756400"/>
              <a:gd name="connsiteY65" fmla="*/ 4465517 h 6858000"/>
              <a:gd name="connsiteX66" fmla="*/ 2290894 w 6756400"/>
              <a:gd name="connsiteY66" fmla="*/ 4907706 h 6858000"/>
              <a:gd name="connsiteX67" fmla="*/ 2874963 w 6756400"/>
              <a:gd name="connsiteY67" fmla="*/ 4453761 h 6858000"/>
              <a:gd name="connsiteX68" fmla="*/ 2874963 w 6756400"/>
              <a:gd name="connsiteY68" fmla="*/ 4272907 h 6858000"/>
              <a:gd name="connsiteX69" fmla="*/ 2855072 w 6756400"/>
              <a:gd name="connsiteY69" fmla="*/ 4281949 h 6858000"/>
              <a:gd name="connsiteX70" fmla="*/ 2855072 w 6756400"/>
              <a:gd name="connsiteY70" fmla="*/ 4443814 h 6858000"/>
              <a:gd name="connsiteX71" fmla="*/ 2300839 w 6756400"/>
              <a:gd name="connsiteY71" fmla="*/ 4874248 h 6858000"/>
              <a:gd name="connsiteX72" fmla="*/ 2300839 w 6756400"/>
              <a:gd name="connsiteY72" fmla="*/ 4343440 h 6858000"/>
              <a:gd name="connsiteX73" fmla="*/ 2855072 w 6756400"/>
              <a:gd name="connsiteY73" fmla="*/ 3913006 h 6858000"/>
              <a:gd name="connsiteX74" fmla="*/ 2855072 w 6756400"/>
              <a:gd name="connsiteY74" fmla="*/ 4281045 h 6858000"/>
              <a:gd name="connsiteX75" fmla="*/ 2874963 w 6756400"/>
              <a:gd name="connsiteY75" fmla="*/ 4272002 h 6858000"/>
              <a:gd name="connsiteX76" fmla="*/ 2874963 w 6756400"/>
              <a:gd name="connsiteY76" fmla="*/ 3887687 h 6858000"/>
              <a:gd name="connsiteX77" fmla="*/ 2675150 w 6756400"/>
              <a:gd name="connsiteY77" fmla="*/ 3735769 h 6858000"/>
              <a:gd name="connsiteX78" fmla="*/ 2654355 w 6756400"/>
              <a:gd name="connsiteY78" fmla="*/ 3744812 h 6858000"/>
              <a:gd name="connsiteX79" fmla="*/ 2848743 w 6756400"/>
              <a:gd name="connsiteY79" fmla="*/ 3892208 h 6858000"/>
              <a:gd name="connsiteX80" fmla="*/ 2290894 w 6756400"/>
              <a:gd name="connsiteY80" fmla="*/ 4325354 h 6858000"/>
              <a:gd name="connsiteX81" fmla="*/ 1731236 w 6756400"/>
              <a:gd name="connsiteY81" fmla="*/ 3900346 h 6858000"/>
              <a:gd name="connsiteX82" fmla="*/ 2289086 w 6756400"/>
              <a:gd name="connsiteY82" fmla="*/ 3467200 h 6858000"/>
              <a:gd name="connsiteX83" fmla="*/ 2653451 w 6756400"/>
              <a:gd name="connsiteY83" fmla="*/ 3743907 h 6858000"/>
              <a:gd name="connsiteX84" fmla="*/ 2674246 w 6756400"/>
              <a:gd name="connsiteY84" fmla="*/ 3734865 h 6858000"/>
              <a:gd name="connsiteX85" fmla="*/ 2303552 w 6756400"/>
              <a:gd name="connsiteY85" fmla="*/ 3452732 h 6858000"/>
              <a:gd name="connsiteX86" fmla="*/ 2303552 w 6756400"/>
              <a:gd name="connsiteY86" fmla="*/ 3177833 h 6858000"/>
              <a:gd name="connsiteX87" fmla="*/ 2282757 w 6756400"/>
              <a:gd name="connsiteY87" fmla="*/ 3180546 h 6858000"/>
              <a:gd name="connsiteX88" fmla="*/ 2282757 w 6756400"/>
              <a:gd name="connsiteY88" fmla="*/ 3443689 h 6858000"/>
              <a:gd name="connsiteX89" fmla="*/ 1728524 w 6756400"/>
              <a:gd name="connsiteY89" fmla="*/ 3874123 h 6858000"/>
              <a:gd name="connsiteX90" fmla="*/ 1728524 w 6756400"/>
              <a:gd name="connsiteY90" fmla="*/ 3342411 h 6858000"/>
              <a:gd name="connsiteX91" fmla="*/ 1989818 w 6756400"/>
              <a:gd name="connsiteY91" fmla="*/ 3140758 h 6858000"/>
              <a:gd name="connsiteX92" fmla="*/ 1978064 w 6756400"/>
              <a:gd name="connsiteY92" fmla="*/ 3124481 h 6858000"/>
              <a:gd name="connsiteX93" fmla="*/ 1718578 w 6756400"/>
              <a:gd name="connsiteY93" fmla="*/ 3325229 h 6858000"/>
              <a:gd name="connsiteX94" fmla="*/ 1158920 w 6756400"/>
              <a:gd name="connsiteY94" fmla="*/ 2899317 h 6858000"/>
              <a:gd name="connsiteX95" fmla="*/ 1579342 w 6756400"/>
              <a:gd name="connsiteY95" fmla="*/ 2573779 h 6858000"/>
              <a:gd name="connsiteX96" fmla="*/ 1567588 w 6756400"/>
              <a:gd name="connsiteY96" fmla="*/ 2557502 h 6858000"/>
              <a:gd name="connsiteX97" fmla="*/ 1149879 w 6756400"/>
              <a:gd name="connsiteY97" fmla="*/ 2881232 h 6858000"/>
              <a:gd name="connsiteX98" fmla="*/ 1149879 w 6756400"/>
              <a:gd name="connsiteY98" fmla="*/ 2350424 h 6858000"/>
              <a:gd name="connsiteX99" fmla="*/ 1321664 w 6756400"/>
              <a:gd name="connsiteY99" fmla="*/ 2216592 h 6858000"/>
              <a:gd name="connsiteX100" fmla="*/ 1309910 w 6756400"/>
              <a:gd name="connsiteY100" fmla="*/ 2201219 h 6858000"/>
              <a:gd name="connsiteX101" fmla="*/ 1139934 w 6756400"/>
              <a:gd name="connsiteY101" fmla="*/ 2332339 h 6858000"/>
              <a:gd name="connsiteX102" fmla="*/ 580276 w 6756400"/>
              <a:gd name="connsiteY102" fmla="*/ 1907331 h 6858000"/>
              <a:gd name="connsiteX103" fmla="*/ 1138125 w 6756400"/>
              <a:gd name="connsiteY103" fmla="*/ 1474184 h 6858000"/>
              <a:gd name="connsiteX104" fmla="*/ 1697783 w 6756400"/>
              <a:gd name="connsiteY104" fmla="*/ 1899192 h 6858000"/>
              <a:gd name="connsiteX105" fmla="*/ 1310815 w 6756400"/>
              <a:gd name="connsiteY105" fmla="*/ 2200315 h 6858000"/>
              <a:gd name="connsiteX106" fmla="*/ 1322568 w 6756400"/>
              <a:gd name="connsiteY106" fmla="*/ 2216592 h 6858000"/>
              <a:gd name="connsiteX107" fmla="*/ 1704112 w 6756400"/>
              <a:gd name="connsiteY107" fmla="*/ 1919991 h 6858000"/>
              <a:gd name="connsiteX108" fmla="*/ 1704112 w 6756400"/>
              <a:gd name="connsiteY108" fmla="*/ 2450798 h 6858000"/>
              <a:gd name="connsiteX109" fmla="*/ 1568492 w 6756400"/>
              <a:gd name="connsiteY109" fmla="*/ 2556598 h 6858000"/>
              <a:gd name="connsiteX110" fmla="*/ 1580246 w 6756400"/>
              <a:gd name="connsiteY110" fmla="*/ 2572875 h 6858000"/>
              <a:gd name="connsiteX111" fmla="*/ 1709537 w 6756400"/>
              <a:gd name="connsiteY111" fmla="*/ 2472501 h 6858000"/>
              <a:gd name="connsiteX112" fmla="*/ 2269195 w 6756400"/>
              <a:gd name="connsiteY112" fmla="*/ 2898413 h 6858000"/>
              <a:gd name="connsiteX113" fmla="*/ 1978968 w 6756400"/>
              <a:gd name="connsiteY113" fmla="*/ 3123577 h 6858000"/>
              <a:gd name="connsiteX114" fmla="*/ 1990722 w 6756400"/>
              <a:gd name="connsiteY114" fmla="*/ 3139854 h 6858000"/>
              <a:gd name="connsiteX115" fmla="*/ 2282757 w 6756400"/>
              <a:gd name="connsiteY115" fmla="*/ 2912881 h 6858000"/>
              <a:gd name="connsiteX116" fmla="*/ 2282757 w 6756400"/>
              <a:gd name="connsiteY116" fmla="*/ 3179642 h 6858000"/>
              <a:gd name="connsiteX117" fmla="*/ 2303552 w 6756400"/>
              <a:gd name="connsiteY117" fmla="*/ 3176929 h 6858000"/>
              <a:gd name="connsiteX118" fmla="*/ 2303552 w 6756400"/>
              <a:gd name="connsiteY118" fmla="*/ 2904743 h 6858000"/>
              <a:gd name="connsiteX119" fmla="*/ 2327963 w 6756400"/>
              <a:gd name="connsiteY119" fmla="*/ 2885753 h 6858000"/>
              <a:gd name="connsiteX120" fmla="*/ 2327963 w 6756400"/>
              <a:gd name="connsiteY120" fmla="*/ 2860433 h 6858000"/>
              <a:gd name="connsiteX121" fmla="*/ 2300839 w 6756400"/>
              <a:gd name="connsiteY121" fmla="*/ 2881232 h 6858000"/>
              <a:gd name="connsiteX122" fmla="*/ 2300839 w 6756400"/>
              <a:gd name="connsiteY122" fmla="*/ 2350424 h 6858000"/>
              <a:gd name="connsiteX123" fmla="*/ 2327963 w 6756400"/>
              <a:gd name="connsiteY123" fmla="*/ 2328721 h 6858000"/>
              <a:gd name="connsiteX124" fmla="*/ 2327963 w 6756400"/>
              <a:gd name="connsiteY124" fmla="*/ 2303402 h 6858000"/>
              <a:gd name="connsiteX125" fmla="*/ 2290894 w 6756400"/>
              <a:gd name="connsiteY125" fmla="*/ 2332339 h 6858000"/>
              <a:gd name="connsiteX126" fmla="*/ 1731236 w 6756400"/>
              <a:gd name="connsiteY126" fmla="*/ 1907331 h 6858000"/>
              <a:gd name="connsiteX127" fmla="*/ 2289086 w 6756400"/>
              <a:gd name="connsiteY127" fmla="*/ 1474184 h 6858000"/>
              <a:gd name="connsiteX128" fmla="*/ 2848743 w 6756400"/>
              <a:gd name="connsiteY128" fmla="*/ 1899192 h 6858000"/>
              <a:gd name="connsiteX129" fmla="*/ 2328867 w 6756400"/>
              <a:gd name="connsiteY129" fmla="*/ 2302498 h 6858000"/>
              <a:gd name="connsiteX130" fmla="*/ 2328867 w 6756400"/>
              <a:gd name="connsiteY130" fmla="*/ 2327817 h 6858000"/>
              <a:gd name="connsiteX131" fmla="*/ 2855072 w 6756400"/>
              <a:gd name="connsiteY131" fmla="*/ 1919991 h 6858000"/>
              <a:gd name="connsiteX132" fmla="*/ 2855072 w 6756400"/>
              <a:gd name="connsiteY132" fmla="*/ 2450798 h 6858000"/>
              <a:gd name="connsiteX133" fmla="*/ 2328867 w 6756400"/>
              <a:gd name="connsiteY133" fmla="*/ 2859529 h 6858000"/>
              <a:gd name="connsiteX134" fmla="*/ 2328867 w 6756400"/>
              <a:gd name="connsiteY134" fmla="*/ 2884849 h 6858000"/>
              <a:gd name="connsiteX135" fmla="*/ 2874963 w 6756400"/>
              <a:gd name="connsiteY135" fmla="*/ 2460745 h 6858000"/>
              <a:gd name="connsiteX136" fmla="*/ 2874963 w 6756400"/>
              <a:gd name="connsiteY136" fmla="*/ 1894671 h 6858000"/>
              <a:gd name="connsiteX137" fmla="*/ 2303552 w 6756400"/>
              <a:gd name="connsiteY137" fmla="*/ 1459716 h 6858000"/>
              <a:gd name="connsiteX138" fmla="*/ 2303552 w 6756400"/>
              <a:gd name="connsiteY138" fmla="*/ 926195 h 6858000"/>
              <a:gd name="connsiteX139" fmla="*/ 2282757 w 6756400"/>
              <a:gd name="connsiteY139" fmla="*/ 941568 h 6858000"/>
              <a:gd name="connsiteX140" fmla="*/ 2282757 w 6756400"/>
              <a:gd name="connsiteY140" fmla="*/ 1451578 h 6858000"/>
              <a:gd name="connsiteX141" fmla="*/ 1728524 w 6756400"/>
              <a:gd name="connsiteY141" fmla="*/ 1882011 h 6858000"/>
              <a:gd name="connsiteX142" fmla="*/ 1728524 w 6756400"/>
              <a:gd name="connsiteY142" fmla="*/ 1351203 h 6858000"/>
              <a:gd name="connsiteX143" fmla="*/ 2282757 w 6756400"/>
              <a:gd name="connsiteY143" fmla="*/ 920770 h 6858000"/>
              <a:gd name="connsiteX144" fmla="*/ 2282757 w 6756400"/>
              <a:gd name="connsiteY144" fmla="*/ 940664 h 6858000"/>
              <a:gd name="connsiteX145" fmla="*/ 2303552 w 6756400"/>
              <a:gd name="connsiteY145" fmla="*/ 924387 h 6858000"/>
              <a:gd name="connsiteX146" fmla="*/ 2303552 w 6756400"/>
              <a:gd name="connsiteY146" fmla="*/ 895450 h 6858000"/>
              <a:gd name="connsiteX147" fmla="*/ 1749319 w 6756400"/>
              <a:gd name="connsiteY147" fmla="*/ 474059 h 6858000"/>
              <a:gd name="connsiteX148" fmla="*/ 1733044 w 6756400"/>
              <a:gd name="connsiteY148" fmla="*/ 486719 h 6858000"/>
              <a:gd name="connsiteX149" fmla="*/ 2276428 w 6756400"/>
              <a:gd name="connsiteY149" fmla="*/ 899971 h 6858000"/>
              <a:gd name="connsiteX150" fmla="*/ 1718578 w 6756400"/>
              <a:gd name="connsiteY150" fmla="*/ 1333118 h 6858000"/>
              <a:gd name="connsiteX151" fmla="*/ 1158920 w 6756400"/>
              <a:gd name="connsiteY151" fmla="*/ 908110 h 6858000"/>
              <a:gd name="connsiteX152" fmla="*/ 1716770 w 6756400"/>
              <a:gd name="connsiteY152" fmla="*/ 474964 h 6858000"/>
              <a:gd name="connsiteX153" fmla="*/ 1732140 w 6756400"/>
              <a:gd name="connsiteY153" fmla="*/ 486719 h 6858000"/>
              <a:gd name="connsiteX154" fmla="*/ 1748415 w 6756400"/>
              <a:gd name="connsiteY154" fmla="*/ 474059 h 6858000"/>
              <a:gd name="connsiteX155" fmla="*/ 1724907 w 6756400"/>
              <a:gd name="connsiteY155" fmla="*/ 455070 h 6858000"/>
              <a:gd name="connsiteX156" fmla="*/ 1724907 w 6756400"/>
              <a:gd name="connsiteY156" fmla="*/ 206 h 6858000"/>
              <a:gd name="connsiteX157" fmla="*/ 1606490 w 6756400"/>
              <a:gd name="connsiteY157" fmla="*/ 0 h 6858000"/>
              <a:gd name="connsiteX158" fmla="*/ 1704112 w 6756400"/>
              <a:gd name="connsiteY158" fmla="*/ 0 h 6858000"/>
              <a:gd name="connsiteX159" fmla="*/ 1704112 w 6756400"/>
              <a:gd name="connsiteY159" fmla="*/ 79700 h 6858000"/>
              <a:gd name="connsiteX160" fmla="*/ 1704112 w 6756400"/>
              <a:gd name="connsiteY160" fmla="*/ 455974 h 6858000"/>
              <a:gd name="connsiteX161" fmla="*/ 1149879 w 6756400"/>
              <a:gd name="connsiteY161" fmla="*/ 885503 h 6858000"/>
              <a:gd name="connsiteX162" fmla="*/ 1149879 w 6756400"/>
              <a:gd name="connsiteY162" fmla="*/ 354695 h 6858000"/>
              <a:gd name="connsiteX163" fmla="*/ 1606476 w 6756400"/>
              <a:gd name="connsiteY163" fmla="*/ 11 h 6858000"/>
              <a:gd name="connsiteX164" fmla="*/ 696284 w 6756400"/>
              <a:gd name="connsiteY164" fmla="*/ 0 h 6858000"/>
              <a:gd name="connsiteX165" fmla="*/ 1573942 w 6756400"/>
              <a:gd name="connsiteY165" fmla="*/ 0 h 6858000"/>
              <a:gd name="connsiteX166" fmla="*/ 1498270 w 6756400"/>
              <a:gd name="connsiteY166" fmla="*/ 58848 h 6858000"/>
              <a:gd name="connsiteX167" fmla="*/ 1139934 w 6756400"/>
              <a:gd name="connsiteY167" fmla="*/ 337514 h 6858000"/>
              <a:gd name="connsiteX168" fmla="*/ 701161 w 6756400"/>
              <a:gd name="connsiteY168" fmla="*/ 37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6756400" h="6858000">
                <a:moveTo>
                  <a:pt x="558577" y="2472501"/>
                </a:moveTo>
                <a:cubicBezTo>
                  <a:pt x="1118234" y="2898413"/>
                  <a:pt x="1118234" y="2898413"/>
                  <a:pt x="1118234" y="2898413"/>
                </a:cubicBezTo>
                <a:cubicBezTo>
                  <a:pt x="754773" y="3179642"/>
                  <a:pt x="754773" y="3179642"/>
                  <a:pt x="754773" y="3179642"/>
                </a:cubicBezTo>
                <a:cubicBezTo>
                  <a:pt x="765623" y="3197727"/>
                  <a:pt x="765623" y="3197727"/>
                  <a:pt x="765623" y="3197727"/>
                </a:cubicBezTo>
                <a:cubicBezTo>
                  <a:pt x="1132700" y="2912881"/>
                  <a:pt x="1132700" y="2912881"/>
                  <a:pt x="1132700" y="2912881"/>
                </a:cubicBezTo>
                <a:cubicBezTo>
                  <a:pt x="1132700" y="3443689"/>
                  <a:pt x="1132700" y="3443689"/>
                  <a:pt x="1132700" y="3443689"/>
                </a:cubicBezTo>
                <a:cubicBezTo>
                  <a:pt x="978998" y="3562149"/>
                  <a:pt x="978998" y="3562149"/>
                  <a:pt x="978998" y="3562149"/>
                </a:cubicBezTo>
                <a:cubicBezTo>
                  <a:pt x="990752" y="3582043"/>
                  <a:pt x="990752" y="3582043"/>
                  <a:pt x="990752" y="3582043"/>
                </a:cubicBezTo>
                <a:cubicBezTo>
                  <a:pt x="1138125" y="3467200"/>
                  <a:pt x="1138125" y="3467200"/>
                  <a:pt x="1138125" y="3467200"/>
                </a:cubicBezTo>
                <a:cubicBezTo>
                  <a:pt x="1697783" y="3892208"/>
                  <a:pt x="1697783" y="3892208"/>
                  <a:pt x="1697783" y="3892208"/>
                </a:cubicBezTo>
                <a:cubicBezTo>
                  <a:pt x="1337034" y="4172532"/>
                  <a:pt x="1337034" y="4172532"/>
                  <a:pt x="1337034" y="4172532"/>
                </a:cubicBezTo>
                <a:cubicBezTo>
                  <a:pt x="1346980" y="4190618"/>
                  <a:pt x="1346980" y="4190618"/>
                  <a:pt x="1346980" y="4190618"/>
                </a:cubicBezTo>
                <a:cubicBezTo>
                  <a:pt x="1704112" y="3913006"/>
                  <a:pt x="1704112" y="3913006"/>
                  <a:pt x="1704112" y="3913006"/>
                </a:cubicBezTo>
                <a:cubicBezTo>
                  <a:pt x="1704112" y="4443814"/>
                  <a:pt x="1704112" y="4443814"/>
                  <a:pt x="1704112" y="4443814"/>
                </a:cubicBezTo>
                <a:cubicBezTo>
                  <a:pt x="1560355" y="4555944"/>
                  <a:pt x="1560355" y="4555944"/>
                  <a:pt x="1560355" y="4555944"/>
                </a:cubicBezTo>
                <a:cubicBezTo>
                  <a:pt x="1149879" y="4874248"/>
                  <a:pt x="1149879" y="4874248"/>
                  <a:pt x="1149879" y="4874248"/>
                </a:cubicBezTo>
                <a:cubicBezTo>
                  <a:pt x="1149879" y="4343440"/>
                  <a:pt x="1149879" y="4343440"/>
                  <a:pt x="1149879" y="4343440"/>
                </a:cubicBezTo>
                <a:cubicBezTo>
                  <a:pt x="1346076" y="4190618"/>
                  <a:pt x="1346076" y="4190618"/>
                  <a:pt x="1346076" y="4190618"/>
                </a:cubicBezTo>
                <a:cubicBezTo>
                  <a:pt x="1336130" y="4173437"/>
                  <a:pt x="1336130" y="4173437"/>
                  <a:pt x="1336130" y="4173437"/>
                </a:cubicBezTo>
                <a:cubicBezTo>
                  <a:pt x="1139934" y="4325354"/>
                  <a:pt x="1139934" y="4325354"/>
                  <a:pt x="1139934" y="4325354"/>
                </a:cubicBezTo>
                <a:cubicBezTo>
                  <a:pt x="580276" y="3900346"/>
                  <a:pt x="580276" y="3900346"/>
                  <a:pt x="580276" y="3900346"/>
                </a:cubicBezTo>
                <a:cubicBezTo>
                  <a:pt x="989848" y="3582043"/>
                  <a:pt x="989848" y="3582043"/>
                  <a:pt x="989848" y="3582043"/>
                </a:cubicBezTo>
                <a:cubicBezTo>
                  <a:pt x="978094" y="3563053"/>
                  <a:pt x="978094" y="3563053"/>
                  <a:pt x="978094" y="3563053"/>
                </a:cubicBezTo>
                <a:cubicBezTo>
                  <a:pt x="577563" y="3874123"/>
                  <a:pt x="577563" y="3874123"/>
                  <a:pt x="577563" y="3874123"/>
                </a:cubicBezTo>
                <a:cubicBezTo>
                  <a:pt x="577563" y="3342411"/>
                  <a:pt x="577563" y="3342411"/>
                  <a:pt x="577563" y="3342411"/>
                </a:cubicBezTo>
                <a:cubicBezTo>
                  <a:pt x="764719" y="3197727"/>
                  <a:pt x="764719" y="3197727"/>
                  <a:pt x="764719" y="3197727"/>
                </a:cubicBezTo>
                <a:cubicBezTo>
                  <a:pt x="754773" y="3180546"/>
                  <a:pt x="754773" y="3180546"/>
                  <a:pt x="754773" y="3180546"/>
                </a:cubicBezTo>
                <a:cubicBezTo>
                  <a:pt x="567618" y="3325229"/>
                  <a:pt x="567618" y="3325229"/>
                  <a:pt x="567618" y="3325229"/>
                </a:cubicBezTo>
                <a:cubicBezTo>
                  <a:pt x="7960" y="2899317"/>
                  <a:pt x="7960" y="2899317"/>
                  <a:pt x="7960" y="2899317"/>
                </a:cubicBezTo>
                <a:cubicBezTo>
                  <a:pt x="558577" y="2472501"/>
                  <a:pt x="558577" y="2472501"/>
                  <a:pt x="558577" y="2472501"/>
                </a:cubicBezTo>
                <a:close/>
                <a:moveTo>
                  <a:pt x="1724907" y="0"/>
                </a:moveTo>
                <a:lnTo>
                  <a:pt x="6756400" y="0"/>
                </a:lnTo>
                <a:lnTo>
                  <a:pt x="6756400" y="6858000"/>
                </a:lnTo>
                <a:lnTo>
                  <a:pt x="0" y="6858000"/>
                </a:lnTo>
                <a:lnTo>
                  <a:pt x="0" y="6856412"/>
                </a:lnTo>
                <a:lnTo>
                  <a:pt x="162738" y="6856412"/>
                </a:lnTo>
                <a:cubicBezTo>
                  <a:pt x="1149879" y="6856412"/>
                  <a:pt x="1149879" y="6856412"/>
                  <a:pt x="1149879" y="6856412"/>
                </a:cubicBezTo>
                <a:cubicBezTo>
                  <a:pt x="1149879" y="6332839"/>
                  <a:pt x="1149879" y="6332839"/>
                  <a:pt x="1149879" y="6332839"/>
                </a:cubicBezTo>
                <a:cubicBezTo>
                  <a:pt x="1704112" y="5902405"/>
                  <a:pt x="1704112" y="5902405"/>
                  <a:pt x="1704112" y="5902405"/>
                </a:cubicBezTo>
                <a:cubicBezTo>
                  <a:pt x="1704112" y="6433213"/>
                  <a:pt x="1704112" y="6433213"/>
                  <a:pt x="1704112" y="6433213"/>
                </a:cubicBezTo>
                <a:cubicBezTo>
                  <a:pt x="1159824" y="6855508"/>
                  <a:pt x="1159824" y="6855508"/>
                  <a:pt x="1159824" y="6855508"/>
                </a:cubicBezTo>
                <a:cubicBezTo>
                  <a:pt x="1193277" y="6855508"/>
                  <a:pt x="1193277" y="6855508"/>
                  <a:pt x="1193277" y="6855508"/>
                </a:cubicBezTo>
                <a:cubicBezTo>
                  <a:pt x="1724907" y="6443160"/>
                  <a:pt x="1724907" y="6443160"/>
                  <a:pt x="1724907" y="6443160"/>
                </a:cubicBezTo>
                <a:cubicBezTo>
                  <a:pt x="1724907" y="5877086"/>
                  <a:pt x="1724907" y="5877086"/>
                  <a:pt x="1724907" y="5877086"/>
                </a:cubicBezTo>
                <a:cubicBezTo>
                  <a:pt x="1386762" y="5620272"/>
                  <a:pt x="1386762" y="5620272"/>
                  <a:pt x="1386762" y="5620272"/>
                </a:cubicBezTo>
                <a:cubicBezTo>
                  <a:pt x="1372296" y="5617559"/>
                  <a:pt x="1357829" y="5614847"/>
                  <a:pt x="1343363" y="5612134"/>
                </a:cubicBezTo>
                <a:cubicBezTo>
                  <a:pt x="1697783" y="5881607"/>
                  <a:pt x="1697783" y="5881607"/>
                  <a:pt x="1697783" y="5881607"/>
                </a:cubicBezTo>
                <a:cubicBezTo>
                  <a:pt x="1139934" y="6314753"/>
                  <a:pt x="1139934" y="6314753"/>
                  <a:pt x="1139934" y="6314753"/>
                </a:cubicBezTo>
                <a:cubicBezTo>
                  <a:pt x="581180" y="5889745"/>
                  <a:pt x="581180" y="5889745"/>
                  <a:pt x="581180" y="5889745"/>
                </a:cubicBezTo>
                <a:cubicBezTo>
                  <a:pt x="1014259" y="5553356"/>
                  <a:pt x="1014259" y="5553356"/>
                  <a:pt x="1014259" y="5553356"/>
                </a:cubicBezTo>
                <a:cubicBezTo>
                  <a:pt x="1005218" y="5551548"/>
                  <a:pt x="995272" y="5549739"/>
                  <a:pt x="987135" y="5548835"/>
                </a:cubicBezTo>
                <a:cubicBezTo>
                  <a:pt x="577563" y="5866234"/>
                  <a:pt x="577563" y="5866234"/>
                  <a:pt x="577563" y="5866234"/>
                </a:cubicBezTo>
                <a:cubicBezTo>
                  <a:pt x="577563" y="5335426"/>
                  <a:pt x="577563" y="5335426"/>
                  <a:pt x="577563" y="5335426"/>
                </a:cubicBezTo>
                <a:cubicBezTo>
                  <a:pt x="1132700" y="4905897"/>
                  <a:pt x="1132700" y="4905897"/>
                  <a:pt x="1132700" y="4905897"/>
                </a:cubicBezTo>
                <a:cubicBezTo>
                  <a:pt x="1132700" y="5435801"/>
                  <a:pt x="1132700" y="5435801"/>
                  <a:pt x="1132700" y="5435801"/>
                </a:cubicBezTo>
                <a:cubicBezTo>
                  <a:pt x="988039" y="5547930"/>
                  <a:pt x="988039" y="5547930"/>
                  <a:pt x="988039" y="5547930"/>
                </a:cubicBezTo>
                <a:cubicBezTo>
                  <a:pt x="997081" y="5549739"/>
                  <a:pt x="1006122" y="5550643"/>
                  <a:pt x="1015163" y="5552452"/>
                </a:cubicBezTo>
                <a:cubicBezTo>
                  <a:pt x="1139029" y="5456599"/>
                  <a:pt x="1139029" y="5456599"/>
                  <a:pt x="1139029" y="5456599"/>
                </a:cubicBezTo>
                <a:cubicBezTo>
                  <a:pt x="1342459" y="5611229"/>
                  <a:pt x="1342459" y="5611229"/>
                  <a:pt x="1342459" y="5611229"/>
                </a:cubicBezTo>
                <a:cubicBezTo>
                  <a:pt x="1356925" y="5613942"/>
                  <a:pt x="1371391" y="5616655"/>
                  <a:pt x="1384953" y="5619368"/>
                </a:cubicBezTo>
                <a:cubicBezTo>
                  <a:pt x="1152591" y="5442131"/>
                  <a:pt x="1152591" y="5442131"/>
                  <a:pt x="1152591" y="5442131"/>
                </a:cubicBezTo>
                <a:cubicBezTo>
                  <a:pt x="1152591" y="4897759"/>
                  <a:pt x="1152591" y="4897759"/>
                  <a:pt x="1152591" y="4897759"/>
                </a:cubicBezTo>
                <a:cubicBezTo>
                  <a:pt x="1570300" y="4573125"/>
                  <a:pt x="1570300" y="4573125"/>
                  <a:pt x="1570300" y="4573125"/>
                </a:cubicBezTo>
                <a:cubicBezTo>
                  <a:pt x="1560355" y="4555944"/>
                  <a:pt x="1560355" y="4555944"/>
                  <a:pt x="1560355" y="4555944"/>
                </a:cubicBezTo>
                <a:cubicBezTo>
                  <a:pt x="1571205" y="4573125"/>
                  <a:pt x="1571205" y="4573125"/>
                  <a:pt x="1571205" y="4573125"/>
                </a:cubicBezTo>
                <a:cubicBezTo>
                  <a:pt x="1709537" y="4465517"/>
                  <a:pt x="1709537" y="4465517"/>
                  <a:pt x="1709537" y="4465517"/>
                </a:cubicBezTo>
                <a:cubicBezTo>
                  <a:pt x="2290894" y="4907706"/>
                  <a:pt x="2290894" y="4907706"/>
                  <a:pt x="2290894" y="4907706"/>
                </a:cubicBezTo>
                <a:cubicBezTo>
                  <a:pt x="2874963" y="4453761"/>
                  <a:pt x="2874963" y="4453761"/>
                  <a:pt x="2874963" y="4453761"/>
                </a:cubicBezTo>
                <a:cubicBezTo>
                  <a:pt x="2874963" y="4272907"/>
                  <a:pt x="2874963" y="4272907"/>
                  <a:pt x="2874963" y="4272907"/>
                </a:cubicBezTo>
                <a:cubicBezTo>
                  <a:pt x="2855072" y="4281949"/>
                  <a:pt x="2855072" y="4281949"/>
                  <a:pt x="2855072" y="4281949"/>
                </a:cubicBezTo>
                <a:cubicBezTo>
                  <a:pt x="2855072" y="4443814"/>
                  <a:pt x="2855072" y="4443814"/>
                  <a:pt x="2855072" y="4443814"/>
                </a:cubicBezTo>
                <a:cubicBezTo>
                  <a:pt x="2300839" y="4874248"/>
                  <a:pt x="2300839" y="4874248"/>
                  <a:pt x="2300839" y="4874248"/>
                </a:cubicBezTo>
                <a:cubicBezTo>
                  <a:pt x="2300839" y="4343440"/>
                  <a:pt x="2300839" y="4343440"/>
                  <a:pt x="2300839" y="4343440"/>
                </a:cubicBezTo>
                <a:cubicBezTo>
                  <a:pt x="2855072" y="3913006"/>
                  <a:pt x="2855072" y="3913006"/>
                  <a:pt x="2855072" y="3913006"/>
                </a:cubicBezTo>
                <a:cubicBezTo>
                  <a:pt x="2855072" y="4281045"/>
                  <a:pt x="2855072" y="4281045"/>
                  <a:pt x="2855072" y="4281045"/>
                </a:cubicBezTo>
                <a:cubicBezTo>
                  <a:pt x="2874963" y="4272002"/>
                  <a:pt x="2874963" y="4272002"/>
                  <a:pt x="2874963" y="4272002"/>
                </a:cubicBezTo>
                <a:cubicBezTo>
                  <a:pt x="2874963" y="3887687"/>
                  <a:pt x="2874963" y="3887687"/>
                  <a:pt x="2874963" y="3887687"/>
                </a:cubicBezTo>
                <a:cubicBezTo>
                  <a:pt x="2675150" y="3735769"/>
                  <a:pt x="2675150" y="3735769"/>
                  <a:pt x="2675150" y="3735769"/>
                </a:cubicBezTo>
                <a:cubicBezTo>
                  <a:pt x="2654355" y="3744812"/>
                  <a:pt x="2654355" y="3744812"/>
                  <a:pt x="2654355" y="3744812"/>
                </a:cubicBezTo>
                <a:cubicBezTo>
                  <a:pt x="2848743" y="3892208"/>
                  <a:pt x="2848743" y="3892208"/>
                  <a:pt x="2848743" y="3892208"/>
                </a:cubicBezTo>
                <a:cubicBezTo>
                  <a:pt x="2290894" y="4325354"/>
                  <a:pt x="2290894" y="4325354"/>
                  <a:pt x="2290894" y="4325354"/>
                </a:cubicBezTo>
                <a:cubicBezTo>
                  <a:pt x="1731236" y="3900346"/>
                  <a:pt x="1731236" y="3900346"/>
                  <a:pt x="1731236" y="3900346"/>
                </a:cubicBezTo>
                <a:cubicBezTo>
                  <a:pt x="2289086" y="3467200"/>
                  <a:pt x="2289086" y="3467200"/>
                  <a:pt x="2289086" y="3467200"/>
                </a:cubicBezTo>
                <a:cubicBezTo>
                  <a:pt x="2653451" y="3743907"/>
                  <a:pt x="2653451" y="3743907"/>
                  <a:pt x="2653451" y="3743907"/>
                </a:cubicBezTo>
                <a:cubicBezTo>
                  <a:pt x="2674246" y="3734865"/>
                  <a:pt x="2674246" y="3734865"/>
                  <a:pt x="2674246" y="3734865"/>
                </a:cubicBezTo>
                <a:cubicBezTo>
                  <a:pt x="2303552" y="3452732"/>
                  <a:pt x="2303552" y="3452732"/>
                  <a:pt x="2303552" y="3452732"/>
                </a:cubicBezTo>
                <a:cubicBezTo>
                  <a:pt x="2303552" y="3177833"/>
                  <a:pt x="2303552" y="3177833"/>
                  <a:pt x="2303552" y="3177833"/>
                </a:cubicBezTo>
                <a:cubicBezTo>
                  <a:pt x="2282757" y="3180546"/>
                  <a:pt x="2282757" y="3180546"/>
                  <a:pt x="2282757" y="3180546"/>
                </a:cubicBezTo>
                <a:cubicBezTo>
                  <a:pt x="2282757" y="3443689"/>
                  <a:pt x="2282757" y="3443689"/>
                  <a:pt x="2282757" y="3443689"/>
                </a:cubicBezTo>
                <a:cubicBezTo>
                  <a:pt x="1728524" y="3874123"/>
                  <a:pt x="1728524" y="3874123"/>
                  <a:pt x="1728524" y="3874123"/>
                </a:cubicBezTo>
                <a:cubicBezTo>
                  <a:pt x="1728524" y="3342411"/>
                  <a:pt x="1728524" y="3342411"/>
                  <a:pt x="1728524" y="3342411"/>
                </a:cubicBezTo>
                <a:cubicBezTo>
                  <a:pt x="1989818" y="3140758"/>
                  <a:pt x="1989818" y="3140758"/>
                  <a:pt x="1989818" y="3140758"/>
                </a:cubicBezTo>
                <a:cubicBezTo>
                  <a:pt x="1978064" y="3124481"/>
                  <a:pt x="1978064" y="3124481"/>
                  <a:pt x="1978064" y="3124481"/>
                </a:cubicBezTo>
                <a:cubicBezTo>
                  <a:pt x="1718578" y="3325229"/>
                  <a:pt x="1718578" y="3325229"/>
                  <a:pt x="1718578" y="3325229"/>
                </a:cubicBezTo>
                <a:cubicBezTo>
                  <a:pt x="1158920" y="2899317"/>
                  <a:pt x="1158920" y="2899317"/>
                  <a:pt x="1158920" y="2899317"/>
                </a:cubicBezTo>
                <a:cubicBezTo>
                  <a:pt x="1579342" y="2573779"/>
                  <a:pt x="1579342" y="2573779"/>
                  <a:pt x="1579342" y="2573779"/>
                </a:cubicBezTo>
                <a:cubicBezTo>
                  <a:pt x="1567588" y="2557502"/>
                  <a:pt x="1567588" y="2557502"/>
                  <a:pt x="1567588" y="2557502"/>
                </a:cubicBezTo>
                <a:cubicBezTo>
                  <a:pt x="1149879" y="2881232"/>
                  <a:pt x="1149879" y="2881232"/>
                  <a:pt x="1149879" y="2881232"/>
                </a:cubicBezTo>
                <a:cubicBezTo>
                  <a:pt x="1149879" y="2350424"/>
                  <a:pt x="1149879" y="2350424"/>
                  <a:pt x="1149879" y="2350424"/>
                </a:cubicBezTo>
                <a:cubicBezTo>
                  <a:pt x="1321664" y="2216592"/>
                  <a:pt x="1321664" y="2216592"/>
                  <a:pt x="1321664" y="2216592"/>
                </a:cubicBezTo>
                <a:cubicBezTo>
                  <a:pt x="1309910" y="2201219"/>
                  <a:pt x="1309910" y="2201219"/>
                  <a:pt x="1309910" y="2201219"/>
                </a:cubicBezTo>
                <a:cubicBezTo>
                  <a:pt x="1139934" y="2332339"/>
                  <a:pt x="1139934" y="2332339"/>
                  <a:pt x="1139934" y="2332339"/>
                </a:cubicBezTo>
                <a:cubicBezTo>
                  <a:pt x="580276" y="1907331"/>
                  <a:pt x="580276" y="1907331"/>
                  <a:pt x="580276" y="1907331"/>
                </a:cubicBezTo>
                <a:cubicBezTo>
                  <a:pt x="1138125" y="1474184"/>
                  <a:pt x="1138125" y="1474184"/>
                  <a:pt x="1138125" y="1474184"/>
                </a:cubicBezTo>
                <a:cubicBezTo>
                  <a:pt x="1697783" y="1899192"/>
                  <a:pt x="1697783" y="1899192"/>
                  <a:pt x="1697783" y="1899192"/>
                </a:cubicBezTo>
                <a:cubicBezTo>
                  <a:pt x="1310815" y="2200315"/>
                  <a:pt x="1310815" y="2200315"/>
                  <a:pt x="1310815" y="2200315"/>
                </a:cubicBezTo>
                <a:cubicBezTo>
                  <a:pt x="1322568" y="2216592"/>
                  <a:pt x="1322568" y="2216592"/>
                  <a:pt x="1322568" y="2216592"/>
                </a:cubicBezTo>
                <a:cubicBezTo>
                  <a:pt x="1704112" y="1919991"/>
                  <a:pt x="1704112" y="1919991"/>
                  <a:pt x="1704112" y="1919991"/>
                </a:cubicBezTo>
                <a:cubicBezTo>
                  <a:pt x="1704112" y="2450798"/>
                  <a:pt x="1704112" y="2450798"/>
                  <a:pt x="1704112" y="2450798"/>
                </a:cubicBezTo>
                <a:cubicBezTo>
                  <a:pt x="1568492" y="2556598"/>
                  <a:pt x="1568492" y="2556598"/>
                  <a:pt x="1568492" y="2556598"/>
                </a:cubicBezTo>
                <a:cubicBezTo>
                  <a:pt x="1580246" y="2572875"/>
                  <a:pt x="1580246" y="2572875"/>
                  <a:pt x="1580246" y="2572875"/>
                </a:cubicBezTo>
                <a:cubicBezTo>
                  <a:pt x="1709537" y="2472501"/>
                  <a:pt x="1709537" y="2472501"/>
                  <a:pt x="1709537" y="2472501"/>
                </a:cubicBezTo>
                <a:cubicBezTo>
                  <a:pt x="2269195" y="2898413"/>
                  <a:pt x="2269195" y="2898413"/>
                  <a:pt x="2269195" y="2898413"/>
                </a:cubicBezTo>
                <a:cubicBezTo>
                  <a:pt x="1978968" y="3123577"/>
                  <a:pt x="1978968" y="3123577"/>
                  <a:pt x="1978968" y="3123577"/>
                </a:cubicBezTo>
                <a:cubicBezTo>
                  <a:pt x="1990722" y="3139854"/>
                  <a:pt x="1990722" y="3139854"/>
                  <a:pt x="1990722" y="3139854"/>
                </a:cubicBezTo>
                <a:cubicBezTo>
                  <a:pt x="2282757" y="2912881"/>
                  <a:pt x="2282757" y="2912881"/>
                  <a:pt x="2282757" y="2912881"/>
                </a:cubicBezTo>
                <a:cubicBezTo>
                  <a:pt x="2282757" y="3179642"/>
                  <a:pt x="2282757" y="3179642"/>
                  <a:pt x="2282757" y="3179642"/>
                </a:cubicBezTo>
                <a:cubicBezTo>
                  <a:pt x="2303552" y="3176929"/>
                  <a:pt x="2303552" y="3176929"/>
                  <a:pt x="2303552" y="3176929"/>
                </a:cubicBezTo>
                <a:cubicBezTo>
                  <a:pt x="2303552" y="2904743"/>
                  <a:pt x="2303552" y="2904743"/>
                  <a:pt x="2303552" y="2904743"/>
                </a:cubicBezTo>
                <a:cubicBezTo>
                  <a:pt x="2327963" y="2885753"/>
                  <a:pt x="2327963" y="2885753"/>
                  <a:pt x="2327963" y="2885753"/>
                </a:cubicBezTo>
                <a:cubicBezTo>
                  <a:pt x="2327963" y="2860433"/>
                  <a:pt x="2327963" y="2860433"/>
                  <a:pt x="2327963" y="2860433"/>
                </a:cubicBezTo>
                <a:cubicBezTo>
                  <a:pt x="2300839" y="2881232"/>
                  <a:pt x="2300839" y="2881232"/>
                  <a:pt x="2300839" y="2881232"/>
                </a:cubicBezTo>
                <a:cubicBezTo>
                  <a:pt x="2300839" y="2350424"/>
                  <a:pt x="2300839" y="2350424"/>
                  <a:pt x="2300839" y="2350424"/>
                </a:cubicBezTo>
                <a:cubicBezTo>
                  <a:pt x="2327963" y="2328721"/>
                  <a:pt x="2327963" y="2328721"/>
                  <a:pt x="2327963" y="2328721"/>
                </a:cubicBezTo>
                <a:cubicBezTo>
                  <a:pt x="2327963" y="2303402"/>
                  <a:pt x="2327963" y="2303402"/>
                  <a:pt x="2327963" y="2303402"/>
                </a:cubicBezTo>
                <a:cubicBezTo>
                  <a:pt x="2290894" y="2332339"/>
                  <a:pt x="2290894" y="2332339"/>
                  <a:pt x="2290894" y="2332339"/>
                </a:cubicBezTo>
                <a:cubicBezTo>
                  <a:pt x="1731236" y="1907331"/>
                  <a:pt x="1731236" y="1907331"/>
                  <a:pt x="1731236" y="1907331"/>
                </a:cubicBezTo>
                <a:cubicBezTo>
                  <a:pt x="2289086" y="1474184"/>
                  <a:pt x="2289086" y="1474184"/>
                  <a:pt x="2289086" y="1474184"/>
                </a:cubicBezTo>
                <a:cubicBezTo>
                  <a:pt x="2848743" y="1899192"/>
                  <a:pt x="2848743" y="1899192"/>
                  <a:pt x="2848743" y="1899192"/>
                </a:cubicBezTo>
                <a:cubicBezTo>
                  <a:pt x="2328867" y="2302498"/>
                  <a:pt x="2328867" y="2302498"/>
                  <a:pt x="2328867" y="2302498"/>
                </a:cubicBezTo>
                <a:cubicBezTo>
                  <a:pt x="2328867" y="2327817"/>
                  <a:pt x="2328867" y="2327817"/>
                  <a:pt x="2328867" y="2327817"/>
                </a:cubicBezTo>
                <a:cubicBezTo>
                  <a:pt x="2855072" y="1919991"/>
                  <a:pt x="2855072" y="1919991"/>
                  <a:pt x="2855072" y="1919991"/>
                </a:cubicBezTo>
                <a:cubicBezTo>
                  <a:pt x="2855072" y="2450798"/>
                  <a:pt x="2855072" y="2450798"/>
                  <a:pt x="2855072" y="2450798"/>
                </a:cubicBezTo>
                <a:lnTo>
                  <a:pt x="2328867" y="2859529"/>
                </a:lnTo>
                <a:cubicBezTo>
                  <a:pt x="2328867" y="2884849"/>
                  <a:pt x="2328867" y="2884849"/>
                  <a:pt x="2328867" y="2884849"/>
                </a:cubicBezTo>
                <a:cubicBezTo>
                  <a:pt x="2874963" y="2460745"/>
                  <a:pt x="2874963" y="2460745"/>
                  <a:pt x="2874963" y="2460745"/>
                </a:cubicBezTo>
                <a:cubicBezTo>
                  <a:pt x="2874963" y="1894671"/>
                  <a:pt x="2874963" y="1894671"/>
                  <a:pt x="2874963" y="1894671"/>
                </a:cubicBezTo>
                <a:cubicBezTo>
                  <a:pt x="2303552" y="1459716"/>
                  <a:pt x="2303552" y="1459716"/>
                  <a:pt x="2303552" y="1459716"/>
                </a:cubicBezTo>
                <a:cubicBezTo>
                  <a:pt x="2303552" y="926195"/>
                  <a:pt x="2303552" y="926195"/>
                  <a:pt x="2303552" y="926195"/>
                </a:cubicBezTo>
                <a:cubicBezTo>
                  <a:pt x="2282757" y="941568"/>
                  <a:pt x="2282757" y="941568"/>
                  <a:pt x="2282757" y="941568"/>
                </a:cubicBezTo>
                <a:cubicBezTo>
                  <a:pt x="2282757" y="1451578"/>
                  <a:pt x="2282757" y="1451578"/>
                  <a:pt x="2282757" y="1451578"/>
                </a:cubicBezTo>
                <a:cubicBezTo>
                  <a:pt x="1728524" y="1882011"/>
                  <a:pt x="1728524" y="1882011"/>
                  <a:pt x="1728524" y="1882011"/>
                </a:cubicBezTo>
                <a:cubicBezTo>
                  <a:pt x="1728524" y="1351203"/>
                  <a:pt x="1728524" y="1351203"/>
                  <a:pt x="1728524" y="1351203"/>
                </a:cubicBezTo>
                <a:cubicBezTo>
                  <a:pt x="2282757" y="920770"/>
                  <a:pt x="2282757" y="920770"/>
                  <a:pt x="2282757" y="920770"/>
                </a:cubicBezTo>
                <a:cubicBezTo>
                  <a:pt x="2282757" y="940664"/>
                  <a:pt x="2282757" y="940664"/>
                  <a:pt x="2282757" y="940664"/>
                </a:cubicBezTo>
                <a:cubicBezTo>
                  <a:pt x="2303552" y="924387"/>
                  <a:pt x="2303552" y="924387"/>
                  <a:pt x="2303552" y="924387"/>
                </a:cubicBezTo>
                <a:cubicBezTo>
                  <a:pt x="2303552" y="895450"/>
                  <a:pt x="2303552" y="895450"/>
                  <a:pt x="2303552" y="895450"/>
                </a:cubicBezTo>
                <a:cubicBezTo>
                  <a:pt x="1749319" y="474059"/>
                  <a:pt x="1749319" y="474059"/>
                  <a:pt x="1749319" y="474059"/>
                </a:cubicBezTo>
                <a:cubicBezTo>
                  <a:pt x="1733044" y="486719"/>
                  <a:pt x="1733044" y="486719"/>
                  <a:pt x="1733044" y="486719"/>
                </a:cubicBezTo>
                <a:cubicBezTo>
                  <a:pt x="2276428" y="899971"/>
                  <a:pt x="2276428" y="899971"/>
                  <a:pt x="2276428" y="899971"/>
                </a:cubicBezTo>
                <a:cubicBezTo>
                  <a:pt x="1718578" y="1333118"/>
                  <a:pt x="1718578" y="1333118"/>
                  <a:pt x="1718578" y="1333118"/>
                </a:cubicBezTo>
                <a:cubicBezTo>
                  <a:pt x="1158920" y="908110"/>
                  <a:pt x="1158920" y="908110"/>
                  <a:pt x="1158920" y="908110"/>
                </a:cubicBezTo>
                <a:cubicBezTo>
                  <a:pt x="1716770" y="474964"/>
                  <a:pt x="1716770" y="474964"/>
                  <a:pt x="1716770" y="474964"/>
                </a:cubicBezTo>
                <a:cubicBezTo>
                  <a:pt x="1732140" y="486719"/>
                  <a:pt x="1732140" y="486719"/>
                  <a:pt x="1732140" y="486719"/>
                </a:cubicBezTo>
                <a:cubicBezTo>
                  <a:pt x="1748415" y="474059"/>
                  <a:pt x="1748415" y="474059"/>
                  <a:pt x="1748415" y="474059"/>
                </a:cubicBezTo>
                <a:cubicBezTo>
                  <a:pt x="1724907" y="455070"/>
                  <a:pt x="1724907" y="455070"/>
                  <a:pt x="1724907" y="455070"/>
                </a:cubicBezTo>
                <a:cubicBezTo>
                  <a:pt x="1724907" y="56286"/>
                  <a:pt x="1724907" y="6438"/>
                  <a:pt x="1724907" y="206"/>
                </a:cubicBezTo>
                <a:close/>
                <a:moveTo>
                  <a:pt x="1606490" y="0"/>
                </a:moveTo>
                <a:lnTo>
                  <a:pt x="1704112" y="0"/>
                </a:lnTo>
                <a:lnTo>
                  <a:pt x="1704112" y="79700"/>
                </a:lnTo>
                <a:cubicBezTo>
                  <a:pt x="1704112" y="455974"/>
                  <a:pt x="1704112" y="455974"/>
                  <a:pt x="1704112" y="455974"/>
                </a:cubicBezTo>
                <a:cubicBezTo>
                  <a:pt x="1149879" y="885503"/>
                  <a:pt x="1149879" y="885503"/>
                  <a:pt x="1149879" y="885503"/>
                </a:cubicBezTo>
                <a:cubicBezTo>
                  <a:pt x="1149879" y="354695"/>
                  <a:pt x="1149879" y="354695"/>
                  <a:pt x="1149879" y="354695"/>
                </a:cubicBezTo>
                <a:cubicBezTo>
                  <a:pt x="1550183" y="43739"/>
                  <a:pt x="1600221" y="4869"/>
                  <a:pt x="1606476" y="11"/>
                </a:cubicBezTo>
                <a:close/>
                <a:moveTo>
                  <a:pt x="696284" y="0"/>
                </a:moveTo>
                <a:lnTo>
                  <a:pt x="1573942" y="0"/>
                </a:lnTo>
                <a:lnTo>
                  <a:pt x="1498270" y="58848"/>
                </a:lnTo>
                <a:cubicBezTo>
                  <a:pt x="1139934" y="337514"/>
                  <a:pt x="1139934" y="337514"/>
                  <a:pt x="1139934" y="337514"/>
                </a:cubicBezTo>
                <a:cubicBezTo>
                  <a:pt x="805631" y="83188"/>
                  <a:pt x="722055" y="19606"/>
                  <a:pt x="701161" y="3711"/>
                </a:cubicBezTo>
                <a:close/>
              </a:path>
            </a:pathLst>
          </a:custGeom>
          <a:solidFill>
            <a:schemeClr val="bg1">
              <a:lumMod val="65000"/>
            </a:schemeClr>
          </a:solidFill>
        </p:spPr>
        <p:txBody>
          <a:bodyPr wrap="square" tIns="684000" rIns="756000">
            <a:noAutofit/>
          </a:bodyPr>
          <a:lstStyle>
            <a:lvl1pPr algn="r">
              <a:defRPr i="1">
                <a:solidFill>
                  <a:schemeClr val="accent2">
                    <a:lumMod val="40000"/>
                    <a:lumOff val="60000"/>
                  </a:schemeClr>
                </a:solidFill>
              </a:defRPr>
            </a:lvl1pPr>
          </a:lstStyle>
          <a:p>
            <a:r>
              <a:rPr lang="fr-FR" dirty="0"/>
              <a:t>Insérez ou glissez votre image ici</a:t>
            </a:r>
          </a:p>
        </p:txBody>
      </p:sp>
      <p:sp>
        <p:nvSpPr>
          <p:cNvPr id="4" name="Espace réservé du texte 4">
            <a:extLst>
              <a:ext uri="{FF2B5EF4-FFF2-40B4-BE49-F238E27FC236}">
                <a16:creationId xmlns:a16="http://schemas.microsoft.com/office/drawing/2014/main" id="{1CD6972B-DFC0-49E0-CEDD-F3560A107C30}"/>
              </a:ext>
            </a:extLst>
          </p:cNvPr>
          <p:cNvSpPr>
            <a:spLocks noGrp="1"/>
          </p:cNvSpPr>
          <p:nvPr>
            <p:ph type="body" sz="quarter" idx="17" hasCustomPrompt="1"/>
          </p:nvPr>
        </p:nvSpPr>
        <p:spPr>
          <a:xfrm>
            <a:off x="742949" y="5892800"/>
            <a:ext cx="6578600" cy="558800"/>
          </a:xfrm>
        </p:spPr>
        <p:txBody>
          <a:bodyPr>
            <a:normAutofit/>
          </a:bodyPr>
          <a:lstStyle>
            <a:lvl1pPr>
              <a:defRPr sz="1200" i="1">
                <a:solidFill>
                  <a:schemeClr val="tx1"/>
                </a:solidFill>
              </a:defRPr>
            </a:lvl1pPr>
          </a:lstStyle>
          <a:p>
            <a:pPr lvl="0"/>
            <a:r>
              <a:rPr lang="fr-FR" dirty="0"/>
              <a:t>Emplacement logotypes financeurs/partenaires</a:t>
            </a:r>
          </a:p>
        </p:txBody>
      </p:sp>
    </p:spTree>
    <p:extLst>
      <p:ext uri="{BB962C8B-B14F-4D97-AF65-F5344CB8AC3E}">
        <p14:creationId xmlns:p14="http://schemas.microsoft.com/office/powerpoint/2010/main" val="2590990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lide - DIFFER ima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EA41327-2AF7-CB93-E7A7-689A4E85E27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42480" y="-1"/>
            <a:ext cx="4749520" cy="7125145"/>
          </a:xfrm>
          <a:prstGeom prst="rect">
            <a:avLst/>
          </a:prstGeom>
        </p:spPr>
      </p:pic>
      <p:pic>
        <p:nvPicPr>
          <p:cNvPr id="29" name="Afbeelding 28" descr="Afbeelding met vrouw, natuur&#10;&#10;Automatisch gegenereerde beschrijving">
            <a:extLst>
              <a:ext uri="{FF2B5EF4-FFF2-40B4-BE49-F238E27FC236}">
                <a16:creationId xmlns:a16="http://schemas.microsoft.com/office/drawing/2014/main" id="{1203F8B5-AD8A-4768-A6A3-D70AF851606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1"/>
            <a:ext cx="7442480" cy="6866912"/>
          </a:xfrm>
          <a:prstGeom prst="rect">
            <a:avLst/>
          </a:prstGeom>
        </p:spPr>
      </p:pic>
      <p:pic>
        <p:nvPicPr>
          <p:cNvPr id="5" name="Afbeelding 4">
            <a:extLst>
              <a:ext uri="{FF2B5EF4-FFF2-40B4-BE49-F238E27FC236}">
                <a16:creationId xmlns:a16="http://schemas.microsoft.com/office/drawing/2014/main" id="{0A919639-1D0D-4ED2-8C87-3E7DAE59608C}"/>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7006356" y="2991645"/>
            <a:ext cx="877268" cy="874796"/>
          </a:xfrm>
          <a:prstGeom prst="rect">
            <a:avLst/>
          </a:prstGeom>
        </p:spPr>
      </p:pic>
      <p:sp>
        <p:nvSpPr>
          <p:cNvPr id="2" name="Titel 1">
            <a:extLst>
              <a:ext uri="{FF2B5EF4-FFF2-40B4-BE49-F238E27FC236}">
                <a16:creationId xmlns:a16="http://schemas.microsoft.com/office/drawing/2014/main" id="{EE28AED6-AB27-4CD6-9A3E-9E8C200584D6}"/>
              </a:ext>
            </a:extLst>
          </p:cNvPr>
          <p:cNvSpPr>
            <a:spLocks noGrp="1"/>
          </p:cNvSpPr>
          <p:nvPr>
            <p:ph type="ctrTitle" hasCustomPrompt="1"/>
          </p:nvPr>
        </p:nvSpPr>
        <p:spPr>
          <a:xfrm>
            <a:off x="357221" y="824654"/>
            <a:ext cx="6956245" cy="1410070"/>
          </a:xfrm>
          <a:prstGeom prst="rect">
            <a:avLst/>
          </a:prstGeom>
        </p:spPr>
        <p:txBody>
          <a:bodyPr bIns="0" anchor="t">
            <a:normAutofit/>
          </a:bodyPr>
          <a:lstStyle>
            <a:lvl1pPr algn="l">
              <a:defRPr sz="4200">
                <a:solidFill>
                  <a:schemeClr val="bg1"/>
                </a:solidFill>
              </a:defRPr>
            </a:lvl1pPr>
          </a:lstStyle>
          <a:p>
            <a:r>
              <a:rPr lang="en-GB" noProof="0"/>
              <a:t>Click to edit title style</a:t>
            </a:r>
          </a:p>
        </p:txBody>
      </p:sp>
      <p:sp>
        <p:nvSpPr>
          <p:cNvPr id="3" name="Ondertitel 2">
            <a:extLst>
              <a:ext uri="{FF2B5EF4-FFF2-40B4-BE49-F238E27FC236}">
                <a16:creationId xmlns:a16="http://schemas.microsoft.com/office/drawing/2014/main" id="{212D422B-081F-4C4B-8A3F-40615718DBCF}"/>
              </a:ext>
            </a:extLst>
          </p:cNvPr>
          <p:cNvSpPr>
            <a:spLocks noGrp="1"/>
          </p:cNvSpPr>
          <p:nvPr>
            <p:ph type="subTitle" idx="1" hasCustomPrompt="1"/>
          </p:nvPr>
        </p:nvSpPr>
        <p:spPr>
          <a:xfrm>
            <a:off x="357221" y="2314631"/>
            <a:ext cx="6956245" cy="1063093"/>
          </a:xfrm>
        </p:spPr>
        <p:txBody>
          <a:bodyPr lIns="90000">
            <a:norm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subtitle style</a:t>
            </a:r>
          </a:p>
        </p:txBody>
      </p:sp>
      <p:sp>
        <p:nvSpPr>
          <p:cNvPr id="17" name="Tijdelijke aanduiding voor tekst 7">
            <a:extLst>
              <a:ext uri="{FF2B5EF4-FFF2-40B4-BE49-F238E27FC236}">
                <a16:creationId xmlns:a16="http://schemas.microsoft.com/office/drawing/2014/main" id="{C42F8C46-8E51-4D21-9D5D-2B7BD969289A}"/>
              </a:ext>
            </a:extLst>
          </p:cNvPr>
          <p:cNvSpPr>
            <a:spLocks noGrp="1"/>
          </p:cNvSpPr>
          <p:nvPr>
            <p:ph type="body" sz="quarter" idx="15" hasCustomPrompt="1"/>
          </p:nvPr>
        </p:nvSpPr>
        <p:spPr>
          <a:xfrm>
            <a:off x="357220" y="4230432"/>
            <a:ext cx="6956245" cy="365125"/>
          </a:xfrm>
        </p:spPr>
        <p:txBody>
          <a:bodyPr vert="horz" lIns="91440" tIns="45720" rIns="0" bIns="45720" rtlCol="0" anchor="ctr">
            <a:noAutofit/>
          </a:bodyPr>
          <a:lstStyle>
            <a:lvl1pPr>
              <a:lnSpc>
                <a:spcPct val="100000"/>
              </a:lnSpc>
              <a:defRPr lang="nl-NL" sz="2200" spc="-40" baseline="0" dirty="0">
                <a:solidFill>
                  <a:schemeClr val="bg1"/>
                </a:solidFill>
              </a:defRPr>
            </a:lvl1pPr>
          </a:lstStyle>
          <a:p>
            <a:pPr lvl="0"/>
            <a:r>
              <a:rPr lang="en-US" noProof="0"/>
              <a:t>Click to edit author/presenter + congress/event name</a:t>
            </a:r>
            <a:endParaRPr lang="en-GB" noProof="0"/>
          </a:p>
        </p:txBody>
      </p:sp>
      <p:pic>
        <p:nvPicPr>
          <p:cNvPr id="19" name="Afbeelding 18">
            <a:extLst>
              <a:ext uri="{FF2B5EF4-FFF2-40B4-BE49-F238E27FC236}">
                <a16:creationId xmlns:a16="http://schemas.microsoft.com/office/drawing/2014/main" id="{2834D921-AC8F-463B-AA39-12AC9CC520B6}"/>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765691" y="5862229"/>
            <a:ext cx="400070" cy="648000"/>
          </a:xfrm>
          <a:prstGeom prst="rect">
            <a:avLst/>
          </a:prstGeom>
        </p:spPr>
      </p:pic>
      <p:pic>
        <p:nvPicPr>
          <p:cNvPr id="21" name="Afbeelding 20">
            <a:extLst>
              <a:ext uri="{FF2B5EF4-FFF2-40B4-BE49-F238E27FC236}">
                <a16:creationId xmlns:a16="http://schemas.microsoft.com/office/drawing/2014/main" id="{4612B797-2D80-458A-8656-9BC30F61DB45}"/>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409009" y="6040409"/>
            <a:ext cx="1946264" cy="485421"/>
          </a:xfrm>
          <a:prstGeom prst="rect">
            <a:avLst/>
          </a:prstGeom>
        </p:spPr>
      </p:pic>
    </p:spTree>
    <p:extLst>
      <p:ext uri="{BB962C8B-B14F-4D97-AF65-F5344CB8AC3E}">
        <p14:creationId xmlns:p14="http://schemas.microsoft.com/office/powerpoint/2010/main" val="2324879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blank" userDrawn="1">
  <p:cSld name="Leer">
    <p:spTree>
      <p:nvGrpSpPr>
        <p:cNvPr id="1" name=""/>
        <p:cNvGrpSpPr/>
        <p:nvPr/>
      </p:nvGrpSpPr>
      <p:grpSpPr bwMode="auto">
        <a:xfrm>
          <a:off x="0" y="0"/>
          <a:ext cx="0" cy="0"/>
          <a:chOff x="0" y="0"/>
          <a:chExt cx="0" cy="0"/>
        </a:xfrm>
      </p:grpSpPr>
      <p:sp>
        <p:nvSpPr>
          <p:cNvPr id="5" name="Datumsplatzhalter 4"/>
          <p:cNvSpPr>
            <a:spLocks noGrp="1"/>
          </p:cNvSpPr>
          <p:nvPr>
            <p:ph type="dt" sz="half" idx="10"/>
          </p:nvPr>
        </p:nvSpPr>
        <p:spPr bwMode="auto">
          <a:xfrm>
            <a:off x="2855640" y="6381328"/>
            <a:ext cx="2520973" cy="221109"/>
          </a:xfrm>
        </p:spPr>
        <p:txBody>
          <a:bodyPr/>
          <a:lstStyle/>
          <a:p>
            <a:pPr>
              <a:defRPr/>
            </a:pPr>
            <a:r>
              <a:rPr lang="en-US"/>
              <a:t>26.09.2024, SOFT-2024 Yiran Mao</a:t>
            </a:r>
            <a:endParaRPr lang="de-DE"/>
          </a:p>
        </p:txBody>
      </p:sp>
      <p:sp>
        <p:nvSpPr>
          <p:cNvPr id="6" name="Foliennummernplatzhalter 5"/>
          <p:cNvSpPr>
            <a:spLocks noGrp="1"/>
          </p:cNvSpPr>
          <p:nvPr>
            <p:ph type="sldNum" sz="quarter" idx="11"/>
          </p:nvPr>
        </p:nvSpPr>
        <p:spPr bwMode="auto"/>
        <p:txBody>
          <a:bodyPr/>
          <a:lstStyle/>
          <a:p>
            <a:pPr>
              <a:defRPr/>
            </a:pPr>
            <a:r>
              <a:rPr lang="de-DE"/>
              <a:t>Page </a:t>
            </a:r>
            <a:fld id="{A52F4D17-1AD6-42D9-B93A-EB002C62F438}" type="slidenum">
              <a:rPr lang="de-DE"/>
              <a:t>‹Nr.›</a:t>
            </a:fld>
            <a:endParaRPr lang="de-DE"/>
          </a:p>
        </p:txBody>
      </p:sp>
    </p:spTree>
    <p:extLst>
      <p:ext uri="{BB962C8B-B14F-4D97-AF65-F5344CB8AC3E}">
        <p14:creationId xmlns:p14="http://schemas.microsoft.com/office/powerpoint/2010/main" val="3455989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 Custom image">
    <p:spTree>
      <p:nvGrpSpPr>
        <p:cNvPr id="1" name=""/>
        <p:cNvGrpSpPr/>
        <p:nvPr/>
      </p:nvGrpSpPr>
      <p:grpSpPr>
        <a:xfrm>
          <a:off x="0" y="0"/>
          <a:ext cx="0" cy="0"/>
          <a:chOff x="0" y="0"/>
          <a:chExt cx="0" cy="0"/>
        </a:xfrm>
      </p:grpSpPr>
      <p:pic>
        <p:nvPicPr>
          <p:cNvPr id="14" name="Afbeelding 13" descr="Afbeelding met vrouw, natuur&#10;&#10;Automatisch gegenereerde beschrijving">
            <a:extLst>
              <a:ext uri="{FF2B5EF4-FFF2-40B4-BE49-F238E27FC236}">
                <a16:creationId xmlns:a16="http://schemas.microsoft.com/office/drawing/2014/main" id="{D24B0FD2-50B1-4E9E-B581-60D0B43C082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7442480" cy="6857997"/>
          </a:xfrm>
          <a:prstGeom prst="rect">
            <a:avLst/>
          </a:prstGeom>
        </p:spPr>
      </p:pic>
      <p:sp>
        <p:nvSpPr>
          <p:cNvPr id="13" name="Tijdelijke aanduiding voor afbeelding 13">
            <a:extLst>
              <a:ext uri="{FF2B5EF4-FFF2-40B4-BE49-F238E27FC236}">
                <a16:creationId xmlns:a16="http://schemas.microsoft.com/office/drawing/2014/main" id="{8348C8AD-30F2-4959-B764-735D70C0CE02}"/>
              </a:ext>
            </a:extLst>
          </p:cNvPr>
          <p:cNvSpPr>
            <a:spLocks noGrp="1"/>
          </p:cNvSpPr>
          <p:nvPr>
            <p:ph type="pic" sz="quarter" idx="13" hasCustomPrompt="1"/>
          </p:nvPr>
        </p:nvSpPr>
        <p:spPr>
          <a:xfrm>
            <a:off x="7437173" y="-7314"/>
            <a:ext cx="4748475" cy="6857996"/>
          </a:xfrm>
          <a:solidFill>
            <a:schemeClr val="accent6">
              <a:lumMod val="40000"/>
              <a:lumOff val="60000"/>
            </a:schemeClr>
          </a:solidFill>
        </p:spPr>
        <p:txBody>
          <a:bodyPr bIns="972000" anchor="ctr"/>
          <a:lstStyle>
            <a:lvl1pPr algn="ctr">
              <a:defRPr/>
            </a:lvl1pPr>
          </a:lstStyle>
          <a:p>
            <a:r>
              <a:rPr lang="nl-NL"/>
              <a:t>Click icon </a:t>
            </a:r>
            <a:r>
              <a:rPr lang="nl-NL" err="1"/>
              <a:t>to</a:t>
            </a:r>
            <a:r>
              <a:rPr lang="nl-NL"/>
              <a:t> </a:t>
            </a:r>
            <a:r>
              <a:rPr lang="nl-NL" err="1"/>
              <a:t>add</a:t>
            </a:r>
            <a:r>
              <a:rPr lang="nl-NL"/>
              <a:t> image</a:t>
            </a:r>
          </a:p>
        </p:txBody>
      </p:sp>
      <p:sp>
        <p:nvSpPr>
          <p:cNvPr id="2" name="Titel 1">
            <a:extLst>
              <a:ext uri="{FF2B5EF4-FFF2-40B4-BE49-F238E27FC236}">
                <a16:creationId xmlns:a16="http://schemas.microsoft.com/office/drawing/2014/main" id="{EE28AED6-AB27-4CD6-9A3E-9E8C200584D6}"/>
              </a:ext>
            </a:extLst>
          </p:cNvPr>
          <p:cNvSpPr>
            <a:spLocks noGrp="1"/>
          </p:cNvSpPr>
          <p:nvPr>
            <p:ph type="ctrTitle" hasCustomPrompt="1"/>
          </p:nvPr>
        </p:nvSpPr>
        <p:spPr>
          <a:xfrm>
            <a:off x="357221" y="824654"/>
            <a:ext cx="6955200" cy="1410070"/>
          </a:xfrm>
          <a:prstGeom prst="rect">
            <a:avLst/>
          </a:prstGeom>
        </p:spPr>
        <p:txBody>
          <a:bodyPr bIns="0" anchor="t">
            <a:normAutofit/>
          </a:bodyPr>
          <a:lstStyle>
            <a:lvl1pPr algn="l">
              <a:defRPr sz="4200">
                <a:solidFill>
                  <a:schemeClr val="bg1"/>
                </a:solidFill>
              </a:defRPr>
            </a:lvl1pPr>
          </a:lstStyle>
          <a:p>
            <a:r>
              <a:rPr lang="en-GB" noProof="0"/>
              <a:t>Click to edit title style</a:t>
            </a:r>
          </a:p>
        </p:txBody>
      </p:sp>
      <p:sp>
        <p:nvSpPr>
          <p:cNvPr id="3" name="Ondertitel 2">
            <a:extLst>
              <a:ext uri="{FF2B5EF4-FFF2-40B4-BE49-F238E27FC236}">
                <a16:creationId xmlns:a16="http://schemas.microsoft.com/office/drawing/2014/main" id="{212D422B-081F-4C4B-8A3F-40615718DBCF}"/>
              </a:ext>
            </a:extLst>
          </p:cNvPr>
          <p:cNvSpPr>
            <a:spLocks noGrp="1"/>
          </p:cNvSpPr>
          <p:nvPr>
            <p:ph type="subTitle" idx="1" hasCustomPrompt="1"/>
          </p:nvPr>
        </p:nvSpPr>
        <p:spPr>
          <a:xfrm>
            <a:off x="357221" y="2314631"/>
            <a:ext cx="6955200" cy="1063093"/>
          </a:xfrm>
        </p:spPr>
        <p:txBody>
          <a:bodyPr lIns="90000">
            <a:norm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subtitle style</a:t>
            </a:r>
          </a:p>
        </p:txBody>
      </p:sp>
      <p:sp>
        <p:nvSpPr>
          <p:cNvPr id="16" name="Tijdelijke aanduiding voor afbeelding 15">
            <a:extLst>
              <a:ext uri="{FF2B5EF4-FFF2-40B4-BE49-F238E27FC236}">
                <a16:creationId xmlns:a16="http://schemas.microsoft.com/office/drawing/2014/main" id="{3193C12A-70D9-45BF-8613-5D1F7A788ADF}"/>
              </a:ext>
            </a:extLst>
          </p:cNvPr>
          <p:cNvSpPr>
            <a:spLocks noGrp="1"/>
          </p:cNvSpPr>
          <p:nvPr>
            <p:ph type="pic" sz="quarter" idx="14"/>
          </p:nvPr>
        </p:nvSpPr>
        <p:spPr>
          <a:xfrm>
            <a:off x="7005124" y="2991643"/>
            <a:ext cx="874713" cy="874713"/>
          </a:xfrm>
          <a:prstGeom prst="ellipse">
            <a:avLst/>
          </a:prstGeom>
          <a:blipFill dpi="0" rotWithShape="1">
            <a:blip r:embed="rId3" cstate="print">
              <a:extLst>
                <a:ext uri="{28A0092B-C50C-407E-A947-70E740481C1C}">
                  <a14:useLocalDpi xmlns:a14="http://schemas.microsoft.com/office/drawing/2010/main"/>
                </a:ext>
              </a:extLst>
            </a:blip>
            <a:srcRect/>
            <a:stretch>
              <a:fillRect l="-1034" t="-1034" r="-1034" b="-1034"/>
            </a:stretch>
          </a:blipFill>
        </p:spPr>
        <p:txBody>
          <a:bodyPr>
            <a:normAutofit/>
          </a:bodyPr>
          <a:lstStyle>
            <a:lvl1pPr>
              <a:defRPr sz="100">
                <a:solidFill>
                  <a:schemeClr val="accent4"/>
                </a:solidFill>
              </a:defRPr>
            </a:lvl1pPr>
          </a:lstStyle>
          <a:p>
            <a:r>
              <a:rPr lang="nl-NL"/>
              <a:t>Klik op het pictogram als u een afbeelding wilt toevoegen</a:t>
            </a:r>
          </a:p>
        </p:txBody>
      </p:sp>
      <p:sp>
        <p:nvSpPr>
          <p:cNvPr id="17" name="Tijdelijke aanduiding voor tekst 7">
            <a:extLst>
              <a:ext uri="{FF2B5EF4-FFF2-40B4-BE49-F238E27FC236}">
                <a16:creationId xmlns:a16="http://schemas.microsoft.com/office/drawing/2014/main" id="{C42F8C46-8E51-4D21-9D5D-2B7BD969289A}"/>
              </a:ext>
            </a:extLst>
          </p:cNvPr>
          <p:cNvSpPr>
            <a:spLocks noGrp="1"/>
          </p:cNvSpPr>
          <p:nvPr>
            <p:ph type="body" sz="quarter" idx="15" hasCustomPrompt="1"/>
          </p:nvPr>
        </p:nvSpPr>
        <p:spPr>
          <a:xfrm>
            <a:off x="357221" y="4230432"/>
            <a:ext cx="6955200" cy="365125"/>
          </a:xfrm>
        </p:spPr>
        <p:txBody>
          <a:bodyPr vert="horz" lIns="91440" tIns="45720" rIns="0" bIns="45720" rtlCol="0" anchor="ctr">
            <a:noAutofit/>
          </a:bodyPr>
          <a:lstStyle>
            <a:lvl1pPr>
              <a:lnSpc>
                <a:spcPct val="100000"/>
              </a:lnSpc>
              <a:defRPr lang="nl-NL" sz="2200" spc="-40" baseline="0" dirty="0">
                <a:solidFill>
                  <a:schemeClr val="bg1"/>
                </a:solidFill>
              </a:defRPr>
            </a:lvl1pPr>
          </a:lstStyle>
          <a:p>
            <a:pPr lvl="0"/>
            <a:r>
              <a:rPr lang="en-US" noProof="0"/>
              <a:t>Click to edit author/presenter + congress/event name</a:t>
            </a:r>
            <a:endParaRPr lang="en-GB" noProof="0"/>
          </a:p>
        </p:txBody>
      </p:sp>
      <p:pic>
        <p:nvPicPr>
          <p:cNvPr id="15" name="Afbeelding 14">
            <a:extLst>
              <a:ext uri="{FF2B5EF4-FFF2-40B4-BE49-F238E27FC236}">
                <a16:creationId xmlns:a16="http://schemas.microsoft.com/office/drawing/2014/main" id="{D348F064-CFEC-45FC-8150-01B695E81D2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765691" y="5862229"/>
            <a:ext cx="400070" cy="648000"/>
          </a:xfrm>
          <a:prstGeom prst="rect">
            <a:avLst/>
          </a:prstGeom>
        </p:spPr>
      </p:pic>
      <p:pic>
        <p:nvPicPr>
          <p:cNvPr id="23" name="Afbeelding 22">
            <a:extLst>
              <a:ext uri="{FF2B5EF4-FFF2-40B4-BE49-F238E27FC236}">
                <a16:creationId xmlns:a16="http://schemas.microsoft.com/office/drawing/2014/main" id="{510A7D72-80B0-491B-BC56-6C96FFA593BF}"/>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409009" y="5813031"/>
            <a:ext cx="2857924" cy="712800"/>
          </a:xfrm>
          <a:prstGeom prst="rect">
            <a:avLst/>
          </a:prstGeom>
        </p:spPr>
      </p:pic>
    </p:spTree>
    <p:extLst>
      <p:ext uri="{BB962C8B-B14F-4D97-AF65-F5344CB8AC3E}">
        <p14:creationId xmlns:p14="http://schemas.microsoft.com/office/powerpoint/2010/main" val="651901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 content slide: fullscr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C9A692-14AE-4628-BC7A-01FC2AED47BB}"/>
              </a:ext>
            </a:extLst>
          </p:cNvPr>
          <p:cNvSpPr>
            <a:spLocks noGrp="1"/>
          </p:cNvSpPr>
          <p:nvPr>
            <p:ph type="title" hasCustomPrompt="1"/>
          </p:nvPr>
        </p:nvSpPr>
        <p:spPr>
          <a:xfrm>
            <a:off x="360000" y="76813"/>
            <a:ext cx="10946800" cy="1130400"/>
          </a:xfrm>
          <a:prstGeom prst="rect">
            <a:avLst/>
          </a:prstGeom>
        </p:spPr>
        <p:txBody>
          <a:bodyPr vert="horz" lIns="91440" tIns="45720" rIns="91440" bIns="45720" rtlCol="0" anchor="b">
            <a:normAutofit/>
          </a:bodyPr>
          <a:lstStyle>
            <a:lvl1pPr>
              <a:defRPr lang="nl-NL" dirty="0"/>
            </a:lvl1pPr>
          </a:lstStyle>
          <a:p>
            <a:pPr lvl="0"/>
            <a:r>
              <a:rPr lang="en-GB" noProof="0"/>
              <a:t>Click to edit title style</a:t>
            </a:r>
          </a:p>
        </p:txBody>
      </p:sp>
      <p:sp>
        <p:nvSpPr>
          <p:cNvPr id="3" name="Tijdelijke aanduiding voor inhoud 2">
            <a:extLst>
              <a:ext uri="{FF2B5EF4-FFF2-40B4-BE49-F238E27FC236}">
                <a16:creationId xmlns:a16="http://schemas.microsoft.com/office/drawing/2014/main" id="{A03E38F0-AFEB-4D48-9A07-6D7D2F9A84BA}"/>
              </a:ext>
            </a:extLst>
          </p:cNvPr>
          <p:cNvSpPr>
            <a:spLocks noGrp="1"/>
          </p:cNvSpPr>
          <p:nvPr>
            <p:ph idx="1" hasCustomPrompt="1"/>
          </p:nvPr>
        </p:nvSpPr>
        <p:spPr>
          <a:xfrm>
            <a:off x="1146563" y="1769063"/>
            <a:ext cx="10160237" cy="4136437"/>
          </a:xfrm>
        </p:spPr>
        <p:txBody>
          <a:bodyPr/>
          <a:lstStyle>
            <a:lvl1pPr marL="203200" indent="-203200">
              <a:buFont typeface="Arial" panose="020B0604020202020204" pitchFamily="34" charset="0"/>
              <a:buChar char="•"/>
              <a:defRPr/>
            </a:lvl1pPr>
            <a:lvl2pPr>
              <a:spcBef>
                <a:spcPts val="400"/>
              </a:spcBef>
              <a:defRPr/>
            </a:lvl2pPr>
            <a:lvl3pPr>
              <a:defRPr/>
            </a:lvl3pPr>
            <a:lvl4pPr>
              <a:defRPr/>
            </a:lvl4pPr>
            <a:lvl5pPr>
              <a:defRPr/>
            </a:lvl5pPr>
          </a:lstStyle>
          <a:p>
            <a:pPr lvl="0"/>
            <a:r>
              <a:rPr lang="en-GB" noProof="0"/>
              <a:t>Click to edit text style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Tijdelijke aanduiding voor datum 3">
            <a:extLst>
              <a:ext uri="{FF2B5EF4-FFF2-40B4-BE49-F238E27FC236}">
                <a16:creationId xmlns:a16="http://schemas.microsoft.com/office/drawing/2014/main" id="{DF0A7AD9-B193-4370-A272-82CC0E4D2F98}"/>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96B480C2-69A4-470A-A6A8-D42B968273A9}" type="datetime4">
              <a:rPr lang="en-GB" smtClean="0"/>
              <a:t>24 March 2025</a:t>
            </a:fld>
            <a:endParaRPr lang="nl-NL"/>
          </a:p>
        </p:txBody>
      </p:sp>
      <p:sp>
        <p:nvSpPr>
          <p:cNvPr id="8" name="Tijdelijke aanduiding voor voettekst 4">
            <a:extLst>
              <a:ext uri="{FF2B5EF4-FFF2-40B4-BE49-F238E27FC236}">
                <a16:creationId xmlns:a16="http://schemas.microsoft.com/office/drawing/2014/main" id="{02F2E84F-DD97-4AC0-9CAA-8325399045BD}"/>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Thomas Morgan and Luc Bouwmeester | DIFFER SPA.1 Report</a:t>
            </a:r>
            <a:endParaRPr lang="nl-NL"/>
          </a:p>
        </p:txBody>
      </p:sp>
      <p:sp>
        <p:nvSpPr>
          <p:cNvPr id="11" name="Tijdelijke aanduiding voor dianummer 5">
            <a:extLst>
              <a:ext uri="{FF2B5EF4-FFF2-40B4-BE49-F238E27FC236}">
                <a16:creationId xmlns:a16="http://schemas.microsoft.com/office/drawing/2014/main" id="{A00A7BDA-065E-4DB2-8FCC-E1F72517F5D8}"/>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‹Nr.›</a:t>
            </a:fld>
            <a:endParaRPr lang="nl-NL"/>
          </a:p>
        </p:txBody>
      </p:sp>
    </p:spTree>
    <p:extLst>
      <p:ext uri="{BB962C8B-B14F-4D97-AF65-F5344CB8AC3E}">
        <p14:creationId xmlns:p14="http://schemas.microsoft.com/office/powerpoint/2010/main" val="275614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78E4DE6E-9449-41AE-952D-686BA328C49E}"/>
              </a:ext>
            </a:extLst>
          </p:cNvPr>
          <p:cNvSpPr txBox="1"/>
          <p:nvPr userDrawn="1"/>
        </p:nvSpPr>
        <p:spPr>
          <a:xfrm>
            <a:off x="360000" y="76813"/>
            <a:ext cx="5736000" cy="1130400"/>
          </a:xfrm>
          <a:prstGeom prst="rect">
            <a:avLst/>
          </a:prstGeom>
        </p:spPr>
        <p:txBody>
          <a:bodyPr vert="horz" lIns="91440" tIns="45720" rIns="91440" bIns="45720" rtlCol="0" anchor="b">
            <a:normAutofit/>
          </a:bodyPr>
          <a:lstStyle>
            <a:lvl1pPr>
              <a:lnSpc>
                <a:spcPct val="90000"/>
              </a:lnSpc>
              <a:spcBef>
                <a:spcPct val="0"/>
              </a:spcBef>
              <a:buNone/>
              <a:defRPr sz="3000" b="1">
                <a:solidFill>
                  <a:schemeClr val="tx2"/>
                </a:solidFill>
                <a:latin typeface="+mj-lt"/>
                <a:ea typeface="+mj-ea"/>
                <a:cs typeface="+mj-cs"/>
              </a:defRPr>
            </a:lvl1pPr>
          </a:lstStyle>
          <a:p>
            <a:pPr lvl="0"/>
            <a:r>
              <a:rPr lang="nl-NL" sz="2700">
                <a:solidFill>
                  <a:schemeClr val="tx2"/>
                </a:solidFill>
              </a:rPr>
              <a:t>Contact</a:t>
            </a:r>
          </a:p>
        </p:txBody>
      </p:sp>
      <p:sp>
        <p:nvSpPr>
          <p:cNvPr id="10" name="Tijdelijke aanduiding voor tekst 9">
            <a:extLst>
              <a:ext uri="{FF2B5EF4-FFF2-40B4-BE49-F238E27FC236}">
                <a16:creationId xmlns:a16="http://schemas.microsoft.com/office/drawing/2014/main" id="{01384729-1BED-47BF-AF7D-AD8987DED5ED}"/>
              </a:ext>
            </a:extLst>
          </p:cNvPr>
          <p:cNvSpPr>
            <a:spLocks noGrp="1"/>
          </p:cNvSpPr>
          <p:nvPr>
            <p:ph type="body" sz="quarter" idx="14" hasCustomPrompt="1"/>
          </p:nvPr>
        </p:nvSpPr>
        <p:spPr>
          <a:xfrm>
            <a:off x="1164495" y="1771836"/>
            <a:ext cx="3333750" cy="204788"/>
          </a:xfrm>
        </p:spPr>
        <p:txBody>
          <a:bodyPr>
            <a:noAutofit/>
          </a:bodyPr>
          <a:lstStyle>
            <a:lvl1pPr>
              <a:defRPr sz="1600" b="1"/>
            </a:lvl1pPr>
          </a:lstStyle>
          <a:p>
            <a:pPr lvl="0"/>
            <a:r>
              <a:rPr lang="en-GB" noProof="0"/>
              <a:t>Name</a:t>
            </a:r>
          </a:p>
        </p:txBody>
      </p:sp>
      <p:sp>
        <p:nvSpPr>
          <p:cNvPr id="11" name="Tijdelijke aanduiding voor tekst 9">
            <a:extLst>
              <a:ext uri="{FF2B5EF4-FFF2-40B4-BE49-F238E27FC236}">
                <a16:creationId xmlns:a16="http://schemas.microsoft.com/office/drawing/2014/main" id="{776F4613-38AE-49BF-9B9B-E10EBC79FFC2}"/>
              </a:ext>
            </a:extLst>
          </p:cNvPr>
          <p:cNvSpPr>
            <a:spLocks noGrp="1"/>
          </p:cNvSpPr>
          <p:nvPr>
            <p:ph type="body" sz="quarter" idx="15" hasCustomPrompt="1"/>
          </p:nvPr>
        </p:nvSpPr>
        <p:spPr>
          <a:xfrm>
            <a:off x="1164495" y="2044858"/>
            <a:ext cx="3333750" cy="204788"/>
          </a:xfrm>
        </p:spPr>
        <p:txBody>
          <a:bodyPr>
            <a:noAutofit/>
          </a:bodyPr>
          <a:lstStyle>
            <a:lvl1pPr>
              <a:defRPr sz="1600" b="0"/>
            </a:lvl1pPr>
          </a:lstStyle>
          <a:p>
            <a:pPr lvl="0"/>
            <a:r>
              <a:rPr lang="en-GB" noProof="0"/>
              <a:t>Position/title</a:t>
            </a:r>
          </a:p>
        </p:txBody>
      </p:sp>
      <p:sp>
        <p:nvSpPr>
          <p:cNvPr id="12" name="Tijdelijke aanduiding voor tekst 9">
            <a:extLst>
              <a:ext uri="{FF2B5EF4-FFF2-40B4-BE49-F238E27FC236}">
                <a16:creationId xmlns:a16="http://schemas.microsoft.com/office/drawing/2014/main" id="{E7B90223-530A-4AD1-8ED6-253465155A33}"/>
              </a:ext>
            </a:extLst>
          </p:cNvPr>
          <p:cNvSpPr>
            <a:spLocks noGrp="1"/>
          </p:cNvSpPr>
          <p:nvPr>
            <p:ph type="body" sz="quarter" idx="16" hasCustomPrompt="1"/>
          </p:nvPr>
        </p:nvSpPr>
        <p:spPr>
          <a:xfrm>
            <a:off x="1164495" y="2317744"/>
            <a:ext cx="3333750" cy="204788"/>
          </a:xfrm>
        </p:spPr>
        <p:txBody>
          <a:bodyPr>
            <a:noAutofit/>
          </a:bodyPr>
          <a:lstStyle>
            <a:lvl1pPr>
              <a:defRPr sz="1600" b="0"/>
            </a:lvl1pPr>
          </a:lstStyle>
          <a:p>
            <a:pPr lvl="0"/>
            <a:r>
              <a:rPr lang="en-GB" noProof="0"/>
              <a:t>Phone number</a:t>
            </a:r>
          </a:p>
        </p:txBody>
      </p:sp>
      <p:sp>
        <p:nvSpPr>
          <p:cNvPr id="13" name="Tijdelijke aanduiding voor tekst 9">
            <a:extLst>
              <a:ext uri="{FF2B5EF4-FFF2-40B4-BE49-F238E27FC236}">
                <a16:creationId xmlns:a16="http://schemas.microsoft.com/office/drawing/2014/main" id="{89610FB0-700D-4488-9A59-6E878A9CE89B}"/>
              </a:ext>
            </a:extLst>
          </p:cNvPr>
          <p:cNvSpPr>
            <a:spLocks noGrp="1"/>
          </p:cNvSpPr>
          <p:nvPr>
            <p:ph type="body" sz="quarter" idx="17" hasCustomPrompt="1"/>
          </p:nvPr>
        </p:nvSpPr>
        <p:spPr>
          <a:xfrm>
            <a:off x="1164495" y="2590630"/>
            <a:ext cx="3333750" cy="204788"/>
          </a:xfrm>
        </p:spPr>
        <p:txBody>
          <a:bodyPr>
            <a:noAutofit/>
          </a:bodyPr>
          <a:lstStyle>
            <a:lvl1pPr>
              <a:defRPr sz="1600" b="0"/>
            </a:lvl1pPr>
          </a:lstStyle>
          <a:p>
            <a:pPr lvl="0"/>
            <a:r>
              <a:rPr lang="en-GB" noProof="0"/>
              <a:t>E-mail address</a:t>
            </a:r>
          </a:p>
        </p:txBody>
      </p:sp>
      <p:sp>
        <p:nvSpPr>
          <p:cNvPr id="19" name="Tijdelijke aanduiding voor afbeelding 18">
            <a:extLst>
              <a:ext uri="{FF2B5EF4-FFF2-40B4-BE49-F238E27FC236}">
                <a16:creationId xmlns:a16="http://schemas.microsoft.com/office/drawing/2014/main" id="{5D66D3FE-BFC2-43D3-989D-D0BAB3FBA2D9}"/>
              </a:ext>
            </a:extLst>
          </p:cNvPr>
          <p:cNvSpPr>
            <a:spLocks noGrp="1"/>
          </p:cNvSpPr>
          <p:nvPr>
            <p:ph type="pic" sz="quarter" idx="20" hasCustomPrompt="1"/>
          </p:nvPr>
        </p:nvSpPr>
        <p:spPr>
          <a:xfrm>
            <a:off x="4695141" y="1771048"/>
            <a:ext cx="1243012" cy="1243012"/>
          </a:xfrm>
          <a:prstGeom prst="ellipse">
            <a:avLst/>
          </a:prstGeom>
          <a:noFill/>
        </p:spPr>
        <p:txBody>
          <a:bodyPr bIns="612000" anchor="ctr">
            <a:noAutofit/>
          </a:bodyPr>
          <a:lstStyle>
            <a:lvl1pPr algn="ctr">
              <a:defRPr sz="1000"/>
            </a:lvl1pPr>
          </a:lstStyle>
          <a:p>
            <a:r>
              <a:rPr lang="en-GB" noProof="0"/>
              <a:t>Click to add</a:t>
            </a:r>
            <a:br>
              <a:rPr lang="en-GB" noProof="0"/>
            </a:br>
            <a:r>
              <a:rPr lang="en-GB" noProof="0"/>
              <a:t>portrait</a:t>
            </a:r>
          </a:p>
        </p:txBody>
      </p:sp>
      <p:sp>
        <p:nvSpPr>
          <p:cNvPr id="18" name="Tijdelijke aanduiding voor datum 3">
            <a:extLst>
              <a:ext uri="{FF2B5EF4-FFF2-40B4-BE49-F238E27FC236}">
                <a16:creationId xmlns:a16="http://schemas.microsoft.com/office/drawing/2014/main" id="{CE6A7AFC-0BFF-4326-92F2-FBD304D78617}"/>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E284C1AA-A6A5-4956-9826-EE566618AB93}" type="datetime4">
              <a:rPr lang="en-GB" smtClean="0"/>
              <a:t>24 March 2025</a:t>
            </a:fld>
            <a:endParaRPr lang="nl-NL"/>
          </a:p>
        </p:txBody>
      </p:sp>
      <p:sp>
        <p:nvSpPr>
          <p:cNvPr id="22" name="Tijdelijke aanduiding voor voettekst 4">
            <a:extLst>
              <a:ext uri="{FF2B5EF4-FFF2-40B4-BE49-F238E27FC236}">
                <a16:creationId xmlns:a16="http://schemas.microsoft.com/office/drawing/2014/main" id="{ADC7F66D-F36F-492D-A05F-5609FEEA07CC}"/>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Thomas Morgan and Luc Bouwmeester | DIFFER SPA.1 Report</a:t>
            </a:r>
            <a:endParaRPr lang="nl-NL"/>
          </a:p>
        </p:txBody>
      </p:sp>
      <p:sp>
        <p:nvSpPr>
          <p:cNvPr id="25" name="Tijdelijke aanduiding voor dianummer 5">
            <a:extLst>
              <a:ext uri="{FF2B5EF4-FFF2-40B4-BE49-F238E27FC236}">
                <a16:creationId xmlns:a16="http://schemas.microsoft.com/office/drawing/2014/main" id="{A6643CE8-9E95-432D-AD84-B698824098FC}"/>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‹Nr.›</a:t>
            </a:fld>
            <a:endParaRPr lang="nl-NL"/>
          </a:p>
        </p:txBody>
      </p:sp>
    </p:spTree>
    <p:extLst>
      <p:ext uri="{BB962C8B-B14F-4D97-AF65-F5344CB8AC3E}">
        <p14:creationId xmlns:p14="http://schemas.microsoft.com/office/powerpoint/2010/main" val="133405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EBB2F0A8-8487-4B4D-B34A-53C4C2060EE2}" type="datetimeFigureOut">
              <a:rPr lang="de-DE" smtClean="0"/>
              <a:t>24.03.25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F181969-B51F-4CC8-8A5D-B69C971A979C}" type="slidenum">
              <a:rPr lang="de-DE" smtClean="0"/>
              <a:t>‹Nr.›</a:t>
            </a:fld>
            <a:endParaRPr lang="de-DE"/>
          </a:p>
        </p:txBody>
      </p:sp>
    </p:spTree>
    <p:extLst>
      <p:ext uri="{BB962C8B-B14F-4D97-AF65-F5344CB8AC3E}">
        <p14:creationId xmlns:p14="http://schemas.microsoft.com/office/powerpoint/2010/main" val="13420741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BB2F0A8-8487-4B4D-B34A-53C4C2060EE2}" type="datetimeFigureOut">
              <a:rPr lang="de-DE" smtClean="0"/>
              <a:t>24.03.25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F181969-B51F-4CC8-8A5D-B69C971A979C}" type="slidenum">
              <a:rPr lang="de-DE" smtClean="0"/>
              <a:t>‹Nr.›</a:t>
            </a:fld>
            <a:endParaRPr lang="de-DE"/>
          </a:p>
        </p:txBody>
      </p:sp>
    </p:spTree>
    <p:extLst>
      <p:ext uri="{BB962C8B-B14F-4D97-AF65-F5344CB8AC3E}">
        <p14:creationId xmlns:p14="http://schemas.microsoft.com/office/powerpoint/2010/main" val="33861708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EBB2F0A8-8487-4B4D-B34A-53C4C2060EE2}" type="datetimeFigureOut">
              <a:rPr lang="de-DE" smtClean="0"/>
              <a:t>24.03.25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F181969-B51F-4CC8-8A5D-B69C971A979C}" type="slidenum">
              <a:rPr lang="de-DE" smtClean="0"/>
              <a:t>‹Nr.›</a:t>
            </a:fld>
            <a:endParaRPr lang="de-DE"/>
          </a:p>
        </p:txBody>
      </p:sp>
    </p:spTree>
    <p:extLst>
      <p:ext uri="{BB962C8B-B14F-4D97-AF65-F5344CB8AC3E}">
        <p14:creationId xmlns:p14="http://schemas.microsoft.com/office/powerpoint/2010/main" val="31094851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EBB2F0A8-8487-4B4D-B34A-53C4C2060EE2}" type="datetimeFigureOut">
              <a:rPr lang="de-DE" smtClean="0"/>
              <a:t>24.03.25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F181969-B51F-4CC8-8A5D-B69C971A979C}" type="slidenum">
              <a:rPr lang="de-DE" smtClean="0"/>
              <a:t>‹Nr.›</a:t>
            </a:fld>
            <a:endParaRPr lang="de-DE"/>
          </a:p>
        </p:txBody>
      </p:sp>
    </p:spTree>
    <p:extLst>
      <p:ext uri="{BB962C8B-B14F-4D97-AF65-F5344CB8AC3E}">
        <p14:creationId xmlns:p14="http://schemas.microsoft.com/office/powerpoint/2010/main" val="20882667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EBB2F0A8-8487-4B4D-B34A-53C4C2060EE2}" type="datetimeFigureOut">
              <a:rPr lang="de-DE" smtClean="0"/>
              <a:t>24.03.25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2F181969-B51F-4CC8-8A5D-B69C971A979C}" type="slidenum">
              <a:rPr lang="de-DE" smtClean="0"/>
              <a:t>‹Nr.›</a:t>
            </a:fld>
            <a:endParaRPr lang="de-DE"/>
          </a:p>
        </p:txBody>
      </p:sp>
    </p:spTree>
    <p:extLst>
      <p:ext uri="{BB962C8B-B14F-4D97-AF65-F5344CB8AC3E}">
        <p14:creationId xmlns:p14="http://schemas.microsoft.com/office/powerpoint/2010/main" val="15767681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EBB2F0A8-8487-4B4D-B34A-53C4C2060EE2}" type="datetimeFigureOut">
              <a:rPr lang="de-DE" smtClean="0"/>
              <a:t>24.03.25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2F181969-B51F-4CC8-8A5D-B69C971A979C}" type="slidenum">
              <a:rPr lang="de-DE" smtClean="0"/>
              <a:t>‹Nr.›</a:t>
            </a:fld>
            <a:endParaRPr lang="de-DE"/>
          </a:p>
        </p:txBody>
      </p:sp>
    </p:spTree>
    <p:extLst>
      <p:ext uri="{BB962C8B-B14F-4D97-AF65-F5344CB8AC3E}">
        <p14:creationId xmlns:p14="http://schemas.microsoft.com/office/powerpoint/2010/main" val="22666090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BB2F0A8-8487-4B4D-B34A-53C4C2060EE2}" type="datetimeFigureOut">
              <a:rPr lang="de-DE" smtClean="0"/>
              <a:t>24.03.25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2F181969-B51F-4CC8-8A5D-B69C971A979C}" type="slidenum">
              <a:rPr lang="de-DE" smtClean="0"/>
              <a:t>‹Nr.›</a:t>
            </a:fld>
            <a:endParaRPr lang="de-DE"/>
          </a:p>
        </p:txBody>
      </p:sp>
    </p:spTree>
    <p:extLst>
      <p:ext uri="{BB962C8B-B14F-4D97-AF65-F5344CB8AC3E}">
        <p14:creationId xmlns:p14="http://schemas.microsoft.com/office/powerpoint/2010/main" val="3952025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enutzerdefiniertes Layout">
    <p:bg>
      <p:bgPr>
        <a:solidFill>
          <a:schemeClr val="bg1"/>
        </a:solidFill>
        <a:effectLst/>
      </p:bgPr>
    </p:bg>
    <p:spTree>
      <p:nvGrpSpPr>
        <p:cNvPr id="1" name=""/>
        <p:cNvGrpSpPr/>
        <p:nvPr/>
      </p:nvGrpSpPr>
      <p:grpSpPr>
        <a:xfrm>
          <a:off x="0" y="0"/>
          <a:ext cx="0" cy="0"/>
          <a:chOff x="0" y="0"/>
          <a:chExt cx="0" cy="0"/>
        </a:xfrm>
      </p:grpSpPr>
      <p:sp>
        <p:nvSpPr>
          <p:cNvPr id="6" name="Rectangle 4"/>
          <p:cNvSpPr/>
          <p:nvPr userDrawn="1"/>
        </p:nvSpPr>
        <p:spPr>
          <a:xfrm>
            <a:off x="0" y="0"/>
            <a:ext cx="12192000" cy="68580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ln>
                <a:noFill/>
              </a:ln>
              <a:effectLst/>
            </a:endParaRPr>
          </a:p>
        </p:txBody>
      </p:sp>
      <p:sp>
        <p:nvSpPr>
          <p:cNvPr id="3" name="Title of slide"/>
          <p:cNvSpPr>
            <a:spLocks noGrp="1"/>
          </p:cNvSpPr>
          <p:nvPr>
            <p:ph type="body" sz="quarter" idx="10" hasCustomPrompt="1"/>
          </p:nvPr>
        </p:nvSpPr>
        <p:spPr>
          <a:xfrm>
            <a:off x="119063" y="93663"/>
            <a:ext cx="10801350" cy="498475"/>
          </a:xfrm>
        </p:spPr>
        <p:txBody>
          <a:bodyPr>
            <a:normAutofit/>
          </a:bodyPr>
          <a:lstStyle>
            <a:lvl1pPr marL="0" indent="0">
              <a:buNone/>
              <a:defRPr lang="en-US" sz="2400" b="1" kern="0" noProof="0" dirty="0">
                <a:solidFill>
                  <a:srgbClr val="0D3F75"/>
                </a:solidFill>
                <a:effectLst>
                  <a:outerShdw blurRad="38100" dist="12700" dir="2700000" algn="tl">
                    <a:srgbClr val="000000">
                      <a:alpha val="43137"/>
                    </a:srgbClr>
                  </a:outerShdw>
                </a:effectLst>
                <a:latin typeface="Arial" panose="020B0604020202020204" pitchFamily="34" charset="0"/>
                <a:ea typeface="+mn-ea"/>
                <a:cs typeface="Arial" panose="020B0604020202020204" pitchFamily="34" charset="0"/>
              </a:defRPr>
            </a:lvl1pPr>
          </a:lstStyle>
          <a:p>
            <a:pPr lvl="0"/>
            <a:r>
              <a:rPr lang="en-US" noProof="0" dirty="0"/>
              <a:t>Click to edit title</a:t>
            </a:r>
          </a:p>
        </p:txBody>
      </p:sp>
      <p:sp>
        <p:nvSpPr>
          <p:cNvPr id="5" name="Fußzeilenplatzhalter 4">
            <a:extLst>
              <a:ext uri="{FF2B5EF4-FFF2-40B4-BE49-F238E27FC236}">
                <a16:creationId xmlns:a16="http://schemas.microsoft.com/office/drawing/2014/main" id="{C36BEE76-AC1F-EEFB-777F-5C2C9ABDE0B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14658732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EBB2F0A8-8487-4B4D-B34A-53C4C2060EE2}" type="datetimeFigureOut">
              <a:rPr lang="de-DE" smtClean="0"/>
              <a:t>24.03.25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F181969-B51F-4CC8-8A5D-B69C971A979C}" type="slidenum">
              <a:rPr lang="de-DE" smtClean="0"/>
              <a:t>‹Nr.›</a:t>
            </a:fld>
            <a:endParaRPr lang="de-DE"/>
          </a:p>
        </p:txBody>
      </p:sp>
    </p:spTree>
    <p:extLst>
      <p:ext uri="{BB962C8B-B14F-4D97-AF65-F5344CB8AC3E}">
        <p14:creationId xmlns:p14="http://schemas.microsoft.com/office/powerpoint/2010/main" val="10425595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EBB2F0A8-8487-4B4D-B34A-53C4C2060EE2}" type="datetimeFigureOut">
              <a:rPr lang="de-DE" smtClean="0"/>
              <a:t>24.03.25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F181969-B51F-4CC8-8A5D-B69C971A979C}" type="slidenum">
              <a:rPr lang="de-DE" smtClean="0"/>
              <a:t>‹Nr.›</a:t>
            </a:fld>
            <a:endParaRPr lang="de-DE"/>
          </a:p>
        </p:txBody>
      </p:sp>
    </p:spTree>
    <p:extLst>
      <p:ext uri="{BB962C8B-B14F-4D97-AF65-F5344CB8AC3E}">
        <p14:creationId xmlns:p14="http://schemas.microsoft.com/office/powerpoint/2010/main" val="40749024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BB2F0A8-8487-4B4D-B34A-53C4C2060EE2}" type="datetimeFigureOut">
              <a:rPr lang="de-DE" smtClean="0"/>
              <a:t>24.03.25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F181969-B51F-4CC8-8A5D-B69C971A979C}" type="slidenum">
              <a:rPr lang="de-DE" smtClean="0"/>
              <a:t>‹Nr.›</a:t>
            </a:fld>
            <a:endParaRPr lang="de-DE"/>
          </a:p>
        </p:txBody>
      </p:sp>
    </p:spTree>
    <p:extLst>
      <p:ext uri="{BB962C8B-B14F-4D97-AF65-F5344CB8AC3E}">
        <p14:creationId xmlns:p14="http://schemas.microsoft.com/office/powerpoint/2010/main" val="20678764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BB2F0A8-8487-4B4D-B34A-53C4C2060EE2}" type="datetimeFigureOut">
              <a:rPr lang="de-DE" smtClean="0"/>
              <a:t>24.03.25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F181969-B51F-4CC8-8A5D-B69C971A979C}" type="slidenum">
              <a:rPr lang="de-DE" smtClean="0"/>
              <a:t>‹Nr.›</a:t>
            </a:fld>
            <a:endParaRPr lang="de-DE"/>
          </a:p>
        </p:txBody>
      </p:sp>
    </p:spTree>
    <p:extLst>
      <p:ext uri="{BB962C8B-B14F-4D97-AF65-F5344CB8AC3E}">
        <p14:creationId xmlns:p14="http://schemas.microsoft.com/office/powerpoint/2010/main" val="31004476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33580486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Footer Placeholder 7"/>
          <p:cNvSpPr>
            <a:spLocks noGrp="1"/>
          </p:cNvSpPr>
          <p:nvPr>
            <p:ph type="ftr" sz="quarter" idx="11"/>
          </p:nvPr>
        </p:nvSpPr>
        <p:spPr>
          <a:xfrm>
            <a:off x="825624" y="6555770"/>
            <a:ext cx="9140568" cy="329614"/>
          </a:xfrm>
          <a:prstGeom prst="rect">
            <a:avLst/>
          </a:prstGeom>
        </p:spPr>
        <p:txBody>
          <a:bodyPr anchor="t"/>
          <a:lstStyle>
            <a:lvl1pPr>
              <a:defRPr sz="1200">
                <a:solidFill>
                  <a:schemeClr val="bg1"/>
                </a:solidFill>
              </a:defRPr>
            </a:lvl1pPr>
          </a:lstStyle>
          <a:p>
            <a:r>
              <a:rPr lang="en-GB">
                <a:solidFill>
                  <a:prstClr val="white"/>
                </a:solidFill>
              </a:rPr>
              <a:t>Johann Riesch | WfW Monoblock - preliminary results | March 2025</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‹Nr.›</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6123007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8" name="Footer Placeholder 7"/>
          <p:cNvSpPr>
            <a:spLocks noGrp="1"/>
          </p:cNvSpPr>
          <p:nvPr>
            <p:ph type="ftr" sz="quarter" idx="11"/>
          </p:nvPr>
        </p:nvSpPr>
        <p:spPr>
          <a:xfrm>
            <a:off x="825623" y="6555770"/>
            <a:ext cx="9386457" cy="329614"/>
          </a:xfrm>
          <a:prstGeom prst="rect">
            <a:avLst/>
          </a:prstGeom>
        </p:spPr>
        <p:txBody>
          <a:bodyPr anchor="t"/>
          <a:lstStyle>
            <a:lvl1pPr>
              <a:defRPr sz="1200">
                <a:solidFill>
                  <a:schemeClr val="bg1"/>
                </a:solidFill>
              </a:defRPr>
            </a:lvl1pPr>
          </a:lstStyle>
          <a:p>
            <a:r>
              <a:rPr lang="en-GB">
                <a:solidFill>
                  <a:prstClr val="white"/>
                </a:solidFill>
              </a:rPr>
              <a:t>Johann Riesch | WfW Monoblock - preliminary results | March 2025</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‹Nr.›</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13020703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2"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EUROfusion Values</a:t>
            </a:r>
            <a:endParaRPr lang="en-GB" dirty="0"/>
          </a:p>
        </p:txBody>
      </p:sp>
      <p:sp>
        <p:nvSpPr>
          <p:cNvPr id="8" name="Footer Placeholder 7"/>
          <p:cNvSpPr>
            <a:spLocks noGrp="1"/>
          </p:cNvSpPr>
          <p:nvPr>
            <p:ph type="ftr" sz="quarter" idx="11"/>
          </p:nvPr>
        </p:nvSpPr>
        <p:spPr>
          <a:xfrm>
            <a:off x="825623" y="6555770"/>
            <a:ext cx="8748683" cy="329614"/>
          </a:xfrm>
          <a:prstGeom prst="rect">
            <a:avLst/>
          </a:prstGeom>
        </p:spPr>
        <p:txBody>
          <a:bodyPr anchor="t"/>
          <a:lstStyle>
            <a:lvl1pPr>
              <a:defRPr sz="1200">
                <a:solidFill>
                  <a:schemeClr val="bg1"/>
                </a:solidFill>
              </a:defRPr>
            </a:lvl1pPr>
          </a:lstStyle>
          <a:p>
            <a:r>
              <a:rPr lang="en-GB">
                <a:solidFill>
                  <a:prstClr val="white"/>
                </a:solidFill>
              </a:rPr>
              <a:t>Johann Riesch | WfW Monoblock - preliminary results | March 2025</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‹Nr.›</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4" y="979851"/>
            <a:ext cx="12181172" cy="5577840"/>
          </a:xfrm>
          <a:prstGeom prst="rect">
            <a:avLst/>
          </a:prstGeom>
        </p:spPr>
      </p:pic>
    </p:spTree>
    <p:extLst>
      <p:ext uri="{BB962C8B-B14F-4D97-AF65-F5344CB8AC3E}">
        <p14:creationId xmlns:p14="http://schemas.microsoft.com/office/powerpoint/2010/main" val="13380104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Benutzerdefiniertes Layout">
    <p:bg>
      <p:bgPr>
        <a:solidFill>
          <a:schemeClr val="bg1"/>
        </a:solidFill>
        <a:effectLst/>
      </p:bgPr>
    </p:bg>
    <p:spTree>
      <p:nvGrpSpPr>
        <p:cNvPr id="1" name=""/>
        <p:cNvGrpSpPr/>
        <p:nvPr/>
      </p:nvGrpSpPr>
      <p:grpSpPr>
        <a:xfrm>
          <a:off x="0" y="0"/>
          <a:ext cx="0" cy="0"/>
          <a:chOff x="0" y="0"/>
          <a:chExt cx="0" cy="0"/>
        </a:xfrm>
      </p:grpSpPr>
      <p:sp>
        <p:nvSpPr>
          <p:cNvPr id="6" name="Rectangle 4"/>
          <p:cNvSpPr/>
          <p:nvPr userDrawn="1"/>
        </p:nvSpPr>
        <p:spPr>
          <a:xfrm>
            <a:off x="0" y="0"/>
            <a:ext cx="12192000" cy="68580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ln>
                <a:noFill/>
              </a:ln>
              <a:effectLst/>
            </a:endParaRPr>
          </a:p>
        </p:txBody>
      </p:sp>
      <p:pic>
        <p:nvPicPr>
          <p:cNvPr id="7" name="EUROfusion logo" descr="EurofusionDisc.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88555" y="93574"/>
            <a:ext cx="490611" cy="498653"/>
          </a:xfrm>
          <a:prstGeom prst="rect">
            <a:avLst/>
          </a:prstGeom>
        </p:spPr>
      </p:pic>
      <p:sp>
        <p:nvSpPr>
          <p:cNvPr id="3" name="Title of slide"/>
          <p:cNvSpPr>
            <a:spLocks noGrp="1"/>
          </p:cNvSpPr>
          <p:nvPr>
            <p:ph type="body" sz="quarter" idx="10" hasCustomPrompt="1"/>
          </p:nvPr>
        </p:nvSpPr>
        <p:spPr>
          <a:xfrm>
            <a:off x="119063" y="93663"/>
            <a:ext cx="10801350" cy="498475"/>
          </a:xfrm>
        </p:spPr>
        <p:txBody>
          <a:bodyPr>
            <a:normAutofit/>
          </a:bodyPr>
          <a:lstStyle>
            <a:lvl1pPr marL="0" indent="0">
              <a:buNone/>
              <a:defRPr lang="en-US" sz="2400" b="1" kern="0" noProof="0" dirty="0">
                <a:solidFill>
                  <a:srgbClr val="0D3F75"/>
                </a:solidFill>
                <a:effectLst>
                  <a:outerShdw blurRad="38100" dist="12700" dir="2700000" algn="tl">
                    <a:srgbClr val="000000">
                      <a:alpha val="43137"/>
                    </a:srgbClr>
                  </a:outerShdw>
                </a:effectLst>
                <a:latin typeface="Arial" panose="020B0604020202020204" pitchFamily="34" charset="0"/>
                <a:ea typeface="+mn-ea"/>
                <a:cs typeface="Arial" panose="020B0604020202020204" pitchFamily="34" charset="0"/>
              </a:defRPr>
            </a:lvl1pPr>
          </a:lstStyle>
          <a:p>
            <a:pPr lvl="0"/>
            <a:r>
              <a:rPr lang="en-US" noProof="0" dirty="0"/>
              <a:t>Click to edit title</a:t>
            </a:r>
          </a:p>
        </p:txBody>
      </p:sp>
      <p:sp>
        <p:nvSpPr>
          <p:cNvPr id="5" name="Fußzeilenplatzhalter 4">
            <a:extLst>
              <a:ext uri="{FF2B5EF4-FFF2-40B4-BE49-F238E27FC236}">
                <a16:creationId xmlns:a16="http://schemas.microsoft.com/office/drawing/2014/main" id="{C36BEE76-AC1F-EEFB-777F-5C2C9ABDE0B2}"/>
              </a:ext>
            </a:extLst>
          </p:cNvPr>
          <p:cNvSpPr>
            <a:spLocks noGrp="1"/>
          </p:cNvSpPr>
          <p:nvPr>
            <p:ph type="ftr" sz="quarter" idx="11"/>
          </p:nvPr>
        </p:nvSpPr>
        <p:spPr>
          <a:xfrm>
            <a:off x="4038600" y="6356350"/>
            <a:ext cx="4114800" cy="365125"/>
          </a:xfrm>
          <a:prstGeom prst="rect">
            <a:avLst/>
          </a:prstGeom>
        </p:spPr>
        <p:txBody>
          <a:bodyPr/>
          <a:lstStyle/>
          <a:p>
            <a:r>
              <a:rPr lang="en-US"/>
              <a:t>Johann Riesch | WfW Monoblock - preliminary results | March 2025</a:t>
            </a:r>
            <a:endParaRPr lang="en-US" dirty="0"/>
          </a:p>
        </p:txBody>
      </p:sp>
    </p:spTree>
    <p:extLst>
      <p:ext uri="{BB962C8B-B14F-4D97-AF65-F5344CB8AC3E}">
        <p14:creationId xmlns:p14="http://schemas.microsoft.com/office/powerpoint/2010/main" val="6080769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endParaRPr lang="de-DE" dirty="0"/>
          </a:p>
        </p:txBody>
      </p:sp>
      <p:sp>
        <p:nvSpPr>
          <p:cNvPr id="16" name="Fußzeilenplatzhalter 15"/>
          <p:cNvSpPr>
            <a:spLocks noGrp="1"/>
          </p:cNvSpPr>
          <p:nvPr>
            <p:ph type="ftr" sz="quarter" idx="15"/>
          </p:nvPr>
        </p:nvSpPr>
        <p:spPr/>
        <p:txBody>
          <a:bodyPr/>
          <a:lstStyle/>
          <a:p>
            <a:r>
              <a:rPr lang="de-DE"/>
              <a:t>Johann Riesch | WfW Monoblock - preliminary results | March 2025</a:t>
            </a:r>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‹Nr.›</a:t>
            </a:fld>
            <a:endParaRPr lang="de-DE" dirty="0"/>
          </a:p>
        </p:txBody>
      </p:sp>
      <p:sp>
        <p:nvSpPr>
          <p:cNvPr id="3" name="Textplatzhalter 2"/>
          <p:cNvSpPr>
            <a:spLocks noGrp="1"/>
          </p:cNvSpPr>
          <p:nvPr>
            <p:ph type="body" sz="quarter" idx="17"/>
          </p:nvPr>
        </p:nvSpPr>
        <p:spPr>
          <a:xfrm>
            <a:off x="658813" y="1609725"/>
            <a:ext cx="10514012" cy="484346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Titel 1"/>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1353424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IPP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991266"/>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6022660"/>
            <a:ext cx="1563683" cy="371450"/>
          </a:xfrm>
          <a:prstGeom prst="rect">
            <a:avLst/>
          </a:prstGeom>
        </p:spPr>
      </p:pic>
      <p:sp>
        <p:nvSpPr>
          <p:cNvPr id="5" name="Datumsplatzhalter 4"/>
          <p:cNvSpPr>
            <a:spLocks noGrp="1"/>
          </p:cNvSpPr>
          <p:nvPr>
            <p:ph type="dt" sz="half" idx="10"/>
          </p:nvPr>
        </p:nvSpPr>
        <p:spPr/>
        <p:txBody>
          <a:bodyPr/>
          <a:lstStyle>
            <a:lvl1pPr>
              <a:defRPr/>
            </a:lvl1pPr>
          </a:lstStyle>
          <a:p>
            <a:r>
              <a:rPr lang="de-DE" dirty="0"/>
              <a:t>GLADIS </a:t>
            </a:r>
            <a:r>
              <a:rPr lang="de-DE" dirty="0" err="1"/>
              <a:t>experiment</a:t>
            </a:r>
            <a:endParaRPr lang="de-DE" dirty="0"/>
          </a:p>
        </p:txBody>
      </p:sp>
      <p:sp>
        <p:nvSpPr>
          <p:cNvPr id="6" name="Fußzeilenplatzhalter 5"/>
          <p:cNvSpPr>
            <a:spLocks noGrp="1"/>
          </p:cNvSpPr>
          <p:nvPr>
            <p:ph type="ftr" sz="quarter" idx="11"/>
          </p:nvPr>
        </p:nvSpPr>
        <p:spPr/>
        <p:txBody>
          <a:bodyPr/>
          <a:lstStyle/>
          <a:p>
            <a:r>
              <a:rPr lang="de-DE" dirty="0"/>
              <a:t>Max-Planck-Institut für Plasmaphysik | Bernd Böswirth| 27.06.2024</a:t>
            </a:r>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724870530"/>
      </p:ext>
    </p:extLst>
  </p:cSld>
  <p:clrMapOvr>
    <a:masterClrMapping/>
  </p:clrMapOvr>
  <p:extLst>
    <p:ext uri="{DCECCB84-F9BA-43D5-87BE-67443E8EF086}">
      <p15:sldGuideLst xmlns:p15="http://schemas.microsoft.com/office/powerpoint/2012/main">
        <p15:guide id="1" pos="653">
          <p15:clr>
            <a:srgbClr val="FBAE40"/>
          </p15:clr>
        </p15:guide>
        <p15:guide id="2" pos="3940">
          <p15:clr>
            <a:srgbClr val="FBAE40"/>
          </p15:clr>
        </p15:guide>
        <p15:guide id="3" orient="horz" pos="1298">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accent1"/>
                </a:solidFill>
              </a:defRPr>
            </a:lvl1pPr>
          </a:lstStyle>
          <a:p>
            <a:pPr lvl="0"/>
            <a:r>
              <a:rPr lang="de-DE" dirty="0" err="1"/>
              <a:t>Subline</a:t>
            </a:r>
            <a:endParaRPr lang="de-DE" dirty="0"/>
          </a:p>
        </p:txBody>
      </p:sp>
      <p:sp>
        <p:nvSpPr>
          <p:cNvPr id="8" name="Titel 7">
            <a:extLst>
              <a:ext uri="{FF2B5EF4-FFF2-40B4-BE49-F238E27FC236}">
                <a16:creationId xmlns:a16="http://schemas.microsoft.com/office/drawing/2014/main" id="{DCA416E0-619C-0D41-9F07-13900BBB7EAE}"/>
              </a:ext>
            </a:extLst>
          </p:cNvPr>
          <p:cNvSpPr>
            <a:spLocks noGrp="1"/>
          </p:cNvSpPr>
          <p:nvPr>
            <p:ph type="title"/>
          </p:nvPr>
        </p:nvSpPr>
        <p:spPr>
          <a:xfrm>
            <a:off x="371475" y="324000"/>
            <a:ext cx="11449050" cy="590946"/>
          </a:xfrm>
        </p:spPr>
        <p:txBody>
          <a:bodyPr/>
          <a:lstStyle/>
          <a:p>
            <a:r>
              <a:rPr lang="de-DE"/>
              <a:t>Mastertitelformat bearbeiten</a:t>
            </a:r>
          </a:p>
        </p:txBody>
      </p:sp>
      <p:sp>
        <p:nvSpPr>
          <p:cNvPr id="13" name="Fußzeilenplatzhalter 12">
            <a:extLst>
              <a:ext uri="{FF2B5EF4-FFF2-40B4-BE49-F238E27FC236}">
                <a16:creationId xmlns:a16="http://schemas.microsoft.com/office/drawing/2014/main" id="{1F2FE0E7-2A34-384A-A42A-525401F37997}"/>
              </a:ext>
            </a:extLst>
          </p:cNvPr>
          <p:cNvSpPr>
            <a:spLocks noGrp="1"/>
          </p:cNvSpPr>
          <p:nvPr>
            <p:ph type="ftr" sz="quarter" idx="17"/>
          </p:nvPr>
        </p:nvSpPr>
        <p:spPr/>
        <p:txBody>
          <a:bodyPr/>
          <a:lstStyle/>
          <a:p>
            <a:r>
              <a:rPr lang="de-DE"/>
              <a:t>Johann Riesch | WfW Monoblock - preliminary results | March 2025</a:t>
            </a:r>
            <a:endParaRPr lang="de-DE" dirty="0"/>
          </a:p>
        </p:txBody>
      </p:sp>
      <p:sp>
        <p:nvSpPr>
          <p:cNvPr id="14" name="Foliennummernplatzhalter 13">
            <a:extLst>
              <a:ext uri="{FF2B5EF4-FFF2-40B4-BE49-F238E27FC236}">
                <a16:creationId xmlns:a16="http://schemas.microsoft.com/office/drawing/2014/main" id="{D0902C9D-45BA-C74D-B443-EA6B2595127B}"/>
              </a:ext>
            </a:extLst>
          </p:cNvPr>
          <p:cNvSpPr>
            <a:spLocks noGrp="1"/>
          </p:cNvSpPr>
          <p:nvPr>
            <p:ph type="sldNum" sz="quarter" idx="18"/>
          </p:nvPr>
        </p:nvSpPr>
        <p:spPr/>
        <p:txBody>
          <a:bodyPr/>
          <a:lstStyle/>
          <a:p>
            <a:fld id="{7AC048D0-1DD0-4748-98A8-8479AD1DAED7}" type="slidenum">
              <a:rPr lang="de-DE" smtClean="0"/>
              <a:t>‹Nr.›</a:t>
            </a:fld>
            <a:endParaRPr lang="de-DE"/>
          </a:p>
        </p:txBody>
      </p:sp>
    </p:spTree>
    <p:extLst>
      <p:ext uri="{BB962C8B-B14F-4D97-AF65-F5344CB8AC3E}">
        <p14:creationId xmlns:p14="http://schemas.microsoft.com/office/powerpoint/2010/main" val="26495866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5DB-4D82-9D9A-AD4A-03978BB04E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de-DE"/>
          </a:p>
        </p:txBody>
      </p:sp>
      <p:sp>
        <p:nvSpPr>
          <p:cNvPr id="3" name="Subtitle 2">
            <a:extLst>
              <a:ext uri="{FF2B5EF4-FFF2-40B4-BE49-F238E27FC236}">
                <a16:creationId xmlns:a16="http://schemas.microsoft.com/office/drawing/2014/main" id="{61B4DBBA-A31A-5B0B-379A-39CA301685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
        <p:nvSpPr>
          <p:cNvPr id="4" name="Date Placeholder 3">
            <a:extLst>
              <a:ext uri="{FF2B5EF4-FFF2-40B4-BE49-F238E27FC236}">
                <a16:creationId xmlns:a16="http://schemas.microsoft.com/office/drawing/2014/main" id="{0DD5C50B-0D87-7F1F-FE12-618125367FF5}"/>
              </a:ext>
            </a:extLst>
          </p:cNvPr>
          <p:cNvSpPr>
            <a:spLocks noGrp="1"/>
          </p:cNvSpPr>
          <p:nvPr>
            <p:ph type="dt" sz="half" idx="10"/>
          </p:nvPr>
        </p:nvSpPr>
        <p:spPr/>
        <p:txBody>
          <a:bodyPr/>
          <a:lstStyle/>
          <a:p>
            <a:endParaRPr lang="de-DE"/>
          </a:p>
        </p:txBody>
      </p:sp>
      <p:sp>
        <p:nvSpPr>
          <p:cNvPr id="5" name="Footer Placeholder 4">
            <a:extLst>
              <a:ext uri="{FF2B5EF4-FFF2-40B4-BE49-F238E27FC236}">
                <a16:creationId xmlns:a16="http://schemas.microsoft.com/office/drawing/2014/main" id="{942DDD02-8805-B44E-EED2-5F88DE964C49}"/>
              </a:ext>
            </a:extLst>
          </p:cNvPr>
          <p:cNvSpPr>
            <a:spLocks noGrp="1"/>
          </p:cNvSpPr>
          <p:nvPr>
            <p:ph type="ftr" sz="quarter" idx="11"/>
          </p:nvPr>
        </p:nvSpPr>
        <p:spPr/>
        <p:txBody>
          <a:bodyPr/>
          <a:lstStyle/>
          <a:p>
            <a:r>
              <a:rPr lang="de-DE"/>
              <a:t>Johann Riesch | WfW Monoblock - preliminary results | March 2025</a:t>
            </a:r>
          </a:p>
        </p:txBody>
      </p:sp>
      <p:sp>
        <p:nvSpPr>
          <p:cNvPr id="6" name="Slide Number Placeholder 5">
            <a:extLst>
              <a:ext uri="{FF2B5EF4-FFF2-40B4-BE49-F238E27FC236}">
                <a16:creationId xmlns:a16="http://schemas.microsoft.com/office/drawing/2014/main" id="{9502C47A-FA79-E171-6445-06AE28DF6B4A}"/>
              </a:ext>
            </a:extLst>
          </p:cNvPr>
          <p:cNvSpPr>
            <a:spLocks noGrp="1"/>
          </p:cNvSpPr>
          <p:nvPr>
            <p:ph type="sldNum" sz="quarter" idx="12"/>
          </p:nvPr>
        </p:nvSpPr>
        <p:spPr/>
        <p:txBody>
          <a:bodyPr/>
          <a:lstStyle/>
          <a:p>
            <a:fld id="{7FFBCF00-6A0B-4D74-B3C0-DC8207177E21}" type="slidenum">
              <a:rPr lang="de-DE" smtClean="0"/>
              <a:t>‹Nr.›</a:t>
            </a:fld>
            <a:endParaRPr lang="de-DE"/>
          </a:p>
        </p:txBody>
      </p:sp>
    </p:spTree>
    <p:extLst>
      <p:ext uri="{BB962C8B-B14F-4D97-AF65-F5344CB8AC3E}">
        <p14:creationId xmlns:p14="http://schemas.microsoft.com/office/powerpoint/2010/main" val="41824766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endParaRPr lang="en-US"/>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a:p>
        </p:txBody>
      </p:sp>
    </p:spTree>
    <p:extLst>
      <p:ext uri="{BB962C8B-B14F-4D97-AF65-F5344CB8AC3E}">
        <p14:creationId xmlns:p14="http://schemas.microsoft.com/office/powerpoint/2010/main" val="41928042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p:txBody>
          <a:bodyPr/>
          <a:lstStyle/>
          <a:p>
            <a:fld id="{ACE59288-6D80-4F40-B672-C3CA6030BBFD}" type="datetimeFigureOut">
              <a:rPr lang="en-US" smtClean="0"/>
              <a:t>3/24/25</a:t>
            </a:fld>
            <a:endParaRPr lang="en-US"/>
          </a:p>
        </p:txBody>
      </p:sp>
      <p:sp>
        <p:nvSpPr>
          <p:cNvPr id="5" name="Fußzeilenplatzhalter 4"/>
          <p:cNvSpPr>
            <a:spLocks noGrp="1"/>
          </p:cNvSpPr>
          <p:nvPr>
            <p:ph type="ftr" sz="quarter" idx="11"/>
          </p:nvPr>
        </p:nvSpPr>
        <p:spPr/>
        <p:txBody>
          <a:bodyPr/>
          <a:lstStyle/>
          <a:p>
            <a:endParaRPr lang="en-US" dirty="0"/>
          </a:p>
        </p:txBody>
      </p:sp>
      <p:sp>
        <p:nvSpPr>
          <p:cNvPr id="6" name="Foliennummernplatzhalter 5"/>
          <p:cNvSpPr>
            <a:spLocks noGrp="1"/>
          </p:cNvSpPr>
          <p:nvPr>
            <p:ph type="sldNum" sz="quarter" idx="12"/>
          </p:nvPr>
        </p:nvSpPr>
        <p:spPr/>
        <p:txBody>
          <a:bodyPr/>
          <a:lstStyle/>
          <a:p>
            <a:fld id="{DCF7791A-66D4-4453-969C-049259BA2C9D}" type="slidenum">
              <a:rPr lang="en-US" smtClean="0"/>
              <a:t>‹Nr.›</a:t>
            </a:fld>
            <a:endParaRPr lang="en-US"/>
          </a:p>
        </p:txBody>
      </p:sp>
    </p:spTree>
    <p:extLst>
      <p:ext uri="{BB962C8B-B14F-4D97-AF65-F5344CB8AC3E}">
        <p14:creationId xmlns:p14="http://schemas.microsoft.com/office/powerpoint/2010/main" val="32029776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endParaRPr lang="en-US"/>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7" name="Date Placeholder 6">
            <a:extLst>
              <a:ext uri="{FF2B5EF4-FFF2-40B4-BE49-F238E27FC236}">
                <a16:creationId xmlns:a16="http://schemas.microsoft.com/office/drawing/2014/main" id="{EFAABAE5-0742-49F5-BF17-46987F8A6334}"/>
              </a:ext>
            </a:extLst>
          </p:cNvPr>
          <p:cNvSpPr>
            <a:spLocks noGrp="1"/>
          </p:cNvSpPr>
          <p:nvPr>
            <p:ph type="dt" sz="half" idx="10"/>
          </p:nvPr>
        </p:nvSpPr>
        <p:spPr/>
        <p:txBody>
          <a:bodyPr/>
          <a:lstStyle/>
          <a:p>
            <a:fld id="{ACE59288-6D80-4F40-B672-C3CA6030BBFD}" type="datetimeFigureOut">
              <a:rPr lang="en-US" smtClean="0"/>
              <a:t>3/24/25</a:t>
            </a:fld>
            <a:endParaRPr lang="en-US"/>
          </a:p>
        </p:txBody>
      </p:sp>
      <p:sp>
        <p:nvSpPr>
          <p:cNvPr id="8" name="Footer Placeholder 7">
            <a:extLst>
              <a:ext uri="{FF2B5EF4-FFF2-40B4-BE49-F238E27FC236}">
                <a16:creationId xmlns:a16="http://schemas.microsoft.com/office/drawing/2014/main" id="{9C0507A0-30CB-4FC2-A1CB-86D1F53303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A48A4D-08C8-4711-A596-B1B80BD40F77}"/>
              </a:ext>
            </a:extLst>
          </p:cNvPr>
          <p:cNvSpPr>
            <a:spLocks noGrp="1"/>
          </p:cNvSpPr>
          <p:nvPr>
            <p:ph type="sldNum" sz="quarter" idx="12"/>
          </p:nvPr>
        </p:nvSpPr>
        <p:spPr/>
        <p:txBody>
          <a:bodyPr/>
          <a:lstStyle/>
          <a:p>
            <a:fld id="{DCF7791A-66D4-4453-969C-049259BA2C9D}" type="slidenum">
              <a:rPr lang="en-US" smtClean="0"/>
              <a:t>‹Nr.›</a:t>
            </a:fld>
            <a:endParaRPr lang="en-US"/>
          </a:p>
        </p:txBody>
      </p:sp>
    </p:spTree>
    <p:extLst>
      <p:ext uri="{BB962C8B-B14F-4D97-AF65-F5344CB8AC3E}">
        <p14:creationId xmlns:p14="http://schemas.microsoft.com/office/powerpoint/2010/main" val="18836663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4"/>
          <p:cNvSpPr>
            <a:spLocks noGrp="1"/>
          </p:cNvSpPr>
          <p:nvPr>
            <p:ph type="dt" sz="half" idx="10"/>
          </p:nvPr>
        </p:nvSpPr>
        <p:spPr/>
        <p:txBody>
          <a:bodyPr/>
          <a:lstStyle/>
          <a:p>
            <a:fld id="{ACE59288-6D80-4F40-B672-C3CA6030BBFD}" type="datetimeFigureOut">
              <a:rPr lang="en-US" smtClean="0"/>
              <a:t>3/24/25</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DCF7791A-66D4-4453-969C-049259BA2C9D}" type="slidenum">
              <a:rPr lang="en-US" smtClean="0"/>
              <a:t>‹Nr.›</a:t>
            </a:fld>
            <a:endParaRPr lang="en-US"/>
          </a:p>
        </p:txBody>
      </p:sp>
    </p:spTree>
    <p:extLst>
      <p:ext uri="{BB962C8B-B14F-4D97-AF65-F5344CB8AC3E}">
        <p14:creationId xmlns:p14="http://schemas.microsoft.com/office/powerpoint/2010/main" val="6518895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endParaRPr lang="en-US"/>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umsplatzhalter 6"/>
          <p:cNvSpPr>
            <a:spLocks noGrp="1"/>
          </p:cNvSpPr>
          <p:nvPr>
            <p:ph type="dt" sz="half" idx="10"/>
          </p:nvPr>
        </p:nvSpPr>
        <p:spPr/>
        <p:txBody>
          <a:bodyPr/>
          <a:lstStyle/>
          <a:p>
            <a:fld id="{ACE59288-6D80-4F40-B672-C3CA6030BBFD}" type="datetimeFigureOut">
              <a:rPr lang="en-US" smtClean="0"/>
              <a:t>3/24/25</a:t>
            </a:fld>
            <a:endParaRPr lang="en-US"/>
          </a:p>
        </p:txBody>
      </p:sp>
      <p:sp>
        <p:nvSpPr>
          <p:cNvPr id="8" name="Fußzeilenplatzhalter 7"/>
          <p:cNvSpPr>
            <a:spLocks noGrp="1"/>
          </p:cNvSpPr>
          <p:nvPr>
            <p:ph type="ftr" sz="quarter" idx="11"/>
          </p:nvPr>
        </p:nvSpPr>
        <p:spPr/>
        <p:txBody>
          <a:bodyPr/>
          <a:lstStyle/>
          <a:p>
            <a:endParaRPr lang="en-US"/>
          </a:p>
        </p:txBody>
      </p:sp>
      <p:sp>
        <p:nvSpPr>
          <p:cNvPr id="9" name="Foliennummernplatzhalter 8"/>
          <p:cNvSpPr>
            <a:spLocks noGrp="1"/>
          </p:cNvSpPr>
          <p:nvPr>
            <p:ph type="sldNum" sz="quarter" idx="12"/>
          </p:nvPr>
        </p:nvSpPr>
        <p:spPr/>
        <p:txBody>
          <a:bodyPr/>
          <a:lstStyle/>
          <a:p>
            <a:fld id="{DCF7791A-66D4-4453-969C-049259BA2C9D}" type="slidenum">
              <a:rPr lang="en-US" smtClean="0"/>
              <a:t>‹Nr.›</a:t>
            </a:fld>
            <a:endParaRPr lang="en-US"/>
          </a:p>
        </p:txBody>
      </p:sp>
    </p:spTree>
    <p:extLst>
      <p:ext uri="{BB962C8B-B14F-4D97-AF65-F5344CB8AC3E}">
        <p14:creationId xmlns:p14="http://schemas.microsoft.com/office/powerpoint/2010/main" val="22209297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ACE59288-6D80-4F40-B672-C3CA6030BBFD}" type="datetimeFigureOut">
              <a:rPr lang="en-US" smtClean="0"/>
              <a:t>3/24/25</a:t>
            </a:fld>
            <a:endParaRPr lang="en-US"/>
          </a:p>
        </p:txBody>
      </p:sp>
      <p:sp>
        <p:nvSpPr>
          <p:cNvPr id="4" name="Fußzeilenplatzhalter 3"/>
          <p:cNvSpPr>
            <a:spLocks noGrp="1"/>
          </p:cNvSpPr>
          <p:nvPr>
            <p:ph type="ftr" sz="quarter" idx="11"/>
          </p:nvPr>
        </p:nvSpPr>
        <p:spPr/>
        <p:txBody>
          <a:bodyPr/>
          <a:lstStyle/>
          <a:p>
            <a:endParaRPr lang="en-US" dirty="0"/>
          </a:p>
        </p:txBody>
      </p:sp>
      <p:sp>
        <p:nvSpPr>
          <p:cNvPr id="5" name="Foliennummernplatzhalter 4"/>
          <p:cNvSpPr>
            <a:spLocks noGrp="1"/>
          </p:cNvSpPr>
          <p:nvPr>
            <p:ph type="sldNum" sz="quarter" idx="12"/>
          </p:nvPr>
        </p:nvSpPr>
        <p:spPr/>
        <p:txBody>
          <a:bodyPr/>
          <a:lstStyle/>
          <a:p>
            <a:fld id="{DCF7791A-66D4-4453-969C-049259BA2C9D}" type="slidenum">
              <a:rPr lang="en-US" smtClean="0"/>
              <a:t>‹Nr.›</a:t>
            </a:fld>
            <a:endParaRPr lang="en-US"/>
          </a:p>
        </p:txBody>
      </p:sp>
    </p:spTree>
    <p:extLst>
      <p:ext uri="{BB962C8B-B14F-4D97-AF65-F5344CB8AC3E}">
        <p14:creationId xmlns:p14="http://schemas.microsoft.com/office/powerpoint/2010/main" val="36520669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ACE59288-6D80-4F40-B672-C3CA6030BBFD}" type="datetimeFigureOut">
              <a:rPr lang="en-US" smtClean="0"/>
              <a:t>3/24/25</a:t>
            </a:fld>
            <a:endParaRPr lang="en-US"/>
          </a:p>
        </p:txBody>
      </p:sp>
      <p:sp>
        <p:nvSpPr>
          <p:cNvPr id="3" name="Fußzeilenplatzhalter 2"/>
          <p:cNvSpPr>
            <a:spLocks noGrp="1"/>
          </p:cNvSpPr>
          <p:nvPr>
            <p:ph type="ftr" sz="quarter" idx="11"/>
          </p:nvPr>
        </p:nvSpPr>
        <p:spPr/>
        <p:txBody>
          <a:bodyPr/>
          <a:lstStyle/>
          <a:p>
            <a:endParaRPr lang="en-US" dirty="0"/>
          </a:p>
        </p:txBody>
      </p:sp>
      <p:sp>
        <p:nvSpPr>
          <p:cNvPr id="4" name="Foliennummernplatzhalter 3"/>
          <p:cNvSpPr>
            <a:spLocks noGrp="1"/>
          </p:cNvSpPr>
          <p:nvPr>
            <p:ph type="sldNum" sz="quarter" idx="12"/>
          </p:nvPr>
        </p:nvSpPr>
        <p:spPr/>
        <p:txBody>
          <a:bodyPr/>
          <a:lstStyle/>
          <a:p>
            <a:fld id="{DCF7791A-66D4-4453-969C-049259BA2C9D}" type="slidenum">
              <a:rPr lang="en-US" smtClean="0"/>
              <a:t>‹Nr.›</a:t>
            </a:fld>
            <a:endParaRPr lang="en-US"/>
          </a:p>
        </p:txBody>
      </p:sp>
      <p:sp>
        <p:nvSpPr>
          <p:cNvPr id="5" name="Titel 4"/>
          <p:cNvSpPr>
            <a:spLocks noGrp="1"/>
          </p:cNvSpPr>
          <p:nvPr>
            <p:ph type="title"/>
          </p:nvPr>
        </p:nvSpPr>
        <p:spPr>
          <a:xfrm>
            <a:off x="1631504" y="188640"/>
            <a:ext cx="9147448" cy="471587"/>
          </a:xfrm>
        </p:spPr>
        <p:txBody>
          <a:bodyPr>
            <a:normAutofit/>
          </a:bodyPr>
          <a:lstStyle>
            <a:lvl1pPr>
              <a:defRPr sz="2800" b="1">
                <a:latin typeface="Arial" panose="020B0604020202020204" pitchFamily="34" charset="0"/>
                <a:cs typeface="Arial" panose="020B0604020202020204" pitchFamily="34" charset="0"/>
              </a:defRPr>
            </a:lvl1pPr>
          </a:lstStyle>
          <a:p>
            <a:r>
              <a:rPr lang="de-DE" dirty="0"/>
              <a:t>Titelmasterformat durch Klicken bearbeiten</a:t>
            </a:r>
          </a:p>
        </p:txBody>
      </p:sp>
    </p:spTree>
    <p:extLst>
      <p:ext uri="{BB962C8B-B14F-4D97-AF65-F5344CB8AC3E}">
        <p14:creationId xmlns:p14="http://schemas.microsoft.com/office/powerpoint/2010/main" val="22695471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ACE59288-6D80-4F40-B672-C3CA6030BBFD}" type="datetimeFigureOut">
              <a:rPr lang="en-US" smtClean="0"/>
              <a:t>3/24/25</a:t>
            </a:fld>
            <a:endParaRPr lang="en-US"/>
          </a:p>
        </p:txBody>
      </p:sp>
      <p:sp>
        <p:nvSpPr>
          <p:cNvPr id="3" name="Fußzeilenplatzhalter 2"/>
          <p:cNvSpPr>
            <a:spLocks noGrp="1"/>
          </p:cNvSpPr>
          <p:nvPr>
            <p:ph type="ftr" sz="quarter" idx="11"/>
          </p:nvPr>
        </p:nvSpPr>
        <p:spPr/>
        <p:txBody>
          <a:bodyPr/>
          <a:lstStyle/>
          <a:p>
            <a:endParaRPr lang="en-US" dirty="0"/>
          </a:p>
        </p:txBody>
      </p:sp>
      <p:sp>
        <p:nvSpPr>
          <p:cNvPr id="4" name="Foliennummernplatzhalter 3"/>
          <p:cNvSpPr>
            <a:spLocks noGrp="1"/>
          </p:cNvSpPr>
          <p:nvPr>
            <p:ph type="sldNum" sz="quarter" idx="12"/>
          </p:nvPr>
        </p:nvSpPr>
        <p:spPr/>
        <p:txBody>
          <a:bodyPr/>
          <a:lstStyle/>
          <a:p>
            <a:fld id="{DCF7791A-66D4-4453-969C-049259BA2C9D}" type="slidenum">
              <a:rPr lang="en-US" smtClean="0"/>
              <a:t>‹Nr.›</a:t>
            </a:fld>
            <a:endParaRPr lang="en-US"/>
          </a:p>
        </p:txBody>
      </p:sp>
      <p:sp>
        <p:nvSpPr>
          <p:cNvPr id="5" name="Titel 4"/>
          <p:cNvSpPr>
            <a:spLocks noGrp="1"/>
          </p:cNvSpPr>
          <p:nvPr>
            <p:ph type="title"/>
          </p:nvPr>
        </p:nvSpPr>
        <p:spPr>
          <a:xfrm>
            <a:off x="1631504" y="188640"/>
            <a:ext cx="9147448" cy="471587"/>
          </a:xfrm>
        </p:spPr>
        <p:txBody>
          <a:bodyPr>
            <a:normAutofit/>
          </a:bodyPr>
          <a:lstStyle>
            <a:lvl1pPr>
              <a:defRPr sz="2800" b="1">
                <a:latin typeface="Arial" panose="020B0604020202020204" pitchFamily="34" charset="0"/>
                <a:cs typeface="Arial" panose="020B0604020202020204" pitchFamily="34" charset="0"/>
              </a:defRPr>
            </a:lvl1pPr>
          </a:lstStyle>
          <a:p>
            <a:r>
              <a:rPr lang="de-DE" dirty="0"/>
              <a:t>Titelmasterformat durch Klicken bearbeiten</a:t>
            </a:r>
          </a:p>
        </p:txBody>
      </p:sp>
      <p:sp>
        <p:nvSpPr>
          <p:cNvPr id="6" name="Inhaltsplatzhalter 2"/>
          <p:cNvSpPr>
            <a:spLocks noGrp="1"/>
          </p:cNvSpPr>
          <p:nvPr>
            <p:ph sz="half" idx="1"/>
          </p:nvPr>
        </p:nvSpPr>
        <p:spPr>
          <a:xfrm>
            <a:off x="838200" y="1196752"/>
            <a:ext cx="5181600" cy="4968552"/>
          </a:xfrm>
        </p:spPr>
        <p:txBody>
          <a:bodyPr/>
          <a:lstStyle>
            <a:lvl1pPr>
              <a:defRPr>
                <a:latin typeface="Verdana" panose="020B0604030504040204" pitchFamily="34" charset="0"/>
                <a:ea typeface="Verdana" panose="020B0604030504040204" pitchFamily="34" charset="0"/>
              </a:defRPr>
            </a:lvl1pPr>
            <a:lvl2pPr>
              <a:defRPr>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Inhaltsplatzhalter 2"/>
          <p:cNvSpPr>
            <a:spLocks noGrp="1"/>
          </p:cNvSpPr>
          <p:nvPr>
            <p:ph sz="half" idx="13"/>
          </p:nvPr>
        </p:nvSpPr>
        <p:spPr>
          <a:xfrm>
            <a:off x="6174175" y="1196752"/>
            <a:ext cx="5181600" cy="4968552"/>
          </a:xfrm>
        </p:spPr>
        <p:txBody>
          <a:bodyPr/>
          <a:lstStyle>
            <a:lvl1pPr>
              <a:defRPr>
                <a:latin typeface="Verdana" panose="020B0604030504040204" pitchFamily="34" charset="0"/>
                <a:ea typeface="Verdana" panose="020B0604030504040204" pitchFamily="34" charset="0"/>
              </a:defRPr>
            </a:lvl1pPr>
            <a:lvl2pPr>
              <a:defRPr>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4100497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5" Type="http://schemas.openxmlformats.org/officeDocument/2006/relationships/slideLayout" Target="../slideLayouts/slideLayout88.xml"/><Relationship Id="rId4" Type="http://schemas.openxmlformats.org/officeDocument/2006/relationships/slideLayout" Target="../slideLayouts/slideLayout87.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image" Target="../media/image37.png"/><Relationship Id="rId2" Type="http://schemas.openxmlformats.org/officeDocument/2006/relationships/slideLayout" Target="../slideLayouts/slideLayout93.xml"/><Relationship Id="rId16" Type="http://schemas.openxmlformats.org/officeDocument/2006/relationships/image" Target="../media/image36.emf"/><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theme" Target="../theme/theme11.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08.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5" Type="http://schemas.openxmlformats.org/officeDocument/2006/relationships/theme" Target="../theme/theme12.xml"/><Relationship Id="rId4" Type="http://schemas.openxmlformats.org/officeDocument/2006/relationships/slideLayout" Target="../slideLayouts/slideLayout109.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12.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5" Type="http://schemas.openxmlformats.org/officeDocument/2006/relationships/theme" Target="../theme/theme13.xml"/><Relationship Id="rId4" Type="http://schemas.openxmlformats.org/officeDocument/2006/relationships/slideLayout" Target="../slideLayouts/slideLayout113.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15.xml"/><Relationship Id="rId1" Type="http://schemas.openxmlformats.org/officeDocument/2006/relationships/slideLayout" Target="../slideLayouts/slideLayout1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image" Target="../media/image46.png"/><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image" Target="../media/image45.emf"/><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image" Target="../media/image44.emf"/><Relationship Id="rId5" Type="http://schemas.openxmlformats.org/officeDocument/2006/relationships/slideLayout" Target="../slideLayouts/slideLayout120.xml"/><Relationship Id="rId10" Type="http://schemas.openxmlformats.org/officeDocument/2006/relationships/theme" Target="../theme/theme1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theme" Target="../theme/theme16.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18" Type="http://schemas.openxmlformats.org/officeDocument/2006/relationships/image" Target="../media/image6.emf"/><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oleObject" Target="../embeddings/oleObject2.bin"/><Relationship Id="rId2" Type="http://schemas.openxmlformats.org/officeDocument/2006/relationships/slideLayout" Target="../slideLayouts/slideLayout10.xml"/><Relationship Id="rId16" Type="http://schemas.openxmlformats.org/officeDocument/2006/relationships/image" Target="../media/image7.emf"/><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tags" Target="../tags/tag4.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15.png"/><Relationship Id="rId5" Type="http://schemas.openxmlformats.org/officeDocument/2006/relationships/slideLayout" Target="../slideLayouts/slideLayout25.xml"/><Relationship Id="rId10" Type="http://schemas.openxmlformats.org/officeDocument/2006/relationships/image" Target="../media/image14.jpg"/><Relationship Id="rId4" Type="http://schemas.openxmlformats.org/officeDocument/2006/relationships/slideLayout" Target="../slideLayouts/slideLayout2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image" Target="../media/image15.png"/><Relationship Id="rId5" Type="http://schemas.openxmlformats.org/officeDocument/2006/relationships/slideLayout" Target="../slideLayouts/slideLayout33.xml"/><Relationship Id="rId10" Type="http://schemas.openxmlformats.org/officeDocument/2006/relationships/image" Target="../media/image20.jpg"/><Relationship Id="rId4" Type="http://schemas.openxmlformats.org/officeDocument/2006/relationships/slideLayout" Target="../slideLayouts/slideLayout32.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5.xml"/><Relationship Id="rId18" Type="http://schemas.openxmlformats.org/officeDocument/2006/relationships/image" Target="../media/image6.emf"/><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oleObject" Target="../embeddings/oleObject2.bin"/><Relationship Id="rId2" Type="http://schemas.openxmlformats.org/officeDocument/2006/relationships/slideLayout" Target="../slideLayouts/slideLayout38.xml"/><Relationship Id="rId16" Type="http://schemas.openxmlformats.org/officeDocument/2006/relationships/image" Target="../media/image7.emf"/><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ags" Target="../tags/tag18.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ags" Target="../tags/tag1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6.xml"/><Relationship Id="rId18" Type="http://schemas.openxmlformats.org/officeDocument/2006/relationships/image" Target="../media/image6.emf"/><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oleObject" Target="../embeddings/oleObject2.bin"/><Relationship Id="rId2" Type="http://schemas.openxmlformats.org/officeDocument/2006/relationships/slideLayout" Target="../slideLayouts/slideLayout50.xml"/><Relationship Id="rId16" Type="http://schemas.openxmlformats.org/officeDocument/2006/relationships/image" Target="../media/image7.emf"/><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ags" Target="../tags/tag32.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ags" Target="../tags/tag3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10" Type="http://schemas.openxmlformats.org/officeDocument/2006/relationships/image" Target="../media/image22.png"/><Relationship Id="rId4" Type="http://schemas.openxmlformats.org/officeDocument/2006/relationships/slideLayout" Target="../slideLayouts/slideLayout64.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1.xml"/><Relationship Id="rId7" Type="http://schemas.openxmlformats.org/officeDocument/2006/relationships/image" Target="../media/image29.png"/><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image" Target="../media/image28.jpeg"/><Relationship Id="rId5" Type="http://schemas.openxmlformats.org/officeDocument/2006/relationships/theme" Target="../theme/theme8.xml"/><Relationship Id="rId4"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en-GB"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646876"/>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9" r:id="rId3"/>
    <p:sldLayoutId id="2147483670" r:id="rId4"/>
    <p:sldLayoutId id="2147483676" r:id="rId5"/>
    <p:sldLayoutId id="2147483727" r:id="rId6"/>
    <p:sldLayoutId id="2147483728" r:id="rId7"/>
    <p:sldLayoutId id="2147483818" r:id="rId8"/>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en-GB"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53297058"/>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Titelmasterformat durch Klicken bearbeiten</a:t>
            </a:r>
            <a:endParaRPr lang="en-US" dirty="0"/>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E59288-6D80-4F40-B672-C3CA6030BBFD}" type="datetimeFigureOut">
              <a:rPr lang="en-US" smtClean="0"/>
              <a:t>3/24/25</a:t>
            </a:fld>
            <a:endParaRPr lang="en-US"/>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F7791A-66D4-4453-969C-049259BA2C9D}" type="slidenum">
              <a:rPr lang="en-US" smtClean="0"/>
              <a:t>‹Nr.›</a:t>
            </a:fld>
            <a:endParaRPr lang="en-US"/>
          </a:p>
        </p:txBody>
      </p:sp>
      <p:sp>
        <p:nvSpPr>
          <p:cNvPr id="7" name="Rectangle 4"/>
          <p:cNvSpPr/>
          <p:nvPr userDrawn="1"/>
        </p:nvSpPr>
        <p:spPr>
          <a:xfrm>
            <a:off x="0" y="0"/>
            <a:ext cx="12192000" cy="91440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ffectLst/>
            </a:endParaRPr>
          </a:p>
        </p:txBody>
      </p:sp>
      <p:pic>
        <p:nvPicPr>
          <p:cNvPr id="8" name="Picture 3" descr="EurofusionDisc.eps"/>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1064551" y="140792"/>
            <a:ext cx="612000" cy="622032"/>
          </a:xfrm>
          <a:prstGeom prst="rect">
            <a:avLst/>
          </a:prstGeom>
        </p:spPr>
      </p:pic>
      <p:sp>
        <p:nvSpPr>
          <p:cNvPr id="9" name="Footer Placeholder 4"/>
          <p:cNvSpPr txBox="1">
            <a:spLocks/>
          </p:cNvSpPr>
          <p:nvPr userDrawn="1"/>
        </p:nvSpPr>
        <p:spPr>
          <a:xfrm>
            <a:off x="1157701" y="6545238"/>
            <a:ext cx="10986971" cy="268139"/>
          </a:xfrm>
          <a:prstGeom prst="rect">
            <a:avLst/>
          </a:prstGeom>
        </p:spPr>
        <p:txBody>
          <a:bodyPr/>
          <a:lstStyle>
            <a:defPPr>
              <a:defRPr lang="de-DE"/>
            </a:defPPr>
            <a:lvl1pPr algn="l" rtl="0" fontAlgn="base">
              <a:spcBef>
                <a:spcPct val="0"/>
              </a:spcBef>
              <a:spcAft>
                <a:spcPct val="0"/>
              </a:spcAft>
              <a:defRPr sz="11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r"/>
            <a:r>
              <a:rPr lang="en-GB" sz="1400" dirty="0"/>
              <a:t>Wolfgang Pantleon | WPPWIE</a:t>
            </a:r>
            <a:r>
              <a:rPr lang="en-GB" sz="1400" baseline="0" dirty="0"/>
              <a:t> meeting 2025</a:t>
            </a:r>
            <a:r>
              <a:rPr lang="en-GB" sz="1400" dirty="0"/>
              <a:t> | Prague | 24. March 2025 | </a:t>
            </a:r>
            <a:fld id="{EB636EC9-638E-4054-B1C9-A11FEF74AA33}" type="slidenum">
              <a:rPr lang="en-GB" sz="1400" smtClean="0"/>
              <a:pPr algn="r"/>
              <a:t>‹Nr.›</a:t>
            </a:fld>
            <a:endParaRPr lang="en-GB" sz="1400" dirty="0"/>
          </a:p>
        </p:txBody>
      </p:sp>
      <p:pic>
        <p:nvPicPr>
          <p:cNvPr id="13" name="Picture 12"/>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838200" y="91808"/>
            <a:ext cx="493576" cy="720000"/>
          </a:xfrm>
          <a:prstGeom prst="rect">
            <a:avLst/>
          </a:prstGeom>
        </p:spPr>
      </p:pic>
    </p:spTree>
    <p:extLst>
      <p:ext uri="{BB962C8B-B14F-4D97-AF65-F5344CB8AC3E}">
        <p14:creationId xmlns:p14="http://schemas.microsoft.com/office/powerpoint/2010/main" val="256333501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en-GB"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43027346"/>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en-GB"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05862089"/>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de-DE"/>
              <a:t>Titelmasterformat durch Klicken bearbeiten</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9" name="Fußzeilenplatzhalter 3"/>
          <p:cNvSpPr>
            <a:spLocks noGrp="1"/>
          </p:cNvSpPr>
          <p:nvPr>
            <p:ph type="ftr" sz="quarter" idx="3"/>
          </p:nvPr>
        </p:nvSpPr>
        <p:spPr>
          <a:xfrm>
            <a:off x="623392" y="6545237"/>
            <a:ext cx="10986971" cy="268139"/>
          </a:xfrm>
          <a:prstGeom prst="rect">
            <a:avLst/>
          </a:prstGeom>
        </p:spPr>
        <p:txBody>
          <a:bodyPr/>
          <a:lstStyle/>
          <a:p>
            <a:pPr algn="r"/>
            <a:r>
              <a:rPr lang="en-GB" dirty="0">
                <a:solidFill>
                  <a:srgbClr val="FF0000"/>
                </a:solidFill>
              </a:rPr>
              <a:t>YOUR NAME</a:t>
            </a:r>
            <a:r>
              <a:rPr lang="en-GB" dirty="0"/>
              <a:t>| Project Board WP PWIE  | Zoom | 22.06.2021 | Page </a:t>
            </a:r>
            <a:fld id="{6A6D9FA1-99C7-4910-8E32-B85D378B0060}" type="slidenum">
              <a:rPr lang="en-GB" smtClean="0"/>
              <a:pPr algn="r"/>
              <a:t>‹Nr.›</a:t>
            </a:fld>
            <a:endParaRPr lang="en-GB" dirty="0"/>
          </a:p>
        </p:txBody>
      </p:sp>
    </p:spTree>
    <p:extLst>
      <p:ext uri="{BB962C8B-B14F-4D97-AF65-F5344CB8AC3E}">
        <p14:creationId xmlns:p14="http://schemas.microsoft.com/office/powerpoint/2010/main" val="868518582"/>
      </p:ext>
    </p:extLst>
  </p:cSld>
  <p:clrMap bg1="lt1" tx1="dk1" bg2="lt2" tx2="dk2" accent1="accent1" accent2="accent2" accent3="accent3" accent4="accent4" accent5="accent5" accent6="accent6" hlink="hlink" folHlink="folHlink"/>
  <p:sldLayoutIdLst>
    <p:sldLayoutId id="2147483854" r:id="rId1"/>
    <p:sldLayoutId id="2147483855" r:id="rId2"/>
  </p:sldLayoutIdLs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1475" y="1563143"/>
            <a:ext cx="11449050" cy="4214255"/>
          </a:xfrm>
          <a:prstGeom prst="rect">
            <a:avLst/>
          </a:prstGeom>
        </p:spPr>
        <p:txBody>
          <a:bodyPr vert="horz" lIns="0" tIns="0" rIns="0" bIns="0" rtlCol="0" anchor="t" anchorCtr="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2"/>
          </p:nvPr>
        </p:nvSpPr>
        <p:spPr>
          <a:xfrm>
            <a:off x="2583577" y="6604153"/>
            <a:ext cx="2920226" cy="476672"/>
          </a:xfrm>
          <a:prstGeom prst="rect">
            <a:avLst/>
          </a:prstGeom>
        </p:spPr>
        <p:txBody>
          <a:bodyPr vert="horz" lIns="0" tIns="0" rIns="0" bIns="0" rtlCol="0" anchor="t" anchorCtr="0">
            <a:noAutofit/>
          </a:bodyPr>
          <a:lstStyle>
            <a:lvl1pPr algn="l">
              <a:defRPr sz="1200">
                <a:solidFill>
                  <a:schemeClr val="tx2"/>
                </a:solidFill>
              </a:defRPr>
            </a:lvl1pPr>
          </a:lstStyle>
          <a:p>
            <a:r>
              <a:rPr lang="en-US"/>
              <a:t>W-Div Engineering Meeting 14.11.2023</a:t>
            </a:r>
            <a:endParaRPr lang="de-DE" dirty="0"/>
          </a:p>
        </p:txBody>
      </p:sp>
      <p:sp>
        <p:nvSpPr>
          <p:cNvPr id="6" name="Slide Number Placeholder 5"/>
          <p:cNvSpPr>
            <a:spLocks noGrp="1"/>
          </p:cNvSpPr>
          <p:nvPr>
            <p:ph type="sldNum" sz="quarter" idx="4"/>
          </p:nvPr>
        </p:nvSpPr>
        <p:spPr>
          <a:xfrm>
            <a:off x="5736000" y="6604153"/>
            <a:ext cx="720000" cy="221109"/>
          </a:xfrm>
          <a:prstGeom prst="rect">
            <a:avLst/>
          </a:prstGeom>
        </p:spPr>
        <p:txBody>
          <a:bodyPr vert="horz" lIns="0" tIns="0" rIns="0" bIns="0" rtlCol="0" anchor="t" anchorCtr="0">
            <a:noAutofit/>
          </a:bodyPr>
          <a:lstStyle>
            <a:lvl1pPr algn="l">
              <a:defRPr sz="1200">
                <a:solidFill>
                  <a:schemeClr val="tx2"/>
                </a:solidFill>
              </a:defRPr>
            </a:lvl1pPr>
          </a:lstStyle>
          <a:p>
            <a:r>
              <a:rPr lang="de-DE" dirty="0"/>
              <a:t>Slide </a:t>
            </a:r>
            <a:fld id="{A52F4D17-1AD6-42D9-B93A-EB002C62F438}" type="slidenum">
              <a:rPr lang="de-DE" smtClean="0"/>
              <a:pPr/>
              <a:t>‹Nr.›</a:t>
            </a:fld>
            <a:endParaRPr lang="de-DE" dirty="0"/>
          </a:p>
        </p:txBody>
      </p:sp>
      <p:sp>
        <p:nvSpPr>
          <p:cNvPr id="2" name="Title Placeholder 1"/>
          <p:cNvSpPr>
            <a:spLocks noGrp="1"/>
          </p:cNvSpPr>
          <p:nvPr>
            <p:ph type="title"/>
          </p:nvPr>
        </p:nvSpPr>
        <p:spPr>
          <a:xfrm>
            <a:off x="371475" y="324000"/>
            <a:ext cx="11449050" cy="1124780"/>
          </a:xfrm>
          <a:prstGeom prst="rect">
            <a:avLst/>
          </a:prstGeom>
        </p:spPr>
        <p:txBody>
          <a:bodyPr vert="horz" lIns="0" tIns="0" rIns="0" bIns="0" rtlCol="0" anchor="t" anchorCtr="0">
            <a:noAutofit/>
          </a:bodyPr>
          <a:lstStyle/>
          <a:p>
            <a:r>
              <a:rPr lang="de-DE" dirty="0"/>
              <a:t>Mastertitelformat bearbeiten</a:t>
            </a:r>
            <a:endParaRPr lang="en-US" dirty="0"/>
          </a:p>
        </p:txBody>
      </p:sp>
      <p:pic>
        <p:nvPicPr>
          <p:cNvPr id="13" name="Grafik 12">
            <a:extLst>
              <a:ext uri="{FF2B5EF4-FFF2-40B4-BE49-F238E27FC236}">
                <a16:creationId xmlns:a16="http://schemas.microsoft.com/office/drawing/2014/main" id="{F2C4F5F8-9F24-424C-8284-2E94052236C1}"/>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9696400" y="6479556"/>
            <a:ext cx="1121558" cy="327087"/>
          </a:xfrm>
          <a:prstGeom prst="rect">
            <a:avLst/>
          </a:prstGeom>
        </p:spPr>
      </p:pic>
      <p:pic>
        <p:nvPicPr>
          <p:cNvPr id="14" name="Grafik 13">
            <a:extLst>
              <a:ext uri="{FF2B5EF4-FFF2-40B4-BE49-F238E27FC236}">
                <a16:creationId xmlns:a16="http://schemas.microsoft.com/office/drawing/2014/main" id="{658AF006-3416-44FA-BBD1-BCE9F27A1964}"/>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19490" y="6604153"/>
            <a:ext cx="2304000" cy="117322"/>
          </a:xfrm>
          <a:prstGeom prst="rect">
            <a:avLst/>
          </a:prstGeom>
        </p:spPr>
      </p:pic>
      <p:pic>
        <p:nvPicPr>
          <p:cNvPr id="8" name="Grafik 7" descr="Ein Bild, das Text, Schrift, Grafiken, Logo enthält.&#10;&#10;Automatisch generierte Beschreibung">
            <a:extLst>
              <a:ext uri="{FF2B5EF4-FFF2-40B4-BE49-F238E27FC236}">
                <a16:creationId xmlns:a16="http://schemas.microsoft.com/office/drawing/2014/main" id="{47710772-4D4E-37A8-E873-F1B5E7ADAC0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817958" y="6426207"/>
            <a:ext cx="1384907" cy="422157"/>
          </a:xfrm>
          <a:prstGeom prst="rect">
            <a:avLst/>
          </a:prstGeom>
        </p:spPr>
      </p:pic>
    </p:spTree>
    <p:extLst>
      <p:ext uri="{BB962C8B-B14F-4D97-AF65-F5344CB8AC3E}">
        <p14:creationId xmlns:p14="http://schemas.microsoft.com/office/powerpoint/2010/main" val="1965356063"/>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Lst>
  <p:hf hdr="0"/>
  <p:txStyles>
    <p:titleStyle>
      <a:lvl1pPr algn="l" defTabSz="914400" rtl="0" eaLnBrk="1" latinLnBrk="0" hangingPunct="1">
        <a:lnSpc>
          <a:spcPct val="114000"/>
        </a:lnSpc>
        <a:spcBef>
          <a:spcPct val="0"/>
        </a:spcBef>
        <a:buNone/>
        <a:defRPr sz="3200" b="1" kern="1200" cap="none" spc="100" baseline="0">
          <a:solidFill>
            <a:schemeClr val="accent1"/>
          </a:solidFill>
          <a:latin typeface="+mj-lt"/>
          <a:ea typeface="+mj-ea"/>
          <a:cs typeface="+mj-cs"/>
        </a:defRPr>
      </a:lvl1pPr>
    </p:titleStyle>
    <p:body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6">
          <p15:clr>
            <a:srgbClr val="F26B43"/>
          </p15:clr>
        </p15:guide>
        <p15:guide id="2" pos="234">
          <p15:clr>
            <a:srgbClr val="F26B43"/>
          </p15:clr>
        </p15:guide>
        <p15:guide id="3" pos="7446">
          <p15:clr>
            <a:srgbClr val="F26B43"/>
          </p15:clr>
        </p15:guide>
        <p15:guide id="4" orient="horz" pos="278">
          <p15:clr>
            <a:srgbClr val="F26B43"/>
          </p15:clr>
        </p15:guide>
        <p15:guide id="6" pos="3659">
          <p15:clr>
            <a:srgbClr val="F26B43"/>
          </p15:clr>
        </p15:guide>
        <p15:guide id="7" pos="4021">
          <p15:clr>
            <a:srgbClr val="F26B43"/>
          </p15:clr>
        </p15:guide>
        <p15:guide id="8" orient="horz" pos="3634">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60EC81-20AB-ADA6-9449-10E502E096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51DEAC3-5B42-0BDA-2B54-0DA5297B58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E6792A-B313-66F5-E94E-ED0A1FB609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19EC21E-2A5B-4113-8E33-000A814C1C31}" type="datetimeFigureOut">
              <a:rPr lang="en-GB" smtClean="0"/>
              <a:t>24/03/2025</a:t>
            </a:fld>
            <a:endParaRPr lang="en-GB"/>
          </a:p>
        </p:txBody>
      </p:sp>
      <p:sp>
        <p:nvSpPr>
          <p:cNvPr id="5" name="Footer Placeholder 4">
            <a:extLst>
              <a:ext uri="{FF2B5EF4-FFF2-40B4-BE49-F238E27FC236}">
                <a16:creationId xmlns:a16="http://schemas.microsoft.com/office/drawing/2014/main" id="{DA4046D9-D2C5-34CF-04E0-E0BC9EBCFE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7749D24-2A7A-7E59-44C4-37E76604BD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2921F9F-60A2-49E0-8889-CD4DA07F5A67}" type="slidenum">
              <a:rPr lang="en-GB" smtClean="0"/>
              <a:t>‹Nr.›</a:t>
            </a:fld>
            <a:endParaRPr lang="en-GB"/>
          </a:p>
        </p:txBody>
      </p:sp>
    </p:spTree>
    <p:extLst>
      <p:ext uri="{BB962C8B-B14F-4D97-AF65-F5344CB8AC3E}">
        <p14:creationId xmlns:p14="http://schemas.microsoft.com/office/powerpoint/2010/main" val="1344816672"/>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1437325" y="195902"/>
            <a:ext cx="597849" cy="597849"/>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4"/>
            </p:custDataLst>
            <p:extLst>
              <p:ext uri="{D42A27DB-BD31-4B8C-83A1-F6EECF244321}">
                <p14:modId xmlns:p14="http://schemas.microsoft.com/office/powerpoint/2010/main" val="1458236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7" imgW="384" imgH="385" progId="TCLayout.ActiveDocument.1">
                  <p:embed/>
                </p:oleObj>
              </mc:Choice>
              <mc:Fallback>
                <p:oleObj name="think-cell Folie" r:id="rId17"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58813" y="441325"/>
            <a:ext cx="9612984"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br>
              <a:rPr lang="de-DE" dirty="0"/>
            </a:br>
            <a:endParaRPr lang="en-US" dirty="0"/>
          </a:p>
        </p:txBody>
      </p:sp>
      <p:sp>
        <p:nvSpPr>
          <p:cNvPr id="7" name="Textplatzhalter 6"/>
          <p:cNvSpPr>
            <a:spLocks noGrp="1"/>
          </p:cNvSpPr>
          <p:nvPr>
            <p:ph type="body" idx="1"/>
          </p:nvPr>
        </p:nvSpPr>
        <p:spPr>
          <a:xfrm>
            <a:off x="658813" y="1609725"/>
            <a:ext cx="10837861" cy="4843463"/>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de-DE" dirty="0"/>
              <a:t>Ebene 1: Fließtext</a:t>
            </a:r>
          </a:p>
          <a:p>
            <a:pPr lvl="1"/>
            <a:r>
              <a:rPr lang="de-DE" dirty="0"/>
              <a:t>Ebene 2: Headlines</a:t>
            </a:r>
          </a:p>
          <a:p>
            <a:pPr lvl="2"/>
            <a:r>
              <a:rPr lang="de-DE" dirty="0"/>
              <a:t>Ebene 3: Stichpunkte</a:t>
            </a:r>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sp>
        <p:nvSpPr>
          <p:cNvPr id="3" name="Datumsplatzhalter 2"/>
          <p:cNvSpPr>
            <a:spLocks noGrp="1"/>
          </p:cNvSpPr>
          <p:nvPr>
            <p:ph type="dt" sz="half" idx="2"/>
          </p:nvPr>
        </p:nvSpPr>
        <p:spPr>
          <a:xfrm>
            <a:off x="4053455" y="6561600"/>
            <a:ext cx="722731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de-DE" dirty="0"/>
              <a:t>Short title </a:t>
            </a:r>
            <a:r>
              <a:rPr lang="de-DE" dirty="0" err="1"/>
              <a:t>goes</a:t>
            </a:r>
            <a:r>
              <a:rPr lang="de-DE" dirty="0"/>
              <a:t> </a:t>
            </a:r>
            <a:r>
              <a:rPr lang="de-DE" dirty="0" err="1"/>
              <a:t>here</a:t>
            </a:r>
            <a:endParaRPr lang="de-DE" dirty="0"/>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dirty="0"/>
              <a:t>Max-Planck-Institut für Plasmaphysik | </a:t>
            </a:r>
            <a:r>
              <a:rPr lang="de-DE" dirty="0" err="1"/>
              <a:t>Author</a:t>
            </a:r>
            <a:r>
              <a:rPr lang="de-DE" dirty="0"/>
              <a:t> Name | Date</a:t>
            </a:r>
          </a:p>
        </p:txBody>
      </p:sp>
      <p:sp>
        <p:nvSpPr>
          <p:cNvPr id="10" name="Foliennummernplatzhalter 9"/>
          <p:cNvSpPr>
            <a:spLocks noGrp="1"/>
          </p:cNvSpPr>
          <p:nvPr>
            <p:ph type="sldNum" sz="quarter" idx="4"/>
          </p:nvPr>
        </p:nvSpPr>
        <p:spPr>
          <a:xfrm>
            <a:off x="11280774" y="6561601"/>
            <a:ext cx="21734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185275873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hd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777">
          <p15:clr>
            <a:srgbClr val="F26B43"/>
          </p15:clr>
        </p15:guide>
        <p15:guide id="4" orient="horz" pos="4065">
          <p15:clr>
            <a:srgbClr val="F26B43"/>
          </p15:clr>
        </p15:guide>
        <p15:guide id="6" orient="horz" pos="1014">
          <p15:clr>
            <a:srgbClr val="F26B43"/>
          </p15:clr>
        </p15:guide>
        <p15:guide id="7" orient="horz" pos="4133">
          <p15:clr>
            <a:srgbClr val="F26B43"/>
          </p15:clr>
        </p15:guide>
        <p15:guide id="8" orient="horz" pos="4224">
          <p15:clr>
            <a:srgbClr val="F26B43"/>
          </p15:clr>
        </p15:guide>
        <p15:guide id="11" orient="horz" pos="459">
          <p15:clr>
            <a:srgbClr val="F26B43"/>
          </p15:clr>
        </p15:guide>
        <p15:guide id="15" orient="horz" pos="142">
          <p15:clr>
            <a:srgbClr val="F26B43"/>
          </p15:clr>
        </p15:guide>
        <p15:guide id="16" orient="horz" pos="278">
          <p15:clr>
            <a:srgbClr val="F26B43"/>
          </p15:clr>
        </p15:guide>
        <p15:guide id="18" pos="7242">
          <p15:clr>
            <a:srgbClr val="F26B43"/>
          </p15:clr>
        </p15:guide>
        <p15:guide id="19" pos="41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6B1E6E1-D838-4D74-BB40-D99B32CF7F4E}"/>
              </a:ext>
            </a:extLst>
          </p:cNvPr>
          <p:cNvSpPr>
            <a:spLocks noGrp="1"/>
          </p:cNvSpPr>
          <p:nvPr>
            <p:ph type="title"/>
          </p:nvPr>
        </p:nvSpPr>
        <p:spPr>
          <a:xfrm>
            <a:off x="358706" y="76813"/>
            <a:ext cx="10958582" cy="1130849"/>
          </a:xfrm>
          <a:prstGeom prst="rect">
            <a:avLst/>
          </a:prstGeom>
        </p:spPr>
        <p:txBody>
          <a:bodyPr vert="horz" lIns="91440" tIns="45720" rIns="91440" bIns="45720" rtlCol="0" anchor="b">
            <a:normAutofit/>
          </a:bodyPr>
          <a:lstStyle/>
          <a:p>
            <a:r>
              <a:rPr lang="en-GB" noProof="0" dirty="0"/>
              <a:t>Click to edit title style</a:t>
            </a:r>
          </a:p>
        </p:txBody>
      </p:sp>
      <p:sp>
        <p:nvSpPr>
          <p:cNvPr id="3" name="Tijdelijke aanduiding voor tekst 2">
            <a:extLst>
              <a:ext uri="{FF2B5EF4-FFF2-40B4-BE49-F238E27FC236}">
                <a16:creationId xmlns:a16="http://schemas.microsoft.com/office/drawing/2014/main" id="{711BF839-02E3-4C7D-9EAD-E3D6CEF99145}"/>
              </a:ext>
            </a:extLst>
          </p:cNvPr>
          <p:cNvSpPr>
            <a:spLocks noGrp="1"/>
          </p:cNvSpPr>
          <p:nvPr>
            <p:ph type="body" idx="1"/>
          </p:nvPr>
        </p:nvSpPr>
        <p:spPr>
          <a:xfrm>
            <a:off x="1156102" y="1769062"/>
            <a:ext cx="10153650" cy="4131617"/>
          </a:xfrm>
          <a:prstGeom prst="rect">
            <a:avLst/>
          </a:prstGeom>
        </p:spPr>
        <p:txBody>
          <a:bodyPr vert="horz" lIns="0" tIns="0" rIns="0" bIns="0" rtlCol="0">
            <a:normAutofit/>
          </a:body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ijdelijke aanduiding voor datum 3">
            <a:extLst>
              <a:ext uri="{FF2B5EF4-FFF2-40B4-BE49-F238E27FC236}">
                <a16:creationId xmlns:a16="http://schemas.microsoft.com/office/drawing/2014/main" id="{BFF128D9-473A-4F7D-8DD5-6600F505664A}"/>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7D03A4B0-1176-4D9D-A16D-9CCED88B6517}" type="datetime4">
              <a:rPr lang="en-GB" smtClean="0"/>
              <a:t>24 March 2025</a:t>
            </a:fld>
            <a:endParaRPr lang="nl-NL" dirty="0"/>
          </a:p>
        </p:txBody>
      </p:sp>
      <p:sp>
        <p:nvSpPr>
          <p:cNvPr id="5" name="Tijdelijke aanduiding voor voettekst 4">
            <a:extLst>
              <a:ext uri="{FF2B5EF4-FFF2-40B4-BE49-F238E27FC236}">
                <a16:creationId xmlns:a16="http://schemas.microsoft.com/office/drawing/2014/main" id="{C3CDA788-C8BC-43C9-A581-03D0E049D144}"/>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pic>
        <p:nvPicPr>
          <p:cNvPr id="14" name="Afbeelding 13">
            <a:extLst>
              <a:ext uri="{FF2B5EF4-FFF2-40B4-BE49-F238E27FC236}">
                <a16:creationId xmlns:a16="http://schemas.microsoft.com/office/drawing/2014/main" id="{BD70F396-9D15-4057-A7C2-58B08A3372F5}"/>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12033939" y="1"/>
            <a:ext cx="160720" cy="1331680"/>
          </a:xfrm>
          <a:prstGeom prst="rect">
            <a:avLst/>
          </a:prstGeom>
        </p:spPr>
      </p:pic>
      <p:cxnSp>
        <p:nvCxnSpPr>
          <p:cNvPr id="28" name="Rechte verbindingslijn 27">
            <a:extLst>
              <a:ext uri="{FF2B5EF4-FFF2-40B4-BE49-F238E27FC236}">
                <a16:creationId xmlns:a16="http://schemas.microsoft.com/office/drawing/2014/main" id="{3AE83F09-AB9A-4A63-9E26-72CDB273A38F}"/>
              </a:ext>
            </a:extLst>
          </p:cNvPr>
          <p:cNvCxnSpPr/>
          <p:nvPr userDrawn="1"/>
        </p:nvCxnSpPr>
        <p:spPr>
          <a:xfrm>
            <a:off x="0" y="1327950"/>
            <a:ext cx="4980562" cy="0"/>
          </a:xfrm>
          <a:prstGeom prst="line">
            <a:avLst/>
          </a:prstGeom>
          <a:ln w="25400" cap="rnd"/>
        </p:spPr>
        <p:style>
          <a:lnRef idx="1">
            <a:schemeClr val="accent1"/>
          </a:lnRef>
          <a:fillRef idx="0">
            <a:schemeClr val="accent1"/>
          </a:fillRef>
          <a:effectRef idx="0">
            <a:schemeClr val="accent1"/>
          </a:effectRef>
          <a:fontRef idx="minor">
            <a:schemeClr val="tx1"/>
          </a:fontRef>
        </p:style>
      </p:cxnSp>
      <p:pic>
        <p:nvPicPr>
          <p:cNvPr id="1030" name="Afbeelding 1029">
            <a:extLst>
              <a:ext uri="{FF2B5EF4-FFF2-40B4-BE49-F238E27FC236}">
                <a16:creationId xmlns:a16="http://schemas.microsoft.com/office/drawing/2014/main" id="{65CF8843-DEAD-43E7-A688-E9E1996CE95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417911" y="6138000"/>
            <a:ext cx="501968" cy="493871"/>
          </a:xfrm>
          <a:prstGeom prst="rect">
            <a:avLst/>
          </a:prstGeom>
        </p:spPr>
      </p:pic>
      <p:sp>
        <p:nvSpPr>
          <p:cNvPr id="43" name="Gelijkbenige driehoek 42">
            <a:extLst>
              <a:ext uri="{FF2B5EF4-FFF2-40B4-BE49-F238E27FC236}">
                <a16:creationId xmlns:a16="http://schemas.microsoft.com/office/drawing/2014/main" id="{E3E96BB4-7614-450E-A4BD-346FBF89C3E4}"/>
              </a:ext>
            </a:extLst>
          </p:cNvPr>
          <p:cNvSpPr/>
          <p:nvPr userDrawn="1"/>
        </p:nvSpPr>
        <p:spPr>
          <a:xfrm>
            <a:off x="3145708" y="7018398"/>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Tekstvak 29">
            <a:extLst>
              <a:ext uri="{FF2B5EF4-FFF2-40B4-BE49-F238E27FC236}">
                <a16:creationId xmlns:a16="http://schemas.microsoft.com/office/drawing/2014/main" id="{7D347FC8-28AB-41E4-A90B-6F8EEFC490AC}"/>
              </a:ext>
            </a:extLst>
          </p:cNvPr>
          <p:cNvSpPr txBox="1"/>
          <p:nvPr userDrawn="1"/>
        </p:nvSpPr>
        <p:spPr>
          <a:xfrm>
            <a:off x="12520337" y="1575523"/>
            <a:ext cx="1249060" cy="523220"/>
          </a:xfrm>
          <a:prstGeom prst="rect">
            <a:avLst/>
          </a:prstGeom>
          <a:noFill/>
        </p:spPr>
        <p:txBody>
          <a:bodyPr wrap="none" rtlCol="0">
            <a:spAutoFit/>
          </a:bodyPr>
          <a:lstStyle/>
          <a:p>
            <a:r>
              <a:rPr lang="nl-NL" sz="1400" dirty="0">
                <a:solidFill>
                  <a:schemeClr val="bg2"/>
                </a:solidFill>
              </a:rPr>
              <a:t>No content</a:t>
            </a:r>
            <a:br>
              <a:rPr lang="nl-NL" sz="1400" dirty="0">
                <a:solidFill>
                  <a:schemeClr val="bg2"/>
                </a:solidFill>
              </a:rPr>
            </a:br>
            <a:r>
              <a:rPr lang="nl-NL" sz="1400" dirty="0" err="1">
                <a:solidFill>
                  <a:schemeClr val="bg2"/>
                </a:solidFill>
              </a:rPr>
              <a:t>above</a:t>
            </a:r>
            <a:r>
              <a:rPr lang="nl-NL" sz="1400" dirty="0">
                <a:solidFill>
                  <a:schemeClr val="bg2"/>
                </a:solidFill>
              </a:rPr>
              <a:t> </a:t>
            </a:r>
            <a:r>
              <a:rPr lang="nl-NL" sz="1400" dirty="0" err="1">
                <a:solidFill>
                  <a:schemeClr val="bg2"/>
                </a:solidFill>
              </a:rPr>
              <a:t>this</a:t>
            </a:r>
            <a:r>
              <a:rPr lang="nl-NL" sz="1400" dirty="0">
                <a:solidFill>
                  <a:schemeClr val="bg2"/>
                </a:solidFill>
              </a:rPr>
              <a:t> line</a:t>
            </a:r>
          </a:p>
        </p:txBody>
      </p:sp>
      <p:sp>
        <p:nvSpPr>
          <p:cNvPr id="31" name="Gelijkbenige driehoek 30">
            <a:extLst>
              <a:ext uri="{FF2B5EF4-FFF2-40B4-BE49-F238E27FC236}">
                <a16:creationId xmlns:a16="http://schemas.microsoft.com/office/drawing/2014/main" id="{D86B6D5B-55CD-4151-B10E-963BB875D274}"/>
              </a:ext>
            </a:extLst>
          </p:cNvPr>
          <p:cNvSpPr/>
          <p:nvPr userDrawn="1"/>
        </p:nvSpPr>
        <p:spPr>
          <a:xfrm rot="16200000">
            <a:off x="12306037" y="1676225"/>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Tekstvak 34">
            <a:extLst>
              <a:ext uri="{FF2B5EF4-FFF2-40B4-BE49-F238E27FC236}">
                <a16:creationId xmlns:a16="http://schemas.microsoft.com/office/drawing/2014/main" id="{65662232-35B8-4B75-9B38-6D60B467A78B}"/>
              </a:ext>
            </a:extLst>
          </p:cNvPr>
          <p:cNvSpPr txBox="1"/>
          <p:nvPr userDrawn="1"/>
        </p:nvSpPr>
        <p:spPr>
          <a:xfrm>
            <a:off x="11415467" y="6917696"/>
            <a:ext cx="1410964" cy="523220"/>
          </a:xfrm>
          <a:prstGeom prst="rect">
            <a:avLst/>
          </a:prstGeom>
          <a:noFill/>
        </p:spPr>
        <p:txBody>
          <a:bodyPr wrap="none" rtlCol="0">
            <a:spAutoFit/>
          </a:bodyPr>
          <a:lstStyle/>
          <a:p>
            <a:r>
              <a:rPr lang="en-US" sz="1400" b="0" dirty="0">
                <a:solidFill>
                  <a:schemeClr val="bg2"/>
                </a:solidFill>
              </a:rPr>
              <a:t>No content right</a:t>
            </a:r>
            <a:br>
              <a:rPr lang="en-US" sz="1400" b="0" dirty="0">
                <a:solidFill>
                  <a:schemeClr val="bg2"/>
                </a:solidFill>
              </a:rPr>
            </a:br>
            <a:r>
              <a:rPr lang="en-US" sz="1400" b="0" dirty="0">
                <a:solidFill>
                  <a:schemeClr val="bg2"/>
                </a:solidFill>
              </a:rPr>
              <a:t>of this line</a:t>
            </a:r>
            <a:endParaRPr lang="en-US" sz="1400" dirty="0">
              <a:solidFill>
                <a:schemeClr val="bg2"/>
              </a:solidFill>
            </a:endParaRPr>
          </a:p>
        </p:txBody>
      </p:sp>
      <p:sp>
        <p:nvSpPr>
          <p:cNvPr id="40" name="Gelijkbenige driehoek 39">
            <a:extLst>
              <a:ext uri="{FF2B5EF4-FFF2-40B4-BE49-F238E27FC236}">
                <a16:creationId xmlns:a16="http://schemas.microsoft.com/office/drawing/2014/main" id="{88CC8A62-FBB8-4488-8B6A-3D03730563BF}"/>
              </a:ext>
            </a:extLst>
          </p:cNvPr>
          <p:cNvSpPr/>
          <p:nvPr userDrawn="1"/>
        </p:nvSpPr>
        <p:spPr>
          <a:xfrm>
            <a:off x="11201167" y="7018398"/>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Tekstvak 40">
            <a:extLst>
              <a:ext uri="{FF2B5EF4-FFF2-40B4-BE49-F238E27FC236}">
                <a16:creationId xmlns:a16="http://schemas.microsoft.com/office/drawing/2014/main" id="{06AEA005-9735-4990-8D13-42ABAD6E1C27}"/>
              </a:ext>
            </a:extLst>
          </p:cNvPr>
          <p:cNvSpPr txBox="1"/>
          <p:nvPr userDrawn="1"/>
        </p:nvSpPr>
        <p:spPr>
          <a:xfrm>
            <a:off x="-239746" y="6917696"/>
            <a:ext cx="1306768" cy="523220"/>
          </a:xfrm>
          <a:prstGeom prst="rect">
            <a:avLst/>
          </a:prstGeom>
          <a:noFill/>
        </p:spPr>
        <p:txBody>
          <a:bodyPr wrap="none" rtlCol="0">
            <a:spAutoFit/>
          </a:bodyPr>
          <a:lstStyle/>
          <a:p>
            <a:pPr algn="r"/>
            <a:r>
              <a:rPr lang="en-US" sz="1400" b="0" dirty="0">
                <a:solidFill>
                  <a:schemeClr val="bg2"/>
                </a:solidFill>
              </a:rPr>
              <a:t>No content left</a:t>
            </a:r>
            <a:br>
              <a:rPr lang="en-US" sz="1400" b="0" dirty="0">
                <a:solidFill>
                  <a:schemeClr val="bg2"/>
                </a:solidFill>
              </a:rPr>
            </a:br>
            <a:r>
              <a:rPr lang="en-US" sz="1400" b="0" dirty="0">
                <a:solidFill>
                  <a:schemeClr val="bg2"/>
                </a:solidFill>
              </a:rPr>
              <a:t>of this line</a:t>
            </a:r>
            <a:endParaRPr lang="en-US" sz="1400" dirty="0">
              <a:solidFill>
                <a:schemeClr val="bg2"/>
              </a:solidFill>
            </a:endParaRPr>
          </a:p>
        </p:txBody>
      </p:sp>
      <p:sp>
        <p:nvSpPr>
          <p:cNvPr id="44" name="Gelijkbenige driehoek 43">
            <a:extLst>
              <a:ext uri="{FF2B5EF4-FFF2-40B4-BE49-F238E27FC236}">
                <a16:creationId xmlns:a16="http://schemas.microsoft.com/office/drawing/2014/main" id="{8A61E96C-C91A-4FE0-AA88-1E5D09ACBC22}"/>
              </a:ext>
            </a:extLst>
          </p:cNvPr>
          <p:cNvSpPr/>
          <p:nvPr userDrawn="1"/>
        </p:nvSpPr>
        <p:spPr>
          <a:xfrm>
            <a:off x="1058833" y="7018398"/>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8F7A53D1-31BF-4631-B5E2-371F5C5128E4}"/>
              </a:ext>
            </a:extLst>
          </p:cNvPr>
          <p:cNvSpPr txBox="1"/>
          <p:nvPr userDrawn="1"/>
        </p:nvSpPr>
        <p:spPr>
          <a:xfrm>
            <a:off x="11420230" y="6073200"/>
            <a:ext cx="531137" cy="363600"/>
          </a:xfrm>
          <a:prstGeom prst="rect">
            <a:avLst/>
          </a:prstGeom>
        </p:spPr>
        <p:txBody>
          <a:bodyPr vert="horz" lIns="91440" tIns="45720" rIns="91440" bIns="45720" rtlCol="0" anchor="ctr"/>
          <a:lstStyle>
            <a:defPPr>
              <a:defRPr lang="nl-NL"/>
            </a:defPPr>
            <a:lvl1pPr algn="r">
              <a:defRPr sz="1300">
                <a:solidFill>
                  <a:schemeClr val="tx2">
                    <a:lumMod val="40000"/>
                    <a:lumOff val="60000"/>
                  </a:schemeClr>
                </a:solidFill>
              </a:defRPr>
            </a:lvl1pPr>
          </a:lstStyle>
          <a:p>
            <a:pPr lvl="0" algn="l"/>
            <a:r>
              <a:rPr lang="nl-NL" sz="1100" dirty="0"/>
              <a:t>/12</a:t>
            </a:r>
          </a:p>
        </p:txBody>
      </p:sp>
      <p:sp>
        <p:nvSpPr>
          <p:cNvPr id="45" name="Tijdelijke aanduiding voor dianummer 5">
            <a:extLst>
              <a:ext uri="{FF2B5EF4-FFF2-40B4-BE49-F238E27FC236}">
                <a16:creationId xmlns:a16="http://schemas.microsoft.com/office/drawing/2014/main" id="{8D47B8E5-4584-427D-89B6-F0A8EECB6912}"/>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‹Nr.›</a:t>
            </a:fld>
            <a:endParaRPr lang="nl-NL" dirty="0"/>
          </a:p>
        </p:txBody>
      </p:sp>
      <p:sp>
        <p:nvSpPr>
          <p:cNvPr id="46" name="Tekstvak 45">
            <a:extLst>
              <a:ext uri="{FF2B5EF4-FFF2-40B4-BE49-F238E27FC236}">
                <a16:creationId xmlns:a16="http://schemas.microsoft.com/office/drawing/2014/main" id="{4311A79A-368E-406B-8827-98156CFDAC53}"/>
              </a:ext>
            </a:extLst>
          </p:cNvPr>
          <p:cNvSpPr txBox="1"/>
          <p:nvPr userDrawn="1"/>
        </p:nvSpPr>
        <p:spPr>
          <a:xfrm>
            <a:off x="12520337" y="5719982"/>
            <a:ext cx="1247457" cy="523220"/>
          </a:xfrm>
          <a:prstGeom prst="rect">
            <a:avLst/>
          </a:prstGeom>
          <a:noFill/>
        </p:spPr>
        <p:txBody>
          <a:bodyPr wrap="none" rtlCol="0">
            <a:spAutoFit/>
          </a:bodyPr>
          <a:lstStyle/>
          <a:p>
            <a:r>
              <a:rPr lang="nl-NL" sz="1400" dirty="0">
                <a:solidFill>
                  <a:schemeClr val="bg2"/>
                </a:solidFill>
              </a:rPr>
              <a:t>No content</a:t>
            </a:r>
            <a:br>
              <a:rPr lang="nl-NL" sz="1400" dirty="0">
                <a:solidFill>
                  <a:schemeClr val="bg2"/>
                </a:solidFill>
              </a:rPr>
            </a:br>
            <a:r>
              <a:rPr lang="nl-NL" sz="1400" dirty="0">
                <a:solidFill>
                  <a:schemeClr val="bg2"/>
                </a:solidFill>
              </a:rPr>
              <a:t>below </a:t>
            </a:r>
            <a:r>
              <a:rPr lang="nl-NL" sz="1400" dirty="0" err="1">
                <a:solidFill>
                  <a:schemeClr val="bg2"/>
                </a:solidFill>
              </a:rPr>
              <a:t>this</a:t>
            </a:r>
            <a:r>
              <a:rPr lang="nl-NL" sz="1400" dirty="0">
                <a:solidFill>
                  <a:schemeClr val="bg2"/>
                </a:solidFill>
              </a:rPr>
              <a:t> line</a:t>
            </a:r>
          </a:p>
        </p:txBody>
      </p:sp>
      <p:sp>
        <p:nvSpPr>
          <p:cNvPr id="47" name="Gelijkbenige driehoek 46">
            <a:extLst>
              <a:ext uri="{FF2B5EF4-FFF2-40B4-BE49-F238E27FC236}">
                <a16:creationId xmlns:a16="http://schemas.microsoft.com/office/drawing/2014/main" id="{51CD1C24-5024-4CFC-AFDC-F41D0C33828D}"/>
              </a:ext>
            </a:extLst>
          </p:cNvPr>
          <p:cNvSpPr/>
          <p:nvPr userDrawn="1"/>
        </p:nvSpPr>
        <p:spPr>
          <a:xfrm rot="16200000">
            <a:off x="12306037" y="5820684"/>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Tekstvak 47">
            <a:extLst>
              <a:ext uri="{FF2B5EF4-FFF2-40B4-BE49-F238E27FC236}">
                <a16:creationId xmlns:a16="http://schemas.microsoft.com/office/drawing/2014/main" id="{916D1EBF-D309-4BF3-94AB-FE2F3C91CAB2}"/>
              </a:ext>
            </a:extLst>
          </p:cNvPr>
          <p:cNvSpPr txBox="1"/>
          <p:nvPr userDrawn="1"/>
        </p:nvSpPr>
        <p:spPr>
          <a:xfrm>
            <a:off x="12520337" y="6211117"/>
            <a:ext cx="1446230" cy="738664"/>
          </a:xfrm>
          <a:prstGeom prst="rect">
            <a:avLst/>
          </a:prstGeom>
          <a:noFill/>
        </p:spPr>
        <p:txBody>
          <a:bodyPr wrap="none" rtlCol="0">
            <a:spAutoFit/>
          </a:bodyPr>
          <a:lstStyle/>
          <a:p>
            <a:r>
              <a:rPr lang="nl-NL" sz="1400" dirty="0" err="1">
                <a:solidFill>
                  <a:schemeClr val="bg2"/>
                </a:solidFill>
              </a:rPr>
              <a:t>Manually</a:t>
            </a:r>
            <a:r>
              <a:rPr lang="nl-NL" sz="1400" dirty="0">
                <a:solidFill>
                  <a:schemeClr val="bg2"/>
                </a:solidFill>
              </a:rPr>
              <a:t> change</a:t>
            </a:r>
            <a:br>
              <a:rPr lang="nl-NL" sz="1400" dirty="0">
                <a:solidFill>
                  <a:schemeClr val="bg2"/>
                </a:solidFill>
              </a:rPr>
            </a:br>
            <a:r>
              <a:rPr lang="nl-NL" sz="1400" dirty="0">
                <a:solidFill>
                  <a:schemeClr val="bg2"/>
                </a:solidFill>
              </a:rPr>
              <a:t>/12 to the correct</a:t>
            </a:r>
            <a:br>
              <a:rPr lang="nl-NL" sz="1400" dirty="0">
                <a:solidFill>
                  <a:schemeClr val="bg2"/>
                </a:solidFill>
              </a:rPr>
            </a:br>
            <a:r>
              <a:rPr lang="nl-NL" sz="1400" dirty="0" err="1">
                <a:solidFill>
                  <a:schemeClr val="bg2"/>
                </a:solidFill>
              </a:rPr>
              <a:t>total</a:t>
            </a:r>
            <a:r>
              <a:rPr lang="nl-NL" sz="1400" dirty="0">
                <a:solidFill>
                  <a:schemeClr val="bg2"/>
                </a:solidFill>
              </a:rPr>
              <a:t> # of slides</a:t>
            </a:r>
          </a:p>
        </p:txBody>
      </p:sp>
      <p:sp>
        <p:nvSpPr>
          <p:cNvPr id="49" name="Gelijkbenige driehoek 48">
            <a:extLst>
              <a:ext uri="{FF2B5EF4-FFF2-40B4-BE49-F238E27FC236}">
                <a16:creationId xmlns:a16="http://schemas.microsoft.com/office/drawing/2014/main" id="{65096C4E-8338-4BC4-9317-072A824911A7}"/>
              </a:ext>
            </a:extLst>
          </p:cNvPr>
          <p:cNvSpPr/>
          <p:nvPr userDrawn="1"/>
        </p:nvSpPr>
        <p:spPr>
          <a:xfrm rot="16200000">
            <a:off x="12306037" y="6311819"/>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Tekstvak 62">
            <a:extLst>
              <a:ext uri="{FF2B5EF4-FFF2-40B4-BE49-F238E27FC236}">
                <a16:creationId xmlns:a16="http://schemas.microsoft.com/office/drawing/2014/main" id="{AC252D11-3125-4414-A394-07D78A75915A}"/>
              </a:ext>
            </a:extLst>
          </p:cNvPr>
          <p:cNvSpPr txBox="1"/>
          <p:nvPr userDrawn="1"/>
        </p:nvSpPr>
        <p:spPr>
          <a:xfrm>
            <a:off x="3360008" y="6917696"/>
            <a:ext cx="7481407" cy="1384995"/>
          </a:xfrm>
          <a:prstGeom prst="rect">
            <a:avLst/>
          </a:prstGeom>
          <a:noFill/>
        </p:spPr>
        <p:txBody>
          <a:bodyPr wrap="none" rtlCol="0">
            <a:spAutoFit/>
          </a:bodyPr>
          <a:lstStyle/>
          <a:p>
            <a:r>
              <a:rPr lang="en-US" sz="1400" b="0" dirty="0">
                <a:solidFill>
                  <a:schemeClr val="bg2"/>
                </a:solidFill>
              </a:rPr>
              <a:t>To edit </a:t>
            </a:r>
            <a:r>
              <a:rPr lang="en-US" sz="1400" b="1" dirty="0">
                <a:solidFill>
                  <a:schemeClr val="bg2"/>
                </a:solidFill>
              </a:rPr>
              <a:t>Name Surname | Congress/event </a:t>
            </a:r>
            <a:r>
              <a:rPr lang="en-US" sz="1400" dirty="0">
                <a:solidFill>
                  <a:schemeClr val="bg2"/>
                </a:solidFill>
              </a:rPr>
              <a:t>- go to:</a:t>
            </a:r>
            <a:br>
              <a:rPr lang="en-US" sz="1400" dirty="0">
                <a:solidFill>
                  <a:schemeClr val="bg2"/>
                </a:solidFill>
              </a:rPr>
            </a:br>
            <a:r>
              <a:rPr lang="en-US" sz="1400" dirty="0">
                <a:solidFill>
                  <a:schemeClr val="bg2"/>
                </a:solidFill>
              </a:rPr>
              <a:t>Insert &gt; Header and Footer text &gt; Edit the text next to the checked</a:t>
            </a:r>
            <a:br>
              <a:rPr lang="en-US" sz="1400" dirty="0">
                <a:solidFill>
                  <a:schemeClr val="bg2"/>
                </a:solidFill>
              </a:rPr>
            </a:br>
            <a:r>
              <a:rPr lang="en-US" sz="1400" dirty="0">
                <a:solidFill>
                  <a:schemeClr val="bg2"/>
                </a:solidFill>
              </a:rPr>
              <a:t>Footer box &gt; Click ‘Apply to all’</a:t>
            </a:r>
          </a:p>
          <a:p>
            <a:endParaRPr lang="en-US" sz="1400" dirty="0">
              <a:solidFill>
                <a:schemeClr val="bg2"/>
              </a:solidFill>
            </a:endParaRPr>
          </a:p>
          <a:p>
            <a:r>
              <a:rPr lang="en-US" sz="1400" b="1" dirty="0">
                <a:solidFill>
                  <a:schemeClr val="bg2"/>
                </a:solidFill>
              </a:rPr>
              <a:t>Don't want a date and </a:t>
            </a:r>
            <a:r>
              <a:rPr lang="en-US" sz="1400" b="1" dirty="0" err="1">
                <a:solidFill>
                  <a:schemeClr val="bg2"/>
                </a:solidFill>
              </a:rPr>
              <a:t>footertext</a:t>
            </a:r>
            <a:r>
              <a:rPr lang="en-US" sz="1400" b="1" dirty="0">
                <a:solidFill>
                  <a:schemeClr val="bg2"/>
                </a:solidFill>
              </a:rPr>
              <a:t>?</a:t>
            </a:r>
            <a:br>
              <a:rPr lang="en-US" sz="1400" b="1" dirty="0">
                <a:solidFill>
                  <a:schemeClr val="bg2"/>
                </a:solidFill>
              </a:rPr>
            </a:br>
            <a:r>
              <a:rPr lang="en-US" sz="1400" dirty="0">
                <a:solidFill>
                  <a:schemeClr val="bg2"/>
                </a:solidFill>
              </a:rPr>
              <a:t>Uncheck the footer and date box in the Header and Footer-dialogue &gt; Click 'Apply to all'</a:t>
            </a:r>
          </a:p>
        </p:txBody>
      </p:sp>
      <p:sp>
        <p:nvSpPr>
          <p:cNvPr id="64" name="Tekstvak 63">
            <a:extLst>
              <a:ext uri="{FF2B5EF4-FFF2-40B4-BE49-F238E27FC236}">
                <a16:creationId xmlns:a16="http://schemas.microsoft.com/office/drawing/2014/main" id="{F5DE2D96-C0C2-49D6-BC7A-C2CC1AF57C11}"/>
              </a:ext>
            </a:extLst>
          </p:cNvPr>
          <p:cNvSpPr txBox="1"/>
          <p:nvPr userDrawn="1"/>
        </p:nvSpPr>
        <p:spPr>
          <a:xfrm>
            <a:off x="-2208343" y="169759"/>
            <a:ext cx="1898277" cy="523220"/>
          </a:xfrm>
          <a:prstGeom prst="rect">
            <a:avLst/>
          </a:prstGeom>
          <a:noFill/>
        </p:spPr>
        <p:txBody>
          <a:bodyPr wrap="none" rtlCol="0">
            <a:spAutoFit/>
          </a:bodyPr>
          <a:lstStyle/>
          <a:p>
            <a:r>
              <a:rPr lang="en-GB" sz="1400" noProof="0" dirty="0">
                <a:solidFill>
                  <a:schemeClr val="bg2"/>
                </a:solidFill>
              </a:rPr>
              <a:t>Colours you can use</a:t>
            </a:r>
            <a:br>
              <a:rPr lang="en-GB" sz="1400" noProof="0" dirty="0">
                <a:solidFill>
                  <a:schemeClr val="bg2"/>
                </a:solidFill>
              </a:rPr>
            </a:br>
            <a:r>
              <a:rPr lang="en-GB" sz="1400" noProof="0" dirty="0">
                <a:solidFill>
                  <a:schemeClr val="bg2"/>
                </a:solidFill>
              </a:rPr>
              <a:t>from the colour palette</a:t>
            </a:r>
          </a:p>
        </p:txBody>
      </p:sp>
      <p:sp>
        <p:nvSpPr>
          <p:cNvPr id="66" name="Rechthoek 65">
            <a:extLst>
              <a:ext uri="{FF2B5EF4-FFF2-40B4-BE49-F238E27FC236}">
                <a16:creationId xmlns:a16="http://schemas.microsoft.com/office/drawing/2014/main" id="{ADF6AC97-EF5C-4EA9-A1D3-C9AE8D75CC76}"/>
              </a:ext>
            </a:extLst>
          </p:cNvPr>
          <p:cNvSpPr/>
          <p:nvPr userDrawn="1"/>
        </p:nvSpPr>
        <p:spPr>
          <a:xfrm>
            <a:off x="-2053071" y="790518"/>
            <a:ext cx="215048" cy="2150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8" name="Rechthoek 67">
            <a:extLst>
              <a:ext uri="{FF2B5EF4-FFF2-40B4-BE49-F238E27FC236}">
                <a16:creationId xmlns:a16="http://schemas.microsoft.com/office/drawing/2014/main" id="{8D9C65DC-5BF4-4803-AE2E-2089A4633B10}"/>
              </a:ext>
            </a:extLst>
          </p:cNvPr>
          <p:cNvSpPr/>
          <p:nvPr userDrawn="1"/>
        </p:nvSpPr>
        <p:spPr>
          <a:xfrm>
            <a:off x="-2053071" y="1149469"/>
            <a:ext cx="215048"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0" name="Rechthoek 69">
            <a:extLst>
              <a:ext uri="{FF2B5EF4-FFF2-40B4-BE49-F238E27FC236}">
                <a16:creationId xmlns:a16="http://schemas.microsoft.com/office/drawing/2014/main" id="{C385C11D-9584-4B73-B4F6-61945CE24A41}"/>
              </a:ext>
            </a:extLst>
          </p:cNvPr>
          <p:cNvSpPr/>
          <p:nvPr userDrawn="1"/>
        </p:nvSpPr>
        <p:spPr>
          <a:xfrm>
            <a:off x="-2053071" y="1508420"/>
            <a:ext cx="215048"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2" name="Rechthoek 71">
            <a:extLst>
              <a:ext uri="{FF2B5EF4-FFF2-40B4-BE49-F238E27FC236}">
                <a16:creationId xmlns:a16="http://schemas.microsoft.com/office/drawing/2014/main" id="{EF609B4F-AD1F-45D5-AAAF-F98951815648}"/>
              </a:ext>
            </a:extLst>
          </p:cNvPr>
          <p:cNvSpPr/>
          <p:nvPr userDrawn="1"/>
        </p:nvSpPr>
        <p:spPr>
          <a:xfrm>
            <a:off x="-2053071" y="1867371"/>
            <a:ext cx="215048" cy="2150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4" name="Rechthoek 73">
            <a:extLst>
              <a:ext uri="{FF2B5EF4-FFF2-40B4-BE49-F238E27FC236}">
                <a16:creationId xmlns:a16="http://schemas.microsoft.com/office/drawing/2014/main" id="{14CF6F96-25A3-44B9-9D8C-EDCFEE501769}"/>
              </a:ext>
            </a:extLst>
          </p:cNvPr>
          <p:cNvSpPr/>
          <p:nvPr userDrawn="1"/>
        </p:nvSpPr>
        <p:spPr>
          <a:xfrm>
            <a:off x="-2053071" y="2226322"/>
            <a:ext cx="215048"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75" name="Groep 74">
            <a:extLst>
              <a:ext uri="{FF2B5EF4-FFF2-40B4-BE49-F238E27FC236}">
                <a16:creationId xmlns:a16="http://schemas.microsoft.com/office/drawing/2014/main" id="{63F830B9-CF1E-4B0D-82A4-AF8620C7649B}"/>
              </a:ext>
            </a:extLst>
          </p:cNvPr>
          <p:cNvGrpSpPr/>
          <p:nvPr userDrawn="1"/>
        </p:nvGrpSpPr>
        <p:grpSpPr>
          <a:xfrm>
            <a:off x="-2274277" y="136525"/>
            <a:ext cx="2126134" cy="2463669"/>
            <a:chOff x="-1989269" y="136525"/>
            <a:chExt cx="1710726" cy="2463669"/>
          </a:xfrm>
        </p:grpSpPr>
        <p:cxnSp>
          <p:nvCxnSpPr>
            <p:cNvPr id="76" name="Rechte verbindingslijn 75">
              <a:extLst>
                <a:ext uri="{FF2B5EF4-FFF2-40B4-BE49-F238E27FC236}">
                  <a16:creationId xmlns:a16="http://schemas.microsoft.com/office/drawing/2014/main" id="{7E8E1357-3D2F-4EB7-8D75-C168029C0B21}"/>
                </a:ext>
              </a:extLst>
            </p:cNvPr>
            <p:cNvCxnSpPr>
              <a:cxnSpLocks/>
            </p:cNvCxnSpPr>
            <p:nvPr userDrawn="1"/>
          </p:nvCxnSpPr>
          <p:spPr>
            <a:xfrm flipH="1">
              <a:off x="-1989269" y="136525"/>
              <a:ext cx="171072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a:extLst>
                <a:ext uri="{FF2B5EF4-FFF2-40B4-BE49-F238E27FC236}">
                  <a16:creationId xmlns:a16="http://schemas.microsoft.com/office/drawing/2014/main" id="{8339A351-E498-403E-8E2F-80F63C0A469A}"/>
                </a:ext>
              </a:extLst>
            </p:cNvPr>
            <p:cNvCxnSpPr>
              <a:cxnSpLocks/>
            </p:cNvCxnSpPr>
            <p:nvPr userDrawn="1"/>
          </p:nvCxnSpPr>
          <p:spPr>
            <a:xfrm flipH="1">
              <a:off x="-1989269" y="692107"/>
              <a:ext cx="1710726"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a:extLst>
                <a:ext uri="{FF2B5EF4-FFF2-40B4-BE49-F238E27FC236}">
                  <a16:creationId xmlns:a16="http://schemas.microsoft.com/office/drawing/2014/main" id="{85ACB323-45A6-446C-9514-36FF0ACAC57B}"/>
                </a:ext>
              </a:extLst>
            </p:cNvPr>
            <p:cNvCxnSpPr>
              <a:cxnSpLocks/>
            </p:cNvCxnSpPr>
            <p:nvPr userDrawn="1"/>
          </p:nvCxnSpPr>
          <p:spPr>
            <a:xfrm flipH="1">
              <a:off x="-1989269" y="2600194"/>
              <a:ext cx="171072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8" name="Tekstvak 14">
            <a:extLst>
              <a:ext uri="{FF2B5EF4-FFF2-40B4-BE49-F238E27FC236}">
                <a16:creationId xmlns:a16="http://schemas.microsoft.com/office/drawing/2014/main" id="{B7D25A9D-4D98-4175-89EB-AAD17FDA00ED}"/>
              </a:ext>
            </a:extLst>
          </p:cNvPr>
          <p:cNvSpPr txBox="1"/>
          <p:nvPr userDrawn="1"/>
        </p:nvSpPr>
        <p:spPr>
          <a:xfrm>
            <a:off x="-1773141" y="744154"/>
            <a:ext cx="1029449" cy="307777"/>
          </a:xfrm>
          <a:prstGeom prst="rect">
            <a:avLst/>
          </a:prstGeom>
          <a:noFill/>
        </p:spPr>
        <p:txBody>
          <a:bodyPr wrap="none" rtlCol="0">
            <a:spAutoFit/>
          </a:bodyPr>
          <a:lstStyle/>
          <a:p>
            <a:pPr algn="l"/>
            <a:r>
              <a:rPr lang="nl-NL" sz="1400" dirty="0">
                <a:solidFill>
                  <a:schemeClr val="bg2"/>
                </a:solidFill>
              </a:rPr>
              <a:t>230 / 130 / 0</a:t>
            </a:r>
          </a:p>
        </p:txBody>
      </p:sp>
      <p:sp>
        <p:nvSpPr>
          <p:cNvPr id="39" name="Tekstvak 16">
            <a:extLst>
              <a:ext uri="{FF2B5EF4-FFF2-40B4-BE49-F238E27FC236}">
                <a16:creationId xmlns:a16="http://schemas.microsoft.com/office/drawing/2014/main" id="{BFDBA976-9561-4BBF-BF3D-F00EEAC9AFE2}"/>
              </a:ext>
            </a:extLst>
          </p:cNvPr>
          <p:cNvSpPr txBox="1"/>
          <p:nvPr userDrawn="1"/>
        </p:nvSpPr>
        <p:spPr>
          <a:xfrm>
            <a:off x="-1773141" y="1103105"/>
            <a:ext cx="111761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solidFill>
                  <a:schemeClr val="bg2"/>
                </a:solidFill>
              </a:rPr>
              <a:t>94 / 179 / 5</a:t>
            </a:r>
          </a:p>
        </p:txBody>
      </p:sp>
      <p:sp>
        <p:nvSpPr>
          <p:cNvPr id="42" name="Tekstvak 18">
            <a:extLst>
              <a:ext uri="{FF2B5EF4-FFF2-40B4-BE49-F238E27FC236}">
                <a16:creationId xmlns:a16="http://schemas.microsoft.com/office/drawing/2014/main" id="{0A34D8A6-AB57-4B7C-A4EE-478C5D901E37}"/>
              </a:ext>
            </a:extLst>
          </p:cNvPr>
          <p:cNvSpPr txBox="1"/>
          <p:nvPr userDrawn="1"/>
        </p:nvSpPr>
        <p:spPr>
          <a:xfrm>
            <a:off x="-1773141" y="1462056"/>
            <a:ext cx="132279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solidFill>
                  <a:schemeClr val="bg2"/>
                </a:solidFill>
              </a:rPr>
              <a:t>69 / 133 / 136</a:t>
            </a:r>
          </a:p>
        </p:txBody>
      </p:sp>
      <p:sp>
        <p:nvSpPr>
          <p:cNvPr id="50" name="Tekstvak 20">
            <a:extLst>
              <a:ext uri="{FF2B5EF4-FFF2-40B4-BE49-F238E27FC236}">
                <a16:creationId xmlns:a16="http://schemas.microsoft.com/office/drawing/2014/main" id="{951ECC24-2CF6-44B0-A332-1A6DCC4C419C}"/>
              </a:ext>
            </a:extLst>
          </p:cNvPr>
          <p:cNvSpPr txBox="1"/>
          <p:nvPr userDrawn="1"/>
        </p:nvSpPr>
        <p:spPr>
          <a:xfrm>
            <a:off x="-1773141" y="1821007"/>
            <a:ext cx="1012393" cy="307777"/>
          </a:xfrm>
          <a:prstGeom prst="rect">
            <a:avLst/>
          </a:prstGeom>
          <a:noFill/>
        </p:spPr>
        <p:txBody>
          <a:bodyPr wrap="none" rtlCol="0">
            <a:spAutoFit/>
          </a:bodyPr>
          <a:lstStyle/>
          <a:p>
            <a:pPr algn="l"/>
            <a:r>
              <a:rPr lang="nl-NL" sz="1400" dirty="0">
                <a:solidFill>
                  <a:schemeClr val="bg2"/>
                </a:solidFill>
              </a:rPr>
              <a:t>57 / 87 / 163</a:t>
            </a:r>
          </a:p>
        </p:txBody>
      </p:sp>
      <p:sp>
        <p:nvSpPr>
          <p:cNvPr id="51" name="Tekstvak 22">
            <a:extLst>
              <a:ext uri="{FF2B5EF4-FFF2-40B4-BE49-F238E27FC236}">
                <a16:creationId xmlns:a16="http://schemas.microsoft.com/office/drawing/2014/main" id="{9BC4E77B-5C5A-4762-8764-71E3976E8280}"/>
              </a:ext>
            </a:extLst>
          </p:cNvPr>
          <p:cNvSpPr txBox="1"/>
          <p:nvPr userDrawn="1"/>
        </p:nvSpPr>
        <p:spPr>
          <a:xfrm>
            <a:off x="-1773141" y="2179958"/>
            <a:ext cx="132279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solidFill>
                  <a:schemeClr val="bg2"/>
                </a:solidFill>
              </a:rPr>
              <a:t>66 / 103 / 127</a:t>
            </a:r>
          </a:p>
        </p:txBody>
      </p:sp>
    </p:spTree>
    <p:extLst>
      <p:ext uri="{BB962C8B-B14F-4D97-AF65-F5344CB8AC3E}">
        <p14:creationId xmlns:p14="http://schemas.microsoft.com/office/powerpoint/2010/main" val="337803200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27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SzPct val="120000"/>
        <a:buFont typeface="Arial" panose="020B0604020202020204" pitchFamily="34" charset="0"/>
        <a:buNone/>
        <a:defRPr sz="1800" kern="1200">
          <a:solidFill>
            <a:schemeClr val="bg2"/>
          </a:solidFill>
          <a:latin typeface="+mn-lt"/>
          <a:ea typeface="+mn-ea"/>
          <a:cs typeface="+mn-cs"/>
        </a:defRPr>
      </a:lvl1pPr>
      <a:lvl2pPr marL="385763" indent="-18573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2pPr>
      <a:lvl3pPr marL="984250" indent="-15398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3pPr>
      <a:lvl4pPr marL="1598613" indent="-16033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4pPr>
      <a:lvl5pPr marL="2209800" indent="-158750"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26">
          <p15:clr>
            <a:srgbClr val="F26B43"/>
          </p15:clr>
        </p15:guide>
        <p15:guide id="4" pos="7129">
          <p15:clr>
            <a:srgbClr val="F26B43"/>
          </p15:clr>
        </p15:guide>
        <p15:guide id="6" orient="horz" pos="3720">
          <p15:clr>
            <a:srgbClr val="F26B43"/>
          </p15:clr>
        </p15:guide>
        <p15:guide id="8" orient="horz" pos="111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6B1E6E1-D838-4D74-BB40-D99B32CF7F4E}"/>
              </a:ext>
            </a:extLst>
          </p:cNvPr>
          <p:cNvSpPr>
            <a:spLocks noGrp="1"/>
          </p:cNvSpPr>
          <p:nvPr>
            <p:ph type="title"/>
          </p:nvPr>
        </p:nvSpPr>
        <p:spPr>
          <a:xfrm>
            <a:off x="358706" y="76813"/>
            <a:ext cx="10958582" cy="1130849"/>
          </a:xfrm>
          <a:prstGeom prst="rect">
            <a:avLst/>
          </a:prstGeom>
        </p:spPr>
        <p:txBody>
          <a:bodyPr vert="horz" lIns="91440" tIns="45720" rIns="91440" bIns="45720" rtlCol="0" anchor="b">
            <a:normAutofit/>
          </a:bodyPr>
          <a:lstStyle/>
          <a:p>
            <a:r>
              <a:rPr lang="en-GB" noProof="0" dirty="0"/>
              <a:t>Click to edit title style</a:t>
            </a:r>
          </a:p>
        </p:txBody>
      </p:sp>
      <p:sp>
        <p:nvSpPr>
          <p:cNvPr id="3" name="Tijdelijke aanduiding voor tekst 2">
            <a:extLst>
              <a:ext uri="{FF2B5EF4-FFF2-40B4-BE49-F238E27FC236}">
                <a16:creationId xmlns:a16="http://schemas.microsoft.com/office/drawing/2014/main" id="{711BF839-02E3-4C7D-9EAD-E3D6CEF99145}"/>
              </a:ext>
            </a:extLst>
          </p:cNvPr>
          <p:cNvSpPr>
            <a:spLocks noGrp="1"/>
          </p:cNvSpPr>
          <p:nvPr>
            <p:ph type="body" idx="1"/>
          </p:nvPr>
        </p:nvSpPr>
        <p:spPr>
          <a:xfrm>
            <a:off x="1156102" y="1769062"/>
            <a:ext cx="10153650" cy="4131617"/>
          </a:xfrm>
          <a:prstGeom prst="rect">
            <a:avLst/>
          </a:prstGeom>
        </p:spPr>
        <p:txBody>
          <a:bodyPr vert="horz" lIns="0" tIns="0" rIns="0" bIns="0" rtlCol="0">
            <a:normAutofit/>
          </a:body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ijdelijke aanduiding voor datum 3">
            <a:extLst>
              <a:ext uri="{FF2B5EF4-FFF2-40B4-BE49-F238E27FC236}">
                <a16:creationId xmlns:a16="http://schemas.microsoft.com/office/drawing/2014/main" id="{BFF128D9-473A-4F7D-8DD5-6600F505664A}"/>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E8CFA7FB-6D46-48A8-85E6-6D29A18ACF1B}" type="datetime4">
              <a:rPr lang="en-GB" smtClean="0"/>
              <a:t>24 March 2025</a:t>
            </a:fld>
            <a:endParaRPr lang="nl-NL" dirty="0"/>
          </a:p>
        </p:txBody>
      </p:sp>
      <p:sp>
        <p:nvSpPr>
          <p:cNvPr id="5" name="Tijdelijke aanduiding voor voettekst 4">
            <a:extLst>
              <a:ext uri="{FF2B5EF4-FFF2-40B4-BE49-F238E27FC236}">
                <a16:creationId xmlns:a16="http://schemas.microsoft.com/office/drawing/2014/main" id="{C3CDA788-C8BC-43C9-A581-03D0E049D144}"/>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J. Hargreaves  |  DIFFER SPA.2 Report 2024</a:t>
            </a:r>
            <a:endParaRPr lang="nl-NL" dirty="0"/>
          </a:p>
        </p:txBody>
      </p:sp>
      <p:pic>
        <p:nvPicPr>
          <p:cNvPr id="14" name="Afbeelding 13">
            <a:extLst>
              <a:ext uri="{FF2B5EF4-FFF2-40B4-BE49-F238E27FC236}">
                <a16:creationId xmlns:a16="http://schemas.microsoft.com/office/drawing/2014/main" id="{BD70F396-9D15-4057-A7C2-58B08A3372F5}"/>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12033939" y="1"/>
            <a:ext cx="160720" cy="1331680"/>
          </a:xfrm>
          <a:prstGeom prst="rect">
            <a:avLst/>
          </a:prstGeom>
        </p:spPr>
      </p:pic>
      <p:cxnSp>
        <p:nvCxnSpPr>
          <p:cNvPr id="28" name="Rechte verbindingslijn 27">
            <a:extLst>
              <a:ext uri="{FF2B5EF4-FFF2-40B4-BE49-F238E27FC236}">
                <a16:creationId xmlns:a16="http://schemas.microsoft.com/office/drawing/2014/main" id="{3AE83F09-AB9A-4A63-9E26-72CDB273A38F}"/>
              </a:ext>
            </a:extLst>
          </p:cNvPr>
          <p:cNvCxnSpPr/>
          <p:nvPr userDrawn="1"/>
        </p:nvCxnSpPr>
        <p:spPr>
          <a:xfrm>
            <a:off x="0" y="1327950"/>
            <a:ext cx="4980562" cy="0"/>
          </a:xfrm>
          <a:prstGeom prst="line">
            <a:avLst/>
          </a:prstGeom>
          <a:ln w="25400" cap="rnd"/>
        </p:spPr>
        <p:style>
          <a:lnRef idx="1">
            <a:schemeClr val="accent1"/>
          </a:lnRef>
          <a:fillRef idx="0">
            <a:schemeClr val="accent1"/>
          </a:fillRef>
          <a:effectRef idx="0">
            <a:schemeClr val="accent1"/>
          </a:effectRef>
          <a:fontRef idx="minor">
            <a:schemeClr val="tx1"/>
          </a:fontRef>
        </p:style>
      </p:cxnSp>
      <p:pic>
        <p:nvPicPr>
          <p:cNvPr id="1030" name="Afbeelding 1029">
            <a:extLst>
              <a:ext uri="{FF2B5EF4-FFF2-40B4-BE49-F238E27FC236}">
                <a16:creationId xmlns:a16="http://schemas.microsoft.com/office/drawing/2014/main" id="{65CF8843-DEAD-43E7-A688-E9E1996CE95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417911" y="6138000"/>
            <a:ext cx="501968" cy="493871"/>
          </a:xfrm>
          <a:prstGeom prst="rect">
            <a:avLst/>
          </a:prstGeom>
        </p:spPr>
      </p:pic>
      <p:sp>
        <p:nvSpPr>
          <p:cNvPr id="43" name="Gelijkbenige driehoek 42">
            <a:extLst>
              <a:ext uri="{FF2B5EF4-FFF2-40B4-BE49-F238E27FC236}">
                <a16:creationId xmlns:a16="http://schemas.microsoft.com/office/drawing/2014/main" id="{E3E96BB4-7614-450E-A4BD-346FBF89C3E4}"/>
              </a:ext>
            </a:extLst>
          </p:cNvPr>
          <p:cNvSpPr/>
          <p:nvPr userDrawn="1"/>
        </p:nvSpPr>
        <p:spPr>
          <a:xfrm>
            <a:off x="3145708" y="7018398"/>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Tekstvak 29">
            <a:extLst>
              <a:ext uri="{FF2B5EF4-FFF2-40B4-BE49-F238E27FC236}">
                <a16:creationId xmlns:a16="http://schemas.microsoft.com/office/drawing/2014/main" id="{7D347FC8-28AB-41E4-A90B-6F8EEFC490AC}"/>
              </a:ext>
            </a:extLst>
          </p:cNvPr>
          <p:cNvSpPr txBox="1"/>
          <p:nvPr userDrawn="1"/>
        </p:nvSpPr>
        <p:spPr>
          <a:xfrm>
            <a:off x="12520337" y="1575523"/>
            <a:ext cx="1249060" cy="523220"/>
          </a:xfrm>
          <a:prstGeom prst="rect">
            <a:avLst/>
          </a:prstGeom>
          <a:noFill/>
        </p:spPr>
        <p:txBody>
          <a:bodyPr wrap="none" rtlCol="0">
            <a:spAutoFit/>
          </a:bodyPr>
          <a:lstStyle/>
          <a:p>
            <a:r>
              <a:rPr lang="nl-NL" sz="1400" dirty="0">
                <a:solidFill>
                  <a:schemeClr val="bg2"/>
                </a:solidFill>
              </a:rPr>
              <a:t>No content</a:t>
            </a:r>
            <a:br>
              <a:rPr lang="nl-NL" sz="1400" dirty="0">
                <a:solidFill>
                  <a:schemeClr val="bg2"/>
                </a:solidFill>
              </a:rPr>
            </a:br>
            <a:r>
              <a:rPr lang="nl-NL" sz="1400" dirty="0" err="1">
                <a:solidFill>
                  <a:schemeClr val="bg2"/>
                </a:solidFill>
              </a:rPr>
              <a:t>above</a:t>
            </a:r>
            <a:r>
              <a:rPr lang="nl-NL" sz="1400" dirty="0">
                <a:solidFill>
                  <a:schemeClr val="bg2"/>
                </a:solidFill>
              </a:rPr>
              <a:t> </a:t>
            </a:r>
            <a:r>
              <a:rPr lang="nl-NL" sz="1400" dirty="0" err="1">
                <a:solidFill>
                  <a:schemeClr val="bg2"/>
                </a:solidFill>
              </a:rPr>
              <a:t>this</a:t>
            </a:r>
            <a:r>
              <a:rPr lang="nl-NL" sz="1400" dirty="0">
                <a:solidFill>
                  <a:schemeClr val="bg2"/>
                </a:solidFill>
              </a:rPr>
              <a:t> line</a:t>
            </a:r>
          </a:p>
        </p:txBody>
      </p:sp>
      <p:sp>
        <p:nvSpPr>
          <p:cNvPr id="31" name="Gelijkbenige driehoek 30">
            <a:extLst>
              <a:ext uri="{FF2B5EF4-FFF2-40B4-BE49-F238E27FC236}">
                <a16:creationId xmlns:a16="http://schemas.microsoft.com/office/drawing/2014/main" id="{D86B6D5B-55CD-4151-B10E-963BB875D274}"/>
              </a:ext>
            </a:extLst>
          </p:cNvPr>
          <p:cNvSpPr/>
          <p:nvPr userDrawn="1"/>
        </p:nvSpPr>
        <p:spPr>
          <a:xfrm rot="16200000">
            <a:off x="12306037" y="1676225"/>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Tekstvak 34">
            <a:extLst>
              <a:ext uri="{FF2B5EF4-FFF2-40B4-BE49-F238E27FC236}">
                <a16:creationId xmlns:a16="http://schemas.microsoft.com/office/drawing/2014/main" id="{961D766B-AE05-41F6-97D7-B0D68CF50C9E}"/>
              </a:ext>
            </a:extLst>
          </p:cNvPr>
          <p:cNvSpPr txBox="1"/>
          <p:nvPr userDrawn="1"/>
        </p:nvSpPr>
        <p:spPr>
          <a:xfrm>
            <a:off x="11415467" y="6917696"/>
            <a:ext cx="1410964" cy="523220"/>
          </a:xfrm>
          <a:prstGeom prst="rect">
            <a:avLst/>
          </a:prstGeom>
          <a:noFill/>
        </p:spPr>
        <p:txBody>
          <a:bodyPr wrap="none" rtlCol="0">
            <a:spAutoFit/>
          </a:bodyPr>
          <a:lstStyle/>
          <a:p>
            <a:r>
              <a:rPr lang="en-US" sz="1400" b="0" dirty="0">
                <a:solidFill>
                  <a:schemeClr val="bg2"/>
                </a:solidFill>
              </a:rPr>
              <a:t>No content right</a:t>
            </a:r>
            <a:br>
              <a:rPr lang="en-US" sz="1400" b="0" dirty="0">
                <a:solidFill>
                  <a:schemeClr val="bg2"/>
                </a:solidFill>
              </a:rPr>
            </a:br>
            <a:r>
              <a:rPr lang="en-US" sz="1400" b="0" dirty="0">
                <a:solidFill>
                  <a:schemeClr val="bg2"/>
                </a:solidFill>
              </a:rPr>
              <a:t>of this line</a:t>
            </a:r>
            <a:endParaRPr lang="en-US" sz="1400" dirty="0">
              <a:solidFill>
                <a:schemeClr val="bg2"/>
              </a:solidFill>
            </a:endParaRPr>
          </a:p>
        </p:txBody>
      </p:sp>
      <p:sp>
        <p:nvSpPr>
          <p:cNvPr id="40" name="Gelijkbenige driehoek 39">
            <a:extLst>
              <a:ext uri="{FF2B5EF4-FFF2-40B4-BE49-F238E27FC236}">
                <a16:creationId xmlns:a16="http://schemas.microsoft.com/office/drawing/2014/main" id="{5F08617F-AF79-47A7-B9C2-84315053016A}"/>
              </a:ext>
            </a:extLst>
          </p:cNvPr>
          <p:cNvSpPr/>
          <p:nvPr userDrawn="1"/>
        </p:nvSpPr>
        <p:spPr>
          <a:xfrm>
            <a:off x="11201167" y="7018398"/>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Tekstvak 40">
            <a:extLst>
              <a:ext uri="{FF2B5EF4-FFF2-40B4-BE49-F238E27FC236}">
                <a16:creationId xmlns:a16="http://schemas.microsoft.com/office/drawing/2014/main" id="{7AB32B94-2EA3-4D0C-92C5-F3EAA06F889B}"/>
              </a:ext>
            </a:extLst>
          </p:cNvPr>
          <p:cNvSpPr txBox="1"/>
          <p:nvPr userDrawn="1"/>
        </p:nvSpPr>
        <p:spPr>
          <a:xfrm>
            <a:off x="-239746" y="6917696"/>
            <a:ext cx="1306768" cy="523220"/>
          </a:xfrm>
          <a:prstGeom prst="rect">
            <a:avLst/>
          </a:prstGeom>
          <a:noFill/>
        </p:spPr>
        <p:txBody>
          <a:bodyPr wrap="none" rtlCol="0">
            <a:spAutoFit/>
          </a:bodyPr>
          <a:lstStyle/>
          <a:p>
            <a:pPr algn="r"/>
            <a:r>
              <a:rPr lang="en-US" sz="1400" b="0" dirty="0">
                <a:solidFill>
                  <a:schemeClr val="bg2"/>
                </a:solidFill>
              </a:rPr>
              <a:t>No content left</a:t>
            </a:r>
            <a:br>
              <a:rPr lang="en-US" sz="1400" b="0" dirty="0">
                <a:solidFill>
                  <a:schemeClr val="bg2"/>
                </a:solidFill>
              </a:rPr>
            </a:br>
            <a:r>
              <a:rPr lang="en-US" sz="1400" b="0" dirty="0">
                <a:solidFill>
                  <a:schemeClr val="bg2"/>
                </a:solidFill>
              </a:rPr>
              <a:t>of this line</a:t>
            </a:r>
            <a:endParaRPr lang="en-US" sz="1400" dirty="0">
              <a:solidFill>
                <a:schemeClr val="bg2"/>
              </a:solidFill>
            </a:endParaRPr>
          </a:p>
        </p:txBody>
      </p:sp>
      <p:sp>
        <p:nvSpPr>
          <p:cNvPr id="44" name="Gelijkbenige driehoek 43">
            <a:extLst>
              <a:ext uri="{FF2B5EF4-FFF2-40B4-BE49-F238E27FC236}">
                <a16:creationId xmlns:a16="http://schemas.microsoft.com/office/drawing/2014/main" id="{52398A7D-4F24-45BA-93B0-39BC7BF6D0F1}"/>
              </a:ext>
            </a:extLst>
          </p:cNvPr>
          <p:cNvSpPr/>
          <p:nvPr userDrawn="1"/>
        </p:nvSpPr>
        <p:spPr>
          <a:xfrm>
            <a:off x="1058833" y="7018398"/>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85115A94-F044-472C-A9DA-DDFCEA712593}"/>
              </a:ext>
            </a:extLst>
          </p:cNvPr>
          <p:cNvSpPr txBox="1"/>
          <p:nvPr userDrawn="1"/>
        </p:nvSpPr>
        <p:spPr>
          <a:xfrm>
            <a:off x="11420230" y="6073200"/>
            <a:ext cx="457189" cy="363600"/>
          </a:xfrm>
          <a:prstGeom prst="rect">
            <a:avLst/>
          </a:prstGeom>
        </p:spPr>
        <p:txBody>
          <a:bodyPr vert="horz" lIns="91440" tIns="45720" rIns="91440" bIns="45720" rtlCol="0" anchor="ctr"/>
          <a:lstStyle>
            <a:defPPr>
              <a:defRPr lang="nl-NL"/>
            </a:defPPr>
            <a:lvl1pPr algn="r">
              <a:defRPr sz="1300">
                <a:solidFill>
                  <a:schemeClr val="tx2">
                    <a:lumMod val="40000"/>
                    <a:lumOff val="60000"/>
                  </a:schemeClr>
                </a:solidFill>
              </a:defRPr>
            </a:lvl1pPr>
          </a:lstStyle>
          <a:p>
            <a:pPr lvl="0" algn="l"/>
            <a:r>
              <a:rPr lang="nl-NL" sz="1100" dirty="0"/>
              <a:t>/12</a:t>
            </a:r>
          </a:p>
        </p:txBody>
      </p:sp>
      <p:sp>
        <p:nvSpPr>
          <p:cNvPr id="45" name="Tijdelijke aanduiding voor dianummer 5">
            <a:extLst>
              <a:ext uri="{FF2B5EF4-FFF2-40B4-BE49-F238E27FC236}">
                <a16:creationId xmlns:a16="http://schemas.microsoft.com/office/drawing/2014/main" id="{FD0C8193-8990-4BF8-8E41-F2CC014708FA}"/>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‹Nr.›</a:t>
            </a:fld>
            <a:endParaRPr lang="nl-NL" dirty="0"/>
          </a:p>
        </p:txBody>
      </p:sp>
      <p:sp>
        <p:nvSpPr>
          <p:cNvPr id="46" name="Tekstvak 45">
            <a:extLst>
              <a:ext uri="{FF2B5EF4-FFF2-40B4-BE49-F238E27FC236}">
                <a16:creationId xmlns:a16="http://schemas.microsoft.com/office/drawing/2014/main" id="{4CDEF40A-C79D-43E4-A5DD-7AF2819FC024}"/>
              </a:ext>
            </a:extLst>
          </p:cNvPr>
          <p:cNvSpPr txBox="1"/>
          <p:nvPr userDrawn="1"/>
        </p:nvSpPr>
        <p:spPr>
          <a:xfrm>
            <a:off x="12520337" y="5719982"/>
            <a:ext cx="1247457" cy="523220"/>
          </a:xfrm>
          <a:prstGeom prst="rect">
            <a:avLst/>
          </a:prstGeom>
          <a:noFill/>
        </p:spPr>
        <p:txBody>
          <a:bodyPr wrap="none" rtlCol="0">
            <a:spAutoFit/>
          </a:bodyPr>
          <a:lstStyle/>
          <a:p>
            <a:r>
              <a:rPr lang="nl-NL" sz="1400" dirty="0">
                <a:solidFill>
                  <a:schemeClr val="bg2"/>
                </a:solidFill>
              </a:rPr>
              <a:t>No content</a:t>
            </a:r>
            <a:br>
              <a:rPr lang="nl-NL" sz="1400" dirty="0">
                <a:solidFill>
                  <a:schemeClr val="bg2"/>
                </a:solidFill>
              </a:rPr>
            </a:br>
            <a:r>
              <a:rPr lang="nl-NL" sz="1400" dirty="0">
                <a:solidFill>
                  <a:schemeClr val="bg2"/>
                </a:solidFill>
              </a:rPr>
              <a:t>below </a:t>
            </a:r>
            <a:r>
              <a:rPr lang="nl-NL" sz="1400" dirty="0" err="1">
                <a:solidFill>
                  <a:schemeClr val="bg2"/>
                </a:solidFill>
              </a:rPr>
              <a:t>this</a:t>
            </a:r>
            <a:r>
              <a:rPr lang="nl-NL" sz="1400" dirty="0">
                <a:solidFill>
                  <a:schemeClr val="bg2"/>
                </a:solidFill>
              </a:rPr>
              <a:t> line</a:t>
            </a:r>
          </a:p>
        </p:txBody>
      </p:sp>
      <p:sp>
        <p:nvSpPr>
          <p:cNvPr id="47" name="Gelijkbenige driehoek 46">
            <a:extLst>
              <a:ext uri="{FF2B5EF4-FFF2-40B4-BE49-F238E27FC236}">
                <a16:creationId xmlns:a16="http://schemas.microsoft.com/office/drawing/2014/main" id="{4A408EF7-1008-4EAD-A953-EAA369C7BE98}"/>
              </a:ext>
            </a:extLst>
          </p:cNvPr>
          <p:cNvSpPr/>
          <p:nvPr userDrawn="1"/>
        </p:nvSpPr>
        <p:spPr>
          <a:xfrm rot="16200000">
            <a:off x="12306037" y="5820684"/>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Tekstvak 47">
            <a:extLst>
              <a:ext uri="{FF2B5EF4-FFF2-40B4-BE49-F238E27FC236}">
                <a16:creationId xmlns:a16="http://schemas.microsoft.com/office/drawing/2014/main" id="{95C52140-402F-4CB9-83D1-72C44AD1C68D}"/>
              </a:ext>
            </a:extLst>
          </p:cNvPr>
          <p:cNvSpPr txBox="1"/>
          <p:nvPr userDrawn="1"/>
        </p:nvSpPr>
        <p:spPr>
          <a:xfrm>
            <a:off x="12520337" y="6211117"/>
            <a:ext cx="1446230" cy="738664"/>
          </a:xfrm>
          <a:prstGeom prst="rect">
            <a:avLst/>
          </a:prstGeom>
          <a:noFill/>
        </p:spPr>
        <p:txBody>
          <a:bodyPr wrap="none" rtlCol="0">
            <a:spAutoFit/>
          </a:bodyPr>
          <a:lstStyle/>
          <a:p>
            <a:r>
              <a:rPr lang="nl-NL" sz="1400" dirty="0" err="1">
                <a:solidFill>
                  <a:schemeClr val="bg2"/>
                </a:solidFill>
              </a:rPr>
              <a:t>Manually</a:t>
            </a:r>
            <a:r>
              <a:rPr lang="nl-NL" sz="1400" dirty="0">
                <a:solidFill>
                  <a:schemeClr val="bg2"/>
                </a:solidFill>
              </a:rPr>
              <a:t> change</a:t>
            </a:r>
            <a:br>
              <a:rPr lang="nl-NL" sz="1400" dirty="0">
                <a:solidFill>
                  <a:schemeClr val="bg2"/>
                </a:solidFill>
              </a:rPr>
            </a:br>
            <a:r>
              <a:rPr lang="nl-NL" sz="1400" dirty="0">
                <a:solidFill>
                  <a:schemeClr val="bg2"/>
                </a:solidFill>
              </a:rPr>
              <a:t>/12 to the correct</a:t>
            </a:r>
            <a:br>
              <a:rPr lang="nl-NL" sz="1400" dirty="0">
                <a:solidFill>
                  <a:schemeClr val="bg2"/>
                </a:solidFill>
              </a:rPr>
            </a:br>
            <a:r>
              <a:rPr lang="nl-NL" sz="1400" dirty="0" err="1">
                <a:solidFill>
                  <a:schemeClr val="bg2"/>
                </a:solidFill>
              </a:rPr>
              <a:t>total</a:t>
            </a:r>
            <a:r>
              <a:rPr lang="nl-NL" sz="1400" dirty="0">
                <a:solidFill>
                  <a:schemeClr val="bg2"/>
                </a:solidFill>
              </a:rPr>
              <a:t> # of slides</a:t>
            </a:r>
          </a:p>
        </p:txBody>
      </p:sp>
      <p:sp>
        <p:nvSpPr>
          <p:cNvPr id="49" name="Gelijkbenige driehoek 48">
            <a:extLst>
              <a:ext uri="{FF2B5EF4-FFF2-40B4-BE49-F238E27FC236}">
                <a16:creationId xmlns:a16="http://schemas.microsoft.com/office/drawing/2014/main" id="{87729A79-CE9B-4356-AA9D-1D4C33F5740A}"/>
              </a:ext>
            </a:extLst>
          </p:cNvPr>
          <p:cNvSpPr/>
          <p:nvPr userDrawn="1"/>
        </p:nvSpPr>
        <p:spPr>
          <a:xfrm rot="16200000">
            <a:off x="12306037" y="6311819"/>
            <a:ext cx="217170" cy="18721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Tekstvak 62">
            <a:extLst>
              <a:ext uri="{FF2B5EF4-FFF2-40B4-BE49-F238E27FC236}">
                <a16:creationId xmlns:a16="http://schemas.microsoft.com/office/drawing/2014/main" id="{D9E35370-AC98-4476-B408-02EC5A5E2BF6}"/>
              </a:ext>
            </a:extLst>
          </p:cNvPr>
          <p:cNvSpPr txBox="1"/>
          <p:nvPr userDrawn="1"/>
        </p:nvSpPr>
        <p:spPr>
          <a:xfrm>
            <a:off x="3360008" y="6917696"/>
            <a:ext cx="7481407" cy="1384995"/>
          </a:xfrm>
          <a:prstGeom prst="rect">
            <a:avLst/>
          </a:prstGeom>
          <a:noFill/>
        </p:spPr>
        <p:txBody>
          <a:bodyPr wrap="none" rtlCol="0">
            <a:spAutoFit/>
          </a:bodyPr>
          <a:lstStyle/>
          <a:p>
            <a:r>
              <a:rPr lang="en-US" sz="1400" b="0" dirty="0">
                <a:solidFill>
                  <a:schemeClr val="bg2"/>
                </a:solidFill>
              </a:rPr>
              <a:t>To edit </a:t>
            </a:r>
            <a:r>
              <a:rPr lang="en-US" sz="1400" b="1" dirty="0">
                <a:solidFill>
                  <a:schemeClr val="bg2"/>
                </a:solidFill>
              </a:rPr>
              <a:t>Name Surname | Congress/event </a:t>
            </a:r>
            <a:r>
              <a:rPr lang="en-US" sz="1400" dirty="0">
                <a:solidFill>
                  <a:schemeClr val="bg2"/>
                </a:solidFill>
              </a:rPr>
              <a:t>- go to:</a:t>
            </a:r>
            <a:br>
              <a:rPr lang="en-US" sz="1400" dirty="0">
                <a:solidFill>
                  <a:schemeClr val="bg2"/>
                </a:solidFill>
              </a:rPr>
            </a:br>
            <a:r>
              <a:rPr lang="en-US" sz="1400" dirty="0">
                <a:solidFill>
                  <a:schemeClr val="bg2"/>
                </a:solidFill>
              </a:rPr>
              <a:t>Insert &gt; Header and Footer text &gt; Edit the text next to the checked</a:t>
            </a:r>
            <a:br>
              <a:rPr lang="en-US" sz="1400" dirty="0">
                <a:solidFill>
                  <a:schemeClr val="bg2"/>
                </a:solidFill>
              </a:rPr>
            </a:br>
            <a:r>
              <a:rPr lang="en-US" sz="1400" dirty="0">
                <a:solidFill>
                  <a:schemeClr val="bg2"/>
                </a:solidFill>
              </a:rPr>
              <a:t>Footer box &gt; Click ‘Apply to all’</a:t>
            </a:r>
          </a:p>
          <a:p>
            <a:endParaRPr lang="en-US" sz="1400" dirty="0">
              <a:solidFill>
                <a:schemeClr val="bg2"/>
              </a:solidFill>
            </a:endParaRPr>
          </a:p>
          <a:p>
            <a:r>
              <a:rPr lang="en-US" sz="1400" b="1" dirty="0">
                <a:solidFill>
                  <a:schemeClr val="bg2"/>
                </a:solidFill>
              </a:rPr>
              <a:t>Don't want a date and </a:t>
            </a:r>
            <a:r>
              <a:rPr lang="en-US" sz="1400" b="1" dirty="0" err="1">
                <a:solidFill>
                  <a:schemeClr val="bg2"/>
                </a:solidFill>
              </a:rPr>
              <a:t>footertext</a:t>
            </a:r>
            <a:r>
              <a:rPr lang="en-US" sz="1400" b="1" dirty="0">
                <a:solidFill>
                  <a:schemeClr val="bg2"/>
                </a:solidFill>
              </a:rPr>
              <a:t>?</a:t>
            </a:r>
            <a:br>
              <a:rPr lang="en-US" sz="1400" b="1" dirty="0">
                <a:solidFill>
                  <a:schemeClr val="bg2"/>
                </a:solidFill>
              </a:rPr>
            </a:br>
            <a:r>
              <a:rPr lang="en-US" sz="1400" dirty="0">
                <a:solidFill>
                  <a:schemeClr val="bg2"/>
                </a:solidFill>
              </a:rPr>
              <a:t>Uncheck the footer and date box in the Header and Footer-dialogue &gt; Click 'Apply to all'</a:t>
            </a:r>
          </a:p>
        </p:txBody>
      </p:sp>
      <p:sp>
        <p:nvSpPr>
          <p:cNvPr id="64" name="Tekstvak 63">
            <a:extLst>
              <a:ext uri="{FF2B5EF4-FFF2-40B4-BE49-F238E27FC236}">
                <a16:creationId xmlns:a16="http://schemas.microsoft.com/office/drawing/2014/main" id="{3E3502B5-52AB-4717-9DC0-7504C6474EFD}"/>
              </a:ext>
            </a:extLst>
          </p:cNvPr>
          <p:cNvSpPr txBox="1"/>
          <p:nvPr userDrawn="1"/>
        </p:nvSpPr>
        <p:spPr>
          <a:xfrm>
            <a:off x="-2208343" y="169759"/>
            <a:ext cx="1898277" cy="523220"/>
          </a:xfrm>
          <a:prstGeom prst="rect">
            <a:avLst/>
          </a:prstGeom>
          <a:noFill/>
        </p:spPr>
        <p:txBody>
          <a:bodyPr wrap="none" rtlCol="0">
            <a:spAutoFit/>
          </a:bodyPr>
          <a:lstStyle/>
          <a:p>
            <a:r>
              <a:rPr lang="en-GB" sz="1400" noProof="0" dirty="0">
                <a:solidFill>
                  <a:schemeClr val="bg2"/>
                </a:solidFill>
              </a:rPr>
              <a:t>Colours you can use</a:t>
            </a:r>
            <a:br>
              <a:rPr lang="en-GB" sz="1400" noProof="0" dirty="0">
                <a:solidFill>
                  <a:schemeClr val="bg2"/>
                </a:solidFill>
              </a:rPr>
            </a:br>
            <a:r>
              <a:rPr lang="en-GB" sz="1400" noProof="0" dirty="0">
                <a:solidFill>
                  <a:schemeClr val="bg2"/>
                </a:solidFill>
              </a:rPr>
              <a:t>from the colour palette</a:t>
            </a:r>
          </a:p>
        </p:txBody>
      </p:sp>
      <p:sp>
        <p:nvSpPr>
          <p:cNvPr id="66" name="Rechthoek 65">
            <a:extLst>
              <a:ext uri="{FF2B5EF4-FFF2-40B4-BE49-F238E27FC236}">
                <a16:creationId xmlns:a16="http://schemas.microsoft.com/office/drawing/2014/main" id="{73BCD98D-9689-43EE-8DD1-7C9E2F819DE4}"/>
              </a:ext>
            </a:extLst>
          </p:cNvPr>
          <p:cNvSpPr/>
          <p:nvPr userDrawn="1"/>
        </p:nvSpPr>
        <p:spPr>
          <a:xfrm>
            <a:off x="-2053071" y="790518"/>
            <a:ext cx="215048" cy="2150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8" name="Rechthoek 67">
            <a:extLst>
              <a:ext uri="{FF2B5EF4-FFF2-40B4-BE49-F238E27FC236}">
                <a16:creationId xmlns:a16="http://schemas.microsoft.com/office/drawing/2014/main" id="{E32C9BCB-1A9C-4555-A917-C79D10979920}"/>
              </a:ext>
            </a:extLst>
          </p:cNvPr>
          <p:cNvSpPr/>
          <p:nvPr userDrawn="1"/>
        </p:nvSpPr>
        <p:spPr>
          <a:xfrm>
            <a:off x="-2053071" y="1149469"/>
            <a:ext cx="215048"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0" name="Rechthoek 69">
            <a:extLst>
              <a:ext uri="{FF2B5EF4-FFF2-40B4-BE49-F238E27FC236}">
                <a16:creationId xmlns:a16="http://schemas.microsoft.com/office/drawing/2014/main" id="{0E32B463-21AB-4019-9A6E-C1042D891657}"/>
              </a:ext>
            </a:extLst>
          </p:cNvPr>
          <p:cNvSpPr/>
          <p:nvPr userDrawn="1"/>
        </p:nvSpPr>
        <p:spPr>
          <a:xfrm>
            <a:off x="-2053071" y="1508420"/>
            <a:ext cx="215048"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2" name="Rechthoek 71">
            <a:extLst>
              <a:ext uri="{FF2B5EF4-FFF2-40B4-BE49-F238E27FC236}">
                <a16:creationId xmlns:a16="http://schemas.microsoft.com/office/drawing/2014/main" id="{0A62BBFC-1240-419F-9A17-35F3D1D9FC4F}"/>
              </a:ext>
            </a:extLst>
          </p:cNvPr>
          <p:cNvSpPr/>
          <p:nvPr userDrawn="1"/>
        </p:nvSpPr>
        <p:spPr>
          <a:xfrm>
            <a:off x="-2053071" y="1867371"/>
            <a:ext cx="215048" cy="2150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4" name="Rechthoek 73">
            <a:extLst>
              <a:ext uri="{FF2B5EF4-FFF2-40B4-BE49-F238E27FC236}">
                <a16:creationId xmlns:a16="http://schemas.microsoft.com/office/drawing/2014/main" id="{661E0014-6475-444A-BC6B-3270A09E1A84}"/>
              </a:ext>
            </a:extLst>
          </p:cNvPr>
          <p:cNvSpPr/>
          <p:nvPr userDrawn="1"/>
        </p:nvSpPr>
        <p:spPr>
          <a:xfrm>
            <a:off x="-2053071" y="2226322"/>
            <a:ext cx="215048"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75" name="Groep 74">
            <a:extLst>
              <a:ext uri="{FF2B5EF4-FFF2-40B4-BE49-F238E27FC236}">
                <a16:creationId xmlns:a16="http://schemas.microsoft.com/office/drawing/2014/main" id="{3B922B2E-D787-42B1-B397-BEFFFA737309}"/>
              </a:ext>
            </a:extLst>
          </p:cNvPr>
          <p:cNvGrpSpPr/>
          <p:nvPr userDrawn="1"/>
        </p:nvGrpSpPr>
        <p:grpSpPr>
          <a:xfrm>
            <a:off x="-2274277" y="136525"/>
            <a:ext cx="2126134" cy="2463669"/>
            <a:chOff x="-1989269" y="136525"/>
            <a:chExt cx="1710726" cy="2463669"/>
          </a:xfrm>
        </p:grpSpPr>
        <p:cxnSp>
          <p:nvCxnSpPr>
            <p:cNvPr id="76" name="Rechte verbindingslijn 75">
              <a:extLst>
                <a:ext uri="{FF2B5EF4-FFF2-40B4-BE49-F238E27FC236}">
                  <a16:creationId xmlns:a16="http://schemas.microsoft.com/office/drawing/2014/main" id="{B352AFEE-FC7C-4495-94DD-323D4599A206}"/>
                </a:ext>
              </a:extLst>
            </p:cNvPr>
            <p:cNvCxnSpPr>
              <a:cxnSpLocks/>
            </p:cNvCxnSpPr>
            <p:nvPr userDrawn="1"/>
          </p:nvCxnSpPr>
          <p:spPr>
            <a:xfrm flipH="1">
              <a:off x="-1989269" y="136525"/>
              <a:ext cx="171072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a:extLst>
                <a:ext uri="{FF2B5EF4-FFF2-40B4-BE49-F238E27FC236}">
                  <a16:creationId xmlns:a16="http://schemas.microsoft.com/office/drawing/2014/main" id="{DECD8D1E-D8CB-4B16-88BD-54A15B09BC57}"/>
                </a:ext>
              </a:extLst>
            </p:cNvPr>
            <p:cNvCxnSpPr>
              <a:cxnSpLocks/>
            </p:cNvCxnSpPr>
            <p:nvPr userDrawn="1"/>
          </p:nvCxnSpPr>
          <p:spPr>
            <a:xfrm flipH="1">
              <a:off x="-1989269" y="692107"/>
              <a:ext cx="1710726"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a:extLst>
                <a:ext uri="{FF2B5EF4-FFF2-40B4-BE49-F238E27FC236}">
                  <a16:creationId xmlns:a16="http://schemas.microsoft.com/office/drawing/2014/main" id="{4F25046E-561D-4008-83C8-6A2015BA5A02}"/>
                </a:ext>
              </a:extLst>
            </p:cNvPr>
            <p:cNvCxnSpPr>
              <a:cxnSpLocks/>
            </p:cNvCxnSpPr>
            <p:nvPr userDrawn="1"/>
          </p:nvCxnSpPr>
          <p:spPr>
            <a:xfrm flipH="1">
              <a:off x="-1989269" y="2600194"/>
              <a:ext cx="171072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8" name="Tekstvak 14">
            <a:extLst>
              <a:ext uri="{FF2B5EF4-FFF2-40B4-BE49-F238E27FC236}">
                <a16:creationId xmlns:a16="http://schemas.microsoft.com/office/drawing/2014/main" id="{F12F6B5E-C0E9-4654-B068-1549FC41C0D0}"/>
              </a:ext>
            </a:extLst>
          </p:cNvPr>
          <p:cNvSpPr txBox="1"/>
          <p:nvPr userDrawn="1"/>
        </p:nvSpPr>
        <p:spPr>
          <a:xfrm>
            <a:off x="-1773141" y="744154"/>
            <a:ext cx="1029449" cy="307777"/>
          </a:xfrm>
          <a:prstGeom prst="rect">
            <a:avLst/>
          </a:prstGeom>
          <a:noFill/>
        </p:spPr>
        <p:txBody>
          <a:bodyPr wrap="none" rtlCol="0">
            <a:spAutoFit/>
          </a:bodyPr>
          <a:lstStyle/>
          <a:p>
            <a:pPr algn="l"/>
            <a:r>
              <a:rPr lang="nl-NL" sz="1400" dirty="0">
                <a:solidFill>
                  <a:schemeClr val="bg2"/>
                </a:solidFill>
              </a:rPr>
              <a:t>230 / 130 / 0</a:t>
            </a:r>
          </a:p>
        </p:txBody>
      </p:sp>
      <p:sp>
        <p:nvSpPr>
          <p:cNvPr id="39" name="Tekstvak 16">
            <a:extLst>
              <a:ext uri="{FF2B5EF4-FFF2-40B4-BE49-F238E27FC236}">
                <a16:creationId xmlns:a16="http://schemas.microsoft.com/office/drawing/2014/main" id="{569E247E-BBCC-44EC-BA37-54A3E72FCFFC}"/>
              </a:ext>
            </a:extLst>
          </p:cNvPr>
          <p:cNvSpPr txBox="1"/>
          <p:nvPr userDrawn="1"/>
        </p:nvSpPr>
        <p:spPr>
          <a:xfrm>
            <a:off x="-1773141" y="1103105"/>
            <a:ext cx="111761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solidFill>
                  <a:schemeClr val="bg2"/>
                </a:solidFill>
              </a:rPr>
              <a:t>94 / 179 / 5</a:t>
            </a:r>
          </a:p>
        </p:txBody>
      </p:sp>
      <p:sp>
        <p:nvSpPr>
          <p:cNvPr id="42" name="Tekstvak 18">
            <a:extLst>
              <a:ext uri="{FF2B5EF4-FFF2-40B4-BE49-F238E27FC236}">
                <a16:creationId xmlns:a16="http://schemas.microsoft.com/office/drawing/2014/main" id="{69FBAF03-18CB-4545-8D8F-0E8616B39DE2}"/>
              </a:ext>
            </a:extLst>
          </p:cNvPr>
          <p:cNvSpPr txBox="1"/>
          <p:nvPr userDrawn="1"/>
        </p:nvSpPr>
        <p:spPr>
          <a:xfrm>
            <a:off x="-1773141" y="1462056"/>
            <a:ext cx="132279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solidFill>
                  <a:schemeClr val="bg2"/>
                </a:solidFill>
              </a:rPr>
              <a:t>69 / 133 / 136</a:t>
            </a:r>
          </a:p>
        </p:txBody>
      </p:sp>
      <p:sp>
        <p:nvSpPr>
          <p:cNvPr id="50" name="Tekstvak 20">
            <a:extLst>
              <a:ext uri="{FF2B5EF4-FFF2-40B4-BE49-F238E27FC236}">
                <a16:creationId xmlns:a16="http://schemas.microsoft.com/office/drawing/2014/main" id="{E23A58AB-56D1-4229-8CAC-6A111E830A4B}"/>
              </a:ext>
            </a:extLst>
          </p:cNvPr>
          <p:cNvSpPr txBox="1"/>
          <p:nvPr userDrawn="1"/>
        </p:nvSpPr>
        <p:spPr>
          <a:xfrm>
            <a:off x="-1773141" y="1821007"/>
            <a:ext cx="1012393" cy="307777"/>
          </a:xfrm>
          <a:prstGeom prst="rect">
            <a:avLst/>
          </a:prstGeom>
          <a:noFill/>
        </p:spPr>
        <p:txBody>
          <a:bodyPr wrap="none" rtlCol="0">
            <a:spAutoFit/>
          </a:bodyPr>
          <a:lstStyle/>
          <a:p>
            <a:pPr algn="l"/>
            <a:r>
              <a:rPr lang="nl-NL" sz="1400" dirty="0">
                <a:solidFill>
                  <a:schemeClr val="bg2"/>
                </a:solidFill>
              </a:rPr>
              <a:t>57 / 87 / 163</a:t>
            </a:r>
          </a:p>
        </p:txBody>
      </p:sp>
      <p:sp>
        <p:nvSpPr>
          <p:cNvPr id="51" name="Tekstvak 22">
            <a:extLst>
              <a:ext uri="{FF2B5EF4-FFF2-40B4-BE49-F238E27FC236}">
                <a16:creationId xmlns:a16="http://schemas.microsoft.com/office/drawing/2014/main" id="{A46AF84B-BC17-450D-80F4-95D60381E216}"/>
              </a:ext>
            </a:extLst>
          </p:cNvPr>
          <p:cNvSpPr txBox="1"/>
          <p:nvPr userDrawn="1"/>
        </p:nvSpPr>
        <p:spPr>
          <a:xfrm>
            <a:off x="-1773141" y="2179958"/>
            <a:ext cx="132279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solidFill>
                  <a:schemeClr val="bg2"/>
                </a:solidFill>
              </a:rPr>
              <a:t>66 / 103 / 127</a:t>
            </a:r>
          </a:p>
        </p:txBody>
      </p:sp>
    </p:spTree>
    <p:extLst>
      <p:ext uri="{BB962C8B-B14F-4D97-AF65-F5344CB8AC3E}">
        <p14:creationId xmlns:p14="http://schemas.microsoft.com/office/powerpoint/2010/main" val="142079546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27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SzPct val="120000"/>
        <a:buFont typeface="Arial" panose="020B0604020202020204" pitchFamily="34" charset="0"/>
        <a:buNone/>
        <a:defRPr sz="1800" kern="1200">
          <a:solidFill>
            <a:schemeClr val="bg2"/>
          </a:solidFill>
          <a:latin typeface="+mn-lt"/>
          <a:ea typeface="+mn-ea"/>
          <a:cs typeface="+mn-cs"/>
        </a:defRPr>
      </a:lvl1pPr>
      <a:lvl2pPr marL="385763" indent="-18573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2pPr>
      <a:lvl3pPr marL="984250" indent="-15398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3pPr>
      <a:lvl4pPr marL="1598613" indent="-16033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4pPr>
      <a:lvl5pPr marL="2209800" indent="-158750"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26">
          <p15:clr>
            <a:srgbClr val="F26B43"/>
          </p15:clr>
        </p15:guide>
        <p15:guide id="4" pos="7129">
          <p15:clr>
            <a:srgbClr val="F26B43"/>
          </p15:clr>
        </p15:guide>
        <p15:guide id="6" orient="horz" pos="3720">
          <p15:clr>
            <a:srgbClr val="F26B43"/>
          </p15:clr>
        </p15:guide>
        <p15:guide id="8" orient="horz" pos="111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1437325" y="195902"/>
            <a:ext cx="597849" cy="597849"/>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4"/>
            </p:custDataLst>
            <p:extLst>
              <p:ext uri="{D42A27DB-BD31-4B8C-83A1-F6EECF244321}">
                <p14:modId xmlns:p14="http://schemas.microsoft.com/office/powerpoint/2010/main" val="1458236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7" imgW="384" imgH="385" progId="TCLayout.ActiveDocument.1">
                  <p:embed/>
                </p:oleObj>
              </mc:Choice>
              <mc:Fallback>
                <p:oleObj name="think-cell Folie" r:id="rId17"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58813" y="441325"/>
            <a:ext cx="9612984"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br>
              <a:rPr lang="de-DE" dirty="0"/>
            </a:br>
            <a:endParaRPr lang="en-US" dirty="0"/>
          </a:p>
        </p:txBody>
      </p:sp>
      <p:sp>
        <p:nvSpPr>
          <p:cNvPr id="7" name="Textplatzhalter 6"/>
          <p:cNvSpPr>
            <a:spLocks noGrp="1"/>
          </p:cNvSpPr>
          <p:nvPr>
            <p:ph type="body" idx="1"/>
          </p:nvPr>
        </p:nvSpPr>
        <p:spPr>
          <a:xfrm>
            <a:off x="658813" y="1609725"/>
            <a:ext cx="10837861" cy="4843463"/>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de-DE" dirty="0"/>
              <a:t>Ebene 1: Fließtext</a:t>
            </a:r>
          </a:p>
          <a:p>
            <a:pPr lvl="1"/>
            <a:r>
              <a:rPr lang="de-DE" dirty="0"/>
              <a:t>Ebene 2: Headlines</a:t>
            </a:r>
          </a:p>
          <a:p>
            <a:pPr lvl="2"/>
            <a:r>
              <a:rPr lang="de-DE" dirty="0"/>
              <a:t>Ebene 3: Stichpunkte</a:t>
            </a:r>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sp>
        <p:nvSpPr>
          <p:cNvPr id="3" name="Datumsplatzhalter 2"/>
          <p:cNvSpPr>
            <a:spLocks noGrp="1"/>
          </p:cNvSpPr>
          <p:nvPr>
            <p:ph type="dt" sz="half" idx="2"/>
          </p:nvPr>
        </p:nvSpPr>
        <p:spPr>
          <a:xfrm>
            <a:off x="4053455" y="6561600"/>
            <a:ext cx="722731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de-DE" dirty="0"/>
              <a:t>Short title </a:t>
            </a:r>
            <a:r>
              <a:rPr lang="de-DE" dirty="0" err="1"/>
              <a:t>goes</a:t>
            </a:r>
            <a:r>
              <a:rPr lang="de-DE" dirty="0"/>
              <a:t> </a:t>
            </a:r>
            <a:r>
              <a:rPr lang="de-DE" dirty="0" err="1"/>
              <a:t>here</a:t>
            </a:r>
            <a:endParaRPr lang="de-DE" dirty="0"/>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dirty="0"/>
              <a:t>Max-Planck-Institut für Plasmaphysik | </a:t>
            </a:r>
            <a:r>
              <a:rPr lang="de-DE" dirty="0" err="1"/>
              <a:t>Author</a:t>
            </a:r>
            <a:r>
              <a:rPr lang="de-DE" dirty="0"/>
              <a:t> Name | Date</a:t>
            </a:r>
          </a:p>
        </p:txBody>
      </p:sp>
      <p:sp>
        <p:nvSpPr>
          <p:cNvPr id="10" name="Foliennummernplatzhalter 9"/>
          <p:cNvSpPr>
            <a:spLocks noGrp="1"/>
          </p:cNvSpPr>
          <p:nvPr>
            <p:ph type="sldNum" sz="quarter" idx="4"/>
          </p:nvPr>
        </p:nvSpPr>
        <p:spPr>
          <a:xfrm>
            <a:off x="11280774" y="6561601"/>
            <a:ext cx="21734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410434430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hf hd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777">
          <p15:clr>
            <a:srgbClr val="F26B43"/>
          </p15:clr>
        </p15:guide>
        <p15:guide id="4" orient="horz" pos="4065">
          <p15:clr>
            <a:srgbClr val="F26B43"/>
          </p15:clr>
        </p15:guide>
        <p15:guide id="6" orient="horz" pos="1014">
          <p15:clr>
            <a:srgbClr val="F26B43"/>
          </p15:clr>
        </p15:guide>
        <p15:guide id="7" orient="horz" pos="4133">
          <p15:clr>
            <a:srgbClr val="F26B43"/>
          </p15:clr>
        </p15:guide>
        <p15:guide id="8" orient="horz" pos="4224">
          <p15:clr>
            <a:srgbClr val="F26B43"/>
          </p15:clr>
        </p15:guide>
        <p15:guide id="11" orient="horz" pos="459">
          <p15:clr>
            <a:srgbClr val="F26B43"/>
          </p15:clr>
        </p15:guide>
        <p15:guide id="15" orient="horz" pos="142">
          <p15:clr>
            <a:srgbClr val="F26B43"/>
          </p15:clr>
        </p15:guide>
        <p15:guide id="16" orient="horz" pos="278">
          <p15:clr>
            <a:srgbClr val="F26B43"/>
          </p15:clr>
        </p15:guide>
        <p15:guide id="18" pos="7242">
          <p15:clr>
            <a:srgbClr val="F26B43"/>
          </p15:clr>
        </p15:guide>
        <p15:guide id="19" pos="41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1437325" y="195902"/>
            <a:ext cx="597849" cy="597849"/>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4"/>
            </p:custDataLst>
            <p:extLst>
              <p:ext uri="{D42A27DB-BD31-4B8C-83A1-F6EECF244321}">
                <p14:modId xmlns:p14="http://schemas.microsoft.com/office/powerpoint/2010/main" val="1458236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7" imgW="384" imgH="385" progId="TCLayout.ActiveDocument.1">
                  <p:embed/>
                </p:oleObj>
              </mc:Choice>
              <mc:Fallback>
                <p:oleObj name="think-cell Folie" r:id="rId17"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58813" y="441325"/>
            <a:ext cx="9612984"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br>
              <a:rPr lang="de-DE" dirty="0"/>
            </a:br>
            <a:endParaRPr lang="en-US" dirty="0"/>
          </a:p>
        </p:txBody>
      </p:sp>
      <p:sp>
        <p:nvSpPr>
          <p:cNvPr id="7" name="Textplatzhalter 6"/>
          <p:cNvSpPr>
            <a:spLocks noGrp="1"/>
          </p:cNvSpPr>
          <p:nvPr>
            <p:ph type="body" idx="1"/>
          </p:nvPr>
        </p:nvSpPr>
        <p:spPr>
          <a:xfrm>
            <a:off x="658813" y="1609725"/>
            <a:ext cx="10837861" cy="4843463"/>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de-DE" dirty="0"/>
              <a:t>Ebene 1: Fließtext</a:t>
            </a:r>
          </a:p>
          <a:p>
            <a:pPr lvl="1"/>
            <a:r>
              <a:rPr lang="de-DE" dirty="0"/>
              <a:t>Ebene 2: Headlines</a:t>
            </a:r>
          </a:p>
          <a:p>
            <a:pPr lvl="2"/>
            <a:r>
              <a:rPr lang="de-DE" dirty="0"/>
              <a:t>Ebene 3: Stichpunkte</a:t>
            </a:r>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sp>
        <p:nvSpPr>
          <p:cNvPr id="3" name="Datumsplatzhalter 2"/>
          <p:cNvSpPr>
            <a:spLocks noGrp="1"/>
          </p:cNvSpPr>
          <p:nvPr>
            <p:ph type="dt" sz="half" idx="2"/>
          </p:nvPr>
        </p:nvSpPr>
        <p:spPr>
          <a:xfrm>
            <a:off x="4053455" y="6561600"/>
            <a:ext cx="722731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endParaRPr lang="de-DE" dirty="0"/>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en-US"/>
              <a:t>Alexander Feichtmayer | EMMC19 | Madrid | 30.05.2024</a:t>
            </a:r>
            <a:endParaRPr lang="de-DE" dirty="0"/>
          </a:p>
        </p:txBody>
      </p:sp>
      <p:sp>
        <p:nvSpPr>
          <p:cNvPr id="10" name="Foliennummernplatzhalter 9"/>
          <p:cNvSpPr>
            <a:spLocks noGrp="1"/>
          </p:cNvSpPr>
          <p:nvPr>
            <p:ph type="sldNum" sz="quarter" idx="4"/>
          </p:nvPr>
        </p:nvSpPr>
        <p:spPr>
          <a:xfrm>
            <a:off x="11280774" y="6561601"/>
            <a:ext cx="21734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1373847690"/>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Lst>
  <p:hf hdr="0" dt="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777">
          <p15:clr>
            <a:srgbClr val="F26B43"/>
          </p15:clr>
        </p15:guide>
        <p15:guide id="4" orient="horz" pos="4065">
          <p15:clr>
            <a:srgbClr val="F26B43"/>
          </p15:clr>
        </p15:guide>
        <p15:guide id="6" orient="horz" pos="1014">
          <p15:clr>
            <a:srgbClr val="F26B43"/>
          </p15:clr>
        </p15:guide>
        <p15:guide id="7" orient="horz" pos="4133">
          <p15:clr>
            <a:srgbClr val="F26B43"/>
          </p15:clr>
        </p15:guide>
        <p15:guide id="8" orient="horz" pos="4224">
          <p15:clr>
            <a:srgbClr val="F26B43"/>
          </p15:clr>
        </p15:guide>
        <p15:guide id="11" orient="horz" pos="459">
          <p15:clr>
            <a:srgbClr val="F26B43"/>
          </p15:clr>
        </p15:guide>
        <p15:guide id="15" orient="horz" pos="142">
          <p15:clr>
            <a:srgbClr val="F26B43"/>
          </p15:clr>
        </p15:guide>
        <p15:guide id="16" orient="horz" pos="278">
          <p15:clr>
            <a:srgbClr val="F26B43"/>
          </p15:clr>
        </p15:guide>
        <p15:guide id="18" pos="7242">
          <p15:clr>
            <a:srgbClr val="F26B43"/>
          </p15:clr>
        </p15:guide>
        <p15:guide id="19" pos="415">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257556" y="6344848"/>
            <a:ext cx="364490" cy="364490"/>
          </a:xfrm>
          <a:custGeom>
            <a:avLst/>
            <a:gdLst/>
            <a:ahLst/>
            <a:cxnLst/>
            <a:rect l="l" t="t" r="r" b="b"/>
            <a:pathLst>
              <a:path w="364490" h="364490">
                <a:moveTo>
                  <a:pt x="363922" y="0"/>
                </a:moveTo>
                <a:lnTo>
                  <a:pt x="0" y="0"/>
                </a:lnTo>
                <a:lnTo>
                  <a:pt x="0" y="363958"/>
                </a:lnTo>
                <a:lnTo>
                  <a:pt x="363922" y="363958"/>
                </a:lnTo>
                <a:lnTo>
                  <a:pt x="363922" y="0"/>
                </a:lnTo>
                <a:close/>
              </a:path>
            </a:pathLst>
          </a:custGeom>
          <a:solidFill>
            <a:srgbClr val="E60018"/>
          </a:solidFill>
        </p:spPr>
        <p:txBody>
          <a:bodyPr wrap="square" lIns="0" tIns="0" rIns="0" bIns="0" rtlCol="0"/>
          <a:lstStyle/>
          <a:p>
            <a:endParaRPr/>
          </a:p>
        </p:txBody>
      </p:sp>
      <p:pic>
        <p:nvPicPr>
          <p:cNvPr id="17" name="bg object 17"/>
          <p:cNvPicPr/>
          <p:nvPr/>
        </p:nvPicPr>
        <p:blipFill>
          <a:blip r:embed="rId10" cstate="print"/>
          <a:stretch>
            <a:fillRect/>
          </a:stretch>
        </p:blipFill>
        <p:spPr>
          <a:xfrm>
            <a:off x="326446" y="6464963"/>
            <a:ext cx="226343" cy="86429"/>
          </a:xfrm>
          <a:prstGeom prst="rect">
            <a:avLst/>
          </a:prstGeom>
        </p:spPr>
      </p:pic>
      <p:sp>
        <p:nvSpPr>
          <p:cNvPr id="18" name="bg object 18"/>
          <p:cNvSpPr/>
          <p:nvPr/>
        </p:nvSpPr>
        <p:spPr>
          <a:xfrm>
            <a:off x="335343" y="6579603"/>
            <a:ext cx="208915" cy="9525"/>
          </a:xfrm>
          <a:custGeom>
            <a:avLst/>
            <a:gdLst/>
            <a:ahLst/>
            <a:cxnLst/>
            <a:rect l="l" t="t" r="r" b="b"/>
            <a:pathLst>
              <a:path w="208915" h="9525">
                <a:moveTo>
                  <a:pt x="208337" y="0"/>
                </a:moveTo>
                <a:lnTo>
                  <a:pt x="0" y="0"/>
                </a:lnTo>
                <a:lnTo>
                  <a:pt x="0" y="9098"/>
                </a:lnTo>
                <a:lnTo>
                  <a:pt x="208337" y="9098"/>
                </a:lnTo>
                <a:lnTo>
                  <a:pt x="208337" y="0"/>
                </a:lnTo>
                <a:close/>
              </a:path>
            </a:pathLst>
          </a:custGeom>
          <a:solidFill>
            <a:srgbClr val="FFFFFF"/>
          </a:solidFill>
        </p:spPr>
        <p:txBody>
          <a:bodyPr wrap="square" lIns="0" tIns="0" rIns="0" bIns="0" rtlCol="0"/>
          <a:lstStyle/>
          <a:p>
            <a:endParaRPr/>
          </a:p>
        </p:txBody>
      </p:sp>
      <p:sp>
        <p:nvSpPr>
          <p:cNvPr id="2" name="Holder 2"/>
          <p:cNvSpPr>
            <a:spLocks noGrp="1"/>
          </p:cNvSpPr>
          <p:nvPr>
            <p:ph type="title"/>
          </p:nvPr>
        </p:nvSpPr>
        <p:spPr>
          <a:xfrm>
            <a:off x="714552" y="272541"/>
            <a:ext cx="11336553" cy="513715"/>
          </a:xfrm>
          <a:prstGeom prst="rect">
            <a:avLst/>
          </a:prstGeom>
        </p:spPr>
        <p:txBody>
          <a:bodyPr wrap="square" lIns="0" tIns="0" rIns="0" bIns="0">
            <a:spAutoFit/>
          </a:bodyPr>
          <a:lstStyle>
            <a:lvl1pPr>
              <a:defRPr sz="3200" b="0" i="0">
                <a:solidFill>
                  <a:srgbClr val="E40018"/>
                </a:solidFill>
                <a:latin typeface="Arial Black"/>
                <a:cs typeface="Arial Black"/>
              </a:defRPr>
            </a:lvl1pPr>
          </a:lstStyle>
          <a:p>
            <a:endParaRPr/>
          </a:p>
        </p:txBody>
      </p:sp>
      <p:sp>
        <p:nvSpPr>
          <p:cNvPr id="3" name="Holder 3"/>
          <p:cNvSpPr>
            <a:spLocks noGrp="1"/>
          </p:cNvSpPr>
          <p:nvPr>
            <p:ph type="body" idx="1"/>
          </p:nvPr>
        </p:nvSpPr>
        <p:spPr>
          <a:xfrm>
            <a:off x="719124" y="3330303"/>
            <a:ext cx="5313045" cy="2092960"/>
          </a:xfrm>
          <a:prstGeom prst="rect">
            <a:avLst/>
          </a:prstGeom>
        </p:spPr>
        <p:txBody>
          <a:bodyPr wrap="square" lIns="0" tIns="0" rIns="0" bIns="0">
            <a:spAutoFit/>
          </a:bodyPr>
          <a:lstStyle>
            <a:lvl1pPr>
              <a:defRPr sz="2000" b="0" i="0">
                <a:solidFill>
                  <a:srgbClr val="FF0000"/>
                </a:solidFill>
                <a:latin typeface="Arial"/>
                <a:cs typeface="Arial"/>
              </a:defRPr>
            </a:lvl1pPr>
          </a:lstStyle>
          <a:p>
            <a:endParaRPr/>
          </a:p>
        </p:txBody>
      </p:sp>
      <p:sp>
        <p:nvSpPr>
          <p:cNvPr id="4" name="Holder 4"/>
          <p:cNvSpPr>
            <a:spLocks noGrp="1"/>
          </p:cNvSpPr>
          <p:nvPr>
            <p:ph type="ftr" sz="quarter" idx="5"/>
          </p:nvPr>
        </p:nvSpPr>
        <p:spPr>
          <a:xfrm>
            <a:off x="815441" y="6433321"/>
            <a:ext cx="3641191" cy="179536"/>
          </a:xfrm>
          <a:prstGeom prst="rect">
            <a:avLst/>
          </a:prstGeom>
        </p:spPr>
        <p:txBody>
          <a:bodyPr wrap="square" lIns="0" tIns="0" rIns="0" bIns="0">
            <a:spAutoFit/>
          </a:bodyPr>
          <a:lstStyle>
            <a:lvl1pPr>
              <a:defRPr sz="1200" b="0" i="0">
                <a:solidFill>
                  <a:srgbClr val="8D8D8D"/>
                </a:solidFill>
                <a:latin typeface="Arial"/>
                <a:cs typeface="Arial"/>
              </a:defRPr>
            </a:lvl1pPr>
          </a:lstStyle>
          <a:p>
            <a:pPr marL="12700">
              <a:lnSpc>
                <a:spcPts val="1425"/>
              </a:lnSpc>
            </a:pPr>
            <a:r>
              <a:rPr lang="en-US"/>
              <a:t>33rd SOFT,</a:t>
            </a:r>
            <a:r>
              <a:rPr lang="en-US" spc="-50"/>
              <a:t> </a:t>
            </a:r>
            <a:r>
              <a:rPr lang="en-US"/>
              <a:t>Dublin, Ireland</a:t>
            </a:r>
            <a:r>
              <a:rPr lang="en-US" spc="-35"/>
              <a:t> (23 September </a:t>
            </a:r>
            <a:r>
              <a:rPr lang="en-US" spc="-20"/>
              <a:t>2024)</a:t>
            </a:r>
            <a:endParaRPr lang="en-US" spc="-20" dirty="0"/>
          </a:p>
        </p:txBody>
      </p:sp>
      <p:sp>
        <p:nvSpPr>
          <p:cNvPr id="5" name="Holder 5"/>
          <p:cNvSpPr>
            <a:spLocks noGrp="1"/>
          </p:cNvSpPr>
          <p:nvPr>
            <p:ph type="dt" sz="half" idx="6"/>
          </p:nvPr>
        </p:nvSpPr>
        <p:spPr>
          <a:xfrm>
            <a:off x="6302502" y="6433321"/>
            <a:ext cx="323215" cy="179536"/>
          </a:xfrm>
          <a:prstGeom prst="rect">
            <a:avLst/>
          </a:prstGeom>
        </p:spPr>
        <p:txBody>
          <a:bodyPr wrap="square" lIns="0" tIns="0" rIns="0" bIns="0">
            <a:spAutoFit/>
          </a:bodyPr>
          <a:lstStyle>
            <a:lvl1pPr>
              <a:defRPr sz="1200" b="0" i="0">
                <a:solidFill>
                  <a:srgbClr val="8D8D8D"/>
                </a:solidFill>
                <a:latin typeface="Arial"/>
                <a:cs typeface="Arial"/>
              </a:defRPr>
            </a:lvl1pPr>
          </a:lstStyle>
          <a:p>
            <a:pPr marL="12700">
              <a:lnSpc>
                <a:spcPts val="1425"/>
              </a:lnSpc>
            </a:pPr>
            <a:r>
              <a:rPr spc="-20"/>
              <a:t>I</a:t>
            </a:r>
            <a:endParaRPr spc="-20" dirty="0"/>
          </a:p>
        </p:txBody>
      </p:sp>
      <p:sp>
        <p:nvSpPr>
          <p:cNvPr id="6" name="Holder 6"/>
          <p:cNvSpPr>
            <a:spLocks noGrp="1"/>
          </p:cNvSpPr>
          <p:nvPr>
            <p:ph type="sldNum" sz="quarter" idx="7"/>
          </p:nvPr>
        </p:nvSpPr>
        <p:spPr>
          <a:xfrm>
            <a:off x="11201400" y="6433321"/>
            <a:ext cx="494156" cy="179536"/>
          </a:xfrm>
          <a:prstGeom prst="rect">
            <a:avLst/>
          </a:prstGeom>
        </p:spPr>
        <p:txBody>
          <a:bodyPr wrap="square" lIns="0" tIns="0" rIns="0" bIns="0">
            <a:spAutoFit/>
          </a:bodyPr>
          <a:lstStyle>
            <a:lvl1pPr>
              <a:defRPr sz="1200" b="1" i="0">
                <a:solidFill>
                  <a:srgbClr val="E40018"/>
                </a:solidFill>
                <a:latin typeface="Arial"/>
                <a:cs typeface="Arial"/>
              </a:defRPr>
            </a:lvl1pPr>
          </a:lstStyle>
          <a:p>
            <a:pPr marL="123189">
              <a:lnSpc>
                <a:spcPts val="1425"/>
              </a:lnSpc>
            </a:pPr>
            <a:fld id="{81D60167-4931-47E6-BA6A-407CBD079E47}" type="slidenum">
              <a:rPr spc="-50" dirty="0"/>
              <a:t>‹Nr.›</a:t>
            </a:fld>
            <a:endParaRPr spc="-50" dirty="0"/>
          </a:p>
        </p:txBody>
      </p:sp>
    </p:spTree>
    <p:extLst>
      <p:ext uri="{BB962C8B-B14F-4D97-AF65-F5344CB8AC3E}">
        <p14:creationId xmlns:p14="http://schemas.microsoft.com/office/powerpoint/2010/main" val="246366005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6B1E6E1-D838-4D74-BB40-D99B32CF7F4E}"/>
              </a:ext>
            </a:extLst>
          </p:cNvPr>
          <p:cNvSpPr>
            <a:spLocks noGrp="1"/>
          </p:cNvSpPr>
          <p:nvPr>
            <p:ph type="title"/>
          </p:nvPr>
        </p:nvSpPr>
        <p:spPr>
          <a:xfrm>
            <a:off x="358706" y="76813"/>
            <a:ext cx="10958582" cy="1130849"/>
          </a:xfrm>
          <a:prstGeom prst="rect">
            <a:avLst/>
          </a:prstGeom>
        </p:spPr>
        <p:txBody>
          <a:bodyPr vert="horz" lIns="91440" tIns="45720" rIns="91440" bIns="45720" rtlCol="0" anchor="b">
            <a:normAutofit/>
          </a:bodyPr>
          <a:lstStyle/>
          <a:p>
            <a:r>
              <a:rPr lang="en-GB" noProof="0"/>
              <a:t>Click to edit title style</a:t>
            </a:r>
          </a:p>
        </p:txBody>
      </p:sp>
      <p:sp>
        <p:nvSpPr>
          <p:cNvPr id="3" name="Tijdelijke aanduiding voor tekst 2">
            <a:extLst>
              <a:ext uri="{FF2B5EF4-FFF2-40B4-BE49-F238E27FC236}">
                <a16:creationId xmlns:a16="http://schemas.microsoft.com/office/drawing/2014/main" id="{711BF839-02E3-4C7D-9EAD-E3D6CEF99145}"/>
              </a:ext>
            </a:extLst>
          </p:cNvPr>
          <p:cNvSpPr>
            <a:spLocks noGrp="1"/>
          </p:cNvSpPr>
          <p:nvPr>
            <p:ph type="body" idx="1"/>
          </p:nvPr>
        </p:nvSpPr>
        <p:spPr>
          <a:xfrm>
            <a:off x="1156102" y="1769062"/>
            <a:ext cx="10153650" cy="4131617"/>
          </a:xfrm>
          <a:prstGeom prst="rect">
            <a:avLst/>
          </a:prstGeom>
        </p:spPr>
        <p:txBody>
          <a:bodyPr vert="horz" lIns="0" tIns="0" rIns="0" bIns="0" rtlCol="0">
            <a:normAutofit/>
          </a:bodyPr>
          <a:lstStyle/>
          <a:p>
            <a:pPr lvl="0"/>
            <a:r>
              <a:rPr lang="en-GB" noProof="0"/>
              <a:t>Click to edit text style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Tijdelijke aanduiding voor datum 3">
            <a:extLst>
              <a:ext uri="{FF2B5EF4-FFF2-40B4-BE49-F238E27FC236}">
                <a16:creationId xmlns:a16="http://schemas.microsoft.com/office/drawing/2014/main" id="{BFF128D9-473A-4F7D-8DD5-6600F505664A}"/>
              </a:ext>
            </a:extLst>
          </p:cNvPr>
          <p:cNvSpPr>
            <a:spLocks noGrp="1"/>
          </p:cNvSpPr>
          <p:nvPr>
            <p:ph type="dt" sz="half" idx="2"/>
          </p:nvPr>
        </p:nvSpPr>
        <p:spPr>
          <a:xfrm>
            <a:off x="1146563" y="6318000"/>
            <a:ext cx="1747752"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fld id="{63557284-C60B-4C96-8048-16B978893E01}" type="datetime4">
              <a:rPr lang="en-GB" smtClean="0"/>
              <a:t>24 March 2025</a:t>
            </a:fld>
            <a:endParaRPr lang="nl-NL"/>
          </a:p>
        </p:txBody>
      </p:sp>
      <p:sp>
        <p:nvSpPr>
          <p:cNvPr id="5" name="Tijdelijke aanduiding voor voettekst 4">
            <a:extLst>
              <a:ext uri="{FF2B5EF4-FFF2-40B4-BE49-F238E27FC236}">
                <a16:creationId xmlns:a16="http://schemas.microsoft.com/office/drawing/2014/main" id="{C3CDA788-C8BC-43C9-A581-03D0E049D144}"/>
              </a:ext>
            </a:extLst>
          </p:cNvPr>
          <p:cNvSpPr>
            <a:spLocks noGrp="1"/>
          </p:cNvSpPr>
          <p:nvPr>
            <p:ph type="ftr" sz="quarter" idx="3"/>
          </p:nvPr>
        </p:nvSpPr>
        <p:spPr>
          <a:xfrm>
            <a:off x="1146563" y="6073200"/>
            <a:ext cx="4761185"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r>
              <a:rPr lang="en-US"/>
              <a:t>Thomas Morgan and Luc Bouwmeester | DIFFER SPA.1 Report</a:t>
            </a:r>
            <a:endParaRPr lang="nl-NL"/>
          </a:p>
        </p:txBody>
      </p:sp>
      <p:sp>
        <p:nvSpPr>
          <p:cNvPr id="6" name="Tijdelijke aanduiding voor dianummer 5">
            <a:extLst>
              <a:ext uri="{FF2B5EF4-FFF2-40B4-BE49-F238E27FC236}">
                <a16:creationId xmlns:a16="http://schemas.microsoft.com/office/drawing/2014/main" id="{820B0E81-3B52-4998-8953-800B819F0935}"/>
              </a:ext>
            </a:extLst>
          </p:cNvPr>
          <p:cNvSpPr>
            <a:spLocks noGrp="1"/>
          </p:cNvSpPr>
          <p:nvPr>
            <p:ph type="sldNum" sz="quarter" idx="4"/>
          </p:nvPr>
        </p:nvSpPr>
        <p:spPr>
          <a:xfrm>
            <a:off x="10800609" y="6073200"/>
            <a:ext cx="787803" cy="365125"/>
          </a:xfrm>
          <a:prstGeom prst="rect">
            <a:avLst/>
          </a:prstGeom>
        </p:spPr>
        <p:txBody>
          <a:bodyPr vert="horz" lIns="91440" tIns="45720" rIns="91440" bIns="45720" rtlCol="0" anchor="ctr"/>
          <a:lstStyle>
            <a:lvl1pPr algn="r">
              <a:defRPr sz="1100">
                <a:solidFill>
                  <a:schemeClr val="tx2">
                    <a:lumMod val="40000"/>
                    <a:lumOff val="60000"/>
                  </a:schemeClr>
                </a:solidFill>
              </a:defRPr>
            </a:lvl1pPr>
          </a:lstStyle>
          <a:p>
            <a:fld id="{CF26CF14-CA55-4C05-9804-096C821AFF5B}" type="slidenum">
              <a:rPr lang="nl-NL" smtClean="0"/>
              <a:pPr/>
              <a:t>‹Nr.›</a:t>
            </a:fld>
            <a:endParaRPr lang="nl-NL"/>
          </a:p>
        </p:txBody>
      </p:sp>
      <p:pic>
        <p:nvPicPr>
          <p:cNvPr id="14" name="Afbeelding 13">
            <a:extLst>
              <a:ext uri="{FF2B5EF4-FFF2-40B4-BE49-F238E27FC236}">
                <a16:creationId xmlns:a16="http://schemas.microsoft.com/office/drawing/2014/main" id="{BD70F396-9D15-4057-A7C2-58B08A3372F5}"/>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2033939" y="0"/>
            <a:ext cx="160720" cy="1331683"/>
          </a:xfrm>
          <a:prstGeom prst="rect">
            <a:avLst/>
          </a:prstGeom>
        </p:spPr>
      </p:pic>
      <p:cxnSp>
        <p:nvCxnSpPr>
          <p:cNvPr id="28" name="Rechte verbindingslijn 27">
            <a:extLst>
              <a:ext uri="{FF2B5EF4-FFF2-40B4-BE49-F238E27FC236}">
                <a16:creationId xmlns:a16="http://schemas.microsoft.com/office/drawing/2014/main" id="{3AE83F09-AB9A-4A63-9E26-72CDB273A38F}"/>
              </a:ext>
            </a:extLst>
          </p:cNvPr>
          <p:cNvCxnSpPr/>
          <p:nvPr userDrawn="1"/>
        </p:nvCxnSpPr>
        <p:spPr>
          <a:xfrm>
            <a:off x="0" y="1327950"/>
            <a:ext cx="4980562" cy="0"/>
          </a:xfrm>
          <a:prstGeom prst="line">
            <a:avLst/>
          </a:prstGeom>
          <a:ln w="25400" cap="rnd"/>
        </p:spPr>
        <p:style>
          <a:lnRef idx="1">
            <a:schemeClr val="accent1"/>
          </a:lnRef>
          <a:fillRef idx="0">
            <a:schemeClr val="accent1"/>
          </a:fillRef>
          <a:effectRef idx="0">
            <a:schemeClr val="accent1"/>
          </a:effectRef>
          <a:fontRef idx="minor">
            <a:schemeClr val="tx1"/>
          </a:fontRef>
        </p:style>
      </p:cxnSp>
      <p:pic>
        <p:nvPicPr>
          <p:cNvPr id="1030" name="Afbeelding 1029">
            <a:extLst>
              <a:ext uri="{FF2B5EF4-FFF2-40B4-BE49-F238E27FC236}">
                <a16:creationId xmlns:a16="http://schemas.microsoft.com/office/drawing/2014/main" id="{65CF8843-DEAD-43E7-A688-E9E1996CE95A}"/>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17911" y="6138000"/>
            <a:ext cx="501968" cy="493871"/>
          </a:xfrm>
          <a:prstGeom prst="rect">
            <a:avLst/>
          </a:prstGeom>
        </p:spPr>
      </p:pic>
      <p:sp>
        <p:nvSpPr>
          <p:cNvPr id="8" name="Tekstvak 7">
            <a:extLst>
              <a:ext uri="{FF2B5EF4-FFF2-40B4-BE49-F238E27FC236}">
                <a16:creationId xmlns:a16="http://schemas.microsoft.com/office/drawing/2014/main" id="{7F37E0D2-8AAE-4042-97F8-7B885754870A}"/>
              </a:ext>
            </a:extLst>
          </p:cNvPr>
          <p:cNvSpPr txBox="1"/>
          <p:nvPr userDrawn="1"/>
        </p:nvSpPr>
        <p:spPr>
          <a:xfrm>
            <a:off x="11420230" y="6073200"/>
            <a:ext cx="486019" cy="363600"/>
          </a:xfrm>
          <a:prstGeom prst="rect">
            <a:avLst/>
          </a:prstGeom>
        </p:spPr>
        <p:txBody>
          <a:bodyPr vert="horz" lIns="91440" tIns="45720" rIns="91440" bIns="45720" rtlCol="0" anchor="ctr"/>
          <a:lstStyle>
            <a:defPPr>
              <a:defRPr lang="nl-NL"/>
            </a:defPPr>
            <a:lvl1pPr algn="r">
              <a:defRPr sz="1300">
                <a:solidFill>
                  <a:schemeClr val="tx2">
                    <a:lumMod val="40000"/>
                    <a:lumOff val="60000"/>
                  </a:schemeClr>
                </a:solidFill>
              </a:defRPr>
            </a:lvl1pPr>
          </a:lstStyle>
          <a:p>
            <a:pPr lvl="0" algn="l"/>
            <a:r>
              <a:rPr lang="nl-NL" sz="1100"/>
              <a:t>/12</a:t>
            </a:r>
          </a:p>
        </p:txBody>
      </p:sp>
    </p:spTree>
    <p:extLst>
      <p:ext uri="{BB962C8B-B14F-4D97-AF65-F5344CB8AC3E}">
        <p14:creationId xmlns:p14="http://schemas.microsoft.com/office/powerpoint/2010/main" val="3539864343"/>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27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SzPct val="120000"/>
        <a:buFont typeface="Arial" panose="020B0604020202020204" pitchFamily="34" charset="0"/>
        <a:buNone/>
        <a:defRPr sz="1800" kern="1200">
          <a:solidFill>
            <a:schemeClr val="bg2"/>
          </a:solidFill>
          <a:latin typeface="+mn-lt"/>
          <a:ea typeface="+mn-ea"/>
          <a:cs typeface="+mn-cs"/>
        </a:defRPr>
      </a:lvl1pPr>
      <a:lvl2pPr marL="385763" indent="-18573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2pPr>
      <a:lvl3pPr marL="984250" indent="-15398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3pPr>
      <a:lvl4pPr marL="1598613" indent="-160338"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4pPr>
      <a:lvl5pPr marL="2209800" indent="-158750" algn="l" defTabSz="914400" rtl="0" eaLnBrk="1" latinLnBrk="0" hangingPunct="1">
        <a:lnSpc>
          <a:spcPct val="90000"/>
        </a:lnSpc>
        <a:spcBef>
          <a:spcPts val="400"/>
        </a:spcBef>
        <a:buSzPct val="100000"/>
        <a:buFont typeface="Arial" panose="020B0604020202020204" pitchFamily="34" charset="0"/>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26">
          <p15:clr>
            <a:srgbClr val="F26B43"/>
          </p15:clr>
        </p15:guide>
        <p15:guide id="4" pos="7129">
          <p15:clr>
            <a:srgbClr val="F26B43"/>
          </p15:clr>
        </p15:guide>
        <p15:guide id="6" orient="horz" pos="3720">
          <p15:clr>
            <a:srgbClr val="F26B43"/>
          </p15:clr>
        </p15:guide>
        <p15:guide id="8" orient="horz" pos="1114">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B2F0A8-8487-4B4D-B34A-53C4C2060EE2}" type="datetimeFigureOut">
              <a:rPr lang="de-DE" smtClean="0"/>
              <a:t>24.03.25</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181969-B51F-4CC8-8A5D-B69C971A979C}" type="slidenum">
              <a:rPr lang="de-DE" smtClean="0"/>
              <a:t>‹Nr.›</a:t>
            </a:fld>
            <a:endParaRPr lang="de-DE"/>
          </a:p>
        </p:txBody>
      </p:sp>
    </p:spTree>
    <p:extLst>
      <p:ext uri="{BB962C8B-B14F-4D97-AF65-F5344CB8AC3E}">
        <p14:creationId xmlns:p14="http://schemas.microsoft.com/office/powerpoint/2010/main" val="337591926"/>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5.xml"/></Relationships>
</file>

<file path=ppt/slides/_rels/slide1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jpg"/><Relationship Id="rId7" Type="http://schemas.microsoft.com/office/2007/relationships/hdphoto" Target="../media/hdphoto1.wdp"/><Relationship Id="rId2" Type="http://schemas.openxmlformats.org/officeDocument/2006/relationships/image" Target="../media/image54.png"/><Relationship Id="rId1" Type="http://schemas.openxmlformats.org/officeDocument/2006/relationships/slideLayout" Target="../slideLayouts/slideLayout74.xml"/><Relationship Id="rId6" Type="http://schemas.openxmlformats.org/officeDocument/2006/relationships/image" Target="../media/image58.png"/><Relationship Id="rId5" Type="http://schemas.openxmlformats.org/officeDocument/2006/relationships/image" Target="../media/image57.emf"/><Relationship Id="rId4" Type="http://schemas.openxmlformats.org/officeDocument/2006/relationships/image" Target="../media/image56.emf"/><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4.xml"/></Relationships>
</file>

<file path=ppt/slides/_rels/slide1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13" Type="http://schemas.microsoft.com/office/2007/relationships/hdphoto" Target="../media/hdphoto2.wdp"/><Relationship Id="rId3" Type="http://schemas.openxmlformats.org/officeDocument/2006/relationships/diagramLayout" Target="../diagrams/layout1.xml"/><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diagramData" Target="../diagrams/data1.xml"/><Relationship Id="rId16" Type="http://schemas.openxmlformats.org/officeDocument/2006/relationships/image" Target="../media/image67.png"/><Relationship Id="rId1" Type="http://schemas.openxmlformats.org/officeDocument/2006/relationships/slideLayout" Target="../slideLayouts/slideLayout86.xml"/><Relationship Id="rId6" Type="http://schemas.microsoft.com/office/2007/relationships/diagramDrawing" Target="../diagrams/drawing1.xml"/><Relationship Id="rId11" Type="http://schemas.openxmlformats.org/officeDocument/2006/relationships/image" Target="../media/image64.png"/><Relationship Id="rId5" Type="http://schemas.openxmlformats.org/officeDocument/2006/relationships/diagramColors" Target="../diagrams/colors1.xml"/><Relationship Id="rId15" Type="http://schemas.openxmlformats.org/officeDocument/2006/relationships/image" Target="../media/image47.jpeg"/><Relationship Id="rId10" Type="http://schemas.openxmlformats.org/officeDocument/2006/relationships/image" Target="../media/image63.png"/><Relationship Id="rId4" Type="http://schemas.openxmlformats.org/officeDocument/2006/relationships/diagramQuickStyle" Target="../diagrams/quickStyle1.xml"/><Relationship Id="rId9" Type="http://schemas.openxmlformats.org/officeDocument/2006/relationships/image" Target="../media/image62.emf"/><Relationship Id="rId1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67.png"/><Relationship Id="rId2" Type="http://schemas.openxmlformats.org/officeDocument/2006/relationships/image" Target="../media/image68.jpeg"/><Relationship Id="rId1" Type="http://schemas.openxmlformats.org/officeDocument/2006/relationships/slideLayout" Target="../slideLayouts/slideLayout86.xml"/><Relationship Id="rId6" Type="http://schemas.openxmlformats.org/officeDocument/2006/relationships/image" Target="../media/image47.jpeg"/><Relationship Id="rId5" Type="http://schemas.openxmlformats.org/officeDocument/2006/relationships/image" Target="../media/image64.png"/><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10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3.tif"/><Relationship Id="rId2" Type="http://schemas.openxmlformats.org/officeDocument/2006/relationships/image" Target="../media/image72.png"/><Relationship Id="rId1" Type="http://schemas.openxmlformats.org/officeDocument/2006/relationships/slideLayout" Target="../slideLayouts/slideLayout120.xml"/><Relationship Id="rId5" Type="http://schemas.openxmlformats.org/officeDocument/2006/relationships/image" Target="../media/image75.tif"/><Relationship Id="rId4" Type="http://schemas.openxmlformats.org/officeDocument/2006/relationships/image" Target="../media/image74.tif"/></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xml"/><Relationship Id="rId1" Type="http://schemas.openxmlformats.org/officeDocument/2006/relationships/slideLayout" Target="../slideLayouts/slideLayout120.xml"/><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5.xml"/><Relationship Id="rId1" Type="http://schemas.openxmlformats.org/officeDocument/2006/relationships/slideLayout" Target="../slideLayouts/slideLayout100.xml"/><Relationship Id="rId5" Type="http://schemas.openxmlformats.org/officeDocument/2006/relationships/image" Target="../media/image80.wmf"/><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xml"/><Relationship Id="rId1" Type="http://schemas.openxmlformats.org/officeDocument/2006/relationships/slideLayout" Target="../slideLayouts/slideLayout100.xml"/></Relationships>
</file>

<file path=ppt/slides/_rels/slide2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6.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107.xml"/></Relationships>
</file>

<file path=ppt/slides/_rels/slide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4.tiff"/><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9.png"/><Relationship Id="rId2" Type="http://schemas.openxmlformats.org/officeDocument/2006/relationships/notesSlide" Target="../notesSlides/notesSlide8.xml"/><Relationship Id="rId1" Type="http://schemas.openxmlformats.org/officeDocument/2006/relationships/slideLayout" Target="../slideLayouts/slideLayout136.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hyperlink" Target="https://pixabay.com/ko/%EB%85%B8%ED%8A%B8%EB%B6%81-%EC%88%98%EC%B2%A9-%EC%BB%B4%ED%93%A8%ED%84%B0-%ED%82%A4%EB%B3%B4%EB%93%9C-%EA%B8%B0%EC%88%A0-%ED%9C%B4%EB%8C%80%EC%9A%A9-145951/"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xml"/><Relationship Id="rId1" Type="http://schemas.openxmlformats.org/officeDocument/2006/relationships/slideLayout" Target="../slideLayouts/slideLayout136.xml"/><Relationship Id="rId4" Type="http://schemas.openxmlformats.org/officeDocument/2006/relationships/image" Target="../media/image87.png"/></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tiff"/><Relationship Id="rId1" Type="http://schemas.openxmlformats.org/officeDocument/2006/relationships/slideLayout" Target="../slideLayouts/slideLayout71.xml"/><Relationship Id="rId4" Type="http://schemas.openxmlformats.org/officeDocument/2006/relationships/image" Target="../media/image5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10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0DF84-45A5-E8B6-2356-A083BD3B6272}"/>
              </a:ext>
            </a:extLst>
          </p:cNvPr>
          <p:cNvSpPr>
            <a:spLocks noGrp="1"/>
          </p:cNvSpPr>
          <p:nvPr>
            <p:ph type="title"/>
          </p:nvPr>
        </p:nvSpPr>
        <p:spPr>
          <a:xfrm>
            <a:off x="407368" y="2074188"/>
            <a:ext cx="8231931" cy="620251"/>
          </a:xfrm>
        </p:spPr>
        <p:txBody>
          <a:bodyPr>
            <a:normAutofit fontScale="90000"/>
          </a:bodyPr>
          <a:lstStyle/>
          <a:p>
            <a:r>
              <a:rPr lang="en-US" sz="3600" dirty="0"/>
              <a:t>PWIE SP A: Presentation of 2025 Tasks &amp; Plans</a:t>
            </a:r>
            <a:endParaRPr lang="en-US" dirty="0"/>
          </a:p>
        </p:txBody>
      </p:sp>
      <p:sp>
        <p:nvSpPr>
          <p:cNvPr id="3" name="Text Placeholder 2">
            <a:extLst>
              <a:ext uri="{FF2B5EF4-FFF2-40B4-BE49-F238E27FC236}">
                <a16:creationId xmlns:a16="http://schemas.microsoft.com/office/drawing/2014/main" id="{68F44253-FAF4-4571-7B1E-85B86398C1C5}"/>
              </a:ext>
            </a:extLst>
          </p:cNvPr>
          <p:cNvSpPr>
            <a:spLocks noGrp="1"/>
          </p:cNvSpPr>
          <p:nvPr>
            <p:ph type="body" sz="quarter" idx="10"/>
          </p:nvPr>
        </p:nvSpPr>
        <p:spPr>
          <a:xfrm>
            <a:off x="407367" y="3693074"/>
            <a:ext cx="4808099" cy="457848"/>
          </a:xfrm>
        </p:spPr>
        <p:txBody>
          <a:bodyPr>
            <a:normAutofit/>
          </a:bodyPr>
          <a:lstStyle/>
          <a:p>
            <a:r>
              <a:rPr lang="en-US" dirty="0"/>
              <a:t>Jan W.Coenen &amp; SPA Contributors</a:t>
            </a:r>
          </a:p>
        </p:txBody>
      </p:sp>
      <p:sp>
        <p:nvSpPr>
          <p:cNvPr id="4" name="Text Placeholder 3">
            <a:extLst>
              <a:ext uri="{FF2B5EF4-FFF2-40B4-BE49-F238E27FC236}">
                <a16:creationId xmlns:a16="http://schemas.microsoft.com/office/drawing/2014/main" id="{5CE95A6E-2526-20D0-7292-7712306271DC}"/>
              </a:ext>
            </a:extLst>
          </p:cNvPr>
          <p:cNvSpPr>
            <a:spLocks noGrp="1"/>
          </p:cNvSpPr>
          <p:nvPr>
            <p:ph type="body" sz="quarter" idx="11"/>
          </p:nvPr>
        </p:nvSpPr>
        <p:spPr>
          <a:xfrm>
            <a:off x="407367" y="4159260"/>
            <a:ext cx="9591766" cy="457848"/>
          </a:xfrm>
        </p:spPr>
        <p:txBody>
          <a:bodyPr>
            <a:normAutofit fontScale="62500" lnSpcReduction="20000"/>
          </a:bodyPr>
          <a:lstStyle/>
          <a:p>
            <a:r>
              <a:rPr lang="de-DE" sz="2400" dirty="0">
                <a:solidFill>
                  <a:schemeClr val="bg1">
                    <a:lumMod val="65000"/>
                  </a:schemeClr>
                </a:solidFill>
              </a:rPr>
              <a:t>Forschungszentrum Jülich </a:t>
            </a:r>
            <a:r>
              <a:rPr lang="de-DE" sz="2400" dirty="0" err="1">
                <a:solidFill>
                  <a:schemeClr val="bg1">
                    <a:lumMod val="65000"/>
                  </a:schemeClr>
                </a:solidFill>
              </a:rPr>
              <a:t>Gmbh</a:t>
            </a:r>
            <a:r>
              <a:rPr lang="de-DE" sz="2400" dirty="0">
                <a:solidFill>
                  <a:schemeClr val="bg1">
                    <a:lumMod val="65000"/>
                  </a:schemeClr>
                </a:solidFill>
              </a:rPr>
              <a:t>, Institut </a:t>
            </a:r>
            <a:r>
              <a:rPr lang="de-DE" dirty="0" err="1">
                <a:solidFill>
                  <a:schemeClr val="bg1">
                    <a:lumMod val="65000"/>
                  </a:schemeClr>
                </a:solidFill>
              </a:rPr>
              <a:t>for</a:t>
            </a:r>
            <a:r>
              <a:rPr lang="de-DE" sz="2400" dirty="0">
                <a:solidFill>
                  <a:schemeClr val="bg1">
                    <a:lumMod val="65000"/>
                  </a:schemeClr>
                </a:solidFill>
              </a:rPr>
              <a:t> Fusion Energy and </a:t>
            </a:r>
            <a:r>
              <a:rPr lang="de-DE" sz="2400" dirty="0" err="1">
                <a:solidFill>
                  <a:schemeClr val="bg1">
                    <a:lumMod val="65000"/>
                  </a:schemeClr>
                </a:solidFill>
              </a:rPr>
              <a:t>Nuclear</a:t>
            </a:r>
            <a:r>
              <a:rPr lang="de-DE" sz="2400" dirty="0">
                <a:solidFill>
                  <a:schemeClr val="bg1">
                    <a:lumMod val="65000"/>
                  </a:schemeClr>
                </a:solidFill>
              </a:rPr>
              <a:t> </a:t>
            </a:r>
            <a:r>
              <a:rPr lang="de-DE" sz="2400" dirty="0" err="1">
                <a:solidFill>
                  <a:schemeClr val="bg1">
                    <a:lumMod val="65000"/>
                  </a:schemeClr>
                </a:solidFill>
              </a:rPr>
              <a:t>Waste</a:t>
            </a:r>
            <a:r>
              <a:rPr lang="de-DE" sz="2400" dirty="0">
                <a:solidFill>
                  <a:schemeClr val="bg1">
                    <a:lumMod val="65000"/>
                  </a:schemeClr>
                </a:solidFill>
              </a:rPr>
              <a:t> Management IFN-1 52425 Jülich, Germany, </a:t>
            </a:r>
          </a:p>
          <a:p>
            <a:endParaRPr lang="en-US" dirty="0"/>
          </a:p>
        </p:txBody>
      </p:sp>
      <p:sp>
        <p:nvSpPr>
          <p:cNvPr id="5" name="Text Placeholder 4">
            <a:extLst>
              <a:ext uri="{FF2B5EF4-FFF2-40B4-BE49-F238E27FC236}">
                <a16:creationId xmlns:a16="http://schemas.microsoft.com/office/drawing/2014/main" id="{77D306BE-80AF-BAD6-579C-9B0413B066C6}"/>
              </a:ext>
            </a:extLst>
          </p:cNvPr>
          <p:cNvSpPr>
            <a:spLocks noGrp="1"/>
          </p:cNvSpPr>
          <p:nvPr>
            <p:ph type="body" sz="quarter" idx="12"/>
          </p:nvPr>
        </p:nvSpPr>
        <p:spPr/>
        <p:txBody>
          <a:bodyPr>
            <a:normAutofit/>
          </a:bodyPr>
          <a:lstStyle/>
          <a:p>
            <a:r>
              <a:rPr lang="en-US" dirty="0"/>
              <a:t>Meeting PWIE 2025 Prague</a:t>
            </a:r>
          </a:p>
        </p:txBody>
      </p:sp>
      <p:pic>
        <p:nvPicPr>
          <p:cNvPr id="6" name="Grafik 5">
            <a:extLst>
              <a:ext uri="{FF2B5EF4-FFF2-40B4-BE49-F238E27FC236}">
                <a16:creationId xmlns:a16="http://schemas.microsoft.com/office/drawing/2014/main" id="{A78112FB-BF71-1F54-36D6-95F90539C3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5776" y="102617"/>
            <a:ext cx="1728192" cy="502627"/>
          </a:xfrm>
          <a:prstGeom prst="rect">
            <a:avLst/>
          </a:prstGeom>
        </p:spPr>
      </p:pic>
    </p:spTree>
    <p:extLst>
      <p:ext uri="{BB962C8B-B14F-4D97-AF65-F5344CB8AC3E}">
        <p14:creationId xmlns:p14="http://schemas.microsoft.com/office/powerpoint/2010/main" val="247106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146" y="109671"/>
            <a:ext cx="11074689" cy="457200"/>
          </a:xfrm>
        </p:spPr>
        <p:txBody>
          <a:bodyPr/>
          <a:lstStyle/>
          <a:p>
            <a:r>
              <a:rPr lang="en-US" sz="2133" dirty="0">
                <a:solidFill>
                  <a:srgbClr val="000000"/>
                </a:solidFill>
                <a:latin typeface="Calibri" panose="020F0502020204030204" pitchFamily="34" charset="0"/>
                <a:ea typeface="SimSun" panose="02010600030101010101" pitchFamily="2" charset="-122"/>
              </a:rPr>
              <a:t>SP A.1 Synergistic Load Studies of Plasma-Facing Materials for ITER &amp; DEMO: </a:t>
            </a:r>
            <a:r>
              <a:rPr lang="de-DE" sz="2133" dirty="0">
                <a:solidFill>
                  <a:srgbClr val="000000"/>
                </a:solidFill>
                <a:latin typeface="Calibri" panose="020F0502020204030204" pitchFamily="34" charset="0"/>
                <a:ea typeface="SimSun" panose="02010600030101010101" pitchFamily="2" charset="-122"/>
              </a:rPr>
              <a:t>CIEMAT</a:t>
            </a:r>
          </a:p>
        </p:txBody>
      </p:sp>
      <p:sp>
        <p:nvSpPr>
          <p:cNvPr id="4" name="Fußzeilenplatzhalter 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WPPWIE general meeting  | march 2025| Page </a:t>
            </a:r>
            <a:fld id="{6A6D9FA1-99C7-4910-8E32-B85D378B0060}" type="slidenum">
              <a:rPr kumimoji="0" lang="en-GB" sz="1467"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4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feld 4"/>
          <p:cNvSpPr txBox="1"/>
          <p:nvPr/>
        </p:nvSpPr>
        <p:spPr>
          <a:xfrm>
            <a:off x="143339" y="740701"/>
            <a:ext cx="12048660" cy="379719"/>
          </a:xfrm>
          <a:prstGeom prst="rect">
            <a:avLst/>
          </a:prstGeom>
          <a:noFill/>
          <a:ln w="12700">
            <a:noFill/>
          </a:ln>
        </p:spPr>
        <p:txBody>
          <a:bodyPr wrap="square" rtlCol="0">
            <a:spAutoFit/>
          </a:bodyPr>
          <a:lstStyle/>
          <a:p>
            <a:pPr marL="285744" marR="0" lvl="0" indent="-285744" algn="l" defTabSz="914400" rtl="0" eaLnBrk="1" fontAlgn="auto" latinLnBrk="0" hangingPunct="1">
              <a:lnSpc>
                <a:spcPct val="113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D003: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Exploitation of OLMAT as HHF facility – Testing of baseline and advanced materials – Laser &amp; OLMAT exposures</a:t>
            </a:r>
          </a:p>
        </p:txBody>
      </p:sp>
      <p:sp>
        <p:nvSpPr>
          <p:cNvPr id="7" name="Textfeld 6">
            <a:extLst>
              <a:ext uri="{FF2B5EF4-FFF2-40B4-BE49-F238E27FC236}">
                <a16:creationId xmlns:a16="http://schemas.microsoft.com/office/drawing/2014/main" id="{B1A24250-027B-7418-E03C-A7106164698D}"/>
              </a:ext>
            </a:extLst>
          </p:cNvPr>
          <p:cNvSpPr txBox="1"/>
          <p:nvPr/>
        </p:nvSpPr>
        <p:spPr>
          <a:xfrm>
            <a:off x="143339" y="5602483"/>
            <a:ext cx="6720747" cy="1019510"/>
          </a:xfrm>
          <a:prstGeom prst="rect">
            <a:avLst/>
          </a:prstGeom>
          <a:solidFill>
            <a:srgbClr val="E3E3E3"/>
          </a:solidFill>
          <a:ln w="12700">
            <a:solidFill>
              <a:schemeClr val="tx1"/>
            </a:solidFill>
          </a:ln>
        </p:spPr>
        <p:txBody>
          <a:bodyPr wrap="square" rtlCol="0">
            <a:spAutoFit/>
          </a:bodyPr>
          <a:lstStyle/>
          <a:p>
            <a:pPr marL="0" marR="0" lvl="0" indent="0" algn="l" defTabSz="914400" rtl="0" eaLnBrk="1" fontAlgn="auto" latinLnBrk="0" hangingPunct="1">
              <a:lnSpc>
                <a:spcPct val="113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Deliverable: PWIE-SP A.1.T-T003-D003</a:t>
            </a:r>
            <a:endParaRPr kumimoji="0" lang="en-US" sz="1333"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13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Status: </a:t>
            </a:r>
            <a:r>
              <a:rPr kumimoji="0" lang="en-US" sz="1333"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finished</a:t>
            </a:r>
          </a:p>
          <a:p>
            <a:pPr marL="0" marR="0" lvl="0" indent="0" algn="l" defTabSz="914400" rtl="0" eaLnBrk="1" fontAlgn="auto" latinLnBrk="0" hangingPunct="1">
              <a:lnSpc>
                <a:spcPct val="113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Facilities: </a:t>
            </a:r>
            <a:r>
              <a:rPr kumimoji="0" lang="en-US" sz="1333"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OLMAT 5 days</a:t>
            </a:r>
          </a:p>
          <a:p>
            <a:pPr marL="0" marR="0" lvl="0" indent="0" algn="l" defTabSz="914400" rtl="0" eaLnBrk="1" fontAlgn="auto" latinLnBrk="0" hangingPunct="1">
              <a:lnSpc>
                <a:spcPct val="113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Linked WP or TSVV: </a:t>
            </a:r>
            <a:r>
              <a:rPr kumimoji="0" lang="en-US" sz="1333"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none</a:t>
            </a:r>
          </a:p>
        </p:txBody>
      </p:sp>
      <p:sp>
        <p:nvSpPr>
          <p:cNvPr id="35" name="CuadroTexto 34"/>
          <p:cNvSpPr txBox="1"/>
          <p:nvPr/>
        </p:nvSpPr>
        <p:spPr>
          <a:xfrm>
            <a:off x="0" y="1077369"/>
            <a:ext cx="12192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OLMAT BEAM: fatigue studies in large holder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2025 plans </a:t>
            </a:r>
          </a:p>
        </p:txBody>
      </p:sp>
      <p:sp>
        <p:nvSpPr>
          <p:cNvPr id="46" name="Textfeld 4"/>
          <p:cNvSpPr txBox="1"/>
          <p:nvPr/>
        </p:nvSpPr>
        <p:spPr>
          <a:xfrm>
            <a:off x="143340" y="1863754"/>
            <a:ext cx="12048660" cy="3662926"/>
          </a:xfrm>
          <a:prstGeom prst="rect">
            <a:avLst/>
          </a:prstGeom>
          <a:noFill/>
          <a:ln w="12700">
            <a:noFill/>
          </a:ln>
        </p:spPr>
        <p:txBody>
          <a:bodyPr wrap="square" rtlCol="0">
            <a:spAutoFit/>
          </a:bodyPr>
          <a:lstStyle/>
          <a:p>
            <a:pPr marL="800100" marR="0" lvl="1" indent="-342900" algn="l" defTabSz="914400" rtl="0" eaLnBrk="1" fontAlgn="auto" latinLnBrk="0" hangingPunct="1">
              <a:lnSpc>
                <a:spcPct val="113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Installation: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try to enhance thermal contact at holder to be at room T: screw at center </a:t>
            </a:r>
            <a:r>
              <a:rPr kumimoji="0" lang="en-US" sz="18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Now ~200 ºC</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800100" marR="0" lvl="1" indent="-342900" algn="l" defTabSz="914400" rtl="0" eaLnBrk="1" fontAlgn="auto" latinLnBrk="0" hangingPunct="1">
              <a:lnSpc>
                <a:spcPct val="113000"/>
              </a:lnSpc>
              <a:spcBef>
                <a:spcPts val="60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Repeat at larger power to find cracking threshold: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2000 Pulses at a </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1-40 MW/m</a:t>
            </a:r>
            <a:r>
              <a:rPr kumimoji="0" lang="en-US" sz="1800" b="1" i="0" u="none" strike="noStrike" kern="1200" cap="none" spc="0" normalizeH="0" baseline="30000" noProof="0" dirty="0">
                <a:ln>
                  <a:noFill/>
                </a:ln>
                <a:solidFill>
                  <a:srgbClr val="FF0000"/>
                </a:solidFill>
                <a:effectLst/>
                <a:uLnTx/>
                <a:uFillTx/>
                <a:latin typeface="Arial" panose="020B0604020202020204" pitchFamily="34" charset="0"/>
                <a:ea typeface="+mn-ea"/>
                <a:cs typeface="Arial" panose="020B0604020202020204" pitchFamily="34" charset="0"/>
              </a:rPr>
              <a:t>2</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power distribution.</a:t>
            </a:r>
          </a:p>
          <a:p>
            <a:pPr marL="1200150" marR="0" lvl="2"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ITER-like W: try to purchase or from collaborators</a:t>
            </a:r>
          </a:p>
          <a:p>
            <a:pPr marL="1200150" marR="0" lvl="2"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New </a:t>
            </a:r>
            <a:r>
              <a:rPr kumimoji="0" lang="en-US" sz="18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PM-</a:t>
            </a:r>
            <a:r>
              <a:rPr kumimoji="0" lang="en-US" sz="1800" b="0" i="1"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Wf</a:t>
            </a:r>
            <a:r>
              <a:rPr kumimoji="0" lang="en-US" sz="18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(if available from JFZ)</a:t>
            </a:r>
          </a:p>
          <a:p>
            <a:pPr marL="1200150" marR="0" lvl="2"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New </a:t>
            </a:r>
            <a:r>
              <a:rPr kumimoji="0" lang="en-US" sz="1800" b="0" i="1"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WCrY</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alloys with/without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spinodal</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structure. Being cut and polished.</a:t>
            </a:r>
          </a:p>
          <a:p>
            <a:pPr marL="1200150" marR="0" lvl="2"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Additive Manufactured AM-W</a:t>
            </a: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check for lower properties: initial materials very bad. </a:t>
            </a:r>
          </a:p>
          <a:p>
            <a:pPr marL="1200150" marR="0" lvl="2"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W/WC</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from JSI: in production (Thanks to Petra Janus!)</a:t>
            </a:r>
          </a:p>
          <a:p>
            <a:pPr marL="1200150" marR="0" lvl="2"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Study </a:t>
            </a:r>
            <a:r>
              <a:rPr kumimoji="0" lang="en-US" sz="1800" b="0" i="0"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WCrY</a:t>
            </a:r>
            <a:r>
              <a:rPr kumimoji="0" lang="en-US" sz="18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800" b="0" i="0"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CuCrZr</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joints by HIP-DB (if fabricated on time)</a:t>
            </a:r>
          </a:p>
          <a:p>
            <a:pPr marL="800100" marR="0" lvl="1" indent="-342900" algn="l" defTabSz="914400" rtl="0" eaLnBrk="1" fontAlgn="auto" latinLnBrk="0" hangingPunct="1">
              <a:lnSpc>
                <a:spcPct val="113000"/>
              </a:lnSpc>
              <a:spcBef>
                <a:spcPts val="60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Expose some of the previous samples to laser pulses to reach DEMO pulses (~5000) and more.</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200150" marR="0" lvl="2"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Look for synergies caused by H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fragilization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KeV</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 OLMAT)</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55401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1FEAF-F9FA-40EC-0B5E-39DFFC18DC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41705D-FF87-BAE2-34A7-2E4B6CDD878E}"/>
              </a:ext>
            </a:extLst>
          </p:cNvPr>
          <p:cNvSpPr>
            <a:spLocks noGrp="1"/>
          </p:cNvSpPr>
          <p:nvPr>
            <p:ph type="title"/>
          </p:nvPr>
        </p:nvSpPr>
        <p:spPr>
          <a:xfrm>
            <a:off x="407368" y="2074188"/>
            <a:ext cx="8231931" cy="620251"/>
          </a:xfrm>
        </p:spPr>
        <p:txBody>
          <a:bodyPr>
            <a:normAutofit fontScale="90000"/>
          </a:bodyPr>
          <a:lstStyle/>
          <a:p>
            <a:r>
              <a:rPr lang="en-US" sz="3600" dirty="0"/>
              <a:t>WP PWIE SPA 2</a:t>
            </a:r>
            <a:endParaRPr lang="en-US" dirty="0"/>
          </a:p>
        </p:txBody>
      </p:sp>
      <p:pic>
        <p:nvPicPr>
          <p:cNvPr id="6" name="Grafik 5">
            <a:extLst>
              <a:ext uri="{FF2B5EF4-FFF2-40B4-BE49-F238E27FC236}">
                <a16:creationId xmlns:a16="http://schemas.microsoft.com/office/drawing/2014/main" id="{CD6EE32D-31B9-9814-C2DF-96B3E6B9D2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1714" y="141458"/>
            <a:ext cx="1728192" cy="502627"/>
          </a:xfrm>
          <a:prstGeom prst="rect">
            <a:avLst/>
          </a:prstGeom>
        </p:spPr>
      </p:pic>
      <p:sp>
        <p:nvSpPr>
          <p:cNvPr id="8" name="Textplatzhalter 7">
            <a:extLst>
              <a:ext uri="{FF2B5EF4-FFF2-40B4-BE49-F238E27FC236}">
                <a16:creationId xmlns:a16="http://schemas.microsoft.com/office/drawing/2014/main" id="{95CABF5D-C192-A04E-A41D-4710CB4A15BD}"/>
              </a:ext>
            </a:extLst>
          </p:cNvPr>
          <p:cNvSpPr>
            <a:spLocks noGrp="1"/>
          </p:cNvSpPr>
          <p:nvPr>
            <p:ph type="body" sz="quarter" idx="10"/>
          </p:nvPr>
        </p:nvSpPr>
        <p:spPr>
          <a:xfrm>
            <a:off x="407368" y="3693074"/>
            <a:ext cx="11230450" cy="457848"/>
          </a:xfrm>
        </p:spPr>
        <p:txBody>
          <a:bodyPr>
            <a:normAutofit/>
          </a:bodyPr>
          <a:lstStyle/>
          <a:p>
            <a:r>
              <a:rPr lang="en-US" sz="1400" dirty="0"/>
              <a:t>Update for  2025</a:t>
            </a:r>
            <a:endParaRPr lang="en-GB" sz="1400" dirty="0"/>
          </a:p>
        </p:txBody>
      </p:sp>
    </p:spTree>
    <p:extLst>
      <p:ext uri="{BB962C8B-B14F-4D97-AF65-F5344CB8AC3E}">
        <p14:creationId xmlns:p14="http://schemas.microsoft.com/office/powerpoint/2010/main" val="232229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FFE678-2457-FAD8-18DD-3ABDF336F626}"/>
              </a:ext>
            </a:extLst>
          </p:cNvPr>
          <p:cNvSpPr>
            <a:spLocks noGrp="1"/>
          </p:cNvSpPr>
          <p:nvPr>
            <p:ph type="title"/>
          </p:nvPr>
        </p:nvSpPr>
        <p:spPr/>
        <p:txBody>
          <a:bodyPr/>
          <a:lstStyle/>
          <a:p>
            <a:r>
              <a:rPr lang="en-GB" dirty="0"/>
              <a:t>High Particle Fluence Exposures of Plasma-Facing Components for ITER</a:t>
            </a:r>
          </a:p>
        </p:txBody>
      </p:sp>
      <p:sp>
        <p:nvSpPr>
          <p:cNvPr id="4" name="Fußzeilenplatzhalter 3">
            <a:extLst>
              <a:ext uri="{FF2B5EF4-FFF2-40B4-BE49-F238E27FC236}">
                <a16:creationId xmlns:a16="http://schemas.microsoft.com/office/drawing/2014/main" id="{15705B8F-D52D-6BEA-C4A4-BDF1AC6A10ED}"/>
              </a:ext>
            </a:extLst>
          </p:cNvPr>
          <p:cNvSpPr>
            <a:spLocks noGrp="1"/>
          </p:cNvSpPr>
          <p:nvPr>
            <p:ph type="ftr" sz="quarter" idx="11"/>
          </p:nvPr>
        </p:nvSpPr>
        <p:spPr/>
        <p:txBody>
          <a:bodyPr/>
          <a:lstStyle/>
          <a:p>
            <a:r>
              <a:rPr lang="en-GB">
                <a:solidFill>
                  <a:prstClr val="white"/>
                </a:solidFill>
              </a:rPr>
              <a:t>Jan W. Coenen 2024.11.20</a:t>
            </a:r>
            <a:endParaRPr lang="en-GB" dirty="0">
              <a:solidFill>
                <a:prstClr val="white"/>
              </a:solidFill>
            </a:endParaRPr>
          </a:p>
        </p:txBody>
      </p:sp>
      <p:sp>
        <p:nvSpPr>
          <p:cNvPr id="5" name="Foliennummernplatzhalter 4">
            <a:extLst>
              <a:ext uri="{FF2B5EF4-FFF2-40B4-BE49-F238E27FC236}">
                <a16:creationId xmlns:a16="http://schemas.microsoft.com/office/drawing/2014/main" id="{48B2F808-6F80-814F-4BE0-B0DF27EFBD58}"/>
              </a:ext>
            </a:extLst>
          </p:cNvPr>
          <p:cNvSpPr>
            <a:spLocks noGrp="1"/>
          </p:cNvSpPr>
          <p:nvPr>
            <p:ph type="sldNum" sz="quarter" idx="12"/>
          </p:nvPr>
        </p:nvSpPr>
        <p:spPr/>
        <p:txBody>
          <a:bodyPr/>
          <a:lstStyle/>
          <a:p>
            <a:fld id="{6A6D9FA1-99C7-4910-8E32-B85D378B0060}" type="slidenum">
              <a:rPr lang="en-GB" smtClean="0">
                <a:solidFill>
                  <a:prstClr val="white"/>
                </a:solidFill>
              </a:rPr>
              <a:pPr/>
              <a:t>12</a:t>
            </a:fld>
            <a:endParaRPr lang="en-GB" dirty="0">
              <a:solidFill>
                <a:prstClr val="white"/>
              </a:solidFill>
            </a:endParaRPr>
          </a:p>
        </p:txBody>
      </p:sp>
      <p:graphicFrame>
        <p:nvGraphicFramePr>
          <p:cNvPr id="3" name="Tabelle 2">
            <a:extLst>
              <a:ext uri="{FF2B5EF4-FFF2-40B4-BE49-F238E27FC236}">
                <a16:creationId xmlns:a16="http://schemas.microsoft.com/office/drawing/2014/main" id="{A10A6586-11CC-42FE-9C5C-FB552DA48F3F}"/>
              </a:ext>
            </a:extLst>
          </p:cNvPr>
          <p:cNvGraphicFramePr>
            <a:graphicFrameLocks noGrp="1"/>
          </p:cNvGraphicFramePr>
          <p:nvPr>
            <p:extLst>
              <p:ext uri="{D42A27DB-BD31-4B8C-83A1-F6EECF244321}">
                <p14:modId xmlns:p14="http://schemas.microsoft.com/office/powerpoint/2010/main" val="986367547"/>
              </p:ext>
            </p:extLst>
          </p:nvPr>
        </p:nvGraphicFramePr>
        <p:xfrm>
          <a:off x="360040" y="3468986"/>
          <a:ext cx="5572125" cy="737046"/>
        </p:xfrm>
        <a:graphic>
          <a:graphicData uri="http://schemas.openxmlformats.org/drawingml/2006/table">
            <a:tbl>
              <a:tblPr firstRow="1" firstCol="1" bandRow="1">
                <a:tableStyleId>{5C22544A-7EE6-4342-B048-85BDC9FD1C3A}</a:tableStyleId>
              </a:tblPr>
              <a:tblGrid>
                <a:gridCol w="1000760">
                  <a:extLst>
                    <a:ext uri="{9D8B030D-6E8A-4147-A177-3AD203B41FA5}">
                      <a16:colId xmlns:a16="http://schemas.microsoft.com/office/drawing/2014/main" val="2114838398"/>
                    </a:ext>
                  </a:extLst>
                </a:gridCol>
                <a:gridCol w="4571365">
                  <a:extLst>
                    <a:ext uri="{9D8B030D-6E8A-4147-A177-3AD203B41FA5}">
                      <a16:colId xmlns:a16="http://schemas.microsoft.com/office/drawing/2014/main" val="137323997"/>
                    </a:ext>
                  </a:extLst>
                </a:gridCol>
              </a:tblGrid>
              <a:tr h="0">
                <a:tc>
                  <a:txBody>
                    <a:bodyPr/>
                    <a:lstStyle/>
                    <a:p>
                      <a:pPr>
                        <a:lnSpc>
                          <a:spcPct val="115000"/>
                        </a:lnSpc>
                        <a:spcBef>
                          <a:spcPts val="240"/>
                        </a:spcBef>
                        <a:spcAft>
                          <a:spcPts val="240"/>
                        </a:spcAft>
                        <a:buNone/>
                        <a:tabLst>
                          <a:tab pos="-914400" algn="l"/>
                          <a:tab pos="228600" algn="l"/>
                        </a:tabLst>
                      </a:pPr>
                      <a:r>
                        <a:rPr lang="en-US" sz="1100" spc="-15">
                          <a:effectLst/>
                        </a:rPr>
                        <a:t>Deliverable ID</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228600" algn="l"/>
                        </a:tabLst>
                      </a:pPr>
                      <a:r>
                        <a:rPr lang="en-US" sz="1100" spc="-15">
                          <a:effectLst/>
                        </a:rPr>
                        <a:t>Deliverable Title</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060064789"/>
                  </a:ext>
                </a:extLst>
              </a:tr>
              <a:tr h="0">
                <a:tc>
                  <a:txBody>
                    <a:bodyPr/>
                    <a:lstStyle/>
                    <a:p>
                      <a:pPr>
                        <a:lnSpc>
                          <a:spcPct val="115000"/>
                        </a:lnSpc>
                        <a:spcBef>
                          <a:spcPts val="240"/>
                        </a:spcBef>
                        <a:spcAft>
                          <a:spcPts val="240"/>
                        </a:spcAft>
                        <a:buNone/>
                        <a:tabLst>
                          <a:tab pos="-914400" algn="l"/>
                          <a:tab pos="228600" algn="l"/>
                        </a:tabLst>
                      </a:pPr>
                      <a:r>
                        <a:rPr lang="en-US" sz="1100" spc="-15">
                          <a:effectLst/>
                        </a:rPr>
                        <a:t>D001</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en-US" sz="1100">
                          <a:effectLst/>
                        </a:rPr>
                        <a:t>Fatigue cracking and creep evolution of W samples and W-monoblocks exposed to strike point sweeping (DIFFER)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818453902"/>
                  </a:ext>
                </a:extLst>
              </a:tr>
              <a:tr h="0">
                <a:tc>
                  <a:txBody>
                    <a:bodyPr/>
                    <a:lstStyle/>
                    <a:p>
                      <a:pPr>
                        <a:lnSpc>
                          <a:spcPct val="115000"/>
                        </a:lnSpc>
                        <a:spcBef>
                          <a:spcPts val="240"/>
                        </a:spcBef>
                        <a:spcAft>
                          <a:spcPts val="240"/>
                        </a:spcAft>
                        <a:buNone/>
                        <a:tabLst>
                          <a:tab pos="-914400" algn="l"/>
                          <a:tab pos="228600" algn="l"/>
                        </a:tabLst>
                      </a:pPr>
                      <a:r>
                        <a:rPr lang="en-US" sz="1100" spc="-15">
                          <a:effectLst/>
                        </a:rPr>
                        <a:t>D002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en-US" sz="1100" spc="-15" dirty="0">
                          <a:effectLst/>
                        </a:rPr>
                        <a:t>Pre- and post-characterization of samples (MPG)</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43845603"/>
                  </a:ext>
                </a:extLst>
              </a:tr>
            </a:tbl>
          </a:graphicData>
        </a:graphic>
      </p:graphicFrame>
      <p:graphicFrame>
        <p:nvGraphicFramePr>
          <p:cNvPr id="9" name="Tabelle 8">
            <a:extLst>
              <a:ext uri="{FF2B5EF4-FFF2-40B4-BE49-F238E27FC236}">
                <a16:creationId xmlns:a16="http://schemas.microsoft.com/office/drawing/2014/main" id="{F48EA74B-8665-617D-315B-C4771DA6CE95}"/>
              </a:ext>
            </a:extLst>
          </p:cNvPr>
          <p:cNvGraphicFramePr>
            <a:graphicFrameLocks noGrp="1"/>
          </p:cNvGraphicFramePr>
          <p:nvPr>
            <p:extLst>
              <p:ext uri="{D42A27DB-BD31-4B8C-83A1-F6EECF244321}">
                <p14:modId xmlns:p14="http://schemas.microsoft.com/office/powerpoint/2010/main" val="261614666"/>
              </p:ext>
            </p:extLst>
          </p:nvPr>
        </p:nvGraphicFramePr>
        <p:xfrm>
          <a:off x="360040" y="1370819"/>
          <a:ext cx="5433695" cy="836930"/>
        </p:xfrm>
        <a:graphic>
          <a:graphicData uri="http://schemas.openxmlformats.org/drawingml/2006/table">
            <a:tbl>
              <a:tblPr firstRow="1" firstCol="1" bandRow="1">
                <a:tableStyleId>{5C22544A-7EE6-4342-B048-85BDC9FD1C3A}</a:tableStyleId>
              </a:tblPr>
              <a:tblGrid>
                <a:gridCol w="1191895">
                  <a:extLst>
                    <a:ext uri="{9D8B030D-6E8A-4147-A177-3AD203B41FA5}">
                      <a16:colId xmlns:a16="http://schemas.microsoft.com/office/drawing/2014/main" val="889527833"/>
                    </a:ext>
                  </a:extLst>
                </a:gridCol>
                <a:gridCol w="774700">
                  <a:extLst>
                    <a:ext uri="{9D8B030D-6E8A-4147-A177-3AD203B41FA5}">
                      <a16:colId xmlns:a16="http://schemas.microsoft.com/office/drawing/2014/main" val="1182613413"/>
                    </a:ext>
                  </a:extLst>
                </a:gridCol>
                <a:gridCol w="711200">
                  <a:extLst>
                    <a:ext uri="{9D8B030D-6E8A-4147-A177-3AD203B41FA5}">
                      <a16:colId xmlns:a16="http://schemas.microsoft.com/office/drawing/2014/main" val="90085310"/>
                    </a:ext>
                  </a:extLst>
                </a:gridCol>
                <a:gridCol w="2755900">
                  <a:extLst>
                    <a:ext uri="{9D8B030D-6E8A-4147-A177-3AD203B41FA5}">
                      <a16:colId xmlns:a16="http://schemas.microsoft.com/office/drawing/2014/main" val="3697039522"/>
                    </a:ext>
                  </a:extLst>
                </a:gridCol>
              </a:tblGrid>
              <a:tr h="19875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Deliverable Owner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Beneficiary</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a:effectLst/>
                        </a:rPr>
                        <a:t>PM</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Deliverable (Team)</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462071623"/>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T. Morgan</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spc="-15">
                          <a:effectLst/>
                        </a:rPr>
                        <a:t>DIFFER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a:effectLst/>
                        </a:rPr>
                        <a:t>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D001 (T. Morgan)</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302165467"/>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M. Balden</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spc="-15">
                          <a:effectLst/>
                        </a:rPr>
                        <a:t>MPG</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a:effectLst/>
                        </a:rPr>
                        <a:t>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en-GB" sz="1100" spc="-15">
                          <a:effectLst/>
                        </a:rPr>
                        <a:t>D002 </a:t>
                      </a:r>
                      <a:r>
                        <a:rPr lang="en-GB" sz="1100">
                          <a:effectLst/>
                        </a:rPr>
                        <a:t>(S. Elgeti)</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615790301"/>
                  </a:ext>
                </a:extLst>
              </a:tr>
              <a:tr h="22034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Total</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a:effectLst/>
                        </a:rPr>
                        <a: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a:effectLst/>
                        </a:rPr>
                        <a:t>7</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dirty="0">
                          <a:effectLst/>
                        </a:rPr>
                        <a:t> </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848489897"/>
                  </a:ext>
                </a:extLst>
              </a:tr>
            </a:tbl>
          </a:graphicData>
        </a:graphic>
      </p:graphicFrame>
      <p:graphicFrame>
        <p:nvGraphicFramePr>
          <p:cNvPr id="10" name="Tabelle 9">
            <a:extLst>
              <a:ext uri="{FF2B5EF4-FFF2-40B4-BE49-F238E27FC236}">
                <a16:creationId xmlns:a16="http://schemas.microsoft.com/office/drawing/2014/main" id="{9C02D808-9E4B-3A1E-C376-030B0DFF0343}"/>
              </a:ext>
            </a:extLst>
          </p:cNvPr>
          <p:cNvGraphicFramePr>
            <a:graphicFrameLocks noGrp="1"/>
          </p:cNvGraphicFramePr>
          <p:nvPr>
            <p:extLst>
              <p:ext uri="{D42A27DB-BD31-4B8C-83A1-F6EECF244321}">
                <p14:modId xmlns:p14="http://schemas.microsoft.com/office/powerpoint/2010/main" val="695347660"/>
              </p:ext>
            </p:extLst>
          </p:nvPr>
        </p:nvGraphicFramePr>
        <p:xfrm>
          <a:off x="360040" y="2417135"/>
          <a:ext cx="5433695" cy="616585"/>
        </p:xfrm>
        <a:graphic>
          <a:graphicData uri="http://schemas.openxmlformats.org/drawingml/2006/table">
            <a:tbl>
              <a:tblPr firstRow="1" firstCol="1" bandRow="1">
                <a:tableStyleId>{5C22544A-7EE6-4342-B048-85BDC9FD1C3A}</a:tableStyleId>
              </a:tblPr>
              <a:tblGrid>
                <a:gridCol w="1014095">
                  <a:extLst>
                    <a:ext uri="{9D8B030D-6E8A-4147-A177-3AD203B41FA5}">
                      <a16:colId xmlns:a16="http://schemas.microsoft.com/office/drawing/2014/main" val="2358760614"/>
                    </a:ext>
                  </a:extLst>
                </a:gridCol>
                <a:gridCol w="952500">
                  <a:extLst>
                    <a:ext uri="{9D8B030D-6E8A-4147-A177-3AD203B41FA5}">
                      <a16:colId xmlns:a16="http://schemas.microsoft.com/office/drawing/2014/main" val="3941272840"/>
                    </a:ext>
                  </a:extLst>
                </a:gridCol>
                <a:gridCol w="711200">
                  <a:extLst>
                    <a:ext uri="{9D8B030D-6E8A-4147-A177-3AD203B41FA5}">
                      <a16:colId xmlns:a16="http://schemas.microsoft.com/office/drawing/2014/main" val="3571154174"/>
                    </a:ext>
                  </a:extLst>
                </a:gridCol>
                <a:gridCol w="2755900">
                  <a:extLst>
                    <a:ext uri="{9D8B030D-6E8A-4147-A177-3AD203B41FA5}">
                      <a16:colId xmlns:a16="http://schemas.microsoft.com/office/drawing/2014/main" val="1823450513"/>
                    </a:ext>
                  </a:extLst>
                </a:gridCol>
              </a:tblGrid>
              <a:tr h="19875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Device</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Beneficiary</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Days</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  Related Deliverable</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500785984"/>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MAGNUM-PSI</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spc="-15">
                          <a:effectLst/>
                        </a:rPr>
                        <a:t>DIFFER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8</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D001</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296781633"/>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UPP</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spc="-15">
                          <a:effectLst/>
                        </a:rPr>
                        <a:t>DIFFER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dirty="0">
                          <a:effectLst/>
                        </a:rPr>
                        <a:t>D001</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633325873"/>
                  </a:ext>
                </a:extLst>
              </a:tr>
            </a:tbl>
          </a:graphicData>
        </a:graphic>
      </p:graphicFrame>
      <p:sp>
        <p:nvSpPr>
          <p:cNvPr id="12" name="Textfeld 11">
            <a:extLst>
              <a:ext uri="{FF2B5EF4-FFF2-40B4-BE49-F238E27FC236}">
                <a16:creationId xmlns:a16="http://schemas.microsoft.com/office/drawing/2014/main" id="{551CC99B-868C-B555-F7AD-C15BD3C2CCB3}"/>
              </a:ext>
            </a:extLst>
          </p:cNvPr>
          <p:cNvSpPr txBox="1"/>
          <p:nvPr/>
        </p:nvSpPr>
        <p:spPr>
          <a:xfrm>
            <a:off x="6427237" y="1693093"/>
            <a:ext cx="5433695" cy="2064668"/>
          </a:xfrm>
          <a:prstGeom prst="rect">
            <a:avLst/>
          </a:prstGeom>
          <a:noFill/>
        </p:spPr>
        <p:txBody>
          <a:bodyPr wrap="square">
            <a:spAutoFit/>
          </a:bodyPr>
          <a:lstStyle/>
          <a:p>
            <a:pPr marL="342900" lvl="0" indent="-342900" algn="just">
              <a:lnSpc>
                <a:spcPct val="115000"/>
              </a:lnSpc>
              <a:spcAft>
                <a:spcPts val="240"/>
              </a:spcAft>
              <a:buFont typeface="Wingdings" pitchFamily="2" charset="2"/>
              <a:buChar char=""/>
              <a:tabLst>
                <a:tab pos="-914400" algn="l"/>
              </a:tabLst>
            </a:pPr>
            <a:r>
              <a:rPr lang="en-US" sz="1800" dirty="0">
                <a:effectLst/>
                <a:latin typeface="Calibri" panose="020F0502020204030204" pitchFamily="34" charset="0"/>
                <a:ea typeface="SimSun" panose="02010600030101010101" pitchFamily="2" charset="-122"/>
                <a:cs typeface="Calibri" panose="020F0502020204030204" pitchFamily="34" charset="0"/>
              </a:rPr>
              <a:t>Recrystallization behavior of DEMO tungsten grades under high flux/fluence plasma loading with impurity seeded deuterium plasmas (DIFFER) </a:t>
            </a:r>
            <a:endParaRPr lang="de-DE" sz="1800" dirty="0">
              <a:effectLst/>
              <a:latin typeface="Calibri" panose="020F0502020204030204" pitchFamily="34" charset="0"/>
              <a:ea typeface="SimSun" panose="02010600030101010101" pitchFamily="2" charset="-122"/>
              <a:cs typeface="Arial" panose="020B0604020202020204" pitchFamily="34" charset="0"/>
            </a:endParaRPr>
          </a:p>
          <a:p>
            <a:pPr marL="342900" lvl="0" indent="-342900" algn="just">
              <a:lnSpc>
                <a:spcPct val="115000"/>
              </a:lnSpc>
              <a:spcAft>
                <a:spcPts val="600"/>
              </a:spcAft>
              <a:buFont typeface="Wingdings" pitchFamily="2" charset="2"/>
              <a:buChar char=""/>
              <a:tabLst>
                <a:tab pos="-914400" algn="l"/>
              </a:tabLst>
            </a:pPr>
            <a:r>
              <a:rPr lang="en-US" sz="1800" dirty="0">
                <a:effectLst/>
                <a:latin typeface="Calibri" panose="020F0502020204030204" pitchFamily="34" charset="0"/>
                <a:ea typeface="SimSun" panose="02010600030101010101" pitchFamily="2" charset="-122"/>
                <a:cs typeface="Calibri" panose="020F0502020204030204" pitchFamily="34" charset="0"/>
              </a:rPr>
              <a:t>Pre- and post-analysis of materials and components (MPG) </a:t>
            </a:r>
            <a:endParaRPr lang="de-DE" sz="1800" dirty="0">
              <a:effectLst/>
              <a:latin typeface="Calibri" panose="020F0502020204030204" pitchFamily="34" charset="0"/>
              <a:ea typeface="SimSun" panose="02010600030101010101" pitchFamily="2" charset="-122"/>
              <a:cs typeface="Arial" panose="020B0604020202020204" pitchFamily="34" charset="0"/>
            </a:endParaRPr>
          </a:p>
          <a:p>
            <a:pPr>
              <a:buNone/>
            </a:pPr>
            <a:r>
              <a:rPr lang="en-US" sz="1800" dirty="0">
                <a:effectLst/>
                <a:latin typeface="Calibri" panose="020F0502020204030204" pitchFamily="34" charset="0"/>
                <a:ea typeface="SimSun" panose="02010600030101010101" pitchFamily="2" charset="-122"/>
              </a:rPr>
              <a:t>Further analysis linked to facilities and staffing in SP B</a:t>
            </a:r>
            <a:r>
              <a:rPr lang="de-DE" dirty="0">
                <a:effectLst/>
              </a:rPr>
              <a:t> </a:t>
            </a:r>
            <a:endParaRPr lang="en-GB" dirty="0"/>
          </a:p>
        </p:txBody>
      </p:sp>
    </p:spTree>
    <p:extLst>
      <p:ext uri="{BB962C8B-B14F-4D97-AF65-F5344CB8AC3E}">
        <p14:creationId xmlns:p14="http://schemas.microsoft.com/office/powerpoint/2010/main" val="4018890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15"/>
          <p:cNvCxnSpPr/>
          <p:nvPr/>
        </p:nvCxnSpPr>
        <p:spPr>
          <a:xfrm>
            <a:off x="0" y="584775"/>
            <a:ext cx="12192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Rechteck 9"/>
          <p:cNvSpPr/>
          <p:nvPr/>
        </p:nvSpPr>
        <p:spPr>
          <a:xfrm>
            <a:off x="119336" y="0"/>
            <a:ext cx="1192704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rPr>
              <a:t>Exploring PMI effects on </a:t>
            </a:r>
            <a:r>
              <a:rPr kumimoji="0" lang="en-US" altLang="ko-KR" sz="2800" b="0" i="0" u="none" strike="noStrike" kern="1200" cap="none" spc="0" normalizeH="0" baseline="0" noProof="0" dirty="0" err="1">
                <a:ln>
                  <a:noFill/>
                </a:ln>
                <a:solidFill>
                  <a:prstClr val="black"/>
                </a:solidFill>
                <a:effectLst/>
                <a:uLnTx/>
                <a:uFillTx/>
                <a:latin typeface="Calibri" panose="020F0502020204030204"/>
                <a:ea typeface="맑은 고딕" panose="020B0503020000020004" pitchFamily="34" charset="-127"/>
                <a:cs typeface="+mn-cs"/>
              </a:rPr>
              <a:t>strikepoint</a:t>
            </a:r>
            <a:r>
              <a:rPr kumimoji="0" lang="en-US" altLang="ko-KR" sz="28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rPr>
              <a:t> sweeping-induced W fatigue cracking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EB87FB9-3560-6480-BB4B-6CC2637915AC}"/>
              </a:ext>
            </a:extLst>
          </p:cNvPr>
          <p:cNvPicPr>
            <a:picLocks noChangeAspect="1"/>
          </p:cNvPicPr>
          <p:nvPr/>
        </p:nvPicPr>
        <p:blipFill rotWithShape="1">
          <a:blip r:embed="rId2"/>
          <a:srcRect l="24654" t="11809" r="52717" b="50730"/>
          <a:stretch/>
        </p:blipFill>
        <p:spPr>
          <a:xfrm>
            <a:off x="244997" y="2829604"/>
            <a:ext cx="3405145" cy="3170765"/>
          </a:xfrm>
          <a:prstGeom prst="rect">
            <a:avLst/>
          </a:prstGeom>
        </p:spPr>
      </p:pic>
      <p:sp>
        <p:nvSpPr>
          <p:cNvPr id="16" name="Rechteck 9">
            <a:extLst>
              <a:ext uri="{FF2B5EF4-FFF2-40B4-BE49-F238E27FC236}">
                <a16:creationId xmlns:a16="http://schemas.microsoft.com/office/drawing/2014/main" id="{9C592FAD-6880-C7A1-D833-B6C0D6889298}"/>
              </a:ext>
            </a:extLst>
          </p:cNvPr>
          <p:cNvSpPr/>
          <p:nvPr/>
        </p:nvSpPr>
        <p:spPr>
          <a:xfrm>
            <a:off x="6242854" y="4302544"/>
            <a:ext cx="294524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0" i="1"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rPr>
              <a:t>He-induced W fuzz &amp; cracking of W</a:t>
            </a:r>
            <a:br>
              <a:rPr kumimoji="0" lang="en-US" altLang="ko-KR" sz="1200" b="0" i="1"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rPr>
            </a:br>
            <a:r>
              <a:rPr kumimoji="0" lang="en-US" altLang="ko-KR" sz="1200" b="0" i="1"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rPr>
              <a:t>(G. Temmerman et. al. 2015)</a:t>
            </a:r>
          </a:p>
        </p:txBody>
      </p:sp>
      <p:pic>
        <p:nvPicPr>
          <p:cNvPr id="17" name="Picture 16" descr="A close-up of several images of a rock&#10;&#10;Description automatically generated">
            <a:extLst>
              <a:ext uri="{FF2B5EF4-FFF2-40B4-BE49-F238E27FC236}">
                <a16:creationId xmlns:a16="http://schemas.microsoft.com/office/drawing/2014/main" id="{82211643-6495-1A1A-BBE5-E0C53509CD4D}"/>
              </a:ext>
            </a:extLst>
          </p:cNvPr>
          <p:cNvPicPr>
            <a:picLocks noChangeAspect="1"/>
          </p:cNvPicPr>
          <p:nvPr/>
        </p:nvPicPr>
        <p:blipFill>
          <a:blip r:embed="rId3" cstate="print">
            <a:extLst>
              <a:ext uri="{28A0092B-C50C-407E-A947-70E740481C1C}">
                <a14:useLocalDpi xmlns:a14="http://schemas.microsoft.com/office/drawing/2010/main" val="0"/>
              </a:ext>
            </a:extLst>
          </a:blip>
          <a:srcRect t="49772"/>
          <a:stretch/>
        </p:blipFill>
        <p:spPr>
          <a:xfrm>
            <a:off x="6171757" y="2704241"/>
            <a:ext cx="2952523" cy="1568784"/>
          </a:xfrm>
          <a:prstGeom prst="rect">
            <a:avLst/>
          </a:prstGeom>
        </p:spPr>
      </p:pic>
      <p:pic>
        <p:nvPicPr>
          <p:cNvPr id="19" name="Picture 18">
            <a:extLst>
              <a:ext uri="{FF2B5EF4-FFF2-40B4-BE49-F238E27FC236}">
                <a16:creationId xmlns:a16="http://schemas.microsoft.com/office/drawing/2014/main" id="{BD172F90-7526-A2A3-E3B9-7D0C122B8B2F}"/>
              </a:ext>
            </a:extLst>
          </p:cNvPr>
          <p:cNvPicPr>
            <a:picLocks noChangeAspect="1"/>
          </p:cNvPicPr>
          <p:nvPr/>
        </p:nvPicPr>
        <p:blipFill>
          <a:blip r:embed="rId4"/>
          <a:srcRect t="62644"/>
          <a:stretch/>
        </p:blipFill>
        <p:spPr>
          <a:xfrm>
            <a:off x="6169637" y="4864191"/>
            <a:ext cx="2954643" cy="1174023"/>
          </a:xfrm>
          <a:prstGeom prst="rect">
            <a:avLst/>
          </a:prstGeom>
        </p:spPr>
      </p:pic>
      <p:sp>
        <p:nvSpPr>
          <p:cNvPr id="20" name="Rechteck 9">
            <a:extLst>
              <a:ext uri="{FF2B5EF4-FFF2-40B4-BE49-F238E27FC236}">
                <a16:creationId xmlns:a16="http://schemas.microsoft.com/office/drawing/2014/main" id="{50781F21-0900-CB13-CDB5-0C3963F5E4D7}"/>
              </a:ext>
            </a:extLst>
          </p:cNvPr>
          <p:cNvSpPr/>
          <p:nvPr/>
        </p:nvSpPr>
        <p:spPr>
          <a:xfrm>
            <a:off x="6169637" y="6118513"/>
            <a:ext cx="320979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0" i="1"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rPr>
              <a:t>Cracking &amp; blistering of redeposited W  (</a:t>
            </a:r>
            <a:r>
              <a:rPr kumimoji="0" lang="en-US" altLang="ko-KR" sz="1200" b="0" i="1" u="none" strike="noStrike" kern="1200" cap="none" spc="0" normalizeH="0" baseline="0" noProof="0" dirty="0" err="1">
                <a:ln>
                  <a:noFill/>
                </a:ln>
                <a:solidFill>
                  <a:prstClr val="black"/>
                </a:solidFill>
                <a:effectLst/>
                <a:uLnTx/>
                <a:uFillTx/>
                <a:latin typeface="Calibri" panose="020F0502020204030204"/>
                <a:ea typeface="맑은 고딕" panose="020B0503020000020004" pitchFamily="34" charset="-127"/>
                <a:cs typeface="+mn-cs"/>
              </a:rPr>
              <a:t>Begrambekov</a:t>
            </a:r>
            <a:r>
              <a:rPr kumimoji="0" lang="en-US" altLang="ko-KR" sz="1200" b="0" i="1"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rPr>
              <a:t> et. al. 2019)</a:t>
            </a:r>
          </a:p>
        </p:txBody>
      </p:sp>
      <p:pic>
        <p:nvPicPr>
          <p:cNvPr id="23" name="Picture 22">
            <a:extLst>
              <a:ext uri="{FF2B5EF4-FFF2-40B4-BE49-F238E27FC236}">
                <a16:creationId xmlns:a16="http://schemas.microsoft.com/office/drawing/2014/main" id="{E32F2963-44C1-E2AE-8941-C4D19A3B956A}"/>
              </a:ext>
            </a:extLst>
          </p:cNvPr>
          <p:cNvPicPr>
            <a:picLocks noChangeAspect="1"/>
          </p:cNvPicPr>
          <p:nvPr/>
        </p:nvPicPr>
        <p:blipFill>
          <a:blip r:embed="rId5"/>
          <a:srcRect l="1" r="46691"/>
          <a:stretch/>
        </p:blipFill>
        <p:spPr>
          <a:xfrm>
            <a:off x="3661520" y="3094473"/>
            <a:ext cx="2287627" cy="3339471"/>
          </a:xfrm>
          <a:prstGeom prst="rect">
            <a:avLst/>
          </a:prstGeom>
        </p:spPr>
      </p:pic>
      <p:sp>
        <p:nvSpPr>
          <p:cNvPr id="24" name="Rechteck 9">
            <a:extLst>
              <a:ext uri="{FF2B5EF4-FFF2-40B4-BE49-F238E27FC236}">
                <a16:creationId xmlns:a16="http://schemas.microsoft.com/office/drawing/2014/main" id="{3879DADF-7372-E3B7-D952-4A8AD09580EE}"/>
              </a:ext>
            </a:extLst>
          </p:cNvPr>
          <p:cNvSpPr/>
          <p:nvPr/>
        </p:nvSpPr>
        <p:spPr>
          <a:xfrm>
            <a:off x="3630597" y="2668706"/>
            <a:ext cx="234368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0" i="1"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rPr>
              <a:t>Rx mediated crack initiation in W </a:t>
            </a:r>
            <a:br>
              <a:rPr kumimoji="0" lang="en-US" altLang="ko-KR" sz="1200" b="0" i="1"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rPr>
            </a:br>
            <a:r>
              <a:rPr kumimoji="0" lang="en-US" altLang="ko-KR" sz="1200" b="0" i="1"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rPr>
              <a:t>Y. Li et. al. 2021)</a:t>
            </a:r>
          </a:p>
        </p:txBody>
      </p:sp>
      <p:sp>
        <p:nvSpPr>
          <p:cNvPr id="25" name="Rechteck 9">
            <a:extLst>
              <a:ext uri="{FF2B5EF4-FFF2-40B4-BE49-F238E27FC236}">
                <a16:creationId xmlns:a16="http://schemas.microsoft.com/office/drawing/2014/main" id="{FDE6A783-0F08-877C-6DA3-1288A182A92C}"/>
              </a:ext>
            </a:extLst>
          </p:cNvPr>
          <p:cNvSpPr/>
          <p:nvPr/>
        </p:nvSpPr>
        <p:spPr>
          <a:xfrm>
            <a:off x="244997" y="5957028"/>
            <a:ext cx="358602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0" i="1"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rPr>
              <a:t>predicted DEMO </a:t>
            </a:r>
            <a:r>
              <a:rPr kumimoji="0" lang="en-US" altLang="ko-KR" sz="1200" b="0" i="1" u="none" strike="noStrike" kern="1200" cap="none" spc="0" normalizeH="0" baseline="0" noProof="0" dirty="0" err="1">
                <a:ln>
                  <a:noFill/>
                </a:ln>
                <a:solidFill>
                  <a:prstClr val="black"/>
                </a:solidFill>
                <a:effectLst/>
                <a:uLnTx/>
                <a:uFillTx/>
                <a:latin typeface="Calibri" panose="020F0502020204030204"/>
                <a:ea typeface="맑은 고딕" panose="020B0503020000020004" pitchFamily="34" charset="-127"/>
                <a:cs typeface="+mn-cs"/>
              </a:rPr>
              <a:t>monoblock</a:t>
            </a:r>
            <a:r>
              <a:rPr kumimoji="0" lang="en-US" altLang="ko-KR" sz="1200" b="0" i="1"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rPr>
              <a:t> surface temperature during </a:t>
            </a:r>
            <a:r>
              <a:rPr kumimoji="0" lang="en-US" altLang="ko-KR" sz="1200" b="0" i="1" u="none" strike="noStrike" kern="1200" cap="none" spc="0" normalizeH="0" baseline="0" noProof="0" dirty="0" err="1">
                <a:ln>
                  <a:noFill/>
                </a:ln>
                <a:solidFill>
                  <a:prstClr val="black"/>
                </a:solidFill>
                <a:effectLst/>
                <a:uLnTx/>
                <a:uFillTx/>
                <a:latin typeface="Calibri" panose="020F0502020204030204"/>
                <a:ea typeface="맑은 고딕" panose="020B0503020000020004" pitchFamily="34" charset="-127"/>
                <a:cs typeface="+mn-cs"/>
              </a:rPr>
              <a:t>strikepoint</a:t>
            </a:r>
            <a:r>
              <a:rPr kumimoji="0" lang="en-US" altLang="ko-KR" sz="1200" b="0" i="1"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rPr>
              <a:t> sweeping (F. </a:t>
            </a:r>
            <a:r>
              <a:rPr kumimoji="0" lang="en-US" altLang="ko-KR" sz="1200" b="0" i="1" u="none" strike="noStrike" kern="1200" cap="none" spc="0" normalizeH="0" baseline="0" noProof="0" dirty="0" err="1">
                <a:ln>
                  <a:noFill/>
                </a:ln>
                <a:solidFill>
                  <a:prstClr val="black"/>
                </a:solidFill>
                <a:effectLst/>
                <a:uLnTx/>
                <a:uFillTx/>
                <a:latin typeface="Calibri" panose="020F0502020204030204"/>
                <a:ea typeface="맑은 고딕" panose="020B0503020000020004" pitchFamily="34" charset="-127"/>
                <a:cs typeface="+mn-cs"/>
              </a:rPr>
              <a:t>Maviglia</a:t>
            </a:r>
            <a:r>
              <a:rPr kumimoji="0" lang="en-US" altLang="ko-KR" sz="1200" b="0" i="1"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rPr>
              <a:t> et. al. 2021</a:t>
            </a:r>
            <a:r>
              <a:rPr kumimoji="0" lang="nl-NL" sz="1200" b="0" i="1"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altLang="ko-KR" sz="1200" b="0" i="1"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endParaRPr>
          </a:p>
        </p:txBody>
      </p:sp>
      <p:sp>
        <p:nvSpPr>
          <p:cNvPr id="26" name="Rechteck 9">
            <a:extLst>
              <a:ext uri="{FF2B5EF4-FFF2-40B4-BE49-F238E27FC236}">
                <a16:creationId xmlns:a16="http://schemas.microsoft.com/office/drawing/2014/main" id="{9F994387-8061-CBEA-9FDA-B693BEC01402}"/>
              </a:ext>
            </a:extLst>
          </p:cNvPr>
          <p:cNvSpPr/>
          <p:nvPr/>
        </p:nvSpPr>
        <p:spPr>
          <a:xfrm>
            <a:off x="427274" y="881457"/>
            <a:ext cx="11286505" cy="163121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rPr>
              <a:t>The thermal cycling caused by </a:t>
            </a:r>
            <a:r>
              <a:rPr kumimoji="0" lang="en-US" altLang="ko-KR" sz="2000" b="0" i="0" u="none" strike="noStrike" kern="1200" cap="none" spc="0" normalizeH="0" baseline="0" noProof="0" dirty="0" err="1">
                <a:ln>
                  <a:noFill/>
                </a:ln>
                <a:solidFill>
                  <a:prstClr val="black"/>
                </a:solidFill>
                <a:effectLst/>
                <a:uLnTx/>
                <a:uFillTx/>
                <a:latin typeface="Calibri" panose="020F0502020204030204"/>
                <a:ea typeface="맑은 고딕" panose="020B0503020000020004" pitchFamily="34" charset="-127"/>
                <a:cs typeface="+mn-cs"/>
              </a:rPr>
              <a:t>strikepoint</a:t>
            </a:r>
            <a:r>
              <a:rPr kumimoji="0" lang="en-US" altLang="ko-KR" sz="20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rPr>
              <a:t> sweeping will impose cycles of plastic deformation on the W </a:t>
            </a:r>
            <a:r>
              <a:rPr kumimoji="0" lang="en-US" altLang="ko-KR" sz="2000" b="0" i="0" u="none" strike="noStrike" kern="1200" cap="none" spc="0" normalizeH="0" baseline="0" noProof="0" dirty="0" err="1">
                <a:ln>
                  <a:noFill/>
                </a:ln>
                <a:solidFill>
                  <a:prstClr val="black"/>
                </a:solidFill>
                <a:effectLst/>
                <a:uLnTx/>
                <a:uFillTx/>
                <a:latin typeface="Calibri" panose="020F0502020204030204"/>
                <a:ea typeface="맑은 고딕" panose="020B0503020000020004" pitchFamily="34" charset="-127"/>
                <a:cs typeface="+mn-cs"/>
              </a:rPr>
              <a:t>monoblock</a:t>
            </a:r>
            <a:r>
              <a:rPr kumimoji="0" lang="en-US" altLang="ko-KR" sz="20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rPr>
              <a:t> </a:t>
            </a:r>
            <a:r>
              <a:rPr kumimoji="0" lang="en-US" altLang="ko-KR" sz="2000" b="0" i="0" u="none" strike="noStrike" kern="1200" cap="none" spc="0" normalizeH="0" baseline="0" noProof="0" dirty="0" err="1">
                <a:ln>
                  <a:noFill/>
                </a:ln>
                <a:solidFill>
                  <a:prstClr val="black"/>
                </a:solidFill>
                <a:effectLst/>
                <a:uLnTx/>
                <a:uFillTx/>
                <a:latin typeface="Calibri" panose="020F0502020204030204"/>
                <a:ea typeface="맑은 고딕" panose="020B0503020000020004" pitchFamily="34" charset="-127"/>
                <a:cs typeface="+mn-cs"/>
              </a:rPr>
              <a:t>armour</a:t>
            </a:r>
            <a:r>
              <a:rPr kumimoji="0" lang="en-US" altLang="ko-KR" sz="20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rPr>
              <a:t>, which will eventually lead to low-cycle fatigue cracking. Fatigue cracking may be accelerated by many plasma-material interactions, potentially reducing </a:t>
            </a:r>
            <a:r>
              <a:rPr kumimoji="0" lang="en-US" altLang="ko-KR" sz="2000" b="0" i="0" u="none" strike="noStrike" kern="1200" cap="none" spc="0" normalizeH="0" baseline="0" noProof="0" dirty="0" err="1">
                <a:ln>
                  <a:noFill/>
                </a:ln>
                <a:solidFill>
                  <a:prstClr val="black"/>
                </a:solidFill>
                <a:effectLst/>
                <a:uLnTx/>
                <a:uFillTx/>
                <a:latin typeface="Calibri" panose="020F0502020204030204"/>
                <a:ea typeface="맑은 고딕" panose="020B0503020000020004" pitchFamily="34" charset="-127"/>
                <a:cs typeface="+mn-cs"/>
              </a:rPr>
              <a:t>monoblock</a:t>
            </a:r>
            <a:r>
              <a:rPr kumimoji="0" lang="en-US" altLang="ko-KR" sz="20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rPr>
              <a:t> fatigue life.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ko-KR" sz="20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rPr>
              <a:t>Understanding the mechanics of these possibly synergistic effects will be vital for divertor lifetime analysis.</a:t>
            </a:r>
          </a:p>
        </p:txBody>
      </p:sp>
      <p:sp>
        <p:nvSpPr>
          <p:cNvPr id="6" name="Rechteck 9">
            <a:extLst>
              <a:ext uri="{FF2B5EF4-FFF2-40B4-BE49-F238E27FC236}">
                <a16:creationId xmlns:a16="http://schemas.microsoft.com/office/drawing/2014/main" id="{C295D02D-0A91-7100-9E34-63541DBD76BE}"/>
              </a:ext>
            </a:extLst>
          </p:cNvPr>
          <p:cNvSpPr/>
          <p:nvPr/>
        </p:nvSpPr>
        <p:spPr>
          <a:xfrm>
            <a:off x="9194763" y="6270125"/>
            <a:ext cx="285161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0" i="1"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rPr>
              <a:t>H plasma + ELM-like thermal loading of W</a:t>
            </a:r>
            <a:br>
              <a:rPr kumimoji="0" lang="en-US" altLang="ko-KR" sz="1200" b="0" i="1"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rPr>
            </a:br>
            <a:r>
              <a:rPr kumimoji="0" lang="en-US" altLang="ko-KR" sz="1200" b="0" i="1"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rPr>
              <a:t>(M. Wirtz et. al. 2015)</a:t>
            </a:r>
          </a:p>
        </p:txBody>
      </p:sp>
      <p:pic>
        <p:nvPicPr>
          <p:cNvPr id="7" name="Picture 6">
            <a:extLst>
              <a:ext uri="{FF2B5EF4-FFF2-40B4-BE49-F238E27FC236}">
                <a16:creationId xmlns:a16="http://schemas.microsoft.com/office/drawing/2014/main" id="{66CB3B72-490C-8861-916E-6B6168C1197B}"/>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rcRect l="7033" t="16439" r="9535" b="15488"/>
          <a:stretch/>
        </p:blipFill>
        <p:spPr>
          <a:xfrm>
            <a:off x="9252594" y="4796967"/>
            <a:ext cx="2609110" cy="1489489"/>
          </a:xfrm>
          <a:prstGeom prst="rect">
            <a:avLst/>
          </a:prstGeom>
        </p:spPr>
      </p:pic>
      <p:pic>
        <p:nvPicPr>
          <p:cNvPr id="8" name="Picture 7">
            <a:extLst>
              <a:ext uri="{FF2B5EF4-FFF2-40B4-BE49-F238E27FC236}">
                <a16:creationId xmlns:a16="http://schemas.microsoft.com/office/drawing/2014/main" id="{338F176D-44CF-417F-7617-BB926BD89791}"/>
              </a:ext>
            </a:extLst>
          </p:cNvPr>
          <p:cNvPicPr>
            <a:picLocks noChangeAspect="1"/>
          </p:cNvPicPr>
          <p:nvPr/>
        </p:nvPicPr>
        <p:blipFill>
          <a:blip r:embed="rId8"/>
          <a:stretch>
            <a:fillRect/>
          </a:stretch>
        </p:blipFill>
        <p:spPr>
          <a:xfrm>
            <a:off x="9252594" y="2666561"/>
            <a:ext cx="2690703" cy="1568784"/>
          </a:xfrm>
          <a:prstGeom prst="rect">
            <a:avLst/>
          </a:prstGeom>
        </p:spPr>
      </p:pic>
      <p:sp>
        <p:nvSpPr>
          <p:cNvPr id="11" name="Rechteck 9">
            <a:extLst>
              <a:ext uri="{FF2B5EF4-FFF2-40B4-BE49-F238E27FC236}">
                <a16:creationId xmlns:a16="http://schemas.microsoft.com/office/drawing/2014/main" id="{186B3213-D7D4-8340-11C3-7001D02279C5}"/>
              </a:ext>
            </a:extLst>
          </p:cNvPr>
          <p:cNvSpPr/>
          <p:nvPr/>
        </p:nvSpPr>
        <p:spPr>
          <a:xfrm>
            <a:off x="9188096" y="4235345"/>
            <a:ext cx="3189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0" i="1"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rPr>
              <a:t>He blistering + ELM-like thermal loading of W </a:t>
            </a:r>
            <a:br>
              <a:rPr kumimoji="0" lang="en-US" altLang="ko-KR" sz="1200" b="0" i="1"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rPr>
            </a:br>
            <a:r>
              <a:rPr kumimoji="0" lang="en-US" altLang="ko-KR" sz="1200" b="0" i="1"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rPr>
              <a:t>D. </a:t>
            </a:r>
            <a:r>
              <a:rPr kumimoji="0" lang="en-US" altLang="ko-KR" sz="1200" b="0" i="1" u="none" strike="noStrike" kern="1200" cap="none" spc="0" normalizeH="0" baseline="0" noProof="0" dirty="0" err="1">
                <a:ln>
                  <a:noFill/>
                </a:ln>
                <a:solidFill>
                  <a:prstClr val="black"/>
                </a:solidFill>
                <a:effectLst/>
                <a:uLnTx/>
                <a:uFillTx/>
                <a:latin typeface="Calibri" panose="020F0502020204030204"/>
                <a:ea typeface="맑은 고딕" panose="020B0503020000020004" pitchFamily="34" charset="-127"/>
                <a:cs typeface="+mn-cs"/>
              </a:rPr>
              <a:t>Nishijima</a:t>
            </a:r>
            <a:r>
              <a:rPr kumimoji="0" lang="en-US" altLang="ko-KR" sz="1200" b="0" i="1"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rPr>
              <a:t> et. al. 2011)</a:t>
            </a:r>
          </a:p>
        </p:txBody>
      </p:sp>
      <p:pic>
        <p:nvPicPr>
          <p:cNvPr id="2" name="Afbeelding 20">
            <a:extLst>
              <a:ext uri="{FF2B5EF4-FFF2-40B4-BE49-F238E27FC236}">
                <a16:creationId xmlns:a16="http://schemas.microsoft.com/office/drawing/2014/main" id="{50D70162-4B9A-D038-0AA2-49C5689DD349}"/>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1589199" y="45383"/>
            <a:ext cx="1946264" cy="485421"/>
          </a:xfrm>
          <a:prstGeom prst="rect">
            <a:avLst/>
          </a:prstGeom>
        </p:spPr>
      </p:pic>
    </p:spTree>
    <p:extLst>
      <p:ext uri="{BB962C8B-B14F-4D97-AF65-F5344CB8AC3E}">
        <p14:creationId xmlns:p14="http://schemas.microsoft.com/office/powerpoint/2010/main" val="3592692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Gerade Verbindung 15"/>
          <p:cNvCxnSpPr/>
          <p:nvPr/>
        </p:nvCxnSpPr>
        <p:spPr>
          <a:xfrm>
            <a:off x="0" y="584775"/>
            <a:ext cx="12192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hteck 2"/>
          <p:cNvSpPr/>
          <p:nvPr/>
        </p:nvSpPr>
        <p:spPr>
          <a:xfrm>
            <a:off x="119336" y="0"/>
            <a:ext cx="803280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rPr>
              <a:t>Conclusions &amp; plans for 2025</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hteck 9">
            <a:extLst>
              <a:ext uri="{FF2B5EF4-FFF2-40B4-BE49-F238E27FC236}">
                <a16:creationId xmlns:a16="http://schemas.microsoft.com/office/drawing/2014/main" id="{F376C2B4-AF7B-B908-FF82-777869E483B6}"/>
              </a:ext>
            </a:extLst>
          </p:cNvPr>
          <p:cNvSpPr/>
          <p:nvPr/>
        </p:nvSpPr>
        <p:spPr>
          <a:xfrm>
            <a:off x="119334" y="671488"/>
            <a:ext cx="11362424" cy="5940088"/>
          </a:xfrm>
          <a:prstGeom prst="rect">
            <a:avLst/>
          </a:prstGeom>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rPr>
              <a:t>Conclusions:</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20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rPr>
              <a:t>A robust method for using Magnum-PSI to explore the combined effects of PMI and </a:t>
            </a:r>
            <a:r>
              <a:rPr kumimoji="0" lang="en-US" altLang="ko-KR" sz="2000" b="0" i="0" u="none" strike="noStrike" kern="1200" cap="none" spc="0" normalizeH="0" baseline="0" noProof="0" dirty="0" err="1">
                <a:ln>
                  <a:noFill/>
                </a:ln>
                <a:solidFill>
                  <a:prstClr val="black"/>
                </a:solidFill>
                <a:effectLst/>
                <a:uLnTx/>
                <a:uFillTx/>
                <a:latin typeface="Calibri" panose="020F0502020204030204"/>
                <a:ea typeface="맑은 고딕" panose="020B0503020000020004" pitchFamily="34" charset="-127"/>
                <a:cs typeface="+mn-cs"/>
              </a:rPr>
              <a:t>strikepoint</a:t>
            </a:r>
            <a:r>
              <a:rPr kumimoji="0" lang="en-US" altLang="ko-KR" sz="20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rPr>
              <a:t> sweeping on the fatigue cracking </a:t>
            </a:r>
            <a:r>
              <a:rPr kumimoji="0" lang="en-US" altLang="ko-KR" sz="2000" b="0" i="0" u="none" strike="noStrike" kern="1200" cap="none" spc="0" normalizeH="0" baseline="0" noProof="0" dirty="0" err="1">
                <a:ln>
                  <a:noFill/>
                </a:ln>
                <a:solidFill>
                  <a:prstClr val="black"/>
                </a:solidFill>
                <a:effectLst/>
                <a:uLnTx/>
                <a:uFillTx/>
                <a:latin typeface="Calibri" panose="020F0502020204030204"/>
                <a:ea typeface="맑은 고딕" panose="020B0503020000020004" pitchFamily="34" charset="-127"/>
                <a:cs typeface="+mn-cs"/>
              </a:rPr>
              <a:t>behaviour</a:t>
            </a:r>
            <a:r>
              <a:rPr kumimoji="0" lang="en-US" altLang="ko-KR" sz="20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rPr>
              <a:t> of W has been developed. This was used to explore the effects of 1 Hz, 100 mm </a:t>
            </a:r>
            <a:r>
              <a:rPr kumimoji="0" lang="en-US" altLang="ko-KR" sz="2000" b="0" i="0" u="none" strike="noStrike" kern="1200" cap="none" spc="0" normalizeH="0" baseline="0" noProof="0" dirty="0" err="1">
                <a:ln>
                  <a:noFill/>
                </a:ln>
                <a:solidFill>
                  <a:prstClr val="black"/>
                </a:solidFill>
                <a:effectLst/>
                <a:uLnTx/>
                <a:uFillTx/>
                <a:latin typeface="Calibri" panose="020F0502020204030204"/>
                <a:ea typeface="맑은 고딕" panose="020B0503020000020004" pitchFamily="34" charset="-127"/>
                <a:cs typeface="+mn-cs"/>
              </a:rPr>
              <a:t>strikepoint</a:t>
            </a:r>
            <a:r>
              <a:rPr kumimoji="0" lang="en-US" altLang="ko-KR" sz="20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rPr>
              <a:t> sweeping on W with and without prior H implantation. The effects of ELM-cracking followed by </a:t>
            </a:r>
            <a:r>
              <a:rPr kumimoji="0" lang="en-US" altLang="ko-KR" sz="2000" b="0" i="0" u="none" strike="noStrike" kern="1200" cap="none" spc="0" normalizeH="0" baseline="0" noProof="0" dirty="0" err="1">
                <a:ln>
                  <a:noFill/>
                </a:ln>
                <a:solidFill>
                  <a:prstClr val="black"/>
                </a:solidFill>
                <a:effectLst/>
                <a:uLnTx/>
                <a:uFillTx/>
                <a:latin typeface="Calibri" panose="020F0502020204030204"/>
                <a:ea typeface="맑은 고딕" panose="020B0503020000020004" pitchFamily="34" charset="-127"/>
                <a:cs typeface="+mn-cs"/>
              </a:rPr>
              <a:t>strikepoint</a:t>
            </a:r>
            <a:r>
              <a:rPr kumimoji="0" lang="en-US" altLang="ko-KR" sz="20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rPr>
              <a:t> sweeping were also explored.</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ko-KR" sz="20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20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rPr>
              <a:t>This found that, without prior H implantation, macroscopic cracking occurs in &lt; 150 cycles (&lt;15 reattachment events). H plasma implantation was found to increase this to 450-600 cycles, possibly due to increased dislocation entanglement. ELM cracking followed by </a:t>
            </a:r>
            <a:r>
              <a:rPr kumimoji="0" lang="en-US" altLang="ko-KR" sz="2000" b="0" i="0" u="none" strike="noStrike" kern="1200" cap="none" spc="0" normalizeH="0" baseline="0" noProof="0" dirty="0" err="1">
                <a:ln>
                  <a:noFill/>
                </a:ln>
                <a:solidFill>
                  <a:prstClr val="black"/>
                </a:solidFill>
                <a:effectLst/>
                <a:uLnTx/>
                <a:uFillTx/>
                <a:latin typeface="Calibri" panose="020F0502020204030204"/>
                <a:ea typeface="맑은 고딕" panose="020B0503020000020004" pitchFamily="34" charset="-127"/>
                <a:cs typeface="+mn-cs"/>
              </a:rPr>
              <a:t>strikepoint</a:t>
            </a:r>
            <a:r>
              <a:rPr kumimoji="0" lang="en-US" altLang="ko-KR" sz="20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rPr>
              <a:t> sweeping resulted in macroscopic cracking after &lt;100 cycles. Evidence of W liberation from cracked surfaces, and localized melting and droplet formation were observed.</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ko-KR" sz="20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ko-KR" sz="20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rPr>
              <a:t>Plans for 2025:</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20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rPr>
              <a:t>Develop an in-situ crack detection diagnostic, to enable number of cycles to failure (</a:t>
            </a:r>
            <a:r>
              <a:rPr kumimoji="0" lang="en-US" altLang="ko-KR" sz="2000" b="0" i="1"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rPr>
              <a:t>N</a:t>
            </a:r>
            <a:r>
              <a:rPr kumimoji="0" lang="en-US" altLang="ko-KR" sz="20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rPr>
              <a:t>) to be determined. </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2000" b="0" i="0" u="none" strike="noStrike" kern="1200" cap="none" spc="0" normalizeH="0" baseline="0" noProof="0" dirty="0">
                <a:ln>
                  <a:noFill/>
                </a:ln>
                <a:solidFill>
                  <a:prstClr val="black"/>
                </a:solidFill>
                <a:effectLst/>
                <a:uLnTx/>
                <a:uFillTx/>
                <a:latin typeface="Calibri" panose="020F0502020204030204"/>
                <a:ea typeface="맑은 고딕"/>
                <a:cs typeface="+mn-cs"/>
              </a:rPr>
              <a:t>Explore the effects of other PMI, including He nano-fuzz, </a:t>
            </a:r>
            <a:r>
              <a:rPr kumimoji="0" lang="en-US" altLang="ko-KR" sz="2000" b="0" i="0" u="none" strike="noStrike" kern="1200" cap="none" spc="0" normalizeH="0" baseline="0" noProof="0" dirty="0" err="1">
                <a:ln>
                  <a:noFill/>
                </a:ln>
                <a:solidFill>
                  <a:prstClr val="black"/>
                </a:solidFill>
                <a:effectLst/>
                <a:uLnTx/>
                <a:uFillTx/>
                <a:latin typeface="Calibri" panose="020F0502020204030204"/>
                <a:ea typeface="맑은 고딕"/>
                <a:cs typeface="+mn-cs"/>
              </a:rPr>
              <a:t>recrystalised</a:t>
            </a:r>
            <a:r>
              <a:rPr kumimoji="0" lang="en-US" altLang="ko-KR" sz="2000" b="0" i="0" u="none" strike="noStrike" kern="1200" cap="none" spc="0" normalizeH="0" baseline="0" noProof="0" dirty="0">
                <a:ln>
                  <a:noFill/>
                </a:ln>
                <a:solidFill>
                  <a:prstClr val="black"/>
                </a:solidFill>
                <a:effectLst/>
                <a:uLnTx/>
                <a:uFillTx/>
                <a:latin typeface="Calibri" panose="020F0502020204030204"/>
                <a:ea typeface="맑은 고딕"/>
                <a:cs typeface="+mn-cs"/>
              </a:rPr>
              <a:t> W</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ko-KR" sz="2000" b="0" i="0" u="none" strike="noStrike" kern="1200" cap="none" spc="0" normalizeH="0" baseline="0" noProof="0" dirty="0">
                <a:ln>
                  <a:noFill/>
                </a:ln>
                <a:solidFill>
                  <a:prstClr val="black"/>
                </a:solidFill>
                <a:effectLst/>
                <a:uLnTx/>
                <a:uFillTx/>
                <a:latin typeface="Calibri" panose="020F0502020204030204"/>
                <a:ea typeface="맑은 고딕"/>
                <a:cs typeface="+mn-cs"/>
              </a:rPr>
              <a:t>Explore other </a:t>
            </a:r>
            <a:r>
              <a:rPr kumimoji="0" lang="en-US" altLang="ko-KR" sz="2000" b="0" i="0" u="none" strike="noStrike" kern="1200" cap="none" spc="0" normalizeH="0" baseline="0" noProof="0" dirty="0" err="1">
                <a:ln>
                  <a:noFill/>
                </a:ln>
                <a:solidFill>
                  <a:prstClr val="black"/>
                </a:solidFill>
                <a:effectLst/>
                <a:uLnTx/>
                <a:uFillTx/>
                <a:latin typeface="Calibri" panose="020F0502020204030204"/>
                <a:ea typeface="맑은 고딕"/>
                <a:cs typeface="+mn-cs"/>
              </a:rPr>
              <a:t>strikepoint</a:t>
            </a:r>
            <a:r>
              <a:rPr kumimoji="0" lang="en-US" altLang="ko-KR" sz="2000" b="0" i="0" u="none" strike="noStrike" kern="1200" cap="none" spc="0" normalizeH="0" baseline="0" noProof="0" dirty="0">
                <a:ln>
                  <a:noFill/>
                </a:ln>
                <a:solidFill>
                  <a:prstClr val="black"/>
                </a:solidFill>
                <a:effectLst/>
                <a:uLnTx/>
                <a:uFillTx/>
                <a:latin typeface="Calibri" panose="020F0502020204030204"/>
                <a:ea typeface="맑은 고딕"/>
                <a:cs typeface="+mn-cs"/>
              </a:rPr>
              <a:t> sweeping regimes under consideration for DEMO (e.g. 5 Hz sweeping over 400 mm). These regimes may instead result in elastic deformation (high cycle fatigue regime) which </a:t>
            </a:r>
            <a:r>
              <a:rPr kumimoji="0" lang="en-US" altLang="ko-KR" sz="2000" b="0" i="1" u="none" strike="noStrike" kern="1200" cap="none" spc="0" normalizeH="0" baseline="0" noProof="0" dirty="0">
                <a:ln>
                  <a:noFill/>
                </a:ln>
                <a:solidFill>
                  <a:prstClr val="black"/>
                </a:solidFill>
                <a:effectLst/>
                <a:uLnTx/>
                <a:uFillTx/>
                <a:latin typeface="Calibri" panose="020F0502020204030204"/>
                <a:ea typeface="맑은 고딕"/>
                <a:cs typeface="+mn-cs"/>
              </a:rPr>
              <a:t>could</a:t>
            </a:r>
            <a:r>
              <a:rPr kumimoji="0" lang="en-US" altLang="ko-KR" sz="2000" b="0" i="0" u="none" strike="noStrike" kern="1200" cap="none" spc="0" normalizeH="0" baseline="0" noProof="0" dirty="0">
                <a:ln>
                  <a:noFill/>
                </a:ln>
                <a:solidFill>
                  <a:prstClr val="black"/>
                </a:solidFill>
                <a:effectLst/>
                <a:uLnTx/>
                <a:uFillTx/>
                <a:latin typeface="Calibri" panose="020F0502020204030204"/>
                <a:ea typeface="맑은 고딕"/>
                <a:cs typeface="+mn-cs"/>
              </a:rPr>
              <a:t> be less affected by PMI effects, increasing fatigue lifetime.</a:t>
            </a:r>
            <a:endParaRPr kumimoji="0" lang="en-US" altLang="ko-KR" sz="2000" b="0" i="0" u="none" strike="noStrike" kern="1200" cap="none" spc="0" normalizeH="0" baseline="0" noProof="0" dirty="0">
              <a:ln>
                <a:noFill/>
              </a:ln>
              <a:solidFill>
                <a:prstClr val="black"/>
              </a:solidFill>
              <a:effectLst/>
              <a:uLnTx/>
              <a:uFillTx/>
              <a:latin typeface="Calibri" panose="020F0502020204030204"/>
              <a:ea typeface="맑은 고딕"/>
              <a:cs typeface="Calibri"/>
            </a:endParaRPr>
          </a:p>
        </p:txBody>
      </p:sp>
      <p:pic>
        <p:nvPicPr>
          <p:cNvPr id="4" name="Afbeelding 20">
            <a:extLst>
              <a:ext uri="{FF2B5EF4-FFF2-40B4-BE49-F238E27FC236}">
                <a16:creationId xmlns:a16="http://schemas.microsoft.com/office/drawing/2014/main" id="{BFAFC698-5B1D-C157-C114-A13AD4EE8A6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655186" y="49676"/>
            <a:ext cx="1946264" cy="485421"/>
          </a:xfrm>
          <a:prstGeom prst="rect">
            <a:avLst/>
          </a:prstGeom>
        </p:spPr>
      </p:pic>
    </p:spTree>
    <p:extLst>
      <p:ext uri="{BB962C8B-B14F-4D97-AF65-F5344CB8AC3E}">
        <p14:creationId xmlns:p14="http://schemas.microsoft.com/office/powerpoint/2010/main" val="1202425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1A1A4-7834-4C27-79D9-AE80F05BBB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BEC9B5-B1A3-28F9-A198-96326B4B3020}"/>
              </a:ext>
            </a:extLst>
          </p:cNvPr>
          <p:cNvSpPr>
            <a:spLocks noGrp="1"/>
          </p:cNvSpPr>
          <p:nvPr>
            <p:ph type="title"/>
          </p:nvPr>
        </p:nvSpPr>
        <p:spPr>
          <a:xfrm>
            <a:off x="407368" y="2074188"/>
            <a:ext cx="8231931" cy="620251"/>
          </a:xfrm>
        </p:spPr>
        <p:txBody>
          <a:bodyPr>
            <a:normAutofit fontScale="90000"/>
          </a:bodyPr>
          <a:lstStyle/>
          <a:p>
            <a:r>
              <a:rPr lang="en-US" sz="3600" dirty="0"/>
              <a:t>WP PWIE SPA 3</a:t>
            </a:r>
            <a:endParaRPr lang="en-US" dirty="0"/>
          </a:p>
        </p:txBody>
      </p:sp>
      <p:pic>
        <p:nvPicPr>
          <p:cNvPr id="6" name="Grafik 5">
            <a:extLst>
              <a:ext uri="{FF2B5EF4-FFF2-40B4-BE49-F238E27FC236}">
                <a16:creationId xmlns:a16="http://schemas.microsoft.com/office/drawing/2014/main" id="{D2C603F7-69F1-FECD-E2B7-A372E4084E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1714" y="141458"/>
            <a:ext cx="1728192" cy="502627"/>
          </a:xfrm>
          <a:prstGeom prst="rect">
            <a:avLst/>
          </a:prstGeom>
        </p:spPr>
      </p:pic>
      <p:sp>
        <p:nvSpPr>
          <p:cNvPr id="8" name="Textplatzhalter 7">
            <a:extLst>
              <a:ext uri="{FF2B5EF4-FFF2-40B4-BE49-F238E27FC236}">
                <a16:creationId xmlns:a16="http://schemas.microsoft.com/office/drawing/2014/main" id="{D724F7B5-BC47-9610-CDEC-7769D06A69E5}"/>
              </a:ext>
            </a:extLst>
          </p:cNvPr>
          <p:cNvSpPr>
            <a:spLocks noGrp="1"/>
          </p:cNvSpPr>
          <p:nvPr>
            <p:ph type="body" sz="quarter" idx="10"/>
          </p:nvPr>
        </p:nvSpPr>
        <p:spPr>
          <a:xfrm>
            <a:off x="407368" y="3693074"/>
            <a:ext cx="11230450" cy="457848"/>
          </a:xfrm>
        </p:spPr>
        <p:txBody>
          <a:bodyPr>
            <a:normAutofit/>
          </a:bodyPr>
          <a:lstStyle/>
          <a:p>
            <a:r>
              <a:rPr lang="en-US" sz="1400" dirty="0"/>
              <a:t>Update for 2025</a:t>
            </a:r>
            <a:endParaRPr lang="en-GB" sz="1400" dirty="0"/>
          </a:p>
        </p:txBody>
      </p:sp>
    </p:spTree>
    <p:extLst>
      <p:ext uri="{BB962C8B-B14F-4D97-AF65-F5344CB8AC3E}">
        <p14:creationId xmlns:p14="http://schemas.microsoft.com/office/powerpoint/2010/main" val="2924577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182903-1648-34B8-766C-DC009203AB81}"/>
              </a:ext>
            </a:extLst>
          </p:cNvPr>
          <p:cNvSpPr>
            <a:spLocks noGrp="1"/>
          </p:cNvSpPr>
          <p:nvPr>
            <p:ph type="title"/>
          </p:nvPr>
        </p:nvSpPr>
        <p:spPr/>
        <p:txBody>
          <a:bodyPr/>
          <a:lstStyle/>
          <a:p>
            <a:r>
              <a:rPr lang="en-GB" dirty="0"/>
              <a:t>Advanced Materials under thermo-mechanical and plasma loads</a:t>
            </a:r>
          </a:p>
        </p:txBody>
      </p:sp>
      <p:sp>
        <p:nvSpPr>
          <p:cNvPr id="4" name="Fußzeilenplatzhalter 3">
            <a:extLst>
              <a:ext uri="{FF2B5EF4-FFF2-40B4-BE49-F238E27FC236}">
                <a16:creationId xmlns:a16="http://schemas.microsoft.com/office/drawing/2014/main" id="{027BAFF9-C1BA-8A55-4A14-5E67A4FC79A5}"/>
              </a:ext>
            </a:extLst>
          </p:cNvPr>
          <p:cNvSpPr>
            <a:spLocks noGrp="1"/>
          </p:cNvSpPr>
          <p:nvPr>
            <p:ph type="ftr" sz="quarter" idx="11"/>
          </p:nvPr>
        </p:nvSpPr>
        <p:spPr/>
        <p:txBody>
          <a:bodyPr/>
          <a:lstStyle/>
          <a:p>
            <a:r>
              <a:rPr lang="en-GB">
                <a:solidFill>
                  <a:prstClr val="white"/>
                </a:solidFill>
              </a:rPr>
              <a:t>Jan W. Coenen 2024.11.20</a:t>
            </a:r>
            <a:endParaRPr lang="en-GB" dirty="0">
              <a:solidFill>
                <a:prstClr val="white"/>
              </a:solidFill>
            </a:endParaRPr>
          </a:p>
        </p:txBody>
      </p:sp>
      <p:sp>
        <p:nvSpPr>
          <p:cNvPr id="5" name="Foliennummernplatzhalter 4">
            <a:extLst>
              <a:ext uri="{FF2B5EF4-FFF2-40B4-BE49-F238E27FC236}">
                <a16:creationId xmlns:a16="http://schemas.microsoft.com/office/drawing/2014/main" id="{DA7ACB8D-5766-301E-9A4C-04FEB397B6E4}"/>
              </a:ext>
            </a:extLst>
          </p:cNvPr>
          <p:cNvSpPr>
            <a:spLocks noGrp="1"/>
          </p:cNvSpPr>
          <p:nvPr>
            <p:ph type="sldNum" sz="quarter" idx="12"/>
          </p:nvPr>
        </p:nvSpPr>
        <p:spPr/>
        <p:txBody>
          <a:bodyPr/>
          <a:lstStyle/>
          <a:p>
            <a:fld id="{6A6D9FA1-99C7-4910-8E32-B85D378B0060}" type="slidenum">
              <a:rPr lang="en-GB" smtClean="0">
                <a:solidFill>
                  <a:prstClr val="white"/>
                </a:solidFill>
              </a:rPr>
              <a:pPr/>
              <a:t>16</a:t>
            </a:fld>
            <a:endParaRPr lang="en-GB" dirty="0">
              <a:solidFill>
                <a:prstClr val="white"/>
              </a:solidFill>
            </a:endParaRPr>
          </a:p>
        </p:txBody>
      </p:sp>
      <p:sp>
        <p:nvSpPr>
          <p:cNvPr id="9" name="Textfeld 8">
            <a:extLst>
              <a:ext uri="{FF2B5EF4-FFF2-40B4-BE49-F238E27FC236}">
                <a16:creationId xmlns:a16="http://schemas.microsoft.com/office/drawing/2014/main" id="{76838A0E-AFD3-B3A4-D1B1-0FC0D23989DD}"/>
              </a:ext>
            </a:extLst>
          </p:cNvPr>
          <p:cNvSpPr txBox="1"/>
          <p:nvPr/>
        </p:nvSpPr>
        <p:spPr>
          <a:xfrm>
            <a:off x="6306532" y="793258"/>
            <a:ext cx="5674936" cy="4827475"/>
          </a:xfrm>
          <a:prstGeom prst="rect">
            <a:avLst/>
          </a:prstGeom>
          <a:noFill/>
        </p:spPr>
        <p:txBody>
          <a:bodyPr wrap="square">
            <a:spAutoFit/>
          </a:bodyPr>
          <a:lstStyle/>
          <a:p>
            <a:pPr marL="342900" lvl="0" indent="-342900">
              <a:lnSpc>
                <a:spcPct val="115000"/>
              </a:lnSpc>
              <a:spcAft>
                <a:spcPts val="600"/>
              </a:spcAft>
              <a:buFont typeface="Wingdings" pitchFamily="2" charset="2"/>
              <a:buChar char=""/>
            </a:pPr>
            <a:r>
              <a:rPr lang="en-US" sz="11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Plasma qualification of new materials (WPMAT) and components (WPDIV) for DEMO: Thermal shock and plasma synergistic loading of advanced material including exposures in Magnum-PSI (KIPT, DIFFER, FZJ)</a:t>
            </a:r>
            <a:endParaRPr lang="de-DE" sz="1100" dirty="0">
              <a:effectLst/>
              <a:latin typeface="Calibri" panose="020F0502020204030204" pitchFamily="34" charset="0"/>
              <a:ea typeface="SimSun" panose="02010600030101010101" pitchFamily="2" charset="-122"/>
              <a:cs typeface="Arial" panose="020B0604020202020204" pitchFamily="34" charset="0"/>
            </a:endParaRPr>
          </a:p>
          <a:p>
            <a:pPr marL="342900" lvl="0" indent="-342900" algn="just">
              <a:lnSpc>
                <a:spcPct val="115000"/>
              </a:lnSpc>
              <a:spcAft>
                <a:spcPts val="600"/>
              </a:spcAft>
              <a:buFont typeface="Wingdings" pitchFamily="2" charset="2"/>
              <a:buChar char=""/>
              <a:tabLst>
                <a:tab pos="-914400" algn="l"/>
              </a:tabLst>
            </a:pPr>
            <a:r>
              <a:rPr lang="en-US" sz="1100" dirty="0">
                <a:effectLst/>
                <a:latin typeface="Calibri" panose="020F0502020204030204" pitchFamily="34" charset="0"/>
                <a:ea typeface="SimSun" panose="02010600030101010101" pitchFamily="2" charset="-122"/>
                <a:cs typeface="Calibri" panose="020F0502020204030204" pitchFamily="34" charset="0"/>
              </a:rPr>
              <a:t>Exposure of advanced materials e.g. </a:t>
            </a:r>
            <a:r>
              <a:rPr lang="en-US" sz="1100" dirty="0" err="1">
                <a:effectLst/>
                <a:latin typeface="Calibri" panose="020F0502020204030204" pitchFamily="34" charset="0"/>
                <a:ea typeface="SimSun" panose="02010600030101010101" pitchFamily="2" charset="-122"/>
                <a:cs typeface="Calibri" panose="020F0502020204030204" pitchFamily="34" charset="0"/>
              </a:rPr>
              <a:t>W</a:t>
            </a:r>
            <a:r>
              <a:rPr lang="en-US" sz="1100" baseline="-25000" dirty="0" err="1">
                <a:effectLst/>
                <a:latin typeface="Calibri" panose="020F0502020204030204" pitchFamily="34" charset="0"/>
                <a:ea typeface="SimSun" panose="02010600030101010101" pitchFamily="2" charset="-122"/>
                <a:cs typeface="Calibri" panose="020F0502020204030204" pitchFamily="34" charset="0"/>
              </a:rPr>
              <a:t>f</a:t>
            </a:r>
            <a:r>
              <a:rPr lang="en-US" sz="1100" dirty="0">
                <a:effectLst/>
                <a:latin typeface="Calibri" panose="020F0502020204030204" pitchFamily="34" charset="0"/>
                <a:ea typeface="SimSun" panose="02010600030101010101" pitchFamily="2" charset="-122"/>
                <a:cs typeface="Calibri" panose="020F0502020204030204" pitchFamily="34" charset="0"/>
              </a:rPr>
              <a:t>/W (WPPRD), SMART alloys (WPMAT), additively manufactured components (WPDIV) and others to heat loads and/or plasma loads for assessment of their PWI properties and exploration of limits of their application (FZJ, MPG)</a:t>
            </a:r>
            <a:endParaRPr lang="de-DE" sz="1100" dirty="0">
              <a:effectLst/>
              <a:latin typeface="Calibri" panose="020F0502020204030204" pitchFamily="34" charset="0"/>
              <a:ea typeface="SimSun" panose="02010600030101010101" pitchFamily="2" charset="-122"/>
              <a:cs typeface="Arial" panose="020B0604020202020204" pitchFamily="34" charset="0"/>
            </a:endParaRPr>
          </a:p>
          <a:p>
            <a:pPr marL="342900" lvl="0" indent="-342900" algn="just">
              <a:lnSpc>
                <a:spcPct val="115000"/>
              </a:lnSpc>
              <a:spcAft>
                <a:spcPts val="600"/>
              </a:spcAft>
              <a:buFont typeface="Wingdings" pitchFamily="2" charset="2"/>
              <a:buChar char=""/>
              <a:tabLst>
                <a:tab pos="-914400" algn="l"/>
              </a:tabLst>
            </a:pPr>
            <a:r>
              <a:rPr lang="en-US" sz="1100" dirty="0">
                <a:effectLst/>
                <a:latin typeface="Calibri" panose="020F0502020204030204" pitchFamily="34" charset="0"/>
                <a:ea typeface="SimSun" panose="02010600030101010101" pitchFamily="2" charset="-122"/>
                <a:cs typeface="Calibri" panose="020F0502020204030204" pitchFamily="34" charset="0"/>
              </a:rPr>
              <a:t>Study of basic thermo-mechanical properties for advanced materials for divertor applications including reference material properties for comparison with neutron-irradiated sample in future (LPP-ERM/KMS, MPG)</a:t>
            </a:r>
            <a:endParaRPr lang="de-DE" sz="1100" dirty="0">
              <a:effectLst/>
              <a:latin typeface="Calibri" panose="020F0502020204030204" pitchFamily="34" charset="0"/>
              <a:ea typeface="SimSun" panose="02010600030101010101" pitchFamily="2" charset="-122"/>
              <a:cs typeface="Arial" panose="020B0604020202020204" pitchFamily="34" charset="0"/>
            </a:endParaRPr>
          </a:p>
          <a:p>
            <a:pPr marL="742950" lvl="1" indent="-285750" algn="just">
              <a:lnSpc>
                <a:spcPct val="115000"/>
              </a:lnSpc>
              <a:spcAft>
                <a:spcPts val="600"/>
              </a:spcAft>
              <a:buFont typeface="Courier New" panose="02070309020205020404" pitchFamily="49" charset="0"/>
              <a:buChar char="o"/>
              <a:tabLst>
                <a:tab pos="-914400" algn="l"/>
              </a:tabLst>
            </a:pPr>
            <a:r>
              <a:rPr lang="en-US" sz="1100" dirty="0">
                <a:effectLst/>
                <a:latin typeface="Calibri" panose="020F0502020204030204" pitchFamily="34" charset="0"/>
                <a:ea typeface="SimSun" panose="02010600030101010101" pitchFamily="2" charset="-122"/>
                <a:cs typeface="Calibri" panose="020F0502020204030204" pitchFamily="34" charset="0"/>
              </a:rPr>
              <a:t>Establish experimental techniques </a:t>
            </a:r>
            <a:endParaRPr lang="de-DE" sz="1100" dirty="0">
              <a:effectLst/>
              <a:latin typeface="Calibri" panose="020F0502020204030204" pitchFamily="34" charset="0"/>
              <a:ea typeface="SimSun" panose="02010600030101010101" pitchFamily="2" charset="-122"/>
              <a:cs typeface="Arial" panose="020B0604020202020204" pitchFamily="34" charset="0"/>
            </a:endParaRPr>
          </a:p>
          <a:p>
            <a:pPr marL="742950" lvl="1" indent="-285750" algn="just">
              <a:lnSpc>
                <a:spcPct val="115000"/>
              </a:lnSpc>
              <a:spcAft>
                <a:spcPts val="600"/>
              </a:spcAft>
              <a:buFont typeface="Courier New" panose="02070309020205020404" pitchFamily="49" charset="0"/>
              <a:buChar char="o"/>
              <a:tabLst>
                <a:tab pos="-914400" algn="l"/>
              </a:tabLst>
            </a:pPr>
            <a:r>
              <a:rPr lang="en-US" sz="1100" dirty="0">
                <a:effectLst/>
                <a:latin typeface="Calibri" panose="020F0502020204030204" pitchFamily="34" charset="0"/>
                <a:ea typeface="SimSun" panose="02010600030101010101" pitchFamily="2" charset="-122"/>
                <a:cs typeface="Calibri" panose="020F0502020204030204" pitchFamily="34" charset="0"/>
              </a:rPr>
              <a:t>Mechanical testing of W-yarns up to very high temperatures, subsequent microstructural characterization (link to neutron irradiation of W yearns &amp; subsequent mechanical testing) (SCK-CEN as part of RU LPP-ERM/KMS)</a:t>
            </a:r>
            <a:endParaRPr lang="de-DE" sz="1100" dirty="0">
              <a:effectLst/>
              <a:latin typeface="Calibri" panose="020F0502020204030204" pitchFamily="34" charset="0"/>
              <a:ea typeface="SimSun" panose="02010600030101010101" pitchFamily="2" charset="-122"/>
              <a:cs typeface="Arial" panose="020B0604020202020204" pitchFamily="34" charset="0"/>
            </a:endParaRPr>
          </a:p>
          <a:p>
            <a:pPr marL="742950" lvl="1" indent="-285750" algn="just">
              <a:lnSpc>
                <a:spcPct val="115000"/>
              </a:lnSpc>
              <a:spcAft>
                <a:spcPts val="600"/>
              </a:spcAft>
              <a:buFont typeface="Courier New" panose="02070309020205020404" pitchFamily="49" charset="0"/>
              <a:buChar char="o"/>
              <a:tabLst>
                <a:tab pos="-914400" algn="l"/>
              </a:tabLst>
            </a:pPr>
            <a:r>
              <a:rPr lang="en-US" sz="1100" dirty="0">
                <a:effectLst/>
                <a:latin typeface="Calibri" panose="020F0502020204030204" pitchFamily="34" charset="0"/>
                <a:ea typeface="SimSun" panose="02010600030101010101" pitchFamily="2" charset="-122"/>
                <a:cs typeface="Calibri" panose="020F0502020204030204" pitchFamily="34" charset="0"/>
              </a:rPr>
              <a:t>Establish experimental basis by e.g. self or proton damage (MPG, FZJ)</a:t>
            </a:r>
            <a:endParaRPr lang="de-DE" sz="1100" dirty="0">
              <a:effectLst/>
              <a:latin typeface="Calibri" panose="020F0502020204030204" pitchFamily="34" charset="0"/>
              <a:ea typeface="SimSun" panose="02010600030101010101" pitchFamily="2" charset="-122"/>
              <a:cs typeface="Arial" panose="020B0604020202020204" pitchFamily="34" charset="0"/>
            </a:endParaRPr>
          </a:p>
          <a:p>
            <a:pPr marL="742950" lvl="1" indent="-285750" algn="just">
              <a:lnSpc>
                <a:spcPct val="115000"/>
              </a:lnSpc>
              <a:spcAft>
                <a:spcPts val="600"/>
              </a:spcAft>
              <a:buFont typeface="Courier New" panose="02070309020205020404" pitchFamily="49" charset="0"/>
              <a:buChar char="o"/>
              <a:tabLst>
                <a:tab pos="-914400" algn="l"/>
              </a:tabLst>
            </a:pPr>
            <a:r>
              <a:rPr lang="en-US" sz="1100" dirty="0">
                <a:effectLst/>
                <a:latin typeface="Calibri" panose="020F0502020204030204" pitchFamily="34" charset="0"/>
                <a:ea typeface="SimSun" panose="02010600030101010101" pitchFamily="2" charset="-122"/>
                <a:cs typeface="Calibri" panose="020F0502020204030204" pitchFamily="34" charset="0"/>
              </a:rPr>
              <a:t>Effect of fusion environment on the mechanical properties of W wire (MPG/ SCKCEN)</a:t>
            </a:r>
            <a:endParaRPr lang="de-DE" sz="1100" dirty="0">
              <a:effectLst/>
              <a:latin typeface="Calibri" panose="020F0502020204030204" pitchFamily="34" charset="0"/>
              <a:ea typeface="SimSun" panose="02010600030101010101" pitchFamily="2" charset="-122"/>
              <a:cs typeface="Arial" panose="020B0604020202020204" pitchFamily="34" charset="0"/>
            </a:endParaRPr>
          </a:p>
          <a:p>
            <a:pPr marL="342900" lvl="0" indent="-342900">
              <a:lnSpc>
                <a:spcPct val="115000"/>
              </a:lnSpc>
              <a:spcAft>
                <a:spcPts val="600"/>
              </a:spcAft>
              <a:buFont typeface="Wingdings" pitchFamily="2" charset="2"/>
              <a:buChar char=""/>
            </a:pPr>
            <a:r>
              <a:rPr lang="en-US" sz="11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Exposure in plasma devices to study the interplay of recovery, recrystallization, plasma and ELM-like loading on surface cracking and fatigue lifetime (FZJ, KIPT, DIFFER)</a:t>
            </a:r>
            <a:endParaRPr lang="de-DE" sz="1100" dirty="0">
              <a:effectLst/>
              <a:latin typeface="Calibri" panose="020F0502020204030204" pitchFamily="34" charset="0"/>
              <a:ea typeface="SimSun" panose="02010600030101010101" pitchFamily="2" charset="-122"/>
              <a:cs typeface="Arial" panose="020B0604020202020204" pitchFamily="34" charset="0"/>
            </a:endParaRPr>
          </a:p>
          <a:p>
            <a:pPr>
              <a:buNone/>
            </a:pPr>
            <a:r>
              <a:rPr lang="en-US" sz="1100" dirty="0">
                <a:effectLst/>
                <a:latin typeface="Calibri" panose="020F0502020204030204" pitchFamily="34" charset="0"/>
                <a:ea typeface="SimSun" panose="02010600030101010101" pitchFamily="2" charset="-122"/>
              </a:rPr>
              <a:t>Post-mortem analysis to characterize the induced surface and microstructure modifications as well as changes of the materials properties due to e.g. recrystallization behavior and/or surface morphology changes (FZJ, MPG)</a:t>
            </a:r>
            <a:r>
              <a:rPr lang="de-DE" dirty="0">
                <a:effectLst/>
              </a:rPr>
              <a:t> </a:t>
            </a:r>
            <a:endParaRPr lang="en-GB" dirty="0"/>
          </a:p>
        </p:txBody>
      </p:sp>
      <p:graphicFrame>
        <p:nvGraphicFramePr>
          <p:cNvPr id="10" name="Tabelle 9">
            <a:extLst>
              <a:ext uri="{FF2B5EF4-FFF2-40B4-BE49-F238E27FC236}">
                <a16:creationId xmlns:a16="http://schemas.microsoft.com/office/drawing/2014/main" id="{1884BD43-7270-D6F1-9777-198D9D543CC9}"/>
              </a:ext>
            </a:extLst>
          </p:cNvPr>
          <p:cNvGraphicFramePr>
            <a:graphicFrameLocks noGrp="1"/>
          </p:cNvGraphicFramePr>
          <p:nvPr>
            <p:extLst>
              <p:ext uri="{D42A27DB-BD31-4B8C-83A1-F6EECF244321}">
                <p14:modId xmlns:p14="http://schemas.microsoft.com/office/powerpoint/2010/main" val="2002663255"/>
              </p:ext>
            </p:extLst>
          </p:nvPr>
        </p:nvGraphicFramePr>
        <p:xfrm>
          <a:off x="137195" y="4255652"/>
          <a:ext cx="5958805" cy="2233870"/>
        </p:xfrm>
        <a:graphic>
          <a:graphicData uri="http://schemas.openxmlformats.org/drawingml/2006/table">
            <a:tbl>
              <a:tblPr firstRow="1" firstCol="1" bandRow="1">
                <a:tableStyleId>{5C22544A-7EE6-4342-B048-85BDC9FD1C3A}</a:tableStyleId>
              </a:tblPr>
              <a:tblGrid>
                <a:gridCol w="1070208">
                  <a:extLst>
                    <a:ext uri="{9D8B030D-6E8A-4147-A177-3AD203B41FA5}">
                      <a16:colId xmlns:a16="http://schemas.microsoft.com/office/drawing/2014/main" val="3115581366"/>
                    </a:ext>
                  </a:extLst>
                </a:gridCol>
                <a:gridCol w="4888597">
                  <a:extLst>
                    <a:ext uri="{9D8B030D-6E8A-4147-A177-3AD203B41FA5}">
                      <a16:colId xmlns:a16="http://schemas.microsoft.com/office/drawing/2014/main" val="1252877580"/>
                    </a:ext>
                  </a:extLst>
                </a:gridCol>
              </a:tblGrid>
              <a:tr h="0">
                <a:tc>
                  <a:txBody>
                    <a:bodyPr/>
                    <a:lstStyle/>
                    <a:p>
                      <a:pPr>
                        <a:lnSpc>
                          <a:spcPct val="115000"/>
                        </a:lnSpc>
                        <a:spcBef>
                          <a:spcPts val="240"/>
                        </a:spcBef>
                        <a:spcAft>
                          <a:spcPts val="240"/>
                        </a:spcAft>
                        <a:buNone/>
                        <a:tabLst>
                          <a:tab pos="-914400" algn="l"/>
                          <a:tab pos="228600" algn="l"/>
                        </a:tabLst>
                      </a:pPr>
                      <a:r>
                        <a:rPr lang="en-US" sz="1100" spc="-15">
                          <a:effectLst/>
                        </a:rPr>
                        <a:t>Deliverable ID</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228600" algn="l"/>
                        </a:tabLst>
                      </a:pPr>
                      <a:r>
                        <a:rPr lang="en-US" sz="1100" spc="-15">
                          <a:effectLst/>
                        </a:rPr>
                        <a:t>Deliverable Title</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281794397"/>
                  </a:ext>
                </a:extLst>
              </a:tr>
              <a:tr h="0">
                <a:tc>
                  <a:txBody>
                    <a:bodyPr/>
                    <a:lstStyle/>
                    <a:p>
                      <a:pPr>
                        <a:lnSpc>
                          <a:spcPct val="115000"/>
                        </a:lnSpc>
                        <a:spcBef>
                          <a:spcPts val="240"/>
                        </a:spcBef>
                        <a:spcAft>
                          <a:spcPts val="240"/>
                        </a:spcAft>
                        <a:buNone/>
                        <a:tabLst>
                          <a:tab pos="-914400" algn="l"/>
                          <a:tab pos="228600" algn="l"/>
                        </a:tabLst>
                      </a:pPr>
                      <a:r>
                        <a:rPr lang="en-US" sz="1100" spc="-15">
                          <a:effectLst/>
                        </a:rPr>
                        <a:t>D001</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228600" algn="l"/>
                        </a:tabLst>
                      </a:pPr>
                      <a:r>
                        <a:rPr lang="en-US" sz="1100" spc="-15">
                          <a:effectLst/>
                        </a:rPr>
                        <a:t>Analysis of Material behavior under Plasma and heat loading regarding mechanical properties e.g. cracking, embrittlement, and microstructure. Link to SP A4 (FZJ)</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040370609"/>
                  </a:ext>
                </a:extLst>
              </a:tr>
              <a:tr h="0">
                <a:tc>
                  <a:txBody>
                    <a:bodyPr/>
                    <a:lstStyle/>
                    <a:p>
                      <a:pPr>
                        <a:lnSpc>
                          <a:spcPct val="115000"/>
                        </a:lnSpc>
                        <a:spcBef>
                          <a:spcPts val="240"/>
                        </a:spcBef>
                        <a:spcAft>
                          <a:spcPts val="240"/>
                        </a:spcAft>
                        <a:buNone/>
                        <a:tabLst>
                          <a:tab pos="-914400" algn="l"/>
                          <a:tab pos="228600" algn="l"/>
                        </a:tabLst>
                      </a:pPr>
                      <a:r>
                        <a:rPr lang="en-US" sz="1100" spc="-15">
                          <a:effectLst/>
                        </a:rPr>
                        <a:t>D002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228600" algn="l"/>
                        </a:tabLst>
                      </a:pPr>
                      <a:r>
                        <a:rPr lang="en-US" sz="1100" spc="-15">
                          <a:effectLst/>
                        </a:rPr>
                        <a:t>Performance of advanced materials under high heat loads and their microstructural characterization (MPG)</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909591035"/>
                  </a:ext>
                </a:extLst>
              </a:tr>
              <a:tr h="0">
                <a:tc>
                  <a:txBody>
                    <a:bodyPr/>
                    <a:lstStyle/>
                    <a:p>
                      <a:pPr>
                        <a:lnSpc>
                          <a:spcPct val="115000"/>
                        </a:lnSpc>
                        <a:spcBef>
                          <a:spcPts val="240"/>
                        </a:spcBef>
                        <a:spcAft>
                          <a:spcPts val="240"/>
                        </a:spcAft>
                        <a:buNone/>
                        <a:tabLst>
                          <a:tab pos="-914400" algn="l"/>
                          <a:tab pos="228600" algn="l"/>
                        </a:tabLst>
                      </a:pPr>
                      <a:r>
                        <a:rPr lang="en-US" sz="1100" spc="-15">
                          <a:effectLst/>
                        </a:rPr>
                        <a:t>D003</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228600" algn="l"/>
                        </a:tabLst>
                      </a:pPr>
                      <a:r>
                        <a:rPr lang="en-US" sz="1100" spc="-15">
                          <a:effectLst/>
                        </a:rPr>
                        <a:t>Results from tests of small-scale samples of W and other advanced materials and components (LPP-ERM/KMS)</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557699188"/>
                  </a:ext>
                </a:extLst>
              </a:tr>
              <a:tr h="0">
                <a:tc>
                  <a:txBody>
                    <a:bodyPr/>
                    <a:lstStyle/>
                    <a:p>
                      <a:pPr>
                        <a:lnSpc>
                          <a:spcPct val="115000"/>
                        </a:lnSpc>
                        <a:spcBef>
                          <a:spcPts val="240"/>
                        </a:spcBef>
                        <a:spcAft>
                          <a:spcPts val="240"/>
                        </a:spcAft>
                        <a:buNone/>
                        <a:tabLst>
                          <a:tab pos="-914400" algn="l"/>
                          <a:tab pos="228600" algn="l"/>
                        </a:tabLst>
                      </a:pPr>
                      <a:r>
                        <a:rPr lang="en-US" sz="1100" spc="-15">
                          <a:effectLst/>
                        </a:rPr>
                        <a:t>D004</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228600" algn="l"/>
                        </a:tabLst>
                      </a:pPr>
                      <a:r>
                        <a:rPr lang="en-US" sz="1100" spc="-15" dirty="0">
                          <a:effectLst/>
                        </a:rPr>
                        <a:t>Investigation of advanced materials and coatings under ELM-like/disruption transient loading and subsequent analysis.(KIPT)</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018287159"/>
                  </a:ext>
                </a:extLst>
              </a:tr>
              <a:tr h="0">
                <a:tc>
                  <a:txBody>
                    <a:bodyPr/>
                    <a:lstStyle/>
                    <a:p>
                      <a:pPr>
                        <a:lnSpc>
                          <a:spcPct val="115000"/>
                        </a:lnSpc>
                        <a:spcBef>
                          <a:spcPts val="240"/>
                        </a:spcBef>
                        <a:spcAft>
                          <a:spcPts val="240"/>
                        </a:spcAft>
                        <a:buNone/>
                        <a:tabLst>
                          <a:tab pos="-914400" algn="l"/>
                          <a:tab pos="228600" algn="l"/>
                        </a:tabLst>
                      </a:pPr>
                      <a:r>
                        <a:rPr lang="en-US" sz="1100" spc="-15">
                          <a:effectLst/>
                        </a:rPr>
                        <a:t>D005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en-US" sz="1100" spc="-15">
                          <a:effectLst/>
                        </a:rPr>
                        <a:t>“Effect of ELM loading on microstructure evolution of W coated RAFM steels”</a:t>
                      </a:r>
                      <a:r>
                        <a:rPr lang="en-US" sz="1100">
                          <a:effectLst/>
                        </a:rPr>
                        <a:t> (DIFFER)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938445220"/>
                  </a:ext>
                </a:extLst>
              </a:tr>
              <a:tr h="0">
                <a:tc>
                  <a:txBody>
                    <a:bodyPr/>
                    <a:lstStyle/>
                    <a:p>
                      <a:pPr>
                        <a:lnSpc>
                          <a:spcPct val="115000"/>
                        </a:lnSpc>
                        <a:spcBef>
                          <a:spcPts val="240"/>
                        </a:spcBef>
                        <a:spcAft>
                          <a:spcPts val="240"/>
                        </a:spcAft>
                        <a:buNone/>
                        <a:tabLst>
                          <a:tab pos="-914400" algn="l"/>
                          <a:tab pos="228600" algn="l"/>
                        </a:tabLst>
                      </a:pPr>
                      <a:r>
                        <a:rPr lang="en-US" sz="1100" spc="-15">
                          <a:effectLst/>
                        </a:rPr>
                        <a:t>D006</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en-US" sz="1100" dirty="0">
                          <a:effectLst/>
                        </a:rPr>
                        <a:t> Effect of energetic ion irradiation on the strength of W wire (MPG)</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578182942"/>
                  </a:ext>
                </a:extLst>
              </a:tr>
            </a:tbl>
          </a:graphicData>
        </a:graphic>
      </p:graphicFrame>
      <p:graphicFrame>
        <p:nvGraphicFramePr>
          <p:cNvPr id="11" name="Tabelle 10">
            <a:extLst>
              <a:ext uri="{FF2B5EF4-FFF2-40B4-BE49-F238E27FC236}">
                <a16:creationId xmlns:a16="http://schemas.microsoft.com/office/drawing/2014/main" id="{F7F47D19-BD1C-2533-CAEB-3333E5E8689A}"/>
              </a:ext>
            </a:extLst>
          </p:cNvPr>
          <p:cNvGraphicFramePr>
            <a:graphicFrameLocks noGrp="1"/>
          </p:cNvGraphicFramePr>
          <p:nvPr>
            <p:extLst>
              <p:ext uri="{D42A27DB-BD31-4B8C-83A1-F6EECF244321}">
                <p14:modId xmlns:p14="http://schemas.microsoft.com/office/powerpoint/2010/main" val="1717490350"/>
              </p:ext>
            </p:extLst>
          </p:nvPr>
        </p:nvGraphicFramePr>
        <p:xfrm>
          <a:off x="137194" y="773701"/>
          <a:ext cx="5958805" cy="1628966"/>
        </p:xfrm>
        <a:graphic>
          <a:graphicData uri="http://schemas.openxmlformats.org/drawingml/2006/table">
            <a:tbl>
              <a:tblPr firstRow="1" firstCol="1" bandRow="1">
                <a:tableStyleId>{5C22544A-7EE6-4342-B048-85BDC9FD1C3A}</a:tableStyleId>
              </a:tblPr>
              <a:tblGrid>
                <a:gridCol w="1307079">
                  <a:extLst>
                    <a:ext uri="{9D8B030D-6E8A-4147-A177-3AD203B41FA5}">
                      <a16:colId xmlns:a16="http://schemas.microsoft.com/office/drawing/2014/main" val="1868569053"/>
                    </a:ext>
                  </a:extLst>
                </a:gridCol>
                <a:gridCol w="849567">
                  <a:extLst>
                    <a:ext uri="{9D8B030D-6E8A-4147-A177-3AD203B41FA5}">
                      <a16:colId xmlns:a16="http://schemas.microsoft.com/office/drawing/2014/main" val="2257864576"/>
                    </a:ext>
                  </a:extLst>
                </a:gridCol>
                <a:gridCol w="779930">
                  <a:extLst>
                    <a:ext uri="{9D8B030D-6E8A-4147-A177-3AD203B41FA5}">
                      <a16:colId xmlns:a16="http://schemas.microsoft.com/office/drawing/2014/main" val="2277526177"/>
                    </a:ext>
                  </a:extLst>
                </a:gridCol>
                <a:gridCol w="3022229">
                  <a:extLst>
                    <a:ext uri="{9D8B030D-6E8A-4147-A177-3AD203B41FA5}">
                      <a16:colId xmlns:a16="http://schemas.microsoft.com/office/drawing/2014/main" val="3901711524"/>
                    </a:ext>
                  </a:extLst>
                </a:gridCol>
              </a:tblGrid>
              <a:tr h="19875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Deliverable Owner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Beneficiary</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a:effectLst/>
                        </a:rPr>
                        <a:t>PM</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Deliverable (Team)</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46349664"/>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J.W. Coenen</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spc="-15">
                          <a:effectLst/>
                        </a:rPr>
                        <a:t>FZJ</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a:effectLst/>
                        </a:rPr>
                        <a:t>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D001 (M. Wirtz, J.W. Coenen, A. Litnovsky)</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961993584"/>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T. Morgan</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DIFFER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de-DE" sz="1100" spc="-15">
                          <a:effectLst/>
                        </a:rPr>
                        <a:t>3</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de-DE" sz="1100">
                          <a:effectLst/>
                        </a:rPr>
                        <a:t>D005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007069945"/>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I. Garkusha</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KIPT</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de-DE" sz="1100" spc="-15">
                          <a:effectLst/>
                        </a:rPr>
                        <a:t>15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de-DE" sz="1100">
                          <a:effectLst/>
                        </a:rPr>
                        <a:t>D004</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030317638"/>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D. Terentyev</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LPP-ERM/KMS</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de-DE" sz="1100" spc="-15" dirty="0">
                          <a:effectLst/>
                        </a:rPr>
                        <a:t>4</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de-DE" sz="1100">
                          <a:effectLst/>
                        </a:rPr>
                        <a:t>D003</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546013232"/>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J. Riesch</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MPG</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de-DE" sz="1100" spc="-15">
                          <a:effectLst/>
                        </a:rPr>
                        <a:t>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de-DE" sz="1100">
                          <a:effectLst/>
                        </a:rPr>
                        <a:t>D002, D006 ( S. Elgeti)</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228395713"/>
                  </a:ext>
                </a:extLst>
              </a:tr>
              <a:tr h="220345">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Total</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de-DE" sz="1100" spc="-15">
                          <a:effectLst/>
                        </a:rPr>
                        <a: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de-DE" sz="1100" spc="-15">
                          <a:effectLst/>
                        </a:rPr>
                        <a:t>29</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de-DE" sz="1100" spc="-15" dirty="0">
                          <a:effectLst/>
                        </a:rPr>
                        <a:t> </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543506044"/>
                  </a:ext>
                </a:extLst>
              </a:tr>
            </a:tbl>
          </a:graphicData>
        </a:graphic>
      </p:graphicFrame>
      <p:graphicFrame>
        <p:nvGraphicFramePr>
          <p:cNvPr id="12" name="Tabelle 11">
            <a:extLst>
              <a:ext uri="{FF2B5EF4-FFF2-40B4-BE49-F238E27FC236}">
                <a16:creationId xmlns:a16="http://schemas.microsoft.com/office/drawing/2014/main" id="{83CA6525-FB2A-0CA0-EB30-B984D9E7438A}"/>
              </a:ext>
            </a:extLst>
          </p:cNvPr>
          <p:cNvGraphicFramePr>
            <a:graphicFrameLocks noGrp="1"/>
          </p:cNvGraphicFramePr>
          <p:nvPr>
            <p:extLst>
              <p:ext uri="{D42A27DB-BD31-4B8C-83A1-F6EECF244321}">
                <p14:modId xmlns:p14="http://schemas.microsoft.com/office/powerpoint/2010/main" val="3269072848"/>
              </p:ext>
            </p:extLst>
          </p:nvPr>
        </p:nvGraphicFramePr>
        <p:xfrm>
          <a:off x="137195" y="2493977"/>
          <a:ext cx="5958805" cy="1661160"/>
        </p:xfrm>
        <a:graphic>
          <a:graphicData uri="http://schemas.openxmlformats.org/drawingml/2006/table">
            <a:tbl>
              <a:tblPr firstRow="1" firstCol="1" bandRow="1">
                <a:tableStyleId>{5C22544A-7EE6-4342-B048-85BDC9FD1C3A}</a:tableStyleId>
              </a:tblPr>
              <a:tblGrid>
                <a:gridCol w="1112097">
                  <a:extLst>
                    <a:ext uri="{9D8B030D-6E8A-4147-A177-3AD203B41FA5}">
                      <a16:colId xmlns:a16="http://schemas.microsoft.com/office/drawing/2014/main" val="4135293862"/>
                    </a:ext>
                  </a:extLst>
                </a:gridCol>
                <a:gridCol w="1044549">
                  <a:extLst>
                    <a:ext uri="{9D8B030D-6E8A-4147-A177-3AD203B41FA5}">
                      <a16:colId xmlns:a16="http://schemas.microsoft.com/office/drawing/2014/main" val="572932767"/>
                    </a:ext>
                  </a:extLst>
                </a:gridCol>
                <a:gridCol w="779930">
                  <a:extLst>
                    <a:ext uri="{9D8B030D-6E8A-4147-A177-3AD203B41FA5}">
                      <a16:colId xmlns:a16="http://schemas.microsoft.com/office/drawing/2014/main" val="1549183189"/>
                    </a:ext>
                  </a:extLst>
                </a:gridCol>
                <a:gridCol w="3022229">
                  <a:extLst>
                    <a:ext uri="{9D8B030D-6E8A-4147-A177-3AD203B41FA5}">
                      <a16:colId xmlns:a16="http://schemas.microsoft.com/office/drawing/2014/main" val="3192501019"/>
                    </a:ext>
                  </a:extLst>
                </a:gridCol>
              </a:tblGrid>
              <a:tr h="19875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Device</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Beneficiary</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Days</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  Related Deliverable</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33322456"/>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PSI-2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spc="-15">
                          <a:effectLst/>
                        </a:rPr>
                        <a:t>FZJ</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8</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D001</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799625784"/>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JUDITH</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spc="-15">
                          <a:effectLst/>
                        </a:rPr>
                        <a:t>FZJ</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10</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dirty="0">
                          <a:effectLst/>
                        </a:rPr>
                        <a:t>D001</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718825936"/>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GLADIS</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MPG</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a:effectLst/>
                        </a:rPr>
                        <a:t>D002, D003, D006</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251507816"/>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Accelerator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MPG</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12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a:effectLst/>
                        </a:rPr>
                        <a:t>D002, D003, D006</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365518631"/>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QSPA</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KIPT</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10</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a:effectLst/>
                        </a:rPr>
                        <a:t>D004</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092524584"/>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MAGNUM-PSI</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DIFFER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a:effectLst/>
                        </a:rPr>
                        <a:t>D005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23990687"/>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UPP</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DIFFER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dirty="0">
                          <a:effectLst/>
                        </a:rPr>
                        <a:t>D005</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549566555"/>
                  </a:ext>
                </a:extLst>
              </a:tr>
            </a:tbl>
          </a:graphicData>
        </a:graphic>
      </p:graphicFrame>
    </p:spTree>
    <p:extLst>
      <p:ext uri="{BB962C8B-B14F-4D97-AF65-F5344CB8AC3E}">
        <p14:creationId xmlns:p14="http://schemas.microsoft.com/office/powerpoint/2010/main" val="1126837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cap="none" dirty="0"/>
              <a:t>Long fiber </a:t>
            </a:r>
            <a:r>
              <a:rPr lang="en-US" cap="none" dirty="0" err="1"/>
              <a:t>W</a:t>
            </a:r>
            <a:r>
              <a:rPr lang="en-US" cap="none" baseline="-25000" dirty="0" err="1"/>
              <a:t>f</a:t>
            </a:r>
            <a:r>
              <a:rPr lang="en-US" cap="none" dirty="0"/>
              <a:t>/W</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F4D17-1AD6-42D9-B93A-EB002C62F438}" type="slidenum">
              <a:rPr kumimoji="0" lang="de-DE"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 Placeholder 4"/>
          <p:cNvSpPr>
            <a:spLocks noGrp="1"/>
          </p:cNvSpPr>
          <p:nvPr>
            <p:ph type="body" sz="quarter" idx="4294967295"/>
          </p:nvPr>
        </p:nvSpPr>
        <p:spPr>
          <a:xfrm>
            <a:off x="0" y="938213"/>
            <a:ext cx="11449050" cy="511175"/>
          </a:xfrm>
        </p:spPr>
        <p:txBody>
          <a:bodyPr/>
          <a:lstStyle/>
          <a:p>
            <a:r>
              <a:rPr lang="en-US" dirty="0"/>
              <a:t>Production </a:t>
            </a:r>
          </a:p>
        </p:txBody>
      </p:sp>
      <p:graphicFrame>
        <p:nvGraphicFramePr>
          <p:cNvPr id="21" name="Diagram 20"/>
          <p:cNvGraphicFramePr/>
          <p:nvPr/>
        </p:nvGraphicFramePr>
        <p:xfrm>
          <a:off x="571495" y="845787"/>
          <a:ext cx="11344280" cy="1973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26" name="Straight Connector 25"/>
          <p:cNvCxnSpPr/>
          <p:nvPr/>
        </p:nvCxnSpPr>
        <p:spPr>
          <a:xfrm>
            <a:off x="4230055" y="1606514"/>
            <a:ext cx="0" cy="417516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501495" y="1541493"/>
            <a:ext cx="0" cy="424018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969994" y="1541493"/>
            <a:ext cx="0" cy="4226251"/>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38" name="Picture 37"/>
          <p:cNvPicPr>
            <a:picLocks noChangeAspect="1"/>
          </p:cNvPicPr>
          <p:nvPr/>
        </p:nvPicPr>
        <p:blipFill>
          <a:blip r:embed="rId7"/>
          <a:stretch>
            <a:fillRect/>
          </a:stretch>
        </p:blipFill>
        <p:spPr>
          <a:xfrm>
            <a:off x="6873814" y="2859913"/>
            <a:ext cx="1749760" cy="1978383"/>
          </a:xfrm>
          <a:prstGeom prst="rect">
            <a:avLst/>
          </a:prstGeom>
        </p:spPr>
      </p:pic>
      <p:pic>
        <p:nvPicPr>
          <p:cNvPr id="39" name="Grafik 18"/>
          <p:cNvPicPr>
            <a:picLocks noChangeAspect="1"/>
          </p:cNvPicPr>
          <p:nvPr/>
        </p:nvPicPr>
        <p:blipFill>
          <a:blip r:embed="rId8"/>
          <a:stretch>
            <a:fillRect/>
          </a:stretch>
        </p:blipFill>
        <p:spPr>
          <a:xfrm>
            <a:off x="4282956" y="3404962"/>
            <a:ext cx="2067539" cy="1192492"/>
          </a:xfrm>
          <a:prstGeom prst="rect">
            <a:avLst/>
          </a:prstGeom>
        </p:spPr>
      </p:pic>
      <p:pic>
        <p:nvPicPr>
          <p:cNvPr id="45" name="Grafik 138"/>
          <p:cNvPicPr/>
          <p:nvPr/>
        </p:nvPicPr>
        <p:blipFill rotWithShape="1">
          <a:blip r:embed="rId9"/>
          <a:srcRect r="40346" b="49456"/>
          <a:stretch/>
        </p:blipFill>
        <p:spPr>
          <a:xfrm>
            <a:off x="235800" y="2740324"/>
            <a:ext cx="3924354" cy="1193678"/>
          </a:xfrm>
          <a:prstGeom prst="rect">
            <a:avLst/>
          </a:prstGeom>
        </p:spPr>
      </p:pic>
      <p:pic>
        <p:nvPicPr>
          <p:cNvPr id="46" name="Grafik 19"/>
          <p:cNvPicPr>
            <a:picLocks noChangeAspect="1"/>
          </p:cNvPicPr>
          <p:nvPr/>
        </p:nvPicPr>
        <p:blipFill>
          <a:blip r:embed="rId10"/>
          <a:stretch>
            <a:fillRect/>
          </a:stretch>
        </p:blipFill>
        <p:spPr>
          <a:xfrm>
            <a:off x="571495" y="5332786"/>
            <a:ext cx="1462450" cy="891267"/>
          </a:xfrm>
          <a:prstGeom prst="rect">
            <a:avLst/>
          </a:prstGeom>
        </p:spPr>
      </p:pic>
      <p:pic>
        <p:nvPicPr>
          <p:cNvPr id="16" name="Picture 15"/>
          <p:cNvPicPr>
            <a:picLocks noChangeAspect="1"/>
          </p:cNvPicPr>
          <p:nvPr/>
        </p:nvPicPr>
        <p:blipFill>
          <a:blip r:embed="rId11"/>
          <a:stretch>
            <a:fillRect/>
          </a:stretch>
        </p:blipFill>
        <p:spPr>
          <a:xfrm>
            <a:off x="9615971" y="2931267"/>
            <a:ext cx="1476101" cy="1326418"/>
          </a:xfrm>
          <a:prstGeom prst="rect">
            <a:avLst/>
          </a:prstGeom>
        </p:spPr>
      </p:pic>
      <p:pic>
        <p:nvPicPr>
          <p:cNvPr id="17" name="Picture 16"/>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5400000">
            <a:off x="-364812" y="3435582"/>
            <a:ext cx="3411824" cy="2555868"/>
          </a:xfrm>
          <a:prstGeom prst="rect">
            <a:avLst/>
          </a:prstGeom>
        </p:spPr>
      </p:pic>
      <p:sp>
        <p:nvSpPr>
          <p:cNvPr id="18" name="TextBox 17"/>
          <p:cNvSpPr txBox="1"/>
          <p:nvPr/>
        </p:nvSpPr>
        <p:spPr>
          <a:xfrm>
            <a:off x="163396" y="4448185"/>
            <a:ext cx="681597" cy="443198"/>
          </a:xfrm>
          <a:prstGeom prst="rect">
            <a:avLst/>
          </a:prstGeom>
          <a:noFill/>
        </p:spPr>
        <p:txBody>
          <a:bodyPr wrap="none" rtlCol="0">
            <a:sp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x50</a:t>
            </a:r>
          </a:p>
        </p:txBody>
      </p:sp>
      <p:sp>
        <p:nvSpPr>
          <p:cNvPr id="19" name="Rectangle 18"/>
          <p:cNvSpPr/>
          <p:nvPr/>
        </p:nvSpPr>
        <p:spPr>
          <a:xfrm>
            <a:off x="2526515" y="4448185"/>
            <a:ext cx="1264258" cy="1527180"/>
          </a:xfrm>
          <a:prstGeom prst="rect">
            <a:avLst/>
          </a:prstGeom>
          <a:pattFill prst="dkHorz">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2400" b="0" i="0" u="none" strike="noStrike" kern="1200" cap="none" spc="0" normalizeH="0" baseline="0" noProof="0" dirty="0" err="1">
              <a:ln>
                <a:noFill/>
              </a:ln>
              <a:solidFill>
                <a:prstClr val="white"/>
              </a:solidFill>
              <a:effectLst/>
              <a:uLnTx/>
              <a:uFillTx/>
              <a:latin typeface="Calibri"/>
              <a:ea typeface="+mn-ea"/>
              <a:cs typeface="+mn-cs"/>
            </a:endParaRPr>
          </a:p>
        </p:txBody>
      </p:sp>
      <p:cxnSp>
        <p:nvCxnSpPr>
          <p:cNvPr id="20" name="Straight Connector 19"/>
          <p:cNvCxnSpPr/>
          <p:nvPr/>
        </p:nvCxnSpPr>
        <p:spPr>
          <a:xfrm flipV="1">
            <a:off x="2526515" y="4261910"/>
            <a:ext cx="0" cy="18627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3793440" y="4257685"/>
            <a:ext cx="0" cy="1905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526515" y="4352935"/>
            <a:ext cx="1264258" cy="0"/>
          </a:xfrm>
          <a:prstGeom prst="straightConnector1">
            <a:avLst/>
          </a:prstGeom>
          <a:ln w="127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790773" y="4448185"/>
            <a:ext cx="12592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800298" y="5956315"/>
            <a:ext cx="1163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853733" y="4448185"/>
            <a:ext cx="0" cy="1463570"/>
          </a:xfrm>
          <a:prstGeom prst="straightConnector1">
            <a:avLst/>
          </a:prstGeom>
          <a:ln w="127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646324" y="4003936"/>
            <a:ext cx="1024639" cy="355482"/>
          </a:xfrm>
          <a:prstGeom prst="rect">
            <a:avLst/>
          </a:prstGeom>
          <a:noFill/>
        </p:spPr>
        <p:txBody>
          <a:bodyPr wrap="none" rtlCol="0">
            <a:sp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~50 </a:t>
            </a: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mm</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TextBox 28"/>
          <p:cNvSpPr txBox="1"/>
          <p:nvPr/>
        </p:nvSpPr>
        <p:spPr>
          <a:xfrm>
            <a:off x="3112554" y="5008370"/>
            <a:ext cx="1024639" cy="355482"/>
          </a:xfrm>
          <a:prstGeom prst="rect">
            <a:avLst/>
          </a:prstGeom>
          <a:noFill/>
        </p:spPr>
        <p:txBody>
          <a:bodyPr wrap="none" rtlCol="0">
            <a:sp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~60 </a:t>
            </a: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mm</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14"/>
          <a:stretch>
            <a:fillRect/>
          </a:stretch>
        </p:blipFill>
        <p:spPr>
          <a:xfrm>
            <a:off x="9478034" y="4303278"/>
            <a:ext cx="1960459" cy="1608477"/>
          </a:xfrm>
          <a:prstGeom prst="rect">
            <a:avLst/>
          </a:prstGeom>
        </p:spPr>
      </p:pic>
      <p:sp>
        <p:nvSpPr>
          <p:cNvPr id="6" name="TextBox 5"/>
          <p:cNvSpPr txBox="1"/>
          <p:nvPr/>
        </p:nvSpPr>
        <p:spPr>
          <a:xfrm>
            <a:off x="9295002" y="5014852"/>
            <a:ext cx="510076" cy="443198"/>
          </a:xfrm>
          <a:prstGeom prst="rect">
            <a:avLst/>
          </a:prstGeom>
          <a:noFill/>
        </p:spPr>
        <p:txBody>
          <a:bodyPr wrap="none" rtlCol="0">
            <a:sp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2x</a:t>
            </a:r>
          </a:p>
        </p:txBody>
      </p:sp>
      <p:sp>
        <p:nvSpPr>
          <p:cNvPr id="7" name="TextBox 6">
            <a:extLst>
              <a:ext uri="{FF2B5EF4-FFF2-40B4-BE49-F238E27FC236}">
                <a16:creationId xmlns:a16="http://schemas.microsoft.com/office/drawing/2014/main" id="{B612889C-3FAE-99E5-F8B1-84DCCF2A82C0}"/>
              </a:ext>
            </a:extLst>
          </p:cNvPr>
          <p:cNvSpPr txBox="1"/>
          <p:nvPr/>
        </p:nvSpPr>
        <p:spPr>
          <a:xfrm>
            <a:off x="6641432" y="5008370"/>
            <a:ext cx="232856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1800</a:t>
            </a:r>
            <a:r>
              <a:rPr kumimoji="0" lang="de-DE" sz="1800" b="0" i="0" u="none" strike="noStrike" kern="1200" cap="none" spc="0" normalizeH="0" baseline="0" noProof="0" dirty="0">
                <a:ln>
                  <a:noFill/>
                </a:ln>
                <a:solidFill>
                  <a:prstClr val="black"/>
                </a:solidFill>
                <a:effectLst/>
                <a:uLnTx/>
                <a:uFillTx/>
                <a:latin typeface="Calibri"/>
                <a:ea typeface="+mn-ea"/>
                <a:cs typeface="+mn-cs"/>
              </a:rPr>
              <a:t>°C, 50MPa, 10 min,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vacuum</a:t>
            </a:r>
            <a:r>
              <a:rPr kumimoji="0" lang="de-DE" sz="1800" b="0" i="0" u="none" strike="noStrike" kern="1200" cap="none" spc="0" normalizeH="0" baseline="0" noProof="0" dirty="0">
                <a:ln>
                  <a:noFill/>
                </a:ln>
                <a:solidFill>
                  <a:prstClr val="black"/>
                </a:solidFill>
                <a:effectLst/>
                <a:uLnTx/>
                <a:uFillTx/>
                <a:latin typeface="Calibri"/>
                <a:ea typeface="+mn-ea"/>
                <a:cs typeface="+mn-cs"/>
              </a:rPr>
              <a:t>, 50°C/min</a:t>
            </a:r>
          </a:p>
        </p:txBody>
      </p:sp>
      <p:sp>
        <p:nvSpPr>
          <p:cNvPr id="8" name="Fußzeilenplatzhalter 7">
            <a:extLst>
              <a:ext uri="{FF2B5EF4-FFF2-40B4-BE49-F238E27FC236}">
                <a16:creationId xmlns:a16="http://schemas.microsoft.com/office/drawing/2014/main" id="{2AAAD46C-37B3-4544-8DBB-404E2469063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mn-ea"/>
                <a:cs typeface="+mn-cs"/>
              </a:rPr>
              <a:t>Johann Riesch | WfW Monoblock - preliminary results | March 2025</a:t>
            </a: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Grafik 8">
            <a:extLst>
              <a:ext uri="{FF2B5EF4-FFF2-40B4-BE49-F238E27FC236}">
                <a16:creationId xmlns:a16="http://schemas.microsoft.com/office/drawing/2014/main" id="{C99A7984-EF9C-75A4-7A48-4FD673F9ACE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416480" y="116632"/>
            <a:ext cx="1728192" cy="502627"/>
          </a:xfrm>
          <a:prstGeom prst="rect">
            <a:avLst/>
          </a:prstGeom>
        </p:spPr>
      </p:pic>
      <p:pic>
        <p:nvPicPr>
          <p:cNvPr id="10" name="Picture 2" descr="EUROfusion Consortium Member Germany">
            <a:extLst>
              <a:ext uri="{FF2B5EF4-FFF2-40B4-BE49-F238E27FC236}">
                <a16:creationId xmlns:a16="http://schemas.microsoft.com/office/drawing/2014/main" id="{E4A71783-6C6F-6FFA-A3BF-6E413269AD0B}"/>
              </a:ext>
            </a:extLst>
          </p:cNvPr>
          <p:cNvPicPr>
            <a:picLocks noChangeAspect="1" noChangeArrowheads="1"/>
          </p:cNvPicPr>
          <p:nvPr/>
        </p:nvPicPr>
        <p:blipFill>
          <a:blip r:embed="rId16"/>
          <a:srcRect l="74688"/>
          <a:stretch/>
        </p:blipFill>
        <p:spPr bwMode="auto">
          <a:xfrm>
            <a:off x="9650265" y="0"/>
            <a:ext cx="697736" cy="764516"/>
          </a:xfrm>
          <a:prstGeom prst="rect">
            <a:avLst/>
          </a:prstGeom>
          <a:noFill/>
        </p:spPr>
      </p:pic>
    </p:spTree>
    <p:extLst>
      <p:ext uri="{BB962C8B-B14F-4D97-AF65-F5344CB8AC3E}">
        <p14:creationId xmlns:p14="http://schemas.microsoft.com/office/powerpoint/2010/main" val="3019672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a:extLst>
              <a:ext uri="{FF2B5EF4-FFF2-40B4-BE49-F238E27FC236}">
                <a16:creationId xmlns:a16="http://schemas.microsoft.com/office/drawing/2014/main" id="{280AEB5D-44B9-078D-B9D0-61426CC25F9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53497" y="196878"/>
            <a:ext cx="6061586" cy="2869181"/>
          </a:xfrm>
          <a:prstGeom prst="rect">
            <a:avLst/>
          </a:prstGeom>
          <a:ln>
            <a:noFill/>
          </a:ln>
          <a:effectLst>
            <a:softEdge rad="112500"/>
          </a:effectLst>
        </p:spPr>
      </p:pic>
      <p:pic>
        <p:nvPicPr>
          <p:cNvPr id="6" name="Picture 5">
            <a:extLst>
              <a:ext uri="{FF2B5EF4-FFF2-40B4-BE49-F238E27FC236}">
                <a16:creationId xmlns:a16="http://schemas.microsoft.com/office/drawing/2014/main" id="{A4F2BA7F-B070-481E-2AF4-FD71C00F1E8D}"/>
              </a:ext>
            </a:extLst>
          </p:cNvPr>
          <p:cNvPicPr>
            <a:picLocks noChangeAspect="1"/>
          </p:cNvPicPr>
          <p:nvPr/>
        </p:nvPicPr>
        <p:blipFill>
          <a:blip r:embed="rId3"/>
          <a:stretch>
            <a:fillRect/>
          </a:stretch>
        </p:blipFill>
        <p:spPr>
          <a:xfrm>
            <a:off x="17628" y="3066181"/>
            <a:ext cx="4186430" cy="3009952"/>
          </a:xfrm>
          <a:prstGeom prst="rect">
            <a:avLst/>
          </a:prstGeom>
        </p:spPr>
      </p:pic>
      <p:pic>
        <p:nvPicPr>
          <p:cNvPr id="8" name="Picture 7">
            <a:extLst>
              <a:ext uri="{FF2B5EF4-FFF2-40B4-BE49-F238E27FC236}">
                <a16:creationId xmlns:a16="http://schemas.microsoft.com/office/drawing/2014/main" id="{55B18203-3BFF-6D4D-069A-80A9E2220C11}"/>
              </a:ext>
            </a:extLst>
          </p:cNvPr>
          <p:cNvPicPr>
            <a:picLocks noChangeAspect="1"/>
          </p:cNvPicPr>
          <p:nvPr/>
        </p:nvPicPr>
        <p:blipFill>
          <a:blip r:embed="rId4"/>
          <a:stretch>
            <a:fillRect/>
          </a:stretch>
        </p:blipFill>
        <p:spPr>
          <a:xfrm>
            <a:off x="6260470" y="3079332"/>
            <a:ext cx="4331940" cy="2749968"/>
          </a:xfrm>
          <a:prstGeom prst="rect">
            <a:avLst/>
          </a:prstGeom>
        </p:spPr>
      </p:pic>
      <p:sp>
        <p:nvSpPr>
          <p:cNvPr id="9" name="TextBox 8">
            <a:extLst>
              <a:ext uri="{FF2B5EF4-FFF2-40B4-BE49-F238E27FC236}">
                <a16:creationId xmlns:a16="http://schemas.microsoft.com/office/drawing/2014/main" id="{347E8FE2-AC69-07C9-EFB4-CA51B2FAC72B}"/>
              </a:ext>
            </a:extLst>
          </p:cNvPr>
          <p:cNvSpPr txBox="1"/>
          <p:nvPr/>
        </p:nvSpPr>
        <p:spPr>
          <a:xfrm>
            <a:off x="3846019" y="3998692"/>
            <a:ext cx="2873654" cy="1144929"/>
          </a:xfrm>
          <a:prstGeom prst="rect">
            <a:avLst/>
          </a:prstGeom>
          <a:noFill/>
        </p:spPr>
        <p:txBody>
          <a:bodyPr wrap="square" rtlCol="0">
            <a:sp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Calibri"/>
                <a:ea typeface="+mn-ea"/>
                <a:cs typeface="+mn-cs"/>
              </a:rPr>
              <a:t>FZJ coating</a:t>
            </a:r>
          </a:p>
          <a:p>
            <a:pPr marL="0" marR="0" lvl="0" indent="0" algn="l" defTabSz="914400" rtl="0" eaLnBrk="1" fontAlgn="auto" latinLnBrk="0" hangingPunct="1">
              <a:lnSpc>
                <a:spcPct val="95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Calibri"/>
                <a:ea typeface="+mn-ea"/>
                <a:cs typeface="+mn-cs"/>
              </a:rPr>
              <a:t>~1.5 µm initial coating thickness</a:t>
            </a:r>
            <a:endParaRPr kumimoji="0" lang="en-US" sz="2400" b="0" i="0" u="none" strike="noStrike" kern="1200" cap="none" spc="0" normalizeH="0" baseline="0" noProof="0" dirty="0" err="1">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FF52777-B646-25CE-026E-427C7B3B253F}"/>
              </a:ext>
            </a:extLst>
          </p:cNvPr>
          <p:cNvSpPr txBox="1"/>
          <p:nvPr/>
        </p:nvSpPr>
        <p:spPr>
          <a:xfrm>
            <a:off x="10123649" y="3891899"/>
            <a:ext cx="2239744" cy="1846659"/>
          </a:xfrm>
          <a:prstGeom prst="rect">
            <a:avLst/>
          </a:prstGeom>
          <a:noFill/>
        </p:spPr>
        <p:txBody>
          <a:bodyPr wrap="square" rtlCol="0">
            <a:sp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Calibri"/>
                <a:ea typeface="+mn-ea"/>
                <a:cs typeface="+mn-cs"/>
              </a:rPr>
              <a:t>Industrial PVD coating</a:t>
            </a:r>
          </a:p>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t>
            </a:r>
            <a:r>
              <a:rPr kumimoji="0" lang="de-DE" sz="2400" b="0" i="0" u="none" strike="noStrike" kern="1200" cap="none" spc="0" normalizeH="0" baseline="0" noProof="0" dirty="0">
                <a:ln>
                  <a:noFill/>
                </a:ln>
                <a:solidFill>
                  <a:prstClr val="black"/>
                </a:solidFill>
                <a:effectLst/>
                <a:uLnTx/>
                <a:uFillTx/>
                <a:latin typeface="Calibri"/>
                <a:ea typeface="+mn-ea"/>
                <a:cs typeface="+mn-cs"/>
              </a:rPr>
              <a:t>5 µm initial coating thickness</a:t>
            </a:r>
            <a:endParaRPr kumimoji="0" lang="en-US" sz="2400" b="0" i="0" u="none" strike="noStrike" kern="1200" cap="none" spc="0" normalizeH="0" baseline="0" noProof="0" dirty="0" err="1">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89ED6D94-1A08-5CF1-8EFF-E8DA9E70EDBA}"/>
              </a:ext>
            </a:extLst>
          </p:cNvPr>
          <p:cNvPicPr>
            <a:picLocks noChangeAspect="1"/>
          </p:cNvPicPr>
          <p:nvPr/>
        </p:nvPicPr>
        <p:blipFill>
          <a:blip r:embed="rId5"/>
          <a:stretch>
            <a:fillRect/>
          </a:stretch>
        </p:blipFill>
        <p:spPr>
          <a:xfrm>
            <a:off x="9900452" y="2474739"/>
            <a:ext cx="1476101" cy="1326418"/>
          </a:xfrm>
          <a:prstGeom prst="rect">
            <a:avLst/>
          </a:prstGeom>
        </p:spPr>
      </p:pic>
      <p:sp>
        <p:nvSpPr>
          <p:cNvPr id="15" name="Oval 14">
            <a:extLst>
              <a:ext uri="{FF2B5EF4-FFF2-40B4-BE49-F238E27FC236}">
                <a16:creationId xmlns:a16="http://schemas.microsoft.com/office/drawing/2014/main" id="{18258A0B-E895-1CFA-0798-D3BEB03CD5AB}"/>
              </a:ext>
            </a:extLst>
          </p:cNvPr>
          <p:cNvSpPr/>
          <p:nvPr/>
        </p:nvSpPr>
        <p:spPr>
          <a:xfrm>
            <a:off x="431800" y="3657600"/>
            <a:ext cx="2413000" cy="22987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4D905D23-0A1C-9220-2B90-DA201EA42EAA}"/>
              </a:ext>
            </a:extLst>
          </p:cNvPr>
          <p:cNvSpPr/>
          <p:nvPr/>
        </p:nvSpPr>
        <p:spPr>
          <a:xfrm>
            <a:off x="6638082" y="3935071"/>
            <a:ext cx="1954001" cy="1743757"/>
          </a:xfrm>
          <a:prstGeom prst="ellipse">
            <a:avLst/>
          </a:prstGeom>
          <a:no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5990C798-9405-DEB2-A1B4-32D4E39EC455}"/>
              </a:ext>
            </a:extLst>
          </p:cNvPr>
          <p:cNvSpPr/>
          <p:nvPr/>
        </p:nvSpPr>
        <p:spPr>
          <a:xfrm>
            <a:off x="7799084" y="3138429"/>
            <a:ext cx="1954001" cy="1743757"/>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9" name="Straight Arrow Connector 18">
            <a:extLst>
              <a:ext uri="{FF2B5EF4-FFF2-40B4-BE49-F238E27FC236}">
                <a16:creationId xmlns:a16="http://schemas.microsoft.com/office/drawing/2014/main" id="{B896E8C2-86E1-A3EA-9C53-06A6C5442DD5}"/>
              </a:ext>
            </a:extLst>
          </p:cNvPr>
          <p:cNvCxnSpPr/>
          <p:nvPr/>
        </p:nvCxnSpPr>
        <p:spPr>
          <a:xfrm flipV="1">
            <a:off x="2110843" y="2832100"/>
            <a:ext cx="1735176" cy="96905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9E1167F9-F0A6-26E2-98F3-B39FDB00DE2B}"/>
              </a:ext>
            </a:extLst>
          </p:cNvPr>
          <p:cNvCxnSpPr>
            <a:stCxn id="17" idx="1"/>
          </p:cNvCxnSpPr>
          <p:nvPr/>
        </p:nvCxnSpPr>
        <p:spPr>
          <a:xfrm flipH="1" flipV="1">
            <a:off x="5613400" y="2474739"/>
            <a:ext cx="2471841" cy="919057"/>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E8F85808-43E5-216D-9FF5-495B63805658}"/>
              </a:ext>
            </a:extLst>
          </p:cNvPr>
          <p:cNvCxnSpPr>
            <a:cxnSpLocks/>
          </p:cNvCxnSpPr>
          <p:nvPr/>
        </p:nvCxnSpPr>
        <p:spPr>
          <a:xfrm flipH="1" flipV="1">
            <a:off x="4662961" y="2474739"/>
            <a:ext cx="262469" cy="8382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83E4A711-F9A3-7B65-FE64-91CC6002CEB3}"/>
              </a:ext>
            </a:extLst>
          </p:cNvPr>
          <p:cNvSpPr txBox="1"/>
          <p:nvPr/>
        </p:nvSpPr>
        <p:spPr>
          <a:xfrm>
            <a:off x="4577087" y="3263594"/>
            <a:ext cx="7879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zh-CN" sz="18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Iter</a:t>
            </a:r>
            <a:r>
              <a:rPr kumimoji="0" lang="de-DE"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-W</a:t>
            </a: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29" name="Straight Arrow Connector 28">
            <a:extLst>
              <a:ext uri="{FF2B5EF4-FFF2-40B4-BE49-F238E27FC236}">
                <a16:creationId xmlns:a16="http://schemas.microsoft.com/office/drawing/2014/main" id="{F16B19B9-6C4D-A3EE-5541-55D898CE375B}"/>
              </a:ext>
            </a:extLst>
          </p:cNvPr>
          <p:cNvCxnSpPr>
            <a:cxnSpLocks/>
          </p:cNvCxnSpPr>
          <p:nvPr/>
        </p:nvCxnSpPr>
        <p:spPr>
          <a:xfrm flipH="1">
            <a:off x="6609408" y="5143621"/>
            <a:ext cx="110265" cy="1051445"/>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11510CAD-FF09-00F6-F8D7-B199D8A687E4}"/>
              </a:ext>
            </a:extLst>
          </p:cNvPr>
          <p:cNvSpPr txBox="1"/>
          <p:nvPr/>
        </p:nvSpPr>
        <p:spPr>
          <a:xfrm>
            <a:off x="4515347" y="6037290"/>
            <a:ext cx="46679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a:ln>
                  <a:noFill/>
                </a:ln>
                <a:solidFill>
                  <a:prstClr val="black"/>
                </a:solidFill>
                <a:effectLst/>
                <a:uLnTx/>
                <a:uFillTx/>
                <a:latin typeface="Calibri"/>
                <a:ea typeface="+mn-ea"/>
                <a:cs typeface="+mn-cs"/>
              </a:rPr>
              <a:t>Broke</a:t>
            </a:r>
            <a:r>
              <a:rPr kumimoji="0" lang="de-DE" sz="1800" b="0" i="0" u="none" strike="noStrike" kern="1200" cap="none" spc="0" normalizeH="0" baseline="0" noProof="0" dirty="0">
                <a:ln>
                  <a:noFill/>
                </a:ln>
                <a:solidFill>
                  <a:prstClr val="black"/>
                </a:solidFill>
                <a:effectLst/>
                <a:uLnTx/>
                <a:uFillTx/>
                <a:latin typeface="Calibri"/>
                <a:ea typeface="+mn-ea"/>
                <a:cs typeface="+mn-cs"/>
              </a:rPr>
              <a:t>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during</a:t>
            </a:r>
            <a:r>
              <a:rPr kumimoji="0" lang="de-DE" sz="1800" b="0" i="0" u="none" strike="noStrike" kern="1200" cap="none" spc="0" normalizeH="0" baseline="0" noProof="0" dirty="0">
                <a:ln>
                  <a:noFill/>
                </a:ln>
                <a:solidFill>
                  <a:prstClr val="black"/>
                </a:solidFill>
                <a:effectLst/>
                <a:uLnTx/>
                <a:uFillTx/>
                <a:latin typeface="Calibri"/>
                <a:ea typeface="+mn-ea"/>
                <a:cs typeface="+mn-cs"/>
              </a:rPr>
              <a:t>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joining</a:t>
            </a:r>
            <a:r>
              <a:rPr kumimoji="0" lang="de-DE" sz="1800" b="0" i="0" u="none" strike="noStrike" kern="1200" cap="none" spc="0" normalizeH="0" baseline="0" noProof="0" dirty="0">
                <a:ln>
                  <a:noFill/>
                </a:ln>
                <a:solidFill>
                  <a:prstClr val="black"/>
                </a:solidFill>
                <a:effectLst/>
                <a:uLnTx/>
                <a:uFillTx/>
                <a:latin typeface="Calibri"/>
                <a:ea typeface="+mn-ea"/>
                <a:cs typeface="+mn-cs"/>
              </a:rPr>
              <a:t>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with</a:t>
            </a:r>
            <a:r>
              <a:rPr kumimoji="0" lang="de-DE" sz="1800" b="0" i="0" u="none" strike="noStrike" kern="1200" cap="none" spc="0" normalizeH="0" baseline="0" noProof="0" dirty="0">
                <a:ln>
                  <a:noFill/>
                </a:ln>
                <a:solidFill>
                  <a:prstClr val="black"/>
                </a:solidFill>
                <a:effectLst/>
                <a:uLnTx/>
                <a:uFillTx/>
                <a:latin typeface="Calibri"/>
                <a:ea typeface="+mn-ea"/>
                <a:cs typeface="+mn-cs"/>
              </a:rPr>
              <a:t>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Cu</a:t>
            </a:r>
            <a:r>
              <a:rPr kumimoji="0" lang="de-DE" sz="1800" b="0" i="0" u="none" strike="noStrike" kern="1200" cap="none" spc="0" normalizeH="0" baseline="0" noProof="0" dirty="0">
                <a:ln>
                  <a:noFill/>
                </a:ln>
                <a:solidFill>
                  <a:prstClr val="black"/>
                </a:solidFill>
                <a:effectLst/>
                <a:uLnTx/>
                <a:uFillTx/>
                <a:latin typeface="Calibri"/>
                <a:ea typeface="+mn-ea"/>
                <a:cs typeface="+mn-cs"/>
              </a:rPr>
              <a:t>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cooling</a:t>
            </a:r>
            <a:r>
              <a:rPr kumimoji="0" lang="de-DE" sz="1800" b="0" i="0" u="none" strike="noStrike" kern="1200" cap="none" spc="0" normalizeH="0" baseline="0" noProof="0" dirty="0">
                <a:ln>
                  <a:noFill/>
                </a:ln>
                <a:solidFill>
                  <a:prstClr val="black"/>
                </a:solidFill>
                <a:effectLst/>
                <a:uLnTx/>
                <a:uFillTx/>
                <a:latin typeface="Calibri"/>
                <a:ea typeface="+mn-ea"/>
                <a:cs typeface="+mn-cs"/>
              </a:rPr>
              <a:t>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structure</a:t>
            </a: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el 1">
            <a:extLst>
              <a:ext uri="{FF2B5EF4-FFF2-40B4-BE49-F238E27FC236}">
                <a16:creationId xmlns:a16="http://schemas.microsoft.com/office/drawing/2014/main" id="{303291D4-3145-40B7-9F54-1915B40E2832}"/>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60CC37D9-2DDB-4112-8B2F-1B7BEF39A0E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mn-ea"/>
                <a:cs typeface="+mn-cs"/>
              </a:rPr>
              <a:t>Johann Riesch | WfW Monoblock - preliminary results | March 2025</a:t>
            </a: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Foliennummernplatzhalter 4">
            <a:extLst>
              <a:ext uri="{FF2B5EF4-FFF2-40B4-BE49-F238E27FC236}">
                <a16:creationId xmlns:a16="http://schemas.microsoft.com/office/drawing/2014/main" id="{97449E88-5543-42D4-A05B-5EF05B3619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Grafik 6">
            <a:extLst>
              <a:ext uri="{FF2B5EF4-FFF2-40B4-BE49-F238E27FC236}">
                <a16:creationId xmlns:a16="http://schemas.microsoft.com/office/drawing/2014/main" id="{872A3BD1-D3BA-6E53-CE03-B04362077B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6480" y="116632"/>
            <a:ext cx="1728192" cy="502627"/>
          </a:xfrm>
          <a:prstGeom prst="rect">
            <a:avLst/>
          </a:prstGeom>
        </p:spPr>
      </p:pic>
      <p:pic>
        <p:nvPicPr>
          <p:cNvPr id="12" name="Picture 2" descr="EUROfusion Consortium Member Germany">
            <a:extLst>
              <a:ext uri="{FF2B5EF4-FFF2-40B4-BE49-F238E27FC236}">
                <a16:creationId xmlns:a16="http://schemas.microsoft.com/office/drawing/2014/main" id="{3FC297A1-4B3D-7F4A-8602-67B9BCCDA20F}"/>
              </a:ext>
            </a:extLst>
          </p:cNvPr>
          <p:cNvPicPr>
            <a:picLocks noChangeAspect="1" noChangeArrowheads="1"/>
          </p:cNvPicPr>
          <p:nvPr/>
        </p:nvPicPr>
        <p:blipFill>
          <a:blip r:embed="rId7"/>
          <a:srcRect l="74688"/>
          <a:stretch/>
        </p:blipFill>
        <p:spPr bwMode="auto">
          <a:xfrm>
            <a:off x="9650265" y="0"/>
            <a:ext cx="697736" cy="764516"/>
          </a:xfrm>
          <a:prstGeom prst="rect">
            <a:avLst/>
          </a:prstGeom>
          <a:noFill/>
        </p:spPr>
      </p:pic>
    </p:spTree>
    <p:extLst>
      <p:ext uri="{BB962C8B-B14F-4D97-AF65-F5344CB8AC3E}">
        <p14:creationId xmlns:p14="http://schemas.microsoft.com/office/powerpoint/2010/main" val="3529274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71672" y="243315"/>
            <a:ext cx="9451776" cy="457200"/>
          </a:xfrm>
        </p:spPr>
        <p:txBody>
          <a:bodyPr/>
          <a:lstStyle/>
          <a:p>
            <a:r>
              <a:rPr lang="en-US" dirty="0"/>
              <a:t>Facility: QSPA Kh-50</a:t>
            </a:r>
            <a:endParaRPr lang="ru-RU" dirty="0"/>
          </a:p>
        </p:txBody>
      </p:sp>
      <p:pic>
        <p:nvPicPr>
          <p:cNvPr id="6" name="Объект 5"/>
          <p:cNvPicPr>
            <a:picLocks noGrp="1" noChangeAspect="1"/>
          </p:cNvPicPr>
          <p:nvPr>
            <p:ph idx="1"/>
          </p:nvPr>
        </p:nvPicPr>
        <p:blipFill>
          <a:blip r:embed="rId2"/>
          <a:stretch>
            <a:fillRect/>
          </a:stretch>
        </p:blipFill>
        <p:spPr>
          <a:xfrm>
            <a:off x="576559" y="867044"/>
            <a:ext cx="5132693" cy="2628186"/>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7030" y="649715"/>
            <a:ext cx="5430452" cy="4072839"/>
          </a:xfrm>
          <a:prstGeom prst="rect">
            <a:avLst/>
          </a:prstGeom>
        </p:spPr>
      </p:pic>
      <p:graphicFrame>
        <p:nvGraphicFramePr>
          <p:cNvPr id="8" name="Таблица 7">
            <a:extLst>
              <a:ext uri="{FF2B5EF4-FFF2-40B4-BE49-F238E27FC236}">
                <a16:creationId xmlns:a16="http://schemas.microsoft.com/office/drawing/2014/main" id="{56AE825C-BBDB-B62E-C48E-1D659EF1EEFD}"/>
              </a:ext>
            </a:extLst>
          </p:cNvPr>
          <p:cNvGraphicFramePr>
            <a:graphicFrameLocks noGrp="1"/>
          </p:cNvGraphicFramePr>
          <p:nvPr/>
        </p:nvGraphicFramePr>
        <p:xfrm>
          <a:off x="360040" y="3495230"/>
          <a:ext cx="5198368" cy="2079152"/>
        </p:xfrm>
        <a:graphic>
          <a:graphicData uri="http://schemas.openxmlformats.org/drawingml/2006/table">
            <a:tbl>
              <a:tblPr firstRow="1" bandRow="1">
                <a:tableStyleId>{5C22544A-7EE6-4342-B048-85BDC9FD1C3A}</a:tableStyleId>
              </a:tblPr>
              <a:tblGrid>
                <a:gridCol w="3830216">
                  <a:extLst>
                    <a:ext uri="{9D8B030D-6E8A-4147-A177-3AD203B41FA5}">
                      <a16:colId xmlns:a16="http://schemas.microsoft.com/office/drawing/2014/main" val="20000"/>
                    </a:ext>
                  </a:extLst>
                </a:gridCol>
                <a:gridCol w="1368152">
                  <a:extLst>
                    <a:ext uri="{9D8B030D-6E8A-4147-A177-3AD203B41FA5}">
                      <a16:colId xmlns:a16="http://schemas.microsoft.com/office/drawing/2014/main" val="20001"/>
                    </a:ext>
                  </a:extLst>
                </a:gridCol>
              </a:tblGrid>
              <a:tr h="264498">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latin typeface="+mj-lt"/>
                          <a:cs typeface="Arial" panose="020B0604020202020204" pitchFamily="34" charset="0"/>
                        </a:rPr>
                        <a:t>Energy density [MJ/m</a:t>
                      </a:r>
                      <a:r>
                        <a:rPr lang="en-US" sz="2000" b="0" baseline="30000" dirty="0">
                          <a:solidFill>
                            <a:schemeClr val="tx1"/>
                          </a:solidFill>
                          <a:latin typeface="+mj-lt"/>
                          <a:cs typeface="Arial" panose="020B0604020202020204" pitchFamily="34" charset="0"/>
                        </a:rPr>
                        <a:t>2</a:t>
                      </a:r>
                      <a:r>
                        <a:rPr lang="en-US" sz="2000" b="0" dirty="0">
                          <a:solidFill>
                            <a:schemeClr val="tx1"/>
                          </a:solidFill>
                          <a:latin typeface="+mj-lt"/>
                          <a:cs typeface="Arial" panose="020B0604020202020204" pitchFamily="34" charset="0"/>
                        </a:rPr>
                        <a:t>]</a:t>
                      </a:r>
                      <a:endParaRPr lang="ru-RU" sz="2000" b="0" dirty="0">
                        <a:solidFill>
                          <a:schemeClr val="tx1"/>
                        </a:solidFill>
                        <a:latin typeface="+mj-lt"/>
                        <a:cs typeface="Arial" panose="020B0604020202020204" pitchFamily="34" charset="0"/>
                      </a:endParaRPr>
                    </a:p>
                  </a:txBody>
                  <a:tcPr marL="10800" marR="108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b="0" dirty="0">
                          <a:solidFill>
                            <a:schemeClr val="tx1"/>
                          </a:solidFill>
                          <a:latin typeface="+mj-lt"/>
                          <a:cs typeface="Arial" panose="020B0604020202020204" pitchFamily="34" charset="0"/>
                        </a:rPr>
                        <a:t>(0.5-30)</a:t>
                      </a:r>
                      <a:endParaRPr lang="ru-RU" sz="2000" b="0" baseline="30000" dirty="0">
                        <a:solidFill>
                          <a:schemeClr val="tx1"/>
                        </a:solidFill>
                        <a:latin typeface="+mj-lt"/>
                        <a:cs typeface="Arial" panose="020B0604020202020204" pitchFamily="34" charset="0"/>
                      </a:endParaRPr>
                    </a:p>
                  </a:txBody>
                  <a:tcPr marL="10800" marR="108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89222">
                <a:tc>
                  <a:txBody>
                    <a:bodyPr/>
                    <a:lstStyle/>
                    <a:p>
                      <a:pPr algn="just">
                        <a:lnSpc>
                          <a:spcPct val="100000"/>
                        </a:lnSpc>
                      </a:pPr>
                      <a:r>
                        <a:rPr lang="en-US" sz="2000" b="0" dirty="0">
                          <a:latin typeface="+mj-lt"/>
                          <a:cs typeface="Arial" panose="020B0604020202020204" pitchFamily="34" charset="0"/>
                        </a:rPr>
                        <a:t>Pulse duration [ms]</a:t>
                      </a:r>
                      <a:endParaRPr lang="ru-RU" sz="2000" b="0" dirty="0">
                        <a:latin typeface="+mj-lt"/>
                        <a:cs typeface="Arial" panose="020B0604020202020204" pitchFamily="34" charset="0"/>
                      </a:endParaRPr>
                    </a:p>
                  </a:txBody>
                  <a:tcPr marL="10800" marR="108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b="0" dirty="0">
                          <a:latin typeface="+mj-lt"/>
                          <a:cs typeface="Arial" panose="020B0604020202020204" pitchFamily="34" charset="0"/>
                        </a:rPr>
                        <a:t>0.25</a:t>
                      </a:r>
                      <a:r>
                        <a:rPr lang="el-GR" sz="2000" b="0" dirty="0">
                          <a:latin typeface="+mj-lt"/>
                          <a:cs typeface="Arial" panose="020B0604020202020204" pitchFamily="34" charset="0"/>
                        </a:rPr>
                        <a:t> </a:t>
                      </a:r>
                      <a:endParaRPr lang="ru-RU" sz="2000" b="0" dirty="0">
                        <a:latin typeface="+mj-lt"/>
                        <a:cs typeface="Arial" panose="020B0604020202020204" pitchFamily="34" charset="0"/>
                      </a:endParaRPr>
                    </a:p>
                  </a:txBody>
                  <a:tcPr marL="10800" marR="108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56588">
                <a:tc>
                  <a:txBody>
                    <a:bodyPr/>
                    <a:lstStyle/>
                    <a:p>
                      <a:pPr algn="just">
                        <a:lnSpc>
                          <a:spcPct val="100000"/>
                        </a:lnSpc>
                      </a:pPr>
                      <a:r>
                        <a:rPr lang="en-US" sz="2000" b="0" baseline="0" dirty="0">
                          <a:latin typeface="+mj-lt"/>
                          <a:cs typeface="Arial" panose="020B0604020202020204" pitchFamily="34" charset="0"/>
                        </a:rPr>
                        <a:t>Magnetic field [T]</a:t>
                      </a:r>
                      <a:endParaRPr lang="ru-RU" sz="2000" b="0" dirty="0">
                        <a:latin typeface="+mj-lt"/>
                        <a:cs typeface="Arial" panose="020B0604020202020204" pitchFamily="34" charset="0"/>
                      </a:endParaRPr>
                    </a:p>
                  </a:txBody>
                  <a:tcPr marL="10800" marR="108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b="0" dirty="0">
                          <a:latin typeface="+mj-lt"/>
                          <a:cs typeface="Arial" panose="020B0604020202020204" pitchFamily="34" charset="0"/>
                        </a:rPr>
                        <a:t>0.54  </a:t>
                      </a:r>
                      <a:endParaRPr lang="ru-RU" sz="2000" b="0" dirty="0">
                        <a:latin typeface="+mj-lt"/>
                        <a:cs typeface="Arial" panose="020B0604020202020204" pitchFamily="34" charset="0"/>
                      </a:endParaRPr>
                    </a:p>
                  </a:txBody>
                  <a:tcPr marL="10800" marR="108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56588">
                <a:tc>
                  <a:txBody>
                    <a:bodyPr/>
                    <a:lstStyle/>
                    <a:p>
                      <a:pPr algn="just">
                        <a:lnSpc>
                          <a:spcPct val="100000"/>
                        </a:lnSpc>
                      </a:pPr>
                      <a:r>
                        <a:rPr lang="en-US" sz="2000" b="0" dirty="0">
                          <a:latin typeface="+mj-lt"/>
                          <a:cs typeface="Arial" panose="020B0604020202020204" pitchFamily="34" charset="0"/>
                        </a:rPr>
                        <a:t>Plasma pressure [MPa]</a:t>
                      </a:r>
                      <a:endParaRPr lang="ru-RU" sz="2000" b="0" dirty="0">
                        <a:latin typeface="+mj-lt"/>
                        <a:cs typeface="Arial" panose="020B0604020202020204" pitchFamily="34" charset="0"/>
                      </a:endParaRPr>
                    </a:p>
                  </a:txBody>
                  <a:tcPr marL="10800" marR="108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b="0" baseline="0" dirty="0">
                          <a:latin typeface="+mj-lt"/>
                          <a:cs typeface="Arial" panose="020B0604020202020204" pitchFamily="34" charset="0"/>
                        </a:rPr>
                        <a:t>(0.3-1.8)</a:t>
                      </a:r>
                      <a:endParaRPr lang="ru-RU" sz="2000" b="0" baseline="0" dirty="0">
                        <a:latin typeface="+mj-lt"/>
                        <a:cs typeface="Arial" panose="020B0604020202020204" pitchFamily="34" charset="0"/>
                      </a:endParaRPr>
                    </a:p>
                  </a:txBody>
                  <a:tcPr marL="10800" marR="108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56588">
                <a:tc>
                  <a:txBody>
                    <a:bodyPr/>
                    <a:lstStyle/>
                    <a:p>
                      <a:pPr algn="just">
                        <a:lnSpc>
                          <a:spcPct val="100000"/>
                        </a:lnSpc>
                      </a:pPr>
                      <a:r>
                        <a:rPr lang="en-US" sz="2000" dirty="0">
                          <a:latin typeface="+mj-lt"/>
                          <a:cs typeface="Arial" panose="020B0604020202020204" pitchFamily="34" charset="0"/>
                        </a:rPr>
                        <a:t>Particle flux [ions</a:t>
                      </a:r>
                      <a:r>
                        <a:rPr lang="en-US" sz="2000" dirty="0">
                          <a:latin typeface="+mj-lt"/>
                          <a:cs typeface="Arial" panose="020B0604020202020204" pitchFamily="34" charset="0"/>
                          <a:sym typeface="Symbol" panose="05050102010706020507" pitchFamily="18" charset="2"/>
                        </a:rPr>
                        <a:t></a:t>
                      </a:r>
                      <a:r>
                        <a:rPr lang="en-US" sz="2000" dirty="0">
                          <a:latin typeface="+mj-lt"/>
                          <a:cs typeface="Arial" panose="020B0604020202020204" pitchFamily="34" charset="0"/>
                        </a:rPr>
                        <a:t>(m</a:t>
                      </a:r>
                      <a:r>
                        <a:rPr lang="en-US" sz="2000" baseline="30000" dirty="0">
                          <a:latin typeface="+mj-lt"/>
                          <a:cs typeface="Arial" panose="020B0604020202020204" pitchFamily="34" charset="0"/>
                        </a:rPr>
                        <a:t>-2</a:t>
                      </a:r>
                      <a:r>
                        <a:rPr lang="en-US" sz="2000" dirty="0">
                          <a:latin typeface="+mj-lt"/>
                          <a:cs typeface="Arial" panose="020B0604020202020204" pitchFamily="34" charset="0"/>
                        </a:rPr>
                        <a:t>s</a:t>
                      </a:r>
                      <a:r>
                        <a:rPr lang="en-US" sz="2000" baseline="30000" dirty="0">
                          <a:latin typeface="+mj-lt"/>
                          <a:cs typeface="Arial" panose="020B0604020202020204" pitchFamily="34" charset="0"/>
                        </a:rPr>
                        <a:t>-1</a:t>
                      </a:r>
                      <a:r>
                        <a:rPr lang="en-US" sz="2000" dirty="0">
                          <a:latin typeface="+mj-lt"/>
                          <a:cs typeface="Arial" panose="020B0604020202020204" pitchFamily="34" charset="0"/>
                        </a:rPr>
                        <a:t>)]</a:t>
                      </a:r>
                      <a:endParaRPr lang="ru-RU" sz="2000" b="0" dirty="0">
                        <a:latin typeface="+mj-lt"/>
                        <a:cs typeface="Arial" panose="020B0604020202020204" pitchFamily="34" charset="0"/>
                      </a:endParaRPr>
                    </a:p>
                  </a:txBody>
                  <a:tcPr marL="10800" marR="108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a:latin typeface="+mj-lt"/>
                          <a:cs typeface="Arial" panose="020B0604020202020204" pitchFamily="34" charset="0"/>
                        </a:rPr>
                        <a:t>up to 10</a:t>
                      </a:r>
                      <a:r>
                        <a:rPr lang="en-US" sz="2000" baseline="30000" dirty="0">
                          <a:latin typeface="+mj-lt"/>
                          <a:cs typeface="Arial" panose="020B0604020202020204" pitchFamily="34" charset="0"/>
                        </a:rPr>
                        <a:t>27</a:t>
                      </a:r>
                      <a:endParaRPr lang="en-US" sz="2000" dirty="0">
                        <a:latin typeface="+mj-lt"/>
                        <a:cs typeface="Arial" panose="020B0604020202020204" pitchFamily="34" charset="0"/>
                      </a:endParaRPr>
                    </a:p>
                  </a:txBody>
                  <a:tcPr marL="10800" marR="108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393044"/>
                  </a:ext>
                </a:extLst>
              </a:tr>
              <a:tr h="356588">
                <a:tc>
                  <a:txBody>
                    <a:bodyPr/>
                    <a:lstStyle/>
                    <a:p>
                      <a:pPr algn="just">
                        <a:lnSpc>
                          <a:spcPct val="100000"/>
                        </a:lnSpc>
                      </a:pPr>
                      <a:r>
                        <a:rPr lang="en-US" sz="2000" b="0" dirty="0">
                          <a:latin typeface="+mj-lt"/>
                          <a:cs typeface="Arial" panose="020B0604020202020204" pitchFamily="34" charset="0"/>
                        </a:rPr>
                        <a:t>Diameter of the plasma stream [cm]</a:t>
                      </a:r>
                      <a:endParaRPr lang="ru-RU" sz="2000" b="0" dirty="0">
                        <a:latin typeface="+mj-lt"/>
                        <a:cs typeface="Arial" panose="020B0604020202020204" pitchFamily="34" charset="0"/>
                      </a:endParaRPr>
                    </a:p>
                  </a:txBody>
                  <a:tcPr marL="10800" marR="108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b="0" baseline="0" dirty="0">
                          <a:latin typeface="+mj-lt"/>
                          <a:cs typeface="Arial" panose="020B0604020202020204" pitchFamily="34" charset="0"/>
                        </a:rPr>
                        <a:t>18 cm</a:t>
                      </a:r>
                      <a:endParaRPr lang="ru-RU" sz="2000" b="0" baseline="0" dirty="0">
                        <a:latin typeface="+mj-lt"/>
                        <a:cs typeface="Arial" panose="020B0604020202020204" pitchFamily="34" charset="0"/>
                      </a:endParaRPr>
                    </a:p>
                  </a:txBody>
                  <a:tcPr marL="10800" marR="108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3220750"/>
                  </a:ext>
                </a:extLst>
              </a:tr>
            </a:tbl>
          </a:graphicData>
        </a:graphic>
      </p:graphicFrame>
      <p:sp>
        <p:nvSpPr>
          <p:cNvPr id="9" name="Прямоугольник 8"/>
          <p:cNvSpPr/>
          <p:nvPr/>
        </p:nvSpPr>
        <p:spPr>
          <a:xfrm>
            <a:off x="309482" y="5613485"/>
            <a:ext cx="5299483" cy="338554"/>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S.S. Herashchenko et al. 2023 </a:t>
            </a:r>
            <a:r>
              <a:rPr kumimoji="0" lang="en-US" sz="16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Fus. Eng. &amp; Des. 190 113527</a:t>
            </a:r>
          </a:p>
        </p:txBody>
      </p:sp>
      <p:sp>
        <p:nvSpPr>
          <p:cNvPr id="10" name="TextBox 9"/>
          <p:cNvSpPr txBox="1"/>
          <p:nvPr/>
        </p:nvSpPr>
        <p:spPr>
          <a:xfrm>
            <a:off x="39479" y="6052103"/>
            <a:ext cx="12152521" cy="461665"/>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71AA6"/>
                </a:solidFill>
                <a:effectLst/>
                <a:uLnTx/>
                <a:uFillTx/>
                <a:latin typeface="Calibri"/>
                <a:ea typeface="+mn-ea"/>
                <a:cs typeface="Arial" panose="020B0604020202020204" pitchFamily="34" charset="0"/>
              </a:rPr>
              <a:t>Capable of reproducing both disruptions and ELM loads in terms of energy and particle fluxes! </a:t>
            </a:r>
            <a:endParaRPr kumimoji="0" lang="uk-UA" sz="2400" b="1" i="0" u="none" strike="noStrike" kern="1200" cap="none" spc="0" normalizeH="0" baseline="0" noProof="0" dirty="0">
              <a:ln>
                <a:noFill/>
              </a:ln>
              <a:solidFill>
                <a:srgbClr val="271AA6"/>
              </a:solidFill>
              <a:effectLst/>
              <a:uLnTx/>
              <a:uFillTx/>
              <a:latin typeface="Calibri"/>
              <a:ea typeface="+mn-ea"/>
              <a:cs typeface="+mn-cs"/>
            </a:endParaRPr>
          </a:p>
        </p:txBody>
      </p:sp>
      <p:sp>
        <p:nvSpPr>
          <p:cNvPr id="12" name="TextBox 11"/>
          <p:cNvSpPr txBox="1"/>
          <p:nvPr/>
        </p:nvSpPr>
        <p:spPr>
          <a:xfrm>
            <a:off x="6539593" y="4822618"/>
            <a:ext cx="4685325" cy="1107996"/>
          </a:xfrm>
          <a:prstGeom prst="rect">
            <a:avLst/>
          </a:prstGeom>
          <a:solidFill>
            <a:srgbClr val="271AA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About three month of successful plasma operation were achieved during the summer of 2024 </a:t>
            </a:r>
            <a:endParaRPr kumimoji="0" lang="uk-UA" sz="2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Номер слайда 2">
            <a:extLst>
              <a:ext uri="{FF2B5EF4-FFF2-40B4-BE49-F238E27FC236}">
                <a16:creationId xmlns:a16="http://schemas.microsoft.com/office/drawing/2014/main" id="{C5947E20-D7FA-46F4-496A-31D01A54FED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Нижний колонтитул 4">
            <a:extLst>
              <a:ext uri="{FF2B5EF4-FFF2-40B4-BE49-F238E27FC236}">
                <a16:creationId xmlns:a16="http://schemas.microsoft.com/office/drawing/2014/main" id="{85F5509F-ED09-6EA7-87DA-708DE40064A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QSPA team|  SPA annual update | 10 March  2025</a:t>
            </a: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24216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3F78B0-ED8E-2636-6F5F-DF5C8D04D1F7}"/>
              </a:ext>
            </a:extLst>
          </p:cNvPr>
          <p:cNvSpPr>
            <a:spLocks noGrp="1"/>
          </p:cNvSpPr>
          <p:nvPr>
            <p:ph type="title"/>
          </p:nvPr>
        </p:nvSpPr>
        <p:spPr/>
        <p:txBody>
          <a:bodyPr/>
          <a:lstStyle/>
          <a:p>
            <a:r>
              <a:rPr lang="en-GB" dirty="0"/>
              <a:t>SPA– 2025 - Overview</a:t>
            </a:r>
          </a:p>
        </p:txBody>
      </p:sp>
      <p:graphicFrame>
        <p:nvGraphicFramePr>
          <p:cNvPr id="5" name="Tabelle 4">
            <a:extLst>
              <a:ext uri="{FF2B5EF4-FFF2-40B4-BE49-F238E27FC236}">
                <a16:creationId xmlns:a16="http://schemas.microsoft.com/office/drawing/2014/main" id="{B8C733CC-8718-0EC2-7262-5E4F8D4524DA}"/>
              </a:ext>
            </a:extLst>
          </p:cNvPr>
          <p:cNvGraphicFramePr>
            <a:graphicFrameLocks noGrp="1"/>
          </p:cNvGraphicFramePr>
          <p:nvPr>
            <p:extLst>
              <p:ext uri="{D42A27DB-BD31-4B8C-83A1-F6EECF244321}">
                <p14:modId xmlns:p14="http://schemas.microsoft.com/office/powerpoint/2010/main" val="802701166"/>
              </p:ext>
            </p:extLst>
          </p:nvPr>
        </p:nvGraphicFramePr>
        <p:xfrm>
          <a:off x="2585581" y="1382477"/>
          <a:ext cx="2999740" cy="773240"/>
        </p:xfrm>
        <a:graphic>
          <a:graphicData uri="http://schemas.openxmlformats.org/drawingml/2006/table">
            <a:tbl>
              <a:tblPr firstRow="1" firstCol="1" bandRow="1">
                <a:tableStyleId>{5C22544A-7EE6-4342-B048-85BDC9FD1C3A}</a:tableStyleId>
              </a:tblPr>
              <a:tblGrid>
                <a:gridCol w="2999740">
                  <a:extLst>
                    <a:ext uri="{9D8B030D-6E8A-4147-A177-3AD203B41FA5}">
                      <a16:colId xmlns:a16="http://schemas.microsoft.com/office/drawing/2014/main" val="1690098323"/>
                    </a:ext>
                  </a:extLst>
                </a:gridCol>
              </a:tblGrid>
              <a:tr h="772160">
                <a:tc>
                  <a:txBody>
                    <a:bodyPr/>
                    <a:lstStyle/>
                    <a:p>
                      <a:pPr>
                        <a:lnSpc>
                          <a:spcPct val="115000"/>
                        </a:lnSpc>
                        <a:spcAft>
                          <a:spcPts val="600"/>
                        </a:spcAft>
                      </a:pPr>
                      <a:r>
                        <a:rPr lang="en-US" sz="1500" dirty="0">
                          <a:effectLst/>
                        </a:rPr>
                        <a:t>SP A.1 Synergistic Load Studies of Plasma-Facing Materials for ITER &amp; DEMO</a:t>
                      </a:r>
                      <a:endParaRPr lang="de-DE" sz="1500" dirty="0">
                        <a:effectLst/>
                        <a:latin typeface="Calibri" panose="020F0502020204030204" pitchFamily="34" charset="0"/>
                        <a:ea typeface="SimSun" panose="02010600030101010101" pitchFamily="2" charset="-122"/>
                        <a:cs typeface="Arial" panose="020B0604020202020204" pitchFamily="34" charset="0"/>
                      </a:endParaRPr>
                    </a:p>
                  </a:txBody>
                  <a:tcPr marL="101600" marR="101600" marT="0" marB="0"/>
                </a:tc>
                <a:extLst>
                  <a:ext uri="{0D108BD9-81ED-4DB2-BD59-A6C34878D82A}">
                    <a16:rowId xmlns:a16="http://schemas.microsoft.com/office/drawing/2014/main" val="2879778627"/>
                  </a:ext>
                </a:extLst>
              </a:tr>
            </a:tbl>
          </a:graphicData>
        </a:graphic>
      </p:graphicFrame>
      <p:graphicFrame>
        <p:nvGraphicFramePr>
          <p:cNvPr id="6" name="Tabelle 5">
            <a:extLst>
              <a:ext uri="{FF2B5EF4-FFF2-40B4-BE49-F238E27FC236}">
                <a16:creationId xmlns:a16="http://schemas.microsoft.com/office/drawing/2014/main" id="{012E8F0E-8F27-6D5F-8B73-88E9932C49FD}"/>
              </a:ext>
            </a:extLst>
          </p:cNvPr>
          <p:cNvGraphicFramePr>
            <a:graphicFrameLocks noGrp="1"/>
          </p:cNvGraphicFramePr>
          <p:nvPr>
            <p:extLst>
              <p:ext uri="{D42A27DB-BD31-4B8C-83A1-F6EECF244321}">
                <p14:modId xmlns:p14="http://schemas.microsoft.com/office/powerpoint/2010/main" val="1624763906"/>
              </p:ext>
            </p:extLst>
          </p:nvPr>
        </p:nvGraphicFramePr>
        <p:xfrm>
          <a:off x="2585581" y="2271006"/>
          <a:ext cx="2999740" cy="773240"/>
        </p:xfrm>
        <a:graphic>
          <a:graphicData uri="http://schemas.openxmlformats.org/drawingml/2006/table">
            <a:tbl>
              <a:tblPr firstRow="1" firstCol="1" bandRow="1">
                <a:tableStyleId>{5C22544A-7EE6-4342-B048-85BDC9FD1C3A}</a:tableStyleId>
              </a:tblPr>
              <a:tblGrid>
                <a:gridCol w="2999740">
                  <a:extLst>
                    <a:ext uri="{9D8B030D-6E8A-4147-A177-3AD203B41FA5}">
                      <a16:colId xmlns:a16="http://schemas.microsoft.com/office/drawing/2014/main" val="3504066188"/>
                    </a:ext>
                  </a:extLst>
                </a:gridCol>
              </a:tblGrid>
              <a:tr h="755989">
                <a:tc>
                  <a:txBody>
                    <a:bodyPr/>
                    <a:lstStyle/>
                    <a:p>
                      <a:pPr>
                        <a:lnSpc>
                          <a:spcPct val="115000"/>
                        </a:lnSpc>
                        <a:spcAft>
                          <a:spcPts val="600"/>
                        </a:spcAft>
                      </a:pPr>
                      <a:r>
                        <a:rPr lang="en-US" sz="1500" dirty="0">
                          <a:effectLst/>
                        </a:rPr>
                        <a:t>SP A.2 High Particle Fluence Exposures of Plasma-Facing Components for ITER</a:t>
                      </a:r>
                      <a:endParaRPr lang="de-DE" sz="1500" dirty="0">
                        <a:effectLst/>
                        <a:latin typeface="Calibri" panose="020F0502020204030204" pitchFamily="34" charset="0"/>
                        <a:ea typeface="SimSun" panose="02010600030101010101" pitchFamily="2" charset="-122"/>
                        <a:cs typeface="Arial" panose="020B0604020202020204" pitchFamily="34" charset="0"/>
                      </a:endParaRPr>
                    </a:p>
                  </a:txBody>
                  <a:tcPr marL="101600" marR="101600" marT="0" marB="0"/>
                </a:tc>
                <a:extLst>
                  <a:ext uri="{0D108BD9-81ED-4DB2-BD59-A6C34878D82A}">
                    <a16:rowId xmlns:a16="http://schemas.microsoft.com/office/drawing/2014/main" val="1797231575"/>
                  </a:ext>
                </a:extLst>
              </a:tr>
            </a:tbl>
          </a:graphicData>
        </a:graphic>
      </p:graphicFrame>
      <p:graphicFrame>
        <p:nvGraphicFramePr>
          <p:cNvPr id="7" name="Tabelle 6">
            <a:extLst>
              <a:ext uri="{FF2B5EF4-FFF2-40B4-BE49-F238E27FC236}">
                <a16:creationId xmlns:a16="http://schemas.microsoft.com/office/drawing/2014/main" id="{3FA1B900-83BD-8D32-AC86-A085ED83FE6F}"/>
              </a:ext>
            </a:extLst>
          </p:cNvPr>
          <p:cNvGraphicFramePr>
            <a:graphicFrameLocks noGrp="1"/>
          </p:cNvGraphicFramePr>
          <p:nvPr>
            <p:extLst>
              <p:ext uri="{D42A27DB-BD31-4B8C-83A1-F6EECF244321}">
                <p14:modId xmlns:p14="http://schemas.microsoft.com/office/powerpoint/2010/main" val="3113848440"/>
              </p:ext>
            </p:extLst>
          </p:nvPr>
        </p:nvGraphicFramePr>
        <p:xfrm>
          <a:off x="2585581" y="3135102"/>
          <a:ext cx="2999740" cy="773240"/>
        </p:xfrm>
        <a:graphic>
          <a:graphicData uri="http://schemas.openxmlformats.org/drawingml/2006/table">
            <a:tbl>
              <a:tblPr firstRow="1" firstCol="1" bandRow="1">
                <a:tableStyleId>{5C22544A-7EE6-4342-B048-85BDC9FD1C3A}</a:tableStyleId>
              </a:tblPr>
              <a:tblGrid>
                <a:gridCol w="2999740">
                  <a:extLst>
                    <a:ext uri="{9D8B030D-6E8A-4147-A177-3AD203B41FA5}">
                      <a16:colId xmlns:a16="http://schemas.microsoft.com/office/drawing/2014/main" val="3025144535"/>
                    </a:ext>
                  </a:extLst>
                </a:gridCol>
              </a:tblGrid>
              <a:tr h="755989">
                <a:tc>
                  <a:txBody>
                    <a:bodyPr/>
                    <a:lstStyle/>
                    <a:p>
                      <a:pPr>
                        <a:lnSpc>
                          <a:spcPct val="115000"/>
                        </a:lnSpc>
                        <a:spcAft>
                          <a:spcPts val="600"/>
                        </a:spcAft>
                      </a:pPr>
                      <a:r>
                        <a:rPr lang="en-US" sz="1500" dirty="0">
                          <a:effectLst/>
                        </a:rPr>
                        <a:t>SP A.3 Advanced Materials under thermo-mechanical and plasma loads</a:t>
                      </a:r>
                      <a:endParaRPr lang="de-DE" sz="1500" dirty="0">
                        <a:effectLst/>
                        <a:latin typeface="Calibri" panose="020F0502020204030204" pitchFamily="34" charset="0"/>
                        <a:ea typeface="SimSun" panose="02010600030101010101" pitchFamily="2" charset="-122"/>
                        <a:cs typeface="Arial" panose="020B0604020202020204" pitchFamily="34" charset="0"/>
                      </a:endParaRPr>
                    </a:p>
                  </a:txBody>
                  <a:tcPr marL="101600" marR="101600" marT="0" marB="0"/>
                </a:tc>
                <a:extLst>
                  <a:ext uri="{0D108BD9-81ED-4DB2-BD59-A6C34878D82A}">
                    <a16:rowId xmlns:a16="http://schemas.microsoft.com/office/drawing/2014/main" val="3350030702"/>
                  </a:ext>
                </a:extLst>
              </a:tr>
            </a:tbl>
          </a:graphicData>
        </a:graphic>
      </p:graphicFrame>
      <p:graphicFrame>
        <p:nvGraphicFramePr>
          <p:cNvPr id="8" name="Tabelle 7">
            <a:extLst>
              <a:ext uri="{FF2B5EF4-FFF2-40B4-BE49-F238E27FC236}">
                <a16:creationId xmlns:a16="http://schemas.microsoft.com/office/drawing/2014/main" id="{644FCDC3-ED5F-E95C-F6A0-CA30C226F668}"/>
              </a:ext>
            </a:extLst>
          </p:cNvPr>
          <p:cNvGraphicFramePr>
            <a:graphicFrameLocks noGrp="1"/>
          </p:cNvGraphicFramePr>
          <p:nvPr>
            <p:extLst>
              <p:ext uri="{D42A27DB-BD31-4B8C-83A1-F6EECF244321}">
                <p14:modId xmlns:p14="http://schemas.microsoft.com/office/powerpoint/2010/main" val="3505975584"/>
              </p:ext>
            </p:extLst>
          </p:nvPr>
        </p:nvGraphicFramePr>
        <p:xfrm>
          <a:off x="2585581" y="3997342"/>
          <a:ext cx="2999740" cy="773240"/>
        </p:xfrm>
        <a:graphic>
          <a:graphicData uri="http://schemas.openxmlformats.org/drawingml/2006/table">
            <a:tbl>
              <a:tblPr firstRow="1" firstCol="1" bandRow="1">
                <a:tableStyleId>{5C22544A-7EE6-4342-B048-85BDC9FD1C3A}</a:tableStyleId>
              </a:tblPr>
              <a:tblGrid>
                <a:gridCol w="2999740">
                  <a:extLst>
                    <a:ext uri="{9D8B030D-6E8A-4147-A177-3AD203B41FA5}">
                      <a16:colId xmlns:a16="http://schemas.microsoft.com/office/drawing/2014/main" val="2067904741"/>
                    </a:ext>
                  </a:extLst>
                </a:gridCol>
              </a:tblGrid>
              <a:tr h="755989">
                <a:tc>
                  <a:txBody>
                    <a:bodyPr/>
                    <a:lstStyle/>
                    <a:p>
                      <a:pPr>
                        <a:lnSpc>
                          <a:spcPct val="115000"/>
                        </a:lnSpc>
                        <a:spcAft>
                          <a:spcPts val="600"/>
                        </a:spcAft>
                      </a:pPr>
                      <a:r>
                        <a:rPr lang="en-US" sz="1500" dirty="0">
                          <a:effectLst/>
                        </a:rPr>
                        <a:t>SP A.4 High Temperature performance of </a:t>
                      </a:r>
                      <a:r>
                        <a:rPr lang="en-US" sz="1500" dirty="0" err="1">
                          <a:effectLst/>
                        </a:rPr>
                        <a:t>Armour</a:t>
                      </a:r>
                      <a:r>
                        <a:rPr lang="en-US" sz="1500" dirty="0">
                          <a:effectLst/>
                        </a:rPr>
                        <a:t> Materials: Recrystallization and Melting</a:t>
                      </a:r>
                      <a:endParaRPr lang="de-DE" sz="1500" dirty="0">
                        <a:effectLst/>
                        <a:latin typeface="Calibri" panose="020F0502020204030204" pitchFamily="34" charset="0"/>
                        <a:ea typeface="SimSun" panose="02010600030101010101" pitchFamily="2" charset="-122"/>
                        <a:cs typeface="Arial" panose="020B0604020202020204" pitchFamily="34" charset="0"/>
                      </a:endParaRPr>
                    </a:p>
                  </a:txBody>
                  <a:tcPr marL="101600" marR="101600" marT="0" marB="0"/>
                </a:tc>
                <a:extLst>
                  <a:ext uri="{0D108BD9-81ED-4DB2-BD59-A6C34878D82A}">
                    <a16:rowId xmlns:a16="http://schemas.microsoft.com/office/drawing/2014/main" val="258008875"/>
                  </a:ext>
                </a:extLst>
              </a:tr>
            </a:tbl>
          </a:graphicData>
        </a:graphic>
      </p:graphicFrame>
      <p:sp>
        <p:nvSpPr>
          <p:cNvPr id="10" name="Textfeld 9">
            <a:extLst>
              <a:ext uri="{FF2B5EF4-FFF2-40B4-BE49-F238E27FC236}">
                <a16:creationId xmlns:a16="http://schemas.microsoft.com/office/drawing/2014/main" id="{D9CBC6CE-D9D0-5EF8-847C-35DB1A44E032}"/>
              </a:ext>
            </a:extLst>
          </p:cNvPr>
          <p:cNvSpPr txBox="1"/>
          <p:nvPr/>
        </p:nvSpPr>
        <p:spPr>
          <a:xfrm>
            <a:off x="5945953" y="1364369"/>
            <a:ext cx="3264363" cy="4156138"/>
          </a:xfrm>
          <a:prstGeom prst="rect">
            <a:avLst/>
          </a:prstGeom>
          <a:solidFill>
            <a:schemeClr val="bg1">
              <a:lumMod val="95000"/>
            </a:schemeClr>
          </a:solidFill>
          <a:ln w="38100">
            <a:solidFill>
              <a:srgbClr val="00B0F0"/>
            </a:solidFill>
          </a:ln>
        </p:spPr>
        <p:txBody>
          <a:bodyPr wrap="square" rtlCol="0">
            <a:spAutoFit/>
          </a:bodyPr>
          <a:lstStyle/>
          <a:p>
            <a:pPr marL="380990" indent="-380990">
              <a:buFont typeface="Wingdings" panose="05000000000000000000" pitchFamily="2" charset="2"/>
              <a:buChar char="§"/>
            </a:pPr>
            <a:r>
              <a:rPr lang="en-GB" sz="1467" dirty="0"/>
              <a:t>Focus on damage evolution of ITER-like MBs</a:t>
            </a:r>
          </a:p>
          <a:p>
            <a:r>
              <a:rPr lang="en-GB" sz="1467" dirty="0"/>
              <a:t>      (including WEST MBs)</a:t>
            </a:r>
          </a:p>
          <a:p>
            <a:pPr marL="380990" indent="-380990">
              <a:buFont typeface="Wingdings" panose="05000000000000000000" pitchFamily="2" charset="2"/>
              <a:buChar char="§"/>
            </a:pPr>
            <a:r>
              <a:rPr lang="en-GB" sz="1467" dirty="0" err="1"/>
              <a:t>Recrystallisation</a:t>
            </a:r>
            <a:r>
              <a:rPr lang="en-GB" sz="1467" dirty="0"/>
              <a:t> evolution in W (incl. modelling)</a:t>
            </a:r>
          </a:p>
          <a:p>
            <a:pPr marL="380990" indent="-380990">
              <a:buFont typeface="Wingdings" panose="05000000000000000000" pitchFamily="2" charset="2"/>
              <a:buChar char="§"/>
            </a:pPr>
            <a:r>
              <a:rPr lang="en-GB" sz="1467" dirty="0"/>
              <a:t>Focus on ITER-like MBs testing under multiple seeding, species, ELMs, and He</a:t>
            </a:r>
          </a:p>
          <a:p>
            <a:pPr marL="380990" indent="-380990">
              <a:buFont typeface="Wingdings" panose="05000000000000000000" pitchFamily="2" charset="2"/>
              <a:buChar char="§"/>
            </a:pPr>
            <a:r>
              <a:rPr lang="en-GB" sz="1467" dirty="0"/>
              <a:t>Plasma qualification of new materials for DEMO and other toroidal facilities (e.g. W7-X)</a:t>
            </a:r>
          </a:p>
          <a:p>
            <a:pPr marL="380990" indent="-380990">
              <a:buFont typeface="Wingdings" panose="05000000000000000000" pitchFamily="2" charset="2"/>
              <a:buChar char="§"/>
            </a:pPr>
            <a:r>
              <a:rPr lang="en-GB" sz="1467" dirty="0"/>
              <a:t>Disruption-like loading for DEMO (incl. OLMAT)</a:t>
            </a:r>
          </a:p>
          <a:p>
            <a:pPr marL="380990" indent="-380990">
              <a:buFont typeface="Wingdings" panose="05000000000000000000" pitchFamily="2" charset="2"/>
              <a:buChar char="§"/>
            </a:pPr>
            <a:endParaRPr lang="en-GB" sz="1467" dirty="0"/>
          </a:p>
          <a:p>
            <a:pPr marL="380990" indent="-380990">
              <a:buFont typeface="Wingdings" panose="05000000000000000000" pitchFamily="2" charset="2"/>
              <a:buChar char="§"/>
            </a:pPr>
            <a:r>
              <a:rPr lang="en-GB" sz="1467" i="1" dirty="0"/>
              <a:t>Melting of MBs =&gt; MEMETO modelling)</a:t>
            </a:r>
          </a:p>
          <a:p>
            <a:pPr marL="380990" indent="-380990">
              <a:buFont typeface="Wingdings" panose="05000000000000000000" pitchFamily="2" charset="2"/>
              <a:buChar char="§"/>
            </a:pPr>
            <a:r>
              <a:rPr lang="en-GB" sz="1467" i="1" dirty="0">
                <a:solidFill>
                  <a:srgbClr val="FF0000"/>
                </a:solidFill>
              </a:rPr>
              <a:t>KIPT as possible during </a:t>
            </a:r>
            <a:r>
              <a:rPr lang="en-GB" sz="1467" i="1" dirty="0" err="1">
                <a:solidFill>
                  <a:srgbClr val="FF0000"/>
                </a:solidFill>
              </a:rPr>
              <a:t>cicumstances</a:t>
            </a:r>
            <a:endParaRPr lang="en-GB" sz="1467" i="1" dirty="0">
              <a:solidFill>
                <a:srgbClr val="FF0000"/>
              </a:solidFill>
            </a:endParaRPr>
          </a:p>
        </p:txBody>
      </p:sp>
      <p:graphicFrame>
        <p:nvGraphicFramePr>
          <p:cNvPr id="3" name="Tabelle 2">
            <a:extLst>
              <a:ext uri="{FF2B5EF4-FFF2-40B4-BE49-F238E27FC236}">
                <a16:creationId xmlns:a16="http://schemas.microsoft.com/office/drawing/2014/main" id="{D107C21D-E53C-A47C-09FB-9DE7057142C5}"/>
              </a:ext>
            </a:extLst>
          </p:cNvPr>
          <p:cNvGraphicFramePr>
            <a:graphicFrameLocks noGrp="1"/>
          </p:cNvGraphicFramePr>
          <p:nvPr>
            <p:extLst>
              <p:ext uri="{D42A27DB-BD31-4B8C-83A1-F6EECF244321}">
                <p14:modId xmlns:p14="http://schemas.microsoft.com/office/powerpoint/2010/main" val="1896126680"/>
              </p:ext>
            </p:extLst>
          </p:nvPr>
        </p:nvGraphicFramePr>
        <p:xfrm>
          <a:off x="2585581" y="4999908"/>
          <a:ext cx="2999740" cy="506427"/>
        </p:xfrm>
        <a:graphic>
          <a:graphicData uri="http://schemas.openxmlformats.org/drawingml/2006/table">
            <a:tbl>
              <a:tblPr firstRow="1" firstCol="1" bandRow="1">
                <a:tableStyleId>{5C22544A-7EE6-4342-B048-85BDC9FD1C3A}</a:tableStyleId>
              </a:tblPr>
              <a:tblGrid>
                <a:gridCol w="2999740">
                  <a:extLst>
                    <a:ext uri="{9D8B030D-6E8A-4147-A177-3AD203B41FA5}">
                      <a16:colId xmlns:a16="http://schemas.microsoft.com/office/drawing/2014/main" val="2067904741"/>
                    </a:ext>
                  </a:extLst>
                </a:gridCol>
              </a:tblGrid>
              <a:tr h="506427">
                <a:tc>
                  <a:txBody>
                    <a:bodyPr/>
                    <a:lstStyle/>
                    <a:p>
                      <a:pPr>
                        <a:lnSpc>
                          <a:spcPct val="115000"/>
                        </a:lnSpc>
                        <a:spcAft>
                          <a:spcPts val="600"/>
                        </a:spcAft>
                      </a:pPr>
                      <a:r>
                        <a:rPr lang="en-US" sz="1500" dirty="0">
                          <a:effectLst/>
                        </a:rPr>
                        <a:t>SP A.5 Compass-U</a:t>
                      </a:r>
                      <a:endParaRPr lang="de-DE" sz="1500" dirty="0">
                        <a:effectLst/>
                        <a:latin typeface="Calibri" panose="020F0502020204030204" pitchFamily="34" charset="0"/>
                        <a:ea typeface="SimSun" panose="02010600030101010101" pitchFamily="2" charset="-122"/>
                        <a:cs typeface="Arial" panose="020B0604020202020204" pitchFamily="34" charset="0"/>
                      </a:endParaRPr>
                    </a:p>
                  </a:txBody>
                  <a:tcPr marL="101600" marR="101600" marT="0" marB="0"/>
                </a:tc>
                <a:extLst>
                  <a:ext uri="{0D108BD9-81ED-4DB2-BD59-A6C34878D82A}">
                    <a16:rowId xmlns:a16="http://schemas.microsoft.com/office/drawing/2014/main" val="258008875"/>
                  </a:ext>
                </a:extLst>
              </a:tr>
            </a:tbl>
          </a:graphicData>
        </a:graphic>
      </p:graphicFrame>
      <p:sp>
        <p:nvSpPr>
          <p:cNvPr id="11" name="Footer Placeholder 7">
            <a:extLst>
              <a:ext uri="{FF2B5EF4-FFF2-40B4-BE49-F238E27FC236}">
                <a16:creationId xmlns:a16="http://schemas.microsoft.com/office/drawing/2014/main" id="{B9C6EF2A-96C4-E9AE-AF96-D43161B532A3}"/>
              </a:ext>
            </a:extLst>
          </p:cNvPr>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Jan Willem Coenen | WPPWIE Meeting | 24th March</a:t>
            </a:r>
          </a:p>
        </p:txBody>
      </p:sp>
      <p:sp>
        <p:nvSpPr>
          <p:cNvPr id="12" name="Slide Number Placeholder 8">
            <a:extLst>
              <a:ext uri="{FF2B5EF4-FFF2-40B4-BE49-F238E27FC236}">
                <a16:creationId xmlns:a16="http://schemas.microsoft.com/office/drawing/2014/main" id="{97F95BCD-AD27-A69A-B96A-C7E7C0BDBF9E}"/>
              </a:ext>
            </a:extLst>
          </p:cNvPr>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2</a:t>
            </a:fld>
            <a:endParaRPr lang="en-GB" dirty="0">
              <a:solidFill>
                <a:prstClr val="white"/>
              </a:solidFill>
            </a:endParaRPr>
          </a:p>
        </p:txBody>
      </p:sp>
    </p:spTree>
    <p:extLst>
      <p:ext uri="{BB962C8B-B14F-4D97-AF65-F5344CB8AC3E}">
        <p14:creationId xmlns:p14="http://schemas.microsoft.com/office/powerpoint/2010/main" val="277058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32C21B5-5032-280E-1B55-530BB3F72148}"/>
              </a:ext>
            </a:extLst>
          </p:cNvPr>
          <p:cNvSpPr>
            <a:spLocks noGrp="1"/>
          </p:cNvSpPr>
          <p:nvPr>
            <p:ph idx="1"/>
          </p:nvPr>
        </p:nvSpPr>
        <p:spPr>
          <a:xfrm>
            <a:off x="603880" y="842755"/>
            <a:ext cx="11000745" cy="5688632"/>
          </a:xfrm>
        </p:spPr>
        <p:txBody>
          <a:bodyPr>
            <a:normAutofit/>
          </a:bodyPr>
          <a:lstStyle/>
          <a:p>
            <a:pPr marL="0" indent="0" algn="ctr">
              <a:buNone/>
              <a:defRPr/>
            </a:pPr>
            <a:r>
              <a:rPr lang="en-US" b="1" dirty="0">
                <a:latin typeface="+mj-lt"/>
                <a:ea typeface="Calibri" panose="020F0502020204030204" pitchFamily="34" charset="0"/>
              </a:rPr>
              <a:t>Investigation of advanced materials and coatings under ELM-like/disruption transient loading and subsequent analysis (KIPT)</a:t>
            </a:r>
            <a:endParaRPr lang="en-US" b="1" dirty="0">
              <a:latin typeface="+mj-lt"/>
            </a:endParaRPr>
          </a:p>
          <a:p>
            <a:pPr marL="0" indent="0">
              <a:buNone/>
              <a:defRPr/>
            </a:pPr>
            <a:r>
              <a:rPr lang="en-US" b="1" dirty="0">
                <a:latin typeface="+mj-lt"/>
              </a:rPr>
              <a:t>Summary 2024</a:t>
            </a:r>
          </a:p>
          <a:p>
            <a:pPr marL="342900" indent="-342900">
              <a:buFont typeface="Wingdings" panose="05000000000000000000" pitchFamily="2" charset="2"/>
              <a:buChar char="Ø"/>
              <a:defRPr/>
            </a:pPr>
            <a:r>
              <a:rPr lang="en-US" sz="2400" dirty="0">
                <a:latin typeface="+mj-lt"/>
              </a:rPr>
              <a:t>Analysis of surface modification of fusion-relevant materials, caused by repetitive transient plasma pulses leading to W melting,</a:t>
            </a:r>
            <a:r>
              <a:rPr lang="ru-RU" sz="2400" dirty="0">
                <a:latin typeface="+mj-lt"/>
              </a:rPr>
              <a:t> </a:t>
            </a:r>
            <a:r>
              <a:rPr lang="en-US" sz="2400" dirty="0">
                <a:latin typeface="+mj-lt"/>
              </a:rPr>
              <a:t>has been performed for QSPA exposed samples.</a:t>
            </a:r>
          </a:p>
          <a:p>
            <a:pPr marL="342900" indent="-342900">
              <a:buFont typeface="Wingdings" panose="05000000000000000000" pitchFamily="2" charset="2"/>
              <a:buChar char="Ø"/>
              <a:defRPr/>
            </a:pPr>
            <a:r>
              <a:rPr kumimoji="0" lang="en-US" sz="2400" b="0" i="1" u="none" strike="noStrike" kern="1200" cap="none" spc="0" normalizeH="0" baseline="0" noProof="0" dirty="0">
                <a:ln>
                  <a:noFill/>
                </a:ln>
                <a:solidFill>
                  <a:prstClr val="black"/>
                </a:solidFill>
                <a:effectLst/>
                <a:uLnTx/>
                <a:uFillTx/>
                <a:latin typeface="+mj-lt"/>
              </a:rPr>
              <a:t>Next steps: FIB cuts and metallographic cross-sections are in progress in collaboration with </a:t>
            </a:r>
            <a:r>
              <a:rPr lang="en-US" sz="2400" i="1" dirty="0">
                <a:solidFill>
                  <a:prstClr val="black"/>
                </a:solidFill>
                <a:latin typeface="+mj-lt"/>
              </a:rPr>
              <a:t> </a:t>
            </a:r>
            <a:r>
              <a:rPr lang="en-US" sz="2400" b="1" dirty="0">
                <a:solidFill>
                  <a:schemeClr val="tx1"/>
                </a:solidFill>
                <a:latin typeface="+mj-lt"/>
              </a:rPr>
              <a:t>M. Wirtz, M. </a:t>
            </a:r>
            <a:r>
              <a:rPr lang="en-US" sz="2400" b="1" dirty="0" err="1">
                <a:solidFill>
                  <a:schemeClr val="tx1"/>
                </a:solidFill>
                <a:latin typeface="+mj-lt"/>
              </a:rPr>
              <a:t>Rasinski</a:t>
            </a:r>
            <a:r>
              <a:rPr lang="en-US" sz="2400" b="1" dirty="0">
                <a:solidFill>
                  <a:schemeClr val="tx1"/>
                </a:solidFill>
                <a:latin typeface="+mj-lt"/>
              </a:rPr>
              <a:t> (FZJ)</a:t>
            </a:r>
          </a:p>
          <a:p>
            <a:pPr marL="0" indent="0" algn="just">
              <a:buNone/>
            </a:pPr>
            <a:r>
              <a:rPr lang="en-US" b="1" dirty="0">
                <a:latin typeface="+mj-lt"/>
              </a:rPr>
              <a:t>Works to be performed in 2025</a:t>
            </a:r>
          </a:p>
          <a:p>
            <a:pPr marL="645750" indent="-285750" algn="just">
              <a:buFont typeface="Arial" panose="020B0604020202020204" pitchFamily="34" charset="0"/>
              <a:buChar char="•"/>
            </a:pPr>
            <a:r>
              <a:rPr lang="en-US" kern="100" dirty="0">
                <a:effectLst/>
                <a:latin typeface="+mj-lt"/>
                <a:ea typeface="Calibri" panose="020F0502020204030204" pitchFamily="34" charset="0"/>
              </a:rPr>
              <a:t>The investigations will involve advanced materials (various types of tungsten and etc.) subjected to high-flux transient plasma loads.</a:t>
            </a:r>
          </a:p>
          <a:p>
            <a:pPr marL="612000" indent="-252000" algn="just"/>
            <a:r>
              <a:rPr lang="en-US" kern="100" dirty="0">
                <a:latin typeface="+mj-lt"/>
                <a:ea typeface="Calibri" panose="020F0502020204030204" pitchFamily="34" charset="0"/>
              </a:rPr>
              <a:t>H</a:t>
            </a:r>
            <a:r>
              <a:rPr lang="en-US" kern="100" dirty="0">
                <a:effectLst/>
                <a:latin typeface="+mj-lt"/>
                <a:ea typeface="Calibri" panose="020F0502020204030204" pitchFamily="34" charset="0"/>
              </a:rPr>
              <a:t>igh-flux testing of different coatings (including </a:t>
            </a:r>
            <a:r>
              <a:rPr lang="en-US" kern="100" dirty="0">
                <a:latin typeface="+mj-lt"/>
                <a:ea typeface="Calibri" panose="020F0502020204030204" pitchFamily="34" charset="0"/>
              </a:rPr>
              <a:t>b</a:t>
            </a:r>
            <a:r>
              <a:rPr lang="en-US" kern="100" dirty="0">
                <a:effectLst/>
                <a:latin typeface="+mj-lt"/>
                <a:ea typeface="Calibri" panose="020F0502020204030204" pitchFamily="34" charset="0"/>
              </a:rPr>
              <a:t>oron) deposited on materials such as austenitic and RAFM steels, copper, tungsten, etc. followed by analysis will be performed too.</a:t>
            </a:r>
            <a:r>
              <a:rPr lang="en-US" kern="100" dirty="0">
                <a:latin typeface="+mj-lt"/>
                <a:ea typeface="Calibri" panose="020F0502020204030204" pitchFamily="34" charset="0"/>
              </a:rPr>
              <a:t> </a:t>
            </a:r>
          </a:p>
          <a:p>
            <a:pPr marL="342900" indent="-342900">
              <a:buFont typeface="Wingdings" panose="05000000000000000000" pitchFamily="2" charset="2"/>
              <a:buChar char="Ø"/>
              <a:defRPr/>
            </a:pPr>
            <a:endParaRPr lang="en-US" sz="2400" b="1" dirty="0">
              <a:solidFill>
                <a:schemeClr val="tx1"/>
              </a:solidFill>
              <a:latin typeface="+mj-lt"/>
            </a:endParaRPr>
          </a:p>
          <a:p>
            <a:pPr marL="342900" indent="-342900">
              <a:buFont typeface="Wingdings" panose="05000000000000000000" pitchFamily="2" charset="2"/>
              <a:buChar char="Ø"/>
              <a:defRPr/>
            </a:pPr>
            <a:endParaRPr lang="en-US" sz="2400" dirty="0">
              <a:latin typeface="+mj-lt"/>
            </a:endParaRPr>
          </a:p>
          <a:p>
            <a:pPr marL="0" indent="0">
              <a:buNone/>
            </a:pPr>
            <a:endParaRPr lang="ru-UA" dirty="0">
              <a:latin typeface="+mj-lt"/>
            </a:endParaRPr>
          </a:p>
        </p:txBody>
      </p:sp>
      <p:sp>
        <p:nvSpPr>
          <p:cNvPr id="4" name="Нижний колонтитул 3">
            <a:extLst>
              <a:ext uri="{FF2B5EF4-FFF2-40B4-BE49-F238E27FC236}">
                <a16:creationId xmlns:a16="http://schemas.microsoft.com/office/drawing/2014/main" id="{1C577405-D164-9534-CAE1-7E0601767B7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mn-ea"/>
                <a:cs typeface="+mn-cs"/>
              </a:rPr>
              <a:t>QSPA team| </a:t>
            </a:r>
            <a:r>
              <a:rPr kumimoji="0" lang="de-AT" sz="1200" b="0" i="0" u="none" strike="noStrike" kern="1200" cap="none" spc="0" normalizeH="0" baseline="0" noProof="0">
                <a:ln>
                  <a:noFill/>
                </a:ln>
                <a:solidFill>
                  <a:prstClr val="white"/>
                </a:solidFill>
                <a:effectLst/>
                <a:uLnTx/>
                <a:uFillTx/>
                <a:latin typeface="Calibri"/>
                <a:ea typeface="+mn-ea"/>
                <a:cs typeface="+mn-cs"/>
              </a:rPr>
              <a:t> SPA annual update</a:t>
            </a:r>
            <a:r>
              <a:rPr kumimoji="0" lang="en-GB" sz="1200" b="0" i="0" u="none" strike="noStrike" kern="1200" cap="none" spc="0" normalizeH="0" baseline="0" noProof="0">
                <a:ln>
                  <a:noFill/>
                </a:ln>
                <a:solidFill>
                  <a:prstClr val="white"/>
                </a:solidFill>
                <a:effectLst/>
                <a:uLnTx/>
                <a:uFillTx/>
                <a:latin typeface="Calibri"/>
                <a:ea typeface="+mn-ea"/>
                <a:cs typeface="+mn-cs"/>
              </a:rPr>
              <a:t> | 10 March 2025</a:t>
            </a: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Номер слайда 4">
            <a:extLst>
              <a:ext uri="{FF2B5EF4-FFF2-40B4-BE49-F238E27FC236}">
                <a16:creationId xmlns:a16="http://schemas.microsoft.com/office/drawing/2014/main" id="{00148D7A-EC79-831E-4EF8-DD1FD9A5D9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Заголовок 1">
            <a:extLst>
              <a:ext uri="{FF2B5EF4-FFF2-40B4-BE49-F238E27FC236}">
                <a16:creationId xmlns:a16="http://schemas.microsoft.com/office/drawing/2014/main" id="{3FF3552D-DD1C-6593-8640-B84110554706}"/>
              </a:ext>
            </a:extLst>
          </p:cNvPr>
          <p:cNvSpPr txBox="1">
            <a:spLocks/>
          </p:cNvSpPr>
          <p:nvPr/>
        </p:nvSpPr>
        <p:spPr>
          <a:xfrm>
            <a:off x="871672" y="334756"/>
            <a:ext cx="8547011" cy="304800"/>
          </a:xfrm>
          <a:prstGeom prst="rect">
            <a:avLst/>
          </a:prstGeom>
        </p:spPr>
        <p:txBody>
          <a:bodyPr vert="horz" lIns="91440" tIns="45720" rIns="91440" bIns="45720" rtlCol="0" anchor="ctr">
            <a:noAutofit/>
          </a:bodyPr>
          <a:lstStyle>
            <a:lvl1pPr algn="l" defTabSz="685800" rtl="0" eaLnBrk="1" latinLnBrk="0" hangingPunct="1">
              <a:lnSpc>
                <a:spcPts val="2400"/>
              </a:lnSpc>
              <a:spcBef>
                <a:spcPct val="0"/>
              </a:spcBef>
              <a:buNone/>
              <a:defRPr sz="2800" b="1" kern="1200">
                <a:solidFill>
                  <a:schemeClr val="tx2"/>
                </a:solidFill>
                <a:latin typeface="+mn-lt"/>
                <a:ea typeface="+mj-ea"/>
                <a:cs typeface="Arial" panose="020B0604020202020204" pitchFamily="34" charset="0"/>
              </a:defRPr>
            </a:lvl1pPr>
          </a:lstStyle>
          <a:p>
            <a:pPr marL="0" marR="0" lvl="0" indent="0" algn="l" defTabSz="685800" rtl="0" eaLnBrk="1" fontAlgn="auto" latinLnBrk="0" hangingPunct="1">
              <a:lnSpc>
                <a:spcPts val="2400"/>
              </a:lnSpc>
              <a:spcBef>
                <a:spcPct val="0"/>
              </a:spcBef>
              <a:spcAft>
                <a:spcPts val="0"/>
              </a:spcAft>
              <a:buClrTx/>
              <a:buSzTx/>
              <a:buFontTx/>
              <a:buNone/>
              <a:tabLst/>
              <a:defRPr/>
            </a:pPr>
            <a:r>
              <a:rPr kumimoji="0" lang="de-AT" sz="2800" b="1" i="0" u="none" strike="noStrike" kern="1200" cap="none" spc="0" normalizeH="0" baseline="0" noProof="0" dirty="0">
                <a:ln>
                  <a:noFill/>
                </a:ln>
                <a:solidFill>
                  <a:srgbClr val="1F497D"/>
                </a:solidFill>
                <a:effectLst/>
                <a:uLnTx/>
                <a:uFillTx/>
                <a:latin typeface="Calibri"/>
                <a:ea typeface="+mj-ea"/>
                <a:cs typeface="Arial" panose="020B0604020202020204" pitchFamily="34" charset="0"/>
              </a:rPr>
              <a:t>PWIE-SP A.A3.T-T004-D004: Summary and Future Plans</a:t>
            </a:r>
          </a:p>
        </p:txBody>
      </p:sp>
    </p:spTree>
    <p:extLst>
      <p:ext uri="{BB962C8B-B14F-4D97-AF65-F5344CB8AC3E}">
        <p14:creationId xmlns:p14="http://schemas.microsoft.com/office/powerpoint/2010/main" val="2811054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133" dirty="0">
                <a:solidFill>
                  <a:srgbClr val="000000"/>
                </a:solidFill>
                <a:latin typeface="Calibri" panose="020F0502020204030204" pitchFamily="34" charset="0"/>
                <a:ea typeface="SimSun" panose="02010600030101010101" pitchFamily="2" charset="-122"/>
              </a:rPr>
              <a:t>SP A.3 Advanced Materials under thermo-mechanical and plasma loads: LPP-ERM-KMS</a:t>
            </a:r>
            <a:endParaRPr lang="de-DE" sz="1867" dirty="0">
              <a:solidFill>
                <a:srgbClr val="000000"/>
              </a:solidFill>
              <a:latin typeface="Calibri" panose="020F0502020204030204" pitchFamily="34" charset="0"/>
              <a:ea typeface="SimSun" panose="02010600030101010101" pitchFamily="2" charset="-122"/>
            </a:endParaRPr>
          </a:p>
        </p:txBody>
      </p:sp>
      <p:sp>
        <p:nvSpPr>
          <p:cNvPr id="4" name="Fußzeilenplatzhalter 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WPPWIE Project Reporting  | AUG 2024 | Page </a:t>
            </a:r>
            <a:fld id="{6A6D9FA1-99C7-4910-8E32-B85D378B0060}" type="slidenum">
              <a:rPr kumimoji="0" lang="en-GB" sz="1467"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4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feld 4"/>
          <p:cNvSpPr txBox="1"/>
          <p:nvPr/>
        </p:nvSpPr>
        <p:spPr>
          <a:xfrm>
            <a:off x="143340" y="740701"/>
            <a:ext cx="11074688" cy="1631537"/>
          </a:xfrm>
          <a:prstGeom prst="rect">
            <a:avLst/>
          </a:prstGeom>
          <a:noFill/>
          <a:ln w="12700">
            <a:noFill/>
          </a:ln>
        </p:spPr>
        <p:txBody>
          <a:bodyPr wrap="square" rtlCol="0">
            <a:spAutoFit/>
          </a:bodyPr>
          <a:lstStyle/>
          <a:p>
            <a:pPr marL="0" marR="0" lvl="0" indent="0" algn="l" defTabSz="914400" rtl="0" eaLnBrk="1" fontAlgn="auto" latinLnBrk="0" hangingPunct="1">
              <a:lnSpc>
                <a:spcPct val="113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Title: Results from tests of small-scale samples of W and other advanced materials and components (LPP-ERM/KMS)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13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Scope: </a:t>
            </a:r>
          </a:p>
          <a:p>
            <a:pPr marL="285744" marR="0" lvl="0" indent="-285744" algn="l" defTabSz="914400" rtl="0" eaLnBrk="1" fontAlgn="auto" latinLnBrk="0" hangingPunct="1">
              <a:lnSpc>
                <a:spcPct val="113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Perform neutron irradiation of 145 </a:t>
            </a: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µm W wires at 0.2 and 1 dpa, at 400 and 1000 ⁰C.</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285744" marR="0" lvl="0" indent="-285744" algn="l" defTabSz="914400" rtl="0" eaLnBrk="1" fontAlgn="auto" latinLnBrk="0" hangingPunct="1">
              <a:lnSpc>
                <a:spcPct val="113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Perform mechanical tests on 145 </a:t>
            </a: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µm W wires after irradiation to check if DBTT has raised above RT</a:t>
            </a:r>
          </a:p>
          <a:p>
            <a:pPr marL="285744" marR="0" lvl="0" indent="-285744" algn="l" defTabSz="914400" rtl="0" eaLnBrk="1" fontAlgn="auto" latinLnBrk="0" hangingPunct="1">
              <a:lnSpc>
                <a:spcPct val="113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Perform neutron irradiation of KLST samples fabricated latest </a:t>
            </a:r>
            <a:r>
              <a:rPr kumimoji="0" lang="en-US"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Wf</a:t>
            </a: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-W plate prepared by FZJ</a:t>
            </a:r>
          </a:p>
        </p:txBody>
      </p:sp>
      <p:sp>
        <p:nvSpPr>
          <p:cNvPr id="10" name="Textfeld 9"/>
          <p:cNvSpPr txBox="1"/>
          <p:nvPr/>
        </p:nvSpPr>
        <p:spPr>
          <a:xfrm>
            <a:off x="143339" y="2495777"/>
            <a:ext cx="803912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a:ln>
                  <a:noFill/>
                </a:ln>
                <a:solidFill>
                  <a:srgbClr val="FF0000"/>
                </a:solidFill>
                <a:effectLst/>
                <a:uLnTx/>
                <a:uFillTx/>
                <a:latin typeface="Calibri"/>
                <a:ea typeface="+mn-ea"/>
                <a:cs typeface="+mn-cs"/>
              </a:rPr>
              <a:t>Results</a:t>
            </a:r>
            <a:r>
              <a:rPr kumimoji="0" lang="de-DE" sz="1800" b="0" i="0" u="none" strike="noStrike" kern="1200" cap="none" spc="0" normalizeH="0" baseline="0" noProof="0" dirty="0">
                <a:ln>
                  <a:noFill/>
                </a:ln>
                <a:solidFill>
                  <a:srgbClr val="FF0000"/>
                </a:solidFill>
                <a:effectLst/>
                <a:uLnTx/>
                <a:uFillTx/>
                <a:latin typeface="Calibri"/>
                <a:ea typeface="+mn-ea"/>
                <a:cs typeface="+mn-cs"/>
              </a:rPr>
              <a:t> / </a:t>
            </a:r>
            <a:r>
              <a:rPr kumimoji="0" lang="de-DE" sz="1800" b="0" i="0" u="none" strike="noStrike" kern="1200" cap="none" spc="0" normalizeH="0" baseline="0" noProof="0" dirty="0" err="1">
                <a:ln>
                  <a:noFill/>
                </a:ln>
                <a:solidFill>
                  <a:srgbClr val="FF0000"/>
                </a:solidFill>
                <a:effectLst/>
                <a:uLnTx/>
                <a:uFillTx/>
                <a:latin typeface="Calibri"/>
                <a:ea typeface="+mn-ea"/>
                <a:cs typeface="+mn-cs"/>
              </a:rPr>
              <a:t>Issues</a:t>
            </a:r>
            <a:endParaRPr kumimoji="0" lang="de-DE" sz="1800" b="0" i="0" u="none" strike="noStrike" kern="1200" cap="none" spc="0" normalizeH="0" baseline="0" noProof="0" dirty="0">
              <a:ln>
                <a:noFill/>
              </a:ln>
              <a:solidFill>
                <a:srgbClr val="FF0000"/>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de-DE" sz="1800" b="0" i="0" u="none" strike="noStrike" kern="1200" cap="none" spc="0" normalizeH="0" baseline="0" noProof="0" dirty="0">
                <a:ln>
                  <a:noFill/>
                </a:ln>
                <a:solidFill>
                  <a:srgbClr val="FF0000"/>
                </a:solidFill>
                <a:effectLst/>
                <a:uLnTx/>
                <a:uFillTx/>
                <a:latin typeface="Calibri"/>
                <a:ea typeface="+mn-ea"/>
                <a:cs typeface="+mn-cs"/>
              </a:rPr>
              <a:t>Irradiation of </a:t>
            </a:r>
            <a:r>
              <a:rPr kumimoji="0" lang="de-DE" sz="1800" b="0" i="0" u="none" strike="noStrike" kern="1200" cap="none" spc="0" normalizeH="0" baseline="0" noProof="0" dirty="0" err="1">
                <a:ln>
                  <a:noFill/>
                </a:ln>
                <a:solidFill>
                  <a:srgbClr val="FF0000"/>
                </a:solidFill>
                <a:effectLst/>
                <a:uLnTx/>
                <a:uFillTx/>
                <a:latin typeface="Calibri"/>
                <a:ea typeface="+mn-ea"/>
                <a:cs typeface="+mn-cs"/>
              </a:rPr>
              <a:t>the</a:t>
            </a:r>
            <a:r>
              <a:rPr kumimoji="0" lang="de-DE" sz="1800" b="0" i="0" u="none" strike="noStrike" kern="1200" cap="none" spc="0" normalizeH="0" baseline="0" noProof="0" dirty="0">
                <a:ln>
                  <a:noFill/>
                </a:ln>
                <a:solidFill>
                  <a:srgbClr val="FF0000"/>
                </a:solidFill>
                <a:effectLst/>
                <a:uLnTx/>
                <a:uFillTx/>
                <a:latin typeface="Calibri"/>
                <a:ea typeface="+mn-ea"/>
                <a:cs typeface="+mn-cs"/>
              </a:rPr>
              <a:t> </a:t>
            </a:r>
            <a:r>
              <a:rPr kumimoji="0" lang="de-DE" sz="1800" b="0" i="0" u="none" strike="noStrike" kern="1200" cap="none" spc="0" normalizeH="0" baseline="0" noProof="0" dirty="0" err="1">
                <a:ln>
                  <a:noFill/>
                </a:ln>
                <a:solidFill>
                  <a:srgbClr val="FF0000"/>
                </a:solidFill>
                <a:effectLst/>
                <a:uLnTx/>
                <a:uFillTx/>
                <a:latin typeface="Calibri"/>
                <a:ea typeface="+mn-ea"/>
                <a:cs typeface="+mn-cs"/>
              </a:rPr>
              <a:t>wires</a:t>
            </a:r>
            <a:r>
              <a:rPr kumimoji="0" lang="de-DE" sz="1800" b="0" i="0" u="none" strike="noStrike" kern="1200" cap="none" spc="0" normalizeH="0" baseline="0" noProof="0" dirty="0">
                <a:ln>
                  <a:noFill/>
                </a:ln>
                <a:solidFill>
                  <a:srgbClr val="FF0000"/>
                </a:solidFill>
                <a:effectLst/>
                <a:uLnTx/>
                <a:uFillTx/>
                <a:latin typeface="Calibri"/>
                <a:ea typeface="+mn-ea"/>
                <a:cs typeface="+mn-cs"/>
              </a:rPr>
              <a:t> </a:t>
            </a:r>
            <a:r>
              <a:rPr kumimoji="0" lang="de-DE" sz="1800" b="0" i="0" u="none" strike="noStrike" kern="1200" cap="none" spc="0" normalizeH="0" baseline="0" noProof="0" dirty="0" err="1">
                <a:ln>
                  <a:noFill/>
                </a:ln>
                <a:solidFill>
                  <a:srgbClr val="FF0000"/>
                </a:solidFill>
                <a:effectLst/>
                <a:uLnTx/>
                <a:uFillTx/>
                <a:latin typeface="Calibri"/>
                <a:ea typeface="+mn-ea"/>
                <a:cs typeface="+mn-cs"/>
              </a:rPr>
              <a:t>has</a:t>
            </a:r>
            <a:r>
              <a:rPr kumimoji="0" lang="de-DE" sz="1800" b="0" i="0" u="none" strike="noStrike" kern="1200" cap="none" spc="0" normalizeH="0" baseline="0" noProof="0" dirty="0">
                <a:ln>
                  <a:noFill/>
                </a:ln>
                <a:solidFill>
                  <a:srgbClr val="FF0000"/>
                </a:solidFill>
                <a:effectLst/>
                <a:uLnTx/>
                <a:uFillTx/>
                <a:latin typeface="Calibri"/>
                <a:ea typeface="+mn-ea"/>
                <a:cs typeface="+mn-cs"/>
              </a:rPr>
              <a:t> </a:t>
            </a:r>
            <a:r>
              <a:rPr kumimoji="0" lang="de-DE" sz="1800" b="0" i="0" u="none" strike="noStrike" kern="1200" cap="none" spc="0" normalizeH="0" baseline="0" noProof="0" dirty="0" err="1">
                <a:ln>
                  <a:noFill/>
                </a:ln>
                <a:solidFill>
                  <a:srgbClr val="FF0000"/>
                </a:solidFill>
                <a:effectLst/>
                <a:uLnTx/>
                <a:uFillTx/>
                <a:latin typeface="Calibri"/>
                <a:ea typeface="+mn-ea"/>
                <a:cs typeface="+mn-cs"/>
              </a:rPr>
              <a:t>been</a:t>
            </a:r>
            <a:r>
              <a:rPr kumimoji="0" lang="de-DE" sz="1800" b="0" i="0" u="none" strike="noStrike" kern="1200" cap="none" spc="0" normalizeH="0" baseline="0" noProof="0" dirty="0">
                <a:ln>
                  <a:noFill/>
                </a:ln>
                <a:solidFill>
                  <a:srgbClr val="FF0000"/>
                </a:solidFill>
                <a:effectLst/>
                <a:uLnTx/>
                <a:uFillTx/>
                <a:latin typeface="Calibri"/>
                <a:ea typeface="+mn-ea"/>
                <a:cs typeface="+mn-cs"/>
              </a:rPr>
              <a:t> </a:t>
            </a:r>
            <a:r>
              <a:rPr kumimoji="0" lang="de-DE" sz="1800" b="0" i="0" u="none" strike="noStrike" kern="1200" cap="none" spc="0" normalizeH="0" baseline="0" noProof="0" dirty="0" err="1">
                <a:ln>
                  <a:noFill/>
                </a:ln>
                <a:solidFill>
                  <a:srgbClr val="FF0000"/>
                </a:solidFill>
                <a:effectLst/>
                <a:uLnTx/>
                <a:uFillTx/>
                <a:latin typeface="Calibri"/>
                <a:ea typeface="+mn-ea"/>
                <a:cs typeface="+mn-cs"/>
              </a:rPr>
              <a:t>performed</a:t>
            </a:r>
            <a:r>
              <a:rPr kumimoji="0" lang="de-DE" sz="1800" b="0" i="0" u="none" strike="noStrike" kern="1200" cap="none" spc="0" normalizeH="0" baseline="0" noProof="0" dirty="0">
                <a:ln>
                  <a:noFill/>
                </a:ln>
                <a:solidFill>
                  <a:srgbClr val="FF0000"/>
                </a:solidFill>
                <a:effectLst/>
                <a:uLnTx/>
                <a:uFillTx/>
                <a:latin typeface="Calibri"/>
                <a:ea typeface="+mn-ea"/>
                <a:cs typeface="+mn-cs"/>
              </a:rPr>
              <a:t> </a:t>
            </a:r>
            <a:r>
              <a:rPr kumimoji="0" lang="de-DE" sz="1800" b="0" i="0" u="none" strike="noStrike" kern="1200" cap="none" spc="0" normalizeH="0" baseline="0" noProof="0" dirty="0" err="1">
                <a:ln>
                  <a:noFill/>
                </a:ln>
                <a:solidFill>
                  <a:srgbClr val="FF0000"/>
                </a:solidFill>
                <a:effectLst/>
                <a:uLnTx/>
                <a:uFillTx/>
                <a:latin typeface="Calibri"/>
                <a:ea typeface="+mn-ea"/>
                <a:cs typeface="+mn-cs"/>
              </a:rPr>
              <a:t>according</a:t>
            </a:r>
            <a:r>
              <a:rPr kumimoji="0" lang="de-DE" sz="1800" b="0" i="0" u="none" strike="noStrike" kern="1200" cap="none" spc="0" normalizeH="0" baseline="0" noProof="0" dirty="0">
                <a:ln>
                  <a:noFill/>
                </a:ln>
                <a:solidFill>
                  <a:srgbClr val="FF0000"/>
                </a:solidFill>
                <a:effectLst/>
                <a:uLnTx/>
                <a:uFillTx/>
                <a:latin typeface="Calibri"/>
                <a:ea typeface="+mn-ea"/>
                <a:cs typeface="+mn-cs"/>
              </a:rPr>
              <a:t> </a:t>
            </a:r>
            <a:r>
              <a:rPr kumimoji="0" lang="de-DE" sz="1800" b="0" i="0" u="none" strike="noStrike" kern="1200" cap="none" spc="0" normalizeH="0" baseline="0" noProof="0" dirty="0" err="1">
                <a:ln>
                  <a:noFill/>
                </a:ln>
                <a:solidFill>
                  <a:srgbClr val="FF0000"/>
                </a:solidFill>
                <a:effectLst/>
                <a:uLnTx/>
                <a:uFillTx/>
                <a:latin typeface="Calibri"/>
                <a:ea typeface="+mn-ea"/>
                <a:cs typeface="+mn-cs"/>
              </a:rPr>
              <a:t>to</a:t>
            </a:r>
            <a:r>
              <a:rPr kumimoji="0" lang="de-DE" sz="1800" b="0" i="0" u="none" strike="noStrike" kern="1200" cap="none" spc="0" normalizeH="0" baseline="0" noProof="0" dirty="0">
                <a:ln>
                  <a:noFill/>
                </a:ln>
                <a:solidFill>
                  <a:srgbClr val="FF0000"/>
                </a:solidFill>
                <a:effectLst/>
                <a:uLnTx/>
                <a:uFillTx/>
                <a:latin typeface="Calibri"/>
                <a:ea typeface="+mn-ea"/>
                <a:cs typeface="+mn-cs"/>
              </a:rPr>
              <a:t> </a:t>
            </a:r>
            <a:r>
              <a:rPr kumimoji="0" lang="de-DE" sz="1800" b="0" i="0" u="none" strike="noStrike" kern="1200" cap="none" spc="0" normalizeH="0" baseline="0" noProof="0" dirty="0" err="1">
                <a:ln>
                  <a:noFill/>
                </a:ln>
                <a:solidFill>
                  <a:srgbClr val="FF0000"/>
                </a:solidFill>
                <a:effectLst/>
                <a:uLnTx/>
                <a:uFillTx/>
                <a:latin typeface="Calibri"/>
                <a:ea typeface="+mn-ea"/>
                <a:cs typeface="+mn-cs"/>
              </a:rPr>
              <a:t>the</a:t>
            </a:r>
            <a:r>
              <a:rPr kumimoji="0" lang="de-DE" sz="1800" b="0" i="0" u="none" strike="noStrike" kern="1200" cap="none" spc="0" normalizeH="0" baseline="0" noProof="0" dirty="0">
                <a:ln>
                  <a:noFill/>
                </a:ln>
                <a:solidFill>
                  <a:srgbClr val="FF0000"/>
                </a:solidFill>
                <a:effectLst/>
                <a:uLnTx/>
                <a:uFillTx/>
                <a:latin typeface="Calibri"/>
                <a:ea typeface="+mn-ea"/>
                <a:cs typeface="+mn-cs"/>
              </a:rPr>
              <a:t> </a:t>
            </a:r>
            <a:r>
              <a:rPr kumimoji="0" lang="de-DE" sz="1800" b="0" i="0" u="none" strike="noStrike" kern="1200" cap="none" spc="0" normalizeH="0" baseline="0" noProof="0" dirty="0" err="1">
                <a:ln>
                  <a:noFill/>
                </a:ln>
                <a:solidFill>
                  <a:srgbClr val="FF0000"/>
                </a:solidFill>
                <a:effectLst/>
                <a:uLnTx/>
                <a:uFillTx/>
                <a:latin typeface="Calibri"/>
                <a:ea typeface="+mn-ea"/>
                <a:cs typeface="+mn-cs"/>
              </a:rPr>
              <a:t>required</a:t>
            </a:r>
            <a:r>
              <a:rPr kumimoji="0" lang="de-DE" sz="1800" b="0" i="0" u="none" strike="noStrike" kern="1200" cap="none" spc="0" normalizeH="0" baseline="0" noProof="0" dirty="0">
                <a:ln>
                  <a:noFill/>
                </a:ln>
                <a:solidFill>
                  <a:srgbClr val="FF0000"/>
                </a:solidFill>
                <a:effectLst/>
                <a:uLnTx/>
                <a:uFillTx/>
                <a:latin typeface="Calibri"/>
                <a:ea typeface="+mn-ea"/>
                <a:cs typeface="+mn-cs"/>
              </a:rPr>
              <a:t> </a:t>
            </a:r>
            <a:r>
              <a:rPr kumimoji="0" lang="de-DE" sz="1800" b="0" i="0" u="none" strike="noStrike" kern="1200" cap="none" spc="0" normalizeH="0" baseline="0" noProof="0" dirty="0" err="1">
                <a:ln>
                  <a:noFill/>
                </a:ln>
                <a:solidFill>
                  <a:srgbClr val="FF0000"/>
                </a:solidFill>
                <a:effectLst/>
                <a:uLnTx/>
                <a:uFillTx/>
                <a:latin typeface="Calibri"/>
                <a:ea typeface="+mn-ea"/>
                <a:cs typeface="+mn-cs"/>
              </a:rPr>
              <a:t>conditions</a:t>
            </a:r>
            <a:endParaRPr kumimoji="0" lang="de-DE" sz="1800" b="0" i="0" u="none" strike="noStrike" kern="1200" cap="none" spc="0" normalizeH="0" baseline="0" noProof="0" dirty="0">
              <a:ln>
                <a:noFill/>
              </a:ln>
              <a:solidFill>
                <a:srgbClr val="FF0000"/>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de-DE" sz="1800" b="0" i="0" u="none" strike="noStrike" kern="1200" cap="none" spc="0" normalizeH="0" baseline="0" noProof="0" dirty="0" err="1">
                <a:ln>
                  <a:noFill/>
                </a:ln>
                <a:solidFill>
                  <a:srgbClr val="FF0000"/>
                </a:solidFill>
                <a:effectLst/>
                <a:uLnTx/>
                <a:uFillTx/>
                <a:latin typeface="Calibri"/>
                <a:ea typeface="+mn-ea"/>
                <a:cs typeface="+mn-cs"/>
              </a:rPr>
              <a:t>Bend</a:t>
            </a:r>
            <a:r>
              <a:rPr kumimoji="0" lang="de-DE" sz="1800" b="0" i="0" u="none" strike="noStrike" kern="1200" cap="none" spc="0" normalizeH="0" baseline="0" noProof="0" dirty="0">
                <a:ln>
                  <a:noFill/>
                </a:ln>
                <a:solidFill>
                  <a:srgbClr val="FF0000"/>
                </a:solidFill>
                <a:effectLst/>
                <a:uLnTx/>
                <a:uFillTx/>
                <a:latin typeface="Calibri"/>
                <a:ea typeface="+mn-ea"/>
                <a:cs typeface="+mn-cs"/>
              </a:rPr>
              <a:t> </a:t>
            </a:r>
            <a:r>
              <a:rPr kumimoji="0" lang="de-DE" sz="1800" b="0" i="0" u="none" strike="noStrike" kern="1200" cap="none" spc="0" normalizeH="0" baseline="0" noProof="0" dirty="0" err="1">
                <a:ln>
                  <a:noFill/>
                </a:ln>
                <a:solidFill>
                  <a:srgbClr val="FF0000"/>
                </a:solidFill>
                <a:effectLst/>
                <a:uLnTx/>
                <a:uFillTx/>
                <a:latin typeface="Calibri"/>
                <a:ea typeface="+mn-ea"/>
                <a:cs typeface="+mn-cs"/>
              </a:rPr>
              <a:t>tests</a:t>
            </a:r>
            <a:r>
              <a:rPr kumimoji="0" lang="de-DE" sz="1800" b="0" i="0" u="none" strike="noStrike" kern="1200" cap="none" spc="0" normalizeH="0" baseline="0" noProof="0" dirty="0">
                <a:ln>
                  <a:noFill/>
                </a:ln>
                <a:solidFill>
                  <a:srgbClr val="FF0000"/>
                </a:solidFill>
                <a:effectLst/>
                <a:uLnTx/>
                <a:uFillTx/>
                <a:latin typeface="Calibri"/>
                <a:ea typeface="+mn-ea"/>
                <a:cs typeface="+mn-cs"/>
              </a:rPr>
              <a:t> in Hot </a:t>
            </a:r>
            <a:r>
              <a:rPr kumimoji="0" lang="de-DE" sz="1800" b="0" i="0" u="none" strike="noStrike" kern="1200" cap="none" spc="0" normalizeH="0" baseline="0" noProof="0" dirty="0" err="1">
                <a:ln>
                  <a:noFill/>
                </a:ln>
                <a:solidFill>
                  <a:srgbClr val="FF0000"/>
                </a:solidFill>
                <a:effectLst/>
                <a:uLnTx/>
                <a:uFillTx/>
                <a:latin typeface="Calibri"/>
                <a:ea typeface="+mn-ea"/>
                <a:cs typeface="+mn-cs"/>
              </a:rPr>
              <a:t>Cell</a:t>
            </a:r>
            <a:r>
              <a:rPr kumimoji="0" lang="de-DE" sz="1800" b="0" i="0" u="none" strike="noStrike" kern="1200" cap="none" spc="0" normalizeH="0" baseline="0" noProof="0" dirty="0">
                <a:ln>
                  <a:noFill/>
                </a:ln>
                <a:solidFill>
                  <a:srgbClr val="FF0000"/>
                </a:solidFill>
                <a:effectLst/>
                <a:uLnTx/>
                <a:uFillTx/>
                <a:latin typeface="Calibri"/>
                <a:ea typeface="+mn-ea"/>
                <a:cs typeface="+mn-cs"/>
              </a:rPr>
              <a:t> </a:t>
            </a:r>
            <a:r>
              <a:rPr kumimoji="0" lang="de-DE" sz="1800" b="0" i="0" u="none" strike="noStrike" kern="1200" cap="none" spc="0" normalizeH="0" baseline="0" noProof="0" dirty="0" err="1">
                <a:ln>
                  <a:noFill/>
                </a:ln>
                <a:solidFill>
                  <a:srgbClr val="FF0000"/>
                </a:solidFill>
                <a:effectLst/>
                <a:uLnTx/>
                <a:uFillTx/>
                <a:latin typeface="Calibri"/>
                <a:ea typeface="+mn-ea"/>
                <a:cs typeface="+mn-cs"/>
              </a:rPr>
              <a:t>environment</a:t>
            </a:r>
            <a:r>
              <a:rPr kumimoji="0" lang="de-DE" sz="1800" b="0" i="0" u="none" strike="noStrike" kern="1200" cap="none" spc="0" normalizeH="0" baseline="0" noProof="0" dirty="0">
                <a:ln>
                  <a:noFill/>
                </a:ln>
                <a:solidFill>
                  <a:srgbClr val="FF0000"/>
                </a:solidFill>
                <a:effectLst/>
                <a:uLnTx/>
                <a:uFillTx/>
                <a:latin typeface="Calibri"/>
                <a:ea typeface="+mn-ea"/>
                <a:cs typeface="+mn-cs"/>
              </a:rPr>
              <a:t> </a:t>
            </a:r>
            <a:r>
              <a:rPr kumimoji="0" lang="de-DE" sz="1800" b="0" i="0" u="none" strike="noStrike" kern="1200" cap="none" spc="0" normalizeH="0" baseline="0" noProof="0" dirty="0" err="1">
                <a:ln>
                  <a:noFill/>
                </a:ln>
                <a:solidFill>
                  <a:srgbClr val="FF0000"/>
                </a:solidFill>
                <a:effectLst/>
                <a:uLnTx/>
                <a:uFillTx/>
                <a:latin typeface="Calibri"/>
                <a:ea typeface="+mn-ea"/>
                <a:cs typeface="+mn-cs"/>
              </a:rPr>
              <a:t>are</a:t>
            </a:r>
            <a:r>
              <a:rPr kumimoji="0" lang="de-DE" sz="1800" b="0" i="0" u="none" strike="noStrike" kern="1200" cap="none" spc="0" normalizeH="0" baseline="0" noProof="0" dirty="0">
                <a:ln>
                  <a:noFill/>
                </a:ln>
                <a:solidFill>
                  <a:srgbClr val="FF0000"/>
                </a:solidFill>
                <a:effectLst/>
                <a:uLnTx/>
                <a:uFillTx/>
                <a:latin typeface="Calibri"/>
                <a:ea typeface="+mn-ea"/>
                <a:cs typeface="+mn-cs"/>
              </a:rPr>
              <a:t> </a:t>
            </a:r>
            <a:r>
              <a:rPr kumimoji="0" lang="de-DE" sz="1800" b="0" i="0" u="none" strike="noStrike" kern="1200" cap="none" spc="0" normalizeH="0" baseline="0" noProof="0" dirty="0" err="1">
                <a:ln>
                  <a:noFill/>
                </a:ln>
                <a:solidFill>
                  <a:srgbClr val="FF0000"/>
                </a:solidFill>
                <a:effectLst/>
                <a:uLnTx/>
                <a:uFillTx/>
                <a:latin typeface="Calibri"/>
                <a:ea typeface="+mn-ea"/>
                <a:cs typeface="+mn-cs"/>
              </a:rPr>
              <a:t>prepared</a:t>
            </a:r>
            <a:r>
              <a:rPr kumimoji="0" lang="de-DE" sz="1800" b="0" i="0" u="none" strike="noStrike" kern="1200" cap="none" spc="0" normalizeH="0" baseline="0" noProof="0" dirty="0">
                <a:ln>
                  <a:noFill/>
                </a:ln>
                <a:solidFill>
                  <a:srgbClr val="FF0000"/>
                </a:solidFill>
                <a:effectLst/>
                <a:uLnTx/>
                <a:uFillTx/>
                <a:latin typeface="Calibri"/>
                <a:ea typeface="+mn-ea"/>
                <a:cs typeface="+mn-cs"/>
              </a:rPr>
              <a:t> and </a:t>
            </a:r>
            <a:r>
              <a:rPr kumimoji="0" lang="de-DE" sz="1800" b="0" i="0" u="none" strike="noStrike" kern="1200" cap="none" spc="0" normalizeH="0" baseline="0" noProof="0" dirty="0" err="1">
                <a:ln>
                  <a:noFill/>
                </a:ln>
                <a:solidFill>
                  <a:srgbClr val="FF0000"/>
                </a:solidFill>
                <a:effectLst/>
                <a:uLnTx/>
                <a:uFillTx/>
                <a:latin typeface="Calibri"/>
                <a:ea typeface="+mn-ea"/>
                <a:cs typeface="+mn-cs"/>
              </a:rPr>
              <a:t>are</a:t>
            </a:r>
            <a:r>
              <a:rPr kumimoji="0" lang="de-DE" sz="1800" b="0" i="0" u="none" strike="noStrike" kern="1200" cap="none" spc="0" normalizeH="0" baseline="0" noProof="0" dirty="0">
                <a:ln>
                  <a:noFill/>
                </a:ln>
                <a:solidFill>
                  <a:srgbClr val="FF0000"/>
                </a:solidFill>
                <a:effectLst/>
                <a:uLnTx/>
                <a:uFillTx/>
                <a:latin typeface="Calibri"/>
                <a:ea typeface="+mn-ea"/>
                <a:cs typeface="+mn-cs"/>
              </a:rPr>
              <a:t> </a:t>
            </a:r>
            <a:r>
              <a:rPr kumimoji="0" lang="de-DE" sz="1800" b="0" i="0" u="none" strike="noStrike" kern="1200" cap="none" spc="0" normalizeH="0" baseline="0" noProof="0" dirty="0" err="1">
                <a:ln>
                  <a:noFill/>
                </a:ln>
                <a:solidFill>
                  <a:srgbClr val="FF0000"/>
                </a:solidFill>
                <a:effectLst/>
                <a:uLnTx/>
                <a:uFillTx/>
                <a:latin typeface="Calibri"/>
                <a:ea typeface="+mn-ea"/>
                <a:cs typeface="+mn-cs"/>
              </a:rPr>
              <a:t>to</a:t>
            </a:r>
            <a:r>
              <a:rPr kumimoji="0" lang="de-DE" sz="1800" b="0" i="0" u="none" strike="noStrike" kern="1200" cap="none" spc="0" normalizeH="0" baseline="0" noProof="0" dirty="0">
                <a:ln>
                  <a:noFill/>
                </a:ln>
                <a:solidFill>
                  <a:srgbClr val="FF0000"/>
                </a:solidFill>
                <a:effectLst/>
                <a:uLnTx/>
                <a:uFillTx/>
                <a:latin typeface="Calibri"/>
                <a:ea typeface="+mn-ea"/>
                <a:cs typeface="+mn-cs"/>
              </a:rPr>
              <a:t> </a:t>
            </a:r>
            <a:r>
              <a:rPr kumimoji="0" lang="de-DE" sz="1800" b="0" i="0" u="none" strike="noStrike" kern="1200" cap="none" spc="0" normalizeH="0" baseline="0" noProof="0" dirty="0" err="1">
                <a:ln>
                  <a:noFill/>
                </a:ln>
                <a:solidFill>
                  <a:srgbClr val="FF0000"/>
                </a:solidFill>
                <a:effectLst/>
                <a:uLnTx/>
                <a:uFillTx/>
                <a:latin typeface="Calibri"/>
                <a:ea typeface="+mn-ea"/>
                <a:cs typeface="+mn-cs"/>
              </a:rPr>
              <a:t>be</a:t>
            </a:r>
            <a:r>
              <a:rPr kumimoji="0" lang="de-DE" sz="1800" b="0" i="0" u="none" strike="noStrike" kern="1200" cap="none" spc="0" normalizeH="0" baseline="0" noProof="0" dirty="0">
                <a:ln>
                  <a:noFill/>
                </a:ln>
                <a:solidFill>
                  <a:srgbClr val="FF0000"/>
                </a:solidFill>
                <a:effectLst/>
                <a:uLnTx/>
                <a:uFillTx/>
                <a:latin typeface="Calibri"/>
                <a:ea typeface="+mn-ea"/>
                <a:cs typeface="+mn-cs"/>
              </a:rPr>
              <a:t> </a:t>
            </a:r>
            <a:r>
              <a:rPr kumimoji="0" lang="de-DE" sz="1800" b="0" i="0" u="none" strike="noStrike" kern="1200" cap="none" spc="0" normalizeH="0" baseline="0" noProof="0" dirty="0" err="1">
                <a:ln>
                  <a:noFill/>
                </a:ln>
                <a:solidFill>
                  <a:srgbClr val="FF0000"/>
                </a:solidFill>
                <a:effectLst/>
                <a:uLnTx/>
                <a:uFillTx/>
                <a:latin typeface="Calibri"/>
                <a:ea typeface="+mn-ea"/>
                <a:cs typeface="+mn-cs"/>
              </a:rPr>
              <a:t>executed</a:t>
            </a:r>
            <a:r>
              <a:rPr kumimoji="0" lang="de-DE" sz="1800" b="0" i="0" u="none" strike="noStrike" kern="1200" cap="none" spc="0" normalizeH="0" baseline="0" noProof="0" dirty="0">
                <a:ln>
                  <a:noFill/>
                </a:ln>
                <a:solidFill>
                  <a:srgbClr val="FF0000"/>
                </a:solidFill>
                <a:effectLst/>
                <a:uLnTx/>
                <a:uFillTx/>
                <a:latin typeface="Calibri"/>
                <a:ea typeface="+mn-ea"/>
                <a:cs typeface="+mn-cs"/>
              </a:rPr>
              <a:t> in Q1 2025</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de-DE" sz="1800" b="0" i="0" u="none" strike="noStrike" kern="1200" cap="none" spc="0" normalizeH="0" baseline="0" noProof="0" dirty="0" err="1">
                <a:ln>
                  <a:noFill/>
                </a:ln>
                <a:solidFill>
                  <a:srgbClr val="FF0000"/>
                </a:solidFill>
                <a:effectLst/>
                <a:uLnTx/>
                <a:uFillTx/>
                <a:latin typeface="Calibri"/>
                <a:ea typeface="+mn-ea"/>
                <a:cs typeface="+mn-cs"/>
              </a:rPr>
              <a:t>Once</a:t>
            </a:r>
            <a:r>
              <a:rPr kumimoji="0" lang="de-DE" sz="1800" b="0" i="0" u="none" strike="noStrike" kern="1200" cap="none" spc="0" normalizeH="0" baseline="0" noProof="0" dirty="0">
                <a:ln>
                  <a:noFill/>
                </a:ln>
                <a:solidFill>
                  <a:srgbClr val="FF0000"/>
                </a:solidFill>
                <a:effectLst/>
                <a:uLnTx/>
                <a:uFillTx/>
                <a:latin typeface="Calibri"/>
                <a:ea typeface="+mn-ea"/>
                <a:cs typeface="+mn-cs"/>
              </a:rPr>
              <a:t> </a:t>
            </a:r>
            <a:r>
              <a:rPr kumimoji="0" lang="de-DE" sz="1800" b="0" i="0" u="none" strike="noStrike" kern="1200" cap="none" spc="0" normalizeH="0" baseline="0" noProof="0" dirty="0" err="1">
                <a:ln>
                  <a:noFill/>
                </a:ln>
                <a:solidFill>
                  <a:srgbClr val="FF0000"/>
                </a:solidFill>
                <a:effectLst/>
                <a:uLnTx/>
                <a:uFillTx/>
                <a:latin typeface="Calibri"/>
                <a:ea typeface="+mn-ea"/>
                <a:cs typeface="+mn-cs"/>
              </a:rPr>
              <a:t>bed</a:t>
            </a:r>
            <a:r>
              <a:rPr kumimoji="0" lang="de-DE" sz="1800" b="0" i="0" u="none" strike="noStrike" kern="1200" cap="none" spc="0" normalizeH="0" baseline="0" noProof="0" dirty="0">
                <a:ln>
                  <a:noFill/>
                </a:ln>
                <a:solidFill>
                  <a:srgbClr val="FF0000"/>
                </a:solidFill>
                <a:effectLst/>
                <a:uLnTx/>
                <a:uFillTx/>
                <a:latin typeface="Calibri"/>
                <a:ea typeface="+mn-ea"/>
                <a:cs typeface="+mn-cs"/>
              </a:rPr>
              <a:t> </a:t>
            </a:r>
            <a:r>
              <a:rPr kumimoji="0" lang="de-DE" sz="1800" b="0" i="0" u="none" strike="noStrike" kern="1200" cap="none" spc="0" normalizeH="0" baseline="0" noProof="0" dirty="0" err="1">
                <a:ln>
                  <a:noFill/>
                </a:ln>
                <a:solidFill>
                  <a:srgbClr val="FF0000"/>
                </a:solidFill>
                <a:effectLst/>
                <a:uLnTx/>
                <a:uFillTx/>
                <a:latin typeface="Calibri"/>
                <a:ea typeface="+mn-ea"/>
                <a:cs typeface="+mn-cs"/>
              </a:rPr>
              <a:t>tests</a:t>
            </a:r>
            <a:r>
              <a:rPr kumimoji="0" lang="de-DE" sz="1800" b="0" i="0" u="none" strike="noStrike" kern="1200" cap="none" spc="0" normalizeH="0" baseline="0" noProof="0" dirty="0">
                <a:ln>
                  <a:noFill/>
                </a:ln>
                <a:solidFill>
                  <a:srgbClr val="FF0000"/>
                </a:solidFill>
                <a:effectLst/>
                <a:uLnTx/>
                <a:uFillTx/>
                <a:latin typeface="Calibri"/>
                <a:ea typeface="+mn-ea"/>
                <a:cs typeface="+mn-cs"/>
              </a:rPr>
              <a:t> </a:t>
            </a:r>
            <a:r>
              <a:rPr kumimoji="0" lang="de-DE" sz="1800" b="0" i="0" u="none" strike="noStrike" kern="1200" cap="none" spc="0" normalizeH="0" baseline="0" noProof="0" dirty="0" err="1">
                <a:ln>
                  <a:noFill/>
                </a:ln>
                <a:solidFill>
                  <a:srgbClr val="FF0000"/>
                </a:solidFill>
                <a:effectLst/>
                <a:uLnTx/>
                <a:uFillTx/>
                <a:latin typeface="Calibri"/>
                <a:ea typeface="+mn-ea"/>
                <a:cs typeface="+mn-cs"/>
              </a:rPr>
              <a:t>are</a:t>
            </a:r>
            <a:r>
              <a:rPr kumimoji="0" lang="de-DE" sz="1800" b="0" i="0" u="none" strike="noStrike" kern="1200" cap="none" spc="0" normalizeH="0" baseline="0" noProof="0" dirty="0">
                <a:ln>
                  <a:noFill/>
                </a:ln>
                <a:solidFill>
                  <a:srgbClr val="FF0000"/>
                </a:solidFill>
                <a:effectLst/>
                <a:uLnTx/>
                <a:uFillTx/>
                <a:latin typeface="Calibri"/>
                <a:ea typeface="+mn-ea"/>
                <a:cs typeface="+mn-cs"/>
              </a:rPr>
              <a:t> </a:t>
            </a:r>
            <a:r>
              <a:rPr kumimoji="0" lang="de-DE" sz="1800" b="0" i="0" u="none" strike="noStrike" kern="1200" cap="none" spc="0" normalizeH="0" baseline="0" noProof="0" dirty="0" err="1">
                <a:ln>
                  <a:noFill/>
                </a:ln>
                <a:solidFill>
                  <a:srgbClr val="FF0000"/>
                </a:solidFill>
                <a:effectLst/>
                <a:uLnTx/>
                <a:uFillTx/>
                <a:latin typeface="Calibri"/>
                <a:ea typeface="+mn-ea"/>
                <a:cs typeface="+mn-cs"/>
              </a:rPr>
              <a:t>completed</a:t>
            </a:r>
            <a:r>
              <a:rPr kumimoji="0" lang="de-DE" sz="1800" b="0" i="0" u="none" strike="noStrike" kern="1200" cap="none" spc="0" normalizeH="0" baseline="0" noProof="0" dirty="0">
                <a:ln>
                  <a:noFill/>
                </a:ln>
                <a:solidFill>
                  <a:srgbClr val="FF0000"/>
                </a:solidFill>
                <a:effectLst/>
                <a:uLnTx/>
                <a:uFillTx/>
                <a:latin typeface="Calibri"/>
                <a:ea typeface="+mn-ea"/>
                <a:cs typeface="+mn-cs"/>
              </a:rPr>
              <a:t>, </a:t>
            </a:r>
            <a:r>
              <a:rPr kumimoji="0" lang="de-DE" sz="1800" b="0" i="0" u="none" strike="noStrike" kern="1200" cap="none" spc="0" normalizeH="0" baseline="0" noProof="0" dirty="0" err="1">
                <a:ln>
                  <a:noFill/>
                </a:ln>
                <a:solidFill>
                  <a:srgbClr val="FF0000"/>
                </a:solidFill>
                <a:effectLst/>
                <a:uLnTx/>
                <a:uFillTx/>
                <a:latin typeface="Calibri"/>
                <a:ea typeface="+mn-ea"/>
                <a:cs typeface="+mn-cs"/>
              </a:rPr>
              <a:t>fracture</a:t>
            </a:r>
            <a:r>
              <a:rPr kumimoji="0" lang="de-DE" sz="1800" b="0" i="0" u="none" strike="noStrike" kern="1200" cap="none" spc="0" normalizeH="0" baseline="0" noProof="0" dirty="0">
                <a:ln>
                  <a:noFill/>
                </a:ln>
                <a:solidFill>
                  <a:srgbClr val="FF0000"/>
                </a:solidFill>
                <a:effectLst/>
                <a:uLnTx/>
                <a:uFillTx/>
                <a:latin typeface="Calibri"/>
                <a:ea typeface="+mn-ea"/>
                <a:cs typeface="+mn-cs"/>
              </a:rPr>
              <a:t> </a:t>
            </a:r>
            <a:r>
              <a:rPr kumimoji="0" lang="de-DE" sz="1800" b="0" i="0" u="none" strike="noStrike" kern="1200" cap="none" spc="0" normalizeH="0" baseline="0" noProof="0" dirty="0" err="1">
                <a:ln>
                  <a:noFill/>
                </a:ln>
                <a:solidFill>
                  <a:srgbClr val="FF0000"/>
                </a:solidFill>
                <a:effectLst/>
                <a:uLnTx/>
                <a:uFillTx/>
                <a:latin typeface="Calibri"/>
                <a:ea typeface="+mn-ea"/>
                <a:cs typeface="+mn-cs"/>
              </a:rPr>
              <a:t>surface</a:t>
            </a:r>
            <a:r>
              <a:rPr kumimoji="0" lang="de-DE" sz="1800" b="0" i="0" u="none" strike="noStrike" kern="1200" cap="none" spc="0" normalizeH="0" baseline="0" noProof="0" dirty="0">
                <a:ln>
                  <a:noFill/>
                </a:ln>
                <a:solidFill>
                  <a:srgbClr val="FF0000"/>
                </a:solidFill>
                <a:effectLst/>
                <a:uLnTx/>
                <a:uFillTx/>
                <a:latin typeface="Calibri"/>
                <a:ea typeface="+mn-ea"/>
                <a:cs typeface="+mn-cs"/>
              </a:rPr>
              <a:t> will </a:t>
            </a:r>
            <a:r>
              <a:rPr kumimoji="0" lang="de-DE" sz="1800" b="0" i="0" u="none" strike="noStrike" kern="1200" cap="none" spc="0" normalizeH="0" baseline="0" noProof="0" dirty="0" err="1">
                <a:ln>
                  <a:noFill/>
                </a:ln>
                <a:solidFill>
                  <a:srgbClr val="FF0000"/>
                </a:solidFill>
                <a:effectLst/>
                <a:uLnTx/>
                <a:uFillTx/>
                <a:latin typeface="Calibri"/>
                <a:ea typeface="+mn-ea"/>
                <a:cs typeface="+mn-cs"/>
              </a:rPr>
              <a:t>be</a:t>
            </a:r>
            <a:r>
              <a:rPr kumimoji="0" lang="de-DE" sz="1800" b="0" i="0" u="none" strike="noStrike" kern="1200" cap="none" spc="0" normalizeH="0" baseline="0" noProof="0" dirty="0">
                <a:ln>
                  <a:noFill/>
                </a:ln>
                <a:solidFill>
                  <a:srgbClr val="FF0000"/>
                </a:solidFill>
                <a:effectLst/>
                <a:uLnTx/>
                <a:uFillTx/>
                <a:latin typeface="Calibri"/>
                <a:ea typeface="+mn-ea"/>
                <a:cs typeface="+mn-cs"/>
              </a:rPr>
              <a:t> </a:t>
            </a:r>
            <a:r>
              <a:rPr kumimoji="0" lang="de-DE" sz="1800" b="0" i="0" u="none" strike="noStrike" kern="1200" cap="none" spc="0" normalizeH="0" baseline="0" noProof="0" dirty="0" err="1">
                <a:ln>
                  <a:noFill/>
                </a:ln>
                <a:solidFill>
                  <a:srgbClr val="FF0000"/>
                </a:solidFill>
                <a:effectLst/>
                <a:uLnTx/>
                <a:uFillTx/>
                <a:latin typeface="Calibri"/>
                <a:ea typeface="+mn-ea"/>
                <a:cs typeface="+mn-cs"/>
              </a:rPr>
              <a:t>investigated</a:t>
            </a:r>
            <a:r>
              <a:rPr kumimoji="0" lang="de-DE" sz="1800" b="0" i="0" u="none" strike="noStrike" kern="1200" cap="none" spc="0" normalizeH="0" baseline="0" noProof="0" dirty="0">
                <a:ln>
                  <a:noFill/>
                </a:ln>
                <a:solidFill>
                  <a:srgbClr val="FF0000"/>
                </a:solidFill>
                <a:effectLst/>
                <a:uLnTx/>
                <a:uFillTx/>
                <a:latin typeface="Calibri"/>
                <a:ea typeface="+mn-ea"/>
                <a:cs typeface="+mn-cs"/>
              </a:rPr>
              <a:t> </a:t>
            </a:r>
            <a:r>
              <a:rPr kumimoji="0" lang="de-DE" sz="1800" b="0" i="0" u="none" strike="noStrike" kern="1200" cap="none" spc="0" normalizeH="0" baseline="0" noProof="0" dirty="0" err="1">
                <a:ln>
                  <a:noFill/>
                </a:ln>
                <a:solidFill>
                  <a:srgbClr val="FF0000"/>
                </a:solidFill>
                <a:effectLst/>
                <a:uLnTx/>
                <a:uFillTx/>
                <a:latin typeface="Calibri"/>
                <a:ea typeface="+mn-ea"/>
                <a:cs typeface="+mn-cs"/>
              </a:rPr>
              <a:t>by</a:t>
            </a:r>
            <a:r>
              <a:rPr kumimoji="0" lang="de-DE" sz="1800" b="0" i="0" u="none" strike="noStrike" kern="1200" cap="none" spc="0" normalizeH="0" baseline="0" noProof="0" dirty="0">
                <a:ln>
                  <a:noFill/>
                </a:ln>
                <a:solidFill>
                  <a:srgbClr val="FF0000"/>
                </a:solidFill>
                <a:effectLst/>
                <a:uLnTx/>
                <a:uFillTx/>
                <a:latin typeface="Calibri"/>
                <a:ea typeface="+mn-ea"/>
                <a:cs typeface="+mn-cs"/>
              </a:rPr>
              <a:t> SEM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de-DE" sz="1800" b="0" i="0" u="none" strike="noStrike" kern="1200" cap="none" spc="0" normalizeH="0" baseline="0" noProof="0" dirty="0" err="1">
                <a:ln>
                  <a:noFill/>
                </a:ln>
                <a:solidFill>
                  <a:srgbClr val="FF0000"/>
                </a:solidFill>
                <a:effectLst/>
                <a:uLnTx/>
                <a:uFillTx/>
                <a:latin typeface="Calibri"/>
                <a:ea typeface="+mn-ea"/>
                <a:cs typeface="+mn-cs"/>
              </a:rPr>
              <a:t>Then</a:t>
            </a:r>
            <a:r>
              <a:rPr kumimoji="0" lang="de-DE" sz="1800" b="0" i="0" u="none" strike="noStrike" kern="1200" cap="none" spc="0" normalizeH="0" baseline="0" noProof="0" dirty="0">
                <a:ln>
                  <a:noFill/>
                </a:ln>
                <a:solidFill>
                  <a:srgbClr val="FF0000"/>
                </a:solidFill>
                <a:effectLst/>
                <a:uLnTx/>
                <a:uFillTx/>
                <a:latin typeface="Calibri"/>
                <a:ea typeface="+mn-ea"/>
                <a:cs typeface="+mn-cs"/>
              </a:rPr>
              <a:t>, </a:t>
            </a:r>
            <a:r>
              <a:rPr kumimoji="0" lang="de-DE" sz="1800" b="0" i="0" u="none" strike="noStrike" kern="1200" cap="none" spc="0" normalizeH="0" baseline="0" noProof="0" dirty="0" err="1">
                <a:ln>
                  <a:noFill/>
                </a:ln>
                <a:solidFill>
                  <a:srgbClr val="FF0000"/>
                </a:solidFill>
                <a:effectLst/>
                <a:uLnTx/>
                <a:uFillTx/>
                <a:latin typeface="Calibri"/>
                <a:ea typeface="+mn-ea"/>
                <a:cs typeface="+mn-cs"/>
              </a:rPr>
              <a:t>the</a:t>
            </a:r>
            <a:r>
              <a:rPr kumimoji="0" lang="de-DE" sz="1800" b="0" i="0" u="none" strike="noStrike" kern="1200" cap="none" spc="0" normalizeH="0" baseline="0" noProof="0" dirty="0">
                <a:ln>
                  <a:noFill/>
                </a:ln>
                <a:solidFill>
                  <a:srgbClr val="FF0000"/>
                </a:solidFill>
                <a:effectLst/>
                <a:uLnTx/>
                <a:uFillTx/>
                <a:latin typeface="Calibri"/>
                <a:ea typeface="+mn-ea"/>
                <a:cs typeface="+mn-cs"/>
              </a:rPr>
              <a:t> </a:t>
            </a:r>
            <a:r>
              <a:rPr kumimoji="0" lang="de-DE" sz="1800" b="0" i="0" u="none" strike="noStrike" kern="1200" cap="none" spc="0" normalizeH="0" baseline="0" noProof="0" dirty="0" err="1">
                <a:ln>
                  <a:noFill/>
                </a:ln>
                <a:solidFill>
                  <a:srgbClr val="FF0000"/>
                </a:solidFill>
                <a:effectLst/>
                <a:uLnTx/>
                <a:uFillTx/>
                <a:latin typeface="Calibri"/>
                <a:ea typeface="+mn-ea"/>
                <a:cs typeface="+mn-cs"/>
              </a:rPr>
              <a:t>samples</a:t>
            </a:r>
            <a:r>
              <a:rPr kumimoji="0" lang="de-DE" sz="1800" b="0" i="0" u="none" strike="noStrike" kern="1200" cap="none" spc="0" normalizeH="0" baseline="0" noProof="0" dirty="0">
                <a:ln>
                  <a:noFill/>
                </a:ln>
                <a:solidFill>
                  <a:srgbClr val="FF0000"/>
                </a:solidFill>
                <a:effectLst/>
                <a:uLnTx/>
                <a:uFillTx/>
                <a:latin typeface="Calibri"/>
                <a:ea typeface="+mn-ea"/>
                <a:cs typeface="+mn-cs"/>
              </a:rPr>
              <a:t> will </a:t>
            </a:r>
            <a:r>
              <a:rPr kumimoji="0" lang="de-DE" sz="1800" b="0" i="0" u="none" strike="noStrike" kern="1200" cap="none" spc="0" normalizeH="0" baseline="0" noProof="0" dirty="0" err="1">
                <a:ln>
                  <a:noFill/>
                </a:ln>
                <a:solidFill>
                  <a:srgbClr val="FF0000"/>
                </a:solidFill>
                <a:effectLst/>
                <a:uLnTx/>
                <a:uFillTx/>
                <a:latin typeface="Calibri"/>
                <a:ea typeface="+mn-ea"/>
                <a:cs typeface="+mn-cs"/>
              </a:rPr>
              <a:t>be</a:t>
            </a:r>
            <a:r>
              <a:rPr kumimoji="0" lang="de-DE" sz="1800" b="0" i="0" u="none" strike="noStrike" kern="1200" cap="none" spc="0" normalizeH="0" baseline="0" noProof="0" dirty="0">
                <a:ln>
                  <a:noFill/>
                </a:ln>
                <a:solidFill>
                  <a:srgbClr val="FF0000"/>
                </a:solidFill>
                <a:effectLst/>
                <a:uLnTx/>
                <a:uFillTx/>
                <a:latin typeface="Calibri"/>
                <a:ea typeface="+mn-ea"/>
                <a:cs typeface="+mn-cs"/>
              </a:rPr>
              <a:t> </a:t>
            </a:r>
            <a:r>
              <a:rPr kumimoji="0" lang="de-DE" sz="1800" b="0" i="0" u="none" strike="noStrike" kern="1200" cap="none" spc="0" normalizeH="0" baseline="0" noProof="0" dirty="0" err="1">
                <a:ln>
                  <a:noFill/>
                </a:ln>
                <a:solidFill>
                  <a:srgbClr val="FF0000"/>
                </a:solidFill>
                <a:effectLst/>
                <a:uLnTx/>
                <a:uFillTx/>
                <a:latin typeface="Calibri"/>
                <a:ea typeface="+mn-ea"/>
                <a:cs typeface="+mn-cs"/>
              </a:rPr>
              <a:t>sent</a:t>
            </a:r>
            <a:r>
              <a:rPr kumimoji="0" lang="de-DE" sz="1800" b="0" i="0" u="none" strike="noStrike" kern="1200" cap="none" spc="0" normalizeH="0" baseline="0" noProof="0" dirty="0">
                <a:ln>
                  <a:noFill/>
                </a:ln>
                <a:solidFill>
                  <a:srgbClr val="FF0000"/>
                </a:solidFill>
                <a:effectLst/>
                <a:uLnTx/>
                <a:uFillTx/>
                <a:latin typeface="Calibri"/>
                <a:ea typeface="+mn-ea"/>
                <a:cs typeface="+mn-cs"/>
              </a:rPr>
              <a:t> </a:t>
            </a:r>
            <a:r>
              <a:rPr kumimoji="0" lang="de-DE" sz="1800" b="0" i="0" u="none" strike="noStrike" kern="1200" cap="none" spc="0" normalizeH="0" baseline="0" noProof="0" dirty="0" err="1">
                <a:ln>
                  <a:noFill/>
                </a:ln>
                <a:solidFill>
                  <a:srgbClr val="FF0000"/>
                </a:solidFill>
                <a:effectLst/>
                <a:uLnTx/>
                <a:uFillTx/>
                <a:latin typeface="Calibri"/>
                <a:ea typeface="+mn-ea"/>
                <a:cs typeface="+mn-cs"/>
              </a:rPr>
              <a:t>to</a:t>
            </a:r>
            <a:r>
              <a:rPr kumimoji="0" lang="de-DE" sz="1800" b="0" i="0" u="none" strike="noStrike" kern="1200" cap="none" spc="0" normalizeH="0" baseline="0" noProof="0" dirty="0">
                <a:ln>
                  <a:noFill/>
                </a:ln>
                <a:solidFill>
                  <a:srgbClr val="FF0000"/>
                </a:solidFill>
                <a:effectLst/>
                <a:uLnTx/>
                <a:uFillTx/>
                <a:latin typeface="Calibri"/>
                <a:ea typeface="+mn-ea"/>
                <a:cs typeface="+mn-cs"/>
              </a:rPr>
              <a:t> KIT </a:t>
            </a:r>
            <a:r>
              <a:rPr kumimoji="0" lang="de-DE" sz="1800" b="0" i="0" u="none" strike="noStrike" kern="1200" cap="none" spc="0" normalizeH="0" baseline="0" noProof="0" dirty="0" err="1">
                <a:ln>
                  <a:noFill/>
                </a:ln>
                <a:solidFill>
                  <a:srgbClr val="FF0000"/>
                </a:solidFill>
                <a:effectLst/>
                <a:uLnTx/>
                <a:uFillTx/>
                <a:latin typeface="Calibri"/>
                <a:ea typeface="+mn-ea"/>
                <a:cs typeface="+mn-cs"/>
              </a:rPr>
              <a:t>for</a:t>
            </a:r>
            <a:r>
              <a:rPr kumimoji="0" lang="de-DE" sz="1800" b="0" i="0" u="none" strike="noStrike" kern="1200" cap="none" spc="0" normalizeH="0" baseline="0" noProof="0" dirty="0">
                <a:ln>
                  <a:noFill/>
                </a:ln>
                <a:solidFill>
                  <a:srgbClr val="FF0000"/>
                </a:solidFill>
                <a:effectLst/>
                <a:uLnTx/>
                <a:uFillTx/>
                <a:latin typeface="Calibri"/>
                <a:ea typeface="+mn-ea"/>
                <a:cs typeface="+mn-cs"/>
              </a:rPr>
              <a:t> TEM </a:t>
            </a:r>
            <a:r>
              <a:rPr kumimoji="0" lang="de-DE" sz="1800" b="0" i="0" u="none" strike="noStrike" kern="1200" cap="none" spc="0" normalizeH="0" baseline="0" noProof="0" dirty="0" err="1">
                <a:ln>
                  <a:noFill/>
                </a:ln>
                <a:solidFill>
                  <a:srgbClr val="FF0000"/>
                </a:solidFill>
                <a:effectLst/>
                <a:uLnTx/>
                <a:uFillTx/>
                <a:latin typeface="Calibri"/>
                <a:ea typeface="+mn-ea"/>
                <a:cs typeface="+mn-cs"/>
              </a:rPr>
              <a:t>examination</a:t>
            </a:r>
            <a:endParaRPr kumimoji="0" lang="de-DE" sz="1800" b="0" i="0" u="none" strike="noStrike" kern="1200" cap="none" spc="0" normalizeH="0" baseline="0" noProof="0" dirty="0">
              <a:ln>
                <a:noFill/>
              </a:ln>
              <a:solidFill>
                <a:srgbClr val="FF0000"/>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de-DE" sz="1800" b="0" i="0" u="none" strike="noStrike" kern="1200" cap="none" spc="0" normalizeH="0" baseline="0" noProof="0" dirty="0">
                <a:ln>
                  <a:noFill/>
                </a:ln>
                <a:solidFill>
                  <a:srgbClr val="FF0000"/>
                </a:solidFill>
                <a:effectLst/>
                <a:uLnTx/>
                <a:uFillTx/>
                <a:latin typeface="Calibri"/>
                <a:ea typeface="+mn-ea"/>
                <a:cs typeface="+mn-cs"/>
              </a:rPr>
              <a:t>Irradiation of 8 KLST </a:t>
            </a:r>
            <a:r>
              <a:rPr kumimoji="0" lang="de-DE" sz="1800" b="0" i="0" u="none" strike="noStrike" kern="1200" cap="none" spc="0" normalizeH="0" baseline="0" noProof="0" dirty="0" err="1">
                <a:ln>
                  <a:noFill/>
                </a:ln>
                <a:solidFill>
                  <a:srgbClr val="FF0000"/>
                </a:solidFill>
                <a:effectLst/>
                <a:uLnTx/>
                <a:uFillTx/>
                <a:latin typeface="Calibri"/>
                <a:ea typeface="+mn-ea"/>
                <a:cs typeface="+mn-cs"/>
              </a:rPr>
              <a:t>samples</a:t>
            </a:r>
            <a:r>
              <a:rPr kumimoji="0" lang="de-DE" sz="1800" b="0" i="0" u="none" strike="noStrike" kern="1200" cap="none" spc="0" normalizeH="0" baseline="0" noProof="0" dirty="0">
                <a:ln>
                  <a:noFill/>
                </a:ln>
                <a:solidFill>
                  <a:srgbClr val="FF0000"/>
                </a:solidFill>
                <a:effectLst/>
                <a:uLnTx/>
                <a:uFillTx/>
                <a:latin typeface="Calibri"/>
                <a:ea typeface="+mn-ea"/>
                <a:cs typeface="+mn-cs"/>
              </a:rPr>
              <a:t> </a:t>
            </a:r>
            <a:r>
              <a:rPr kumimoji="0" lang="de-DE" sz="1800" b="0" i="0" u="none" strike="noStrike" kern="1200" cap="none" spc="0" normalizeH="0" baseline="0" noProof="0" dirty="0" err="1">
                <a:ln>
                  <a:noFill/>
                </a:ln>
                <a:solidFill>
                  <a:srgbClr val="FF0000"/>
                </a:solidFill>
                <a:effectLst/>
                <a:uLnTx/>
                <a:uFillTx/>
                <a:latin typeface="Calibri"/>
                <a:ea typeface="+mn-ea"/>
                <a:cs typeface="+mn-cs"/>
              </a:rPr>
              <a:t>made</a:t>
            </a:r>
            <a:r>
              <a:rPr kumimoji="0" lang="de-DE" sz="1800" b="0" i="0" u="none" strike="noStrike" kern="1200" cap="none" spc="0" normalizeH="0" baseline="0" noProof="0" dirty="0">
                <a:ln>
                  <a:noFill/>
                </a:ln>
                <a:solidFill>
                  <a:srgbClr val="FF0000"/>
                </a:solidFill>
                <a:effectLst/>
                <a:uLnTx/>
                <a:uFillTx/>
                <a:latin typeface="Calibri"/>
                <a:ea typeface="+mn-ea"/>
                <a:cs typeface="+mn-cs"/>
              </a:rPr>
              <a:t> of </a:t>
            </a:r>
            <a:r>
              <a:rPr kumimoji="0" lang="de-DE" sz="1800" b="0" i="0" u="none" strike="noStrike" kern="1200" cap="none" spc="0" normalizeH="0" baseline="0" noProof="0" dirty="0" err="1">
                <a:ln>
                  <a:noFill/>
                </a:ln>
                <a:solidFill>
                  <a:srgbClr val="FF0000"/>
                </a:solidFill>
                <a:effectLst/>
                <a:uLnTx/>
                <a:uFillTx/>
                <a:latin typeface="Calibri"/>
                <a:ea typeface="+mn-ea"/>
                <a:cs typeface="+mn-cs"/>
              </a:rPr>
              <a:t>Wf</a:t>
            </a:r>
            <a:r>
              <a:rPr kumimoji="0" lang="de-DE" sz="1800" b="0" i="0" u="none" strike="noStrike" kern="1200" cap="none" spc="0" normalizeH="0" baseline="0" noProof="0" dirty="0">
                <a:ln>
                  <a:noFill/>
                </a:ln>
                <a:solidFill>
                  <a:srgbClr val="FF0000"/>
                </a:solidFill>
                <a:effectLst/>
                <a:uLnTx/>
                <a:uFillTx/>
                <a:latin typeface="Calibri"/>
                <a:ea typeface="+mn-ea"/>
                <a:cs typeface="+mn-cs"/>
              </a:rPr>
              <a:t>-W at 600C </a:t>
            </a:r>
            <a:r>
              <a:rPr kumimoji="0" lang="de-DE" sz="1800" b="0" i="0" u="none" strike="noStrike" kern="1200" cap="none" spc="0" normalizeH="0" baseline="0" noProof="0" dirty="0" err="1">
                <a:ln>
                  <a:noFill/>
                </a:ln>
                <a:solidFill>
                  <a:srgbClr val="FF0000"/>
                </a:solidFill>
                <a:effectLst/>
                <a:uLnTx/>
                <a:uFillTx/>
                <a:latin typeface="Calibri"/>
                <a:ea typeface="+mn-ea"/>
                <a:cs typeface="+mn-cs"/>
              </a:rPr>
              <a:t>for</a:t>
            </a:r>
            <a:r>
              <a:rPr kumimoji="0" lang="de-DE" sz="1800" b="0" i="0" u="none" strike="noStrike" kern="1200" cap="none" spc="0" normalizeH="0" baseline="0" noProof="0" dirty="0">
                <a:ln>
                  <a:noFill/>
                </a:ln>
                <a:solidFill>
                  <a:srgbClr val="FF0000"/>
                </a:solidFill>
                <a:effectLst/>
                <a:uLnTx/>
                <a:uFillTx/>
                <a:latin typeface="Calibri"/>
                <a:ea typeface="+mn-ea"/>
                <a:cs typeface="+mn-cs"/>
              </a:rPr>
              <a:t> 0.6-1 dpa </a:t>
            </a:r>
            <a:r>
              <a:rPr kumimoji="0" lang="de-DE" sz="1800" b="0" i="0" u="none" strike="noStrike" kern="1200" cap="none" spc="0" normalizeH="0" baseline="0" noProof="0" dirty="0" err="1">
                <a:ln>
                  <a:noFill/>
                </a:ln>
                <a:solidFill>
                  <a:srgbClr val="FF0000"/>
                </a:solidFill>
                <a:effectLst/>
                <a:uLnTx/>
                <a:uFillTx/>
                <a:latin typeface="Calibri"/>
                <a:ea typeface="+mn-ea"/>
                <a:cs typeface="+mn-cs"/>
              </a:rPr>
              <a:t>has</a:t>
            </a:r>
            <a:r>
              <a:rPr kumimoji="0" lang="de-DE" sz="1800" b="0" i="0" u="none" strike="noStrike" kern="1200" cap="none" spc="0" normalizeH="0" baseline="0" noProof="0" dirty="0">
                <a:ln>
                  <a:noFill/>
                </a:ln>
                <a:solidFill>
                  <a:srgbClr val="FF0000"/>
                </a:solidFill>
                <a:effectLst/>
                <a:uLnTx/>
                <a:uFillTx/>
                <a:latin typeface="Calibri"/>
                <a:ea typeface="+mn-ea"/>
                <a:cs typeface="+mn-cs"/>
              </a:rPr>
              <a:t> </a:t>
            </a:r>
            <a:r>
              <a:rPr kumimoji="0" lang="de-DE" sz="1800" b="0" i="0" u="none" strike="noStrike" kern="1200" cap="none" spc="0" normalizeH="0" baseline="0" noProof="0" dirty="0" err="1">
                <a:ln>
                  <a:noFill/>
                </a:ln>
                <a:solidFill>
                  <a:srgbClr val="FF0000"/>
                </a:solidFill>
                <a:effectLst/>
                <a:uLnTx/>
                <a:uFillTx/>
                <a:latin typeface="Calibri"/>
                <a:ea typeface="+mn-ea"/>
                <a:cs typeface="+mn-cs"/>
              </a:rPr>
              <a:t>started</a:t>
            </a:r>
            <a:r>
              <a:rPr kumimoji="0" lang="de-DE" sz="1800" b="0" i="0" u="none" strike="noStrike" kern="1200" cap="none" spc="0" normalizeH="0" baseline="0" noProof="0" dirty="0">
                <a:ln>
                  <a:noFill/>
                </a:ln>
                <a:solidFill>
                  <a:srgbClr val="FF0000"/>
                </a:solidFill>
                <a:effectLst/>
                <a:uLnTx/>
                <a:uFillTx/>
                <a:latin typeface="Calibri"/>
                <a:ea typeface="+mn-ea"/>
                <a:cs typeface="+mn-cs"/>
              </a:rPr>
              <a:t>.</a:t>
            </a:r>
          </a:p>
        </p:txBody>
      </p:sp>
      <p:sp>
        <p:nvSpPr>
          <p:cNvPr id="3" name="Textfeld 2">
            <a:extLst>
              <a:ext uri="{FF2B5EF4-FFF2-40B4-BE49-F238E27FC236}">
                <a16:creationId xmlns:a16="http://schemas.microsoft.com/office/drawing/2014/main" id="{F469D387-AEFD-F462-598C-E9002EFDF34A}"/>
              </a:ext>
            </a:extLst>
          </p:cNvPr>
          <p:cNvSpPr txBox="1"/>
          <p:nvPr/>
        </p:nvSpPr>
        <p:spPr>
          <a:xfrm>
            <a:off x="247034" y="5247830"/>
            <a:ext cx="7073249" cy="1019510"/>
          </a:xfrm>
          <a:prstGeom prst="rect">
            <a:avLst/>
          </a:prstGeom>
          <a:solidFill>
            <a:srgbClr val="E3E3E3"/>
          </a:solidFill>
          <a:ln w="12700">
            <a:solidFill>
              <a:schemeClr val="tx1"/>
            </a:solidFill>
          </a:ln>
        </p:spPr>
        <p:txBody>
          <a:bodyPr wrap="square" rtlCol="0">
            <a:spAutoFit/>
          </a:bodyPr>
          <a:lstStyle/>
          <a:p>
            <a:pPr marL="0" marR="0" lvl="0" indent="0" algn="l" defTabSz="914400" rtl="0" eaLnBrk="1" fontAlgn="auto" latinLnBrk="0" hangingPunct="1">
              <a:lnSpc>
                <a:spcPct val="113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Deliverable: PWIE-SP A.3.T-T003-D003 / PWIE-SP A.3.T-T003-D007</a:t>
            </a:r>
            <a:endParaRPr kumimoji="0" lang="en-US" sz="1333"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13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Status: </a:t>
            </a:r>
            <a:r>
              <a:rPr kumimoji="0" lang="en-US" sz="1333"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partially done </a:t>
            </a:r>
          </a:p>
          <a:p>
            <a:pPr marL="0" marR="0" lvl="0" indent="0" algn="l" defTabSz="914400" rtl="0" eaLnBrk="1" fontAlgn="auto" latinLnBrk="0" hangingPunct="1">
              <a:lnSpc>
                <a:spcPct val="113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Facilities: </a:t>
            </a:r>
            <a:r>
              <a:rPr kumimoji="0" lang="en-US" sz="1333"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BR2 irradiation (no cost will be charged to the project) </a:t>
            </a:r>
            <a:r>
              <a:rPr kumimoji="0" 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 Modelling</a:t>
            </a:r>
            <a:r>
              <a:rPr kumimoji="0" lang="en-US" sz="1333"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N/A</a:t>
            </a:r>
          </a:p>
          <a:p>
            <a:pPr marL="0" marR="0" lvl="0" indent="0" algn="l" defTabSz="914400" rtl="0" eaLnBrk="1" fontAlgn="auto" latinLnBrk="0" hangingPunct="1">
              <a:lnSpc>
                <a:spcPct val="113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Linked WP or TSVV: </a:t>
            </a:r>
            <a:r>
              <a:rPr kumimoji="0" lang="en-US" sz="1333"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WP-MAT-IRRAD</a:t>
            </a:r>
          </a:p>
        </p:txBody>
      </p:sp>
      <p:pic>
        <p:nvPicPr>
          <p:cNvPr id="6" name="Picture 5">
            <a:extLst>
              <a:ext uri="{FF2B5EF4-FFF2-40B4-BE49-F238E27FC236}">
                <a16:creationId xmlns:a16="http://schemas.microsoft.com/office/drawing/2014/main" id="{B3558099-803E-FC39-C871-4DDBE6AA91D3}"/>
              </a:ext>
            </a:extLst>
          </p:cNvPr>
          <p:cNvPicPr>
            <a:picLocks noChangeAspect="1"/>
          </p:cNvPicPr>
          <p:nvPr/>
        </p:nvPicPr>
        <p:blipFill>
          <a:blip r:embed="rId3"/>
          <a:stretch>
            <a:fillRect/>
          </a:stretch>
        </p:blipFill>
        <p:spPr>
          <a:xfrm>
            <a:off x="8182466" y="2844702"/>
            <a:ext cx="3956304" cy="2912883"/>
          </a:xfrm>
          <a:prstGeom prst="rect">
            <a:avLst/>
          </a:prstGeom>
        </p:spPr>
      </p:pic>
    </p:spTree>
    <p:extLst>
      <p:ext uri="{BB962C8B-B14F-4D97-AF65-F5344CB8AC3E}">
        <p14:creationId xmlns:p14="http://schemas.microsoft.com/office/powerpoint/2010/main" val="1352875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CCFAB-DCEA-7CA3-A7A5-9A8E8D77FB92}"/>
              </a:ext>
            </a:extLst>
          </p:cNvPr>
          <p:cNvSpPr>
            <a:spLocks noGrp="1"/>
          </p:cNvSpPr>
          <p:nvPr>
            <p:ph type="title"/>
          </p:nvPr>
        </p:nvSpPr>
        <p:spPr/>
        <p:txBody>
          <a:bodyPr/>
          <a:lstStyle/>
          <a:p>
            <a:r>
              <a:rPr lang="en-US" sz="2400" dirty="0"/>
              <a:t>Low Pressure Plasma Spraying (LPPS) of tungsten (W) on different substrates</a:t>
            </a:r>
            <a:br>
              <a:rPr lang="en-US" sz="2400" dirty="0"/>
            </a:br>
            <a:endParaRPr lang="en-US" sz="2400" dirty="0"/>
          </a:p>
        </p:txBody>
      </p:sp>
      <p:sp>
        <p:nvSpPr>
          <p:cNvPr id="6" name="Text Placeholder 5">
            <a:extLst>
              <a:ext uri="{FF2B5EF4-FFF2-40B4-BE49-F238E27FC236}">
                <a16:creationId xmlns:a16="http://schemas.microsoft.com/office/drawing/2014/main" id="{27F93AC6-1745-B9A4-3F0F-F1140C61EEC1}"/>
              </a:ext>
            </a:extLst>
          </p:cNvPr>
          <p:cNvSpPr>
            <a:spLocks noGrp="1"/>
          </p:cNvSpPr>
          <p:nvPr>
            <p:ph type="body" sz="quarter" idx="15"/>
          </p:nvPr>
        </p:nvSpPr>
        <p:spPr/>
        <p:txBody>
          <a:bodyPr/>
          <a:lstStyle/>
          <a:p>
            <a:r>
              <a:rPr lang="en-US" dirty="0"/>
              <a:t>Coating campaign</a:t>
            </a:r>
          </a:p>
        </p:txBody>
      </p:sp>
      <p:pic>
        <p:nvPicPr>
          <p:cNvPr id="13" name="Content Placeholder 13">
            <a:extLst>
              <a:ext uri="{FF2B5EF4-FFF2-40B4-BE49-F238E27FC236}">
                <a16:creationId xmlns:a16="http://schemas.microsoft.com/office/drawing/2014/main" id="{332EA7D0-62F2-A242-D98B-CB7646C125D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5482021" y="721494"/>
            <a:ext cx="4828362" cy="2131442"/>
          </a:xfrm>
          <a:prstGeom prst="rect">
            <a:avLst/>
          </a:prstGeom>
        </p:spPr>
      </p:pic>
      <p:pic>
        <p:nvPicPr>
          <p:cNvPr id="3" name="Content Placeholder 7" descr="A close-up of a white surface&#10;&#10;Description automatically generated">
            <a:extLst>
              <a:ext uri="{FF2B5EF4-FFF2-40B4-BE49-F238E27FC236}">
                <a16:creationId xmlns:a16="http://schemas.microsoft.com/office/drawing/2014/main" id="{D6D5BBFC-71C0-78CC-C8B0-4F8F3578C56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82064" y="3469047"/>
            <a:ext cx="2520000" cy="2520000"/>
          </a:xfrm>
        </p:spPr>
      </p:pic>
      <p:sp>
        <p:nvSpPr>
          <p:cNvPr id="22" name="TextBox 21">
            <a:extLst>
              <a:ext uri="{FF2B5EF4-FFF2-40B4-BE49-F238E27FC236}">
                <a16:creationId xmlns:a16="http://schemas.microsoft.com/office/drawing/2014/main" id="{65981878-99B6-E582-6796-A684D2A18059}"/>
              </a:ext>
            </a:extLst>
          </p:cNvPr>
          <p:cNvSpPr txBox="1"/>
          <p:nvPr/>
        </p:nvSpPr>
        <p:spPr>
          <a:xfrm>
            <a:off x="263352" y="1389059"/>
            <a:ext cx="5040560" cy="2665345"/>
          </a:xfrm>
          <a:prstGeom prst="rect">
            <a:avLst/>
          </a:prstGeom>
          <a:noFill/>
        </p:spPr>
        <p:txBody>
          <a:bodyPr wrap="square" rtlCol="0">
            <a:spAutoFit/>
          </a:bodyPr>
          <a:lstStyle/>
          <a:p>
            <a:pPr marL="285750" marR="0" lvl="0" indent="-285750" algn="l" defTabSz="457200"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23D6B"/>
                </a:solidFill>
                <a:effectLst/>
                <a:uLnTx/>
                <a:uFillTx/>
                <a:latin typeface="Arial"/>
                <a:ea typeface="+mn-ea"/>
                <a:cs typeface="+mn-cs"/>
              </a:rPr>
              <a:t>The coating campaign has been finalized.</a:t>
            </a:r>
          </a:p>
          <a:p>
            <a:pPr marL="285750" marR="0" lvl="0" indent="-285750" algn="l" defTabSz="457200"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23D6B"/>
                </a:solidFill>
                <a:effectLst/>
                <a:uLnTx/>
                <a:uFillTx/>
                <a:latin typeface="Arial"/>
                <a:ea typeface="+mn-ea"/>
                <a:cs typeface="+mn-cs"/>
              </a:rPr>
              <a:t>High-quality coatings were produced on tungsten substrate and Eurofer97:</a:t>
            </a:r>
          </a:p>
          <a:p>
            <a:pPr marL="742950" marR="0" lvl="1" indent="-285750" algn="l" defTabSz="457200"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23D6B"/>
                </a:solidFill>
                <a:effectLst/>
                <a:uLnTx/>
                <a:uFillTx/>
                <a:latin typeface="Arial"/>
                <a:ea typeface="+mn-ea"/>
                <a:cs typeface="+mn-cs"/>
              </a:rPr>
              <a:t>≥ 500 µm thickness</a:t>
            </a:r>
          </a:p>
          <a:p>
            <a:pPr marL="742950" marR="0" lvl="1" indent="-285750" algn="l" defTabSz="457200"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23D6B"/>
                </a:solidFill>
                <a:effectLst/>
                <a:uLnTx/>
                <a:uFillTx/>
                <a:latin typeface="Arial"/>
                <a:ea typeface="+mn-ea"/>
                <a:cs typeface="+mn-cs"/>
              </a:rPr>
              <a:t>Porosity </a:t>
            </a:r>
            <a:r>
              <a:rPr kumimoji="0" lang="en-US" sz="1600" b="0" i="0" u="none" strike="noStrike" kern="1200" cap="none" spc="0" normalizeH="0" baseline="0" noProof="0" dirty="0">
                <a:ln>
                  <a:noFill/>
                </a:ln>
                <a:solidFill>
                  <a:srgbClr val="023D6B"/>
                </a:solidFill>
                <a:effectLst/>
                <a:uLnTx/>
                <a:uFillTx/>
                <a:latin typeface="Arial"/>
                <a:ea typeface="+mn-ea"/>
                <a:cs typeface="+mn-cs"/>
              </a:rPr>
              <a:t>≤ 3%</a:t>
            </a:r>
          </a:p>
          <a:p>
            <a:pPr marL="742950" marR="0" lvl="1" indent="-285750" algn="l" defTabSz="457200"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23D6B"/>
                </a:solidFill>
                <a:effectLst/>
                <a:uLnTx/>
                <a:uFillTx/>
                <a:latin typeface="Arial"/>
                <a:ea typeface="+mn-ea"/>
                <a:cs typeface="+mn-cs"/>
              </a:rPr>
              <a:t>Low residual stresses</a:t>
            </a:r>
            <a:endParaRPr kumimoji="0" lang="en-GB" sz="1600" b="0" i="0" u="none" strike="noStrike" kern="1200" cap="none" spc="0" normalizeH="0" baseline="0" noProof="0" dirty="0">
              <a:ln>
                <a:noFill/>
              </a:ln>
              <a:solidFill>
                <a:srgbClr val="023D6B"/>
              </a:solidFill>
              <a:effectLst/>
              <a:uLnTx/>
              <a:uFillTx/>
              <a:latin typeface="Arial"/>
              <a:ea typeface="+mn-ea"/>
              <a:cs typeface="+mn-cs"/>
            </a:endParaRPr>
          </a:p>
          <a:p>
            <a:pPr marL="285750" marR="0" lvl="0" indent="-285750" algn="l" defTabSz="457200"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23D6B"/>
                </a:solidFill>
                <a:effectLst/>
                <a:uLnTx/>
                <a:uFillTx/>
                <a:latin typeface="Arial"/>
                <a:ea typeface="+mn-ea"/>
                <a:cs typeface="+mn-cs"/>
              </a:rPr>
              <a:t>Coatings on carbon </a:t>
            </a:r>
            <a:r>
              <a:rPr kumimoji="0" lang="en-GB" sz="1600" b="0" i="0" u="none" strike="noStrike" kern="1200" cap="none" spc="0" normalizeH="0" baseline="0" noProof="0" dirty="0" err="1">
                <a:ln>
                  <a:noFill/>
                </a:ln>
                <a:solidFill>
                  <a:srgbClr val="023D6B"/>
                </a:solidFill>
                <a:effectLst/>
                <a:uLnTx/>
                <a:uFillTx/>
                <a:latin typeface="Arial"/>
                <a:ea typeface="+mn-ea"/>
                <a:cs typeface="+mn-cs"/>
              </a:rPr>
              <a:t>fiber</a:t>
            </a:r>
            <a:r>
              <a:rPr kumimoji="0" lang="en-GB" sz="1600" b="0" i="0" u="none" strike="noStrike" kern="1200" cap="none" spc="0" normalizeH="0" baseline="0" noProof="0" dirty="0">
                <a:ln>
                  <a:noFill/>
                </a:ln>
                <a:solidFill>
                  <a:srgbClr val="023D6B"/>
                </a:solidFill>
                <a:effectLst/>
                <a:uLnTx/>
                <a:uFillTx/>
                <a:latin typeface="Arial"/>
                <a:ea typeface="+mn-ea"/>
                <a:cs typeface="+mn-cs"/>
              </a:rPr>
              <a:t> composite (CFC) delaminate; Mo interlayer not successful</a:t>
            </a:r>
          </a:p>
          <a:p>
            <a:pPr marL="285750" marR="0" lvl="0" indent="-285750" algn="l" defTabSz="457200" rtl="0" eaLnBrk="1" fontAlgn="auto" latinLnBrk="0" hangingPunct="1">
              <a:lnSpc>
                <a:spcPct val="95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23D6B"/>
              </a:solidFill>
              <a:effectLst/>
              <a:uLnTx/>
              <a:uFillTx/>
              <a:latin typeface="Arial"/>
              <a:ea typeface="+mn-ea"/>
              <a:cs typeface="+mn-cs"/>
            </a:endParaRPr>
          </a:p>
          <a:p>
            <a:pPr marL="285750" marR="0" lvl="0" indent="-285750" algn="l" defTabSz="457200" rtl="0" eaLnBrk="1" fontAlgn="auto" latinLnBrk="0" hangingPunct="1">
              <a:lnSpc>
                <a:spcPct val="95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23D6B"/>
              </a:solidFill>
              <a:effectLst/>
              <a:uLnTx/>
              <a:uFillTx/>
              <a:latin typeface="Arial"/>
              <a:ea typeface="+mn-ea"/>
              <a:cs typeface="+mn-cs"/>
            </a:endParaRPr>
          </a:p>
          <a:p>
            <a:pPr marL="285750" marR="0" lvl="0" indent="-285750" algn="l" defTabSz="457200" rtl="0" eaLnBrk="1" fontAlgn="auto" latinLnBrk="0" hangingPunct="1">
              <a:lnSpc>
                <a:spcPct val="95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23D6B"/>
              </a:solidFill>
              <a:effectLst/>
              <a:uLnTx/>
              <a:uFillTx/>
              <a:latin typeface="Arial"/>
              <a:ea typeface="+mn-ea"/>
              <a:cs typeface="+mn-cs"/>
            </a:endParaRPr>
          </a:p>
        </p:txBody>
      </p:sp>
      <p:pic>
        <p:nvPicPr>
          <p:cNvPr id="28" name="Picture 27" descr="A close-up of a white object&#10;&#10;AI-generated content may be incorrect.">
            <a:extLst>
              <a:ext uri="{FF2B5EF4-FFF2-40B4-BE49-F238E27FC236}">
                <a16:creationId xmlns:a16="http://schemas.microsoft.com/office/drawing/2014/main" id="{1113847F-CB88-56AE-D4A6-BDB24463D0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6240" y="3469047"/>
            <a:ext cx="2520000" cy="2520000"/>
          </a:xfrm>
          <a:prstGeom prst="rect">
            <a:avLst/>
          </a:prstGeom>
        </p:spPr>
      </p:pic>
      <p:grpSp>
        <p:nvGrpSpPr>
          <p:cNvPr id="49" name="Group 48">
            <a:extLst>
              <a:ext uri="{FF2B5EF4-FFF2-40B4-BE49-F238E27FC236}">
                <a16:creationId xmlns:a16="http://schemas.microsoft.com/office/drawing/2014/main" id="{79ACCB77-C52E-DE58-CD6B-F108262B371D}"/>
              </a:ext>
            </a:extLst>
          </p:cNvPr>
          <p:cNvGrpSpPr/>
          <p:nvPr/>
        </p:nvGrpSpPr>
        <p:grpSpPr>
          <a:xfrm>
            <a:off x="1307888" y="3469047"/>
            <a:ext cx="2520000" cy="2685781"/>
            <a:chOff x="731824" y="3396090"/>
            <a:chExt cx="2520000" cy="2685781"/>
          </a:xfrm>
        </p:grpSpPr>
        <p:pic>
          <p:nvPicPr>
            <p:cNvPr id="30" name="Picture 29" descr="A close-up of a white surface&#10;&#10;AI-generated content may be incorrect.">
              <a:extLst>
                <a:ext uri="{FF2B5EF4-FFF2-40B4-BE49-F238E27FC236}">
                  <a16:creationId xmlns:a16="http://schemas.microsoft.com/office/drawing/2014/main" id="{3EE67BBE-A83A-FF26-2DAA-950DA35762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824" y="3396090"/>
              <a:ext cx="2520000" cy="2520000"/>
            </a:xfrm>
            <a:prstGeom prst="rect">
              <a:avLst/>
            </a:prstGeom>
          </p:spPr>
        </p:pic>
        <p:sp>
          <p:nvSpPr>
            <p:cNvPr id="39" name="Rechteck 19">
              <a:extLst>
                <a:ext uri="{FF2B5EF4-FFF2-40B4-BE49-F238E27FC236}">
                  <a16:creationId xmlns:a16="http://schemas.microsoft.com/office/drawing/2014/main" id="{FE90D636-649F-17E9-C22E-D2F9C322563B}"/>
                </a:ext>
              </a:extLst>
            </p:cNvPr>
            <p:cNvSpPr/>
            <p:nvPr/>
          </p:nvSpPr>
          <p:spPr>
            <a:xfrm>
              <a:off x="731824" y="5750308"/>
              <a:ext cx="2520000" cy="331563"/>
            </a:xfrm>
            <a:prstGeom prst="rect">
              <a:avLst/>
            </a:prstGeom>
            <a:solidFill>
              <a:schemeClr val="tx2"/>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n-ea"/>
                  <a:cs typeface="+mn-cs"/>
                </a:rPr>
                <a:t>Tungsten</a:t>
              </a:r>
            </a:p>
          </p:txBody>
        </p:sp>
      </p:grpSp>
      <p:sp>
        <p:nvSpPr>
          <p:cNvPr id="42" name="Rechteck 19">
            <a:extLst>
              <a:ext uri="{FF2B5EF4-FFF2-40B4-BE49-F238E27FC236}">
                <a16:creationId xmlns:a16="http://schemas.microsoft.com/office/drawing/2014/main" id="{D7B98386-252F-5ECC-2624-0911614CC13A}"/>
              </a:ext>
            </a:extLst>
          </p:cNvPr>
          <p:cNvSpPr/>
          <p:nvPr/>
        </p:nvSpPr>
        <p:spPr>
          <a:xfrm>
            <a:off x="4782064" y="5823265"/>
            <a:ext cx="2520000" cy="331563"/>
          </a:xfrm>
          <a:prstGeom prst="rect">
            <a:avLst/>
          </a:prstGeom>
          <a:solidFill>
            <a:schemeClr val="tx2"/>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n-ea"/>
                <a:cs typeface="+mn-cs"/>
              </a:rPr>
              <a:t>Eurofer</a:t>
            </a:r>
          </a:p>
        </p:txBody>
      </p:sp>
      <p:sp>
        <p:nvSpPr>
          <p:cNvPr id="43" name="Rechteck 19">
            <a:extLst>
              <a:ext uri="{FF2B5EF4-FFF2-40B4-BE49-F238E27FC236}">
                <a16:creationId xmlns:a16="http://schemas.microsoft.com/office/drawing/2014/main" id="{F4B2F74E-4235-54C9-5F8F-3937A25CE4AD}"/>
              </a:ext>
            </a:extLst>
          </p:cNvPr>
          <p:cNvSpPr/>
          <p:nvPr/>
        </p:nvSpPr>
        <p:spPr>
          <a:xfrm>
            <a:off x="8256240" y="5823264"/>
            <a:ext cx="2520000" cy="331563"/>
          </a:xfrm>
          <a:prstGeom prst="rect">
            <a:avLst/>
          </a:prstGeom>
          <a:solidFill>
            <a:schemeClr val="tx2"/>
          </a:solidFill>
          <a:ln>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n-ea"/>
                <a:cs typeface="+mn-cs"/>
              </a:rPr>
              <a:t>Carbon fiber composite</a:t>
            </a:r>
          </a:p>
        </p:txBody>
      </p:sp>
    </p:spTree>
    <p:extLst>
      <p:ext uri="{BB962C8B-B14F-4D97-AF65-F5344CB8AC3E}">
        <p14:creationId xmlns:p14="http://schemas.microsoft.com/office/powerpoint/2010/main" val="1091923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F8342-646D-D530-B579-3DAC3A1E82D5}"/>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E2B381EA-5DE6-076F-C8ED-53D569377BE3}"/>
              </a:ext>
            </a:extLst>
          </p:cNvPr>
          <p:cNvSpPr>
            <a:spLocks/>
          </p:cNvSpPr>
          <p:nvPr/>
        </p:nvSpPr>
        <p:spPr>
          <a:xfrm>
            <a:off x="7761039" y="1078889"/>
            <a:ext cx="4146701" cy="52565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endParaRPr kumimoji="0" lang="en-GB" sz="24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29DF31F2-4589-6DF8-EB3D-75A41297A421}"/>
              </a:ext>
            </a:extLst>
          </p:cNvPr>
          <p:cNvSpPr/>
          <p:nvPr/>
        </p:nvSpPr>
        <p:spPr>
          <a:xfrm>
            <a:off x="263352" y="1078889"/>
            <a:ext cx="7225154" cy="52565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95000"/>
              </a:lnSpc>
              <a:spcBef>
                <a:spcPts val="0"/>
              </a:spcBef>
              <a:spcAft>
                <a:spcPts val="0"/>
              </a:spcAft>
              <a:buClrTx/>
              <a:buSzTx/>
              <a:buFontTx/>
              <a:buNone/>
              <a:tabLst/>
              <a:defRPr/>
            </a:pPr>
            <a:endParaRPr kumimoji="0" lang="en-GB" sz="24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C144C0E8-6C12-79E9-73D0-A12E7493FA92}"/>
              </a:ext>
            </a:extLst>
          </p:cNvPr>
          <p:cNvSpPr>
            <a:spLocks noGrp="1"/>
          </p:cNvSpPr>
          <p:nvPr>
            <p:ph type="title"/>
          </p:nvPr>
        </p:nvSpPr>
        <p:spPr/>
        <p:txBody>
          <a:bodyPr/>
          <a:lstStyle/>
          <a:p>
            <a:r>
              <a:rPr lang="en-US" dirty="0"/>
              <a:t>Outlook</a:t>
            </a:r>
          </a:p>
        </p:txBody>
      </p:sp>
      <p:sp>
        <p:nvSpPr>
          <p:cNvPr id="5" name="Slide Number Placeholder 4">
            <a:extLst>
              <a:ext uri="{FF2B5EF4-FFF2-40B4-BE49-F238E27FC236}">
                <a16:creationId xmlns:a16="http://schemas.microsoft.com/office/drawing/2014/main" id="{33011C1E-2CCF-2B24-45BA-ECB50CD7344B}"/>
              </a:ext>
            </a:extLst>
          </p:cNvPr>
          <p:cNvSpPr>
            <a:spLocks noGrp="1"/>
          </p:cNvSpPr>
          <p:nvPr>
            <p:ph type="sldNum" sz="quarter" idx="1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23D6B"/>
                </a:solidFill>
                <a:effectLst/>
                <a:uLnTx/>
                <a:uFillTx/>
                <a:latin typeface="Arial"/>
                <a:ea typeface="+mn-ea"/>
                <a:cs typeface="+mn-cs"/>
              </a:rPr>
              <a:t>Slide </a:t>
            </a:r>
            <a:fld id="{A52F4D17-1AD6-42D9-B93A-EB002C62F438}" type="slidenum">
              <a:rPr kumimoji="0" lang="en-US" sz="1200" b="0" i="0" u="none" strike="noStrike" kern="1200" cap="none" spc="0" normalizeH="0" baseline="0" noProof="0" smtClean="0">
                <a:ln>
                  <a:noFill/>
                </a:ln>
                <a:solidFill>
                  <a:srgbClr val="023D6B"/>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rgbClr val="023D6B"/>
              </a:solidFill>
              <a:effectLst/>
              <a:uLnTx/>
              <a:uFillTx/>
              <a:latin typeface="Arial"/>
              <a:ea typeface="+mn-ea"/>
              <a:cs typeface="+mn-cs"/>
            </a:endParaRPr>
          </a:p>
        </p:txBody>
      </p:sp>
      <p:pic>
        <p:nvPicPr>
          <p:cNvPr id="10" name="Picture 9">
            <a:extLst>
              <a:ext uri="{FF2B5EF4-FFF2-40B4-BE49-F238E27FC236}">
                <a16:creationId xmlns:a16="http://schemas.microsoft.com/office/drawing/2014/main" id="{0FBFFB41-12A1-AAE3-50C2-D8903DA15E9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02665" y="1711156"/>
            <a:ext cx="2821510" cy="2160000"/>
          </a:xfrm>
          <a:prstGeom prst="rect">
            <a:avLst/>
          </a:prstGeom>
        </p:spPr>
      </p:pic>
      <p:sp>
        <p:nvSpPr>
          <p:cNvPr id="6" name="TextBox 5">
            <a:extLst>
              <a:ext uri="{FF2B5EF4-FFF2-40B4-BE49-F238E27FC236}">
                <a16:creationId xmlns:a16="http://schemas.microsoft.com/office/drawing/2014/main" id="{A3F6D963-3F51-395D-E62A-947618157AE6}"/>
              </a:ext>
            </a:extLst>
          </p:cNvPr>
          <p:cNvSpPr txBox="1"/>
          <p:nvPr/>
        </p:nvSpPr>
        <p:spPr>
          <a:xfrm>
            <a:off x="595281" y="3992756"/>
            <a:ext cx="3096344"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23D6B"/>
                </a:solidFill>
                <a:effectLst/>
                <a:uLnTx/>
                <a:uFillTx/>
                <a:latin typeface="Arial"/>
                <a:ea typeface="+mn-ea"/>
                <a:cs typeface="+mn-cs"/>
              </a:rPr>
              <a:t>Further plasma exposure experiments: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23D6B"/>
                </a:solidFill>
                <a:effectLst/>
                <a:uLnTx/>
                <a:uFillTx/>
                <a:latin typeface="Arial"/>
                <a:ea typeface="+mn-ea"/>
                <a:cs typeface="+mn-cs"/>
              </a:rPr>
              <a:t>Higher fluences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23D6B"/>
                </a:solidFill>
                <a:effectLst/>
                <a:uLnTx/>
                <a:uFillTx/>
                <a:latin typeface="Arial"/>
                <a:ea typeface="+mn-ea"/>
                <a:cs typeface="+mn-cs"/>
              </a:rPr>
              <a:t>Test for divertor region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23D6B"/>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23D6B"/>
              </a:solidFill>
              <a:effectLst/>
              <a:uLnTx/>
              <a:uFillTx/>
              <a:latin typeface="Arial"/>
              <a:ea typeface="+mn-ea"/>
              <a:cs typeface="+mn-cs"/>
            </a:endParaRPr>
          </a:p>
        </p:txBody>
      </p:sp>
      <p:pic>
        <p:nvPicPr>
          <p:cNvPr id="7" name="Picture 6">
            <a:extLst>
              <a:ext uri="{FF2B5EF4-FFF2-40B4-BE49-F238E27FC236}">
                <a16:creationId xmlns:a16="http://schemas.microsoft.com/office/drawing/2014/main" id="{199B86C6-C5E3-9A56-8CBA-B633C271E00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1" y="1708701"/>
            <a:ext cx="2902243" cy="2160000"/>
          </a:xfrm>
          <a:prstGeom prst="rect">
            <a:avLst/>
          </a:prstGeom>
        </p:spPr>
      </p:pic>
      <p:sp>
        <p:nvSpPr>
          <p:cNvPr id="16" name="Text Placeholder 5">
            <a:extLst>
              <a:ext uri="{FF2B5EF4-FFF2-40B4-BE49-F238E27FC236}">
                <a16:creationId xmlns:a16="http://schemas.microsoft.com/office/drawing/2014/main" id="{075469D2-1A85-25A8-0318-412C36166D83}"/>
              </a:ext>
            </a:extLst>
          </p:cNvPr>
          <p:cNvSpPr>
            <a:spLocks noGrp="1"/>
          </p:cNvSpPr>
          <p:nvPr>
            <p:ph type="body" sz="quarter" idx="15"/>
          </p:nvPr>
        </p:nvSpPr>
        <p:spPr>
          <a:xfrm>
            <a:off x="7987504" y="1306661"/>
            <a:ext cx="3581104" cy="435017"/>
          </a:xfrm>
        </p:spPr>
        <p:txBody>
          <a:bodyPr/>
          <a:lstStyle/>
          <a:p>
            <a:r>
              <a:rPr lang="en-US" dirty="0"/>
              <a:t>High heat flux experiments</a:t>
            </a:r>
          </a:p>
        </p:txBody>
      </p:sp>
      <p:sp>
        <p:nvSpPr>
          <p:cNvPr id="17" name="TextBox 16">
            <a:extLst>
              <a:ext uri="{FF2B5EF4-FFF2-40B4-BE49-F238E27FC236}">
                <a16:creationId xmlns:a16="http://schemas.microsoft.com/office/drawing/2014/main" id="{7D5CA3B1-0F1E-ADF3-6FFF-E049708658E0}"/>
              </a:ext>
            </a:extLst>
          </p:cNvPr>
          <p:cNvSpPr txBox="1"/>
          <p:nvPr/>
        </p:nvSpPr>
        <p:spPr>
          <a:xfrm>
            <a:off x="7987504" y="1726867"/>
            <a:ext cx="3716927" cy="830997"/>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23D6B"/>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23D6B"/>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23D6B"/>
              </a:solidFill>
              <a:effectLst/>
              <a:uLnTx/>
              <a:uFillTx/>
              <a:latin typeface="Arial"/>
              <a:ea typeface="+mn-ea"/>
              <a:cs typeface="+mn-cs"/>
            </a:endParaRPr>
          </a:p>
        </p:txBody>
      </p:sp>
      <p:sp>
        <p:nvSpPr>
          <p:cNvPr id="19" name="TextBox 18">
            <a:extLst>
              <a:ext uri="{FF2B5EF4-FFF2-40B4-BE49-F238E27FC236}">
                <a16:creationId xmlns:a16="http://schemas.microsoft.com/office/drawing/2014/main" id="{B69B4E80-F929-D81A-F941-06878F1B65AA}"/>
              </a:ext>
            </a:extLst>
          </p:cNvPr>
          <p:cNvSpPr txBox="1">
            <a:spLocks/>
          </p:cNvSpPr>
          <p:nvPr/>
        </p:nvSpPr>
        <p:spPr>
          <a:xfrm>
            <a:off x="7848544" y="1653068"/>
            <a:ext cx="3960506" cy="1766637"/>
          </a:xfrm>
          <a:prstGeom prst="rect">
            <a:avLst/>
          </a:prstGeom>
          <a:noFill/>
        </p:spPr>
        <p:txBody>
          <a:bodyPr wrap="square">
            <a:spAutoFit/>
          </a:bodyPr>
          <a:lstStyle/>
          <a:p>
            <a:pPr marL="285750" marR="0" lvl="0" indent="-285750" algn="l" defTabSz="457200"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23D6B"/>
                </a:solidFill>
                <a:effectLst/>
                <a:uLnTx/>
                <a:uFillTx/>
                <a:latin typeface="Arial"/>
                <a:ea typeface="+mn-ea"/>
                <a:cs typeface="+mn-cs"/>
              </a:rPr>
              <a:t>High heat load experiments of up to 20 MW /m</a:t>
            </a:r>
            <a:r>
              <a:rPr kumimoji="0" lang="en-US" sz="1600" b="0" i="0" u="none" strike="noStrike" kern="1200" cap="none" spc="0" normalizeH="0" baseline="30000" noProof="0" dirty="0">
                <a:ln>
                  <a:noFill/>
                </a:ln>
                <a:solidFill>
                  <a:srgbClr val="023D6B"/>
                </a:solidFill>
                <a:effectLst/>
                <a:uLnTx/>
                <a:uFillTx/>
                <a:latin typeface="Arial"/>
                <a:ea typeface="+mn-ea"/>
                <a:cs typeface="+mn-cs"/>
              </a:rPr>
              <a:t>2 </a:t>
            </a:r>
            <a:r>
              <a:rPr kumimoji="0" lang="en-US" sz="1600" b="0" i="0" u="none" strike="noStrike" kern="1200" cap="none" spc="0" normalizeH="0" baseline="0" noProof="0" dirty="0">
                <a:ln>
                  <a:noFill/>
                </a:ln>
                <a:solidFill>
                  <a:srgbClr val="023D6B"/>
                </a:solidFill>
                <a:effectLst/>
                <a:uLnTx/>
                <a:uFillTx/>
                <a:latin typeface="Arial"/>
                <a:ea typeface="+mn-ea"/>
                <a:cs typeface="+mn-cs"/>
              </a:rPr>
              <a:t>(Monoblock design)</a:t>
            </a:r>
          </a:p>
          <a:p>
            <a:pPr marL="285750" marR="0" lvl="0" indent="-285750" algn="l" defTabSz="457200" rtl="0" eaLnBrk="1" fontAlgn="auto" latinLnBrk="0" hangingPunct="1">
              <a:lnSpc>
                <a:spcPct val="95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23D6B"/>
                </a:solidFill>
                <a:effectLst/>
                <a:uLnTx/>
                <a:uFillTx/>
                <a:latin typeface="Arial"/>
                <a:ea typeface="+mn-ea"/>
                <a:cs typeface="+mn-cs"/>
              </a:rPr>
              <a:t>Cyclic heat and high temperatures at the interface of coating and substrate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23D6B"/>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23D6B"/>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23D6B"/>
              </a:solidFill>
              <a:effectLst/>
              <a:uLnTx/>
              <a:uFillTx/>
              <a:latin typeface="Arial"/>
              <a:ea typeface="+mn-ea"/>
              <a:cs typeface="+mn-cs"/>
            </a:endParaRPr>
          </a:p>
        </p:txBody>
      </p:sp>
      <p:sp>
        <p:nvSpPr>
          <p:cNvPr id="18" name="Text Placeholder 5">
            <a:extLst>
              <a:ext uri="{FF2B5EF4-FFF2-40B4-BE49-F238E27FC236}">
                <a16:creationId xmlns:a16="http://schemas.microsoft.com/office/drawing/2014/main" id="{F0EEED0E-C7C1-2AF7-2694-C8C9642806EF}"/>
              </a:ext>
            </a:extLst>
          </p:cNvPr>
          <p:cNvSpPr txBox="1">
            <a:spLocks/>
          </p:cNvSpPr>
          <p:nvPr/>
        </p:nvSpPr>
        <p:spPr>
          <a:xfrm>
            <a:off x="535885" y="1318014"/>
            <a:ext cx="5132778" cy="435017"/>
          </a:xfrm>
          <a:prstGeom prst="rect">
            <a:avLst/>
          </a:prstGeom>
        </p:spPr>
        <p:txBody>
          <a:bodyPr vert="horz" lIns="0" tIns="0" rIns="0" bIns="0" rtlCol="0" anchor="t" anchorCtr="0">
            <a:noAutofit/>
          </a:bodyPr>
          <a:lstStyle>
            <a:lvl1pPr marL="0" indent="0" algn="l" defTabSz="914400" rtl="0" eaLnBrk="1" latinLnBrk="0" hangingPunct="1">
              <a:lnSpc>
                <a:spcPct val="114000"/>
              </a:lnSpc>
              <a:spcBef>
                <a:spcPts val="0"/>
              </a:spcBef>
              <a:spcAft>
                <a:spcPts val="0"/>
              </a:spcAft>
              <a:buFont typeface="Calibri" panose="020F0502020204030204" pitchFamily="34" charset="0"/>
              <a:buNone/>
              <a:defRPr sz="1800" b="1" kern="1200">
                <a:solidFill>
                  <a:schemeClr val="tx2"/>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0"/>
              </a:spcBef>
              <a:spcAft>
                <a:spcPts val="0"/>
              </a:spcAft>
              <a:buClrTx/>
              <a:buSzTx/>
              <a:buFont typeface="Calibri" panose="020F0502020204030204" pitchFamily="34" charset="0"/>
              <a:buNone/>
              <a:tabLst/>
              <a:defRPr/>
            </a:pPr>
            <a:r>
              <a:rPr kumimoji="0" lang="en-US" sz="1800" b="1" i="0" u="none" strike="noStrike" kern="1200" cap="none" spc="0" normalizeH="0" baseline="0" noProof="0" dirty="0">
                <a:ln>
                  <a:noFill/>
                </a:ln>
                <a:solidFill>
                  <a:srgbClr val="023D6B"/>
                </a:solidFill>
                <a:effectLst/>
                <a:uLnTx/>
                <a:uFillTx/>
                <a:latin typeface="Arial"/>
                <a:ea typeface="+mn-ea"/>
                <a:cs typeface="+mn-cs"/>
              </a:rPr>
              <a:t>Plasma exposure experiments</a:t>
            </a:r>
          </a:p>
        </p:txBody>
      </p:sp>
      <p:sp>
        <p:nvSpPr>
          <p:cNvPr id="26" name="TextBox 25">
            <a:extLst>
              <a:ext uri="{FF2B5EF4-FFF2-40B4-BE49-F238E27FC236}">
                <a16:creationId xmlns:a16="http://schemas.microsoft.com/office/drawing/2014/main" id="{A37C997F-2C19-7569-6AD3-7B983913F17F}"/>
              </a:ext>
            </a:extLst>
          </p:cNvPr>
          <p:cNvSpPr txBox="1"/>
          <p:nvPr/>
        </p:nvSpPr>
        <p:spPr>
          <a:xfrm>
            <a:off x="4069112" y="3992756"/>
            <a:ext cx="3096344" cy="230832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23D6B"/>
                </a:solidFill>
                <a:effectLst/>
                <a:uLnTx/>
                <a:uFillTx/>
                <a:latin typeface="Arial"/>
                <a:ea typeface="+mn-ea"/>
                <a:cs typeface="+mn-cs"/>
              </a:rPr>
              <a:t>Comparing for different LPPS production parameters: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23D6B"/>
                </a:solidFill>
                <a:effectLst/>
                <a:uLnTx/>
                <a:uFillTx/>
                <a:latin typeface="Arial"/>
                <a:ea typeface="+mn-ea"/>
                <a:cs typeface="+mn-cs"/>
              </a:rPr>
              <a:t>Impact of the LPPS parameter on the plasma performance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23D6B"/>
                </a:solidFill>
                <a:effectLst/>
                <a:uLnTx/>
                <a:uFillTx/>
                <a:latin typeface="Arial"/>
                <a:ea typeface="+mn-ea"/>
                <a:cs typeface="+mn-cs"/>
              </a:rPr>
              <a:t>Impact of the substrate material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23D6B"/>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23D6B"/>
              </a:solidFill>
              <a:effectLst/>
              <a:uLnTx/>
              <a:uFillTx/>
              <a:latin typeface="Arial"/>
              <a:ea typeface="+mn-ea"/>
              <a:cs typeface="+mn-cs"/>
            </a:endParaRPr>
          </a:p>
        </p:txBody>
      </p:sp>
      <p:sp>
        <p:nvSpPr>
          <p:cNvPr id="27" name="Text Placeholder 5">
            <a:extLst>
              <a:ext uri="{FF2B5EF4-FFF2-40B4-BE49-F238E27FC236}">
                <a16:creationId xmlns:a16="http://schemas.microsoft.com/office/drawing/2014/main" id="{04DE0C69-7DEE-4E6E-9AED-C6BE237F3EFF}"/>
              </a:ext>
            </a:extLst>
          </p:cNvPr>
          <p:cNvSpPr txBox="1">
            <a:spLocks/>
          </p:cNvSpPr>
          <p:nvPr/>
        </p:nvSpPr>
        <p:spPr>
          <a:xfrm>
            <a:off x="7987505" y="4005284"/>
            <a:ext cx="3581104" cy="435017"/>
          </a:xfrm>
          <a:prstGeom prst="rect">
            <a:avLst/>
          </a:prstGeom>
        </p:spPr>
        <p:txBody>
          <a:bodyPr vert="horz" lIns="0" tIns="0" rIns="0" bIns="0" rtlCol="0" anchor="t" anchorCtr="0">
            <a:noAutofit/>
          </a:bodyPr>
          <a:lstStyle>
            <a:lvl1pPr marL="0" indent="0" algn="l" defTabSz="914400" rtl="0" eaLnBrk="1" latinLnBrk="0" hangingPunct="1">
              <a:lnSpc>
                <a:spcPct val="114000"/>
              </a:lnSpc>
              <a:spcBef>
                <a:spcPts val="0"/>
              </a:spcBef>
              <a:spcAft>
                <a:spcPts val="0"/>
              </a:spcAft>
              <a:buFont typeface="Calibri" panose="020F0502020204030204" pitchFamily="34" charset="0"/>
              <a:buNone/>
              <a:defRPr sz="1800" b="1" kern="1200">
                <a:solidFill>
                  <a:schemeClr val="tx2"/>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0"/>
              </a:spcBef>
              <a:spcAft>
                <a:spcPts val="0"/>
              </a:spcAft>
              <a:buClrTx/>
              <a:buSzTx/>
              <a:buFont typeface="Calibri" panose="020F0502020204030204" pitchFamily="34" charset="0"/>
              <a:buNone/>
              <a:tabLst/>
              <a:defRPr/>
            </a:pPr>
            <a:r>
              <a:rPr kumimoji="0" lang="en-US" sz="1800" b="1" i="1" u="none" strike="noStrike" kern="1200" cap="none" spc="0" normalizeH="0" baseline="0" noProof="0" dirty="0">
                <a:ln>
                  <a:noFill/>
                </a:ln>
                <a:solidFill>
                  <a:srgbClr val="023D6B"/>
                </a:solidFill>
                <a:effectLst/>
                <a:uLnTx/>
                <a:uFillTx/>
                <a:latin typeface="Arial"/>
                <a:ea typeface="+mn-ea"/>
                <a:cs typeface="+mn-cs"/>
              </a:rPr>
              <a:t>In-situ</a:t>
            </a:r>
            <a:r>
              <a:rPr kumimoji="0" lang="en-US" sz="1800" b="1" i="0" u="none" strike="noStrike" kern="1200" cap="none" spc="0" normalizeH="0" baseline="0" noProof="0" dirty="0">
                <a:ln>
                  <a:noFill/>
                </a:ln>
                <a:solidFill>
                  <a:srgbClr val="023D6B"/>
                </a:solidFill>
                <a:effectLst/>
                <a:uLnTx/>
                <a:uFillTx/>
                <a:latin typeface="Arial"/>
                <a:ea typeface="+mn-ea"/>
                <a:cs typeface="+mn-cs"/>
              </a:rPr>
              <a:t> application</a:t>
            </a:r>
          </a:p>
        </p:txBody>
      </p:sp>
      <p:sp>
        <p:nvSpPr>
          <p:cNvPr id="28" name="TextBox 27">
            <a:extLst>
              <a:ext uri="{FF2B5EF4-FFF2-40B4-BE49-F238E27FC236}">
                <a16:creationId xmlns:a16="http://schemas.microsoft.com/office/drawing/2014/main" id="{6263EA0A-FEBC-059A-85D7-50049978977B}"/>
              </a:ext>
            </a:extLst>
          </p:cNvPr>
          <p:cNvSpPr txBox="1"/>
          <p:nvPr/>
        </p:nvSpPr>
        <p:spPr>
          <a:xfrm>
            <a:off x="8039366" y="4384903"/>
            <a:ext cx="3240743" cy="3046988"/>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23D6B"/>
                </a:solidFill>
                <a:effectLst/>
                <a:uLnTx/>
                <a:uFillTx/>
                <a:latin typeface="Arial"/>
                <a:ea typeface="+mn-ea"/>
                <a:cs typeface="+mn-cs"/>
              </a:rPr>
              <a:t>Pilot design of an implementation in a fusion device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23D6B"/>
                </a:solidFill>
                <a:effectLst/>
                <a:uLnTx/>
                <a:uFillTx/>
                <a:latin typeface="Arial"/>
                <a:ea typeface="+mn-ea"/>
                <a:cs typeface="+mn-cs"/>
              </a:rPr>
              <a:t>Consideration of conditions such as radioactivity and pollution</a:t>
            </a:r>
            <a:endParaRPr kumimoji="0" lang="en-US" sz="1600" b="0" i="0" u="none" strike="noStrike" kern="1200" cap="none" spc="0" normalizeH="0" baseline="0" noProof="0" dirty="0">
              <a:ln>
                <a:noFill/>
              </a:ln>
              <a:solidFill>
                <a:srgbClr val="023D6B"/>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23D6B"/>
                </a:solidFill>
                <a:effectLst/>
                <a:uLnTx/>
                <a:uFillTx/>
                <a:latin typeface="Arial"/>
                <a:ea typeface="+mn-ea"/>
                <a:cs typeface="+mn-cs"/>
              </a:rPr>
              <a:t>Defect detection system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23D6B"/>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23D6B"/>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23D6B"/>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23D6B"/>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23D6B"/>
              </a:solidFill>
              <a:effectLst/>
              <a:uLnTx/>
              <a:uFillTx/>
              <a:latin typeface="Arial"/>
              <a:ea typeface="+mn-ea"/>
              <a:cs typeface="+mn-cs"/>
            </a:endParaRPr>
          </a:p>
        </p:txBody>
      </p:sp>
      <p:grpSp>
        <p:nvGrpSpPr>
          <p:cNvPr id="8" name="Group 7">
            <a:extLst>
              <a:ext uri="{FF2B5EF4-FFF2-40B4-BE49-F238E27FC236}">
                <a16:creationId xmlns:a16="http://schemas.microsoft.com/office/drawing/2014/main" id="{4AA4C329-EBD0-07C1-53FB-7382DBC070F7}"/>
              </a:ext>
            </a:extLst>
          </p:cNvPr>
          <p:cNvGrpSpPr/>
          <p:nvPr/>
        </p:nvGrpSpPr>
        <p:grpSpPr>
          <a:xfrm>
            <a:off x="8904312" y="2794949"/>
            <a:ext cx="1728963" cy="1003329"/>
            <a:chOff x="1985727" y="30478674"/>
            <a:chExt cx="885476" cy="1169834"/>
          </a:xfrm>
        </p:grpSpPr>
        <p:grpSp>
          <p:nvGrpSpPr>
            <p:cNvPr id="9" name="Gruppieren 189">
              <a:extLst>
                <a:ext uri="{FF2B5EF4-FFF2-40B4-BE49-F238E27FC236}">
                  <a16:creationId xmlns:a16="http://schemas.microsoft.com/office/drawing/2014/main" id="{B8E21E59-521E-74E6-1F55-8A3BBB03FD0D}"/>
                </a:ext>
              </a:extLst>
            </p:cNvPr>
            <p:cNvGrpSpPr/>
            <p:nvPr/>
          </p:nvGrpSpPr>
          <p:grpSpPr>
            <a:xfrm>
              <a:off x="1985727" y="31028203"/>
              <a:ext cx="885476" cy="620305"/>
              <a:chOff x="5407026" y="2333756"/>
              <a:chExt cx="1882932" cy="685773"/>
            </a:xfrm>
          </p:grpSpPr>
          <p:sp>
            <p:nvSpPr>
              <p:cNvPr id="13" name="Rechteck 190">
                <a:extLst>
                  <a:ext uri="{FF2B5EF4-FFF2-40B4-BE49-F238E27FC236}">
                    <a16:creationId xmlns:a16="http://schemas.microsoft.com/office/drawing/2014/main" id="{1C15DE4D-404F-B746-A83E-C3772D084FDF}"/>
                  </a:ext>
                </a:extLst>
              </p:cNvPr>
              <p:cNvSpPr/>
              <p:nvPr/>
            </p:nvSpPr>
            <p:spPr>
              <a:xfrm>
                <a:off x="5407028" y="2569288"/>
                <a:ext cx="1882930" cy="450241"/>
              </a:xfrm>
              <a:prstGeom prst="rect">
                <a:avLst/>
              </a:prstGeom>
              <a:solidFill>
                <a:srgbClr val="3A9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rial"/>
                    <a:ea typeface="+mn-ea"/>
                    <a:cs typeface="+mn-cs"/>
                  </a:rPr>
                  <a:t>Substrate</a:t>
                </a:r>
              </a:p>
            </p:txBody>
          </p:sp>
          <p:sp>
            <p:nvSpPr>
              <p:cNvPr id="14" name="Rechteck 191">
                <a:extLst>
                  <a:ext uri="{FF2B5EF4-FFF2-40B4-BE49-F238E27FC236}">
                    <a16:creationId xmlns:a16="http://schemas.microsoft.com/office/drawing/2014/main" id="{DECC221E-1824-82FB-9C22-769610A58B1E}"/>
                  </a:ext>
                </a:extLst>
              </p:cNvPr>
              <p:cNvSpPr/>
              <p:nvPr/>
            </p:nvSpPr>
            <p:spPr>
              <a:xfrm>
                <a:off x="5407026" y="2333756"/>
                <a:ext cx="1882931" cy="265477"/>
              </a:xfrm>
              <a:prstGeom prst="rect">
                <a:avLst/>
              </a:prstGeom>
              <a:solidFill>
                <a:srgbClr val="EF8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5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rial"/>
                    <a:ea typeface="+mn-ea"/>
                    <a:cs typeface="+mn-cs"/>
                  </a:rPr>
                  <a:t>W</a:t>
                </a:r>
              </a:p>
            </p:txBody>
          </p:sp>
        </p:grpSp>
        <p:sp>
          <p:nvSpPr>
            <p:cNvPr id="11" name="Pfeil: nach unten 19">
              <a:extLst>
                <a:ext uri="{FF2B5EF4-FFF2-40B4-BE49-F238E27FC236}">
                  <a16:creationId xmlns:a16="http://schemas.microsoft.com/office/drawing/2014/main" id="{70B96546-FEA3-92AF-2EAF-C21D26E2C9B7}"/>
                </a:ext>
              </a:extLst>
            </p:cNvPr>
            <p:cNvSpPr/>
            <p:nvPr/>
          </p:nvSpPr>
          <p:spPr>
            <a:xfrm>
              <a:off x="2090352" y="30492545"/>
              <a:ext cx="236611" cy="834883"/>
            </a:xfrm>
            <a:prstGeom prst="downArrow">
              <a:avLst/>
            </a:prstGeom>
            <a:gradFill>
              <a:gsLst>
                <a:gs pos="0">
                  <a:srgbClr val="FF0000"/>
                </a:gs>
                <a:gs pos="48000">
                  <a:schemeClr val="accent1">
                    <a:lumMod val="45000"/>
                    <a:lumOff val="55000"/>
                  </a:schemeClr>
                </a:gs>
                <a:gs pos="54000">
                  <a:schemeClr val="accent1">
                    <a:lumMod val="45000"/>
                    <a:lumOff val="55000"/>
                  </a:schemeClr>
                </a:gs>
                <a:gs pos="100000">
                  <a:schemeClr val="tx2">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5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Pfeil: nach unten 27">
              <a:extLst>
                <a:ext uri="{FF2B5EF4-FFF2-40B4-BE49-F238E27FC236}">
                  <a16:creationId xmlns:a16="http://schemas.microsoft.com/office/drawing/2014/main" id="{D205A620-978E-288D-D3D5-302183510FCF}"/>
                </a:ext>
              </a:extLst>
            </p:cNvPr>
            <p:cNvSpPr/>
            <p:nvPr/>
          </p:nvSpPr>
          <p:spPr>
            <a:xfrm>
              <a:off x="2506654" y="30478674"/>
              <a:ext cx="236611" cy="834883"/>
            </a:xfrm>
            <a:prstGeom prst="downArrow">
              <a:avLst/>
            </a:prstGeom>
            <a:gradFill>
              <a:gsLst>
                <a:gs pos="0">
                  <a:srgbClr val="FF0000"/>
                </a:gs>
                <a:gs pos="48000">
                  <a:schemeClr val="accent1">
                    <a:lumMod val="45000"/>
                    <a:lumOff val="55000"/>
                  </a:schemeClr>
                </a:gs>
                <a:gs pos="54000">
                  <a:schemeClr val="accent1">
                    <a:lumMod val="45000"/>
                    <a:lumOff val="55000"/>
                  </a:schemeClr>
                </a:gs>
                <a:gs pos="100000">
                  <a:schemeClr val="tx2">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5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1169833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1A34E-F50D-C26A-3F66-03B6620C44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20CF93-C6C8-88CB-6E9C-4F52737F58CB}"/>
              </a:ext>
            </a:extLst>
          </p:cNvPr>
          <p:cNvSpPr>
            <a:spLocks noGrp="1"/>
          </p:cNvSpPr>
          <p:nvPr>
            <p:ph type="title"/>
          </p:nvPr>
        </p:nvSpPr>
        <p:spPr>
          <a:xfrm>
            <a:off x="407368" y="2074188"/>
            <a:ext cx="8231931" cy="620251"/>
          </a:xfrm>
        </p:spPr>
        <p:txBody>
          <a:bodyPr>
            <a:normAutofit fontScale="90000"/>
          </a:bodyPr>
          <a:lstStyle/>
          <a:p>
            <a:r>
              <a:rPr lang="en-US" sz="3600" dirty="0"/>
              <a:t>WP PWIE SPA 4</a:t>
            </a:r>
            <a:endParaRPr lang="en-US" dirty="0"/>
          </a:p>
        </p:txBody>
      </p:sp>
      <p:pic>
        <p:nvPicPr>
          <p:cNvPr id="6" name="Grafik 5">
            <a:extLst>
              <a:ext uri="{FF2B5EF4-FFF2-40B4-BE49-F238E27FC236}">
                <a16:creationId xmlns:a16="http://schemas.microsoft.com/office/drawing/2014/main" id="{67FF9084-0A62-28E0-5CCD-098D51B7BD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1714" y="141458"/>
            <a:ext cx="1728192" cy="502627"/>
          </a:xfrm>
          <a:prstGeom prst="rect">
            <a:avLst/>
          </a:prstGeom>
        </p:spPr>
      </p:pic>
      <p:sp>
        <p:nvSpPr>
          <p:cNvPr id="8" name="Textplatzhalter 7">
            <a:extLst>
              <a:ext uri="{FF2B5EF4-FFF2-40B4-BE49-F238E27FC236}">
                <a16:creationId xmlns:a16="http://schemas.microsoft.com/office/drawing/2014/main" id="{662E1471-60CF-EC23-74EB-50FC51AA5215}"/>
              </a:ext>
            </a:extLst>
          </p:cNvPr>
          <p:cNvSpPr>
            <a:spLocks noGrp="1"/>
          </p:cNvSpPr>
          <p:nvPr>
            <p:ph type="body" sz="quarter" idx="10"/>
          </p:nvPr>
        </p:nvSpPr>
        <p:spPr>
          <a:xfrm>
            <a:off x="407368" y="3693074"/>
            <a:ext cx="11230450" cy="457848"/>
          </a:xfrm>
        </p:spPr>
        <p:txBody>
          <a:bodyPr>
            <a:normAutofit/>
          </a:bodyPr>
          <a:lstStyle/>
          <a:p>
            <a:r>
              <a:rPr lang="en-US" sz="1400" dirty="0"/>
              <a:t>Update for 2025</a:t>
            </a:r>
            <a:endParaRPr lang="en-GB" sz="1400" dirty="0"/>
          </a:p>
        </p:txBody>
      </p:sp>
    </p:spTree>
    <p:extLst>
      <p:ext uri="{BB962C8B-B14F-4D97-AF65-F5344CB8AC3E}">
        <p14:creationId xmlns:p14="http://schemas.microsoft.com/office/powerpoint/2010/main" val="2244696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E99F22-3C58-E3A3-B14C-8F012FB455DA}"/>
              </a:ext>
            </a:extLst>
          </p:cNvPr>
          <p:cNvSpPr>
            <a:spLocks noGrp="1"/>
          </p:cNvSpPr>
          <p:nvPr>
            <p:ph type="title"/>
          </p:nvPr>
        </p:nvSpPr>
        <p:spPr>
          <a:xfrm>
            <a:off x="983432" y="192515"/>
            <a:ext cx="9451776" cy="457200"/>
          </a:xfrm>
        </p:spPr>
        <p:txBody>
          <a:bodyPr/>
          <a:lstStyle/>
          <a:p>
            <a:br>
              <a:rPr lang="en-US" dirty="0"/>
            </a:br>
            <a:br>
              <a:rPr lang="en-US" dirty="0"/>
            </a:br>
            <a:r>
              <a:rPr lang="en-US" dirty="0"/>
              <a:t>High Temperature performance of </a:t>
            </a:r>
            <a:r>
              <a:rPr lang="en-US" dirty="0" err="1"/>
              <a:t>Armour</a:t>
            </a:r>
            <a:r>
              <a:rPr lang="en-US" dirty="0"/>
              <a:t> Materials: Recrystallization and Melting</a:t>
            </a:r>
            <a:r>
              <a:rPr lang="de-DE" dirty="0"/>
              <a:t> </a:t>
            </a:r>
            <a:br>
              <a:rPr lang="en-GB" dirty="0"/>
            </a:br>
            <a:endParaRPr lang="en-GB" dirty="0"/>
          </a:p>
        </p:txBody>
      </p:sp>
      <p:sp>
        <p:nvSpPr>
          <p:cNvPr id="4" name="Fußzeilenplatzhalter 3">
            <a:extLst>
              <a:ext uri="{FF2B5EF4-FFF2-40B4-BE49-F238E27FC236}">
                <a16:creationId xmlns:a16="http://schemas.microsoft.com/office/drawing/2014/main" id="{EB8F326E-9A37-22DF-64D2-7E33F82809D8}"/>
              </a:ext>
            </a:extLst>
          </p:cNvPr>
          <p:cNvSpPr>
            <a:spLocks noGrp="1"/>
          </p:cNvSpPr>
          <p:nvPr>
            <p:ph type="ftr" sz="quarter" idx="11"/>
          </p:nvPr>
        </p:nvSpPr>
        <p:spPr>
          <a:xfrm>
            <a:off x="825624" y="6555770"/>
            <a:ext cx="3470176" cy="329614"/>
          </a:xfrm>
        </p:spPr>
        <p:txBody>
          <a:bodyPr/>
          <a:lstStyle/>
          <a:p>
            <a:r>
              <a:rPr lang="en-GB"/>
              <a:t>Jan W. Coenen 2024.11.20</a:t>
            </a:r>
            <a:endParaRPr lang="en-GB" dirty="0"/>
          </a:p>
        </p:txBody>
      </p:sp>
      <p:sp>
        <p:nvSpPr>
          <p:cNvPr id="5" name="Foliennummernplatzhalter 4">
            <a:extLst>
              <a:ext uri="{FF2B5EF4-FFF2-40B4-BE49-F238E27FC236}">
                <a16:creationId xmlns:a16="http://schemas.microsoft.com/office/drawing/2014/main" id="{FA5F848B-CDB4-FD73-80AB-27A14114A66C}"/>
              </a:ext>
            </a:extLst>
          </p:cNvPr>
          <p:cNvSpPr>
            <a:spLocks noGrp="1"/>
          </p:cNvSpPr>
          <p:nvPr>
            <p:ph type="sldNum" sz="quarter" idx="12"/>
          </p:nvPr>
        </p:nvSpPr>
        <p:spPr>
          <a:xfrm>
            <a:off x="0" y="6590037"/>
            <a:ext cx="720080" cy="199174"/>
          </a:xfrm>
        </p:spPr>
        <p:txBody>
          <a:bodyPr/>
          <a:lstStyle/>
          <a:p>
            <a:fld id="{6A6D9FA1-99C7-4910-8E32-B85D378B0060}" type="slidenum">
              <a:rPr lang="en-GB" smtClean="0"/>
              <a:pPr/>
              <a:t>25</a:t>
            </a:fld>
            <a:endParaRPr lang="en-GB" dirty="0"/>
          </a:p>
        </p:txBody>
      </p:sp>
      <p:sp>
        <p:nvSpPr>
          <p:cNvPr id="6" name="Textfeld 5">
            <a:extLst>
              <a:ext uri="{FF2B5EF4-FFF2-40B4-BE49-F238E27FC236}">
                <a16:creationId xmlns:a16="http://schemas.microsoft.com/office/drawing/2014/main" id="{2BDE3A64-0745-8329-A59D-FD8A79CAAC71}"/>
              </a:ext>
            </a:extLst>
          </p:cNvPr>
          <p:cNvSpPr txBox="1"/>
          <p:nvPr/>
        </p:nvSpPr>
        <p:spPr>
          <a:xfrm>
            <a:off x="5872900" y="1359782"/>
            <a:ext cx="6108568" cy="4653069"/>
          </a:xfrm>
          <a:prstGeom prst="rect">
            <a:avLst/>
          </a:prstGeom>
          <a:noFill/>
        </p:spPr>
        <p:txBody>
          <a:bodyPr wrap="square">
            <a:spAutoFit/>
          </a:bodyPr>
          <a:lstStyle/>
          <a:p>
            <a:pPr marL="342900" lvl="0" indent="-342900">
              <a:lnSpc>
                <a:spcPct val="115000"/>
              </a:lnSpc>
              <a:spcAft>
                <a:spcPts val="600"/>
              </a:spcAft>
              <a:buFont typeface="Wingdings" pitchFamily="2" charset="2"/>
              <a:buChar char=""/>
            </a:pPr>
            <a:r>
              <a:rPr lang="en-US" sz="1100" dirty="0">
                <a:effectLst/>
                <a:latin typeface="Calibri" panose="020F0502020204030204" pitchFamily="34" charset="0"/>
                <a:ea typeface="SimSun" panose="02010600030101010101" pitchFamily="2" charset="-122"/>
                <a:cs typeface="Calibri" panose="020F0502020204030204" pitchFamily="34" charset="0"/>
              </a:rPr>
              <a:t>Characterization of microstructural changes caused by plasma exposure. Tungsten-based material exposed to different plasma conditions will be investigated in terms of mechanical and microstructural depth profiles. Heterogeneities will be traced in hardness and orientation maps and the locally dominating restauration mechanism identified. (DTU)</a:t>
            </a:r>
            <a:endParaRPr lang="de-DE" sz="1100" dirty="0">
              <a:effectLst/>
              <a:latin typeface="Calibri" panose="020F0502020204030204" pitchFamily="34" charset="0"/>
              <a:ea typeface="SimSun" panose="02010600030101010101" pitchFamily="2" charset="-122"/>
              <a:cs typeface="Calibri" panose="020F0502020204030204" pitchFamily="34" charset="0"/>
            </a:endParaRPr>
          </a:p>
          <a:p>
            <a:pPr marL="342900" lvl="0" indent="-342900" algn="just">
              <a:lnSpc>
                <a:spcPct val="115000"/>
              </a:lnSpc>
              <a:spcAft>
                <a:spcPts val="600"/>
              </a:spcAft>
              <a:buFont typeface="Wingdings" pitchFamily="2" charset="2"/>
              <a:buChar char=""/>
              <a:tabLst>
                <a:tab pos="-914400" algn="l"/>
              </a:tabLst>
            </a:pPr>
            <a:r>
              <a:rPr lang="en-US" sz="1100" dirty="0">
                <a:effectLst/>
                <a:latin typeface="Calibri" panose="020F0502020204030204" pitchFamily="34" charset="0"/>
                <a:ea typeface="SimSun" panose="02010600030101010101" pitchFamily="2" charset="-122"/>
                <a:cs typeface="Calibri" panose="020F0502020204030204" pitchFamily="34" charset="0"/>
              </a:rPr>
              <a:t>Tungsten material exposures in the QSPA under giant ELMs or disruptions with pronounced surface melting (KIPT). Characterization of dust in QSPA experiments: size analysis, influence of B field on trajectories. Stick effects at the surface. </a:t>
            </a:r>
            <a:endParaRPr lang="de-DE" sz="1100" dirty="0">
              <a:effectLst/>
              <a:latin typeface="Calibri" panose="020F0502020204030204" pitchFamily="34" charset="0"/>
              <a:ea typeface="SimSun" panose="02010600030101010101" pitchFamily="2" charset="-122"/>
              <a:cs typeface="Calibri" panose="020F0502020204030204" pitchFamily="34" charset="0"/>
            </a:endParaRPr>
          </a:p>
          <a:p>
            <a:pPr marL="342900" lvl="0" indent="-342900" algn="just">
              <a:lnSpc>
                <a:spcPct val="115000"/>
              </a:lnSpc>
              <a:spcAft>
                <a:spcPts val="600"/>
              </a:spcAft>
              <a:buFont typeface="Wingdings" pitchFamily="2" charset="2"/>
              <a:buChar char=""/>
              <a:tabLst>
                <a:tab pos="-914400" algn="l"/>
              </a:tabLst>
            </a:pPr>
            <a:r>
              <a:rPr lang="en-US" sz="1100" dirty="0">
                <a:effectLst/>
                <a:latin typeface="Calibri" panose="020F0502020204030204" pitchFamily="34" charset="0"/>
                <a:ea typeface="SimSun" panose="02010600030101010101" pitchFamily="2" charset="-122"/>
                <a:cs typeface="Calibri" panose="020F0502020204030204" pitchFamily="34" charset="0"/>
              </a:rPr>
              <a:t>Plasma heat loads which causes surface recrystallization and changes in Microstructure and melt threshold (QSPA/PSI-2/GLADIS) (KIPT, CEA, VR)</a:t>
            </a:r>
            <a:endParaRPr lang="de-DE" sz="1100" dirty="0">
              <a:effectLst/>
              <a:latin typeface="Calibri" panose="020F0502020204030204" pitchFamily="34" charset="0"/>
              <a:ea typeface="SimSun" panose="02010600030101010101" pitchFamily="2" charset="-122"/>
              <a:cs typeface="Calibri" panose="020F0502020204030204" pitchFamily="34" charset="0"/>
            </a:endParaRPr>
          </a:p>
          <a:p>
            <a:pPr marL="342900" lvl="0" indent="-342900" algn="just">
              <a:lnSpc>
                <a:spcPct val="115000"/>
              </a:lnSpc>
              <a:spcAft>
                <a:spcPts val="600"/>
              </a:spcAft>
              <a:buFont typeface="Wingdings" pitchFamily="2" charset="2"/>
              <a:buChar char=""/>
              <a:tabLst>
                <a:tab pos="-914400" algn="l"/>
              </a:tabLst>
            </a:pPr>
            <a:r>
              <a:rPr lang="en-US" sz="1100" dirty="0">
                <a:effectLst/>
                <a:latin typeface="Calibri" panose="020F0502020204030204" pitchFamily="34" charset="0"/>
                <a:ea typeface="SimSun" panose="02010600030101010101" pitchFamily="2" charset="-122"/>
                <a:cs typeface="Calibri" panose="020F0502020204030204" pitchFamily="34" charset="0"/>
              </a:rPr>
              <a:t>Assessment of effect of H and He on W recrystallization with links to WP TE (FZJ, DTU, CEA)</a:t>
            </a:r>
            <a:endParaRPr lang="de-DE" sz="1100" dirty="0">
              <a:effectLst/>
              <a:latin typeface="Calibri" panose="020F0502020204030204" pitchFamily="34" charset="0"/>
              <a:ea typeface="SimSun" panose="02010600030101010101" pitchFamily="2" charset="-122"/>
              <a:cs typeface="Calibri" panose="020F0502020204030204" pitchFamily="34" charset="0"/>
            </a:endParaRPr>
          </a:p>
          <a:p>
            <a:pPr marL="342900" lvl="0" indent="-342900" algn="just">
              <a:lnSpc>
                <a:spcPct val="115000"/>
              </a:lnSpc>
              <a:spcAft>
                <a:spcPts val="600"/>
              </a:spcAft>
              <a:buFont typeface="Wingdings" pitchFamily="2" charset="2"/>
              <a:buChar char=""/>
              <a:tabLst>
                <a:tab pos="-914400" algn="l"/>
              </a:tabLst>
            </a:pPr>
            <a:r>
              <a:rPr lang="en-US" sz="1100" dirty="0">
                <a:effectLst/>
                <a:latin typeface="Calibri" panose="020F0502020204030204" pitchFamily="34" charset="0"/>
                <a:ea typeface="SimSun" panose="02010600030101010101" pitchFamily="2" charset="-122"/>
                <a:cs typeface="Calibri" panose="020F0502020204030204" pitchFamily="34" charset="0"/>
              </a:rPr>
              <a:t>Joint activities with WP TE on damaged components (e.g. melting) (VR)</a:t>
            </a:r>
            <a:endParaRPr lang="de-DE" sz="1100" dirty="0">
              <a:effectLst/>
              <a:latin typeface="Calibri" panose="020F0502020204030204" pitchFamily="34" charset="0"/>
              <a:ea typeface="SimSun" panose="02010600030101010101" pitchFamily="2" charset="-122"/>
              <a:cs typeface="Calibri" panose="020F0502020204030204" pitchFamily="34" charset="0"/>
            </a:endParaRPr>
          </a:p>
          <a:p>
            <a:pPr marL="342900" lvl="0" indent="-342900" algn="just">
              <a:lnSpc>
                <a:spcPct val="115000"/>
              </a:lnSpc>
              <a:spcAft>
                <a:spcPts val="600"/>
              </a:spcAft>
              <a:buFont typeface="Wingdings" pitchFamily="2" charset="2"/>
              <a:buChar char=""/>
              <a:tabLst>
                <a:tab pos="-914400" algn="l"/>
              </a:tabLst>
            </a:pPr>
            <a:r>
              <a:rPr lang="en-US" sz="1100" dirty="0">
                <a:effectLst/>
                <a:latin typeface="Calibri" panose="020F0502020204030204" pitchFamily="34" charset="0"/>
                <a:ea typeface="SimSun" panose="02010600030101010101" pitchFamily="2" charset="-122"/>
                <a:cs typeface="Calibri" panose="020F0502020204030204" pitchFamily="34" charset="0"/>
              </a:rPr>
              <a:t>Experiments on Recrystallization in PSI-2 linked with SP A1 (FZJ, DTU)</a:t>
            </a:r>
            <a:endParaRPr lang="de-DE" sz="1100" dirty="0">
              <a:effectLst/>
              <a:latin typeface="Calibri" panose="020F0502020204030204" pitchFamily="34" charset="0"/>
              <a:ea typeface="SimSun" panose="02010600030101010101" pitchFamily="2" charset="-122"/>
              <a:cs typeface="Calibri" panose="020F0502020204030204" pitchFamily="34" charset="0"/>
            </a:endParaRPr>
          </a:p>
          <a:p>
            <a:pPr marL="342900" lvl="0" indent="-342900" algn="just">
              <a:lnSpc>
                <a:spcPct val="115000"/>
              </a:lnSpc>
              <a:spcAft>
                <a:spcPts val="600"/>
              </a:spcAft>
              <a:buFont typeface="Wingdings" pitchFamily="2" charset="2"/>
              <a:buChar char=""/>
              <a:tabLst>
                <a:tab pos="-914400" algn="l"/>
              </a:tabLst>
            </a:pPr>
            <a:r>
              <a:rPr lang="en-US" sz="1100" dirty="0">
                <a:effectLst/>
                <a:latin typeface="Calibri" panose="020F0502020204030204" pitchFamily="34" charset="0"/>
                <a:ea typeface="SimSun" panose="02010600030101010101" pitchFamily="2" charset="-122"/>
                <a:cs typeface="Calibri" panose="020F0502020204030204" pitchFamily="34" charset="0"/>
              </a:rPr>
              <a:t>Further application of MEMENTO modelling to melt flows across castellated PFCs (link with WPTE  experiments ).</a:t>
            </a:r>
            <a:endParaRPr lang="de-DE" sz="1100" dirty="0">
              <a:effectLst/>
              <a:latin typeface="Calibri" panose="020F0502020204030204" pitchFamily="34" charset="0"/>
              <a:ea typeface="SimSun" panose="02010600030101010101" pitchFamily="2" charset="-122"/>
              <a:cs typeface="Calibri" panose="020F0502020204030204" pitchFamily="34" charset="0"/>
            </a:endParaRPr>
          </a:p>
          <a:p>
            <a:pPr marL="342900" lvl="0" indent="-342900" algn="just">
              <a:lnSpc>
                <a:spcPct val="115000"/>
              </a:lnSpc>
              <a:spcBef>
                <a:spcPts val="240"/>
              </a:spcBef>
              <a:spcAft>
                <a:spcPts val="600"/>
              </a:spcAft>
              <a:buFont typeface="Wingdings" pitchFamily="2" charset="2"/>
              <a:buChar char=""/>
              <a:tabLst>
                <a:tab pos="-914400" algn="l"/>
              </a:tabLst>
            </a:pPr>
            <a:r>
              <a:rPr lang="en-US" sz="1100" dirty="0">
                <a:effectLst/>
                <a:latin typeface="Calibri" panose="020F0502020204030204" pitchFamily="34" charset="0"/>
                <a:ea typeface="SimSun" panose="02010600030101010101" pitchFamily="2" charset="-122"/>
                <a:cs typeface="Calibri" panose="020F0502020204030204" pitchFamily="34" charset="0"/>
              </a:rPr>
              <a:t>Further development of the MEMENTO + Geant4 code chain for RE-induced bulk melting assessments. </a:t>
            </a:r>
            <a:endParaRPr lang="de-DE" sz="1100" dirty="0">
              <a:effectLst/>
              <a:latin typeface="Calibri" panose="020F0502020204030204" pitchFamily="34" charset="0"/>
              <a:ea typeface="SimSun" panose="02010600030101010101" pitchFamily="2" charset="-122"/>
              <a:cs typeface="Calibri" panose="020F0502020204030204" pitchFamily="34" charset="0"/>
            </a:endParaRPr>
          </a:p>
          <a:p>
            <a:pPr marL="342900" lvl="0" indent="-342900">
              <a:lnSpc>
                <a:spcPct val="115000"/>
              </a:lnSpc>
              <a:spcAft>
                <a:spcPts val="600"/>
              </a:spcAft>
              <a:buFont typeface="Wingdings" pitchFamily="2" charset="2"/>
              <a:buChar char=""/>
            </a:pPr>
            <a:r>
              <a:rPr lang="en-US" sz="1100" dirty="0">
                <a:effectLst/>
                <a:latin typeface="Calibri" panose="020F0502020204030204" pitchFamily="34" charset="0"/>
                <a:ea typeface="SimSun" panose="02010600030101010101" pitchFamily="2" charset="-122"/>
                <a:cs typeface="Calibri" panose="020F0502020204030204" pitchFamily="34" charset="0"/>
              </a:rPr>
              <a:t>Further development of thermomechanical modelling of RE-induced PFC brittle failure (Geant4 + COMSOL).</a:t>
            </a:r>
            <a:endParaRPr lang="de-DE" sz="1100" dirty="0">
              <a:effectLst/>
              <a:latin typeface="Calibri" panose="020F0502020204030204" pitchFamily="34" charset="0"/>
              <a:ea typeface="SimSun" panose="02010600030101010101" pitchFamily="2" charset="-122"/>
              <a:cs typeface="Calibri" panose="020F0502020204030204" pitchFamily="34" charset="0"/>
            </a:endParaRPr>
          </a:p>
          <a:p>
            <a:pPr>
              <a:buNone/>
            </a:pPr>
            <a:r>
              <a:rPr lang="en-US" sz="1100" dirty="0">
                <a:effectLst/>
                <a:latin typeface="Calibri" panose="020F0502020204030204" pitchFamily="34" charset="0"/>
                <a:ea typeface="SimSun" panose="02010600030101010101" pitchFamily="2" charset="-122"/>
                <a:cs typeface="Calibri" panose="020F0502020204030204" pitchFamily="34" charset="0"/>
              </a:rPr>
              <a:t>Initial development of full thermomechanical modelling of RE-induced explosions of brittle PFCs including fragmentation (Geant4 + LS-DYNA)"</a:t>
            </a:r>
            <a:r>
              <a:rPr lang="de-DE" sz="1100" dirty="0">
                <a:effectLst/>
                <a:latin typeface="Calibri" panose="020F0502020204030204" pitchFamily="34" charset="0"/>
                <a:cs typeface="Calibri" panose="020F0502020204030204" pitchFamily="34" charset="0"/>
              </a:rPr>
              <a:t> </a:t>
            </a:r>
            <a:endParaRPr lang="en-GB" sz="1100" dirty="0">
              <a:latin typeface="Calibri" panose="020F0502020204030204" pitchFamily="34" charset="0"/>
              <a:cs typeface="Calibri" panose="020F0502020204030204" pitchFamily="34" charset="0"/>
            </a:endParaRPr>
          </a:p>
        </p:txBody>
      </p:sp>
      <p:graphicFrame>
        <p:nvGraphicFramePr>
          <p:cNvPr id="7" name="Tabelle 6">
            <a:extLst>
              <a:ext uri="{FF2B5EF4-FFF2-40B4-BE49-F238E27FC236}">
                <a16:creationId xmlns:a16="http://schemas.microsoft.com/office/drawing/2014/main" id="{2A980A76-2B06-A38C-422B-E56E5BB70CCE}"/>
              </a:ext>
            </a:extLst>
          </p:cNvPr>
          <p:cNvGraphicFramePr>
            <a:graphicFrameLocks noGrp="1"/>
          </p:cNvGraphicFramePr>
          <p:nvPr>
            <p:extLst>
              <p:ext uri="{D42A27DB-BD31-4B8C-83A1-F6EECF244321}">
                <p14:modId xmlns:p14="http://schemas.microsoft.com/office/powerpoint/2010/main" val="3291504712"/>
              </p:ext>
            </p:extLst>
          </p:nvPr>
        </p:nvGraphicFramePr>
        <p:xfrm>
          <a:off x="137195" y="4100040"/>
          <a:ext cx="5572125" cy="2335470"/>
        </p:xfrm>
        <a:graphic>
          <a:graphicData uri="http://schemas.openxmlformats.org/drawingml/2006/table">
            <a:tbl>
              <a:tblPr firstRow="1" firstCol="1" bandRow="1">
                <a:tableStyleId>{5C22544A-7EE6-4342-B048-85BDC9FD1C3A}</a:tableStyleId>
              </a:tblPr>
              <a:tblGrid>
                <a:gridCol w="1000760">
                  <a:extLst>
                    <a:ext uri="{9D8B030D-6E8A-4147-A177-3AD203B41FA5}">
                      <a16:colId xmlns:a16="http://schemas.microsoft.com/office/drawing/2014/main" val="1010049329"/>
                    </a:ext>
                  </a:extLst>
                </a:gridCol>
                <a:gridCol w="4571365">
                  <a:extLst>
                    <a:ext uri="{9D8B030D-6E8A-4147-A177-3AD203B41FA5}">
                      <a16:colId xmlns:a16="http://schemas.microsoft.com/office/drawing/2014/main" val="3924617298"/>
                    </a:ext>
                  </a:extLst>
                </a:gridCol>
              </a:tblGrid>
              <a:tr h="0">
                <a:tc>
                  <a:txBody>
                    <a:bodyPr/>
                    <a:lstStyle/>
                    <a:p>
                      <a:pPr>
                        <a:lnSpc>
                          <a:spcPct val="115000"/>
                        </a:lnSpc>
                        <a:spcBef>
                          <a:spcPts val="240"/>
                        </a:spcBef>
                        <a:spcAft>
                          <a:spcPts val="240"/>
                        </a:spcAft>
                        <a:buNone/>
                        <a:tabLst>
                          <a:tab pos="-914400" algn="l"/>
                          <a:tab pos="228600" algn="l"/>
                        </a:tabLst>
                      </a:pPr>
                      <a:r>
                        <a:rPr lang="en-US" sz="1100" spc="-15">
                          <a:effectLst/>
                        </a:rPr>
                        <a:t>Deliverable ID</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228600" algn="l"/>
                        </a:tabLst>
                      </a:pPr>
                      <a:r>
                        <a:rPr lang="en-US" sz="1100" spc="-15">
                          <a:effectLst/>
                        </a:rPr>
                        <a:t>Deliverable Title</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997312910"/>
                  </a:ext>
                </a:extLst>
              </a:tr>
              <a:tr h="0">
                <a:tc>
                  <a:txBody>
                    <a:bodyPr/>
                    <a:lstStyle/>
                    <a:p>
                      <a:pPr>
                        <a:lnSpc>
                          <a:spcPct val="115000"/>
                        </a:lnSpc>
                        <a:spcBef>
                          <a:spcPts val="240"/>
                        </a:spcBef>
                        <a:spcAft>
                          <a:spcPts val="240"/>
                        </a:spcAft>
                        <a:buNone/>
                        <a:tabLst>
                          <a:tab pos="-914400" algn="l"/>
                          <a:tab pos="228600" algn="l"/>
                        </a:tabLst>
                      </a:pPr>
                      <a:r>
                        <a:rPr lang="en-US" sz="1100" spc="-15">
                          <a:effectLst/>
                        </a:rPr>
                        <a:t>D001</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228600" algn="l"/>
                        </a:tabLst>
                      </a:pPr>
                      <a:r>
                        <a:rPr lang="en-US" sz="1100" spc="-15">
                          <a:effectLst/>
                        </a:rPr>
                        <a:t>Assessment of plasma impact on material properties linked to ITER relevant PFUs (CEA)</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530055209"/>
                  </a:ext>
                </a:extLst>
              </a:tr>
              <a:tr h="309245">
                <a:tc>
                  <a:txBody>
                    <a:bodyPr/>
                    <a:lstStyle/>
                    <a:p>
                      <a:pPr>
                        <a:lnSpc>
                          <a:spcPct val="115000"/>
                        </a:lnSpc>
                        <a:spcBef>
                          <a:spcPts val="240"/>
                        </a:spcBef>
                        <a:spcAft>
                          <a:spcPts val="240"/>
                        </a:spcAft>
                        <a:buNone/>
                        <a:tabLst>
                          <a:tab pos="-914400" algn="l"/>
                          <a:tab pos="228600" algn="l"/>
                        </a:tabLst>
                      </a:pPr>
                      <a:r>
                        <a:rPr lang="en-US" sz="1100" spc="-15">
                          <a:effectLst/>
                        </a:rPr>
                        <a:t>D002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en-US" sz="1100">
                          <a:effectLst/>
                        </a:rPr>
                        <a:t>Annealing of chosen tungsten-based materials and quantification of recrystallization kinetics (DTU)</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703756557"/>
                  </a:ext>
                </a:extLst>
              </a:tr>
              <a:tr h="0">
                <a:tc>
                  <a:txBody>
                    <a:bodyPr/>
                    <a:lstStyle/>
                    <a:p>
                      <a:pPr>
                        <a:lnSpc>
                          <a:spcPct val="115000"/>
                        </a:lnSpc>
                        <a:spcBef>
                          <a:spcPts val="240"/>
                        </a:spcBef>
                        <a:spcAft>
                          <a:spcPts val="240"/>
                        </a:spcAft>
                        <a:buNone/>
                        <a:tabLst>
                          <a:tab pos="-914400" algn="l"/>
                          <a:tab pos="228600" algn="l"/>
                        </a:tabLst>
                      </a:pPr>
                      <a:r>
                        <a:rPr lang="en-US" sz="1100" spc="-15">
                          <a:effectLst/>
                        </a:rPr>
                        <a:t>D003</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just">
                        <a:lnSpc>
                          <a:spcPct val="115000"/>
                        </a:lnSpc>
                        <a:spcAft>
                          <a:spcPts val="600"/>
                        </a:spcAft>
                        <a:buNone/>
                        <a:tabLst>
                          <a:tab pos="-914400" algn="l"/>
                        </a:tabLst>
                      </a:pPr>
                      <a:r>
                        <a:rPr lang="en-US" sz="1100">
                          <a:effectLst/>
                        </a:rPr>
                        <a:t>Development of MEMENTO and MEMENTO + GEANT 4 including RE - Damage</a:t>
                      </a:r>
                      <a:endParaRPr lang="de-DE" sz="1100">
                        <a:effectLst/>
                      </a:endParaRPr>
                    </a:p>
                    <a:p>
                      <a:pPr>
                        <a:lnSpc>
                          <a:spcPct val="115000"/>
                        </a:lnSpc>
                        <a:spcBef>
                          <a:spcPts val="240"/>
                        </a:spcBef>
                        <a:spcAft>
                          <a:spcPts val="240"/>
                        </a:spcAft>
                        <a:buNone/>
                        <a:tabLst>
                          <a:tab pos="-914400" algn="l"/>
                          <a:tab pos="228600" algn="l"/>
                        </a:tabLst>
                      </a:pPr>
                      <a:r>
                        <a:rPr lang="en-US" sz="1100" spc="-15">
                          <a:effectLst/>
                        </a:rPr>
                        <a:t> (VR)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282373767"/>
                  </a:ext>
                </a:extLst>
              </a:tr>
              <a:tr h="0">
                <a:tc>
                  <a:txBody>
                    <a:bodyPr/>
                    <a:lstStyle/>
                    <a:p>
                      <a:pPr>
                        <a:lnSpc>
                          <a:spcPct val="115000"/>
                        </a:lnSpc>
                        <a:spcBef>
                          <a:spcPts val="240"/>
                        </a:spcBef>
                        <a:spcAft>
                          <a:spcPts val="240"/>
                        </a:spcAft>
                        <a:buNone/>
                        <a:tabLst>
                          <a:tab pos="-914400" algn="l"/>
                          <a:tab pos="228600" algn="l"/>
                        </a:tabLst>
                      </a:pPr>
                      <a:r>
                        <a:rPr lang="en-US" sz="1100" spc="-15">
                          <a:effectLst/>
                        </a:rPr>
                        <a:t>D004</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228600" algn="l"/>
                        </a:tabLst>
                      </a:pPr>
                      <a:r>
                        <a:rPr lang="en-US" sz="1100" spc="-15">
                          <a:effectLst/>
                        </a:rPr>
                        <a:t>Influence of plasma pre irradiation with heat loads near surface recrystallization on surface damaging with heat loads above the melting threshold (KIPT)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206630157"/>
                  </a:ext>
                </a:extLst>
              </a:tr>
              <a:tr h="0">
                <a:tc>
                  <a:txBody>
                    <a:bodyPr/>
                    <a:lstStyle/>
                    <a:p>
                      <a:pPr>
                        <a:lnSpc>
                          <a:spcPct val="115000"/>
                        </a:lnSpc>
                        <a:spcBef>
                          <a:spcPts val="240"/>
                        </a:spcBef>
                        <a:spcAft>
                          <a:spcPts val="240"/>
                        </a:spcAft>
                        <a:buNone/>
                        <a:tabLst>
                          <a:tab pos="-914400" algn="l"/>
                          <a:tab pos="228600" algn="l"/>
                        </a:tabLst>
                      </a:pPr>
                      <a:r>
                        <a:rPr lang="en-US" sz="1100" spc="-15">
                          <a:effectLst/>
                        </a:rPr>
                        <a:t>D005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228600" algn="l"/>
                        </a:tabLst>
                      </a:pPr>
                      <a:r>
                        <a:rPr lang="en-US" sz="1100" spc="-15">
                          <a:effectLst/>
                        </a:rPr>
                        <a:t>Analysis of PSI-2 exposed materials, focusing on funding the relevant regime for fuzz formation in AUG He campaign (FZJ)</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625999378"/>
                  </a:ext>
                </a:extLst>
              </a:tr>
              <a:tr h="0">
                <a:tc>
                  <a:txBody>
                    <a:bodyPr/>
                    <a:lstStyle/>
                    <a:p>
                      <a:pPr>
                        <a:lnSpc>
                          <a:spcPct val="115000"/>
                        </a:lnSpc>
                        <a:spcBef>
                          <a:spcPts val="240"/>
                        </a:spcBef>
                        <a:spcAft>
                          <a:spcPts val="240"/>
                        </a:spcAft>
                        <a:buNone/>
                        <a:tabLst>
                          <a:tab pos="-914400" algn="l"/>
                          <a:tab pos="228600" algn="l"/>
                        </a:tabLst>
                      </a:pPr>
                      <a:r>
                        <a:rPr lang="en-US" sz="1100" spc="-15">
                          <a:effectLst/>
                        </a:rPr>
                        <a:t>D006</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228600" algn="l"/>
                        </a:tabLst>
                      </a:pPr>
                      <a:r>
                        <a:rPr lang="en-US" sz="1100" spc="-15" dirty="0">
                          <a:effectLst/>
                        </a:rPr>
                        <a:t>Simulation of Runaway Impact by Electron Beam at 10-100MeV</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370354922"/>
                  </a:ext>
                </a:extLst>
              </a:tr>
            </a:tbl>
          </a:graphicData>
        </a:graphic>
      </p:graphicFrame>
      <p:graphicFrame>
        <p:nvGraphicFramePr>
          <p:cNvPr id="8" name="Tabelle 7">
            <a:extLst>
              <a:ext uri="{FF2B5EF4-FFF2-40B4-BE49-F238E27FC236}">
                <a16:creationId xmlns:a16="http://schemas.microsoft.com/office/drawing/2014/main" id="{17C3BAF1-10B8-84FD-E264-94DE227596FF}"/>
              </a:ext>
            </a:extLst>
          </p:cNvPr>
          <p:cNvGraphicFramePr>
            <a:graphicFrameLocks noGrp="1"/>
          </p:cNvGraphicFramePr>
          <p:nvPr>
            <p:extLst>
              <p:ext uri="{D42A27DB-BD31-4B8C-83A1-F6EECF244321}">
                <p14:modId xmlns:p14="http://schemas.microsoft.com/office/powerpoint/2010/main" val="3704961979"/>
              </p:ext>
            </p:extLst>
          </p:nvPr>
        </p:nvGraphicFramePr>
        <p:xfrm>
          <a:off x="137195" y="986500"/>
          <a:ext cx="5572125" cy="1771460"/>
        </p:xfrm>
        <a:graphic>
          <a:graphicData uri="http://schemas.openxmlformats.org/drawingml/2006/table">
            <a:tbl>
              <a:tblPr firstRow="1" firstCol="1" bandRow="1">
                <a:tableStyleId>{5C22544A-7EE6-4342-B048-85BDC9FD1C3A}</a:tableStyleId>
              </a:tblPr>
              <a:tblGrid>
                <a:gridCol w="1222260">
                  <a:extLst>
                    <a:ext uri="{9D8B030D-6E8A-4147-A177-3AD203B41FA5}">
                      <a16:colId xmlns:a16="http://schemas.microsoft.com/office/drawing/2014/main" val="4102176817"/>
                    </a:ext>
                  </a:extLst>
                </a:gridCol>
                <a:gridCol w="794436">
                  <a:extLst>
                    <a:ext uri="{9D8B030D-6E8A-4147-A177-3AD203B41FA5}">
                      <a16:colId xmlns:a16="http://schemas.microsoft.com/office/drawing/2014/main" val="1617267845"/>
                    </a:ext>
                  </a:extLst>
                </a:gridCol>
                <a:gridCol w="729319">
                  <a:extLst>
                    <a:ext uri="{9D8B030D-6E8A-4147-A177-3AD203B41FA5}">
                      <a16:colId xmlns:a16="http://schemas.microsoft.com/office/drawing/2014/main" val="1223083962"/>
                    </a:ext>
                  </a:extLst>
                </a:gridCol>
                <a:gridCol w="2826110">
                  <a:extLst>
                    <a:ext uri="{9D8B030D-6E8A-4147-A177-3AD203B41FA5}">
                      <a16:colId xmlns:a16="http://schemas.microsoft.com/office/drawing/2014/main" val="2493626727"/>
                    </a:ext>
                  </a:extLst>
                </a:gridCol>
              </a:tblGrid>
              <a:tr h="19875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Deliverable Owner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Beneficiary</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a:effectLst/>
                        </a:rPr>
                        <a:t>PM</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Deliverable (Team)</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790963016"/>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M. Richou</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spc="-15">
                          <a:effectLst/>
                        </a:rPr>
                        <a:t>CEA</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a:effectLst/>
                        </a:rPr>
                        <a:t>9</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D001</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559080334"/>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W. Pantleon</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DTU</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a:effectLst/>
                        </a:rPr>
                        <a:t>9</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a:effectLst/>
                        </a:rPr>
                        <a:t>D002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640792236"/>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S. Ratynskaia</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VR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a:effectLst/>
                        </a:rPr>
                        <a:t>12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buNone/>
                      </a:pPr>
                      <a:r>
                        <a:rPr lang="de-DE" sz="1100">
                          <a:effectLst/>
                        </a:rPr>
                        <a:t>D003 (S.Ratynskaia, P.Tolias,K. Paschalidis, T. Rizzi, A. Kulachenko)</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102235352"/>
                  </a:ext>
                </a:extLst>
              </a:tr>
              <a:tr h="39370">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I. Garkusha</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KIPT</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a:effectLst/>
                        </a:rPr>
                        <a:t>30</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a:effectLst/>
                        </a:rPr>
                        <a:t>D004</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505250128"/>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M. Rasinski</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FZJ</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a:effectLst/>
                        </a:rPr>
                        <a:t>4</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de-DE" sz="1100" dirty="0">
                          <a:effectLst/>
                        </a:rPr>
                        <a:t>D005 ( M. </a:t>
                      </a:r>
                      <a:r>
                        <a:rPr lang="de-DE" sz="1100" dirty="0" err="1">
                          <a:effectLst/>
                        </a:rPr>
                        <a:t>Rasinski</a:t>
                      </a:r>
                      <a:r>
                        <a:rPr lang="de-DE" sz="1100" dirty="0">
                          <a:effectLst/>
                        </a:rPr>
                        <a:t>, A. Kreter, M. Vogel)</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061250950"/>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Prof. Hidding</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HHU</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a:effectLst/>
                        </a:rPr>
                        <a:t>6</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a:effectLst/>
                        </a:rPr>
                        <a:t>D006</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550158098"/>
                  </a:ext>
                </a:extLst>
              </a:tr>
              <a:tr h="22034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Total</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a:effectLst/>
                        </a:rPr>
                        <a: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a:effectLst/>
                        </a:rPr>
                        <a:t>70</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dirty="0">
                          <a:effectLst/>
                        </a:rPr>
                        <a:t> </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97556640"/>
                  </a:ext>
                </a:extLst>
              </a:tr>
            </a:tbl>
          </a:graphicData>
        </a:graphic>
      </p:graphicFrame>
      <p:graphicFrame>
        <p:nvGraphicFramePr>
          <p:cNvPr id="14" name="Tabelle 13">
            <a:extLst>
              <a:ext uri="{FF2B5EF4-FFF2-40B4-BE49-F238E27FC236}">
                <a16:creationId xmlns:a16="http://schemas.microsoft.com/office/drawing/2014/main" id="{5204CC4C-11FE-F326-C576-7571425EE9DA}"/>
              </a:ext>
            </a:extLst>
          </p:cNvPr>
          <p:cNvGraphicFramePr>
            <a:graphicFrameLocks noGrp="1"/>
          </p:cNvGraphicFramePr>
          <p:nvPr>
            <p:extLst>
              <p:ext uri="{D42A27DB-BD31-4B8C-83A1-F6EECF244321}">
                <p14:modId xmlns:p14="http://schemas.microsoft.com/office/powerpoint/2010/main" val="3916204455"/>
              </p:ext>
            </p:extLst>
          </p:nvPr>
        </p:nvGraphicFramePr>
        <p:xfrm>
          <a:off x="137195" y="2858459"/>
          <a:ext cx="5572125" cy="825500"/>
        </p:xfrm>
        <a:graphic>
          <a:graphicData uri="http://schemas.openxmlformats.org/drawingml/2006/table">
            <a:tbl>
              <a:tblPr firstRow="1" firstCol="1" bandRow="1">
                <a:tableStyleId>{5C22544A-7EE6-4342-B048-85BDC9FD1C3A}</a:tableStyleId>
              </a:tblPr>
              <a:tblGrid>
                <a:gridCol w="933788">
                  <a:extLst>
                    <a:ext uri="{9D8B030D-6E8A-4147-A177-3AD203B41FA5}">
                      <a16:colId xmlns:a16="http://schemas.microsoft.com/office/drawing/2014/main" val="1802105897"/>
                    </a:ext>
                  </a:extLst>
                </a:gridCol>
                <a:gridCol w="1082908">
                  <a:extLst>
                    <a:ext uri="{9D8B030D-6E8A-4147-A177-3AD203B41FA5}">
                      <a16:colId xmlns:a16="http://schemas.microsoft.com/office/drawing/2014/main" val="1560378083"/>
                    </a:ext>
                  </a:extLst>
                </a:gridCol>
                <a:gridCol w="729319">
                  <a:extLst>
                    <a:ext uri="{9D8B030D-6E8A-4147-A177-3AD203B41FA5}">
                      <a16:colId xmlns:a16="http://schemas.microsoft.com/office/drawing/2014/main" val="2989027798"/>
                    </a:ext>
                  </a:extLst>
                </a:gridCol>
                <a:gridCol w="2826110">
                  <a:extLst>
                    <a:ext uri="{9D8B030D-6E8A-4147-A177-3AD203B41FA5}">
                      <a16:colId xmlns:a16="http://schemas.microsoft.com/office/drawing/2014/main" val="1163913611"/>
                    </a:ext>
                  </a:extLst>
                </a:gridCol>
              </a:tblGrid>
              <a:tr h="19875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Device</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Beneficiary</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Days</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  Related Deliverable</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60171290"/>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PSI-2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spc="-15">
                          <a:effectLst/>
                        </a:rPr>
                        <a:t>FZJ</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3</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D005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857144379"/>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QSPA</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KIPT</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10</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a:effectLst/>
                        </a:rPr>
                        <a:t>D004</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527591300"/>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Accelerator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VR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dirty="0">
                          <a:effectLst/>
                        </a:rPr>
                        <a:t> </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04908679"/>
                  </a:ext>
                </a:extLst>
              </a:tr>
            </a:tbl>
          </a:graphicData>
        </a:graphic>
      </p:graphicFrame>
    </p:spTree>
    <p:extLst>
      <p:ext uri="{BB962C8B-B14F-4D97-AF65-F5344CB8AC3E}">
        <p14:creationId xmlns:p14="http://schemas.microsoft.com/office/powerpoint/2010/main" val="1124289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80650-E853-E8B7-6E18-5082EDB74691}"/>
              </a:ext>
            </a:extLst>
          </p:cNvPr>
          <p:cNvSpPr>
            <a:spLocks noGrp="1"/>
          </p:cNvSpPr>
          <p:nvPr>
            <p:ph type="title"/>
          </p:nvPr>
        </p:nvSpPr>
        <p:spPr/>
        <p:txBody>
          <a:bodyPr>
            <a:normAutofit fontScale="90000"/>
          </a:bodyPr>
          <a:lstStyle/>
          <a:p>
            <a:r>
              <a:rPr lang="en-US" dirty="0"/>
              <a:t>IGW A.L.M.T./2 second plate – hardness evolution</a:t>
            </a:r>
          </a:p>
        </p:txBody>
      </p:sp>
      <p:sp>
        <p:nvSpPr>
          <p:cNvPr id="3" name="Content Placeholder 2">
            <a:extLst>
              <a:ext uri="{FF2B5EF4-FFF2-40B4-BE49-F238E27FC236}">
                <a16:creationId xmlns:a16="http://schemas.microsoft.com/office/drawing/2014/main" id="{556A5D13-E880-2FB6-3424-2B8F833BA9D1}"/>
              </a:ext>
            </a:extLst>
          </p:cNvPr>
          <p:cNvSpPr>
            <a:spLocks noGrp="1"/>
          </p:cNvSpPr>
          <p:nvPr>
            <p:ph idx="1"/>
          </p:nvPr>
        </p:nvSpPr>
        <p:spPr/>
        <p:txBody>
          <a:bodyPr>
            <a:normAutofit/>
          </a:bodyPr>
          <a:lstStyle/>
          <a:p>
            <a:r>
              <a:rPr lang="en-US" sz="2400" dirty="0"/>
              <a:t>New IGW plate from				     via</a:t>
            </a:r>
          </a:p>
          <a:p>
            <a:r>
              <a:rPr lang="en-US" sz="2400" dirty="0"/>
              <a:t>Hardness evolution during annealing</a:t>
            </a:r>
          </a:p>
          <a:p>
            <a:endParaRPr lang="en-US" sz="2400" dirty="0"/>
          </a:p>
          <a:p>
            <a:endParaRPr lang="en-US" sz="2400" dirty="0"/>
          </a:p>
          <a:p>
            <a:endParaRPr lang="en-US" sz="2400" dirty="0"/>
          </a:p>
          <a:p>
            <a:endParaRPr lang="en-US" sz="2400" dirty="0"/>
          </a:p>
          <a:p>
            <a:endParaRPr lang="en-US" sz="2400" dirty="0"/>
          </a:p>
          <a:p>
            <a:endParaRPr lang="en-US" sz="2400" dirty="0"/>
          </a:p>
          <a:p>
            <a:r>
              <a:rPr lang="en-US" sz="2400" dirty="0"/>
              <a:t>Time to half hardness loss</a:t>
            </a:r>
          </a:p>
          <a:p>
            <a:pPr marL="0" indent="0">
              <a:buNone/>
            </a:pPr>
            <a:endParaRPr lang="en-US" sz="2400" dirty="0"/>
          </a:p>
        </p:txBody>
      </p:sp>
      <p:pic>
        <p:nvPicPr>
          <p:cNvPr id="7" name="Picture 6">
            <a:extLst>
              <a:ext uri="{FF2B5EF4-FFF2-40B4-BE49-F238E27FC236}">
                <a16:creationId xmlns:a16="http://schemas.microsoft.com/office/drawing/2014/main" id="{74573BB9-E814-3E15-60F2-E611C1C8D766}"/>
              </a:ext>
            </a:extLst>
          </p:cNvPr>
          <p:cNvPicPr>
            <a:picLocks noChangeAspect="1"/>
          </p:cNvPicPr>
          <p:nvPr/>
        </p:nvPicPr>
        <p:blipFill>
          <a:blip r:embed="rId3"/>
          <a:srcRect t="-1" r="35440" b="47858"/>
          <a:stretch/>
        </p:blipFill>
        <p:spPr>
          <a:xfrm>
            <a:off x="1703512" y="2060848"/>
            <a:ext cx="6912768" cy="2793038"/>
          </a:xfrm>
          <a:prstGeom prst="rect">
            <a:avLst/>
          </a:prstGeom>
        </p:spPr>
      </p:pic>
      <p:graphicFrame>
        <p:nvGraphicFramePr>
          <p:cNvPr id="8" name="Table 7">
            <a:extLst>
              <a:ext uri="{FF2B5EF4-FFF2-40B4-BE49-F238E27FC236}">
                <a16:creationId xmlns:a16="http://schemas.microsoft.com/office/drawing/2014/main" id="{C2185FAA-32FC-0E0F-32CA-AFFD40787B98}"/>
              </a:ext>
            </a:extLst>
          </p:cNvPr>
          <p:cNvGraphicFramePr>
            <a:graphicFrameLocks noGrp="1"/>
          </p:cNvGraphicFramePr>
          <p:nvPr/>
        </p:nvGraphicFramePr>
        <p:xfrm>
          <a:off x="1847526" y="5215592"/>
          <a:ext cx="3715614" cy="1381760"/>
        </p:xfrm>
        <a:graphic>
          <a:graphicData uri="http://schemas.openxmlformats.org/drawingml/2006/table">
            <a:tbl>
              <a:tblPr firstRow="1" bandRow="1">
                <a:tableStyleId>{5C22544A-7EE6-4342-B048-85BDC9FD1C3A}</a:tableStyleId>
              </a:tblPr>
              <a:tblGrid>
                <a:gridCol w="1238538">
                  <a:extLst>
                    <a:ext uri="{9D8B030D-6E8A-4147-A177-3AD203B41FA5}">
                      <a16:colId xmlns:a16="http://schemas.microsoft.com/office/drawing/2014/main" val="1547783093"/>
                    </a:ext>
                  </a:extLst>
                </a:gridCol>
                <a:gridCol w="1238538">
                  <a:extLst>
                    <a:ext uri="{9D8B030D-6E8A-4147-A177-3AD203B41FA5}">
                      <a16:colId xmlns:a16="http://schemas.microsoft.com/office/drawing/2014/main" val="405468410"/>
                    </a:ext>
                  </a:extLst>
                </a:gridCol>
                <a:gridCol w="1238538">
                  <a:extLst>
                    <a:ext uri="{9D8B030D-6E8A-4147-A177-3AD203B41FA5}">
                      <a16:colId xmlns:a16="http://schemas.microsoft.com/office/drawing/2014/main" val="1282790812"/>
                    </a:ext>
                  </a:extLst>
                </a:gridCol>
              </a:tblGrid>
              <a:tr h="0">
                <a:tc>
                  <a:txBody>
                    <a:bodyPr/>
                    <a:lstStyle/>
                    <a:p>
                      <a:r>
                        <a:rPr lang="da-DK" dirty="0" err="1">
                          <a:latin typeface="Verdana" panose="020B0604030504040204" pitchFamily="34" charset="0"/>
                          <a:ea typeface="Verdana" panose="020B0604030504040204" pitchFamily="34" charset="0"/>
                        </a:rPr>
                        <a:t>Tempe-rature</a:t>
                      </a:r>
                      <a:endParaRPr lang="da-DK" dirty="0">
                        <a:latin typeface="Verdana" panose="020B0604030504040204" pitchFamily="34" charset="0"/>
                        <a:ea typeface="Verdana" panose="020B0604030504040204" pitchFamily="34" charset="0"/>
                      </a:endParaRPr>
                    </a:p>
                  </a:txBody>
                  <a:tcPr/>
                </a:tc>
                <a:tc>
                  <a:txBody>
                    <a:bodyPr/>
                    <a:lstStyle/>
                    <a:p>
                      <a:r>
                        <a:rPr lang="da-DK" i="0" dirty="0">
                          <a:latin typeface="Verdana" panose="020B0604030504040204" pitchFamily="34" charset="0"/>
                          <a:ea typeface="Verdana" panose="020B0604030504040204" pitchFamily="34" charset="0"/>
                        </a:rPr>
                        <a:t>IGW2 core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latin typeface="Verdana" panose="020B0604030504040204" pitchFamily="34" charset="0"/>
                          <a:ea typeface="Verdana" panose="020B0604030504040204" pitchFamily="34" charset="0"/>
                        </a:rPr>
                        <a:t>IGW2 </a:t>
                      </a:r>
                      <a:r>
                        <a:rPr lang="da-DK" dirty="0" err="1">
                          <a:latin typeface="Verdana" panose="020B0604030504040204" pitchFamily="34" charset="0"/>
                          <a:ea typeface="Verdana" panose="020B0604030504040204" pitchFamily="34" charset="0"/>
                        </a:rPr>
                        <a:t>edge</a:t>
                      </a:r>
                      <a:endParaRPr lang="da-DK"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2072418069"/>
                  </a:ext>
                </a:extLst>
              </a:tr>
              <a:tr h="370840">
                <a:tc>
                  <a:txBody>
                    <a:bodyPr/>
                    <a:lstStyle/>
                    <a:p>
                      <a:r>
                        <a:rPr lang="da-DK" dirty="0">
                          <a:latin typeface="Verdana" panose="020B0604030504040204" pitchFamily="34" charset="0"/>
                          <a:ea typeface="Verdana" panose="020B0604030504040204" pitchFamily="34" charset="0"/>
                        </a:rPr>
                        <a:t>1150 °C</a:t>
                      </a:r>
                    </a:p>
                  </a:txBody>
                  <a:tcPr/>
                </a:tc>
                <a:tc>
                  <a:txBody>
                    <a:bodyPr/>
                    <a:lstStyle/>
                    <a:p>
                      <a:r>
                        <a:rPr lang="da-DK" dirty="0">
                          <a:latin typeface="Verdana" panose="020B0604030504040204" pitchFamily="34" charset="0"/>
                          <a:ea typeface="Verdana" panose="020B0604030504040204" pitchFamily="34" charset="0"/>
                        </a:rPr>
                        <a:t>≈ 40 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latin typeface="Verdana" panose="020B0604030504040204" pitchFamily="34" charset="0"/>
                          <a:ea typeface="Verdana" panose="020B0604030504040204" pitchFamily="34" charset="0"/>
                        </a:rPr>
                        <a:t>≈ 60 h</a:t>
                      </a:r>
                    </a:p>
                  </a:txBody>
                  <a:tcPr/>
                </a:tc>
                <a:extLst>
                  <a:ext uri="{0D108BD9-81ED-4DB2-BD59-A6C34878D82A}">
                    <a16:rowId xmlns:a16="http://schemas.microsoft.com/office/drawing/2014/main" val="3841327886"/>
                  </a:ext>
                </a:extLst>
              </a:tr>
              <a:tr h="370840">
                <a:tc>
                  <a:txBody>
                    <a:bodyPr/>
                    <a:lstStyle/>
                    <a:p>
                      <a:r>
                        <a:rPr lang="da-DK" dirty="0">
                          <a:latin typeface="Verdana" panose="020B0604030504040204" pitchFamily="34" charset="0"/>
                          <a:ea typeface="Verdana" panose="020B0604030504040204" pitchFamily="34" charset="0"/>
                        </a:rPr>
                        <a:t>1200</a:t>
                      </a:r>
                      <a:r>
                        <a:rPr lang="da-DK" dirty="0">
                          <a:solidFill>
                            <a:schemeClr val="tx1"/>
                          </a:solidFill>
                          <a:latin typeface="Verdana" panose="020B0604030504040204" pitchFamily="34" charset="0"/>
                          <a:ea typeface="Verdana" panose="020B0604030504040204" pitchFamily="34" charset="0"/>
                          <a:cs typeface="Urdu Typesetting" panose="020F0502020204030204" pitchFamily="66" charset="-78"/>
                        </a:rPr>
                        <a:t> </a:t>
                      </a:r>
                      <a:r>
                        <a:rPr lang="en-US" sz="1800" b="0" noProof="0" dirty="0">
                          <a:solidFill>
                            <a:schemeClr val="tx1"/>
                          </a:solidFill>
                          <a:latin typeface="Verdana" panose="020B0604030504040204" pitchFamily="34" charset="0"/>
                          <a:ea typeface="Verdana" panose="020B0604030504040204" pitchFamily="34" charset="0"/>
                          <a:cs typeface="Urdu Typesetting" panose="020F0502020204030204" pitchFamily="66" charset="-78"/>
                        </a:rPr>
                        <a:t>°C</a:t>
                      </a:r>
                      <a:endParaRPr lang="da-DK" dirty="0">
                        <a:solidFill>
                          <a:schemeClr val="tx1"/>
                        </a:solidFill>
                        <a:latin typeface="Verdana" panose="020B0604030504040204" pitchFamily="34" charset="0"/>
                        <a:ea typeface="Verdana" panose="020B0604030504040204" pitchFamily="34" charset="0"/>
                        <a:cs typeface="Urdu Typesetting" panose="020F0502020204030204" pitchFamily="66" charset="-78"/>
                      </a:endParaRPr>
                    </a:p>
                  </a:txBody>
                  <a:tcPr/>
                </a:tc>
                <a:tc>
                  <a:txBody>
                    <a:bodyPr/>
                    <a:lstStyle/>
                    <a:p>
                      <a:r>
                        <a:rPr lang="da-DK" dirty="0">
                          <a:latin typeface="Verdana" panose="020B0604030504040204" pitchFamily="34" charset="0"/>
                          <a:ea typeface="Verdana" panose="020B0604030504040204" pitchFamily="34" charset="0"/>
                        </a:rPr>
                        <a:t>≈ 12 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latin typeface="Verdana" panose="020B0604030504040204" pitchFamily="34" charset="0"/>
                          <a:ea typeface="Verdana" panose="020B0604030504040204" pitchFamily="34" charset="0"/>
                        </a:rPr>
                        <a:t>≈ 24 h</a:t>
                      </a:r>
                    </a:p>
                  </a:txBody>
                  <a:tcPr/>
                </a:tc>
                <a:extLst>
                  <a:ext uri="{0D108BD9-81ED-4DB2-BD59-A6C34878D82A}">
                    <a16:rowId xmlns:a16="http://schemas.microsoft.com/office/drawing/2014/main" val="1108911067"/>
                  </a:ext>
                </a:extLst>
              </a:tr>
            </a:tbl>
          </a:graphicData>
        </a:graphic>
      </p:graphicFrame>
      <p:graphicFrame>
        <p:nvGraphicFramePr>
          <p:cNvPr id="9" name="Table 8">
            <a:extLst>
              <a:ext uri="{FF2B5EF4-FFF2-40B4-BE49-F238E27FC236}">
                <a16:creationId xmlns:a16="http://schemas.microsoft.com/office/drawing/2014/main" id="{DEBFC214-709E-EF89-00A9-C14FB69927AB}"/>
              </a:ext>
            </a:extLst>
          </p:cNvPr>
          <p:cNvGraphicFramePr>
            <a:graphicFrameLocks noGrp="1"/>
          </p:cNvGraphicFramePr>
          <p:nvPr/>
        </p:nvGraphicFramePr>
        <p:xfrm>
          <a:off x="5563140" y="5215592"/>
          <a:ext cx="2477076" cy="1381760"/>
        </p:xfrm>
        <a:graphic>
          <a:graphicData uri="http://schemas.openxmlformats.org/drawingml/2006/table">
            <a:tbl>
              <a:tblPr firstRow="1" bandRow="1">
                <a:tableStyleId>{21E4AEA4-8DFA-4A89-87EB-49C32662AFE0}</a:tableStyleId>
              </a:tblPr>
              <a:tblGrid>
                <a:gridCol w="1238538">
                  <a:extLst>
                    <a:ext uri="{9D8B030D-6E8A-4147-A177-3AD203B41FA5}">
                      <a16:colId xmlns:a16="http://schemas.microsoft.com/office/drawing/2014/main" val="2669946242"/>
                    </a:ext>
                  </a:extLst>
                </a:gridCol>
                <a:gridCol w="1238538">
                  <a:extLst>
                    <a:ext uri="{9D8B030D-6E8A-4147-A177-3AD203B41FA5}">
                      <a16:colId xmlns:a16="http://schemas.microsoft.com/office/drawing/2014/main" val="220707822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latin typeface="Verdana" panose="020B0604030504040204" pitchFamily="34" charset="0"/>
                          <a:ea typeface="Verdana" panose="020B0604030504040204" pitchFamily="34" charset="0"/>
                        </a:rPr>
                        <a:t>IGW core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latin typeface="Verdana" panose="020B0604030504040204" pitchFamily="34" charset="0"/>
                          <a:ea typeface="Verdana" panose="020B0604030504040204" pitchFamily="34" charset="0"/>
                        </a:rPr>
                        <a:t>IGW </a:t>
                      </a:r>
                      <a:r>
                        <a:rPr lang="da-DK" dirty="0" err="1">
                          <a:latin typeface="Verdana" panose="020B0604030504040204" pitchFamily="34" charset="0"/>
                          <a:ea typeface="Verdana" panose="020B0604030504040204" pitchFamily="34" charset="0"/>
                        </a:rPr>
                        <a:t>edge</a:t>
                      </a:r>
                      <a:endParaRPr lang="da-DK"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2072418069"/>
                  </a:ext>
                </a:extLst>
              </a:tr>
              <a:tr h="370840">
                <a:tc>
                  <a:txBody>
                    <a:bodyPr/>
                    <a:lstStyle/>
                    <a:p>
                      <a:r>
                        <a:rPr lang="da-DK" dirty="0">
                          <a:latin typeface="Verdana" panose="020B0604030504040204" pitchFamily="34" charset="0"/>
                          <a:ea typeface="Verdana" panose="020B0604030504040204" pitchFamily="34" charset="0"/>
                        </a:rPr>
                        <a:t>78 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latin typeface="Verdana" panose="020B0604030504040204" pitchFamily="34" charset="0"/>
                          <a:ea typeface="Verdana" panose="020B0604030504040204" pitchFamily="34" charset="0"/>
                        </a:rPr>
                        <a:t>195 h</a:t>
                      </a:r>
                    </a:p>
                  </a:txBody>
                  <a:tcPr/>
                </a:tc>
                <a:extLst>
                  <a:ext uri="{0D108BD9-81ED-4DB2-BD59-A6C34878D82A}">
                    <a16:rowId xmlns:a16="http://schemas.microsoft.com/office/drawing/2014/main" val="3841327886"/>
                  </a:ext>
                </a:extLst>
              </a:tr>
              <a:tr h="370840">
                <a:tc>
                  <a:txBody>
                    <a:bodyPr/>
                    <a:lstStyle/>
                    <a:p>
                      <a:r>
                        <a:rPr lang="da-DK" dirty="0">
                          <a:latin typeface="Verdana" panose="020B0604030504040204" pitchFamily="34" charset="0"/>
                          <a:ea typeface="Verdana" panose="020B0604030504040204" pitchFamily="34" charset="0"/>
                        </a:rPr>
                        <a:t>19 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latin typeface="Verdana" panose="020B0604030504040204" pitchFamily="34" charset="0"/>
                          <a:ea typeface="Verdana" panose="020B0604030504040204" pitchFamily="34" charset="0"/>
                        </a:rPr>
                        <a:t>36 h</a:t>
                      </a:r>
                    </a:p>
                  </a:txBody>
                  <a:tcPr/>
                </a:tc>
                <a:extLst>
                  <a:ext uri="{0D108BD9-81ED-4DB2-BD59-A6C34878D82A}">
                    <a16:rowId xmlns:a16="http://schemas.microsoft.com/office/drawing/2014/main" val="1108911067"/>
                  </a:ext>
                </a:extLst>
              </a:tr>
            </a:tbl>
          </a:graphicData>
        </a:graphic>
      </p:graphicFrame>
      <p:sp>
        <p:nvSpPr>
          <p:cNvPr id="10" name="TextBox 9">
            <a:extLst>
              <a:ext uri="{FF2B5EF4-FFF2-40B4-BE49-F238E27FC236}">
                <a16:creationId xmlns:a16="http://schemas.microsoft.com/office/drawing/2014/main" id="{87CA03AF-6D6C-3BDD-4530-ECD49BD5D81B}"/>
              </a:ext>
            </a:extLst>
          </p:cNvPr>
          <p:cNvSpPr txBox="1"/>
          <p:nvPr/>
        </p:nvSpPr>
        <p:spPr>
          <a:xfrm>
            <a:off x="8770069" y="2493804"/>
            <a:ext cx="2741456" cy="156966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itchFamily="34" charset="0"/>
              </a:rPr>
              <a:t>Core faster </a:t>
            </a:r>
            <a:b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itchFamily="34" charset="0"/>
              </a:rPr>
            </a:b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itchFamily="34" charset="0"/>
              </a:rPr>
              <a:t>than edge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itchFamily="34" charset="0"/>
              </a:rPr>
              <a:t>(as for previous </a:t>
            </a:r>
            <a:b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itchFamily="34" charset="0"/>
              </a:rPr>
            </a:b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itchFamily="34" charset="0"/>
              </a:rPr>
              <a:t>A.L.M.T. plates)</a:t>
            </a:r>
          </a:p>
        </p:txBody>
      </p:sp>
      <p:sp>
        <p:nvSpPr>
          <p:cNvPr id="11" name="TextBox 10">
            <a:extLst>
              <a:ext uri="{FF2B5EF4-FFF2-40B4-BE49-F238E27FC236}">
                <a16:creationId xmlns:a16="http://schemas.microsoft.com/office/drawing/2014/main" id="{2A24D696-4EB6-869C-4733-57E078DECC1A}"/>
              </a:ext>
            </a:extLst>
          </p:cNvPr>
          <p:cNvSpPr txBox="1"/>
          <p:nvPr/>
        </p:nvSpPr>
        <p:spPr>
          <a:xfrm>
            <a:off x="8184232" y="5325015"/>
            <a:ext cx="3530325" cy="120032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itchFamily="34" charset="0"/>
              </a:rPr>
              <a:t>Recrystallization </a:t>
            </a:r>
            <a:b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itchFamily="34" charset="0"/>
              </a:rPr>
            </a:b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itchFamily="34" charset="0"/>
              </a:rPr>
              <a:t>faster than previous </a:t>
            </a:r>
            <a:b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itchFamily="34" charset="0"/>
              </a:rPr>
            </a:b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itchFamily="34" charset="0"/>
              </a:rPr>
              <a:t>IGW </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plate from A.L.M.T.</a:t>
            </a:r>
            <a:endPar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itchFamily="34" charset="0"/>
            </a:endParaRPr>
          </a:p>
        </p:txBody>
      </p:sp>
      <p:pic>
        <p:nvPicPr>
          <p:cNvPr id="4" name="Picture 3">
            <a:extLst>
              <a:ext uri="{FF2B5EF4-FFF2-40B4-BE49-F238E27FC236}">
                <a16:creationId xmlns:a16="http://schemas.microsoft.com/office/drawing/2014/main" id="{20428986-E789-8777-4601-9477191084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9163" y="1124744"/>
            <a:ext cx="3281013" cy="540000"/>
          </a:xfrm>
          <a:prstGeom prst="rect">
            <a:avLst/>
          </a:prstGeom>
        </p:spPr>
      </p:pic>
      <p:pic>
        <p:nvPicPr>
          <p:cNvPr id="5" name="Picture 4">
            <a:extLst>
              <a:ext uri="{FF2B5EF4-FFF2-40B4-BE49-F238E27FC236}">
                <a16:creationId xmlns:a16="http://schemas.microsoft.com/office/drawing/2014/main" id="{A8A7C1B9-84FE-13B8-9071-3CBD952DC0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93013" y="1124744"/>
            <a:ext cx="1491419" cy="540000"/>
          </a:xfrm>
          <a:prstGeom prst="rect">
            <a:avLst/>
          </a:prstGeom>
        </p:spPr>
      </p:pic>
    </p:spTree>
    <p:extLst>
      <p:ext uri="{BB962C8B-B14F-4D97-AF65-F5344CB8AC3E}">
        <p14:creationId xmlns:p14="http://schemas.microsoft.com/office/powerpoint/2010/main" val="369294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Conclusions 2024 / Outlook 2025</a:t>
            </a:r>
          </a:p>
        </p:txBody>
      </p:sp>
      <p:sp>
        <p:nvSpPr>
          <p:cNvPr id="3" name="Content Placeholder 2"/>
          <p:cNvSpPr>
            <a:spLocks noGrp="1"/>
          </p:cNvSpPr>
          <p:nvPr>
            <p:ph idx="1"/>
          </p:nvPr>
        </p:nvSpPr>
        <p:spPr/>
        <p:txBody>
          <a:bodyPr>
            <a:noAutofit/>
          </a:bodyPr>
          <a:lstStyle/>
          <a:p>
            <a:pPr marL="0" indent="0">
              <a:buNone/>
            </a:pPr>
            <a:r>
              <a:rPr lang="en-US" dirty="0"/>
              <a:t>Powder metallurgical </a:t>
            </a:r>
            <a:r>
              <a:rPr lang="en-US" dirty="0" err="1"/>
              <a:t>W</a:t>
            </a:r>
            <a:r>
              <a:rPr lang="en-US" baseline="-25000" dirty="0" err="1"/>
              <a:t>f</a:t>
            </a:r>
            <a:r>
              <a:rPr lang="en-US" dirty="0"/>
              <a:t>/W from</a:t>
            </a:r>
          </a:p>
          <a:p>
            <a:r>
              <a:rPr lang="en-US" dirty="0"/>
              <a:t>Annealing at 1450 °C: fiber recrystallization after 1 d</a:t>
            </a:r>
          </a:p>
          <a:p>
            <a:r>
              <a:rPr lang="en-US" dirty="0"/>
              <a:t>Grain growth in bulk matrix, fibers dissolved after 2 w </a:t>
            </a:r>
          </a:p>
          <a:p>
            <a:r>
              <a:rPr lang="en-US" dirty="0"/>
              <a:t>Porous matrix coarsens and looses coherence</a:t>
            </a:r>
          </a:p>
          <a:p>
            <a:r>
              <a:rPr lang="en-US" dirty="0"/>
              <a:t>Annealing at 1350 °C: fiber recrystallization after 1 w</a:t>
            </a:r>
          </a:p>
          <a:p>
            <a:pPr marL="0" indent="0">
              <a:buNone/>
            </a:pPr>
            <a:endParaRPr lang="en-US" dirty="0"/>
          </a:p>
          <a:p>
            <a:pPr marL="0" indent="0">
              <a:buNone/>
            </a:pPr>
            <a:r>
              <a:rPr lang="en-US" dirty="0"/>
              <a:t>Continuation 2025: alternative fiber matrix combinations</a:t>
            </a:r>
          </a:p>
          <a:p>
            <a:r>
              <a:rPr lang="en-US" dirty="0"/>
              <a:t>continuous fibers, porous matrix</a:t>
            </a:r>
          </a:p>
          <a:p>
            <a:r>
              <a:rPr lang="en-US" dirty="0"/>
              <a:t>short fibers, compact matrix</a:t>
            </a:r>
          </a:p>
          <a:p>
            <a:r>
              <a:rPr lang="en-US" dirty="0"/>
              <a:t>IGW2 different annealing temperatures</a:t>
            </a:r>
            <a:br>
              <a:rPr lang="en-US" dirty="0"/>
            </a:br>
            <a:r>
              <a:rPr lang="en-US" dirty="0"/>
              <a:t>		</a:t>
            </a:r>
          </a:p>
        </p:txBody>
      </p:sp>
      <p:pic>
        <p:nvPicPr>
          <p:cNvPr id="12" name="Picture 11"/>
          <p:cNvPicPr>
            <a:picLocks noChangeAspect="1"/>
          </p:cNvPicPr>
          <p:nvPr/>
        </p:nvPicPr>
        <p:blipFill>
          <a:blip r:embed="rId3"/>
          <a:stretch>
            <a:fillRect/>
          </a:stretch>
        </p:blipFill>
        <p:spPr>
          <a:xfrm>
            <a:off x="6960096" y="980728"/>
            <a:ext cx="2482758" cy="720000"/>
          </a:xfrm>
          <a:prstGeom prst="rect">
            <a:avLst/>
          </a:prstGeom>
        </p:spPr>
      </p:pic>
      <p:sp>
        <p:nvSpPr>
          <p:cNvPr id="6" name="TextBox 5">
            <a:extLst>
              <a:ext uri="{FF2B5EF4-FFF2-40B4-BE49-F238E27FC236}">
                <a16:creationId xmlns:a16="http://schemas.microsoft.com/office/drawing/2014/main" id="{87A59358-7120-814C-6BE2-0BB0803957F6}"/>
              </a:ext>
            </a:extLst>
          </p:cNvPr>
          <p:cNvSpPr txBox="1"/>
          <p:nvPr/>
        </p:nvSpPr>
        <p:spPr>
          <a:xfrm>
            <a:off x="7608168" y="4735594"/>
            <a:ext cx="4824536" cy="95410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2800" b="0" i="0" u="none" strike="noStrike" kern="1200" cap="none" spc="0" normalizeH="0" baseline="0" noProof="0" dirty="0" err="1">
                <a:ln>
                  <a:noFill/>
                </a:ln>
                <a:solidFill>
                  <a:srgbClr val="70AD47"/>
                </a:solidFill>
                <a:effectLst/>
                <a:uLnTx/>
                <a:uFillTx/>
                <a:latin typeface="Verdana" panose="020B0604030504040204" pitchFamily="34" charset="0"/>
                <a:ea typeface="Verdana" panose="020B0604030504040204" pitchFamily="34" charset="0"/>
                <a:cs typeface="Arial" pitchFamily="34" charset="0"/>
              </a:rPr>
              <a:t>specimen</a:t>
            </a:r>
            <a:r>
              <a:rPr kumimoji="0" lang="da-DK" sz="2800" b="0" i="0" u="none" strike="noStrike" kern="1200" cap="none" spc="0" normalizeH="0" baseline="0" noProof="0" dirty="0">
                <a:ln>
                  <a:noFill/>
                </a:ln>
                <a:solidFill>
                  <a:srgbClr val="70AD47"/>
                </a:solidFill>
                <a:effectLst/>
                <a:uLnTx/>
                <a:uFillTx/>
                <a:latin typeface="Verdana" panose="020B0604030504040204" pitchFamily="34" charset="0"/>
                <a:ea typeface="Verdana" panose="020B0604030504040204" pitchFamily="34" charset="0"/>
                <a:cs typeface="Arial" pitchFamily="34" charset="0"/>
              </a:rPr>
              <a:t> </a:t>
            </a:r>
            <a:r>
              <a:rPr kumimoji="0" lang="da-DK" sz="2800" b="0" i="0" u="none" strike="noStrike" kern="1200" cap="none" spc="0" normalizeH="0" baseline="0" noProof="0" dirty="0" err="1">
                <a:ln>
                  <a:noFill/>
                </a:ln>
                <a:solidFill>
                  <a:srgbClr val="70AD47"/>
                </a:solidFill>
                <a:effectLst/>
                <a:uLnTx/>
                <a:uFillTx/>
                <a:latin typeface="Verdana" panose="020B0604030504040204" pitchFamily="34" charset="0"/>
                <a:ea typeface="Verdana" panose="020B0604030504040204" pitchFamily="34" charset="0"/>
                <a:cs typeface="Arial" pitchFamily="34" charset="0"/>
              </a:rPr>
              <a:t>received</a:t>
            </a:r>
            <a:r>
              <a:rPr kumimoji="0" lang="da-DK" sz="2800" b="0" i="0" u="none" strike="noStrike" kern="1200" cap="none" spc="0" normalizeH="0" baseline="0" noProof="0" dirty="0">
                <a:ln>
                  <a:noFill/>
                </a:ln>
                <a:solidFill>
                  <a:srgbClr val="70AD47"/>
                </a:solidFill>
                <a:effectLst/>
                <a:uLnTx/>
                <a:uFillTx/>
                <a:latin typeface="Verdana" panose="020B0604030504040204" pitchFamily="34" charset="0"/>
                <a:ea typeface="Verdana" panose="020B0604030504040204" pitchFamily="34" charset="0"/>
                <a:cs typeface="Arial" pitchFamily="34" charset="0"/>
              </a:rPr>
              <a:t>;</a:t>
            </a:r>
            <a:r>
              <a:rPr kumimoji="0" lang="da-DK"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itchFamily="34" charset="0"/>
              </a:rPr>
              <a:t> </a:t>
            </a:r>
            <a:r>
              <a:rPr kumimoji="0" lang="da-DK" sz="2800" b="0" i="0" u="none" strike="noStrike" kern="1200" cap="none" spc="0" normalizeH="0" baseline="0" noProof="0" dirty="0" err="1">
                <a:ln>
                  <a:noFill/>
                </a:ln>
                <a:solidFill>
                  <a:srgbClr val="FF00FF"/>
                </a:solidFill>
                <a:effectLst/>
                <a:uLnTx/>
                <a:uFillTx/>
                <a:latin typeface="Verdana" panose="020B0604030504040204" pitchFamily="34" charset="0"/>
                <a:ea typeface="Verdana" panose="020B0604030504040204" pitchFamily="34" charset="0"/>
                <a:cs typeface="Arial" pitchFamily="34" charset="0"/>
              </a:rPr>
              <a:t>characterization</a:t>
            </a:r>
            <a:r>
              <a:rPr kumimoji="0" lang="da-DK" sz="2800" b="0" i="0" u="none" strike="noStrike" kern="1200" cap="none" spc="0" normalizeH="0" baseline="0" noProof="0" dirty="0">
                <a:ln>
                  <a:noFill/>
                </a:ln>
                <a:solidFill>
                  <a:srgbClr val="FF00FF"/>
                </a:solidFill>
                <a:effectLst/>
                <a:uLnTx/>
                <a:uFillTx/>
                <a:latin typeface="Verdana" panose="020B0604030504040204" pitchFamily="34" charset="0"/>
                <a:ea typeface="Verdana" panose="020B0604030504040204" pitchFamily="34" charset="0"/>
                <a:cs typeface="Arial" pitchFamily="34" charset="0"/>
              </a:rPr>
              <a:t> </a:t>
            </a:r>
            <a:r>
              <a:rPr kumimoji="0" lang="da-DK" sz="2800" b="0" i="0" u="none" strike="noStrike" kern="1200" cap="none" spc="0" normalizeH="0" baseline="0" noProof="0" dirty="0" err="1">
                <a:ln>
                  <a:noFill/>
                </a:ln>
                <a:solidFill>
                  <a:srgbClr val="FF00FF"/>
                </a:solidFill>
                <a:effectLst/>
                <a:uLnTx/>
                <a:uFillTx/>
                <a:latin typeface="Verdana" panose="020B0604030504040204" pitchFamily="34" charset="0"/>
                <a:ea typeface="Verdana" panose="020B0604030504040204" pitchFamily="34" charset="0"/>
                <a:cs typeface="Arial" pitchFamily="34" charset="0"/>
              </a:rPr>
              <a:t>ongoing</a:t>
            </a:r>
            <a:endParaRPr kumimoji="0" lang="da-DK" sz="2800" b="0" i="0" u="none" strike="noStrike" kern="1200" cap="none" spc="0" normalizeH="0" baseline="0" noProof="0" dirty="0">
              <a:ln>
                <a:noFill/>
              </a:ln>
              <a:solidFill>
                <a:srgbClr val="FF00FF"/>
              </a:solidFill>
              <a:effectLst/>
              <a:uLnTx/>
              <a:uFillTx/>
              <a:latin typeface="Verdana" panose="020B0604030504040204" pitchFamily="34" charset="0"/>
              <a:ea typeface="Verdana" panose="020B0604030504040204" pitchFamily="34" charset="0"/>
              <a:cs typeface="Arial" pitchFamily="34" charset="0"/>
            </a:endParaRPr>
          </a:p>
        </p:txBody>
      </p:sp>
      <p:sp>
        <p:nvSpPr>
          <p:cNvPr id="9" name="Arrow: Right 8">
            <a:extLst>
              <a:ext uri="{FF2B5EF4-FFF2-40B4-BE49-F238E27FC236}">
                <a16:creationId xmlns:a16="http://schemas.microsoft.com/office/drawing/2014/main" id="{38D1FF1B-E7B4-95B7-F7A7-0784B4D5EEF4}"/>
              </a:ext>
            </a:extLst>
          </p:cNvPr>
          <p:cNvSpPr/>
          <p:nvPr/>
        </p:nvSpPr>
        <p:spPr>
          <a:xfrm>
            <a:off x="7104112" y="5032627"/>
            <a:ext cx="432048" cy="3600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8431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4"/>
          <p:cNvSpPr txBox="1">
            <a:spLocks/>
          </p:cNvSpPr>
          <p:nvPr/>
        </p:nvSpPr>
        <p:spPr>
          <a:xfrm>
            <a:off x="0" y="0"/>
            <a:ext cx="0" cy="0"/>
          </a:xfrm>
          <a:prstGeom prst="rect">
            <a:avLst/>
          </a:prstGeom>
        </p:spPr>
        <p:txBody>
          <a:bodyPr vert="horz" lIns="91440" tIns="45720" rIns="91440" bIns="45720" rtlCol="0" anchor="ctr"/>
          <a:lstStyle>
            <a:defPPr>
              <a:defRPr lang="fr-FR"/>
            </a:defPPr>
            <a:lvl1pPr marL="0" algn="r" defTabSz="914400" rtl="0" eaLnBrk="1" latinLnBrk="0" hangingPunct="1">
              <a:defRPr sz="12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9559F0C-F440-4BC1-91BE-A65E5373B4E5}" type="slidenum">
              <a:rPr kumimoji="0" lang="fr-FR" sz="1200" b="1" i="0" u="none" strike="noStrike" kern="1200" cap="none" spc="0" normalizeH="0" baseline="0" noProof="0" smtClean="0">
                <a:ln>
                  <a:noFill/>
                </a:ln>
                <a:solidFill>
                  <a:srgbClr val="1F497D"/>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1" i="0" u="none" strike="noStrike" kern="1200" cap="none" spc="0" normalizeH="0" baseline="0" noProof="0">
              <a:ln>
                <a:noFill/>
              </a:ln>
              <a:solidFill>
                <a:srgbClr val="1F497D"/>
              </a:solidFill>
              <a:effectLst/>
              <a:uLnTx/>
              <a:uFillTx/>
              <a:latin typeface="Calibri"/>
              <a:ea typeface="+mn-ea"/>
              <a:cs typeface="+mn-cs"/>
            </a:endParaRPr>
          </a:p>
        </p:txBody>
      </p:sp>
      <p:sp>
        <p:nvSpPr>
          <p:cNvPr id="49" name="Titre 5">
            <a:extLst>
              <a:ext uri="{FF2B5EF4-FFF2-40B4-BE49-F238E27FC236}">
                <a16:creationId xmlns:a16="http://schemas.microsoft.com/office/drawing/2014/main" id="{91AE047D-F51A-E955-9889-3B1336B75E09}"/>
              </a:ext>
            </a:extLst>
          </p:cNvPr>
          <p:cNvSpPr>
            <a:spLocks noGrp="1"/>
          </p:cNvSpPr>
          <p:nvPr>
            <p:ph type="title"/>
          </p:nvPr>
        </p:nvSpPr>
        <p:spPr>
          <a:xfrm>
            <a:off x="236762" y="172545"/>
            <a:ext cx="12244042" cy="871827"/>
          </a:xfrm>
        </p:spPr>
        <p:txBody>
          <a:bodyPr>
            <a:noAutofit/>
          </a:bodyPr>
          <a:lstStyle/>
          <a:p>
            <a:r>
              <a:rPr lang="en-US" sz="2900" dirty="0"/>
              <a:t>2 topics investigated in 2025 (9pm)</a:t>
            </a:r>
          </a:p>
        </p:txBody>
      </p:sp>
      <p:sp>
        <p:nvSpPr>
          <p:cNvPr id="60" name="Espace réservé du contenu 6">
            <a:extLst>
              <a:ext uri="{FF2B5EF4-FFF2-40B4-BE49-F238E27FC236}">
                <a16:creationId xmlns:a16="http://schemas.microsoft.com/office/drawing/2014/main" id="{69904E05-C7BF-272F-1F49-76572513FD57}"/>
              </a:ext>
            </a:extLst>
          </p:cNvPr>
          <p:cNvSpPr txBox="1">
            <a:spLocks/>
          </p:cNvSpPr>
          <p:nvPr/>
        </p:nvSpPr>
        <p:spPr>
          <a:xfrm>
            <a:off x="151920" y="775000"/>
            <a:ext cx="12040080" cy="2185930"/>
          </a:xfrm>
          <a:prstGeom prst="rect">
            <a:avLst/>
          </a:prstGeom>
        </p:spPr>
        <p:txBody>
          <a:bodyPr vert="horz" lIns="127723" tIns="63862" rIns="127723" bIns="63862" rtlCol="0">
            <a:noAutofit/>
          </a:bodyPr>
          <a:lstStyle>
            <a:lvl1pPr marL="0" indent="0" algn="l" defTabSz="914400" rtl="0" eaLnBrk="1" latinLnBrk="0" hangingPunct="1">
              <a:lnSpc>
                <a:spcPct val="100000"/>
              </a:lnSpc>
              <a:spcBef>
                <a:spcPts val="0"/>
              </a:spcBef>
              <a:buClr>
                <a:schemeClr val="tx2"/>
              </a:buClr>
              <a:buSzPct val="90000"/>
              <a:buFont typeface="Arial" panose="020B0604020202020204" pitchFamily="34" charset="0"/>
              <a:buNone/>
              <a:defRPr sz="1800" kern="1200">
                <a:solidFill>
                  <a:schemeClr val="tx1"/>
                </a:solidFill>
                <a:latin typeface="+mn-lt"/>
                <a:ea typeface="+mn-ea"/>
                <a:cs typeface="+mn-cs"/>
              </a:defRPr>
            </a:lvl1pPr>
            <a:lvl2pPr marL="266700" indent="-266700" algn="l" defTabSz="914400" rtl="0" eaLnBrk="1" latinLnBrk="0" hangingPunct="1">
              <a:lnSpc>
                <a:spcPct val="100000"/>
              </a:lnSpc>
              <a:spcBef>
                <a:spcPts val="0"/>
              </a:spcBef>
              <a:buClr>
                <a:schemeClr val="tx2"/>
              </a:buClr>
              <a:buSzPct val="90000"/>
              <a:buFont typeface="Arial" panose="020B0604020202020204" pitchFamily="34" charset="0"/>
              <a:buChar char="■"/>
              <a:defRPr sz="1600" kern="1200">
                <a:solidFill>
                  <a:schemeClr val="tx1"/>
                </a:solidFill>
                <a:latin typeface="+mn-lt"/>
                <a:ea typeface="+mn-ea"/>
                <a:cs typeface="+mn-cs"/>
              </a:defRPr>
            </a:lvl2pPr>
            <a:lvl3pPr marL="541338" indent="-274638" algn="l" defTabSz="914400" rtl="0" eaLnBrk="1" latinLnBrk="0" hangingPunct="1">
              <a:lnSpc>
                <a:spcPct val="100000"/>
              </a:lnSpc>
              <a:spcBef>
                <a:spcPts val="0"/>
              </a:spcBef>
              <a:buSzPct val="90000"/>
              <a:buFont typeface="Arial" panose="020B0604020202020204" pitchFamily="34" charset="0"/>
              <a:buChar char="■"/>
              <a:defRPr sz="1400" kern="1200">
                <a:solidFill>
                  <a:schemeClr val="tx1"/>
                </a:solidFill>
                <a:latin typeface="+mn-lt"/>
                <a:ea typeface="+mn-ea"/>
                <a:cs typeface="+mn-cs"/>
              </a:defRPr>
            </a:lvl3pPr>
            <a:lvl4pPr marL="1676329" indent="-239475" algn="l" defTabSz="914400" rtl="0" eaLnBrk="1" latinLnBrk="0" hangingPunct="1">
              <a:lnSpc>
                <a:spcPct val="100000"/>
              </a:lnSpc>
              <a:spcBef>
                <a:spcPts val="0"/>
              </a:spcBef>
              <a:buSzPct val="90000"/>
              <a:buFont typeface="Calibri" panose="020F0502020204030204" pitchFamily="34" charset="0"/>
              <a:buChar char="-"/>
              <a:defRPr sz="1200" kern="1200">
                <a:solidFill>
                  <a:schemeClr val="tx1"/>
                </a:solidFill>
                <a:latin typeface="+mn-lt"/>
                <a:ea typeface="+mn-ea"/>
                <a:cs typeface="+mn-cs"/>
              </a:defRPr>
            </a:lvl4pPr>
            <a:lvl5pPr marL="2155278" indent="-239475" algn="l" defTabSz="914400" rtl="0" eaLnBrk="1" latinLnBrk="0" hangingPunct="1">
              <a:lnSpc>
                <a:spcPct val="100000"/>
              </a:lnSpc>
              <a:spcBef>
                <a:spcPts val="0"/>
              </a:spcBef>
              <a:buSzPct val="90000"/>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1" indent="-266700" algn="l" defTabSz="914400" rtl="0" eaLnBrk="1" fontAlgn="auto" latinLnBrk="0" hangingPunct="1">
              <a:lnSpc>
                <a:spcPct val="100000"/>
              </a:lnSpc>
              <a:spcBef>
                <a:spcPts val="0"/>
              </a:spcBef>
              <a:spcAft>
                <a:spcPts val="0"/>
              </a:spcAft>
              <a:buClr>
                <a:srgbClr val="1F497D"/>
              </a:buClr>
              <a:buSzPct val="90000"/>
              <a:buFont typeface="Arial" panose="020B0604020202020204" pitchFamily="34" charset="0"/>
              <a:buChar char="■"/>
              <a:tabLst/>
              <a:defRPr/>
            </a:pPr>
            <a:r>
              <a:rPr kumimoji="0" lang="en-US" sz="2400" b="1" i="1" u="none" strike="noStrike" kern="1200" cap="none" spc="0" normalizeH="0" baseline="0" noProof="0" dirty="0">
                <a:ln>
                  <a:noFill/>
                </a:ln>
                <a:solidFill>
                  <a:srgbClr val="FF0000"/>
                </a:solidFill>
                <a:effectLst/>
                <a:uLnTx/>
                <a:uFillTx/>
                <a:latin typeface="Calibri"/>
                <a:ea typeface="+mn-ea"/>
                <a:cs typeface="+mn-cs"/>
              </a:rPr>
              <a:t>Topic A (30%)</a:t>
            </a:r>
            <a:r>
              <a:rPr kumimoji="0" lang="en-US" sz="2400" b="0" i="0" u="none" strike="noStrike" kern="1200" cap="none" spc="0" normalizeH="0" baseline="0" noProof="0" dirty="0">
                <a:ln>
                  <a:noFill/>
                </a:ln>
                <a:solidFill>
                  <a:srgbClr val="000000"/>
                </a:solidFill>
                <a:effectLst/>
                <a:uLnTx/>
                <a:uFillTx/>
                <a:latin typeface="Calibri"/>
                <a:ea typeface="+mn-ea"/>
                <a:cs typeface="+mn-cs"/>
              </a:rPr>
              <a:t>: </a:t>
            </a:r>
            <a:r>
              <a:rPr kumimoji="0" lang="en-GB" sz="2400" b="0" i="0" u="none" strike="noStrike" kern="1200" cap="none" spc="0" normalizeH="0" baseline="0" noProof="0" dirty="0">
                <a:ln>
                  <a:noFill/>
                </a:ln>
                <a:solidFill>
                  <a:srgbClr val="000000"/>
                </a:solidFill>
                <a:effectLst/>
                <a:uLnTx/>
                <a:uFillTx/>
                <a:latin typeface="Calibri"/>
                <a:ea typeface="+mn-ea"/>
                <a:cs typeface="+mn-cs"/>
              </a:rPr>
              <a:t>Assessment of plasma impact on material properties linked to ITER relevant PFUs (CEA) (follow-up)</a:t>
            </a:r>
          </a:p>
          <a:p>
            <a:pPr marL="541338" marR="0" lvl="2" indent="-274638"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a:ea typeface="+mn-ea"/>
                <a:cs typeface="+mn-cs"/>
              </a:rPr>
              <a:t>Study the influence of He on the evolution of tungsten properties (comparative study with WEST samples)</a:t>
            </a:r>
          </a:p>
          <a:p>
            <a:pPr marL="541338" marR="0" lvl="2" indent="-274638"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a:ea typeface="+mn-ea"/>
                <a:cs typeface="+mn-cs"/>
              </a:rPr>
              <a:t>Perform He implantation study to characterize defects generated and assess the evolution of mechanical props based on multi-scale approach</a:t>
            </a:r>
            <a:endPar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 name="Espace réservé du contenu 6">
            <a:extLst>
              <a:ext uri="{FF2B5EF4-FFF2-40B4-BE49-F238E27FC236}">
                <a16:creationId xmlns:a16="http://schemas.microsoft.com/office/drawing/2014/main" id="{69904E05-C7BF-272F-1F49-76572513FD57}"/>
              </a:ext>
            </a:extLst>
          </p:cNvPr>
          <p:cNvSpPr txBox="1">
            <a:spLocks/>
          </p:cNvSpPr>
          <p:nvPr/>
        </p:nvSpPr>
        <p:spPr>
          <a:xfrm>
            <a:off x="236762" y="3130820"/>
            <a:ext cx="8925660" cy="3017447"/>
          </a:xfrm>
          <a:prstGeom prst="rect">
            <a:avLst/>
          </a:prstGeom>
        </p:spPr>
        <p:txBody>
          <a:bodyPr vert="horz" lIns="127723" tIns="63862" rIns="127723" bIns="63862" rtlCol="0">
            <a:noAutofit/>
          </a:bodyPr>
          <a:lstStyle>
            <a:lvl1pPr marL="0" indent="0" algn="l" defTabSz="914400" rtl="0" eaLnBrk="1" latinLnBrk="0" hangingPunct="1">
              <a:lnSpc>
                <a:spcPct val="100000"/>
              </a:lnSpc>
              <a:spcBef>
                <a:spcPts val="0"/>
              </a:spcBef>
              <a:buClr>
                <a:schemeClr val="tx2"/>
              </a:buClr>
              <a:buSzPct val="90000"/>
              <a:buFont typeface="Arial" panose="020B0604020202020204" pitchFamily="34" charset="0"/>
              <a:buNone/>
              <a:defRPr sz="1800" kern="1200">
                <a:solidFill>
                  <a:schemeClr val="tx1"/>
                </a:solidFill>
                <a:latin typeface="+mn-lt"/>
                <a:ea typeface="+mn-ea"/>
                <a:cs typeface="+mn-cs"/>
              </a:defRPr>
            </a:lvl1pPr>
            <a:lvl2pPr marL="266700" indent="-266700" algn="l" defTabSz="914400" rtl="0" eaLnBrk="1" latinLnBrk="0" hangingPunct="1">
              <a:lnSpc>
                <a:spcPct val="100000"/>
              </a:lnSpc>
              <a:spcBef>
                <a:spcPts val="0"/>
              </a:spcBef>
              <a:buClr>
                <a:schemeClr val="tx2"/>
              </a:buClr>
              <a:buSzPct val="90000"/>
              <a:buFont typeface="Arial" panose="020B0604020202020204" pitchFamily="34" charset="0"/>
              <a:buChar char="■"/>
              <a:defRPr sz="1600" kern="1200">
                <a:solidFill>
                  <a:schemeClr val="tx1"/>
                </a:solidFill>
                <a:latin typeface="+mn-lt"/>
                <a:ea typeface="+mn-ea"/>
                <a:cs typeface="+mn-cs"/>
              </a:defRPr>
            </a:lvl2pPr>
            <a:lvl3pPr marL="541338" indent="-274638" algn="l" defTabSz="914400" rtl="0" eaLnBrk="1" latinLnBrk="0" hangingPunct="1">
              <a:lnSpc>
                <a:spcPct val="100000"/>
              </a:lnSpc>
              <a:spcBef>
                <a:spcPts val="0"/>
              </a:spcBef>
              <a:buSzPct val="90000"/>
              <a:buFont typeface="Arial" panose="020B0604020202020204" pitchFamily="34" charset="0"/>
              <a:buChar char="■"/>
              <a:defRPr sz="1400" kern="1200">
                <a:solidFill>
                  <a:schemeClr val="tx1"/>
                </a:solidFill>
                <a:latin typeface="+mn-lt"/>
                <a:ea typeface="+mn-ea"/>
                <a:cs typeface="+mn-cs"/>
              </a:defRPr>
            </a:lvl3pPr>
            <a:lvl4pPr marL="1676329" indent="-239475" algn="l" defTabSz="914400" rtl="0" eaLnBrk="1" latinLnBrk="0" hangingPunct="1">
              <a:lnSpc>
                <a:spcPct val="100000"/>
              </a:lnSpc>
              <a:spcBef>
                <a:spcPts val="0"/>
              </a:spcBef>
              <a:buSzPct val="90000"/>
              <a:buFont typeface="Calibri" panose="020F0502020204030204" pitchFamily="34" charset="0"/>
              <a:buChar char="-"/>
              <a:defRPr sz="1200" kern="1200">
                <a:solidFill>
                  <a:schemeClr val="tx1"/>
                </a:solidFill>
                <a:latin typeface="+mn-lt"/>
                <a:ea typeface="+mn-ea"/>
                <a:cs typeface="+mn-cs"/>
              </a:defRPr>
            </a:lvl4pPr>
            <a:lvl5pPr marL="2155278" indent="-239475" algn="l" defTabSz="914400" rtl="0" eaLnBrk="1" latinLnBrk="0" hangingPunct="1">
              <a:lnSpc>
                <a:spcPct val="100000"/>
              </a:lnSpc>
              <a:spcBef>
                <a:spcPts val="0"/>
              </a:spcBef>
              <a:buSzPct val="90000"/>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1" indent="-266700" algn="l" defTabSz="914400" rtl="0" eaLnBrk="1" fontAlgn="auto" latinLnBrk="0" hangingPunct="1">
              <a:lnSpc>
                <a:spcPct val="100000"/>
              </a:lnSpc>
              <a:spcBef>
                <a:spcPts val="0"/>
              </a:spcBef>
              <a:spcAft>
                <a:spcPts val="0"/>
              </a:spcAft>
              <a:buClr>
                <a:srgbClr val="1F497D"/>
              </a:buClr>
              <a:buSzPct val="90000"/>
              <a:buFont typeface="Arial" panose="020B0604020202020204" pitchFamily="34" charset="0"/>
              <a:buChar char="■"/>
              <a:tabLst/>
              <a:defRPr/>
            </a:pPr>
            <a:r>
              <a:rPr kumimoji="0" lang="en-US" sz="2400" b="1" i="1" u="none" strike="noStrike" kern="1200" cap="none" spc="0" normalizeH="0" baseline="0" noProof="0" dirty="0">
                <a:ln>
                  <a:noFill/>
                </a:ln>
                <a:solidFill>
                  <a:srgbClr val="FF0000"/>
                </a:solidFill>
                <a:effectLst/>
                <a:uLnTx/>
                <a:uFillTx/>
                <a:latin typeface="Calibri"/>
                <a:ea typeface="+mn-ea"/>
                <a:cs typeface="+mn-cs"/>
              </a:rPr>
              <a:t>Topic B (50%)</a:t>
            </a:r>
            <a:r>
              <a:rPr kumimoji="0" lang="en-US" sz="2400" b="0" i="0" u="none" strike="noStrike" kern="1200" cap="none" spc="0" normalizeH="0" baseline="0" noProof="0" dirty="0">
                <a:ln>
                  <a:noFill/>
                </a:ln>
                <a:solidFill>
                  <a:srgbClr val="000000"/>
                </a:solidFill>
                <a:effectLst/>
                <a:uLnTx/>
                <a:uFillTx/>
                <a:latin typeface="Calibri"/>
                <a:ea typeface="+mn-ea"/>
                <a:cs typeface="+mn-cs"/>
              </a:rPr>
              <a:t>: Top surface cracking investigation (</a:t>
            </a:r>
            <a:r>
              <a:rPr kumimoji="0" lang="en-US" sz="2400" b="0" i="0" u="none" strike="noStrike" kern="1200" cap="none" spc="0" normalizeH="0" baseline="0" noProof="0" dirty="0">
                <a:ln>
                  <a:noFill/>
                </a:ln>
                <a:solidFill>
                  <a:srgbClr val="FF0000"/>
                </a:solidFill>
                <a:effectLst/>
                <a:uLnTx/>
                <a:uFillTx/>
                <a:latin typeface="Calibri"/>
                <a:ea typeface="+mn-ea"/>
                <a:cs typeface="+mn-cs"/>
              </a:rPr>
              <a:t>up coming slides</a:t>
            </a:r>
            <a:r>
              <a:rPr kumimoji="0" lang="en-US" sz="2400" b="0" i="0" u="none" strike="noStrike" kern="1200" cap="none" spc="0" normalizeH="0" baseline="0" noProof="0" dirty="0">
                <a:ln>
                  <a:noFill/>
                </a:ln>
                <a:solidFill>
                  <a:srgbClr val="000000"/>
                </a:solidFill>
                <a:effectLst/>
                <a:uLnTx/>
                <a:uFillTx/>
                <a:latin typeface="Calibri"/>
                <a:ea typeface="+mn-ea"/>
                <a:cs typeface="+mn-cs"/>
              </a:rPr>
              <a:t>)</a:t>
            </a:r>
          </a:p>
          <a:p>
            <a:pPr marL="541338" marR="0" lvl="2" indent="-274638"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Perform an overview highlighting the crack networks distribution at the WEST divertor (Phase II) </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anose="05000000000000000000" pitchFamily="2" charset="2"/>
              </a:rPr>
              <a:t> follow up (</a:t>
            </a:r>
            <a:r>
              <a:rPr kumimoji="0" lang="en-US" sz="2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Wingdings" panose="05000000000000000000" pitchFamily="2" charset="2"/>
              </a:rPr>
              <a:t>cf</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anose="05000000000000000000" pitchFamily="2" charset="2"/>
              </a:rPr>
              <a:t> leading edge study in 2024)</a:t>
            </a: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541338" marR="0" lvl="2" indent="-274638"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Investigate the rational: Are these cracks resulting from manufacturing stress release? Is a common link between leading edge and top surface (impact of the manufacturing route?)</a:t>
            </a:r>
          </a:p>
          <a:p>
            <a:pPr marL="541338" marR="0" lvl="2" indent="-274638"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Perform</a:t>
            </a:r>
            <a:r>
              <a:rPr kumimoji="0" 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post-mortem </a:t>
            </a:r>
            <a:r>
              <a:rPr kumimoji="0" lang="fr-FR" sz="2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analysis</a:t>
            </a:r>
            <a:r>
              <a:rPr kumimoji="0" 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fr-FR" sz="2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microscopy</a:t>
            </a:r>
            <a:r>
              <a:rPr kumimoji="0" 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XRD) on the top surface and the </a:t>
            </a:r>
            <a:r>
              <a:rPr kumimoji="0" lang="fr-FR" sz="2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leading</a:t>
            </a:r>
            <a:r>
              <a:rPr kumimoji="0" 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fr-FR" sz="2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edge</a:t>
            </a:r>
            <a:r>
              <a:rPr kumimoji="0" lang="fr-FR"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541338" marR="0" lvl="2" indent="-274638"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Consider residual stresses the modelling (if needed)</a:t>
            </a:r>
            <a:endPar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1" name="Image 10"/>
          <p:cNvPicPr>
            <a:picLocks noChangeAspect="1"/>
          </p:cNvPicPr>
          <p:nvPr/>
        </p:nvPicPr>
        <p:blipFill>
          <a:blip r:embed="rId2"/>
          <a:stretch>
            <a:fillRect/>
          </a:stretch>
        </p:blipFill>
        <p:spPr>
          <a:xfrm>
            <a:off x="9162422" y="3411826"/>
            <a:ext cx="2800049" cy="2480927"/>
          </a:xfrm>
          <a:prstGeom prst="rect">
            <a:avLst/>
          </a:prstGeom>
        </p:spPr>
      </p:pic>
      <p:sp>
        <p:nvSpPr>
          <p:cNvPr id="12" name="ZoneTexte 11"/>
          <p:cNvSpPr txBox="1"/>
          <p:nvPr/>
        </p:nvSpPr>
        <p:spPr>
          <a:xfrm rot="16200000">
            <a:off x="8483718" y="4359903"/>
            <a:ext cx="1942184"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dirty="0" err="1">
                <a:ln>
                  <a:noFill/>
                </a:ln>
                <a:solidFill>
                  <a:srgbClr val="FFFF00"/>
                </a:solidFill>
                <a:effectLst/>
                <a:uLnTx/>
                <a:uFillTx/>
              </a:rPr>
              <a:t>Shadowed</a:t>
            </a:r>
            <a:r>
              <a:rPr kumimoji="0" lang="fr-FR" sz="1600" b="1" i="0" u="none" strike="noStrike" kern="0" cap="none" spc="0" normalizeH="0" baseline="0" noProof="0" dirty="0">
                <a:ln>
                  <a:noFill/>
                </a:ln>
                <a:solidFill>
                  <a:srgbClr val="FFFF00"/>
                </a:solidFill>
                <a:effectLst/>
                <a:uLnTx/>
                <a:uFillTx/>
              </a:rPr>
              <a:t> areas due to </a:t>
            </a:r>
            <a:r>
              <a:rPr kumimoji="0" lang="fr-FR" sz="1600" b="1" i="0" u="none" strike="noStrike" kern="0" cap="none" spc="0" normalizeH="0" baseline="0" noProof="0" dirty="0" err="1">
                <a:ln>
                  <a:noFill/>
                </a:ln>
                <a:solidFill>
                  <a:srgbClr val="FFFF00"/>
                </a:solidFill>
                <a:effectLst/>
                <a:uLnTx/>
                <a:uFillTx/>
              </a:rPr>
              <a:t>bevel</a:t>
            </a:r>
            <a:endParaRPr kumimoji="0" lang="en-US" sz="1600" b="1" i="0" u="none" strike="noStrike" kern="0" cap="none" spc="0" normalizeH="0" baseline="0" noProof="0" dirty="0">
              <a:ln>
                <a:noFill/>
              </a:ln>
              <a:solidFill>
                <a:srgbClr val="FFFF00"/>
              </a:solidFill>
              <a:effectLst/>
              <a:uLnTx/>
              <a:uFillTx/>
            </a:endParaRPr>
          </a:p>
        </p:txBody>
      </p:sp>
      <p:sp>
        <p:nvSpPr>
          <p:cNvPr id="13" name="Espace réservé du pied de page 6"/>
          <p:cNvSpPr>
            <a:spLocks noGrp="1"/>
          </p:cNvSpPr>
          <p:nvPr>
            <p:ph type="ftr" sz="quarter" idx="4294967295"/>
          </p:nvPr>
        </p:nvSpPr>
        <p:spPr>
          <a:xfrm>
            <a:off x="736600" y="6343650"/>
            <a:ext cx="8839200" cy="365125"/>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prstClr val="black"/>
                </a:solidFill>
                <a:effectLst/>
                <a:uLnTx/>
                <a:uFillTx/>
                <a:latin typeface="Arial"/>
                <a:cs typeface="Arial"/>
              </a:rPr>
              <a:t>A. DURIF et al – Final monitoring meeting (WPPWIE) – 20/11/2024</a:t>
            </a:r>
          </a:p>
        </p:txBody>
      </p:sp>
      <p:sp>
        <p:nvSpPr>
          <p:cNvPr id="14" name="Espace réservé du numéro de diapositive 4"/>
          <p:cNvSpPr>
            <a:spLocks noGrp="1"/>
          </p:cNvSpPr>
          <p:nvPr>
            <p:ph type="sldNum" sz="quarter" idx="12"/>
          </p:nvPr>
        </p:nvSpPr>
        <p:spPr>
          <a:xfrm>
            <a:off x="10999334" y="6343650"/>
            <a:ext cx="693738" cy="365125"/>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BC77A0-1F4E-42FF-9FFC-F45C3A64AF90}" type="slidenum">
              <a:rPr kumimoji="0" lang="fr-FR" sz="1200" b="1" i="0" u="none" strike="noStrike" kern="0" cap="none" spc="0" normalizeH="0" baseline="0" noProof="0" smtClean="0">
                <a:ln>
                  <a:noFill/>
                </a:ln>
                <a:solidFill>
                  <a:srgbClr val="E40018"/>
                </a:solidFill>
                <a:effectLst/>
                <a:uLnTx/>
                <a:uFillTx/>
                <a:latin typeface="Arial"/>
                <a:cs typeface="Arial"/>
              </a:rPr>
              <a:pPr marL="0" marR="0" lvl="0" indent="0" defTabSz="914400" eaLnBrk="1" fontAlgn="auto" latinLnBrk="0" hangingPunct="1">
                <a:lnSpc>
                  <a:spcPct val="100000"/>
                </a:lnSpc>
                <a:spcBef>
                  <a:spcPts val="0"/>
                </a:spcBef>
                <a:spcAft>
                  <a:spcPts val="0"/>
                </a:spcAft>
                <a:buClrTx/>
                <a:buSzTx/>
                <a:buFontTx/>
                <a:buNone/>
                <a:tabLst/>
                <a:defRPr/>
              </a:pPr>
              <a:t>28</a:t>
            </a:fld>
            <a:endParaRPr kumimoji="0" lang="fr-FR" sz="1200" b="1" i="0" u="none" strike="noStrike" kern="0" cap="none" spc="0" normalizeH="0" baseline="0" noProof="0">
              <a:ln>
                <a:noFill/>
              </a:ln>
              <a:solidFill>
                <a:srgbClr val="E40018"/>
              </a:solidFill>
              <a:effectLst/>
              <a:uLnTx/>
              <a:uFillTx/>
              <a:latin typeface="Arial"/>
              <a:cs typeface="Arial"/>
            </a:endParaRPr>
          </a:p>
        </p:txBody>
      </p:sp>
    </p:spTree>
    <p:extLst>
      <p:ext uri="{BB962C8B-B14F-4D97-AF65-F5344CB8AC3E}">
        <p14:creationId xmlns:p14="http://schemas.microsoft.com/office/powerpoint/2010/main" val="21901460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71672" y="243315"/>
            <a:ext cx="9451776" cy="457200"/>
          </a:xfrm>
        </p:spPr>
        <p:txBody>
          <a:bodyPr/>
          <a:lstStyle/>
          <a:p>
            <a:r>
              <a:rPr lang="en-US" dirty="0"/>
              <a:t>Facility: QSPA Kh-50</a:t>
            </a:r>
            <a:endParaRPr lang="ru-RU" dirty="0"/>
          </a:p>
        </p:txBody>
      </p:sp>
      <p:pic>
        <p:nvPicPr>
          <p:cNvPr id="6" name="Объект 5"/>
          <p:cNvPicPr>
            <a:picLocks noGrp="1" noChangeAspect="1"/>
          </p:cNvPicPr>
          <p:nvPr>
            <p:ph idx="1"/>
          </p:nvPr>
        </p:nvPicPr>
        <p:blipFill>
          <a:blip r:embed="rId2"/>
          <a:stretch>
            <a:fillRect/>
          </a:stretch>
        </p:blipFill>
        <p:spPr>
          <a:xfrm>
            <a:off x="576559" y="867044"/>
            <a:ext cx="5132693" cy="2628186"/>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7030" y="649715"/>
            <a:ext cx="5430452" cy="4072839"/>
          </a:xfrm>
          <a:prstGeom prst="rect">
            <a:avLst/>
          </a:prstGeom>
        </p:spPr>
      </p:pic>
      <p:graphicFrame>
        <p:nvGraphicFramePr>
          <p:cNvPr id="8" name="Таблица 7">
            <a:extLst>
              <a:ext uri="{FF2B5EF4-FFF2-40B4-BE49-F238E27FC236}">
                <a16:creationId xmlns:a16="http://schemas.microsoft.com/office/drawing/2014/main" id="{56AE825C-BBDB-B62E-C48E-1D659EF1EEFD}"/>
              </a:ext>
            </a:extLst>
          </p:cNvPr>
          <p:cNvGraphicFramePr>
            <a:graphicFrameLocks noGrp="1"/>
          </p:cNvGraphicFramePr>
          <p:nvPr/>
        </p:nvGraphicFramePr>
        <p:xfrm>
          <a:off x="360040" y="3495230"/>
          <a:ext cx="5198368" cy="2079152"/>
        </p:xfrm>
        <a:graphic>
          <a:graphicData uri="http://schemas.openxmlformats.org/drawingml/2006/table">
            <a:tbl>
              <a:tblPr firstRow="1" bandRow="1">
                <a:tableStyleId>{5C22544A-7EE6-4342-B048-85BDC9FD1C3A}</a:tableStyleId>
              </a:tblPr>
              <a:tblGrid>
                <a:gridCol w="3830216">
                  <a:extLst>
                    <a:ext uri="{9D8B030D-6E8A-4147-A177-3AD203B41FA5}">
                      <a16:colId xmlns:a16="http://schemas.microsoft.com/office/drawing/2014/main" val="20000"/>
                    </a:ext>
                  </a:extLst>
                </a:gridCol>
                <a:gridCol w="1368152">
                  <a:extLst>
                    <a:ext uri="{9D8B030D-6E8A-4147-A177-3AD203B41FA5}">
                      <a16:colId xmlns:a16="http://schemas.microsoft.com/office/drawing/2014/main" val="20001"/>
                    </a:ext>
                  </a:extLst>
                </a:gridCol>
              </a:tblGrid>
              <a:tr h="264498">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latin typeface="+mj-lt"/>
                          <a:cs typeface="Arial" panose="020B0604020202020204" pitchFamily="34" charset="0"/>
                        </a:rPr>
                        <a:t>Energy density [MJ/m</a:t>
                      </a:r>
                      <a:r>
                        <a:rPr lang="en-US" sz="2000" b="0" baseline="30000" dirty="0">
                          <a:solidFill>
                            <a:schemeClr val="tx1"/>
                          </a:solidFill>
                          <a:latin typeface="+mj-lt"/>
                          <a:cs typeface="Arial" panose="020B0604020202020204" pitchFamily="34" charset="0"/>
                        </a:rPr>
                        <a:t>2</a:t>
                      </a:r>
                      <a:r>
                        <a:rPr lang="en-US" sz="2000" b="0" dirty="0">
                          <a:solidFill>
                            <a:schemeClr val="tx1"/>
                          </a:solidFill>
                          <a:latin typeface="+mj-lt"/>
                          <a:cs typeface="Arial" panose="020B0604020202020204" pitchFamily="34" charset="0"/>
                        </a:rPr>
                        <a:t>]</a:t>
                      </a:r>
                      <a:endParaRPr lang="ru-RU" sz="2000" b="0" dirty="0">
                        <a:solidFill>
                          <a:schemeClr val="tx1"/>
                        </a:solidFill>
                        <a:latin typeface="+mj-lt"/>
                        <a:cs typeface="Arial" panose="020B0604020202020204" pitchFamily="34" charset="0"/>
                      </a:endParaRPr>
                    </a:p>
                  </a:txBody>
                  <a:tcPr marL="10800" marR="108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b="0" dirty="0">
                          <a:solidFill>
                            <a:schemeClr val="tx1"/>
                          </a:solidFill>
                          <a:latin typeface="+mj-lt"/>
                          <a:cs typeface="Arial" panose="020B0604020202020204" pitchFamily="34" charset="0"/>
                        </a:rPr>
                        <a:t>(0.5-30)</a:t>
                      </a:r>
                      <a:endParaRPr lang="ru-RU" sz="2000" b="0" baseline="30000" dirty="0">
                        <a:solidFill>
                          <a:schemeClr val="tx1"/>
                        </a:solidFill>
                        <a:latin typeface="+mj-lt"/>
                        <a:cs typeface="Arial" panose="020B0604020202020204" pitchFamily="34" charset="0"/>
                      </a:endParaRPr>
                    </a:p>
                  </a:txBody>
                  <a:tcPr marL="10800" marR="108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89222">
                <a:tc>
                  <a:txBody>
                    <a:bodyPr/>
                    <a:lstStyle/>
                    <a:p>
                      <a:pPr algn="just">
                        <a:lnSpc>
                          <a:spcPct val="100000"/>
                        </a:lnSpc>
                      </a:pPr>
                      <a:r>
                        <a:rPr lang="en-US" sz="2000" b="0" dirty="0">
                          <a:latin typeface="+mj-lt"/>
                          <a:cs typeface="Arial" panose="020B0604020202020204" pitchFamily="34" charset="0"/>
                        </a:rPr>
                        <a:t>Pulse duration [ms]</a:t>
                      </a:r>
                      <a:endParaRPr lang="ru-RU" sz="2000" b="0" dirty="0">
                        <a:latin typeface="+mj-lt"/>
                        <a:cs typeface="Arial" panose="020B0604020202020204" pitchFamily="34" charset="0"/>
                      </a:endParaRPr>
                    </a:p>
                  </a:txBody>
                  <a:tcPr marL="10800" marR="108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b="0" dirty="0">
                          <a:latin typeface="+mj-lt"/>
                          <a:cs typeface="Arial" panose="020B0604020202020204" pitchFamily="34" charset="0"/>
                        </a:rPr>
                        <a:t>0.25</a:t>
                      </a:r>
                      <a:r>
                        <a:rPr lang="el-GR" sz="2000" b="0" dirty="0">
                          <a:latin typeface="+mj-lt"/>
                          <a:cs typeface="Arial" panose="020B0604020202020204" pitchFamily="34" charset="0"/>
                        </a:rPr>
                        <a:t> </a:t>
                      </a:r>
                      <a:endParaRPr lang="ru-RU" sz="2000" b="0" dirty="0">
                        <a:latin typeface="+mj-lt"/>
                        <a:cs typeface="Arial" panose="020B0604020202020204" pitchFamily="34" charset="0"/>
                      </a:endParaRPr>
                    </a:p>
                  </a:txBody>
                  <a:tcPr marL="10800" marR="108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56588">
                <a:tc>
                  <a:txBody>
                    <a:bodyPr/>
                    <a:lstStyle/>
                    <a:p>
                      <a:pPr algn="just">
                        <a:lnSpc>
                          <a:spcPct val="100000"/>
                        </a:lnSpc>
                      </a:pPr>
                      <a:r>
                        <a:rPr lang="en-US" sz="2000" b="0" baseline="0" dirty="0">
                          <a:latin typeface="+mj-lt"/>
                          <a:cs typeface="Arial" panose="020B0604020202020204" pitchFamily="34" charset="0"/>
                        </a:rPr>
                        <a:t>Magnetic field [T]</a:t>
                      </a:r>
                      <a:endParaRPr lang="ru-RU" sz="2000" b="0" dirty="0">
                        <a:latin typeface="+mj-lt"/>
                        <a:cs typeface="Arial" panose="020B0604020202020204" pitchFamily="34" charset="0"/>
                      </a:endParaRPr>
                    </a:p>
                  </a:txBody>
                  <a:tcPr marL="10800" marR="108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b="0" dirty="0">
                          <a:latin typeface="+mj-lt"/>
                          <a:cs typeface="Arial" panose="020B0604020202020204" pitchFamily="34" charset="0"/>
                        </a:rPr>
                        <a:t>0.54  </a:t>
                      </a:r>
                      <a:endParaRPr lang="ru-RU" sz="2000" b="0" dirty="0">
                        <a:latin typeface="+mj-lt"/>
                        <a:cs typeface="Arial" panose="020B0604020202020204" pitchFamily="34" charset="0"/>
                      </a:endParaRPr>
                    </a:p>
                  </a:txBody>
                  <a:tcPr marL="10800" marR="108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56588">
                <a:tc>
                  <a:txBody>
                    <a:bodyPr/>
                    <a:lstStyle/>
                    <a:p>
                      <a:pPr algn="just">
                        <a:lnSpc>
                          <a:spcPct val="100000"/>
                        </a:lnSpc>
                      </a:pPr>
                      <a:r>
                        <a:rPr lang="en-US" sz="2000" b="0" dirty="0">
                          <a:latin typeface="+mj-lt"/>
                          <a:cs typeface="Arial" panose="020B0604020202020204" pitchFamily="34" charset="0"/>
                        </a:rPr>
                        <a:t>Plasma pressure [MPa]</a:t>
                      </a:r>
                      <a:endParaRPr lang="ru-RU" sz="2000" b="0" dirty="0">
                        <a:latin typeface="+mj-lt"/>
                        <a:cs typeface="Arial" panose="020B0604020202020204" pitchFamily="34" charset="0"/>
                      </a:endParaRPr>
                    </a:p>
                  </a:txBody>
                  <a:tcPr marL="10800" marR="108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b="0" baseline="0" dirty="0">
                          <a:latin typeface="+mj-lt"/>
                          <a:cs typeface="Arial" panose="020B0604020202020204" pitchFamily="34" charset="0"/>
                        </a:rPr>
                        <a:t>(0.3-1.8)</a:t>
                      </a:r>
                      <a:endParaRPr lang="ru-RU" sz="2000" b="0" baseline="0" dirty="0">
                        <a:latin typeface="+mj-lt"/>
                        <a:cs typeface="Arial" panose="020B0604020202020204" pitchFamily="34" charset="0"/>
                      </a:endParaRPr>
                    </a:p>
                  </a:txBody>
                  <a:tcPr marL="10800" marR="108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56588">
                <a:tc>
                  <a:txBody>
                    <a:bodyPr/>
                    <a:lstStyle/>
                    <a:p>
                      <a:pPr algn="just">
                        <a:lnSpc>
                          <a:spcPct val="100000"/>
                        </a:lnSpc>
                      </a:pPr>
                      <a:r>
                        <a:rPr lang="en-US" sz="2000" dirty="0">
                          <a:latin typeface="+mj-lt"/>
                          <a:cs typeface="Arial" panose="020B0604020202020204" pitchFamily="34" charset="0"/>
                        </a:rPr>
                        <a:t>Particle flux [ions</a:t>
                      </a:r>
                      <a:r>
                        <a:rPr lang="en-US" sz="2000" dirty="0">
                          <a:latin typeface="+mj-lt"/>
                          <a:cs typeface="Arial" panose="020B0604020202020204" pitchFamily="34" charset="0"/>
                          <a:sym typeface="Symbol" panose="05050102010706020507" pitchFamily="18" charset="2"/>
                        </a:rPr>
                        <a:t></a:t>
                      </a:r>
                      <a:r>
                        <a:rPr lang="en-US" sz="2000" dirty="0">
                          <a:latin typeface="+mj-lt"/>
                          <a:cs typeface="Arial" panose="020B0604020202020204" pitchFamily="34" charset="0"/>
                        </a:rPr>
                        <a:t>(m</a:t>
                      </a:r>
                      <a:r>
                        <a:rPr lang="en-US" sz="2000" baseline="30000" dirty="0">
                          <a:latin typeface="+mj-lt"/>
                          <a:cs typeface="Arial" panose="020B0604020202020204" pitchFamily="34" charset="0"/>
                        </a:rPr>
                        <a:t>-2</a:t>
                      </a:r>
                      <a:r>
                        <a:rPr lang="en-US" sz="2000" dirty="0">
                          <a:latin typeface="+mj-lt"/>
                          <a:cs typeface="Arial" panose="020B0604020202020204" pitchFamily="34" charset="0"/>
                        </a:rPr>
                        <a:t>s</a:t>
                      </a:r>
                      <a:r>
                        <a:rPr lang="en-US" sz="2000" baseline="30000" dirty="0">
                          <a:latin typeface="+mj-lt"/>
                          <a:cs typeface="Arial" panose="020B0604020202020204" pitchFamily="34" charset="0"/>
                        </a:rPr>
                        <a:t>-1</a:t>
                      </a:r>
                      <a:r>
                        <a:rPr lang="en-US" sz="2000" dirty="0">
                          <a:latin typeface="+mj-lt"/>
                          <a:cs typeface="Arial" panose="020B0604020202020204" pitchFamily="34" charset="0"/>
                        </a:rPr>
                        <a:t>)]</a:t>
                      </a:r>
                      <a:endParaRPr lang="ru-RU" sz="2000" b="0" dirty="0">
                        <a:latin typeface="+mj-lt"/>
                        <a:cs typeface="Arial" panose="020B0604020202020204" pitchFamily="34" charset="0"/>
                      </a:endParaRPr>
                    </a:p>
                  </a:txBody>
                  <a:tcPr marL="10800" marR="108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a:latin typeface="+mj-lt"/>
                          <a:cs typeface="Arial" panose="020B0604020202020204" pitchFamily="34" charset="0"/>
                        </a:rPr>
                        <a:t>up to 10</a:t>
                      </a:r>
                      <a:r>
                        <a:rPr lang="en-US" sz="2000" baseline="30000" dirty="0">
                          <a:latin typeface="+mj-lt"/>
                          <a:cs typeface="Arial" panose="020B0604020202020204" pitchFamily="34" charset="0"/>
                        </a:rPr>
                        <a:t>27</a:t>
                      </a:r>
                      <a:endParaRPr lang="en-US" sz="2000" dirty="0">
                        <a:latin typeface="+mj-lt"/>
                        <a:cs typeface="Arial" panose="020B0604020202020204" pitchFamily="34" charset="0"/>
                      </a:endParaRPr>
                    </a:p>
                  </a:txBody>
                  <a:tcPr marL="10800" marR="108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393044"/>
                  </a:ext>
                </a:extLst>
              </a:tr>
              <a:tr h="356588">
                <a:tc>
                  <a:txBody>
                    <a:bodyPr/>
                    <a:lstStyle/>
                    <a:p>
                      <a:pPr algn="just">
                        <a:lnSpc>
                          <a:spcPct val="100000"/>
                        </a:lnSpc>
                      </a:pPr>
                      <a:r>
                        <a:rPr lang="en-US" sz="2000" b="0" dirty="0">
                          <a:latin typeface="+mj-lt"/>
                          <a:cs typeface="Arial" panose="020B0604020202020204" pitchFamily="34" charset="0"/>
                        </a:rPr>
                        <a:t>Diameter of the plasma stream [cm]</a:t>
                      </a:r>
                      <a:endParaRPr lang="ru-RU" sz="2000" b="0" dirty="0">
                        <a:latin typeface="+mj-lt"/>
                        <a:cs typeface="Arial" panose="020B0604020202020204" pitchFamily="34" charset="0"/>
                      </a:endParaRPr>
                    </a:p>
                  </a:txBody>
                  <a:tcPr marL="10800" marR="108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b="0" baseline="0" dirty="0">
                          <a:latin typeface="+mj-lt"/>
                          <a:cs typeface="Arial" panose="020B0604020202020204" pitchFamily="34" charset="0"/>
                        </a:rPr>
                        <a:t>18 cm</a:t>
                      </a:r>
                      <a:endParaRPr lang="ru-RU" sz="2000" b="0" baseline="0" dirty="0">
                        <a:latin typeface="+mj-lt"/>
                        <a:cs typeface="Arial" panose="020B0604020202020204" pitchFamily="34" charset="0"/>
                      </a:endParaRPr>
                    </a:p>
                  </a:txBody>
                  <a:tcPr marL="10800" marR="108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3220750"/>
                  </a:ext>
                </a:extLst>
              </a:tr>
            </a:tbl>
          </a:graphicData>
        </a:graphic>
      </p:graphicFrame>
      <p:sp>
        <p:nvSpPr>
          <p:cNvPr id="9" name="Прямоугольник 8"/>
          <p:cNvSpPr/>
          <p:nvPr/>
        </p:nvSpPr>
        <p:spPr>
          <a:xfrm>
            <a:off x="309482" y="5613485"/>
            <a:ext cx="5299483" cy="338554"/>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S.S. Herashchenko et al. 2023 </a:t>
            </a:r>
            <a:r>
              <a:rPr kumimoji="0" lang="en-US" sz="16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Fus. Eng. &amp; Des. 190 113527</a:t>
            </a:r>
          </a:p>
        </p:txBody>
      </p:sp>
      <p:sp>
        <p:nvSpPr>
          <p:cNvPr id="10" name="TextBox 9"/>
          <p:cNvSpPr txBox="1"/>
          <p:nvPr/>
        </p:nvSpPr>
        <p:spPr>
          <a:xfrm>
            <a:off x="39479" y="6052103"/>
            <a:ext cx="12152521" cy="461665"/>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71AA6"/>
                </a:solidFill>
                <a:effectLst/>
                <a:uLnTx/>
                <a:uFillTx/>
                <a:latin typeface="Calibri"/>
                <a:ea typeface="+mn-ea"/>
                <a:cs typeface="Arial" panose="020B0604020202020204" pitchFamily="34" charset="0"/>
              </a:rPr>
              <a:t>Capable of reproducing both disruptions and ELM loads in terms of energy and particle fluxes! </a:t>
            </a:r>
            <a:endParaRPr kumimoji="0" lang="uk-UA" sz="2400" b="1" i="0" u="none" strike="noStrike" kern="1200" cap="none" spc="0" normalizeH="0" baseline="0" noProof="0" dirty="0">
              <a:ln>
                <a:noFill/>
              </a:ln>
              <a:solidFill>
                <a:srgbClr val="271AA6"/>
              </a:solidFill>
              <a:effectLst/>
              <a:uLnTx/>
              <a:uFillTx/>
              <a:latin typeface="Calibri"/>
              <a:ea typeface="+mn-ea"/>
              <a:cs typeface="+mn-cs"/>
            </a:endParaRPr>
          </a:p>
        </p:txBody>
      </p:sp>
      <p:sp>
        <p:nvSpPr>
          <p:cNvPr id="12" name="TextBox 11"/>
          <p:cNvSpPr txBox="1"/>
          <p:nvPr/>
        </p:nvSpPr>
        <p:spPr>
          <a:xfrm>
            <a:off x="6539593" y="4822618"/>
            <a:ext cx="4685325" cy="1107996"/>
          </a:xfrm>
          <a:prstGeom prst="rect">
            <a:avLst/>
          </a:prstGeom>
          <a:solidFill>
            <a:srgbClr val="271AA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About three month of successful plasma operation were achieved during the summer of 2024 </a:t>
            </a:r>
            <a:endParaRPr kumimoji="0" lang="uk-UA" sz="2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Номер слайда 2">
            <a:extLst>
              <a:ext uri="{FF2B5EF4-FFF2-40B4-BE49-F238E27FC236}">
                <a16:creationId xmlns:a16="http://schemas.microsoft.com/office/drawing/2014/main" id="{C5947E20-D7FA-46F4-496A-31D01A54FED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Нижний колонтитул 4">
            <a:extLst>
              <a:ext uri="{FF2B5EF4-FFF2-40B4-BE49-F238E27FC236}">
                <a16:creationId xmlns:a16="http://schemas.microsoft.com/office/drawing/2014/main" id="{85F5509F-ED09-6EA7-87DA-708DE40064A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QSPA team|  SPA annual update | 10 March  2025</a:t>
            </a: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80142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037FD-1CD5-0BFA-DDA5-3D774B3E9E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25EDC2-22F6-7AD1-7346-650BC2D5045B}"/>
              </a:ext>
            </a:extLst>
          </p:cNvPr>
          <p:cNvSpPr>
            <a:spLocks noGrp="1"/>
          </p:cNvSpPr>
          <p:nvPr>
            <p:ph type="title"/>
          </p:nvPr>
        </p:nvSpPr>
        <p:spPr>
          <a:xfrm>
            <a:off x="407368" y="2074188"/>
            <a:ext cx="8231931" cy="620251"/>
          </a:xfrm>
        </p:spPr>
        <p:txBody>
          <a:bodyPr>
            <a:normAutofit fontScale="90000"/>
          </a:bodyPr>
          <a:lstStyle/>
          <a:p>
            <a:r>
              <a:rPr lang="en-US" sz="3600" dirty="0"/>
              <a:t>WP PWIE SPA 1</a:t>
            </a:r>
            <a:endParaRPr lang="en-US" dirty="0"/>
          </a:p>
        </p:txBody>
      </p:sp>
      <p:pic>
        <p:nvPicPr>
          <p:cNvPr id="6" name="Grafik 5">
            <a:extLst>
              <a:ext uri="{FF2B5EF4-FFF2-40B4-BE49-F238E27FC236}">
                <a16:creationId xmlns:a16="http://schemas.microsoft.com/office/drawing/2014/main" id="{2A2148CD-760C-DAB9-7217-E295EDCEA5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1714" y="141458"/>
            <a:ext cx="1728192" cy="502627"/>
          </a:xfrm>
          <a:prstGeom prst="rect">
            <a:avLst/>
          </a:prstGeom>
        </p:spPr>
      </p:pic>
      <p:sp>
        <p:nvSpPr>
          <p:cNvPr id="8" name="Textplatzhalter 7">
            <a:extLst>
              <a:ext uri="{FF2B5EF4-FFF2-40B4-BE49-F238E27FC236}">
                <a16:creationId xmlns:a16="http://schemas.microsoft.com/office/drawing/2014/main" id="{E17702F2-5ED8-5DB1-18A9-B5991A72A04D}"/>
              </a:ext>
            </a:extLst>
          </p:cNvPr>
          <p:cNvSpPr>
            <a:spLocks noGrp="1"/>
          </p:cNvSpPr>
          <p:nvPr>
            <p:ph type="body" sz="quarter" idx="10"/>
          </p:nvPr>
        </p:nvSpPr>
        <p:spPr>
          <a:xfrm>
            <a:off x="407368" y="3693074"/>
            <a:ext cx="11230450" cy="457848"/>
          </a:xfrm>
        </p:spPr>
        <p:txBody>
          <a:bodyPr>
            <a:normAutofit/>
          </a:bodyPr>
          <a:lstStyle/>
          <a:p>
            <a:r>
              <a:rPr lang="en-US" sz="1400" dirty="0"/>
              <a:t>Update for  2025</a:t>
            </a:r>
            <a:endParaRPr lang="en-GB" sz="1400" dirty="0"/>
          </a:p>
        </p:txBody>
      </p:sp>
    </p:spTree>
    <p:extLst>
      <p:ext uri="{BB962C8B-B14F-4D97-AF65-F5344CB8AC3E}">
        <p14:creationId xmlns:p14="http://schemas.microsoft.com/office/powerpoint/2010/main" val="3696510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4AF8561-4509-E78C-6695-FEEB62F4EEDD}"/>
              </a:ext>
            </a:extLst>
          </p:cNvPr>
          <p:cNvSpPr>
            <a:spLocks noGrp="1"/>
          </p:cNvSpPr>
          <p:nvPr>
            <p:ph idx="1"/>
          </p:nvPr>
        </p:nvSpPr>
        <p:spPr>
          <a:xfrm>
            <a:off x="587376" y="850080"/>
            <a:ext cx="11017250" cy="5688632"/>
          </a:xfrm>
        </p:spPr>
        <p:txBody>
          <a:bodyPr>
            <a:noAutofit/>
          </a:bodyPr>
          <a:lstStyle/>
          <a:p>
            <a:pPr marL="0" indent="0" algn="ctr">
              <a:buNone/>
            </a:pPr>
            <a:r>
              <a:rPr lang="en-US" b="1" kern="100" dirty="0">
                <a:effectLst/>
                <a:latin typeface="+mj-lt"/>
                <a:ea typeface="Calibri" panose="020F0502020204030204" pitchFamily="34" charset="0"/>
              </a:rPr>
              <a:t>Influence of plasma pre-irradiation with heat loads above the melting threshold on surface damaging with heat loads near surface recrystallization (KIPT) (the title some modified in compare with 2024)</a:t>
            </a:r>
          </a:p>
          <a:p>
            <a:pPr marL="0" marR="0" lvl="0" indent="0" algn="just" defTabSz="914400" rtl="0" eaLnBrk="1" fontAlgn="auto" latinLnBrk="0" hangingPunct="1">
              <a:lnSpc>
                <a:spcPct val="100000"/>
              </a:lnSpc>
              <a:spcBef>
                <a:spcPts val="0"/>
              </a:spcBef>
              <a:spcAft>
                <a:spcPts val="0"/>
              </a:spcAft>
              <a:buClrTx/>
              <a:buSzTx/>
              <a:buNone/>
              <a:tabLst/>
              <a:defRPr/>
            </a:pPr>
            <a:r>
              <a:rPr lang="en-US" sz="2400" b="1" spc="-15" dirty="0">
                <a:latin typeface="+mj-lt"/>
                <a:ea typeface="SimSun" panose="02010600030101010101" pitchFamily="2" charset="-122"/>
                <a:cs typeface="Arial" panose="020B0604020202020204" pitchFamily="34" charset="0"/>
              </a:rPr>
              <a:t>Summary for 2024:</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2400" b="1" spc="-15" dirty="0">
                <a:latin typeface="+mj-lt"/>
                <a:ea typeface="SimSun" panose="02010600030101010101" pitchFamily="2" charset="-122"/>
                <a:cs typeface="Arial" panose="020B0604020202020204" pitchFamily="34" charset="0"/>
              </a:rPr>
              <a:t> </a:t>
            </a:r>
            <a:r>
              <a:rPr lang="en-US" sz="2400" spc="-15" dirty="0">
                <a:latin typeface="+mj-lt"/>
                <a:ea typeface="SimSun" panose="02010600030101010101" pitchFamily="2" charset="-122"/>
                <a:cs typeface="Arial" panose="020B0604020202020204" pitchFamily="34" charset="0"/>
              </a:rPr>
              <a:t>SEM studies of exposed solid and lattice tungsten samples </a:t>
            </a:r>
            <a:r>
              <a:rPr lang="en-US" sz="2400" spc="-15" dirty="0">
                <a:latin typeface="+mj-lt"/>
                <a:ea typeface="SimSun" panose="02010600030101010101" pitchFamily="2" charset="-122"/>
              </a:rPr>
              <a:t>showed </a:t>
            </a:r>
            <a:r>
              <a:rPr lang="en-US" sz="2400" spc="-15" dirty="0">
                <a:latin typeface="+mj-lt"/>
                <a:ea typeface="SimSun" panose="02010600030101010101" pitchFamily="2" charset="-122"/>
                <a:cs typeface="Arial" panose="020B0604020202020204" pitchFamily="34" charset="0"/>
              </a:rPr>
              <a:t>crack formation contributing to surface profile development.</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2400" spc="-15" dirty="0">
                <a:latin typeface="+mj-lt"/>
                <a:ea typeface="SimSun" panose="02010600030101010101" pitchFamily="2" charset="-122"/>
                <a:cs typeface="Arial" panose="020B0604020202020204" pitchFamily="34" charset="0"/>
              </a:rPr>
              <a:t> </a:t>
            </a:r>
            <a:r>
              <a:rPr kumimoji="0" lang="en-US" sz="2400" b="0" u="none" strike="noStrike" kern="1200" cap="none" spc="0" normalizeH="0" baseline="0" noProof="0" dirty="0">
                <a:ln>
                  <a:noFill/>
                </a:ln>
                <a:solidFill>
                  <a:prstClr val="black"/>
                </a:solidFill>
                <a:effectLst/>
                <a:uLnTx/>
                <a:uFillTx/>
                <a:latin typeface="+mj-lt"/>
                <a:ea typeface="+mn-ea"/>
                <a:cs typeface="Arial" panose="020B0604020202020204" pitchFamily="34" charset="0"/>
              </a:rPr>
              <a:t>FIB cuts and metallographic cross-sections</a:t>
            </a:r>
            <a:r>
              <a:rPr lang="en-US" sz="2400" spc="-15" dirty="0">
                <a:latin typeface="+mj-lt"/>
                <a:ea typeface="SimSun" panose="02010600030101010101" pitchFamily="2" charset="-122"/>
                <a:cs typeface="Arial" panose="020B0604020202020204" pitchFamily="34" charset="0"/>
              </a:rPr>
              <a:t> </a:t>
            </a:r>
            <a:r>
              <a:rPr lang="en-GB" sz="2400" dirty="0">
                <a:latin typeface="+mj-lt"/>
                <a:cs typeface="Arial" panose="020B0604020202020204" pitchFamily="34" charset="0"/>
              </a:rPr>
              <a:t>are in progress in collaboration with FZJ</a:t>
            </a:r>
            <a:endParaRPr lang="en-US" b="1" dirty="0">
              <a:latin typeface="+mj-lt"/>
            </a:endParaRPr>
          </a:p>
          <a:p>
            <a:pPr marL="0" indent="0" algn="just">
              <a:buNone/>
            </a:pPr>
            <a:r>
              <a:rPr lang="en-US" b="1" dirty="0">
                <a:latin typeface="+mj-lt"/>
              </a:rPr>
              <a:t>Works to be performed in 2025</a:t>
            </a:r>
          </a:p>
          <a:p>
            <a:pPr marL="612000" indent="-252000" algn="just">
              <a:spcBef>
                <a:spcPts val="0"/>
              </a:spcBef>
              <a:buFont typeface="Arial" panose="020B0604020202020204" pitchFamily="34" charset="0"/>
              <a:buChar char="•"/>
            </a:pPr>
            <a:r>
              <a:rPr lang="en-US" kern="100" dirty="0">
                <a:effectLst/>
                <a:latin typeface="+mj-lt"/>
                <a:ea typeface="Calibri" panose="020F0502020204030204" pitchFamily="34" charset="0"/>
              </a:rPr>
              <a:t>Investigation of surface damage/modification caused by melt motion on surfaces of the reference materials will be performed. </a:t>
            </a:r>
          </a:p>
          <a:p>
            <a:pPr marL="612000" indent="-252000" algn="just">
              <a:spcBef>
                <a:spcPts val="0"/>
              </a:spcBef>
            </a:pPr>
            <a:r>
              <a:rPr lang="en-US" kern="100" dirty="0">
                <a:latin typeface="+mj-lt"/>
                <a:ea typeface="Calibri" panose="020F0502020204030204" pitchFamily="34" charset="0"/>
              </a:rPr>
              <a:t>E</a:t>
            </a:r>
            <a:r>
              <a:rPr lang="en-US" kern="100" dirty="0">
                <a:effectLst/>
                <a:latin typeface="+mj-lt"/>
                <a:ea typeface="Calibri" panose="020F0502020204030204" pitchFamily="34" charset="0"/>
              </a:rPr>
              <a:t>valuation of tungsten surface damage at heat loads near the recrystallization threshold will be carried out for samples that have exhibited melt motion effects on their surfaces after the pre-damaging stage.</a:t>
            </a:r>
          </a:p>
          <a:p>
            <a:pPr marL="360000" indent="0" algn="just">
              <a:buNone/>
            </a:pPr>
            <a:endParaRPr lang="ru-UA" sz="1800" kern="100" dirty="0">
              <a:effectLst/>
              <a:latin typeface="+mj-lt"/>
              <a:ea typeface="Calibri" panose="020F0502020204030204" pitchFamily="34" charset="0"/>
              <a:cs typeface="Arial" panose="020B0604020202020204" pitchFamily="34" charset="0"/>
            </a:endParaRPr>
          </a:p>
        </p:txBody>
      </p:sp>
      <p:sp>
        <p:nvSpPr>
          <p:cNvPr id="5" name="Номер слайда 4">
            <a:extLst>
              <a:ext uri="{FF2B5EF4-FFF2-40B4-BE49-F238E27FC236}">
                <a16:creationId xmlns:a16="http://schemas.microsoft.com/office/drawing/2014/main" id="{FAE585C7-5EA9-CD46-EF24-64D9A44049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Нижний колонтитул 5">
            <a:extLst>
              <a:ext uri="{FF2B5EF4-FFF2-40B4-BE49-F238E27FC236}">
                <a16:creationId xmlns:a16="http://schemas.microsoft.com/office/drawing/2014/main" id="{7D7DDCAA-1AB4-FFFF-9F7A-7A97A0407D3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mn-ea"/>
                <a:cs typeface="+mn-cs"/>
              </a:rPr>
              <a:t>QSPA team| </a:t>
            </a:r>
            <a:r>
              <a:rPr kumimoji="0" lang="de-AT" sz="1200" b="0" i="0" u="none" strike="noStrike" kern="1200" cap="none" spc="0" normalizeH="0" baseline="0" noProof="0">
                <a:ln>
                  <a:noFill/>
                </a:ln>
                <a:solidFill>
                  <a:prstClr val="white"/>
                </a:solidFill>
                <a:effectLst/>
                <a:uLnTx/>
                <a:uFillTx/>
                <a:latin typeface="Calibri"/>
                <a:ea typeface="+mn-ea"/>
                <a:cs typeface="+mn-cs"/>
              </a:rPr>
              <a:t> SPA annual update</a:t>
            </a:r>
            <a:r>
              <a:rPr kumimoji="0" lang="en-GB" sz="1200" b="0" i="0" u="none" strike="noStrike" kern="1200" cap="none" spc="0" normalizeH="0" baseline="0" noProof="0">
                <a:ln>
                  <a:noFill/>
                </a:ln>
                <a:solidFill>
                  <a:prstClr val="white"/>
                </a:solidFill>
                <a:effectLst/>
                <a:uLnTx/>
                <a:uFillTx/>
                <a:latin typeface="Calibri"/>
                <a:ea typeface="+mn-ea"/>
                <a:cs typeface="+mn-cs"/>
              </a:rPr>
              <a:t> | 10 March 2025</a:t>
            </a: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Заголовок 1">
            <a:extLst>
              <a:ext uri="{FF2B5EF4-FFF2-40B4-BE49-F238E27FC236}">
                <a16:creationId xmlns:a16="http://schemas.microsoft.com/office/drawing/2014/main" id="{EEDB1BF2-0689-A444-D159-775D0538C4EE}"/>
              </a:ext>
            </a:extLst>
          </p:cNvPr>
          <p:cNvSpPr txBox="1">
            <a:spLocks/>
          </p:cNvSpPr>
          <p:nvPr/>
        </p:nvSpPr>
        <p:spPr>
          <a:xfrm>
            <a:off x="871672" y="304275"/>
            <a:ext cx="11355525" cy="357213"/>
          </a:xfrm>
          <a:prstGeom prst="rect">
            <a:avLst/>
          </a:prstGeom>
        </p:spPr>
        <p:txBody>
          <a:bodyPr vert="horz" lIns="91440" tIns="45720" rIns="91440" bIns="45720" rtlCol="0" anchor="ctr">
            <a:noAutofit/>
          </a:bodyPr>
          <a:lstStyle>
            <a:lvl1pPr algn="l" defTabSz="685800" rtl="0" eaLnBrk="1" latinLnBrk="0" hangingPunct="1">
              <a:lnSpc>
                <a:spcPts val="2400"/>
              </a:lnSpc>
              <a:spcBef>
                <a:spcPct val="0"/>
              </a:spcBef>
              <a:buNone/>
              <a:defRPr sz="2800" b="1" kern="1200">
                <a:solidFill>
                  <a:schemeClr val="tx2"/>
                </a:solidFill>
                <a:latin typeface="+mn-lt"/>
                <a:ea typeface="+mj-ea"/>
                <a:cs typeface="Arial" panose="020B0604020202020204" pitchFamily="34" charset="0"/>
              </a:defRPr>
            </a:lvl1pPr>
          </a:lstStyle>
          <a:p>
            <a:pPr marL="0" marR="0" lvl="0" indent="0" algn="l" defTabSz="685800" rtl="0" eaLnBrk="1" fontAlgn="auto" latinLnBrk="0" hangingPunct="1">
              <a:lnSpc>
                <a:spcPts val="2400"/>
              </a:lnSpc>
              <a:spcBef>
                <a:spcPct val="0"/>
              </a:spcBef>
              <a:spcAft>
                <a:spcPts val="0"/>
              </a:spcAft>
              <a:buClrTx/>
              <a:buSzTx/>
              <a:buFontTx/>
              <a:buNone/>
              <a:tabLst/>
              <a:defRPr/>
            </a:pPr>
            <a:r>
              <a:rPr kumimoji="0" lang="de-AT" sz="2800" b="1" i="0" u="none" strike="noStrike" kern="1200" cap="none" spc="0" normalizeH="0" baseline="0" noProof="0" dirty="0">
                <a:ln>
                  <a:noFill/>
                </a:ln>
                <a:solidFill>
                  <a:srgbClr val="1F497D"/>
                </a:solidFill>
                <a:effectLst/>
                <a:uLnTx/>
                <a:uFillTx/>
                <a:latin typeface="Calibri"/>
                <a:ea typeface="+mj-ea"/>
                <a:cs typeface="Arial" panose="020B0604020202020204" pitchFamily="34" charset="0"/>
              </a:rPr>
              <a:t>PWIE-SP A.A4.T-T004-D004: </a:t>
            </a:r>
            <a:r>
              <a:rPr kumimoji="0" lang="en-GB" sz="2800" b="1" i="0" u="none" strike="noStrike" kern="1200" cap="none" spc="0" normalizeH="0" baseline="0" noProof="0" dirty="0">
                <a:ln>
                  <a:noFill/>
                </a:ln>
                <a:solidFill>
                  <a:srgbClr val="1F497D"/>
                </a:solidFill>
                <a:effectLst/>
                <a:uLnTx/>
                <a:uFillTx/>
                <a:latin typeface="Calibri"/>
                <a:ea typeface="Calibri" panose="020F0502020204030204" pitchFamily="34" charset="0"/>
                <a:cs typeface="Arial" panose="020B0604020202020204" pitchFamily="34" charset="0"/>
              </a:rPr>
              <a:t>Summary and Future Plans</a:t>
            </a:r>
            <a:endParaRPr kumimoji="0" lang="ru-UA" sz="2800" b="1" i="0" u="none" strike="noStrike" kern="1200" cap="none" spc="0" normalizeH="0" baseline="0" noProof="0" dirty="0">
              <a:ln>
                <a:noFill/>
              </a:ln>
              <a:solidFill>
                <a:srgbClr val="1F497D"/>
              </a:solidFill>
              <a:effectLst/>
              <a:uLnTx/>
              <a:uFillTx/>
              <a:latin typeface="Calibri"/>
              <a:ea typeface="+mj-ea"/>
              <a:cs typeface="Arial" panose="020B0604020202020204" pitchFamily="34" charset="0"/>
            </a:endParaRPr>
          </a:p>
        </p:txBody>
      </p:sp>
    </p:spTree>
    <p:extLst>
      <p:ext uri="{BB962C8B-B14F-4D97-AF65-F5344CB8AC3E}">
        <p14:creationId xmlns:p14="http://schemas.microsoft.com/office/powerpoint/2010/main" val="19559976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FCC87-8403-ACE0-35DC-EB129866DB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F7DCCD-9869-D1C4-875B-D6FF8C956463}"/>
              </a:ext>
            </a:extLst>
          </p:cNvPr>
          <p:cNvSpPr>
            <a:spLocks noGrp="1"/>
          </p:cNvSpPr>
          <p:nvPr>
            <p:ph type="title"/>
          </p:nvPr>
        </p:nvSpPr>
        <p:spPr>
          <a:xfrm>
            <a:off x="407368" y="2074188"/>
            <a:ext cx="8231931" cy="620251"/>
          </a:xfrm>
        </p:spPr>
        <p:txBody>
          <a:bodyPr>
            <a:normAutofit fontScale="90000"/>
          </a:bodyPr>
          <a:lstStyle/>
          <a:p>
            <a:r>
              <a:rPr lang="en-US" sz="3600" dirty="0"/>
              <a:t>WP PWIE SPA 5</a:t>
            </a:r>
            <a:endParaRPr lang="en-US" dirty="0"/>
          </a:p>
        </p:txBody>
      </p:sp>
      <p:pic>
        <p:nvPicPr>
          <p:cNvPr id="6" name="Grafik 5">
            <a:extLst>
              <a:ext uri="{FF2B5EF4-FFF2-40B4-BE49-F238E27FC236}">
                <a16:creationId xmlns:a16="http://schemas.microsoft.com/office/drawing/2014/main" id="{ECADE36D-CBA2-E01D-01EB-D7C3C5689A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1714" y="141458"/>
            <a:ext cx="1728192" cy="502627"/>
          </a:xfrm>
          <a:prstGeom prst="rect">
            <a:avLst/>
          </a:prstGeom>
        </p:spPr>
      </p:pic>
      <p:sp>
        <p:nvSpPr>
          <p:cNvPr id="8" name="Textplatzhalter 7">
            <a:extLst>
              <a:ext uri="{FF2B5EF4-FFF2-40B4-BE49-F238E27FC236}">
                <a16:creationId xmlns:a16="http://schemas.microsoft.com/office/drawing/2014/main" id="{3FC23E05-1606-3A50-118B-9E56EA7E54BD}"/>
              </a:ext>
            </a:extLst>
          </p:cNvPr>
          <p:cNvSpPr>
            <a:spLocks noGrp="1"/>
          </p:cNvSpPr>
          <p:nvPr>
            <p:ph type="body" sz="quarter" idx="10"/>
          </p:nvPr>
        </p:nvSpPr>
        <p:spPr>
          <a:xfrm>
            <a:off x="407368" y="3693074"/>
            <a:ext cx="11230450" cy="457848"/>
          </a:xfrm>
        </p:spPr>
        <p:txBody>
          <a:bodyPr>
            <a:normAutofit/>
          </a:bodyPr>
          <a:lstStyle/>
          <a:p>
            <a:r>
              <a:rPr lang="en-US" sz="1400" dirty="0"/>
              <a:t>Update for 2025</a:t>
            </a:r>
            <a:endParaRPr lang="en-GB" sz="1400" dirty="0"/>
          </a:p>
        </p:txBody>
      </p:sp>
    </p:spTree>
    <p:extLst>
      <p:ext uri="{BB962C8B-B14F-4D97-AF65-F5344CB8AC3E}">
        <p14:creationId xmlns:p14="http://schemas.microsoft.com/office/powerpoint/2010/main" val="2993874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79AFC5-4185-9D1B-8C57-C726F29250C1}"/>
              </a:ext>
            </a:extLst>
          </p:cNvPr>
          <p:cNvSpPr>
            <a:spLocks noGrp="1"/>
          </p:cNvSpPr>
          <p:nvPr>
            <p:ph type="title"/>
          </p:nvPr>
        </p:nvSpPr>
        <p:spPr/>
        <p:txBody>
          <a:bodyPr/>
          <a:lstStyle/>
          <a:p>
            <a:r>
              <a:rPr lang="en-GB" dirty="0"/>
              <a:t>Compass-U</a:t>
            </a:r>
          </a:p>
        </p:txBody>
      </p:sp>
      <p:sp>
        <p:nvSpPr>
          <p:cNvPr id="4" name="Fußzeilenplatzhalter 3">
            <a:extLst>
              <a:ext uri="{FF2B5EF4-FFF2-40B4-BE49-F238E27FC236}">
                <a16:creationId xmlns:a16="http://schemas.microsoft.com/office/drawing/2014/main" id="{F0600A90-EB92-FD0F-F760-633C834D4FFE}"/>
              </a:ext>
            </a:extLst>
          </p:cNvPr>
          <p:cNvSpPr>
            <a:spLocks noGrp="1"/>
          </p:cNvSpPr>
          <p:nvPr>
            <p:ph type="ftr" sz="quarter" idx="11"/>
          </p:nvPr>
        </p:nvSpPr>
        <p:spPr/>
        <p:txBody>
          <a:bodyPr/>
          <a:lstStyle/>
          <a:p>
            <a:r>
              <a:rPr lang="en-GB">
                <a:solidFill>
                  <a:prstClr val="white"/>
                </a:solidFill>
              </a:rPr>
              <a:t>Jan W. Coenen 2024.11.20</a:t>
            </a:r>
            <a:endParaRPr lang="en-GB" dirty="0">
              <a:solidFill>
                <a:prstClr val="white"/>
              </a:solidFill>
            </a:endParaRPr>
          </a:p>
        </p:txBody>
      </p:sp>
      <p:sp>
        <p:nvSpPr>
          <p:cNvPr id="5" name="Foliennummernplatzhalter 4">
            <a:extLst>
              <a:ext uri="{FF2B5EF4-FFF2-40B4-BE49-F238E27FC236}">
                <a16:creationId xmlns:a16="http://schemas.microsoft.com/office/drawing/2014/main" id="{75552304-662B-C810-1B42-5E43B03E9639}"/>
              </a:ext>
            </a:extLst>
          </p:cNvPr>
          <p:cNvSpPr>
            <a:spLocks noGrp="1"/>
          </p:cNvSpPr>
          <p:nvPr>
            <p:ph type="sldNum" sz="quarter" idx="12"/>
          </p:nvPr>
        </p:nvSpPr>
        <p:spPr/>
        <p:txBody>
          <a:bodyPr/>
          <a:lstStyle/>
          <a:p>
            <a:fld id="{6A6D9FA1-99C7-4910-8E32-B85D378B0060}" type="slidenum">
              <a:rPr lang="en-GB" smtClean="0">
                <a:solidFill>
                  <a:prstClr val="white"/>
                </a:solidFill>
              </a:rPr>
              <a:pPr/>
              <a:t>32</a:t>
            </a:fld>
            <a:endParaRPr lang="en-GB" dirty="0">
              <a:solidFill>
                <a:prstClr val="white"/>
              </a:solidFill>
            </a:endParaRPr>
          </a:p>
        </p:txBody>
      </p:sp>
      <p:sp>
        <p:nvSpPr>
          <p:cNvPr id="7" name="Textfeld 6">
            <a:extLst>
              <a:ext uri="{FF2B5EF4-FFF2-40B4-BE49-F238E27FC236}">
                <a16:creationId xmlns:a16="http://schemas.microsoft.com/office/drawing/2014/main" id="{DBED8109-EDCB-3409-9AA8-5EEDDB4D00AC}"/>
              </a:ext>
            </a:extLst>
          </p:cNvPr>
          <p:cNvSpPr txBox="1"/>
          <p:nvPr/>
        </p:nvSpPr>
        <p:spPr>
          <a:xfrm>
            <a:off x="5854045" y="649715"/>
            <a:ext cx="6108568" cy="3272563"/>
          </a:xfrm>
          <a:prstGeom prst="rect">
            <a:avLst/>
          </a:prstGeom>
          <a:noFill/>
        </p:spPr>
        <p:txBody>
          <a:bodyPr wrap="square">
            <a:spAutoFit/>
          </a:bodyPr>
          <a:lstStyle/>
          <a:p>
            <a:pPr algn="just">
              <a:lnSpc>
                <a:spcPct val="115000"/>
              </a:lnSpc>
              <a:spcAft>
                <a:spcPts val="600"/>
              </a:spcAft>
              <a:buNone/>
            </a:pPr>
            <a:r>
              <a:rPr lang="en-GB" sz="1100" dirty="0">
                <a:effectLst/>
                <a:latin typeface="Calibri" panose="020F0502020204030204" pitchFamily="34" charset="0"/>
                <a:ea typeface="SimSun" panose="02010600030101010101" pitchFamily="2" charset="-122"/>
                <a:cs typeface="Arial" panose="020B0604020202020204" pitchFamily="34" charset="0"/>
              </a:rPr>
              <a:t>Task under SP A5 include the preparatory work on assessing and analysing the material candidates for COMPASS-U this includes particularly heat flux performance as well as material evolution on microstructure, and surface condition.  The work is based on a </a:t>
            </a:r>
            <a:r>
              <a:rPr lang="en-US" sz="1100" dirty="0">
                <a:effectLst/>
                <a:latin typeface="Calibri" panose="020F0502020204030204" pitchFamily="34" charset="0"/>
                <a:ea typeface="SimSun" panose="02010600030101010101" pitchFamily="2" charset="-122"/>
                <a:cs typeface="Arial" panose="020B0604020202020204" pitchFamily="34" charset="0"/>
              </a:rPr>
              <a:t>comprehensive pre-characterization of the 9 candidate W materials (IPPCR) with a potential down-selection to main suppliers, </a:t>
            </a:r>
            <a:r>
              <a:rPr lang="en-US" sz="1100" dirty="0" err="1">
                <a:effectLst/>
                <a:latin typeface="Calibri" panose="020F0502020204030204" pitchFamily="34" charset="0"/>
                <a:ea typeface="SimSun" panose="02010600030101010101" pitchFamily="2" charset="-122"/>
                <a:cs typeface="Arial" panose="020B0604020202020204" pitchFamily="34" charset="0"/>
              </a:rPr>
              <a:t>Plansee</a:t>
            </a:r>
            <a:r>
              <a:rPr lang="en-US" sz="1100" dirty="0">
                <a:effectLst/>
                <a:latin typeface="Calibri" panose="020F0502020204030204" pitchFamily="34" charset="0"/>
                <a:ea typeface="SimSun" panose="02010600030101010101" pitchFamily="2" charset="-122"/>
                <a:cs typeface="Arial" panose="020B0604020202020204" pitchFamily="34" charset="0"/>
              </a:rPr>
              <a:t>, ALMT, AT&amp;M. Exposures will be performed in JUDITH, PSI-2(FZJ), OLMAT (CIEMAT) and Magnum (DIFFER). As an example, disruption simulation on the surface and at edges of COMPASS-U W armor will be performed at OLMAT. The damage threshold in terms of power density and number of pulses will be determined, especially critical at edges. The damage at maximum power densities, ~7 GW/m</a:t>
            </a:r>
            <a:r>
              <a:rPr lang="en-US" sz="1100" baseline="30000" dirty="0">
                <a:effectLst/>
                <a:latin typeface="Calibri" panose="020F0502020204030204" pitchFamily="34" charset="0"/>
                <a:ea typeface="SimSun" panose="02010600030101010101" pitchFamily="2" charset="-122"/>
                <a:cs typeface="Arial" panose="020B0604020202020204" pitchFamily="34" charset="0"/>
              </a:rPr>
              <a:t>2</a:t>
            </a:r>
            <a:r>
              <a:rPr lang="en-US" sz="1100" dirty="0">
                <a:effectLst/>
                <a:latin typeface="Calibri" panose="020F0502020204030204" pitchFamily="34" charset="0"/>
                <a:ea typeface="SimSun" panose="02010600030101010101" pitchFamily="2" charset="-122"/>
                <a:cs typeface="Arial" panose="020B0604020202020204" pitchFamily="34" charset="0"/>
              </a:rPr>
              <a:t>, will also be studied to determine the damage of mild or partially mitigated disruptions in DEMO (expected at a minimum of 30 GW/m</a:t>
            </a:r>
            <a:r>
              <a:rPr lang="en-US" sz="1100" baseline="30000" dirty="0">
                <a:effectLst/>
                <a:latin typeface="Calibri" panose="020F0502020204030204" pitchFamily="34" charset="0"/>
                <a:ea typeface="SimSun" panose="02010600030101010101" pitchFamily="2" charset="-122"/>
                <a:cs typeface="Arial" panose="020B0604020202020204" pitchFamily="34" charset="0"/>
              </a:rPr>
              <a:t>2</a:t>
            </a:r>
            <a:r>
              <a:rPr lang="en-US" sz="1100" dirty="0">
                <a:effectLst/>
                <a:latin typeface="Calibri" panose="020F0502020204030204" pitchFamily="34" charset="0"/>
                <a:ea typeface="SimSun" panose="02010600030101010101" pitchFamily="2" charset="-122"/>
                <a:cs typeface="Arial" panose="020B0604020202020204" pitchFamily="34" charset="0"/>
              </a:rPr>
              <a:t>).  </a:t>
            </a:r>
            <a:endParaRPr lang="de-DE" sz="1100" dirty="0">
              <a:effectLst/>
              <a:latin typeface="Calibri" panose="020F0502020204030204" pitchFamily="34" charset="0"/>
              <a:ea typeface="SimSun" panose="02010600030101010101" pitchFamily="2" charset="-122"/>
              <a:cs typeface="Arial" panose="020B0604020202020204" pitchFamily="34" charset="0"/>
            </a:endParaRPr>
          </a:p>
          <a:p>
            <a:pPr algn="just">
              <a:lnSpc>
                <a:spcPct val="115000"/>
              </a:lnSpc>
              <a:spcAft>
                <a:spcPts val="600"/>
              </a:spcAft>
            </a:pPr>
            <a:r>
              <a:rPr lang="en-US" sz="1100" dirty="0">
                <a:effectLst/>
                <a:latin typeface="Calibri" panose="020F0502020204030204" pitchFamily="34" charset="0"/>
                <a:ea typeface="SimSun" panose="02010600030101010101" pitchFamily="2" charset="-122"/>
                <a:cs typeface="Arial" panose="020B0604020202020204" pitchFamily="34" charset="0"/>
              </a:rPr>
              <a:t>Pre- and post-Characterization including various techniques as highlighted in the deliverables will be performed (FZJ, CIEMAT, DIFFER, ENEA, IPPLM). A new addition here is particular the</a:t>
            </a:r>
            <a:r>
              <a:rPr lang="en-US" sz="1100" i="1" dirty="0">
                <a:effectLst/>
                <a:latin typeface="Calibri" panose="020F0502020204030204" pitchFamily="34" charset="0"/>
                <a:ea typeface="SimSun" panose="02010600030101010101" pitchFamily="2" charset="-122"/>
                <a:cs typeface="Arial" panose="020B0604020202020204" pitchFamily="34" charset="0"/>
              </a:rPr>
              <a:t> detection of nano-cracking in the surface layer of the first wall as it can be crucial for reducing D/T fuel retention in the wall. CW IR laser heating and IR camera scanning of heated area allows the rapid detection of nano-cracking in the top layer of the first wall (CU). Comparative analysis for the various materials will be performed also including comparing multiple analysis techniques</a:t>
            </a:r>
            <a:endParaRPr lang="de-DE" sz="1100" dirty="0">
              <a:effectLst/>
              <a:latin typeface="Calibri" panose="020F0502020204030204" pitchFamily="34" charset="0"/>
              <a:ea typeface="SimSun" panose="02010600030101010101" pitchFamily="2" charset="-122"/>
              <a:cs typeface="Arial" panose="020B0604020202020204" pitchFamily="34" charset="0"/>
            </a:endParaRPr>
          </a:p>
        </p:txBody>
      </p:sp>
      <p:graphicFrame>
        <p:nvGraphicFramePr>
          <p:cNvPr id="11" name="Tabelle 10">
            <a:extLst>
              <a:ext uri="{FF2B5EF4-FFF2-40B4-BE49-F238E27FC236}">
                <a16:creationId xmlns:a16="http://schemas.microsoft.com/office/drawing/2014/main" id="{D37F1ED6-6DA2-EAB4-9E0A-2C917F294306}"/>
              </a:ext>
            </a:extLst>
          </p:cNvPr>
          <p:cNvGraphicFramePr>
            <a:graphicFrameLocks noGrp="1"/>
          </p:cNvGraphicFramePr>
          <p:nvPr>
            <p:extLst>
              <p:ext uri="{D42A27DB-BD31-4B8C-83A1-F6EECF244321}">
                <p14:modId xmlns:p14="http://schemas.microsoft.com/office/powerpoint/2010/main" val="1716111326"/>
              </p:ext>
            </p:extLst>
          </p:nvPr>
        </p:nvGraphicFramePr>
        <p:xfrm>
          <a:off x="6274045" y="4114833"/>
          <a:ext cx="5572125" cy="2225930"/>
        </p:xfrm>
        <a:graphic>
          <a:graphicData uri="http://schemas.openxmlformats.org/drawingml/2006/table">
            <a:tbl>
              <a:tblPr firstRow="1" firstCol="1" bandRow="1">
                <a:tableStyleId>{5C22544A-7EE6-4342-B048-85BDC9FD1C3A}</a:tableStyleId>
              </a:tblPr>
              <a:tblGrid>
                <a:gridCol w="1000125">
                  <a:extLst>
                    <a:ext uri="{9D8B030D-6E8A-4147-A177-3AD203B41FA5}">
                      <a16:colId xmlns:a16="http://schemas.microsoft.com/office/drawing/2014/main" val="1382660769"/>
                    </a:ext>
                  </a:extLst>
                </a:gridCol>
                <a:gridCol w="4572000">
                  <a:extLst>
                    <a:ext uri="{9D8B030D-6E8A-4147-A177-3AD203B41FA5}">
                      <a16:colId xmlns:a16="http://schemas.microsoft.com/office/drawing/2014/main" val="38620572"/>
                    </a:ext>
                  </a:extLst>
                </a:gridCol>
              </a:tblGrid>
              <a:tr h="0">
                <a:tc>
                  <a:txBody>
                    <a:bodyPr/>
                    <a:lstStyle/>
                    <a:p>
                      <a:pPr>
                        <a:lnSpc>
                          <a:spcPct val="115000"/>
                        </a:lnSpc>
                        <a:spcBef>
                          <a:spcPts val="240"/>
                        </a:spcBef>
                        <a:spcAft>
                          <a:spcPts val="240"/>
                        </a:spcAft>
                        <a:buNone/>
                        <a:tabLst>
                          <a:tab pos="-914400" algn="l"/>
                          <a:tab pos="228600" algn="l"/>
                        </a:tabLst>
                      </a:pPr>
                      <a:r>
                        <a:rPr lang="pl-PL" sz="1000" spc="-15">
                          <a:effectLst/>
                        </a:rPr>
                        <a:t>Deliverable ID:</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228600" algn="l"/>
                        </a:tabLst>
                      </a:pPr>
                      <a:r>
                        <a:rPr lang="pl-PL" sz="1000" spc="-15">
                          <a:effectLst/>
                        </a:rPr>
                        <a:t>Deliverable Title:</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26135495"/>
                  </a:ext>
                </a:extLst>
              </a:tr>
              <a:tr h="0">
                <a:tc>
                  <a:txBody>
                    <a:bodyPr/>
                    <a:lstStyle/>
                    <a:p>
                      <a:pPr>
                        <a:lnSpc>
                          <a:spcPct val="115000"/>
                        </a:lnSpc>
                        <a:spcBef>
                          <a:spcPts val="240"/>
                        </a:spcBef>
                        <a:spcAft>
                          <a:spcPts val="240"/>
                        </a:spcAft>
                        <a:buNone/>
                        <a:tabLst>
                          <a:tab pos="-914400" algn="l"/>
                          <a:tab pos="228600" algn="l"/>
                        </a:tabLst>
                      </a:pPr>
                      <a:r>
                        <a:rPr lang="pl-PL" sz="1000">
                          <a:effectLst/>
                        </a:rPr>
                        <a:t>D001</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pl-PL" sz="1000">
                          <a:effectLst/>
                        </a:rPr>
                        <a:t>Comprehensive pre-characterization of the 9 candidate W materials</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521295723"/>
                  </a:ext>
                </a:extLst>
              </a:tr>
              <a:tr h="0">
                <a:tc>
                  <a:txBody>
                    <a:bodyPr/>
                    <a:lstStyle/>
                    <a:p>
                      <a:pPr>
                        <a:lnSpc>
                          <a:spcPct val="115000"/>
                        </a:lnSpc>
                        <a:spcBef>
                          <a:spcPts val="240"/>
                        </a:spcBef>
                        <a:spcAft>
                          <a:spcPts val="240"/>
                        </a:spcAft>
                        <a:buNone/>
                        <a:tabLst>
                          <a:tab pos="-914400" algn="l"/>
                          <a:tab pos="228600" algn="l"/>
                        </a:tabLst>
                      </a:pPr>
                      <a:r>
                        <a:rPr lang="pl-PL" sz="1000">
                          <a:effectLst/>
                        </a:rPr>
                        <a:t>D002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pl-PL" sz="1000">
                          <a:effectLst/>
                        </a:rPr>
                        <a:t>Fast transient simulation on COMPASS-U W armor by a CW laser at OLMAT</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322842933"/>
                  </a:ext>
                </a:extLst>
              </a:tr>
              <a:tr h="0">
                <a:tc>
                  <a:txBody>
                    <a:bodyPr/>
                    <a:lstStyle/>
                    <a:p>
                      <a:pPr>
                        <a:lnSpc>
                          <a:spcPct val="115000"/>
                        </a:lnSpc>
                        <a:spcBef>
                          <a:spcPts val="240"/>
                        </a:spcBef>
                        <a:spcAft>
                          <a:spcPts val="240"/>
                        </a:spcAft>
                        <a:buNone/>
                        <a:tabLst>
                          <a:tab pos="-914400" algn="l"/>
                          <a:tab pos="228600" algn="l"/>
                        </a:tabLst>
                      </a:pPr>
                      <a:r>
                        <a:rPr lang="pl-PL" sz="1000">
                          <a:effectLst/>
                        </a:rPr>
                        <a:t>D003</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pl-PL" sz="1000" dirty="0" err="1">
                          <a:effectLst/>
                        </a:rPr>
                        <a:t>Nanocracking</a:t>
                      </a:r>
                      <a:r>
                        <a:rPr lang="pl-PL" sz="1000" dirty="0">
                          <a:effectLst/>
                        </a:rPr>
                        <a:t> </a:t>
                      </a:r>
                      <a:r>
                        <a:rPr lang="pl-PL" sz="1000" dirty="0" err="1">
                          <a:effectLst/>
                        </a:rPr>
                        <a:t>detection</a:t>
                      </a:r>
                      <a:r>
                        <a:rPr lang="pl-PL" sz="1000" dirty="0">
                          <a:effectLst/>
                        </a:rPr>
                        <a:t> </a:t>
                      </a:r>
                      <a:r>
                        <a:rPr lang="pl-PL" sz="1000" dirty="0" err="1">
                          <a:effectLst/>
                        </a:rPr>
                        <a:t>studies</a:t>
                      </a:r>
                      <a:r>
                        <a:rPr lang="pl-PL" sz="1000" dirty="0">
                          <a:effectLst/>
                        </a:rPr>
                        <a:t> on </a:t>
                      </a:r>
                      <a:r>
                        <a:rPr lang="pl-PL" sz="1000" dirty="0" err="1">
                          <a:effectLst/>
                        </a:rPr>
                        <a:t>sxposed</a:t>
                      </a:r>
                      <a:r>
                        <a:rPr lang="pl-PL" sz="1000" dirty="0">
                          <a:effectLst/>
                        </a:rPr>
                        <a:t> materials from PSI-2, Magnum, OLMAT, JUDITH</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243899136"/>
                  </a:ext>
                </a:extLst>
              </a:tr>
              <a:tr h="0">
                <a:tc>
                  <a:txBody>
                    <a:bodyPr/>
                    <a:lstStyle/>
                    <a:p>
                      <a:pPr>
                        <a:lnSpc>
                          <a:spcPct val="115000"/>
                        </a:lnSpc>
                        <a:spcBef>
                          <a:spcPts val="240"/>
                        </a:spcBef>
                        <a:spcAft>
                          <a:spcPts val="240"/>
                        </a:spcAft>
                        <a:buNone/>
                        <a:tabLst>
                          <a:tab pos="-914400" algn="l"/>
                          <a:tab pos="228600" algn="l"/>
                        </a:tabLst>
                      </a:pPr>
                      <a:r>
                        <a:rPr lang="pl-PL" sz="1000">
                          <a:effectLst/>
                        </a:rPr>
                        <a:t>D004</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pl-PL" sz="1000">
                          <a:effectLst/>
                        </a:rPr>
                        <a:t>ELM-like loading effects on different W grades</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095812629"/>
                  </a:ext>
                </a:extLst>
              </a:tr>
              <a:tr h="0">
                <a:tc>
                  <a:txBody>
                    <a:bodyPr/>
                    <a:lstStyle/>
                    <a:p>
                      <a:pPr>
                        <a:lnSpc>
                          <a:spcPct val="115000"/>
                        </a:lnSpc>
                        <a:spcBef>
                          <a:spcPts val="240"/>
                        </a:spcBef>
                        <a:spcAft>
                          <a:spcPts val="240"/>
                        </a:spcAft>
                        <a:buNone/>
                        <a:tabLst>
                          <a:tab pos="-914400" algn="l"/>
                          <a:tab pos="228600" algn="l"/>
                        </a:tabLst>
                      </a:pPr>
                      <a:r>
                        <a:rPr lang="pl-PL" sz="1000">
                          <a:effectLst/>
                        </a:rPr>
                        <a:t>D005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pl-PL" sz="1000">
                          <a:effectLst/>
                        </a:rPr>
                        <a:t>Post Mortem Analysis , and TDS</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663851995"/>
                  </a:ext>
                </a:extLst>
              </a:tr>
              <a:tr h="0">
                <a:tc>
                  <a:txBody>
                    <a:bodyPr/>
                    <a:lstStyle/>
                    <a:p>
                      <a:pPr>
                        <a:lnSpc>
                          <a:spcPct val="115000"/>
                        </a:lnSpc>
                        <a:spcBef>
                          <a:spcPts val="240"/>
                        </a:spcBef>
                        <a:spcAft>
                          <a:spcPts val="240"/>
                        </a:spcAft>
                        <a:buNone/>
                        <a:tabLst>
                          <a:tab pos="-914400" algn="l"/>
                          <a:tab pos="228600" algn="l"/>
                        </a:tabLst>
                      </a:pPr>
                      <a:r>
                        <a:rPr lang="pl-PL" sz="1000">
                          <a:effectLst/>
                        </a:rPr>
                        <a:t>D006</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pl-PL" sz="1000">
                          <a:effectLst/>
                        </a:rPr>
                        <a:t>Studies on Materials supplied for COMPASS U in on HHF</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08462333"/>
                  </a:ext>
                </a:extLst>
              </a:tr>
              <a:tr h="0">
                <a:tc>
                  <a:txBody>
                    <a:bodyPr/>
                    <a:lstStyle/>
                    <a:p>
                      <a:pPr>
                        <a:lnSpc>
                          <a:spcPct val="115000"/>
                        </a:lnSpc>
                        <a:spcBef>
                          <a:spcPts val="240"/>
                        </a:spcBef>
                        <a:spcAft>
                          <a:spcPts val="240"/>
                        </a:spcAft>
                        <a:buNone/>
                        <a:tabLst>
                          <a:tab pos="-914400" algn="l"/>
                          <a:tab pos="228600" algn="l"/>
                        </a:tabLst>
                      </a:pPr>
                      <a:r>
                        <a:rPr lang="pl-PL" sz="1000">
                          <a:effectLst/>
                        </a:rPr>
                        <a:t>D007</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pl-PL" sz="1000">
                          <a:effectLst/>
                        </a:rPr>
                        <a:t>Comparative Microscopy studies on samples exposed in PSI-2, MAGNUM, JUDITH &amp; OLMAT</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914839641"/>
                  </a:ext>
                </a:extLst>
              </a:tr>
              <a:tr h="0">
                <a:tc>
                  <a:txBody>
                    <a:bodyPr/>
                    <a:lstStyle/>
                    <a:p>
                      <a:pPr>
                        <a:lnSpc>
                          <a:spcPct val="115000"/>
                        </a:lnSpc>
                        <a:spcBef>
                          <a:spcPts val="240"/>
                        </a:spcBef>
                        <a:spcAft>
                          <a:spcPts val="240"/>
                        </a:spcAft>
                        <a:buNone/>
                        <a:tabLst>
                          <a:tab pos="-914400" algn="l"/>
                          <a:tab pos="228600" algn="l"/>
                        </a:tabLst>
                      </a:pPr>
                      <a:r>
                        <a:rPr lang="pl-PL" sz="1000">
                          <a:effectLst/>
                        </a:rPr>
                        <a:t>D008</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pl-PL" sz="1100">
                          <a:effectLst/>
                        </a:rPr>
                        <a:t>Establish a round robin test with other HHF Test Facilities to Benchmark HIVE (UKAEA without EUROfusion funding)</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267261780"/>
                  </a:ext>
                </a:extLst>
              </a:tr>
              <a:tr h="0">
                <a:tc>
                  <a:txBody>
                    <a:bodyPr/>
                    <a:lstStyle/>
                    <a:p>
                      <a:pPr>
                        <a:lnSpc>
                          <a:spcPct val="115000"/>
                        </a:lnSpc>
                        <a:spcBef>
                          <a:spcPts val="240"/>
                        </a:spcBef>
                        <a:spcAft>
                          <a:spcPts val="240"/>
                        </a:spcAft>
                        <a:buNone/>
                        <a:tabLst>
                          <a:tab pos="-914400" algn="l"/>
                          <a:tab pos="228600" algn="l"/>
                        </a:tabLst>
                      </a:pPr>
                      <a:r>
                        <a:rPr lang="pl-PL" sz="1000">
                          <a:effectLst/>
                        </a:rPr>
                        <a:t>D009</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pl-PL" sz="1100" dirty="0">
                          <a:effectLst/>
                        </a:rPr>
                        <a:t>Tungsten High </a:t>
                      </a:r>
                      <a:r>
                        <a:rPr lang="pl-PL" sz="1100" dirty="0" err="1">
                          <a:effectLst/>
                        </a:rPr>
                        <a:t>Temperature</a:t>
                      </a:r>
                      <a:r>
                        <a:rPr lang="pl-PL" sz="1100" dirty="0">
                          <a:effectLst/>
                        </a:rPr>
                        <a:t> </a:t>
                      </a:r>
                      <a:r>
                        <a:rPr lang="pl-PL" sz="1100" dirty="0" err="1">
                          <a:effectLst/>
                        </a:rPr>
                        <a:t>testing</a:t>
                      </a:r>
                      <a:r>
                        <a:rPr lang="pl-PL" sz="1100" dirty="0">
                          <a:effectLst/>
                        </a:rPr>
                        <a:t>. </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41919230"/>
                  </a:ext>
                </a:extLst>
              </a:tr>
            </a:tbl>
          </a:graphicData>
        </a:graphic>
      </p:graphicFrame>
      <p:graphicFrame>
        <p:nvGraphicFramePr>
          <p:cNvPr id="12" name="Tabelle 11">
            <a:extLst>
              <a:ext uri="{FF2B5EF4-FFF2-40B4-BE49-F238E27FC236}">
                <a16:creationId xmlns:a16="http://schemas.microsoft.com/office/drawing/2014/main" id="{0F087827-F49E-FB3F-2F87-22A6A91698EC}"/>
              </a:ext>
            </a:extLst>
          </p:cNvPr>
          <p:cNvGraphicFramePr>
            <a:graphicFrameLocks noGrp="1"/>
          </p:cNvGraphicFramePr>
          <p:nvPr>
            <p:extLst>
              <p:ext uri="{D42A27DB-BD31-4B8C-83A1-F6EECF244321}">
                <p14:modId xmlns:p14="http://schemas.microsoft.com/office/powerpoint/2010/main" val="4099988405"/>
              </p:ext>
            </p:extLst>
          </p:nvPr>
        </p:nvGraphicFramePr>
        <p:xfrm>
          <a:off x="137195" y="742174"/>
          <a:ext cx="5572125" cy="3239008"/>
        </p:xfrm>
        <a:graphic>
          <a:graphicData uri="http://schemas.openxmlformats.org/drawingml/2006/table">
            <a:tbl>
              <a:tblPr firstRow="1" firstCol="1" bandRow="1">
                <a:tableStyleId>{5C22544A-7EE6-4342-B048-85BDC9FD1C3A}</a:tableStyleId>
              </a:tblPr>
              <a:tblGrid>
                <a:gridCol w="933897">
                  <a:extLst>
                    <a:ext uri="{9D8B030D-6E8A-4147-A177-3AD203B41FA5}">
                      <a16:colId xmlns:a16="http://schemas.microsoft.com/office/drawing/2014/main" val="2591532666"/>
                    </a:ext>
                  </a:extLst>
                </a:gridCol>
                <a:gridCol w="1082384">
                  <a:extLst>
                    <a:ext uri="{9D8B030D-6E8A-4147-A177-3AD203B41FA5}">
                      <a16:colId xmlns:a16="http://schemas.microsoft.com/office/drawing/2014/main" val="2666022990"/>
                    </a:ext>
                  </a:extLst>
                </a:gridCol>
                <a:gridCol w="729404">
                  <a:extLst>
                    <a:ext uri="{9D8B030D-6E8A-4147-A177-3AD203B41FA5}">
                      <a16:colId xmlns:a16="http://schemas.microsoft.com/office/drawing/2014/main" val="27983361"/>
                    </a:ext>
                  </a:extLst>
                </a:gridCol>
                <a:gridCol w="2826440">
                  <a:extLst>
                    <a:ext uri="{9D8B030D-6E8A-4147-A177-3AD203B41FA5}">
                      <a16:colId xmlns:a16="http://schemas.microsoft.com/office/drawing/2014/main" val="1127892683"/>
                    </a:ext>
                  </a:extLst>
                </a:gridCol>
              </a:tblGrid>
              <a:tr h="198755">
                <a:tc>
                  <a:txBody>
                    <a:bodyPr/>
                    <a:lstStyle/>
                    <a:p>
                      <a:pPr>
                        <a:lnSpc>
                          <a:spcPct val="115000"/>
                        </a:lnSpc>
                        <a:spcBef>
                          <a:spcPts val="240"/>
                        </a:spcBef>
                        <a:spcAft>
                          <a:spcPts val="240"/>
                        </a:spcAft>
                        <a:buNone/>
                        <a:tabLst>
                          <a:tab pos="-914400" algn="l"/>
                          <a:tab pos="457200" algn="l"/>
                          <a:tab pos="1029970" algn="l"/>
                          <a:tab pos="1371600" algn="l"/>
                        </a:tabLst>
                      </a:pPr>
                      <a:r>
                        <a:rPr lang="en-GB" sz="1000" spc="-15">
                          <a:effectLst/>
                        </a:rPr>
                        <a:t>Deliverable Owner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GB" sz="1000" spc="-15">
                          <a:effectLst/>
                        </a:rPr>
                        <a:t>Beneficiary</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GB" sz="1000" spc="-15">
                          <a:effectLst/>
                        </a:rPr>
                        <a:t>PM</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GB" sz="1000" spc="-15">
                          <a:effectLst/>
                        </a:rPr>
                        <a:t>Deliverable  (Team)</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045431426"/>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de-DE" sz="1000" spc="-15">
                          <a:effectLst/>
                        </a:rPr>
                        <a:t>Renaud Dejarnac</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de-DE" sz="1000" spc="-15">
                          <a:effectLst/>
                        </a:rPr>
                        <a:t>IPP.CR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de-DE" sz="1000" spc="-15">
                          <a:effectLst/>
                        </a:rPr>
                        <a:t>16</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de-DE" sz="1000" spc="-15">
                          <a:effectLst/>
                        </a:rPr>
                        <a:t>D001 (J.Mtejicek, A.Rednyk,R.Dejarnac,P.Vondracek,J.Caloud,K.Patocka,M.Durovec,M.Bousek,J.Klecka,D.Kirhetov)</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088694025"/>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de-DE" sz="1000" spc="-15">
                          <a:effectLst/>
                        </a:rPr>
                        <a:t>Daniel Alegre</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de-DE" sz="1000" spc="-15">
                          <a:effectLst/>
                        </a:rPr>
                        <a:t>CIEMAT</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de-DE" sz="1000" spc="-15">
                          <a:effectLst/>
                        </a:rPr>
                        <a:t>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pl-PL" sz="1000" spc="-15">
                          <a:effectLst/>
                        </a:rPr>
                        <a:t>D002 (D. Alegre, S. Shick, D. Tafalla, P. Fernández-Mayo, T., Hernández, A. De Castro and E. Oyarzabal)</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075554248"/>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pl-PL" sz="1000" spc="-15">
                          <a:effectLst/>
                        </a:rPr>
                        <a:t>Pavel Veis</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pl-PL" sz="1000" spc="-15">
                          <a:effectLst/>
                        </a:rPr>
                        <a:t>CU</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pl-PL" sz="1000" spc="-15">
                          <a:effectLst/>
                        </a:rPr>
                        <a:t>4</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pl-PL" sz="1000" spc="-15">
                          <a:effectLst/>
                        </a:rPr>
                        <a:t>D003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170926996"/>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pl-PL" sz="1000" spc="-15">
                          <a:effectLst/>
                        </a:rPr>
                        <a:t>Thomas Morgan</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pl-PL" sz="1000" spc="-15">
                          <a:effectLst/>
                        </a:rPr>
                        <a:t>DIFFER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pl-PL" sz="1000" spc="-15">
                          <a:effectLst/>
                        </a:rPr>
                        <a:t>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pl-PL" sz="1000" spc="-15" dirty="0">
                          <a:effectLst/>
                        </a:rPr>
                        <a:t>D004 </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090720213"/>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pl-PL" sz="1000" spc="-15">
                          <a:effectLst/>
                        </a:rPr>
                        <a:t>Laura Laguardia</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pl-PL" sz="1000" spc="-15">
                          <a:effectLst/>
                        </a:rPr>
                        <a:t>ENEA</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pl-PL" sz="1000" spc="-15">
                          <a:effectLst/>
                        </a:rPr>
                        <a:t>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de-DE" sz="1000" spc="-15" dirty="0">
                          <a:effectLst/>
                        </a:rPr>
                        <a:t>D005 (</a:t>
                      </a:r>
                      <a:r>
                        <a:rPr lang="de-DE" sz="1000" spc="-15" dirty="0" err="1">
                          <a:effectLst/>
                        </a:rPr>
                        <a:t>Iafrati</a:t>
                      </a:r>
                      <a:r>
                        <a:rPr lang="de-DE" sz="1000" spc="-15" dirty="0">
                          <a:effectLst/>
                        </a:rPr>
                        <a:t>, </a:t>
                      </a:r>
                      <a:r>
                        <a:rPr lang="de-DE" sz="1000" spc="-15" dirty="0" err="1">
                          <a:effectLst/>
                        </a:rPr>
                        <a:t>Pedroni</a:t>
                      </a:r>
                      <a:r>
                        <a:rPr lang="de-DE" sz="1000" spc="-15" dirty="0">
                          <a:effectLst/>
                        </a:rPr>
                        <a:t>, </a:t>
                      </a:r>
                      <a:r>
                        <a:rPr lang="de-DE" sz="1000" spc="-15" dirty="0" err="1">
                          <a:effectLst/>
                        </a:rPr>
                        <a:t>Ghezzi</a:t>
                      </a:r>
                      <a:r>
                        <a:rPr lang="de-DE" sz="1000" spc="-15" dirty="0">
                          <a:effectLst/>
                        </a:rPr>
                        <a:t>, De Angeli)</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595832026"/>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pl-PL" sz="1000" spc="-15">
                          <a:effectLst/>
                        </a:rPr>
                        <a:t>Marius Wirtz</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pl-PL" sz="1000" spc="-15">
                          <a:effectLst/>
                        </a:rPr>
                        <a:t>FZJ</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pl-PL" sz="1000" spc="-15">
                          <a:effectLst/>
                        </a:rPr>
                        <a:t>1</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pl-PL" sz="1000" spc="-15">
                          <a:effectLst/>
                        </a:rPr>
                        <a:t>D006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566426381"/>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pl-PL" sz="1000" spc="-15">
                          <a:effectLst/>
                        </a:rPr>
                        <a:t>Elzbieta Fortuna-Zalesna</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pl-PL" sz="1000" spc="-15">
                          <a:effectLst/>
                        </a:rPr>
                        <a:t>IPPLM</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pl-PL" sz="1000" spc="-15">
                          <a:effectLst/>
                        </a:rPr>
                        <a:t>6+6</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pl-PL" sz="1000" spc="-15">
                          <a:effectLst/>
                        </a:rPr>
                        <a:t>D007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691034636"/>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pl-PL" sz="1000" spc="-15">
                          <a:effectLst/>
                        </a:rPr>
                        <a:t>James Paterson</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pl-PL" sz="1000" spc="-15">
                          <a:effectLst/>
                        </a:rPr>
                        <a:t>UKAEA</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pl-PL" sz="1000" spc="-15">
                          <a:effectLst/>
                        </a:rPr>
                        <a:t>4</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pl-PL" sz="1000" spc="-15">
                          <a:effectLst/>
                        </a:rPr>
                        <a:t>D008, D009</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535369936"/>
                  </a:ext>
                </a:extLst>
              </a:tr>
              <a:tr h="220345">
                <a:tc>
                  <a:txBody>
                    <a:bodyPr/>
                    <a:lstStyle/>
                    <a:p>
                      <a:pPr>
                        <a:lnSpc>
                          <a:spcPct val="115000"/>
                        </a:lnSpc>
                        <a:spcBef>
                          <a:spcPts val="240"/>
                        </a:spcBef>
                        <a:spcAft>
                          <a:spcPts val="240"/>
                        </a:spcAft>
                        <a:buNone/>
                        <a:tabLst>
                          <a:tab pos="-914400" algn="l"/>
                          <a:tab pos="457200" algn="l"/>
                          <a:tab pos="1029970" algn="l"/>
                          <a:tab pos="1371600" algn="l"/>
                        </a:tabLst>
                      </a:pPr>
                      <a:r>
                        <a:rPr lang="en-GB" sz="1000" spc="-15">
                          <a:effectLst/>
                        </a:rPr>
                        <a:t>Total</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GB" sz="1000" spc="-15">
                          <a:effectLst/>
                        </a:rPr>
                        <a: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GB" sz="1000" spc="-15">
                          <a:effectLst/>
                        </a:rPr>
                        <a:t>39</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GB" sz="1000" spc="-15" dirty="0">
                          <a:effectLst/>
                        </a:rPr>
                        <a:t> </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206109855"/>
                  </a:ext>
                </a:extLst>
              </a:tr>
            </a:tbl>
          </a:graphicData>
        </a:graphic>
      </p:graphicFrame>
      <p:graphicFrame>
        <p:nvGraphicFramePr>
          <p:cNvPr id="13" name="Tabelle 12">
            <a:extLst>
              <a:ext uri="{FF2B5EF4-FFF2-40B4-BE49-F238E27FC236}">
                <a16:creationId xmlns:a16="http://schemas.microsoft.com/office/drawing/2014/main" id="{AC41EEB1-25DD-3B29-A4A1-E7CDD91FD9D2}"/>
              </a:ext>
            </a:extLst>
          </p:cNvPr>
          <p:cNvGraphicFramePr>
            <a:graphicFrameLocks noGrp="1"/>
          </p:cNvGraphicFramePr>
          <p:nvPr>
            <p:extLst>
              <p:ext uri="{D42A27DB-BD31-4B8C-83A1-F6EECF244321}">
                <p14:modId xmlns:p14="http://schemas.microsoft.com/office/powerpoint/2010/main" val="3406390512"/>
              </p:ext>
            </p:extLst>
          </p:nvPr>
        </p:nvGraphicFramePr>
        <p:xfrm>
          <a:off x="137195" y="4404725"/>
          <a:ext cx="5572126" cy="1254760"/>
        </p:xfrm>
        <a:graphic>
          <a:graphicData uri="http://schemas.openxmlformats.org/drawingml/2006/table">
            <a:tbl>
              <a:tblPr firstRow="1" firstCol="1" bandRow="1">
                <a:tableStyleId>{5C22544A-7EE6-4342-B048-85BDC9FD1C3A}</a:tableStyleId>
              </a:tblPr>
              <a:tblGrid>
                <a:gridCol w="1038628">
                  <a:extLst>
                    <a:ext uri="{9D8B030D-6E8A-4147-A177-3AD203B41FA5}">
                      <a16:colId xmlns:a16="http://schemas.microsoft.com/office/drawing/2014/main" val="1444591253"/>
                    </a:ext>
                  </a:extLst>
                </a:gridCol>
                <a:gridCol w="977417">
                  <a:extLst>
                    <a:ext uri="{9D8B030D-6E8A-4147-A177-3AD203B41FA5}">
                      <a16:colId xmlns:a16="http://schemas.microsoft.com/office/drawing/2014/main" val="1882185776"/>
                    </a:ext>
                  </a:extLst>
                </a:gridCol>
                <a:gridCol w="729319">
                  <a:extLst>
                    <a:ext uri="{9D8B030D-6E8A-4147-A177-3AD203B41FA5}">
                      <a16:colId xmlns:a16="http://schemas.microsoft.com/office/drawing/2014/main" val="2326645024"/>
                    </a:ext>
                  </a:extLst>
                </a:gridCol>
                <a:gridCol w="2826762">
                  <a:extLst>
                    <a:ext uri="{9D8B030D-6E8A-4147-A177-3AD203B41FA5}">
                      <a16:colId xmlns:a16="http://schemas.microsoft.com/office/drawing/2014/main" val="202283255"/>
                    </a:ext>
                  </a:extLst>
                </a:gridCol>
              </a:tblGrid>
              <a:tr h="198755">
                <a:tc>
                  <a:txBody>
                    <a:bodyPr/>
                    <a:lstStyle/>
                    <a:p>
                      <a:pPr>
                        <a:lnSpc>
                          <a:spcPct val="115000"/>
                        </a:lnSpc>
                        <a:spcBef>
                          <a:spcPts val="240"/>
                        </a:spcBef>
                        <a:spcAft>
                          <a:spcPts val="240"/>
                        </a:spcAft>
                        <a:buNone/>
                        <a:tabLst>
                          <a:tab pos="-914400" algn="l"/>
                          <a:tab pos="457200" algn="l"/>
                          <a:tab pos="1029970" algn="l"/>
                          <a:tab pos="1371600" algn="l"/>
                        </a:tabLst>
                      </a:pPr>
                      <a:r>
                        <a:rPr lang="en-GB" sz="1000" spc="-15">
                          <a:effectLst/>
                        </a:rPr>
                        <a:t>Device</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GB" sz="1000" spc="-15">
                          <a:effectLst/>
                        </a:rPr>
                        <a:t>Beneficiary</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GB" sz="1000" spc="-15">
                          <a:effectLst/>
                        </a:rPr>
                        <a:t>Days</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GB" sz="1000" spc="-15">
                          <a:effectLst/>
                        </a:rPr>
                        <a:t>  Related Deliverable</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172931940"/>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GB" sz="1000" spc="-15">
                          <a:effectLst/>
                        </a:rPr>
                        <a:t> OLMAT</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GB" sz="1000" spc="-15">
                          <a:effectLst/>
                        </a:rPr>
                        <a:t> CIEMAT</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GB" sz="1000" spc="-15">
                          <a:effectLst/>
                        </a:rPr>
                        <a:t>4</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GB" sz="1000" spc="-15">
                          <a:effectLst/>
                        </a:rPr>
                        <a:t>D002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252725375"/>
                  </a:ext>
                </a:extLst>
              </a:tr>
              <a:tr h="208915">
                <a:tc>
                  <a:txBody>
                    <a:bodyPr/>
                    <a:lstStyle/>
                    <a:p>
                      <a:pPr>
                        <a:lnSpc>
                          <a:spcPct val="115000"/>
                        </a:lnSpc>
                        <a:spcBef>
                          <a:spcPts val="240"/>
                        </a:spcBef>
                        <a:spcAft>
                          <a:spcPts val="240"/>
                        </a:spcAft>
                        <a:buNone/>
                      </a:pPr>
                      <a:r>
                        <a:rPr lang="en-GB" sz="1000" spc="-15">
                          <a:effectLst/>
                        </a:rPr>
                        <a:t>MAGNUM-PSI</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GB" sz="1000" spc="-15">
                          <a:effectLst/>
                        </a:rPr>
                        <a:t>DIFFER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GB" sz="1000" spc="-15">
                          <a:effectLst/>
                        </a:rPr>
                        <a:t>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GB" sz="1000" spc="-15">
                          <a:effectLst/>
                        </a:rPr>
                        <a:t>D004</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742450311"/>
                  </a:ext>
                </a:extLst>
              </a:tr>
              <a:tr h="208915">
                <a:tc>
                  <a:txBody>
                    <a:bodyPr/>
                    <a:lstStyle/>
                    <a:p>
                      <a:pPr>
                        <a:lnSpc>
                          <a:spcPct val="115000"/>
                        </a:lnSpc>
                        <a:spcBef>
                          <a:spcPts val="240"/>
                        </a:spcBef>
                        <a:spcAft>
                          <a:spcPts val="240"/>
                        </a:spcAft>
                        <a:buNone/>
                      </a:pPr>
                      <a:r>
                        <a:rPr lang="en-GB" sz="1000" spc="-15">
                          <a:effectLst/>
                        </a:rPr>
                        <a:t>PSI-2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GB" sz="1000" spc="-15">
                          <a:effectLst/>
                        </a:rPr>
                        <a:t>FZJ</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GB" sz="1000" spc="-15">
                          <a:effectLst/>
                        </a:rPr>
                        <a:t>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GB" sz="1000" spc="-15">
                          <a:effectLst/>
                        </a:rPr>
                        <a:t>D006</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833274789"/>
                  </a:ext>
                </a:extLst>
              </a:tr>
              <a:tr h="208915">
                <a:tc>
                  <a:txBody>
                    <a:bodyPr/>
                    <a:lstStyle/>
                    <a:p>
                      <a:pPr>
                        <a:lnSpc>
                          <a:spcPct val="115000"/>
                        </a:lnSpc>
                        <a:spcBef>
                          <a:spcPts val="240"/>
                        </a:spcBef>
                        <a:spcAft>
                          <a:spcPts val="240"/>
                        </a:spcAft>
                        <a:buNone/>
                      </a:pPr>
                      <a:r>
                        <a:rPr lang="en-GB" sz="1000" spc="-15">
                          <a:effectLst/>
                        </a:rPr>
                        <a:t>JUDITH-2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GB" sz="1000" spc="-15">
                          <a:effectLst/>
                        </a:rPr>
                        <a:t>FZJ</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GB" sz="1000" spc="-15">
                          <a:effectLst/>
                        </a:rPr>
                        <a:t>8</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GB" sz="1000" spc="-15">
                          <a:effectLst/>
                        </a:rPr>
                        <a:t>D006</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272920596"/>
                  </a:ext>
                </a:extLst>
              </a:tr>
              <a:tr h="220345">
                <a:tc>
                  <a:txBody>
                    <a:bodyPr/>
                    <a:lstStyle/>
                    <a:p>
                      <a:pPr>
                        <a:lnSpc>
                          <a:spcPct val="115000"/>
                        </a:lnSpc>
                        <a:spcBef>
                          <a:spcPts val="240"/>
                        </a:spcBef>
                        <a:spcAft>
                          <a:spcPts val="240"/>
                        </a:spcAft>
                        <a:buNone/>
                        <a:tabLst>
                          <a:tab pos="-914400" algn="l"/>
                          <a:tab pos="457200" algn="l"/>
                          <a:tab pos="1029970" algn="l"/>
                          <a:tab pos="1371600" algn="l"/>
                        </a:tabLst>
                      </a:pPr>
                      <a:r>
                        <a:rPr lang="en-GB" sz="1000" spc="-15">
                          <a:effectLst/>
                        </a:rPr>
                        <a: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GB" sz="1000" spc="-15">
                          <a:effectLst/>
                        </a:rPr>
                        <a: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GB" sz="1000" spc="-15">
                          <a:effectLst/>
                        </a:rPr>
                        <a: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GB" sz="1000" spc="-15" dirty="0">
                          <a:effectLst/>
                        </a:rPr>
                        <a:t> </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365973986"/>
                  </a:ext>
                </a:extLst>
              </a:tr>
            </a:tbl>
          </a:graphicData>
        </a:graphic>
      </p:graphicFrame>
      <p:sp>
        <p:nvSpPr>
          <p:cNvPr id="14" name="Textfeld 13">
            <a:extLst>
              <a:ext uri="{FF2B5EF4-FFF2-40B4-BE49-F238E27FC236}">
                <a16:creationId xmlns:a16="http://schemas.microsoft.com/office/drawing/2014/main" id="{53DC79EE-BF3A-6063-64F7-F6F02DEFDBF9}"/>
              </a:ext>
            </a:extLst>
          </p:cNvPr>
          <p:cNvSpPr txBox="1"/>
          <p:nvPr/>
        </p:nvSpPr>
        <p:spPr>
          <a:xfrm>
            <a:off x="345830" y="5709308"/>
            <a:ext cx="3398623" cy="1262910"/>
          </a:xfrm>
          <a:prstGeom prst="rect">
            <a:avLst/>
          </a:prstGeom>
          <a:noFill/>
        </p:spPr>
        <p:txBody>
          <a:bodyPr wrap="none" rtlCol="0">
            <a:spAutoFit/>
          </a:bodyPr>
          <a:lstStyle/>
          <a:p>
            <a:pPr marL="342900" lvl="0" indent="-342900">
              <a:lnSpc>
                <a:spcPct val="115000"/>
              </a:lnSpc>
              <a:spcAft>
                <a:spcPts val="240"/>
              </a:spcAft>
              <a:buFont typeface="Wingdings" pitchFamily="2" charset="2"/>
              <a:buChar char=""/>
              <a:tabLst>
                <a:tab pos="-914400" algn="l"/>
                <a:tab pos="457200" algn="l"/>
                <a:tab pos="1029970" algn="l"/>
                <a:tab pos="1371600" algn="l"/>
              </a:tabLst>
            </a:pPr>
            <a:r>
              <a:rPr lang="de-DE" sz="1800" spc="-15"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Microscopy</a:t>
            </a:r>
            <a:r>
              <a:rPr lang="de-DE" sz="18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10+10 </a:t>
            </a:r>
            <a:r>
              <a:rPr lang="de-DE" sz="1800" spc="-15"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t>
            </a:r>
            <a:r>
              <a:rPr lang="de-DE" sz="18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IPPLM</a:t>
            </a:r>
            <a:endParaRPr lang="de-DE" sz="1800" dirty="0">
              <a:effectLst/>
              <a:latin typeface="Calibri" panose="020F0502020204030204" pitchFamily="34" charset="0"/>
              <a:ea typeface="SimSun" panose="02010600030101010101" pitchFamily="2" charset="-122"/>
              <a:cs typeface="Wingdings" pitchFamily="2" charset="2"/>
            </a:endParaRPr>
          </a:p>
          <a:p>
            <a:pPr marL="342900" lvl="0" indent="-342900">
              <a:lnSpc>
                <a:spcPct val="115000"/>
              </a:lnSpc>
              <a:spcAft>
                <a:spcPts val="600"/>
              </a:spcAft>
              <a:buFont typeface="Wingdings" pitchFamily="2" charset="2"/>
              <a:buChar char=""/>
              <a:tabLst>
                <a:tab pos="-914400" algn="l"/>
                <a:tab pos="457200" algn="l"/>
                <a:tab pos="1029970" algn="l"/>
                <a:tab pos="1371600" algn="l"/>
              </a:tabLst>
            </a:pPr>
            <a:r>
              <a:rPr lang="de-DE" sz="18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Hive + Lab – 75k€ - UKAEA</a:t>
            </a:r>
            <a:endParaRPr lang="de-DE" sz="1800" dirty="0">
              <a:effectLst/>
              <a:latin typeface="Calibri" panose="020F0502020204030204" pitchFamily="34" charset="0"/>
              <a:ea typeface="SimSun" panose="02010600030101010101" pitchFamily="2" charset="-122"/>
              <a:cs typeface="Wingdings" pitchFamily="2" charset="2"/>
            </a:endParaRPr>
          </a:p>
          <a:p>
            <a:pPr algn="l"/>
            <a:endParaRPr lang="en-GB" sz="2800" b="1" dirty="0"/>
          </a:p>
        </p:txBody>
      </p:sp>
    </p:spTree>
    <p:extLst>
      <p:ext uri="{BB962C8B-B14F-4D97-AF65-F5344CB8AC3E}">
        <p14:creationId xmlns:p14="http://schemas.microsoft.com/office/powerpoint/2010/main" val="4159175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D95E45-D31B-0EE1-0330-BC74BFF8423E}"/>
              </a:ext>
            </a:extLst>
          </p:cNvPr>
          <p:cNvSpPr>
            <a:spLocks noGrp="1"/>
          </p:cNvSpPr>
          <p:nvPr>
            <p:ph type="title"/>
          </p:nvPr>
        </p:nvSpPr>
        <p:spPr/>
        <p:txBody>
          <a:bodyPr/>
          <a:lstStyle/>
          <a:p>
            <a:r>
              <a:rPr lang="en-GB" dirty="0"/>
              <a:t>IPPLM - Update</a:t>
            </a:r>
          </a:p>
        </p:txBody>
      </p:sp>
      <p:sp>
        <p:nvSpPr>
          <p:cNvPr id="4" name="Fußzeilenplatzhalter 3">
            <a:extLst>
              <a:ext uri="{FF2B5EF4-FFF2-40B4-BE49-F238E27FC236}">
                <a16:creationId xmlns:a16="http://schemas.microsoft.com/office/drawing/2014/main" id="{5FF99F91-0309-C854-6FBC-B543BDD8DBBA}"/>
              </a:ext>
            </a:extLst>
          </p:cNvPr>
          <p:cNvSpPr>
            <a:spLocks noGrp="1"/>
          </p:cNvSpPr>
          <p:nvPr>
            <p:ph type="ftr" sz="quarter" idx="11"/>
          </p:nvPr>
        </p:nvSpPr>
        <p:spPr/>
        <p:txBody>
          <a:bodyPr/>
          <a:lstStyle/>
          <a:p>
            <a:r>
              <a:rPr lang="en-GB">
                <a:solidFill>
                  <a:prstClr val="white"/>
                </a:solidFill>
              </a:rPr>
              <a:t>Jan W. Coenen 2024.11.20</a:t>
            </a:r>
            <a:endParaRPr lang="en-GB" dirty="0">
              <a:solidFill>
                <a:prstClr val="white"/>
              </a:solidFill>
            </a:endParaRPr>
          </a:p>
        </p:txBody>
      </p:sp>
      <p:sp>
        <p:nvSpPr>
          <p:cNvPr id="5" name="Foliennummernplatzhalter 4">
            <a:extLst>
              <a:ext uri="{FF2B5EF4-FFF2-40B4-BE49-F238E27FC236}">
                <a16:creationId xmlns:a16="http://schemas.microsoft.com/office/drawing/2014/main" id="{0D0285F1-88F0-5BE8-773E-3DC18018CA44}"/>
              </a:ext>
            </a:extLst>
          </p:cNvPr>
          <p:cNvSpPr>
            <a:spLocks noGrp="1"/>
          </p:cNvSpPr>
          <p:nvPr>
            <p:ph type="sldNum" sz="quarter" idx="12"/>
          </p:nvPr>
        </p:nvSpPr>
        <p:spPr/>
        <p:txBody>
          <a:bodyPr/>
          <a:lstStyle/>
          <a:p>
            <a:fld id="{6A6D9FA1-99C7-4910-8E32-B85D378B0060}" type="slidenum">
              <a:rPr lang="en-GB" smtClean="0">
                <a:solidFill>
                  <a:prstClr val="white"/>
                </a:solidFill>
              </a:rPr>
              <a:pPr/>
              <a:t>33</a:t>
            </a:fld>
            <a:endParaRPr lang="en-GB" dirty="0">
              <a:solidFill>
                <a:prstClr val="white"/>
              </a:solidFill>
            </a:endParaRPr>
          </a:p>
        </p:txBody>
      </p:sp>
      <p:sp>
        <p:nvSpPr>
          <p:cNvPr id="7" name="Textfeld 6">
            <a:extLst>
              <a:ext uri="{FF2B5EF4-FFF2-40B4-BE49-F238E27FC236}">
                <a16:creationId xmlns:a16="http://schemas.microsoft.com/office/drawing/2014/main" id="{74B24942-69D9-F146-4A87-6BCE520242FE}"/>
              </a:ext>
            </a:extLst>
          </p:cNvPr>
          <p:cNvSpPr txBox="1"/>
          <p:nvPr/>
        </p:nvSpPr>
        <p:spPr>
          <a:xfrm>
            <a:off x="3044858" y="1608264"/>
            <a:ext cx="6108568" cy="3416320"/>
          </a:xfrm>
          <a:prstGeom prst="rect">
            <a:avLst/>
          </a:prstGeom>
          <a:noFill/>
        </p:spPr>
        <p:txBody>
          <a:bodyPr wrap="square">
            <a:spAutoFit/>
          </a:bodyPr>
          <a:lstStyle/>
          <a:p>
            <a:pPr>
              <a:buNone/>
            </a:pPr>
            <a:r>
              <a:rPr lang="de-DE" b="1" dirty="0"/>
              <a:t>Magnum-PSI Samples:</a:t>
            </a:r>
            <a:r>
              <a:rPr lang="de-DE" dirty="0"/>
              <a:t> Will not </a:t>
            </a:r>
            <a:r>
              <a:rPr lang="de-DE" dirty="0" err="1"/>
              <a:t>be</a:t>
            </a:r>
            <a:r>
              <a:rPr lang="de-DE" dirty="0"/>
              <a:t> </a:t>
            </a:r>
            <a:r>
              <a:rPr lang="de-DE" dirty="0" err="1"/>
              <a:t>available</a:t>
            </a:r>
            <a:r>
              <a:rPr lang="de-DE" dirty="0"/>
              <a:t> </a:t>
            </a:r>
            <a:r>
              <a:rPr lang="de-DE" dirty="0" err="1"/>
              <a:t>before</a:t>
            </a:r>
            <a:r>
              <a:rPr lang="de-DE" dirty="0"/>
              <a:t> </a:t>
            </a:r>
            <a:r>
              <a:rPr lang="de-DE" dirty="0" err="1"/>
              <a:t>the</a:t>
            </a:r>
            <a:r>
              <a:rPr lang="de-DE" dirty="0"/>
              <a:t> </a:t>
            </a:r>
            <a:r>
              <a:rPr lang="de-DE" dirty="0" err="1"/>
              <a:t>holidays</a:t>
            </a:r>
            <a:r>
              <a:rPr lang="de-DE" dirty="0"/>
              <a:t>. </a:t>
            </a:r>
            <a:r>
              <a:rPr lang="de-DE" dirty="0" err="1"/>
              <a:t>Two</a:t>
            </a:r>
            <a:r>
              <a:rPr lang="de-DE" dirty="0"/>
              <a:t> </a:t>
            </a:r>
            <a:r>
              <a:rPr lang="de-DE" dirty="0" err="1"/>
              <a:t>sets</a:t>
            </a:r>
            <a:r>
              <a:rPr lang="de-DE" dirty="0"/>
              <a:t> will </a:t>
            </a:r>
            <a:r>
              <a:rPr lang="de-DE" dirty="0" err="1"/>
              <a:t>be</a:t>
            </a:r>
            <a:r>
              <a:rPr lang="de-DE" dirty="0"/>
              <a:t> </a:t>
            </a:r>
            <a:r>
              <a:rPr lang="de-DE" dirty="0" err="1"/>
              <a:t>received</a:t>
            </a:r>
            <a:r>
              <a:rPr lang="de-DE" dirty="0"/>
              <a:t>—</a:t>
            </a:r>
            <a:r>
              <a:rPr lang="de-DE" dirty="0" err="1"/>
              <a:t>one</a:t>
            </a:r>
            <a:r>
              <a:rPr lang="de-DE" dirty="0"/>
              <a:t> post-Magnum </a:t>
            </a:r>
            <a:r>
              <a:rPr lang="de-DE" dirty="0" err="1"/>
              <a:t>exposure</a:t>
            </a:r>
            <a:r>
              <a:rPr lang="de-DE" dirty="0"/>
              <a:t> and </a:t>
            </a:r>
            <a:r>
              <a:rPr lang="de-DE" dirty="0" err="1"/>
              <a:t>another</a:t>
            </a:r>
            <a:r>
              <a:rPr lang="de-DE" dirty="0"/>
              <a:t> post-HIVE </a:t>
            </a:r>
            <a:r>
              <a:rPr lang="de-DE" dirty="0" err="1"/>
              <a:t>exposure</a:t>
            </a:r>
            <a:r>
              <a:rPr lang="de-DE" dirty="0"/>
              <a:t>.</a:t>
            </a:r>
          </a:p>
          <a:p>
            <a:pPr>
              <a:buNone/>
            </a:pPr>
            <a:r>
              <a:rPr lang="de-DE" dirty="0"/>
              <a:t>• </a:t>
            </a:r>
            <a:r>
              <a:rPr lang="de-DE" b="1" dirty="0"/>
              <a:t>OLMAT Samples:</a:t>
            </a:r>
            <a:r>
              <a:rPr lang="de-DE" dirty="0"/>
              <a:t> </a:t>
            </a:r>
            <a:r>
              <a:rPr lang="de-DE" dirty="0" err="1"/>
              <a:t>Likely</a:t>
            </a:r>
            <a:r>
              <a:rPr lang="de-DE" dirty="0"/>
              <a:t> </a:t>
            </a:r>
            <a:r>
              <a:rPr lang="de-DE" dirty="0" err="1"/>
              <a:t>to</a:t>
            </a:r>
            <a:r>
              <a:rPr lang="de-DE" dirty="0"/>
              <a:t> </a:t>
            </a:r>
            <a:r>
              <a:rPr lang="de-DE" dirty="0" err="1"/>
              <a:t>be</a:t>
            </a:r>
            <a:r>
              <a:rPr lang="de-DE" dirty="0"/>
              <a:t> </a:t>
            </a:r>
            <a:r>
              <a:rPr lang="de-DE" dirty="0" err="1"/>
              <a:t>examined</a:t>
            </a:r>
            <a:r>
              <a:rPr lang="de-DE" dirty="0"/>
              <a:t> </a:t>
            </a:r>
            <a:r>
              <a:rPr lang="de-DE" b="1" dirty="0" err="1"/>
              <a:t>before</a:t>
            </a:r>
            <a:r>
              <a:rPr lang="de-DE" dirty="0"/>
              <a:t> </a:t>
            </a:r>
            <a:r>
              <a:rPr lang="de-DE" dirty="0" err="1"/>
              <a:t>the</a:t>
            </a:r>
            <a:r>
              <a:rPr lang="de-DE" dirty="0"/>
              <a:t> </a:t>
            </a:r>
            <a:r>
              <a:rPr lang="de-DE" dirty="0" err="1"/>
              <a:t>second</a:t>
            </a:r>
            <a:r>
              <a:rPr lang="de-DE" dirty="0"/>
              <a:t> </a:t>
            </a:r>
            <a:r>
              <a:rPr lang="de-DE" dirty="0" err="1"/>
              <a:t>campaign</a:t>
            </a:r>
            <a:r>
              <a:rPr lang="de-DE" dirty="0"/>
              <a:t> planned </a:t>
            </a:r>
            <a:r>
              <a:rPr lang="de-DE" dirty="0" err="1"/>
              <a:t>for</a:t>
            </a:r>
            <a:r>
              <a:rPr lang="de-DE" dirty="0"/>
              <a:t> </a:t>
            </a:r>
            <a:r>
              <a:rPr lang="de-DE" dirty="0" err="1"/>
              <a:t>summer</a:t>
            </a:r>
            <a:r>
              <a:rPr lang="de-DE" dirty="0"/>
              <a:t>. This will </a:t>
            </a:r>
            <a:r>
              <a:rPr lang="de-DE" dirty="0" err="1"/>
              <a:t>be</a:t>
            </a:r>
            <a:r>
              <a:rPr lang="de-DE" dirty="0"/>
              <a:t> a </a:t>
            </a:r>
            <a:r>
              <a:rPr lang="de-DE" b="1" dirty="0"/>
              <a:t>non-</a:t>
            </a:r>
            <a:r>
              <a:rPr lang="de-DE" b="1" dirty="0" err="1"/>
              <a:t>destructive</a:t>
            </a:r>
            <a:r>
              <a:rPr lang="de-DE" b="1" dirty="0"/>
              <a:t> </a:t>
            </a:r>
            <a:r>
              <a:rPr lang="de-DE" b="1" dirty="0" err="1"/>
              <a:t>study</a:t>
            </a:r>
            <a:r>
              <a:rPr lang="de-DE" dirty="0"/>
              <a:t>.</a:t>
            </a:r>
          </a:p>
          <a:p>
            <a:pPr>
              <a:buNone/>
            </a:pPr>
            <a:r>
              <a:rPr lang="de-DE" dirty="0"/>
              <a:t>• </a:t>
            </a:r>
            <a:r>
              <a:rPr lang="de-DE" b="1" dirty="0"/>
              <a:t>JUDITH Samples:</a:t>
            </a:r>
            <a:r>
              <a:rPr lang="de-DE" dirty="0"/>
              <a:t> Large </a:t>
            </a:r>
            <a:r>
              <a:rPr lang="de-DE" b="1" dirty="0"/>
              <a:t>OVT-like </a:t>
            </a:r>
            <a:r>
              <a:rPr lang="de-DE" b="1" dirty="0" err="1"/>
              <a:t>samples</a:t>
            </a:r>
            <a:r>
              <a:rPr lang="de-DE" dirty="0"/>
              <a:t> </a:t>
            </a:r>
            <a:r>
              <a:rPr lang="de-DE" dirty="0" err="1"/>
              <a:t>are</a:t>
            </a:r>
            <a:r>
              <a:rPr lang="de-DE" dirty="0"/>
              <a:t> </a:t>
            </a:r>
            <a:r>
              <a:rPr lang="de-DE" b="1" dirty="0" err="1"/>
              <a:t>ready</a:t>
            </a:r>
            <a:r>
              <a:rPr lang="de-DE" dirty="0"/>
              <a:t> </a:t>
            </a:r>
            <a:r>
              <a:rPr lang="de-DE" dirty="0" err="1"/>
              <a:t>for</a:t>
            </a:r>
            <a:r>
              <a:rPr lang="de-DE" dirty="0"/>
              <a:t> post-mortem </a:t>
            </a:r>
            <a:r>
              <a:rPr lang="de-DE" dirty="0" err="1"/>
              <a:t>analysis</a:t>
            </a:r>
            <a:r>
              <a:rPr lang="de-DE" dirty="0"/>
              <a:t>.</a:t>
            </a:r>
          </a:p>
          <a:p>
            <a:pPr>
              <a:buNone/>
            </a:pPr>
            <a:r>
              <a:rPr lang="de-DE" dirty="0"/>
              <a:t>• </a:t>
            </a:r>
            <a:r>
              <a:rPr lang="de-DE" b="1" dirty="0"/>
              <a:t>PSI-2 Samples:</a:t>
            </a:r>
            <a:r>
              <a:rPr lang="de-DE" dirty="0"/>
              <a:t> </a:t>
            </a:r>
            <a:r>
              <a:rPr lang="de-DE" dirty="0" err="1"/>
              <a:t>Currently</a:t>
            </a:r>
            <a:r>
              <a:rPr lang="de-DE" dirty="0"/>
              <a:t> </a:t>
            </a:r>
            <a:r>
              <a:rPr lang="de-DE" dirty="0" err="1"/>
              <a:t>with</a:t>
            </a:r>
            <a:r>
              <a:rPr lang="de-DE" dirty="0"/>
              <a:t> Jiri—I </a:t>
            </a:r>
            <a:r>
              <a:rPr lang="de-DE" dirty="0" err="1"/>
              <a:t>hope</a:t>
            </a:r>
            <a:r>
              <a:rPr lang="de-DE" dirty="0"/>
              <a:t> </a:t>
            </a:r>
            <a:r>
              <a:rPr lang="de-DE" dirty="0" err="1"/>
              <a:t>to</a:t>
            </a:r>
            <a:r>
              <a:rPr lang="de-DE" dirty="0"/>
              <a:t> </a:t>
            </a:r>
            <a:r>
              <a:rPr lang="de-DE" dirty="0" err="1"/>
              <a:t>receive</a:t>
            </a:r>
            <a:r>
              <a:rPr lang="de-DE" dirty="0"/>
              <a:t> </a:t>
            </a:r>
            <a:r>
              <a:rPr lang="de-DE" dirty="0" err="1"/>
              <a:t>them</a:t>
            </a:r>
            <a:r>
              <a:rPr lang="de-DE" dirty="0"/>
              <a:t> </a:t>
            </a:r>
            <a:r>
              <a:rPr lang="de-DE" dirty="0" err="1"/>
              <a:t>soon</a:t>
            </a:r>
            <a:r>
              <a:rPr lang="de-DE" dirty="0"/>
              <a:t> </a:t>
            </a:r>
            <a:r>
              <a:rPr lang="de-DE" dirty="0" err="1"/>
              <a:t>for</a:t>
            </a:r>
            <a:r>
              <a:rPr lang="de-DE" dirty="0"/>
              <a:t> </a:t>
            </a:r>
            <a:r>
              <a:rPr lang="de-DE" b="1" dirty="0" err="1"/>
              <a:t>comparative</a:t>
            </a:r>
            <a:r>
              <a:rPr lang="de-DE" b="1" dirty="0"/>
              <a:t> </a:t>
            </a:r>
            <a:r>
              <a:rPr lang="de-DE" b="1" dirty="0" err="1"/>
              <a:t>studies</a:t>
            </a:r>
            <a:r>
              <a:rPr lang="de-DE" dirty="0"/>
              <a:t>.</a:t>
            </a:r>
          </a:p>
          <a:p>
            <a:r>
              <a:rPr lang="de-DE" dirty="0"/>
              <a:t>• </a:t>
            </a:r>
            <a:r>
              <a:rPr lang="de-DE" b="1" dirty="0"/>
              <a:t>Research </a:t>
            </a:r>
            <a:r>
              <a:rPr lang="de-DE" b="1" dirty="0" err="1"/>
              <a:t>Techniques</a:t>
            </a:r>
            <a:r>
              <a:rPr lang="de-DE" b="1" dirty="0"/>
              <a:t>:</a:t>
            </a:r>
            <a:r>
              <a:rPr lang="de-DE" dirty="0"/>
              <a:t> SEM/EDX, </a:t>
            </a:r>
            <a:r>
              <a:rPr lang="de-DE" dirty="0" err="1"/>
              <a:t>profilometry</a:t>
            </a:r>
            <a:r>
              <a:rPr lang="de-DE" dirty="0"/>
              <a:t>, XRD, FIB, TEM, and additional </a:t>
            </a:r>
            <a:r>
              <a:rPr lang="de-DE" dirty="0" err="1"/>
              <a:t>methods</a:t>
            </a:r>
            <a:r>
              <a:rPr lang="de-DE" dirty="0"/>
              <a:t> </a:t>
            </a:r>
            <a:r>
              <a:rPr lang="de-DE" dirty="0" err="1"/>
              <a:t>as</a:t>
            </a:r>
            <a:r>
              <a:rPr lang="de-DE" dirty="0"/>
              <a:t> </a:t>
            </a:r>
            <a:r>
              <a:rPr lang="de-DE" dirty="0" err="1"/>
              <a:t>needed</a:t>
            </a:r>
            <a:r>
              <a:rPr lang="de-DE" dirty="0"/>
              <a:t>.</a:t>
            </a:r>
          </a:p>
        </p:txBody>
      </p:sp>
    </p:spTree>
    <p:extLst>
      <p:ext uri="{BB962C8B-B14F-4D97-AF65-F5344CB8AC3E}">
        <p14:creationId xmlns:p14="http://schemas.microsoft.com/office/powerpoint/2010/main" val="11663891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en-US" dirty="0"/>
              <a:t>Heat flux exposure at PSI-2</a:t>
            </a:r>
            <a:endParaRPr lang="de-DE" dirty="0"/>
          </a:p>
        </p:txBody>
      </p:sp>
      <p:sp>
        <p:nvSpPr>
          <p:cNvPr id="4" name="Rechteck 3"/>
          <p:cNvSpPr/>
          <p:nvPr/>
        </p:nvSpPr>
        <p:spPr>
          <a:xfrm>
            <a:off x="3007482" y="1859968"/>
            <a:ext cx="5689200" cy="2665816"/>
          </a:xfrm>
          <a:prstGeom prst="rect">
            <a:avLst/>
          </a:prstGeom>
        </p:spPr>
        <p:txBody>
          <a:bodyPr vert="horz" lIns="91440" tIns="45720" rIns="91440" bIns="45720" rtlCol="0">
            <a:normAutofit/>
          </a:bodyPr>
          <a:lstStyle/>
          <a:p>
            <a:pPr marL="288000" indent="-288000" defTabSz="914400">
              <a:lnSpc>
                <a:spcPct val="150000"/>
              </a:lnSpc>
              <a:spcBef>
                <a:spcPts val="450"/>
              </a:spcBef>
              <a:buClr>
                <a:srgbClr val="023D6B"/>
              </a:buClr>
              <a:buFont typeface="Wingdings" panose="05000000000000000000" pitchFamily="2" charset="2"/>
              <a:buChar char="Ø"/>
            </a:pPr>
            <a:r>
              <a:rPr lang="en-US" sz="1800" dirty="0">
                <a:solidFill>
                  <a:srgbClr val="0D3F75"/>
                </a:solidFill>
                <a:effectLst>
                  <a:outerShdw blurRad="38100" dist="38100" dir="2700000" algn="tl">
                    <a:srgbClr val="000000">
                      <a:alpha val="43137"/>
                    </a:srgbClr>
                  </a:outerShdw>
                </a:effectLst>
                <a:latin typeface="Arial" pitchFamily="34" charset="0"/>
                <a:cs typeface="Arial" pitchFamily="34" charset="0"/>
              </a:rPr>
              <a:t>Thermal shock-type tests done at FZJ in 2024</a:t>
            </a:r>
          </a:p>
          <a:p>
            <a:pPr marL="288000" indent="-288000" defTabSz="914400">
              <a:lnSpc>
                <a:spcPct val="150000"/>
              </a:lnSpc>
              <a:spcBef>
                <a:spcPts val="450"/>
              </a:spcBef>
              <a:buClr>
                <a:srgbClr val="023D6B"/>
              </a:buClr>
              <a:buFont typeface="Wingdings" panose="05000000000000000000" pitchFamily="2" charset="2"/>
              <a:buChar char="Ø"/>
            </a:pPr>
            <a:r>
              <a:rPr lang="en-US" sz="1800" dirty="0">
                <a:solidFill>
                  <a:srgbClr val="0D3F75"/>
                </a:solidFill>
                <a:effectLst>
                  <a:outerShdw blurRad="38100" dist="38100" dir="2700000" algn="tl">
                    <a:srgbClr val="000000">
                      <a:alpha val="43137"/>
                    </a:srgbClr>
                  </a:outerShdw>
                </a:effectLst>
                <a:latin typeface="Arial" pitchFamily="34" charset="0"/>
                <a:cs typeface="Arial" pitchFamily="34" charset="0"/>
              </a:rPr>
              <a:t>Profilometry on all 9 materials done at FZJ</a:t>
            </a:r>
          </a:p>
          <a:p>
            <a:pPr marL="288000" indent="-288000" defTabSz="914400">
              <a:lnSpc>
                <a:spcPct val="150000"/>
              </a:lnSpc>
              <a:spcBef>
                <a:spcPts val="450"/>
              </a:spcBef>
              <a:buClr>
                <a:srgbClr val="023D6B"/>
              </a:buClr>
              <a:buFont typeface="Wingdings" panose="05000000000000000000" pitchFamily="2" charset="2"/>
              <a:buChar char="Ø"/>
            </a:pPr>
            <a:r>
              <a:rPr lang="en-US" sz="1800" dirty="0">
                <a:solidFill>
                  <a:srgbClr val="0D3F75"/>
                </a:solidFill>
                <a:effectLst>
                  <a:outerShdw blurRad="38100" dist="38100" dir="2700000" algn="tl">
                    <a:srgbClr val="000000">
                      <a:alpha val="43137"/>
                    </a:srgbClr>
                  </a:outerShdw>
                </a:effectLst>
                <a:latin typeface="Arial" pitchFamily="34" charset="0"/>
                <a:cs typeface="Arial" pitchFamily="34" charset="0"/>
              </a:rPr>
              <a:t>SEM done on ALMT, AT&amp;M, </a:t>
            </a:r>
            <a:r>
              <a:rPr lang="en-US" sz="1800" dirty="0" err="1">
                <a:solidFill>
                  <a:srgbClr val="0D3F75"/>
                </a:solidFill>
                <a:effectLst>
                  <a:outerShdw blurRad="38100" dist="38100" dir="2700000" algn="tl">
                    <a:srgbClr val="000000">
                      <a:alpha val="43137"/>
                    </a:srgbClr>
                  </a:outerShdw>
                </a:effectLst>
                <a:latin typeface="Arial" pitchFamily="34" charset="0"/>
                <a:cs typeface="Arial" pitchFamily="34" charset="0"/>
              </a:rPr>
              <a:t>Plansee</a:t>
            </a:r>
            <a:r>
              <a:rPr lang="en-US" sz="1800" dirty="0">
                <a:solidFill>
                  <a:srgbClr val="0D3F75"/>
                </a:solidFill>
                <a:effectLst>
                  <a:outerShdw blurRad="38100" dist="38100" dir="2700000" algn="tl">
                    <a:srgbClr val="000000">
                      <a:alpha val="43137"/>
                    </a:srgbClr>
                  </a:outerShdw>
                </a:effectLst>
                <a:latin typeface="Arial" pitchFamily="34" charset="0"/>
                <a:cs typeface="Arial" pitchFamily="34" charset="0"/>
              </a:rPr>
              <a:t> at FZJ</a:t>
            </a:r>
          </a:p>
          <a:p>
            <a:pPr marL="288000" indent="-288000" defTabSz="914400">
              <a:lnSpc>
                <a:spcPct val="150000"/>
              </a:lnSpc>
              <a:spcBef>
                <a:spcPts val="450"/>
              </a:spcBef>
              <a:buClr>
                <a:srgbClr val="023D6B"/>
              </a:buClr>
              <a:buFont typeface="Wingdings" panose="05000000000000000000" pitchFamily="2" charset="2"/>
              <a:buChar char="Ø"/>
            </a:pPr>
            <a:r>
              <a:rPr lang="en-US" sz="1800" dirty="0">
                <a:solidFill>
                  <a:srgbClr val="0D3F75"/>
                </a:solidFill>
                <a:effectLst>
                  <a:outerShdw blurRad="38100" dist="38100" dir="2700000" algn="tl">
                    <a:srgbClr val="000000">
                      <a:alpha val="43137"/>
                    </a:srgbClr>
                  </a:outerShdw>
                </a:effectLst>
                <a:latin typeface="Arial" pitchFamily="34" charset="0"/>
                <a:cs typeface="Arial" pitchFamily="34" charset="0"/>
              </a:rPr>
              <a:t>SEM done on remaining 6 materials at IPP</a:t>
            </a:r>
          </a:p>
          <a:p>
            <a:pPr marL="288000" indent="-288000" defTabSz="914400">
              <a:lnSpc>
                <a:spcPct val="150000"/>
              </a:lnSpc>
              <a:spcBef>
                <a:spcPts val="450"/>
              </a:spcBef>
              <a:buClr>
                <a:srgbClr val="023D6B"/>
              </a:buClr>
              <a:buFont typeface="Wingdings" panose="05000000000000000000" pitchFamily="2" charset="2"/>
              <a:buChar char="Ø"/>
            </a:pPr>
            <a:endParaRPr lang="en-US" sz="1800" dirty="0">
              <a:solidFill>
                <a:srgbClr val="0D3F75"/>
              </a:solidFill>
              <a:effectLst>
                <a:outerShdw blurRad="38100" dist="38100" dir="2700000" algn="tl">
                  <a:srgbClr val="000000">
                    <a:alpha val="43137"/>
                  </a:srgbClr>
                </a:outerShdw>
              </a:effectLst>
              <a:latin typeface="Arial" pitchFamily="34" charset="0"/>
              <a:cs typeface="Arial" pitchFamily="34" charset="0"/>
            </a:endParaRPr>
          </a:p>
          <a:p>
            <a:pPr marL="288000" indent="-288000" defTabSz="914400">
              <a:lnSpc>
                <a:spcPct val="150000"/>
              </a:lnSpc>
              <a:spcBef>
                <a:spcPts val="450"/>
              </a:spcBef>
              <a:buClr>
                <a:srgbClr val="023D6B"/>
              </a:buClr>
              <a:buFont typeface="Wingdings" panose="05000000000000000000" pitchFamily="2" charset="2"/>
              <a:buChar char="Ø"/>
            </a:pPr>
            <a:endParaRPr lang="en-US" sz="1800" dirty="0">
              <a:solidFill>
                <a:srgbClr val="0D3F75"/>
              </a:solidFill>
              <a:effectLst>
                <a:outerShdw blurRad="38100" dist="38100" dir="2700000" algn="tl">
                  <a:srgbClr val="000000">
                    <a:alpha val="43137"/>
                  </a:srgbClr>
                </a:outerShdw>
              </a:effectLst>
              <a:latin typeface="Arial" pitchFamily="34" charset="0"/>
              <a:cs typeface="Arial" pitchFamily="34" charset="0"/>
            </a:endParaRPr>
          </a:p>
          <a:p>
            <a:pPr marL="288000" indent="-288000" defTabSz="914400">
              <a:lnSpc>
                <a:spcPct val="150000"/>
              </a:lnSpc>
              <a:spcBef>
                <a:spcPts val="450"/>
              </a:spcBef>
              <a:buClr>
                <a:srgbClr val="023D6B"/>
              </a:buClr>
              <a:buFont typeface="Wingdings" panose="05000000000000000000" pitchFamily="2" charset="2"/>
              <a:buChar char="Ø"/>
            </a:pPr>
            <a:endParaRPr lang="en-US" sz="1800" dirty="0">
              <a:solidFill>
                <a:srgbClr val="0D3F75"/>
              </a:solidFill>
              <a:effectLst>
                <a:outerShdw blurRad="38100" dist="38100" dir="2700000" algn="tl">
                  <a:srgbClr val="000000">
                    <a:alpha val="43137"/>
                  </a:srgbClr>
                </a:outerShdw>
              </a:effectLst>
              <a:latin typeface="Arial" pitchFamily="34" charset="0"/>
              <a:cs typeface="Arial" pitchFamily="34" charset="0"/>
            </a:endParaRPr>
          </a:p>
          <a:p>
            <a:pPr marL="288000" indent="-288000" defTabSz="914400">
              <a:lnSpc>
                <a:spcPct val="150000"/>
              </a:lnSpc>
              <a:spcBef>
                <a:spcPts val="450"/>
              </a:spcBef>
              <a:buClr>
                <a:srgbClr val="023D6B"/>
              </a:buClr>
              <a:buFont typeface="Wingdings" panose="05000000000000000000" pitchFamily="2" charset="2"/>
              <a:buChar char="Ø"/>
            </a:pPr>
            <a:endParaRPr lang="en-US" sz="1800" dirty="0">
              <a:solidFill>
                <a:srgbClr val="0D3F75"/>
              </a:solidFill>
              <a:effectLst>
                <a:outerShdw blurRad="38100" dist="38100" dir="2700000" algn="tl">
                  <a:srgbClr val="000000">
                    <a:alpha val="43137"/>
                  </a:srgbClr>
                </a:outerShdw>
              </a:effectLst>
              <a:latin typeface="Arial" pitchFamily="34" charset="0"/>
              <a:cs typeface="Arial" pitchFamily="34" charset="0"/>
            </a:endParaRPr>
          </a:p>
        </p:txBody>
      </p:sp>
      <p:sp>
        <p:nvSpPr>
          <p:cNvPr id="16" name="Text Box 89"/>
          <p:cNvSpPr txBox="1">
            <a:spLocks noChangeArrowheads="1"/>
          </p:cNvSpPr>
          <p:nvPr/>
        </p:nvSpPr>
        <p:spPr bwMode="auto">
          <a:xfrm>
            <a:off x="8676048" y="414908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spcBef>
                <a:spcPct val="50000"/>
              </a:spcBef>
              <a:buClr>
                <a:srgbClr val="009EE0"/>
              </a:buClr>
              <a:defRPr/>
            </a:pPr>
            <a:r>
              <a:rPr lang="de-DE" sz="1800" b="1" kern="0">
                <a:solidFill>
                  <a:schemeClr val="bg1"/>
                </a:solidFill>
                <a:cs typeface="Arial" pitchFamily="34" charset="0"/>
              </a:rPr>
              <a:t>3</a:t>
            </a:r>
          </a:p>
        </p:txBody>
      </p:sp>
      <p:sp>
        <p:nvSpPr>
          <p:cNvPr id="17" name="Text Box 89"/>
          <p:cNvSpPr txBox="1">
            <a:spLocks noChangeArrowheads="1"/>
          </p:cNvSpPr>
          <p:nvPr/>
        </p:nvSpPr>
        <p:spPr bwMode="auto">
          <a:xfrm>
            <a:off x="5795729" y="414908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eaLnBrk="1" hangingPunct="1">
              <a:spcBef>
                <a:spcPct val="50000"/>
              </a:spcBef>
              <a:buClr>
                <a:srgbClr val="009EE0"/>
              </a:buClr>
              <a:defRPr/>
            </a:pPr>
            <a:r>
              <a:rPr lang="de-DE" sz="1800" b="1" kern="0">
                <a:solidFill>
                  <a:schemeClr val="bg1"/>
                </a:solidFill>
                <a:cs typeface="Arial" pitchFamily="34" charset="0"/>
              </a:rPr>
              <a:t>2</a:t>
            </a:r>
          </a:p>
        </p:txBody>
      </p:sp>
      <p:pic>
        <p:nvPicPr>
          <p:cNvPr id="3" name="Obrázek 2" descr="Obsah obrázku Grafika, snímek obrazovky, Písmo, logo&#10;&#10;Popis byl vytvořen automaticky">
            <a:extLst>
              <a:ext uri="{FF2B5EF4-FFF2-40B4-BE49-F238E27FC236}">
                <a16:creationId xmlns:a16="http://schemas.microsoft.com/office/drawing/2014/main" id="{0DE84491-96E0-0AAA-CA70-8F849FE4D8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5897" y="-142718"/>
            <a:ext cx="2276103" cy="971236"/>
          </a:xfrm>
          <a:prstGeom prst="rect">
            <a:avLst/>
          </a:prstGeom>
        </p:spPr>
      </p:pic>
    </p:spTree>
    <p:extLst>
      <p:ext uri="{BB962C8B-B14F-4D97-AF65-F5344CB8AC3E}">
        <p14:creationId xmlns:p14="http://schemas.microsoft.com/office/powerpoint/2010/main" val="21501562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090ED-422D-7D62-9787-63E9E0E7ED3E}"/>
            </a:ext>
          </a:extLst>
        </p:cNvPr>
        <p:cNvGrpSpPr/>
        <p:nvPr/>
      </p:nvGrpSpPr>
      <p:grpSpPr>
        <a:xfrm>
          <a:off x="0" y="0"/>
          <a:ext cx="0" cy="0"/>
          <a:chOff x="0" y="0"/>
          <a:chExt cx="0" cy="0"/>
        </a:xfrm>
      </p:grpSpPr>
      <p:pic>
        <p:nvPicPr>
          <p:cNvPr id="9" name="Obrázek 8" descr="Obsah obrázku text, diagram, řada/pruh, Vykreslený graf&#10;&#10;Obsah vygenerovaný umělou inteligencí může být nesprávný.">
            <a:extLst>
              <a:ext uri="{FF2B5EF4-FFF2-40B4-BE49-F238E27FC236}">
                <a16:creationId xmlns:a16="http://schemas.microsoft.com/office/drawing/2014/main" id="{EAC5A40E-34C9-CF91-579A-4CB81D216E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5880" y="2700137"/>
            <a:ext cx="6320826" cy="4051110"/>
          </a:xfrm>
          <a:prstGeom prst="rect">
            <a:avLst/>
          </a:prstGeom>
        </p:spPr>
      </p:pic>
      <p:sp>
        <p:nvSpPr>
          <p:cNvPr id="2" name="Textplatzhalter 1">
            <a:extLst>
              <a:ext uri="{FF2B5EF4-FFF2-40B4-BE49-F238E27FC236}">
                <a16:creationId xmlns:a16="http://schemas.microsoft.com/office/drawing/2014/main" id="{C365E30D-A573-F87C-D2B7-9350B13D8452}"/>
              </a:ext>
            </a:extLst>
          </p:cNvPr>
          <p:cNvSpPr>
            <a:spLocks noGrp="1"/>
          </p:cNvSpPr>
          <p:nvPr>
            <p:ph type="body" sz="quarter" idx="10"/>
          </p:nvPr>
        </p:nvSpPr>
        <p:spPr/>
        <p:txBody>
          <a:bodyPr/>
          <a:lstStyle/>
          <a:p>
            <a:r>
              <a:rPr lang="en-US" dirty="0"/>
              <a:t>Recrystallization studies</a:t>
            </a:r>
            <a:endParaRPr lang="de-DE" dirty="0"/>
          </a:p>
        </p:txBody>
      </p:sp>
      <p:sp>
        <p:nvSpPr>
          <p:cNvPr id="4" name="Rechteck 3">
            <a:extLst>
              <a:ext uri="{FF2B5EF4-FFF2-40B4-BE49-F238E27FC236}">
                <a16:creationId xmlns:a16="http://schemas.microsoft.com/office/drawing/2014/main" id="{EC8A0458-7422-839D-27B8-5B1DD7ABDBF2}"/>
              </a:ext>
            </a:extLst>
          </p:cNvPr>
          <p:cNvSpPr/>
          <p:nvPr/>
        </p:nvSpPr>
        <p:spPr>
          <a:xfrm>
            <a:off x="207222" y="980728"/>
            <a:ext cx="11489920" cy="5474128"/>
          </a:xfrm>
          <a:prstGeom prst="rect">
            <a:avLst/>
          </a:prstGeom>
        </p:spPr>
        <p:txBody>
          <a:bodyPr vert="horz" lIns="91440" tIns="45720" rIns="91440" bIns="45720" rtlCol="0">
            <a:normAutofit/>
          </a:bodyPr>
          <a:lstStyle/>
          <a:p>
            <a:pPr marL="288000" indent="-288000" defTabSz="914400">
              <a:lnSpc>
                <a:spcPct val="150000"/>
              </a:lnSpc>
              <a:spcBef>
                <a:spcPts val="450"/>
              </a:spcBef>
              <a:buClr>
                <a:srgbClr val="023D6B"/>
              </a:buClr>
              <a:buFont typeface="Wingdings" panose="05000000000000000000" pitchFamily="2" charset="2"/>
              <a:buChar char="Ø"/>
            </a:pPr>
            <a:r>
              <a:rPr lang="en-US" sz="1800" b="1" dirty="0">
                <a:solidFill>
                  <a:srgbClr val="0D3F75"/>
                </a:solidFill>
                <a:effectLst>
                  <a:outerShdw blurRad="38100" dist="38100" dir="2700000" algn="tl">
                    <a:srgbClr val="000000">
                      <a:alpha val="43137"/>
                    </a:srgbClr>
                  </a:outerShdw>
                </a:effectLst>
                <a:latin typeface="Arial" pitchFamily="34" charset="0"/>
                <a:cs typeface="Arial" pitchFamily="34" charset="0"/>
              </a:rPr>
              <a:t>Gradient annealing experiment arranged at </a:t>
            </a:r>
            <a:r>
              <a:rPr lang="en-US" sz="1800" b="1" dirty="0" err="1">
                <a:solidFill>
                  <a:srgbClr val="0D3F75"/>
                </a:solidFill>
                <a:effectLst>
                  <a:outerShdw blurRad="38100" dist="38100" dir="2700000" algn="tl">
                    <a:srgbClr val="000000">
                      <a:alpha val="43137"/>
                    </a:srgbClr>
                  </a:outerShdw>
                </a:effectLst>
                <a:latin typeface="Arial" pitchFamily="34" charset="0"/>
                <a:cs typeface="Arial" pitchFamily="34" charset="0"/>
              </a:rPr>
              <a:t>ChauCoLase</a:t>
            </a:r>
            <a:r>
              <a:rPr lang="en-US" sz="1800" b="1" dirty="0">
                <a:solidFill>
                  <a:srgbClr val="0D3F75"/>
                </a:solidFill>
                <a:effectLst>
                  <a:outerShdw blurRad="38100" dist="38100" dir="2700000" algn="tl">
                    <a:srgbClr val="000000">
                      <a:alpha val="43137"/>
                    </a:srgbClr>
                  </a:outerShdw>
                </a:effectLst>
                <a:latin typeface="Arial" pitchFamily="34" charset="0"/>
                <a:cs typeface="Arial" pitchFamily="34" charset="0"/>
              </a:rPr>
              <a:t> (EMSE)</a:t>
            </a:r>
          </a:p>
          <a:p>
            <a:pPr marL="288000" indent="-288000" defTabSz="914400">
              <a:lnSpc>
                <a:spcPct val="150000"/>
              </a:lnSpc>
              <a:spcBef>
                <a:spcPts val="450"/>
              </a:spcBef>
              <a:buClr>
                <a:srgbClr val="023D6B"/>
              </a:buClr>
              <a:buFont typeface="Wingdings" panose="05000000000000000000" pitchFamily="2" charset="2"/>
              <a:buChar char="Ø"/>
            </a:pPr>
            <a:r>
              <a:rPr lang="en-US" sz="1800" dirty="0">
                <a:solidFill>
                  <a:srgbClr val="0D3F75"/>
                </a:solidFill>
                <a:effectLst>
                  <a:outerShdw blurRad="38100" dist="38100" dir="2700000" algn="tl">
                    <a:srgbClr val="000000">
                      <a:alpha val="43137"/>
                    </a:srgbClr>
                  </a:outerShdw>
                </a:effectLst>
                <a:latin typeface="Arial" pitchFamily="34" charset="0"/>
                <a:cs typeface="Arial" pitchFamily="34" charset="0"/>
              </a:rPr>
              <a:t>Preparation ongoing</a:t>
            </a:r>
          </a:p>
          <a:p>
            <a:pPr marL="288000" indent="-288000" defTabSz="914400">
              <a:lnSpc>
                <a:spcPct val="150000"/>
              </a:lnSpc>
              <a:spcBef>
                <a:spcPts val="450"/>
              </a:spcBef>
              <a:buClr>
                <a:srgbClr val="023D6B"/>
              </a:buClr>
              <a:buFont typeface="Wingdings" panose="05000000000000000000" pitchFamily="2" charset="2"/>
              <a:buChar char="Ø"/>
            </a:pPr>
            <a:endParaRPr lang="en-US" sz="1800" dirty="0">
              <a:solidFill>
                <a:srgbClr val="0D3F75"/>
              </a:solidFill>
              <a:effectLst>
                <a:outerShdw blurRad="38100" dist="38100" dir="2700000" algn="tl">
                  <a:srgbClr val="000000">
                    <a:alpha val="43137"/>
                  </a:srgbClr>
                </a:outerShdw>
              </a:effectLst>
              <a:latin typeface="Arial" pitchFamily="34" charset="0"/>
              <a:cs typeface="Arial" pitchFamily="34" charset="0"/>
            </a:endParaRPr>
          </a:p>
          <a:p>
            <a:pPr marL="288000" indent="-288000" defTabSz="914400">
              <a:lnSpc>
                <a:spcPct val="150000"/>
              </a:lnSpc>
              <a:spcBef>
                <a:spcPts val="450"/>
              </a:spcBef>
              <a:buClr>
                <a:srgbClr val="023D6B"/>
              </a:buClr>
              <a:buFont typeface="Wingdings" panose="05000000000000000000" pitchFamily="2" charset="2"/>
              <a:buChar char="Ø"/>
            </a:pPr>
            <a:r>
              <a:rPr lang="en-US" sz="1800" b="1" dirty="0">
                <a:solidFill>
                  <a:srgbClr val="0D3F75"/>
                </a:solidFill>
                <a:effectLst>
                  <a:outerShdw blurRad="38100" dist="38100" dir="2700000" algn="tl">
                    <a:srgbClr val="000000">
                      <a:alpha val="43137"/>
                    </a:srgbClr>
                  </a:outerShdw>
                </a:effectLst>
                <a:latin typeface="Arial" pitchFamily="34" charset="0"/>
                <a:cs typeface="Arial" pitchFamily="34" charset="0"/>
              </a:rPr>
              <a:t>Isothermal annealing in HT chamber with XRD (IPP)</a:t>
            </a:r>
          </a:p>
          <a:p>
            <a:pPr marL="288000" indent="-288000" defTabSz="914400">
              <a:lnSpc>
                <a:spcPct val="150000"/>
              </a:lnSpc>
              <a:spcBef>
                <a:spcPts val="450"/>
              </a:spcBef>
              <a:buClr>
                <a:srgbClr val="023D6B"/>
              </a:buClr>
              <a:buFont typeface="Wingdings" panose="05000000000000000000" pitchFamily="2" charset="2"/>
              <a:buChar char="Ø"/>
            </a:pPr>
            <a:r>
              <a:rPr lang="en-US" sz="1800" dirty="0">
                <a:solidFill>
                  <a:srgbClr val="0D3F75"/>
                </a:solidFill>
                <a:effectLst>
                  <a:outerShdw blurRad="38100" dist="38100" dir="2700000" algn="tl">
                    <a:srgbClr val="000000">
                      <a:alpha val="43137"/>
                    </a:srgbClr>
                  </a:outerShdw>
                </a:effectLst>
                <a:latin typeface="Arial" pitchFamily="34" charset="0"/>
                <a:cs typeface="Arial" pitchFamily="34" charset="0"/>
              </a:rPr>
              <a:t>Experiments ongoing</a:t>
            </a:r>
          </a:p>
          <a:p>
            <a:pPr marL="288000" indent="-288000" defTabSz="914400">
              <a:lnSpc>
                <a:spcPct val="150000"/>
              </a:lnSpc>
              <a:spcBef>
                <a:spcPts val="450"/>
              </a:spcBef>
              <a:buClr>
                <a:srgbClr val="023D6B"/>
              </a:buClr>
              <a:buFont typeface="Wingdings" panose="05000000000000000000" pitchFamily="2" charset="2"/>
              <a:buChar char="Ø"/>
            </a:pPr>
            <a:r>
              <a:rPr lang="en-US" sz="1800" dirty="0">
                <a:solidFill>
                  <a:srgbClr val="0D3F75"/>
                </a:solidFill>
                <a:effectLst>
                  <a:outerShdw blurRad="38100" dist="38100" dir="2700000" algn="tl">
                    <a:srgbClr val="000000">
                      <a:alpha val="43137"/>
                    </a:srgbClr>
                  </a:outerShdw>
                </a:effectLst>
                <a:latin typeface="Arial" pitchFamily="34" charset="0"/>
                <a:cs typeface="Arial" pitchFamily="34" charset="0"/>
              </a:rPr>
              <a:t>Example of results:</a:t>
            </a:r>
          </a:p>
          <a:p>
            <a:pPr marL="288000" indent="-288000" defTabSz="914400">
              <a:lnSpc>
                <a:spcPct val="150000"/>
              </a:lnSpc>
              <a:spcBef>
                <a:spcPts val="450"/>
              </a:spcBef>
              <a:buClr>
                <a:srgbClr val="023D6B"/>
              </a:buClr>
              <a:buFont typeface="Wingdings" panose="05000000000000000000" pitchFamily="2" charset="2"/>
              <a:buChar char="Ø"/>
            </a:pPr>
            <a:endParaRPr lang="en-US" sz="1800" dirty="0">
              <a:solidFill>
                <a:srgbClr val="0D3F75"/>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Rectangle 4">
            <a:extLst>
              <a:ext uri="{FF2B5EF4-FFF2-40B4-BE49-F238E27FC236}">
                <a16:creationId xmlns:a16="http://schemas.microsoft.com/office/drawing/2014/main" id="{03751BF7-CE95-0BF1-4E3D-61F2ADC28EFC}"/>
              </a:ext>
            </a:extLst>
          </p:cNvPr>
          <p:cNvSpPr>
            <a:spLocks noChangeArrowheads="1"/>
          </p:cNvSpPr>
          <p:nvPr/>
        </p:nvSpPr>
        <p:spPr bwMode="auto">
          <a:xfrm>
            <a:off x="4439816" y="-304368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
        <p:nvSpPr>
          <p:cNvPr id="6" name="Rectangle 9">
            <a:extLst>
              <a:ext uri="{FF2B5EF4-FFF2-40B4-BE49-F238E27FC236}">
                <a16:creationId xmlns:a16="http://schemas.microsoft.com/office/drawing/2014/main" id="{CCE39E89-FA1D-E96B-E76E-1E96F216F6C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pic>
        <p:nvPicPr>
          <p:cNvPr id="5" name="Obrázek 4" descr="Obsah obrázku Grafika, snímek obrazovky, Písmo, logo&#10;&#10;Popis byl vytvořen automaticky">
            <a:extLst>
              <a:ext uri="{FF2B5EF4-FFF2-40B4-BE49-F238E27FC236}">
                <a16:creationId xmlns:a16="http://schemas.microsoft.com/office/drawing/2014/main" id="{8D2E141D-D137-3A71-2BF7-F69A826DD7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5897" y="-142718"/>
            <a:ext cx="2276103" cy="971236"/>
          </a:xfrm>
          <a:prstGeom prst="rect">
            <a:avLst/>
          </a:prstGeom>
        </p:spPr>
      </p:pic>
      <p:sp>
        <p:nvSpPr>
          <p:cNvPr id="10" name="TextovéPole 9">
            <a:extLst>
              <a:ext uri="{FF2B5EF4-FFF2-40B4-BE49-F238E27FC236}">
                <a16:creationId xmlns:a16="http://schemas.microsoft.com/office/drawing/2014/main" id="{E5A433FB-DEDA-CA73-DE95-97C42E69AF9B}"/>
              </a:ext>
            </a:extLst>
          </p:cNvPr>
          <p:cNvSpPr txBox="1"/>
          <p:nvPr/>
        </p:nvSpPr>
        <p:spPr>
          <a:xfrm>
            <a:off x="3944080" y="4757991"/>
            <a:ext cx="1422728" cy="369332"/>
          </a:xfrm>
          <a:prstGeom prst="rect">
            <a:avLst/>
          </a:prstGeom>
          <a:noFill/>
        </p:spPr>
        <p:txBody>
          <a:bodyPr wrap="square">
            <a:spAutoFit/>
          </a:bodyPr>
          <a:lstStyle/>
          <a:p>
            <a:r>
              <a:rPr lang="en-US" sz="1800" dirty="0">
                <a:solidFill>
                  <a:srgbClr val="0D3F75"/>
                </a:solidFill>
                <a:effectLst>
                  <a:outerShdw blurRad="38100" dist="38100" dir="2700000" algn="tl">
                    <a:srgbClr val="000000">
                      <a:alpha val="43137"/>
                    </a:srgbClr>
                  </a:outerShdw>
                </a:effectLst>
                <a:latin typeface="Arial" pitchFamily="34" charset="0"/>
                <a:cs typeface="Arial" pitchFamily="34" charset="0"/>
              </a:rPr>
              <a:t>Bango Alloy</a:t>
            </a:r>
            <a:endParaRPr lang="cs-CZ" sz="1800" dirty="0"/>
          </a:p>
        </p:txBody>
      </p:sp>
    </p:spTree>
    <p:extLst>
      <p:ext uri="{BB962C8B-B14F-4D97-AF65-F5344CB8AC3E}">
        <p14:creationId xmlns:p14="http://schemas.microsoft.com/office/powerpoint/2010/main" val="1505809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E9BF8-6540-4490-DD4B-3F0ADC0DC7B6}"/>
              </a:ext>
            </a:extLst>
          </p:cNvPr>
          <p:cNvSpPr>
            <a:spLocks noGrp="1"/>
          </p:cNvSpPr>
          <p:nvPr>
            <p:ph type="title"/>
          </p:nvPr>
        </p:nvSpPr>
        <p:spPr>
          <a:xfrm>
            <a:off x="1025143" y="192602"/>
            <a:ext cx="10916647" cy="457200"/>
          </a:xfrm>
        </p:spPr>
        <p:txBody>
          <a:bodyPr/>
          <a:lstStyle/>
          <a:p>
            <a:r>
              <a:rPr lang="en-IT" dirty="0"/>
              <a:t>2025 Activity</a:t>
            </a:r>
            <a:endParaRPr lang="en-IT" dirty="0">
              <a:solidFill>
                <a:srgbClr val="0070C0"/>
              </a:solidFill>
            </a:endParaRPr>
          </a:p>
        </p:txBody>
      </p:sp>
      <p:sp>
        <p:nvSpPr>
          <p:cNvPr id="3" name="Content Placeholder 2">
            <a:extLst>
              <a:ext uri="{FF2B5EF4-FFF2-40B4-BE49-F238E27FC236}">
                <a16:creationId xmlns:a16="http://schemas.microsoft.com/office/drawing/2014/main" id="{E827A23A-14FF-3A2B-F77D-F13AA7FAA2F7}"/>
              </a:ext>
            </a:extLst>
          </p:cNvPr>
          <p:cNvSpPr>
            <a:spLocks noGrp="1"/>
          </p:cNvSpPr>
          <p:nvPr>
            <p:ph idx="1"/>
          </p:nvPr>
        </p:nvSpPr>
        <p:spPr>
          <a:xfrm>
            <a:off x="360040" y="1188444"/>
            <a:ext cx="11103024" cy="4044381"/>
          </a:xfrm>
        </p:spPr>
        <p:txBody>
          <a:bodyPr>
            <a:normAutofit/>
          </a:bodyPr>
          <a:lstStyle/>
          <a:p>
            <a:pPr marL="0" indent="0" algn="just">
              <a:buNone/>
            </a:pPr>
            <a:r>
              <a:rPr lang="en-GB" dirty="0"/>
              <a:t>After exposure to steady-state and transient heat loads (PSI-2 and/or Magnum PSI) of the selected tungsten first-wall plasma-facing components of COMPASS-U, post-exposure characterization will be performed to detect fuel retention and surface microstructure modifications.</a:t>
            </a:r>
          </a:p>
          <a:p>
            <a:pPr marL="0" indent="0" algn="just">
              <a:buNone/>
            </a:pPr>
            <a:r>
              <a:rPr lang="en-GB" dirty="0"/>
              <a:t>The following techniques will be used:</a:t>
            </a:r>
          </a:p>
          <a:p>
            <a:pPr algn="just">
              <a:buFont typeface="Arial" panose="020B0604020202020204" pitchFamily="34" charset="0"/>
              <a:buChar char="•"/>
            </a:pPr>
            <a:r>
              <a:rPr lang="en-GB" dirty="0"/>
              <a:t>Thermal Desorption Spectroscopy (TDS) </a:t>
            </a:r>
          </a:p>
          <a:p>
            <a:pPr algn="just">
              <a:buFont typeface="Arial" panose="020B0604020202020204" pitchFamily="34" charset="0"/>
              <a:buChar char="•"/>
            </a:pPr>
            <a:r>
              <a:rPr lang="en-GB" dirty="0"/>
              <a:t>Scanning Electron Microscopy (SEM)</a:t>
            </a:r>
          </a:p>
          <a:p>
            <a:pPr algn="just">
              <a:buFont typeface="Arial" panose="020B0604020202020204" pitchFamily="34" charset="0"/>
              <a:buChar char="•"/>
            </a:pPr>
            <a:r>
              <a:rPr lang="en-GB" dirty="0"/>
              <a:t>Atomic Force Microscopy (AFM)</a:t>
            </a:r>
          </a:p>
        </p:txBody>
      </p:sp>
      <p:sp>
        <p:nvSpPr>
          <p:cNvPr id="4" name="Footer Placeholder 3">
            <a:extLst>
              <a:ext uri="{FF2B5EF4-FFF2-40B4-BE49-F238E27FC236}">
                <a16:creationId xmlns:a16="http://schemas.microsoft.com/office/drawing/2014/main" id="{BF1C6A0B-A9AE-23DD-3E1D-E9E962A1939C}"/>
              </a:ext>
            </a:extLst>
          </p:cNvPr>
          <p:cNvSpPr>
            <a:spLocks noGrp="1"/>
          </p:cNvSpPr>
          <p:nvPr>
            <p:ph type="ftr" sz="quarter" idx="11"/>
          </p:nvPr>
        </p:nvSpPr>
        <p:spPr>
          <a:xfrm>
            <a:off x="825623" y="6555770"/>
            <a:ext cx="5270377" cy="32961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a:ea typeface="+mn-ea"/>
                <a:cs typeface="+mn-cs"/>
              </a:rPr>
              <a:t>L. Laguardia | WP PWIE Meeting | March 24–27, 2025</a:t>
            </a:r>
          </a:p>
        </p:txBody>
      </p:sp>
      <p:sp>
        <p:nvSpPr>
          <p:cNvPr id="5" name="Slide Number Placeholder 4">
            <a:extLst>
              <a:ext uri="{FF2B5EF4-FFF2-40B4-BE49-F238E27FC236}">
                <a16:creationId xmlns:a16="http://schemas.microsoft.com/office/drawing/2014/main" id="{A6561B66-3287-019F-31E0-0A1F0C8164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685083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8BC74-668B-E21E-13D7-9BAEFBAB9F61}"/>
              </a:ext>
            </a:extLst>
          </p:cNvPr>
          <p:cNvSpPr>
            <a:spLocks noGrp="1"/>
          </p:cNvSpPr>
          <p:nvPr>
            <p:ph type="title"/>
          </p:nvPr>
        </p:nvSpPr>
        <p:spPr>
          <a:xfrm>
            <a:off x="983431" y="416856"/>
            <a:ext cx="9451776" cy="457200"/>
          </a:xfrm>
        </p:spPr>
        <p:txBody>
          <a:bodyPr/>
          <a:lstStyle/>
          <a:p>
            <a:pPr marL="0" indent="0"/>
            <a:r>
              <a:rPr lang="en-GB" dirty="0"/>
              <a:t>Thermal Desorption Spectroscopy (TDS)</a:t>
            </a:r>
            <a:r>
              <a:rPr lang="en-GB" sz="2800" dirty="0">
                <a:effectLst/>
              </a:rPr>
              <a:t>.</a:t>
            </a:r>
            <a:br>
              <a:rPr lang="en-GB" sz="2800" dirty="0">
                <a:effectLst/>
                <a:latin typeface="Helvetica" pitchFamily="2" charset="0"/>
              </a:rPr>
            </a:br>
            <a:br>
              <a:rPr lang="en-GB" sz="2800" dirty="0">
                <a:effectLst/>
                <a:latin typeface="Helvetica" pitchFamily="2" charset="0"/>
              </a:rPr>
            </a:br>
            <a:endParaRPr lang="en-IT" dirty="0"/>
          </a:p>
        </p:txBody>
      </p:sp>
      <p:sp>
        <p:nvSpPr>
          <p:cNvPr id="3" name="Content Placeholder 2">
            <a:extLst>
              <a:ext uri="{FF2B5EF4-FFF2-40B4-BE49-F238E27FC236}">
                <a16:creationId xmlns:a16="http://schemas.microsoft.com/office/drawing/2014/main" id="{C600E27E-B7F5-C980-F410-113C573B74D2}"/>
              </a:ext>
            </a:extLst>
          </p:cNvPr>
          <p:cNvSpPr>
            <a:spLocks noGrp="1"/>
          </p:cNvSpPr>
          <p:nvPr>
            <p:ph idx="1"/>
          </p:nvPr>
        </p:nvSpPr>
        <p:spPr>
          <a:xfrm>
            <a:off x="544488" y="692604"/>
            <a:ext cx="11103024" cy="5688632"/>
          </a:xfrm>
        </p:spPr>
        <p:txBody>
          <a:bodyPr>
            <a:normAutofit fontScale="92500"/>
          </a:bodyPr>
          <a:lstStyle/>
          <a:p>
            <a:pPr marL="0" indent="0">
              <a:buNone/>
            </a:pPr>
            <a:endParaRPr lang="en-GB" dirty="0">
              <a:latin typeface="Helvetica" pitchFamily="2" charset="0"/>
            </a:endParaRPr>
          </a:p>
          <a:p>
            <a:pPr marL="0" indent="0">
              <a:buNone/>
            </a:pPr>
            <a:endParaRPr lang="en-GB" dirty="0">
              <a:effectLst/>
              <a:latin typeface="Helvetica" pitchFamily="2" charset="0"/>
            </a:endParaRPr>
          </a:p>
          <a:p>
            <a:pPr marL="0" indent="0">
              <a:buNone/>
            </a:pPr>
            <a:endParaRPr lang="en-GB" dirty="0">
              <a:effectLst/>
              <a:latin typeface="Helvetica" pitchFamily="2" charset="0"/>
            </a:endParaRPr>
          </a:p>
          <a:p>
            <a:pPr marL="0" indent="0">
              <a:buNone/>
            </a:pPr>
            <a:endParaRPr lang="en-GB" sz="2000" dirty="0">
              <a:effectLst/>
              <a:latin typeface="Helvetica" pitchFamily="2" charset="0"/>
            </a:endParaRPr>
          </a:p>
          <a:p>
            <a:pPr marL="0" indent="0">
              <a:buNone/>
            </a:pPr>
            <a:endParaRPr lang="en-GB" sz="2000" dirty="0">
              <a:latin typeface="Helvetica" pitchFamily="2" charset="0"/>
            </a:endParaRPr>
          </a:p>
          <a:p>
            <a:pPr marL="0" indent="0">
              <a:buNone/>
            </a:pPr>
            <a:endParaRPr lang="en-GB" sz="2000" dirty="0">
              <a:latin typeface="Helvetica" pitchFamily="2" charset="0"/>
            </a:endParaRPr>
          </a:p>
          <a:p>
            <a:pPr marL="0" indent="0" algn="just">
              <a:buNone/>
            </a:pPr>
            <a:r>
              <a:rPr lang="en-GB" dirty="0"/>
              <a:t>The TDS diagnostic system is capable of assessing resistance to fuel retention.</a:t>
            </a:r>
          </a:p>
          <a:p>
            <a:pPr marL="0" indent="0" algn="just">
              <a:buNone/>
            </a:pPr>
            <a:r>
              <a:rPr lang="en-GB" dirty="0"/>
              <a:t>Our TDS is a custom-built high-vacuum system in which:</a:t>
            </a:r>
          </a:p>
          <a:p>
            <a:pPr algn="just">
              <a:buFont typeface="Arial" panose="020B0604020202020204" pitchFamily="34" charset="0"/>
              <a:buChar char="•"/>
            </a:pPr>
            <a:r>
              <a:rPr lang="en-GB" dirty="0"/>
              <a:t>Direct currents are driven through the substrates, reaching surface temperatures of approximately 2000 K.</a:t>
            </a:r>
          </a:p>
          <a:p>
            <a:pPr algn="just">
              <a:buFont typeface="Arial" panose="020B0604020202020204" pitchFamily="34" charset="0"/>
              <a:buChar char="•"/>
            </a:pPr>
            <a:r>
              <a:rPr lang="en-GB" dirty="0"/>
              <a:t>A Pfeiffer mass spectrometer is connected to the turbomolecular pump of the chamber.</a:t>
            </a:r>
          </a:p>
          <a:p>
            <a:pPr algn="just">
              <a:buFont typeface="Arial" panose="020B0604020202020204" pitchFamily="34" charset="0"/>
              <a:buChar char="•"/>
            </a:pPr>
            <a:r>
              <a:rPr lang="en-GB" dirty="0"/>
              <a:t>The sample temperature and the gas leak rate from the samples are recorded simultaneously.</a:t>
            </a:r>
          </a:p>
          <a:p>
            <a:pPr algn="just">
              <a:buFont typeface="Arial" panose="020B0604020202020204" pitchFamily="34" charset="0"/>
              <a:buChar char="•"/>
            </a:pPr>
            <a:r>
              <a:rPr lang="en-GB" dirty="0"/>
              <a:t>Temperature measurement is performed through the vacuum vessel viewports using a pyrometer and a Type C thermocouple in direct contact with the sample.</a:t>
            </a:r>
          </a:p>
          <a:p>
            <a:endParaRPr lang="en-IT" dirty="0"/>
          </a:p>
        </p:txBody>
      </p:sp>
      <p:sp>
        <p:nvSpPr>
          <p:cNvPr id="4" name="Footer Placeholder 3">
            <a:extLst>
              <a:ext uri="{FF2B5EF4-FFF2-40B4-BE49-F238E27FC236}">
                <a16:creationId xmlns:a16="http://schemas.microsoft.com/office/drawing/2014/main" id="{A4905E50-9EBC-3E0C-E6DA-9B492698670B}"/>
              </a:ext>
            </a:extLst>
          </p:cNvPr>
          <p:cNvSpPr>
            <a:spLocks noGrp="1"/>
          </p:cNvSpPr>
          <p:nvPr>
            <p:ph type="ftr" sz="quarter" idx="11"/>
          </p:nvPr>
        </p:nvSpPr>
        <p:spPr>
          <a:xfrm>
            <a:off x="825623" y="6555770"/>
            <a:ext cx="5703966" cy="32961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a:ea typeface="+mn-ea"/>
                <a:cs typeface="+mn-cs"/>
              </a:rPr>
              <a:t>L. Laguardia| WP PWIE Meeting | March 24–27, 2025</a:t>
            </a:r>
          </a:p>
        </p:txBody>
      </p:sp>
      <p:sp>
        <p:nvSpPr>
          <p:cNvPr id="5" name="Slide Number Placeholder 4">
            <a:extLst>
              <a:ext uri="{FF2B5EF4-FFF2-40B4-BE49-F238E27FC236}">
                <a16:creationId xmlns:a16="http://schemas.microsoft.com/office/drawing/2014/main" id="{C8F4F549-EAC1-7B5A-FE3F-5D475FC9E9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984E7990-A65C-1931-D081-34B6A71FF267}"/>
              </a:ext>
            </a:extLst>
          </p:cNvPr>
          <p:cNvPicPr>
            <a:picLocks noChangeAspect="1"/>
          </p:cNvPicPr>
          <p:nvPr/>
        </p:nvPicPr>
        <p:blipFill>
          <a:blip r:embed="rId2"/>
          <a:stretch>
            <a:fillRect/>
          </a:stretch>
        </p:blipFill>
        <p:spPr>
          <a:xfrm>
            <a:off x="2317117" y="695996"/>
            <a:ext cx="5957015" cy="2296560"/>
          </a:xfrm>
          <a:prstGeom prst="rect">
            <a:avLst/>
          </a:prstGeom>
        </p:spPr>
      </p:pic>
      <p:sp>
        <p:nvSpPr>
          <p:cNvPr id="7" name="TextBox 6">
            <a:extLst>
              <a:ext uri="{FF2B5EF4-FFF2-40B4-BE49-F238E27FC236}">
                <a16:creationId xmlns:a16="http://schemas.microsoft.com/office/drawing/2014/main" id="{042B1B76-7A70-A24C-DE88-3530E48B97AF}"/>
              </a:ext>
            </a:extLst>
          </p:cNvPr>
          <p:cNvSpPr txBox="1"/>
          <p:nvPr/>
        </p:nvSpPr>
        <p:spPr>
          <a:xfrm>
            <a:off x="2317117" y="1649209"/>
            <a:ext cx="1978683" cy="307777"/>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T" sz="1400" b="1" i="0" u="none" strike="noStrike" kern="1200" cap="none" spc="0" normalizeH="0" baseline="0" noProof="0" dirty="0">
                <a:ln>
                  <a:noFill/>
                </a:ln>
                <a:solidFill>
                  <a:prstClr val="black"/>
                </a:solidFill>
                <a:effectLst/>
                <a:uLnTx/>
                <a:uFillTx/>
                <a:latin typeface="Calibri"/>
                <a:ea typeface="+mn-ea"/>
                <a:cs typeface="+mn-cs"/>
              </a:rPr>
              <a:t>Pyrometr thermocouple</a:t>
            </a:r>
          </a:p>
        </p:txBody>
      </p:sp>
    </p:spTree>
    <p:extLst>
      <p:ext uri="{BB962C8B-B14F-4D97-AF65-F5344CB8AC3E}">
        <p14:creationId xmlns:p14="http://schemas.microsoft.com/office/powerpoint/2010/main" val="17777424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437E9-3836-3341-B1DE-8AEE95B26924}"/>
              </a:ext>
            </a:extLst>
          </p:cNvPr>
          <p:cNvSpPr>
            <a:spLocks noGrp="1"/>
          </p:cNvSpPr>
          <p:nvPr>
            <p:ph type="title"/>
          </p:nvPr>
        </p:nvSpPr>
        <p:spPr/>
        <p:txBody>
          <a:bodyPr/>
          <a:lstStyle/>
          <a:p>
            <a:r>
              <a:rPr lang="en-US" sz="2800" dirty="0">
                <a:effectLst/>
                <a:ea typeface="SimSun" panose="02010600030101010101" pitchFamily="2" charset="-122"/>
                <a:cs typeface="Arial" panose="020B0604020202020204" pitchFamily="34" charset="0"/>
              </a:rPr>
              <a:t>Microstructure and mechanical characterization</a:t>
            </a:r>
            <a:endParaRPr lang="en-IT" dirty="0"/>
          </a:p>
        </p:txBody>
      </p:sp>
      <p:sp>
        <p:nvSpPr>
          <p:cNvPr id="3" name="Content Placeholder 2">
            <a:extLst>
              <a:ext uri="{FF2B5EF4-FFF2-40B4-BE49-F238E27FC236}">
                <a16:creationId xmlns:a16="http://schemas.microsoft.com/office/drawing/2014/main" id="{BC2F638D-66C3-5659-FE27-3806F4855485}"/>
              </a:ext>
            </a:extLst>
          </p:cNvPr>
          <p:cNvSpPr>
            <a:spLocks noGrp="1"/>
          </p:cNvSpPr>
          <p:nvPr>
            <p:ph idx="1"/>
          </p:nvPr>
        </p:nvSpPr>
        <p:spPr/>
        <p:txBody>
          <a:bodyPr/>
          <a:lstStyle/>
          <a:p>
            <a:r>
              <a:rPr lang="en-GB" dirty="0"/>
              <a:t>To assess the morphological modifications occurring in the W surface layers due to plasma exposure, a series of post-exposure characterization tests will be conducted using:</a:t>
            </a:r>
          </a:p>
          <a:p>
            <a:pPr>
              <a:buFont typeface="Arial" panose="020B0604020202020204" pitchFamily="34" charset="0"/>
              <a:buChar char="•"/>
            </a:pPr>
            <a:r>
              <a:rPr lang="en-GB" dirty="0"/>
              <a:t>Scanning Electron Microscopy (SEM)</a:t>
            </a:r>
          </a:p>
          <a:p>
            <a:pPr>
              <a:buFont typeface="Arial" panose="020B0604020202020204" pitchFamily="34" charset="0"/>
              <a:buChar char="•"/>
            </a:pPr>
            <a:r>
              <a:rPr lang="en-GB" dirty="0"/>
              <a:t>Atomic Force Microscopy (AFM)</a:t>
            </a:r>
          </a:p>
          <a:p>
            <a:pPr marL="0" indent="0">
              <a:buNone/>
            </a:pPr>
            <a:endParaRPr lang="en-GB" dirty="0"/>
          </a:p>
        </p:txBody>
      </p:sp>
      <p:sp>
        <p:nvSpPr>
          <p:cNvPr id="4" name="Footer Placeholder 3">
            <a:extLst>
              <a:ext uri="{FF2B5EF4-FFF2-40B4-BE49-F238E27FC236}">
                <a16:creationId xmlns:a16="http://schemas.microsoft.com/office/drawing/2014/main" id="{D07B6119-9624-4151-B4CD-5EFA6038AE72}"/>
              </a:ext>
            </a:extLst>
          </p:cNvPr>
          <p:cNvSpPr>
            <a:spLocks noGrp="1"/>
          </p:cNvSpPr>
          <p:nvPr>
            <p:ph type="ftr" sz="quarter" idx="11"/>
          </p:nvPr>
        </p:nvSpPr>
        <p:spPr>
          <a:xfrm>
            <a:off x="825623" y="6555770"/>
            <a:ext cx="6463819" cy="32961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a:ea typeface="+mn-ea"/>
                <a:cs typeface="+mn-cs"/>
              </a:rPr>
              <a:t>L. Laguardia | WP PWIE Meeting | March 24–27, 2025</a:t>
            </a:r>
            <a:endParaRPr kumimoji="0" lang="en-GB" sz="12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3D4C1CFA-F66E-B35A-40E3-B2F03B6E8F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694584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133" dirty="0">
                <a:solidFill>
                  <a:srgbClr val="000000"/>
                </a:solidFill>
                <a:latin typeface="Calibri" panose="020F0502020204030204" pitchFamily="34" charset="0"/>
                <a:ea typeface="SimSun" panose="02010600030101010101" pitchFamily="2" charset="-122"/>
              </a:rPr>
              <a:t>SP A.5 COMPASS-U: </a:t>
            </a:r>
            <a:r>
              <a:rPr lang="de-DE" sz="2133" dirty="0">
                <a:solidFill>
                  <a:srgbClr val="000000"/>
                </a:solidFill>
                <a:latin typeface="Calibri" panose="020F0502020204030204" pitchFamily="34" charset="0"/>
                <a:ea typeface="SimSun" panose="02010600030101010101" pitchFamily="2" charset="-122"/>
              </a:rPr>
              <a:t>CIEMAT</a:t>
            </a:r>
          </a:p>
        </p:txBody>
      </p:sp>
      <p:sp>
        <p:nvSpPr>
          <p:cNvPr id="3" name="Inhaltsplatzhalter 2">
            <a:extLst>
              <a:ext uri="{FF2B5EF4-FFF2-40B4-BE49-F238E27FC236}">
                <a16:creationId xmlns:a16="http://schemas.microsoft.com/office/drawing/2014/main" id="{EA3D8747-D429-D076-8F52-7D29D4B00B32}"/>
              </a:ext>
            </a:extLst>
          </p:cNvPr>
          <p:cNvSpPr>
            <a:spLocks noGrp="1"/>
          </p:cNvSpPr>
          <p:nvPr>
            <p:ph idx="1"/>
          </p:nvPr>
        </p:nvSpPr>
        <p:spPr/>
        <p:txBody>
          <a:bodyPr/>
          <a:lstStyle/>
          <a:p>
            <a:endParaRPr lang="en-GB"/>
          </a:p>
        </p:txBody>
      </p:sp>
      <p:sp>
        <p:nvSpPr>
          <p:cNvPr id="35" name="CuadroTexto 34"/>
          <p:cNvSpPr txBox="1"/>
          <p:nvPr/>
        </p:nvSpPr>
        <p:spPr>
          <a:xfrm>
            <a:off x="0" y="1077369"/>
            <a:ext cx="1219199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Laser: get top hat profile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2025 Plans</a:t>
            </a:r>
          </a:p>
        </p:txBody>
      </p:sp>
      <p:sp>
        <p:nvSpPr>
          <p:cNvPr id="46" name="Textfeld 4"/>
          <p:cNvSpPr txBox="1"/>
          <p:nvPr/>
        </p:nvSpPr>
        <p:spPr>
          <a:xfrm>
            <a:off x="143340" y="1936042"/>
            <a:ext cx="12048660" cy="3299621"/>
          </a:xfrm>
          <a:prstGeom prst="rect">
            <a:avLst/>
          </a:prstGeom>
          <a:noFill/>
          <a:ln w="12700">
            <a:noFill/>
          </a:ln>
        </p:spPr>
        <p:txBody>
          <a:bodyPr wrap="square" rtlCol="0">
            <a:spAutoFit/>
          </a:bodyPr>
          <a:lstStyle/>
          <a:p>
            <a:pPr marL="800100" marR="0" lvl="1" indent="-342900" algn="l" defTabSz="914400" rtl="0" eaLnBrk="1" fontAlgn="auto" latinLnBrk="0" hangingPunct="1">
              <a:lnSpc>
                <a:spcPct val="113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Installation: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test laser operation for hours (sample and window cooling)</a:t>
            </a:r>
          </a:p>
          <a:p>
            <a:pPr marL="800100" marR="0" lvl="1" indent="-342900" algn="l" defTabSz="914400" rtl="0" eaLnBrk="1" fontAlgn="auto" latinLnBrk="0" hangingPunct="1">
              <a:lnSpc>
                <a:spcPct val="113000"/>
              </a:lnSpc>
              <a:spcBef>
                <a:spcPts val="60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Experiments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1257300" marR="0" lvl="2" indent="-342900" algn="l" defTabSz="914400" rtl="0" eaLnBrk="1" fontAlgn="auto" latinLnBrk="0" hangingPunct="1">
              <a:lnSpc>
                <a:spcPct val="113000"/>
              </a:lnSpc>
              <a:spcBef>
                <a:spcPts val="0"/>
              </a:spcBef>
              <a:spcAft>
                <a:spcPts val="0"/>
              </a:spcAft>
              <a:buClrTx/>
              <a:buSzTx/>
              <a:buFont typeface="+mj-lt"/>
              <a:buAutoNum type="arabicParenR"/>
              <a:tabLst/>
              <a:defRPr/>
            </a:pPr>
            <a:r>
              <a:rPr kumimoji="0" lang="en-US" sz="18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Already started mitigated disruptions at edges (150-1000 MW/m</a:t>
            </a:r>
            <a:r>
              <a:rPr kumimoji="0" lang="en-US" sz="1800" b="0" i="0" u="sng"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18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previous ITER-like W and PM-</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Wf</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 to learn to operate all new equipment</a:t>
            </a:r>
          </a:p>
          <a:p>
            <a:pPr marL="1257300" marR="0" lvl="2" indent="-342900" algn="l" defTabSz="914400" rtl="0" eaLnBrk="1" fontAlgn="auto" latinLnBrk="0" hangingPunct="1">
              <a:lnSpc>
                <a:spcPct val="113000"/>
              </a:lnSpc>
              <a:spcBef>
                <a:spcPts val="0"/>
              </a:spcBef>
              <a:spcAft>
                <a:spcPts val="0"/>
              </a:spcAft>
              <a:buClrTx/>
              <a:buSzTx/>
              <a:buFont typeface="+mj-lt"/>
              <a:buAutoNum type="arabicParen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1-2 weeks continue with provided COMPASS-U samples. </a:t>
            </a:r>
          </a:p>
          <a:p>
            <a:pPr marL="1257300" marR="0" lvl="2" indent="-342900" algn="l" defTabSz="914400" rtl="0" eaLnBrk="1" fontAlgn="auto" latinLnBrk="0" hangingPunct="1">
              <a:lnSpc>
                <a:spcPct val="113000"/>
              </a:lnSpc>
              <a:spcBef>
                <a:spcPts val="0"/>
              </a:spcBef>
              <a:spcAft>
                <a:spcPts val="0"/>
              </a:spcAft>
              <a:buClrTx/>
              <a:buSzTx/>
              <a:buFont typeface="+mj-lt"/>
              <a:buAutoNum type="arabicParen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Confocal microscope and SEM characterization at CIEMAT</a:t>
            </a:r>
          </a:p>
          <a:p>
            <a:pPr marL="1257300" marR="0" lvl="2" indent="-342900" algn="l" defTabSz="914400" rtl="0" eaLnBrk="1" fontAlgn="auto" latinLnBrk="0" hangingPunct="1">
              <a:lnSpc>
                <a:spcPct val="113000"/>
              </a:lnSpc>
              <a:spcBef>
                <a:spcPts val="0"/>
              </a:spcBef>
              <a:spcAft>
                <a:spcPts val="0"/>
              </a:spcAft>
              <a:buClrTx/>
              <a:buSzTx/>
              <a:buFont typeface="+mj-lt"/>
              <a:buAutoNum type="arabicParen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Send samples to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Elzbieta</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Fortuna for non-destructive characterization. Return to us in summer</a:t>
            </a:r>
          </a:p>
          <a:p>
            <a:pPr marL="1257300" marR="0" lvl="2" indent="-342900" algn="l" defTabSz="914400" rtl="0" eaLnBrk="1" fontAlgn="auto" latinLnBrk="0" hangingPunct="1">
              <a:lnSpc>
                <a:spcPct val="113000"/>
              </a:lnSpc>
              <a:spcBef>
                <a:spcPts val="0"/>
              </a:spcBef>
              <a:spcAft>
                <a:spcPts val="0"/>
              </a:spcAft>
              <a:buClrTx/>
              <a:buSzTx/>
              <a:buFont typeface="+mj-lt"/>
              <a:buAutoNum type="arabicParen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Perform mitigated disruptions simulation by laser at center of other W samples (ILW,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WCrZrY</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PM-</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Wf</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t>
            </a:r>
          </a:p>
          <a:p>
            <a:pPr marL="1257300" marR="0" lvl="2" indent="-342900" algn="l" defTabSz="914400" rtl="0" eaLnBrk="1" fontAlgn="auto" latinLnBrk="0" hangingPunct="1">
              <a:lnSpc>
                <a:spcPct val="113000"/>
              </a:lnSpc>
              <a:spcBef>
                <a:spcPts val="0"/>
              </a:spcBef>
              <a:spcAft>
                <a:spcPts val="0"/>
              </a:spcAft>
              <a:buClrTx/>
              <a:buSzTx/>
              <a:buFont typeface="+mj-lt"/>
              <a:buAutoNum type="arabicParen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Continue with returned COMPASS-U samples. </a:t>
            </a:r>
          </a:p>
          <a:p>
            <a:pPr marL="1257300" marR="0" lvl="2" indent="-342900" algn="l" defTabSz="914400" rtl="0" eaLnBrk="1" fontAlgn="auto" latinLnBrk="0" hangingPunct="1">
              <a:lnSpc>
                <a:spcPct val="113000"/>
              </a:lnSpc>
              <a:spcBef>
                <a:spcPts val="0"/>
              </a:spcBef>
              <a:spcAft>
                <a:spcPts val="0"/>
              </a:spcAft>
              <a:buClrTx/>
              <a:buSzTx/>
              <a:buFont typeface="+mj-lt"/>
              <a:buAutoNum type="arabicParen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Characterize at CIEMAT and send again to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Elzbieta</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Textfeld 6">
            <a:extLst>
              <a:ext uri="{FF2B5EF4-FFF2-40B4-BE49-F238E27FC236}">
                <a16:creationId xmlns:a16="http://schemas.microsoft.com/office/drawing/2014/main" id="{B1A24250-027B-7418-E03C-A7106164698D}"/>
              </a:ext>
            </a:extLst>
          </p:cNvPr>
          <p:cNvSpPr txBox="1"/>
          <p:nvPr/>
        </p:nvSpPr>
        <p:spPr>
          <a:xfrm>
            <a:off x="247034" y="5370748"/>
            <a:ext cx="6720747" cy="1019510"/>
          </a:xfrm>
          <a:prstGeom prst="rect">
            <a:avLst/>
          </a:prstGeom>
          <a:solidFill>
            <a:srgbClr val="E3E3E3"/>
          </a:solidFill>
          <a:ln w="12700">
            <a:solidFill>
              <a:schemeClr val="tx1"/>
            </a:solidFill>
          </a:ln>
        </p:spPr>
        <p:txBody>
          <a:bodyPr wrap="square" rtlCol="0">
            <a:spAutoFit/>
          </a:bodyPr>
          <a:lstStyle/>
          <a:p>
            <a:pPr marL="0" marR="0" lvl="0" indent="0" algn="l" defTabSz="914400" rtl="0" eaLnBrk="1" fontAlgn="auto" latinLnBrk="0" hangingPunct="1">
              <a:lnSpc>
                <a:spcPct val="113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Deliverable: PWIE-SP A.5.T-T002-D002</a:t>
            </a:r>
            <a:endParaRPr kumimoji="0" lang="en-US" sz="1333"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13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Status: </a:t>
            </a:r>
            <a:r>
              <a:rPr kumimoji="0" lang="en-US" sz="1333"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ongoing</a:t>
            </a:r>
          </a:p>
          <a:p>
            <a:pPr marL="0" marR="0" lvl="0" indent="0" algn="l" defTabSz="914400" rtl="0" eaLnBrk="1" fontAlgn="auto" latinLnBrk="0" hangingPunct="1">
              <a:lnSpc>
                <a:spcPct val="113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Facilities: </a:t>
            </a:r>
            <a:r>
              <a:rPr kumimoji="0" lang="en-US" sz="1333"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OLMAT 5 days</a:t>
            </a:r>
          </a:p>
          <a:p>
            <a:pPr marL="0" marR="0" lvl="0" indent="0" algn="l" defTabSz="914400" rtl="0" eaLnBrk="1" fontAlgn="auto" latinLnBrk="0" hangingPunct="1">
              <a:lnSpc>
                <a:spcPct val="113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Linked WP or TSVV: </a:t>
            </a:r>
            <a:r>
              <a:rPr kumimoji="0" lang="en-US" sz="1333"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none</a:t>
            </a:r>
          </a:p>
        </p:txBody>
      </p:sp>
      <p:sp>
        <p:nvSpPr>
          <p:cNvPr id="6" name="Textfeld 5">
            <a:extLst>
              <a:ext uri="{FF2B5EF4-FFF2-40B4-BE49-F238E27FC236}">
                <a16:creationId xmlns:a16="http://schemas.microsoft.com/office/drawing/2014/main" id="{8ED26DA2-DC67-D68F-5880-DF9A381212C4}"/>
              </a:ext>
            </a:extLst>
          </p:cNvPr>
          <p:cNvSpPr txBox="1"/>
          <p:nvPr/>
        </p:nvSpPr>
        <p:spPr>
          <a:xfrm>
            <a:off x="5279010" y="113596"/>
            <a:ext cx="6108568" cy="692690"/>
          </a:xfrm>
          <a:prstGeom prst="rect">
            <a:avLst/>
          </a:prstGeom>
          <a:noFill/>
        </p:spPr>
        <p:txBody>
          <a:bodyPr wrap="square">
            <a:spAutoFit/>
          </a:bodyPr>
          <a:lstStyle/>
          <a:p>
            <a:pPr marL="285744" marR="0" lvl="0" indent="-285744" algn="l" defTabSz="914400" rtl="0" eaLnBrk="1" fontAlgn="auto" latinLnBrk="0" hangingPunct="1">
              <a:lnSpc>
                <a:spcPct val="113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SPA.5 D002 Fast transient simulation on COMPASS-U W armor by a CW laser at OLMAT</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68665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788109-F364-CBE7-9817-0928A47D4DD4}"/>
              </a:ext>
            </a:extLst>
          </p:cNvPr>
          <p:cNvSpPr>
            <a:spLocks noGrp="1"/>
          </p:cNvSpPr>
          <p:nvPr>
            <p:ph type="title"/>
          </p:nvPr>
        </p:nvSpPr>
        <p:spPr/>
        <p:txBody>
          <a:bodyPr/>
          <a:lstStyle/>
          <a:p>
            <a:r>
              <a:rPr lang="en-GB" dirty="0"/>
              <a:t>Synergistic Load Studies of Plasma-Facing Materials for ITER &amp; DEMO</a:t>
            </a:r>
          </a:p>
        </p:txBody>
      </p:sp>
      <p:sp>
        <p:nvSpPr>
          <p:cNvPr id="4" name="Fußzeilenplatzhalter 3">
            <a:extLst>
              <a:ext uri="{FF2B5EF4-FFF2-40B4-BE49-F238E27FC236}">
                <a16:creationId xmlns:a16="http://schemas.microsoft.com/office/drawing/2014/main" id="{7B28F6EE-D18C-A4BD-E153-2A75408F229F}"/>
              </a:ext>
            </a:extLst>
          </p:cNvPr>
          <p:cNvSpPr>
            <a:spLocks noGrp="1"/>
          </p:cNvSpPr>
          <p:nvPr>
            <p:ph type="ftr" sz="quarter" idx="11"/>
          </p:nvPr>
        </p:nvSpPr>
        <p:spPr/>
        <p:txBody>
          <a:bodyPr/>
          <a:lstStyle/>
          <a:p>
            <a:r>
              <a:rPr lang="en-GB">
                <a:solidFill>
                  <a:prstClr val="white"/>
                </a:solidFill>
              </a:rPr>
              <a:t>Jan W. Coenen 2024.11.20</a:t>
            </a:r>
            <a:endParaRPr lang="en-GB" dirty="0">
              <a:solidFill>
                <a:prstClr val="white"/>
              </a:solidFill>
            </a:endParaRPr>
          </a:p>
        </p:txBody>
      </p:sp>
      <p:sp>
        <p:nvSpPr>
          <p:cNvPr id="5" name="Foliennummernplatzhalter 4">
            <a:extLst>
              <a:ext uri="{FF2B5EF4-FFF2-40B4-BE49-F238E27FC236}">
                <a16:creationId xmlns:a16="http://schemas.microsoft.com/office/drawing/2014/main" id="{97F0F8D6-7246-3CCE-E42B-180295349573}"/>
              </a:ext>
            </a:extLst>
          </p:cNvPr>
          <p:cNvSpPr>
            <a:spLocks noGrp="1"/>
          </p:cNvSpPr>
          <p:nvPr>
            <p:ph type="sldNum" sz="quarter" idx="12"/>
          </p:nvPr>
        </p:nvSpPr>
        <p:spPr/>
        <p:txBody>
          <a:bodyPr/>
          <a:lstStyle/>
          <a:p>
            <a:fld id="{6A6D9FA1-99C7-4910-8E32-B85D378B0060}" type="slidenum">
              <a:rPr lang="en-GB" smtClean="0">
                <a:solidFill>
                  <a:prstClr val="white"/>
                </a:solidFill>
              </a:rPr>
              <a:pPr/>
              <a:t>4</a:t>
            </a:fld>
            <a:endParaRPr lang="en-GB" dirty="0">
              <a:solidFill>
                <a:prstClr val="white"/>
              </a:solidFill>
            </a:endParaRPr>
          </a:p>
        </p:txBody>
      </p:sp>
      <p:graphicFrame>
        <p:nvGraphicFramePr>
          <p:cNvPr id="3" name="Tabelle 2">
            <a:extLst>
              <a:ext uri="{FF2B5EF4-FFF2-40B4-BE49-F238E27FC236}">
                <a16:creationId xmlns:a16="http://schemas.microsoft.com/office/drawing/2014/main" id="{134B2690-CFD0-13B2-4D64-634CA8194E96}"/>
              </a:ext>
            </a:extLst>
          </p:cNvPr>
          <p:cNvGraphicFramePr>
            <a:graphicFrameLocks noGrp="1"/>
          </p:cNvGraphicFramePr>
          <p:nvPr>
            <p:extLst>
              <p:ext uri="{D42A27DB-BD31-4B8C-83A1-F6EECF244321}">
                <p14:modId xmlns:p14="http://schemas.microsoft.com/office/powerpoint/2010/main" val="1070933110"/>
              </p:ext>
            </p:extLst>
          </p:nvPr>
        </p:nvGraphicFramePr>
        <p:xfrm>
          <a:off x="151268" y="4123733"/>
          <a:ext cx="5735961" cy="2245236"/>
        </p:xfrm>
        <a:graphic>
          <a:graphicData uri="http://schemas.openxmlformats.org/drawingml/2006/table">
            <a:tbl>
              <a:tblPr firstRow="1" firstCol="1" bandRow="1">
                <a:tableStyleId>{5C22544A-7EE6-4342-B048-85BDC9FD1C3A}</a:tableStyleId>
              </a:tblPr>
              <a:tblGrid>
                <a:gridCol w="1030185">
                  <a:extLst>
                    <a:ext uri="{9D8B030D-6E8A-4147-A177-3AD203B41FA5}">
                      <a16:colId xmlns:a16="http://schemas.microsoft.com/office/drawing/2014/main" val="1117106007"/>
                    </a:ext>
                  </a:extLst>
                </a:gridCol>
                <a:gridCol w="4705776">
                  <a:extLst>
                    <a:ext uri="{9D8B030D-6E8A-4147-A177-3AD203B41FA5}">
                      <a16:colId xmlns:a16="http://schemas.microsoft.com/office/drawing/2014/main" val="3922825075"/>
                    </a:ext>
                  </a:extLst>
                </a:gridCol>
              </a:tblGrid>
              <a:tr h="0">
                <a:tc>
                  <a:txBody>
                    <a:bodyPr/>
                    <a:lstStyle/>
                    <a:p>
                      <a:pPr>
                        <a:lnSpc>
                          <a:spcPct val="115000"/>
                        </a:lnSpc>
                        <a:spcBef>
                          <a:spcPts val="240"/>
                        </a:spcBef>
                        <a:spcAft>
                          <a:spcPts val="240"/>
                        </a:spcAft>
                        <a:buNone/>
                        <a:tabLst>
                          <a:tab pos="-914400" algn="l"/>
                          <a:tab pos="228600" algn="l"/>
                        </a:tabLst>
                      </a:pPr>
                      <a:r>
                        <a:rPr lang="en-US" sz="1100" spc="-15">
                          <a:effectLst/>
                        </a:rPr>
                        <a:t>Deliverable ID</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228600" algn="l"/>
                        </a:tabLst>
                      </a:pPr>
                      <a:r>
                        <a:rPr lang="en-US" sz="1100" spc="-15">
                          <a:effectLst/>
                        </a:rPr>
                        <a:t>Deliverable Title</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438171458"/>
                  </a:ext>
                </a:extLst>
              </a:tr>
              <a:tr h="0">
                <a:tc>
                  <a:txBody>
                    <a:bodyPr/>
                    <a:lstStyle/>
                    <a:p>
                      <a:pPr>
                        <a:lnSpc>
                          <a:spcPct val="115000"/>
                        </a:lnSpc>
                        <a:spcBef>
                          <a:spcPts val="240"/>
                        </a:spcBef>
                        <a:spcAft>
                          <a:spcPts val="240"/>
                        </a:spcAft>
                        <a:buNone/>
                        <a:tabLst>
                          <a:tab pos="-914400" algn="l"/>
                          <a:tab pos="228600" algn="l"/>
                        </a:tabLst>
                      </a:pPr>
                      <a:r>
                        <a:rPr lang="en-US" sz="1100" spc="-15">
                          <a:effectLst/>
                        </a:rPr>
                        <a:t>D001</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228600" algn="l"/>
                        </a:tabLst>
                      </a:pPr>
                      <a:r>
                        <a:rPr lang="en-US" sz="1100" spc="-15" dirty="0">
                          <a:effectLst/>
                        </a:rPr>
                        <a:t>Damage threshold for different W materials at varying loading conditions in matrix form / Understanding the damage mechanisms and changes in material properties and changes in the retention behavior (FZJ)</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753560344"/>
                  </a:ext>
                </a:extLst>
              </a:tr>
              <a:tr h="0">
                <a:tc>
                  <a:txBody>
                    <a:bodyPr/>
                    <a:lstStyle/>
                    <a:p>
                      <a:pPr>
                        <a:lnSpc>
                          <a:spcPct val="115000"/>
                        </a:lnSpc>
                        <a:spcBef>
                          <a:spcPts val="240"/>
                        </a:spcBef>
                        <a:spcAft>
                          <a:spcPts val="240"/>
                        </a:spcAft>
                        <a:buNone/>
                        <a:tabLst>
                          <a:tab pos="-914400" algn="l"/>
                          <a:tab pos="228600" algn="l"/>
                        </a:tabLst>
                      </a:pPr>
                      <a:r>
                        <a:rPr lang="en-US" sz="1100" spc="-15">
                          <a:effectLst/>
                        </a:rPr>
                        <a:t>D002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en-US" sz="1100" dirty="0">
                          <a:effectLst/>
                        </a:rPr>
                        <a:t>“Evaluation of redeposited tungsten microstructure and evolution under transient loading” (DIFFER) – with focus on Properties under synergistic Loading</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15881275"/>
                  </a:ext>
                </a:extLst>
              </a:tr>
              <a:tr h="0">
                <a:tc>
                  <a:txBody>
                    <a:bodyPr/>
                    <a:lstStyle/>
                    <a:p>
                      <a:pPr>
                        <a:lnSpc>
                          <a:spcPct val="115000"/>
                        </a:lnSpc>
                        <a:spcBef>
                          <a:spcPts val="240"/>
                        </a:spcBef>
                        <a:spcAft>
                          <a:spcPts val="240"/>
                        </a:spcAft>
                        <a:buNone/>
                        <a:tabLst>
                          <a:tab pos="-914400" algn="l"/>
                          <a:tab pos="228600" algn="l"/>
                        </a:tabLst>
                      </a:pPr>
                      <a:r>
                        <a:rPr lang="en-US" sz="1100" spc="-15">
                          <a:effectLst/>
                        </a:rPr>
                        <a:t>D003</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228600" algn="l"/>
                        </a:tabLst>
                      </a:pPr>
                      <a:r>
                        <a:rPr lang="en-US" sz="1100" spc="-15">
                          <a:effectLst/>
                        </a:rPr>
                        <a:t>Exploitation of OLMAT as HHF facility – Testing of baseline and advanced materials – Laser &amp; OLMAT exposures (CIEMAT)</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988244847"/>
                  </a:ext>
                </a:extLst>
              </a:tr>
              <a:tr h="0">
                <a:tc>
                  <a:txBody>
                    <a:bodyPr/>
                    <a:lstStyle/>
                    <a:p>
                      <a:pPr>
                        <a:lnSpc>
                          <a:spcPct val="115000"/>
                        </a:lnSpc>
                        <a:spcBef>
                          <a:spcPts val="240"/>
                        </a:spcBef>
                        <a:spcAft>
                          <a:spcPts val="240"/>
                        </a:spcAft>
                        <a:buNone/>
                        <a:tabLst>
                          <a:tab pos="-914400" algn="l"/>
                          <a:tab pos="228600" algn="l"/>
                        </a:tabLst>
                      </a:pPr>
                      <a:r>
                        <a:rPr lang="en-US" sz="1100" spc="-15">
                          <a:effectLst/>
                        </a:rPr>
                        <a:t>D004</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228600" algn="l"/>
                        </a:tabLst>
                      </a:pPr>
                      <a:r>
                        <a:rPr lang="en-US" sz="1100" spc="-15">
                          <a:effectLst/>
                        </a:rPr>
                        <a:t>Qualification of W-Heavy Alloys for use in W7-X in conjunction with test on new tungsten mock-ups (WPMAT) and PFUs for WEST (WPTE) (MPG)</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575377215"/>
                  </a:ext>
                </a:extLst>
              </a:tr>
              <a:tr h="0">
                <a:tc>
                  <a:txBody>
                    <a:bodyPr/>
                    <a:lstStyle/>
                    <a:p>
                      <a:pPr>
                        <a:lnSpc>
                          <a:spcPct val="115000"/>
                        </a:lnSpc>
                        <a:spcBef>
                          <a:spcPts val="240"/>
                        </a:spcBef>
                        <a:spcAft>
                          <a:spcPts val="240"/>
                        </a:spcAft>
                        <a:buNone/>
                        <a:tabLst>
                          <a:tab pos="-914400" algn="l"/>
                          <a:tab pos="228600" algn="l"/>
                        </a:tabLst>
                      </a:pPr>
                      <a:r>
                        <a:rPr lang="en-US" sz="1100" spc="-15">
                          <a:effectLst/>
                        </a:rPr>
                        <a:t>D005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228600" algn="l"/>
                        </a:tabLst>
                      </a:pPr>
                      <a:r>
                        <a:rPr lang="en-US" sz="1100" spc="-15" dirty="0">
                          <a:effectLst/>
                        </a:rPr>
                        <a:t>Analysis of material properties after sequential HHF transient and steady-state plasma loading (KIPT).</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571199807"/>
                  </a:ext>
                </a:extLst>
              </a:tr>
            </a:tbl>
          </a:graphicData>
        </a:graphic>
      </p:graphicFrame>
      <p:graphicFrame>
        <p:nvGraphicFramePr>
          <p:cNvPr id="9" name="Tabelle 8">
            <a:extLst>
              <a:ext uri="{FF2B5EF4-FFF2-40B4-BE49-F238E27FC236}">
                <a16:creationId xmlns:a16="http://schemas.microsoft.com/office/drawing/2014/main" id="{5F964EE1-B8D5-6380-F504-30DAE29D4D58}"/>
              </a:ext>
            </a:extLst>
          </p:cNvPr>
          <p:cNvGraphicFramePr>
            <a:graphicFrameLocks noGrp="1"/>
          </p:cNvGraphicFramePr>
          <p:nvPr>
            <p:extLst>
              <p:ext uri="{D42A27DB-BD31-4B8C-83A1-F6EECF244321}">
                <p14:modId xmlns:p14="http://schemas.microsoft.com/office/powerpoint/2010/main" val="666894090"/>
              </p:ext>
            </p:extLst>
          </p:nvPr>
        </p:nvGraphicFramePr>
        <p:xfrm>
          <a:off x="151267" y="792495"/>
          <a:ext cx="5735961" cy="1463675"/>
        </p:xfrm>
        <a:graphic>
          <a:graphicData uri="http://schemas.openxmlformats.org/drawingml/2006/table">
            <a:tbl>
              <a:tblPr firstRow="1" firstCol="1" bandRow="1">
                <a:tableStyleId>{5C22544A-7EE6-4342-B048-85BDC9FD1C3A}</a:tableStyleId>
              </a:tblPr>
              <a:tblGrid>
                <a:gridCol w="1258198">
                  <a:extLst>
                    <a:ext uri="{9D8B030D-6E8A-4147-A177-3AD203B41FA5}">
                      <a16:colId xmlns:a16="http://schemas.microsoft.com/office/drawing/2014/main" val="2534998072"/>
                    </a:ext>
                  </a:extLst>
                </a:gridCol>
                <a:gridCol w="817795">
                  <a:extLst>
                    <a:ext uri="{9D8B030D-6E8A-4147-A177-3AD203B41FA5}">
                      <a16:colId xmlns:a16="http://schemas.microsoft.com/office/drawing/2014/main" val="3460263919"/>
                    </a:ext>
                  </a:extLst>
                </a:gridCol>
                <a:gridCol w="895553">
                  <a:extLst>
                    <a:ext uri="{9D8B030D-6E8A-4147-A177-3AD203B41FA5}">
                      <a16:colId xmlns:a16="http://schemas.microsoft.com/office/drawing/2014/main" val="110549780"/>
                    </a:ext>
                  </a:extLst>
                </a:gridCol>
                <a:gridCol w="2764415">
                  <a:extLst>
                    <a:ext uri="{9D8B030D-6E8A-4147-A177-3AD203B41FA5}">
                      <a16:colId xmlns:a16="http://schemas.microsoft.com/office/drawing/2014/main" val="1085976241"/>
                    </a:ext>
                  </a:extLst>
                </a:gridCol>
              </a:tblGrid>
              <a:tr h="19875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Deliverable Owner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Beneficiary</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a:effectLst/>
                        </a:rPr>
                        <a:t>PM</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Deliverable (Team)</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544107946"/>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M. Wirtz</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spc="-15">
                          <a:effectLst/>
                        </a:rPr>
                        <a:t>FZJ</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dirty="0">
                          <a:effectLst/>
                        </a:rPr>
                        <a:t>4</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D001 (M. Gago, D. Dorow-Gerspach*)</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615266925"/>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T. Morgan</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DIFFER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a:effectLst/>
                        </a:rPr>
                        <a:t>4</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GB" sz="1100">
                          <a:effectLst/>
                        </a:rPr>
                        <a:t>D002, (T. Morgan)</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87134651"/>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P. Tabares</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CIEMAT</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de-DE" sz="1100" spc="-15">
                          <a:effectLst/>
                        </a:rPr>
                        <a:t>6</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de-DE" sz="1100">
                          <a:effectLst/>
                        </a:rPr>
                        <a:t>D003 (D. Alegre)</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554212192"/>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H. Greuner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de-DE" sz="1100" spc="-15">
                          <a:effectLst/>
                        </a:rPr>
                        <a:t>MPG</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de-DE" sz="1100" spc="-15">
                          <a:effectLst/>
                        </a:rPr>
                        <a:t>3</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de-DE" sz="1100">
                          <a:effectLst/>
                        </a:rPr>
                        <a:t>D004 (H. Greuner, H. Maier, J.Riesch)</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713630233"/>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I. Garkusha</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KIPT</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571500" algn="l"/>
                          <a:tab pos="1029970" algn="l"/>
                          <a:tab pos="1371600" algn="l"/>
                        </a:tabLst>
                      </a:pPr>
                      <a:r>
                        <a:rPr lang="en-US" sz="1100" spc="-15">
                          <a:effectLst/>
                        </a:rPr>
                        <a:t>15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a:effectLst/>
                        </a:rPr>
                        <a:t>D005 (I. Garkusha)</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815769328"/>
                  </a:ext>
                </a:extLst>
              </a:tr>
              <a:tr h="22034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Total</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a:effectLst/>
                        </a:rPr>
                        <a:t>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r">
                        <a:lnSpc>
                          <a:spcPct val="115000"/>
                        </a:lnSpc>
                        <a:spcBef>
                          <a:spcPts val="240"/>
                        </a:spcBef>
                        <a:spcAft>
                          <a:spcPts val="240"/>
                        </a:spcAft>
                        <a:buNone/>
                        <a:tabLst>
                          <a:tab pos="-914400" algn="l"/>
                          <a:tab pos="457200" algn="l"/>
                          <a:tab pos="1029970" algn="l"/>
                          <a:tab pos="1371600" algn="l"/>
                        </a:tabLst>
                      </a:pPr>
                      <a:r>
                        <a:rPr lang="en-US" sz="1100" spc="-15">
                          <a:effectLst/>
                        </a:rPr>
                        <a:t>32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dirty="0">
                          <a:effectLst/>
                        </a:rPr>
                        <a:t> </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025451537"/>
                  </a:ext>
                </a:extLst>
              </a:tr>
            </a:tbl>
          </a:graphicData>
        </a:graphic>
      </p:graphicFrame>
      <p:graphicFrame>
        <p:nvGraphicFramePr>
          <p:cNvPr id="10" name="Tabelle 9">
            <a:extLst>
              <a:ext uri="{FF2B5EF4-FFF2-40B4-BE49-F238E27FC236}">
                <a16:creationId xmlns:a16="http://schemas.microsoft.com/office/drawing/2014/main" id="{0E1CF202-FDD4-95DA-C817-C5901C459D72}"/>
              </a:ext>
            </a:extLst>
          </p:cNvPr>
          <p:cNvGraphicFramePr>
            <a:graphicFrameLocks noGrp="1"/>
          </p:cNvGraphicFramePr>
          <p:nvPr>
            <p:extLst>
              <p:ext uri="{D42A27DB-BD31-4B8C-83A1-F6EECF244321}">
                <p14:modId xmlns:p14="http://schemas.microsoft.com/office/powerpoint/2010/main" val="2461023221"/>
              </p:ext>
            </p:extLst>
          </p:nvPr>
        </p:nvGraphicFramePr>
        <p:xfrm>
          <a:off x="151268" y="2349571"/>
          <a:ext cx="5735961" cy="1661160"/>
        </p:xfrm>
        <a:graphic>
          <a:graphicData uri="http://schemas.openxmlformats.org/drawingml/2006/table">
            <a:tbl>
              <a:tblPr firstRow="1" firstCol="1" bandRow="1">
                <a:tableStyleId>{5C22544A-7EE6-4342-B048-85BDC9FD1C3A}</a:tableStyleId>
              </a:tblPr>
              <a:tblGrid>
                <a:gridCol w="1070507">
                  <a:extLst>
                    <a:ext uri="{9D8B030D-6E8A-4147-A177-3AD203B41FA5}">
                      <a16:colId xmlns:a16="http://schemas.microsoft.com/office/drawing/2014/main" val="1685327974"/>
                    </a:ext>
                  </a:extLst>
                </a:gridCol>
                <a:gridCol w="1005486">
                  <a:extLst>
                    <a:ext uri="{9D8B030D-6E8A-4147-A177-3AD203B41FA5}">
                      <a16:colId xmlns:a16="http://schemas.microsoft.com/office/drawing/2014/main" val="769236000"/>
                    </a:ext>
                  </a:extLst>
                </a:gridCol>
                <a:gridCol w="895553">
                  <a:extLst>
                    <a:ext uri="{9D8B030D-6E8A-4147-A177-3AD203B41FA5}">
                      <a16:colId xmlns:a16="http://schemas.microsoft.com/office/drawing/2014/main" val="1691720111"/>
                    </a:ext>
                  </a:extLst>
                </a:gridCol>
                <a:gridCol w="2764415">
                  <a:extLst>
                    <a:ext uri="{9D8B030D-6E8A-4147-A177-3AD203B41FA5}">
                      <a16:colId xmlns:a16="http://schemas.microsoft.com/office/drawing/2014/main" val="2852998220"/>
                    </a:ext>
                  </a:extLst>
                </a:gridCol>
              </a:tblGrid>
              <a:tr h="19875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Device</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Beneficiary</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Days</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  Related Deliverable</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388680594"/>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PSI-2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spc="-15">
                          <a:effectLst/>
                        </a:rPr>
                        <a:t>FZJ</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10</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D001</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569259352"/>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JUDITH</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spc="-15">
                          <a:effectLst/>
                        </a:rPr>
                        <a:t>FZJ</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15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D001</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412719324"/>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Accelerator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spc="-15">
                          <a:effectLst/>
                        </a:rPr>
                        <a:t>FZJ</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3</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dirty="0">
                          <a:effectLst/>
                        </a:rPr>
                        <a:t>D001 jointly with SPA 3/SPA 4</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287862260"/>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GLADIS</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MPG</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a:effectLst/>
                        </a:rPr>
                        <a:t>D004</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166547397"/>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MAGNUM-PSI</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DIFFER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5 </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a:effectLst/>
                        </a:rPr>
                        <a:t>D002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080163845"/>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UPP</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DIFFER</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5</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a:effectLst/>
                        </a:rPr>
                        <a:t>D002</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359694244"/>
                  </a:ext>
                </a:extLst>
              </a:tr>
              <a:tr h="208915">
                <a:tc>
                  <a:txBody>
                    <a:bodyPr/>
                    <a:lstStyle/>
                    <a:p>
                      <a:pPr>
                        <a:lnSpc>
                          <a:spcPct val="115000"/>
                        </a:lnSpc>
                        <a:spcBef>
                          <a:spcPts val="240"/>
                        </a:spcBef>
                        <a:spcAft>
                          <a:spcPts val="240"/>
                        </a:spcAft>
                        <a:buNone/>
                        <a:tabLst>
                          <a:tab pos="-914400" algn="l"/>
                          <a:tab pos="457200" algn="l"/>
                          <a:tab pos="1029970" algn="l"/>
                          <a:tab pos="1371600" algn="l"/>
                        </a:tabLst>
                      </a:pPr>
                      <a:r>
                        <a:rPr lang="en-US" sz="1100" spc="-15" dirty="0">
                          <a:effectLst/>
                        </a:rPr>
                        <a:t>OLMAT</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dirty="0">
                          <a:effectLst/>
                        </a:rPr>
                        <a:t>CIEMAT</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457200" algn="l"/>
                          <a:tab pos="1029970" algn="l"/>
                          <a:tab pos="1371600" algn="l"/>
                        </a:tabLst>
                      </a:pPr>
                      <a:r>
                        <a:rPr lang="en-US" sz="1100" spc="-15">
                          <a:effectLst/>
                        </a:rPr>
                        <a:t>10</a:t>
                      </a:r>
                      <a:endParaRPr lang="de-DE"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pPr>
                      <a:r>
                        <a:rPr lang="en-US" sz="1100" dirty="0">
                          <a:effectLst/>
                        </a:rPr>
                        <a:t>D003</a:t>
                      </a:r>
                      <a:endParaRPr lang="de-DE"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575448402"/>
                  </a:ext>
                </a:extLst>
              </a:tr>
            </a:tbl>
          </a:graphicData>
        </a:graphic>
      </p:graphicFrame>
      <p:sp>
        <p:nvSpPr>
          <p:cNvPr id="12" name="Textfeld 11">
            <a:extLst>
              <a:ext uri="{FF2B5EF4-FFF2-40B4-BE49-F238E27FC236}">
                <a16:creationId xmlns:a16="http://schemas.microsoft.com/office/drawing/2014/main" id="{875E92E1-AD49-849A-0C33-B8B39568348E}"/>
              </a:ext>
            </a:extLst>
          </p:cNvPr>
          <p:cNvSpPr txBox="1"/>
          <p:nvPr/>
        </p:nvSpPr>
        <p:spPr>
          <a:xfrm>
            <a:off x="5932164" y="898563"/>
            <a:ext cx="6108568" cy="5060873"/>
          </a:xfrm>
          <a:prstGeom prst="rect">
            <a:avLst/>
          </a:prstGeom>
          <a:noFill/>
        </p:spPr>
        <p:txBody>
          <a:bodyPr wrap="square">
            <a:spAutoFit/>
          </a:bodyPr>
          <a:lstStyle/>
          <a:p>
            <a:pPr marL="342900" lvl="0" indent="-342900" algn="just">
              <a:lnSpc>
                <a:spcPct val="115000"/>
              </a:lnSpc>
              <a:spcAft>
                <a:spcPts val="240"/>
              </a:spcAft>
              <a:buFont typeface="Wingdings" pitchFamily="2" charset="2"/>
              <a:buChar char=""/>
              <a:tabLst>
                <a:tab pos="-914400" algn="l"/>
              </a:tabLst>
            </a:pPr>
            <a:r>
              <a:rPr lang="en-US" sz="1200" dirty="0">
                <a:effectLst/>
                <a:latin typeface="Calibri" panose="020F0502020204030204" pitchFamily="34" charset="0"/>
                <a:ea typeface="SimSun" panose="02010600030101010101" pitchFamily="2" charset="-122"/>
                <a:cs typeface="Calibri" panose="020F0502020204030204" pitchFamily="34" charset="0"/>
              </a:rPr>
              <a:t>Establish a test matrix for Materials utilized in WEST and ITER with respect to updated load specifications. in the available devices (DIFFER, FZJ, MPG)</a:t>
            </a:r>
            <a:endParaRPr lang="de-DE" sz="1200" dirty="0">
              <a:effectLst/>
              <a:latin typeface="Calibri" panose="020F0502020204030204" pitchFamily="34" charset="0"/>
              <a:ea typeface="SimSun" panose="02010600030101010101" pitchFamily="2" charset="-122"/>
              <a:cs typeface="Arial" panose="020B0604020202020204" pitchFamily="34" charset="0"/>
            </a:endParaRPr>
          </a:p>
          <a:p>
            <a:pPr marL="342900" lvl="0" indent="-342900" algn="just">
              <a:lnSpc>
                <a:spcPct val="115000"/>
              </a:lnSpc>
              <a:spcAft>
                <a:spcPts val="600"/>
              </a:spcAft>
              <a:buFont typeface="Wingdings" pitchFamily="2" charset="2"/>
              <a:buChar char=""/>
              <a:tabLst>
                <a:tab pos="-914400" algn="l"/>
              </a:tabLst>
            </a:pPr>
            <a:r>
              <a:rPr lang="en-US" sz="1200" dirty="0">
                <a:effectLst/>
                <a:latin typeface="Calibri" panose="020F0502020204030204" pitchFamily="34" charset="0"/>
                <a:ea typeface="SimSun" panose="02010600030101010101" pitchFamily="2" charset="-122"/>
                <a:cs typeface="Calibri" panose="020F0502020204030204" pitchFamily="34" charset="0"/>
              </a:rPr>
              <a:t>Study the impact of synergistic loads on ITER and DEMO relevant baseline Materials (tungsten, W-FGMs on Steel) and new materials developments with Laser (Laser at PSI-2) and e-beam (JUDITH) as well as steady-state plasma exposure (He, H). A special focus will be the qualification of these materials under high cycle numbers and seed-impurities exposure. (FZJ)</a:t>
            </a:r>
            <a:endParaRPr lang="de-DE" sz="1200" dirty="0">
              <a:effectLst/>
              <a:latin typeface="Calibri" panose="020F0502020204030204" pitchFamily="34" charset="0"/>
              <a:ea typeface="SimSun" panose="02010600030101010101" pitchFamily="2" charset="-122"/>
              <a:cs typeface="Arial" panose="020B0604020202020204" pitchFamily="34" charset="0"/>
            </a:endParaRPr>
          </a:p>
          <a:p>
            <a:pPr marL="342900" lvl="0" indent="-342900" algn="just">
              <a:lnSpc>
                <a:spcPct val="115000"/>
              </a:lnSpc>
              <a:spcAft>
                <a:spcPts val="600"/>
              </a:spcAft>
              <a:buFont typeface="Wingdings" pitchFamily="2" charset="2"/>
              <a:buChar char=""/>
              <a:tabLst>
                <a:tab pos="-914400" algn="l"/>
              </a:tabLst>
            </a:pPr>
            <a:r>
              <a:rPr lang="en-US" sz="1200" dirty="0">
                <a:effectLst/>
                <a:latin typeface="Calibri" panose="020F0502020204030204" pitchFamily="34" charset="0"/>
                <a:ea typeface="SimSun" panose="02010600030101010101" pitchFamily="2" charset="-122"/>
                <a:cs typeface="Calibri" panose="020F0502020204030204" pitchFamily="34" charset="0"/>
              </a:rPr>
              <a:t>Post-mortem analysis will characterize the induced surface modifications and damages as well as investigate changes of the materials properties due to e.g. recrystallization behavior and/or surface morphology changes. (FZJ, MPG, DIFFER, KIPT)</a:t>
            </a:r>
            <a:endParaRPr lang="de-DE" sz="1200" dirty="0">
              <a:effectLst/>
              <a:latin typeface="Calibri" panose="020F0502020204030204" pitchFamily="34" charset="0"/>
              <a:ea typeface="SimSun" panose="02010600030101010101" pitchFamily="2" charset="-122"/>
              <a:cs typeface="Arial" panose="020B0604020202020204" pitchFamily="34" charset="0"/>
            </a:endParaRPr>
          </a:p>
          <a:p>
            <a:pPr marL="342900" lvl="0" indent="-342900" algn="just">
              <a:lnSpc>
                <a:spcPct val="115000"/>
              </a:lnSpc>
              <a:spcAft>
                <a:spcPts val="600"/>
              </a:spcAft>
              <a:buFont typeface="Wingdings" pitchFamily="2" charset="2"/>
              <a:buChar char=""/>
              <a:tabLst>
                <a:tab pos="-914400" algn="l"/>
              </a:tabLst>
            </a:pPr>
            <a:r>
              <a:rPr lang="en-US" sz="1200" dirty="0">
                <a:effectLst/>
                <a:latin typeface="Calibri" panose="020F0502020204030204" pitchFamily="34" charset="0"/>
                <a:ea typeface="SimSun" panose="02010600030101010101" pitchFamily="2" charset="-122"/>
                <a:cs typeface="Calibri" panose="020F0502020204030204" pitchFamily="34" charset="0"/>
              </a:rPr>
              <a:t>Determine underlying mechanisms of evolution of crack propagation in materials for ITER and current day devices. (FZJ, DIFFER, KIPT, MPG, CIEMAT)</a:t>
            </a:r>
            <a:endParaRPr lang="de-DE" sz="1200" dirty="0">
              <a:effectLst/>
              <a:latin typeface="Calibri" panose="020F0502020204030204" pitchFamily="34" charset="0"/>
              <a:ea typeface="SimSun" panose="02010600030101010101" pitchFamily="2" charset="-122"/>
              <a:cs typeface="Arial" panose="020B0604020202020204" pitchFamily="34" charset="0"/>
            </a:endParaRPr>
          </a:p>
          <a:p>
            <a:pPr marL="342900" lvl="0" indent="-342900" algn="just">
              <a:lnSpc>
                <a:spcPct val="115000"/>
              </a:lnSpc>
              <a:spcAft>
                <a:spcPts val="600"/>
              </a:spcAft>
              <a:buFont typeface="Wingdings" pitchFamily="2" charset="2"/>
              <a:buChar char=""/>
              <a:tabLst>
                <a:tab pos="-914400" algn="l"/>
              </a:tabLst>
            </a:pPr>
            <a:r>
              <a:rPr lang="en-US" sz="1200" dirty="0">
                <a:effectLst/>
                <a:latin typeface="Calibri" panose="020F0502020204030204" pitchFamily="34" charset="0"/>
                <a:ea typeface="SimSun" panose="02010600030101010101" pitchFamily="2" charset="-122"/>
                <a:cs typeface="Calibri" panose="020F0502020204030204" pitchFamily="34" charset="0"/>
              </a:rPr>
              <a:t>Qualify W materials for use in W7-X. (MPG, FZJ)</a:t>
            </a:r>
            <a:endParaRPr lang="de-DE" sz="1200" dirty="0">
              <a:effectLst/>
              <a:latin typeface="Calibri" panose="020F0502020204030204" pitchFamily="34" charset="0"/>
              <a:ea typeface="SimSun" panose="02010600030101010101" pitchFamily="2" charset="-122"/>
              <a:cs typeface="Arial" panose="020B0604020202020204" pitchFamily="34" charset="0"/>
            </a:endParaRPr>
          </a:p>
          <a:p>
            <a:pPr marL="342900" lvl="0" indent="-342900" algn="just">
              <a:lnSpc>
                <a:spcPct val="115000"/>
              </a:lnSpc>
              <a:spcAft>
                <a:spcPts val="600"/>
              </a:spcAft>
              <a:buFont typeface="Wingdings" pitchFamily="2" charset="2"/>
              <a:buChar char=""/>
              <a:tabLst>
                <a:tab pos="-914400" algn="l"/>
              </a:tabLst>
            </a:pPr>
            <a:r>
              <a:rPr lang="en-US" sz="12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Synergy effects from sequential stationary (PSI-2 / MAGNUM-PSI, OLMAT) and transient (QSPA) plasma loads.  (DIFFER, MPG, FZJ, KIPT, CIEMAT)</a:t>
            </a:r>
            <a:endParaRPr lang="de-DE" sz="1200" dirty="0">
              <a:effectLst/>
              <a:latin typeface="Calibri" panose="020F0502020204030204" pitchFamily="34" charset="0"/>
              <a:ea typeface="SimSun" panose="02010600030101010101" pitchFamily="2" charset="-122"/>
              <a:cs typeface="Arial" panose="020B0604020202020204" pitchFamily="34" charset="0"/>
            </a:endParaRPr>
          </a:p>
          <a:p>
            <a:pPr marL="342900" lvl="0" indent="-342900" algn="just">
              <a:lnSpc>
                <a:spcPct val="115000"/>
              </a:lnSpc>
              <a:spcAft>
                <a:spcPts val="600"/>
              </a:spcAft>
              <a:buFont typeface="Wingdings" pitchFamily="2" charset="2"/>
              <a:buChar char=""/>
              <a:tabLst>
                <a:tab pos="-914400" algn="l"/>
              </a:tabLst>
            </a:pPr>
            <a:r>
              <a:rPr lang="en-US" sz="12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Studies of fatigue cracks formation in deformed/re-crystalized W, fatigue damage of </a:t>
            </a:r>
            <a:r>
              <a:rPr lang="en-US" sz="12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W</a:t>
            </a:r>
            <a:r>
              <a:rPr lang="en-US" sz="1200" baseline="-25000" dirty="0" err="1">
                <a:solidFill>
                  <a:srgbClr val="000000"/>
                </a:solidFill>
                <a:effectLst/>
                <a:latin typeface="Calibri" panose="020F0502020204030204" pitchFamily="34" charset="0"/>
                <a:ea typeface="SimSun" panose="02010600030101010101" pitchFamily="2" charset="-122"/>
                <a:cs typeface="Calibri" panose="020F0502020204030204" pitchFamily="34" charset="0"/>
              </a:rPr>
              <a:t>f</a:t>
            </a:r>
            <a:r>
              <a:rPr lang="en-US" sz="12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/W wires, latticing W etc. (FZJ)</a:t>
            </a:r>
            <a:endParaRPr lang="de-DE" sz="1200" dirty="0">
              <a:effectLst/>
              <a:latin typeface="Calibri" panose="020F0502020204030204" pitchFamily="34" charset="0"/>
              <a:ea typeface="SimSun" panose="02010600030101010101" pitchFamily="2" charset="-122"/>
              <a:cs typeface="Arial" panose="020B0604020202020204" pitchFamily="34" charset="0"/>
            </a:endParaRPr>
          </a:p>
          <a:p>
            <a:pPr marL="342900" lvl="0" indent="-342900" algn="just">
              <a:lnSpc>
                <a:spcPct val="115000"/>
              </a:lnSpc>
              <a:spcAft>
                <a:spcPts val="600"/>
              </a:spcAft>
              <a:buFont typeface="Wingdings" pitchFamily="2" charset="2"/>
              <a:buChar char=""/>
              <a:tabLst>
                <a:tab pos="-914400" algn="l"/>
              </a:tabLst>
            </a:pPr>
            <a:r>
              <a:rPr lang="en-US" sz="12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Combination of pulsed and steady state loading (e.g. behavior of QSPA pre-damaged targets in PSI-2, </a:t>
            </a:r>
            <a:r>
              <a:rPr lang="en-US" sz="1200" spc="-15"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JUIDTH </a:t>
            </a:r>
            <a:r>
              <a:rPr lang="en-US" sz="12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compared with reference samples). (FZJ, KIPT)</a:t>
            </a:r>
            <a:endParaRPr lang="de-DE" sz="1200" dirty="0">
              <a:effectLst/>
              <a:latin typeface="Calibri" panose="020F0502020204030204" pitchFamily="34" charset="0"/>
              <a:ea typeface="SimSun" panose="02010600030101010101" pitchFamily="2" charset="-122"/>
              <a:cs typeface="Arial" panose="020B0604020202020204" pitchFamily="34" charset="0"/>
            </a:endParaRPr>
          </a:p>
          <a:p>
            <a:pPr>
              <a:buNone/>
            </a:pPr>
            <a:r>
              <a:rPr lang="en-US" sz="1200" dirty="0">
                <a:effectLst/>
                <a:latin typeface="Calibri" panose="020F0502020204030204" pitchFamily="34" charset="0"/>
                <a:ea typeface="SimSun" panose="02010600030101010101" pitchFamily="2" charset="-122"/>
              </a:rPr>
              <a:t>Study the Behavior of pre-cracked samples under edge loading conditions - links to HHF facilities such as JUDITH and WEST. (DIFFER, FZJ)</a:t>
            </a:r>
            <a:r>
              <a:rPr lang="de-DE" sz="1200" dirty="0">
                <a:effectLst/>
              </a:rPr>
              <a:t> </a:t>
            </a:r>
            <a:endParaRPr lang="en-GB" sz="1200" dirty="0"/>
          </a:p>
        </p:txBody>
      </p:sp>
    </p:spTree>
    <p:extLst>
      <p:ext uri="{BB962C8B-B14F-4D97-AF65-F5344CB8AC3E}">
        <p14:creationId xmlns:p14="http://schemas.microsoft.com/office/powerpoint/2010/main" val="7097742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BF8B10-EA76-9CC2-5CE3-F0964B07EE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1200" cap="none" spc="0" normalizeH="0" baseline="0" noProof="0" smtClean="0">
                <a:ln>
                  <a:noFill/>
                </a:ln>
                <a:solidFill>
                  <a:prstClr val="whit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itle 1">
            <a:extLst>
              <a:ext uri="{FF2B5EF4-FFF2-40B4-BE49-F238E27FC236}">
                <a16:creationId xmlns:a16="http://schemas.microsoft.com/office/drawing/2014/main" id="{49244794-B8C7-5F8C-B03B-51349EDF91E5}"/>
              </a:ext>
            </a:extLst>
          </p:cNvPr>
          <p:cNvSpPr txBox="1">
            <a:spLocks/>
          </p:cNvSpPr>
          <p:nvPr/>
        </p:nvSpPr>
        <p:spPr bwMode="auto">
          <a:xfrm>
            <a:off x="838198" y="-9298"/>
            <a:ext cx="8723051" cy="791196"/>
          </a:xfrm>
          <a:prstGeom prst="rect">
            <a:avLst/>
          </a:prstGeom>
        </p:spPr>
        <p:txBody>
          <a:bodyPr vert="horz" lIns="91440" tIns="45720" rIns="91440" bIns="45720" rtlCol="0" anchor="ctr">
            <a:noAutofit/>
          </a:bodyPr>
          <a:lstStyle>
            <a:lvl1pPr algn="l" defTabSz="685800">
              <a:lnSpc>
                <a:spcPts val="2400"/>
              </a:lnSpc>
              <a:spcBef>
                <a:spcPts val="0"/>
              </a:spcBef>
              <a:buNone/>
              <a:defRPr sz="2800" b="1">
                <a:solidFill>
                  <a:schemeClr val="tx2"/>
                </a:solidFill>
                <a:latin typeface="+mn-lt"/>
                <a:ea typeface="+mj-ea"/>
                <a:cs typeface="Arial"/>
              </a:defRPr>
            </a:lvl1pPr>
          </a:lstStyle>
          <a:p>
            <a:pPr marL="0" marR="0" lvl="0" indent="0" algn="l" defTabSz="685800" rtl="0" eaLnBrk="1" fontAlgn="auto" latinLnBrk="0" hangingPunct="1">
              <a:lnSpc>
                <a:spcPts val="24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E2841"/>
                </a:solidFill>
                <a:effectLst/>
                <a:uLnTx/>
                <a:uFillTx/>
                <a:latin typeface="Aptos" panose="02110004020202020204"/>
                <a:ea typeface="+mj-ea"/>
                <a:cs typeface="Arial"/>
              </a:rPr>
              <a:t> IR Camera for surface analysis – cracking detection</a:t>
            </a:r>
          </a:p>
        </p:txBody>
      </p:sp>
      <p:sp>
        <p:nvSpPr>
          <p:cNvPr id="2" name="TextBox 1">
            <a:extLst>
              <a:ext uri="{FF2B5EF4-FFF2-40B4-BE49-F238E27FC236}">
                <a16:creationId xmlns:a16="http://schemas.microsoft.com/office/drawing/2014/main" id="{187FE3C3-D6BA-1432-DE1B-BE4AC69E45D2}"/>
              </a:ext>
            </a:extLst>
          </p:cNvPr>
          <p:cNvSpPr txBox="1"/>
          <p:nvPr/>
        </p:nvSpPr>
        <p:spPr>
          <a:xfrm>
            <a:off x="383227" y="1700915"/>
            <a:ext cx="5874226" cy="470898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Study analyses the surface for cracks and indentation using IR camera.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Seek thermal S314SPX IR camera was acquired to analyse the surface.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Python program was developed to  record images and videos.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A CW IR laser operating at 1470 nm was used to heat the surface.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Initial tests after laser heating were done on conductive (W metallic) and insulating (plastic) materials – Fig.1. &amp; Fig.2.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Localized hotspots were observed at the indented positions in the image captured by the IR camera.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Working currently on W/metallic samples.</a:t>
            </a:r>
          </a:p>
        </p:txBody>
      </p:sp>
      <p:sp>
        <p:nvSpPr>
          <p:cNvPr id="18" name="TextBox 17">
            <a:extLst>
              <a:ext uri="{FF2B5EF4-FFF2-40B4-BE49-F238E27FC236}">
                <a16:creationId xmlns:a16="http://schemas.microsoft.com/office/drawing/2014/main" id="{E77B5614-5FCC-4F84-279F-9030B4D7EB0B}"/>
              </a:ext>
            </a:extLst>
          </p:cNvPr>
          <p:cNvSpPr txBox="1"/>
          <p:nvPr/>
        </p:nvSpPr>
        <p:spPr>
          <a:xfrm>
            <a:off x="11062859" y="1374780"/>
            <a:ext cx="14074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IR camera</a:t>
            </a:r>
          </a:p>
        </p:txBody>
      </p:sp>
      <p:grpSp>
        <p:nvGrpSpPr>
          <p:cNvPr id="28" name="Group 27">
            <a:extLst>
              <a:ext uri="{FF2B5EF4-FFF2-40B4-BE49-F238E27FC236}">
                <a16:creationId xmlns:a16="http://schemas.microsoft.com/office/drawing/2014/main" id="{F8CAAFD0-1E29-2EF2-1D4A-53DD497AB19B}"/>
              </a:ext>
            </a:extLst>
          </p:cNvPr>
          <p:cNvGrpSpPr/>
          <p:nvPr/>
        </p:nvGrpSpPr>
        <p:grpSpPr>
          <a:xfrm>
            <a:off x="7057511" y="559282"/>
            <a:ext cx="5308999" cy="2715333"/>
            <a:chOff x="8095587" y="1490"/>
            <a:chExt cx="4071412" cy="2323559"/>
          </a:xfrm>
        </p:grpSpPr>
        <p:sp>
          <p:nvSpPr>
            <p:cNvPr id="14" name="Rectangle: Rounded Corners 13">
              <a:extLst>
                <a:ext uri="{FF2B5EF4-FFF2-40B4-BE49-F238E27FC236}">
                  <a16:creationId xmlns:a16="http://schemas.microsoft.com/office/drawing/2014/main" id="{B505CCE5-18D0-95F3-7EBF-973DF075C570}"/>
                </a:ext>
              </a:extLst>
            </p:cNvPr>
            <p:cNvSpPr/>
            <p:nvPr/>
          </p:nvSpPr>
          <p:spPr>
            <a:xfrm>
              <a:off x="10515601" y="1958711"/>
              <a:ext cx="1234092" cy="366338"/>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Rounded Corners 14">
              <a:extLst>
                <a:ext uri="{FF2B5EF4-FFF2-40B4-BE49-F238E27FC236}">
                  <a16:creationId xmlns:a16="http://schemas.microsoft.com/office/drawing/2014/main" id="{4903046E-BDA6-489F-D9F8-5CE15FF6BC66}"/>
                </a:ext>
              </a:extLst>
            </p:cNvPr>
            <p:cNvSpPr/>
            <p:nvPr/>
          </p:nvSpPr>
          <p:spPr>
            <a:xfrm>
              <a:off x="10868238" y="1906688"/>
              <a:ext cx="557805" cy="52023"/>
            </a:xfrm>
            <a:prstGeom prst="roundRect">
              <a:avLst>
                <a:gd name="adj" fmla="val 43803"/>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16" name="Straight Arrow Connector 15">
              <a:extLst>
                <a:ext uri="{FF2B5EF4-FFF2-40B4-BE49-F238E27FC236}">
                  <a16:creationId xmlns:a16="http://schemas.microsoft.com/office/drawing/2014/main" id="{E6435A4F-EB2F-7D08-2E5A-338CF4790412}"/>
                </a:ext>
              </a:extLst>
            </p:cNvPr>
            <p:cNvCxnSpPr>
              <a:cxnSpLocks/>
              <a:endCxn id="15" idx="0"/>
            </p:cNvCxnSpPr>
            <p:nvPr/>
          </p:nvCxnSpPr>
          <p:spPr>
            <a:xfrm flipH="1">
              <a:off x="11147141" y="1762665"/>
              <a:ext cx="278903" cy="1440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205C7FDA-5E69-963F-5360-8E21BD05A918}"/>
                </a:ext>
              </a:extLst>
            </p:cNvPr>
            <p:cNvSpPr txBox="1"/>
            <p:nvPr/>
          </p:nvSpPr>
          <p:spPr>
            <a:xfrm>
              <a:off x="11233775" y="1508094"/>
              <a:ext cx="9332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Sample</a:t>
              </a:r>
            </a:p>
          </p:txBody>
        </p:sp>
        <p:sp>
          <p:nvSpPr>
            <p:cNvPr id="19" name="Free-form: Shape 18">
              <a:extLst>
                <a:ext uri="{FF2B5EF4-FFF2-40B4-BE49-F238E27FC236}">
                  <a16:creationId xmlns:a16="http://schemas.microsoft.com/office/drawing/2014/main" id="{6FDB0968-C6F6-309C-4C9F-BEE864B65277}"/>
                </a:ext>
              </a:extLst>
            </p:cNvPr>
            <p:cNvSpPr/>
            <p:nvPr/>
          </p:nvSpPr>
          <p:spPr>
            <a:xfrm>
              <a:off x="8831350" y="181064"/>
              <a:ext cx="2228046" cy="947657"/>
            </a:xfrm>
            <a:custGeom>
              <a:avLst/>
              <a:gdLst>
                <a:gd name="connsiteX0" fmla="*/ 2228046 w 2228046"/>
                <a:gd name="connsiteY0" fmla="*/ 947657 h 947657"/>
                <a:gd name="connsiteX1" fmla="*/ 1365161 w 2228046"/>
                <a:gd name="connsiteY1" fmla="*/ 7500 h 947657"/>
                <a:gd name="connsiteX2" fmla="*/ 0 w 2228046"/>
                <a:gd name="connsiteY2" fmla="*/ 503336 h 947657"/>
              </a:gdLst>
              <a:ahLst/>
              <a:cxnLst>
                <a:cxn ang="0">
                  <a:pos x="connsiteX0" y="connsiteY0"/>
                </a:cxn>
                <a:cxn ang="0">
                  <a:pos x="connsiteX1" y="connsiteY1"/>
                </a:cxn>
                <a:cxn ang="0">
                  <a:pos x="connsiteX2" y="connsiteY2"/>
                </a:cxn>
              </a:cxnLst>
              <a:rect l="l" t="t" r="r" b="b"/>
              <a:pathLst>
                <a:path w="2228046" h="947657">
                  <a:moveTo>
                    <a:pt x="2228046" y="947657"/>
                  </a:moveTo>
                  <a:cubicBezTo>
                    <a:pt x="1982274" y="514605"/>
                    <a:pt x="1736502" y="81553"/>
                    <a:pt x="1365161" y="7500"/>
                  </a:cubicBezTo>
                  <a:cubicBezTo>
                    <a:pt x="993820" y="-66554"/>
                    <a:pt x="140594" y="430356"/>
                    <a:pt x="0" y="50333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2" name="Picture 21" descr="A computer with a keyboard&#10;&#10;Description automatically generated">
              <a:extLst>
                <a:ext uri="{FF2B5EF4-FFF2-40B4-BE49-F238E27FC236}">
                  <a16:creationId xmlns:a16="http://schemas.microsoft.com/office/drawing/2014/main" id="{29A70F74-5D53-BD4B-49A4-880F8451599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flipH="1">
              <a:off x="8095587" y="1490"/>
              <a:ext cx="1284990" cy="1337225"/>
            </a:xfrm>
            <a:prstGeom prst="rect">
              <a:avLst/>
            </a:prstGeom>
          </p:spPr>
        </p:pic>
        <p:sp>
          <p:nvSpPr>
            <p:cNvPr id="23" name="Rectangle: Rounded Corners 22">
              <a:extLst>
                <a:ext uri="{FF2B5EF4-FFF2-40B4-BE49-F238E27FC236}">
                  <a16:creationId xmlns:a16="http://schemas.microsoft.com/office/drawing/2014/main" id="{4ED3F90B-390A-0316-EE4E-CBE205DF384A}"/>
                </a:ext>
              </a:extLst>
            </p:cNvPr>
            <p:cNvSpPr/>
            <p:nvPr/>
          </p:nvSpPr>
          <p:spPr>
            <a:xfrm>
              <a:off x="10943369" y="1260261"/>
              <a:ext cx="306829" cy="127144"/>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Rectangle: Rounded Corners 23">
              <a:extLst>
                <a:ext uri="{FF2B5EF4-FFF2-40B4-BE49-F238E27FC236}">
                  <a16:creationId xmlns:a16="http://schemas.microsoft.com/office/drawing/2014/main" id="{4C0EF7DA-618F-66AB-EE01-DB62DC75F05B}"/>
                </a:ext>
              </a:extLst>
            </p:cNvPr>
            <p:cNvSpPr/>
            <p:nvPr/>
          </p:nvSpPr>
          <p:spPr>
            <a:xfrm>
              <a:off x="10455327" y="1118650"/>
              <a:ext cx="1408427" cy="1645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3" name="Picture 2">
            <a:extLst>
              <a:ext uri="{FF2B5EF4-FFF2-40B4-BE49-F238E27FC236}">
                <a16:creationId xmlns:a16="http://schemas.microsoft.com/office/drawing/2014/main" id="{EFFA3F02-9611-CFEA-BF32-8CA72FC977B1}"/>
              </a:ext>
            </a:extLst>
          </p:cNvPr>
          <p:cNvPicPr>
            <a:picLocks noChangeAspect="1"/>
          </p:cNvPicPr>
          <p:nvPr/>
        </p:nvPicPr>
        <p:blipFill>
          <a:blip r:embed="rId5"/>
          <a:stretch>
            <a:fillRect/>
          </a:stretch>
        </p:blipFill>
        <p:spPr bwMode="auto">
          <a:xfrm>
            <a:off x="11352121" y="-15363"/>
            <a:ext cx="814341" cy="814341"/>
          </a:xfrm>
          <a:prstGeom prst="rect">
            <a:avLst/>
          </a:prstGeom>
        </p:spPr>
      </p:pic>
      <p:sp>
        <p:nvSpPr>
          <p:cNvPr id="5" name="TextBox 4">
            <a:extLst>
              <a:ext uri="{FF2B5EF4-FFF2-40B4-BE49-F238E27FC236}">
                <a16:creationId xmlns:a16="http://schemas.microsoft.com/office/drawing/2014/main" id="{4EB12BA7-6DC8-2587-E54F-9B8059222D98}"/>
              </a:ext>
            </a:extLst>
          </p:cNvPr>
          <p:cNvSpPr txBox="1"/>
          <p:nvPr/>
        </p:nvSpPr>
        <p:spPr>
          <a:xfrm>
            <a:off x="9349875" y="140555"/>
            <a:ext cx="28165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F0"/>
                </a:solidFill>
                <a:effectLst/>
                <a:uLnTx/>
                <a:uFillTx/>
                <a:latin typeface="Aptos" panose="02110004020202020204"/>
                <a:ea typeface="+mn-ea"/>
                <a:cs typeface="+mn-cs"/>
              </a:rPr>
              <a:t>Comenius Univ. in Bratislava</a:t>
            </a:r>
          </a:p>
        </p:txBody>
      </p:sp>
      <p:sp>
        <p:nvSpPr>
          <p:cNvPr id="10" name="TextBox 9">
            <a:extLst>
              <a:ext uri="{FF2B5EF4-FFF2-40B4-BE49-F238E27FC236}">
                <a16:creationId xmlns:a16="http://schemas.microsoft.com/office/drawing/2014/main" id="{0D7B6F26-9C11-2242-3379-EA4AA99FF463}"/>
              </a:ext>
            </a:extLst>
          </p:cNvPr>
          <p:cNvSpPr txBox="1"/>
          <p:nvPr/>
        </p:nvSpPr>
        <p:spPr>
          <a:xfrm>
            <a:off x="919478" y="1134228"/>
            <a:ext cx="323850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black"/>
                </a:solidFill>
                <a:effectLst/>
                <a:uLnTx/>
                <a:uFillTx/>
                <a:latin typeface="Aptos" panose="02110004020202020204"/>
                <a:ea typeface="+mn-ea"/>
                <a:cs typeface="+mn-cs"/>
              </a:rPr>
              <a:t>Work done in 2024</a:t>
            </a:r>
            <a:endParaRPr kumimoji="0" lang="en-US" sz="26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29" name="Group 28">
            <a:extLst>
              <a:ext uri="{FF2B5EF4-FFF2-40B4-BE49-F238E27FC236}">
                <a16:creationId xmlns:a16="http://schemas.microsoft.com/office/drawing/2014/main" id="{67AA40E5-D0F2-72A9-77EF-B3B611FF756B}"/>
              </a:ext>
            </a:extLst>
          </p:cNvPr>
          <p:cNvGrpSpPr/>
          <p:nvPr/>
        </p:nvGrpSpPr>
        <p:grpSpPr>
          <a:xfrm>
            <a:off x="7031962" y="2231939"/>
            <a:ext cx="3063048" cy="2445410"/>
            <a:chOff x="7031962" y="2231939"/>
            <a:chExt cx="3063048" cy="2445410"/>
          </a:xfrm>
        </p:grpSpPr>
        <p:grpSp>
          <p:nvGrpSpPr>
            <p:cNvPr id="25" name="Group 24">
              <a:extLst>
                <a:ext uri="{FF2B5EF4-FFF2-40B4-BE49-F238E27FC236}">
                  <a16:creationId xmlns:a16="http://schemas.microsoft.com/office/drawing/2014/main" id="{6D551D8E-8786-132D-92F3-70D66ECD9B28}"/>
                </a:ext>
              </a:extLst>
            </p:cNvPr>
            <p:cNvGrpSpPr/>
            <p:nvPr/>
          </p:nvGrpSpPr>
          <p:grpSpPr>
            <a:xfrm>
              <a:off x="7031962" y="2231939"/>
              <a:ext cx="3063048" cy="2445410"/>
              <a:chOff x="8738082" y="4001751"/>
              <a:chExt cx="2736814" cy="2246012"/>
            </a:xfrm>
          </p:grpSpPr>
          <p:pic>
            <p:nvPicPr>
              <p:cNvPr id="20" name="Picture 19" descr="A close-up of a heat wave&#10;&#10;Description automatically generated">
                <a:extLst>
                  <a:ext uri="{FF2B5EF4-FFF2-40B4-BE49-F238E27FC236}">
                    <a16:creationId xmlns:a16="http://schemas.microsoft.com/office/drawing/2014/main" id="{961989D7-C789-4387-2443-34C808C5FA07}"/>
                  </a:ext>
                </a:extLst>
              </p:cNvPr>
              <p:cNvPicPr>
                <a:picLocks noChangeAspect="1"/>
              </p:cNvPicPr>
              <p:nvPr/>
            </p:nvPicPr>
            <p:blipFill rotWithShape="1">
              <a:blip r:embed="rId6">
                <a:extLst>
                  <a:ext uri="{28A0092B-C50C-407E-A947-70E740481C1C}">
                    <a14:useLocalDpi xmlns:a14="http://schemas.microsoft.com/office/drawing/2010/main" val="0"/>
                  </a:ext>
                </a:extLst>
              </a:blip>
              <a:srcRect r="20466" b="10532"/>
              <a:stretch/>
            </p:blipFill>
            <p:spPr>
              <a:xfrm>
                <a:off x="8738082" y="4001751"/>
                <a:ext cx="2736814" cy="2246012"/>
              </a:xfrm>
              <a:prstGeom prst="rect">
                <a:avLst/>
              </a:prstGeom>
            </p:spPr>
          </p:pic>
          <p:sp>
            <p:nvSpPr>
              <p:cNvPr id="21" name="Oval 20">
                <a:extLst>
                  <a:ext uri="{FF2B5EF4-FFF2-40B4-BE49-F238E27FC236}">
                    <a16:creationId xmlns:a16="http://schemas.microsoft.com/office/drawing/2014/main" id="{53EBA74B-045A-C44E-2F24-936015B3802D}"/>
                  </a:ext>
                </a:extLst>
              </p:cNvPr>
              <p:cNvSpPr/>
              <p:nvPr/>
            </p:nvSpPr>
            <p:spPr>
              <a:xfrm>
                <a:off x="9442183" y="4448396"/>
                <a:ext cx="503190" cy="530350"/>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2" name="TextBox 11">
              <a:extLst>
                <a:ext uri="{FF2B5EF4-FFF2-40B4-BE49-F238E27FC236}">
                  <a16:creationId xmlns:a16="http://schemas.microsoft.com/office/drawing/2014/main" id="{9EA78341-D130-6800-3C7D-B6985F902A74}"/>
                </a:ext>
              </a:extLst>
            </p:cNvPr>
            <p:cNvSpPr txBox="1"/>
            <p:nvPr/>
          </p:nvSpPr>
          <p:spPr>
            <a:xfrm>
              <a:off x="7050000" y="2258817"/>
              <a:ext cx="28736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Fig. 1: IR heating on plastic.</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26" name="Group 25">
            <a:extLst>
              <a:ext uri="{FF2B5EF4-FFF2-40B4-BE49-F238E27FC236}">
                <a16:creationId xmlns:a16="http://schemas.microsoft.com/office/drawing/2014/main" id="{3235B668-91A5-44C8-7A75-49E8AF3725EF}"/>
              </a:ext>
            </a:extLst>
          </p:cNvPr>
          <p:cNvGrpSpPr/>
          <p:nvPr/>
        </p:nvGrpSpPr>
        <p:grpSpPr>
          <a:xfrm>
            <a:off x="9064235" y="4168472"/>
            <a:ext cx="3375603" cy="2297430"/>
            <a:chOff x="9034812" y="4104436"/>
            <a:chExt cx="3375603" cy="2297430"/>
          </a:xfrm>
        </p:grpSpPr>
        <p:pic>
          <p:nvPicPr>
            <p:cNvPr id="11" name="Picture 10">
              <a:extLst>
                <a:ext uri="{FF2B5EF4-FFF2-40B4-BE49-F238E27FC236}">
                  <a16:creationId xmlns:a16="http://schemas.microsoft.com/office/drawing/2014/main" id="{7570AC61-850D-25CE-BBD2-AE4D86DC30F0}"/>
                </a:ext>
              </a:extLst>
            </p:cNvPr>
            <p:cNvPicPr>
              <a:picLocks noChangeAspect="1"/>
            </p:cNvPicPr>
            <p:nvPr/>
          </p:nvPicPr>
          <p:blipFill>
            <a:blip r:embed="rId7"/>
            <a:stretch>
              <a:fillRect/>
            </a:stretch>
          </p:blipFill>
          <p:spPr>
            <a:xfrm>
              <a:off x="9034812" y="4104436"/>
              <a:ext cx="3063240" cy="2297430"/>
            </a:xfrm>
            <a:prstGeom prst="rect">
              <a:avLst/>
            </a:prstGeom>
          </p:spPr>
        </p:pic>
        <p:sp>
          <p:nvSpPr>
            <p:cNvPr id="13" name="TextBox 12">
              <a:extLst>
                <a:ext uri="{FF2B5EF4-FFF2-40B4-BE49-F238E27FC236}">
                  <a16:creationId xmlns:a16="http://schemas.microsoft.com/office/drawing/2014/main" id="{ACCF23CA-7ABF-C343-685D-E0D5188A1C77}"/>
                </a:ext>
              </a:extLst>
            </p:cNvPr>
            <p:cNvSpPr txBox="1"/>
            <p:nvPr/>
          </p:nvSpPr>
          <p:spPr>
            <a:xfrm>
              <a:off x="9034812" y="6030266"/>
              <a:ext cx="33756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Fig. 2: IR heating on W sample.</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31" name="TextBox 30">
            <a:extLst>
              <a:ext uri="{FF2B5EF4-FFF2-40B4-BE49-F238E27FC236}">
                <a16:creationId xmlns:a16="http://schemas.microsoft.com/office/drawing/2014/main" id="{898FFF5C-3DAB-4C24-70DE-BCB147792931}"/>
              </a:ext>
            </a:extLst>
          </p:cNvPr>
          <p:cNvSpPr txBox="1"/>
          <p:nvPr/>
        </p:nvSpPr>
        <p:spPr>
          <a:xfrm>
            <a:off x="556134" y="710027"/>
            <a:ext cx="6238240" cy="379719"/>
          </a:xfrm>
          <a:prstGeom prst="rect">
            <a:avLst/>
          </a:prstGeom>
          <a:noFill/>
        </p:spPr>
        <p:txBody>
          <a:bodyPr wrap="square">
            <a:spAutoFit/>
          </a:bodyPr>
          <a:lstStyle/>
          <a:p>
            <a:pPr marL="0" marR="0" lvl="0" indent="0" algn="l" defTabSz="914400" rtl="0" eaLnBrk="1" fontAlgn="auto" latinLnBrk="0" hangingPunct="1">
              <a:lnSpc>
                <a:spcPct val="113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Deliverable: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PWIE-SP A. S. T-T001-D003</a:t>
            </a:r>
          </a:p>
        </p:txBody>
      </p:sp>
    </p:spTree>
    <p:extLst>
      <p:ext uri="{BB962C8B-B14F-4D97-AF65-F5344CB8AC3E}">
        <p14:creationId xmlns:p14="http://schemas.microsoft.com/office/powerpoint/2010/main" val="34225389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EB538C90-81A1-79EF-768E-261B6E9C8250}"/>
              </a:ext>
            </a:extLst>
          </p:cNvPr>
          <p:cNvPicPr>
            <a:picLocks noChangeAspect="1"/>
          </p:cNvPicPr>
          <p:nvPr/>
        </p:nvPicPr>
        <p:blipFill>
          <a:blip r:embed="rId3"/>
          <a:stretch>
            <a:fillRect/>
          </a:stretch>
        </p:blipFill>
        <p:spPr>
          <a:xfrm>
            <a:off x="6041032" y="659740"/>
            <a:ext cx="6125430" cy="3162741"/>
          </a:xfrm>
          <a:prstGeom prst="rect">
            <a:avLst/>
          </a:prstGeom>
        </p:spPr>
      </p:pic>
      <p:sp>
        <p:nvSpPr>
          <p:cNvPr id="4" name="Slide Number Placeholder 3">
            <a:extLst>
              <a:ext uri="{FF2B5EF4-FFF2-40B4-BE49-F238E27FC236}">
                <a16:creationId xmlns:a16="http://schemas.microsoft.com/office/drawing/2014/main" id="{A1BF8B10-EA76-9CC2-5CE3-F0964B07EE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1200" cap="none" spc="0" normalizeH="0" baseline="0" noProof="0" smtClean="0">
                <a:ln>
                  <a:noFill/>
                </a:ln>
                <a:solidFill>
                  <a:prstClr val="whit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4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itle 1">
            <a:extLst>
              <a:ext uri="{FF2B5EF4-FFF2-40B4-BE49-F238E27FC236}">
                <a16:creationId xmlns:a16="http://schemas.microsoft.com/office/drawing/2014/main" id="{49244794-B8C7-5F8C-B03B-51349EDF91E5}"/>
              </a:ext>
            </a:extLst>
          </p:cNvPr>
          <p:cNvSpPr txBox="1">
            <a:spLocks/>
          </p:cNvSpPr>
          <p:nvPr/>
        </p:nvSpPr>
        <p:spPr bwMode="auto">
          <a:xfrm>
            <a:off x="838198" y="-9298"/>
            <a:ext cx="8723051" cy="791196"/>
          </a:xfrm>
          <a:prstGeom prst="rect">
            <a:avLst/>
          </a:prstGeom>
        </p:spPr>
        <p:txBody>
          <a:bodyPr vert="horz" lIns="91440" tIns="45720" rIns="91440" bIns="45720" rtlCol="0" anchor="ctr">
            <a:noAutofit/>
          </a:bodyPr>
          <a:lstStyle>
            <a:lvl1pPr algn="l" defTabSz="685800">
              <a:lnSpc>
                <a:spcPts val="2400"/>
              </a:lnSpc>
              <a:spcBef>
                <a:spcPts val="0"/>
              </a:spcBef>
              <a:buNone/>
              <a:defRPr sz="2800" b="1">
                <a:solidFill>
                  <a:schemeClr val="tx2"/>
                </a:solidFill>
                <a:latin typeface="+mn-lt"/>
                <a:ea typeface="+mj-ea"/>
                <a:cs typeface="Arial"/>
              </a:defRPr>
            </a:lvl1pPr>
          </a:lstStyle>
          <a:p>
            <a:pPr marL="0" marR="0" lvl="0" indent="0" algn="l" defTabSz="685800" rtl="0" eaLnBrk="1" fontAlgn="auto" latinLnBrk="0" hangingPunct="1">
              <a:lnSpc>
                <a:spcPts val="24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E2841"/>
                </a:solidFill>
                <a:effectLst/>
                <a:uLnTx/>
                <a:uFillTx/>
                <a:latin typeface="Aptos" panose="02110004020202020204"/>
                <a:ea typeface="+mj-ea"/>
                <a:cs typeface="Arial"/>
              </a:rPr>
              <a:t> IR Camera for surface analysis – cracking detection</a:t>
            </a:r>
          </a:p>
        </p:txBody>
      </p:sp>
      <p:pic>
        <p:nvPicPr>
          <p:cNvPr id="3" name="Picture 2">
            <a:extLst>
              <a:ext uri="{FF2B5EF4-FFF2-40B4-BE49-F238E27FC236}">
                <a16:creationId xmlns:a16="http://schemas.microsoft.com/office/drawing/2014/main" id="{EFFA3F02-9611-CFEA-BF32-8CA72FC977B1}"/>
              </a:ext>
            </a:extLst>
          </p:cNvPr>
          <p:cNvPicPr>
            <a:picLocks noChangeAspect="1"/>
          </p:cNvPicPr>
          <p:nvPr/>
        </p:nvPicPr>
        <p:blipFill>
          <a:blip r:embed="rId4"/>
          <a:stretch>
            <a:fillRect/>
          </a:stretch>
        </p:blipFill>
        <p:spPr bwMode="auto">
          <a:xfrm>
            <a:off x="11352121" y="-15363"/>
            <a:ext cx="814341" cy="814341"/>
          </a:xfrm>
          <a:prstGeom prst="rect">
            <a:avLst/>
          </a:prstGeom>
        </p:spPr>
      </p:pic>
      <p:sp>
        <p:nvSpPr>
          <p:cNvPr id="5" name="TextBox 4">
            <a:extLst>
              <a:ext uri="{FF2B5EF4-FFF2-40B4-BE49-F238E27FC236}">
                <a16:creationId xmlns:a16="http://schemas.microsoft.com/office/drawing/2014/main" id="{4EB12BA7-6DC8-2587-E54F-9B8059222D98}"/>
              </a:ext>
            </a:extLst>
          </p:cNvPr>
          <p:cNvSpPr txBox="1"/>
          <p:nvPr/>
        </p:nvSpPr>
        <p:spPr>
          <a:xfrm>
            <a:off x="9349875" y="140555"/>
            <a:ext cx="28165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F0"/>
                </a:solidFill>
                <a:effectLst/>
                <a:uLnTx/>
                <a:uFillTx/>
                <a:latin typeface="Aptos" panose="02110004020202020204"/>
                <a:ea typeface="+mn-ea"/>
                <a:cs typeface="+mn-cs"/>
              </a:rPr>
              <a:t>Comenius Univ. in Bratislava</a:t>
            </a:r>
          </a:p>
        </p:txBody>
      </p:sp>
      <p:sp>
        <p:nvSpPr>
          <p:cNvPr id="8" name="TextBox 7">
            <a:extLst>
              <a:ext uri="{FF2B5EF4-FFF2-40B4-BE49-F238E27FC236}">
                <a16:creationId xmlns:a16="http://schemas.microsoft.com/office/drawing/2014/main" id="{0F016BC0-0ACC-8E9A-2954-A875A20B234E}"/>
              </a:ext>
            </a:extLst>
          </p:cNvPr>
          <p:cNvSpPr txBox="1"/>
          <p:nvPr/>
        </p:nvSpPr>
        <p:spPr>
          <a:xfrm>
            <a:off x="383227" y="1241406"/>
            <a:ext cx="5844854" cy="418576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Expanding the laser beam using a beam expander to uniformly heat the surface.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The cool down phase will be recorded and any heat retention or abrupt variation in temperature on the sample surface will be analyzed.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Experiments with various surfaces with deep artificial cracking: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sandwich of W layers with an unpolished surface,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sandwich of polished W layers,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and eventually, sandwich of W layers with liquid contact inter layers,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test on real samples with deep cracking.</a:t>
            </a:r>
          </a:p>
        </p:txBody>
      </p:sp>
      <p:sp>
        <p:nvSpPr>
          <p:cNvPr id="10" name="TextBox 9">
            <a:extLst>
              <a:ext uri="{FF2B5EF4-FFF2-40B4-BE49-F238E27FC236}">
                <a16:creationId xmlns:a16="http://schemas.microsoft.com/office/drawing/2014/main" id="{C357E83B-6A42-0285-E516-9B40CEBEE3F3}"/>
              </a:ext>
            </a:extLst>
          </p:cNvPr>
          <p:cNvSpPr txBox="1"/>
          <p:nvPr/>
        </p:nvSpPr>
        <p:spPr>
          <a:xfrm>
            <a:off x="919478" y="748963"/>
            <a:ext cx="323850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black"/>
                </a:solidFill>
                <a:effectLst/>
                <a:uLnTx/>
                <a:uFillTx/>
                <a:latin typeface="Aptos" panose="02110004020202020204"/>
                <a:ea typeface="+mn-ea"/>
                <a:cs typeface="+mn-cs"/>
              </a:rPr>
              <a:t>Ongoing work:</a:t>
            </a:r>
          </a:p>
        </p:txBody>
      </p:sp>
      <p:sp>
        <p:nvSpPr>
          <p:cNvPr id="44" name="TextBox 43">
            <a:extLst>
              <a:ext uri="{FF2B5EF4-FFF2-40B4-BE49-F238E27FC236}">
                <a16:creationId xmlns:a16="http://schemas.microsoft.com/office/drawing/2014/main" id="{BDCA9C48-415A-AE64-FC6F-CEF7A297EBD0}"/>
              </a:ext>
            </a:extLst>
          </p:cNvPr>
          <p:cNvSpPr txBox="1"/>
          <p:nvPr/>
        </p:nvSpPr>
        <p:spPr>
          <a:xfrm>
            <a:off x="6377214" y="4009239"/>
            <a:ext cx="55861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Fig 3: IR heating on various sandwich structure composites for creation of artificial deep cracking.</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5" name="TextBox 44">
            <a:extLst>
              <a:ext uri="{FF2B5EF4-FFF2-40B4-BE49-F238E27FC236}">
                <a16:creationId xmlns:a16="http://schemas.microsoft.com/office/drawing/2014/main" id="{5FD99018-4651-8B8E-5A6E-B1C25A932AFA}"/>
              </a:ext>
            </a:extLst>
          </p:cNvPr>
          <p:cNvSpPr txBox="1"/>
          <p:nvPr/>
        </p:nvSpPr>
        <p:spPr>
          <a:xfrm>
            <a:off x="10043073" y="1480429"/>
            <a:ext cx="245889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IR detection of deep artificial cracking by temperature jump.</a:t>
            </a:r>
          </a:p>
        </p:txBody>
      </p:sp>
      <p:sp>
        <p:nvSpPr>
          <p:cNvPr id="47" name="Arrow: Bent-Up 46">
            <a:extLst>
              <a:ext uri="{FF2B5EF4-FFF2-40B4-BE49-F238E27FC236}">
                <a16:creationId xmlns:a16="http://schemas.microsoft.com/office/drawing/2014/main" id="{C4CDA07A-78B7-E0B3-46C2-336FB8FE23C5}"/>
              </a:ext>
            </a:extLst>
          </p:cNvPr>
          <p:cNvSpPr/>
          <p:nvPr/>
        </p:nvSpPr>
        <p:spPr>
          <a:xfrm rot="5400000">
            <a:off x="10316623" y="2414960"/>
            <a:ext cx="440267" cy="442823"/>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8" name="TextBox 47">
            <a:extLst>
              <a:ext uri="{FF2B5EF4-FFF2-40B4-BE49-F238E27FC236}">
                <a16:creationId xmlns:a16="http://schemas.microsoft.com/office/drawing/2014/main" id="{35A234E2-8D9C-9E7D-9F1F-1CDFFE32D120}"/>
              </a:ext>
            </a:extLst>
          </p:cNvPr>
          <p:cNvSpPr txBox="1"/>
          <p:nvPr/>
        </p:nvSpPr>
        <p:spPr>
          <a:xfrm>
            <a:off x="6491265" y="5261110"/>
            <a:ext cx="5586186" cy="1200329"/>
          </a:xfrm>
          <a:prstGeom prst="rect">
            <a:avLst/>
          </a:prstGeom>
          <a:noFill/>
          <a:ln w="190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Task for 2025 </a:t>
            </a:r>
            <a:endPar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Research on artificial deep cacking of different materials including W and testing on real sample (depending on the disposition).</a:t>
            </a:r>
          </a:p>
        </p:txBody>
      </p:sp>
      <p:sp>
        <p:nvSpPr>
          <p:cNvPr id="49" name="Content Placeholder 2">
            <a:extLst>
              <a:ext uri="{FF2B5EF4-FFF2-40B4-BE49-F238E27FC236}">
                <a16:creationId xmlns:a16="http://schemas.microsoft.com/office/drawing/2014/main" id="{079339BE-D439-55EA-D8C2-9606CFB14FAA}"/>
              </a:ext>
            </a:extLst>
          </p:cNvPr>
          <p:cNvSpPr txBox="1">
            <a:spLocks/>
          </p:cNvSpPr>
          <p:nvPr/>
        </p:nvSpPr>
        <p:spPr>
          <a:xfrm>
            <a:off x="-67733" y="5982855"/>
            <a:ext cx="6874826" cy="4308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Detection of sub-microcracking on Tungsten surface.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0" name="TextBox 49">
            <a:extLst>
              <a:ext uri="{FF2B5EF4-FFF2-40B4-BE49-F238E27FC236}">
                <a16:creationId xmlns:a16="http://schemas.microsoft.com/office/drawing/2014/main" id="{9C776C1B-A076-65AC-2AFA-A5CB97E34785}"/>
              </a:ext>
            </a:extLst>
          </p:cNvPr>
          <p:cNvSpPr txBox="1"/>
          <p:nvPr/>
        </p:nvSpPr>
        <p:spPr>
          <a:xfrm>
            <a:off x="919478" y="5490412"/>
            <a:ext cx="323850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black"/>
                </a:solidFill>
                <a:effectLst/>
                <a:uLnTx/>
                <a:uFillTx/>
                <a:latin typeface="Aptos" panose="02110004020202020204"/>
                <a:ea typeface="+mn-ea"/>
                <a:cs typeface="+mn-cs"/>
              </a:rPr>
              <a:t>Deliverables:</a:t>
            </a:r>
          </a:p>
        </p:txBody>
      </p:sp>
    </p:spTree>
    <p:extLst>
      <p:ext uri="{BB962C8B-B14F-4D97-AF65-F5344CB8AC3E}">
        <p14:creationId xmlns:p14="http://schemas.microsoft.com/office/powerpoint/2010/main" val="28711097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A0D5E-A188-F7A8-70C9-7557A2AADA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1D40CB-2871-87FC-A94E-A6D345CCF859}"/>
              </a:ext>
            </a:extLst>
          </p:cNvPr>
          <p:cNvSpPr>
            <a:spLocks noGrp="1"/>
          </p:cNvSpPr>
          <p:nvPr>
            <p:ph type="title"/>
          </p:nvPr>
        </p:nvSpPr>
        <p:spPr>
          <a:xfrm>
            <a:off x="407368" y="2074188"/>
            <a:ext cx="8231931" cy="620251"/>
          </a:xfrm>
        </p:spPr>
        <p:txBody>
          <a:bodyPr>
            <a:normAutofit fontScale="90000"/>
          </a:bodyPr>
          <a:lstStyle/>
          <a:p>
            <a:r>
              <a:rPr lang="en-US" sz="3600" dirty="0"/>
              <a:t>WP PWIE SPA Outlook</a:t>
            </a:r>
            <a:endParaRPr lang="en-US" dirty="0"/>
          </a:p>
        </p:txBody>
      </p:sp>
      <p:pic>
        <p:nvPicPr>
          <p:cNvPr id="6" name="Grafik 5">
            <a:extLst>
              <a:ext uri="{FF2B5EF4-FFF2-40B4-BE49-F238E27FC236}">
                <a16:creationId xmlns:a16="http://schemas.microsoft.com/office/drawing/2014/main" id="{3C03B1F8-0343-712C-0656-06494603F7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1714" y="141458"/>
            <a:ext cx="1728192" cy="502627"/>
          </a:xfrm>
          <a:prstGeom prst="rect">
            <a:avLst/>
          </a:prstGeom>
        </p:spPr>
      </p:pic>
      <p:sp>
        <p:nvSpPr>
          <p:cNvPr id="8" name="Textplatzhalter 7">
            <a:extLst>
              <a:ext uri="{FF2B5EF4-FFF2-40B4-BE49-F238E27FC236}">
                <a16:creationId xmlns:a16="http://schemas.microsoft.com/office/drawing/2014/main" id="{BC6BBD62-7238-3AC5-7C69-6BD1168FF8E0}"/>
              </a:ext>
            </a:extLst>
          </p:cNvPr>
          <p:cNvSpPr>
            <a:spLocks noGrp="1"/>
          </p:cNvSpPr>
          <p:nvPr>
            <p:ph type="body" sz="quarter" idx="10"/>
          </p:nvPr>
        </p:nvSpPr>
        <p:spPr>
          <a:xfrm>
            <a:off x="407368" y="3693074"/>
            <a:ext cx="11230450" cy="457848"/>
          </a:xfrm>
        </p:spPr>
        <p:txBody>
          <a:bodyPr>
            <a:normAutofit/>
          </a:bodyPr>
          <a:lstStyle/>
          <a:p>
            <a:r>
              <a:rPr lang="en-US" sz="1400" dirty="0"/>
              <a:t>A few comments</a:t>
            </a:r>
            <a:endParaRPr lang="en-GB" sz="1400" dirty="0"/>
          </a:p>
        </p:txBody>
      </p:sp>
    </p:spTree>
    <p:extLst>
      <p:ext uri="{BB962C8B-B14F-4D97-AF65-F5344CB8AC3E}">
        <p14:creationId xmlns:p14="http://schemas.microsoft.com/office/powerpoint/2010/main" val="39259689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93A19E-CF0B-5C9F-E7A8-AB3D75215F8B}"/>
              </a:ext>
            </a:extLst>
          </p:cNvPr>
          <p:cNvSpPr>
            <a:spLocks noGrp="1"/>
          </p:cNvSpPr>
          <p:nvPr>
            <p:ph type="title"/>
          </p:nvPr>
        </p:nvSpPr>
        <p:spPr/>
        <p:txBody>
          <a:bodyPr/>
          <a:lstStyle/>
          <a:p>
            <a:r>
              <a:rPr lang="en-GB" dirty="0"/>
              <a:t>General Remarks</a:t>
            </a:r>
          </a:p>
        </p:txBody>
      </p:sp>
      <p:sp>
        <p:nvSpPr>
          <p:cNvPr id="3" name="Inhaltsplatzhalter 2">
            <a:extLst>
              <a:ext uri="{FF2B5EF4-FFF2-40B4-BE49-F238E27FC236}">
                <a16:creationId xmlns:a16="http://schemas.microsoft.com/office/drawing/2014/main" id="{3F6B2769-ED93-BD38-A4B1-8418D2FF10F9}"/>
              </a:ext>
            </a:extLst>
          </p:cNvPr>
          <p:cNvSpPr>
            <a:spLocks noGrp="1"/>
          </p:cNvSpPr>
          <p:nvPr>
            <p:ph idx="1"/>
          </p:nvPr>
        </p:nvSpPr>
        <p:spPr/>
        <p:txBody>
          <a:bodyPr/>
          <a:lstStyle/>
          <a:p>
            <a:r>
              <a:rPr lang="en-GB" dirty="0"/>
              <a:t>Continuation of SPA activities</a:t>
            </a:r>
          </a:p>
          <a:p>
            <a:r>
              <a:rPr lang="en-GB" dirty="0"/>
              <a:t>Full Establishment of SPA 5</a:t>
            </a:r>
          </a:p>
          <a:p>
            <a:pPr lvl="1"/>
            <a:r>
              <a:rPr lang="en-GB" dirty="0"/>
              <a:t>Inclusion of Tasks at UKAEA</a:t>
            </a:r>
          </a:p>
          <a:p>
            <a:endParaRPr lang="en-GB" dirty="0"/>
          </a:p>
        </p:txBody>
      </p:sp>
      <p:sp>
        <p:nvSpPr>
          <p:cNvPr id="4" name="Fußzeilenplatzhalter 3">
            <a:extLst>
              <a:ext uri="{FF2B5EF4-FFF2-40B4-BE49-F238E27FC236}">
                <a16:creationId xmlns:a16="http://schemas.microsoft.com/office/drawing/2014/main" id="{BB781C87-CF6A-9DE4-25A3-D9752DE4BADF}"/>
              </a:ext>
            </a:extLst>
          </p:cNvPr>
          <p:cNvSpPr>
            <a:spLocks noGrp="1"/>
          </p:cNvSpPr>
          <p:nvPr>
            <p:ph type="ftr" sz="quarter" idx="11"/>
          </p:nvPr>
        </p:nvSpPr>
        <p:spPr/>
        <p:txBody>
          <a:bodyPr/>
          <a:lstStyle/>
          <a:p>
            <a:r>
              <a:rPr lang="en-GB">
                <a:solidFill>
                  <a:prstClr val="white"/>
                </a:solidFill>
              </a:rPr>
              <a:t>Jan W. Coenen 2024.11.20</a:t>
            </a:r>
            <a:endParaRPr lang="en-GB" dirty="0">
              <a:solidFill>
                <a:prstClr val="white"/>
              </a:solidFill>
            </a:endParaRPr>
          </a:p>
        </p:txBody>
      </p:sp>
      <p:sp>
        <p:nvSpPr>
          <p:cNvPr id="5" name="Foliennummernplatzhalter 4">
            <a:extLst>
              <a:ext uri="{FF2B5EF4-FFF2-40B4-BE49-F238E27FC236}">
                <a16:creationId xmlns:a16="http://schemas.microsoft.com/office/drawing/2014/main" id="{80210F93-B9F9-7A38-376E-B3AFDC118007}"/>
              </a:ext>
            </a:extLst>
          </p:cNvPr>
          <p:cNvSpPr>
            <a:spLocks noGrp="1"/>
          </p:cNvSpPr>
          <p:nvPr>
            <p:ph type="sldNum" sz="quarter" idx="12"/>
          </p:nvPr>
        </p:nvSpPr>
        <p:spPr/>
        <p:txBody>
          <a:bodyPr/>
          <a:lstStyle/>
          <a:p>
            <a:fld id="{6A6D9FA1-99C7-4910-8E32-B85D378B0060}" type="slidenum">
              <a:rPr lang="en-GB" smtClean="0">
                <a:solidFill>
                  <a:prstClr val="white"/>
                </a:solidFill>
              </a:rPr>
              <a:pPr/>
              <a:t>43</a:t>
            </a:fld>
            <a:endParaRPr lang="en-GB" dirty="0">
              <a:solidFill>
                <a:prstClr val="white"/>
              </a:solidFill>
            </a:endParaRPr>
          </a:p>
        </p:txBody>
      </p:sp>
    </p:spTree>
    <p:extLst>
      <p:ext uri="{BB962C8B-B14F-4D97-AF65-F5344CB8AC3E}">
        <p14:creationId xmlns:p14="http://schemas.microsoft.com/office/powerpoint/2010/main" val="24926680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9608C-AC64-CD40-AAF0-CB5EAABCC473}"/>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F65950EF-3AE2-D0A4-410C-756C438E280C}"/>
              </a:ext>
            </a:extLst>
          </p:cNvPr>
          <p:cNvSpPr>
            <a:spLocks noGrp="1"/>
          </p:cNvSpPr>
          <p:nvPr>
            <p:ph type="ftr" sz="quarter" idx="11"/>
          </p:nvPr>
        </p:nvSpPr>
        <p:spPr>
          <a:xfrm>
            <a:off x="825624" y="6555770"/>
            <a:ext cx="3470176" cy="329614"/>
          </a:xfrm>
          <a:prstGeom prst="rect">
            <a:avLst/>
          </a:prstGeom>
        </p:spPr>
        <p:txBody>
          <a:bodyPr/>
          <a:lstStyle/>
          <a:p>
            <a:pPr algn="r"/>
            <a:r>
              <a:rPr lang="en-GB"/>
              <a:t>Name of presenter | Conference | Venue | Date | Page </a:t>
            </a:r>
            <a:fld id="{6A6D9FA1-99C7-4910-8E32-B85D378B0060}" type="slidenum">
              <a:rPr lang="en-GB" smtClean="0"/>
              <a:pPr algn="r"/>
              <a:t>44</a:t>
            </a:fld>
            <a:endParaRPr lang="en-GB" dirty="0"/>
          </a:p>
        </p:txBody>
      </p:sp>
      <p:pic>
        <p:nvPicPr>
          <p:cNvPr id="6" name="Content Placeholder 5" descr="Diagram">
            <a:extLst>
              <a:ext uri="{FF2B5EF4-FFF2-40B4-BE49-F238E27FC236}">
                <a16:creationId xmlns:a16="http://schemas.microsoft.com/office/drawing/2014/main" id="{0E833501-214F-3E51-98C5-69E5E6F4508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46119" y="835290"/>
            <a:ext cx="8699763" cy="4897967"/>
          </a:xfrm>
        </p:spPr>
      </p:pic>
    </p:spTree>
    <p:extLst>
      <p:ext uri="{BB962C8B-B14F-4D97-AF65-F5344CB8AC3E}">
        <p14:creationId xmlns:p14="http://schemas.microsoft.com/office/powerpoint/2010/main" val="1073596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4AE2DB00-AEE8-8ADE-E227-E055E48A3576}"/>
              </a:ext>
            </a:extLst>
          </p:cNvPr>
          <p:cNvSpPr>
            <a:spLocks noGrp="1"/>
          </p:cNvSpPr>
          <p:nvPr>
            <p:ph type="title"/>
          </p:nvPr>
        </p:nvSpPr>
        <p:spPr/>
        <p:txBody>
          <a:bodyPr/>
          <a:lstStyle/>
          <a:p>
            <a:r>
              <a:rPr lang="de-DE" dirty="0"/>
              <a:t>Plans </a:t>
            </a:r>
            <a:r>
              <a:rPr lang="de-DE" dirty="0" err="1"/>
              <a:t>for</a:t>
            </a:r>
            <a:r>
              <a:rPr lang="de-DE" dirty="0"/>
              <a:t> 2025</a:t>
            </a:r>
            <a:endParaRPr lang="en-GB" dirty="0"/>
          </a:p>
        </p:txBody>
      </p:sp>
      <p:sp>
        <p:nvSpPr>
          <p:cNvPr id="2" name="Textplatzhalter 1"/>
          <p:cNvSpPr>
            <a:spLocks noGrp="1"/>
          </p:cNvSpPr>
          <p:nvPr>
            <p:ph idx="1"/>
          </p:nvPr>
        </p:nvSpPr>
        <p:spPr/>
        <p:txBody>
          <a:bodyPr/>
          <a:lstStyle/>
          <a:p>
            <a:endParaRPr lang="de-DE" dirty="0"/>
          </a:p>
        </p:txBody>
      </p:sp>
      <p:sp>
        <p:nvSpPr>
          <p:cNvPr id="3" name="Content Placeholder 2">
            <a:extLst>
              <a:ext uri="{FF2B5EF4-FFF2-40B4-BE49-F238E27FC236}">
                <a16:creationId xmlns:a16="http://schemas.microsoft.com/office/drawing/2014/main" id="{C6940CAE-EDA9-EA1A-8F0D-52B954D4838A}"/>
              </a:ext>
            </a:extLst>
          </p:cNvPr>
          <p:cNvSpPr txBox="1">
            <a:spLocks/>
          </p:cNvSpPr>
          <p:nvPr/>
        </p:nvSpPr>
        <p:spPr>
          <a:xfrm>
            <a:off x="5407746" y="1084518"/>
            <a:ext cx="6583728" cy="5074124"/>
          </a:xfrm>
          <a:prstGeom prst="rect">
            <a:avLst/>
          </a:prstGeom>
        </p:spPr>
        <p:txBody>
          <a:bodyPr>
            <a:noAutofit/>
          </a:bodyPr>
          <a:lst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sz="1800" dirty="0"/>
              <a:t>Based on the first exposure to </a:t>
            </a:r>
            <a:r>
              <a:rPr lang="en-US" sz="1800" b="1" dirty="0"/>
              <a:t>94% D + 5% He + 1% Ne (left)</a:t>
            </a:r>
            <a:r>
              <a:rPr lang="en-US" sz="1800" dirty="0"/>
              <a:t>, further experiments with plasma exposure to mixed </a:t>
            </a:r>
            <a:r>
              <a:rPr lang="en-US" sz="1800" dirty="0" err="1"/>
              <a:t>D+He+Ne</a:t>
            </a:r>
            <a:r>
              <a:rPr lang="en-US" sz="1800" dirty="0"/>
              <a:t> plasma with various fractions of Ne (0;  1 and 5 % of Ne) to explore its influence on the structure and morphology of W.</a:t>
            </a:r>
          </a:p>
          <a:p>
            <a:pPr marL="0" indent="0">
              <a:buFont typeface="Arial" panose="020B0604020202020204" pitchFamily="34" charset="0"/>
              <a:buNone/>
            </a:pPr>
            <a:endParaRPr lang="en-US" sz="1800" dirty="0"/>
          </a:p>
          <a:p>
            <a:r>
              <a:rPr lang="en-US" sz="1800" dirty="0"/>
              <a:t>The goal of the experiment is to help assess the influence of seeding gases foreseen for ITER with relevant ELM like laser loading in the PSI-2 on the morphology changes of exposed W. </a:t>
            </a:r>
          </a:p>
          <a:p>
            <a:endParaRPr lang="en-US" sz="1800" dirty="0"/>
          </a:p>
          <a:p>
            <a:r>
              <a:rPr lang="en-US" sz="1800" dirty="0"/>
              <a:t>For each exposure samples exposed only to mixed plasma as well as plasma and laser will be investigated. Multi sample holder in PSI-2 allows simultaneous exposure up to 8 samples.  </a:t>
            </a:r>
          </a:p>
          <a:p>
            <a:r>
              <a:rPr lang="en-US" sz="1800" dirty="0"/>
              <a:t>Samples will be characterized by means of electron microscopy techniques – SEM, FIB and TEM</a:t>
            </a:r>
            <a:endParaRPr lang="en-DE" sz="1800" dirty="0"/>
          </a:p>
        </p:txBody>
      </p:sp>
      <p:grpSp>
        <p:nvGrpSpPr>
          <p:cNvPr id="4" name="Group 12">
            <a:extLst>
              <a:ext uri="{FF2B5EF4-FFF2-40B4-BE49-F238E27FC236}">
                <a16:creationId xmlns:a16="http://schemas.microsoft.com/office/drawing/2014/main" id="{D87466FD-74D8-6718-4193-6158BA3F5684}"/>
              </a:ext>
            </a:extLst>
          </p:cNvPr>
          <p:cNvGrpSpPr>
            <a:grpSpLocks noChangeAspect="1"/>
          </p:cNvGrpSpPr>
          <p:nvPr/>
        </p:nvGrpSpPr>
        <p:grpSpPr>
          <a:xfrm>
            <a:off x="1815919" y="788472"/>
            <a:ext cx="1607792" cy="1027471"/>
            <a:chOff x="9808004" y="30866480"/>
            <a:chExt cx="2496181" cy="1595202"/>
          </a:xfrm>
        </p:grpSpPr>
        <p:sp>
          <p:nvSpPr>
            <p:cNvPr id="5" name="Cube 4">
              <a:extLst>
                <a:ext uri="{FF2B5EF4-FFF2-40B4-BE49-F238E27FC236}">
                  <a16:creationId xmlns:a16="http://schemas.microsoft.com/office/drawing/2014/main" id="{40C39992-AF4B-A812-8B34-7725BDCA7EAB}"/>
                </a:ext>
              </a:extLst>
            </p:cNvPr>
            <p:cNvSpPr/>
            <p:nvPr/>
          </p:nvSpPr>
          <p:spPr>
            <a:xfrm>
              <a:off x="9808004" y="31219250"/>
              <a:ext cx="2496181" cy="1242432"/>
            </a:xfrm>
            <a:prstGeom prst="cube">
              <a:avLst>
                <a:gd name="adj" fmla="val 43612"/>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sz="1400"/>
            </a:p>
          </p:txBody>
        </p:sp>
        <p:sp>
          <p:nvSpPr>
            <p:cNvPr id="6" name="Cube 5">
              <a:extLst>
                <a:ext uri="{FF2B5EF4-FFF2-40B4-BE49-F238E27FC236}">
                  <a16:creationId xmlns:a16="http://schemas.microsoft.com/office/drawing/2014/main" id="{7DD25D93-FE4A-0352-2DE4-C542F3DD5646}"/>
                </a:ext>
              </a:extLst>
            </p:cNvPr>
            <p:cNvSpPr/>
            <p:nvPr/>
          </p:nvSpPr>
          <p:spPr>
            <a:xfrm>
              <a:off x="10141417" y="30866480"/>
              <a:ext cx="1871332" cy="895493"/>
            </a:xfrm>
            <a:prstGeom prst="cube">
              <a:avLst>
                <a:gd name="adj" fmla="val 58444"/>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grpSp>
      <p:sp>
        <p:nvSpPr>
          <p:cNvPr id="8" name="TextBox 35">
            <a:extLst>
              <a:ext uri="{FF2B5EF4-FFF2-40B4-BE49-F238E27FC236}">
                <a16:creationId xmlns:a16="http://schemas.microsoft.com/office/drawing/2014/main" id="{1CAFC6DC-D255-0FE9-B3DB-0B77346191CC}"/>
              </a:ext>
            </a:extLst>
          </p:cNvPr>
          <p:cNvSpPr txBox="1"/>
          <p:nvPr/>
        </p:nvSpPr>
        <p:spPr>
          <a:xfrm>
            <a:off x="1380659" y="1985868"/>
            <a:ext cx="2842175" cy="1323439"/>
          </a:xfrm>
          <a:prstGeom prst="rect">
            <a:avLst/>
          </a:prstGeom>
          <a:noFill/>
        </p:spPr>
        <p:txBody>
          <a:bodyPr wrap="square">
            <a:spAutoFit/>
          </a:bodyPr>
          <a:lstStyle/>
          <a:p>
            <a:r>
              <a:rPr lang="en-GB" sz="1600" b="1" dirty="0"/>
              <a:t>PSI-2    </a:t>
            </a:r>
            <a:r>
              <a:rPr lang="fi-FI" sz="1600" b="1" dirty="0"/>
              <a:t>94% D + 5% He + </a:t>
            </a:r>
            <a:r>
              <a:rPr lang="fi-FI" sz="1600" b="1" dirty="0">
                <a:solidFill>
                  <a:srgbClr val="FF0000"/>
                </a:solidFill>
              </a:rPr>
              <a:t>1% Ne</a:t>
            </a:r>
            <a:br>
              <a:rPr lang="fi-FI" sz="1600" b="1" dirty="0"/>
            </a:br>
            <a:r>
              <a:rPr lang="en-GB" sz="1600" dirty="0"/>
              <a:t>Base Temperature ~ 900 °C</a:t>
            </a:r>
          </a:p>
          <a:p>
            <a:r>
              <a:rPr lang="en-GB" sz="1600" dirty="0"/>
              <a:t>Ion Flux ~  2.5 × 10</a:t>
            </a:r>
            <a:r>
              <a:rPr lang="en-GB" sz="1600" baseline="30000" dirty="0"/>
              <a:t>21</a:t>
            </a:r>
            <a:r>
              <a:rPr lang="en-GB" sz="1600" dirty="0"/>
              <a:t> m</a:t>
            </a:r>
            <a:r>
              <a:rPr lang="en-GB" sz="1600" baseline="30000" dirty="0"/>
              <a:t>-2</a:t>
            </a:r>
            <a:r>
              <a:rPr lang="en-GB" sz="1600" dirty="0"/>
              <a:t>s</a:t>
            </a:r>
            <a:r>
              <a:rPr lang="en-GB" sz="1600" baseline="30000" dirty="0"/>
              <a:t>-1</a:t>
            </a:r>
            <a:endParaRPr lang="en-GB" sz="1600" dirty="0"/>
          </a:p>
          <a:p>
            <a:r>
              <a:rPr lang="en-GB" sz="1600" dirty="0"/>
              <a:t>Fluence ~ 1 × 10</a:t>
            </a:r>
            <a:r>
              <a:rPr lang="en-GB" sz="1600" baseline="30000" dirty="0"/>
              <a:t>25 </a:t>
            </a:r>
            <a:r>
              <a:rPr lang="en-GB" sz="1600" dirty="0"/>
              <a:t>m</a:t>
            </a:r>
            <a:r>
              <a:rPr lang="en-GB" sz="1600" baseline="30000" dirty="0"/>
              <a:t>-2</a:t>
            </a:r>
          </a:p>
          <a:p>
            <a:r>
              <a:rPr lang="en-GB" sz="1600" dirty="0"/>
              <a:t>Energy ~  175 eV</a:t>
            </a:r>
          </a:p>
        </p:txBody>
      </p:sp>
      <p:pic>
        <p:nvPicPr>
          <p:cNvPr id="9" name="Grafik 8"/>
          <p:cNvPicPr>
            <a:picLocks noChangeAspect="1"/>
          </p:cNvPicPr>
          <p:nvPr/>
        </p:nvPicPr>
        <p:blipFill>
          <a:blip r:embed="rId2"/>
          <a:stretch>
            <a:fillRect/>
          </a:stretch>
        </p:blipFill>
        <p:spPr>
          <a:xfrm>
            <a:off x="407821" y="3399021"/>
            <a:ext cx="4650446" cy="2070822"/>
          </a:xfrm>
          <a:prstGeom prst="rect">
            <a:avLst/>
          </a:prstGeom>
        </p:spPr>
      </p:pic>
      <p:sp>
        <p:nvSpPr>
          <p:cNvPr id="10" name="TextBox 37">
            <a:extLst>
              <a:ext uri="{FF2B5EF4-FFF2-40B4-BE49-F238E27FC236}">
                <a16:creationId xmlns:a16="http://schemas.microsoft.com/office/drawing/2014/main" id="{48EF1041-8441-CDBD-19E8-BFDAAD151C0E}"/>
              </a:ext>
            </a:extLst>
          </p:cNvPr>
          <p:cNvSpPr txBox="1"/>
          <p:nvPr/>
        </p:nvSpPr>
        <p:spPr>
          <a:xfrm>
            <a:off x="420375" y="5573866"/>
            <a:ext cx="4812631" cy="1169551"/>
          </a:xfrm>
          <a:prstGeom prst="rect">
            <a:avLst/>
          </a:prstGeom>
          <a:noFill/>
        </p:spPr>
        <p:txBody>
          <a:bodyPr wrap="square" rtlCol="0">
            <a:spAutoFit/>
          </a:bodyPr>
          <a:lstStyle/>
          <a:p>
            <a:pPr marL="285750" indent="-285750">
              <a:buFont typeface="Arial" panose="020B0604020202020204" pitchFamily="34" charset="0"/>
              <a:buChar char="•"/>
            </a:pPr>
            <a:r>
              <a:rPr lang="en-US" sz="1400" dirty="0"/>
              <a:t>Early stage of the fuzz formation on the sample exposed to plasma only, as well as 160-350 nm erosion </a:t>
            </a:r>
          </a:p>
          <a:p>
            <a:pPr marL="285750" indent="-285750">
              <a:buFont typeface="Arial" panose="020B0604020202020204" pitchFamily="34" charset="0"/>
              <a:buChar char="•"/>
            </a:pPr>
            <a:r>
              <a:rPr lang="en-US" sz="1400" dirty="0" err="1"/>
              <a:t>Nanobubble</a:t>
            </a:r>
            <a:r>
              <a:rPr lang="en-US" sz="1400" dirty="0"/>
              <a:t> formation at the depth of 100 nm for the laser exposed sample. </a:t>
            </a:r>
          </a:p>
          <a:p>
            <a:endParaRPr lang="en-DE" sz="1400" dirty="0"/>
          </a:p>
        </p:txBody>
      </p:sp>
      <p:pic>
        <p:nvPicPr>
          <p:cNvPr id="11" name="Grafik 10">
            <a:extLst>
              <a:ext uri="{FF2B5EF4-FFF2-40B4-BE49-F238E27FC236}">
                <a16:creationId xmlns:a16="http://schemas.microsoft.com/office/drawing/2014/main" id="{EBE59F91-83F0-8480-B07D-84D29A3804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5776" y="102617"/>
            <a:ext cx="1728192" cy="502627"/>
          </a:xfrm>
          <a:prstGeom prst="rect">
            <a:avLst/>
          </a:prstGeom>
        </p:spPr>
      </p:pic>
    </p:spTree>
    <p:extLst>
      <p:ext uri="{BB962C8B-B14F-4D97-AF65-F5344CB8AC3E}">
        <p14:creationId xmlns:p14="http://schemas.microsoft.com/office/powerpoint/2010/main" val="3006845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7552651-F567-DFF5-F52E-790F5D3FF308}"/>
              </a:ext>
            </a:extLst>
          </p:cNvPr>
          <p:cNvSpPr>
            <a:spLocks noGrp="1"/>
          </p:cNvSpPr>
          <p:nvPr>
            <p:ph type="title"/>
          </p:nvPr>
        </p:nvSpPr>
        <p:spPr/>
        <p:txBody>
          <a:bodyPr/>
          <a:lstStyle/>
          <a:p>
            <a:r>
              <a:rPr lang="en-GB" noProof="0" dirty="0"/>
              <a:t>Background and motivation</a:t>
            </a:r>
          </a:p>
        </p:txBody>
      </p:sp>
      <p:sp>
        <p:nvSpPr>
          <p:cNvPr id="8" name="Content Placeholder 7">
            <a:extLst>
              <a:ext uri="{FF2B5EF4-FFF2-40B4-BE49-F238E27FC236}">
                <a16:creationId xmlns:a16="http://schemas.microsoft.com/office/drawing/2014/main" id="{805CFFCA-A5D9-2EC8-3BAB-CEE71E8CF7E3}"/>
              </a:ext>
            </a:extLst>
          </p:cNvPr>
          <p:cNvSpPr>
            <a:spLocks noGrp="1"/>
          </p:cNvSpPr>
          <p:nvPr>
            <p:ph idx="1"/>
          </p:nvPr>
        </p:nvSpPr>
        <p:spPr>
          <a:xfrm>
            <a:off x="1146563" y="1769063"/>
            <a:ext cx="5176745" cy="4136437"/>
          </a:xfrm>
        </p:spPr>
        <p:txBody>
          <a:bodyPr/>
          <a:lstStyle/>
          <a:p>
            <a:r>
              <a:rPr lang="en-GB" noProof="0" dirty="0"/>
              <a:t>Switch of ITER wall from Be to W gives additional W source which may lead to thick deposition layers</a:t>
            </a:r>
          </a:p>
          <a:p>
            <a:r>
              <a:rPr lang="en-GB" noProof="0" dirty="0"/>
              <a:t>Thick W layers observed in WEST with ‘UFO’ flaking events</a:t>
            </a:r>
          </a:p>
          <a:p>
            <a:r>
              <a:rPr lang="en-GB" noProof="0" dirty="0"/>
              <a:t>Previous Magnum-PSI results show strong re-deposition of sputtered W leading to thick partially de-laminated layer</a:t>
            </a:r>
          </a:p>
          <a:p>
            <a:r>
              <a:rPr lang="en-GB" noProof="0" dirty="0"/>
              <a:t>Motivation to investigate this further in a controlled manner</a:t>
            </a:r>
          </a:p>
        </p:txBody>
      </p:sp>
      <p:sp>
        <p:nvSpPr>
          <p:cNvPr id="9" name="Date Placeholder 2">
            <a:extLst>
              <a:ext uri="{FF2B5EF4-FFF2-40B4-BE49-F238E27FC236}">
                <a16:creationId xmlns:a16="http://schemas.microsoft.com/office/drawing/2014/main" id="{0E75F8B6-112E-563C-0B60-0D1EF1A5618B}"/>
              </a:ext>
            </a:extLst>
          </p:cNvPr>
          <p:cNvSpPr>
            <a:spLocks noGrp="1"/>
          </p:cNvSpPr>
          <p:nvPr>
            <p:ph type="dt" sz="half" idx="2"/>
          </p:nvPr>
        </p:nvSpPr>
        <p:spPr>
          <a:xfrm>
            <a:off x="7727723" y="5937613"/>
            <a:ext cx="174775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4427DF-BC67-4B55-B10B-0EF07519E1AD}" type="datetime4">
              <a:rPr kumimoji="0" lang="en-GB" sz="1100" b="0" i="0" u="none" strike="noStrike" kern="1200" cap="none" spc="0" normalizeH="0" baseline="0" noProof="0" smtClean="0">
                <a:ln>
                  <a:noFill/>
                </a:ln>
                <a:solidFill>
                  <a:srgbClr val="42677F">
                    <a:lumMod val="40000"/>
                    <a:lumOff val="60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 March 2025</a:t>
            </a:fld>
            <a:endParaRPr kumimoji="0" lang="en-GB" sz="1100" b="0" i="0" u="none" strike="noStrike" kern="1200" cap="none" spc="0" normalizeH="0" baseline="0" noProof="0" dirty="0">
              <a:ln>
                <a:noFill/>
              </a:ln>
              <a:solidFill>
                <a:srgbClr val="42677F">
                  <a:lumMod val="40000"/>
                  <a:lumOff val="60000"/>
                </a:srgbClr>
              </a:solidFill>
              <a:effectLst/>
              <a:uLnTx/>
              <a:uFillTx/>
              <a:latin typeface="Arial" panose="020B0604020202020204"/>
              <a:ea typeface="+mn-ea"/>
              <a:cs typeface="+mn-cs"/>
            </a:endParaRPr>
          </a:p>
        </p:txBody>
      </p:sp>
      <p:pic>
        <p:nvPicPr>
          <p:cNvPr id="10" name="Grafik 5">
            <a:extLst>
              <a:ext uri="{FF2B5EF4-FFF2-40B4-BE49-F238E27FC236}">
                <a16:creationId xmlns:a16="http://schemas.microsoft.com/office/drawing/2014/main" id="{7D64E604-D3B4-DA18-B652-70743CCA78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6800" y="3676002"/>
            <a:ext cx="3600000" cy="2700000"/>
          </a:xfrm>
          <a:prstGeom prst="rect">
            <a:avLst/>
          </a:prstGeom>
          <a:ln w="28575">
            <a:solidFill>
              <a:schemeClr val="accent1"/>
            </a:solidFill>
          </a:ln>
        </p:spPr>
      </p:pic>
      <p:pic>
        <p:nvPicPr>
          <p:cNvPr id="11" name="Grafik 20">
            <a:extLst>
              <a:ext uri="{FF2B5EF4-FFF2-40B4-BE49-F238E27FC236}">
                <a16:creationId xmlns:a16="http://schemas.microsoft.com/office/drawing/2014/main" id="{04AA46D6-BACC-AA3A-1558-F61BCC8FDF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1648" y="1193355"/>
            <a:ext cx="3221912" cy="2416434"/>
          </a:xfrm>
          <a:prstGeom prst="rect">
            <a:avLst/>
          </a:prstGeom>
          <a:ln w="28575">
            <a:solidFill>
              <a:srgbClr val="FFFF00"/>
            </a:solidFill>
          </a:ln>
        </p:spPr>
      </p:pic>
      <p:sp>
        <p:nvSpPr>
          <p:cNvPr id="12" name="Rectangle 11">
            <a:extLst>
              <a:ext uri="{FF2B5EF4-FFF2-40B4-BE49-F238E27FC236}">
                <a16:creationId xmlns:a16="http://schemas.microsoft.com/office/drawing/2014/main" id="{CC21321A-888B-5262-83BF-5943EC9E794C}"/>
              </a:ext>
            </a:extLst>
          </p:cNvPr>
          <p:cNvSpPr/>
          <p:nvPr/>
        </p:nvSpPr>
        <p:spPr>
          <a:xfrm>
            <a:off x="8558452" y="2034567"/>
            <a:ext cx="726831" cy="61741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A823CFF7-C6C0-38EB-A136-5E3F80C7DFC2}"/>
              </a:ext>
            </a:extLst>
          </p:cNvPr>
          <p:cNvSpPr/>
          <p:nvPr/>
        </p:nvSpPr>
        <p:spPr>
          <a:xfrm>
            <a:off x="9433898" y="4980967"/>
            <a:ext cx="107156" cy="140678"/>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4" name="Picture 13">
            <a:extLst>
              <a:ext uri="{FF2B5EF4-FFF2-40B4-BE49-F238E27FC236}">
                <a16:creationId xmlns:a16="http://schemas.microsoft.com/office/drawing/2014/main" id="{BAE14FE7-5A42-65C6-861F-9436CB4EC833}"/>
              </a:ext>
            </a:extLst>
          </p:cNvPr>
          <p:cNvPicPr>
            <a:picLocks noChangeAspect="1"/>
          </p:cNvPicPr>
          <p:nvPr/>
        </p:nvPicPr>
        <p:blipFill rotWithShape="1">
          <a:blip r:embed="rId4">
            <a:extLst>
              <a:ext uri="{28A0092B-C50C-407E-A947-70E740481C1C}">
                <a14:useLocalDpi xmlns:a14="http://schemas.microsoft.com/office/drawing/2010/main" val="0"/>
              </a:ext>
            </a:extLst>
          </a:blip>
          <a:srcRect l="39895" t="33403" r="36153" b="37685"/>
          <a:stretch/>
        </p:blipFill>
        <p:spPr>
          <a:xfrm rot="10800000">
            <a:off x="6508523" y="1071626"/>
            <a:ext cx="1843417" cy="1483375"/>
          </a:xfrm>
          <a:prstGeom prst="rect">
            <a:avLst/>
          </a:prstGeom>
        </p:spPr>
      </p:pic>
      <p:sp>
        <p:nvSpPr>
          <p:cNvPr id="15" name="Rectangle 14">
            <a:extLst>
              <a:ext uri="{FF2B5EF4-FFF2-40B4-BE49-F238E27FC236}">
                <a16:creationId xmlns:a16="http://schemas.microsoft.com/office/drawing/2014/main" id="{878E17C1-0696-7DC4-8F0C-344AF6F13D23}"/>
              </a:ext>
            </a:extLst>
          </p:cNvPr>
          <p:cNvSpPr/>
          <p:nvPr/>
        </p:nvSpPr>
        <p:spPr>
          <a:xfrm>
            <a:off x="7017742" y="1383416"/>
            <a:ext cx="215059" cy="222652"/>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16" name="Straight Connector 15">
            <a:extLst>
              <a:ext uri="{FF2B5EF4-FFF2-40B4-BE49-F238E27FC236}">
                <a16:creationId xmlns:a16="http://schemas.microsoft.com/office/drawing/2014/main" id="{08F07D5B-C2BA-16FF-E247-F135B12F402F}"/>
              </a:ext>
            </a:extLst>
          </p:cNvPr>
          <p:cNvCxnSpPr>
            <a:cxnSpLocks/>
          </p:cNvCxnSpPr>
          <p:nvPr/>
        </p:nvCxnSpPr>
        <p:spPr>
          <a:xfrm>
            <a:off x="10088364" y="3403440"/>
            <a:ext cx="34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2024EBF-1240-C548-5F52-66B41D98967F}"/>
              </a:ext>
            </a:extLst>
          </p:cNvPr>
          <p:cNvSpPr txBox="1"/>
          <p:nvPr/>
        </p:nvSpPr>
        <p:spPr>
          <a:xfrm>
            <a:off x="10008333" y="3229402"/>
            <a:ext cx="502061"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FFFFFF"/>
                </a:solidFill>
                <a:effectLst/>
                <a:uLnTx/>
                <a:uFillTx/>
                <a:latin typeface="Arial" panose="020B0604020202020204"/>
                <a:ea typeface="+mn-ea"/>
                <a:cs typeface="+mn-cs"/>
              </a:rPr>
              <a:t>500 µm</a:t>
            </a:r>
          </a:p>
        </p:txBody>
      </p:sp>
      <p:cxnSp>
        <p:nvCxnSpPr>
          <p:cNvPr id="18" name="Straight Connector 17">
            <a:extLst>
              <a:ext uri="{FF2B5EF4-FFF2-40B4-BE49-F238E27FC236}">
                <a16:creationId xmlns:a16="http://schemas.microsoft.com/office/drawing/2014/main" id="{24370142-ED61-E173-37AE-853972B590F2}"/>
              </a:ext>
            </a:extLst>
          </p:cNvPr>
          <p:cNvCxnSpPr>
            <a:cxnSpLocks/>
          </p:cNvCxnSpPr>
          <p:nvPr/>
        </p:nvCxnSpPr>
        <p:spPr>
          <a:xfrm>
            <a:off x="10738995" y="6120175"/>
            <a:ext cx="421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275D2FD-3B93-F784-D40C-C0F01653570D}"/>
              </a:ext>
            </a:extLst>
          </p:cNvPr>
          <p:cNvSpPr txBox="1"/>
          <p:nvPr/>
        </p:nvSpPr>
        <p:spPr>
          <a:xfrm>
            <a:off x="10698564" y="5937613"/>
            <a:ext cx="502061"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FFFFFF"/>
                </a:solidFill>
                <a:effectLst/>
                <a:uLnTx/>
                <a:uFillTx/>
                <a:latin typeface="Arial" panose="020B0604020202020204"/>
                <a:ea typeface="+mn-ea"/>
                <a:cs typeface="+mn-cs"/>
              </a:rPr>
              <a:t>300 µm</a:t>
            </a:r>
          </a:p>
        </p:txBody>
      </p:sp>
      <p:sp>
        <p:nvSpPr>
          <p:cNvPr id="2" name="Footer Placeholder 1">
            <a:extLst>
              <a:ext uri="{FF2B5EF4-FFF2-40B4-BE49-F238E27FC236}">
                <a16:creationId xmlns:a16="http://schemas.microsoft.com/office/drawing/2014/main" id="{78A76CBC-4B91-66D5-7E70-1C9FB729C56B}"/>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42677F">
                    <a:lumMod val="40000"/>
                    <a:lumOff val="60000"/>
                  </a:srgbClr>
                </a:solidFill>
                <a:effectLst/>
                <a:uLnTx/>
                <a:uFillTx/>
                <a:latin typeface="Arial" panose="020B0604020202020204"/>
                <a:ea typeface="+mn-ea"/>
                <a:cs typeface="+mn-cs"/>
              </a:rPr>
              <a:t>Thomas Morgan and Luc Bouwmeester | DIFFER SPA.1 Report</a:t>
            </a:r>
          </a:p>
        </p:txBody>
      </p:sp>
      <p:sp>
        <p:nvSpPr>
          <p:cNvPr id="3" name="Slide Number Placeholder 2">
            <a:extLst>
              <a:ext uri="{FF2B5EF4-FFF2-40B4-BE49-F238E27FC236}">
                <a16:creationId xmlns:a16="http://schemas.microsoft.com/office/drawing/2014/main" id="{3E455826-FDEB-D312-619C-DC5A011E68B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26CF14-CA55-4C05-9804-096C821AFF5B}" type="slidenum">
              <a:rPr kumimoji="0" lang="en-GB" sz="1100" b="0" i="0" u="none" strike="noStrike" kern="1200" cap="none" spc="0" normalizeH="0" baseline="0" noProof="0" smtClean="0">
                <a:ln>
                  <a:noFill/>
                </a:ln>
                <a:solidFill>
                  <a:srgbClr val="42677F">
                    <a:lumMod val="40000"/>
                    <a:lumOff val="6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100" b="0" i="0" u="none" strike="noStrike" kern="1200" cap="none" spc="0" normalizeH="0" baseline="0" noProof="0" dirty="0">
              <a:ln>
                <a:noFill/>
              </a:ln>
              <a:solidFill>
                <a:srgbClr val="42677F">
                  <a:lumMod val="40000"/>
                  <a:lumOff val="60000"/>
                </a:srgbClr>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59F12DD2-D38B-7DE5-B5D7-D19F09DA9887}"/>
              </a:ext>
            </a:extLst>
          </p:cNvPr>
          <p:cNvSpPr txBox="1"/>
          <p:nvPr/>
        </p:nvSpPr>
        <p:spPr>
          <a:xfrm>
            <a:off x="763325" y="4866198"/>
            <a:ext cx="6066725" cy="923330"/>
          </a:xfrm>
          <a:prstGeom prst="rect">
            <a:avLst/>
          </a:prstGeom>
          <a:solidFill>
            <a:schemeClr val="tx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rPr>
              <a:t>Do deposited layers behave like bulk W?</a:t>
            </a:r>
            <a:br>
              <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rPr>
              <a:t>How well do they adhere to the surface (dust)?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00"/>
                </a:solidFill>
                <a:effectLst/>
                <a:uLnTx/>
                <a:uFillTx/>
                <a:latin typeface="Arial" panose="020B0604020202020204"/>
                <a:ea typeface="+mn-ea"/>
                <a:cs typeface="+mn-cs"/>
              </a:rPr>
              <a:t>How much tritium could they retain (co-deposition effect)?</a:t>
            </a:r>
          </a:p>
        </p:txBody>
      </p:sp>
    </p:spTree>
    <p:extLst>
      <p:ext uri="{BB962C8B-B14F-4D97-AF65-F5344CB8AC3E}">
        <p14:creationId xmlns:p14="http://schemas.microsoft.com/office/powerpoint/2010/main" val="45590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E6F6B-5F3A-7654-7A3D-976506FE5E4A}"/>
              </a:ext>
            </a:extLst>
          </p:cNvPr>
          <p:cNvSpPr>
            <a:spLocks noGrp="1"/>
          </p:cNvSpPr>
          <p:nvPr>
            <p:ph type="title"/>
          </p:nvPr>
        </p:nvSpPr>
        <p:spPr/>
        <p:txBody>
          <a:bodyPr/>
          <a:lstStyle/>
          <a:p>
            <a:r>
              <a:rPr lang="en-US" dirty="0"/>
              <a:t>Goals for new experiments</a:t>
            </a:r>
            <a:endParaRPr lang="en-GB" dirty="0"/>
          </a:p>
        </p:txBody>
      </p:sp>
      <p:sp>
        <p:nvSpPr>
          <p:cNvPr id="3" name="Content Placeholder 2">
            <a:extLst>
              <a:ext uri="{FF2B5EF4-FFF2-40B4-BE49-F238E27FC236}">
                <a16:creationId xmlns:a16="http://schemas.microsoft.com/office/drawing/2014/main" id="{30D6A2C9-2B31-F6C8-6FB3-3702CD3BFB27}"/>
              </a:ext>
            </a:extLst>
          </p:cNvPr>
          <p:cNvSpPr>
            <a:spLocks noGrp="1"/>
          </p:cNvSpPr>
          <p:nvPr>
            <p:ph idx="1"/>
          </p:nvPr>
        </p:nvSpPr>
        <p:spPr/>
        <p:txBody>
          <a:bodyPr/>
          <a:lstStyle/>
          <a:p>
            <a:pPr marL="0" indent="0">
              <a:buNone/>
            </a:pPr>
            <a:r>
              <a:rPr lang="en-US" dirty="0"/>
              <a:t>Two main goals for experiment week:</a:t>
            </a:r>
          </a:p>
          <a:p>
            <a:pPr marL="0" indent="0">
              <a:buNone/>
            </a:pPr>
            <a:endParaRPr lang="en-US" dirty="0"/>
          </a:p>
          <a:p>
            <a:pPr marL="342900" indent="-342900">
              <a:buAutoNum type="arabicPeriod"/>
            </a:pPr>
            <a:r>
              <a:rPr lang="en-US" dirty="0"/>
              <a:t>How stable are previously created layers?</a:t>
            </a:r>
          </a:p>
          <a:p>
            <a:pPr marL="525463" lvl="1" indent="-342900">
              <a:buFont typeface="+mj-lt"/>
              <a:buAutoNum type="alphaLcPeriod"/>
            </a:pPr>
            <a:r>
              <a:rPr lang="en-US" dirty="0"/>
              <a:t>Use pre-created layers and expose to ELM-like loading (LASAG laser)</a:t>
            </a:r>
          </a:p>
          <a:p>
            <a:pPr marL="342900" indent="-342900">
              <a:buAutoNum type="arabicPeriod"/>
            </a:pPr>
            <a:r>
              <a:rPr lang="en-US" dirty="0"/>
              <a:t>What is W:D ratio in co-deposited layers, and how does switching to D plasma change W layer?</a:t>
            </a:r>
          </a:p>
          <a:p>
            <a:pPr marL="525463" lvl="1" indent="-342900">
              <a:buFont typeface="+mj-lt"/>
              <a:buAutoNum type="alphaLcPeriod"/>
            </a:pPr>
            <a:r>
              <a:rPr lang="en-US" dirty="0"/>
              <a:t>Use similar approach as previous but with </a:t>
            </a:r>
            <a:r>
              <a:rPr lang="en-US" dirty="0" err="1"/>
              <a:t>Ar</a:t>
            </a:r>
            <a:r>
              <a:rPr lang="en-US" dirty="0"/>
              <a:t>-seeded D plasma</a:t>
            </a:r>
            <a:endParaRPr lang="en-GB" dirty="0"/>
          </a:p>
        </p:txBody>
      </p:sp>
      <p:sp>
        <p:nvSpPr>
          <p:cNvPr id="4" name="Date Placeholder 3">
            <a:extLst>
              <a:ext uri="{FF2B5EF4-FFF2-40B4-BE49-F238E27FC236}">
                <a16:creationId xmlns:a16="http://schemas.microsoft.com/office/drawing/2014/main" id="{B8956AAA-C3A6-9DEE-554C-8925894EBF58}"/>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B480C2-69A4-470A-A6A8-D42B968273A9}" type="datetime4">
              <a:rPr kumimoji="0" lang="en-GB" sz="1100" b="0" i="0" u="none" strike="noStrike" kern="1200" cap="none" spc="0" normalizeH="0" baseline="0" noProof="0" smtClean="0">
                <a:ln>
                  <a:noFill/>
                </a:ln>
                <a:solidFill>
                  <a:srgbClr val="42677F">
                    <a:lumMod val="40000"/>
                    <a:lumOff val="60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 March 2025</a:t>
            </a:fld>
            <a:endParaRPr kumimoji="0" lang="nl-NL" sz="1100" b="0" i="0" u="none" strike="noStrike" kern="1200" cap="none" spc="0" normalizeH="0" baseline="0" noProof="0">
              <a:ln>
                <a:noFill/>
              </a:ln>
              <a:solidFill>
                <a:srgbClr val="42677F">
                  <a:lumMod val="40000"/>
                  <a:lumOff val="60000"/>
                </a:srgb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3F5FA00-7AD7-23ED-E77B-29C8AC687879}"/>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2677F">
                    <a:lumMod val="40000"/>
                    <a:lumOff val="60000"/>
                  </a:srgbClr>
                </a:solidFill>
                <a:effectLst/>
                <a:uLnTx/>
                <a:uFillTx/>
                <a:latin typeface="Arial" panose="020B0604020202020204"/>
                <a:ea typeface="+mn-ea"/>
                <a:cs typeface="+mn-cs"/>
              </a:rPr>
              <a:t>Thomas Morgan and Luc Bouwmeester | DIFFER SPA.1 Report</a:t>
            </a:r>
            <a:endParaRPr kumimoji="0" lang="nl-NL" sz="1100" b="0" i="0" u="none" strike="noStrike" kern="1200" cap="none" spc="0" normalizeH="0" baseline="0" noProof="0">
              <a:ln>
                <a:noFill/>
              </a:ln>
              <a:solidFill>
                <a:srgbClr val="42677F">
                  <a:lumMod val="40000"/>
                  <a:lumOff val="60000"/>
                </a:srgb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7DE1E54F-C7DF-1576-7E5B-DA0E0D297FF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26CF14-CA55-4C05-9804-096C821AFF5B}" type="slidenum">
              <a:rPr kumimoji="0" lang="nl-NL" sz="1100" b="0" i="0" u="none" strike="noStrike" kern="1200" cap="none" spc="0" normalizeH="0" baseline="0" noProof="0" smtClean="0">
                <a:ln>
                  <a:noFill/>
                </a:ln>
                <a:solidFill>
                  <a:srgbClr val="42677F">
                    <a:lumMod val="40000"/>
                    <a:lumOff val="6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100" b="0" i="0" u="none" strike="noStrike" kern="1200" cap="none" spc="0" normalizeH="0" baseline="0" noProof="0">
              <a:ln>
                <a:noFill/>
              </a:ln>
              <a:solidFill>
                <a:srgbClr val="42677F">
                  <a:lumMod val="40000"/>
                  <a:lumOff val="6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7812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71672" y="243315"/>
            <a:ext cx="9451776" cy="457200"/>
          </a:xfrm>
        </p:spPr>
        <p:txBody>
          <a:bodyPr/>
          <a:lstStyle/>
          <a:p>
            <a:r>
              <a:rPr lang="en-US" dirty="0"/>
              <a:t>Facility: QSPA Kh-50</a:t>
            </a:r>
            <a:endParaRPr lang="ru-RU" dirty="0"/>
          </a:p>
        </p:txBody>
      </p:sp>
      <p:pic>
        <p:nvPicPr>
          <p:cNvPr id="6" name="Объект 5"/>
          <p:cNvPicPr>
            <a:picLocks noGrp="1" noChangeAspect="1"/>
          </p:cNvPicPr>
          <p:nvPr>
            <p:ph idx="1"/>
          </p:nvPr>
        </p:nvPicPr>
        <p:blipFill>
          <a:blip r:embed="rId2"/>
          <a:stretch>
            <a:fillRect/>
          </a:stretch>
        </p:blipFill>
        <p:spPr>
          <a:xfrm>
            <a:off x="576559" y="867044"/>
            <a:ext cx="5132693" cy="2628186"/>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7030" y="649715"/>
            <a:ext cx="5430452" cy="4072839"/>
          </a:xfrm>
          <a:prstGeom prst="rect">
            <a:avLst/>
          </a:prstGeom>
        </p:spPr>
      </p:pic>
      <p:graphicFrame>
        <p:nvGraphicFramePr>
          <p:cNvPr id="8" name="Таблица 7">
            <a:extLst>
              <a:ext uri="{FF2B5EF4-FFF2-40B4-BE49-F238E27FC236}">
                <a16:creationId xmlns:a16="http://schemas.microsoft.com/office/drawing/2014/main" id="{56AE825C-BBDB-B62E-C48E-1D659EF1EEFD}"/>
              </a:ext>
            </a:extLst>
          </p:cNvPr>
          <p:cNvGraphicFramePr>
            <a:graphicFrameLocks noGrp="1"/>
          </p:cNvGraphicFramePr>
          <p:nvPr/>
        </p:nvGraphicFramePr>
        <p:xfrm>
          <a:off x="360040" y="3495230"/>
          <a:ext cx="5198368" cy="2079152"/>
        </p:xfrm>
        <a:graphic>
          <a:graphicData uri="http://schemas.openxmlformats.org/drawingml/2006/table">
            <a:tbl>
              <a:tblPr firstRow="1" bandRow="1">
                <a:tableStyleId>{5C22544A-7EE6-4342-B048-85BDC9FD1C3A}</a:tableStyleId>
              </a:tblPr>
              <a:tblGrid>
                <a:gridCol w="3830216">
                  <a:extLst>
                    <a:ext uri="{9D8B030D-6E8A-4147-A177-3AD203B41FA5}">
                      <a16:colId xmlns:a16="http://schemas.microsoft.com/office/drawing/2014/main" val="20000"/>
                    </a:ext>
                  </a:extLst>
                </a:gridCol>
                <a:gridCol w="1368152">
                  <a:extLst>
                    <a:ext uri="{9D8B030D-6E8A-4147-A177-3AD203B41FA5}">
                      <a16:colId xmlns:a16="http://schemas.microsoft.com/office/drawing/2014/main" val="20001"/>
                    </a:ext>
                  </a:extLst>
                </a:gridCol>
              </a:tblGrid>
              <a:tr h="264498">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latin typeface="+mj-lt"/>
                          <a:cs typeface="Arial" panose="020B0604020202020204" pitchFamily="34" charset="0"/>
                        </a:rPr>
                        <a:t>Energy density [MJ/m</a:t>
                      </a:r>
                      <a:r>
                        <a:rPr lang="en-US" sz="2000" b="0" baseline="30000" dirty="0">
                          <a:solidFill>
                            <a:schemeClr val="tx1"/>
                          </a:solidFill>
                          <a:latin typeface="+mj-lt"/>
                          <a:cs typeface="Arial" panose="020B0604020202020204" pitchFamily="34" charset="0"/>
                        </a:rPr>
                        <a:t>2</a:t>
                      </a:r>
                      <a:r>
                        <a:rPr lang="en-US" sz="2000" b="0" dirty="0">
                          <a:solidFill>
                            <a:schemeClr val="tx1"/>
                          </a:solidFill>
                          <a:latin typeface="+mj-lt"/>
                          <a:cs typeface="Arial" panose="020B0604020202020204" pitchFamily="34" charset="0"/>
                        </a:rPr>
                        <a:t>]</a:t>
                      </a:r>
                      <a:endParaRPr lang="ru-RU" sz="2000" b="0" dirty="0">
                        <a:solidFill>
                          <a:schemeClr val="tx1"/>
                        </a:solidFill>
                        <a:latin typeface="+mj-lt"/>
                        <a:cs typeface="Arial" panose="020B0604020202020204" pitchFamily="34" charset="0"/>
                      </a:endParaRPr>
                    </a:p>
                  </a:txBody>
                  <a:tcPr marL="10800" marR="108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b="0" dirty="0">
                          <a:solidFill>
                            <a:schemeClr val="tx1"/>
                          </a:solidFill>
                          <a:latin typeface="+mj-lt"/>
                          <a:cs typeface="Arial" panose="020B0604020202020204" pitchFamily="34" charset="0"/>
                        </a:rPr>
                        <a:t>(0.5-30)</a:t>
                      </a:r>
                      <a:endParaRPr lang="ru-RU" sz="2000" b="0" baseline="30000" dirty="0">
                        <a:solidFill>
                          <a:schemeClr val="tx1"/>
                        </a:solidFill>
                        <a:latin typeface="+mj-lt"/>
                        <a:cs typeface="Arial" panose="020B0604020202020204" pitchFamily="34" charset="0"/>
                      </a:endParaRPr>
                    </a:p>
                  </a:txBody>
                  <a:tcPr marL="10800" marR="108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89222">
                <a:tc>
                  <a:txBody>
                    <a:bodyPr/>
                    <a:lstStyle/>
                    <a:p>
                      <a:pPr algn="just">
                        <a:lnSpc>
                          <a:spcPct val="100000"/>
                        </a:lnSpc>
                      </a:pPr>
                      <a:r>
                        <a:rPr lang="en-US" sz="2000" b="0" dirty="0">
                          <a:latin typeface="+mj-lt"/>
                          <a:cs typeface="Arial" panose="020B0604020202020204" pitchFamily="34" charset="0"/>
                        </a:rPr>
                        <a:t>Pulse duration [ms]</a:t>
                      </a:r>
                      <a:endParaRPr lang="ru-RU" sz="2000" b="0" dirty="0">
                        <a:latin typeface="+mj-lt"/>
                        <a:cs typeface="Arial" panose="020B0604020202020204" pitchFamily="34" charset="0"/>
                      </a:endParaRPr>
                    </a:p>
                  </a:txBody>
                  <a:tcPr marL="10800" marR="108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b="0" dirty="0">
                          <a:latin typeface="+mj-lt"/>
                          <a:cs typeface="Arial" panose="020B0604020202020204" pitchFamily="34" charset="0"/>
                        </a:rPr>
                        <a:t>0.25</a:t>
                      </a:r>
                      <a:r>
                        <a:rPr lang="el-GR" sz="2000" b="0" dirty="0">
                          <a:latin typeface="+mj-lt"/>
                          <a:cs typeface="Arial" panose="020B0604020202020204" pitchFamily="34" charset="0"/>
                        </a:rPr>
                        <a:t> </a:t>
                      </a:r>
                      <a:endParaRPr lang="ru-RU" sz="2000" b="0" dirty="0">
                        <a:latin typeface="+mj-lt"/>
                        <a:cs typeface="Arial" panose="020B0604020202020204" pitchFamily="34" charset="0"/>
                      </a:endParaRPr>
                    </a:p>
                  </a:txBody>
                  <a:tcPr marL="10800" marR="108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56588">
                <a:tc>
                  <a:txBody>
                    <a:bodyPr/>
                    <a:lstStyle/>
                    <a:p>
                      <a:pPr algn="just">
                        <a:lnSpc>
                          <a:spcPct val="100000"/>
                        </a:lnSpc>
                      </a:pPr>
                      <a:r>
                        <a:rPr lang="en-US" sz="2000" b="0" baseline="0" dirty="0">
                          <a:latin typeface="+mj-lt"/>
                          <a:cs typeface="Arial" panose="020B0604020202020204" pitchFamily="34" charset="0"/>
                        </a:rPr>
                        <a:t>Magnetic field [T]</a:t>
                      </a:r>
                      <a:endParaRPr lang="ru-RU" sz="2000" b="0" dirty="0">
                        <a:latin typeface="+mj-lt"/>
                        <a:cs typeface="Arial" panose="020B0604020202020204" pitchFamily="34" charset="0"/>
                      </a:endParaRPr>
                    </a:p>
                  </a:txBody>
                  <a:tcPr marL="10800" marR="108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b="0" dirty="0">
                          <a:latin typeface="+mj-lt"/>
                          <a:cs typeface="Arial" panose="020B0604020202020204" pitchFamily="34" charset="0"/>
                        </a:rPr>
                        <a:t>0.54  </a:t>
                      </a:r>
                      <a:endParaRPr lang="ru-RU" sz="2000" b="0" dirty="0">
                        <a:latin typeface="+mj-lt"/>
                        <a:cs typeface="Arial" panose="020B0604020202020204" pitchFamily="34" charset="0"/>
                      </a:endParaRPr>
                    </a:p>
                  </a:txBody>
                  <a:tcPr marL="10800" marR="108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56588">
                <a:tc>
                  <a:txBody>
                    <a:bodyPr/>
                    <a:lstStyle/>
                    <a:p>
                      <a:pPr algn="just">
                        <a:lnSpc>
                          <a:spcPct val="100000"/>
                        </a:lnSpc>
                      </a:pPr>
                      <a:r>
                        <a:rPr lang="en-US" sz="2000" b="0" dirty="0">
                          <a:latin typeface="+mj-lt"/>
                          <a:cs typeface="Arial" panose="020B0604020202020204" pitchFamily="34" charset="0"/>
                        </a:rPr>
                        <a:t>Plasma pressure [MPa]</a:t>
                      </a:r>
                      <a:endParaRPr lang="ru-RU" sz="2000" b="0" dirty="0">
                        <a:latin typeface="+mj-lt"/>
                        <a:cs typeface="Arial" panose="020B0604020202020204" pitchFamily="34" charset="0"/>
                      </a:endParaRPr>
                    </a:p>
                  </a:txBody>
                  <a:tcPr marL="10800" marR="108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b="0" baseline="0" dirty="0">
                          <a:latin typeface="+mj-lt"/>
                          <a:cs typeface="Arial" panose="020B0604020202020204" pitchFamily="34" charset="0"/>
                        </a:rPr>
                        <a:t>(0.3-1.8)</a:t>
                      </a:r>
                      <a:endParaRPr lang="ru-RU" sz="2000" b="0" baseline="0" dirty="0">
                        <a:latin typeface="+mj-lt"/>
                        <a:cs typeface="Arial" panose="020B0604020202020204" pitchFamily="34" charset="0"/>
                      </a:endParaRPr>
                    </a:p>
                  </a:txBody>
                  <a:tcPr marL="10800" marR="108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56588">
                <a:tc>
                  <a:txBody>
                    <a:bodyPr/>
                    <a:lstStyle/>
                    <a:p>
                      <a:pPr algn="just">
                        <a:lnSpc>
                          <a:spcPct val="100000"/>
                        </a:lnSpc>
                      </a:pPr>
                      <a:r>
                        <a:rPr lang="en-US" sz="2000" dirty="0">
                          <a:latin typeface="+mj-lt"/>
                          <a:cs typeface="Arial" panose="020B0604020202020204" pitchFamily="34" charset="0"/>
                        </a:rPr>
                        <a:t>Particle flux [ions</a:t>
                      </a:r>
                      <a:r>
                        <a:rPr lang="en-US" sz="2000" dirty="0">
                          <a:latin typeface="+mj-lt"/>
                          <a:cs typeface="Arial" panose="020B0604020202020204" pitchFamily="34" charset="0"/>
                          <a:sym typeface="Symbol" panose="05050102010706020507" pitchFamily="18" charset="2"/>
                        </a:rPr>
                        <a:t></a:t>
                      </a:r>
                      <a:r>
                        <a:rPr lang="en-US" sz="2000" dirty="0">
                          <a:latin typeface="+mj-lt"/>
                          <a:cs typeface="Arial" panose="020B0604020202020204" pitchFamily="34" charset="0"/>
                        </a:rPr>
                        <a:t>(m</a:t>
                      </a:r>
                      <a:r>
                        <a:rPr lang="en-US" sz="2000" baseline="30000" dirty="0">
                          <a:latin typeface="+mj-lt"/>
                          <a:cs typeface="Arial" panose="020B0604020202020204" pitchFamily="34" charset="0"/>
                        </a:rPr>
                        <a:t>-2</a:t>
                      </a:r>
                      <a:r>
                        <a:rPr lang="en-US" sz="2000" dirty="0">
                          <a:latin typeface="+mj-lt"/>
                          <a:cs typeface="Arial" panose="020B0604020202020204" pitchFamily="34" charset="0"/>
                        </a:rPr>
                        <a:t>s</a:t>
                      </a:r>
                      <a:r>
                        <a:rPr lang="en-US" sz="2000" baseline="30000" dirty="0">
                          <a:latin typeface="+mj-lt"/>
                          <a:cs typeface="Arial" panose="020B0604020202020204" pitchFamily="34" charset="0"/>
                        </a:rPr>
                        <a:t>-1</a:t>
                      </a:r>
                      <a:r>
                        <a:rPr lang="en-US" sz="2000" dirty="0">
                          <a:latin typeface="+mj-lt"/>
                          <a:cs typeface="Arial" panose="020B0604020202020204" pitchFamily="34" charset="0"/>
                        </a:rPr>
                        <a:t>)]</a:t>
                      </a:r>
                      <a:endParaRPr lang="ru-RU" sz="2000" b="0" dirty="0">
                        <a:latin typeface="+mj-lt"/>
                        <a:cs typeface="Arial" panose="020B0604020202020204" pitchFamily="34" charset="0"/>
                      </a:endParaRPr>
                    </a:p>
                  </a:txBody>
                  <a:tcPr marL="10800" marR="108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dirty="0">
                          <a:latin typeface="+mj-lt"/>
                          <a:cs typeface="Arial" panose="020B0604020202020204" pitchFamily="34" charset="0"/>
                        </a:rPr>
                        <a:t>up to 10</a:t>
                      </a:r>
                      <a:r>
                        <a:rPr lang="en-US" sz="2000" baseline="30000" dirty="0">
                          <a:latin typeface="+mj-lt"/>
                          <a:cs typeface="Arial" panose="020B0604020202020204" pitchFamily="34" charset="0"/>
                        </a:rPr>
                        <a:t>27</a:t>
                      </a:r>
                      <a:endParaRPr lang="en-US" sz="2000" dirty="0">
                        <a:latin typeface="+mj-lt"/>
                        <a:cs typeface="Arial" panose="020B0604020202020204" pitchFamily="34" charset="0"/>
                      </a:endParaRPr>
                    </a:p>
                  </a:txBody>
                  <a:tcPr marL="10800" marR="108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393044"/>
                  </a:ext>
                </a:extLst>
              </a:tr>
              <a:tr h="356588">
                <a:tc>
                  <a:txBody>
                    <a:bodyPr/>
                    <a:lstStyle/>
                    <a:p>
                      <a:pPr algn="just">
                        <a:lnSpc>
                          <a:spcPct val="100000"/>
                        </a:lnSpc>
                      </a:pPr>
                      <a:r>
                        <a:rPr lang="en-US" sz="2000" b="0" dirty="0">
                          <a:latin typeface="+mj-lt"/>
                          <a:cs typeface="Arial" panose="020B0604020202020204" pitchFamily="34" charset="0"/>
                        </a:rPr>
                        <a:t>Diameter of the plasma stream [cm]</a:t>
                      </a:r>
                      <a:endParaRPr lang="ru-RU" sz="2000" b="0" dirty="0">
                        <a:latin typeface="+mj-lt"/>
                        <a:cs typeface="Arial" panose="020B0604020202020204" pitchFamily="34" charset="0"/>
                      </a:endParaRPr>
                    </a:p>
                  </a:txBody>
                  <a:tcPr marL="10800" marR="108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b="0" baseline="0" dirty="0">
                          <a:latin typeface="+mj-lt"/>
                          <a:cs typeface="Arial" panose="020B0604020202020204" pitchFamily="34" charset="0"/>
                        </a:rPr>
                        <a:t>18 cm</a:t>
                      </a:r>
                      <a:endParaRPr lang="ru-RU" sz="2000" b="0" baseline="0" dirty="0">
                        <a:latin typeface="+mj-lt"/>
                        <a:cs typeface="Arial" panose="020B0604020202020204" pitchFamily="34" charset="0"/>
                      </a:endParaRPr>
                    </a:p>
                  </a:txBody>
                  <a:tcPr marL="10800" marR="108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3220750"/>
                  </a:ext>
                </a:extLst>
              </a:tr>
            </a:tbl>
          </a:graphicData>
        </a:graphic>
      </p:graphicFrame>
      <p:sp>
        <p:nvSpPr>
          <p:cNvPr id="9" name="Прямоугольник 8"/>
          <p:cNvSpPr/>
          <p:nvPr/>
        </p:nvSpPr>
        <p:spPr>
          <a:xfrm>
            <a:off x="309482" y="5613485"/>
            <a:ext cx="5299483" cy="338554"/>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S.S. Herashchenko et al. 2023 </a:t>
            </a:r>
            <a:r>
              <a:rPr kumimoji="0" lang="en-US" sz="16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Fus. Eng. &amp; Des. 190 113527</a:t>
            </a:r>
          </a:p>
        </p:txBody>
      </p:sp>
      <p:sp>
        <p:nvSpPr>
          <p:cNvPr id="10" name="TextBox 9"/>
          <p:cNvSpPr txBox="1"/>
          <p:nvPr/>
        </p:nvSpPr>
        <p:spPr>
          <a:xfrm>
            <a:off x="39479" y="6052103"/>
            <a:ext cx="12152521" cy="461665"/>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71AA6"/>
                </a:solidFill>
                <a:effectLst/>
                <a:uLnTx/>
                <a:uFillTx/>
                <a:latin typeface="Calibri"/>
                <a:ea typeface="+mn-ea"/>
                <a:cs typeface="Arial" panose="020B0604020202020204" pitchFamily="34" charset="0"/>
              </a:rPr>
              <a:t>Capable of reproducing both disruptions and ELM loads in terms of energy and particle fluxes! </a:t>
            </a:r>
            <a:endParaRPr kumimoji="0" lang="uk-UA" sz="2400" b="1" i="0" u="none" strike="noStrike" kern="1200" cap="none" spc="0" normalizeH="0" baseline="0" noProof="0" dirty="0">
              <a:ln>
                <a:noFill/>
              </a:ln>
              <a:solidFill>
                <a:srgbClr val="271AA6"/>
              </a:solidFill>
              <a:effectLst/>
              <a:uLnTx/>
              <a:uFillTx/>
              <a:latin typeface="Calibri"/>
              <a:ea typeface="+mn-ea"/>
              <a:cs typeface="+mn-cs"/>
            </a:endParaRPr>
          </a:p>
        </p:txBody>
      </p:sp>
      <p:sp>
        <p:nvSpPr>
          <p:cNvPr id="12" name="TextBox 11"/>
          <p:cNvSpPr txBox="1"/>
          <p:nvPr/>
        </p:nvSpPr>
        <p:spPr>
          <a:xfrm>
            <a:off x="6539593" y="4822618"/>
            <a:ext cx="4685325" cy="1107996"/>
          </a:xfrm>
          <a:prstGeom prst="rect">
            <a:avLst/>
          </a:prstGeom>
          <a:solidFill>
            <a:srgbClr val="271AA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About three month of successful plasma operation were achieved during the summer of 2024 </a:t>
            </a:r>
            <a:endParaRPr kumimoji="0" lang="uk-UA" sz="2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Номер слайда 2">
            <a:extLst>
              <a:ext uri="{FF2B5EF4-FFF2-40B4-BE49-F238E27FC236}">
                <a16:creationId xmlns:a16="http://schemas.microsoft.com/office/drawing/2014/main" id="{C5947E20-D7FA-46F4-496A-31D01A54FED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Нижний колонтитул 4">
            <a:extLst>
              <a:ext uri="{FF2B5EF4-FFF2-40B4-BE49-F238E27FC236}">
                <a16:creationId xmlns:a16="http://schemas.microsoft.com/office/drawing/2014/main" id="{85F5509F-ED09-6EA7-87DA-708DE40064A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QSPA team|  SPA annual update | 10 March  2025</a:t>
            </a: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07885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2CDC2BF-A407-1699-29CA-6A3788EB8AB6}"/>
              </a:ext>
            </a:extLst>
          </p:cNvPr>
          <p:cNvSpPr>
            <a:spLocks noGrp="1"/>
          </p:cNvSpPr>
          <p:nvPr>
            <p:ph type="title"/>
          </p:nvPr>
        </p:nvSpPr>
        <p:spPr>
          <a:xfrm>
            <a:off x="871672" y="243315"/>
            <a:ext cx="9451776" cy="457200"/>
          </a:xfrm>
        </p:spPr>
        <p:txBody>
          <a:bodyPr/>
          <a:lstStyle/>
          <a:p>
            <a:r>
              <a:rPr lang="de-DE" dirty="0">
                <a:effectLst/>
                <a:latin typeface="+mj-lt"/>
                <a:ea typeface="Calibri" panose="020F0502020204030204" pitchFamily="34" charset="0"/>
              </a:rPr>
              <a:t>PWIE-SP A.A1.T-T004-D005:</a:t>
            </a:r>
            <a:r>
              <a:rPr lang="en-US" dirty="0">
                <a:latin typeface="+mj-lt"/>
                <a:ea typeface="Calibri" panose="020F0502020204030204" pitchFamily="34" charset="0"/>
              </a:rPr>
              <a:t> S</a:t>
            </a:r>
            <a:r>
              <a:rPr lang="en-US" dirty="0">
                <a:latin typeface="+mj-lt"/>
              </a:rPr>
              <a:t>ummary and Future Plans</a:t>
            </a:r>
            <a:endParaRPr lang="ru-UA" dirty="0">
              <a:latin typeface="+mj-lt"/>
            </a:endParaRPr>
          </a:p>
        </p:txBody>
      </p:sp>
      <p:sp>
        <p:nvSpPr>
          <p:cNvPr id="3" name="Объект 2">
            <a:extLst>
              <a:ext uri="{FF2B5EF4-FFF2-40B4-BE49-F238E27FC236}">
                <a16:creationId xmlns:a16="http://schemas.microsoft.com/office/drawing/2014/main" id="{5A0BC455-BBD9-E1E4-7602-1D1FDDB73661}"/>
              </a:ext>
            </a:extLst>
          </p:cNvPr>
          <p:cNvSpPr>
            <a:spLocks noGrp="1"/>
          </p:cNvSpPr>
          <p:nvPr>
            <p:ph idx="1"/>
          </p:nvPr>
        </p:nvSpPr>
        <p:spPr>
          <a:xfrm>
            <a:off x="600364" y="836712"/>
            <a:ext cx="11004262" cy="5688632"/>
          </a:xfrm>
        </p:spPr>
        <p:txBody>
          <a:bodyPr>
            <a:noAutofit/>
          </a:bodyPr>
          <a:lstStyle/>
          <a:p>
            <a:pPr marL="0" indent="0" algn="ctr">
              <a:buNone/>
            </a:pPr>
            <a:r>
              <a:rPr lang="en-US" sz="2200" b="1" kern="100" dirty="0">
                <a:effectLst/>
                <a:latin typeface="+mj-lt"/>
                <a:ea typeface="Calibri" panose="020F0502020204030204" pitchFamily="34" charset="0"/>
              </a:rPr>
              <a:t>Analysis of material properties after sequential HHF transient</a:t>
            </a:r>
            <a:br>
              <a:rPr lang="en-US" sz="2200" b="1" kern="100" dirty="0">
                <a:effectLst/>
                <a:latin typeface="+mj-lt"/>
                <a:ea typeface="Calibri" panose="020F0502020204030204" pitchFamily="34" charset="0"/>
              </a:rPr>
            </a:br>
            <a:r>
              <a:rPr lang="en-US" sz="2200" b="1" kern="100" dirty="0">
                <a:effectLst/>
                <a:latin typeface="+mj-lt"/>
                <a:ea typeface="Calibri" panose="020F0502020204030204" pitchFamily="34" charset="0"/>
              </a:rPr>
              <a:t>and steady-state plasma loading (KIPT)</a:t>
            </a:r>
          </a:p>
          <a:p>
            <a:pPr marL="0" indent="0">
              <a:buNone/>
            </a:pPr>
            <a:r>
              <a:rPr lang="en-US" sz="2200" b="1" dirty="0">
                <a:latin typeface="+mj-lt"/>
              </a:rPr>
              <a:t>Summary 2024</a:t>
            </a:r>
            <a:endParaRPr lang="en-US" sz="2200" b="1" kern="100" dirty="0">
              <a:effectLst/>
              <a:latin typeface="+mj-lt"/>
              <a:ea typeface="Calibri" panose="020F0502020204030204" pitchFamily="34" charset="0"/>
            </a:endParaRPr>
          </a:p>
          <a:p>
            <a:pPr marL="342900" indent="-342900">
              <a:buFont typeface="Wingdings" panose="05000000000000000000" pitchFamily="2" charset="2"/>
              <a:buChar char="Ø"/>
            </a:pPr>
            <a:r>
              <a:rPr lang="en-US" sz="2200" dirty="0">
                <a:latin typeface="+mj-lt"/>
              </a:rPr>
              <a:t>Samples were initially </a:t>
            </a:r>
            <a:r>
              <a:rPr lang="en-US" sz="2200" kern="100" dirty="0">
                <a:effectLst/>
                <a:latin typeface="+mj-lt"/>
                <a:ea typeface="Calibri" panose="020F0502020204030204" pitchFamily="34" charset="0"/>
              </a:rPr>
              <a:t>exposed in Upgraded Pilot-PSI (UPP) and Magnum-PSI  in collaboration with Tom Morgan</a:t>
            </a:r>
          </a:p>
          <a:p>
            <a:pPr marL="342900" indent="-342900">
              <a:buFont typeface="Wingdings" panose="05000000000000000000" pitchFamily="2" charset="2"/>
              <a:buChar char="Ø"/>
            </a:pPr>
            <a:r>
              <a:rPr lang="en-US" sz="2200" kern="100" dirty="0">
                <a:latin typeface="+mj-lt"/>
                <a:ea typeface="Calibri" panose="020F0502020204030204" pitchFamily="34" charset="0"/>
              </a:rPr>
              <a:t>A</a:t>
            </a:r>
            <a:r>
              <a:rPr lang="en-US" sz="2200" dirty="0">
                <a:latin typeface="+mj-lt"/>
              </a:rPr>
              <a:t>dditional QSPA exposure (T=RT, 10 pulses, 0.9 MJ/m</a:t>
            </a:r>
            <a:r>
              <a:rPr lang="en-US" sz="2200" baseline="30000" dirty="0">
                <a:latin typeface="+mj-lt"/>
              </a:rPr>
              <a:t>2</a:t>
            </a:r>
            <a:r>
              <a:rPr lang="en-US" sz="2200" dirty="0">
                <a:latin typeface="+mj-lt"/>
              </a:rPr>
              <a:t>) was performed </a:t>
            </a:r>
          </a:p>
          <a:p>
            <a:pPr marL="342900" indent="-342900">
              <a:buFont typeface="Wingdings" panose="05000000000000000000" pitchFamily="2" charset="2"/>
              <a:buChar char="Ø"/>
            </a:pPr>
            <a:r>
              <a:rPr lang="en-US" sz="2200" dirty="0">
                <a:latin typeface="+mj-lt"/>
              </a:rPr>
              <a:t>Surface melting, cracking (large and intergranular cracks), pores.</a:t>
            </a:r>
          </a:p>
          <a:p>
            <a:pPr marL="342900" indent="-342900">
              <a:buFont typeface="Wingdings" panose="05000000000000000000" pitchFamily="2" charset="2"/>
              <a:buChar char="Ø"/>
            </a:pPr>
            <a:r>
              <a:rPr lang="en-US" sz="2200" dirty="0">
                <a:latin typeface="+mj-lt"/>
              </a:rPr>
              <a:t>Post-mortem analyses are in progress</a:t>
            </a:r>
          </a:p>
          <a:p>
            <a:pPr marL="342900" indent="-342900">
              <a:buFont typeface="Wingdings" panose="05000000000000000000" pitchFamily="2" charset="2"/>
              <a:buChar char="Ø"/>
            </a:pPr>
            <a:r>
              <a:rPr lang="en-US" sz="2200" dirty="0">
                <a:latin typeface="+mj-lt"/>
              </a:rPr>
              <a:t>Abstract on the performed work </a:t>
            </a:r>
            <a:r>
              <a:rPr lang="en-US" sz="2200">
                <a:latin typeface="+mj-lt"/>
              </a:rPr>
              <a:t>was accepted for </a:t>
            </a:r>
            <a:r>
              <a:rPr lang="en-US" sz="2200" dirty="0">
                <a:latin typeface="+mj-lt"/>
              </a:rPr>
              <a:t>the </a:t>
            </a:r>
            <a:r>
              <a:rPr lang="en-US" sz="2200" dirty="0">
                <a:effectLst/>
                <a:latin typeface="+mj-lt"/>
                <a:ea typeface="Calibri" panose="020F0502020204030204" pitchFamily="34" charset="0"/>
              </a:rPr>
              <a:t>20</a:t>
            </a:r>
            <a:r>
              <a:rPr lang="en-US" sz="2200" baseline="30000" dirty="0">
                <a:effectLst/>
                <a:latin typeface="+mj-lt"/>
                <a:ea typeface="Calibri" panose="020F0502020204030204" pitchFamily="34" charset="0"/>
              </a:rPr>
              <a:t>th</a:t>
            </a:r>
            <a:r>
              <a:rPr lang="en-US" sz="2200" dirty="0">
                <a:effectLst/>
                <a:latin typeface="+mj-lt"/>
                <a:ea typeface="Calibri" panose="020F0502020204030204" pitchFamily="34" charset="0"/>
              </a:rPr>
              <a:t> PFMC (19- 23 May 2025 Ljubljana, Slovenia)</a:t>
            </a:r>
            <a:endParaRPr lang="en-US" sz="2200" dirty="0">
              <a:latin typeface="+mj-lt"/>
            </a:endParaRPr>
          </a:p>
          <a:p>
            <a:pPr marL="0" indent="0">
              <a:buNone/>
            </a:pPr>
            <a:r>
              <a:rPr lang="en-US" sz="2200" b="1" dirty="0">
                <a:latin typeface="+mj-lt"/>
              </a:rPr>
              <a:t>Works to be performed in 2025</a:t>
            </a:r>
          </a:p>
          <a:p>
            <a:pPr marL="612000" lvl="2" indent="-252000"/>
            <a:r>
              <a:rPr lang="en-US" sz="2200" dirty="0">
                <a:latin typeface="+mj-lt"/>
                <a:ea typeface="Calibri" panose="020F0502020204030204" pitchFamily="34" charset="0"/>
              </a:rPr>
              <a:t>The influence of sequential steady-state plasma and transient loading on cracking/melting thresholds will be studied at preheated tungsten surfaces. </a:t>
            </a:r>
          </a:p>
          <a:p>
            <a:pPr marL="612000" lvl="2" indent="-252000"/>
            <a:r>
              <a:rPr lang="en-US" sz="2200" dirty="0">
                <a:effectLst/>
                <a:latin typeface="+mj-lt"/>
                <a:ea typeface="Calibri" panose="020F0502020204030204" pitchFamily="34" charset="0"/>
              </a:rPr>
              <a:t>The main damage mechanisms of exposed surfaces will be evaluated.</a:t>
            </a:r>
            <a:r>
              <a:rPr lang="en-US" sz="2200" dirty="0">
                <a:latin typeface="+mj-lt"/>
                <a:ea typeface="Calibri" panose="020F0502020204030204" pitchFamily="34" charset="0"/>
              </a:rPr>
              <a:t>  </a:t>
            </a:r>
            <a:endParaRPr lang="en-US" sz="2200" kern="100" dirty="0">
              <a:latin typeface="+mj-lt"/>
              <a:ea typeface="Calibri" panose="020F0502020204030204" pitchFamily="34" charset="0"/>
            </a:endParaRPr>
          </a:p>
          <a:p>
            <a:pPr marL="0" indent="0">
              <a:buNone/>
            </a:pPr>
            <a:endParaRPr lang="en-US" sz="2200" dirty="0">
              <a:latin typeface="+mj-lt"/>
            </a:endParaRPr>
          </a:p>
          <a:p>
            <a:pPr marL="0" indent="0">
              <a:buNone/>
            </a:pPr>
            <a:endParaRPr lang="ru-UA" sz="2200" dirty="0">
              <a:latin typeface="+mj-lt"/>
            </a:endParaRPr>
          </a:p>
        </p:txBody>
      </p:sp>
      <p:sp>
        <p:nvSpPr>
          <p:cNvPr id="4" name="Нижний колонтитул 3">
            <a:extLst>
              <a:ext uri="{FF2B5EF4-FFF2-40B4-BE49-F238E27FC236}">
                <a16:creationId xmlns:a16="http://schemas.microsoft.com/office/drawing/2014/main" id="{14451F65-706A-8BB8-9AC6-D250E4AEF2F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QSPA team|  SPA annual update | 10 March  2025</a:t>
            </a: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Номер слайда 4">
            <a:extLst>
              <a:ext uri="{FF2B5EF4-FFF2-40B4-BE49-F238E27FC236}">
                <a16:creationId xmlns:a16="http://schemas.microsoft.com/office/drawing/2014/main" id="{D614359B-6C30-8BFF-51EB-214046A979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119558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10.xml><?xml version="1.0" encoding="utf-8"?>
<a:theme xmlns:a="http://schemas.openxmlformats.org/drawingml/2006/main" name="1_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11.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13.xml><?xml version="1.0" encoding="utf-8"?>
<a:theme xmlns:a="http://schemas.openxmlformats.org/drawingml/2006/main" name="3_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14.xml><?xml version="1.0" encoding="utf-8"?>
<a:theme xmlns:a="http://schemas.openxmlformats.org/drawingml/2006/main" name="1_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Jülich">
  <a:themeElements>
    <a:clrScheme name="CD-Farben Forschungszentrum Jülich">
      <a:dk1>
        <a:srgbClr val="000000"/>
      </a:dk1>
      <a:lt1>
        <a:srgbClr val="FFFFFF"/>
      </a:lt1>
      <a:dk2>
        <a:srgbClr val="023D6B"/>
      </a:dk2>
      <a:lt2>
        <a:srgbClr val="EBEBEB"/>
      </a:lt2>
      <a:accent1>
        <a:srgbClr val="ADBDE3"/>
      </a:accent1>
      <a:accent2>
        <a:srgbClr val="EB5F73"/>
      </a:accent2>
      <a:accent3>
        <a:srgbClr val="AF82B9"/>
      </a:accent3>
      <a:accent4>
        <a:srgbClr val="FAB45A"/>
      </a:accent4>
      <a:accent5>
        <a:srgbClr val="FAEB5A"/>
      </a:accent5>
      <a:accent6>
        <a:srgbClr val="B9D25F"/>
      </a:accent6>
      <a:hlink>
        <a:srgbClr val="ADBDE3"/>
      </a:hlink>
      <a:folHlink>
        <a:srgbClr val="023D6B"/>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5000"/>
          </a:lnSpc>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lnSpc>
            <a:spcPct val="95000"/>
          </a:lnSpc>
          <a:defRPr sz="2400" dirty="0" err="1" smtClean="0"/>
        </a:defPPr>
      </a:lstStyle>
    </a:txDef>
  </a:objectDefaults>
  <a:extraClrSchemeLst/>
  <a:extLst>
    <a:ext uri="{05A4C25C-085E-4340-85A3-A5531E510DB2}">
      <thm15:themeFamily xmlns:thm15="http://schemas.microsoft.com/office/thememl/2012/main" name="Jülich_PowerPoint_16x9.potx" id="{96E3BAF4-763A-4252-96EB-429A37E76C9B}" vid="{FC15072B-1A6B-4630-9ABB-3D2D56FD5EF8}"/>
    </a:ext>
  </a:extLst>
</a:theme>
</file>

<file path=ppt/theme/theme16.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7.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IPP">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AUG 2022_Final_v20.potx" id="{DDF3E2E9-0A5E-436E-8F90-CA522F3B9E3D}" vid="{4AC0BB1C-984A-44B4-9F7B-7C6C2FEF56F6}"/>
    </a:ext>
  </a:extLst>
</a:theme>
</file>

<file path=ppt/theme/theme3.xml><?xml version="1.0" encoding="utf-8"?>
<a:theme xmlns:a="http://schemas.openxmlformats.org/drawingml/2006/main" name="DIFFER RedOrange">
  <a:themeElements>
    <a:clrScheme name="Differ">
      <a:dk1>
        <a:srgbClr val="A0A0A0"/>
      </a:dk1>
      <a:lt1>
        <a:srgbClr val="FFFFFF"/>
      </a:lt1>
      <a:dk2>
        <a:srgbClr val="42677F"/>
      </a:dk2>
      <a:lt2>
        <a:srgbClr val="000000"/>
      </a:lt2>
      <a:accent1>
        <a:srgbClr val="E68200"/>
      </a:accent1>
      <a:accent2>
        <a:srgbClr val="5EB305"/>
      </a:accent2>
      <a:accent3>
        <a:srgbClr val="458588"/>
      </a:accent3>
      <a:accent4>
        <a:srgbClr val="3957A3"/>
      </a:accent4>
      <a:accent5>
        <a:srgbClr val="42677F"/>
      </a:accent5>
      <a:accent6>
        <a:srgbClr val="898989"/>
      </a:accent6>
      <a:hlink>
        <a:srgbClr val="7C69DD"/>
      </a:hlink>
      <a:folHlink>
        <a:srgbClr val="5B43D5"/>
      </a:folHlink>
    </a:clrScheme>
    <a:fontScheme name="Differ - 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smtClean="0">
            <a:solidFill>
              <a:schemeClr val="tx2"/>
            </a:solidFill>
          </a:defRPr>
        </a:defPPr>
      </a:lstStyle>
    </a:txDef>
  </a:objectDefaults>
  <a:extraClrSchemeLst/>
  <a:extLst>
    <a:ext uri="{05A4C25C-085E-4340-85A3-A5531E510DB2}">
      <thm15:themeFamily xmlns:thm15="http://schemas.microsoft.com/office/thememl/2012/main" name="Presentatie1" id="{2DD28BCD-B729-4A3E-8646-E1339AC1FADD}" vid="{E8128976-A6F7-4D3E-8692-58677B05DBDC}"/>
    </a:ext>
  </a:extLst>
</a:theme>
</file>

<file path=ppt/theme/theme4.xml><?xml version="1.0" encoding="utf-8"?>
<a:theme xmlns:a="http://schemas.openxmlformats.org/drawingml/2006/main" name="DIFFER GreenYellow">
  <a:themeElements>
    <a:clrScheme name="Differ">
      <a:dk1>
        <a:srgbClr val="A0A0A0"/>
      </a:dk1>
      <a:lt1>
        <a:srgbClr val="FFFFFF"/>
      </a:lt1>
      <a:dk2>
        <a:srgbClr val="42677F"/>
      </a:dk2>
      <a:lt2>
        <a:srgbClr val="000000"/>
      </a:lt2>
      <a:accent1>
        <a:srgbClr val="E68200"/>
      </a:accent1>
      <a:accent2>
        <a:srgbClr val="5EB305"/>
      </a:accent2>
      <a:accent3>
        <a:srgbClr val="458588"/>
      </a:accent3>
      <a:accent4>
        <a:srgbClr val="3957A3"/>
      </a:accent4>
      <a:accent5>
        <a:srgbClr val="42677F"/>
      </a:accent5>
      <a:accent6>
        <a:srgbClr val="898989"/>
      </a:accent6>
      <a:hlink>
        <a:srgbClr val="7C69DD"/>
      </a:hlink>
      <a:folHlink>
        <a:srgbClr val="5B43D5"/>
      </a:folHlink>
    </a:clrScheme>
    <a:fontScheme name="Differ - 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smtClean="0">
            <a:solidFill>
              <a:schemeClr val="tx2"/>
            </a:solidFill>
          </a:defRPr>
        </a:defPPr>
      </a:lstStyle>
    </a:txDef>
  </a:objectDefaults>
  <a:extraClrSchemeLst/>
  <a:extLst>
    <a:ext uri="{05A4C25C-085E-4340-85A3-A5531E510DB2}">
      <thm15:themeFamily xmlns:thm15="http://schemas.microsoft.com/office/thememl/2012/main" name="Presentatie1" id="{2DD28BCD-B729-4A3E-8646-E1339AC1FADD}" vid="{A04CAF14-EB47-40A2-9D7E-58744428B296}"/>
    </a:ext>
  </a:extLst>
</a:theme>
</file>

<file path=ppt/theme/theme5.xml><?xml version="1.0" encoding="utf-8"?>
<a:theme xmlns:a="http://schemas.openxmlformats.org/drawingml/2006/main" name="1_IPP">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IPP 2022_Final_v20.potx" id="{82F7FB6F-CED7-48D8-B2D7-CE590BD9F0F7}" vid="{EFD4C0C3-9C16-4188-8AA9-EB152123ADE7}"/>
    </a:ext>
  </a:extLst>
</a:theme>
</file>

<file path=ppt/theme/theme6.xml><?xml version="1.0" encoding="utf-8"?>
<a:theme xmlns:a="http://schemas.openxmlformats.org/drawingml/2006/main" name="2_IPP">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IPP 2022_Final_v20.potx" id="{82F7FB6F-CED7-48D8-B2D7-CE590BD9F0F7}" vid="{EFD4C0C3-9C16-4188-8AA9-EB152123ADE7}"/>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E40018"/>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iffer Petrol">
  <a:themeElements>
    <a:clrScheme name="Differ">
      <a:dk1>
        <a:srgbClr val="A0A0A0"/>
      </a:dk1>
      <a:lt1>
        <a:srgbClr val="FFFFFF"/>
      </a:lt1>
      <a:dk2>
        <a:srgbClr val="42677F"/>
      </a:dk2>
      <a:lt2>
        <a:srgbClr val="000000"/>
      </a:lt2>
      <a:accent1>
        <a:srgbClr val="E68200"/>
      </a:accent1>
      <a:accent2>
        <a:srgbClr val="5EB305"/>
      </a:accent2>
      <a:accent3>
        <a:srgbClr val="458588"/>
      </a:accent3>
      <a:accent4>
        <a:srgbClr val="3957A3"/>
      </a:accent4>
      <a:accent5>
        <a:srgbClr val="42677F"/>
      </a:accent5>
      <a:accent6>
        <a:srgbClr val="898989"/>
      </a:accent6>
      <a:hlink>
        <a:srgbClr val="7C69DD"/>
      </a:hlink>
      <a:folHlink>
        <a:srgbClr val="5B43D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smtClean="0">
            <a:solidFill>
              <a:schemeClr val="tx2"/>
            </a:solidFill>
          </a:defRPr>
        </a:defPPr>
      </a:lstStyle>
    </a:txDef>
  </a:objectDefaults>
  <a:extraClrSchemeLst/>
  <a:extLst>
    <a:ext uri="{05A4C25C-085E-4340-85A3-A5531E510DB2}">
      <thm15:themeFamily xmlns:thm15="http://schemas.microsoft.com/office/thememl/2012/main" name="Presentatie1" id="{2DD28BCD-B729-4A3E-8646-E1339AC1FADD}" vid="{C9F2918C-F506-4B2D-8A36-7580118AE5C0}"/>
    </a:ext>
  </a:extLst>
</a:theme>
</file>

<file path=ppt/theme/theme9.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5ba6352-0726-4226-96e7-82f7f1c59ac0" xsi:nil="true"/>
    <Dateofrelease xmlns="cbbfa1f3-60c2-42de-b5b6-3ee8cb87d964" xsi:nil="true"/>
    <lcf76f155ced4ddcb4097134ff3c332f xmlns="cbbfa1f3-60c2-42de-b5b6-3ee8cb87d96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C5E97A0C0FEBC408E67B127B9678D93" ma:contentTypeVersion="16" ma:contentTypeDescription="Create a new document." ma:contentTypeScope="" ma:versionID="1d2a0d8c6deb6b6d65149e488cbe144b">
  <xsd:schema xmlns:xsd="http://www.w3.org/2001/XMLSchema" xmlns:xs="http://www.w3.org/2001/XMLSchema" xmlns:p="http://schemas.microsoft.com/office/2006/metadata/properties" xmlns:ns2="cbbfa1f3-60c2-42de-b5b6-3ee8cb87d964" xmlns:ns3="e5ba6352-0726-4226-96e7-82f7f1c59ac0" targetNamespace="http://schemas.microsoft.com/office/2006/metadata/properties" ma:root="true" ma:fieldsID="0760925279f4376d2d8626e0085fb012" ns2:_="" ns3:_="">
    <xsd:import namespace="cbbfa1f3-60c2-42de-b5b6-3ee8cb87d964"/>
    <xsd:import namespace="e5ba6352-0726-4226-96e7-82f7f1c59ac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Dateofreleas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DateTake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fa1f3-60c2-42de-b5b6-3ee8cb87d9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Dateofrelease" ma:index="14" nillable="true" ma:displayName="Date of release" ma:format="Dropdown" ma:internalName="Dateofrelease">
      <xsd:simpleType>
        <xsd:restriction base="dms:Text">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1e10cb2-14f7-4eda-9ec0-27c7232f3f48"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ba6352-0726-4226-96e7-82f7f1c59ac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5fc3690-ba4d-4b93-9ca3-ace776e65a5b}" ma:internalName="TaxCatchAll" ma:showField="CatchAllData" ma:web="e5ba6352-0726-4226-96e7-82f7f1c59a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581EFF-75CA-400B-8B14-07B3BB5FE4A6}">
  <ds:schemaRefs>
    <ds:schemaRef ds:uri="http://schemas.microsoft.com/office/2006/metadata/properties"/>
    <ds:schemaRef ds:uri="http://schemas.microsoft.com/office/infopath/2007/PartnerControls"/>
    <ds:schemaRef ds:uri="e5ba6352-0726-4226-96e7-82f7f1c59ac0"/>
    <ds:schemaRef ds:uri="cbbfa1f3-60c2-42de-b5b6-3ee8cb87d964"/>
  </ds:schemaRefs>
</ds:datastoreItem>
</file>

<file path=customXml/itemProps2.xml><?xml version="1.0" encoding="utf-8"?>
<ds:datastoreItem xmlns:ds="http://schemas.openxmlformats.org/officeDocument/2006/customXml" ds:itemID="{8620B528-A52D-4A7D-BA72-76895AB575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bfa1f3-60c2-42de-b5b6-3ee8cb87d964"/>
    <ds:schemaRef ds:uri="e5ba6352-0726-4226-96e7-82f7f1c59a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29BB5A6-9C9C-4509-BBBE-0C2B5904D0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6145</Words>
  <Application>Microsoft Macintosh PowerPoint</Application>
  <PresentationFormat>Breitbild</PresentationFormat>
  <Paragraphs>837</Paragraphs>
  <Slides>44</Slides>
  <Notes>9</Notes>
  <HiddenSlides>0</HiddenSlides>
  <MMClips>0</MMClips>
  <ScaleCrop>false</ScaleCrop>
  <HeadingPairs>
    <vt:vector size="8" baseType="variant">
      <vt:variant>
        <vt:lpstr>Verwendete Schriftarten</vt:lpstr>
      </vt:variant>
      <vt:variant>
        <vt:i4>19</vt:i4>
      </vt:variant>
      <vt:variant>
        <vt:lpstr>Design</vt:lpstr>
      </vt:variant>
      <vt:variant>
        <vt:i4>16</vt:i4>
      </vt:variant>
      <vt:variant>
        <vt:lpstr>Eingebettete OLE-Server</vt:lpstr>
      </vt:variant>
      <vt:variant>
        <vt:i4>1</vt:i4>
      </vt:variant>
      <vt:variant>
        <vt:lpstr>Folientitel</vt:lpstr>
      </vt:variant>
      <vt:variant>
        <vt:i4>44</vt:i4>
      </vt:variant>
    </vt:vector>
  </HeadingPairs>
  <TitlesOfParts>
    <vt:vector size="80" baseType="lpstr">
      <vt:lpstr>SimSun</vt:lpstr>
      <vt:lpstr>.SF NS Symbols Regular</vt:lpstr>
      <vt:lpstr>Aptos</vt:lpstr>
      <vt:lpstr>Aptos Display</vt:lpstr>
      <vt:lpstr>Arial</vt:lpstr>
      <vt:lpstr>Arial Black</vt:lpstr>
      <vt:lpstr>Arial Narrow</vt:lpstr>
      <vt:lpstr>Be Vietnam Pro</vt:lpstr>
      <vt:lpstr>Calibri</vt:lpstr>
      <vt:lpstr>Calibri Light</vt:lpstr>
      <vt:lpstr>Courier New</vt:lpstr>
      <vt:lpstr>Helvetica</vt:lpstr>
      <vt:lpstr>Helvetica Neue</vt:lpstr>
      <vt:lpstr>Open Sans</vt:lpstr>
      <vt:lpstr>Segoe UI</vt:lpstr>
      <vt:lpstr>Symbol</vt:lpstr>
      <vt:lpstr>Verdana</vt:lpstr>
      <vt:lpstr>Wingdings</vt:lpstr>
      <vt:lpstr>Wingdings 3</vt:lpstr>
      <vt:lpstr>EUROfusion.1line_5_3_2019</vt:lpstr>
      <vt:lpstr>IPP</vt:lpstr>
      <vt:lpstr>DIFFER RedOrange</vt:lpstr>
      <vt:lpstr>DIFFER GreenYellow</vt:lpstr>
      <vt:lpstr>1_IPP</vt:lpstr>
      <vt:lpstr>2_IPP</vt:lpstr>
      <vt:lpstr>Office Theme</vt:lpstr>
      <vt:lpstr>Differ Petrol</vt:lpstr>
      <vt:lpstr>Office</vt:lpstr>
      <vt:lpstr>1_EUROfusion.1line_5_3_2019</vt:lpstr>
      <vt:lpstr>Benutzerdefiniertes Design</vt:lpstr>
      <vt:lpstr>2_EUROfusion.1line_5_3_2019</vt:lpstr>
      <vt:lpstr>3_EUROfusion.1line_5_3_2019</vt:lpstr>
      <vt:lpstr>1_Office</vt:lpstr>
      <vt:lpstr>Jülich</vt:lpstr>
      <vt:lpstr>1_Office Theme</vt:lpstr>
      <vt:lpstr>think-cell Folie</vt:lpstr>
      <vt:lpstr>PWIE SP A: Presentation of 2025 Tasks &amp; Plans</vt:lpstr>
      <vt:lpstr>SPA– 2025 - Overview</vt:lpstr>
      <vt:lpstr>WP PWIE SPA 1</vt:lpstr>
      <vt:lpstr>Synergistic Load Studies of Plasma-Facing Materials for ITER &amp; DEMO</vt:lpstr>
      <vt:lpstr>Plans for 2025</vt:lpstr>
      <vt:lpstr>Background and motivation</vt:lpstr>
      <vt:lpstr>Goals for new experiments</vt:lpstr>
      <vt:lpstr>Facility: QSPA Kh-50</vt:lpstr>
      <vt:lpstr>PWIE-SP A.A1.T-T004-D005: Summary and Future Plans</vt:lpstr>
      <vt:lpstr>SP A.1 Synergistic Load Studies of Plasma-Facing Materials for ITER &amp; DEMO: CIEMAT</vt:lpstr>
      <vt:lpstr>WP PWIE SPA 2</vt:lpstr>
      <vt:lpstr>High Particle Fluence Exposures of Plasma-Facing Components for ITER</vt:lpstr>
      <vt:lpstr>PowerPoint-Präsentation</vt:lpstr>
      <vt:lpstr>PowerPoint-Präsentation</vt:lpstr>
      <vt:lpstr>WP PWIE SPA 3</vt:lpstr>
      <vt:lpstr>Advanced Materials under thermo-mechanical and plasma loads</vt:lpstr>
      <vt:lpstr>Long fiber Wf/W</vt:lpstr>
      <vt:lpstr>PowerPoint-Präsentation</vt:lpstr>
      <vt:lpstr>Facility: QSPA Kh-50</vt:lpstr>
      <vt:lpstr>PowerPoint-Präsentation</vt:lpstr>
      <vt:lpstr>SP A.3 Advanced Materials under thermo-mechanical and plasma loads: LPP-ERM-KMS</vt:lpstr>
      <vt:lpstr>Low Pressure Plasma Spraying (LPPS) of tungsten (W) on different substrates </vt:lpstr>
      <vt:lpstr>Outlook</vt:lpstr>
      <vt:lpstr>WP PWIE SPA 4</vt:lpstr>
      <vt:lpstr>  High Temperature performance of Armour Materials: Recrystallization and Melting  </vt:lpstr>
      <vt:lpstr>IGW A.L.M.T./2 second plate – hardness evolution</vt:lpstr>
      <vt:lpstr>Conclusions 2024 / Outlook 2025</vt:lpstr>
      <vt:lpstr>2 topics investigated in 2025 (9pm)</vt:lpstr>
      <vt:lpstr>Facility: QSPA Kh-50</vt:lpstr>
      <vt:lpstr>PowerPoint-Präsentation</vt:lpstr>
      <vt:lpstr>WP PWIE SPA 5</vt:lpstr>
      <vt:lpstr>Compass-U</vt:lpstr>
      <vt:lpstr>IPPLM - Update</vt:lpstr>
      <vt:lpstr>PowerPoint-Präsentation</vt:lpstr>
      <vt:lpstr>PowerPoint-Präsentation</vt:lpstr>
      <vt:lpstr>2025 Activity</vt:lpstr>
      <vt:lpstr>Thermal Desorption Spectroscopy (TDS).  </vt:lpstr>
      <vt:lpstr>Microstructure and mechanical characterization</vt:lpstr>
      <vt:lpstr>SP A.5 COMPASS-U: CIEMAT</vt:lpstr>
      <vt:lpstr>PowerPoint-Präsentation</vt:lpstr>
      <vt:lpstr>PowerPoint-Präsentation</vt:lpstr>
      <vt:lpstr>WP PWIE SPA Outlook</vt:lpstr>
      <vt:lpstr>General Remarks</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Fabio Vinagre</dc:creator>
  <cp:lastModifiedBy>Jan Coenen</cp:lastModifiedBy>
  <cp:revision>38</cp:revision>
  <dcterms:created xsi:type="dcterms:W3CDTF">2023-11-15T09:40:03Z</dcterms:created>
  <dcterms:modified xsi:type="dcterms:W3CDTF">2025-03-24T12:44:10Z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ies>
</file>