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20"/>
  </p:notesMasterIdLst>
  <p:handoutMasterIdLst>
    <p:handoutMasterId r:id="rId21"/>
  </p:handoutMasterIdLst>
  <p:sldIdLst>
    <p:sldId id="256" r:id="rId2"/>
    <p:sldId id="1286" r:id="rId3"/>
    <p:sldId id="1281" r:id="rId4"/>
    <p:sldId id="2269" r:id="rId5"/>
    <p:sldId id="1284" r:id="rId6"/>
    <p:sldId id="2273" r:id="rId7"/>
    <p:sldId id="1289" r:id="rId8"/>
    <p:sldId id="1291" r:id="rId9"/>
    <p:sldId id="2272" r:id="rId10"/>
    <p:sldId id="1287" r:id="rId11"/>
    <p:sldId id="1288" r:id="rId12"/>
    <p:sldId id="1290" r:id="rId13"/>
    <p:sldId id="2271" r:id="rId14"/>
    <p:sldId id="2270" r:id="rId15"/>
    <p:sldId id="1285" r:id="rId16"/>
    <p:sldId id="2274" r:id="rId17"/>
    <p:sldId id="269" r:id="rId18"/>
    <p:sldId id="266" r:id="rId19"/>
  </p:sldIdLst>
  <p:sldSz cx="12192000" cy="6858000"/>
  <p:notesSz cx="7099300" cy="10234613"/>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6" autoAdjust="0"/>
    <p:restoredTop sz="96173" autoAdjust="0"/>
  </p:normalViewPr>
  <p:slideViewPr>
    <p:cSldViewPr showGuides="1">
      <p:cViewPr varScale="1">
        <p:scale>
          <a:sx n="206" d="100"/>
          <a:sy n="206" d="100"/>
        </p:scale>
        <p:origin x="552"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49" d="100"/>
        <a:sy n="149" d="100"/>
      </p:scale>
      <p:origin x="0" y="0"/>
    </p:cViewPr>
  </p:sorterViewPr>
  <p:notesViewPr>
    <p:cSldViewPr showGuides="1">
      <p:cViewPr varScale="1">
        <p:scale>
          <a:sx n="75" d="100"/>
          <a:sy n="75" d="100"/>
        </p:scale>
        <p:origin x="4032" y="7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Arbeitsblat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Arbeitsblat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Arbeitsblat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de-DE" sz="1600"/>
              <a:t>WfW flat tile mock-up-L1, cycling 15 MW/m², 10 sec.</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12775823401165326"/>
          <c:y val="8.6086756557478772E-2"/>
          <c:w val="0.78668026866214347"/>
          <c:h val="0.81637035262355562"/>
        </c:manualLayout>
      </c:layout>
      <c:scatterChart>
        <c:scatterStyle val="lineMarker"/>
        <c:varyColors val="0"/>
        <c:ser>
          <c:idx val="1"/>
          <c:order val="1"/>
          <c:tx>
            <c:strRef>
              <c:f>data!$O$4</c:f>
              <c:strCache>
                <c:ptCount val="1"/>
                <c:pt idx="0">
                  <c:v>T-KLEIB[C] WfW surf.</c:v>
                </c:pt>
              </c:strCache>
            </c:strRef>
          </c:tx>
          <c:spPr>
            <a:ln w="25400" cap="rnd">
              <a:noFill/>
              <a:round/>
            </a:ln>
            <a:effectLst/>
          </c:spPr>
          <c:marker>
            <c:symbol val="circle"/>
            <c:size val="5"/>
            <c:spPr>
              <a:solidFill>
                <a:schemeClr val="accent2"/>
              </a:solidFill>
              <a:ln w="9525">
                <a:solidFill>
                  <a:schemeClr val="accent2"/>
                </a:solidFill>
              </a:ln>
              <a:effectLst/>
            </c:spPr>
          </c:marker>
          <c:xVal>
            <c:numRef>
              <c:f>data!$E$156:$E$262</c:f>
              <c:numCache>
                <c:formatCode>0</c:formatCode>
                <c:ptCount val="10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3">
                  <c:v>31</c:v>
                </c:pt>
                <c:pt idx="37">
                  <c:v>32</c:v>
                </c:pt>
                <c:pt idx="38">
                  <c:v>33</c:v>
                </c:pt>
                <c:pt idx="39">
                  <c:v>34</c:v>
                </c:pt>
                <c:pt idx="40">
                  <c:v>35</c:v>
                </c:pt>
                <c:pt idx="41">
                  <c:v>36</c:v>
                </c:pt>
                <c:pt idx="42">
                  <c:v>37</c:v>
                </c:pt>
                <c:pt idx="43">
                  <c:v>38</c:v>
                </c:pt>
                <c:pt idx="44">
                  <c:v>39</c:v>
                </c:pt>
                <c:pt idx="45">
                  <c:v>40</c:v>
                </c:pt>
                <c:pt idx="46">
                  <c:v>41</c:v>
                </c:pt>
                <c:pt idx="47">
                  <c:v>42</c:v>
                </c:pt>
                <c:pt idx="48">
                  <c:v>43</c:v>
                </c:pt>
                <c:pt idx="49">
                  <c:v>44</c:v>
                </c:pt>
                <c:pt idx="50">
                  <c:v>45</c:v>
                </c:pt>
                <c:pt idx="51">
                  <c:v>46</c:v>
                </c:pt>
                <c:pt idx="52">
                  <c:v>47</c:v>
                </c:pt>
                <c:pt idx="53">
                  <c:v>48</c:v>
                </c:pt>
                <c:pt idx="54">
                  <c:v>49</c:v>
                </c:pt>
                <c:pt idx="55">
                  <c:v>50</c:v>
                </c:pt>
                <c:pt idx="56">
                  <c:v>51</c:v>
                </c:pt>
                <c:pt idx="57">
                  <c:v>52</c:v>
                </c:pt>
                <c:pt idx="58">
                  <c:v>53</c:v>
                </c:pt>
                <c:pt idx="59">
                  <c:v>54</c:v>
                </c:pt>
                <c:pt idx="60">
                  <c:v>55</c:v>
                </c:pt>
                <c:pt idx="61">
                  <c:v>56</c:v>
                </c:pt>
                <c:pt idx="62">
                  <c:v>57</c:v>
                </c:pt>
                <c:pt idx="63">
                  <c:v>58</c:v>
                </c:pt>
                <c:pt idx="64">
                  <c:v>59</c:v>
                </c:pt>
                <c:pt idx="65">
                  <c:v>60</c:v>
                </c:pt>
                <c:pt idx="66">
                  <c:v>61</c:v>
                </c:pt>
                <c:pt idx="67">
                  <c:v>62</c:v>
                </c:pt>
                <c:pt idx="68">
                  <c:v>63</c:v>
                </c:pt>
                <c:pt idx="69">
                  <c:v>64</c:v>
                </c:pt>
                <c:pt idx="70">
                  <c:v>65</c:v>
                </c:pt>
                <c:pt idx="71">
                  <c:v>66</c:v>
                </c:pt>
                <c:pt idx="72">
                  <c:v>67</c:v>
                </c:pt>
                <c:pt idx="73">
                  <c:v>68</c:v>
                </c:pt>
                <c:pt idx="74">
                  <c:v>69</c:v>
                </c:pt>
                <c:pt idx="75">
                  <c:v>70</c:v>
                </c:pt>
                <c:pt idx="76">
                  <c:v>71</c:v>
                </c:pt>
                <c:pt idx="77">
                  <c:v>72</c:v>
                </c:pt>
                <c:pt idx="78">
                  <c:v>73</c:v>
                </c:pt>
                <c:pt idx="79">
                  <c:v>74</c:v>
                </c:pt>
                <c:pt idx="80">
                  <c:v>75</c:v>
                </c:pt>
                <c:pt idx="81">
                  <c:v>76</c:v>
                </c:pt>
                <c:pt idx="82">
                  <c:v>77</c:v>
                </c:pt>
                <c:pt idx="83">
                  <c:v>78</c:v>
                </c:pt>
                <c:pt idx="84">
                  <c:v>79</c:v>
                </c:pt>
                <c:pt idx="85">
                  <c:v>80</c:v>
                </c:pt>
                <c:pt idx="86">
                  <c:v>81</c:v>
                </c:pt>
                <c:pt idx="87">
                  <c:v>82</c:v>
                </c:pt>
                <c:pt idx="88">
                  <c:v>83</c:v>
                </c:pt>
                <c:pt idx="89">
                  <c:v>84</c:v>
                </c:pt>
                <c:pt idx="90">
                  <c:v>85</c:v>
                </c:pt>
                <c:pt idx="91">
                  <c:v>86</c:v>
                </c:pt>
                <c:pt idx="92">
                  <c:v>87</c:v>
                </c:pt>
                <c:pt idx="93">
                  <c:v>88</c:v>
                </c:pt>
                <c:pt idx="94">
                  <c:v>89</c:v>
                </c:pt>
                <c:pt idx="95">
                  <c:v>90</c:v>
                </c:pt>
                <c:pt idx="96">
                  <c:v>91</c:v>
                </c:pt>
                <c:pt idx="97">
                  <c:v>92</c:v>
                </c:pt>
                <c:pt idx="98">
                  <c:v>93</c:v>
                </c:pt>
                <c:pt idx="99">
                  <c:v>94</c:v>
                </c:pt>
                <c:pt idx="100">
                  <c:v>95</c:v>
                </c:pt>
                <c:pt idx="101">
                  <c:v>96</c:v>
                </c:pt>
                <c:pt idx="102">
                  <c:v>97</c:v>
                </c:pt>
                <c:pt idx="103">
                  <c:v>98</c:v>
                </c:pt>
                <c:pt idx="104">
                  <c:v>99</c:v>
                </c:pt>
                <c:pt idx="105">
                  <c:v>100</c:v>
                </c:pt>
                <c:pt idx="106">
                  <c:v>101</c:v>
                </c:pt>
              </c:numCache>
            </c:numRef>
          </c:xVal>
          <c:yVal>
            <c:numRef>
              <c:f>data!$O$156:$O$262</c:f>
              <c:numCache>
                <c:formatCode>General</c:formatCode>
                <c:ptCount val="107"/>
                <c:pt idx="0">
                  <c:v>1383</c:v>
                </c:pt>
                <c:pt idx="1">
                  <c:v>1470</c:v>
                </c:pt>
                <c:pt idx="2">
                  <c:v>1497</c:v>
                </c:pt>
                <c:pt idx="3">
                  <c:v>1510</c:v>
                </c:pt>
                <c:pt idx="4">
                  <c:v>1521</c:v>
                </c:pt>
                <c:pt idx="5">
                  <c:v>1527</c:v>
                </c:pt>
                <c:pt idx="6">
                  <c:v>1530</c:v>
                </c:pt>
                <c:pt idx="7">
                  <c:v>1531</c:v>
                </c:pt>
                <c:pt idx="8">
                  <c:v>1532</c:v>
                </c:pt>
                <c:pt idx="9">
                  <c:v>1532</c:v>
                </c:pt>
                <c:pt idx="10">
                  <c:v>1533</c:v>
                </c:pt>
                <c:pt idx="11">
                  <c:v>1531</c:v>
                </c:pt>
                <c:pt idx="12">
                  <c:v>1530</c:v>
                </c:pt>
                <c:pt idx="13">
                  <c:v>1530</c:v>
                </c:pt>
                <c:pt idx="14">
                  <c:v>1527</c:v>
                </c:pt>
                <c:pt idx="15">
                  <c:v>1526</c:v>
                </c:pt>
                <c:pt idx="16">
                  <c:v>1524</c:v>
                </c:pt>
                <c:pt idx="17">
                  <c:v>1523</c:v>
                </c:pt>
                <c:pt idx="18">
                  <c:v>1522</c:v>
                </c:pt>
                <c:pt idx="19">
                  <c:v>1516</c:v>
                </c:pt>
                <c:pt idx="20">
                  <c:v>1517</c:v>
                </c:pt>
                <c:pt idx="21">
                  <c:v>1516</c:v>
                </c:pt>
                <c:pt idx="22">
                  <c:v>1515</c:v>
                </c:pt>
                <c:pt idx="23">
                  <c:v>1513</c:v>
                </c:pt>
                <c:pt idx="24">
                  <c:v>1512</c:v>
                </c:pt>
                <c:pt idx="25">
                  <c:v>1510</c:v>
                </c:pt>
                <c:pt idx="26">
                  <c:v>1509</c:v>
                </c:pt>
                <c:pt idx="27">
                  <c:v>1508</c:v>
                </c:pt>
                <c:pt idx="28">
                  <c:v>1506</c:v>
                </c:pt>
                <c:pt idx="29">
                  <c:v>1506</c:v>
                </c:pt>
                <c:pt idx="33">
                  <c:v>1501</c:v>
                </c:pt>
                <c:pt idx="37">
                  <c:v>1539</c:v>
                </c:pt>
                <c:pt idx="38">
                  <c:v>1538</c:v>
                </c:pt>
                <c:pt idx="39">
                  <c:v>1535</c:v>
                </c:pt>
                <c:pt idx="40">
                  <c:v>1533</c:v>
                </c:pt>
                <c:pt idx="41">
                  <c:v>1531</c:v>
                </c:pt>
                <c:pt idx="42">
                  <c:v>1529</c:v>
                </c:pt>
                <c:pt idx="43">
                  <c:v>1528</c:v>
                </c:pt>
                <c:pt idx="44">
                  <c:v>1527</c:v>
                </c:pt>
                <c:pt idx="45">
                  <c:v>1524</c:v>
                </c:pt>
                <c:pt idx="46">
                  <c:v>1523</c:v>
                </c:pt>
                <c:pt idx="47">
                  <c:v>1521</c:v>
                </c:pt>
                <c:pt idx="48">
                  <c:v>1519</c:v>
                </c:pt>
                <c:pt idx="49">
                  <c:v>1517</c:v>
                </c:pt>
                <c:pt idx="50">
                  <c:v>1516</c:v>
                </c:pt>
                <c:pt idx="51">
                  <c:v>1514</c:v>
                </c:pt>
                <c:pt idx="52">
                  <c:v>1512</c:v>
                </c:pt>
                <c:pt idx="53">
                  <c:v>1512</c:v>
                </c:pt>
                <c:pt idx="54">
                  <c:v>1511</c:v>
                </c:pt>
                <c:pt idx="55">
                  <c:v>1509</c:v>
                </c:pt>
                <c:pt idx="56">
                  <c:v>1522</c:v>
                </c:pt>
                <c:pt idx="57">
                  <c:v>1517</c:v>
                </c:pt>
                <c:pt idx="58">
                  <c:v>1514</c:v>
                </c:pt>
                <c:pt idx="59">
                  <c:v>1511</c:v>
                </c:pt>
                <c:pt idx="60">
                  <c:v>1507</c:v>
                </c:pt>
                <c:pt idx="61">
                  <c:v>1504</c:v>
                </c:pt>
                <c:pt idx="62">
                  <c:v>1502</c:v>
                </c:pt>
                <c:pt idx="63">
                  <c:v>1499</c:v>
                </c:pt>
                <c:pt idx="64">
                  <c:v>1497</c:v>
                </c:pt>
                <c:pt idx="65">
                  <c:v>1494</c:v>
                </c:pt>
                <c:pt idx="66">
                  <c:v>1493</c:v>
                </c:pt>
                <c:pt idx="67">
                  <c:v>1490</c:v>
                </c:pt>
                <c:pt idx="68">
                  <c:v>1489</c:v>
                </c:pt>
                <c:pt idx="69">
                  <c:v>1487</c:v>
                </c:pt>
                <c:pt idx="70">
                  <c:v>1485</c:v>
                </c:pt>
                <c:pt idx="71">
                  <c:v>1484</c:v>
                </c:pt>
                <c:pt idx="72">
                  <c:v>1482</c:v>
                </c:pt>
                <c:pt idx="73">
                  <c:v>1481</c:v>
                </c:pt>
                <c:pt idx="74">
                  <c:v>1479</c:v>
                </c:pt>
                <c:pt idx="75">
                  <c:v>1477</c:v>
                </c:pt>
                <c:pt idx="76">
                  <c:v>1477</c:v>
                </c:pt>
                <c:pt idx="77">
                  <c:v>1476</c:v>
                </c:pt>
                <c:pt idx="78">
                  <c:v>1474</c:v>
                </c:pt>
                <c:pt idx="79">
                  <c:v>1474</c:v>
                </c:pt>
                <c:pt idx="80">
                  <c:v>1472</c:v>
                </c:pt>
                <c:pt idx="81">
                  <c:v>1471</c:v>
                </c:pt>
                <c:pt idx="82">
                  <c:v>1470</c:v>
                </c:pt>
                <c:pt idx="83">
                  <c:v>1469</c:v>
                </c:pt>
                <c:pt idx="84">
                  <c:v>1468</c:v>
                </c:pt>
                <c:pt idx="85">
                  <c:v>1470</c:v>
                </c:pt>
                <c:pt idx="86">
                  <c:v>1471</c:v>
                </c:pt>
                <c:pt idx="87">
                  <c:v>1470</c:v>
                </c:pt>
                <c:pt idx="88">
                  <c:v>1469</c:v>
                </c:pt>
                <c:pt idx="89">
                  <c:v>1467</c:v>
                </c:pt>
                <c:pt idx="90">
                  <c:v>1467</c:v>
                </c:pt>
                <c:pt idx="91">
                  <c:v>1466</c:v>
                </c:pt>
                <c:pt idx="92">
                  <c:v>1466</c:v>
                </c:pt>
                <c:pt idx="93">
                  <c:v>1464</c:v>
                </c:pt>
                <c:pt idx="94">
                  <c:v>1464</c:v>
                </c:pt>
                <c:pt idx="95">
                  <c:v>1462</c:v>
                </c:pt>
                <c:pt idx="96">
                  <c:v>1461</c:v>
                </c:pt>
                <c:pt idx="97">
                  <c:v>1461</c:v>
                </c:pt>
                <c:pt idx="98">
                  <c:v>1460</c:v>
                </c:pt>
                <c:pt idx="99">
                  <c:v>1459</c:v>
                </c:pt>
                <c:pt idx="100">
                  <c:v>1458</c:v>
                </c:pt>
                <c:pt idx="101">
                  <c:v>1457</c:v>
                </c:pt>
                <c:pt idx="102">
                  <c:v>1456</c:v>
                </c:pt>
                <c:pt idx="103">
                  <c:v>1456</c:v>
                </c:pt>
                <c:pt idx="104">
                  <c:v>1454</c:v>
                </c:pt>
                <c:pt idx="105">
                  <c:v>1454</c:v>
                </c:pt>
                <c:pt idx="106">
                  <c:v>1457</c:v>
                </c:pt>
              </c:numCache>
            </c:numRef>
          </c:yVal>
          <c:smooth val="0"/>
          <c:extLst>
            <c:ext xmlns:c16="http://schemas.microsoft.com/office/drawing/2014/chart" uri="{C3380CC4-5D6E-409C-BE32-E72D297353CC}">
              <c16:uniqueId val="{00000000-6FCE-4B55-8066-FC810D9F4037}"/>
            </c:ext>
          </c:extLst>
        </c:ser>
        <c:ser>
          <c:idx val="2"/>
          <c:order val="2"/>
          <c:tx>
            <c:strRef>
              <c:f>data!$P$155</c:f>
              <c:strCache>
                <c:ptCount val="1"/>
                <c:pt idx="0">
                  <c:v>T-QKTRD[C] WfW surf.</c:v>
                </c:pt>
              </c:strCache>
            </c:strRef>
          </c:tx>
          <c:spPr>
            <a:ln w="25400" cap="rnd">
              <a:noFill/>
              <a:round/>
            </a:ln>
            <a:effectLst/>
          </c:spPr>
          <c:marker>
            <c:symbol val="circle"/>
            <c:size val="5"/>
            <c:spPr>
              <a:solidFill>
                <a:schemeClr val="accent1"/>
              </a:solidFill>
              <a:ln w="9525">
                <a:solidFill>
                  <a:schemeClr val="accent1"/>
                </a:solidFill>
              </a:ln>
              <a:effectLst/>
            </c:spPr>
          </c:marker>
          <c:xVal>
            <c:numRef>
              <c:f>data!$E$156:$E$262</c:f>
              <c:numCache>
                <c:formatCode>0</c:formatCode>
                <c:ptCount val="10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3">
                  <c:v>31</c:v>
                </c:pt>
                <c:pt idx="37">
                  <c:v>32</c:v>
                </c:pt>
                <c:pt idx="38">
                  <c:v>33</c:v>
                </c:pt>
                <c:pt idx="39">
                  <c:v>34</c:v>
                </c:pt>
                <c:pt idx="40">
                  <c:v>35</c:v>
                </c:pt>
                <c:pt idx="41">
                  <c:v>36</c:v>
                </c:pt>
                <c:pt idx="42">
                  <c:v>37</c:v>
                </c:pt>
                <c:pt idx="43">
                  <c:v>38</c:v>
                </c:pt>
                <c:pt idx="44">
                  <c:v>39</c:v>
                </c:pt>
                <c:pt idx="45">
                  <c:v>40</c:v>
                </c:pt>
                <c:pt idx="46">
                  <c:v>41</c:v>
                </c:pt>
                <c:pt idx="47">
                  <c:v>42</c:v>
                </c:pt>
                <c:pt idx="48">
                  <c:v>43</c:v>
                </c:pt>
                <c:pt idx="49">
                  <c:v>44</c:v>
                </c:pt>
                <c:pt idx="50">
                  <c:v>45</c:v>
                </c:pt>
                <c:pt idx="51">
                  <c:v>46</c:v>
                </c:pt>
                <c:pt idx="52">
                  <c:v>47</c:v>
                </c:pt>
                <c:pt idx="53">
                  <c:v>48</c:v>
                </c:pt>
                <c:pt idx="54">
                  <c:v>49</c:v>
                </c:pt>
                <c:pt idx="55">
                  <c:v>50</c:v>
                </c:pt>
                <c:pt idx="56">
                  <c:v>51</c:v>
                </c:pt>
                <c:pt idx="57">
                  <c:v>52</c:v>
                </c:pt>
                <c:pt idx="58">
                  <c:v>53</c:v>
                </c:pt>
                <c:pt idx="59">
                  <c:v>54</c:v>
                </c:pt>
                <c:pt idx="60">
                  <c:v>55</c:v>
                </c:pt>
                <c:pt idx="61">
                  <c:v>56</c:v>
                </c:pt>
                <c:pt idx="62">
                  <c:v>57</c:v>
                </c:pt>
                <c:pt idx="63">
                  <c:v>58</c:v>
                </c:pt>
                <c:pt idx="64">
                  <c:v>59</c:v>
                </c:pt>
                <c:pt idx="65">
                  <c:v>60</c:v>
                </c:pt>
                <c:pt idx="66">
                  <c:v>61</c:v>
                </c:pt>
                <c:pt idx="67">
                  <c:v>62</c:v>
                </c:pt>
                <c:pt idx="68">
                  <c:v>63</c:v>
                </c:pt>
                <c:pt idx="69">
                  <c:v>64</c:v>
                </c:pt>
                <c:pt idx="70">
                  <c:v>65</c:v>
                </c:pt>
                <c:pt idx="71">
                  <c:v>66</c:v>
                </c:pt>
                <c:pt idx="72">
                  <c:v>67</c:v>
                </c:pt>
                <c:pt idx="73">
                  <c:v>68</c:v>
                </c:pt>
                <c:pt idx="74">
                  <c:v>69</c:v>
                </c:pt>
                <c:pt idx="75">
                  <c:v>70</c:v>
                </c:pt>
                <c:pt idx="76">
                  <c:v>71</c:v>
                </c:pt>
                <c:pt idx="77">
                  <c:v>72</c:v>
                </c:pt>
                <c:pt idx="78">
                  <c:v>73</c:v>
                </c:pt>
                <c:pt idx="79">
                  <c:v>74</c:v>
                </c:pt>
                <c:pt idx="80">
                  <c:v>75</c:v>
                </c:pt>
                <c:pt idx="81">
                  <c:v>76</c:v>
                </c:pt>
                <c:pt idx="82">
                  <c:v>77</c:v>
                </c:pt>
                <c:pt idx="83">
                  <c:v>78</c:v>
                </c:pt>
                <c:pt idx="84">
                  <c:v>79</c:v>
                </c:pt>
                <c:pt idx="85">
                  <c:v>80</c:v>
                </c:pt>
                <c:pt idx="86">
                  <c:v>81</c:v>
                </c:pt>
                <c:pt idx="87">
                  <c:v>82</c:v>
                </c:pt>
                <c:pt idx="88">
                  <c:v>83</c:v>
                </c:pt>
                <c:pt idx="89">
                  <c:v>84</c:v>
                </c:pt>
                <c:pt idx="90">
                  <c:v>85</c:v>
                </c:pt>
                <c:pt idx="91">
                  <c:v>86</c:v>
                </c:pt>
                <c:pt idx="92">
                  <c:v>87</c:v>
                </c:pt>
                <c:pt idx="93">
                  <c:v>88</c:v>
                </c:pt>
                <c:pt idx="94">
                  <c:v>89</c:v>
                </c:pt>
                <c:pt idx="95">
                  <c:v>90</c:v>
                </c:pt>
                <c:pt idx="96">
                  <c:v>91</c:v>
                </c:pt>
                <c:pt idx="97">
                  <c:v>92</c:v>
                </c:pt>
                <c:pt idx="98">
                  <c:v>93</c:v>
                </c:pt>
                <c:pt idx="99">
                  <c:v>94</c:v>
                </c:pt>
                <c:pt idx="100">
                  <c:v>95</c:v>
                </c:pt>
                <c:pt idx="101">
                  <c:v>96</c:v>
                </c:pt>
                <c:pt idx="102">
                  <c:v>97</c:v>
                </c:pt>
                <c:pt idx="103">
                  <c:v>98</c:v>
                </c:pt>
                <c:pt idx="104">
                  <c:v>99</c:v>
                </c:pt>
                <c:pt idx="105">
                  <c:v>100</c:v>
                </c:pt>
                <c:pt idx="106">
                  <c:v>101</c:v>
                </c:pt>
              </c:numCache>
            </c:numRef>
          </c:xVal>
          <c:yVal>
            <c:numRef>
              <c:f>data!$P$156:$P$262</c:f>
              <c:numCache>
                <c:formatCode>General</c:formatCode>
                <c:ptCount val="107"/>
                <c:pt idx="0">
                  <c:v>1440</c:v>
                </c:pt>
                <c:pt idx="1">
                  <c:v>1411</c:v>
                </c:pt>
                <c:pt idx="2">
                  <c:v>1397</c:v>
                </c:pt>
                <c:pt idx="3">
                  <c:v>1399</c:v>
                </c:pt>
                <c:pt idx="4">
                  <c:v>1402</c:v>
                </c:pt>
                <c:pt idx="5">
                  <c:v>1404</c:v>
                </c:pt>
                <c:pt idx="6">
                  <c:v>1406</c:v>
                </c:pt>
                <c:pt idx="7">
                  <c:v>1407</c:v>
                </c:pt>
                <c:pt idx="8">
                  <c:v>1409</c:v>
                </c:pt>
                <c:pt idx="9">
                  <c:v>1410</c:v>
                </c:pt>
                <c:pt idx="10">
                  <c:v>1413</c:v>
                </c:pt>
                <c:pt idx="11">
                  <c:v>1413</c:v>
                </c:pt>
                <c:pt idx="12">
                  <c:v>1414</c:v>
                </c:pt>
                <c:pt idx="13">
                  <c:v>1417</c:v>
                </c:pt>
                <c:pt idx="14">
                  <c:v>1417</c:v>
                </c:pt>
                <c:pt idx="15">
                  <c:v>1418</c:v>
                </c:pt>
                <c:pt idx="16">
                  <c:v>1419</c:v>
                </c:pt>
                <c:pt idx="17">
                  <c:v>1420</c:v>
                </c:pt>
                <c:pt idx="18">
                  <c:v>1421</c:v>
                </c:pt>
                <c:pt idx="19">
                  <c:v>1421</c:v>
                </c:pt>
                <c:pt idx="20">
                  <c:v>1422</c:v>
                </c:pt>
                <c:pt idx="21">
                  <c:v>1423</c:v>
                </c:pt>
                <c:pt idx="22">
                  <c:v>1425</c:v>
                </c:pt>
                <c:pt idx="23">
                  <c:v>1425</c:v>
                </c:pt>
                <c:pt idx="24">
                  <c:v>1427</c:v>
                </c:pt>
                <c:pt idx="25">
                  <c:v>1426</c:v>
                </c:pt>
                <c:pt idx="26">
                  <c:v>1427</c:v>
                </c:pt>
                <c:pt idx="27">
                  <c:v>1429</c:v>
                </c:pt>
                <c:pt idx="28">
                  <c:v>1430</c:v>
                </c:pt>
                <c:pt idx="29">
                  <c:v>1432</c:v>
                </c:pt>
                <c:pt idx="33">
                  <c:v>1428</c:v>
                </c:pt>
                <c:pt idx="37">
                  <c:v>1421</c:v>
                </c:pt>
                <c:pt idx="38">
                  <c:v>1422</c:v>
                </c:pt>
                <c:pt idx="39">
                  <c:v>1421</c:v>
                </c:pt>
                <c:pt idx="40">
                  <c:v>1420</c:v>
                </c:pt>
                <c:pt idx="41">
                  <c:v>1420</c:v>
                </c:pt>
                <c:pt idx="42">
                  <c:v>1420</c:v>
                </c:pt>
                <c:pt idx="43">
                  <c:v>1420</c:v>
                </c:pt>
                <c:pt idx="44">
                  <c:v>1421</c:v>
                </c:pt>
                <c:pt idx="45">
                  <c:v>1421</c:v>
                </c:pt>
                <c:pt idx="46">
                  <c:v>1421</c:v>
                </c:pt>
                <c:pt idx="47">
                  <c:v>1421</c:v>
                </c:pt>
                <c:pt idx="48">
                  <c:v>1421</c:v>
                </c:pt>
                <c:pt idx="49">
                  <c:v>1422</c:v>
                </c:pt>
                <c:pt idx="50">
                  <c:v>1422</c:v>
                </c:pt>
                <c:pt idx="51">
                  <c:v>1423</c:v>
                </c:pt>
                <c:pt idx="52">
                  <c:v>1422</c:v>
                </c:pt>
                <c:pt idx="53">
                  <c:v>1423</c:v>
                </c:pt>
                <c:pt idx="54">
                  <c:v>1423</c:v>
                </c:pt>
                <c:pt idx="55">
                  <c:v>1423</c:v>
                </c:pt>
                <c:pt idx="56">
                  <c:v>1436</c:v>
                </c:pt>
                <c:pt idx="57">
                  <c:v>1435</c:v>
                </c:pt>
                <c:pt idx="58">
                  <c:v>1433</c:v>
                </c:pt>
                <c:pt idx="59">
                  <c:v>1432</c:v>
                </c:pt>
                <c:pt idx="60">
                  <c:v>1430</c:v>
                </c:pt>
                <c:pt idx="61">
                  <c:v>1428</c:v>
                </c:pt>
                <c:pt idx="62">
                  <c:v>1428</c:v>
                </c:pt>
                <c:pt idx="63">
                  <c:v>1428</c:v>
                </c:pt>
                <c:pt idx="64">
                  <c:v>1427</c:v>
                </c:pt>
                <c:pt idx="65">
                  <c:v>1427</c:v>
                </c:pt>
                <c:pt idx="66">
                  <c:v>1426</c:v>
                </c:pt>
                <c:pt idx="67">
                  <c:v>1426</c:v>
                </c:pt>
                <c:pt idx="68">
                  <c:v>1425</c:v>
                </c:pt>
                <c:pt idx="69">
                  <c:v>1425</c:v>
                </c:pt>
                <c:pt idx="70">
                  <c:v>1425</c:v>
                </c:pt>
                <c:pt idx="71">
                  <c:v>1424</c:v>
                </c:pt>
                <c:pt idx="72">
                  <c:v>1424</c:v>
                </c:pt>
                <c:pt idx="73">
                  <c:v>1424</c:v>
                </c:pt>
                <c:pt idx="74">
                  <c:v>1425</c:v>
                </c:pt>
                <c:pt idx="75">
                  <c:v>1424</c:v>
                </c:pt>
                <c:pt idx="76">
                  <c:v>1425</c:v>
                </c:pt>
                <c:pt idx="77">
                  <c:v>1425</c:v>
                </c:pt>
                <c:pt idx="78">
                  <c:v>1425</c:v>
                </c:pt>
                <c:pt idx="79">
                  <c:v>1425</c:v>
                </c:pt>
                <c:pt idx="80">
                  <c:v>1424</c:v>
                </c:pt>
                <c:pt idx="81">
                  <c:v>1423</c:v>
                </c:pt>
                <c:pt idx="82">
                  <c:v>1423</c:v>
                </c:pt>
                <c:pt idx="83">
                  <c:v>1423</c:v>
                </c:pt>
                <c:pt idx="84">
                  <c:v>1423</c:v>
                </c:pt>
                <c:pt idx="85">
                  <c:v>1425</c:v>
                </c:pt>
                <c:pt idx="86">
                  <c:v>1427</c:v>
                </c:pt>
                <c:pt idx="87">
                  <c:v>1427</c:v>
                </c:pt>
                <c:pt idx="88">
                  <c:v>1428</c:v>
                </c:pt>
                <c:pt idx="89">
                  <c:v>1427</c:v>
                </c:pt>
                <c:pt idx="90">
                  <c:v>1428</c:v>
                </c:pt>
                <c:pt idx="91">
                  <c:v>1428</c:v>
                </c:pt>
                <c:pt idx="92">
                  <c:v>1429</c:v>
                </c:pt>
                <c:pt idx="93">
                  <c:v>1429</c:v>
                </c:pt>
                <c:pt idx="94">
                  <c:v>1429</c:v>
                </c:pt>
                <c:pt idx="95">
                  <c:v>1429</c:v>
                </c:pt>
                <c:pt idx="96">
                  <c:v>1429</c:v>
                </c:pt>
                <c:pt idx="97">
                  <c:v>1430</c:v>
                </c:pt>
                <c:pt idx="98">
                  <c:v>1430</c:v>
                </c:pt>
                <c:pt idx="99">
                  <c:v>1430</c:v>
                </c:pt>
                <c:pt idx="100">
                  <c:v>1430</c:v>
                </c:pt>
                <c:pt idx="101">
                  <c:v>1430</c:v>
                </c:pt>
                <c:pt idx="102">
                  <c:v>1430</c:v>
                </c:pt>
                <c:pt idx="103">
                  <c:v>1431</c:v>
                </c:pt>
                <c:pt idx="104">
                  <c:v>1431</c:v>
                </c:pt>
                <c:pt idx="105">
                  <c:v>1431</c:v>
                </c:pt>
                <c:pt idx="106">
                  <c:v>1436</c:v>
                </c:pt>
              </c:numCache>
            </c:numRef>
          </c:yVal>
          <c:smooth val="0"/>
          <c:extLst>
            <c:ext xmlns:c16="http://schemas.microsoft.com/office/drawing/2014/chart" uri="{C3380CC4-5D6E-409C-BE32-E72D297353CC}">
              <c16:uniqueId val="{00000001-6FCE-4B55-8066-FC810D9F4037}"/>
            </c:ext>
          </c:extLst>
        </c:ser>
        <c:dLbls>
          <c:showLegendKey val="0"/>
          <c:showVal val="0"/>
          <c:showCatName val="0"/>
          <c:showSerName val="0"/>
          <c:showPercent val="0"/>
          <c:showBubbleSize val="0"/>
        </c:dLbls>
        <c:axId val="847905375"/>
        <c:axId val="847905791"/>
      </c:scatterChart>
      <c:scatterChart>
        <c:scatterStyle val="lineMarker"/>
        <c:varyColors val="0"/>
        <c:ser>
          <c:idx val="0"/>
          <c:order val="0"/>
          <c:tx>
            <c:strRef>
              <c:f>data!$N$5</c:f>
              <c:strCache>
                <c:ptCount val="1"/>
                <c:pt idx="0">
                  <c:v>cal.Pow[kW]</c:v>
                </c:pt>
              </c:strCache>
            </c:strRef>
          </c:tx>
          <c:spPr>
            <a:ln w="19050" cap="rnd">
              <a:noFill/>
              <a:round/>
            </a:ln>
            <a:effectLst/>
          </c:spPr>
          <c:marker>
            <c:symbol val="circle"/>
            <c:size val="5"/>
            <c:spPr>
              <a:solidFill>
                <a:schemeClr val="bg1">
                  <a:lumMod val="65000"/>
                </a:schemeClr>
              </a:solidFill>
              <a:ln w="9525">
                <a:solidFill>
                  <a:schemeClr val="bg1">
                    <a:lumMod val="75000"/>
                  </a:schemeClr>
                </a:solidFill>
              </a:ln>
              <a:effectLst/>
            </c:spPr>
          </c:marker>
          <c:xVal>
            <c:numRef>
              <c:f>data!$E$156:$E$262</c:f>
              <c:numCache>
                <c:formatCode>0</c:formatCode>
                <c:ptCount val="10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3">
                  <c:v>31</c:v>
                </c:pt>
                <c:pt idx="37">
                  <c:v>32</c:v>
                </c:pt>
                <c:pt idx="38">
                  <c:v>33</c:v>
                </c:pt>
                <c:pt idx="39">
                  <c:v>34</c:v>
                </c:pt>
                <c:pt idx="40">
                  <c:v>35</c:v>
                </c:pt>
                <c:pt idx="41">
                  <c:v>36</c:v>
                </c:pt>
                <c:pt idx="42">
                  <c:v>37</c:v>
                </c:pt>
                <c:pt idx="43">
                  <c:v>38</c:v>
                </c:pt>
                <c:pt idx="44">
                  <c:v>39</c:v>
                </c:pt>
                <c:pt idx="45">
                  <c:v>40</c:v>
                </c:pt>
                <c:pt idx="46">
                  <c:v>41</c:v>
                </c:pt>
                <c:pt idx="47">
                  <c:v>42</c:v>
                </c:pt>
                <c:pt idx="48">
                  <c:v>43</c:v>
                </c:pt>
                <c:pt idx="49">
                  <c:v>44</c:v>
                </c:pt>
                <c:pt idx="50">
                  <c:v>45</c:v>
                </c:pt>
                <c:pt idx="51">
                  <c:v>46</c:v>
                </c:pt>
                <c:pt idx="52">
                  <c:v>47</c:v>
                </c:pt>
                <c:pt idx="53">
                  <c:v>48</c:v>
                </c:pt>
                <c:pt idx="54">
                  <c:v>49</c:v>
                </c:pt>
                <c:pt idx="55">
                  <c:v>50</c:v>
                </c:pt>
                <c:pt idx="56">
                  <c:v>51</c:v>
                </c:pt>
                <c:pt idx="57">
                  <c:v>52</c:v>
                </c:pt>
                <c:pt idx="58">
                  <c:v>53</c:v>
                </c:pt>
                <c:pt idx="59">
                  <c:v>54</c:v>
                </c:pt>
                <c:pt idx="60">
                  <c:v>55</c:v>
                </c:pt>
                <c:pt idx="61">
                  <c:v>56</c:v>
                </c:pt>
                <c:pt idx="62">
                  <c:v>57</c:v>
                </c:pt>
                <c:pt idx="63">
                  <c:v>58</c:v>
                </c:pt>
                <c:pt idx="64">
                  <c:v>59</c:v>
                </c:pt>
                <c:pt idx="65">
                  <c:v>60</c:v>
                </c:pt>
                <c:pt idx="66">
                  <c:v>61</c:v>
                </c:pt>
                <c:pt idx="67">
                  <c:v>62</c:v>
                </c:pt>
                <c:pt idx="68">
                  <c:v>63</c:v>
                </c:pt>
                <c:pt idx="69">
                  <c:v>64</c:v>
                </c:pt>
                <c:pt idx="70">
                  <c:v>65</c:v>
                </c:pt>
                <c:pt idx="71">
                  <c:v>66</c:v>
                </c:pt>
                <c:pt idx="72">
                  <c:v>67</c:v>
                </c:pt>
                <c:pt idx="73">
                  <c:v>68</c:v>
                </c:pt>
                <c:pt idx="74">
                  <c:v>69</c:v>
                </c:pt>
                <c:pt idx="75">
                  <c:v>70</c:v>
                </c:pt>
                <c:pt idx="76">
                  <c:v>71</c:v>
                </c:pt>
                <c:pt idx="77">
                  <c:v>72</c:v>
                </c:pt>
                <c:pt idx="78">
                  <c:v>73</c:v>
                </c:pt>
                <c:pt idx="79">
                  <c:v>74</c:v>
                </c:pt>
                <c:pt idx="80">
                  <c:v>75</c:v>
                </c:pt>
                <c:pt idx="81">
                  <c:v>76</c:v>
                </c:pt>
                <c:pt idx="82">
                  <c:v>77</c:v>
                </c:pt>
                <c:pt idx="83">
                  <c:v>78</c:v>
                </c:pt>
                <c:pt idx="84">
                  <c:v>79</c:v>
                </c:pt>
                <c:pt idx="85">
                  <c:v>80</c:v>
                </c:pt>
                <c:pt idx="86">
                  <c:v>81</c:v>
                </c:pt>
                <c:pt idx="87">
                  <c:v>82</c:v>
                </c:pt>
                <c:pt idx="88">
                  <c:v>83</c:v>
                </c:pt>
                <c:pt idx="89">
                  <c:v>84</c:v>
                </c:pt>
                <c:pt idx="90">
                  <c:v>85</c:v>
                </c:pt>
                <c:pt idx="91">
                  <c:v>86</c:v>
                </c:pt>
                <c:pt idx="92">
                  <c:v>87</c:v>
                </c:pt>
                <c:pt idx="93">
                  <c:v>88</c:v>
                </c:pt>
                <c:pt idx="94">
                  <c:v>89</c:v>
                </c:pt>
                <c:pt idx="95">
                  <c:v>90</c:v>
                </c:pt>
                <c:pt idx="96">
                  <c:v>91</c:v>
                </c:pt>
                <c:pt idx="97">
                  <c:v>92</c:v>
                </c:pt>
                <c:pt idx="98">
                  <c:v>93</c:v>
                </c:pt>
                <c:pt idx="99">
                  <c:v>94</c:v>
                </c:pt>
                <c:pt idx="100">
                  <c:v>95</c:v>
                </c:pt>
                <c:pt idx="101">
                  <c:v>96</c:v>
                </c:pt>
                <c:pt idx="102">
                  <c:v>97</c:v>
                </c:pt>
                <c:pt idx="103">
                  <c:v>98</c:v>
                </c:pt>
                <c:pt idx="104">
                  <c:v>99</c:v>
                </c:pt>
                <c:pt idx="105">
                  <c:v>100</c:v>
                </c:pt>
                <c:pt idx="106">
                  <c:v>101</c:v>
                </c:pt>
              </c:numCache>
            </c:numRef>
          </c:xVal>
          <c:yVal>
            <c:numRef>
              <c:f>data!$N$156:$N$262</c:f>
              <c:numCache>
                <c:formatCode>General</c:formatCode>
                <c:ptCount val="107"/>
                <c:pt idx="0">
                  <c:v>29.59</c:v>
                </c:pt>
                <c:pt idx="1">
                  <c:v>29.43</c:v>
                </c:pt>
                <c:pt idx="2">
                  <c:v>29.68</c:v>
                </c:pt>
                <c:pt idx="3">
                  <c:v>29.94</c:v>
                </c:pt>
                <c:pt idx="4">
                  <c:v>29.62</c:v>
                </c:pt>
                <c:pt idx="5">
                  <c:v>29.43</c:v>
                </c:pt>
                <c:pt idx="6">
                  <c:v>29.63</c:v>
                </c:pt>
                <c:pt idx="7">
                  <c:v>29.53</c:v>
                </c:pt>
                <c:pt idx="8">
                  <c:v>29.39</c:v>
                </c:pt>
                <c:pt idx="9">
                  <c:v>29.72</c:v>
                </c:pt>
                <c:pt idx="10">
                  <c:v>29.5</c:v>
                </c:pt>
                <c:pt idx="11">
                  <c:v>29.66</c:v>
                </c:pt>
                <c:pt idx="12">
                  <c:v>29.14</c:v>
                </c:pt>
                <c:pt idx="13">
                  <c:v>29.21</c:v>
                </c:pt>
                <c:pt idx="14">
                  <c:v>29.48</c:v>
                </c:pt>
                <c:pt idx="15">
                  <c:v>29.32</c:v>
                </c:pt>
                <c:pt idx="16">
                  <c:v>29.04</c:v>
                </c:pt>
                <c:pt idx="17">
                  <c:v>29.13</c:v>
                </c:pt>
                <c:pt idx="18">
                  <c:v>29.28</c:v>
                </c:pt>
                <c:pt idx="19">
                  <c:v>29.02</c:v>
                </c:pt>
                <c:pt idx="20">
                  <c:v>29.12</c:v>
                </c:pt>
                <c:pt idx="21">
                  <c:v>29.17</c:v>
                </c:pt>
                <c:pt idx="22">
                  <c:v>29.17</c:v>
                </c:pt>
                <c:pt idx="23">
                  <c:v>28.98</c:v>
                </c:pt>
                <c:pt idx="24">
                  <c:v>28.9</c:v>
                </c:pt>
                <c:pt idx="25">
                  <c:v>29.19</c:v>
                </c:pt>
                <c:pt idx="26">
                  <c:v>29.29</c:v>
                </c:pt>
                <c:pt idx="27">
                  <c:v>28.89</c:v>
                </c:pt>
                <c:pt idx="28">
                  <c:v>29.06</c:v>
                </c:pt>
                <c:pt idx="29">
                  <c:v>29.25</c:v>
                </c:pt>
                <c:pt idx="33">
                  <c:v>21.64</c:v>
                </c:pt>
                <c:pt idx="37">
                  <c:v>21.19</c:v>
                </c:pt>
                <c:pt idx="38">
                  <c:v>21.51</c:v>
                </c:pt>
                <c:pt idx="39">
                  <c:v>21.33</c:v>
                </c:pt>
                <c:pt idx="40">
                  <c:v>21.14</c:v>
                </c:pt>
                <c:pt idx="41">
                  <c:v>20.97</c:v>
                </c:pt>
                <c:pt idx="42">
                  <c:v>21.13</c:v>
                </c:pt>
                <c:pt idx="43">
                  <c:v>20.9</c:v>
                </c:pt>
                <c:pt idx="44">
                  <c:v>20.93</c:v>
                </c:pt>
                <c:pt idx="45">
                  <c:v>20.91</c:v>
                </c:pt>
                <c:pt idx="46">
                  <c:v>21.14</c:v>
                </c:pt>
                <c:pt idx="47">
                  <c:v>20.76</c:v>
                </c:pt>
                <c:pt idx="48">
                  <c:v>20.87</c:v>
                </c:pt>
                <c:pt idx="49">
                  <c:v>20.93</c:v>
                </c:pt>
                <c:pt idx="50">
                  <c:v>20.98</c:v>
                </c:pt>
                <c:pt idx="51">
                  <c:v>21.18</c:v>
                </c:pt>
                <c:pt idx="52">
                  <c:v>20.79</c:v>
                </c:pt>
                <c:pt idx="53">
                  <c:v>20.75</c:v>
                </c:pt>
                <c:pt idx="54">
                  <c:v>20.98</c:v>
                </c:pt>
                <c:pt idx="55">
                  <c:v>20.94</c:v>
                </c:pt>
                <c:pt idx="56">
                  <c:v>21.3</c:v>
                </c:pt>
                <c:pt idx="57">
                  <c:v>20.98</c:v>
                </c:pt>
                <c:pt idx="58">
                  <c:v>21.36</c:v>
                </c:pt>
                <c:pt idx="59">
                  <c:v>21.06</c:v>
                </c:pt>
                <c:pt idx="60">
                  <c:v>21.01</c:v>
                </c:pt>
                <c:pt idx="61">
                  <c:v>21.17</c:v>
                </c:pt>
                <c:pt idx="62">
                  <c:v>21.02</c:v>
                </c:pt>
                <c:pt idx="63">
                  <c:v>21.12</c:v>
                </c:pt>
                <c:pt idx="64">
                  <c:v>20.98</c:v>
                </c:pt>
                <c:pt idx="65">
                  <c:v>20.97</c:v>
                </c:pt>
                <c:pt idx="66">
                  <c:v>21.16</c:v>
                </c:pt>
                <c:pt idx="67">
                  <c:v>21.04</c:v>
                </c:pt>
                <c:pt idx="68">
                  <c:v>20.79</c:v>
                </c:pt>
                <c:pt idx="69">
                  <c:v>20.84</c:v>
                </c:pt>
                <c:pt idx="70">
                  <c:v>20.81</c:v>
                </c:pt>
                <c:pt idx="71">
                  <c:v>20.73</c:v>
                </c:pt>
                <c:pt idx="72">
                  <c:v>20.78</c:v>
                </c:pt>
                <c:pt idx="73">
                  <c:v>20.88</c:v>
                </c:pt>
                <c:pt idx="74">
                  <c:v>20.98</c:v>
                </c:pt>
                <c:pt idx="75">
                  <c:v>21.01</c:v>
                </c:pt>
                <c:pt idx="76">
                  <c:v>20.78</c:v>
                </c:pt>
                <c:pt idx="77">
                  <c:v>21.17</c:v>
                </c:pt>
                <c:pt idx="78">
                  <c:v>20.69</c:v>
                </c:pt>
                <c:pt idx="79">
                  <c:v>20.77</c:v>
                </c:pt>
                <c:pt idx="80">
                  <c:v>20.58</c:v>
                </c:pt>
                <c:pt idx="81">
                  <c:v>20.59</c:v>
                </c:pt>
                <c:pt idx="82">
                  <c:v>21.16</c:v>
                </c:pt>
                <c:pt idx="83">
                  <c:v>20.89</c:v>
                </c:pt>
                <c:pt idx="84">
                  <c:v>20.76</c:v>
                </c:pt>
                <c:pt idx="85">
                  <c:v>20.58</c:v>
                </c:pt>
                <c:pt idx="86">
                  <c:v>21.03</c:v>
                </c:pt>
                <c:pt idx="87">
                  <c:v>20.99</c:v>
                </c:pt>
                <c:pt idx="88">
                  <c:v>20.74</c:v>
                </c:pt>
                <c:pt idx="89">
                  <c:v>20.86</c:v>
                </c:pt>
                <c:pt idx="90">
                  <c:v>20.71</c:v>
                </c:pt>
                <c:pt idx="91">
                  <c:v>20.79</c:v>
                </c:pt>
                <c:pt idx="92">
                  <c:v>21.15</c:v>
                </c:pt>
                <c:pt idx="93">
                  <c:v>20.7</c:v>
                </c:pt>
                <c:pt idx="94">
                  <c:v>21.07</c:v>
                </c:pt>
                <c:pt idx="95">
                  <c:v>21.04</c:v>
                </c:pt>
                <c:pt idx="96">
                  <c:v>20.88</c:v>
                </c:pt>
                <c:pt idx="97">
                  <c:v>20.85</c:v>
                </c:pt>
                <c:pt idx="98">
                  <c:v>20.91</c:v>
                </c:pt>
                <c:pt idx="99">
                  <c:v>21.09</c:v>
                </c:pt>
                <c:pt idx="100">
                  <c:v>21.35</c:v>
                </c:pt>
                <c:pt idx="101">
                  <c:v>20.9</c:v>
                </c:pt>
                <c:pt idx="102">
                  <c:v>21.05</c:v>
                </c:pt>
                <c:pt idx="103">
                  <c:v>21.17</c:v>
                </c:pt>
                <c:pt idx="104">
                  <c:v>21.04</c:v>
                </c:pt>
                <c:pt idx="105">
                  <c:v>21.13</c:v>
                </c:pt>
                <c:pt idx="106">
                  <c:v>21.24</c:v>
                </c:pt>
              </c:numCache>
            </c:numRef>
          </c:yVal>
          <c:smooth val="0"/>
          <c:extLst>
            <c:ext xmlns:c16="http://schemas.microsoft.com/office/drawing/2014/chart" uri="{C3380CC4-5D6E-409C-BE32-E72D297353CC}">
              <c16:uniqueId val="{00000002-6FCE-4B55-8066-FC810D9F4037}"/>
            </c:ext>
          </c:extLst>
        </c:ser>
        <c:dLbls>
          <c:showLegendKey val="0"/>
          <c:showVal val="0"/>
          <c:showCatName val="0"/>
          <c:showSerName val="0"/>
          <c:showPercent val="0"/>
          <c:showBubbleSize val="0"/>
        </c:dLbls>
        <c:axId val="847903295"/>
        <c:axId val="847902047"/>
      </c:scatterChart>
      <c:valAx>
        <c:axId val="847905375"/>
        <c:scaling>
          <c:orientation val="minMax"/>
          <c:max val="1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sz="1200"/>
                  <a:t>cycle no.</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847905791"/>
        <c:crosses val="autoZero"/>
        <c:crossBetween val="midCat"/>
      </c:valAx>
      <c:valAx>
        <c:axId val="847905791"/>
        <c:scaling>
          <c:orientation val="minMax"/>
          <c:max val="16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sz="1200"/>
                  <a:t>surface temperature [°C]</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847905375"/>
        <c:crosses val="autoZero"/>
        <c:crossBetween val="midCat"/>
      </c:valAx>
      <c:valAx>
        <c:axId val="847902047"/>
        <c:scaling>
          <c:orientation val="minMax"/>
          <c:max val="40"/>
          <c:min val="0"/>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sz="1200"/>
                  <a:t>calorimetric power [kW]</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847903295"/>
        <c:crosses val="max"/>
        <c:crossBetween val="midCat"/>
      </c:valAx>
      <c:valAx>
        <c:axId val="847903295"/>
        <c:scaling>
          <c:orientation val="minMax"/>
        </c:scaling>
        <c:delete val="1"/>
        <c:axPos val="b"/>
        <c:numFmt formatCode="0" sourceLinked="1"/>
        <c:majorTickMark val="out"/>
        <c:minorTickMark val="none"/>
        <c:tickLblPos val="nextTo"/>
        <c:crossAx val="847902047"/>
        <c:crosses val="autoZero"/>
        <c:crossBetween val="midCat"/>
      </c:valAx>
      <c:spPr>
        <a:noFill/>
        <a:ln>
          <a:noFill/>
        </a:ln>
        <a:effectLst/>
      </c:spPr>
    </c:plotArea>
    <c:legend>
      <c:legendPos val="b"/>
      <c:layout>
        <c:manualLayout>
          <c:xMode val="edge"/>
          <c:yMode val="edge"/>
          <c:x val="0.69029991251093603"/>
          <c:y val="0.67985371496809344"/>
          <c:w val="0.18531400498014669"/>
          <c:h val="0.2012380947324479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de-DE" sz="1600"/>
              <a:t>WfW (N2) monoblock</a:t>
            </a:r>
            <a:r>
              <a:rPr lang="de-DE" sz="1600" baseline="0"/>
              <a:t> </a:t>
            </a:r>
            <a:r>
              <a:rPr lang="de-DE" sz="1600"/>
              <a:t>mock-up, screening up to 15</a:t>
            </a:r>
            <a:r>
              <a:rPr lang="de-DE" sz="1600" baseline="0"/>
              <a:t> MW/m²</a:t>
            </a:r>
            <a:endParaRPr lang="el-GR" sz="1600"/>
          </a:p>
        </c:rich>
      </c:tx>
      <c:layout>
        <c:manualLayout>
          <c:xMode val="edge"/>
          <c:yMode val="edge"/>
          <c:x val="0.22930199878861296"/>
          <c:y val="1.481807665037131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manualLayout>
          <c:layoutTarget val="inner"/>
          <c:xMode val="edge"/>
          <c:yMode val="edge"/>
          <c:x val="0.13262433017702041"/>
          <c:y val="0.10180640206327338"/>
          <c:w val="0.812343980079413"/>
          <c:h val="0.76053084149359407"/>
        </c:manualLayout>
      </c:layout>
      <c:scatterChart>
        <c:scatterStyle val="lineMarker"/>
        <c:varyColors val="0"/>
        <c:ser>
          <c:idx val="4"/>
          <c:order val="0"/>
          <c:tx>
            <c:strRef>
              <c:f>data!$P$8</c:f>
              <c:strCache>
                <c:ptCount val="1"/>
                <c:pt idx="0">
                  <c:v>T-QKTRD[C]</c:v>
                </c:pt>
              </c:strCache>
            </c:strRef>
          </c:tx>
          <c:spPr>
            <a:ln w="25400" cap="rnd">
              <a:noFill/>
              <a:round/>
            </a:ln>
            <a:effectLst/>
          </c:spPr>
          <c:marker>
            <c:symbol val="circle"/>
            <c:size val="5"/>
            <c:spPr>
              <a:solidFill>
                <a:schemeClr val="accent5"/>
              </a:solidFill>
              <a:ln w="9525">
                <a:solidFill>
                  <a:schemeClr val="accent5"/>
                </a:solidFill>
              </a:ln>
              <a:effectLst/>
            </c:spPr>
          </c:marker>
          <c:trendline>
            <c:spPr>
              <a:ln w="19050" cap="rnd">
                <a:solidFill>
                  <a:schemeClr val="accent5"/>
                </a:solidFill>
                <a:prstDash val="sysDot"/>
              </a:ln>
              <a:effectLst/>
            </c:spPr>
            <c:trendlineType val="linear"/>
            <c:forward val="8"/>
            <c:dispRSqr val="0"/>
            <c:dispEq val="0"/>
          </c:trendline>
          <c:xVal>
            <c:numRef>
              <c:f>(data!$D$19:$D$20,data!$D$25:$D$26,data!$D$45:$D$52)</c:f>
              <c:numCache>
                <c:formatCode>0</c:formatCode>
                <c:ptCount val="12"/>
                <c:pt idx="0">
                  <c:v>6</c:v>
                </c:pt>
                <c:pt idx="1">
                  <c:v>6</c:v>
                </c:pt>
                <c:pt idx="2">
                  <c:v>8</c:v>
                </c:pt>
                <c:pt idx="3">
                  <c:v>8</c:v>
                </c:pt>
                <c:pt idx="4">
                  <c:v>6</c:v>
                </c:pt>
                <c:pt idx="5">
                  <c:v>6</c:v>
                </c:pt>
                <c:pt idx="6">
                  <c:v>8</c:v>
                </c:pt>
                <c:pt idx="7">
                  <c:v>8</c:v>
                </c:pt>
                <c:pt idx="8">
                  <c:v>10</c:v>
                </c:pt>
                <c:pt idx="9">
                  <c:v>10</c:v>
                </c:pt>
                <c:pt idx="10">
                  <c:v>12</c:v>
                </c:pt>
                <c:pt idx="11">
                  <c:v>12</c:v>
                </c:pt>
              </c:numCache>
            </c:numRef>
          </c:xVal>
          <c:yVal>
            <c:numRef>
              <c:f>(data!$P$19:$P$20,data!$P$25:$P$26,data!$P$45:$P$52)</c:f>
              <c:numCache>
                <c:formatCode>General</c:formatCode>
                <c:ptCount val="12"/>
                <c:pt idx="0">
                  <c:v>699.5</c:v>
                </c:pt>
                <c:pt idx="1">
                  <c:v>698.9</c:v>
                </c:pt>
                <c:pt idx="2">
                  <c:v>884.5</c:v>
                </c:pt>
                <c:pt idx="3">
                  <c:v>882.2</c:v>
                </c:pt>
                <c:pt idx="4">
                  <c:v>690.2</c:v>
                </c:pt>
                <c:pt idx="5">
                  <c:v>691.1</c:v>
                </c:pt>
                <c:pt idx="6">
                  <c:v>873.5</c:v>
                </c:pt>
                <c:pt idx="7">
                  <c:v>872.5</c:v>
                </c:pt>
                <c:pt idx="8">
                  <c:v>1110</c:v>
                </c:pt>
                <c:pt idx="9">
                  <c:v>1108</c:v>
                </c:pt>
                <c:pt idx="10">
                  <c:v>1296</c:v>
                </c:pt>
                <c:pt idx="11">
                  <c:v>1306</c:v>
                </c:pt>
              </c:numCache>
            </c:numRef>
          </c:yVal>
          <c:smooth val="0"/>
          <c:extLst>
            <c:ext xmlns:c16="http://schemas.microsoft.com/office/drawing/2014/chart" uri="{C3380CC4-5D6E-409C-BE32-E72D297353CC}">
              <c16:uniqueId val="{00000001-F399-45E1-9EBA-232BC4185E18}"/>
            </c:ext>
          </c:extLst>
        </c:ser>
        <c:ser>
          <c:idx val="0"/>
          <c:order val="1"/>
          <c:tx>
            <c:strRef>
              <c:f>data!$P$286</c:f>
              <c:strCache>
                <c:ptCount val="1"/>
                <c:pt idx="0">
                  <c:v>T-QKTRD[C] before 20 MW/m²</c:v>
                </c:pt>
              </c:strCache>
            </c:strRef>
          </c:tx>
          <c:spPr>
            <a:ln w="25400" cap="rnd">
              <a:noFill/>
              <a:round/>
            </a:ln>
            <a:effectLst/>
          </c:spPr>
          <c:marker>
            <c:symbol val="circle"/>
            <c:size val="7"/>
            <c:spPr>
              <a:noFill/>
              <a:ln w="9525">
                <a:solidFill>
                  <a:schemeClr val="accent1"/>
                </a:solidFill>
              </a:ln>
              <a:effectLst/>
            </c:spPr>
          </c:marker>
          <c:xVal>
            <c:numRef>
              <c:f>data!$D$287:$D$290</c:f>
              <c:numCache>
                <c:formatCode>0</c:formatCode>
                <c:ptCount val="4"/>
                <c:pt idx="0">
                  <c:v>10</c:v>
                </c:pt>
                <c:pt idx="1">
                  <c:v>10</c:v>
                </c:pt>
                <c:pt idx="2">
                  <c:v>15</c:v>
                </c:pt>
                <c:pt idx="3">
                  <c:v>15</c:v>
                </c:pt>
              </c:numCache>
            </c:numRef>
          </c:xVal>
          <c:yVal>
            <c:numRef>
              <c:f>data!$P$287:$P$290</c:f>
              <c:numCache>
                <c:formatCode>General</c:formatCode>
                <c:ptCount val="4"/>
                <c:pt idx="0">
                  <c:v>1111</c:v>
                </c:pt>
                <c:pt idx="1">
                  <c:v>1106</c:v>
                </c:pt>
                <c:pt idx="2">
                  <c:v>1632</c:v>
                </c:pt>
                <c:pt idx="3">
                  <c:v>1626</c:v>
                </c:pt>
              </c:numCache>
            </c:numRef>
          </c:yVal>
          <c:smooth val="0"/>
          <c:extLst>
            <c:ext xmlns:c16="http://schemas.microsoft.com/office/drawing/2014/chart" uri="{C3380CC4-5D6E-409C-BE32-E72D297353CC}">
              <c16:uniqueId val="{00000002-F399-45E1-9EBA-232BC4185E18}"/>
            </c:ext>
          </c:extLst>
        </c:ser>
        <c:dLbls>
          <c:showLegendKey val="0"/>
          <c:showVal val="0"/>
          <c:showCatName val="0"/>
          <c:showSerName val="0"/>
          <c:showPercent val="0"/>
          <c:showBubbleSize val="0"/>
        </c:dLbls>
        <c:axId val="1455159328"/>
        <c:axId val="1455160576"/>
      </c:scatterChart>
      <c:valAx>
        <c:axId val="1455159328"/>
        <c:scaling>
          <c:orientation val="minMax"/>
          <c:max val="2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de-DE" sz="1400"/>
                  <a:t>incident heat flux [MW/m²]</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1455160576"/>
        <c:crosses val="autoZero"/>
        <c:crossBetween val="midCat"/>
      </c:valAx>
      <c:valAx>
        <c:axId val="1455160576"/>
        <c:scaling>
          <c:orientation val="minMax"/>
          <c:max val="22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de-DE" sz="1400"/>
                  <a:t>surface</a:t>
                </a:r>
                <a:r>
                  <a:rPr lang="de-DE" sz="1400" baseline="0"/>
                  <a:t> temperature [°C]</a:t>
                </a:r>
                <a:endParaRPr lang="de-DE" sz="1400"/>
              </a:p>
            </c:rich>
          </c:tx>
          <c:layout>
            <c:manualLayout>
              <c:xMode val="edge"/>
              <c:yMode val="edge"/>
              <c:x val="1.9868918012452986E-3"/>
              <c:y val="0.3029908642032967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1455159328"/>
        <c:crosses val="autoZero"/>
        <c:crossBetween val="midCat"/>
        <c:majorUnit val="200"/>
      </c:valAx>
      <c:spPr>
        <a:noFill/>
        <a:ln>
          <a:noFill/>
        </a:ln>
        <a:effectLst/>
      </c:spPr>
    </c:plotArea>
    <c:legend>
      <c:legendPos val="r"/>
      <c:layout>
        <c:manualLayout>
          <c:xMode val="edge"/>
          <c:yMode val="edge"/>
          <c:x val="0.61778230028938685"/>
          <c:y val="0.61771773788939888"/>
          <c:w val="0.29557036139713305"/>
          <c:h val="0.2413794247283070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de-DE" sz="1600"/>
              <a:t>WfW monoblock</a:t>
            </a:r>
            <a:r>
              <a:rPr lang="de-DE" sz="1600" baseline="0"/>
              <a:t> </a:t>
            </a:r>
            <a:r>
              <a:rPr lang="de-DE" sz="1600"/>
              <a:t>mock-up, cycling 15 </a:t>
            </a:r>
            <a:r>
              <a:rPr lang="de-DE" sz="1600" baseline="0"/>
              <a:t>MW/m²</a:t>
            </a:r>
            <a:endParaRPr lang="el-GR" sz="1600"/>
          </a:p>
        </c:rich>
      </c:tx>
      <c:layout>
        <c:manualLayout>
          <c:xMode val="edge"/>
          <c:yMode val="edge"/>
          <c:x val="0.20195155237120435"/>
          <c:y val="2.32435287902799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scatterChart>
        <c:scatterStyle val="lineMarker"/>
        <c:varyColors val="0"/>
        <c:ser>
          <c:idx val="4"/>
          <c:order val="0"/>
          <c:tx>
            <c:strRef>
              <c:f>data!$P$60</c:f>
              <c:strCache>
                <c:ptCount val="1"/>
                <c:pt idx="0">
                  <c:v>WfW (N2)</c:v>
                </c:pt>
              </c:strCache>
            </c:strRef>
          </c:tx>
          <c:spPr>
            <a:ln w="25400" cap="rnd">
              <a:noFill/>
              <a:round/>
            </a:ln>
            <a:effectLst/>
          </c:spPr>
          <c:marker>
            <c:symbol val="circle"/>
            <c:size val="5"/>
            <c:spPr>
              <a:solidFill>
                <a:schemeClr val="accent5"/>
              </a:solidFill>
              <a:ln w="9525">
                <a:solidFill>
                  <a:schemeClr val="accent5"/>
                </a:solidFill>
              </a:ln>
              <a:effectLst/>
            </c:spPr>
          </c:marker>
          <c:xVal>
            <c:numRef>
              <c:f>data!$E$183:$E$283</c:f>
              <c:numCache>
                <c:formatCode>0</c:formatCode>
                <c:ptCount val="10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numCache>
            </c:numRef>
          </c:xVal>
          <c:yVal>
            <c:numRef>
              <c:f>data!$P$183:$P$283</c:f>
              <c:numCache>
                <c:formatCode>General</c:formatCode>
                <c:ptCount val="101"/>
                <c:pt idx="0">
                  <c:v>1623</c:v>
                </c:pt>
                <c:pt idx="1">
                  <c:v>1621</c:v>
                </c:pt>
                <c:pt idx="2">
                  <c:v>1617</c:v>
                </c:pt>
                <c:pt idx="3">
                  <c:v>1616</c:v>
                </c:pt>
                <c:pt idx="4">
                  <c:v>1616</c:v>
                </c:pt>
                <c:pt idx="5">
                  <c:v>1615</c:v>
                </c:pt>
                <c:pt idx="6">
                  <c:v>1614</c:v>
                </c:pt>
                <c:pt idx="7">
                  <c:v>1612</c:v>
                </c:pt>
                <c:pt idx="8">
                  <c:v>1611</c:v>
                </c:pt>
                <c:pt idx="9">
                  <c:v>1609</c:v>
                </c:pt>
                <c:pt idx="10">
                  <c:v>1609</c:v>
                </c:pt>
                <c:pt idx="11">
                  <c:v>1609</c:v>
                </c:pt>
                <c:pt idx="12">
                  <c:v>1609</c:v>
                </c:pt>
                <c:pt idx="13">
                  <c:v>1608</c:v>
                </c:pt>
                <c:pt idx="14">
                  <c:v>1607</c:v>
                </c:pt>
                <c:pt idx="15">
                  <c:v>1607</c:v>
                </c:pt>
                <c:pt idx="16">
                  <c:v>1610</c:v>
                </c:pt>
                <c:pt idx="17">
                  <c:v>1611</c:v>
                </c:pt>
                <c:pt idx="18">
                  <c:v>1610</c:v>
                </c:pt>
                <c:pt idx="19">
                  <c:v>1610</c:v>
                </c:pt>
                <c:pt idx="20">
                  <c:v>1609</c:v>
                </c:pt>
                <c:pt idx="21">
                  <c:v>1609</c:v>
                </c:pt>
                <c:pt idx="22">
                  <c:v>1609</c:v>
                </c:pt>
                <c:pt idx="23">
                  <c:v>1607</c:v>
                </c:pt>
                <c:pt idx="24">
                  <c:v>1607</c:v>
                </c:pt>
                <c:pt idx="25">
                  <c:v>1607</c:v>
                </c:pt>
                <c:pt idx="26">
                  <c:v>1606</c:v>
                </c:pt>
                <c:pt idx="27">
                  <c:v>1606</c:v>
                </c:pt>
                <c:pt idx="28">
                  <c:v>1606</c:v>
                </c:pt>
                <c:pt idx="29">
                  <c:v>1606</c:v>
                </c:pt>
                <c:pt idx="30">
                  <c:v>1605</c:v>
                </c:pt>
                <c:pt idx="31">
                  <c:v>1605</c:v>
                </c:pt>
                <c:pt idx="32">
                  <c:v>1605</c:v>
                </c:pt>
                <c:pt idx="33">
                  <c:v>1605</c:v>
                </c:pt>
                <c:pt idx="34">
                  <c:v>1605</c:v>
                </c:pt>
                <c:pt idx="35">
                  <c:v>1605</c:v>
                </c:pt>
                <c:pt idx="36">
                  <c:v>1603</c:v>
                </c:pt>
                <c:pt idx="37">
                  <c:v>1604</c:v>
                </c:pt>
                <c:pt idx="38">
                  <c:v>1603</c:v>
                </c:pt>
                <c:pt idx="39">
                  <c:v>1603</c:v>
                </c:pt>
                <c:pt idx="40">
                  <c:v>1604</c:v>
                </c:pt>
                <c:pt idx="41">
                  <c:v>1603</c:v>
                </c:pt>
                <c:pt idx="42">
                  <c:v>1604</c:v>
                </c:pt>
                <c:pt idx="43">
                  <c:v>1603</c:v>
                </c:pt>
                <c:pt idx="44">
                  <c:v>1603</c:v>
                </c:pt>
                <c:pt idx="45">
                  <c:v>1602</c:v>
                </c:pt>
                <c:pt idx="46">
                  <c:v>1602</c:v>
                </c:pt>
                <c:pt idx="47">
                  <c:v>1602</c:v>
                </c:pt>
                <c:pt idx="48">
                  <c:v>1602</c:v>
                </c:pt>
                <c:pt idx="49">
                  <c:v>1602</c:v>
                </c:pt>
                <c:pt idx="50">
                  <c:v>1602</c:v>
                </c:pt>
                <c:pt idx="51">
                  <c:v>1602</c:v>
                </c:pt>
                <c:pt idx="52">
                  <c:v>1602</c:v>
                </c:pt>
                <c:pt idx="53">
                  <c:v>1601</c:v>
                </c:pt>
                <c:pt idx="54">
                  <c:v>1601</c:v>
                </c:pt>
                <c:pt idx="55">
                  <c:v>1601</c:v>
                </c:pt>
                <c:pt idx="56">
                  <c:v>1600</c:v>
                </c:pt>
                <c:pt idx="57">
                  <c:v>1600</c:v>
                </c:pt>
                <c:pt idx="58">
                  <c:v>1600</c:v>
                </c:pt>
                <c:pt idx="59">
                  <c:v>1599</c:v>
                </c:pt>
                <c:pt idx="60">
                  <c:v>1598</c:v>
                </c:pt>
                <c:pt idx="61">
                  <c:v>1600</c:v>
                </c:pt>
                <c:pt idx="62">
                  <c:v>1599</c:v>
                </c:pt>
                <c:pt idx="63">
                  <c:v>1597</c:v>
                </c:pt>
                <c:pt idx="64">
                  <c:v>1597</c:v>
                </c:pt>
                <c:pt idx="65">
                  <c:v>1597</c:v>
                </c:pt>
                <c:pt idx="66">
                  <c:v>1597</c:v>
                </c:pt>
                <c:pt idx="67">
                  <c:v>1596</c:v>
                </c:pt>
                <c:pt idx="68">
                  <c:v>1597</c:v>
                </c:pt>
                <c:pt idx="69">
                  <c:v>1596</c:v>
                </c:pt>
                <c:pt idx="70">
                  <c:v>1596</c:v>
                </c:pt>
                <c:pt idx="71">
                  <c:v>1596</c:v>
                </c:pt>
                <c:pt idx="72">
                  <c:v>1596</c:v>
                </c:pt>
                <c:pt idx="73">
                  <c:v>1594</c:v>
                </c:pt>
                <c:pt idx="74">
                  <c:v>1594</c:v>
                </c:pt>
                <c:pt idx="75">
                  <c:v>1594</c:v>
                </c:pt>
                <c:pt idx="76">
                  <c:v>1594</c:v>
                </c:pt>
                <c:pt idx="77">
                  <c:v>1594</c:v>
                </c:pt>
                <c:pt idx="78">
                  <c:v>1594</c:v>
                </c:pt>
                <c:pt idx="79">
                  <c:v>1594</c:v>
                </c:pt>
                <c:pt idx="80">
                  <c:v>1593</c:v>
                </c:pt>
                <c:pt idx="81">
                  <c:v>1592</c:v>
                </c:pt>
                <c:pt idx="82">
                  <c:v>1592</c:v>
                </c:pt>
                <c:pt idx="83">
                  <c:v>1592</c:v>
                </c:pt>
                <c:pt idx="84">
                  <c:v>1591</c:v>
                </c:pt>
                <c:pt idx="85">
                  <c:v>1591</c:v>
                </c:pt>
                <c:pt idx="86">
                  <c:v>1590</c:v>
                </c:pt>
                <c:pt idx="87">
                  <c:v>1590</c:v>
                </c:pt>
                <c:pt idx="88">
                  <c:v>1590</c:v>
                </c:pt>
                <c:pt idx="89">
                  <c:v>1591</c:v>
                </c:pt>
                <c:pt idx="90">
                  <c:v>1589</c:v>
                </c:pt>
                <c:pt idx="91">
                  <c:v>1589</c:v>
                </c:pt>
                <c:pt idx="92">
                  <c:v>1589</c:v>
                </c:pt>
                <c:pt idx="93">
                  <c:v>1589</c:v>
                </c:pt>
                <c:pt idx="94">
                  <c:v>1589</c:v>
                </c:pt>
                <c:pt idx="95">
                  <c:v>1587</c:v>
                </c:pt>
                <c:pt idx="96">
                  <c:v>1588</c:v>
                </c:pt>
                <c:pt idx="97">
                  <c:v>1587</c:v>
                </c:pt>
                <c:pt idx="98">
                  <c:v>1587</c:v>
                </c:pt>
                <c:pt idx="99">
                  <c:v>1586</c:v>
                </c:pt>
                <c:pt idx="100">
                  <c:v>1589</c:v>
                </c:pt>
              </c:numCache>
            </c:numRef>
          </c:yVal>
          <c:smooth val="0"/>
          <c:extLst>
            <c:ext xmlns:c16="http://schemas.microsoft.com/office/drawing/2014/chart" uri="{C3380CC4-5D6E-409C-BE32-E72D297353CC}">
              <c16:uniqueId val="{00000000-B02B-4B36-B8C0-9641510CF10D}"/>
            </c:ext>
          </c:extLst>
        </c:ser>
        <c:ser>
          <c:idx val="0"/>
          <c:order val="1"/>
          <c:tx>
            <c:strRef>
              <c:f>data!$O$60</c:f>
              <c:strCache>
                <c:ptCount val="1"/>
                <c:pt idx="0">
                  <c:v>W (R1)</c:v>
                </c:pt>
              </c:strCache>
            </c:strRef>
          </c:tx>
          <c:spPr>
            <a:ln w="25400" cap="rnd">
              <a:noFill/>
              <a:round/>
            </a:ln>
            <a:effectLst/>
          </c:spPr>
          <c:marker>
            <c:symbol val="circle"/>
            <c:size val="5"/>
            <c:spPr>
              <a:solidFill>
                <a:schemeClr val="accent1"/>
              </a:solidFill>
              <a:ln w="9525">
                <a:solidFill>
                  <a:schemeClr val="accent1"/>
                </a:solidFill>
              </a:ln>
              <a:effectLst/>
            </c:spPr>
          </c:marker>
          <c:xVal>
            <c:numRef>
              <c:f>data!$E$183:$E$283</c:f>
              <c:numCache>
                <c:formatCode>0</c:formatCode>
                <c:ptCount val="10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numCache>
            </c:numRef>
          </c:xVal>
          <c:yVal>
            <c:numRef>
              <c:f>data!$O$183:$O$283</c:f>
              <c:numCache>
                <c:formatCode>General</c:formatCode>
                <c:ptCount val="101"/>
                <c:pt idx="0">
                  <c:v>1293</c:v>
                </c:pt>
                <c:pt idx="1">
                  <c:v>1293</c:v>
                </c:pt>
                <c:pt idx="2">
                  <c:v>1288</c:v>
                </c:pt>
                <c:pt idx="3">
                  <c:v>1286</c:v>
                </c:pt>
                <c:pt idx="4">
                  <c:v>1286</c:v>
                </c:pt>
                <c:pt idx="5">
                  <c:v>1285</c:v>
                </c:pt>
                <c:pt idx="6">
                  <c:v>1285</c:v>
                </c:pt>
                <c:pt idx="7">
                  <c:v>1285</c:v>
                </c:pt>
                <c:pt idx="8">
                  <c:v>1285</c:v>
                </c:pt>
                <c:pt idx="9">
                  <c:v>1284</c:v>
                </c:pt>
                <c:pt idx="10">
                  <c:v>1284</c:v>
                </c:pt>
                <c:pt idx="11">
                  <c:v>1285</c:v>
                </c:pt>
                <c:pt idx="12">
                  <c:v>1284</c:v>
                </c:pt>
                <c:pt idx="13">
                  <c:v>1283</c:v>
                </c:pt>
                <c:pt idx="14">
                  <c:v>1282</c:v>
                </c:pt>
                <c:pt idx="15">
                  <c:v>1281</c:v>
                </c:pt>
                <c:pt idx="16">
                  <c:v>1286</c:v>
                </c:pt>
                <c:pt idx="17">
                  <c:v>1285</c:v>
                </c:pt>
                <c:pt idx="18">
                  <c:v>1285</c:v>
                </c:pt>
                <c:pt idx="19">
                  <c:v>1286</c:v>
                </c:pt>
                <c:pt idx="20">
                  <c:v>1286</c:v>
                </c:pt>
                <c:pt idx="21">
                  <c:v>1286</c:v>
                </c:pt>
                <c:pt idx="22">
                  <c:v>1286</c:v>
                </c:pt>
                <c:pt idx="23">
                  <c:v>1285</c:v>
                </c:pt>
                <c:pt idx="24">
                  <c:v>1285</c:v>
                </c:pt>
                <c:pt idx="25">
                  <c:v>1284</c:v>
                </c:pt>
                <c:pt idx="26">
                  <c:v>1286</c:v>
                </c:pt>
                <c:pt idx="27">
                  <c:v>1285</c:v>
                </c:pt>
                <c:pt idx="28">
                  <c:v>1284</c:v>
                </c:pt>
                <c:pt idx="29">
                  <c:v>1285</c:v>
                </c:pt>
                <c:pt idx="30">
                  <c:v>1285</c:v>
                </c:pt>
                <c:pt idx="31">
                  <c:v>1284</c:v>
                </c:pt>
                <c:pt idx="32">
                  <c:v>1285</c:v>
                </c:pt>
                <c:pt idx="33">
                  <c:v>1285</c:v>
                </c:pt>
                <c:pt idx="34">
                  <c:v>1285</c:v>
                </c:pt>
                <c:pt idx="35">
                  <c:v>1285</c:v>
                </c:pt>
                <c:pt idx="36">
                  <c:v>1285</c:v>
                </c:pt>
                <c:pt idx="37">
                  <c:v>1285</c:v>
                </c:pt>
                <c:pt idx="38">
                  <c:v>1285</c:v>
                </c:pt>
                <c:pt idx="39">
                  <c:v>1286</c:v>
                </c:pt>
                <c:pt idx="40">
                  <c:v>1285</c:v>
                </c:pt>
                <c:pt idx="41">
                  <c:v>1286</c:v>
                </c:pt>
                <c:pt idx="42">
                  <c:v>1286</c:v>
                </c:pt>
                <c:pt idx="43">
                  <c:v>1286</c:v>
                </c:pt>
                <c:pt idx="44">
                  <c:v>1286</c:v>
                </c:pt>
                <c:pt idx="45">
                  <c:v>1286</c:v>
                </c:pt>
                <c:pt idx="46">
                  <c:v>1285</c:v>
                </c:pt>
                <c:pt idx="47">
                  <c:v>1285</c:v>
                </c:pt>
                <c:pt idx="48">
                  <c:v>1286</c:v>
                </c:pt>
                <c:pt idx="49">
                  <c:v>1287</c:v>
                </c:pt>
                <c:pt idx="50">
                  <c:v>1286</c:v>
                </c:pt>
                <c:pt idx="51">
                  <c:v>1287</c:v>
                </c:pt>
                <c:pt idx="52">
                  <c:v>1287</c:v>
                </c:pt>
                <c:pt idx="53">
                  <c:v>1287</c:v>
                </c:pt>
                <c:pt idx="54">
                  <c:v>1288</c:v>
                </c:pt>
                <c:pt idx="55">
                  <c:v>1287</c:v>
                </c:pt>
                <c:pt idx="56">
                  <c:v>1288</c:v>
                </c:pt>
                <c:pt idx="57">
                  <c:v>1288</c:v>
                </c:pt>
                <c:pt idx="58">
                  <c:v>1287</c:v>
                </c:pt>
                <c:pt idx="59">
                  <c:v>1287</c:v>
                </c:pt>
                <c:pt idx="60">
                  <c:v>1287</c:v>
                </c:pt>
                <c:pt idx="61">
                  <c:v>1287</c:v>
                </c:pt>
                <c:pt idx="62">
                  <c:v>1287</c:v>
                </c:pt>
                <c:pt idx="63">
                  <c:v>1287</c:v>
                </c:pt>
                <c:pt idx="64">
                  <c:v>1287</c:v>
                </c:pt>
                <c:pt idx="65">
                  <c:v>1288</c:v>
                </c:pt>
                <c:pt idx="66">
                  <c:v>1288</c:v>
                </c:pt>
                <c:pt idx="67">
                  <c:v>1288</c:v>
                </c:pt>
                <c:pt idx="68">
                  <c:v>1288</c:v>
                </c:pt>
                <c:pt idx="69">
                  <c:v>1289</c:v>
                </c:pt>
                <c:pt idx="70">
                  <c:v>1288</c:v>
                </c:pt>
                <c:pt idx="71">
                  <c:v>1287</c:v>
                </c:pt>
                <c:pt idx="72">
                  <c:v>1288</c:v>
                </c:pt>
                <c:pt idx="73">
                  <c:v>1288</c:v>
                </c:pt>
                <c:pt idx="74">
                  <c:v>1288</c:v>
                </c:pt>
                <c:pt idx="75">
                  <c:v>1288</c:v>
                </c:pt>
                <c:pt idx="76">
                  <c:v>1289</c:v>
                </c:pt>
                <c:pt idx="77">
                  <c:v>1288</c:v>
                </c:pt>
                <c:pt idx="78">
                  <c:v>1289</c:v>
                </c:pt>
                <c:pt idx="79">
                  <c:v>1289</c:v>
                </c:pt>
                <c:pt idx="80">
                  <c:v>1290</c:v>
                </c:pt>
                <c:pt idx="81">
                  <c:v>1289</c:v>
                </c:pt>
                <c:pt idx="82">
                  <c:v>1289</c:v>
                </c:pt>
                <c:pt idx="83">
                  <c:v>1289</c:v>
                </c:pt>
                <c:pt idx="84">
                  <c:v>1289</c:v>
                </c:pt>
                <c:pt idx="85">
                  <c:v>1289</c:v>
                </c:pt>
                <c:pt idx="86">
                  <c:v>1289</c:v>
                </c:pt>
                <c:pt idx="87">
                  <c:v>1288</c:v>
                </c:pt>
                <c:pt idx="88">
                  <c:v>1290</c:v>
                </c:pt>
                <c:pt idx="89">
                  <c:v>1289</c:v>
                </c:pt>
                <c:pt idx="90">
                  <c:v>1289</c:v>
                </c:pt>
                <c:pt idx="91">
                  <c:v>1289</c:v>
                </c:pt>
                <c:pt idx="92">
                  <c:v>1290</c:v>
                </c:pt>
                <c:pt idx="93">
                  <c:v>1291</c:v>
                </c:pt>
                <c:pt idx="94">
                  <c:v>1290</c:v>
                </c:pt>
                <c:pt idx="95">
                  <c:v>1291</c:v>
                </c:pt>
                <c:pt idx="96">
                  <c:v>1290</c:v>
                </c:pt>
                <c:pt idx="97">
                  <c:v>1290</c:v>
                </c:pt>
                <c:pt idx="98">
                  <c:v>1290</c:v>
                </c:pt>
                <c:pt idx="99">
                  <c:v>1290</c:v>
                </c:pt>
                <c:pt idx="100">
                  <c:v>1292</c:v>
                </c:pt>
              </c:numCache>
            </c:numRef>
          </c:yVal>
          <c:smooth val="0"/>
          <c:extLst>
            <c:ext xmlns:c16="http://schemas.microsoft.com/office/drawing/2014/chart" uri="{C3380CC4-5D6E-409C-BE32-E72D297353CC}">
              <c16:uniqueId val="{00000001-B02B-4B36-B8C0-9641510CF10D}"/>
            </c:ext>
          </c:extLst>
        </c:ser>
        <c:dLbls>
          <c:showLegendKey val="0"/>
          <c:showVal val="0"/>
          <c:showCatName val="0"/>
          <c:showSerName val="0"/>
          <c:showPercent val="0"/>
          <c:showBubbleSize val="0"/>
        </c:dLbls>
        <c:axId val="1455159328"/>
        <c:axId val="1455160576"/>
      </c:scatterChart>
      <c:valAx>
        <c:axId val="1455159328"/>
        <c:scaling>
          <c:orientation val="minMax"/>
          <c:max val="12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de-DE" sz="1400"/>
                  <a:t>cycle no.</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1455160576"/>
        <c:crosses val="autoZero"/>
        <c:crossBetween val="midCat"/>
      </c:valAx>
      <c:valAx>
        <c:axId val="1455160576"/>
        <c:scaling>
          <c:orientation val="minMax"/>
          <c:max val="18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de-DE" sz="1400"/>
                  <a:t>surface</a:t>
                </a:r>
                <a:r>
                  <a:rPr lang="de-DE" sz="1400" baseline="0"/>
                  <a:t> temperature [°C]</a:t>
                </a:r>
                <a:endParaRPr lang="de-DE" sz="1400"/>
              </a:p>
            </c:rich>
          </c:tx>
          <c:layout>
            <c:manualLayout>
              <c:xMode val="edge"/>
              <c:yMode val="edge"/>
              <c:x val="1.2285508774841341E-2"/>
              <c:y val="0.3095813107491978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145515932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20/03/2025</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‹Nr.›</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20/03/2025</a:t>
            </a:fld>
            <a:endParaRPr lang="en-GB"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‹Nr.›</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hf sldNum="0" hdr="0" ftr="0" dt="0"/>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820428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801FBB-9E6A-4AE4-3DF9-7243B31E29C4}"/>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4125077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UROfusion_Valu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EUROfusion Values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
        <p:nvSpPr>
          <p:cNvPr id="10" name="TextBox 9">
            <a:extLst>
              <a:ext uri="{FF2B5EF4-FFF2-40B4-BE49-F238E27FC236}">
                <a16:creationId xmlns:a16="http://schemas.microsoft.com/office/drawing/2014/main" id="{C4FC0C94-3F09-A426-49C2-6BCA659CC317}"/>
              </a:ext>
            </a:extLst>
          </p:cNvPr>
          <p:cNvSpPr txBox="1"/>
          <p:nvPr userDrawn="1"/>
        </p:nvSpPr>
        <p:spPr>
          <a:xfrm>
            <a:off x="924244" y="132857"/>
            <a:ext cx="4452105"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values</a:t>
            </a:r>
          </a:p>
        </p:txBody>
      </p:sp>
      <p:pic>
        <p:nvPicPr>
          <p:cNvPr id="2" name="Picture 1">
            <a:extLst>
              <a:ext uri="{FF2B5EF4-FFF2-40B4-BE49-F238E27FC236}">
                <a16:creationId xmlns:a16="http://schemas.microsoft.com/office/drawing/2014/main" id="{F84EBC05-6609-C5DD-15BD-05B21625A052}"/>
              </a:ext>
            </a:extLst>
          </p:cNvPr>
          <p:cNvPicPr>
            <a:picLocks noChangeAspect="1"/>
          </p:cNvPicPr>
          <p:nvPr userDrawn="1"/>
        </p:nvPicPr>
        <p:blipFill>
          <a:blip r:embed="rId4"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1452730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EUROfusion_Membe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EUROfusion members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1068" name="Freeform 670">
            <a:extLst>
              <a:ext uri="{FF2B5EF4-FFF2-40B4-BE49-F238E27FC236}">
                <a16:creationId xmlns:a16="http://schemas.microsoft.com/office/drawing/2014/main" id="{81A1DEEC-2A9D-1C6E-CC34-5471FF5B2262}"/>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9" name="Freeform 670">
            <a:extLst>
              <a:ext uri="{FF2B5EF4-FFF2-40B4-BE49-F238E27FC236}">
                <a16:creationId xmlns:a16="http://schemas.microsoft.com/office/drawing/2014/main" id="{DD28ED6B-C9A4-6EAC-2807-0D16A137E2EC}"/>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0" name="Freeform 670">
            <a:extLst>
              <a:ext uri="{FF2B5EF4-FFF2-40B4-BE49-F238E27FC236}">
                <a16:creationId xmlns:a16="http://schemas.microsoft.com/office/drawing/2014/main" id="{14AD6EF0-F27C-6CFF-C602-919A7AE0B58A}"/>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1" name="Freeform 670">
            <a:extLst>
              <a:ext uri="{FF2B5EF4-FFF2-40B4-BE49-F238E27FC236}">
                <a16:creationId xmlns:a16="http://schemas.microsoft.com/office/drawing/2014/main" id="{F60E9AAB-849F-A8C5-330D-46BB37984F09}"/>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2" name="Freeform 670">
            <a:extLst>
              <a:ext uri="{FF2B5EF4-FFF2-40B4-BE49-F238E27FC236}">
                <a16:creationId xmlns:a16="http://schemas.microsoft.com/office/drawing/2014/main" id="{9914344A-1277-8DCC-4EFE-35EC234BD2A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3" name="Freeform 670">
            <a:extLst>
              <a:ext uri="{FF2B5EF4-FFF2-40B4-BE49-F238E27FC236}">
                <a16:creationId xmlns:a16="http://schemas.microsoft.com/office/drawing/2014/main" id="{667EF842-7C49-4605-D086-521E15FB6EF1}"/>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4" name="Freeform 670">
            <a:extLst>
              <a:ext uri="{FF2B5EF4-FFF2-40B4-BE49-F238E27FC236}">
                <a16:creationId xmlns:a16="http://schemas.microsoft.com/office/drawing/2014/main" id="{34F934C6-9A8B-705B-137F-18A4B61BB556}"/>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5" name="Freeform 670">
            <a:extLst>
              <a:ext uri="{FF2B5EF4-FFF2-40B4-BE49-F238E27FC236}">
                <a16:creationId xmlns:a16="http://schemas.microsoft.com/office/drawing/2014/main" id="{6D94AC23-16CB-CCC0-ABAA-7F731897EC76}"/>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73BD9AAF-FD9A-1CC2-D729-3753918186B2}"/>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164694" y="130244"/>
            <a:ext cx="4944110" cy="6353175"/>
          </a:xfrm>
          <a:prstGeom prst="rect">
            <a:avLst/>
          </a:prstGeom>
          <a:noFill/>
        </p:spPr>
      </p:pic>
      <p:pic>
        <p:nvPicPr>
          <p:cNvPr id="10" name="Picture 9" descr="A map of europe with yellow dots&#10;&#10;Description automatically generated">
            <a:extLst>
              <a:ext uri="{FF2B5EF4-FFF2-40B4-BE49-F238E27FC236}">
                <a16:creationId xmlns:a16="http://schemas.microsoft.com/office/drawing/2014/main" id="{D5DD0C48-F720-08EA-F6CF-5E3528E640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9849" y="-34528"/>
            <a:ext cx="11634651" cy="6544491"/>
          </a:xfrm>
          <a:prstGeom prst="rect">
            <a:avLst/>
          </a:prstGeom>
        </p:spPr>
      </p:pic>
      <p:pic>
        <p:nvPicPr>
          <p:cNvPr id="11" name="Picture 10">
            <a:extLst>
              <a:ext uri="{FF2B5EF4-FFF2-40B4-BE49-F238E27FC236}">
                <a16:creationId xmlns:a16="http://schemas.microsoft.com/office/drawing/2014/main" id="{91352402-9C53-2D42-47B4-F358B7FF6A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9876" y="1032376"/>
            <a:ext cx="3240620" cy="812901"/>
          </a:xfrm>
          <a:prstGeom prst="rect">
            <a:avLst/>
          </a:prstGeom>
        </p:spPr>
      </p:pic>
      <p:pic>
        <p:nvPicPr>
          <p:cNvPr id="13" name="Picture 12">
            <a:extLst>
              <a:ext uri="{FF2B5EF4-FFF2-40B4-BE49-F238E27FC236}">
                <a16:creationId xmlns:a16="http://schemas.microsoft.com/office/drawing/2014/main" id="{7685BD55-BC1C-6498-4299-C61B8157571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09355" y="1973364"/>
            <a:ext cx="3240620" cy="801916"/>
          </a:xfrm>
          <a:prstGeom prst="rect">
            <a:avLst/>
          </a:prstGeom>
        </p:spPr>
      </p:pic>
      <p:pic>
        <p:nvPicPr>
          <p:cNvPr id="15" name="Picture 14">
            <a:extLst>
              <a:ext uri="{FF2B5EF4-FFF2-40B4-BE49-F238E27FC236}">
                <a16:creationId xmlns:a16="http://schemas.microsoft.com/office/drawing/2014/main" id="{1874E19B-511F-0030-2D8B-B2ACBF39BAD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57884" y="2973110"/>
            <a:ext cx="2416734" cy="801916"/>
          </a:xfrm>
          <a:prstGeom prst="rect">
            <a:avLst/>
          </a:prstGeom>
        </p:spPr>
      </p:pic>
      <p:pic>
        <p:nvPicPr>
          <p:cNvPr id="17" name="Picture 16">
            <a:extLst>
              <a:ext uri="{FF2B5EF4-FFF2-40B4-BE49-F238E27FC236}">
                <a16:creationId xmlns:a16="http://schemas.microsoft.com/office/drawing/2014/main" id="{27268761-FB3D-E1F8-20BB-D829350ED86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80194" y="2052019"/>
            <a:ext cx="3251605" cy="801916"/>
          </a:xfrm>
          <a:prstGeom prst="rect">
            <a:avLst/>
          </a:prstGeom>
        </p:spPr>
      </p:pic>
      <p:pic>
        <p:nvPicPr>
          <p:cNvPr id="19" name="Picture 18">
            <a:extLst>
              <a:ext uri="{FF2B5EF4-FFF2-40B4-BE49-F238E27FC236}">
                <a16:creationId xmlns:a16="http://schemas.microsoft.com/office/drawing/2014/main" id="{D2FCBC92-3D1A-6374-B1CA-E903024761A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97658" y="1037437"/>
            <a:ext cx="3240620" cy="812901"/>
          </a:xfrm>
          <a:prstGeom prst="rect">
            <a:avLst/>
          </a:prstGeom>
        </p:spPr>
      </p:pic>
      <p:pic>
        <p:nvPicPr>
          <p:cNvPr id="21" name="Picture 20">
            <a:extLst>
              <a:ext uri="{FF2B5EF4-FFF2-40B4-BE49-F238E27FC236}">
                <a16:creationId xmlns:a16="http://schemas.microsoft.com/office/drawing/2014/main" id="{2EFD888F-46F1-6AF2-B54A-DB8AED2A23A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59849" y="4916690"/>
            <a:ext cx="3240620" cy="812901"/>
          </a:xfrm>
          <a:prstGeom prst="rect">
            <a:avLst/>
          </a:prstGeom>
        </p:spPr>
      </p:pic>
      <p:pic>
        <p:nvPicPr>
          <p:cNvPr id="23" name="Picture 22">
            <a:extLst>
              <a:ext uri="{FF2B5EF4-FFF2-40B4-BE49-F238E27FC236}">
                <a16:creationId xmlns:a16="http://schemas.microsoft.com/office/drawing/2014/main" id="{A5D099B7-7F0C-F012-4ACA-A9AE1F801C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9849" y="3930865"/>
            <a:ext cx="3240620" cy="801916"/>
          </a:xfrm>
          <a:prstGeom prst="rect">
            <a:avLst/>
          </a:prstGeom>
        </p:spPr>
      </p:pic>
      <p:pic>
        <p:nvPicPr>
          <p:cNvPr id="25" name="Picture 24">
            <a:extLst>
              <a:ext uri="{FF2B5EF4-FFF2-40B4-BE49-F238E27FC236}">
                <a16:creationId xmlns:a16="http://schemas.microsoft.com/office/drawing/2014/main" id="{3187A4B3-34C9-3C95-62A9-002571104AA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09355" y="2959189"/>
            <a:ext cx="3240620" cy="801916"/>
          </a:xfrm>
          <a:prstGeom prst="rect">
            <a:avLst/>
          </a:prstGeom>
        </p:spPr>
      </p:pic>
      <p:sp>
        <p:nvSpPr>
          <p:cNvPr id="12" name="TextBox 11">
            <a:extLst>
              <a:ext uri="{FF2B5EF4-FFF2-40B4-BE49-F238E27FC236}">
                <a16:creationId xmlns:a16="http://schemas.microsoft.com/office/drawing/2014/main" id="{C8275B34-5F14-82E5-77B3-EBE27FBE272A}"/>
              </a:ext>
            </a:extLst>
          </p:cNvPr>
          <p:cNvSpPr txBox="1"/>
          <p:nvPr userDrawn="1"/>
        </p:nvSpPr>
        <p:spPr>
          <a:xfrm>
            <a:off x="918170" y="122656"/>
            <a:ext cx="7100415" cy="954107"/>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Consortium Members &amp; Partners</a:t>
            </a:r>
          </a:p>
          <a:p>
            <a:pPr marL="0" indent="0">
              <a:buNone/>
            </a:pPr>
            <a:endParaRPr lang="en-GB" sz="2800" b="1" err="1">
              <a:solidFill>
                <a:schemeClr val="tx2"/>
              </a:solidFill>
            </a:endParaRPr>
          </a:p>
        </p:txBody>
      </p:sp>
    </p:spTree>
    <p:extLst>
      <p:ext uri="{BB962C8B-B14F-4D97-AF65-F5344CB8AC3E}">
        <p14:creationId xmlns:p14="http://schemas.microsoft.com/office/powerpoint/2010/main" val="1496682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a:t>Click to edit Master title style</a:t>
            </a:r>
            <a:endParaRPr lang="en-DE"/>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40100420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1047683"/>
      </p:ext>
    </p:extLst>
  </p:cSld>
  <p:clrMap bg1="lt1" tx1="dk1" bg2="lt2" tx2="dk2" accent1="accent1" accent2="accent2" accent3="accent3" accent4="accent4" accent5="accent5" accent6="accent6" hlink="hlink" folHlink="folHlink"/>
  <p:sldLayoutIdLst>
    <p:sldLayoutId id="2147483653" r:id="rId1"/>
    <p:sldLayoutId id="2147483672" r:id="rId2"/>
    <p:sldLayoutId id="2147483674" r:id="rId3"/>
    <p:sldLayoutId id="2147483677" r:id="rId4"/>
    <p:sldLayoutId id="2147483663" r:id="rId5"/>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image" Target="../media/image46.tif"/><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tiff"/><Relationship Id="rId7" Type="http://schemas.openxmlformats.org/officeDocument/2006/relationships/image" Target="../media/image16.jpeg"/><Relationship Id="rId2" Type="http://schemas.openxmlformats.org/officeDocument/2006/relationships/image" Target="../media/image4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image" Target="../media/image51.tif"/></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tif"/><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7.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8" Type="http://schemas.openxmlformats.org/officeDocument/2006/relationships/image" Target="../media/image26.tif"/><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10" Type="http://schemas.openxmlformats.org/officeDocument/2006/relationships/image" Target="../media/image16.jpeg"/><Relationship Id="rId4" Type="http://schemas.openxmlformats.org/officeDocument/2006/relationships/image" Target="../media/image23.png"/><Relationship Id="rId9" Type="http://schemas.openxmlformats.org/officeDocument/2006/relationships/image" Target="../media/image27.tiff"/></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30.tiff"/></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2.png"/><Relationship Id="rId7" Type="http://schemas.openxmlformats.org/officeDocument/2006/relationships/chart" Target="../charts/chart1.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1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39.jpe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17.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43.tif"/><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8" y="2074188"/>
            <a:ext cx="9289032" cy="620251"/>
          </a:xfrm>
        </p:spPr>
        <p:txBody>
          <a:bodyPr>
            <a:normAutofit fontScale="90000"/>
          </a:bodyPr>
          <a:lstStyle/>
          <a:p>
            <a:pPr>
              <a:lnSpc>
                <a:spcPct val="120000"/>
              </a:lnSpc>
            </a:pPr>
            <a:r>
              <a:rPr lang="de-DE" sz="4000" dirty="0"/>
              <a:t>Update on </a:t>
            </a:r>
            <a:r>
              <a:rPr lang="de-DE" sz="4000" dirty="0" err="1"/>
              <a:t>W</a:t>
            </a:r>
            <a:r>
              <a:rPr lang="de-DE" sz="4000" baseline="-25000" dirty="0" err="1"/>
              <a:t>f</a:t>
            </a:r>
            <a:r>
              <a:rPr lang="de-DE" sz="4000" dirty="0"/>
              <a:t>/W </a:t>
            </a:r>
            <a:r>
              <a:rPr lang="de-DE" sz="4000" dirty="0" err="1"/>
              <a:t>composites</a:t>
            </a:r>
            <a:r>
              <a:rPr lang="de-DE" sz="4000" dirty="0"/>
              <a:t> </a:t>
            </a:r>
            <a:r>
              <a:rPr lang="de-DE" sz="4000" dirty="0" err="1"/>
              <a:t>within</a:t>
            </a:r>
            <a:r>
              <a:rPr lang="de-DE" sz="4000" dirty="0"/>
              <a:t> SPA 3 – FZJ</a:t>
            </a:r>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407367" y="3693074"/>
            <a:ext cx="6408713" cy="457848"/>
          </a:xfrm>
        </p:spPr>
        <p:txBody>
          <a:bodyPr>
            <a:normAutofit fontScale="92500"/>
          </a:bodyPr>
          <a:lstStyle/>
          <a:p>
            <a:r>
              <a:rPr lang="en-US" dirty="0"/>
              <a:t>Jan W.Coenen</a:t>
            </a:r>
            <a:r>
              <a:rPr lang="en-US" baseline="30000" dirty="0"/>
              <a:t>1,2</a:t>
            </a:r>
            <a:r>
              <a:rPr lang="en-US" dirty="0"/>
              <a:t> &amp; Yiran Mao</a:t>
            </a:r>
            <a:r>
              <a:rPr lang="en-US" baseline="30000" dirty="0"/>
              <a:t>1</a:t>
            </a:r>
            <a:r>
              <a:rPr lang="en-US" dirty="0"/>
              <a:t> for the </a:t>
            </a:r>
            <a:r>
              <a:rPr lang="en-US" dirty="0" err="1"/>
              <a:t>Wf</a:t>
            </a:r>
            <a:r>
              <a:rPr lang="en-US" dirty="0"/>
              <a:t>/W Team</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407367" y="4159260"/>
            <a:ext cx="9591766" cy="457848"/>
          </a:xfrm>
        </p:spPr>
        <p:txBody>
          <a:bodyPr>
            <a:normAutofit fontScale="55000" lnSpcReduction="20000"/>
          </a:bodyPr>
          <a:lstStyle/>
          <a:p>
            <a:r>
              <a:rPr lang="de-DE" sz="2400" dirty="0">
                <a:solidFill>
                  <a:schemeClr val="bg1">
                    <a:lumMod val="65000"/>
                  </a:schemeClr>
                </a:solidFill>
              </a:rPr>
              <a:t>1: Forschungszentrum Jülich GmbH, Institut für Energie- und Klimaforschung 52425 Jülich, Germany,; 2: Department </a:t>
            </a:r>
            <a:r>
              <a:rPr lang="de-DE" sz="2400" dirty="0" err="1">
                <a:solidFill>
                  <a:schemeClr val="bg1">
                    <a:lumMod val="65000"/>
                  </a:schemeClr>
                </a:solidFill>
              </a:rPr>
              <a:t>of</a:t>
            </a:r>
            <a:r>
              <a:rPr lang="de-DE" sz="2400" dirty="0">
                <a:solidFill>
                  <a:schemeClr val="bg1">
                    <a:lumMod val="65000"/>
                  </a:schemeClr>
                </a:solidFill>
              </a:rPr>
              <a:t> Engineering Physics, University </a:t>
            </a:r>
            <a:r>
              <a:rPr lang="de-DE" sz="2400" dirty="0" err="1">
                <a:solidFill>
                  <a:schemeClr val="bg1">
                    <a:lumMod val="65000"/>
                  </a:schemeClr>
                </a:solidFill>
              </a:rPr>
              <a:t>of</a:t>
            </a:r>
            <a:r>
              <a:rPr lang="de-DE" sz="2400" dirty="0">
                <a:solidFill>
                  <a:schemeClr val="bg1">
                    <a:lumMod val="65000"/>
                  </a:schemeClr>
                </a:solidFill>
              </a:rPr>
              <a:t> Wisconsin Madison, WI 53706 Madison, USA</a:t>
            </a:r>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p:txBody>
          <a:bodyPr>
            <a:normAutofit/>
          </a:bodyPr>
          <a:lstStyle/>
          <a:p>
            <a:r>
              <a:rPr lang="en-US" dirty="0"/>
              <a:t>PWIE Meeting March 2025</a:t>
            </a:r>
          </a:p>
        </p:txBody>
      </p:sp>
      <p:pic>
        <p:nvPicPr>
          <p:cNvPr id="6" name="Grafik 5">
            <a:extLst>
              <a:ext uri="{FF2B5EF4-FFF2-40B4-BE49-F238E27FC236}">
                <a16:creationId xmlns:a16="http://schemas.microsoft.com/office/drawing/2014/main" id="{A78112FB-BF71-1F54-36D6-95F90539C3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pic>
        <p:nvPicPr>
          <p:cNvPr id="7" name="Picture 2" descr="EUROfusion Consortium Member Germany">
            <a:extLst>
              <a:ext uri="{FF2B5EF4-FFF2-40B4-BE49-F238E27FC236}">
                <a16:creationId xmlns:a16="http://schemas.microsoft.com/office/drawing/2014/main" id="{9736F30D-3724-07F3-E372-5D448120E151}"/>
              </a:ext>
            </a:extLst>
          </p:cNvPr>
          <p:cNvPicPr>
            <a:picLocks noChangeAspect="1" noChangeArrowheads="1"/>
          </p:cNvPicPr>
          <p:nvPr/>
        </p:nvPicPr>
        <p:blipFill>
          <a:blip r:embed="rId3"/>
          <a:srcRect l="74688"/>
          <a:stretch/>
        </p:blipFill>
        <p:spPr bwMode="auto">
          <a:xfrm>
            <a:off x="9650265" y="0"/>
            <a:ext cx="697736" cy="764516"/>
          </a:xfrm>
          <a:prstGeom prst="rect">
            <a:avLst/>
          </a:prstGeom>
          <a:noFill/>
        </p:spPr>
      </p:pic>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43300925-BC42-4E98-6166-CBA19C5BCC21}"/>
              </a:ext>
            </a:extLst>
          </p:cNvPr>
          <p:cNvSpPr>
            <a:spLocks noGrp="1"/>
          </p:cNvSpPr>
          <p:nvPr>
            <p:ph type="title"/>
          </p:nvPr>
        </p:nvSpPr>
        <p:spPr/>
        <p:txBody>
          <a:bodyPr/>
          <a:lstStyle/>
          <a:p>
            <a:r>
              <a:rPr lang="en-US" cap="none" dirty="0"/>
              <a:t>Plasma erosion</a:t>
            </a:r>
            <a:endParaRPr lang="en-GB" dirty="0"/>
          </a:p>
        </p:txBody>
      </p:sp>
      <p:sp>
        <p:nvSpPr>
          <p:cNvPr id="3" name="Rectangle 2">
            <a:extLst>
              <a:ext uri="{FF2B5EF4-FFF2-40B4-BE49-F238E27FC236}">
                <a16:creationId xmlns:a16="http://schemas.microsoft.com/office/drawing/2014/main" id="{663A2D93-6E15-AEE2-30C7-B429775C9609}"/>
              </a:ext>
            </a:extLst>
          </p:cNvPr>
          <p:cNvSpPr/>
          <p:nvPr/>
        </p:nvSpPr>
        <p:spPr>
          <a:xfrm>
            <a:off x="1041561" y="1268760"/>
            <a:ext cx="7200800" cy="1200329"/>
          </a:xfrm>
          <a:prstGeom prst="rect">
            <a:avLst/>
          </a:prstGeom>
        </p:spPr>
        <p:txBody>
          <a:bodyPr wrap="square">
            <a:spAutoFit/>
          </a:bodyPr>
          <a:lstStyle/>
          <a:p>
            <a:pPr marL="285750" lvl="0" indent="-285750">
              <a:buFont typeface="Wingdings" panose="05000000000000000000" pitchFamily="2" charset="2"/>
              <a:buChar char="q"/>
              <a:defRPr/>
            </a:pPr>
            <a:r>
              <a:rPr lang="en-GB" dirty="0">
                <a:solidFill>
                  <a:prstClr val="black"/>
                </a:solidFill>
                <a:latin typeface="Arial" panose="020B0604020202020204" pitchFamily="34" charset="0"/>
                <a:cs typeface="Arial" panose="020B0604020202020204" pitchFamily="34" charset="0"/>
              </a:rPr>
              <a:t>Neon plasma, 9</a:t>
            </a:r>
            <a:r>
              <a:rPr lang="en-US" altLang="zh-CN" dirty="0">
                <a:solidFill>
                  <a:prstClr val="black"/>
                </a:solidFill>
                <a:latin typeface="Arial" panose="020B0604020202020204" pitchFamily="34" charset="0"/>
                <a:cs typeface="Arial" panose="020B0604020202020204" pitchFamily="34" charset="0"/>
              </a:rPr>
              <a:t>8-117</a:t>
            </a:r>
            <a:r>
              <a:rPr lang="en-GB" dirty="0">
                <a:solidFill>
                  <a:prstClr val="black"/>
                </a:solidFill>
                <a:latin typeface="Arial" panose="020B0604020202020204" pitchFamily="34" charset="0"/>
                <a:cs typeface="Arial" panose="020B0604020202020204" pitchFamily="34" charset="0"/>
              </a:rPr>
              <a:t> eV,  flux: 1x</a:t>
            </a:r>
            <a:r>
              <a:rPr lang="en-US" dirty="0">
                <a:solidFill>
                  <a:prstClr val="black"/>
                </a:solidFill>
                <a:latin typeface="Arial" panose="020B0604020202020204" pitchFamily="34" charset="0"/>
                <a:cs typeface="Arial" panose="020B0604020202020204" pitchFamily="34" charset="0"/>
              </a:rPr>
              <a:t> ×10</a:t>
            </a:r>
            <a:r>
              <a:rPr lang="en-US" baseline="30000" dirty="0">
                <a:solidFill>
                  <a:prstClr val="black"/>
                </a:solidFill>
                <a:latin typeface="Arial" panose="020B0604020202020204" pitchFamily="34" charset="0"/>
                <a:cs typeface="Arial" panose="020B0604020202020204" pitchFamily="34" charset="0"/>
              </a:rPr>
              <a:t>21</a:t>
            </a:r>
            <a:r>
              <a:rPr lang="en-US" dirty="0">
                <a:solidFill>
                  <a:prstClr val="black"/>
                </a:solidFill>
                <a:latin typeface="Arial" panose="020B0604020202020204" pitchFamily="34" charset="0"/>
                <a:cs typeface="Arial" panose="020B0604020202020204" pitchFamily="34" charset="0"/>
              </a:rPr>
              <a:t> Ne</a:t>
            </a:r>
            <a:r>
              <a:rPr lang="en-US" baseline="30000" dirty="0">
                <a:solidFill>
                  <a:prstClr val="black"/>
                </a:solidFill>
                <a:latin typeface="Arial" panose="020B0604020202020204" pitchFamily="34" charset="0"/>
                <a:cs typeface="Arial" panose="020B0604020202020204" pitchFamily="34" charset="0"/>
              </a:rPr>
              <a:t>+</a:t>
            </a:r>
            <a:r>
              <a:rPr lang="en-US" dirty="0">
                <a:solidFill>
                  <a:prstClr val="black"/>
                </a:solidFill>
                <a:latin typeface="Arial" panose="020B0604020202020204" pitchFamily="34" charset="0"/>
                <a:cs typeface="Arial" panose="020B0604020202020204" pitchFamily="34" charset="0"/>
              </a:rPr>
              <a:t> m</a:t>
            </a:r>
            <a:r>
              <a:rPr lang="en-US" baseline="30000" dirty="0">
                <a:solidFill>
                  <a:prstClr val="black"/>
                </a:solidFill>
                <a:latin typeface="Arial" panose="020B0604020202020204" pitchFamily="34" charset="0"/>
                <a:cs typeface="Arial" panose="020B0604020202020204" pitchFamily="34" charset="0"/>
              </a:rPr>
              <a:t>-2</a:t>
            </a:r>
            <a:r>
              <a:rPr lang="en-US" dirty="0">
                <a:solidFill>
                  <a:prstClr val="black"/>
                </a:solidFill>
                <a:latin typeface="Arial" panose="020B0604020202020204" pitchFamily="34" charset="0"/>
                <a:cs typeface="Arial" panose="020B0604020202020204" pitchFamily="34" charset="0"/>
              </a:rPr>
              <a:t>s-</a:t>
            </a:r>
            <a:r>
              <a:rPr lang="en-US" baseline="30000" dirty="0">
                <a:solidFill>
                  <a:prstClr val="black"/>
                </a:solidFill>
                <a:latin typeface="Arial" panose="020B0604020202020204" pitchFamily="34" charset="0"/>
                <a:cs typeface="Arial" panose="020B0604020202020204" pitchFamily="34" charset="0"/>
              </a:rPr>
              <a:t>1</a:t>
            </a:r>
            <a:r>
              <a:rPr lang="en-US" dirty="0">
                <a:solidFill>
                  <a:prstClr val="black"/>
                </a:solidFill>
                <a:latin typeface="Arial" panose="020B0604020202020204" pitchFamily="34" charset="0"/>
                <a:cs typeface="Arial" panose="020B0604020202020204" pitchFamily="34" charset="0"/>
              </a:rPr>
              <a:t>, </a:t>
            </a:r>
            <a:r>
              <a:rPr lang="en-GB" dirty="0">
                <a:solidFill>
                  <a:prstClr val="black"/>
                </a:solidFill>
                <a:latin typeface="Arial" panose="020B0604020202020204" pitchFamily="34" charset="0"/>
                <a:cs typeface="Arial" panose="020B0604020202020204" pitchFamily="34" charset="0"/>
              </a:rPr>
              <a:t>total </a:t>
            </a:r>
            <a:r>
              <a:rPr lang="en-GB" dirty="0" err="1">
                <a:solidFill>
                  <a:prstClr val="black"/>
                </a:solidFill>
                <a:latin typeface="Arial" panose="020B0604020202020204" pitchFamily="34" charset="0"/>
                <a:cs typeface="Arial" panose="020B0604020202020204" pitchFamily="34" charset="0"/>
              </a:rPr>
              <a:t>fluence</a:t>
            </a:r>
            <a:r>
              <a:rPr lang="en-GB" dirty="0">
                <a:solidFill>
                  <a:prstClr val="black"/>
                </a:solidFill>
                <a:latin typeface="Arial" panose="020B0604020202020204" pitchFamily="34" charset="0"/>
                <a:cs typeface="Arial" panose="020B0604020202020204" pitchFamily="34" charset="0"/>
              </a:rPr>
              <a:t> of </a:t>
            </a:r>
            <a:r>
              <a:rPr lang="en-US" dirty="0">
                <a:solidFill>
                  <a:prstClr val="black"/>
                </a:solidFill>
                <a:latin typeface="Arial" panose="020B0604020202020204" pitchFamily="34" charset="0"/>
                <a:cs typeface="Arial" panose="020B0604020202020204" pitchFamily="34" charset="0"/>
              </a:rPr>
              <a:t>3 ×10</a:t>
            </a:r>
            <a:r>
              <a:rPr lang="en-US" baseline="30000" dirty="0">
                <a:solidFill>
                  <a:prstClr val="black"/>
                </a:solidFill>
                <a:latin typeface="Arial" panose="020B0604020202020204" pitchFamily="34" charset="0"/>
                <a:cs typeface="Arial" panose="020B0604020202020204" pitchFamily="34" charset="0"/>
              </a:rPr>
              <a:t>24</a:t>
            </a:r>
            <a:r>
              <a:rPr lang="en-US" dirty="0">
                <a:solidFill>
                  <a:prstClr val="black"/>
                </a:solidFill>
                <a:latin typeface="Arial" panose="020B0604020202020204" pitchFamily="34" charset="0"/>
                <a:cs typeface="Arial" panose="020B0604020202020204" pitchFamily="34" charset="0"/>
              </a:rPr>
              <a:t> Ne</a:t>
            </a:r>
            <a:r>
              <a:rPr lang="en-US" baseline="30000" dirty="0">
                <a:solidFill>
                  <a:prstClr val="black"/>
                </a:solidFill>
                <a:latin typeface="Arial" panose="020B0604020202020204" pitchFamily="34" charset="0"/>
                <a:cs typeface="Arial" panose="020B0604020202020204" pitchFamily="34" charset="0"/>
              </a:rPr>
              <a:t>+</a:t>
            </a:r>
            <a:r>
              <a:rPr lang="en-US" dirty="0">
                <a:solidFill>
                  <a:prstClr val="black"/>
                </a:solidFill>
                <a:latin typeface="Arial" panose="020B0604020202020204" pitchFamily="34" charset="0"/>
                <a:cs typeface="Arial" panose="020B0604020202020204" pitchFamily="34" charset="0"/>
              </a:rPr>
              <a:t> m</a:t>
            </a:r>
            <a:r>
              <a:rPr lang="en-US" baseline="30000" dirty="0">
                <a:solidFill>
                  <a:prstClr val="black"/>
                </a:solidFill>
                <a:latin typeface="Arial" panose="020B0604020202020204" pitchFamily="34" charset="0"/>
                <a:cs typeface="Arial" panose="020B0604020202020204" pitchFamily="34" charset="0"/>
              </a:rPr>
              <a:t>-2</a:t>
            </a:r>
            <a:r>
              <a:rPr lang="en-GB" dirty="0">
                <a:solidFill>
                  <a:prstClr val="black"/>
                </a:solidFill>
                <a:latin typeface="Arial" panose="020B0604020202020204" pitchFamily="34" charset="0"/>
                <a:cs typeface="Arial" panose="020B0604020202020204" pitchFamily="34" charset="0"/>
              </a:rPr>
              <a:t>, ~90⁰C in PSI-2</a:t>
            </a:r>
          </a:p>
        </p:txBody>
      </p:sp>
      <p:pic>
        <p:nvPicPr>
          <p:cNvPr id="4" name="Picture 3">
            <a:extLst>
              <a:ext uri="{FF2B5EF4-FFF2-40B4-BE49-F238E27FC236}">
                <a16:creationId xmlns:a16="http://schemas.microsoft.com/office/drawing/2014/main" id="{FA067911-9246-B3F1-D29B-B2667BB2BF9F}"/>
              </a:ext>
            </a:extLst>
          </p:cNvPr>
          <p:cNvPicPr>
            <a:picLocks noChangeAspect="1"/>
          </p:cNvPicPr>
          <p:nvPr/>
        </p:nvPicPr>
        <p:blipFill rotWithShape="1">
          <a:blip r:embed="rId2">
            <a:extLst>
              <a:ext uri="{28A0092B-C50C-407E-A947-70E740481C1C}">
                <a14:useLocalDpi xmlns:a14="http://schemas.microsoft.com/office/drawing/2010/main" val="0"/>
              </a:ext>
            </a:extLst>
          </a:blip>
          <a:srcRect l="24339" t="28385" r="28784" b="28490"/>
          <a:stretch/>
        </p:blipFill>
        <p:spPr>
          <a:xfrm>
            <a:off x="6384032" y="2996952"/>
            <a:ext cx="4451421" cy="3071377"/>
          </a:xfrm>
          <a:prstGeom prst="rect">
            <a:avLst/>
          </a:prstGeom>
        </p:spPr>
      </p:pic>
      <p:pic>
        <p:nvPicPr>
          <p:cNvPr id="5" name="Picture 4">
            <a:extLst>
              <a:ext uri="{FF2B5EF4-FFF2-40B4-BE49-F238E27FC236}">
                <a16:creationId xmlns:a16="http://schemas.microsoft.com/office/drawing/2014/main" id="{72DE554B-1DDE-360B-24DD-573D0C9D8F36}"/>
              </a:ext>
            </a:extLst>
          </p:cNvPr>
          <p:cNvPicPr>
            <a:picLocks noChangeAspect="1"/>
          </p:cNvPicPr>
          <p:nvPr/>
        </p:nvPicPr>
        <p:blipFill rotWithShape="1">
          <a:blip r:embed="rId3">
            <a:extLst>
              <a:ext uri="{28A0092B-C50C-407E-A947-70E740481C1C}">
                <a14:useLocalDpi xmlns:a14="http://schemas.microsoft.com/office/drawing/2010/main" val="0"/>
              </a:ext>
            </a:extLst>
          </a:blip>
          <a:srcRect b="7068"/>
          <a:stretch/>
        </p:blipFill>
        <p:spPr>
          <a:xfrm>
            <a:off x="1199456" y="2957342"/>
            <a:ext cx="4449228" cy="3101090"/>
          </a:xfrm>
          <a:prstGeom prst="rect">
            <a:avLst/>
          </a:prstGeom>
        </p:spPr>
      </p:pic>
      <p:pic>
        <p:nvPicPr>
          <p:cNvPr id="6" name="Picture 9">
            <a:extLst>
              <a:ext uri="{FF2B5EF4-FFF2-40B4-BE49-F238E27FC236}">
                <a16:creationId xmlns:a16="http://schemas.microsoft.com/office/drawing/2014/main" id="{B30524DF-8675-305F-93BF-630EBA6F87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60" t="6040" r="5043" b="23077"/>
          <a:stretch/>
        </p:blipFill>
        <p:spPr>
          <a:xfrm>
            <a:off x="8688288" y="1268760"/>
            <a:ext cx="1694324" cy="1186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153E98D9-EFAE-0E49-7CB0-20EB2391FC81}"/>
              </a:ext>
            </a:extLst>
          </p:cNvPr>
          <p:cNvSpPr txBox="1"/>
          <p:nvPr/>
        </p:nvSpPr>
        <p:spPr>
          <a:xfrm>
            <a:off x="1127448" y="2567682"/>
            <a:ext cx="2188420" cy="46166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Before erosion</a:t>
            </a:r>
            <a:endParaRPr lang="de-DE"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DE1C145-1969-70BB-0538-E806B2FD12A7}"/>
              </a:ext>
            </a:extLst>
          </p:cNvPr>
          <p:cNvSpPr txBox="1"/>
          <p:nvPr/>
        </p:nvSpPr>
        <p:spPr>
          <a:xfrm>
            <a:off x="6312024" y="2581862"/>
            <a:ext cx="1930337" cy="46166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After erosion</a:t>
            </a:r>
            <a:endParaRPr lang="de-DE" dirty="0">
              <a:latin typeface="Arial" panose="020B0604020202020204" pitchFamily="34" charset="0"/>
              <a:cs typeface="Arial" panose="020B0604020202020204" pitchFamily="34" charset="0"/>
            </a:endParaRPr>
          </a:p>
        </p:txBody>
      </p:sp>
      <p:sp>
        <p:nvSpPr>
          <p:cNvPr id="10" name="Footer Placeholder 7">
            <a:extLst>
              <a:ext uri="{FF2B5EF4-FFF2-40B4-BE49-F238E27FC236}">
                <a16:creationId xmlns:a16="http://schemas.microsoft.com/office/drawing/2014/main" id="{79A0DDC3-1F26-1630-9D27-4B9C10EA05AF}"/>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11" name="Slide Number Placeholder 8">
            <a:extLst>
              <a:ext uri="{FF2B5EF4-FFF2-40B4-BE49-F238E27FC236}">
                <a16:creationId xmlns:a16="http://schemas.microsoft.com/office/drawing/2014/main" id="{AE2DE1B0-46F0-43D7-8E0C-C43C850D00A6}"/>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10</a:t>
            </a:fld>
            <a:endParaRPr lang="en-GB" dirty="0">
              <a:solidFill>
                <a:prstClr val="white"/>
              </a:solidFill>
            </a:endParaRPr>
          </a:p>
        </p:txBody>
      </p:sp>
      <p:pic>
        <p:nvPicPr>
          <p:cNvPr id="12" name="Grafik 11">
            <a:extLst>
              <a:ext uri="{FF2B5EF4-FFF2-40B4-BE49-F238E27FC236}">
                <a16:creationId xmlns:a16="http://schemas.microsoft.com/office/drawing/2014/main" id="{6C51983E-036D-187D-73F5-D3B0C2AF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spTree>
    <p:extLst>
      <p:ext uri="{BB962C8B-B14F-4D97-AF65-F5344CB8AC3E}">
        <p14:creationId xmlns:p14="http://schemas.microsoft.com/office/powerpoint/2010/main" val="4102808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98F710C-5D24-9C80-8607-9FCF56ECBF39}"/>
              </a:ext>
            </a:extLst>
          </p:cNvPr>
          <p:cNvSpPr>
            <a:spLocks noGrp="1"/>
          </p:cNvSpPr>
          <p:nvPr>
            <p:ph type="title"/>
          </p:nvPr>
        </p:nvSpPr>
        <p:spPr/>
        <p:txBody>
          <a:bodyPr/>
          <a:lstStyle/>
          <a:p>
            <a:r>
              <a:rPr lang="en-US" cap="none" dirty="0"/>
              <a:t>Plasma erosion</a:t>
            </a:r>
            <a:endParaRPr lang="en-GB" dirty="0"/>
          </a:p>
        </p:txBody>
      </p:sp>
      <p:graphicFrame>
        <p:nvGraphicFramePr>
          <p:cNvPr id="5" name="Table 4">
            <a:extLst>
              <a:ext uri="{FF2B5EF4-FFF2-40B4-BE49-F238E27FC236}">
                <a16:creationId xmlns:a16="http://schemas.microsoft.com/office/drawing/2014/main" id="{ED14F643-7D44-8575-A639-0533B32AC7C8}"/>
              </a:ext>
            </a:extLst>
          </p:cNvPr>
          <p:cNvGraphicFramePr>
            <a:graphicFrameLocks noGrp="1"/>
          </p:cNvGraphicFramePr>
          <p:nvPr>
            <p:extLst>
              <p:ext uri="{D42A27DB-BD31-4B8C-83A1-F6EECF244321}">
                <p14:modId xmlns:p14="http://schemas.microsoft.com/office/powerpoint/2010/main" val="354413972"/>
              </p:ext>
            </p:extLst>
          </p:nvPr>
        </p:nvGraphicFramePr>
        <p:xfrm>
          <a:off x="623392" y="2023681"/>
          <a:ext cx="4608512" cy="1188720"/>
        </p:xfrm>
        <a:graphic>
          <a:graphicData uri="http://schemas.openxmlformats.org/drawingml/2006/table">
            <a:tbl>
              <a:tblPr firstRow="1" bandRow="1">
                <a:tableStyleId>{5C22544A-7EE6-4342-B048-85BDC9FD1C3A}</a:tableStyleId>
              </a:tblPr>
              <a:tblGrid>
                <a:gridCol w="1680243">
                  <a:extLst>
                    <a:ext uri="{9D8B030D-6E8A-4147-A177-3AD203B41FA5}">
                      <a16:colId xmlns:a16="http://schemas.microsoft.com/office/drawing/2014/main" val="201590954"/>
                    </a:ext>
                  </a:extLst>
                </a:gridCol>
                <a:gridCol w="1423614">
                  <a:extLst>
                    <a:ext uri="{9D8B030D-6E8A-4147-A177-3AD203B41FA5}">
                      <a16:colId xmlns:a16="http://schemas.microsoft.com/office/drawing/2014/main" val="1082201420"/>
                    </a:ext>
                  </a:extLst>
                </a:gridCol>
                <a:gridCol w="1504655">
                  <a:extLst>
                    <a:ext uri="{9D8B030D-6E8A-4147-A177-3AD203B41FA5}">
                      <a16:colId xmlns:a16="http://schemas.microsoft.com/office/drawing/2014/main" val="3723284427"/>
                    </a:ext>
                  </a:extLst>
                </a:gridCol>
              </a:tblGrid>
              <a:tr h="370840">
                <a:tc>
                  <a:txBody>
                    <a:bodyPr/>
                    <a:lstStyle/>
                    <a:p>
                      <a:endParaRPr lang="en-US" sz="2000" dirty="0">
                        <a:latin typeface="Gill Sans MT" panose="020B0502020104020203" pitchFamily="34" charset="0"/>
                      </a:endParaRPr>
                    </a:p>
                  </a:txBody>
                  <a:tcPr/>
                </a:tc>
                <a:tc>
                  <a:txBody>
                    <a:bodyPr/>
                    <a:lstStyle/>
                    <a:p>
                      <a:r>
                        <a:rPr lang="en-US" sz="2000" dirty="0">
                          <a:latin typeface="Gill Sans MT" panose="020B0502020104020203" pitchFamily="34" charset="0"/>
                        </a:rPr>
                        <a:t>Mass loss</a:t>
                      </a:r>
                    </a:p>
                  </a:txBody>
                  <a:tcPr/>
                </a:tc>
                <a:tc>
                  <a:txBody>
                    <a:bodyPr/>
                    <a:lstStyle/>
                    <a:p>
                      <a:r>
                        <a:rPr lang="en-US" sz="2000" dirty="0">
                          <a:latin typeface="Gill Sans MT" panose="020B0502020104020203" pitchFamily="34" charset="0"/>
                        </a:rPr>
                        <a:t>Depth loss</a:t>
                      </a:r>
                    </a:p>
                  </a:txBody>
                  <a:tcPr/>
                </a:tc>
                <a:extLst>
                  <a:ext uri="{0D108BD9-81ED-4DB2-BD59-A6C34878D82A}">
                    <a16:rowId xmlns:a16="http://schemas.microsoft.com/office/drawing/2014/main" val="206161860"/>
                  </a:ext>
                </a:extLst>
              </a:tr>
              <a:tr h="370840">
                <a:tc>
                  <a:txBody>
                    <a:bodyPr/>
                    <a:lstStyle/>
                    <a:p>
                      <a:r>
                        <a:rPr lang="en-US" sz="2000" dirty="0">
                          <a:latin typeface="Gill Sans MT" panose="020B0502020104020203" pitchFamily="34" charset="0"/>
                        </a:rPr>
                        <a:t>Reference</a:t>
                      </a:r>
                      <a:r>
                        <a:rPr lang="en-US" sz="2000" baseline="0" dirty="0">
                          <a:latin typeface="Gill Sans MT" panose="020B0502020104020203" pitchFamily="34" charset="0"/>
                        </a:rPr>
                        <a:t> W</a:t>
                      </a:r>
                      <a:endParaRPr lang="en-US" sz="2000" dirty="0">
                        <a:latin typeface="Gill Sans MT" panose="020B0502020104020203" pitchFamily="34" charset="0"/>
                      </a:endParaRPr>
                    </a:p>
                  </a:txBody>
                  <a:tcPr/>
                </a:tc>
                <a:tc>
                  <a:txBody>
                    <a:bodyPr/>
                    <a:lstStyle/>
                    <a:p>
                      <a:r>
                        <a:rPr lang="en-US" sz="2000" dirty="0">
                          <a:latin typeface="Gill Sans MT" panose="020B0502020104020203" pitchFamily="34" charset="0"/>
                        </a:rPr>
                        <a:t>~2.85mg</a:t>
                      </a:r>
                    </a:p>
                  </a:txBody>
                  <a:tcPr/>
                </a:tc>
                <a:tc>
                  <a:txBody>
                    <a:bodyPr/>
                    <a:lstStyle/>
                    <a:p>
                      <a:r>
                        <a:rPr lang="en-US" sz="2000" dirty="0">
                          <a:latin typeface="Gill Sans MT" panose="020B0502020104020203" pitchFamily="34" charset="0"/>
                        </a:rPr>
                        <a:t>~2.4 </a:t>
                      </a:r>
                      <a:r>
                        <a:rPr lang="de-DE" sz="2000" dirty="0">
                          <a:latin typeface="Gill Sans MT" panose="020B0502020104020203" pitchFamily="34" charset="0"/>
                        </a:rPr>
                        <a:t>µm</a:t>
                      </a:r>
                      <a:endParaRPr lang="en-US" sz="2000" dirty="0">
                        <a:latin typeface="Gill Sans MT" panose="020B0502020104020203" pitchFamily="34" charset="0"/>
                      </a:endParaRPr>
                    </a:p>
                  </a:txBody>
                  <a:tcPr/>
                </a:tc>
                <a:extLst>
                  <a:ext uri="{0D108BD9-81ED-4DB2-BD59-A6C34878D82A}">
                    <a16:rowId xmlns:a16="http://schemas.microsoft.com/office/drawing/2014/main" val="386245295"/>
                  </a:ext>
                </a:extLst>
              </a:tr>
              <a:tr h="370840">
                <a:tc>
                  <a:txBody>
                    <a:bodyPr/>
                    <a:lstStyle/>
                    <a:p>
                      <a:r>
                        <a:rPr lang="en-US" sz="2000" dirty="0">
                          <a:latin typeface="Gill Sans MT" panose="020B0502020104020203" pitchFamily="34" charset="0"/>
                        </a:rPr>
                        <a:t>L-</a:t>
                      </a:r>
                      <a:r>
                        <a:rPr lang="en-US" sz="2000" dirty="0" err="1">
                          <a:latin typeface="Gill Sans MT" panose="020B0502020104020203" pitchFamily="34" charset="0"/>
                        </a:rPr>
                        <a:t>Wf</a:t>
                      </a:r>
                      <a:r>
                        <a:rPr lang="en-US" sz="2000" dirty="0">
                          <a:latin typeface="Gill Sans MT" panose="020B0502020104020203" pitchFamily="34" charset="0"/>
                        </a:rPr>
                        <a:t>/W</a:t>
                      </a:r>
                    </a:p>
                  </a:txBody>
                  <a:tcPr/>
                </a:tc>
                <a:tc>
                  <a:txBody>
                    <a:bodyPr/>
                    <a:lstStyle/>
                    <a:p>
                      <a:r>
                        <a:rPr lang="en-US" sz="2000" dirty="0">
                          <a:latin typeface="Gill Sans MT" panose="020B0502020104020203" pitchFamily="34" charset="0"/>
                        </a:rPr>
                        <a:t>~3.06mg</a:t>
                      </a:r>
                    </a:p>
                  </a:txBody>
                  <a:tcPr/>
                </a:tc>
                <a:tc>
                  <a:txBody>
                    <a:bodyPr/>
                    <a:lstStyle/>
                    <a:p>
                      <a:r>
                        <a:rPr lang="de-DE" sz="2000" dirty="0">
                          <a:latin typeface="Gill Sans MT" panose="020B0502020104020203" pitchFamily="34" charset="0"/>
                        </a:rPr>
                        <a:t>~2.2 µm</a:t>
                      </a:r>
                      <a:endParaRPr lang="en-US" sz="2000" dirty="0">
                        <a:latin typeface="Gill Sans MT" panose="020B0502020104020203" pitchFamily="34" charset="0"/>
                      </a:endParaRPr>
                    </a:p>
                  </a:txBody>
                  <a:tcPr/>
                </a:tc>
                <a:extLst>
                  <a:ext uri="{0D108BD9-81ED-4DB2-BD59-A6C34878D82A}">
                    <a16:rowId xmlns:a16="http://schemas.microsoft.com/office/drawing/2014/main" val="546744969"/>
                  </a:ext>
                </a:extLst>
              </a:tr>
            </a:tbl>
          </a:graphicData>
        </a:graphic>
      </p:graphicFrame>
      <p:sp>
        <p:nvSpPr>
          <p:cNvPr id="7" name="TextBox 6">
            <a:extLst>
              <a:ext uri="{FF2B5EF4-FFF2-40B4-BE49-F238E27FC236}">
                <a16:creationId xmlns:a16="http://schemas.microsoft.com/office/drawing/2014/main" id="{759988AF-CD9A-0576-2561-C1F93B2AD8B3}"/>
              </a:ext>
            </a:extLst>
          </p:cNvPr>
          <p:cNvSpPr txBox="1"/>
          <p:nvPr/>
        </p:nvSpPr>
        <p:spPr>
          <a:xfrm>
            <a:off x="5735960" y="1772816"/>
            <a:ext cx="6096000" cy="3882538"/>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Both samples match within the experimental uncertainty compared to the theoretical value. </a:t>
            </a:r>
            <a:endParaRPr lang="de-DE" sz="2000" dirty="0">
              <a:latin typeface="Arial" panose="020B0604020202020204" pitchFamily="34" charset="0"/>
              <a:cs typeface="Arial" panose="020B0604020202020204" pitchFamily="34" charset="0"/>
            </a:endParaRPr>
          </a:p>
          <a:p>
            <a:pPr algn="just">
              <a:lnSpc>
                <a:spcPct val="150000"/>
              </a:lnSpc>
            </a:pPr>
            <a:r>
              <a:rPr lang="en-US" sz="2000" dirty="0">
                <a:latin typeface="Arial" panose="020B0604020202020204" pitchFamily="34" charset="0"/>
                <a:cs typeface="Arial" panose="020B0604020202020204" pitchFamily="34" charset="0"/>
              </a:rPr>
              <a:t>The results show that the mass loss and erosion depth are comparable for both types of samples. Although L-</a:t>
            </a:r>
            <a:r>
              <a:rPr lang="en-US" sz="2000" dirty="0" err="1">
                <a:latin typeface="Arial" panose="020B0604020202020204" pitchFamily="34" charset="0"/>
                <a:cs typeface="Arial" panose="020B0604020202020204" pitchFamily="34" charset="0"/>
              </a:rPr>
              <a:t>W</a:t>
            </a:r>
            <a:r>
              <a:rPr lang="en-US" sz="2000" baseline="-25000" dirty="0" err="1">
                <a:latin typeface="Arial" panose="020B0604020202020204" pitchFamily="34" charset="0"/>
                <a:cs typeface="Arial" panose="020B0604020202020204" pitchFamily="34" charset="0"/>
              </a:rPr>
              <a:t>f</a:t>
            </a:r>
            <a:r>
              <a:rPr lang="en-US" sz="2000" dirty="0">
                <a:latin typeface="Arial" panose="020B0604020202020204" pitchFamily="34" charset="0"/>
                <a:cs typeface="Arial" panose="020B0604020202020204" pitchFamily="34" charset="0"/>
              </a:rPr>
              <a:t>/W composites contain yttria at the fiber-matrix interface, which has a higher sputtering yield compared to tungsten, the volume fraction of yttria is so small that, it had minimal influence on the overall erosion properties.</a:t>
            </a:r>
            <a:endParaRPr lang="de-DE"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D700BA0-C03A-E131-925B-A7BCF41D4B93}"/>
                  </a:ext>
                </a:extLst>
              </p:cNvPr>
              <p:cNvSpPr txBox="1"/>
              <p:nvPr/>
            </p:nvSpPr>
            <p:spPr>
              <a:xfrm>
                <a:off x="623392" y="3501008"/>
                <a:ext cx="4536504" cy="2049664"/>
              </a:xfrm>
              <a:prstGeom prst="rect">
                <a:avLst/>
              </a:prstGeom>
              <a:noFill/>
            </p:spPr>
            <p:txBody>
              <a:bodyPr wrap="square">
                <a:spAutoFit/>
              </a:bodyPr>
              <a:lstStyle/>
              <a:p>
                <a:pPr>
                  <a:lnSpc>
                    <a:spcPct val="150000"/>
                  </a:lnSpc>
                </a:pPr>
                <a:r>
                  <a:rPr lang="en-US" sz="2000" dirty="0">
                    <a:latin typeface="Arial" panose="020B0604020202020204" pitchFamily="34" charset="0"/>
                    <a:cs typeface="Arial" panose="020B0604020202020204" pitchFamily="34" charset="0"/>
                  </a:rPr>
                  <a:t>the theoretical mass loss of pure W during the Neon plasma exposure is calculated as </a:t>
                </a:r>
                <a:r>
                  <a:rPr lang="en-US" sz="2000" b="1" dirty="0">
                    <a:latin typeface="Arial" panose="020B0604020202020204" pitchFamily="34" charset="0"/>
                    <a:cs typeface="Arial" panose="020B0604020202020204" pitchFamily="34" charset="0"/>
                  </a:rPr>
                  <a:t>3.3 mg </a:t>
                </a:r>
                <a:r>
                  <a:rPr lang="en-US" sz="2000" dirty="0">
                    <a:latin typeface="Arial" panose="020B0604020202020204" pitchFamily="34" charset="0"/>
                    <a:cs typeface="Arial" panose="020B0604020202020204" pitchFamily="34" charset="0"/>
                  </a:rPr>
                  <a:t>based on:</a:t>
                </a:r>
              </a:p>
              <a:p>
                <a:pPr algn="ctr">
                  <a:lnSpc>
                    <a:spcPct val="150000"/>
                  </a:lnSpc>
                </a:pPr>
                <a14:m>
                  <m:oMath xmlns:m="http://schemas.openxmlformats.org/officeDocument/2006/math">
                    <m:sSub>
                      <m:sSubPr>
                        <m:ctrlPr>
                          <a:rPr lang="de-DE" sz="2000" i="1" smtClean="0">
                            <a:effectLst/>
                            <a:latin typeface="Cambria Math" panose="02040503050406030204" pitchFamily="18" charset="0"/>
                            <a:cs typeface="Times New Roman" panose="02020603050405020304" pitchFamily="18" charset="0"/>
                          </a:rPr>
                        </m:ctrlPr>
                      </m:sSubPr>
                      <m:e>
                        <m:r>
                          <a:rPr lang="en-US" sz="2000">
                            <a:effectLst/>
                            <a:latin typeface="Cambria Math" panose="02040503050406030204" pitchFamily="18" charset="0"/>
                            <a:ea typeface="DengXian" panose="02010600030101010101" pitchFamily="2" charset="-122"/>
                            <a:cs typeface="Times New Roman" panose="02020603050405020304" pitchFamily="18" charset="0"/>
                          </a:rPr>
                          <m:t>∆</m:t>
                        </m:r>
                        <m:r>
                          <m:rPr>
                            <m:sty m:val="p"/>
                          </m:rPr>
                          <a:rPr lang="en-US" sz="2000">
                            <a:effectLst/>
                            <a:latin typeface="Cambria Math" panose="02040503050406030204" pitchFamily="18" charset="0"/>
                            <a:ea typeface="DengXian" panose="02010600030101010101" pitchFamily="2" charset="-122"/>
                            <a:cs typeface="Times New Roman" panose="02020603050405020304" pitchFamily="18" charset="0"/>
                          </a:rPr>
                          <m:t>m</m:t>
                        </m:r>
                      </m:e>
                      <m:sub>
                        <m:r>
                          <a:rPr lang="en-US" sz="2000" i="1">
                            <a:effectLst/>
                            <a:latin typeface="Cambria Math" panose="02040503050406030204" pitchFamily="18" charset="0"/>
                            <a:ea typeface="DengXian" panose="02010600030101010101" pitchFamily="2" charset="-122"/>
                            <a:cs typeface="Times New Roman" panose="02020603050405020304" pitchFamily="18" charset="0"/>
                          </a:rPr>
                          <m:t>𝑤𝑒𝑖𝑔h𝑡</m:t>
                        </m:r>
                      </m:sub>
                    </m:sSub>
                    <m:r>
                      <a:rPr lang="en-US" sz="2000" i="1">
                        <a:effectLst/>
                        <a:latin typeface="Cambria Math" panose="02040503050406030204" pitchFamily="18" charset="0"/>
                        <a:ea typeface="DengXian" panose="02010600030101010101" pitchFamily="2" charset="-122"/>
                        <a:cs typeface="Times New Roman" panose="02020603050405020304" pitchFamily="18" charset="0"/>
                      </a:rPr>
                      <m:t>=</m:t>
                    </m:r>
                    <m:r>
                      <m:rPr>
                        <m:sty m:val="p"/>
                      </m:rPr>
                      <a:rPr lang="en-US" sz="2000">
                        <a:effectLst/>
                        <a:latin typeface="Cambria Math" panose="02040503050406030204" pitchFamily="18" charset="0"/>
                        <a:ea typeface="DengXian" panose="02010600030101010101" pitchFamily="2" charset="-122"/>
                        <a:cs typeface="Times New Roman" panose="02020603050405020304" pitchFamily="18" charset="0"/>
                      </a:rPr>
                      <m:t>Φ</m:t>
                    </m:r>
                    <m:r>
                      <a:rPr lang="en-US" sz="2000" i="1">
                        <a:effectLst/>
                        <a:latin typeface="Cambria Math" panose="02040503050406030204" pitchFamily="18" charset="0"/>
                        <a:ea typeface="DengXian" panose="02010600030101010101" pitchFamily="2" charset="-122"/>
                        <a:cs typeface="Times New Roman" panose="02020603050405020304" pitchFamily="18" charset="0"/>
                      </a:rPr>
                      <m:t>∙</m:t>
                    </m:r>
                    <m:r>
                      <a:rPr lang="en-US" sz="2000" i="1">
                        <a:effectLst/>
                        <a:latin typeface="Cambria Math" panose="02040503050406030204" pitchFamily="18" charset="0"/>
                        <a:ea typeface="DengXian" panose="02010600030101010101" pitchFamily="2" charset="-122"/>
                        <a:cs typeface="Times New Roman" panose="02020603050405020304" pitchFamily="18" charset="0"/>
                      </a:rPr>
                      <m:t>𝑌</m:t>
                    </m:r>
                    <m:r>
                      <a:rPr lang="en-US" sz="2000" i="1">
                        <a:effectLst/>
                        <a:latin typeface="Cambria Math" panose="02040503050406030204" pitchFamily="18" charset="0"/>
                        <a:ea typeface="DengXian" panose="02010600030101010101" pitchFamily="2" charset="-122"/>
                        <a:cs typeface="Times New Roman" panose="02020603050405020304" pitchFamily="18" charset="0"/>
                      </a:rPr>
                      <m:t>∙</m:t>
                    </m:r>
                    <m:r>
                      <a:rPr lang="en-US" sz="2000" i="1">
                        <a:effectLst/>
                        <a:latin typeface="Cambria Math" panose="02040503050406030204" pitchFamily="18" charset="0"/>
                        <a:ea typeface="DengXian" panose="02010600030101010101" pitchFamily="2" charset="-122"/>
                        <a:cs typeface="Times New Roman" panose="02020603050405020304" pitchFamily="18" charset="0"/>
                      </a:rPr>
                      <m:t>𝑆</m:t>
                    </m:r>
                    <m:r>
                      <a:rPr lang="en-US" sz="2000" i="1">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de-DE"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DengXian" panose="02010600030101010101" pitchFamily="2" charset="-122"/>
                            <a:cs typeface="Times New Roman" panose="02020603050405020304" pitchFamily="18" charset="0"/>
                          </a:rPr>
                          <m:t>𝑚</m:t>
                        </m:r>
                      </m:e>
                      <m:sub>
                        <m:r>
                          <a:rPr lang="en-US" sz="2000" i="1">
                            <a:effectLst/>
                            <a:latin typeface="Cambria Math" panose="02040503050406030204" pitchFamily="18" charset="0"/>
                            <a:ea typeface="DengXian" panose="02010600030101010101" pitchFamily="2" charset="-122"/>
                            <a:cs typeface="Times New Roman" panose="02020603050405020304" pitchFamily="18" charset="0"/>
                          </a:rPr>
                          <m:t>𝑊</m:t>
                        </m:r>
                      </m:sub>
                    </m:sSub>
                  </m:oMath>
                </a14:m>
                <a:r>
                  <a:rPr lang="en-US" sz="2800" dirty="0">
                    <a:latin typeface="Arial" panose="020B0604020202020204" pitchFamily="34" charset="0"/>
                    <a:cs typeface="Arial" panose="020B0604020202020204" pitchFamily="34" charset="0"/>
                  </a:rPr>
                  <a:t> </a:t>
                </a:r>
                <a:endParaRPr lang="de-DE" sz="2000" dirty="0">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6D700BA0-C03A-E131-925B-A7BCF41D4B93}"/>
                  </a:ext>
                </a:extLst>
              </p:cNvPr>
              <p:cNvSpPr txBox="1">
                <a:spLocks noRot="1" noChangeAspect="1" noMove="1" noResize="1" noEditPoints="1" noAdjustHandles="1" noChangeArrowheads="1" noChangeShapeType="1" noTextEdit="1"/>
              </p:cNvSpPr>
              <p:nvPr/>
            </p:nvSpPr>
            <p:spPr>
              <a:xfrm>
                <a:off x="623392" y="3501008"/>
                <a:ext cx="4536504" cy="2049664"/>
              </a:xfrm>
              <a:prstGeom prst="rect">
                <a:avLst/>
              </a:prstGeom>
              <a:blipFill>
                <a:blip r:embed="rId2"/>
                <a:stretch>
                  <a:fillRect l="-1344"/>
                </a:stretch>
              </a:blipFill>
            </p:spPr>
            <p:txBody>
              <a:bodyPr/>
              <a:lstStyle/>
              <a:p>
                <a:r>
                  <a:rPr lang="de-DE">
                    <a:noFill/>
                  </a:rPr>
                  <a:t> </a:t>
                </a:r>
              </a:p>
            </p:txBody>
          </p:sp>
        </mc:Fallback>
      </mc:AlternateContent>
      <p:sp>
        <p:nvSpPr>
          <p:cNvPr id="4" name="Footer Placeholder 7">
            <a:extLst>
              <a:ext uri="{FF2B5EF4-FFF2-40B4-BE49-F238E27FC236}">
                <a16:creationId xmlns:a16="http://schemas.microsoft.com/office/drawing/2014/main" id="{3BA4F9F8-738B-A47F-6450-D64463F2E0E3}"/>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6" name="Slide Number Placeholder 8">
            <a:extLst>
              <a:ext uri="{FF2B5EF4-FFF2-40B4-BE49-F238E27FC236}">
                <a16:creationId xmlns:a16="http://schemas.microsoft.com/office/drawing/2014/main" id="{5B4F590A-1972-BA94-AD9F-6C2D1213C75D}"/>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11</a:t>
            </a:fld>
            <a:endParaRPr lang="en-GB" dirty="0">
              <a:solidFill>
                <a:prstClr val="white"/>
              </a:solidFill>
            </a:endParaRPr>
          </a:p>
        </p:txBody>
      </p:sp>
      <p:pic>
        <p:nvPicPr>
          <p:cNvPr id="8" name="Grafik 7">
            <a:extLst>
              <a:ext uri="{FF2B5EF4-FFF2-40B4-BE49-F238E27FC236}">
                <a16:creationId xmlns:a16="http://schemas.microsoft.com/office/drawing/2014/main" id="{ED77E91D-9EB9-18BF-4F55-7D666AE90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spTree>
    <p:extLst>
      <p:ext uri="{BB962C8B-B14F-4D97-AF65-F5344CB8AC3E}">
        <p14:creationId xmlns:p14="http://schemas.microsoft.com/office/powerpoint/2010/main" val="571941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74A42C40-00EA-8C10-8D11-B8CDDE9465AC}"/>
              </a:ext>
            </a:extLst>
          </p:cNvPr>
          <p:cNvSpPr>
            <a:spLocks noGrp="1"/>
          </p:cNvSpPr>
          <p:nvPr>
            <p:ph type="title"/>
          </p:nvPr>
        </p:nvSpPr>
        <p:spPr/>
        <p:txBody>
          <a:bodyPr/>
          <a:lstStyle/>
          <a:p>
            <a:r>
              <a:rPr lang="en-US" cap="none" dirty="0"/>
              <a:t>Laser shock</a:t>
            </a:r>
            <a:endParaRPr lang="en-GB" dirty="0"/>
          </a:p>
        </p:txBody>
      </p:sp>
      <p:pic>
        <p:nvPicPr>
          <p:cNvPr id="3" name="Picture 2">
            <a:extLst>
              <a:ext uri="{FF2B5EF4-FFF2-40B4-BE49-F238E27FC236}">
                <a16:creationId xmlns:a16="http://schemas.microsoft.com/office/drawing/2014/main" id="{2BA7A01F-50EC-E5E3-5D26-7919234133C1}"/>
              </a:ext>
            </a:extLst>
          </p:cNvPr>
          <p:cNvPicPr>
            <a:picLocks noChangeAspect="1"/>
          </p:cNvPicPr>
          <p:nvPr/>
        </p:nvPicPr>
        <p:blipFill>
          <a:blip r:embed="rId2"/>
          <a:stretch>
            <a:fillRect/>
          </a:stretch>
        </p:blipFill>
        <p:spPr>
          <a:xfrm>
            <a:off x="224096" y="3222717"/>
            <a:ext cx="2148458" cy="2039029"/>
          </a:xfrm>
          <a:prstGeom prst="rect">
            <a:avLst/>
          </a:prstGeom>
        </p:spPr>
      </p:pic>
      <p:pic>
        <p:nvPicPr>
          <p:cNvPr id="4" name="Picture 3">
            <a:extLst>
              <a:ext uri="{FF2B5EF4-FFF2-40B4-BE49-F238E27FC236}">
                <a16:creationId xmlns:a16="http://schemas.microsoft.com/office/drawing/2014/main" id="{B56F901F-2698-3975-050C-8050CD8C8A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681"/>
          <a:stretch/>
        </p:blipFill>
        <p:spPr>
          <a:xfrm>
            <a:off x="2430162" y="1560731"/>
            <a:ext cx="4570253" cy="3164413"/>
          </a:xfrm>
          <a:prstGeom prst="rect">
            <a:avLst/>
          </a:prstGeom>
        </p:spPr>
      </p:pic>
      <p:pic>
        <p:nvPicPr>
          <p:cNvPr id="5" name="Picture 4">
            <a:extLst>
              <a:ext uri="{FF2B5EF4-FFF2-40B4-BE49-F238E27FC236}">
                <a16:creationId xmlns:a16="http://schemas.microsoft.com/office/drawing/2014/main" id="{230CF9B8-6ED2-8D2B-40B8-11EF3E91796F}"/>
              </a:ext>
            </a:extLst>
          </p:cNvPr>
          <p:cNvPicPr>
            <a:picLocks noChangeAspect="1"/>
          </p:cNvPicPr>
          <p:nvPr/>
        </p:nvPicPr>
        <p:blipFill rotWithShape="1">
          <a:blip r:embed="rId4">
            <a:extLst>
              <a:ext uri="{28A0092B-C50C-407E-A947-70E740481C1C}">
                <a14:useLocalDpi xmlns:a14="http://schemas.microsoft.com/office/drawing/2010/main" val="0"/>
              </a:ext>
            </a:extLst>
          </a:blip>
          <a:srcRect b="7368"/>
          <a:stretch/>
        </p:blipFill>
        <p:spPr>
          <a:xfrm>
            <a:off x="7061024" y="1560731"/>
            <a:ext cx="4554784" cy="3164413"/>
          </a:xfrm>
          <a:prstGeom prst="rect">
            <a:avLst/>
          </a:prstGeom>
        </p:spPr>
      </p:pic>
      <p:pic>
        <p:nvPicPr>
          <p:cNvPr id="6" name="Picture 5">
            <a:extLst>
              <a:ext uri="{FF2B5EF4-FFF2-40B4-BE49-F238E27FC236}">
                <a16:creationId xmlns:a16="http://schemas.microsoft.com/office/drawing/2014/main" id="{F4F52CFC-7837-F986-0273-129E55529F5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6666" b="64385" l="33227" r="56536">
                        <a14:backgroundMark x1="55020" y1="54997" x2="55020" y2="54997"/>
                        <a14:backgroundMark x1="44253" y1="62084" x2="44253" y2="62084"/>
                        <a14:backgroundMark x1="38937" y1="61236" x2="38937" y2="61236"/>
                        <a14:backgroundMark x1="50613" y1="62326" x2="50613" y2="62326"/>
                        <a14:backgroundMark x1="49114" y1="61962" x2="49114" y2="61962"/>
                      </a14:backgroundRemoval>
                    </a14:imgEffect>
                  </a14:imgLayer>
                </a14:imgProps>
              </a:ext>
              <a:ext uri="{28A0092B-C50C-407E-A947-70E740481C1C}">
                <a14:useLocalDpi xmlns:a14="http://schemas.microsoft.com/office/drawing/2010/main" val="0"/>
              </a:ext>
            </a:extLst>
          </a:blip>
          <a:srcRect l="30313" t="33201" r="40550" b="32150"/>
          <a:stretch/>
        </p:blipFill>
        <p:spPr>
          <a:xfrm>
            <a:off x="224095" y="1252351"/>
            <a:ext cx="1937670" cy="1728192"/>
          </a:xfrm>
          <a:prstGeom prst="rect">
            <a:avLst/>
          </a:prstGeom>
        </p:spPr>
      </p:pic>
      <p:sp>
        <p:nvSpPr>
          <p:cNvPr id="7" name="TextBox 6">
            <a:extLst>
              <a:ext uri="{FF2B5EF4-FFF2-40B4-BE49-F238E27FC236}">
                <a16:creationId xmlns:a16="http://schemas.microsoft.com/office/drawing/2014/main" id="{405DD39D-A0FD-7E97-23D9-1807C5D43CF4}"/>
              </a:ext>
            </a:extLst>
          </p:cNvPr>
          <p:cNvSpPr txBox="1"/>
          <p:nvPr/>
        </p:nvSpPr>
        <p:spPr>
          <a:xfrm>
            <a:off x="5951984" y="1118053"/>
            <a:ext cx="3432350" cy="443198"/>
          </a:xfrm>
          <a:prstGeom prst="rect">
            <a:avLst/>
          </a:prstGeom>
          <a:noFill/>
        </p:spPr>
        <p:txBody>
          <a:bodyPr wrap="none" rtlCol="0">
            <a:spAutoFit/>
          </a:bodyPr>
          <a:lstStyle/>
          <a:p>
            <a:pPr algn="l">
              <a:lnSpc>
                <a:spcPct val="95000"/>
              </a:lnSpc>
            </a:pPr>
            <a:r>
              <a:rPr lang="en-US" dirty="0">
                <a:latin typeface="Arial" panose="020B0604020202020204" pitchFamily="34" charset="0"/>
                <a:cs typeface="Arial" panose="020B0604020202020204" pitchFamily="34" charset="0"/>
              </a:rPr>
              <a:t>In PSI-2 1.6GW/m</a:t>
            </a:r>
            <a:r>
              <a:rPr lang="en-US" baseline="30000"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2ms</a:t>
            </a:r>
          </a:p>
        </p:txBody>
      </p:sp>
      <p:sp>
        <p:nvSpPr>
          <p:cNvPr id="8" name="TextBox 7">
            <a:extLst>
              <a:ext uri="{FF2B5EF4-FFF2-40B4-BE49-F238E27FC236}">
                <a16:creationId xmlns:a16="http://schemas.microsoft.com/office/drawing/2014/main" id="{9CCD888A-997B-41A9-8BD0-7EE7AF73B39F}"/>
              </a:ext>
            </a:extLst>
          </p:cNvPr>
          <p:cNvSpPr txBox="1"/>
          <p:nvPr/>
        </p:nvSpPr>
        <p:spPr>
          <a:xfrm>
            <a:off x="3821745" y="4998437"/>
            <a:ext cx="5105885" cy="677108"/>
          </a:xfrm>
          <a:prstGeom prst="rect">
            <a:avLst/>
          </a:prstGeom>
          <a:noFill/>
        </p:spPr>
        <p:txBody>
          <a:bodyPr wrap="none" rtlCol="0">
            <a:spAutoFit/>
          </a:bodyPr>
          <a:lstStyle/>
          <a:p>
            <a:pPr marL="342900" indent="-342900" algn="l">
              <a:lnSpc>
                <a:spcPct val="95000"/>
              </a:lnSpc>
              <a:buFont typeface="Wingdings" panose="05000000000000000000" pitchFamily="2" charset="2"/>
              <a:buChar char="Ø"/>
            </a:pPr>
            <a:r>
              <a:rPr lang="en-US" sz="2000" dirty="0">
                <a:latin typeface="Arial" panose="020B0604020202020204" pitchFamily="34" charset="0"/>
                <a:cs typeface="Arial" panose="020B0604020202020204" pitchFamily="34" charset="0"/>
              </a:rPr>
              <a:t>Lower crack density and length for </a:t>
            </a:r>
            <a:r>
              <a:rPr lang="en-US" sz="2000" dirty="0" err="1">
                <a:latin typeface="Arial" panose="020B0604020202020204" pitchFamily="34" charset="0"/>
                <a:cs typeface="Arial" panose="020B0604020202020204" pitchFamily="34" charset="0"/>
              </a:rPr>
              <a:t>W</a:t>
            </a:r>
            <a:r>
              <a:rPr lang="en-US" sz="2000" baseline="-25000" dirty="0" err="1">
                <a:latin typeface="Arial" panose="020B0604020202020204" pitchFamily="34" charset="0"/>
                <a:cs typeface="Arial" panose="020B0604020202020204" pitchFamily="34" charset="0"/>
              </a:rPr>
              <a:t>f</a:t>
            </a:r>
            <a:r>
              <a:rPr lang="en-US" sz="2000" dirty="0">
                <a:latin typeface="Arial" panose="020B0604020202020204" pitchFamily="34" charset="0"/>
                <a:cs typeface="Arial" panose="020B0604020202020204" pitchFamily="34" charset="0"/>
              </a:rPr>
              <a:t>/W</a:t>
            </a:r>
          </a:p>
          <a:p>
            <a:pPr marL="342900" indent="-342900" algn="l">
              <a:lnSpc>
                <a:spcPct val="95000"/>
              </a:lnSpc>
              <a:buFont typeface="Wingdings" panose="05000000000000000000" pitchFamily="2" charset="2"/>
              <a:buChar char="Ø"/>
            </a:pPr>
            <a:r>
              <a:rPr lang="en-US" sz="2000" dirty="0">
                <a:latin typeface="Arial" panose="020B0604020202020204" pitchFamily="34" charset="0"/>
                <a:cs typeface="Arial" panose="020B0604020202020204" pitchFamily="34" charset="0"/>
              </a:rPr>
              <a:t>Crack bridged by the fibers</a:t>
            </a:r>
          </a:p>
        </p:txBody>
      </p:sp>
      <p:sp>
        <p:nvSpPr>
          <p:cNvPr id="9" name="Rectangle 8">
            <a:extLst>
              <a:ext uri="{FF2B5EF4-FFF2-40B4-BE49-F238E27FC236}">
                <a16:creationId xmlns:a16="http://schemas.microsoft.com/office/drawing/2014/main" id="{66F6E2BD-3DD8-5552-AC7F-64CA42270B68}"/>
              </a:ext>
            </a:extLst>
          </p:cNvPr>
          <p:cNvSpPr/>
          <p:nvPr/>
        </p:nvSpPr>
        <p:spPr>
          <a:xfrm>
            <a:off x="263352" y="4189377"/>
            <a:ext cx="909923" cy="823799"/>
          </a:xfrm>
          <a:prstGeom prst="rect">
            <a:avLst/>
          </a:prstGeom>
          <a:noFill/>
          <a:ln w="38100">
            <a:solidFill>
              <a:srgbClr val="01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latin typeface="Arial" panose="020B0604020202020204" pitchFamily="34" charset="0"/>
              <a:cs typeface="Arial" panose="020B0604020202020204" pitchFamily="34" charset="0"/>
            </a:endParaRPr>
          </a:p>
        </p:txBody>
      </p:sp>
      <p:sp>
        <p:nvSpPr>
          <p:cNvPr id="11" name="Footer Placeholder 7">
            <a:extLst>
              <a:ext uri="{FF2B5EF4-FFF2-40B4-BE49-F238E27FC236}">
                <a16:creationId xmlns:a16="http://schemas.microsoft.com/office/drawing/2014/main" id="{BAAA1B35-B1E5-A271-51AC-01F23273F6D2}"/>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12" name="Slide Number Placeholder 8">
            <a:extLst>
              <a:ext uri="{FF2B5EF4-FFF2-40B4-BE49-F238E27FC236}">
                <a16:creationId xmlns:a16="http://schemas.microsoft.com/office/drawing/2014/main" id="{521D1401-BE4A-5BD7-AF43-9D5C69514816}"/>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12</a:t>
            </a:fld>
            <a:endParaRPr lang="en-GB" dirty="0">
              <a:solidFill>
                <a:prstClr val="white"/>
              </a:solidFill>
            </a:endParaRPr>
          </a:p>
        </p:txBody>
      </p:sp>
      <p:pic>
        <p:nvPicPr>
          <p:cNvPr id="13" name="Grafik 12">
            <a:extLst>
              <a:ext uri="{FF2B5EF4-FFF2-40B4-BE49-F238E27FC236}">
                <a16:creationId xmlns:a16="http://schemas.microsoft.com/office/drawing/2014/main" id="{E46018F9-DA80-3EB2-AF72-F6FAEDD8CB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spTree>
    <p:extLst>
      <p:ext uri="{BB962C8B-B14F-4D97-AF65-F5344CB8AC3E}">
        <p14:creationId xmlns:p14="http://schemas.microsoft.com/office/powerpoint/2010/main" val="2029138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BD1CAEE-3101-2FD2-ADFF-9981FF4B52DC}"/>
              </a:ext>
            </a:extLst>
          </p:cNvPr>
          <p:cNvSpPr>
            <a:spLocks noGrp="1"/>
          </p:cNvSpPr>
          <p:nvPr>
            <p:ph type="title"/>
          </p:nvPr>
        </p:nvSpPr>
        <p:spPr/>
        <p:txBody>
          <a:bodyPr/>
          <a:lstStyle/>
          <a:p>
            <a:r>
              <a:rPr lang="en-US" dirty="0"/>
              <a:t>Hydrogen retention</a:t>
            </a:r>
            <a:endParaRPr lang="en-GB" dirty="0"/>
          </a:p>
        </p:txBody>
      </p:sp>
      <p:sp>
        <p:nvSpPr>
          <p:cNvPr id="4" name="Rectangle 3">
            <a:extLst>
              <a:ext uri="{FF2B5EF4-FFF2-40B4-BE49-F238E27FC236}">
                <a16:creationId xmlns:a16="http://schemas.microsoft.com/office/drawing/2014/main" id="{ED8DEBA5-C718-0815-3CE6-D26DB990BEE4}"/>
              </a:ext>
            </a:extLst>
          </p:cNvPr>
          <p:cNvSpPr/>
          <p:nvPr/>
        </p:nvSpPr>
        <p:spPr>
          <a:xfrm>
            <a:off x="479376" y="1981928"/>
            <a:ext cx="5256583" cy="4276171"/>
          </a:xfrm>
          <a:prstGeom prst="rect">
            <a:avLst/>
          </a:prstGeom>
        </p:spPr>
        <p:txBody>
          <a:bodyPr wrap="square">
            <a:spAutoFit/>
          </a:bodyPr>
          <a:lstStyle/>
          <a:p>
            <a:pPr marL="285750" indent="-285750">
              <a:lnSpc>
                <a:spcPct val="114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D plasma exposure was applied. Bias ~95V, Flux:~2.45x10</a:t>
            </a:r>
            <a:r>
              <a:rPr lang="en-US" altLang="zh-CN" sz="2000" baseline="30000" dirty="0">
                <a:latin typeface="Arial" panose="020B0604020202020204" pitchFamily="34" charset="0"/>
                <a:cs typeface="Arial" panose="020B0604020202020204" pitchFamily="34" charset="0"/>
              </a:rPr>
              <a:t>21</a:t>
            </a:r>
            <a:r>
              <a:rPr lang="en-US" altLang="zh-CN" sz="2000" dirty="0">
                <a:latin typeface="Arial" panose="020B0604020202020204" pitchFamily="34" charset="0"/>
                <a:cs typeface="Arial" panose="020B0604020202020204" pitchFamily="34" charset="0"/>
              </a:rPr>
              <a:t> m</a:t>
            </a:r>
            <a:r>
              <a:rPr lang="en-US" altLang="zh-CN" sz="2000" baseline="30000" dirty="0">
                <a:latin typeface="Arial" panose="020B0604020202020204" pitchFamily="34" charset="0"/>
                <a:cs typeface="Arial" panose="020B0604020202020204" pitchFamily="34" charset="0"/>
              </a:rPr>
              <a:t>-2</a:t>
            </a:r>
            <a:r>
              <a:rPr lang="en-US" altLang="zh-CN" sz="2000" dirty="0">
                <a:latin typeface="Arial" panose="020B0604020202020204" pitchFamily="34" charset="0"/>
                <a:cs typeface="Arial" panose="020B0604020202020204" pitchFamily="34" charset="0"/>
              </a:rPr>
              <a:t>s</a:t>
            </a:r>
            <a:r>
              <a:rPr lang="en-US" altLang="zh-CN" sz="2000" baseline="30000" dirty="0">
                <a:latin typeface="Arial" panose="020B0604020202020204" pitchFamily="34" charset="0"/>
                <a:cs typeface="Arial" panose="020B0604020202020204" pitchFamily="34" charset="0"/>
              </a:rPr>
              <a:t>-1</a:t>
            </a:r>
            <a:r>
              <a:rPr lang="en-US" altLang="zh-CN" sz="2000" dirty="0">
                <a:latin typeface="Arial" panose="020B0604020202020204" pitchFamily="34" charset="0"/>
                <a:cs typeface="Arial" panose="020B0604020202020204" pitchFamily="34" charset="0"/>
              </a:rPr>
              <a:t>; the total </a:t>
            </a:r>
            <a:r>
              <a:rPr lang="en-US" altLang="zh-CN" sz="2000" dirty="0" err="1">
                <a:latin typeface="Arial" panose="020B0604020202020204" pitchFamily="34" charset="0"/>
                <a:cs typeface="Arial" panose="020B0604020202020204" pitchFamily="34" charset="0"/>
              </a:rPr>
              <a:t>fluence</a:t>
            </a:r>
            <a:r>
              <a:rPr lang="en-US" altLang="zh-CN" sz="2000" dirty="0">
                <a:latin typeface="Arial" panose="020B0604020202020204" pitchFamily="34" charset="0"/>
                <a:cs typeface="Arial" panose="020B0604020202020204" pitchFamily="34" charset="0"/>
              </a:rPr>
              <a:t> ~5x10</a:t>
            </a:r>
            <a:r>
              <a:rPr lang="en-US" altLang="zh-CN" sz="2000" baseline="30000" dirty="0">
                <a:latin typeface="Arial" panose="020B0604020202020204" pitchFamily="34" charset="0"/>
                <a:cs typeface="Arial" panose="020B0604020202020204" pitchFamily="34" charset="0"/>
              </a:rPr>
              <a:t>25</a:t>
            </a:r>
            <a:r>
              <a:rPr lang="en-US" altLang="zh-CN" sz="2000" dirty="0">
                <a:latin typeface="Arial" panose="020B0604020202020204" pitchFamily="34" charset="0"/>
                <a:cs typeface="Arial" panose="020B0604020202020204" pitchFamily="34" charset="0"/>
              </a:rPr>
              <a:t>D</a:t>
            </a:r>
            <a:r>
              <a:rPr lang="en-US" altLang="zh-CN" sz="2000" baseline="30000"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 m</a:t>
            </a:r>
            <a:r>
              <a:rPr lang="en-US" altLang="zh-CN" sz="2000" baseline="30000" dirty="0">
                <a:latin typeface="Arial" panose="020B0604020202020204" pitchFamily="34" charset="0"/>
                <a:cs typeface="Arial" panose="020B0604020202020204" pitchFamily="34" charset="0"/>
              </a:rPr>
              <a:t>-2</a:t>
            </a:r>
            <a:r>
              <a:rPr lang="en-US" altLang="zh-CN" sz="2000" dirty="0">
                <a:latin typeface="Arial" panose="020B0604020202020204" pitchFamily="34" charset="0"/>
                <a:cs typeface="Arial" panose="020B0604020202020204" pitchFamily="34" charset="0"/>
              </a:rPr>
              <a:t>. During the exposure, the temperature was ~275 °C. </a:t>
            </a:r>
            <a:endParaRPr lang="en-US" sz="2000" dirty="0">
              <a:latin typeface="Arial" panose="020B0604020202020204" pitchFamily="34" charset="0"/>
              <a:cs typeface="Arial" panose="020B0604020202020204" pitchFamily="34" charset="0"/>
            </a:endParaRPr>
          </a:p>
          <a:p>
            <a:pPr marL="285750" indent="-285750">
              <a:lnSpc>
                <a:spcPct val="114000"/>
              </a:lnSpc>
              <a:spcAft>
                <a:spcPts val="0"/>
              </a:spcAft>
              <a:buFont typeface="Arial" panose="020B0604020202020204" pitchFamily="34" charset="0"/>
              <a:buChar char="•"/>
            </a:pPr>
            <a:r>
              <a:rPr lang="en-US" sz="2000" dirty="0">
                <a:latin typeface="Arial" panose="020B0604020202020204" pitchFamily="34" charset="0"/>
                <a:ea typeface="DengXian" panose="02010600030101010101" pitchFamily="2" charset="-122"/>
                <a:cs typeface="Arial" panose="020B0604020202020204" pitchFamily="34" charset="0"/>
              </a:rPr>
              <a:t>NRA experiments on different regions </a:t>
            </a:r>
          </a:p>
          <a:p>
            <a:pPr marL="285750" indent="-285750">
              <a:lnSpc>
                <a:spcPct val="114000"/>
              </a:lnSpc>
              <a:spcAft>
                <a:spcPts val="0"/>
              </a:spcAft>
              <a:buFont typeface="Arial" panose="020B0604020202020204" pitchFamily="34" charset="0"/>
              <a:buChar char="•"/>
            </a:pPr>
            <a:r>
              <a:rPr lang="en-US" sz="2000" dirty="0">
                <a:latin typeface="Arial" panose="020B0604020202020204" pitchFamily="34" charset="0"/>
                <a:ea typeface="DengXian" panose="02010600030101010101" pitchFamily="2" charset="-122"/>
                <a:cs typeface="Arial" panose="020B0604020202020204" pitchFamily="34" charset="0"/>
              </a:rPr>
              <a:t>Two points </a:t>
            </a:r>
            <a:r>
              <a:rPr lang="en-US" altLang="zh-CN" sz="2000" dirty="0">
                <a:latin typeface="Arial" panose="020B0604020202020204" pitchFamily="34" charset="0"/>
                <a:ea typeface="DengXian" panose="02010600030101010101" pitchFamily="2" charset="-122"/>
                <a:cs typeface="Arial" panose="020B0604020202020204" pitchFamily="34" charset="0"/>
              </a:rPr>
              <a:t>are </a:t>
            </a:r>
            <a:r>
              <a:rPr lang="en-US" sz="2000" dirty="0">
                <a:latin typeface="Arial" panose="020B0604020202020204" pitchFamily="34" charset="0"/>
                <a:ea typeface="DengXian" panose="02010600030101010101" pitchFamily="2" charset="-122"/>
                <a:cs typeface="Arial" panose="020B0604020202020204" pitchFamily="34" charset="0"/>
              </a:rPr>
              <a:t>tested, one on the region without fibers, and the other at the region with fiber/interfaces</a:t>
            </a:r>
          </a:p>
          <a:p>
            <a:pPr marL="285750" indent="-285750">
              <a:lnSpc>
                <a:spcPct val="114000"/>
              </a:lnSpc>
              <a:spcAft>
                <a:spcPts val="0"/>
              </a:spcAft>
              <a:buFont typeface="Arial" panose="020B0604020202020204" pitchFamily="34" charset="0"/>
              <a:buChar char="•"/>
            </a:pPr>
            <a:r>
              <a:rPr lang="en-US" sz="2000" dirty="0">
                <a:latin typeface="Arial" panose="020B0604020202020204" pitchFamily="34" charset="0"/>
                <a:ea typeface="DengXian" panose="02010600030101010101" pitchFamily="2" charset="-122"/>
                <a:cs typeface="Arial" panose="020B0604020202020204" pitchFamily="34" charset="0"/>
              </a:rPr>
              <a:t>Later, together with TDS results, these results will be helpful to understand whether we have different retention behavior for </a:t>
            </a:r>
            <a:r>
              <a:rPr lang="en-US" sz="2000" dirty="0" err="1">
                <a:latin typeface="Arial" panose="020B0604020202020204" pitchFamily="34" charset="0"/>
                <a:ea typeface="DengXian" panose="02010600030101010101" pitchFamily="2" charset="-122"/>
                <a:cs typeface="Arial" panose="020B0604020202020204" pitchFamily="34" charset="0"/>
              </a:rPr>
              <a:t>W</a:t>
            </a:r>
            <a:r>
              <a:rPr lang="en-US" sz="2000" baseline="-25000" dirty="0" err="1">
                <a:latin typeface="Arial" panose="020B0604020202020204" pitchFamily="34" charset="0"/>
                <a:ea typeface="DengXian" panose="02010600030101010101" pitchFamily="2" charset="-122"/>
                <a:cs typeface="Arial" panose="020B0604020202020204" pitchFamily="34" charset="0"/>
              </a:rPr>
              <a:t>f</a:t>
            </a:r>
            <a:r>
              <a:rPr lang="en-US" sz="2000" dirty="0">
                <a:latin typeface="Arial" panose="020B0604020202020204" pitchFamily="34" charset="0"/>
                <a:ea typeface="DengXian" panose="02010600030101010101" pitchFamily="2" charset="-122"/>
                <a:cs typeface="Arial" panose="020B0604020202020204" pitchFamily="34" charset="0"/>
              </a:rPr>
              <a:t>/W compared to pure W</a:t>
            </a: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AED28D0-2869-6D44-8908-BEDFC449923C}"/>
              </a:ext>
            </a:extLst>
          </p:cNvPr>
          <p:cNvPicPr>
            <a:picLocks noChangeAspect="1"/>
          </p:cNvPicPr>
          <p:nvPr/>
        </p:nvPicPr>
        <p:blipFill rotWithShape="1">
          <a:blip r:embed="rId2">
            <a:extLst>
              <a:ext uri="{28A0092B-C50C-407E-A947-70E740481C1C}">
                <a14:useLocalDpi xmlns:a14="http://schemas.microsoft.com/office/drawing/2010/main" val="0"/>
              </a:ext>
            </a:extLst>
          </a:blip>
          <a:srcRect l="3559" r="10158" b="4862"/>
          <a:stretch/>
        </p:blipFill>
        <p:spPr>
          <a:xfrm>
            <a:off x="6200013" y="898573"/>
            <a:ext cx="5081733" cy="5218305"/>
          </a:xfrm>
          <a:prstGeom prst="rect">
            <a:avLst/>
          </a:prstGeom>
        </p:spPr>
      </p:pic>
      <p:sp>
        <p:nvSpPr>
          <p:cNvPr id="6" name="Rectangle 5">
            <a:extLst>
              <a:ext uri="{FF2B5EF4-FFF2-40B4-BE49-F238E27FC236}">
                <a16:creationId xmlns:a16="http://schemas.microsoft.com/office/drawing/2014/main" id="{3850163E-4F50-7774-974A-73504F82D86D}"/>
              </a:ext>
            </a:extLst>
          </p:cNvPr>
          <p:cNvSpPr/>
          <p:nvPr/>
        </p:nvSpPr>
        <p:spPr>
          <a:xfrm>
            <a:off x="6200013" y="1166711"/>
            <a:ext cx="793007" cy="322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5000"/>
              </a:lnSpc>
            </a:pPr>
            <a:r>
              <a:rPr lang="en-US" sz="1200" dirty="0">
                <a:solidFill>
                  <a:schemeClr val="tx1"/>
                </a:solidFill>
                <a:latin typeface="Arial" panose="020B0604020202020204" pitchFamily="34" charset="0"/>
                <a:cs typeface="Arial" panose="020B0604020202020204" pitchFamily="34" charset="0"/>
              </a:rPr>
              <a:t>1000</a:t>
            </a:r>
            <a:r>
              <a:rPr lang="de-DE" sz="1200" dirty="0">
                <a:solidFill>
                  <a:schemeClr val="tx1"/>
                </a:solidFill>
                <a:latin typeface="Arial" panose="020B0604020202020204" pitchFamily="34" charset="0"/>
                <a:cs typeface="Arial" panose="020B0604020202020204" pitchFamily="34" charset="0"/>
              </a:rPr>
              <a:t>µm</a:t>
            </a:r>
            <a:endParaRPr lang="en-US" sz="24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F186530-1EA3-8E02-04AC-1EBB15229D1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6666" b="64385" l="33227" r="56536">
                        <a14:backgroundMark x1="55020" y1="54997" x2="55020" y2="54997"/>
                        <a14:backgroundMark x1="44253" y1="62084" x2="44253" y2="62084"/>
                        <a14:backgroundMark x1="38937" y1="61236" x2="38937" y2="61236"/>
                        <a14:backgroundMark x1="50613" y1="62326" x2="50613" y2="62326"/>
                        <a14:backgroundMark x1="49114" y1="61962" x2="49114" y2="61962"/>
                      </a14:backgroundRemoval>
                    </a14:imgEffect>
                  </a14:imgLayer>
                </a14:imgProps>
              </a:ext>
              <a:ext uri="{28A0092B-C50C-407E-A947-70E740481C1C}">
                <a14:useLocalDpi xmlns:a14="http://schemas.microsoft.com/office/drawing/2010/main" val="0"/>
              </a:ext>
            </a:extLst>
          </a:blip>
          <a:srcRect l="30313" t="33201" r="40550" b="32150"/>
          <a:stretch/>
        </p:blipFill>
        <p:spPr>
          <a:xfrm>
            <a:off x="357739" y="905047"/>
            <a:ext cx="1250130" cy="1114981"/>
          </a:xfrm>
          <a:prstGeom prst="rect">
            <a:avLst/>
          </a:prstGeom>
        </p:spPr>
      </p:pic>
      <p:sp>
        <p:nvSpPr>
          <p:cNvPr id="8" name="Oval 7">
            <a:extLst>
              <a:ext uri="{FF2B5EF4-FFF2-40B4-BE49-F238E27FC236}">
                <a16:creationId xmlns:a16="http://schemas.microsoft.com/office/drawing/2014/main" id="{C0139FF0-6F8A-062F-7510-12B201AB0B3B}"/>
              </a:ext>
            </a:extLst>
          </p:cNvPr>
          <p:cNvSpPr/>
          <p:nvPr/>
        </p:nvSpPr>
        <p:spPr>
          <a:xfrm>
            <a:off x="7032104" y="3068960"/>
            <a:ext cx="1584176" cy="144016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6B162C70-0566-671A-8E9F-097453E71472}"/>
              </a:ext>
            </a:extLst>
          </p:cNvPr>
          <p:cNvSpPr/>
          <p:nvPr/>
        </p:nvSpPr>
        <p:spPr>
          <a:xfrm>
            <a:off x="8904312" y="1460260"/>
            <a:ext cx="1584176" cy="144016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A3EB604-D7FC-3951-70BA-B06D51E9642F}"/>
              </a:ext>
            </a:extLst>
          </p:cNvPr>
          <p:cNvSpPr txBox="1"/>
          <p:nvPr/>
        </p:nvSpPr>
        <p:spPr>
          <a:xfrm>
            <a:off x="7320136" y="3429000"/>
            <a:ext cx="1224136"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Region with fibers</a:t>
            </a:r>
            <a:endParaRPr lang="de-DE" sz="1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0A46600-A513-0974-DCB3-3368D8C24CE9}"/>
              </a:ext>
            </a:extLst>
          </p:cNvPr>
          <p:cNvSpPr txBox="1"/>
          <p:nvPr/>
        </p:nvSpPr>
        <p:spPr>
          <a:xfrm>
            <a:off x="9336360" y="1857174"/>
            <a:ext cx="1224136"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Matrix region</a:t>
            </a:r>
            <a:endParaRPr lang="de-DE" sz="1800" dirty="0">
              <a:latin typeface="Arial" panose="020B0604020202020204" pitchFamily="34" charset="0"/>
              <a:cs typeface="Arial" panose="020B0604020202020204" pitchFamily="34" charset="0"/>
            </a:endParaRPr>
          </a:p>
        </p:txBody>
      </p:sp>
      <p:sp>
        <p:nvSpPr>
          <p:cNvPr id="12" name="Footer Placeholder 7">
            <a:extLst>
              <a:ext uri="{FF2B5EF4-FFF2-40B4-BE49-F238E27FC236}">
                <a16:creationId xmlns:a16="http://schemas.microsoft.com/office/drawing/2014/main" id="{DB3F42B8-B9CA-C244-346E-B838232DBC35}"/>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13" name="Slide Number Placeholder 8">
            <a:extLst>
              <a:ext uri="{FF2B5EF4-FFF2-40B4-BE49-F238E27FC236}">
                <a16:creationId xmlns:a16="http://schemas.microsoft.com/office/drawing/2014/main" id="{7530BFC2-E437-1BDF-5B79-ACE93696EB98}"/>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13</a:t>
            </a:fld>
            <a:endParaRPr lang="en-GB" dirty="0">
              <a:solidFill>
                <a:prstClr val="white"/>
              </a:solidFill>
            </a:endParaRPr>
          </a:p>
        </p:txBody>
      </p:sp>
      <p:pic>
        <p:nvPicPr>
          <p:cNvPr id="14" name="Grafik 13">
            <a:extLst>
              <a:ext uri="{FF2B5EF4-FFF2-40B4-BE49-F238E27FC236}">
                <a16:creationId xmlns:a16="http://schemas.microsoft.com/office/drawing/2014/main" id="{3EA2589E-51F1-CD48-690E-081611D156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spTree>
    <p:extLst>
      <p:ext uri="{BB962C8B-B14F-4D97-AF65-F5344CB8AC3E}">
        <p14:creationId xmlns:p14="http://schemas.microsoft.com/office/powerpoint/2010/main" val="2590441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2ABA316-B249-7002-C61E-C208FCB35A12}"/>
              </a:ext>
            </a:extLst>
          </p:cNvPr>
          <p:cNvSpPr>
            <a:spLocks noGrp="1"/>
          </p:cNvSpPr>
          <p:nvPr>
            <p:ph type="title"/>
          </p:nvPr>
        </p:nvSpPr>
        <p:spPr/>
        <p:txBody>
          <a:bodyPr/>
          <a:lstStyle/>
          <a:p>
            <a:r>
              <a:rPr lang="en-US" dirty="0"/>
              <a:t>Hydrogen retention</a:t>
            </a:r>
            <a:endParaRPr lang="en-GB" dirty="0"/>
          </a:p>
        </p:txBody>
      </p:sp>
      <p:sp>
        <p:nvSpPr>
          <p:cNvPr id="3" name="Rectangle 2">
            <a:extLst>
              <a:ext uri="{FF2B5EF4-FFF2-40B4-BE49-F238E27FC236}">
                <a16:creationId xmlns:a16="http://schemas.microsoft.com/office/drawing/2014/main" id="{2B3440C1-7F3F-8B68-54FE-E21978F2BCA2}"/>
              </a:ext>
            </a:extLst>
          </p:cNvPr>
          <p:cNvSpPr/>
          <p:nvPr/>
        </p:nvSpPr>
        <p:spPr>
          <a:xfrm>
            <a:off x="5004123" y="3933056"/>
            <a:ext cx="6990762" cy="2308324"/>
          </a:xfrm>
          <a:prstGeom prst="rect">
            <a:avLst/>
          </a:prstGeom>
        </p:spPr>
        <p:txBody>
          <a:bodyPr wrap="square">
            <a:spAutoFit/>
          </a:bodyPr>
          <a:lstStyle/>
          <a:p>
            <a:pPr marL="273050" indent="-273050">
              <a:buFont typeface="Wingdings" panose="05000000000000000000" pitchFamily="2" charset="2"/>
              <a:buChar char="Ø"/>
            </a:pPr>
            <a:r>
              <a:rPr lang="en-US" sz="1600" dirty="0">
                <a:latin typeface="Arial" panose="020B0604020202020204" pitchFamily="34" charset="0"/>
                <a:cs typeface="Arial" panose="020B0604020202020204" pitchFamily="34" charset="0"/>
              </a:rPr>
              <a:t>Lateral scan with 2.4 MeV with 1 mm step width (information depth &lt; 3.3 µm)</a:t>
            </a:r>
          </a:p>
          <a:p>
            <a:pPr marL="273050" indent="-273050">
              <a:buFont typeface="Wingdings" panose="05000000000000000000" pitchFamily="2" charset="2"/>
              <a:buChar char="Ø"/>
            </a:pPr>
            <a:r>
              <a:rPr lang="en-US" sz="1600" dirty="0">
                <a:latin typeface="Arial" panose="020B0604020202020204" pitchFamily="34" charset="0"/>
                <a:cs typeface="Arial" panose="020B0604020202020204" pitchFamily="34" charset="0"/>
              </a:rPr>
              <a:t>Depth profiling with six different </a:t>
            </a:r>
            <a:r>
              <a:rPr lang="en-US" sz="1600" baseline="30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He energies between 690 </a:t>
            </a:r>
            <a:r>
              <a:rPr lang="en-US" sz="1600" dirty="0" err="1">
                <a:latin typeface="Arial" panose="020B0604020202020204" pitchFamily="34" charset="0"/>
                <a:cs typeface="Arial" panose="020B0604020202020204" pitchFamily="34" charset="0"/>
              </a:rPr>
              <a:t>keV</a:t>
            </a:r>
            <a:r>
              <a:rPr lang="en-US" sz="1600" dirty="0">
                <a:latin typeface="Arial" panose="020B0604020202020204" pitchFamily="34" charset="0"/>
                <a:cs typeface="Arial" panose="020B0604020202020204" pitchFamily="34" charset="0"/>
              </a:rPr>
              <a:t> and 4.5 MeV to probe the deuterium within the first 7.5 micrometer</a:t>
            </a:r>
          </a:p>
          <a:p>
            <a:pPr marL="273050" indent="-273050">
              <a:buFont typeface="Wingdings" panose="05000000000000000000" pitchFamily="2" charset="2"/>
              <a:buChar char="Ø"/>
            </a:pPr>
            <a:r>
              <a:rPr lang="en-US" sz="1600" dirty="0">
                <a:latin typeface="Arial" panose="020B0604020202020204" pitchFamily="34" charset="0"/>
                <a:cs typeface="Arial" panose="020B0604020202020204" pitchFamily="34" charset="0"/>
              </a:rPr>
              <a:t>D concentration larger in the matrix than in the fibers</a:t>
            </a:r>
          </a:p>
          <a:p>
            <a:pPr marL="273050" indent="-273050">
              <a:buFont typeface="Wingdings" panose="05000000000000000000" pitchFamily="2" charset="2"/>
              <a:buChar char="Ø"/>
            </a:pPr>
            <a:r>
              <a:rPr lang="en-US" sz="1600" dirty="0">
                <a:latin typeface="Arial" panose="020B0604020202020204" pitchFamily="34" charset="0"/>
                <a:cs typeface="Arial" panose="020B0604020202020204" pitchFamily="34" charset="0"/>
              </a:rPr>
              <a:t>Both fibers region and matrix region show higher D retention than for ITG-W maybe due to lower density and higher defect density</a:t>
            </a:r>
          </a:p>
          <a:p>
            <a:pPr marL="273050" indent="-273050">
              <a:buFont typeface="Wingdings" panose="05000000000000000000" pitchFamily="2" charset="2"/>
              <a:buChar char="Ø"/>
            </a:pPr>
            <a:r>
              <a:rPr lang="en-US" sz="1600" dirty="0">
                <a:latin typeface="Arial" panose="020B0604020202020204" pitchFamily="34" charset="0"/>
                <a:cs typeface="Arial" panose="020B0604020202020204" pitchFamily="34" charset="0"/>
              </a:rPr>
              <a:t>TDS will be done for D retention of the whole sample</a:t>
            </a:r>
          </a:p>
          <a:p>
            <a:pPr marL="273050" indent="-273050">
              <a:buFont typeface="Wingdings" panose="05000000000000000000" pitchFamily="2" charset="2"/>
              <a:buChar char="Ø"/>
            </a:pPr>
            <a:endParaRPr lang="en-US" sz="1600" dirty="0">
              <a:solidFill>
                <a:schemeClr val="tx2"/>
              </a:solidFill>
              <a:latin typeface="Arial" panose="020B0604020202020204" pitchFamily="34" charset="0"/>
              <a:cs typeface="Arial" panose="020B0604020202020204" pitchFamily="34" charset="0"/>
            </a:endParaRPr>
          </a:p>
        </p:txBody>
      </p:sp>
      <p:pic>
        <p:nvPicPr>
          <p:cNvPr id="4" name="Grafik 8">
            <a:extLst>
              <a:ext uri="{FF2B5EF4-FFF2-40B4-BE49-F238E27FC236}">
                <a16:creationId xmlns:a16="http://schemas.microsoft.com/office/drawing/2014/main" id="{EADFA882-FF21-A922-D22E-7A8D6DEA26D4}"/>
              </a:ext>
            </a:extLst>
          </p:cNvPr>
          <p:cNvPicPr>
            <a:picLocks noChangeAspect="1"/>
          </p:cNvPicPr>
          <p:nvPr/>
        </p:nvPicPr>
        <p:blipFill>
          <a:blip r:embed="rId2"/>
          <a:stretch>
            <a:fillRect/>
          </a:stretch>
        </p:blipFill>
        <p:spPr>
          <a:xfrm>
            <a:off x="5663952" y="322109"/>
            <a:ext cx="5671104" cy="4339465"/>
          </a:xfrm>
          <a:prstGeom prst="rect">
            <a:avLst/>
          </a:prstGeom>
        </p:spPr>
      </p:pic>
      <p:pic>
        <p:nvPicPr>
          <p:cNvPr id="5" name="Picture 4">
            <a:extLst>
              <a:ext uri="{FF2B5EF4-FFF2-40B4-BE49-F238E27FC236}">
                <a16:creationId xmlns:a16="http://schemas.microsoft.com/office/drawing/2014/main" id="{FAE8ED21-CFFF-F8BF-5E7D-395E522F3C5D}"/>
              </a:ext>
            </a:extLst>
          </p:cNvPr>
          <p:cNvPicPr>
            <a:picLocks noChangeAspect="1"/>
          </p:cNvPicPr>
          <p:nvPr/>
        </p:nvPicPr>
        <p:blipFill rotWithShape="1">
          <a:blip r:embed="rId3"/>
          <a:srcRect l="10188" b="3050"/>
          <a:stretch/>
        </p:blipFill>
        <p:spPr>
          <a:xfrm>
            <a:off x="839416" y="1052736"/>
            <a:ext cx="3993942" cy="4968551"/>
          </a:xfrm>
          <a:prstGeom prst="rect">
            <a:avLst/>
          </a:prstGeom>
        </p:spPr>
      </p:pic>
      <p:sp>
        <p:nvSpPr>
          <p:cNvPr id="7" name="Footer Placeholder 7">
            <a:extLst>
              <a:ext uri="{FF2B5EF4-FFF2-40B4-BE49-F238E27FC236}">
                <a16:creationId xmlns:a16="http://schemas.microsoft.com/office/drawing/2014/main" id="{10A392FA-E664-7617-21B8-E1C63A2CB8CE}"/>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8" name="Slide Number Placeholder 8">
            <a:extLst>
              <a:ext uri="{FF2B5EF4-FFF2-40B4-BE49-F238E27FC236}">
                <a16:creationId xmlns:a16="http://schemas.microsoft.com/office/drawing/2014/main" id="{446E4F05-B217-4DFE-F005-38B3E88AC0AE}"/>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14</a:t>
            </a:fld>
            <a:endParaRPr lang="en-GB" dirty="0">
              <a:solidFill>
                <a:prstClr val="white"/>
              </a:solidFill>
            </a:endParaRPr>
          </a:p>
        </p:txBody>
      </p:sp>
      <p:pic>
        <p:nvPicPr>
          <p:cNvPr id="9" name="Grafik 8">
            <a:extLst>
              <a:ext uri="{FF2B5EF4-FFF2-40B4-BE49-F238E27FC236}">
                <a16:creationId xmlns:a16="http://schemas.microsoft.com/office/drawing/2014/main" id="{4ED29150-C540-4392-F83F-D50E8D1D05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spTree>
    <p:extLst>
      <p:ext uri="{BB962C8B-B14F-4D97-AF65-F5344CB8AC3E}">
        <p14:creationId xmlns:p14="http://schemas.microsoft.com/office/powerpoint/2010/main" val="822626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9E66B95-62EC-9E93-01B3-AA0F8F73B2B5}"/>
              </a:ext>
            </a:extLst>
          </p:cNvPr>
          <p:cNvSpPr>
            <a:spLocks noGrp="1"/>
          </p:cNvSpPr>
          <p:nvPr>
            <p:ph type="title"/>
          </p:nvPr>
        </p:nvSpPr>
        <p:spPr/>
        <p:txBody>
          <a:bodyPr/>
          <a:lstStyle/>
          <a:p>
            <a:r>
              <a:rPr lang="de-DE" dirty="0"/>
              <a:t>Thermal </a:t>
            </a:r>
            <a:r>
              <a:rPr lang="de-DE" dirty="0" err="1"/>
              <a:t>properties</a:t>
            </a:r>
            <a:r>
              <a:rPr lang="de-DE" dirty="0"/>
              <a:t> </a:t>
            </a:r>
            <a:r>
              <a:rPr lang="de-DE" dirty="0" err="1"/>
              <a:t>of</a:t>
            </a:r>
            <a:r>
              <a:rPr lang="de-DE" dirty="0"/>
              <a:t> L-</a:t>
            </a:r>
            <a:r>
              <a:rPr lang="de-DE" dirty="0" err="1"/>
              <a:t>Wf</a:t>
            </a:r>
            <a:r>
              <a:rPr lang="de-DE" dirty="0"/>
              <a:t>/W</a:t>
            </a:r>
            <a:endParaRPr lang="en-GB"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239" r="11200"/>
          <a:stretch/>
        </p:blipFill>
        <p:spPr>
          <a:xfrm>
            <a:off x="5303912" y="1268760"/>
            <a:ext cx="6336704" cy="4509120"/>
          </a:xfrm>
          <a:prstGeom prst="rect">
            <a:avLst/>
          </a:prstGeom>
        </p:spPr>
      </p:pic>
      <p:sp>
        <p:nvSpPr>
          <p:cNvPr id="4" name="TextBox 3"/>
          <p:cNvSpPr txBox="1"/>
          <p:nvPr/>
        </p:nvSpPr>
        <p:spPr>
          <a:xfrm>
            <a:off x="429347" y="3838888"/>
            <a:ext cx="4665868" cy="1938992"/>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Arial" panose="020B0604020202020204" pitchFamily="34" charset="0"/>
                <a:cs typeface="Arial" panose="020B0604020202020204" pitchFamily="34" charset="0"/>
              </a:rPr>
              <a:t>Mainly due to different sintering density, different </a:t>
            </a:r>
            <a:r>
              <a:rPr lang="en-US" sz="2000" dirty="0" err="1">
                <a:latin typeface="Arial" panose="020B0604020202020204" pitchFamily="34" charset="0"/>
                <a:cs typeface="Arial" panose="020B0604020202020204" pitchFamily="34" charset="0"/>
              </a:rPr>
              <a:t>W</a:t>
            </a:r>
            <a:r>
              <a:rPr lang="en-US" sz="2000" baseline="-25000" dirty="0" err="1">
                <a:latin typeface="Arial" panose="020B0604020202020204" pitchFamily="34" charset="0"/>
                <a:cs typeface="Arial" panose="020B0604020202020204" pitchFamily="34" charset="0"/>
              </a:rPr>
              <a:t>f</a:t>
            </a:r>
            <a:r>
              <a:rPr lang="en-US" sz="2000" dirty="0">
                <a:latin typeface="Arial" panose="020B0604020202020204" pitchFamily="34" charset="0"/>
                <a:cs typeface="Arial" panose="020B0604020202020204" pitchFamily="34" charset="0"/>
              </a:rPr>
              <a:t>/W show different thermal conductivity</a:t>
            </a:r>
          </a:p>
          <a:p>
            <a:pPr marL="285750" indent="-285750">
              <a:buFont typeface="Wingdings" panose="05000000000000000000" pitchFamily="2" charset="2"/>
              <a:buChar char="Ø"/>
            </a:pPr>
            <a:r>
              <a:rPr lang="en-US" sz="2000" dirty="0">
                <a:latin typeface="Arial" panose="020B0604020202020204" pitchFamily="34" charset="0"/>
                <a:cs typeface="Arial" panose="020B0604020202020204" pitchFamily="34" charset="0"/>
              </a:rPr>
              <a:t>For long fiber </a:t>
            </a:r>
            <a:r>
              <a:rPr lang="en-US" sz="2000" dirty="0" err="1">
                <a:latin typeface="Arial" panose="020B0604020202020204" pitchFamily="34" charset="0"/>
                <a:cs typeface="Arial" panose="020B0604020202020204" pitchFamily="34" charset="0"/>
              </a:rPr>
              <a:t>W</a:t>
            </a:r>
            <a:r>
              <a:rPr lang="en-US" sz="2000" baseline="-25000" dirty="0" err="1">
                <a:latin typeface="Arial" panose="020B0604020202020204" pitchFamily="34" charset="0"/>
                <a:cs typeface="Arial" panose="020B0604020202020204" pitchFamily="34" charset="0"/>
              </a:rPr>
              <a:t>f</a:t>
            </a:r>
            <a:r>
              <a:rPr lang="en-US" sz="2000" dirty="0">
                <a:latin typeface="Arial" panose="020B0604020202020204" pitchFamily="34" charset="0"/>
                <a:cs typeface="Arial" panose="020B0604020202020204" pitchFamily="34" charset="0"/>
              </a:rPr>
              <a:t>/W, different thermal conductivity has been measured in different fiber arrangement</a:t>
            </a:r>
          </a:p>
        </p:txBody>
      </p:sp>
      <p:graphicFrame>
        <p:nvGraphicFramePr>
          <p:cNvPr id="5" name="Table 4"/>
          <p:cNvGraphicFramePr>
            <a:graphicFrameLocks noGrp="1"/>
          </p:cNvGraphicFramePr>
          <p:nvPr>
            <p:extLst>
              <p:ext uri="{D42A27DB-BD31-4B8C-83A1-F6EECF244321}">
                <p14:modId xmlns:p14="http://schemas.microsoft.com/office/powerpoint/2010/main" val="2066820153"/>
              </p:ext>
            </p:extLst>
          </p:nvPr>
        </p:nvGraphicFramePr>
        <p:xfrm>
          <a:off x="767408" y="1484784"/>
          <a:ext cx="3989746" cy="1752600"/>
        </p:xfrm>
        <a:graphic>
          <a:graphicData uri="http://schemas.openxmlformats.org/drawingml/2006/table">
            <a:tbl>
              <a:tblPr firstRow="1" bandRow="1">
                <a:tableStyleId>{5C22544A-7EE6-4342-B048-85BDC9FD1C3A}</a:tableStyleId>
              </a:tblPr>
              <a:tblGrid>
                <a:gridCol w="2333562">
                  <a:extLst>
                    <a:ext uri="{9D8B030D-6E8A-4147-A177-3AD203B41FA5}">
                      <a16:colId xmlns:a16="http://schemas.microsoft.com/office/drawing/2014/main" val="1622649795"/>
                    </a:ext>
                  </a:extLst>
                </a:gridCol>
                <a:gridCol w="1656184">
                  <a:extLst>
                    <a:ext uri="{9D8B030D-6E8A-4147-A177-3AD203B41FA5}">
                      <a16:colId xmlns:a16="http://schemas.microsoft.com/office/drawing/2014/main" val="2750855970"/>
                    </a:ext>
                  </a:extLst>
                </a:gridCol>
              </a:tblGrid>
              <a:tr h="370840">
                <a:tc>
                  <a:txBody>
                    <a:bodyPr/>
                    <a:lstStyle/>
                    <a:p>
                      <a:r>
                        <a:rPr lang="en-US" sz="1800" dirty="0">
                          <a:latin typeface="Gill Sans MT" panose="020B0502020104020203" pitchFamily="34" charset="0"/>
                        </a:rPr>
                        <a:t>Sample type</a:t>
                      </a:r>
                    </a:p>
                  </a:txBody>
                  <a:tcPr/>
                </a:tc>
                <a:tc>
                  <a:txBody>
                    <a:bodyPr/>
                    <a:lstStyle/>
                    <a:p>
                      <a:r>
                        <a:rPr lang="en-US" sz="1800" dirty="0">
                          <a:latin typeface="Gill Sans MT" panose="020B0502020104020203" pitchFamily="34" charset="0"/>
                        </a:rPr>
                        <a:t>Relative</a:t>
                      </a:r>
                      <a:r>
                        <a:rPr lang="en-US" sz="1800" baseline="0" dirty="0">
                          <a:latin typeface="Gill Sans MT" panose="020B0502020104020203" pitchFamily="34" charset="0"/>
                        </a:rPr>
                        <a:t> density</a:t>
                      </a:r>
                      <a:endParaRPr lang="en-US" sz="1800" dirty="0">
                        <a:latin typeface="Gill Sans MT" panose="020B0502020104020203" pitchFamily="34" charset="0"/>
                      </a:endParaRPr>
                    </a:p>
                  </a:txBody>
                  <a:tcPr/>
                </a:tc>
                <a:extLst>
                  <a:ext uri="{0D108BD9-81ED-4DB2-BD59-A6C34878D82A}">
                    <a16:rowId xmlns:a16="http://schemas.microsoft.com/office/drawing/2014/main" val="185010890"/>
                  </a:ext>
                </a:extLst>
              </a:tr>
              <a:tr h="370840">
                <a:tc>
                  <a:txBody>
                    <a:bodyPr/>
                    <a:lstStyle/>
                    <a:p>
                      <a:r>
                        <a:rPr lang="en-US" sz="1800" dirty="0" err="1">
                          <a:latin typeface="Gill Sans MT" panose="020B0502020104020203" pitchFamily="34" charset="0"/>
                        </a:rPr>
                        <a:t>W</a:t>
                      </a:r>
                      <a:r>
                        <a:rPr lang="en-US" sz="1800" baseline="-25000" dirty="0" err="1">
                          <a:latin typeface="Gill Sans MT" panose="020B0502020104020203" pitchFamily="34" charset="0"/>
                        </a:rPr>
                        <a:t>f</a:t>
                      </a:r>
                      <a:r>
                        <a:rPr lang="en-US" sz="1800" dirty="0">
                          <a:latin typeface="Gill Sans MT" panose="020B0502020104020203" pitchFamily="34" charset="0"/>
                        </a:rPr>
                        <a:t>/W short fiber</a:t>
                      </a:r>
                    </a:p>
                  </a:txBody>
                  <a:tcPr/>
                </a:tc>
                <a:tc>
                  <a:txBody>
                    <a:bodyPr/>
                    <a:lstStyle/>
                    <a:p>
                      <a:r>
                        <a:rPr lang="en-US" sz="1800" dirty="0">
                          <a:latin typeface="Gill Sans MT" panose="020B0502020104020203" pitchFamily="34" charset="0"/>
                        </a:rPr>
                        <a:t>~91%</a:t>
                      </a:r>
                    </a:p>
                  </a:txBody>
                  <a:tcPr/>
                </a:tc>
                <a:extLst>
                  <a:ext uri="{0D108BD9-81ED-4DB2-BD59-A6C34878D82A}">
                    <a16:rowId xmlns:a16="http://schemas.microsoft.com/office/drawing/2014/main" val="2677705557"/>
                  </a:ext>
                </a:extLst>
              </a:tr>
              <a:tr h="370840">
                <a:tc>
                  <a:txBody>
                    <a:bodyPr/>
                    <a:lstStyle/>
                    <a:p>
                      <a:r>
                        <a:rPr lang="en-US" sz="1800" dirty="0">
                          <a:latin typeface="Gill Sans MT" panose="020B0502020104020203" pitchFamily="34" charset="0"/>
                        </a:rPr>
                        <a:t>Porous</a:t>
                      </a:r>
                      <a:r>
                        <a:rPr lang="en-US" sz="1800" baseline="0" dirty="0">
                          <a:latin typeface="Gill Sans MT" panose="020B0502020104020203" pitchFamily="34" charset="0"/>
                        </a:rPr>
                        <a:t> matrix </a:t>
                      </a:r>
                      <a:r>
                        <a:rPr lang="en-US" sz="1800" baseline="0" dirty="0" err="1">
                          <a:latin typeface="Gill Sans MT" panose="020B0502020104020203" pitchFamily="34" charset="0"/>
                        </a:rPr>
                        <a:t>W</a:t>
                      </a:r>
                      <a:r>
                        <a:rPr lang="en-US" sz="1800" baseline="-25000" dirty="0" err="1">
                          <a:latin typeface="Gill Sans MT" panose="020B0502020104020203" pitchFamily="34" charset="0"/>
                        </a:rPr>
                        <a:t>f</a:t>
                      </a:r>
                      <a:r>
                        <a:rPr lang="en-US" sz="1800" baseline="0" dirty="0">
                          <a:latin typeface="Gill Sans MT" panose="020B0502020104020203" pitchFamily="34" charset="0"/>
                        </a:rPr>
                        <a:t>/W</a:t>
                      </a:r>
                      <a:endParaRPr lang="en-US" sz="1800" dirty="0">
                        <a:latin typeface="Gill Sans MT" panose="020B0502020104020203" pitchFamily="34" charset="0"/>
                      </a:endParaRPr>
                    </a:p>
                  </a:txBody>
                  <a:tcPr/>
                </a:tc>
                <a:tc>
                  <a:txBody>
                    <a:bodyPr/>
                    <a:lstStyle/>
                    <a:p>
                      <a:r>
                        <a:rPr lang="en-US" sz="1800" dirty="0">
                          <a:latin typeface="Gill Sans MT" panose="020B0502020104020203" pitchFamily="34" charset="0"/>
                        </a:rPr>
                        <a:t>~78%</a:t>
                      </a:r>
                    </a:p>
                  </a:txBody>
                  <a:tcPr/>
                </a:tc>
                <a:extLst>
                  <a:ext uri="{0D108BD9-81ED-4DB2-BD59-A6C34878D82A}">
                    <a16:rowId xmlns:a16="http://schemas.microsoft.com/office/drawing/2014/main" val="1066008073"/>
                  </a:ext>
                </a:extLst>
              </a:tr>
              <a:tr h="370840">
                <a:tc>
                  <a:txBody>
                    <a:bodyPr/>
                    <a:lstStyle/>
                    <a:p>
                      <a:r>
                        <a:rPr lang="en-US" sz="1800" dirty="0">
                          <a:latin typeface="Gill Sans MT" panose="020B0502020104020203" pitchFamily="34" charset="0"/>
                        </a:rPr>
                        <a:t>Long</a:t>
                      </a:r>
                      <a:r>
                        <a:rPr lang="en-US" sz="1800" baseline="0" dirty="0">
                          <a:latin typeface="Gill Sans MT" panose="020B0502020104020203" pitchFamily="34" charset="0"/>
                        </a:rPr>
                        <a:t> fiber </a:t>
                      </a:r>
                      <a:r>
                        <a:rPr lang="en-US" sz="1800" baseline="0" dirty="0" err="1">
                          <a:latin typeface="Gill Sans MT" panose="020B0502020104020203" pitchFamily="34" charset="0"/>
                        </a:rPr>
                        <a:t>W</a:t>
                      </a:r>
                      <a:r>
                        <a:rPr lang="en-US" sz="1800" baseline="-25000" dirty="0" err="1">
                          <a:latin typeface="Gill Sans MT" panose="020B0502020104020203" pitchFamily="34" charset="0"/>
                        </a:rPr>
                        <a:t>f</a:t>
                      </a:r>
                      <a:r>
                        <a:rPr lang="en-US" sz="1800" baseline="0" dirty="0">
                          <a:latin typeface="Gill Sans MT" panose="020B0502020104020203" pitchFamily="34" charset="0"/>
                        </a:rPr>
                        <a:t>/W</a:t>
                      </a:r>
                      <a:endParaRPr lang="en-US" sz="1800" dirty="0">
                        <a:latin typeface="Gill Sans MT" panose="020B0502020104020203" pitchFamily="34" charset="0"/>
                      </a:endParaRPr>
                    </a:p>
                  </a:txBody>
                  <a:tcPr/>
                </a:tc>
                <a:tc>
                  <a:txBody>
                    <a:bodyPr/>
                    <a:lstStyle/>
                    <a:p>
                      <a:r>
                        <a:rPr lang="en-US" sz="1800" dirty="0">
                          <a:latin typeface="Gill Sans MT" panose="020B0502020104020203" pitchFamily="34" charset="0"/>
                        </a:rPr>
                        <a:t>~91%</a:t>
                      </a:r>
                    </a:p>
                  </a:txBody>
                  <a:tcPr/>
                </a:tc>
                <a:extLst>
                  <a:ext uri="{0D108BD9-81ED-4DB2-BD59-A6C34878D82A}">
                    <a16:rowId xmlns:a16="http://schemas.microsoft.com/office/drawing/2014/main" val="1750798687"/>
                  </a:ext>
                </a:extLst>
              </a:tr>
            </a:tbl>
          </a:graphicData>
        </a:graphic>
      </p:graphicFrame>
      <p:sp>
        <p:nvSpPr>
          <p:cNvPr id="7" name="Footer Placeholder 7">
            <a:extLst>
              <a:ext uri="{FF2B5EF4-FFF2-40B4-BE49-F238E27FC236}">
                <a16:creationId xmlns:a16="http://schemas.microsoft.com/office/drawing/2014/main" id="{249342E7-05F0-A697-E4FF-708242C83D46}"/>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8" name="Slide Number Placeholder 8">
            <a:extLst>
              <a:ext uri="{FF2B5EF4-FFF2-40B4-BE49-F238E27FC236}">
                <a16:creationId xmlns:a16="http://schemas.microsoft.com/office/drawing/2014/main" id="{0F1F4511-FBE6-B337-DCB1-24041EC6B866}"/>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15</a:t>
            </a:fld>
            <a:endParaRPr lang="en-GB" dirty="0">
              <a:solidFill>
                <a:prstClr val="white"/>
              </a:solidFill>
            </a:endParaRPr>
          </a:p>
        </p:txBody>
      </p:sp>
      <p:pic>
        <p:nvPicPr>
          <p:cNvPr id="9" name="Grafik 8">
            <a:extLst>
              <a:ext uri="{FF2B5EF4-FFF2-40B4-BE49-F238E27FC236}">
                <a16:creationId xmlns:a16="http://schemas.microsoft.com/office/drawing/2014/main" id="{6BE6D623-2F38-CB31-69D5-649CCED716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spTree>
    <p:extLst>
      <p:ext uri="{BB962C8B-B14F-4D97-AF65-F5344CB8AC3E}">
        <p14:creationId xmlns:p14="http://schemas.microsoft.com/office/powerpoint/2010/main" val="1387902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33FFA1A-98EB-00C0-2BD1-2A46F06A0BCC}"/>
              </a:ext>
            </a:extLst>
          </p:cNvPr>
          <p:cNvSpPr>
            <a:spLocks noGrp="1"/>
          </p:cNvSpPr>
          <p:nvPr>
            <p:ph type="title"/>
          </p:nvPr>
        </p:nvSpPr>
        <p:spPr/>
        <p:txBody>
          <a:bodyPr/>
          <a:lstStyle/>
          <a:p>
            <a:r>
              <a:rPr lang="en-US" dirty="0"/>
              <a:t>Summary</a:t>
            </a:r>
            <a:endParaRPr lang="en-GB" dirty="0"/>
          </a:p>
        </p:txBody>
      </p:sp>
      <p:sp>
        <p:nvSpPr>
          <p:cNvPr id="3" name="Rectangle 2">
            <a:extLst>
              <a:ext uri="{FF2B5EF4-FFF2-40B4-BE49-F238E27FC236}">
                <a16:creationId xmlns:a16="http://schemas.microsoft.com/office/drawing/2014/main" id="{77BF2974-E536-F8FB-1AF0-5BF40762E51C}"/>
              </a:ext>
            </a:extLst>
          </p:cNvPr>
          <p:cNvSpPr/>
          <p:nvPr/>
        </p:nvSpPr>
        <p:spPr>
          <a:xfrm>
            <a:off x="983432" y="1196752"/>
            <a:ext cx="9293508" cy="4691349"/>
          </a:xfrm>
          <a:prstGeom prst="rect">
            <a:avLst/>
          </a:prstGeom>
        </p:spPr>
        <p:txBody>
          <a:bodyPr wrap="square">
            <a:spAutoFit/>
          </a:bodyPr>
          <a:lstStyle/>
          <a:p>
            <a:pPr marL="285750" indent="-285750">
              <a:lnSpc>
                <a:spcPct val="114000"/>
              </a:lnSpc>
              <a:buFont typeface="Wingdings" panose="05000000000000000000" pitchFamily="2" charset="2"/>
              <a:buChar char="Ø"/>
            </a:pPr>
            <a:r>
              <a:rPr lang="de-DE" sz="2200" dirty="0">
                <a:latin typeface="Arial" panose="020B0604020202020204" pitchFamily="34" charset="0"/>
                <a:cs typeface="Arial" panose="020B0604020202020204" pitchFamily="34" charset="0"/>
              </a:rPr>
              <a:t>The newly developed powder-metallurgical </a:t>
            </a:r>
            <a:r>
              <a:rPr lang="en-US" sz="2200" dirty="0">
                <a:latin typeface="Arial" panose="020B0604020202020204" pitchFamily="34" charset="0"/>
                <a:cs typeface="Arial" panose="020B0604020202020204" pitchFamily="34" charset="0"/>
              </a:rPr>
              <a:t>L-</a:t>
            </a:r>
            <a:r>
              <a:rPr lang="en-US" sz="2200" dirty="0" err="1">
                <a:latin typeface="Arial" panose="020B0604020202020204" pitchFamily="34" charset="0"/>
                <a:cs typeface="Arial" panose="020B0604020202020204" pitchFamily="34" charset="0"/>
              </a:rPr>
              <a:t>W</a:t>
            </a:r>
            <a:r>
              <a:rPr lang="en-US" sz="2200" baseline="-25000" dirty="0" err="1">
                <a:latin typeface="Arial" panose="020B0604020202020204" pitchFamily="34" charset="0"/>
                <a:cs typeface="Arial" panose="020B0604020202020204" pitchFamily="34" charset="0"/>
              </a:rPr>
              <a:t>f</a:t>
            </a:r>
            <a:r>
              <a:rPr lang="en-US" sz="2200" dirty="0">
                <a:latin typeface="Arial" panose="020B0604020202020204" pitchFamily="34" charset="0"/>
                <a:cs typeface="Arial" panose="020B0604020202020204" pitchFamily="34" charset="0"/>
              </a:rPr>
              <a:t>/W has been characterized, including mechanical behavior, thermal physical behavior, erosion, retention, high heat flux tests.</a:t>
            </a:r>
          </a:p>
          <a:p>
            <a:pPr marL="285750" indent="-285750">
              <a:lnSpc>
                <a:spcPct val="114000"/>
              </a:lnSpc>
              <a:buFont typeface="Wingdings" panose="05000000000000000000" pitchFamily="2" charset="2"/>
              <a:buChar char="Ø"/>
            </a:pPr>
            <a:r>
              <a:rPr lang="en-US" sz="2200" dirty="0">
                <a:latin typeface="Arial" panose="020B0604020202020204" pitchFamily="34" charset="0"/>
                <a:cs typeface="Arial" panose="020B0604020202020204" pitchFamily="34" charset="0"/>
              </a:rPr>
              <a:t>the </a:t>
            </a:r>
            <a:r>
              <a:rPr lang="en-US" sz="2200" dirty="0" err="1">
                <a:latin typeface="Arial" panose="020B0604020202020204" pitchFamily="34" charset="0"/>
                <a:cs typeface="Arial" panose="020B0604020202020204" pitchFamily="34" charset="0"/>
              </a:rPr>
              <a:t>W</a:t>
            </a:r>
            <a:r>
              <a:rPr lang="en-US" sz="2200" baseline="-25000" dirty="0" err="1">
                <a:latin typeface="Arial" panose="020B0604020202020204" pitchFamily="34" charset="0"/>
                <a:cs typeface="Arial" panose="020B0604020202020204" pitchFamily="34" charset="0"/>
              </a:rPr>
              <a:t>f</a:t>
            </a:r>
            <a:r>
              <a:rPr lang="en-US" sz="2200" dirty="0">
                <a:latin typeface="Arial" panose="020B0604020202020204" pitchFamily="34" charset="0"/>
                <a:cs typeface="Arial" panose="020B0604020202020204" pitchFamily="34" charset="0"/>
              </a:rPr>
              <a:t>/W composites could improve significantly the damage resilience compared to pure W without losing much of other properties.</a:t>
            </a:r>
          </a:p>
          <a:p>
            <a:pPr marL="342900" marR="0" lvl="0" indent="-342900" algn="l" defTabSz="1219170" rtl="0" eaLnBrk="1" fontAlgn="auto" latinLnBrk="0" hangingPunct="1">
              <a:lnSpc>
                <a:spcPct val="114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HHF</a:t>
            </a:r>
            <a:r>
              <a:rPr kumimoji="0" lang="en-US" altLang="zh-CN" sz="2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tests show that for the original status of </a:t>
            </a:r>
            <a:r>
              <a:rPr kumimoji="0" lang="en-US" altLang="zh-CN" sz="2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Wf</a:t>
            </a:r>
            <a:r>
              <a:rPr kumimoji="0" lang="en-US" altLang="zh-CN" sz="2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/W components, 15MW/m</a:t>
            </a:r>
            <a:r>
              <a:rPr kumimoji="0" lang="en-US" altLang="zh-CN" sz="2200" b="0" i="0" u="none" strike="noStrike" kern="1200" cap="none" spc="0" normalizeH="0" baseline="3000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2</a:t>
            </a:r>
            <a:r>
              <a:rPr kumimoji="0" lang="en-US" altLang="zh-CN" sz="2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for flat tiles and 20MW/m</a:t>
            </a:r>
            <a:r>
              <a:rPr kumimoji="0" lang="en-US" altLang="zh-CN" sz="2200" b="0" i="0" u="none" strike="noStrike" kern="1200" cap="none" spc="0" normalizeH="0" baseline="3000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2</a:t>
            </a:r>
            <a:r>
              <a:rPr kumimoji="0" lang="en-US" altLang="zh-CN" sz="2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for </a:t>
            </a:r>
            <a:r>
              <a:rPr kumimoji="0" lang="en-US" altLang="zh-CN" sz="2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monoblocks</a:t>
            </a:r>
            <a:r>
              <a:rPr kumimoji="0" lang="en-US" altLang="zh-CN" sz="2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could be handled</a:t>
            </a:r>
          </a:p>
          <a:p>
            <a:pPr>
              <a:lnSpc>
                <a:spcPct val="114000"/>
              </a:lnSpc>
            </a:pPr>
            <a:endParaRPr lang="en-US" sz="2200" b="1" dirty="0">
              <a:latin typeface="Arial" panose="020B0604020202020204" pitchFamily="34" charset="0"/>
              <a:cs typeface="Arial" panose="020B0604020202020204" pitchFamily="34" charset="0"/>
            </a:endParaRPr>
          </a:p>
          <a:p>
            <a:pPr>
              <a:lnSpc>
                <a:spcPct val="114000"/>
              </a:lnSpc>
            </a:pPr>
            <a:r>
              <a:rPr lang="en-US" sz="2200" b="1" dirty="0">
                <a:latin typeface="Arial" panose="020B0604020202020204" pitchFamily="34" charset="0"/>
                <a:cs typeface="Arial" panose="020B0604020202020204" pitchFamily="34" charset="0"/>
              </a:rPr>
              <a:t>Outlook</a:t>
            </a:r>
          </a:p>
          <a:p>
            <a:pPr marL="285750" indent="-285750">
              <a:lnSpc>
                <a:spcPct val="114000"/>
              </a:lnSpc>
              <a:buFont typeface="Wingdings" panose="05000000000000000000" pitchFamily="2" charset="2"/>
              <a:buChar char="q"/>
            </a:pPr>
            <a:r>
              <a:rPr lang="en-US" sz="2200" dirty="0">
                <a:latin typeface="Arial" panose="020B0604020202020204" pitchFamily="34" charset="0"/>
                <a:cs typeface="Arial" panose="020B0604020202020204" pitchFamily="34" charset="0"/>
              </a:rPr>
              <a:t>Neutron irradiation</a:t>
            </a:r>
          </a:p>
          <a:p>
            <a:pPr marL="285750" indent="-285750">
              <a:lnSpc>
                <a:spcPct val="114000"/>
              </a:lnSpc>
              <a:buFont typeface="Wingdings" panose="05000000000000000000" pitchFamily="2" charset="2"/>
              <a:buChar char="q"/>
            </a:pPr>
            <a:r>
              <a:rPr lang="en-US" altLang="zh-CN" sz="2200" dirty="0">
                <a:latin typeface="Arial" panose="020B0604020202020204" pitchFamily="34" charset="0"/>
                <a:cs typeface="Arial" panose="020B0604020202020204" pitchFamily="34" charset="0"/>
              </a:rPr>
              <a:t>Fiber reinforced joining</a:t>
            </a:r>
          </a:p>
          <a:p>
            <a:pPr marL="285750" indent="-285750">
              <a:lnSpc>
                <a:spcPct val="114000"/>
              </a:lnSpc>
              <a:buFont typeface="Wingdings" panose="05000000000000000000" pitchFamily="2" charset="2"/>
              <a:buChar char="q"/>
            </a:pPr>
            <a:r>
              <a:rPr lang="de-DE" sz="2200" dirty="0">
                <a:latin typeface="Arial" panose="020B0604020202020204" pitchFamily="34" charset="0"/>
                <a:cs typeface="Arial" panose="020B0604020202020204" pitchFamily="34" charset="0"/>
              </a:rPr>
              <a:t>Improving the sintering density</a:t>
            </a:r>
            <a:endParaRPr lang="en-US" sz="2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ADDF30D-60DB-4BB7-EEB8-2739CD3BD2B4}"/>
              </a:ext>
            </a:extLst>
          </p:cNvPr>
          <p:cNvPicPr>
            <a:picLocks noChangeAspect="1"/>
          </p:cNvPicPr>
          <p:nvPr/>
        </p:nvPicPr>
        <p:blipFill>
          <a:blip r:embed="rId2"/>
          <a:stretch>
            <a:fillRect/>
          </a:stretch>
        </p:blipFill>
        <p:spPr>
          <a:xfrm>
            <a:off x="6600056" y="4378953"/>
            <a:ext cx="4082846" cy="1491428"/>
          </a:xfrm>
          <a:prstGeom prst="rect">
            <a:avLst/>
          </a:prstGeom>
          <a:ln>
            <a:noFill/>
          </a:ln>
          <a:effectLst>
            <a:softEdge rad="112500"/>
          </a:effectLst>
        </p:spPr>
      </p:pic>
      <p:sp>
        <p:nvSpPr>
          <p:cNvPr id="6" name="Footer Placeholder 7">
            <a:extLst>
              <a:ext uri="{FF2B5EF4-FFF2-40B4-BE49-F238E27FC236}">
                <a16:creationId xmlns:a16="http://schemas.microsoft.com/office/drawing/2014/main" id="{804C6CE3-AC38-6C30-113C-D62F3A84CD37}"/>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7" name="Slide Number Placeholder 8">
            <a:extLst>
              <a:ext uri="{FF2B5EF4-FFF2-40B4-BE49-F238E27FC236}">
                <a16:creationId xmlns:a16="http://schemas.microsoft.com/office/drawing/2014/main" id="{C385B32B-C7A2-8176-365F-DACE07F2ABCB}"/>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16</a:t>
            </a:fld>
            <a:endParaRPr lang="en-GB" dirty="0">
              <a:solidFill>
                <a:prstClr val="white"/>
              </a:solidFill>
            </a:endParaRPr>
          </a:p>
        </p:txBody>
      </p:sp>
      <p:pic>
        <p:nvPicPr>
          <p:cNvPr id="8" name="Grafik 7">
            <a:extLst>
              <a:ext uri="{FF2B5EF4-FFF2-40B4-BE49-F238E27FC236}">
                <a16:creationId xmlns:a16="http://schemas.microsoft.com/office/drawing/2014/main" id="{932F8F1A-31F3-1576-9925-F157EE7B71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pic>
        <p:nvPicPr>
          <p:cNvPr id="9" name="Picture 2" descr="EUROfusion Consortium Member Germany">
            <a:extLst>
              <a:ext uri="{FF2B5EF4-FFF2-40B4-BE49-F238E27FC236}">
                <a16:creationId xmlns:a16="http://schemas.microsoft.com/office/drawing/2014/main" id="{EA96FCBB-2215-A0AA-8C5D-5E1C3ED1848B}"/>
              </a:ext>
            </a:extLst>
          </p:cNvPr>
          <p:cNvPicPr>
            <a:picLocks noChangeAspect="1" noChangeArrowheads="1"/>
          </p:cNvPicPr>
          <p:nvPr/>
        </p:nvPicPr>
        <p:blipFill>
          <a:blip r:embed="rId4"/>
          <a:srcRect l="74688"/>
          <a:stretch/>
        </p:blipFill>
        <p:spPr bwMode="auto">
          <a:xfrm>
            <a:off x="9621929" y="0"/>
            <a:ext cx="697736" cy="764516"/>
          </a:xfrm>
          <a:prstGeom prst="rect">
            <a:avLst/>
          </a:prstGeom>
          <a:noFill/>
        </p:spPr>
      </p:pic>
    </p:spTree>
    <p:extLst>
      <p:ext uri="{BB962C8B-B14F-4D97-AF65-F5344CB8AC3E}">
        <p14:creationId xmlns:p14="http://schemas.microsoft.com/office/powerpoint/2010/main" val="2901214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4C15D0-A7B0-6E4C-DF58-44D459FEB4F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EUROfusion Values | Event | dd Month yyyy</a:t>
            </a:r>
          </a:p>
        </p:txBody>
      </p:sp>
      <p:sp>
        <p:nvSpPr>
          <p:cNvPr id="3" name="Slide Number Placeholder 2">
            <a:extLst>
              <a:ext uri="{FF2B5EF4-FFF2-40B4-BE49-F238E27FC236}">
                <a16:creationId xmlns:a16="http://schemas.microsoft.com/office/drawing/2014/main" id="{EAAC1546-EA46-CF0C-BF92-0A30606601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2290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6942AE1-17E5-3DF4-AF22-F9DEDCBE353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EUROfusion members | Event | dd Month yyyy</a:t>
            </a:r>
          </a:p>
        </p:txBody>
      </p:sp>
      <p:sp>
        <p:nvSpPr>
          <p:cNvPr id="4" name="Slide Number Placeholder 3">
            <a:extLst>
              <a:ext uri="{FF2B5EF4-FFF2-40B4-BE49-F238E27FC236}">
                <a16:creationId xmlns:a16="http://schemas.microsoft.com/office/drawing/2014/main" id="{6FFA8EC3-A391-A63B-5C2C-A6ADD15F35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6714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04705459-E00D-F707-441A-57AC9A6C22BF}"/>
              </a:ext>
            </a:extLst>
          </p:cNvPr>
          <p:cNvSpPr>
            <a:spLocks noGrp="1"/>
          </p:cNvSpPr>
          <p:nvPr>
            <p:ph type="title"/>
          </p:nvPr>
        </p:nvSpPr>
        <p:spPr/>
        <p:txBody>
          <a:bodyPr/>
          <a:lstStyle/>
          <a:p>
            <a:r>
              <a:rPr lang="de-DE" dirty="0"/>
              <a:t>Crack </a:t>
            </a:r>
            <a:r>
              <a:rPr lang="de-DE" dirty="0" err="1"/>
              <a:t>formation</a:t>
            </a:r>
            <a:r>
              <a:rPr lang="de-DE" dirty="0"/>
              <a:t> </a:t>
            </a:r>
            <a:r>
              <a:rPr lang="de-DE" dirty="0" err="1"/>
              <a:t>for</a:t>
            </a:r>
            <a:r>
              <a:rPr lang="de-DE" dirty="0"/>
              <a:t> </a:t>
            </a:r>
            <a:r>
              <a:rPr lang="de-DE" dirty="0" err="1"/>
              <a:t>tungsten</a:t>
            </a:r>
            <a:r>
              <a:rPr lang="de-DE" dirty="0"/>
              <a:t> </a:t>
            </a:r>
            <a:r>
              <a:rPr lang="de-DE" dirty="0" err="1"/>
              <a:t>armor</a:t>
            </a:r>
            <a:endParaRPr lang="en-GB" dirty="0"/>
          </a:p>
        </p:txBody>
      </p:sp>
      <p:pic>
        <p:nvPicPr>
          <p:cNvPr id="3" name="Picture 2" descr="C:\Users\muyuan.E2MMUYUAN\Pictures\PEEQ_5thcycle.png">
            <a:extLst>
              <a:ext uri="{FF2B5EF4-FFF2-40B4-BE49-F238E27FC236}">
                <a16:creationId xmlns:a16="http://schemas.microsoft.com/office/drawing/2014/main" id="{8B5CEBD7-8B3D-3834-87F4-558909C3B5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80" y="2686450"/>
            <a:ext cx="2469599" cy="30603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5650E1D-7AC5-01A1-FF95-31917027FD54}"/>
              </a:ext>
            </a:extLst>
          </p:cNvPr>
          <p:cNvSpPr/>
          <p:nvPr/>
        </p:nvSpPr>
        <p:spPr>
          <a:xfrm>
            <a:off x="710834" y="1246586"/>
            <a:ext cx="6714607" cy="1277273"/>
          </a:xfrm>
          <a:prstGeom prst="rect">
            <a:avLst/>
          </a:prstGeom>
          <a:ln>
            <a:noFill/>
          </a:ln>
        </p:spPr>
        <p:txBody>
          <a:bodyPr wrap="square">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Intrinsic </a:t>
            </a:r>
            <a:r>
              <a:rPr kumimoji="0" lang="en-US" sz="24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brittleness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of tungsten material</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Thermal heat load at the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divertor</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srgbClr val="0067B4"/>
                </a:solidFill>
                <a:effectLst/>
                <a:uLnTx/>
                <a:uFillTx/>
                <a:latin typeface="Arial" panose="020B0604020202020204" pitchFamily="34" charset="0"/>
                <a:cs typeface="Arial" panose="020B0604020202020204" pitchFamily="34" charset="0"/>
              </a:rPr>
              <a:t>thermal stress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a:t>
            </a:r>
            <a:r>
              <a:rPr kumimoji="0" lang="en-US" sz="2400" b="0" i="0" u="none" strike="noStrike" kern="1200" cap="none" spc="0" normalizeH="0" baseline="0" noProof="0" dirty="0">
                <a:ln>
                  <a:noFill/>
                </a:ln>
                <a:solidFill>
                  <a:srgbClr val="0067B4"/>
                </a:solidFill>
                <a:effectLst/>
                <a:uLnTx/>
                <a:uFillTx/>
                <a:latin typeface="Arial" panose="020B0604020202020204" pitchFamily="34" charset="0"/>
                <a:cs typeface="Arial" panose="020B0604020202020204" pitchFamily="34" charset="0"/>
              </a:rPr>
              <a:t>thermal fatigue</a:t>
            </a:r>
          </a:p>
        </p:txBody>
      </p:sp>
      <p:grpSp>
        <p:nvGrpSpPr>
          <p:cNvPr id="5" name="Gruppieren 13">
            <a:extLst>
              <a:ext uri="{FF2B5EF4-FFF2-40B4-BE49-F238E27FC236}">
                <a16:creationId xmlns:a16="http://schemas.microsoft.com/office/drawing/2014/main" id="{FEC62770-7EEB-AEDC-26E6-56BF2393A21F}"/>
              </a:ext>
            </a:extLst>
          </p:cNvPr>
          <p:cNvGrpSpPr/>
          <p:nvPr/>
        </p:nvGrpSpPr>
        <p:grpSpPr>
          <a:xfrm>
            <a:off x="3101701" y="3673862"/>
            <a:ext cx="4323740" cy="2093367"/>
            <a:chOff x="1870364" y="3747946"/>
            <a:chExt cx="5956589" cy="2883921"/>
          </a:xfrm>
        </p:grpSpPr>
        <p:pic>
          <p:nvPicPr>
            <p:cNvPr id="6" name="Picture 2">
              <a:extLst>
                <a:ext uri="{FF2B5EF4-FFF2-40B4-BE49-F238E27FC236}">
                  <a16:creationId xmlns:a16="http://schemas.microsoft.com/office/drawing/2014/main" id="{56923CFC-0666-1E1B-660E-64684BCB0C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364" y="3747946"/>
              <a:ext cx="5956589" cy="231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16">
              <a:extLst>
                <a:ext uri="{FF2B5EF4-FFF2-40B4-BE49-F238E27FC236}">
                  <a16:creationId xmlns:a16="http://schemas.microsoft.com/office/drawing/2014/main" id="{B73FC6E6-01E3-5CAC-F35A-5272C2EEC2A6}"/>
                </a:ext>
              </a:extLst>
            </p:cNvPr>
            <p:cNvSpPr/>
            <p:nvPr/>
          </p:nvSpPr>
          <p:spPr>
            <a:xfrm>
              <a:off x="1870364" y="6059457"/>
              <a:ext cx="5956589" cy="5724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 Pintsuk et al. / Fusion Engineering and Design 88 (2013) 1858– 1861 1861 </a:t>
              </a:r>
            </a:p>
          </p:txBody>
        </p:sp>
      </p:grpSp>
      <p:sp>
        <p:nvSpPr>
          <p:cNvPr id="8" name="TextBox 7">
            <a:extLst>
              <a:ext uri="{FF2B5EF4-FFF2-40B4-BE49-F238E27FC236}">
                <a16:creationId xmlns:a16="http://schemas.microsoft.com/office/drawing/2014/main" id="{91463BCA-6A83-3D8E-20C6-5E2EEE5D2B42}"/>
              </a:ext>
            </a:extLst>
          </p:cNvPr>
          <p:cNvSpPr txBox="1"/>
          <p:nvPr/>
        </p:nvSpPr>
        <p:spPr>
          <a:xfrm>
            <a:off x="8544272" y="4964473"/>
            <a:ext cx="271901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Neutron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embrittlement</a:t>
            </a:r>
          </a:p>
        </p:txBody>
      </p:sp>
      <p:sp>
        <p:nvSpPr>
          <p:cNvPr id="9" name="TextBox 8">
            <a:extLst>
              <a:ext uri="{FF2B5EF4-FFF2-40B4-BE49-F238E27FC236}">
                <a16:creationId xmlns:a16="http://schemas.microsoft.com/office/drawing/2014/main" id="{FEB692F0-8E3C-C200-5E3C-F19DAE983FF3}"/>
              </a:ext>
            </a:extLst>
          </p:cNvPr>
          <p:cNvSpPr txBox="1"/>
          <p:nvPr/>
        </p:nvSpPr>
        <p:spPr>
          <a:xfrm>
            <a:off x="7627563" y="5502613"/>
            <a:ext cx="4420826" cy="369332"/>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damage resilient material is required</a:t>
            </a:r>
          </a:p>
        </p:txBody>
      </p:sp>
      <p:pic>
        <p:nvPicPr>
          <p:cNvPr id="10" name="Picture 9">
            <a:extLst>
              <a:ext uri="{FF2B5EF4-FFF2-40B4-BE49-F238E27FC236}">
                <a16:creationId xmlns:a16="http://schemas.microsoft.com/office/drawing/2014/main" id="{638CA6DB-A365-E216-2237-6636967DE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8812" y="784890"/>
            <a:ext cx="3739788" cy="3670533"/>
          </a:xfrm>
          <a:prstGeom prst="rect">
            <a:avLst/>
          </a:prstGeom>
        </p:spPr>
      </p:pic>
      <p:sp>
        <p:nvSpPr>
          <p:cNvPr id="11" name="Rectangle 10">
            <a:extLst>
              <a:ext uri="{FF2B5EF4-FFF2-40B4-BE49-F238E27FC236}">
                <a16:creationId xmlns:a16="http://schemas.microsoft.com/office/drawing/2014/main" id="{0A0C84FE-DEC7-B00B-91B9-2861A31423A6}"/>
              </a:ext>
            </a:extLst>
          </p:cNvPr>
          <p:cNvSpPr/>
          <p:nvPr/>
        </p:nvSpPr>
        <p:spPr>
          <a:xfrm>
            <a:off x="579105" y="5684606"/>
            <a:ext cx="2171347" cy="6924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Accumulated equivalent plastic strain field in the tungsten armor block after the 5th HHF load cycle at 20 MW/m</a:t>
            </a:r>
            <a:r>
              <a:rPr kumimoji="0" lang="en-US" sz="900" b="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2</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9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M.Li</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ooter Placeholder 7">
            <a:extLst>
              <a:ext uri="{FF2B5EF4-FFF2-40B4-BE49-F238E27FC236}">
                <a16:creationId xmlns:a16="http://schemas.microsoft.com/office/drawing/2014/main" id="{9D9FB9B0-905E-4081-D4D5-06D5D52CF7E0}"/>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14" name="Slide Number Placeholder 8">
            <a:extLst>
              <a:ext uri="{FF2B5EF4-FFF2-40B4-BE49-F238E27FC236}">
                <a16:creationId xmlns:a16="http://schemas.microsoft.com/office/drawing/2014/main" id="{7CEFEFE5-1C04-1DB3-F947-01990746716B}"/>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2</a:t>
            </a:fld>
            <a:endParaRPr lang="en-GB" dirty="0">
              <a:solidFill>
                <a:prstClr val="white"/>
              </a:solidFill>
            </a:endParaRPr>
          </a:p>
        </p:txBody>
      </p:sp>
      <p:pic>
        <p:nvPicPr>
          <p:cNvPr id="15" name="Grafik 14">
            <a:extLst>
              <a:ext uri="{FF2B5EF4-FFF2-40B4-BE49-F238E27FC236}">
                <a16:creationId xmlns:a16="http://schemas.microsoft.com/office/drawing/2014/main" id="{00D4E792-23C4-C28F-B317-49A0EFC2AF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spTree>
    <p:extLst>
      <p:ext uri="{BB962C8B-B14F-4D97-AF65-F5344CB8AC3E}">
        <p14:creationId xmlns:p14="http://schemas.microsoft.com/office/powerpoint/2010/main" val="2350097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322422F-24CA-A987-4C63-F0C5AC7DAB9C}"/>
              </a:ext>
            </a:extLst>
          </p:cNvPr>
          <p:cNvSpPr>
            <a:spLocks noGrp="1"/>
          </p:cNvSpPr>
          <p:nvPr>
            <p:ph type="title"/>
          </p:nvPr>
        </p:nvSpPr>
        <p:spPr/>
        <p:txBody>
          <a:bodyPr/>
          <a:lstStyle/>
          <a:p>
            <a:r>
              <a:rPr lang="en-US" dirty="0"/>
              <a:t>Long fiber tungsten fiber reinforced tungsten</a:t>
            </a:r>
            <a:endParaRPr lang="en-GB" dirty="0"/>
          </a:p>
        </p:txBody>
      </p:sp>
      <p:sp>
        <p:nvSpPr>
          <p:cNvPr id="3" name="Text Placeholder 4">
            <a:extLst>
              <a:ext uri="{FF2B5EF4-FFF2-40B4-BE49-F238E27FC236}">
                <a16:creationId xmlns:a16="http://schemas.microsoft.com/office/drawing/2014/main" id="{57789A54-B596-FE90-879D-CD28B9EB8B1E}"/>
              </a:ext>
            </a:extLst>
          </p:cNvPr>
          <p:cNvSpPr txBox="1">
            <a:spLocks/>
          </p:cNvSpPr>
          <p:nvPr/>
        </p:nvSpPr>
        <p:spPr>
          <a:xfrm>
            <a:off x="358774" y="938786"/>
            <a:ext cx="11449049" cy="509994"/>
          </a:xfrm>
          <a:prstGeom prst="rect">
            <a:avLst/>
          </a:prstGeom>
        </p:spPr>
        <p:txBody>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endParaRPr lang="en-US" dirty="0">
              <a:cs typeface="Arial" panose="020B0604020202020204" pitchFamily="34" charset="0"/>
            </a:endParaRPr>
          </a:p>
        </p:txBody>
      </p:sp>
      <p:pic>
        <p:nvPicPr>
          <p:cNvPr id="8" name="Picture 7">
            <a:extLst>
              <a:ext uri="{FF2B5EF4-FFF2-40B4-BE49-F238E27FC236}">
                <a16:creationId xmlns:a16="http://schemas.microsoft.com/office/drawing/2014/main" id="{99D03AD3-ABB2-6422-A598-C55A360EFE3A}"/>
              </a:ext>
            </a:extLst>
          </p:cNvPr>
          <p:cNvPicPr>
            <a:picLocks noChangeAspect="1"/>
          </p:cNvPicPr>
          <p:nvPr/>
        </p:nvPicPr>
        <p:blipFill>
          <a:blip r:embed="rId2"/>
          <a:stretch>
            <a:fillRect/>
          </a:stretch>
        </p:blipFill>
        <p:spPr>
          <a:xfrm>
            <a:off x="6969032" y="921955"/>
            <a:ext cx="1749760" cy="1978383"/>
          </a:xfrm>
          <a:prstGeom prst="rect">
            <a:avLst/>
          </a:prstGeom>
        </p:spPr>
      </p:pic>
      <p:pic>
        <p:nvPicPr>
          <p:cNvPr id="12" name="Picture 11">
            <a:extLst>
              <a:ext uri="{FF2B5EF4-FFF2-40B4-BE49-F238E27FC236}">
                <a16:creationId xmlns:a16="http://schemas.microsoft.com/office/drawing/2014/main" id="{F7C2A422-FC67-0D1B-32EC-51BA011D3761}"/>
              </a:ext>
            </a:extLst>
          </p:cNvPr>
          <p:cNvPicPr>
            <a:picLocks noChangeAspect="1"/>
          </p:cNvPicPr>
          <p:nvPr/>
        </p:nvPicPr>
        <p:blipFill>
          <a:blip r:embed="rId3"/>
          <a:stretch>
            <a:fillRect/>
          </a:stretch>
        </p:blipFill>
        <p:spPr>
          <a:xfrm>
            <a:off x="10590992" y="1398219"/>
            <a:ext cx="1476101" cy="1326418"/>
          </a:xfrm>
          <a:prstGeom prst="rect">
            <a:avLst/>
          </a:prstGeom>
        </p:spPr>
      </p:pic>
      <p:pic>
        <p:nvPicPr>
          <p:cNvPr id="25" name="Picture 24"/>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b="7859"/>
          <a:stretch/>
        </p:blipFill>
        <p:spPr>
          <a:xfrm>
            <a:off x="3359480" y="3607503"/>
            <a:ext cx="3240360" cy="2244251"/>
          </a:xfrm>
          <a:prstGeom prst="rect">
            <a:avLst/>
          </a:prstGeom>
        </p:spPr>
      </p:pic>
      <p:pic>
        <p:nvPicPr>
          <p:cNvPr id="24" name="Picture 23">
            <a:extLst>
              <a:ext uri="{FF2B5EF4-FFF2-40B4-BE49-F238E27FC236}">
                <a16:creationId xmlns:a16="http://schemas.microsoft.com/office/drawing/2014/main" id="{FA235102-709A-B8C6-9F3E-D237FE4278A5}"/>
              </a:ext>
            </a:extLst>
          </p:cNvPr>
          <p:cNvPicPr>
            <a:picLocks noChangeAspect="1"/>
          </p:cNvPicPr>
          <p:nvPr/>
        </p:nvPicPr>
        <p:blipFill>
          <a:blip r:embed="rId6"/>
          <a:srcRect b="15060"/>
          <a:stretch/>
        </p:blipFill>
        <p:spPr>
          <a:xfrm>
            <a:off x="8641549" y="1239347"/>
            <a:ext cx="2058733" cy="1434729"/>
          </a:xfrm>
          <a:prstGeom prst="rect">
            <a:avLst/>
          </a:prstGeom>
        </p:spPr>
      </p:pic>
      <p:pic>
        <p:nvPicPr>
          <p:cNvPr id="26" name="Picture 25">
            <a:extLst>
              <a:ext uri="{FF2B5EF4-FFF2-40B4-BE49-F238E27FC236}">
                <a16:creationId xmlns:a16="http://schemas.microsoft.com/office/drawing/2014/main" id="{49C1A6A7-F429-6B8B-F176-FC32C55AC7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956" y="1365393"/>
            <a:ext cx="2224076" cy="3166091"/>
          </a:xfrm>
          <a:prstGeom prst="rect">
            <a:avLst/>
          </a:prstGeom>
        </p:spPr>
      </p:pic>
      <p:sp>
        <p:nvSpPr>
          <p:cNvPr id="27" name="Textfeld 4">
            <a:extLst>
              <a:ext uri="{FF2B5EF4-FFF2-40B4-BE49-F238E27FC236}">
                <a16:creationId xmlns:a16="http://schemas.microsoft.com/office/drawing/2014/main" id="{2FBA3036-173B-CFF8-B69A-378DF1D720B1}"/>
              </a:ext>
            </a:extLst>
          </p:cNvPr>
          <p:cNvSpPr txBox="1"/>
          <p:nvPr/>
        </p:nvSpPr>
        <p:spPr>
          <a:xfrm>
            <a:off x="485956" y="4653072"/>
            <a:ext cx="2334556" cy="1015663"/>
          </a:xfrm>
          <a:prstGeom prst="rect">
            <a:avLst/>
          </a:prstGeom>
          <a:noFill/>
          <a:ln w="38100">
            <a:solidFill>
              <a:srgbClr val="005B8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Tungsten fiber-reinforced tungsten (W</a:t>
            </a:r>
            <a:r>
              <a:rPr kumimoji="0" lang="en-US" sz="2000" b="1"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f</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/W)</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449E25DA-2335-74BF-4D09-F569FE845055}"/>
              </a:ext>
            </a:extLst>
          </p:cNvPr>
          <p:cNvSpPr/>
          <p:nvPr/>
        </p:nvSpPr>
        <p:spPr>
          <a:xfrm>
            <a:off x="340146" y="5973342"/>
            <a:ext cx="4714506" cy="507831"/>
          </a:xfrm>
          <a:prstGeom prst="rect">
            <a:avLst/>
          </a:prstGeom>
        </p:spPr>
        <p:txBody>
          <a:bodyPr wrap="square">
            <a:spAutoFit/>
          </a:bodyPr>
          <a:lstStyle/>
          <a:p>
            <a:r>
              <a:rPr lang="en-US" sz="900" dirty="0">
                <a:latin typeface="Arial" panose="020B0604020202020204" pitchFamily="34" charset="0"/>
                <a:cs typeface="Arial" panose="020B0604020202020204" pitchFamily="34" charset="0"/>
              </a:rPr>
              <a:t>J. Riesch, Y. Han, J. </a:t>
            </a:r>
            <a:r>
              <a:rPr lang="en-US" sz="900" dirty="0" err="1">
                <a:latin typeface="Arial" panose="020B0604020202020204" pitchFamily="34" charset="0"/>
                <a:cs typeface="Arial" panose="020B0604020202020204" pitchFamily="34" charset="0"/>
              </a:rPr>
              <a:t>Almanstotter</a:t>
            </a:r>
            <a:r>
              <a:rPr lang="en-US" sz="900" dirty="0">
                <a:latin typeface="Arial" panose="020B0604020202020204" pitchFamily="34" charset="0"/>
                <a:cs typeface="Arial" panose="020B0604020202020204" pitchFamily="34" charset="0"/>
              </a:rPr>
              <a:t>, J.W. Coenen, T. </a:t>
            </a:r>
            <a:r>
              <a:rPr lang="en-US" sz="900" dirty="0" err="1">
                <a:latin typeface="Arial" panose="020B0604020202020204" pitchFamily="34" charset="0"/>
                <a:cs typeface="Arial" panose="020B0604020202020204" pitchFamily="34" charset="0"/>
              </a:rPr>
              <a:t>Hoschen</a:t>
            </a:r>
            <a:r>
              <a:rPr lang="en-US" sz="900" dirty="0">
                <a:latin typeface="Arial" panose="020B0604020202020204" pitchFamily="34" charset="0"/>
                <a:cs typeface="Arial" panose="020B0604020202020204" pitchFamily="34" charset="0"/>
              </a:rPr>
              <a:t>, B. Jasper, P. Zhao, C. Linsmeier, R. Neu, Development of tungsten </a:t>
            </a:r>
            <a:r>
              <a:rPr lang="en-US" sz="900" dirty="0" err="1">
                <a:latin typeface="Arial" panose="020B0604020202020204" pitchFamily="34" charset="0"/>
                <a:cs typeface="Arial" panose="020B0604020202020204" pitchFamily="34" charset="0"/>
              </a:rPr>
              <a:t>fibre</a:t>
            </a:r>
            <a:r>
              <a:rPr lang="en-US" sz="900" dirty="0">
                <a:latin typeface="Arial" panose="020B0604020202020204" pitchFamily="34" charset="0"/>
                <a:cs typeface="Arial" panose="020B0604020202020204" pitchFamily="34" charset="0"/>
              </a:rPr>
              <a:t>-reinforced tungsten composites towards their use in DEMO-potassium doped tungsten wire</a:t>
            </a:r>
          </a:p>
        </p:txBody>
      </p:sp>
      <p:pic>
        <p:nvPicPr>
          <p:cNvPr id="30" name="Picture 29">
            <a:extLst>
              <a:ext uri="{FF2B5EF4-FFF2-40B4-BE49-F238E27FC236}">
                <a16:creationId xmlns:a16="http://schemas.microsoft.com/office/drawing/2014/main" id="{6AEDE072-1708-C1CD-FC33-2B2A80197D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6551" y="3117581"/>
            <a:ext cx="4575449" cy="3054682"/>
          </a:xfrm>
          <a:prstGeom prst="rect">
            <a:avLst/>
          </a:prstGeom>
        </p:spPr>
      </p:pic>
      <p:pic>
        <p:nvPicPr>
          <p:cNvPr id="31" name="Picture 30">
            <a:extLst>
              <a:ext uri="{FF2B5EF4-FFF2-40B4-BE49-F238E27FC236}">
                <a16:creationId xmlns:a16="http://schemas.microsoft.com/office/drawing/2014/main" id="{A0CD1EF3-CAB5-ADBE-935E-28A9D74E0B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3250849" y="885402"/>
            <a:ext cx="3284068" cy="2731639"/>
          </a:xfrm>
          <a:prstGeom prst="rect">
            <a:avLst/>
          </a:prstGeom>
        </p:spPr>
      </p:pic>
      <p:sp>
        <p:nvSpPr>
          <p:cNvPr id="5" name="Footer Placeholder 7">
            <a:extLst>
              <a:ext uri="{FF2B5EF4-FFF2-40B4-BE49-F238E27FC236}">
                <a16:creationId xmlns:a16="http://schemas.microsoft.com/office/drawing/2014/main" id="{67694DC7-949D-149D-7743-51EC2CE39F49}"/>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6" name="Slide Number Placeholder 8">
            <a:extLst>
              <a:ext uri="{FF2B5EF4-FFF2-40B4-BE49-F238E27FC236}">
                <a16:creationId xmlns:a16="http://schemas.microsoft.com/office/drawing/2014/main" id="{C555718A-66EE-28AB-7E48-ABA2DCE47123}"/>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3</a:t>
            </a:fld>
            <a:endParaRPr lang="en-GB" dirty="0">
              <a:solidFill>
                <a:prstClr val="white"/>
              </a:solidFill>
            </a:endParaRPr>
          </a:p>
        </p:txBody>
      </p:sp>
      <p:pic>
        <p:nvPicPr>
          <p:cNvPr id="7" name="Grafik 6">
            <a:extLst>
              <a:ext uri="{FF2B5EF4-FFF2-40B4-BE49-F238E27FC236}">
                <a16:creationId xmlns:a16="http://schemas.microsoft.com/office/drawing/2014/main" id="{A25C27B9-941F-3AAF-7389-42376DF8E2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spTree>
    <p:extLst>
      <p:ext uri="{BB962C8B-B14F-4D97-AF65-F5344CB8AC3E}">
        <p14:creationId xmlns:p14="http://schemas.microsoft.com/office/powerpoint/2010/main" val="1341210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FB1F826-7F75-03A6-6970-13C7FF7ABC86}"/>
              </a:ext>
            </a:extLst>
          </p:cNvPr>
          <p:cNvSpPr>
            <a:spLocks noGrp="1"/>
          </p:cNvSpPr>
          <p:nvPr>
            <p:ph type="title"/>
          </p:nvPr>
        </p:nvSpPr>
        <p:spPr/>
        <p:txBody>
          <a:bodyPr/>
          <a:lstStyle/>
          <a:p>
            <a:r>
              <a:rPr lang="en-US" dirty="0"/>
              <a:t>Flat tile mock-ups made of long </a:t>
            </a:r>
            <a:r>
              <a:rPr lang="en-US" dirty="0" err="1"/>
              <a:t>fibre</a:t>
            </a:r>
            <a:r>
              <a:rPr lang="en-US" dirty="0"/>
              <a:t> PM </a:t>
            </a:r>
            <a:r>
              <a:rPr lang="en-US" dirty="0" err="1"/>
              <a:t>W</a:t>
            </a:r>
            <a:r>
              <a:rPr lang="en-US" baseline="-25000" dirty="0" err="1"/>
              <a:t>f</a:t>
            </a:r>
            <a:r>
              <a:rPr lang="en-US" dirty="0"/>
              <a:t>/W</a:t>
            </a:r>
            <a:endParaRPr lang="en-GB" dirty="0"/>
          </a:p>
        </p:txBody>
      </p:sp>
      <p:sp>
        <p:nvSpPr>
          <p:cNvPr id="9" name="Inhaltsplatzhalter 10">
            <a:extLst>
              <a:ext uri="{FF2B5EF4-FFF2-40B4-BE49-F238E27FC236}">
                <a16:creationId xmlns:a16="http://schemas.microsoft.com/office/drawing/2014/main" id="{E0763C87-1FD8-7337-379B-0E9A256F2763}"/>
              </a:ext>
            </a:extLst>
          </p:cNvPr>
          <p:cNvSpPr txBox="1">
            <a:spLocks/>
          </p:cNvSpPr>
          <p:nvPr/>
        </p:nvSpPr>
        <p:spPr>
          <a:xfrm>
            <a:off x="609600" y="836712"/>
            <a:ext cx="11103024" cy="5688632"/>
          </a:xfrm>
          <a:prstGeom prst="rect">
            <a:avLst/>
          </a:prstGeom>
        </p:spPr>
        <p:txBody>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de-DE" sz="2400" dirty="0">
                <a:cs typeface="Arial" panose="020B0604020202020204" pitchFamily="34" charset="0"/>
              </a:rPr>
              <a:t>Flat </a:t>
            </a:r>
            <a:r>
              <a:rPr lang="de-DE" sz="2400" dirty="0" err="1">
                <a:cs typeface="Arial" panose="020B0604020202020204" pitchFamily="34" charset="0"/>
              </a:rPr>
              <a:t>tile</a:t>
            </a:r>
            <a:r>
              <a:rPr lang="de-DE" sz="2400" dirty="0">
                <a:cs typeface="Arial" panose="020B0604020202020204" pitchFamily="34" charset="0"/>
              </a:rPr>
              <a:t> </a:t>
            </a:r>
            <a:r>
              <a:rPr lang="de-DE" sz="2400" dirty="0" err="1">
                <a:cs typeface="Arial" panose="020B0604020202020204" pitchFamily="34" charset="0"/>
              </a:rPr>
              <a:t>mock-ups</a:t>
            </a:r>
            <a:r>
              <a:rPr lang="de-DE" sz="2400" dirty="0">
                <a:cs typeface="Arial" panose="020B0604020202020204" pitchFamily="34" charset="0"/>
              </a:rPr>
              <a:t> </a:t>
            </a:r>
            <a:r>
              <a:rPr lang="de-DE" sz="2400" dirty="0" err="1">
                <a:cs typeface="Arial" panose="020B0604020202020204" pitchFamily="34" charset="0"/>
              </a:rPr>
              <a:t>similar</a:t>
            </a:r>
            <a:r>
              <a:rPr lang="de-DE" sz="2400" dirty="0">
                <a:cs typeface="Arial" panose="020B0604020202020204" pitchFamily="34" charset="0"/>
              </a:rPr>
              <a:t> </a:t>
            </a:r>
            <a:r>
              <a:rPr lang="de-DE" sz="2400" dirty="0" err="1">
                <a:cs typeface="Arial" panose="020B0604020202020204" pitchFamily="34" charset="0"/>
              </a:rPr>
              <a:t>to</a:t>
            </a:r>
            <a:r>
              <a:rPr lang="de-DE" sz="2400" dirty="0">
                <a:cs typeface="Arial" panose="020B0604020202020204" pitchFamily="34" charset="0"/>
              </a:rPr>
              <a:t> DEMO </a:t>
            </a:r>
            <a:r>
              <a:rPr lang="de-DE" sz="2400" dirty="0" err="1">
                <a:cs typeface="Arial" panose="020B0604020202020204" pitchFamily="34" charset="0"/>
              </a:rPr>
              <a:t>standard</a:t>
            </a:r>
            <a:r>
              <a:rPr lang="de-DE" sz="2400" dirty="0">
                <a:cs typeface="Arial" panose="020B0604020202020204" pitchFamily="34" charset="0"/>
              </a:rPr>
              <a:t> design*</a:t>
            </a:r>
          </a:p>
          <a:p>
            <a:pPr lvl="1"/>
            <a:r>
              <a:rPr lang="de-DE" sz="2000" dirty="0">
                <a:cs typeface="Arial" panose="020B0604020202020204" pitchFamily="34" charset="0"/>
              </a:rPr>
              <a:t>Long </a:t>
            </a:r>
            <a:r>
              <a:rPr lang="de-DE" sz="2000" dirty="0" err="1">
                <a:cs typeface="Arial" panose="020B0604020202020204" pitchFamily="34" charset="0"/>
              </a:rPr>
              <a:t>fibre-reinforced</a:t>
            </a:r>
            <a:r>
              <a:rPr lang="de-DE" sz="2000" dirty="0">
                <a:cs typeface="Arial" panose="020B0604020202020204" pitchFamily="34" charset="0"/>
              </a:rPr>
              <a:t> PM-</a:t>
            </a:r>
            <a:r>
              <a:rPr lang="de-DE" sz="2000" dirty="0" err="1">
                <a:cs typeface="Arial" panose="020B0604020202020204" pitchFamily="34" charset="0"/>
              </a:rPr>
              <a:t>W</a:t>
            </a:r>
            <a:r>
              <a:rPr lang="de-DE" sz="2000" baseline="-25000" dirty="0" err="1">
                <a:cs typeface="Arial" panose="020B0604020202020204" pitchFamily="34" charset="0"/>
              </a:rPr>
              <a:t>f</a:t>
            </a:r>
            <a:r>
              <a:rPr lang="de-DE" sz="2000" dirty="0">
                <a:cs typeface="Arial" panose="020B0604020202020204" pitchFamily="34" charset="0"/>
              </a:rPr>
              <a:t>/W</a:t>
            </a:r>
          </a:p>
          <a:p>
            <a:pPr lvl="2"/>
            <a:r>
              <a:rPr lang="de-DE" sz="1600" dirty="0" err="1">
                <a:cs typeface="Arial" panose="020B0604020202020204" pitchFamily="34" charset="0"/>
              </a:rPr>
              <a:t>fibre</a:t>
            </a:r>
            <a:r>
              <a:rPr lang="de-DE" sz="1600" dirty="0">
                <a:cs typeface="Arial" panose="020B0604020202020204" pitchFamily="34" charset="0"/>
              </a:rPr>
              <a:t> </a:t>
            </a:r>
            <a:r>
              <a:rPr lang="de-DE" sz="1600" dirty="0" err="1">
                <a:cs typeface="Arial" panose="020B0604020202020204" pitchFamily="34" charset="0"/>
              </a:rPr>
              <a:t>orientation</a:t>
            </a:r>
            <a:r>
              <a:rPr lang="de-DE" sz="1600" dirty="0">
                <a:cs typeface="Arial" panose="020B0604020202020204" pitchFamily="34" charset="0"/>
              </a:rPr>
              <a:t> 0/90°</a:t>
            </a:r>
          </a:p>
          <a:p>
            <a:pPr lvl="2"/>
            <a:r>
              <a:rPr lang="de-DE" sz="1600" dirty="0" err="1">
                <a:cs typeface="Arial" panose="020B0604020202020204" pitchFamily="34" charset="0"/>
              </a:rPr>
              <a:t>Yttria</a:t>
            </a:r>
            <a:r>
              <a:rPr lang="de-DE" sz="1600" dirty="0">
                <a:cs typeface="Arial" panose="020B0604020202020204" pitchFamily="34" charset="0"/>
              </a:rPr>
              <a:t> interface, </a:t>
            </a:r>
            <a:r>
              <a:rPr lang="de-DE" sz="1600" dirty="0" err="1">
                <a:cs typeface="Arial" panose="020B0604020202020204" pitchFamily="34" charset="0"/>
              </a:rPr>
              <a:t>thickness</a:t>
            </a:r>
            <a:r>
              <a:rPr lang="de-DE" sz="1600" dirty="0">
                <a:cs typeface="Arial" panose="020B0604020202020204" pitchFamily="34" charset="0"/>
              </a:rPr>
              <a:t>: L1 </a:t>
            </a:r>
            <a:r>
              <a:rPr lang="de-DE" sz="1600" dirty="0">
                <a:cs typeface="Arial" panose="020B0604020202020204" pitchFamily="34" charset="0"/>
                <a:sym typeface="Symbol" panose="05050102010706020507" pitchFamily="18" charset="2"/>
              </a:rPr>
              <a:t></a:t>
            </a:r>
            <a:r>
              <a:rPr lang="de-DE" sz="1600" dirty="0">
                <a:cs typeface="Arial" panose="020B0604020202020204" pitchFamily="34" charset="0"/>
              </a:rPr>
              <a:t> 5 µm, L2 </a:t>
            </a:r>
            <a:r>
              <a:rPr lang="de-DE" sz="1600" dirty="0">
                <a:cs typeface="Arial" panose="020B0604020202020204" pitchFamily="34" charset="0"/>
                <a:sym typeface="Symbol" panose="05050102010706020507" pitchFamily="18" charset="2"/>
              </a:rPr>
              <a:t> 1.5 µm</a:t>
            </a:r>
            <a:endParaRPr lang="de-DE" sz="1600" dirty="0">
              <a:cs typeface="Arial" panose="020B0604020202020204" pitchFamily="34" charset="0"/>
            </a:endParaRPr>
          </a:p>
          <a:p>
            <a:pPr lvl="1"/>
            <a:r>
              <a:rPr lang="de-DE" sz="2000" dirty="0" err="1">
                <a:cs typeface="Arial" panose="020B0604020202020204" pitchFamily="34" charset="0"/>
              </a:rPr>
              <a:t>Brazing</a:t>
            </a:r>
            <a:r>
              <a:rPr lang="de-DE" sz="2000" dirty="0">
                <a:cs typeface="Arial" panose="020B0604020202020204" pitchFamily="34" charset="0"/>
              </a:rPr>
              <a:t> </a:t>
            </a:r>
            <a:r>
              <a:rPr lang="de-DE" sz="2000" dirty="0" err="1">
                <a:cs typeface="Arial" panose="020B0604020202020204" pitchFamily="34" charset="0"/>
              </a:rPr>
              <a:t>to</a:t>
            </a:r>
            <a:r>
              <a:rPr lang="de-DE" sz="2000" dirty="0">
                <a:cs typeface="Arial" panose="020B0604020202020204" pitchFamily="34" charset="0"/>
              </a:rPr>
              <a:t> </a:t>
            </a:r>
            <a:r>
              <a:rPr lang="de-DE" sz="2000" dirty="0" err="1">
                <a:cs typeface="Arial" panose="020B0604020202020204" pitchFamily="34" charset="0"/>
              </a:rPr>
              <a:t>CuCrZr</a:t>
            </a:r>
            <a:r>
              <a:rPr lang="de-DE" sz="2000" dirty="0">
                <a:cs typeface="Arial" panose="020B0604020202020204" pitchFamily="34" charset="0"/>
              </a:rPr>
              <a:t> </a:t>
            </a:r>
            <a:r>
              <a:rPr lang="de-DE" sz="2000" dirty="0" err="1">
                <a:cs typeface="Arial" panose="020B0604020202020204" pitchFamily="34" charset="0"/>
              </a:rPr>
              <a:t>cooling</a:t>
            </a:r>
            <a:r>
              <a:rPr lang="de-DE" sz="2000" dirty="0">
                <a:cs typeface="Arial" panose="020B0604020202020204" pitchFamily="34" charset="0"/>
              </a:rPr>
              <a:t> </a:t>
            </a:r>
            <a:r>
              <a:rPr lang="de-DE" sz="2000" dirty="0" err="1">
                <a:cs typeface="Arial" panose="020B0604020202020204" pitchFamily="34" charset="0"/>
              </a:rPr>
              <a:t>structure</a:t>
            </a:r>
            <a:endParaRPr lang="de-DE" sz="2000" dirty="0">
              <a:cs typeface="Arial" panose="020B0604020202020204" pitchFamily="34" charset="0"/>
            </a:endParaRPr>
          </a:p>
          <a:p>
            <a:pPr marL="342900" lvl="1" indent="0">
              <a:buFont typeface="Arial" panose="020B0604020202020204" pitchFamily="34" charset="0"/>
              <a:buNone/>
            </a:pPr>
            <a:r>
              <a:rPr lang="de-DE" sz="2000" dirty="0">
                <a:cs typeface="Arial" panose="020B0604020202020204" pitchFamily="34" charset="0"/>
              </a:rPr>
              <a:t>*) Area </a:t>
            </a:r>
            <a:r>
              <a:rPr lang="de-DE" sz="2000" dirty="0" err="1">
                <a:cs typeface="Arial" panose="020B0604020202020204" pitchFamily="34" charset="0"/>
              </a:rPr>
              <a:t>plasma</a:t>
            </a:r>
            <a:r>
              <a:rPr lang="de-DE" sz="2000" dirty="0">
                <a:cs typeface="Arial" panose="020B0604020202020204" pitchFamily="34" charset="0"/>
              </a:rPr>
              <a:t> </a:t>
            </a:r>
            <a:r>
              <a:rPr lang="de-DE" sz="2000" dirty="0" err="1">
                <a:cs typeface="Arial" panose="020B0604020202020204" pitchFamily="34" charset="0"/>
              </a:rPr>
              <a:t>facing</a:t>
            </a:r>
            <a:r>
              <a:rPr lang="de-DE" sz="2000" dirty="0">
                <a:cs typeface="Arial" panose="020B0604020202020204" pitchFamily="34" charset="0"/>
              </a:rPr>
              <a:t> </a:t>
            </a:r>
            <a:r>
              <a:rPr lang="de-DE" sz="2000" dirty="0" err="1">
                <a:cs typeface="Arial" panose="020B0604020202020204" pitchFamily="34" charset="0"/>
              </a:rPr>
              <a:t>surface</a:t>
            </a:r>
            <a:r>
              <a:rPr lang="de-DE" sz="2000" dirty="0">
                <a:cs typeface="Arial" panose="020B0604020202020204" pitchFamily="34" charset="0"/>
              </a:rPr>
              <a:t> 12 mm x 23 mm</a:t>
            </a:r>
          </a:p>
        </p:txBody>
      </p:sp>
      <p:pic>
        <p:nvPicPr>
          <p:cNvPr id="10" name="Grafik 3">
            <a:extLst>
              <a:ext uri="{FF2B5EF4-FFF2-40B4-BE49-F238E27FC236}">
                <a16:creationId xmlns:a16="http://schemas.microsoft.com/office/drawing/2014/main" id="{16B014A2-960C-1348-A7DB-1A0F8BF7634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597067" y="1161028"/>
            <a:ext cx="3328873" cy="2306368"/>
          </a:xfrm>
          <a:prstGeom prst="rect">
            <a:avLst/>
          </a:prstGeom>
        </p:spPr>
      </p:pic>
      <p:pic>
        <p:nvPicPr>
          <p:cNvPr id="11" name="Grafik 15">
            <a:extLst>
              <a:ext uri="{FF2B5EF4-FFF2-40B4-BE49-F238E27FC236}">
                <a16:creationId xmlns:a16="http://schemas.microsoft.com/office/drawing/2014/main" id="{E4BC27B6-97B9-D91D-5440-152D165A745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66686" y="3554249"/>
            <a:ext cx="3790859" cy="2700000"/>
          </a:xfrm>
          <a:prstGeom prst="rect">
            <a:avLst/>
          </a:prstGeom>
        </p:spPr>
      </p:pic>
      <p:sp>
        <p:nvSpPr>
          <p:cNvPr id="12" name="Textfeld 16">
            <a:extLst>
              <a:ext uri="{FF2B5EF4-FFF2-40B4-BE49-F238E27FC236}">
                <a16:creationId xmlns:a16="http://schemas.microsoft.com/office/drawing/2014/main" id="{4C5344B3-1847-9EAE-535D-86422E948E29}"/>
              </a:ext>
            </a:extLst>
          </p:cNvPr>
          <p:cNvSpPr txBox="1"/>
          <p:nvPr/>
        </p:nvSpPr>
        <p:spPr>
          <a:xfrm>
            <a:off x="1466686" y="3177311"/>
            <a:ext cx="3115558" cy="461665"/>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top </a:t>
            </a:r>
            <a:r>
              <a:rPr lang="de-DE" dirty="0" err="1">
                <a:latin typeface="Arial" panose="020B0604020202020204" pitchFamily="34" charset="0"/>
                <a:cs typeface="Arial" panose="020B0604020202020204" pitchFamily="34" charset="0"/>
              </a:rPr>
              <a:t>view</a:t>
            </a:r>
            <a:r>
              <a:rPr lang="de-DE" dirty="0">
                <a:latin typeface="Arial" panose="020B0604020202020204" pitchFamily="34" charset="0"/>
                <a:cs typeface="Arial" panose="020B0604020202020204" pitchFamily="34" charset="0"/>
              </a:rPr>
              <a:t> L1</a:t>
            </a:r>
            <a:endParaRPr lang="en-GB" sz="1800" dirty="0">
              <a:latin typeface="Arial" panose="020B0604020202020204" pitchFamily="34" charset="0"/>
              <a:cs typeface="Arial" panose="020B0604020202020204" pitchFamily="34" charset="0"/>
            </a:endParaRPr>
          </a:p>
        </p:txBody>
      </p:sp>
      <p:pic>
        <p:nvPicPr>
          <p:cNvPr id="13" name="Grafik 18">
            <a:extLst>
              <a:ext uri="{FF2B5EF4-FFF2-40B4-BE49-F238E27FC236}">
                <a16:creationId xmlns:a16="http://schemas.microsoft.com/office/drawing/2014/main" id="{9D62BE72-1FAE-B3BA-0059-80D0087CC7A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22473" y="3554249"/>
            <a:ext cx="3797259" cy="2704558"/>
          </a:xfrm>
          <a:prstGeom prst="rect">
            <a:avLst/>
          </a:prstGeom>
        </p:spPr>
      </p:pic>
      <p:sp>
        <p:nvSpPr>
          <p:cNvPr id="14" name="Textfeld 19">
            <a:extLst>
              <a:ext uri="{FF2B5EF4-FFF2-40B4-BE49-F238E27FC236}">
                <a16:creationId xmlns:a16="http://schemas.microsoft.com/office/drawing/2014/main" id="{82E57F52-BDC4-C973-7A1C-75A462ACAFA0}"/>
              </a:ext>
            </a:extLst>
          </p:cNvPr>
          <p:cNvSpPr txBox="1"/>
          <p:nvPr/>
        </p:nvSpPr>
        <p:spPr>
          <a:xfrm>
            <a:off x="5722473" y="3177311"/>
            <a:ext cx="3115558" cy="461665"/>
          </a:xfrm>
          <a:prstGeom prst="rect">
            <a:avLst/>
          </a:prstGeom>
          <a:noFill/>
        </p:spPr>
        <p:txBody>
          <a:bodyPr wrap="square" rtlCol="0">
            <a:spAutoFit/>
          </a:bodyPr>
          <a:lstStyle/>
          <a:p>
            <a:r>
              <a:rPr lang="de-DE" dirty="0" err="1">
                <a:latin typeface="Arial" panose="020B0604020202020204" pitchFamily="34" charset="0"/>
                <a:cs typeface="Arial" panose="020B0604020202020204" pitchFamily="34" charset="0"/>
              </a:rPr>
              <a:t>side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view</a:t>
            </a:r>
            <a:r>
              <a:rPr lang="de-DE" dirty="0">
                <a:latin typeface="Arial" panose="020B0604020202020204" pitchFamily="34" charset="0"/>
                <a:cs typeface="Arial" panose="020B0604020202020204" pitchFamily="34" charset="0"/>
              </a:rPr>
              <a:t> L2</a:t>
            </a:r>
            <a:endParaRPr lang="en-GB" sz="1800" dirty="0">
              <a:latin typeface="Arial" panose="020B0604020202020204" pitchFamily="34" charset="0"/>
              <a:cs typeface="Arial" panose="020B0604020202020204" pitchFamily="34" charset="0"/>
            </a:endParaRPr>
          </a:p>
        </p:txBody>
      </p:sp>
      <p:sp>
        <p:nvSpPr>
          <p:cNvPr id="15" name="Rechteck 11">
            <a:extLst>
              <a:ext uri="{FF2B5EF4-FFF2-40B4-BE49-F238E27FC236}">
                <a16:creationId xmlns:a16="http://schemas.microsoft.com/office/drawing/2014/main" id="{6E55B78E-6733-DF4D-F40F-B33B59031284}"/>
              </a:ext>
            </a:extLst>
          </p:cNvPr>
          <p:cNvSpPr/>
          <p:nvPr/>
        </p:nvSpPr>
        <p:spPr>
          <a:xfrm>
            <a:off x="8328121" y="1504022"/>
            <a:ext cx="543739" cy="461665"/>
          </a:xfrm>
          <a:prstGeom prst="rect">
            <a:avLst/>
          </a:prstGeom>
        </p:spPr>
        <p:txBody>
          <a:bodyPr wrap="none">
            <a:spAutoFit/>
          </a:bodyPr>
          <a:lstStyle/>
          <a:p>
            <a:pPr algn="ctr" fontAlgn="ctr"/>
            <a:r>
              <a:rPr lang="de-DE" b="1" dirty="0">
                <a:solidFill>
                  <a:srgbClr val="000000"/>
                </a:solidFill>
                <a:latin typeface="Arial" panose="020B0604020202020204" pitchFamily="34" charset="0"/>
                <a:cs typeface="Arial" panose="020B0604020202020204" pitchFamily="34" charset="0"/>
              </a:rPr>
              <a:t>L1</a:t>
            </a:r>
          </a:p>
        </p:txBody>
      </p:sp>
      <p:sp>
        <p:nvSpPr>
          <p:cNvPr id="16" name="Rechteck 12">
            <a:extLst>
              <a:ext uri="{FF2B5EF4-FFF2-40B4-BE49-F238E27FC236}">
                <a16:creationId xmlns:a16="http://schemas.microsoft.com/office/drawing/2014/main" id="{0B07D0F4-F395-736B-A35B-9291CD3624CC}"/>
              </a:ext>
            </a:extLst>
          </p:cNvPr>
          <p:cNvSpPr/>
          <p:nvPr/>
        </p:nvSpPr>
        <p:spPr>
          <a:xfrm>
            <a:off x="8838031" y="1104343"/>
            <a:ext cx="543739" cy="461665"/>
          </a:xfrm>
          <a:prstGeom prst="rect">
            <a:avLst/>
          </a:prstGeom>
        </p:spPr>
        <p:txBody>
          <a:bodyPr wrap="none">
            <a:spAutoFit/>
          </a:bodyPr>
          <a:lstStyle/>
          <a:p>
            <a:pPr algn="ctr" fontAlgn="ctr"/>
            <a:r>
              <a:rPr lang="de-DE" b="1" dirty="0">
                <a:solidFill>
                  <a:srgbClr val="000000"/>
                </a:solidFill>
                <a:latin typeface="Arial" panose="020B0604020202020204" pitchFamily="34" charset="0"/>
                <a:cs typeface="Arial" panose="020B0604020202020204" pitchFamily="34" charset="0"/>
              </a:rPr>
              <a:t>L2</a:t>
            </a:r>
          </a:p>
        </p:txBody>
      </p:sp>
      <p:sp>
        <p:nvSpPr>
          <p:cNvPr id="4" name="Footer Placeholder 7">
            <a:extLst>
              <a:ext uri="{FF2B5EF4-FFF2-40B4-BE49-F238E27FC236}">
                <a16:creationId xmlns:a16="http://schemas.microsoft.com/office/drawing/2014/main" id="{02EC4C05-E4A7-F356-CA77-A88ABED5324E}"/>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5" name="Slide Number Placeholder 8">
            <a:extLst>
              <a:ext uri="{FF2B5EF4-FFF2-40B4-BE49-F238E27FC236}">
                <a16:creationId xmlns:a16="http://schemas.microsoft.com/office/drawing/2014/main" id="{82F2703B-3B3B-336F-877B-A2F16657D267}"/>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4</a:t>
            </a:fld>
            <a:endParaRPr lang="en-GB" dirty="0">
              <a:solidFill>
                <a:prstClr val="white"/>
              </a:solidFill>
            </a:endParaRPr>
          </a:p>
        </p:txBody>
      </p:sp>
      <p:pic>
        <p:nvPicPr>
          <p:cNvPr id="6" name="Grafik 5">
            <a:extLst>
              <a:ext uri="{FF2B5EF4-FFF2-40B4-BE49-F238E27FC236}">
                <a16:creationId xmlns:a16="http://schemas.microsoft.com/office/drawing/2014/main" id="{23913B6A-1EF6-6372-93C0-A912EC394D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pic>
        <p:nvPicPr>
          <p:cNvPr id="7" name="Picture 2" descr="EUROfusion Consortium Member Germany">
            <a:extLst>
              <a:ext uri="{FF2B5EF4-FFF2-40B4-BE49-F238E27FC236}">
                <a16:creationId xmlns:a16="http://schemas.microsoft.com/office/drawing/2014/main" id="{182F0CAA-CFD6-9620-FAC3-8BA3974CDE10}"/>
              </a:ext>
            </a:extLst>
          </p:cNvPr>
          <p:cNvPicPr>
            <a:picLocks noChangeAspect="1" noChangeArrowheads="1"/>
          </p:cNvPicPr>
          <p:nvPr/>
        </p:nvPicPr>
        <p:blipFill>
          <a:blip r:embed="rId6"/>
          <a:srcRect l="74688"/>
          <a:stretch/>
        </p:blipFill>
        <p:spPr bwMode="auto">
          <a:xfrm>
            <a:off x="9650265" y="0"/>
            <a:ext cx="697736" cy="764516"/>
          </a:xfrm>
          <a:prstGeom prst="rect">
            <a:avLst/>
          </a:prstGeom>
          <a:noFill/>
        </p:spPr>
      </p:pic>
    </p:spTree>
    <p:extLst>
      <p:ext uri="{BB962C8B-B14F-4D97-AF65-F5344CB8AC3E}">
        <p14:creationId xmlns:p14="http://schemas.microsoft.com/office/powerpoint/2010/main" val="85776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3BBA828-7A72-9BC6-30D1-7E525E8C2E87}"/>
              </a:ext>
            </a:extLst>
          </p:cNvPr>
          <p:cNvSpPr>
            <a:spLocks noGrp="1"/>
          </p:cNvSpPr>
          <p:nvPr>
            <p:ph type="title"/>
          </p:nvPr>
        </p:nvSpPr>
        <p:spPr/>
        <p:txBody>
          <a:bodyPr/>
          <a:lstStyle/>
          <a:p>
            <a:r>
              <a:rPr lang="en-US" dirty="0">
                <a:ea typeface="Calibri" panose="020F0502020204030204" pitchFamily="34" charset="0"/>
              </a:rPr>
              <a:t>Production of Mockup based on </a:t>
            </a:r>
            <a:r>
              <a:rPr lang="en-US" dirty="0" err="1">
                <a:ea typeface="Calibri" panose="020F0502020204030204" pitchFamily="34" charset="0"/>
              </a:rPr>
              <a:t>longfibre</a:t>
            </a:r>
            <a:r>
              <a:rPr lang="en-US" dirty="0">
                <a:ea typeface="Calibri" panose="020F0502020204030204" pitchFamily="34" charset="0"/>
              </a:rPr>
              <a:t> </a:t>
            </a:r>
            <a:r>
              <a:rPr lang="en-US" dirty="0" err="1">
                <a:ea typeface="Calibri" panose="020F0502020204030204" pitchFamily="34" charset="0"/>
              </a:rPr>
              <a:t>W</a:t>
            </a:r>
            <a:r>
              <a:rPr lang="en-US" baseline="-25000" dirty="0" err="1">
                <a:ea typeface="Calibri" panose="020F0502020204030204" pitchFamily="34" charset="0"/>
              </a:rPr>
              <a:t>f</a:t>
            </a:r>
            <a:r>
              <a:rPr lang="en-US" dirty="0">
                <a:ea typeface="Calibri" panose="020F0502020204030204" pitchFamily="34" charset="0"/>
              </a:rPr>
              <a:t>/W and High Heat Flux Tests</a:t>
            </a:r>
            <a:endParaRPr lang="en-GB" dirty="0"/>
          </a:p>
        </p:txBody>
      </p:sp>
      <p:pic>
        <p:nvPicPr>
          <p:cNvPr id="28" name="Grafik 13">
            <a:extLst>
              <a:ext uri="{FF2B5EF4-FFF2-40B4-BE49-F238E27FC236}">
                <a16:creationId xmlns:a16="http://schemas.microsoft.com/office/drawing/2014/main" id="{42E11151-1B0B-E142-87CA-A2246D5657B9}"/>
              </a:ext>
            </a:extLst>
          </p:cNvPr>
          <p:cNvPicPr>
            <a:picLocks noChangeAspect="1"/>
          </p:cNvPicPr>
          <p:nvPr/>
        </p:nvPicPr>
        <p:blipFill>
          <a:blip r:embed="rId2"/>
          <a:stretch>
            <a:fillRect/>
          </a:stretch>
        </p:blipFill>
        <p:spPr>
          <a:xfrm>
            <a:off x="390034" y="1204273"/>
            <a:ext cx="2540131" cy="1800000"/>
          </a:xfrm>
          <a:prstGeom prst="rect">
            <a:avLst/>
          </a:prstGeom>
        </p:spPr>
      </p:pic>
      <p:pic>
        <p:nvPicPr>
          <p:cNvPr id="29" name="Grafik 22">
            <a:extLst>
              <a:ext uri="{FF2B5EF4-FFF2-40B4-BE49-F238E27FC236}">
                <a16:creationId xmlns:a16="http://schemas.microsoft.com/office/drawing/2014/main" id="{B204DC34-7AE9-4608-2B0E-50CE8381CA22}"/>
              </a:ext>
            </a:extLst>
          </p:cNvPr>
          <p:cNvPicPr>
            <a:picLocks noChangeAspect="1"/>
          </p:cNvPicPr>
          <p:nvPr/>
        </p:nvPicPr>
        <p:blipFill>
          <a:blip r:embed="rId3"/>
          <a:stretch>
            <a:fillRect/>
          </a:stretch>
        </p:blipFill>
        <p:spPr>
          <a:xfrm>
            <a:off x="411691" y="1177960"/>
            <a:ext cx="2570588" cy="1800000"/>
          </a:xfrm>
          <a:prstGeom prst="rect">
            <a:avLst/>
          </a:prstGeom>
        </p:spPr>
      </p:pic>
      <p:pic>
        <p:nvPicPr>
          <p:cNvPr id="30" name="Grafik 14">
            <a:extLst>
              <a:ext uri="{FF2B5EF4-FFF2-40B4-BE49-F238E27FC236}">
                <a16:creationId xmlns:a16="http://schemas.microsoft.com/office/drawing/2014/main" id="{AC21DAE7-2D9B-3A76-7989-3AB7296B37B3}"/>
              </a:ext>
            </a:extLst>
          </p:cNvPr>
          <p:cNvPicPr>
            <a:picLocks noChangeAspect="1"/>
          </p:cNvPicPr>
          <p:nvPr/>
        </p:nvPicPr>
        <p:blipFill>
          <a:blip r:embed="rId4"/>
          <a:stretch>
            <a:fillRect/>
          </a:stretch>
        </p:blipFill>
        <p:spPr>
          <a:xfrm>
            <a:off x="3137275" y="1204273"/>
            <a:ext cx="2579999" cy="1800000"/>
          </a:xfrm>
          <a:prstGeom prst="rect">
            <a:avLst/>
          </a:prstGeom>
        </p:spPr>
      </p:pic>
      <p:pic>
        <p:nvPicPr>
          <p:cNvPr id="31" name="Grafik 12">
            <a:extLst>
              <a:ext uri="{FF2B5EF4-FFF2-40B4-BE49-F238E27FC236}">
                <a16:creationId xmlns:a16="http://schemas.microsoft.com/office/drawing/2014/main" id="{279727AF-2C32-8B62-D891-5C88F6225A2B}"/>
              </a:ext>
            </a:extLst>
          </p:cNvPr>
          <p:cNvPicPr>
            <a:picLocks noChangeAspect="1"/>
          </p:cNvPicPr>
          <p:nvPr/>
        </p:nvPicPr>
        <p:blipFill>
          <a:blip r:embed="rId5"/>
          <a:stretch>
            <a:fillRect/>
          </a:stretch>
        </p:blipFill>
        <p:spPr>
          <a:xfrm>
            <a:off x="415214" y="3480619"/>
            <a:ext cx="2377646" cy="1871634"/>
          </a:xfrm>
          <a:prstGeom prst="rect">
            <a:avLst/>
          </a:prstGeom>
        </p:spPr>
      </p:pic>
      <p:pic>
        <p:nvPicPr>
          <p:cNvPr id="32" name="Grafik 11">
            <a:extLst>
              <a:ext uri="{FF2B5EF4-FFF2-40B4-BE49-F238E27FC236}">
                <a16:creationId xmlns:a16="http://schemas.microsoft.com/office/drawing/2014/main" id="{151C81D7-DFE7-7355-5C57-FBEF4BFA65BF}"/>
              </a:ext>
            </a:extLst>
          </p:cNvPr>
          <p:cNvPicPr>
            <a:picLocks noChangeAspect="1"/>
          </p:cNvPicPr>
          <p:nvPr/>
        </p:nvPicPr>
        <p:blipFill>
          <a:blip r:embed="rId6"/>
          <a:stretch>
            <a:fillRect/>
          </a:stretch>
        </p:blipFill>
        <p:spPr>
          <a:xfrm>
            <a:off x="3089138" y="3480619"/>
            <a:ext cx="2377646" cy="1865538"/>
          </a:xfrm>
          <a:prstGeom prst="rect">
            <a:avLst/>
          </a:prstGeom>
        </p:spPr>
      </p:pic>
      <p:sp>
        <p:nvSpPr>
          <p:cNvPr id="33" name="Textfeld 19">
            <a:extLst>
              <a:ext uri="{FF2B5EF4-FFF2-40B4-BE49-F238E27FC236}">
                <a16:creationId xmlns:a16="http://schemas.microsoft.com/office/drawing/2014/main" id="{FEA83344-BDA7-B94B-B9C6-BA1432788A2A}"/>
              </a:ext>
            </a:extLst>
          </p:cNvPr>
          <p:cNvSpPr txBox="1"/>
          <p:nvPr/>
        </p:nvSpPr>
        <p:spPr>
          <a:xfrm>
            <a:off x="336987" y="5491311"/>
            <a:ext cx="11574824" cy="830997"/>
          </a:xfrm>
          <a:prstGeom prst="rect">
            <a:avLst/>
          </a:prstGeom>
          <a:solidFill>
            <a:schemeClr val="bg1">
              <a:lumMod val="85000"/>
            </a:schemeClr>
          </a:solid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Strong surface temperature increase at the edges of tile 3 and 4 during 15 MW/m² cyclic loading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Optical microscopic analysis indicates that defects developed as well in the bonding zone between the tiles and the cooling structure, as in the </a:t>
            </a:r>
            <a:r>
              <a:rPr lang="en-GB" sz="1600" dirty="0" err="1">
                <a:latin typeface="Arial" panose="020B0604020202020204" pitchFamily="34" charset="0"/>
                <a:cs typeface="Arial" panose="020B0604020202020204" pitchFamily="34" charset="0"/>
              </a:rPr>
              <a:t>W</a:t>
            </a:r>
            <a:r>
              <a:rPr lang="en-GB" sz="1600" baseline="-25000" dirty="0" err="1">
                <a:latin typeface="Arial" panose="020B0604020202020204" pitchFamily="34" charset="0"/>
                <a:cs typeface="Arial" panose="020B0604020202020204" pitchFamily="34" charset="0"/>
              </a:rPr>
              <a:t>f</a:t>
            </a:r>
            <a:r>
              <a:rPr lang="en-GB" sz="1600" dirty="0">
                <a:latin typeface="Arial" panose="020B0604020202020204" pitchFamily="34" charset="0"/>
                <a:cs typeface="Arial" panose="020B0604020202020204" pitchFamily="34" charset="0"/>
              </a:rPr>
              <a:t>/W materials itself</a:t>
            </a:r>
          </a:p>
        </p:txBody>
      </p:sp>
      <p:sp>
        <p:nvSpPr>
          <p:cNvPr id="34" name="Textfeld 20">
            <a:extLst>
              <a:ext uri="{FF2B5EF4-FFF2-40B4-BE49-F238E27FC236}">
                <a16:creationId xmlns:a16="http://schemas.microsoft.com/office/drawing/2014/main" id="{2AC5BD01-6C84-DE32-ABAA-9F2814F2CE36}"/>
              </a:ext>
            </a:extLst>
          </p:cNvPr>
          <p:cNvSpPr txBox="1"/>
          <p:nvPr/>
        </p:nvSpPr>
        <p:spPr>
          <a:xfrm>
            <a:off x="336987" y="721520"/>
            <a:ext cx="4454224" cy="400110"/>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CCD </a:t>
            </a:r>
            <a:r>
              <a:rPr lang="de-DE" sz="2000" dirty="0" err="1">
                <a:latin typeface="Arial" panose="020B0604020202020204" pitchFamily="34" charset="0"/>
                <a:cs typeface="Arial" panose="020B0604020202020204" pitchFamily="34" charset="0"/>
              </a:rPr>
              <a:t>images</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during</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cyclic</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loading</a:t>
            </a:r>
            <a:r>
              <a:rPr lang="de-DE" sz="2000" dirty="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p:txBody>
      </p:sp>
      <p:sp>
        <p:nvSpPr>
          <p:cNvPr id="35" name="Textfeld 21">
            <a:extLst>
              <a:ext uri="{FF2B5EF4-FFF2-40B4-BE49-F238E27FC236}">
                <a16:creationId xmlns:a16="http://schemas.microsoft.com/office/drawing/2014/main" id="{D9F8C99E-7DF9-FCA0-8EC6-8387D6AF6171}"/>
              </a:ext>
            </a:extLst>
          </p:cNvPr>
          <p:cNvSpPr txBox="1"/>
          <p:nvPr/>
        </p:nvSpPr>
        <p:spPr>
          <a:xfrm>
            <a:off x="352267" y="3050537"/>
            <a:ext cx="4675582" cy="400110"/>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IR </a:t>
            </a:r>
            <a:r>
              <a:rPr lang="de-DE" sz="2000" dirty="0" err="1">
                <a:latin typeface="Arial" panose="020B0604020202020204" pitchFamily="34" charset="0"/>
                <a:cs typeface="Arial" panose="020B0604020202020204" pitchFamily="34" charset="0"/>
              </a:rPr>
              <a:t>images</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during</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cyclic</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loading</a:t>
            </a:r>
            <a:r>
              <a:rPr lang="de-DE" sz="2000" dirty="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p:txBody>
      </p:sp>
      <p:graphicFrame>
        <p:nvGraphicFramePr>
          <p:cNvPr id="36" name="Diagramm 26">
            <a:extLst>
              <a:ext uri="{FF2B5EF4-FFF2-40B4-BE49-F238E27FC236}">
                <a16:creationId xmlns:a16="http://schemas.microsoft.com/office/drawing/2014/main" id="{9A77FC92-1FCE-380A-C07D-481969BA4283}"/>
              </a:ext>
            </a:extLst>
          </p:cNvPr>
          <p:cNvGraphicFramePr>
            <a:graphicFrameLocks noGrp="1" noChangeAspect="1"/>
          </p:cNvGraphicFramePr>
          <p:nvPr>
            <p:extLst>
              <p:ext uri="{D42A27DB-BD31-4B8C-83A1-F6EECF244321}">
                <p14:modId xmlns:p14="http://schemas.microsoft.com/office/powerpoint/2010/main" val="2351499752"/>
              </p:ext>
            </p:extLst>
          </p:nvPr>
        </p:nvGraphicFramePr>
        <p:xfrm>
          <a:off x="5880099" y="1089025"/>
          <a:ext cx="6011863" cy="3894108"/>
        </p:xfrm>
        <a:graphic>
          <a:graphicData uri="http://schemas.openxmlformats.org/drawingml/2006/chart">
            <c:chart xmlns:c="http://schemas.openxmlformats.org/drawingml/2006/chart" xmlns:r="http://schemas.openxmlformats.org/officeDocument/2006/relationships" r:id="rId7"/>
          </a:graphicData>
        </a:graphic>
      </p:graphicFrame>
      <p:sp>
        <p:nvSpPr>
          <p:cNvPr id="37" name="Textfeld 1">
            <a:extLst>
              <a:ext uri="{FF2B5EF4-FFF2-40B4-BE49-F238E27FC236}">
                <a16:creationId xmlns:a16="http://schemas.microsoft.com/office/drawing/2014/main" id="{A0AB31EC-8AE6-9185-BED2-4A72392EA1B4}"/>
              </a:ext>
            </a:extLst>
          </p:cNvPr>
          <p:cNvSpPr txBox="1"/>
          <p:nvPr/>
        </p:nvSpPr>
        <p:spPr>
          <a:xfrm>
            <a:off x="7167406" y="3726671"/>
            <a:ext cx="1277963" cy="562835"/>
          </a:xfrm>
          <a:prstGeom prst="rect">
            <a:avLst/>
          </a:prstGeom>
          <a:noFill/>
          <a:ln>
            <a:solidFill>
              <a:srgbClr val="FF0000"/>
            </a:solidFill>
          </a:ln>
        </p:spPr>
        <p:txBody>
          <a:bodyPr wrap="square" lIns="0" tIns="0" rIns="0" bIns="0" rtlCol="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2300"/>
              </a:lnSpc>
              <a:spcBef>
                <a:spcPts val="1150"/>
              </a:spcBef>
            </a:pPr>
            <a:r>
              <a:rPr lang="de-DE" sz="1600" dirty="0" err="1">
                <a:latin typeface="Arial" panose="020B0604020202020204" pitchFamily="34" charset="0"/>
                <a:cs typeface="Arial" panose="020B0604020202020204" pitchFamily="34" charset="0"/>
              </a:rPr>
              <a:t>shielding</a:t>
            </a:r>
            <a:r>
              <a:rPr lang="de-DE" sz="1600" dirty="0">
                <a:latin typeface="Arial" panose="020B0604020202020204" pitchFamily="34" charset="0"/>
                <a:cs typeface="Arial" panose="020B0604020202020204" pitchFamily="34" charset="0"/>
              </a:rPr>
              <a:t> of  </a:t>
            </a:r>
            <a:r>
              <a:rPr lang="de-DE" sz="1600" dirty="0" err="1">
                <a:latin typeface="Arial" panose="020B0604020202020204" pitchFamily="34" charset="0"/>
                <a:cs typeface="Arial" panose="020B0604020202020204" pitchFamily="34" charset="0"/>
              </a:rPr>
              <a:t>damaged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tile</a:t>
            </a:r>
            <a:endParaRPr lang="de-DE" sz="1600" dirty="0">
              <a:latin typeface="Arial" panose="020B0604020202020204" pitchFamily="34" charset="0"/>
              <a:cs typeface="Arial" panose="020B0604020202020204" pitchFamily="34" charset="0"/>
            </a:endParaRPr>
          </a:p>
        </p:txBody>
      </p:sp>
      <p:sp>
        <p:nvSpPr>
          <p:cNvPr id="38" name="Pfeil: nach oben 29">
            <a:extLst>
              <a:ext uri="{FF2B5EF4-FFF2-40B4-BE49-F238E27FC236}">
                <a16:creationId xmlns:a16="http://schemas.microsoft.com/office/drawing/2014/main" id="{ED04E909-C7E2-AE9D-B1CA-C47A512F9333}"/>
              </a:ext>
            </a:extLst>
          </p:cNvPr>
          <p:cNvSpPr/>
          <p:nvPr/>
        </p:nvSpPr>
        <p:spPr>
          <a:xfrm>
            <a:off x="7727393" y="3107925"/>
            <a:ext cx="192464" cy="529365"/>
          </a:xfrm>
          <a:prstGeom prst="upArrow">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de-DE">
              <a:latin typeface="Arial" panose="020B0604020202020204" pitchFamily="34" charset="0"/>
              <a:cs typeface="Arial" panose="020B0604020202020204" pitchFamily="34" charset="0"/>
            </a:endParaRPr>
          </a:p>
        </p:txBody>
      </p:sp>
      <p:grpSp>
        <p:nvGrpSpPr>
          <p:cNvPr id="39" name="Gruppieren 2">
            <a:extLst>
              <a:ext uri="{FF2B5EF4-FFF2-40B4-BE49-F238E27FC236}">
                <a16:creationId xmlns:a16="http://schemas.microsoft.com/office/drawing/2014/main" id="{81DF3F96-31CF-A18E-EA4F-BCB7D4D0A7C2}"/>
              </a:ext>
            </a:extLst>
          </p:cNvPr>
          <p:cNvGrpSpPr/>
          <p:nvPr/>
        </p:nvGrpSpPr>
        <p:grpSpPr>
          <a:xfrm>
            <a:off x="4427275" y="1308072"/>
            <a:ext cx="799230" cy="1277963"/>
            <a:chOff x="4427275" y="1308072"/>
            <a:chExt cx="799230" cy="1277963"/>
          </a:xfrm>
        </p:grpSpPr>
        <p:sp>
          <p:nvSpPr>
            <p:cNvPr id="40" name="Rechteck 30">
              <a:extLst>
                <a:ext uri="{FF2B5EF4-FFF2-40B4-BE49-F238E27FC236}">
                  <a16:creationId xmlns:a16="http://schemas.microsoft.com/office/drawing/2014/main" id="{718C285E-AE0A-36B8-BF75-8C91B98E700A}"/>
                </a:ext>
              </a:extLst>
            </p:cNvPr>
            <p:cNvSpPr/>
            <p:nvPr/>
          </p:nvSpPr>
          <p:spPr>
            <a:xfrm>
              <a:off x="4427275" y="1400689"/>
              <a:ext cx="799230" cy="1114255"/>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41" name="Textfeld 1">
              <a:extLst>
                <a:ext uri="{FF2B5EF4-FFF2-40B4-BE49-F238E27FC236}">
                  <a16:creationId xmlns:a16="http://schemas.microsoft.com/office/drawing/2014/main" id="{AA24BB5B-CB2E-2758-0B01-8E9D183BB393}"/>
                </a:ext>
              </a:extLst>
            </p:cNvPr>
            <p:cNvSpPr txBox="1"/>
            <p:nvPr/>
          </p:nvSpPr>
          <p:spPr>
            <a:xfrm rot="5400000">
              <a:off x="4239640" y="1813107"/>
              <a:ext cx="1277963" cy="267894"/>
            </a:xfrm>
            <a:prstGeom prst="rect">
              <a:avLst/>
            </a:prstGeom>
            <a:noFill/>
            <a:ln>
              <a:noFill/>
            </a:ln>
          </p:spPr>
          <p:txBody>
            <a:bodyPr wrap="square" lIns="0" tIns="0" rIns="0" bIns="0" rtlCol="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2300"/>
                </a:lnSpc>
                <a:spcBef>
                  <a:spcPts val="1150"/>
                </a:spcBef>
              </a:pPr>
              <a:r>
                <a:rPr lang="de-DE" sz="1600" dirty="0" err="1">
                  <a:latin typeface="Arial" panose="020B0604020202020204" pitchFamily="34" charset="0"/>
                  <a:cs typeface="Arial" panose="020B0604020202020204" pitchFamily="34" charset="0"/>
                </a:rPr>
                <a:t>scrapper</a:t>
              </a:r>
              <a:endParaRPr lang="de-DE" sz="1600" dirty="0">
                <a:latin typeface="Arial" panose="020B0604020202020204" pitchFamily="34" charset="0"/>
                <a:cs typeface="Arial" panose="020B0604020202020204" pitchFamily="34" charset="0"/>
              </a:endParaRPr>
            </a:p>
          </p:txBody>
        </p:sp>
      </p:grpSp>
      <p:sp>
        <p:nvSpPr>
          <p:cNvPr id="4" name="Footer Placeholder 7">
            <a:extLst>
              <a:ext uri="{FF2B5EF4-FFF2-40B4-BE49-F238E27FC236}">
                <a16:creationId xmlns:a16="http://schemas.microsoft.com/office/drawing/2014/main" id="{E85F2082-2786-FC91-E21F-E36008473FEC}"/>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5" name="Slide Number Placeholder 8">
            <a:extLst>
              <a:ext uri="{FF2B5EF4-FFF2-40B4-BE49-F238E27FC236}">
                <a16:creationId xmlns:a16="http://schemas.microsoft.com/office/drawing/2014/main" id="{CB4B9F00-1FD0-8457-B8D0-50F95E3B9605}"/>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5</a:t>
            </a:fld>
            <a:endParaRPr lang="en-GB" dirty="0">
              <a:solidFill>
                <a:prstClr val="white"/>
              </a:solidFill>
            </a:endParaRPr>
          </a:p>
        </p:txBody>
      </p:sp>
      <p:pic>
        <p:nvPicPr>
          <p:cNvPr id="6" name="Grafik 5">
            <a:extLst>
              <a:ext uri="{FF2B5EF4-FFF2-40B4-BE49-F238E27FC236}">
                <a16:creationId xmlns:a16="http://schemas.microsoft.com/office/drawing/2014/main" id="{AFBB029C-F52D-A7D0-9EE2-81C756BEBD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pic>
        <p:nvPicPr>
          <p:cNvPr id="7" name="Picture 2" descr="EUROfusion Consortium Member Germany">
            <a:extLst>
              <a:ext uri="{FF2B5EF4-FFF2-40B4-BE49-F238E27FC236}">
                <a16:creationId xmlns:a16="http://schemas.microsoft.com/office/drawing/2014/main" id="{4C12E52B-99BA-9EAE-9365-2D029FBFC8F1}"/>
              </a:ext>
            </a:extLst>
          </p:cNvPr>
          <p:cNvPicPr>
            <a:picLocks noChangeAspect="1" noChangeArrowheads="1"/>
          </p:cNvPicPr>
          <p:nvPr/>
        </p:nvPicPr>
        <p:blipFill>
          <a:blip r:embed="rId9"/>
          <a:srcRect l="74688"/>
          <a:stretch/>
        </p:blipFill>
        <p:spPr bwMode="auto">
          <a:xfrm>
            <a:off x="11488258" y="580847"/>
            <a:ext cx="697736" cy="764516"/>
          </a:xfrm>
          <a:prstGeom prst="rect">
            <a:avLst/>
          </a:prstGeom>
          <a:noFill/>
        </p:spPr>
      </p:pic>
    </p:spTree>
    <p:extLst>
      <p:ext uri="{BB962C8B-B14F-4D97-AF65-F5344CB8AC3E}">
        <p14:creationId xmlns:p14="http://schemas.microsoft.com/office/powerpoint/2010/main" val="234187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D0D830A-EFE5-5BBF-C659-D7547989635F}"/>
              </a:ext>
            </a:extLst>
          </p:cNvPr>
          <p:cNvSpPr>
            <a:spLocks noGrp="1"/>
          </p:cNvSpPr>
          <p:nvPr>
            <p:ph type="title"/>
          </p:nvPr>
        </p:nvSpPr>
        <p:spPr/>
        <p:txBody>
          <a:bodyPr/>
          <a:lstStyle/>
          <a:p>
            <a:r>
              <a:rPr lang="en-US" dirty="0"/>
              <a:t>Microstructure after HHF</a:t>
            </a:r>
            <a:endParaRPr lang="en-GB" dirty="0"/>
          </a:p>
        </p:txBody>
      </p:sp>
      <p:sp>
        <p:nvSpPr>
          <p:cNvPr id="9" name="Textfeld 12">
            <a:extLst>
              <a:ext uri="{FF2B5EF4-FFF2-40B4-BE49-F238E27FC236}">
                <a16:creationId xmlns:a16="http://schemas.microsoft.com/office/drawing/2014/main" id="{9745B1D9-B597-935F-8ECF-BFDE37D0CF72}"/>
              </a:ext>
            </a:extLst>
          </p:cNvPr>
          <p:cNvSpPr txBox="1"/>
          <p:nvPr/>
        </p:nvSpPr>
        <p:spPr>
          <a:xfrm>
            <a:off x="6738535" y="1032248"/>
            <a:ext cx="2390167" cy="275332"/>
          </a:xfrm>
          <a:prstGeom prst="rect">
            <a:avLst/>
          </a:prstGeom>
          <a:noFill/>
        </p:spPr>
        <p:txBody>
          <a:bodyPr wrap="square" lIns="0" tIns="0" rIns="0" bIns="0" rtlCol="0" anchor="t" anchorCtr="0">
            <a:spAutoFit/>
          </a:bodyPr>
          <a:lstStyle/>
          <a:p>
            <a:pPr algn="l">
              <a:lnSpc>
                <a:spcPts val="2300"/>
              </a:lnSpc>
              <a:spcBef>
                <a:spcPts val="1150"/>
              </a:spcBef>
            </a:pPr>
            <a:r>
              <a:rPr lang="de-DE" sz="1600" dirty="0">
                <a:latin typeface="Arial" panose="020B0604020202020204" pitchFamily="34" charset="0"/>
                <a:cs typeface="Arial" panose="020B0604020202020204" pitchFamily="34" charset="0"/>
              </a:rPr>
              <a:t>after GLADIS L1</a:t>
            </a:r>
          </a:p>
        </p:txBody>
      </p:sp>
      <p:pic>
        <p:nvPicPr>
          <p:cNvPr id="10" name="Grafik 13">
            <a:extLst>
              <a:ext uri="{FF2B5EF4-FFF2-40B4-BE49-F238E27FC236}">
                <a16:creationId xmlns:a16="http://schemas.microsoft.com/office/drawing/2014/main" id="{E8565531-A9F6-11EE-CEF3-8D95FEEC8BB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70583" y="1339588"/>
            <a:ext cx="3538134" cy="2520000"/>
          </a:xfrm>
          <a:prstGeom prst="rect">
            <a:avLst/>
          </a:prstGeom>
        </p:spPr>
      </p:pic>
      <p:pic>
        <p:nvPicPr>
          <p:cNvPr id="11" name="Grafik 20">
            <a:extLst>
              <a:ext uri="{FF2B5EF4-FFF2-40B4-BE49-F238E27FC236}">
                <a16:creationId xmlns:a16="http://schemas.microsoft.com/office/drawing/2014/main" id="{CCD047D9-7355-029A-F9F2-2920F987B08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79290" y="4938036"/>
            <a:ext cx="5400000" cy="490842"/>
          </a:xfrm>
          <a:prstGeom prst="rect">
            <a:avLst/>
          </a:prstGeom>
        </p:spPr>
      </p:pic>
      <p:pic>
        <p:nvPicPr>
          <p:cNvPr id="12" name="Grafik 23">
            <a:extLst>
              <a:ext uri="{FF2B5EF4-FFF2-40B4-BE49-F238E27FC236}">
                <a16:creationId xmlns:a16="http://schemas.microsoft.com/office/drawing/2014/main" id="{3819844B-AA3F-ABF5-C2C2-1C7292916B1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93404" y="4197577"/>
            <a:ext cx="5292492" cy="434478"/>
          </a:xfrm>
          <a:prstGeom prst="rect">
            <a:avLst/>
          </a:prstGeom>
        </p:spPr>
      </p:pic>
      <p:sp>
        <p:nvSpPr>
          <p:cNvPr id="13" name="Textfeld 29">
            <a:extLst>
              <a:ext uri="{FF2B5EF4-FFF2-40B4-BE49-F238E27FC236}">
                <a16:creationId xmlns:a16="http://schemas.microsoft.com/office/drawing/2014/main" id="{B8B1A56A-815D-5F2D-B33A-D75626E9CB76}"/>
              </a:ext>
            </a:extLst>
          </p:cNvPr>
          <p:cNvSpPr txBox="1"/>
          <p:nvPr/>
        </p:nvSpPr>
        <p:spPr>
          <a:xfrm>
            <a:off x="6256948" y="3891596"/>
            <a:ext cx="5409563" cy="369332"/>
          </a:xfrm>
          <a:prstGeom prst="rect">
            <a:avLst/>
          </a:prstGeom>
          <a:noFill/>
        </p:spPr>
        <p:txBody>
          <a:bodyPr wrap="square" rtlCol="0">
            <a:spAutoFit/>
          </a:bodyPr>
          <a:lstStyle/>
          <a:p>
            <a:r>
              <a:rPr lang="de-DE" sz="1800" dirty="0" err="1">
                <a:latin typeface="Arial" panose="020B0604020202020204" pitchFamily="34" charset="0"/>
                <a:cs typeface="Arial" panose="020B0604020202020204" pitchFamily="34" charset="0"/>
              </a:rPr>
              <a:t>WfW</a:t>
            </a:r>
            <a:r>
              <a:rPr lang="de-DE" sz="1800" dirty="0">
                <a:latin typeface="Arial" panose="020B0604020202020204" pitchFamily="34" charset="0"/>
                <a:cs typeface="Arial" panose="020B0604020202020204" pitchFamily="34" charset="0"/>
              </a:rPr>
              <a:t> L1 </a:t>
            </a:r>
            <a:r>
              <a:rPr lang="de-DE" sz="1800" dirty="0" err="1">
                <a:latin typeface="Arial" panose="020B0604020202020204" pitchFamily="34" charset="0"/>
                <a:cs typeface="Arial" panose="020B0604020202020204" pitchFamily="34" charset="0"/>
              </a:rPr>
              <a:t>tile</a:t>
            </a:r>
            <a:r>
              <a:rPr lang="de-DE" sz="1800" dirty="0">
                <a:latin typeface="Arial" panose="020B0604020202020204" pitchFamily="34" charset="0"/>
                <a:cs typeface="Arial" panose="020B0604020202020204" pitchFamily="34" charset="0"/>
              </a:rPr>
              <a:t> 4, </a:t>
            </a:r>
            <a:r>
              <a:rPr lang="de-DE" sz="1800" dirty="0" err="1">
                <a:latin typeface="Arial" panose="020B0604020202020204" pitchFamily="34" charset="0"/>
                <a:cs typeface="Arial" panose="020B0604020202020204" pitchFamily="34" charset="0"/>
              </a:rPr>
              <a:t>bottom</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side</a:t>
            </a:r>
            <a:r>
              <a:rPr lang="de-DE" sz="1800" dirty="0">
                <a:latin typeface="Arial" panose="020B0604020202020204" pitchFamily="34" charset="0"/>
                <a:cs typeface="Arial" panose="020B0604020202020204" pitchFamily="34" charset="0"/>
              </a:rPr>
              <a:t>, after GLADIS </a:t>
            </a:r>
            <a:r>
              <a:rPr lang="de-DE" sz="1800" dirty="0" err="1">
                <a:latin typeface="Arial" panose="020B0604020202020204" pitchFamily="34" charset="0"/>
                <a:cs typeface="Arial" panose="020B0604020202020204" pitchFamily="34" charset="0"/>
              </a:rPr>
              <a:t>loading</a:t>
            </a:r>
            <a:endParaRPr lang="en-GB" sz="1400" dirty="0">
              <a:latin typeface="Arial" panose="020B0604020202020204" pitchFamily="34" charset="0"/>
              <a:cs typeface="Arial" panose="020B0604020202020204" pitchFamily="34" charset="0"/>
            </a:endParaRPr>
          </a:p>
        </p:txBody>
      </p:sp>
      <p:sp>
        <p:nvSpPr>
          <p:cNvPr id="14" name="Textfeld 33">
            <a:extLst>
              <a:ext uri="{FF2B5EF4-FFF2-40B4-BE49-F238E27FC236}">
                <a16:creationId xmlns:a16="http://schemas.microsoft.com/office/drawing/2014/main" id="{56B5DAB9-6C6F-60A3-57BE-4025B15F1B38}"/>
              </a:ext>
            </a:extLst>
          </p:cNvPr>
          <p:cNvSpPr txBox="1"/>
          <p:nvPr/>
        </p:nvSpPr>
        <p:spPr>
          <a:xfrm>
            <a:off x="6234868" y="4611666"/>
            <a:ext cx="5409563" cy="369332"/>
          </a:xfrm>
          <a:prstGeom prst="rect">
            <a:avLst/>
          </a:prstGeom>
          <a:noFill/>
        </p:spPr>
        <p:txBody>
          <a:bodyPr wrap="square" rtlCol="0">
            <a:spAutoFit/>
          </a:bodyPr>
          <a:lstStyle/>
          <a:p>
            <a:r>
              <a:rPr lang="de-DE" sz="1800" dirty="0" err="1">
                <a:latin typeface="Arial" panose="020B0604020202020204" pitchFamily="34" charset="0"/>
                <a:cs typeface="Arial" panose="020B0604020202020204" pitchFamily="34" charset="0"/>
              </a:rPr>
              <a:t>WfW</a:t>
            </a:r>
            <a:r>
              <a:rPr lang="de-DE" sz="1800" dirty="0">
                <a:latin typeface="Arial" panose="020B0604020202020204" pitchFamily="34" charset="0"/>
                <a:cs typeface="Arial" panose="020B0604020202020204" pitchFamily="34" charset="0"/>
              </a:rPr>
              <a:t> L1 </a:t>
            </a:r>
            <a:r>
              <a:rPr lang="de-DE" sz="1800" dirty="0" err="1">
                <a:latin typeface="Arial" panose="020B0604020202020204" pitchFamily="34" charset="0"/>
                <a:cs typeface="Arial" panose="020B0604020202020204" pitchFamily="34" charset="0"/>
              </a:rPr>
              <a:t>tile</a:t>
            </a:r>
            <a:r>
              <a:rPr lang="de-DE" sz="1800" dirty="0">
                <a:latin typeface="Arial" panose="020B0604020202020204" pitchFamily="34" charset="0"/>
                <a:cs typeface="Arial" panose="020B0604020202020204" pitchFamily="34" charset="0"/>
              </a:rPr>
              <a:t> 3, top </a:t>
            </a:r>
            <a:r>
              <a:rPr lang="de-DE" sz="1800" dirty="0" err="1">
                <a:latin typeface="Arial" panose="020B0604020202020204" pitchFamily="34" charset="0"/>
                <a:cs typeface="Arial" panose="020B0604020202020204" pitchFamily="34" charset="0"/>
              </a:rPr>
              <a:t>side</a:t>
            </a:r>
            <a:r>
              <a:rPr lang="de-DE" sz="1800" dirty="0">
                <a:latin typeface="Arial" panose="020B0604020202020204" pitchFamily="34" charset="0"/>
                <a:cs typeface="Arial" panose="020B0604020202020204" pitchFamily="34" charset="0"/>
              </a:rPr>
              <a:t>, after GLADIS </a:t>
            </a:r>
            <a:r>
              <a:rPr lang="de-DE" sz="1800" dirty="0" err="1">
                <a:latin typeface="Arial" panose="020B0604020202020204" pitchFamily="34" charset="0"/>
                <a:cs typeface="Arial" panose="020B0604020202020204" pitchFamily="34" charset="0"/>
              </a:rPr>
              <a:t>loading</a:t>
            </a:r>
            <a:endParaRPr lang="en-GB" sz="1400" dirty="0">
              <a:latin typeface="Arial" panose="020B0604020202020204" pitchFamily="34" charset="0"/>
              <a:cs typeface="Arial" panose="020B0604020202020204" pitchFamily="34" charset="0"/>
            </a:endParaRPr>
          </a:p>
        </p:txBody>
      </p:sp>
      <p:sp>
        <p:nvSpPr>
          <p:cNvPr id="15" name="Pfeil: nach rechts 70">
            <a:extLst>
              <a:ext uri="{FF2B5EF4-FFF2-40B4-BE49-F238E27FC236}">
                <a16:creationId xmlns:a16="http://schemas.microsoft.com/office/drawing/2014/main" id="{D0A6B490-9EE1-88B9-76C8-4515703B5E2E}"/>
              </a:ext>
            </a:extLst>
          </p:cNvPr>
          <p:cNvSpPr/>
          <p:nvPr/>
        </p:nvSpPr>
        <p:spPr>
          <a:xfrm rot="10800000">
            <a:off x="10128448" y="4149308"/>
            <a:ext cx="246291" cy="123747"/>
          </a:xfrm>
          <a:prstGeom prst="rightArrow">
            <a:avLst/>
          </a:prstGeom>
          <a:solidFill>
            <a:srgbClr val="FF0000"/>
          </a:solid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latin typeface="Arial" panose="020B0604020202020204" pitchFamily="34" charset="0"/>
              <a:cs typeface="Arial" panose="020B0604020202020204" pitchFamily="34" charset="0"/>
            </a:endParaRPr>
          </a:p>
        </p:txBody>
      </p:sp>
      <p:sp>
        <p:nvSpPr>
          <p:cNvPr id="16" name="Pfeil: nach rechts 70">
            <a:extLst>
              <a:ext uri="{FF2B5EF4-FFF2-40B4-BE49-F238E27FC236}">
                <a16:creationId xmlns:a16="http://schemas.microsoft.com/office/drawing/2014/main" id="{CAC025D6-B43B-7131-FB2B-6A1543EE2824}"/>
              </a:ext>
            </a:extLst>
          </p:cNvPr>
          <p:cNvSpPr/>
          <p:nvPr/>
        </p:nvSpPr>
        <p:spPr>
          <a:xfrm rot="10800000">
            <a:off x="9494279" y="2475841"/>
            <a:ext cx="246291" cy="123747"/>
          </a:xfrm>
          <a:prstGeom prst="rightArrow">
            <a:avLst/>
          </a:prstGeom>
          <a:solidFill>
            <a:srgbClr val="FF0000"/>
          </a:solid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latin typeface="Arial" panose="020B0604020202020204" pitchFamily="34" charset="0"/>
              <a:cs typeface="Arial" panose="020B0604020202020204" pitchFamily="34" charset="0"/>
            </a:endParaRPr>
          </a:p>
        </p:txBody>
      </p:sp>
      <p:sp>
        <p:nvSpPr>
          <p:cNvPr id="17" name="Pfeil: nach rechts 70">
            <a:extLst>
              <a:ext uri="{FF2B5EF4-FFF2-40B4-BE49-F238E27FC236}">
                <a16:creationId xmlns:a16="http://schemas.microsoft.com/office/drawing/2014/main" id="{D0D50E61-9A90-41EB-D376-6C3122B52A22}"/>
              </a:ext>
            </a:extLst>
          </p:cNvPr>
          <p:cNvSpPr/>
          <p:nvPr/>
        </p:nvSpPr>
        <p:spPr>
          <a:xfrm rot="10800000">
            <a:off x="10708717" y="4998845"/>
            <a:ext cx="246291" cy="123747"/>
          </a:xfrm>
          <a:prstGeom prst="rightArrow">
            <a:avLst/>
          </a:prstGeom>
          <a:solidFill>
            <a:srgbClr val="FF0000"/>
          </a:solid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5D740FE-3F3E-EA99-4DB7-383D4146374A}"/>
              </a:ext>
            </a:extLst>
          </p:cNvPr>
          <p:cNvSpPr txBox="1"/>
          <p:nvPr/>
        </p:nvSpPr>
        <p:spPr>
          <a:xfrm>
            <a:off x="550358" y="5899046"/>
            <a:ext cx="11641642" cy="677108"/>
          </a:xfrm>
          <a:prstGeom prst="rect">
            <a:avLst/>
          </a:prstGeom>
          <a:noFill/>
        </p:spPr>
        <p:txBody>
          <a:bodyPr wrap="square" rtlCol="0">
            <a:spAutoFit/>
          </a:bodyPr>
          <a:lstStyle/>
          <a:p>
            <a:pPr marL="342900" indent="-342900" algn="l">
              <a:lnSpc>
                <a:spcPct val="95000"/>
              </a:lnSpc>
              <a:buFont typeface="Wingdings" panose="05000000000000000000" pitchFamily="2" charset="2"/>
              <a:buChar char="Ø"/>
            </a:pPr>
            <a:r>
              <a:rPr lang="en-US" sz="2000" dirty="0">
                <a:latin typeface="Arial" panose="020B0604020202020204" pitchFamily="34" charset="0"/>
                <a:cs typeface="Arial" panose="020B0604020202020204" pitchFamily="34" charset="0"/>
              </a:rPr>
              <a:t>Joining with the heatsink could be the bottle neck of the component, but cracking and decomposition of the yttria is also observed</a:t>
            </a:r>
          </a:p>
        </p:txBody>
      </p:sp>
      <p:pic>
        <p:nvPicPr>
          <p:cNvPr id="19" name="Grafik 5">
            <a:extLst>
              <a:ext uri="{FF2B5EF4-FFF2-40B4-BE49-F238E27FC236}">
                <a16:creationId xmlns:a16="http://schemas.microsoft.com/office/drawing/2014/main" id="{FD714887-6D4D-E4F9-2A96-23FEE613CB0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0408" y="956346"/>
            <a:ext cx="5346725" cy="4843262"/>
          </a:xfrm>
          <a:prstGeom prst="rect">
            <a:avLst/>
          </a:prstGeom>
        </p:spPr>
      </p:pic>
      <p:sp>
        <p:nvSpPr>
          <p:cNvPr id="4" name="Footer Placeholder 7">
            <a:extLst>
              <a:ext uri="{FF2B5EF4-FFF2-40B4-BE49-F238E27FC236}">
                <a16:creationId xmlns:a16="http://schemas.microsoft.com/office/drawing/2014/main" id="{441421A8-7222-8090-854F-C0005D92730B}"/>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5" name="Slide Number Placeholder 8">
            <a:extLst>
              <a:ext uri="{FF2B5EF4-FFF2-40B4-BE49-F238E27FC236}">
                <a16:creationId xmlns:a16="http://schemas.microsoft.com/office/drawing/2014/main" id="{FB4CFA64-4DBB-880E-CAC2-F2D072C6002D}"/>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6</a:t>
            </a:fld>
            <a:endParaRPr lang="en-GB" dirty="0">
              <a:solidFill>
                <a:prstClr val="white"/>
              </a:solidFill>
            </a:endParaRPr>
          </a:p>
        </p:txBody>
      </p:sp>
      <p:pic>
        <p:nvPicPr>
          <p:cNvPr id="6" name="Grafik 5">
            <a:extLst>
              <a:ext uri="{FF2B5EF4-FFF2-40B4-BE49-F238E27FC236}">
                <a16:creationId xmlns:a16="http://schemas.microsoft.com/office/drawing/2014/main" id="{18A65F15-3365-AA19-D237-18D34806B1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pic>
        <p:nvPicPr>
          <p:cNvPr id="7" name="Picture 2" descr="EUROfusion Consortium Member Germany">
            <a:extLst>
              <a:ext uri="{FF2B5EF4-FFF2-40B4-BE49-F238E27FC236}">
                <a16:creationId xmlns:a16="http://schemas.microsoft.com/office/drawing/2014/main" id="{65495CAC-FB0D-7338-4013-60DC1AFCC83B}"/>
              </a:ext>
            </a:extLst>
          </p:cNvPr>
          <p:cNvPicPr>
            <a:picLocks noChangeAspect="1" noChangeArrowheads="1"/>
          </p:cNvPicPr>
          <p:nvPr/>
        </p:nvPicPr>
        <p:blipFill>
          <a:blip r:embed="rId7"/>
          <a:srcRect l="74688"/>
          <a:stretch/>
        </p:blipFill>
        <p:spPr bwMode="auto">
          <a:xfrm>
            <a:off x="11488258" y="580847"/>
            <a:ext cx="697736" cy="764516"/>
          </a:xfrm>
          <a:prstGeom prst="rect">
            <a:avLst/>
          </a:prstGeom>
          <a:noFill/>
        </p:spPr>
      </p:pic>
    </p:spTree>
    <p:extLst>
      <p:ext uri="{BB962C8B-B14F-4D97-AF65-F5344CB8AC3E}">
        <p14:creationId xmlns:p14="http://schemas.microsoft.com/office/powerpoint/2010/main" val="665381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C8D414D-CEA0-C8A7-8381-389080715AF1}"/>
              </a:ext>
            </a:extLst>
          </p:cNvPr>
          <p:cNvSpPr>
            <a:spLocks noGrp="1"/>
          </p:cNvSpPr>
          <p:nvPr>
            <p:ph type="title"/>
          </p:nvPr>
        </p:nvSpPr>
        <p:spPr/>
        <p:txBody>
          <a:bodyPr/>
          <a:lstStyle/>
          <a:p>
            <a:r>
              <a:rPr lang="en-US" dirty="0" err="1"/>
              <a:t>Wf</a:t>
            </a:r>
            <a:r>
              <a:rPr lang="en-US" dirty="0"/>
              <a:t>/W mock-up - </a:t>
            </a:r>
            <a:r>
              <a:rPr lang="en-US" dirty="0" err="1"/>
              <a:t>monoblock</a:t>
            </a:r>
            <a:r>
              <a:rPr lang="en-US" dirty="0"/>
              <a:t> chain</a:t>
            </a:r>
            <a:endParaRPr lang="en-GB" dirty="0"/>
          </a:p>
        </p:txBody>
      </p:sp>
      <p:pic>
        <p:nvPicPr>
          <p:cNvPr id="3" name="Picture 2">
            <a:extLst>
              <a:ext uri="{FF2B5EF4-FFF2-40B4-BE49-F238E27FC236}">
                <a16:creationId xmlns:a16="http://schemas.microsoft.com/office/drawing/2014/main" id="{478C4AF2-1A54-5D2A-AAE2-24AEFFBE11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8138" y="746430"/>
            <a:ext cx="3683055" cy="1743331"/>
          </a:xfrm>
          <a:prstGeom prst="rect">
            <a:avLst/>
          </a:prstGeom>
          <a:ln>
            <a:noFill/>
          </a:ln>
          <a:effectLst>
            <a:softEdge rad="112500"/>
          </a:effectLst>
        </p:spPr>
      </p:pic>
      <p:pic>
        <p:nvPicPr>
          <p:cNvPr id="4" name="Grafik 6">
            <a:extLst>
              <a:ext uri="{FF2B5EF4-FFF2-40B4-BE49-F238E27FC236}">
                <a16:creationId xmlns:a16="http://schemas.microsoft.com/office/drawing/2014/main" id="{CCE26F84-E58A-A77D-FFED-2AFA5A8264A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9750" y="2551489"/>
            <a:ext cx="5612502" cy="3600000"/>
          </a:xfrm>
          <a:prstGeom prst="rect">
            <a:avLst/>
          </a:prstGeom>
        </p:spPr>
      </p:pic>
      <p:pic>
        <p:nvPicPr>
          <p:cNvPr id="5" name="Grafik 8">
            <a:extLst>
              <a:ext uri="{FF2B5EF4-FFF2-40B4-BE49-F238E27FC236}">
                <a16:creationId xmlns:a16="http://schemas.microsoft.com/office/drawing/2014/main" id="{673A0386-FD62-3707-9AC6-71163D0AA02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53579" y="2551489"/>
            <a:ext cx="6112150" cy="3600000"/>
          </a:xfrm>
          <a:prstGeom prst="rect">
            <a:avLst/>
          </a:prstGeom>
        </p:spPr>
      </p:pic>
      <p:sp>
        <p:nvSpPr>
          <p:cNvPr id="6" name="Textfeld 9">
            <a:extLst>
              <a:ext uri="{FF2B5EF4-FFF2-40B4-BE49-F238E27FC236}">
                <a16:creationId xmlns:a16="http://schemas.microsoft.com/office/drawing/2014/main" id="{B27E3E5C-00A2-63DA-4190-820BF74B11C3}"/>
              </a:ext>
            </a:extLst>
          </p:cNvPr>
          <p:cNvSpPr txBox="1"/>
          <p:nvPr/>
        </p:nvSpPr>
        <p:spPr>
          <a:xfrm>
            <a:off x="199750" y="2135262"/>
            <a:ext cx="4454224" cy="461665"/>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top </a:t>
            </a:r>
            <a:r>
              <a:rPr lang="de-DE" dirty="0" err="1">
                <a:latin typeface="Arial" panose="020B0604020202020204" pitchFamily="34" charset="0"/>
                <a:cs typeface="Arial" panose="020B0604020202020204" pitchFamily="34" charset="0"/>
              </a:rPr>
              <a:t>view</a:t>
            </a:r>
            <a:endParaRPr lang="en-GB" sz="1800" dirty="0">
              <a:latin typeface="Arial" panose="020B0604020202020204" pitchFamily="34" charset="0"/>
              <a:cs typeface="Arial" panose="020B0604020202020204" pitchFamily="34" charset="0"/>
            </a:endParaRPr>
          </a:p>
        </p:txBody>
      </p:sp>
      <p:sp>
        <p:nvSpPr>
          <p:cNvPr id="7" name="Textfeld 10">
            <a:extLst>
              <a:ext uri="{FF2B5EF4-FFF2-40B4-BE49-F238E27FC236}">
                <a16:creationId xmlns:a16="http://schemas.microsoft.com/office/drawing/2014/main" id="{44847C03-B913-DDBA-64BD-65C4CBB5563A}"/>
              </a:ext>
            </a:extLst>
          </p:cNvPr>
          <p:cNvSpPr txBox="1"/>
          <p:nvPr/>
        </p:nvSpPr>
        <p:spPr>
          <a:xfrm>
            <a:off x="6096000" y="2135262"/>
            <a:ext cx="4454224" cy="461665"/>
          </a:xfrm>
          <a:prstGeom prst="rect">
            <a:avLst/>
          </a:prstGeom>
          <a:noFill/>
        </p:spPr>
        <p:txBody>
          <a:bodyPr wrap="square" rtlCol="0">
            <a:spAutoFit/>
          </a:bodyPr>
          <a:lstStyle/>
          <a:p>
            <a:r>
              <a:rPr lang="de-DE" dirty="0" err="1">
                <a:latin typeface="Arial" panose="020B0604020202020204" pitchFamily="34" charset="0"/>
                <a:cs typeface="Arial" panose="020B0604020202020204" pitchFamily="34" charset="0"/>
              </a:rPr>
              <a:t>side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view</a:t>
            </a:r>
            <a:endParaRPr lang="en-GB" sz="1800" dirty="0">
              <a:latin typeface="Arial" panose="020B0604020202020204" pitchFamily="34" charset="0"/>
              <a:cs typeface="Arial" panose="020B0604020202020204" pitchFamily="34" charset="0"/>
            </a:endParaRPr>
          </a:p>
        </p:txBody>
      </p:sp>
      <p:pic>
        <p:nvPicPr>
          <p:cNvPr id="8" name="Grafik 12">
            <a:extLst>
              <a:ext uri="{FF2B5EF4-FFF2-40B4-BE49-F238E27FC236}">
                <a16:creationId xmlns:a16="http://schemas.microsoft.com/office/drawing/2014/main" id="{6550EBC8-98DB-BCDB-B2F7-7812AFC416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97348" y="1340768"/>
            <a:ext cx="4833030" cy="3442275"/>
          </a:xfrm>
          <a:prstGeom prst="rect">
            <a:avLst/>
          </a:prstGeom>
        </p:spPr>
      </p:pic>
      <p:sp>
        <p:nvSpPr>
          <p:cNvPr id="10" name="Footer Placeholder 7">
            <a:extLst>
              <a:ext uri="{FF2B5EF4-FFF2-40B4-BE49-F238E27FC236}">
                <a16:creationId xmlns:a16="http://schemas.microsoft.com/office/drawing/2014/main" id="{791C807E-9584-6717-8A7D-A7454C62CC1C}"/>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11" name="Slide Number Placeholder 8">
            <a:extLst>
              <a:ext uri="{FF2B5EF4-FFF2-40B4-BE49-F238E27FC236}">
                <a16:creationId xmlns:a16="http://schemas.microsoft.com/office/drawing/2014/main" id="{B2184C14-8B72-4DE4-A735-074CEF84D9A0}"/>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7</a:t>
            </a:fld>
            <a:endParaRPr lang="en-GB" dirty="0">
              <a:solidFill>
                <a:prstClr val="white"/>
              </a:solidFill>
            </a:endParaRPr>
          </a:p>
        </p:txBody>
      </p:sp>
      <p:pic>
        <p:nvPicPr>
          <p:cNvPr id="12" name="Grafik 11">
            <a:extLst>
              <a:ext uri="{FF2B5EF4-FFF2-40B4-BE49-F238E27FC236}">
                <a16:creationId xmlns:a16="http://schemas.microsoft.com/office/drawing/2014/main" id="{4EED8CCE-9CB2-2CA1-DABF-D65D4CB38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pic>
        <p:nvPicPr>
          <p:cNvPr id="13" name="Picture 2" descr="EUROfusion Consortium Member Germany">
            <a:extLst>
              <a:ext uri="{FF2B5EF4-FFF2-40B4-BE49-F238E27FC236}">
                <a16:creationId xmlns:a16="http://schemas.microsoft.com/office/drawing/2014/main" id="{E3533E64-E07D-27BE-116F-5F3E6129C1F3}"/>
              </a:ext>
            </a:extLst>
          </p:cNvPr>
          <p:cNvPicPr>
            <a:picLocks noChangeAspect="1" noChangeArrowheads="1"/>
          </p:cNvPicPr>
          <p:nvPr/>
        </p:nvPicPr>
        <p:blipFill>
          <a:blip r:embed="rId7"/>
          <a:srcRect l="74688"/>
          <a:stretch/>
        </p:blipFill>
        <p:spPr bwMode="auto">
          <a:xfrm>
            <a:off x="9621929" y="0"/>
            <a:ext cx="697736" cy="764516"/>
          </a:xfrm>
          <a:prstGeom prst="rect">
            <a:avLst/>
          </a:prstGeom>
          <a:noFill/>
        </p:spPr>
      </p:pic>
    </p:spTree>
    <p:extLst>
      <p:ext uri="{BB962C8B-B14F-4D97-AF65-F5344CB8AC3E}">
        <p14:creationId xmlns:p14="http://schemas.microsoft.com/office/powerpoint/2010/main" val="389215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149A636-5415-5076-95B5-402CC7F9A6BD}"/>
              </a:ext>
            </a:extLst>
          </p:cNvPr>
          <p:cNvSpPr>
            <a:spLocks noGrp="1"/>
          </p:cNvSpPr>
          <p:nvPr>
            <p:ph type="title"/>
          </p:nvPr>
        </p:nvSpPr>
        <p:spPr/>
        <p:txBody>
          <a:bodyPr/>
          <a:lstStyle/>
          <a:p>
            <a:r>
              <a:rPr lang="en-US" dirty="0"/>
              <a:t>High heat flux tests on </a:t>
            </a:r>
            <a:r>
              <a:rPr lang="en-US" dirty="0" err="1"/>
              <a:t>monoblock</a:t>
            </a:r>
            <a:r>
              <a:rPr lang="en-US" dirty="0"/>
              <a:t> mock-up</a:t>
            </a:r>
            <a:endParaRPr lang="en-GB" dirty="0"/>
          </a:p>
        </p:txBody>
      </p:sp>
      <p:sp>
        <p:nvSpPr>
          <p:cNvPr id="3" name="TextBox 2">
            <a:extLst>
              <a:ext uri="{FF2B5EF4-FFF2-40B4-BE49-F238E27FC236}">
                <a16:creationId xmlns:a16="http://schemas.microsoft.com/office/drawing/2014/main" id="{FB0D87E6-E40D-B211-81A2-7281FCF1CE46}"/>
              </a:ext>
            </a:extLst>
          </p:cNvPr>
          <p:cNvSpPr txBox="1"/>
          <p:nvPr/>
        </p:nvSpPr>
        <p:spPr>
          <a:xfrm>
            <a:off x="560420" y="1700808"/>
            <a:ext cx="4975140" cy="1477328"/>
          </a:xfrm>
          <a:prstGeom prst="rect">
            <a:avLst/>
          </a:prstGeom>
          <a:noFill/>
        </p:spPr>
        <p:txBody>
          <a:bodyPr wrap="square">
            <a:spAutoFit/>
          </a:bodyPr>
          <a:lstStyle/>
          <a:p>
            <a:r>
              <a:rPr lang="de-DE" sz="1800" dirty="0">
                <a:latin typeface="Arial" panose="020B0604020202020204" pitchFamily="34" charset="0"/>
                <a:cs typeface="Arial" panose="020B0604020202020204" pitchFamily="34" charset="0"/>
              </a:rPr>
              <a:t>Hydrogen neutral beam HHF in IPP Garching</a:t>
            </a:r>
          </a:p>
          <a:p>
            <a:r>
              <a:rPr lang="de-DE" sz="1800" dirty="0">
                <a:latin typeface="Arial" panose="020B0604020202020204" pitchFamily="34" charset="0"/>
                <a:cs typeface="Arial" panose="020B0604020202020204" pitchFamily="34" charset="0"/>
              </a:rPr>
              <a:t>Screening </a:t>
            </a:r>
            <a:r>
              <a:rPr lang="de-DE" sz="1800" dirty="0" err="1">
                <a:latin typeface="Arial" panose="020B0604020202020204" pitchFamily="34" charset="0"/>
                <a:cs typeface="Arial" panose="020B0604020202020204" pitchFamily="34" charset="0"/>
              </a:rPr>
              <a:t>to</a:t>
            </a:r>
            <a:r>
              <a:rPr lang="de-DE" sz="1800" dirty="0">
                <a:latin typeface="Arial" panose="020B0604020202020204" pitchFamily="34" charset="0"/>
                <a:cs typeface="Arial" panose="020B0604020202020204" pitchFamily="34" charset="0"/>
              </a:rPr>
              <a:t> 12/15/20 MW/m</a:t>
            </a:r>
            <a:r>
              <a:rPr lang="de-DE" sz="1800" baseline="30000" dirty="0">
                <a:latin typeface="Arial" panose="020B0604020202020204" pitchFamily="34" charset="0"/>
                <a:cs typeface="Arial" panose="020B0604020202020204" pitchFamily="34" charset="0"/>
              </a:rPr>
              <a:t>2 </a:t>
            </a:r>
            <a:r>
              <a:rPr lang="de-DE" sz="1800" dirty="0" err="1">
                <a:latin typeface="Arial" panose="020B0604020202020204" pitchFamily="34" charset="0"/>
                <a:cs typeface="Arial" panose="020B0604020202020204" pitchFamily="34" charset="0"/>
              </a:rPr>
              <a:t>followed</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by</a:t>
            </a:r>
            <a:r>
              <a:rPr lang="de-DE" sz="1800" dirty="0">
                <a:latin typeface="Arial" panose="020B0604020202020204" pitchFamily="34" charset="0"/>
                <a:cs typeface="Arial" panose="020B0604020202020204" pitchFamily="34" charset="0"/>
              </a:rPr>
              <a:t> 100 </a:t>
            </a:r>
            <a:r>
              <a:rPr lang="de-DE" sz="1800" dirty="0" err="1">
                <a:latin typeface="Arial" panose="020B0604020202020204" pitchFamily="34" charset="0"/>
                <a:cs typeface="Arial" panose="020B0604020202020204" pitchFamily="34" charset="0"/>
              </a:rPr>
              <a:t>cycles</a:t>
            </a:r>
            <a:r>
              <a:rPr lang="de-DE" sz="1800" dirty="0">
                <a:latin typeface="Arial" panose="020B0604020202020204" pitchFamily="34" charset="0"/>
                <a:cs typeface="Arial" panose="020B0604020202020204" pitchFamily="34" charset="0"/>
              </a:rPr>
              <a:t> at 10/15/20 MW/m</a:t>
            </a:r>
            <a:r>
              <a:rPr lang="de-DE" sz="1800" baseline="30000" dirty="0">
                <a:latin typeface="Arial" panose="020B0604020202020204" pitchFamily="34" charset="0"/>
                <a:cs typeface="Arial" panose="020B0604020202020204" pitchFamily="34" charset="0"/>
              </a:rPr>
              <a:t>2</a:t>
            </a:r>
          </a:p>
          <a:p>
            <a:pPr lvl="1"/>
            <a:r>
              <a:rPr lang="de-DE" sz="1800" dirty="0">
                <a:latin typeface="Arial" panose="020B0604020202020204" pitchFamily="34" charset="0"/>
                <a:cs typeface="Arial" panose="020B0604020202020204" pitchFamily="34" charset="0"/>
              </a:rPr>
              <a:t>Beam time 10s</a:t>
            </a:r>
          </a:p>
          <a:p>
            <a:pPr lvl="1"/>
            <a:r>
              <a:rPr lang="de-DE" sz="1800" dirty="0" err="1">
                <a:latin typeface="Arial" panose="020B0604020202020204" pitchFamily="34" charset="0"/>
                <a:cs typeface="Arial" panose="020B0604020202020204" pitchFamily="34" charset="0"/>
              </a:rPr>
              <a:t>cold</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water</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cooling</a:t>
            </a:r>
            <a:endParaRPr lang="de-DE" sz="1800" dirty="0">
              <a:latin typeface="Arial" panose="020B0604020202020204" pitchFamily="34" charset="0"/>
              <a:cs typeface="Arial" panose="020B0604020202020204" pitchFamily="34" charset="0"/>
            </a:endParaRPr>
          </a:p>
        </p:txBody>
      </p:sp>
      <p:graphicFrame>
        <p:nvGraphicFramePr>
          <p:cNvPr id="4" name="Tabelle 9">
            <a:extLst>
              <a:ext uri="{FF2B5EF4-FFF2-40B4-BE49-F238E27FC236}">
                <a16:creationId xmlns:a16="http://schemas.microsoft.com/office/drawing/2014/main" id="{A662F009-F4C0-84E2-B35B-4FCB6672DC86}"/>
              </a:ext>
            </a:extLst>
          </p:cNvPr>
          <p:cNvGraphicFramePr>
            <a:graphicFrameLocks noGrp="1"/>
          </p:cNvGraphicFramePr>
          <p:nvPr>
            <p:extLst>
              <p:ext uri="{D42A27DB-BD31-4B8C-83A1-F6EECF244321}">
                <p14:modId xmlns:p14="http://schemas.microsoft.com/office/powerpoint/2010/main" val="3720011919"/>
              </p:ext>
            </p:extLst>
          </p:nvPr>
        </p:nvGraphicFramePr>
        <p:xfrm>
          <a:off x="839416" y="3717032"/>
          <a:ext cx="4104456" cy="1515328"/>
        </p:xfrm>
        <a:graphic>
          <a:graphicData uri="http://schemas.openxmlformats.org/drawingml/2006/table">
            <a:tbl>
              <a:tblPr/>
              <a:tblGrid>
                <a:gridCol w="644489">
                  <a:extLst>
                    <a:ext uri="{9D8B030D-6E8A-4147-A177-3AD203B41FA5}">
                      <a16:colId xmlns:a16="http://schemas.microsoft.com/office/drawing/2014/main" val="464553734"/>
                    </a:ext>
                  </a:extLst>
                </a:gridCol>
                <a:gridCol w="1635026">
                  <a:extLst>
                    <a:ext uri="{9D8B030D-6E8A-4147-A177-3AD203B41FA5}">
                      <a16:colId xmlns:a16="http://schemas.microsoft.com/office/drawing/2014/main" val="3288118748"/>
                    </a:ext>
                  </a:extLst>
                </a:gridCol>
                <a:gridCol w="1094323">
                  <a:extLst>
                    <a:ext uri="{9D8B030D-6E8A-4147-A177-3AD203B41FA5}">
                      <a16:colId xmlns:a16="http://schemas.microsoft.com/office/drawing/2014/main" val="2922818114"/>
                    </a:ext>
                  </a:extLst>
                </a:gridCol>
                <a:gridCol w="730618">
                  <a:extLst>
                    <a:ext uri="{9D8B030D-6E8A-4147-A177-3AD203B41FA5}">
                      <a16:colId xmlns:a16="http://schemas.microsoft.com/office/drawing/2014/main" val="130809375"/>
                    </a:ext>
                  </a:extLst>
                </a:gridCol>
              </a:tblGrid>
              <a:tr h="465936">
                <a:tc>
                  <a:txBody>
                    <a:bodyPr/>
                    <a:lstStyle/>
                    <a:p>
                      <a:pPr algn="ctr" fontAlgn="ctr"/>
                      <a:r>
                        <a:rPr lang="de-DE" sz="1800" b="1" i="0" u="none" strike="noStrike" dirty="0" err="1">
                          <a:solidFill>
                            <a:srgbClr val="000000"/>
                          </a:solidFill>
                          <a:effectLst/>
                          <a:latin typeface="Calibri" panose="020F0502020204030204" pitchFamily="34" charset="0"/>
                        </a:rPr>
                        <a:t>Step</a:t>
                      </a:r>
                      <a:endParaRPr lang="de-DE" sz="1800" b="1" i="0" u="none" strike="noStrike" dirty="0">
                        <a:solidFill>
                          <a:srgbClr val="000000"/>
                        </a:solidFill>
                        <a:effectLst/>
                        <a:latin typeface="Calibri" panose="020F0502020204030204" pitchFamily="34" charset="0"/>
                      </a:endParaRP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ctr"/>
                      <a:r>
                        <a:rPr lang="de-DE" sz="1800" b="1" i="0" u="none" strike="noStrike" dirty="0" err="1">
                          <a:solidFill>
                            <a:srgbClr val="000000"/>
                          </a:solidFill>
                          <a:effectLst/>
                          <a:latin typeface="Calibri" panose="020F0502020204030204" pitchFamily="34" charset="0"/>
                        </a:rPr>
                        <a:t>screening</a:t>
                      </a:r>
                      <a:endParaRPr lang="de-DE" sz="1800" b="1" i="0" u="none" strike="noStrike" dirty="0">
                        <a:solidFill>
                          <a:srgbClr val="000000"/>
                        </a:solidFill>
                        <a:effectLst/>
                        <a:latin typeface="Calibri" panose="020F0502020204030204" pitchFamily="34" charset="0"/>
                      </a:endParaRP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gridSpan="2">
                  <a:txBody>
                    <a:bodyPr/>
                    <a:lstStyle/>
                    <a:p>
                      <a:pPr algn="ctr" fontAlgn="ctr"/>
                      <a:r>
                        <a:rPr lang="de-DE" sz="1800" b="1" i="0" u="none" strike="noStrike" dirty="0" err="1">
                          <a:solidFill>
                            <a:srgbClr val="000000"/>
                          </a:solidFill>
                          <a:effectLst/>
                          <a:latin typeface="Calibri" panose="020F0502020204030204" pitchFamily="34" charset="0"/>
                        </a:rPr>
                        <a:t>cyclic</a:t>
                      </a:r>
                      <a:r>
                        <a:rPr lang="de-DE" sz="1800" b="1" i="0" u="none" strike="noStrike" dirty="0">
                          <a:solidFill>
                            <a:srgbClr val="000000"/>
                          </a:solidFill>
                          <a:effectLst/>
                          <a:latin typeface="Calibri" panose="020F0502020204030204" pitchFamily="34" charset="0"/>
                        </a:rPr>
                        <a:t> </a:t>
                      </a:r>
                      <a:r>
                        <a:rPr lang="de-DE" sz="1800" b="1" i="0" u="none" strike="noStrike" dirty="0" err="1">
                          <a:solidFill>
                            <a:srgbClr val="000000"/>
                          </a:solidFill>
                          <a:effectLst/>
                          <a:latin typeface="Calibri" panose="020F0502020204030204" pitchFamily="34" charset="0"/>
                        </a:rPr>
                        <a:t>loading</a:t>
                      </a:r>
                      <a:endParaRPr lang="de-DE" sz="1800" b="1" i="0" u="none" strike="noStrike" dirty="0">
                        <a:solidFill>
                          <a:srgbClr val="000000"/>
                        </a:solidFill>
                        <a:effectLst/>
                        <a:latin typeface="Calibri" panose="020F0502020204030204" pitchFamily="34" charset="0"/>
                      </a:endParaRP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de-DE"/>
                    </a:p>
                  </a:txBody>
                  <a:tcPr/>
                </a:tc>
                <a:extLst>
                  <a:ext uri="{0D108BD9-81ED-4DB2-BD59-A6C34878D82A}">
                    <a16:rowId xmlns:a16="http://schemas.microsoft.com/office/drawing/2014/main" val="4108766966"/>
                  </a:ext>
                </a:extLst>
              </a:tr>
              <a:tr h="110128">
                <a:tc>
                  <a:txBody>
                    <a:bodyPr/>
                    <a:lstStyle/>
                    <a:p>
                      <a:pPr algn="l" fontAlgn="b"/>
                      <a:r>
                        <a:rPr lang="de-DE" sz="1400" b="0" i="0" u="none" strike="noStrike" dirty="0">
                          <a:solidFill>
                            <a:srgbClr val="000000"/>
                          </a:solidFill>
                          <a:effectLst/>
                          <a:latin typeface="Calibri" panose="020F0502020204030204" pitchFamily="34" charset="0"/>
                        </a:rPr>
                        <a:t> </a:t>
                      </a:r>
                    </a:p>
                  </a:txBody>
                  <a:tcPr marL="5824" marR="5824" marT="58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de-DE" sz="1400" b="0" i="0" u="none" strike="noStrike">
                          <a:solidFill>
                            <a:srgbClr val="000000"/>
                          </a:solidFill>
                          <a:effectLst/>
                          <a:latin typeface="Calibri" panose="020F0502020204030204" pitchFamily="34" charset="0"/>
                        </a:rPr>
                        <a:t> </a:t>
                      </a: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de-DE" sz="1400" b="0" i="0" u="none" strike="noStrike" dirty="0">
                          <a:solidFill>
                            <a:srgbClr val="000000"/>
                          </a:solidFill>
                          <a:effectLst/>
                          <a:latin typeface="Calibri" panose="020F0502020204030204" pitchFamily="34" charset="0"/>
                        </a:rPr>
                        <a:t>Load</a:t>
                      </a: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de-DE" sz="1400" b="0" i="0" u="none" strike="noStrike" dirty="0">
                          <a:solidFill>
                            <a:srgbClr val="000000"/>
                          </a:solidFill>
                          <a:effectLst/>
                          <a:latin typeface="Calibri" panose="020F0502020204030204" pitchFamily="34" charset="0"/>
                        </a:rPr>
                        <a:t>Pulses</a:t>
                      </a: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94206304"/>
                  </a:ext>
                </a:extLst>
              </a:tr>
              <a:tr h="250984">
                <a:tc>
                  <a:txBody>
                    <a:bodyPr/>
                    <a:lstStyle/>
                    <a:p>
                      <a:pPr algn="ctr" fontAlgn="ctr"/>
                      <a:r>
                        <a:rPr lang="de-DE" sz="1400" b="1" i="0" u="none" strike="noStrike" dirty="0">
                          <a:solidFill>
                            <a:srgbClr val="000000"/>
                          </a:solidFill>
                          <a:effectLst/>
                          <a:latin typeface="Calibri" panose="020F0502020204030204" pitchFamily="34" charset="0"/>
                        </a:rPr>
                        <a:t>1</a:t>
                      </a: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Calibri" panose="020F0502020204030204" pitchFamily="34" charset="0"/>
                        </a:rPr>
                        <a:t>up to 12 MW/m²</a:t>
                      </a: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Calibri" panose="020F0502020204030204" pitchFamily="34" charset="0"/>
                        </a:rPr>
                        <a:t>10 MW/m²</a:t>
                      </a:r>
                      <a:endParaRPr lang="de-DE" sz="1400" b="0" i="0" u="none" strike="noStrike" dirty="0">
                        <a:solidFill>
                          <a:srgbClr val="000000"/>
                        </a:solidFill>
                        <a:effectLst/>
                        <a:latin typeface="Calibri" panose="020F0502020204030204" pitchFamily="34" charset="0"/>
                      </a:endParaRP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Calibri" panose="020F0502020204030204" pitchFamily="34" charset="0"/>
                        </a:rPr>
                        <a:t>100</a:t>
                      </a: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16557289"/>
                  </a:ext>
                </a:extLst>
              </a:tr>
              <a:tr h="360040">
                <a:tc>
                  <a:txBody>
                    <a:bodyPr/>
                    <a:lstStyle/>
                    <a:p>
                      <a:pPr algn="ctr" fontAlgn="ctr"/>
                      <a:r>
                        <a:rPr lang="de-DE" sz="1400" b="1" i="0" u="none" strike="noStrike" dirty="0">
                          <a:solidFill>
                            <a:srgbClr val="000000"/>
                          </a:solidFill>
                          <a:effectLst/>
                          <a:latin typeface="Calibri" panose="020F0502020204030204" pitchFamily="34" charset="0"/>
                        </a:rPr>
                        <a:t>2</a:t>
                      </a:r>
                      <a:endParaRPr lang="de-DE" sz="1400" b="0" i="0" u="none" strike="noStrike" dirty="0">
                        <a:solidFill>
                          <a:srgbClr val="000000"/>
                        </a:solidFill>
                        <a:effectLst/>
                        <a:latin typeface="Calibri" panose="020F0502020204030204" pitchFamily="34" charset="0"/>
                      </a:endParaRP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Calibri" panose="020F0502020204030204" pitchFamily="34" charset="0"/>
                        </a:rPr>
                        <a:t>up to 15 MW/m²</a:t>
                      </a: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Calibri" panose="020F0502020204030204" pitchFamily="34" charset="0"/>
                        </a:rPr>
                        <a:t>15 MW/m²</a:t>
                      </a: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de-DE" sz="1400" b="0" i="0" u="none" strike="noStrike" dirty="0">
                          <a:solidFill>
                            <a:srgbClr val="000000"/>
                          </a:solidFill>
                          <a:effectLst/>
                          <a:latin typeface="Calibri" panose="020F0502020204030204" pitchFamily="34" charset="0"/>
                        </a:rPr>
                        <a:t>100</a:t>
                      </a: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97205251"/>
                  </a:ext>
                </a:extLst>
              </a:tr>
              <a:tr h="209737">
                <a:tc>
                  <a:txBody>
                    <a:bodyPr/>
                    <a:lstStyle/>
                    <a:p>
                      <a:pPr algn="ctr" fontAlgn="ctr"/>
                      <a:r>
                        <a:rPr lang="de-DE" sz="1400" b="1" i="0" u="none" strike="noStrike" dirty="0">
                          <a:solidFill>
                            <a:srgbClr val="000000"/>
                          </a:solidFill>
                          <a:effectLst/>
                          <a:latin typeface="Calibri" panose="020F0502020204030204" pitchFamily="34" charset="0"/>
                        </a:rPr>
                        <a:t>3</a:t>
                      </a:r>
                      <a:endParaRPr lang="de-DE" sz="1400" b="0" i="0" u="none" strike="noStrike" dirty="0">
                        <a:solidFill>
                          <a:srgbClr val="000000"/>
                        </a:solidFill>
                        <a:effectLst/>
                        <a:latin typeface="Calibri" panose="020F0502020204030204" pitchFamily="34" charset="0"/>
                      </a:endParaRP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Calibri" panose="020F0502020204030204" pitchFamily="34" charset="0"/>
                        </a:rPr>
                        <a:t>up to 20 MW/m²</a:t>
                      </a: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Calibri" panose="020F0502020204030204" pitchFamily="34" charset="0"/>
                        </a:rPr>
                        <a:t>20 MW/m²</a:t>
                      </a: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Calibri" panose="020F0502020204030204" pitchFamily="34" charset="0"/>
                        </a:rPr>
                        <a:t>100</a:t>
                      </a:r>
                    </a:p>
                  </a:txBody>
                  <a:tcPr marL="5824" marR="5824" marT="5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9348917"/>
                  </a:ext>
                </a:extLst>
              </a:tr>
            </a:tbl>
          </a:graphicData>
        </a:graphic>
      </p:graphicFrame>
      <p:graphicFrame>
        <p:nvGraphicFramePr>
          <p:cNvPr id="5" name="Diagramm 6">
            <a:extLst>
              <a:ext uri="{FF2B5EF4-FFF2-40B4-BE49-F238E27FC236}">
                <a16:creationId xmlns:a16="http://schemas.microsoft.com/office/drawing/2014/main" id="{14C5276D-6218-8A89-3D51-2A896F1517CB}"/>
              </a:ext>
            </a:extLst>
          </p:cNvPr>
          <p:cNvGraphicFramePr>
            <a:graphicFrameLocks noGrp="1"/>
          </p:cNvGraphicFramePr>
          <p:nvPr>
            <p:extLst>
              <p:ext uri="{D42A27DB-BD31-4B8C-83A1-F6EECF244321}">
                <p14:modId xmlns:p14="http://schemas.microsoft.com/office/powerpoint/2010/main" val="1165385789"/>
              </p:ext>
            </p:extLst>
          </p:nvPr>
        </p:nvGraphicFramePr>
        <p:xfrm>
          <a:off x="5375920" y="1789996"/>
          <a:ext cx="6453944" cy="4159283"/>
        </p:xfrm>
        <a:graphic>
          <a:graphicData uri="http://schemas.openxmlformats.org/drawingml/2006/chart">
            <c:chart xmlns:c="http://schemas.openxmlformats.org/drawingml/2006/chart" xmlns:r="http://schemas.openxmlformats.org/officeDocument/2006/relationships" r:id="rId2"/>
          </a:graphicData>
        </a:graphic>
      </p:graphicFrame>
      <p:sp>
        <p:nvSpPr>
          <p:cNvPr id="7" name="Footer Placeholder 7">
            <a:extLst>
              <a:ext uri="{FF2B5EF4-FFF2-40B4-BE49-F238E27FC236}">
                <a16:creationId xmlns:a16="http://schemas.microsoft.com/office/drawing/2014/main" id="{989CBD5A-D9E6-C6A0-1C9C-744F04003AAD}"/>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8" name="Slide Number Placeholder 8">
            <a:extLst>
              <a:ext uri="{FF2B5EF4-FFF2-40B4-BE49-F238E27FC236}">
                <a16:creationId xmlns:a16="http://schemas.microsoft.com/office/drawing/2014/main" id="{843EA4BF-19C9-9108-0646-423A30457927}"/>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8</a:t>
            </a:fld>
            <a:endParaRPr lang="en-GB" dirty="0">
              <a:solidFill>
                <a:prstClr val="white"/>
              </a:solidFill>
            </a:endParaRPr>
          </a:p>
        </p:txBody>
      </p:sp>
      <p:pic>
        <p:nvPicPr>
          <p:cNvPr id="9" name="Grafik 8">
            <a:extLst>
              <a:ext uri="{FF2B5EF4-FFF2-40B4-BE49-F238E27FC236}">
                <a16:creationId xmlns:a16="http://schemas.microsoft.com/office/drawing/2014/main" id="{12F26275-ED38-50A7-A96B-2A165F91BE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pic>
        <p:nvPicPr>
          <p:cNvPr id="10" name="Picture 2" descr="EUROfusion Consortium Member Germany">
            <a:extLst>
              <a:ext uri="{FF2B5EF4-FFF2-40B4-BE49-F238E27FC236}">
                <a16:creationId xmlns:a16="http://schemas.microsoft.com/office/drawing/2014/main" id="{C8EDA69C-6D36-320D-0973-418CB9374D9F}"/>
              </a:ext>
            </a:extLst>
          </p:cNvPr>
          <p:cNvPicPr>
            <a:picLocks noChangeAspect="1" noChangeArrowheads="1"/>
          </p:cNvPicPr>
          <p:nvPr/>
        </p:nvPicPr>
        <p:blipFill>
          <a:blip r:embed="rId4"/>
          <a:srcRect l="74688"/>
          <a:stretch/>
        </p:blipFill>
        <p:spPr bwMode="auto">
          <a:xfrm>
            <a:off x="9621929" y="0"/>
            <a:ext cx="697736" cy="764516"/>
          </a:xfrm>
          <a:prstGeom prst="rect">
            <a:avLst/>
          </a:prstGeom>
          <a:noFill/>
        </p:spPr>
      </p:pic>
    </p:spTree>
    <p:extLst>
      <p:ext uri="{BB962C8B-B14F-4D97-AF65-F5344CB8AC3E}">
        <p14:creationId xmlns:p14="http://schemas.microsoft.com/office/powerpoint/2010/main" val="31796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3EAA1B4-CD9E-3F6D-8C35-ADCF2521139E}"/>
              </a:ext>
            </a:extLst>
          </p:cNvPr>
          <p:cNvSpPr>
            <a:spLocks noGrp="1"/>
          </p:cNvSpPr>
          <p:nvPr>
            <p:ph type="title"/>
          </p:nvPr>
        </p:nvSpPr>
        <p:spPr/>
        <p:txBody>
          <a:bodyPr/>
          <a:lstStyle/>
          <a:p>
            <a:r>
              <a:rPr lang="en-US" dirty="0"/>
              <a:t>HHF on </a:t>
            </a:r>
            <a:r>
              <a:rPr lang="en-US" dirty="0" err="1"/>
              <a:t>monoblock</a:t>
            </a:r>
            <a:r>
              <a:rPr lang="en-US" dirty="0"/>
              <a:t> mock-up</a:t>
            </a:r>
            <a:endParaRPr lang="en-GB" dirty="0"/>
          </a:p>
        </p:txBody>
      </p:sp>
      <p:graphicFrame>
        <p:nvGraphicFramePr>
          <p:cNvPr id="3" name="Diagramm 6">
            <a:extLst>
              <a:ext uri="{FF2B5EF4-FFF2-40B4-BE49-F238E27FC236}">
                <a16:creationId xmlns:a16="http://schemas.microsoft.com/office/drawing/2014/main" id="{B2D04BD0-3D6C-C558-6705-2EAC0E020DC4}"/>
              </a:ext>
            </a:extLst>
          </p:cNvPr>
          <p:cNvGraphicFramePr>
            <a:graphicFrameLocks noGrp="1"/>
          </p:cNvGraphicFramePr>
          <p:nvPr>
            <p:extLst>
              <p:ext uri="{D42A27DB-BD31-4B8C-83A1-F6EECF244321}">
                <p14:modId xmlns:p14="http://schemas.microsoft.com/office/powerpoint/2010/main" val="2861685790"/>
              </p:ext>
            </p:extLst>
          </p:nvPr>
        </p:nvGraphicFramePr>
        <p:xfrm>
          <a:off x="402194" y="1700808"/>
          <a:ext cx="4488601" cy="338437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feld 7">
            <a:extLst>
              <a:ext uri="{FF2B5EF4-FFF2-40B4-BE49-F238E27FC236}">
                <a16:creationId xmlns:a16="http://schemas.microsoft.com/office/drawing/2014/main" id="{5E851165-8434-D65C-3187-C375CCCA09F5}"/>
              </a:ext>
            </a:extLst>
          </p:cNvPr>
          <p:cNvSpPr txBox="1"/>
          <p:nvPr/>
        </p:nvSpPr>
        <p:spPr>
          <a:xfrm>
            <a:off x="551384" y="5157192"/>
            <a:ext cx="1157482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surface temperature distribution is nearly stable during 10 MW/m² and 15 MW/m</a:t>
            </a:r>
            <a:r>
              <a:rPr lang="en-GB" baseline="30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 cyclic loading.</a:t>
            </a:r>
          </a:p>
          <a:p>
            <a:pPr marL="285750" indent="-285750">
              <a:buFont typeface="Arial" panose="020B0604020202020204" pitchFamily="34" charset="0"/>
              <a:buChar char="•"/>
            </a:pPr>
            <a:r>
              <a:rPr lang="en-GB" dirty="0" err="1">
                <a:latin typeface="Arial" panose="020B0604020202020204" pitchFamily="34" charset="0"/>
                <a:cs typeface="Arial" panose="020B0604020202020204" pitchFamily="34" charset="0"/>
              </a:rPr>
              <a:t>W</a:t>
            </a:r>
            <a:r>
              <a:rPr lang="en-GB" baseline="-25000" dirty="0" err="1">
                <a:latin typeface="Arial" panose="020B0604020202020204" pitchFamily="34" charset="0"/>
                <a:cs typeface="Arial" panose="020B0604020202020204" pitchFamily="34" charset="0"/>
              </a:rPr>
              <a:t>f</a:t>
            </a:r>
            <a:r>
              <a:rPr lang="en-GB" dirty="0">
                <a:latin typeface="Arial" panose="020B0604020202020204" pitchFamily="34" charset="0"/>
                <a:cs typeface="Arial" panose="020B0604020202020204" pitchFamily="34" charset="0"/>
              </a:rPr>
              <a:t>/W blocks show higher surface temperature than pure W</a:t>
            </a:r>
          </a:p>
          <a:p>
            <a:pPr marL="285750" indent="-285750">
              <a:buFont typeface="Arial" panose="020B0604020202020204" pitchFamily="34" charset="0"/>
              <a:buChar char="•"/>
            </a:pPr>
            <a:r>
              <a:rPr lang="en-US" b="1" dirty="0">
                <a:solidFill>
                  <a:srgbClr val="000000"/>
                </a:solidFill>
                <a:latin typeface="Arial" panose="020B0604020202020204" pitchFamily="34" charset="0"/>
                <a:cs typeface="Arial" panose="020B0604020202020204" pitchFamily="34" charset="0"/>
              </a:rPr>
              <a:t>Material is capable of surviving up to 100 cycles up to  20 MW/m</a:t>
            </a:r>
            <a:r>
              <a:rPr lang="en-US" b="1" baseline="30000" dirty="0">
                <a:solidFill>
                  <a:srgbClr val="000000"/>
                </a:solidFill>
                <a:latin typeface="Arial" panose="020B0604020202020204" pitchFamily="34" charset="0"/>
                <a:cs typeface="Arial" panose="020B0604020202020204" pitchFamily="34" charset="0"/>
              </a:rPr>
              <a:t>2</a:t>
            </a:r>
          </a:p>
        </p:txBody>
      </p:sp>
      <p:pic>
        <p:nvPicPr>
          <p:cNvPr id="5" name="Grafik 14">
            <a:extLst>
              <a:ext uri="{FF2B5EF4-FFF2-40B4-BE49-F238E27FC236}">
                <a16:creationId xmlns:a16="http://schemas.microsoft.com/office/drawing/2014/main" id="{C71DC9FC-228F-8F37-2C23-6C8C50316D70}"/>
              </a:ext>
            </a:extLst>
          </p:cNvPr>
          <p:cNvPicPr>
            <a:picLocks noChangeAspect="1"/>
          </p:cNvPicPr>
          <p:nvPr/>
        </p:nvPicPr>
        <p:blipFill>
          <a:blip r:embed="rId3"/>
          <a:stretch>
            <a:fillRect/>
          </a:stretch>
        </p:blipFill>
        <p:spPr>
          <a:xfrm>
            <a:off x="5209277" y="2060848"/>
            <a:ext cx="3240000" cy="2410435"/>
          </a:xfrm>
          <a:prstGeom prst="rect">
            <a:avLst/>
          </a:prstGeom>
        </p:spPr>
      </p:pic>
      <p:pic>
        <p:nvPicPr>
          <p:cNvPr id="6" name="Grafik 15">
            <a:extLst>
              <a:ext uri="{FF2B5EF4-FFF2-40B4-BE49-F238E27FC236}">
                <a16:creationId xmlns:a16="http://schemas.microsoft.com/office/drawing/2014/main" id="{08810974-9141-0F1A-ADD7-252B11498B88}"/>
              </a:ext>
            </a:extLst>
          </p:cNvPr>
          <p:cNvPicPr>
            <a:picLocks noChangeAspect="1"/>
          </p:cNvPicPr>
          <p:nvPr/>
        </p:nvPicPr>
        <p:blipFill>
          <a:blip r:embed="rId4"/>
          <a:stretch>
            <a:fillRect/>
          </a:stretch>
        </p:blipFill>
        <p:spPr>
          <a:xfrm>
            <a:off x="8580525" y="2060848"/>
            <a:ext cx="3240000" cy="2416272"/>
          </a:xfrm>
          <a:prstGeom prst="rect">
            <a:avLst/>
          </a:prstGeom>
        </p:spPr>
      </p:pic>
      <p:sp>
        <p:nvSpPr>
          <p:cNvPr id="8" name="Footer Placeholder 7">
            <a:extLst>
              <a:ext uri="{FF2B5EF4-FFF2-40B4-BE49-F238E27FC236}">
                <a16:creationId xmlns:a16="http://schemas.microsoft.com/office/drawing/2014/main" id="{BFBE2BCA-1A24-60E8-F873-822F68CD5890}"/>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9" name="Slide Number Placeholder 8">
            <a:extLst>
              <a:ext uri="{FF2B5EF4-FFF2-40B4-BE49-F238E27FC236}">
                <a16:creationId xmlns:a16="http://schemas.microsoft.com/office/drawing/2014/main" id="{CB2C01C0-BADB-AC1B-56E3-C030A70B17C4}"/>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9</a:t>
            </a:fld>
            <a:endParaRPr lang="en-GB" dirty="0">
              <a:solidFill>
                <a:prstClr val="white"/>
              </a:solidFill>
            </a:endParaRPr>
          </a:p>
        </p:txBody>
      </p:sp>
      <p:pic>
        <p:nvPicPr>
          <p:cNvPr id="10" name="Grafik 9">
            <a:extLst>
              <a:ext uri="{FF2B5EF4-FFF2-40B4-BE49-F238E27FC236}">
                <a16:creationId xmlns:a16="http://schemas.microsoft.com/office/drawing/2014/main" id="{382531BE-7697-3807-A3D5-EF2CF9535F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pic>
        <p:nvPicPr>
          <p:cNvPr id="11" name="Picture 2" descr="EUROfusion Consortium Member Germany">
            <a:extLst>
              <a:ext uri="{FF2B5EF4-FFF2-40B4-BE49-F238E27FC236}">
                <a16:creationId xmlns:a16="http://schemas.microsoft.com/office/drawing/2014/main" id="{C650E341-CF64-0892-DEE4-48B0EC640B54}"/>
              </a:ext>
            </a:extLst>
          </p:cNvPr>
          <p:cNvPicPr>
            <a:picLocks noChangeAspect="1" noChangeArrowheads="1"/>
          </p:cNvPicPr>
          <p:nvPr/>
        </p:nvPicPr>
        <p:blipFill>
          <a:blip r:embed="rId6"/>
          <a:srcRect l="74688"/>
          <a:stretch/>
        </p:blipFill>
        <p:spPr bwMode="auto">
          <a:xfrm>
            <a:off x="9621929" y="0"/>
            <a:ext cx="697736" cy="764516"/>
          </a:xfrm>
          <a:prstGeom prst="rect">
            <a:avLst/>
          </a:prstGeom>
          <a:noFill/>
        </p:spPr>
      </p:pic>
    </p:spTree>
    <p:extLst>
      <p:ext uri="{BB962C8B-B14F-4D97-AF65-F5344CB8AC3E}">
        <p14:creationId xmlns:p14="http://schemas.microsoft.com/office/powerpoint/2010/main" val="3278432839"/>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1301</Words>
  <Application>Microsoft Macintosh PowerPoint</Application>
  <PresentationFormat>Breitbild</PresentationFormat>
  <Paragraphs>168</Paragraphs>
  <Slides>18</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18</vt:i4>
      </vt:variant>
    </vt:vector>
  </HeadingPairs>
  <TitlesOfParts>
    <vt:vector size="24" baseType="lpstr">
      <vt:lpstr>Arial</vt:lpstr>
      <vt:lpstr>Calibri</vt:lpstr>
      <vt:lpstr>Cambria Math</vt:lpstr>
      <vt:lpstr>Gill Sans MT</vt:lpstr>
      <vt:lpstr>Wingdings</vt:lpstr>
      <vt:lpstr>EUROfusion.1line_5_3_2019</vt:lpstr>
      <vt:lpstr>Update on Wf/W composites within SPA 3 – FZJ</vt:lpstr>
      <vt:lpstr>Crack formation for tungsten armor</vt:lpstr>
      <vt:lpstr>Long fiber tungsten fiber reinforced tungsten</vt:lpstr>
      <vt:lpstr>Flat tile mock-ups made of long fibre PM Wf/W</vt:lpstr>
      <vt:lpstr>Production of Mockup based on longfibre Wf/W and High Heat Flux Tests</vt:lpstr>
      <vt:lpstr>Microstructure after HHF</vt:lpstr>
      <vt:lpstr>Wf/W mock-up - monoblock chain</vt:lpstr>
      <vt:lpstr>High heat flux tests on monoblock mock-up</vt:lpstr>
      <vt:lpstr>HHF on monoblock mock-up</vt:lpstr>
      <vt:lpstr>Plasma erosion</vt:lpstr>
      <vt:lpstr>Plasma erosion</vt:lpstr>
      <vt:lpstr>Laser shock</vt:lpstr>
      <vt:lpstr>Hydrogen retention</vt:lpstr>
      <vt:lpstr>Hydrogen retention</vt:lpstr>
      <vt:lpstr>Thermal properties of L-Wf/W</vt:lpstr>
      <vt:lpstr>Summary</vt:lpstr>
      <vt:lpstr>PowerPoint-Präsentation</vt:lpstr>
      <vt:lpstr>PowerPoint-Präsentation</vt:lpstr>
    </vt:vector>
  </TitlesOfParts>
  <Company>FZJ</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Thorsten Loewenhoff</dc:creator>
  <cp:lastModifiedBy>Jan Coenen</cp:lastModifiedBy>
  <cp:revision>116</cp:revision>
  <cp:lastPrinted>2014-10-16T14:51:28Z</cp:lastPrinted>
  <dcterms:created xsi:type="dcterms:W3CDTF">2021-12-22T14:29:37Z</dcterms:created>
  <dcterms:modified xsi:type="dcterms:W3CDTF">2025-03-20T08:21:26Z</dcterms:modified>
</cp:coreProperties>
</file>