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25" r:id="rId2"/>
    <p:sldId id="257" r:id="rId3"/>
    <p:sldId id="432" r:id="rId4"/>
    <p:sldId id="520" r:id="rId5"/>
    <p:sldId id="456" r:id="rId6"/>
    <p:sldId id="549" r:id="rId7"/>
    <p:sldId id="447" r:id="rId8"/>
    <p:sldId id="548" r:id="rId9"/>
    <p:sldId id="550" r:id="rId10"/>
    <p:sldId id="551" r:id="rId11"/>
    <p:sldId id="552" r:id="rId12"/>
    <p:sldId id="556" r:id="rId13"/>
    <p:sldId id="557" r:id="rId14"/>
    <p:sldId id="559" r:id="rId15"/>
    <p:sldId id="560" r:id="rId16"/>
    <p:sldId id="530" r:id="rId17"/>
    <p:sldId id="561" r:id="rId18"/>
    <p:sldId id="495" r:id="rId19"/>
    <p:sldId id="531" r:id="rId20"/>
    <p:sldId id="473" r:id="rId21"/>
    <p:sldId id="535" r:id="rId22"/>
    <p:sldId id="541" r:id="rId23"/>
    <p:sldId id="542" r:id="rId24"/>
    <p:sldId id="497" r:id="rId25"/>
    <p:sldId id="500" r:id="rId26"/>
    <p:sldId id="501" r:id="rId27"/>
    <p:sldId id="545" r:id="rId28"/>
    <p:sldId id="546" r:id="rId29"/>
    <p:sldId id="508" r:id="rId30"/>
    <p:sldId id="543" r:id="rId31"/>
    <p:sldId id="547" r:id="rId32"/>
    <p:sldId id="567" r:id="rId33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lana Ratynskaia" initials="SR" lastIdx="0" clrIdx="0">
    <p:extLst>
      <p:ext uri="{19B8F6BF-5375-455C-9EA6-DF929625EA0E}">
        <p15:presenceInfo xmlns:p15="http://schemas.microsoft.com/office/powerpoint/2012/main" userId="S-1-5-21-1948194976-2510558922-1916008050-4015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C2E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202B7-4753-450E-A4B0-4EEC1013568E}" type="datetimeFigureOut">
              <a:rPr lang="sv-SE" smtClean="0"/>
              <a:t>2025-03-24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F631-4F98-4888-8EEF-46413DC748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88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AF631-4F98-4888-8EEF-46413DC7482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084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6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793B5-8850-4FD6-8433-3F9773039D15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76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64D2-A84A-41AC-B96A-438164B9D216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661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46C-CB2D-417D-AA4D-B115089924F1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72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8571-7635-44A0-939E-27B15C067CF4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191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89EBB-CD7C-4826-A58B-716BD47DD0F2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80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B8AD-362A-4F34-984B-A6B8CDD90656}" type="datetime1">
              <a:rPr lang="sv-SE" smtClean="0"/>
              <a:t>2025-03-24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94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AFE9-4B94-423D-AFE8-02BADABCBB6F}" type="datetime1">
              <a:rPr lang="sv-SE" smtClean="0"/>
              <a:t>2025-03-24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51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D9F5-ABE8-4E9E-8C8B-9782D186C0E2}" type="datetime1">
              <a:rPr lang="sv-SE" smtClean="0"/>
              <a:t>2025-03-24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28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470-CC55-4B3C-9754-2BB3C8491E2D}" type="datetime1">
              <a:rPr lang="sv-SE" smtClean="0"/>
              <a:t>2025-03-24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89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B35B-741B-4C80-AA6C-EF033D916117}" type="datetime1">
              <a:rPr lang="sv-SE" smtClean="0"/>
              <a:t>2025-03-24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547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BA2B-23C4-44F1-957F-78476C25274E}" type="datetime1">
              <a:rPr lang="sv-SE" smtClean="0"/>
              <a:t>2025-03-24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851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E713-189C-4899-830E-FDA18E6F1AE3}" type="datetime1">
              <a:rPr lang="sv-SE" smtClean="0"/>
              <a:t>2025-03-24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69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rex-codes.github.io/amrex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6158" y="403282"/>
            <a:ext cx="11472144" cy="1294511"/>
          </a:xfrm>
        </p:spPr>
        <p:txBody>
          <a:bodyPr>
            <a:noAutofit/>
          </a:bodyPr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sv-SE" sz="3600" dirty="0">
                <a:solidFill>
                  <a:srgbClr val="0070C0"/>
                </a:solidFill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874" y="3180610"/>
            <a:ext cx="8350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u="sng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de-DE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Ratynskaia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Tolias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Rizzi, K.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Paschalidis, </a:t>
            </a:r>
            <a:r>
              <a:rPr lang="sv-SE" sz="2000" dirty="0">
                <a:latin typeface="+mj-lt"/>
              </a:rPr>
              <a:t>A. </a:t>
            </a:r>
            <a:r>
              <a:rPr lang="sv-SE" sz="2000" dirty="0" err="1">
                <a:latin typeface="+mj-lt"/>
              </a:rPr>
              <a:t>Kulachenko</a:t>
            </a:r>
            <a:r>
              <a:rPr lang="pt-BR" sz="20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endParaRPr lang="pt-BR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i="1" dirty="0" smtClean="0">
                <a:latin typeface="Arial" panose="020B0604020202020204" pitchFamily="34" charset="0"/>
                <a:cs typeface="Arial" panose="020B0604020202020204" pitchFamily="34" charset="0"/>
              </a:rPr>
              <a:t>KTH, Stockholm</a:t>
            </a:r>
            <a:endParaRPr lang="en-GB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dirty="0" smtClean="0">
              <a:latin typeface="+mj-lt"/>
            </a:endParaRPr>
          </a:p>
          <a:p>
            <a:pPr algn="ctr"/>
            <a:endParaRPr lang="en-GB" sz="2000" dirty="0">
              <a:latin typeface="+mj-lt"/>
            </a:endParaRPr>
          </a:p>
          <a:p>
            <a:pPr algn="ctr"/>
            <a:endParaRPr lang="sv-SE" sz="1600" i="1" dirty="0">
              <a:latin typeface="+mj-lt"/>
            </a:endParaRPr>
          </a:p>
        </p:txBody>
      </p:sp>
      <p:sp>
        <p:nvSpPr>
          <p:cNvPr id="2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G2A5gDASIAAhEBAxEB/8QAGwABAAMBAQEBAAAAAAAAAAAAAAIDBAUBBgf/xABAEAACAQIDBQYFAgQGAQUAAwAAAQIDEQQSIRMyUVJxIjEzQZGhBRRCYoEjYTRykrFTY6LB0eEVJEOC8PElNVT/xAAaAQEAAwEBAQAAAAAAAAAAAAAAAwQFAgEG/8QAMhEBAAIBAgMGAwgDAQEAAAAAAAECAwQREiExExQyQVFhBTNxIkJSgZHB0fAjobHxFf/aAAwDAQACEQMRAD8A/QCM9yXQZ48y9TyUouLSkm2uIGUnR8VHmSXK/QlTTjNOSaXFgaSrEbi6k88eZepXWalFKLu7+QFBdh/q/BXklyv0LKPYvm7N+OgF5nxG+uhdnjzL1KaycpJxV1byAqNNHwkUZJcr9C+m1GCUmk+DAsMk9+XU0548y9TPKMnJtRbTfACBtMmSXK/Q0548y9QE9yXQyGqUouLSkm2uJnyS5X6Ae0fFRqM1NOM05JpcWX548y9QIYjcXUzl9ZqUUou7v5FWSXK/QCzD/V+C8oo9i+bs346FuePMvUCnEb66FRbWTlJOKureRDJLlfoBfR8JFhXTajBKTSfBks8eZeoGae/LqRJyjJybUW03wPMkuV+gGsjPcl0GePMvUjUqQUJXnFaebEzsMxOj4qM0sTTj3Nyf7Fbxs07wil+71K19Vir5pYw3nydcpxMoxgs0ktfNnJqYmtUvmqS18loiorW+IR92qWNNPnLoSxFKP136ankMfCnfLCUr/gwggtrss9NoSRp6Q2y+J1Hu04rq7lM8ZWm7tpdEUAhnU5Z62dxipHksdeq/rZ5tqtrbWdv5mQBHOS89Zl1w1jye55PvlL1PG2+93AOZmZe7AAPHpmlzP1PVOa7pyX5PAexaY83m0JqvVj3VJL8lkcbiI/8AuX6ooB3GXJHS0/q8mlZ8ml4+rJWkov8AFj1YxecH+GZQSRqs0fecThpPk6NDG0Y3zZlf9jVDEUai7NSL/JxDwnrr8kdYiXE6evk7NfWaf7FRzYzlHdk10ZbHFVF3tS6osV19J8UbIp09vKXWo+Eiw59H4jBRUakGv3WprhiaNTdqRf5sWqZ8d/DKK2O1esKZ78upEnKMnNtRbV+B5klyv0JXDWRnuS6DPHmXqeSlFxaUk21xAyk6Pio8yS5X6EqacZpyTS4sDSVYjcXUnnjzL1K6zUopRd3fyAoLsP8AV+CvJLlfoWUexfN2b8dALzPiN9dC7PHmXqU1k5STirq3kBUaaPhIoyS5X6F9NqMEpNJ8GBYZJ78uppzx5l6meUZOTai2m+AEDaZMkuV+hpzx5l6gJ7kuhkNUpRcWlJNtcTPklyv0A9o+KjUZqacZpyTS4svzx5l6gQxG4upnL6zUopRd3fyKskuV+gFmH+r8F5RR7F83Zvx0Lc8eZeoFOI310Ki2snKScVdW8iGSXK/QC+j4SLCum1GCUmk+DJZ48y9QM09+XUiTlGTk2otpvgeZJcr9ANZGe5LoM8eZep5KUXFpSTbXEDKTo+KjzJLlfoSppxmnJNLiwNJViNxdSeePMvUrrNSilF3d/ICguw/1fgryS5X6FlHsXzdm/HQC8z4jfXQuzx5l6lNZOUk4q6t5AVGmj4SKMkuV+hfTajBKTSfBgWGSe/Lqac8eZepnlGTk2otpvgBA2mTJLlfoac8eZeoCe5LoZDVKUXFpSTbXEz5Jcr9APaPio1GamnGack0uLL88eZeoEMRuLqZy+s1KKUXd38irJLlfoBZh/q/BeUUexfN2b8dC3PHmXqBTiN9dAKycpJxV1byAFRKG/Hqe7KfL7nsacoyUmtE7sDSV1vCY2sOb2PJzjOLjF3bAzluH330I7KfL7kqadOWaeitYDQUYj6fyT2sOb2IVP1bZNbd4FJow+4+pVsp8vuWU2qccs9He4FxlreKy7aw5vYrnCU5OUVdMCo1w3I9DPsp8vuXRqRjFRb1SswLDEadrDm9inZT5fcDyG/HqazNGnKMlJrRO7LdrDm9gFbwmZjROcZxcYu7ZVsp8vuBLD776Ggz006cs09FaxZtYc3sBDEfT+Skuqfq2ya27yGyny+4FuH3H1LSmm1Tjlno73JbWHN7AU1vFZAYirTjNyc1r5efoZJ4uT0hG37vvIMmox4/FKSuO1ujqqUY0ouTSVu9szVPiNKOkE5v9tEcyc5Td5ycn+54UMmvtPgjZYrp4jxLp4qpLutFfsUttu7bb/cApXyXv4p3T1rFekAAOHQAAAAAAAAAAAAAAAAAAAAAAAAAAAAAHh6ALaeJrUt2o7cHqjXS+JeVWH5ic8E2PUZMfSUdsdbdYdGFSFTdkm+HmWQ349UcotpYmpTa1UkvKRex6+J5XhBbTz92XbK63hMopfEKU9J3pv9+4unONSDjF3b7i/TJW8b1ndXtWa9Wctw+++hHZT5fclTTpyzT0VrHbloKMR9P5J7WHN7EKn6tsmtu8Ck0YfcfUq2U+X3LKbVOOWejvcC4y1vFZdtYc3sVzhKcnKKumBUa4bkehn2U+X3Lo1Ixiot6pWYFhiNO1hzexTsp8vuB5Dfj1NZmjTlGSk1ondlu1hzewCt4TMxonOM4uMXdsq2U+X3Alh999DQZ6adOWaeitYs2sOb2AhiPp/JSXVP1bZNbd5DZT5fcC3D7j6lpTTapxyz0d7ktrDm9gKa3isgWzhKcnKKumR2U+X3A0Q3I9CRXGpGMVFvVKzG1hzewGYlDfj1PdlPl9z2NOUZKTWid2BpK63hMbWHN7Hk5xnFxi7tgZy3D776EdlPl9yVNOnLNPRWsBoKMR9P5J7WHN7EKn6tsmtu8Ck0YfcfUq2U+X3LKbVOOWejvcC4y1vFZdtYc3sVzhKcnKKumBUa4bkehn2U+X3Lo1Ixiot6pWYFhiNO1hzexTsp8vuB5Dfj1NZmjTlGSk1ondlu1hzewCt4TMxonOM4uMXdsq2U+X3Alh999DQZ6adOWaeitYs2sOb2AhiPp/JSXVP1bZNbd5DZT5fcC3D7j6g8ptU45Z6O9wBcRnuS6ENvHgzx1YyWVJ3egFBOj4qJbCXFBQdN55WsuAGgqxG4uo28eDPJSVZZY6Na6gUF2H+r8HmwlxR7H9G+bW/AC8z4jfXQnt48GRlF1nmjolpqBSaaPhIr2EuKJKaprJK91wAuMk9+XUu28eDIOlKTzJqz1AqNpn2EuKJ7ePBgTnuS6GQvdWMllSd3oR2EuKAjR8VGozqDpvPK1lwJ7ePBgMRuLqZy+UlWWWOjWupHYS4oD3D/V+C8zOpDCp7R6vuS7zFXx9SreMOxH9u9lfLqKYuvVJTFa/RqxdanCestbdy7zDUxU5aR7K9ykGZl1mTJyjlC3TDWvXmAAqJgAAAAAAAAAAAAAAAAAAAAAAAAAAAAAAAAAAAAAAAAAAAAB4WUq1Si7wl+H3EAe1tNZ3iXkxE8pdOh8QhPSqsj4+RfXadNNO6v5HELKdWdPdlpwfcaGLXTHLJzV76eJ51dAuw/1fgyUcRCo8smoS/fuZrj+jfNrfgaVMlckb1ndVtWaztK8z4jfXQnt48GRlF1nmjolpqduVJpo+EivYS4okpqmskr3XAC4yT35dS7bx4Mg6UpPMmrPUCo2mfYS4ont48GBOe5LoZC91YyWVJ3ehHYS4oCNHxUajOoOm88rWXAnt48GAxG4upnL5SVZZY6Na6kdhLigPcP8AV+C8oj+jfNrfgS28eDAhiN9dCoulF1nmjolpqebCXFAWUfCRYUqaprJK91wPdvHgwKZ78upEtdKUnmTVnqNhLigNBGe5LoQ28eDPHVjJZUnd6AUE6PiolsJcUFB03nlay4AaCrEbi6jbx4M8lJVlljo1rqBQXYf6vwebCXFHsf0b5tb8ALzPiN9dCe3jwZGUXWeaOiWmoFJpo+EivYS4okpqmskr3XAC4yT35dS7bx4Mg6UpPMmrPUCo2mfYS4ont48GBOe5LoZC91YyWVJ3ehHYS4oCNHxUajOoOm88rWXAnt48GAxG4upnL5SVZZY6Na6kdhLigPcP9X4LyiP6N82t+BLbx4MCGI310B7KLrPNHRLTUAUkob8epZ8v93sNjk7Wa9te4C8rreEyHzH2+42m17FrX8wKS3D776Hvy/3ewy7HtXzX04AXlGI+n8j5j7fceP8Abl/IFJow+4+pH5f7vYZtj2bZr68ALzLW8Vk/mPt9xs9r272v5AUmuG5HoVfL/d7DbZOzlvbTvAvMRd8x9vuPl/u9gK4b8eprKNjk7Wa9te4fMfb7gTreEzMXbTa9i1r+ZRiKlPD6OWafKkc2vWkb2naHsRNp2hbRkoOUpNJJatmfEfEL3jQ/qf8AsYqlWdV9p6eSXcRMrNrbW5Y+ULdMERzsSk5ScpNtvvbABQWQAAAAAAAAAAAAAAAAAAAAAAAAAAAAAAAAAAAAAAAAAAAAAAAAAAAAAAAHhdSxE6aUb5oryfkVA6pe1J3rOzmaxaNpdCnVhVXZevmvM14fcfU4ibTunZ/sbcNj8iy1V/8AI1MGti32cnKVTJgmOdXTMtbxWT+YurqOnUbPa9u9r+RoK6k1w3I9Cr5f7vYbbJ2ct7ad4F5iLvmPt9x8v93sBXDfj1NZRscnazXtr3D5j7fcCdbwmZi7abXsWtfzHy/3ewHmH330NBRl2PavmvpwHzH2+4DEfT+Sku8f7cv5Hy/3ewEsPuPqWlGbY9m2a+vAfMfb7gQreKyBds9r272v5D5f7vYC2G5HoSKNtk7OW9tO8fMfb7gUkob8epZ8v93sNjk7Wa9te4C8rreEyHzH2+42m17FrX8wKS3D776Hvy/3ewy7HtXzX04AXlGI+n8j5j7fceP9uX8gUmjD7j6kfl/u9hm2PZtmvrwAvMtbxWT+Y+33Gz2vbva/kBSa4bkehV8v93sNtk7OW9tO8C8xF3zH2+4+X+72Arhvx6mso2OTtZr217h8x9vuBOt4TMxdtNr2LWv5j5f7vYDzD776Ggoy7HtXzX04D5j7fcBiPp/JSXeP9uX8j5f7vYCWH3H1BHNsezbNfXgALyM9yXQp28uCCqyk8rSs9AKidHxUW7CPFnjgqazxvdcQLirEbi6kNvLgj2MnWeWWiWugFJdh/q/BLYR4sjL9Hd1vxAvM+I310G3lwRKMVWWaWjWmgFBpo+EjzYR4sg5um8kbWXEDQZJ78upPby4IkqUZLM27vUCg2lWwjxZDby4IC6e5LoZO5XeiJzxOWLdSyj3ad5za1d1Xa1o+SK+fUVwxz6+iTHjm/wBF1XFtO1F2fN/wZe93erAMbLlvlne0r1KRSNoAAROwAAAAAAAAAAAAAAAAAAAAAAAAAAAAAAAAAAAAAAAAAAAAAAAAAAAAAAAAAAAAAAAFlKtKlotY8Dq4WrCrSWR6rvXmjjHsJypzUoO0l5lvBqrYuU84Q5MMX5x1d8yT35dSFDHOolGWVT/uaFSjJZm3d6mxS9ckcVZUrVms7SoNpVsI8WQ28uCO3K6e5LoZC1VZSeVpWehPYR4sCqj4qNRS4Kms8b3XEjt5cEBPEbi6mcujJ1nllolroS2EeLAjh/q/BeUS/R3db8Tzby4IBiN9dCovjFVlmlo1poe7CPFge0fCRYZ3N03kjay4jby4ICE9+XUiXqlGSzNu71PdhHiwLSM9yXQp28uCCqyk8rSs9AKidHxUW7CPFnjgqazxvdcQLirEbi6kNvLgj2MnWeWWiWugFJdh/q/BLYR4sjL9Hd1vxAvM+I310G3lwRKMVWWaWjWmgFBpo+EjzYR4sg5um8kbWXEDQZJ78upPby4IkqUZLM27vUCg2lWwjxZDby4IC6e5LoZC1VZSeVpWehPYR4sCqj4qNRS4Kms8b3XEjt5cEBPEbi6mcujJ1nllolroS2EeLAjh/q/BeUS/R3db8Tzby4IBiN9dASjFVlmlo1poAKCUN+PUv2UOX3EqcYxcktUroCwrreEynaz5vYlCcpyUZO6YFRbh999CzZQ5fcjUSpxzQ0d7AXFGI+n8kNrPm9idP9W+fW3cBSaMPuPqe7KHL7ldRunLLDRWuBoMtbxWNrPm9i2EIzipSV2wM5rhuR6EdlDl9yqVSUZOKeidkBpOfVqxpRu9W+5HtfGSpKyd5vyt3HOlJyk5Sd2/Mo6nVRj+zXr/AMT4sPFznolUqSqSzSf/AERAMiZm07yuxG3KAAHj0AAAAAAAAAAAAAAAAAAAAAAAAAAAAAAAAAAAAAAAAAAAAAAAAAAAAAAAAAAAAAAAAAAAAADfg8d3U6z6S/5MB4S4stsVt6uL0i8bS+hMRlw2MnTShKXY8nwOmqVNq6V11NvDmrlrvChek0naVEN+PU1lcqcYxcktUrop2s+b2JnC6t4TMxbCcpyUZO6ZZsocvuBXh999DQU1Eqcc0NHexXtZ83sBPEfT+Skup/q3z627ieyhy+4HmH3H1LTPUbpyyw0VrkdrPm9gFbxWQNEIRnFSkrtnuyhy+4EobkehIzSqSjJxT0Tsjzaz5vYCBKG/HqX7KHL7iVOMYuSWqV0BYV1vCZTtZ83sShOU5KMndMCotw+++hZsocvuRqJU45oaO9gLijEfT+SG1nzexOn+rfPrbuApNGH3H1PdlDl9yuo3TllhorXA0GWt4rG1nzexbCEZxUpK7YGc1w3I9COyhy+5VKpKMnFPROyA0mIntZ83sXbKHL7gUQ349TWVypxjFyS1Suinaz5vYC6t4TMxbCcpyUZO6ZZsocvuBXh999DQU1Eqcc0NHexXtZ83sBPEfT+Skup/q3z627ieyhy+4HmH3H1BCo3TllhorXAGgjPcl0M2eXM/U9jKTkk5NpviBAnR8VGjJHlXoRqJRg3FJPigLCrEbi6lOeXM/UnRblJqTureYFRdh/q/Bbkjyr0Kq3Ytl7N+GgF5nxG+uhDPLmfqW0UpRbkru/mBQaaPhIlkjyr0KKjcZtRbS4IDSc7FV1TnKMdZ39BiMTKnG0ZvO/37jA22227t97ZQ1Wq4PsU6rGHFxfat0G2223dsAGQugAAAAAAAAAAAAAAAAAAAAAAAAAAAAAAAAAAAAAAAAAAAAAAAAAAAAAAAAAAAAAAAAAAAAAAAAAAAADw1YTFug8ktaf8AYzA7x5LY7cVXNqxaNpd1yUqTlF3TWjMpjwuJdGSjJvZt6rgdZRhJJpRaeqdjcwZ65q7x1UMmOaSoo+KjUV1EowbiknxRRnlzP1J0a7Ebi6mctotyk1J3VvMuyR5V6AVYf6vwXlFbsWy9m/DQrzy5n6gTxG+uhUX0UpRbkru/mWZI8q9AI0fCRYZqjcZtRbS4IjnlzP1AT35dSJqjGLim4ptrge5I8q9AJEZ7kuhmzy5n6nsZScknJtN8QIE6Pio0ZI8q9CNRKMG4pJ8UBYVYjcXUpzy5n6k6LcpNSd1bzAqLsP8AV+C3JHlXoVVuxbL2b8NALzPiN9dCGeXM/UtopSi3JXd/MCg00fCRLJHlXoUVG4zai2lwQGkyT35dRnlzP1NEYxcU3FNtcAMptI5I8q9DNnlzP1A0z3JdDITjKTkk5NpviaMkeVegGej4qNRXUSjBuKSfFFGeXM/UC7Ebi6mctotyk1J3VvMuyR5V6AVYf6vwXlFbsWy9m/DQrzy5n6gTxG+ugJUUpRbkru/mAKCUN+PU1kZ7kugEiut4TMxOj4qAgW4fffQ0FWI3F1AtKMR9P5KS7D/V+AKTRh9x9S0z4jfXQDQYMbWVKbS1k+4jWqqlG71b7kYJScpOUndvzKOq1PZxwV6/8T4cXFznoNtttu7YAMdeAAAAAAAAAAAAAAAAAAAAAAAAAAAAAAAAAAAAAAAAAAAAAAAAAAAAAAAAAAAAAAAAAAAAAAAAAAAAAAAAAAANWCxexezqeG+58plB3jyWx24qubVi0bS7lVp0m1qjMZ8DXUakYTenkzqm9hy1y14oZ96TSdpZ8PvvoaCrEbi6mclcLsR9P5KS7D/V+C8CrD7j6lpnxG+uhUBOt4rIGmj4SLAIw3I9CRknvy6kQBKG/HqayM9yXQCRXW8JmYnR8VAQLcPvvoaCrEbi6gWlGI+n8lJdh/q/AFJow+4+paZ8RvroBoMtbxWQNNHwkBmNcNyPQkZJ78uoGsxA2gZIb8eprIz3JdDIBpreEzMTo+KjUBnw+++hoKsRuLqZwLsR9P5KS7D/AFfgvAqw+4+oIYjfXQAXZ48y9TyUouLSkm2uJlJQ349QGSXK/QlTTjNOSaXFmkrreEwJZ48y9Sus1KKUXd38igtw+++gEMkuV+hZR7F83Zvx0LyjEfT+QLc8eZepnxU4xWdu8UvLiQMOIrbWVluLu/5K+ozxhrv5+STFj459kKk3Um5S/wDwiAYUzMzvLQiNuUAAPHoAAAAAAAAAAAAAAAAAAAAAAAAAAAAAAAAAAAAAAAAAAAAAAAAAAAAAAAAAAAAAAAAAAAAAAAAAAAAAAAAAAAAA8OpgcXnjs6jSlFaN+aOYE2mmnZomwZpxW3hHkpF42dqs1KKUXd38irJLlfoeYGqqt33NLVGw3q2i8RavRnzExO0qKPYvm7N+OhbnjzL1KsR9P5KTp4trJyknFXVvIhklyv0LsPuPqWgV02owSk0nwZLPHmXqZ63isgBOUZOTai2m+B5klyv0NMNyPQkBHPHmXqeSlFxaUk21xMpKG/HqAyS5X6EqacZpyTS4s0ldbwmBLPHmXqV1mpRSi7u/kUFuH330Ahklyv0LKPYvm7N+OheUYj6fyBbnjzL1KaycpJxV1byKjRh9x9QKckuV+hfTajBKTSfBlhlreKwNGePMvUzyjJybUW03wIGuG5HoBmyS5X6GnPHmXqSMQGqUouLSkm2uJnyS5X6CG/HqawM1NOM05JpcWX548y9SNbwmZgL6zUopRd3fyKskuV+hPD776GgCij2L5uzfjoW548y9SrEfT+SkC2snKScVdW8gTw+4+oAq2U+X3PY05RkpNaJ3ZpIz3JdAI7WHN7Hk5xnFxi7tmcnR8VANlPl9yVNOnLNPRWsaCrEbi6ge7WHN7EKn6tsmtu8pPKmI+XpSa35aROb2ilZtPSHsRNp2hmxlRp7JeW9/wZh3u77wfP5cs5bzaWjSkUjaAAEbsAAAAAAAAAAAAAAAAAAAAAAAAAAAAAAAAAAAAAAAAAAAAAAAAAAAAAAAAAAAAAAAAAAAAAAAAAAAAAAAAAAAAAAAAAAE6FaVCqpx/K4o7Ea9OcVJS0f7HEL8LVyyySfZfd+zL2jz8FuC3SVfNj4o4o6ulU/Vtk1t3kNlPl9yeH+r8F5sKSmm1Tjlno73JbWHN7FeI310KgLZwlOTlFXTI7KfL7l1HwkWAVxqRjFRb1SsxtYc3sUT35dSIE9lPl9z2NOUZKTWid2aSM9yXQCO1hzex5OcZxcYu7ZnJ0fFQDZT5fclTTpyzT0VrGgqxG4uoHu1hzexCp+rbJrbvKS7D/V+AIbKfL7llNqnHLPR3uXGfEb66AWbWHN7Fc4SnJyirplRpo+EgKdlPl9y6NSMYqLeqVmWGSe/LqBftYc3sU7KfL7kDaBmjTlGSk1ondlu1hzexKe5LoZANE5xnFxi7tlWyny+4o+KjUBnpp05Zp6K1izaw5vY8xG4upnAuqfq2ya27yGyny+5PD/V+C8Cmm1Tjlno73BHEb66ACe3jwZ46sZLKk7vQoJQ349QJ7CXFBQdN55WsuBoK63hMDzbx4M8lJVlljo1rqUFuH330A8lScIuUpRSXezlVajqzcn3eS4Gz4lXu1Ri9FrL/gwmRrc/Fbs46QuYMe0cUgAKCyAAAAAAAAAAAAAAAAAAAAAAAAAAAAAAAAAAAAAAAAAAAAAAAAAAAAAAAAAAAAAAAAAAAAAAAAAAAAAAAAAAAAAAAAAAAAAB4egDpYLEJwalfMu807ePBnGpVHTmpL8/ujoJqSTTun3G3pM/aU2nrChmx8M7x0Xyi6zzR0S01PNhLiieH3H1LS2hUqaprJK91wPdvHgyqt4rIAWulKTzJqz1GwlxRdDcj0JAVbePBnjqxksqTu9CglDfj1AnsJcUFB03nlay4GgrreEwPNvHgzyUlWWWOjWupQW4fffQBsJcUex/Rvm1vwLyjEfT+QJbePBkZRdZ5o6JaalJow+4+oENhLiiSmqaySvdcC4y1vFYFu3jwZB0pSeZNWepUa4bkegFOwlxRPbx4MtMQF7qxksqTu9COwlxRCG/HqawM6g6bzytZcCe3jwZ7W8JmYC+UlWWWOjWupHYS4oYfffQ0AUR/Rvm1vwJbePBkcR9P5KQLpRdZ5o6Jaaglh9x9QBH5f7vYbHJ2s17a9xeRnuS6AVfMfb7jabXsWtfzKSdHxUBP5f7vYjVawtN1L3fcl+5pOT8Qr7Wtki+zD3ZX1GXsqb+aTFTjtsyyk5ScpO7erYAMFogAAAAAAAAAAAAAAAAAAAAAAAAAAAAAAAAAAAAAAAAAAAAAAAAAAAAAAAAAAAAAAAAAAAAAAAAAAAAAAAAAAAAAAAAAAAAAAAAAAGvASzS2LdvOP8AwZBGTjJSi7NO6JcOWcV4tDi9eOuzs5tj2bZr68B8x9vuVOqq0YTXmjw+giYmN4ZsxtyXbPa9u9r+Q+X+72J0fCRYeijbZOzlvbTvHzH2+5XPfl1IgXfL/d7DY5O1mvbXuLyM9yXQCr5j7fcbTa9i1r+ZSTo+KgJ/L/d7DLse1fNfTgXlWI3F1Aj8x9vuPH+3L+Skuw/1fgB8v93sM2x7Ns19eBeZ8RvroB78x9vuNnte3e1/IpNNHwkBD5f7vYbbJ2ct7ad5eZJ78uoFnzH2+4+X+72KTaBRscnazXtr3D5j7fctnuS6GQC7abXsWtfzHy/3exCj4qNQFGXY9q+a+nAfMfb7ksRuLqZwLvH+3L+R8v8Ad7DD/V+C8CjNsezbNfXgDzEb66ABt5cEFVlJ5WlZ6FRKG/HqBdsI8WeOCprPG91xLiut4TAz1sVKnSctL9y6nLLsVUzVMq7o/wBykxNZl7TJtHSF/DThrv6gAKiYAAAAAAAAAAAAAAAAAAAAAAAAAAAAAAAAAAAAAAAAAAAAAAAAAAAAAAAAAAAAAAAAAAAAAAAAAAAAAAAAAAAAAAAAAAAAAAAAAAAAAasBJbXZydlLu6nR2EeLOIm4yUouzTumdyhVVajGa81r+xraHLvWaT5KeoptPErc3TeSNrLiNvLgiNbxWQNBWXqlGSzNu71PdhHiycNyPQkBn28uCCqyk8rSs9ColDfj1Au2EeLPHBU1nje64lxXW8JgV7eXBHsZOs8stEtdCktw+++gE9hHiyMv0d3W/EvKMR9P5A828uCJRiqyzS0a00KDRh9x9QGwjxZBzdN5I2suJoMtbxWBLby4IkqUZLM27vUoNcNyPQCGwjxZDby4I0GIC1VZSeVpWehPYR4sphvx6msClwVNZ43uuJHby4IsreEzMBdGTrPLLRLXQlsI8WQw+++hoAol+ju634nm3lwR7iPp/JSBfGKrLNLRrTQHuH3H1AHuyhy+4lTjGLklqldFhGe5LoBn2s+b2IVq8o0pOTvpp18gZMZO8lBPu1ZBqMnZ45skx14rbM4AMBogAAAAAAAAAAAAAAAAAAAAAAAAAAAAAAAAAAAADw3VPh2SN9rfXlMJ3MRuLqXtHhpl4uON9tlfPe1dtnN+T/zP9JOn8Pz3/Vtb7S8uw/1fgvdzw/h/3Kv21/Vl/wDF/wCd/p/7K6mAySttb6cp1TPiN9dB3PD+H/cnbX9WD5P/ADPYoqw2dRwve3mdEwYn+In+P7FXV4MeOkTWPNNhyWtbaZVgAzVoAAAAAAAAASbdkm3+waabT70NvMAAAAAAAAAAAAAAAAAAAAAAAAAAAAAAAAAAAAAAAAAAANeBryhemnZPVGQ9hJwmpLvTJcOTs7xZxevFWYdqEIzipSV2z3ZQ5fcUGnRi13MsPoWazSqSjJxT0Tsjzaz5vY8nvy6kQNOyhy+4lTjGLklqldFhGe5LoBn2s+b2JQnKclGTumVE6PioC7ZQ5fcjUSpxzQ0d7FxViNxdQKtrPm9idP8AVvn1t3FJdh/q/AE9lDl9yuo3TllhorXNBnxG+ugEdrPm9i2EIzipSV2zOaaPhIBsocvuVSqSjJxT0TsjSZJ78uoHu1nzexdsocvuZjaBXKnGMXJLVK6KdrPm9jRPcl0MgFsJynJRk7plmyhy+5TR8VGoCmolTjmho72K9rPm9i3Ebi6mcC6n+rfPrbuJ7KHL7kMP9X4LwM9RunLLDRWuBiN9dABDPLmfqexlJyScm03xIEob8eoGiShCDk4qyV3ocOcnOcpPvbudP4lUy0FBd837HLMnX5N7RT0XNPXaOIABnrIAAAAAAAAAAAAAAAAAAAAAAAAAAAAAAAAAAAAA8OzRblJqTureZxjs4fffQ0/h/wB78v3VNT5LskeVehVW7FsvZvw0LyjEfT+TTVVeeXM/UtopSi3JXd/MoNGH3H1Ankjyr0OPjVbF1Px/Y7Rxcb/F1OpR1/y4+v8AKxp/EpABjroBFOUlFK7bskaI4ST35JdNSTHivk8MbuLXrXrLMShCU3aEXJ/sjdSw1KM43jm1+rU6CSirJJLgi7TQWnxyhtqI8ocmOArZc07QX76snDC04715P9zoVvCZmLlNJip5b/VBbNefNZh4xTcVFJW7jl19MRV/nf8Ac6uH330OViP4mr/O/wC5X18bUrEJNP1lAAGUuAAAAAAAAAAAAAAAAAAAAAAAAAAAAAAAAAAAAAAAAAAA24OrJ0smZ9n9/I0Z5cz9Tn4aeSsuEtGbjb0eTjxRHpyUM1eG/wBWqMYuKbim2uB7kjyr0ENyPQkW0LJnlzP1PYyk5JOTab4kCUN+PUDTkjyr0I1EowbiknxRYV1vCYFGeXM/UnRblJqTureZUW4fffQC7JHlXoVVuxbL2b8NC8oxH0/kCvPLmfqW0UpRbkru/mUGjD7j6gTyR5V6FFRuM2otpcEaTLW8VgeZ5cz9TRGMXFNxTbXAymuG5HoAyR5V6GbPLmfqazEBOMpOSTk2m+JoyR5V6GaG/HqawK6iUYNxST4oozy5n6l9bwmZgLaLcpNSd1bzLskeVehTh999DQBRW7FsvZvw0K88uZ+pZiPp/JSBfRSlFuSu7+YPcPuPqALSM9yXQZ48y9SNSpFUpvMtE/MTO3McnFyzVreUVYpDbbbfe9QfOZL8d5t6tOteGIgABw6AAAAAAAAAAAAAAAAAAAAAAAAAAAAAAAAAAAAAHholja8lZyi10KDw7rktTwzs5msW6wv+aq/b6HscbXj3OK/BnB13jL+KXnZ09Gr5/Ecy/pIyxlaTu3F/gzgdvl/FJ2dfRf8ANVeMfQqnJzk5S72RBzbLe8bWnd7FK16Q9B4Dh0nS8WH8yO8cGl4sP5kdzPHmXqavw/w2U9T1gnuS6GQ1SlFxaUk21xM+SXK/Q0VZ7R8VGozU04zTkmlxZfnjzL1AhX3F1ONV8Wf8zOzWalFKLu7+Rxq2laaat2mZ3xDw1WdN1lEHgMpcegAAAAAB4B6Ak5dyb6E1Qqy7qcjqtLW6Ru8mYjqgC75TEf4TPHha6V3Tdjrscn4Z/Rzx19VQJSpVI98JehE4ms16w6iYnoAA8egAAAHgHoPAB6DwAeg8AHoB4B6CcKNSpuQkyfyeI/wn6ncYr2jeKz+jmb1jrKkEqlKpSttIuN+65E5mJrO0vYmJ5wAA8eh3KFTa0YT4rU4Z0fhlVbOcJNKzur/uXtDfhycPqr6iu9d/RZPfl1Ik5Rk5NqLab4HmSXK/Q2FJrIz3JdBnjzL1PJSi4tKSba4gZSdHxUeZJcr9CVNOM05JpcWBpKsRuLqTzx5l6ldZqUUou7v5AUF2H+r8FeSXK/Qso9i+bs346AXmfEb66F2ePMvUprJyknFXVvICo00fCRRklyv0L6bUYJSaT4MCwyT35dTTnjzL1M8oycm1FtN8AIG0yZJcr9DTnjzL1AT3JdDIapSi4tKSba4mfJLlfoB7R8VGozU04zTkmlxZfnjzL1AhiNxdTOX1mpRSi7u/kVZJcr9ALMP9X4Lyij2L5uzfjoW548y9QKcRvroBWTlJOKureQAqKcVLLRa5nY07KfL7mLHXVSMH3pXK2qvwYpS4a73hmABhNAAAAAAAAAAAAAAAAAAAAAAAAAAAAAAAAAAAAAAAAB4dmhvvocY7NNOnLNPRWsafw/735fuqanyaCjEfT+Se1hzexCp+rbJrbvNNVUmihuPqVbKfL7llNqnHLPR3uBccbH/xlT8f2OrtYc3scrGtSxc2u7T+xR1/y4+v8rGn8UvMJ466M7ENyPQ4+DTliEl32Z1o1Ixiot6pWZ7oflfm81HjWGI07WHN7FOyny+5dQPIb8eprM0acoyUmtE7st2sOb2AVvCZmNE5xnFxi7tlWyny+4EsPvvoaDPTTpyzT0VrFm1hzewEMR9P5KS6p+rbJrbvK5UpqMna1lxG+w5J6eLuPT5lqh4epOTSim2+5I6FHBSh2pRTl/Ymw4LZp2hHfJFI5qKGBq1kpPsR4vv9DbSwNCna8c74yLo1Ixik3qlZjaw5vY18elx4/LeVO2a1mZad2hKG/Hqe7KfL7nsacoyUmtE7ssomkrreExtYc3seTnGcXGLu2BnJU6cKsmpwUtPNHuyny+5KmnTlmnorWPJiJjaSJ2Z63w1WvRlryyME4SpzcZq0l5Hb2sOb2KsRTjiYpJXt58Cjm0Vbc6cpWKZ5jlZyATrUp0ajhNa/3IGTMTE7SuRO/OA0YNJyndX0M5pwEXKc0ld2J9L86qPL4JacseVehphSpuEexHu4FWyny+5dGpGMVFvVKzN3hj0UN5e7Kn/hx9DJljyr0NW1hzexTsp8vuOGPQ3lCEYuceyu/gU/E4xjKnlikte5GqNOUZKTWid2ZvicozdLLq9fLoVdXEdjP5f9S4Z+3DFGLnJRirtmylh4wV5WlL2RdhqMadFxVnVl3/8ABPZT5fc402likcV45/8AHWXNMztXolQ330NBnpp05Zp6K1izaw5vYvK7F8V/9r8/7GA2/E5qU6dneyZiMLV/Ot/fJoYfBAACslC3Cyy1kvKWhUE8rTXenc7x34Lxb0c2jiiYd6G5HoSKoVYZI6+S8j3aw5vY+jZjMShvx6nuyny+57GnKMlJrRO7A0ldbwmNrDm9jyc4zi4xd2wM5bh999COyny+5KmnTlmnorWA0FGI+n8k9rDm9iFT9W2TW3eBSaMPuPqVbKfL7llNqnHLPR3uBcZa3isu2sOb2K5wlOTlFXTAqNcNyPQz7KfL7l0akYxUW9UrMCwxGnaw5vYp2U+X3A8hvx6mszRpyjJSa0Tuy3aw5vYBW8JmY0TnGcXGLu2VbKfL7gSw+++hoM9NOnLNPRWsWbWHN7AQxH0/kpLqn6tsmtu8hsp8vuBbh9x9QeU2qccs9He4AuOJip7TE1JXur2R1Z4iMYSdnornEM34hblWq1po5zL0AGWtgAAAAAAAAAAAAAAAAAAAAAAAAAAAAAAAAAAAAAAAPDuYjcXU4Z25SVZZY6Na6mn8P+9+X7qmp8lBdh/q/B5sJcUex/Rvm1vwNNVXmfEb66E9vHgyMous80dEtNQKTBif4if4/sdTYS4o5mLi44qaf7f2KOv+XH1/lY0/ilZ8P/i49GbJ78upgwlSNLEKc3ZJM1SxFCUm9qtXwf8AwcaLJSuPa0xHN7nrabcoTNpgjVpSkoxqxbbstH/watvHgy/W9beGd1eazHVOe5LoZC91YyWVJ3ehHYS4o6eI0fFRqM6g6bzytZcCe3jwYDEbi6mcvlJVlljo1rqZpVaUJOMqsU07PR/8HNr1r4p2exEz0aMP9X4LKvhT/lZlp4uhTvepe/BM9qY6hKnKKk7tNdxHObHt4o/V1FLb9HKXcAXYWk61dR8lqzBpWbTFY82jMxEby3fD8PkhtZLtS7v2RtKVUVNZJXuuB7t48GfQY8cY6xWGba02neVM9+XUiWulKTzJqz1GwlxRI5aCM9yXQht48GZ8Zi8lNRp6Sl5vyRxkvGOs2l1Ws2naBtLvaX5J0dais7nJeru9WSpVZUZqcHZr0Znx8Q5868lidNy5S7xViNxdSMMTCcIySeqPZSVZZY6Na6mlExMbwqzGyguw/wBX4PNhLij2P6N82t+B6I43D7ai2l246r/g453NvHgzk4qKjiJZVaMtUZmvxdMkLWnv91UbfhfjT/lMRr+HSUKs2+UqaX51U2XwS6pknvy6l23jwZB0pSeZNWepvM9UbTPsJcUT28eDAnPcl0MUoKU4yf03saXVjJZUnd6EdhLijyYiY2l7E7I0fFRqM6g6bzytZcCe3jwZ68MRuLqZy+UlWWWOjWupHYS4oDn43fh0M5px8XCrGLtu30Mxg6r51mhi8EAAK6UPD0Ab8PLNQj+2hYUfD05xnFNaO+ps2EuKPoNPbixVlnZI2vMNBGe5LoQ28eDPHVjJZUnd6EyNQTo+KiWwlxQUHTeeVrLgBoKsRuLqNvHgzyUlWWWOjWuoFBdh/q/B5sJcUex/Rvm1vwAvM+I310J7ePBkZRdZ5o6JaagUmmj4SK9hLiiSmqaySvdcALjJPfl1LtvHgyDpSk8yas9QKjaZ9hLiie3jwYE57kuhkL3VjJZUnd6EdhLigI0fFRqM6g6bzytZcCe3jwYDEbi6mcvlJVlljo1rqR2EuKA9w/1fgvKI/o3za34EtvHgwIYjfXQHsous80dEtNQBkxLy0JfvoYTd8Qjs6cI3vmZhMbXW3y7ekL2njagACknAAAAAAAAAAAAAAAAAAAAAAAAAAAAAAAAAAAAAAAAeHZw+++hxjtZdj2r5r6cDT+H/AHvy/dU1PkvKMR9P5HzH2+48f7cv5NNVUmjD7j6kfl/u9hm2PZtmvrwAvONj/wCMqfj+x0vmPt9zmYyWbFTdrd39ijr/AJcfX+VjT+KVIAMddTw/8RS/nX9zoHPw/wDEU3wkmdb5f7vY1fh/hsp6nrCuG/HqayjY5O1mvbXuHzH2+5oqydbwmZi7abXsWtfzHy/3ewHmH330OXiP4mr/ADs6uXY9q+a+hya7zV6j4yZnfEPDVZ03WUAAZS4HQ+FQ7NSpxdkc86WBqbPDRVr3bfeXNFXfLv6IM87UWVvFZAu2e17d7X8h8v8Ad7G0orYbkehIo22Ts5b207x8x9vuBSYcW712uCSOp8v93sU1cBCUpTlOXGyK2qx2yU4a+qXDaK23lzAbflKP+Z/Uv+D2OCpTllTmr+d1/wAGd3LKs9vRHBu9F/tI2YfffQjSwapRcYzbTd9UTy7HtXzX04GrhrNMcVnrCpeYm0zC8oxH0/kfMfb7jx/ty/klcKSjGw/ShPhJo2/L/d7GfHRyYZw79VK5Bqa8WK0JMU7XhzjRgt+fQzmr4fDPUmr27JkaX51VzL4JaTXDcj0Kvl/u9htsnZy3tp3m8z15iLvmPt9x8v8Ad7AVw349TWUbHJ2s17a9w+Y+33AnW8JmYsqYiOzefsx4nNqYmc32Xlj+3eQZtRTD16pKY7X6OlRlGM+00tPNl21p88fU4R4Uv/oT+H/afu3u2fE/4mP8n+5kAKGS/HebeqxWvDEQAA4dAAA1fDZZcTbmi0dY4eGlkxFOX7nV2/2+5saC2+OY9JUtRH2t1JKG/HqWfL/d7DY5O1mvbXuLyuvK63hMh8x9vuNptexa1/MCktw+++h78v8Ad7DLse1fNfTgBeUYj6fyPmPt9x4/25fyBSaMPuPqR+X+72GbY9m2a+vAC8y1vFZP5j7fcbPa9u9r+QFJrhuR6FXy/wB3sNtk7OW9tO8C8xF3zH2+4+X+72Arhvx6mso2OTtZr217h8x9vuBOt4TMxdtNr2LWv5j5f7vYDzD776Ggoy7HtXzX04D5j7fcBiPp/JSXeP8Abl/I+X+72Alh9x9QRzbHs2zX14ADH8Ul+rTjwjf/AO+hiL8bNzxDb8kkUGBqZ3y2lo4o2pAACBIAAAAAAAAAAAAAAAAAAAAAAAAAAAAAAAAAAAAAAAA8O5iNxdThnajJ1nllolroafw/735fuqanyUl2H+r8EthHiyMv0d3W/E01VeZ8RvroNvLgiUYqss0tGtNAKDBif4if4/sdfYR4s5WNio4uaX7f2KOv+XH1/lY0/ilSADHXU6Hjw6ndOFh/4in+8kjq7eXBGt8P8E/VT1HihdPcl0MhaqspPK0rPQnsI8WaCsqo+KjUUuCprPG91xI7eXBATr7i6nGreNP+Y68ZOs8stEtdDlYlWxNRcJGf8Q8EfVZ03ilWADJXHh0KHgQ6GA6eBpxqYWLbd1dF/QT/AJJ+ivqPDDTR8JFhnc3TeSNrLiNvLgjXUkJ78upEvVKMlmbd3qe7CPFgWkZ7kuhTt5cEFVlJ5WlZ6AVE6Piot2EeLPHTVNZ43bXEC4qxG4upDbz4I9i3WeWWiWugFJdh/q/BLYR4sjL9Hd1vxAvMeP8ADl/KWbefBFeI/UwtScu9K2hHl8FvpLqnihyzZ8L8af8AKYzTgJuFaVrax8+pi6X51V/L4JdcyT35dSe3lwRJUoyWZt3epvM5QbSrYR4sht5cEBdPcl0MhaqspPK0rPQlKlCMXJuVkrgcvFVHOpl+mOn5KRe+r8wfOZLze02nzada8MbQAA4dAAAAAAAACdmnwZ0zlnZo0ozowld6xT9jS+HzztH0VdTHSWgjPcl0KdvLggqspPK0rPQ1FRUTo+Ki3YR4s8cFTWeN7riBcVYjcXUht5cEexk6zyy0S10ApLsP9X4JbCPFkZfo7ut+IF5nxG+ug28uCJRiqyzS0a00AoNNHwkebCPFkHN03kjay4gaDJPfl1J7eXBElSjJZm3d6gUG0q2EeLIbeXBAXT3JdDIWqrKTytKz0J7CPFgVUfFRqKXBU1nje64kdvLggJ4jcXUzl0ZOs8stEtdCWwjxYEcP9X4LyiX6O7rfiebeXBAMRvroCUYqss0tGtNABycRrXn1Kydfx6lu7M7epA+cyTveZ92nXwwAA4dAAAAAAAAAAAAAAAAAAAAAAAAAAAAAAAAAAAAAAAAPDs4fffQ4x26iVOOaGjvY0/h/3vy/dU1PkuKMR9P5IbWfN7E6f6t8+tu401VSaMPuPqe7KHL7ldRunLLDRWuBoONj/wCMqfj+xv2s+b2Odi25Ymbffp/Yo6/5cfX+VjT+KVQAMddToO1em+El/c6BzE7NPgzuKlTaul3/ALmp8PnlaFTU9YUQ349TWVypxjFyS1Suinaz5vY0lVdW8JmYthOU5KMndMs2UOX3Arw+++hz8dTdPEyb7papnSqJU45oaO9iir+rHLUSkuhX1GHtqbR1SYr8Ft3MB0KWBozbu5afuWTwVCFGbUbyUXZtmb3HL57LXb0cs6Pwud6c4cHf1OaX4Sq6VdWds3ZI9LfgyxLrLXipLoVvFZA0QhGcVKSu2e7KHL7m8z0obkehIzSqSjJxT0Tsjzaz5vYCBjxTnCrpOSTV9GdXZQ5fcrxGFp1KTVrNap8CDUY7ZKbV6pMdorbeXJ21X/Fn/Uw6tR99Sf8AUz2dCpB6xbXFFZiWnJWdrbwvxwzzhPaVP8SfqNpUX/uT/qIA547er3hj0T21X/Fn/Uw6tR99Sf8AUyBZChVqblOT/Fj2JvblG8vJisdXm0qf4k/UbSbTTnJp96v3myl8Nk9as1H9o6mA7yUy0iOPzc1mtuj0vwfiy/l/3KDV8NipYiSausn+6PdN82pl8EtJrhuR6EdlDl9yqVSUZOKeidkb7OaTET2s+b2LtlDl9wKIb8epdiHbD1H9rPZU4xi5JapXRlxFSbw9RN+XA4yTtSZ9nVesOYenh6fONMAAAAAAAAAAHh2sE74Sn0scY6GEqyWGik7JNl7QT/kmPZX1EfZTJQ349S/ZQ5fcSpxjFyS1SujYUlhXW8JlO1nzexKE5Tkoyd0wKi3D776Fmyhy+5GolTjmho72AuKMR9P5IbWfN7E6f6t8+tu4Ck0YfcfU92UOX3K6jdOWWGitcDQZa3isbWfN7FsIRnFSkrtgZzXDcj0I7KHL7lUqkoycU9E7IDSYie1nzexdsocvuBRDfj1NZXKnGMXJLVK6KdrPm9gLq3hMzFsJynJRk7plmyhy+4FeH330NBTUSpxzQ0d7Fe1nzewE8R9P5KS6n+rfPrbuJ7KHL7geYfcfUEKjdOWWGitcAcies5P92eAHzMzvO7UAAHoAAAAAAAAAAAAAAAAAAAAAAAAAAAAAAAAAAAAAAADw7mI3F1OGdmi3KTUndW8zT+H/AHvy/dU1PkqLsP8AV+C3JHlXoVVuxbL2b8NDTVV5nxG+uhDPLmfqW0UpRbkru/mBQYMT/ET/AB/Y7WSPKvQ5GOSWMqJad39ijr/lx9f5WNP4pUAAx114dvCT2mGpvztZnFNODrOLdPM0nqtfMuaLJFMm0+aDPXeu/o6s9yXQyE4yk5pOTavxNGSPKvQ2lFno+KjUV1EowbiknxRRnlzP1AuxG4upnLaLcpNSd1bzLskeVegFWH+r8FtRXpyX7Mqrdi2Xs34aFeeXM/UDknp4enzLVdfBV1WopX7ce9Gk4NKpKlPNB2fn+50KdfaxvGTv5q/cbWl1MZI4bdf+qOXFwzvHROe/LqRNUYxcU3FNtcD3JHlXoXECRGe5LoZs8uZ+p7GUnJJybTfECBKnCM6iUoxl1RpyR5V6EaiUYNxST4o8mInqGwo/4VP+lFdajSUFalBa8qIZ5cz9SdFuUmpO6t5nnBX0e8U+qpJLuSXQuw/1fgtyR5V6FVbsWy9m/DQ6eLz5+StJpcTq55cz9TlzVqklwbM34hHKs/Va03WXhr+F/wATL+T/AHRkL8E2qzs2uyUtN82qfL4JdkyT35dRnlzP1NEYxcU3FNtcDfZzKbSOSPKvQzZ5cz9QNM9yXQwV/An0L4yk5JOTab4ksZGKwtS0V3eSI8vgt9JdU8UOOAD51pgAAAAAAAAAAG3CP9Do2YjpfDFF0JJpNqXmv2Lmh+b+SDP4G4jPcl0M2eXM/U9jKTkk5NpvibSigTo+KjRkjyr0I1EowbiknxQFhViNxdSnPLmfqTotyk1J3VvMCouw/wBX4LckeVehVW7FsvZvw0AvM+I310IZ5cz9S2ilKLcld38wKDTR8JEskeVehRUbjNqLaXBAaTJPfl1GeXM/U0RjFxTcU21wAym0jkjyr0M2eXM/UDTPcl0MhOMpOSTk2m+JoyR5V6AZ6Pio1FdRKMG4pJ8UUZ5cz9QLsRuLqZy2i3KTUndW8y7JHlXoBVh/q/BeUVuxbL2b8NCvPLmfqBPEb66AlRSlFuSu7+YA5fytXgvULC1W7JL1O0RnuS6FLuOL3T94u5XyGI5V/UePA14q7irdTWTo+KjzuOL3O8Xc/wCVq8F6nscHWk7JJ/k7JViNxdT3uOL3O8Xc35DEcq/qIywdaNs0Ur/ubC7D/V+B3HF7neLuZ8rV4L1PY4KvJXUU/wAnZM+I310HccXud4uwfIYjlX9RB4StF2aV+ptNNHwkO44vc7xdyflavBepJYHENXUVr+52DJPfl1HccXud4ux/IYjlX9RD5WrwXqbTaO44vc7xdxVhardkl6k/kMRyr+o6s9yXQyDuOL3O8XZHga8VdxVupH5WrwXqdCj4qNQ7ji9zvF3Gjg60nZJP8kvkMRyr+o6WI3F1M47ji9zvF2OWDrRtmilf9zz5WrwXqdPD/V+C8dxxe53i7jRwVeSuop/kl8hiOVf1G/Eb66FQ7ji9zvF2J4StF2aV+o+Vq8F6nWo+Eiwdxxe53i7jrA4hq6itf3PfkMRyr+o2T35dSJ53HF7neLsXytXgvULC1W7JL1O0RnuS6HvccXud4u5XyGI5V/UePA14q7irdTWTo+Kh3HF7neLud8rV4L1Onh999DQVYjcXUmw4K4d+HzcXyTfqtKMR9P5KS7D/AFfgnRqTRh9x9S0z4jfXQDQcvGUKk8VOUUrO3n+xeaaPhIiy4a5a8NndLzSd4cn5WrwXqSWBxDV1Fa/udgyT35dSv3HF7pO8XY/kMRyr+oh8rV/b1NptHccXud4uw4fPeKqJXTWqfebiM9yXQyFuscMbIZned2mt4TMxOj4qNR08Z8PvvoaCrEbi6mcC7EfT+Skuw/1fgvA4/wAlXm24xTV+J78hiOVf1G/Eb66FRS7ji90/eLsTwlaLs1G/U9jh60ZXjZPqdWj4SLBGhxxziZO8WZ8PKvlSq04pW3k/9jQZJ78upEt1jhjbfdDM7yEob8eprIz3JdDp4kV1vCZmJ0fFQEC3D776GgqxG4uoFpRiPp/JSXYf6vwBSZXg61ScpRimnJ+Z1zPiN9dCHNhrliIs7peadGD5DEcq/qJUKFSjVbmktLaM0Gmj4SIqaPHS0Wjfk7tmtaNpZjXDcj0JGSe/LqW0LWYgbQMkN+PUvrwdShOC72tCU9yXQyHkxvGxE7MjwNeKu4q3Uj8rV4L1OhR8VGop9wxe6fvF3Gjg60nZJP8AJL5DEcq/qOliNxdTOO44vc7xdjlg60bZopX/AHPPlavBep08P9X4Lx3HF7neLuNHBV5K6in+SXyGI5V/Ub8RvroVDuOL3O8XYnhK0XZpX6j5WrwXqdaj4SLB3HF7neLuOsDiGrqK1/c24CjUoQmqiSu7qzE9+XUiSYtLTHbiq5vmtaNpCUN+PU1kZ7kuhZRJFdbwmZidHxUBAtw+++hoKsRuLqBaUYj6fyUl2H+r8AUmjD7j6lpnxG+ugGgy1vFZA00fCQGY1w3I9CRknvy6gazEDaBkhvx6msjPcl0MgGmt4TMxOj4qNQGfD776GgqxG4upnAuxH0/kpLsP9X4LwKsPuPqCGI310AF2ePMvU8lKLi0pJtriZSUN+PUBklyv0JU04zTkmlxZpK63hMCWePMvUrrNSilF3d/IoLcPvvoBDJLlfoWUexfN2b8dC8oxH0/kC3PHmXqU1k5STirq3kVGjD7j6gU5Jcr9C+m1GCUmk+DLDLW8VgaM8eZepnlGTk2otpvgQNcNyPQDNklyv0NOePMvUkYgNUpRcWlJNtcTPklyv0EN+PU1gZqacZpyTS4svzx5l6ka3hMzAX1mpRSi7u/kVZJcr9CeH330NAFFHsXzdm/HQtzx5l6lWI+n8lIFtZOUk4q6t5EMkuV+hdh9x9S0Cum1GCUmk+DJZ48y9TPW8VkAJyjJybUW03wPMkuV+hphuR6EgI548y9TyUouLSkm2uJlJQ349QGSXK/QlTTjNOSaXFmkrreEwJZ48y9Sus1KKUXd38igtw+++gEMkuV+hZR7F83Zvx0LyjEfT+QLc8eZepTWTlJOKureRUaMPuPqBTklyv0L6bUYJSaT4MsMtbxWBozx5l6meUZOTai2m+BA1w3I9AM2SXK/Q0548y9SRiA1SlFxaUk21xM+SXK/QQ349TWBmppxmnJNLiy/PHmXqRreEzMBfWalFKLu7+RVklyv0J4fffQ0AUUexfN2b8dC3PHmXqVYj6fyUgW1k5STirq3kQyS5X6F2H3H1LQK6bUYJSaT4MlnjzL1M9bxWQAnKMnJtRbTfA8yS5X6GmG5HoSAjnjzL1PJSi4tKSba4mUlDfj1AZJcr9CVNOM05JpcWaSut4TAlnjzL1K6zUopRd3fyKC3D776AQyS5X6FlHsXzdm/HQvKMR9P5Atzx5l6lNZOUk4q6t5FRow+4+oFOSXK/QvptRglJpPgywy1vFYGjPHmXqZ5Rk5NqLab4EDXDcj0AzZJcr9DTnjzL1JGIDVKUXFpSTbXEz5Jcr9BDfj1NYGamnGack0uLL88eZepGt4TMwF9ZqUUou7v5FWSXK/Qnh999DQBRR7F83Zvx0Lc8eZepViPp/JSBbWTlJOKureRDJLlfoXYfcfUtArptRglJpPgyWePMvUz1vFZACcoycm1FtN8DzJLlfoaYbkehICOePMvU8lKLi0pJtriZSUN+PUBklyv0JU04zTkmlxZpK63hMCWePMvUrrNSilF3d/IoLcPvvoBDJLlfoWUexfN2b8dC8oxH0/kC3PHmXqU1k5STirq3kVGjD7j6gU5Jcr9C+m1GCUmk+DLDLW8VgaM8eZepnlGTk2otpvgQNcNyPQDNklyv0NOePMvUkYgNUpRcWlJNtcTPklyv0EN+PU1gZqacZpyTS4svzx5l6ka3hMzAX1mpRSi7u/kVZJcr9CeH330NAFFHsXzdm/HQtzx5l6lWI+n8lIFtZOUk4q6t5Anh9x9QBVsp8vuexpyjJSa0TuzSRnuS6AR2sOb2PJzjOLjF3bM5mrYipSrWg0rK/cRZctcVeKzulJvO0Nmyny+5KmnTlmnorWM2DxVariIwnK8bPyRsxG4uoxZa5a8VS9JpO0vdrDm9iFT9W2TW3eUmWeKrUqs4xkkr8EeZs1cMRNilJvO0Nuyny+5ZTapxyz0d7mfAYirWnNVJXSXAuxG+uh1jyRkrFoeWrNZ2lZtYc3sVzhKcnKKumVGmj4SJHKnZT5fcujUjGKi3qlZlhknvy6gX7WHN7FOyny+5A2gZo05RkpNaJ3ZbtYc3sSnuS6GQDROcZxcYu7ZVsp8vuKPio1AZ6adOWaeitYs2sOb2PMRuLqZwLqn6tsmtu8hsp8vuTw/1fgvApptU45Z6O9yW1hzexXiN9dCoC2cJTk5RV0yOyny+5dR8JHtRuNOTXek2eTOw8jUjGKi3qlZjaw5vY5HzVZ6uSv39yNWHnKdJSk7u5XxaqmW3DXdLfFakbyv2U+X3PY05RkpNaJ3ZpIz3JdCyiR2sOb2PJzjOLjF3bM5Oj4qAbKfL7kqadOWaeitY0GbHycMM5Rdmmjm1orWbT5PYjedlu1hzexCp+rbJrbvOX8zV5l6I1TrVKeE2kJWk8t9CvTV0vEzETySzhtExE+a/ZT5fcsptU45Z6O9zm/PYj/EX9KNspOUacpd7gmzrDqKZpmK+Tm+KadV+1hzexXOEpycoq6ZUaaPhIsI1Oyny+5dGpGMVFvVKzLDJPfl1Av2sOb2KdlPl9yBXjMVWpYhwhO0Ul5Iiy5a4q8VndKTedoaI05RkpNaJ3ZbtYc3sYMNiq1Wq4TneLi3ay4FwxZa5a8VS9JpO0tE5xnFxi7tlWyny+4o+KjUSuGemnTlmnorWLNrDm9jzEbi6mcC6p+rbJrbvIbKfL7k8P8AV+C8Cmm1Tjlno73JbWHN7FeI310KgLZwlOTlFXTI7KfL7l1HwkWAVxqRjFRb1SsxtYc3sUT35dSIE9lPl9z2NOUZKTWid2aSM9yXQCO1hzex5OcZxcYu7ZnJ0fFQDZT5fclTTpyzT0VrFGPxFWjViqcrJxu9DPHF16k4xnNNNryRVtq6VvwTE7pow2mvE6e1hzexCp+rbJrbvKS7D/V+C0hQ2U+X3LKbVOOWejvcuM+I310As2sOb2K5wlOTlFXTKjTR8JAU7KfL7l0akYxUW9UrMsMk9+XUC/aw5vYp2U+X3IG0DNGnKMlJrRO7LdrDm9iU9yXQyAaJzjOLjF3bKtlPl9xR8VGoDPTTpyzT0VrFm1hzex5iNxdTOBdU/Vtk1t3kNlPl9yeH+r8F4FNNqnHLPR3uS2sOb2K8RvroVAWzhKcnKKumR2U+X3LqPhIsArjUjGKi3qlZjaw5vYonvy6kQJ7KfL7nsacoyUmtE7s0kZ7kugEdrDm9jyc4zi4xd2zOTo+KgGyny+5KmnTlmnorWNBViNxdQPdrDm9iFT9W2TW3eUmWeKrUqs4wkkr8EQ5s1cUb2d0pN52ht2U+X3LKbVOOWejvczYDEVa1SUakrpRv3IvxG+uh1iyRlrxQ8vWaTtKzaw5vYrnCU5OUVdMqNNHwkSOVOyny+5dGpGMVFvVKzLDJPfl1Av2sOb2KdlPl9yBtAzRpyjJSa0Tuy3aw5vYlPcl0MgGic4zi4xd2yrZT5fcUfFRqAz006cs09FaxZtYc3seYjcXUzgXVP1bZNbd5DZT5fcnh/q/BeBTTapxyz0d7gjiN9dAAqYylSV5X/ZWMs/iTd1Glo+LMdWTnVlJ8bE8NR21VRbtHzsZN9VlyZOHHyXIw0rXey6nis9SMMlszSvcqxkXHEyT8kjoRwFKE4zi5Xi76swY/+Mqfj+x7qIyxh/yz5/sYuCb/AGPR5g6kaWIU59yTL6vxDPoqWn7vUy0aaqVFFtpd+hGpHJUlHgyvTLlx4968o3SWpS1ufV0cO1iItwdmu9MpnXp0qs4zw8JtO13/APg+Fv8AXmuMf9yjFfxVX+ZlnJqLzgrbz3RVxxGSYbsLiac3LLQVO1t22pTWx16j/TtbTeK8DvTXQoq+LP8Amf8Ac8tnyVwVtE8539CMdZyTEw1LFQ2blJNO9rLzPYfEXFJbJWX7lOEw6xDndtZV5cTOR21OeKxbflP0dRix7zDtQxVOcFKOazMVXFpVJJQbs33uwwfhP+Y9qLB05NzzVJvVpPRMuXy5JxVvWYjdDWlYvMTG6v5x/wCGvU10viNObtKLg33eaMVaphpwap0ZQl5O5nKc6rLS3iiU0YqWjps7bqxknFJ3ehHYS4opw7zRpN9+huNis8URKnMbTsz5Nj+pNrLHvKKnxKKdqdNyXFuw+KVGowpp9+rOfDK5rM7RvqZ2p1V634KclnFiia8VmuXxBzVpU0l+zNFFKvDNCSt5p96MFd0m47L86Fvw2bjict9JLuPMWpvGXgvMTBfFWacURssWN2NScNneztfNwL8PjVWck4Zbfvc5uI/iav8AO/7l2C3pdDzDqMls0VmeT2+KsU3iE6uOzT8Pu03v+i3DSeIjJpKOV21Zzpbz6s6PwrcqdUNPqMl8sVtPIy4q1pvENKmqaySvdcBKvDK+y3p3MrreKyuW6+hpz0VY6sjxFNtv5eCNNF5sNKrGKio37PQ5y7jpYX/+tq9Jf2MnTZr2tO/pPlC3lpWI5I/+U/yf9X/RKp8RhslaDcpLVX7jmruLtivlnVbd76I5pqc9t9p8t/J1bFjjbdbHGJu0oWXFO5ujHZ/qSayrW6ZxjfiKjXw2jG+8kn0JsGqvNbTfnsjyYY3jh80qnxNKVqdO64t2IV8ZHEYWUWss007cdTCaJ4dRw+0TeZJNpkMZ8+SLem3NJOPHWYZzpOUaGDhKdONRSUdGc06GL/gKP8q/2OdNM1reY9DLG81j3V/OUf8A/JT9v+DVVknR2qVoxj3HJOtSjCeBtUlaLSu7/sixpMt78W/p7I81K12ZHjOFP1ZOn8RcUk6V11I58DDSNOVT92UVpUpSvSg4LzTI7581Y344n6f+O4x0nlwunSxtKqtFJNd6Z66UpPMmrPU5VBuNaDXGx24bkehd0uactN7dYV8tIpPJTsJcUZ8TiqUatpYeM3bvlb/g6BxcX476I81l5pj3j1e4axa20tNDE06lTJDDxg2msytp7HuJqLDyUZLM2r6GbA/xUTbjY4fPGdeTulZRXmRYsl7YJtExE7u71rGTbZljjnGSaprT9y+HxOLf6lNr907lEquDs1GhJfvf/syu13a9vK5XtqctOfHE/wB+iSMVLfd2dnPHERWzf73Zz/nP8v8A1Fvw13jUi+5IwLuJc2qvwUtWdt93FMVeK0T5OhDHQp082VuUvpT7j2PxPXtUtOKZnoYeNSk5ybV3ZWM5FfUaisVtM8pd1x45mYdjTEJTptZbW1MVTFKE5RyNuLs7su+FSbhUj5Jpr8//AIQq/JU6snPNUk3dpdyLV817Yq3rMRv6oYpWLzWY3eQ+IyiktkrdS+l8QpzdpRcH6ow1Z4eSezpyg/IoKk6rLS3iiyaMNLR02dTEy2MNq1dSeiuZvnP8v3LcZLN8Povzuv7M55JqdTkpfas8nOLFWa84dKr8SjGVqcM37t2JUcdGs9nKGWUtFroYa1HZwhK983eVx349Uczqs1Mm1v0dRix2rydfYS4oKDpvPK1lwNBXW8JmupOd8Rkp1YNcpnoLNXppeckW43fh0KaU9nWhNq+V3sYeeYjUTM+sL+P5bdiaiw7SdpSetk/Irp/EMl/0r3+4y1JyqVHOTu2X4SlptXxskT11GXNl4aTtCOcdKU3tDorERULzTjpr+xjr46Ep3hByVu96FeNk7Rh5PVmVK7S4nWp1V6X4KeTzFhrMcVmlYzjT9GbMPi6coKKupLyMeNw0cPs8jbUr3uZ4ScJqS70zjvWbFfhyc3XZUvXerqV8cqMklTcrq/fYzwxUatWzjlTu7t9xVjdZQa4Gc9zarJTLMRPKCmKtqbz1a1is9WMIQ0bSuzZVxtKlo03LgjHRwdaEo1ZpRUXmab10MkpOUnJ971E6nNjp9rrLyMVLTy6Q3S+JSaa2Ss/3FHEQqyUX2JPuv3Mz0dgofq7z/Z6FBx3rLTa02id/J12VLbxEbOxJPDxdWWqj5Izy+Jv6aXqy/Ntfh6dR2vHVmDNhY90JS/ctZ8l+U0tERMef9lDjrXnExvK2XxBzVpU1b9mXYeUcRfI0pLvi+859R021s4yjxTJ4SThiqbXnK3qV8eryVyRW07wlthrNd4jZ1I/o3za34EtvHgyOI+n8lJrKavE4xKs45Hp+5GniIzUnJZFFX1feZsT/ABEvx/YrjFykoxV2+5IyL6vLXJMRPnK7GGk1iXQw2OcqkaeS0ddfMP4nZtbHufN/0V0cNUo1rzt3dyZklvy6s6yZs9KRNp2mZn09nlaY7Wnbo6FGo8RGpNRy5X3XM/zn+X/qLcB/D4jp/sYF3HmTU5YpSYnruVxUm0xMOxRxcalPO4uOvG5TV+Iw1jCDl5XvYoppvBSUe/UyHWbVZK0rt1mN93lMVZmd2r5z/L9zThKu0vUy2UO9XM9Krg8qVSg0+Kd7mqnCjHDVHh5XUv38yXT3yWtvN4mPTz/44yVrEdNir8QpwdoRc36Izz+ISmrOkrX4mI0UKmHirVqTf7rUrRqst7eKKpZw0rHTdow1X5ibgo5WlfVkJ16dKrOM8PCbTtd//hpwkMNmdSg9bWav3HPxX8VV/mZLmyZK4omZiZ39nFK1m8xENuFxVOUpZaEadl3xtqRxWLjGpZQbdjPgt+fQuqrCqWas5OXKuB3TJknTxaJiJeTWsZNphV84/wDD9y+j8Qgkozg4/uncplVwbTSoTXBp6mQrW1OWk+KJ/v0SRipaOmzubeDV1dog6UpPMmrPUyYV3oLXubR0YbkehrY78dIt6qlo4ZmGWvF0aUqjs0vJMq/8n/k/6v8Ao04/+Dqfj+5xihq8+THeIrPksYcdbV3mHWqYxLDKeS7ku6/Ex/Of5fuKr/8ARw/eyMr7iPUanJW0cM+UOseKsxO8OumqUFWm0o2v+5TL4mr9ik+rZHHp/L0Hbspa+iMMWlJOSuuB1qNVkrfhryeY8VZrvLZL4g5q0qat+zNEIudBVVpG17eZlpywc3acXD9zpRpwjQyJ9jLa9/Isae2S2+9omEeSKxttGzBD4goXy0278Wer4nK+tJW6lc/k6btBSqW72U1ZUpWdOMovz4FS+bNWN+0j+/klilJnwy3wrwxU0o9mVu6XmDm05OFSMlo00wT4NZE1/wAnVxkwTE/ZSrwdOvOD8np0JYatsauZq680dWvhqeISzrVdzXejHP4a0m1VTtxiQ30uXHk4sfN3Galq7WWr4jTcoxjFtt2MWMlmxU3a17f2LYYXLNSc72d7JEpYTbVr58t/2v5EmWmfLj2tHPf2c0tjpblKnAxzYlK9rpkMSrYiouEjoYfA7Csqm0zW8stivE4G85VNpvPuykc6bL2MV257+zrtace+/ko+HzyV5O1+z/uirEO+IqPjI00aGym5Zr3Vu49WB205S2mXW+6e202WcMV257+zyMtOOZ3Q+HQz1Jq9tEZqviz/AJn/AHOphcJ8tOUs+a6t3WM1bBWqN7Tv13RbT5Zw1rEc43Iy0i8zu8+HVMm00ve3+5iN9Cjsc3avf9hD4bmintbX+3/s8yabLOKlYjnG/p6va5aRe07+iGHusHWmnrFmM7OGwqoU5wcs6l36WMVTBpTahOyT7me5dNltSu0dIKZaRaUJPDLDWjG9RrvbfeZzZHCwUWm80mrX4E//ABf+d/p/7OMmmzW2+zH5Pa5aRvzW4Wn/AOmp1L9yvYt+Y+33JQp7LDbO98sXqZzVxxMUiJ9FS07zMqfiD2ihNRtlumYo2zLNe3nY6tOKlNRkk0+9MrqfDYt3pzcVwauUNVpb2vx05rGLLEV4bKdng0r7Rv8AbuJ4f5eNVSpKTlHiyM/h8oK7qLv8kSo0FSu8zbZ7ix5OOOLHER/fd5e1eGdrSyV9a9R8ZNksPVVKUnJNpryNcsHHENyUssl+3ee0vhqUk6k8yX0pd5D3bNTLxU/V32tJptLnG74dUyQqaXu0eV8ClUdp2T1St3EqNLZRazXu79x3ptNkx5YtaOTzLlram0NWz2vbva/kRqUbU5PN3J+RbR8JEpxzQlHuurGnPRVjq4C7jfh55cBUjbvUit4Kza2nd9pbClkounmve+tjL02my0tM2jylay5a2jlLnruNuz//AIvPf8f/ACJ/+L/zv9P/AGaHhsuCdDPey77fvc8wabLXi3jrEw9yZaTttPm45srPPgKVluWI/J/5n+k10KaWWm+0rWd/M6waXJHFF423h5ky1naYco0zxEZYbIr5mkndaGip8MTlenUsuDVzx4CNOm3KWaT0WmiI6afUU3rEdXVsuOdplzzfiJZsBT0tlUUVfJ/5n+k0xw21w+yz2tbW3U7w6fLWt4mOsezm+WkzG0uYa8U3HDUIX0lHM/RFv/i/87/T/wBlmIoxcIU232YpJnmLS5YraJjbd7fLTeJc6nk2kdpfLfWxZiXRckqMUklrYn8m7+IrdDR8hCpShklkavd2u2c102bgmvDH7vZy04ondhoq9emuMkdbbZOzlvbTvM9P4dkqRntb5WnbL/2WT35dS3o8V8dZi8bIc162mNlnzH2+5zcdHLiWr3skbG0lduy/cx42camKk4O60V0ea+Y7OI93unj7Rgf4lPgmyGIm54ipJ8bE8F/Ef/F/2LquGjUlmUsrffoVKYr5cG1fVLa8Uyc/RThvl7S23f5XKJNOTaVlfRG2hgourHPLMuCViyfw1ObcauVN6LL3e57bTZppEcMcv1Iy0i0zuq+HvKqr6L+5iXcdSnhfloS7ebM15W4nLXcc6ilqYsdbdeb3HaLXtMezTh8RGlScZJt3urGc14TCxxFGV24yUtGWQ+GPN+pU04Jd47HNkpWOseRx0rM+qnDzlTwtaUVrKyT/APvUynXqwjC0IxSio2sY5YNX7E7Lg0S5tJk4axXns4pmrvMyjP5ZYbsO9Rrua1TMx0qWAg6LvK8pKydu4j/4v/O/0/8AZxk02a208Mfls6rlpG/NXiJ3wFGNu5rX8MxnQqUL01Szbr77d5T8n/mf6TrPpst7RNY8o9HmPLSsbTKeNhloUXfv/wCDJHfj1R1sRhNtTpwz5cnna9zP/wCNy9rbXtru/wDZ7n0+W+TiiOXIx5aRXaZatv8Ab7jabXsWtfzKSdHxUaqmx/EIZKkFe/ZM9KzrQUldOSujqYrCfMTjLaZbK3dcoeA2TjPa5rPuy2MrLpsls02iOW/st0y1im2/NiqQdOo4vy7i3CVFGooSdoyffwZfWoqrbWzXnYjT+H7S/wCra32/9nndsuLLxY45Pe1peu1nvxGi4RhO913MxJ2afBncjT/RVOo8+lm2rXMFfAxjPsTaT8mrnep0t7246efk5xZa1jhlXjcTHEZMqaUb3uZ6cHUqRhHvbNCwfGp6I3YTD06UFKKvJ+bOI0uXLk4snJ12tKV2qx/EYZKkFe+hmou1am7X7S/udTFYT5mUZZ8tlbuuZFhMlRPaXyvge5dNktmm0RyeUy1im0y2yrZouOXvVu85EouEnGWji7M6RbiMJTr6vsy5kWtVp5yxE16wiw5IpPNzaEcO4t1pyjJeXkyxrBrzm+kv+ic/hsoq6qppLzRWsHxqeiKdcOaI27OP7+aab0md+KXuLko0aVKF1BXer7zPSUHViqjtC+rOg6MayVOV1wfArXwyWbWqrdNTrPpsk5ItWN45f+PMeWvDtMs+J2Kko0bNJatIhRdq9N8JI3V8DCNKCg8tnq7XbKY4TLOMs97O/cc202acnFw/ps6jLSK7bt3j/bl/I+X+72GH+r8F5rqTi4yOXFTV7939j3BPLiVK17JmnGYXPXc87V0tLFdLD7KebPfS3cZUabJ2/Hty33/2t9rXs9t+ezbs9r272v5HHnvy6s7dHwkZsRgI1ZucJZW+9W0LOsw2y1jh8keG8Umd2PD4lUaVSDi3nWmpnNsMIoT7cs1n3JaEPk/8z/SUrabPasRMdPonjLjiZW4VKODlUk9It9yItYOpq55X0aNdPCKGGnRc21Lzt3Gafw1pNxqp24os2plilaxWJ5eaKJpNpnfZjqKKm1CWaPE0YC+0mr9lx1/++p4sHr2p+iNWHpRj2Fomnd+fcR4NNkjJx2jZ1ky1mvDHNS3g62sp5ZfvFpmavClCaVKo5q2unca5fDH9NX1RCXw+UFeVRW/ZHOTFmycppG/r/Ze1vSvSynBSccTFrg79COJd8RUfGRspUo0k1Hz72yPyW3nOW0y692W51bS5IwxWOc77vIzV45mVfw+OepNfbcytuTu3ds62Fwny85S2ma6t3WM+Kwcdq3CWW+tmtDm+myzhrG3ON+T2MtIvMqaEsNGk3VjnnwbZmNtPCxi7yeb9raEofDc0U9ta/wBv/ZzfTZrVrHDHL+83tctImeaXw+lnoSd7dp+X7I07bJ2ct7ad4wtD5em4Zs13e9rFc9+XU08FZrjis9VXJMTaZh5i6ufDVI5bacTlnTaTTT1TK5/DO12KmnBruKms098lotSN02HJWsTEss6qlh4U7O8XqUvuOn/4+EaM1mbnbea7vwZvk/8AM/0la+lz22mY8vZLXLjhqniIRoQhUj2Wkr95nlSwcldV8vRMtlh1XUYObVvO37EX8MnfSrG37otZq5ZnaKRMf33Q0mkRvvtLC+80OpNfD1C7s5+3Aufw+NNKU5uX7JWJypxlTyNdn9vIhw6TJEWmeW8bO75qzMbOdG2ZZrqN9bcC/E7BRiqLTfe3YthgHNu1RJLii9/DqeyyRk1K98zVzimmzRWY4Y/vo6nLTeJ3cwGypgMkrbW+nKCLueb8P+4d9tT1bNvLggqspPK0rPQA3WensI8WeOCprPG91xAAjt5cEexk6zyy0S10AAlsI8WRl+ju634gAebeXBEoxVZZpaNaaAAe7CPFkHN03kjay4gANvLgiSpRkszbu9QAPdhHiyG3lwQABVZSeVpWehPYR4sADxwVNZ43uuJHby4IAD2MnWeWWiWuhLYR4sACMv0d3W/E828uCAAlGKrLNLRrTQ92EeLAAg5um8kbWXEbeXBAASVKMlmbd3qe7CPFgAQ28uCCqyk8rSs9AAJ7CPFnjgqazxvdcQAI7eXBHsZOs8stEtdAAJbCPFkZfo7ut+IAHm3lwRKMVWWaWjWmgAHuwjxZBzdN5I2suIADby4IkqUZLM27vUACnG0oxwk2m/L+6OWAY+v+bH0/ld0/hbsFSyWm7NzVuiZt2EeLANLBWK44iFXJMzad3jgqazxvdcSO3lwQBM4M7qJqVtFfQ4y7gDM+Ifd/P9lrTeboYGTp4dtW7UmadvLggC5pvlV+iHL45SjFVlmlo1poe7CPFgE6NBzdN5I2suI28uCAAkqUZLM27vU92EeLAAht5cEFVlJ5WlZ6AAT2EeLPHBU1nje64gAR28uCPYydZ5ZaJa6AAS2EeLIy/R3db8QAPNvLgiUYqss0tGtNAAPdhHiyDm6byRtZcQAG3lwRJUoyWZt3eoAHuwjxZDby4IAAqspPK0rPQnsI8WAB44Kms8b3XEjt5cEAB7GTrPLLRLXQlsI8WABGX6O7rfiebeXBAASjFVlmlo1poe7CPFgAQc3TeSNrLiNvLggAJKlGSzNu71PdhHiwAIbeXBBVZSeVpWegAE9hHizxwVNZ43uuIAEdvLgj2MnWeWWiWugAEthHiyMv0d3W/EADzby4IlGKrLNLRrTQAD3YR4sg5um8kbWXEABt5cESVKMlmbd3qAB7sI8WQ28uCAAKrKTytKz0J7CPFgAeOCprPG91xI7eXBAAexk6zyy0S10JbCPFgARl+ju634nm3lwQAEoxVZZpaN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375" y="909475"/>
            <a:ext cx="10616947" cy="1655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RE-induced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PFC 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</a:p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tolias\Desktop\500px-Kth_logo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89" y="5378349"/>
            <a:ext cx="1060636" cy="107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7" y="5611865"/>
            <a:ext cx="2777484" cy="8462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29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2195" y="258768"/>
            <a:ext cx="10663378" cy="568412"/>
          </a:xfrm>
        </p:spPr>
        <p:txBody>
          <a:bodyPr>
            <a:noAutofit/>
          </a:bodyPr>
          <a:lstStyle/>
          <a:p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3200" dirty="0" smtClean="0">
                <a:solidFill>
                  <a:srgbClr val="002060"/>
                </a:solidFill>
              </a:rPr>
              <a:t>Experimental </a:t>
            </a:r>
            <a:r>
              <a:rPr lang="sv-SE" sz="3200" dirty="0" err="1" smtClean="0">
                <a:solidFill>
                  <a:srgbClr val="002060"/>
                </a:solidFill>
              </a:rPr>
              <a:t>evidence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>
                <a:solidFill>
                  <a:srgbClr val="002060"/>
                </a:solidFill>
              </a:rPr>
              <a:t>and </a:t>
            </a:r>
            <a:r>
              <a:rPr lang="sv-SE" sz="3200" dirty="0" err="1" smtClean="0">
                <a:solidFill>
                  <a:srgbClr val="002060"/>
                </a:solidFill>
              </a:rPr>
              <a:t>modelling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constraints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/>
              <a:t/>
            </a:r>
            <a:br>
              <a:rPr lang="sv-SE" sz="3200" dirty="0"/>
            </a:b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3837" y="2214311"/>
            <a:ext cx="4106389" cy="4178945"/>
            <a:chOff x="219426" y="1054146"/>
            <a:chExt cx="5497560" cy="5412599"/>
          </a:xfrm>
        </p:grpSpPr>
        <p:pic>
          <p:nvPicPr>
            <p:cNvPr id="6" name="Image 25"/>
            <p:cNvPicPr/>
            <p:nvPr/>
          </p:nvPicPr>
          <p:blipFill>
            <a:blip r:embed="rId2"/>
            <a:stretch/>
          </p:blipFill>
          <p:spPr>
            <a:xfrm>
              <a:off x="219426" y="2303346"/>
              <a:ext cx="5201281" cy="416339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Espace réservé du contenu 6"/>
            <p:cNvPicPr/>
            <p:nvPr/>
          </p:nvPicPr>
          <p:blipFill>
            <a:blip r:embed="rId3"/>
            <a:stretch/>
          </p:blipFill>
          <p:spPr>
            <a:xfrm>
              <a:off x="2681106" y="1054146"/>
              <a:ext cx="3035880" cy="3249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" name="Ellipse 50"/>
            <p:cNvSpPr/>
            <p:nvPr/>
          </p:nvSpPr>
          <p:spPr>
            <a:xfrm>
              <a:off x="2047720" y="4673026"/>
              <a:ext cx="497880" cy="9619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" name="ZoneTexte 2"/>
            <p:cNvSpPr/>
            <p:nvPr/>
          </p:nvSpPr>
          <p:spPr>
            <a:xfrm>
              <a:off x="1371820" y="4581002"/>
              <a:ext cx="924840" cy="36396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PJ5</a:t>
              </a:r>
              <a:endPara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10" descr="http://betelgeuse.intra.cea.fr/share/proxy/alfresco/api/node/workspace/SpacesStore/189c48f1-94ca-46e4-b46a-947869e914bc/content/thumbnails/imgpreview?c=force&amp;noCache=171766395735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7000"/>
                    </a14:imgEffect>
                  </a14:imgLayer>
                </a14:imgProps>
              </a:ext>
            </a:extLst>
          </a:blip>
          <a:srcRect l="21835" t="5651" r="40262" b="3494"/>
          <a:stretch/>
        </p:blipFill>
        <p:spPr>
          <a:xfrm>
            <a:off x="4468136" y="2214310"/>
            <a:ext cx="1179380" cy="4135510"/>
          </a:xfrm>
          <a:prstGeom prst="rect">
            <a:avLst/>
          </a:prstGeom>
          <a:ln w="0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5760670" y="2351162"/>
            <a:ext cx="2650193" cy="3861805"/>
            <a:chOff x="8748006" y="1425765"/>
            <a:chExt cx="3215520" cy="4823640"/>
          </a:xfrm>
        </p:grpSpPr>
        <p:pic>
          <p:nvPicPr>
            <p:cNvPr id="11" name="Image 23"/>
            <p:cNvPicPr/>
            <p:nvPr/>
          </p:nvPicPr>
          <p:blipFill>
            <a:blip r:embed="rId6"/>
            <a:stretch/>
          </p:blipFill>
          <p:spPr>
            <a:xfrm rot="5400000">
              <a:off x="7943946" y="2229825"/>
              <a:ext cx="4823640" cy="321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Connecteur droit avec flèche 6"/>
            <p:cNvSpPr/>
            <p:nvPr/>
          </p:nvSpPr>
          <p:spPr>
            <a:xfrm>
              <a:off x="9073626" y="3606465"/>
              <a:ext cx="1080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ZoneTexte 8"/>
            <p:cNvSpPr/>
            <p:nvPr/>
          </p:nvSpPr>
          <p:spPr>
            <a:xfrm>
              <a:off x="9409693" y="3112671"/>
              <a:ext cx="66924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</a:t>
              </a:r>
              <a:endPara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18635" y="895112"/>
                <a:ext cx="1136226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Runaway Electron damage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induced during the 2023-2024 experimental campaigns on the 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boron-nitride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tiles mounted on the inner 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bumper PJ5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The excavated volume is interpreted as 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result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of 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cumulative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damage 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taking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place in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r>
                      <m:rPr>
                        <m:sty m:val="p"/>
                      </m:rPr>
                      <a:rPr kumimoji="0" lang="sv-SE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few</m:t>
                    </m:r>
                    <m:r>
                      <a:rPr kumimoji="0" lang="sv-SE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Calibri" panose="020F0502020204030204" pitchFamily="34" charset="0"/>
                  </a:rPr>
                  <a:t>discharges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35" y="895112"/>
                <a:ext cx="11362267" cy="923330"/>
              </a:xfrm>
              <a:prstGeom prst="rect">
                <a:avLst/>
              </a:prstGeom>
              <a:blipFill>
                <a:blip r:embed="rId7"/>
                <a:stretch>
                  <a:fillRect l="-376" t="-3974" b="-9934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460" y="4300947"/>
            <a:ext cx="3652511" cy="2048873"/>
          </a:xfrm>
          <a:prstGeom prst="rect">
            <a:avLst/>
          </a:prstGeom>
        </p:spPr>
      </p:pic>
      <p:pic>
        <p:nvPicPr>
          <p:cNvPr id="18" name="Imag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198" y="2019672"/>
            <a:ext cx="1855033" cy="22517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894986" y="6319920"/>
            <a:ext cx="2855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Optical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images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profilometry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gtree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42195" y="258768"/>
            <a:ext cx="9280525" cy="56841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Experimental </a:t>
            </a:r>
            <a:r>
              <a:rPr kumimoji="0" lang="sv-S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evidence</a:t>
            </a: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 and </a:t>
            </a:r>
            <a:r>
              <a:rPr kumimoji="0" lang="sv-S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modelling</a:t>
            </a: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constraints</a:t>
            </a:r>
            <a:r>
              <a:rPr kumimoji="0" lang="sv-S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latin typeface="Figtree" panose="020F0302020204030204"/>
                <a:ea typeface="+mj-ea"/>
                <a:cs typeface="+mj-cs"/>
              </a:rPr>
              <a:t/>
            </a:r>
            <a:br>
              <a:rPr kumimoji="0" lang="sv-S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1"/>
                </a:solidFill>
                <a:effectLst/>
                <a:uLnTx/>
                <a:uFillTx/>
                <a:latin typeface="Figtree" panose="020F0302020204030204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1"/>
              </a:solidFill>
              <a:effectLst/>
              <a:uLnTx/>
              <a:uFillTx/>
              <a:latin typeface="Figtree" panose="020F0302020204030204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099" y="1091856"/>
            <a:ext cx="222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BN </a:t>
            </a:r>
            <a:r>
              <a:rPr kumimoji="0" lang="sv-S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tile</a:t>
            </a:r>
            <a:r>
              <a:rPr kumimoji="0" lang="sv-S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geometry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4791"/>
              </a:solidFill>
              <a:effectLst/>
              <a:uLnTx/>
              <a:uFillTx/>
              <a:latin typeface="Figtree" panose="020F0502020204030204"/>
              <a:ea typeface="+mn-ea"/>
              <a:cs typeface="+mn-cs"/>
            </a:endParaRPr>
          </a:p>
        </p:txBody>
      </p:sp>
      <p:pic>
        <p:nvPicPr>
          <p:cNvPr id="6" name="Image 3"/>
          <p:cNvPicPr>
            <a:picLocks noChangeAspect="1"/>
          </p:cNvPicPr>
          <p:nvPr/>
        </p:nvPicPr>
        <p:blipFill rotWithShape="1">
          <a:blip r:embed="rId2"/>
          <a:srcRect l="34304" t="44600" r="34384" b="3451"/>
          <a:stretch/>
        </p:blipFill>
        <p:spPr>
          <a:xfrm>
            <a:off x="424764" y="3509319"/>
            <a:ext cx="2829697" cy="3348681"/>
          </a:xfrm>
          <a:prstGeom prst="rect">
            <a:avLst/>
          </a:prstGeom>
        </p:spPr>
      </p:pic>
      <p:pic>
        <p:nvPicPr>
          <p:cNvPr id="7" name="Image 3"/>
          <p:cNvPicPr>
            <a:picLocks noChangeAspect="1"/>
          </p:cNvPicPr>
          <p:nvPr/>
        </p:nvPicPr>
        <p:blipFill rotWithShape="1">
          <a:blip r:embed="rId2"/>
          <a:srcRect l="30817" t="6645" r="35956" b="62972"/>
          <a:stretch/>
        </p:blipFill>
        <p:spPr>
          <a:xfrm>
            <a:off x="424764" y="1461188"/>
            <a:ext cx="3002692" cy="1958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8120" y="1091856"/>
            <a:ext cx="180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B </a:t>
            </a:r>
            <a:r>
              <a:rPr kumimoji="0" lang="sv-S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field</a:t>
            </a:r>
            <a:r>
              <a:rPr kumimoji="0" lang="sv-S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inclination</a:t>
            </a:r>
            <a:r>
              <a:rPr kumimoji="0" lang="sv-S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4791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t> 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4791"/>
              </a:solidFill>
              <a:effectLst/>
              <a:uLnTx/>
              <a:uFillTx/>
              <a:latin typeface="Figtree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5118" t="43328" r="30107" b="7751"/>
          <a:stretch/>
        </p:blipFill>
        <p:spPr>
          <a:xfrm>
            <a:off x="4869043" y="3868176"/>
            <a:ext cx="2603159" cy="2891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0482" t="14696" r="21903" b="53139"/>
          <a:stretch/>
        </p:blipFill>
        <p:spPr>
          <a:xfrm>
            <a:off x="3745887" y="1473800"/>
            <a:ext cx="4609837" cy="2217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29417" y="4316373"/>
                <a:ext cx="12990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sv-SE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sv-SE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sv-SE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 = </m:t>
                      </m:r>
                      <m:r>
                        <a:rPr kumimoji="0" lang="sv-SE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kumimoji="0" lang="sv-SE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𝑻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gtree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417" y="4316373"/>
                <a:ext cx="1299079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237945" y="2605414"/>
            <a:ext cx="25490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variations: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Pitch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Wetted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Loaded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286709"/>
            <a:ext cx="10990263" cy="568412"/>
          </a:xfrm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002060"/>
                </a:solidFill>
              </a:rPr>
              <a:t>20 MeV – 20 kJ </a:t>
            </a:r>
            <a:r>
              <a:rPr lang="sv-SE" sz="3200" dirty="0" err="1" smtClean="0">
                <a:solidFill>
                  <a:srgbClr val="002060"/>
                </a:solidFill>
              </a:rPr>
              <a:t>loaded</a:t>
            </a:r>
            <a:r>
              <a:rPr lang="sv-SE" sz="3200" dirty="0" smtClean="0">
                <a:solidFill>
                  <a:srgbClr val="002060"/>
                </a:solidFill>
              </a:rPr>
              <a:t> – 1 </a:t>
            </a:r>
            <a:r>
              <a:rPr lang="sv-SE" sz="3200" dirty="0" err="1" smtClean="0">
                <a:solidFill>
                  <a:srgbClr val="002060"/>
                </a:solidFill>
              </a:rPr>
              <a:t>ms</a:t>
            </a:r>
            <a:r>
              <a:rPr lang="sv-SE" sz="3200" dirty="0" smtClean="0">
                <a:solidFill>
                  <a:srgbClr val="002060"/>
                </a:solidFill>
              </a:rPr>
              <a:t> – 0 deg pitch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46ACA-FF13-D911-9480-161E96FFDC4B}"/>
              </a:ext>
            </a:extLst>
          </p:cNvPr>
          <p:cNvSpPr txBox="1"/>
          <p:nvPr/>
        </p:nvSpPr>
        <p:spPr>
          <a:xfrm>
            <a:off x="1604103" y="3445341"/>
            <a:ext cx="313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  <a:latin typeface="+mj-lt"/>
              </a:rPr>
              <a:t>T_max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dirty="0">
                <a:solidFill>
                  <a:srgbClr val="FF0000"/>
                </a:solidFill>
                <a:latin typeface="+mj-lt"/>
              </a:rPr>
              <a:t>@ </a:t>
            </a:r>
            <a:r>
              <a:rPr lang="sv-SE" dirty="0" err="1">
                <a:solidFill>
                  <a:srgbClr val="FF0000"/>
                </a:solidFill>
                <a:latin typeface="+mj-lt"/>
              </a:rPr>
              <a:t>failure</a:t>
            </a:r>
            <a:r>
              <a:rPr lang="sv-SE" dirty="0">
                <a:solidFill>
                  <a:srgbClr val="FF0000"/>
                </a:solidFill>
                <a:latin typeface="+mj-lt"/>
              </a:rPr>
              <a:t>  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1880K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F21A3-48CB-6138-B079-F79788C3399B}"/>
              </a:ext>
            </a:extLst>
          </p:cNvPr>
          <p:cNvSpPr txBox="1"/>
          <p:nvPr/>
        </p:nvSpPr>
        <p:spPr>
          <a:xfrm>
            <a:off x="6172266" y="3528967"/>
            <a:ext cx="318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  <a:latin typeface="+mj-lt"/>
              </a:rPr>
              <a:t>Failure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: 60 µm </a:t>
            </a:r>
            <a:r>
              <a:rPr lang="sv-SE" dirty="0">
                <a:solidFill>
                  <a:srgbClr val="FF0000"/>
                </a:solidFill>
                <a:latin typeface="+mj-lt"/>
              </a:rPr>
              <a:t>at 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0.1 </a:t>
            </a:r>
            <a:r>
              <a:rPr lang="sv-SE" dirty="0" err="1">
                <a:solidFill>
                  <a:srgbClr val="FF0000"/>
                </a:solidFill>
                <a:latin typeface="+mj-lt"/>
              </a:rPr>
              <a:t>ms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" y="1125182"/>
            <a:ext cx="10058400" cy="22347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0319" y="4067321"/>
            <a:ext cx="10058400" cy="2693172"/>
            <a:chOff x="80319" y="4067321"/>
            <a:chExt cx="10058400" cy="26931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9" y="4067321"/>
              <a:ext cx="10058400" cy="26931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5" t="28416" r="40761" b="56240"/>
            <a:stretch/>
          </p:blipFill>
          <p:spPr>
            <a:xfrm>
              <a:off x="4874740" y="4733925"/>
              <a:ext cx="962025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8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5375" y="286709"/>
            <a:ext cx="10990263" cy="56841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b="0" dirty="0" smtClean="0">
                <a:solidFill>
                  <a:srgbClr val="002060"/>
                </a:solidFill>
              </a:rPr>
              <a:t>2 MeV – 20 kJ </a:t>
            </a:r>
            <a:r>
              <a:rPr lang="sv-SE" sz="3200" b="0" dirty="0" err="1" smtClean="0">
                <a:solidFill>
                  <a:srgbClr val="002060"/>
                </a:solidFill>
              </a:rPr>
              <a:t>loaded</a:t>
            </a:r>
            <a:r>
              <a:rPr lang="sv-SE" sz="3200" b="0" dirty="0" smtClean="0">
                <a:solidFill>
                  <a:srgbClr val="002060"/>
                </a:solidFill>
              </a:rPr>
              <a:t> – 1 </a:t>
            </a:r>
            <a:r>
              <a:rPr lang="sv-SE" sz="3200" b="0" dirty="0" err="1" smtClean="0">
                <a:solidFill>
                  <a:srgbClr val="002060"/>
                </a:solidFill>
              </a:rPr>
              <a:t>ms</a:t>
            </a:r>
            <a:r>
              <a:rPr lang="sv-SE" sz="3200" b="0" dirty="0" smtClean="0">
                <a:solidFill>
                  <a:srgbClr val="002060"/>
                </a:solidFill>
              </a:rPr>
              <a:t> – 0 deg pitch</a:t>
            </a:r>
            <a:endParaRPr lang="en-US" sz="3200" b="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28028" r="7044" b="26616"/>
          <a:stretch/>
        </p:blipFill>
        <p:spPr>
          <a:xfrm>
            <a:off x="139783" y="1163694"/>
            <a:ext cx="8463890" cy="26760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556" y="4148309"/>
            <a:ext cx="8694344" cy="2485902"/>
            <a:chOff x="12742" y="4003963"/>
            <a:chExt cx="8694344" cy="2485902"/>
          </a:xfrm>
        </p:grpSpPr>
        <p:grpSp>
          <p:nvGrpSpPr>
            <p:cNvPr id="8" name="Group 7"/>
            <p:cNvGrpSpPr/>
            <p:nvPr/>
          </p:nvGrpSpPr>
          <p:grpSpPr>
            <a:xfrm>
              <a:off x="266823" y="4003963"/>
              <a:ext cx="8440263" cy="2485902"/>
              <a:chOff x="222786" y="4003963"/>
              <a:chExt cx="8534400" cy="24859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1" t="26891" r="7860" b="26772"/>
              <a:stretch/>
            </p:blipFill>
            <p:spPr>
              <a:xfrm>
                <a:off x="222786" y="4003963"/>
                <a:ext cx="8534400" cy="240871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67" t="67915" r="40777" b="26651"/>
              <a:stretch/>
            </p:blipFill>
            <p:spPr>
              <a:xfrm>
                <a:off x="3649806" y="6169230"/>
                <a:ext cx="1680359" cy="320635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" t="45071" r="93792" b="37821"/>
            <a:stretch/>
          </p:blipFill>
          <p:spPr>
            <a:xfrm>
              <a:off x="12742" y="4868884"/>
              <a:ext cx="254081" cy="10094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546ACA-FF13-D911-9480-161E96FFDC4B}"/>
              </a:ext>
            </a:extLst>
          </p:cNvPr>
          <p:cNvSpPr txBox="1"/>
          <p:nvPr/>
        </p:nvSpPr>
        <p:spPr>
          <a:xfrm>
            <a:off x="8927490" y="2832218"/>
            <a:ext cx="287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T_max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rgbClr val="FF0000"/>
                </a:solidFill>
              </a:rPr>
              <a:t>@ </a:t>
            </a:r>
            <a:r>
              <a:rPr lang="sv-SE" dirty="0" err="1">
                <a:solidFill>
                  <a:srgbClr val="FF0000"/>
                </a:solidFill>
              </a:rPr>
              <a:t>failure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2081K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F21A3-48CB-6138-B079-F79788C3399B}"/>
              </a:ext>
            </a:extLst>
          </p:cNvPr>
          <p:cNvSpPr txBox="1"/>
          <p:nvPr/>
        </p:nvSpPr>
        <p:spPr>
          <a:xfrm>
            <a:off x="8870077" y="4643898"/>
            <a:ext cx="315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Failure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top</a:t>
            </a:r>
            <a:r>
              <a:rPr lang="sv-SE" dirty="0" smtClean="0">
                <a:solidFill>
                  <a:srgbClr val="FF0000"/>
                </a:solidFill>
              </a:rPr>
              <a:t>: 50 </a:t>
            </a:r>
            <a:r>
              <a:rPr lang="sv-SE" dirty="0">
                <a:solidFill>
                  <a:srgbClr val="FF0000"/>
                </a:solidFill>
              </a:rPr>
              <a:t>µm at </a:t>
            </a:r>
            <a:r>
              <a:rPr lang="sv-SE" dirty="0" smtClean="0">
                <a:solidFill>
                  <a:srgbClr val="FF0000"/>
                </a:solidFill>
              </a:rPr>
              <a:t>0.15 </a:t>
            </a:r>
            <a:r>
              <a:rPr lang="sv-SE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F21A3-48CB-6138-B079-F79788C3399B}"/>
              </a:ext>
            </a:extLst>
          </p:cNvPr>
          <p:cNvSpPr txBox="1"/>
          <p:nvPr/>
        </p:nvSpPr>
        <p:spPr>
          <a:xfrm>
            <a:off x="8927228" y="5140168"/>
            <a:ext cx="299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</a:rPr>
              <a:t>F</a:t>
            </a:r>
            <a:r>
              <a:rPr lang="sv-SE" dirty="0" err="1" smtClean="0">
                <a:solidFill>
                  <a:srgbClr val="FF0000"/>
                </a:solidFill>
              </a:rPr>
              <a:t>ailure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side</a:t>
            </a:r>
            <a:r>
              <a:rPr lang="sv-SE" dirty="0" smtClean="0">
                <a:solidFill>
                  <a:srgbClr val="FF0000"/>
                </a:solidFill>
              </a:rPr>
              <a:t>: at </a:t>
            </a:r>
            <a:r>
              <a:rPr lang="sv-SE" dirty="0">
                <a:solidFill>
                  <a:srgbClr val="FF0000"/>
                </a:solidFill>
              </a:rPr>
              <a:t>t=0.25 </a:t>
            </a:r>
            <a:r>
              <a:rPr lang="sv-SE" dirty="0" err="1">
                <a:solidFill>
                  <a:srgbClr val="FF0000"/>
                </a:solidFill>
              </a:rPr>
              <a:t>ms</a:t>
            </a:r>
            <a:r>
              <a:rPr lang="sv-SE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46ACA-FF13-D911-9480-161E96FFDC4B}"/>
              </a:ext>
            </a:extLst>
          </p:cNvPr>
          <p:cNvSpPr txBox="1"/>
          <p:nvPr/>
        </p:nvSpPr>
        <p:spPr>
          <a:xfrm>
            <a:off x="8845245" y="1281806"/>
            <a:ext cx="3035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latin typeface="+mj-lt"/>
                <a:cs typeface="Arial" panose="020B0604020202020204" pitchFamily="34" charset="0"/>
              </a:rPr>
              <a:t>Loading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only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top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surface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  <a:cs typeface="Arial" panose="020B0604020202020204" pitchFamily="34" charset="0"/>
              </a:rPr>
              <a:t>Asymmetric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deposition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 err="1">
                <a:latin typeface="+mj-lt"/>
              </a:rPr>
              <a:t>Instantaneous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failure</a:t>
            </a:r>
            <a:endParaRPr lang="sv-SE" dirty="0" smtClean="0">
              <a:latin typeface="+mj-lt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27" y="323736"/>
            <a:ext cx="10895238" cy="568412"/>
          </a:xfrm>
        </p:spPr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002060"/>
                </a:solidFill>
              </a:rPr>
              <a:t>Surface </a:t>
            </a:r>
            <a:r>
              <a:rPr lang="sv-SE" sz="3200" dirty="0" err="1" smtClean="0">
                <a:solidFill>
                  <a:srgbClr val="002060"/>
                </a:solidFill>
              </a:rPr>
              <a:t>temperature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response</a:t>
            </a:r>
            <a:r>
              <a:rPr lang="sv-SE" sz="3200" dirty="0" smtClean="0">
                <a:solidFill>
                  <a:srgbClr val="002060"/>
                </a:solidFill>
              </a:rPr>
              <a:t> vs. IR </a:t>
            </a:r>
            <a:r>
              <a:rPr lang="sv-SE" sz="3200" dirty="0" err="1" smtClean="0">
                <a:solidFill>
                  <a:srgbClr val="002060"/>
                </a:solidFill>
              </a:rPr>
              <a:t>camera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7027" r="9107" b="1621"/>
          <a:stretch/>
        </p:blipFill>
        <p:spPr>
          <a:xfrm>
            <a:off x="6143464" y="1084290"/>
            <a:ext cx="5518630" cy="4169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9562" y="5446246"/>
            <a:ext cx="5421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20 MeV – 1 </a:t>
            </a:r>
            <a:r>
              <a:rPr lang="sv-SE" dirty="0" err="1" smtClean="0">
                <a:latin typeface="+mj-lt"/>
              </a:rPr>
              <a:t>ms</a:t>
            </a:r>
            <a:r>
              <a:rPr lang="sv-SE" dirty="0" smtClean="0">
                <a:latin typeface="+mj-lt"/>
              </a:rPr>
              <a:t> – 20 kJ – 0 deg pitch</a:t>
            </a:r>
          </a:p>
          <a:p>
            <a:r>
              <a:rPr lang="sv-SE" dirty="0" err="1" smtClean="0">
                <a:latin typeface="+mj-lt"/>
              </a:rPr>
              <a:t>Failed</a:t>
            </a:r>
            <a:r>
              <a:rPr lang="sv-SE" dirty="0" smtClean="0">
                <a:latin typeface="+mj-lt"/>
              </a:rPr>
              <a:t> region is </a:t>
            </a:r>
            <a:r>
              <a:rPr lang="sv-SE" dirty="0" err="1" smtClean="0">
                <a:latin typeface="+mj-lt"/>
              </a:rPr>
              <a:t>removed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after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failure</a:t>
            </a:r>
            <a:r>
              <a:rPr lang="sv-SE" dirty="0" smtClean="0">
                <a:latin typeface="+mj-lt"/>
              </a:rPr>
              <a:t> at 0.1 </a:t>
            </a:r>
            <a:r>
              <a:rPr lang="sv-SE" dirty="0" err="1" smtClean="0">
                <a:latin typeface="+mj-lt"/>
              </a:rPr>
              <a:t>ms</a:t>
            </a:r>
            <a:r>
              <a:rPr lang="sv-SE" dirty="0" smtClean="0">
                <a:latin typeface="+mj-lt"/>
              </a:rPr>
              <a:t> </a:t>
            </a:r>
          </a:p>
          <a:p>
            <a:r>
              <a:rPr lang="sv-SE" dirty="0" err="1" smtClean="0">
                <a:latin typeface="+mj-lt"/>
              </a:rPr>
              <a:t>Loading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cotinues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with</a:t>
            </a:r>
            <a:r>
              <a:rPr lang="sv-SE" dirty="0" smtClean="0">
                <a:latin typeface="+mj-lt"/>
              </a:rPr>
              <a:t> ’</a:t>
            </a:r>
            <a:r>
              <a:rPr lang="sv-SE" dirty="0" err="1" smtClean="0">
                <a:latin typeface="+mj-lt"/>
              </a:rPr>
              <a:t>cut</a:t>
            </a:r>
            <a:r>
              <a:rPr lang="sv-SE" dirty="0" smtClean="0">
                <a:latin typeface="+mj-lt"/>
              </a:rPr>
              <a:t>’ </a:t>
            </a:r>
            <a:r>
              <a:rPr lang="sv-SE" dirty="0" err="1" smtClean="0">
                <a:latin typeface="+mj-lt"/>
              </a:rPr>
              <a:t>energy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map</a:t>
            </a:r>
            <a:r>
              <a:rPr lang="sv-SE" dirty="0" smtClean="0">
                <a:latin typeface="+mj-lt"/>
              </a:rPr>
              <a:t> and 0.1 </a:t>
            </a:r>
            <a:r>
              <a:rPr lang="sv-SE" dirty="0" err="1" smtClean="0">
                <a:latin typeface="+mj-lt"/>
              </a:rPr>
              <a:t>ms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temperature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map</a:t>
            </a:r>
            <a:r>
              <a:rPr lang="sv-SE" dirty="0" smtClean="0">
                <a:latin typeface="+mj-lt"/>
              </a:rPr>
              <a:t> as initial </a:t>
            </a:r>
            <a:r>
              <a:rPr lang="sv-SE" dirty="0" err="1" smtClean="0">
                <a:latin typeface="+mj-lt"/>
              </a:rPr>
              <a:t>condition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363" y="5595368"/>
            <a:ext cx="512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20 MeV – 1 </a:t>
            </a:r>
            <a:r>
              <a:rPr lang="sv-SE" dirty="0" err="1" smtClean="0">
                <a:latin typeface="+mj-lt"/>
              </a:rPr>
              <a:t>ms</a:t>
            </a:r>
            <a:r>
              <a:rPr lang="sv-SE" dirty="0" smtClean="0">
                <a:latin typeface="+mj-lt"/>
              </a:rPr>
              <a:t> – 20 kJ – 0 deg pitch</a:t>
            </a:r>
          </a:p>
          <a:p>
            <a:r>
              <a:rPr lang="sv-SE" dirty="0" err="1" smtClean="0">
                <a:latin typeface="+mj-lt"/>
              </a:rPr>
              <a:t>Loading</a:t>
            </a:r>
            <a:r>
              <a:rPr lang="sv-SE" dirty="0" smtClean="0">
                <a:latin typeface="+mj-lt"/>
              </a:rPr>
              <a:t> stops </a:t>
            </a:r>
            <a:r>
              <a:rPr lang="sv-SE" dirty="0" err="1" smtClean="0">
                <a:latin typeface="+mj-lt"/>
              </a:rPr>
              <a:t>after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failure</a:t>
            </a:r>
            <a:r>
              <a:rPr lang="sv-SE" dirty="0" smtClean="0">
                <a:latin typeface="+mj-lt"/>
              </a:rPr>
              <a:t> at 0.1 </a:t>
            </a:r>
            <a:r>
              <a:rPr lang="sv-SE" dirty="0" err="1" smtClean="0">
                <a:latin typeface="+mj-lt"/>
              </a:rPr>
              <a:t>ms</a:t>
            </a:r>
            <a:endParaRPr lang="sv-SE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5628" r="8467" b="1819"/>
          <a:stretch/>
        </p:blipFill>
        <p:spPr>
          <a:xfrm>
            <a:off x="208657" y="1004458"/>
            <a:ext cx="4726379" cy="432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Beyond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the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onset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of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failure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–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modelling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of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fragmentation</a:t>
            </a:r>
            <a:endParaRPr lang="sv-SE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</a:t>
            </a:r>
            <a:r>
              <a:rPr lang="en-GB" sz="3200" i="1" dirty="0" smtClean="0">
                <a:solidFill>
                  <a:srgbClr val="002060"/>
                </a:solidFill>
              </a:rPr>
              <a:t>brittle</a:t>
            </a:r>
            <a:r>
              <a:rPr lang="en-GB" sz="3200" dirty="0" smtClean="0">
                <a:solidFill>
                  <a:srgbClr val="002060"/>
                </a:solidFill>
              </a:rPr>
              <a:t> material fragmentation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3935" y="455341"/>
            <a:ext cx="11539070" cy="586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83935" y="1027672"/>
            <a:ext cx="5491699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sv-S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</a:t>
            </a:r>
            <a:r>
              <a:rPr 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to </a:t>
            </a:r>
            <a:r>
              <a:rPr lang="sv-S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</a:t>
            </a:r>
            <a:r>
              <a:rPr lang="sv-S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r>
              <a:rPr 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LS-DYNA software.</a:t>
            </a:r>
          </a:p>
          <a:p>
            <a:pPr algn="just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Two-way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thermo-elasticity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expansion.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Element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deletion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employed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User-defined</a:t>
            </a:r>
            <a:r>
              <a:rPr 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Rankine</a:t>
            </a:r>
            <a:r>
              <a:rPr 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criterium</a:t>
            </a:r>
            <a:r>
              <a:rPr 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steps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sv-SE" dirty="0" err="1">
                <a:latin typeface="+mj-lt"/>
              </a:rPr>
              <a:t>hexaedral</a:t>
            </a:r>
            <a:r>
              <a:rPr lang="sv-SE" dirty="0">
                <a:latin typeface="+mj-lt"/>
              </a:rPr>
              <a:t> adaptive </a:t>
            </a:r>
            <a:r>
              <a:rPr lang="sv-SE" dirty="0" err="1" smtClean="0">
                <a:latin typeface="+mj-lt"/>
              </a:rPr>
              <a:t>mesh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) for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accurate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material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losses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estimates</a:t>
            </a:r>
            <a:endParaRPr lang="sv-SE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sv-SE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v-SE" dirty="0" smtClean="0">
                <a:latin typeface="+mj-lt"/>
                <a:cs typeface="Arial" panose="020B0604020202020204" pitchFamily="34" charset="0"/>
              </a:rPr>
              <a:t>For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debris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 speed &amp; </a:t>
            </a:r>
            <a:r>
              <a:rPr lang="sv-SE" dirty="0" err="1" smtClean="0">
                <a:latin typeface="+mj-lt"/>
                <a:cs typeface="Arial" panose="020B0604020202020204" pitchFamily="34" charset="0"/>
              </a:rPr>
              <a:t>sizes</a:t>
            </a:r>
            <a:r>
              <a:rPr lang="sv-SE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Smoothed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Hydrodynamics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SPH) approach.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2" y="1111409"/>
            <a:ext cx="5508104" cy="2430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6201" y="3799288"/>
            <a:ext cx="527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+ LS-DYNA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work-flow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DIII-D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r>
              <a:rPr lang="sv-S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RE-</a:t>
            </a:r>
            <a:r>
              <a:rPr lang="sv-SE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endParaRPr lang="sv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460" y="299985"/>
            <a:ext cx="10990263" cy="568412"/>
          </a:xfrm>
        </p:spPr>
        <p:txBody>
          <a:bodyPr>
            <a:normAutofit/>
          </a:bodyPr>
          <a:lstStyle/>
          <a:p>
            <a:pPr algn="ctr"/>
            <a:r>
              <a:rPr lang="sv-SE" sz="3200" dirty="0" smtClean="0">
                <a:solidFill>
                  <a:srgbClr val="002060"/>
                </a:solidFill>
              </a:rPr>
              <a:t>LS DYNA vs COMSOL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6" y="2982053"/>
            <a:ext cx="5711087" cy="31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9"/>
          <a:stretch/>
        </p:blipFill>
        <p:spPr>
          <a:xfrm>
            <a:off x="283853" y="2905047"/>
            <a:ext cx="5575917" cy="919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1"/>
          <a:stretch/>
        </p:blipFill>
        <p:spPr>
          <a:xfrm>
            <a:off x="228600" y="3824936"/>
            <a:ext cx="5686425" cy="2328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92" y="1027138"/>
            <a:ext cx="9848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FEM simulation in COMSOL (NF Letter) and LS DYNA show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) on:</a:t>
            </a:r>
          </a:p>
          <a:p>
            <a:endParaRPr lang="sv-SE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distribution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Stress distribution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Failed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906005" y="2386208"/>
            <a:ext cx="832981" cy="14387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5515" y="178422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70C0"/>
                </a:solidFill>
                <a:latin typeface="+mj-lt"/>
              </a:rPr>
              <a:t>Deleted</a:t>
            </a:r>
            <a:r>
              <a:rPr lang="sv-SE" dirty="0" smtClean="0">
                <a:solidFill>
                  <a:srgbClr val="0070C0"/>
                </a:solidFill>
                <a:latin typeface="+mj-lt"/>
              </a:rPr>
              <a:t> elements</a:t>
            </a:r>
          </a:p>
          <a:p>
            <a:r>
              <a:rPr lang="sv-SE" dirty="0" err="1" smtClean="0">
                <a:solidFill>
                  <a:srgbClr val="0070C0"/>
                </a:solidFill>
                <a:latin typeface="+mj-lt"/>
              </a:rPr>
              <a:t>satisfying</a:t>
            </a:r>
            <a:r>
              <a:rPr lang="sv-SE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+mj-lt"/>
              </a:rPr>
              <a:t>failure</a:t>
            </a:r>
            <a:r>
              <a:rPr lang="sv-SE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+mj-lt"/>
              </a:rPr>
              <a:t>criteria</a:t>
            </a:r>
            <a:endParaRPr lang="sv-SE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98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093" y="2116305"/>
            <a:ext cx="115932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of thermal response of W PFCs to REs</a:t>
            </a:r>
          </a:p>
          <a:p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 – MEMENTO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flow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2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A7A9D-05E3-56F0-20D5-AED6A1C6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77" y="118785"/>
            <a:ext cx="9295356" cy="457200"/>
          </a:xfrm>
        </p:spPr>
        <p:txBody>
          <a:bodyPr>
            <a:noAutofit/>
          </a:bodyPr>
          <a:lstStyle/>
          <a:p>
            <a:r>
              <a:rPr lang="en-SE" sz="3200" dirty="0">
                <a:solidFill>
                  <a:srgbClr val="002060"/>
                </a:solidFill>
              </a:rPr>
              <a:t>Computational efficiency of MEMENTO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E9BC0-C0DF-1F8C-E380-DF174011E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758" y="3460085"/>
            <a:ext cx="4696989" cy="2699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E" sz="1600" dirty="0">
                <a:latin typeface="+mj-lt"/>
              </a:rPr>
              <a:t>MEMENTO</a:t>
            </a:r>
            <a:r>
              <a:rPr lang="en-GB" sz="1600" baseline="30000" dirty="0">
                <a:solidFill>
                  <a:srgbClr val="00B050"/>
                </a:solidFill>
                <a:latin typeface="+mj-lt"/>
                <a:ea typeface="Cambria Math" panose="02040503050406030204" pitchFamily="18" charset="0"/>
              </a:rPr>
              <a:t> [1]</a:t>
            </a:r>
            <a:r>
              <a:rPr lang="en-SE" sz="1600" dirty="0">
                <a:latin typeface="+mj-lt"/>
              </a:rPr>
              <a:t> is based on the </a:t>
            </a:r>
            <a:r>
              <a:rPr lang="en-SE" sz="1600" dirty="0" err="1">
                <a:latin typeface="+mj-lt"/>
              </a:rPr>
              <a:t>AMReX</a:t>
            </a:r>
            <a:r>
              <a:rPr lang="en-GB" sz="1600" baseline="30000" dirty="0">
                <a:solidFill>
                  <a:srgbClr val="00B050"/>
                </a:solidFill>
                <a:latin typeface="+mj-lt"/>
                <a:ea typeface="Cambria Math" panose="02040503050406030204" pitchFamily="18" charset="0"/>
              </a:rPr>
              <a:t>[</a:t>
            </a:r>
            <a:r>
              <a:rPr lang="en-SE" sz="1600" baseline="30000" dirty="0">
                <a:solidFill>
                  <a:srgbClr val="00B050"/>
                </a:solidFill>
                <a:latin typeface="+mj-lt"/>
                <a:ea typeface="Cambria Math" panose="02040503050406030204" pitchFamily="18" charset="0"/>
              </a:rPr>
              <a:t>2,3</a:t>
            </a:r>
            <a:r>
              <a:rPr lang="en-GB" sz="1600" baseline="30000" dirty="0">
                <a:solidFill>
                  <a:srgbClr val="00B050"/>
                </a:solidFill>
                <a:latin typeface="+mj-lt"/>
                <a:ea typeface="Cambria Math" panose="02040503050406030204" pitchFamily="18" charset="0"/>
              </a:rPr>
              <a:t>]</a:t>
            </a:r>
            <a:r>
              <a:rPr lang="en-GB" sz="1600" dirty="0">
                <a:solidFill>
                  <a:srgbClr val="00B050"/>
                </a:solidFill>
                <a:latin typeface="+mj-lt"/>
                <a:ea typeface="Cambria Math" panose="02040503050406030204" pitchFamily="18" charset="0"/>
              </a:rPr>
              <a:t> </a:t>
            </a:r>
            <a:r>
              <a:rPr lang="en-SE" sz="1600" dirty="0">
                <a:latin typeface="+mj-lt"/>
                <a:ea typeface="Cambria Math" panose="02040503050406030204" pitchFamily="18" charset="0"/>
              </a:rPr>
              <a:t>framework enabling:</a:t>
            </a:r>
          </a:p>
          <a:p>
            <a:pPr lvl="1"/>
            <a:r>
              <a:rPr lang="en-SE" sz="1600" dirty="0">
                <a:latin typeface="+mj-lt"/>
                <a:ea typeface="Cambria Math" panose="02040503050406030204" pitchFamily="18" charset="0"/>
              </a:rPr>
              <a:t>Adaptive meshing</a:t>
            </a:r>
          </a:p>
          <a:p>
            <a:pPr lvl="1"/>
            <a:r>
              <a:rPr lang="en-SE" sz="1600" dirty="0">
                <a:latin typeface="+mj-lt"/>
                <a:ea typeface="Cambria Math" panose="02040503050406030204" pitchFamily="18" charset="0"/>
              </a:rPr>
              <a:t>Sub-cycling in time, for finer time integration on finer levels</a:t>
            </a:r>
          </a:p>
          <a:p>
            <a:pPr lvl="1"/>
            <a:r>
              <a:rPr lang="en-SE" sz="1600" dirty="0">
                <a:latin typeface="+mj-lt"/>
                <a:ea typeface="Cambria Math" panose="02040503050406030204" pitchFamily="18" charset="0"/>
              </a:rPr>
              <a:t>Parallelization (OpenMP, for now)</a:t>
            </a:r>
          </a:p>
          <a:p>
            <a:pPr lvl="1"/>
            <a:r>
              <a:rPr lang="en-SE" sz="1600" dirty="0">
                <a:latin typeface="+mj-lt"/>
                <a:ea typeface="Cambria Math" panose="02040503050406030204" pitchFamily="18" charset="0"/>
              </a:rPr>
              <a:t>Non-uniform time stepping to get response on long time-scales, e.g. </a:t>
            </a:r>
            <a:r>
              <a:rPr lang="sv-SE" sz="1600" dirty="0" smtClean="0">
                <a:latin typeface="+mj-lt"/>
                <a:ea typeface="Cambria Math" panose="02040503050406030204" pitchFamily="18" charset="0"/>
              </a:rPr>
              <a:t>m</a:t>
            </a:r>
            <a:r>
              <a:rPr lang="en-SE" sz="1600" dirty="0" smtClean="0">
                <a:latin typeface="+mj-lt"/>
                <a:ea typeface="Cambria Math" panose="02040503050406030204" pitchFamily="18" charset="0"/>
              </a:rPr>
              <a:t>aximum </a:t>
            </a:r>
            <a:r>
              <a:rPr lang="en-SE" sz="1600" dirty="0">
                <a:latin typeface="+mj-lt"/>
                <a:ea typeface="Cambria Math" panose="02040503050406030204" pitchFamily="18" charset="0"/>
              </a:rPr>
              <a:t>temperature at an active cooling interface</a:t>
            </a:r>
          </a:p>
          <a:p>
            <a:pPr marL="0" indent="0">
              <a:buNone/>
            </a:pPr>
            <a:endParaRPr lang="en-SE" sz="1600" dirty="0">
              <a:ea typeface="Cambria Math" panose="02040503050406030204" pitchFamily="18" charset="0"/>
            </a:endParaRPr>
          </a:p>
          <a:p>
            <a:endParaRPr lang="en-SE" sz="1600" dirty="0">
              <a:ea typeface="Cambria Math" panose="02040503050406030204" pitchFamily="18" charset="0"/>
            </a:endParaRPr>
          </a:p>
          <a:p>
            <a:pPr lvl="1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846C1-334E-9557-7B39-7788ECB0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220" y="6387665"/>
            <a:ext cx="4114800" cy="365125"/>
          </a:xfrm>
        </p:spPr>
        <p:txBody>
          <a:bodyPr/>
          <a:lstStyle/>
          <a:p>
            <a:pPr algn="r"/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1C7E5F-EDD0-398E-5347-1A789206F07D}"/>
              </a:ext>
            </a:extLst>
          </p:cNvPr>
          <p:cNvGrpSpPr/>
          <p:nvPr/>
        </p:nvGrpSpPr>
        <p:grpSpPr>
          <a:xfrm>
            <a:off x="6672064" y="731174"/>
            <a:ext cx="3960184" cy="2553810"/>
            <a:chOff x="4264304" y="2564904"/>
            <a:chExt cx="4905200" cy="3308096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71CA8434-E104-87E3-1F06-18C40622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04" y="2564904"/>
              <a:ext cx="4905200" cy="33080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9940A6-0369-AE47-C375-A92EDA465CBF}"/>
                </a:ext>
              </a:extLst>
            </p:cNvPr>
            <p:cNvGrpSpPr/>
            <p:nvPr/>
          </p:nvGrpSpPr>
          <p:grpSpPr>
            <a:xfrm>
              <a:off x="4264725" y="3720575"/>
              <a:ext cx="3835666" cy="721527"/>
              <a:chOff x="2315694" y="2103656"/>
              <a:chExt cx="4074103" cy="7877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05190B-1799-6AFE-ADF6-CAC263B8377E}"/>
                  </a:ext>
                </a:extLst>
              </p:cNvPr>
              <p:cNvSpPr txBox="1"/>
              <p:nvPr/>
            </p:nvSpPr>
            <p:spPr>
              <a:xfrm>
                <a:off x="2315694" y="2103656"/>
                <a:ext cx="1212752" cy="60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FFFF00"/>
                    </a:solidFill>
                  </a:rPr>
                  <a:t>Free surface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38D6BE7-15B4-497E-EC94-A72E01229DD7}"/>
                  </a:ext>
                </a:extLst>
              </p:cNvPr>
              <p:cNvGrpSpPr/>
              <p:nvPr/>
            </p:nvGrpSpPr>
            <p:grpSpPr>
              <a:xfrm>
                <a:off x="2971723" y="2178403"/>
                <a:ext cx="3418074" cy="712968"/>
                <a:chOff x="2971723" y="2178403"/>
                <a:chExt cx="3418074" cy="712968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51FD2E68-A800-801D-1580-6C35AF2833DF}"/>
                    </a:ext>
                  </a:extLst>
                </p:cNvPr>
                <p:cNvCxnSpPr/>
                <p:nvPr/>
              </p:nvCxnSpPr>
              <p:spPr>
                <a:xfrm>
                  <a:off x="3621238" y="2848950"/>
                  <a:ext cx="282804" cy="42421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3500D37A-D8B5-FD1A-7C9F-60D861336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14175" y="2178403"/>
                  <a:ext cx="2475622" cy="707522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55500F71-6D9D-59EC-D3E5-8CDEE281C86E}"/>
                    </a:ext>
                  </a:extLst>
                </p:cNvPr>
                <p:cNvCxnSpPr/>
                <p:nvPr/>
              </p:nvCxnSpPr>
              <p:spPr>
                <a:xfrm>
                  <a:off x="2971723" y="2340294"/>
                  <a:ext cx="595313" cy="514350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174B827-FC27-76F3-949E-299E695E101B}"/>
              </a:ext>
            </a:extLst>
          </p:cNvPr>
          <p:cNvSpPr txBox="1"/>
          <p:nvPr/>
        </p:nvSpPr>
        <p:spPr>
          <a:xfrm>
            <a:off x="6027755" y="6011992"/>
            <a:ext cx="524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K. Paschalidis et al </a:t>
            </a:r>
            <a:r>
              <a:rPr lang="en-SE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 </a:t>
            </a:r>
            <a:r>
              <a:rPr lang="en-SE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</a:t>
            </a:r>
            <a:r>
              <a:rPr lang="en-US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114603 (2024)</a:t>
            </a:r>
            <a:endParaRPr lang="en-SE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S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https://amrex-codes.github.io/amrex/</a:t>
            </a:r>
            <a:endParaRPr lang="en-S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S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da-DK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Zhang, et al., </a:t>
            </a:r>
            <a:r>
              <a:rPr lang="en-US" sz="1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Open Source Software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(37) (2019)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01" y="941472"/>
            <a:ext cx="61989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exhibits</a:t>
            </a:r>
            <a:endParaRPr lang="sv-SE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ultra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monotonic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sv-S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relaxed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depth-profile</a:t>
            </a:r>
            <a:endParaRPr lang="sv-S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Correspondingly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exhibits</a:t>
            </a:r>
            <a:endParaRPr lang="sv-SE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intense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vaporisation and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mass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loss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motion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free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surface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iquid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-solid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phase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transition</a:t>
            </a:r>
            <a:endParaRPr lang="sv-SE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v-S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Both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surface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damage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coolant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bolt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integrity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concern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implying</a:t>
            </a:r>
            <a:r>
              <a:rPr lang="sv-S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that</a:t>
            </a:r>
            <a:endParaRPr lang="sv-SE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short temporal and spatial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scales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must be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well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resolved</a:t>
            </a:r>
            <a:endParaRPr lang="sv-SE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long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time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scales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must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also</a:t>
            </a:r>
            <a:r>
              <a:rPr lang="sv-SE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be </a:t>
            </a:r>
            <a:r>
              <a:rPr lang="sv-SE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simulated</a:t>
            </a:r>
            <a:endParaRPr lang="sv-S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82" y="5257982"/>
            <a:ext cx="37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rgbClr val="00B050"/>
                </a:solidFill>
                <a:latin typeface="+mj-lt"/>
              </a:rPr>
              <a:t>MEMENTO heat transfer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solver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is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tailor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made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for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such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problems</a:t>
            </a:r>
            <a:endParaRPr lang="sv-SE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638208" y="53388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322650" y="44501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v-SE" alt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7543800" cy="457200"/>
          </a:xfrm>
        </p:spPr>
        <p:txBody>
          <a:bodyPr>
            <a:noAutofit/>
          </a:bodyPr>
          <a:lstStyle/>
          <a:p>
            <a:r>
              <a:rPr lang="sv-SE" sz="3200" dirty="0" err="1" smtClean="0">
                <a:solidFill>
                  <a:srgbClr val="002060"/>
                </a:solidFill>
              </a:rPr>
              <a:t>Outline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154" y="664028"/>
            <a:ext cx="115932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PFC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explosive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damage</a:t>
            </a:r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vs metallic PFC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RE-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for </a:t>
            </a: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PFCs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benchmarking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DIII-D experiment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WEST BN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tiles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for W PFC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Geant4 + MEMENTO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work-flow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Geant4: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fidelity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accommodate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input (from DREAM, KORC, JOREK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geometries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 –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upcoming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4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20</a:t>
            </a:fld>
            <a:endParaRPr lang="sv-S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742" y="5846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EM interactions of relevance to fusion scenarios </a:t>
            </a:r>
            <a:endParaRPr lang="sv-SE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200226"/>
                  </p:ext>
                </p:extLst>
              </p:nvPr>
            </p:nvGraphicFramePr>
            <p:xfrm>
              <a:off x="207531" y="605914"/>
              <a:ext cx="7981437" cy="61910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04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04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604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70617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a:t>Involved</a:t>
                          </a:r>
                          <a:r>
                            <a:rPr lang="it-IT" sz="1800" b="1" baseline="0" dirty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a:t> EM processes</a:t>
                          </a:r>
                          <a:endParaRPr lang="en-GB" sz="1800" b="1" dirty="0">
                            <a:solidFill>
                              <a:srgbClr val="FFFF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06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err="1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Particle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err="1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Process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Basics 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3248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Electron e-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Scattering (e-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single / mixed / multiple scattering 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Ionisation (e-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Bremsstrahlung (e- on n,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24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Photon </a:t>
                          </a:r>
                          <a14:m>
                            <m:oMath xmlns:m="http://schemas.openxmlformats.org/officeDocument/2006/math"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oMath>
                          </a14:m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err="1" smtClean="0">
                              <a:latin typeface="+mj-lt"/>
                            </a:rPr>
                            <a:t>Rayleigh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baseline="0" dirty="0" err="1" smtClean="0">
                              <a:latin typeface="+mj-lt"/>
                            </a:rPr>
                            <a:t>scattering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elastic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Compton scattering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inelastic + 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Photoelectric effect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Gamma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baseline="0" dirty="0" err="1" smtClean="0">
                              <a:latin typeface="+mj-lt"/>
                            </a:rPr>
                            <a:t>conversion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positron production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8324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Positron e+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Scattering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single / mixed / multiple scattering 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Ionisation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Bremsstrahlung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n, e-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dirty="0" smtClean="0">
                              <a:latin typeface="+mj-lt"/>
                            </a:rPr>
                            <a:t>photon production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Annihilation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83248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Excited</a:t>
                          </a:r>
                          <a:r>
                            <a:rPr lang="it-IT" b="1" baseline="0" dirty="0" smtClean="0">
                              <a:latin typeface="+mj-lt"/>
                            </a:rPr>
                            <a:t> atom n*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50" dirty="0" smtClean="0">
                              <a:latin typeface="+mj-lt"/>
                            </a:rPr>
                            <a:t>Radiative transition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 smtClean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1342357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Auger transition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 ray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9763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200226"/>
                  </p:ext>
                </p:extLst>
              </p:nvPr>
            </p:nvGraphicFramePr>
            <p:xfrm>
              <a:off x="207531" y="605914"/>
              <a:ext cx="7981437" cy="61910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04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604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604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70617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dirty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a:t>Involved</a:t>
                          </a:r>
                          <a:r>
                            <a:rPr lang="it-IT" sz="1800" b="1" baseline="0" dirty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a:t> EM processes</a:t>
                          </a:r>
                          <a:endParaRPr lang="en-GB" sz="1800" b="1" dirty="0">
                            <a:solidFill>
                              <a:srgbClr val="FFFF00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706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err="1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Particle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err="1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Process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1" i="0" u="none" dirty="0" smtClean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Basics </a:t>
                          </a:r>
                          <a:endParaRPr lang="en-GB" b="1" i="0" u="none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3248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Electron e-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Scattering (e-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single / mixed / multiple scattering 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Ionisation (e-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Bremsstrahlung (e- on n,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248">
                    <a:tc rowSpan="4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9" t="-136466" r="-200686" b="-1484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err="1" smtClean="0">
                              <a:latin typeface="+mj-lt"/>
                            </a:rPr>
                            <a:t>Rayleigh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baseline="0" dirty="0" err="1" smtClean="0">
                              <a:latin typeface="+mj-lt"/>
                            </a:rPr>
                            <a:t>scattering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elastic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Compton scattering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inelastic + 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Photoelectric effect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Gamma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baseline="0" dirty="0" err="1" smtClean="0">
                              <a:latin typeface="+mj-lt"/>
                            </a:rPr>
                            <a:t>conversion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positron production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8324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Positron e+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Scattering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single / mixed / multiple scattering 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Ionisation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ray production +</a:t>
                          </a:r>
                        </a:p>
                        <a:p>
                          <a:pPr algn="ctr"/>
                          <a:r>
                            <a:rPr lang="it-IT" sz="1250" baseline="0" dirty="0" smtClean="0">
                              <a:latin typeface="+mj-lt"/>
                            </a:rPr>
                            <a:t>excited nucleus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Bremsstrahlung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n, e-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)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dirty="0" smtClean="0">
                              <a:latin typeface="+mj-lt"/>
                            </a:rPr>
                            <a:t>photon production 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Annihilation (e+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on e-)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83248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b="1" dirty="0" smtClean="0">
                              <a:latin typeface="+mj-lt"/>
                            </a:rPr>
                            <a:t>Excited</a:t>
                          </a:r>
                          <a:r>
                            <a:rPr lang="it-IT" b="1" baseline="0" dirty="0" smtClean="0">
                              <a:latin typeface="+mj-lt"/>
                            </a:rPr>
                            <a:t> atom n*</a:t>
                          </a:r>
                          <a:endParaRPr lang="en-GB" b="1" dirty="0">
                            <a:latin typeface="+mj-lt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50" dirty="0" smtClean="0">
                              <a:latin typeface="+mj-lt"/>
                            </a:rPr>
                            <a:t>Radiative transition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50" dirty="0" smtClean="0">
                              <a:latin typeface="+mj-lt"/>
                            </a:rPr>
                            <a:t>photon production</a:t>
                          </a:r>
                          <a:endParaRPr lang="en-GB" sz="1250" dirty="0" smtClean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1342357"/>
                      </a:ext>
                    </a:extLst>
                  </a:tr>
                  <a:tr h="383248">
                    <a:tc vMerge="1">
                      <a:txBody>
                        <a:bodyPr/>
                        <a:lstStyle/>
                        <a:p>
                          <a:pPr algn="ctr"/>
                          <a:endParaRPr lang="en-GB" b="1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Auger transition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50" dirty="0" smtClean="0">
                              <a:latin typeface="+mj-lt"/>
                            </a:rPr>
                            <a:t>delta ray</a:t>
                          </a:r>
                          <a:r>
                            <a:rPr lang="it-IT" sz="1250" baseline="0" dirty="0" smtClean="0">
                              <a:latin typeface="+mj-lt"/>
                            </a:rPr>
                            <a:t> </a:t>
                          </a:r>
                          <a:r>
                            <a:rPr lang="it-IT" sz="1250" dirty="0" smtClean="0">
                              <a:latin typeface="+mj-lt"/>
                            </a:rPr>
                            <a:t>production</a:t>
                          </a:r>
                          <a:endParaRPr lang="en-GB" sz="12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97634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37728" y="2396673"/>
                <a:ext cx="342351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smtClean="0">
                    <a:latin typeface="+mj-lt"/>
                  </a:rPr>
                  <a:t>MC simulations </a:t>
                </a:r>
                <a:r>
                  <a:rPr lang="sv-SE" dirty="0" err="1" smtClean="0">
                    <a:latin typeface="+mj-lt"/>
                  </a:rPr>
                  <a:t>provide</a:t>
                </a:r>
                <a:r>
                  <a:rPr lang="sv-SE" dirty="0" smtClean="0">
                    <a:latin typeface="+mj-lt"/>
                  </a:rPr>
                  <a:t> 3D</a:t>
                </a:r>
              </a:p>
              <a:p>
                <a:r>
                  <a:rPr lang="sv-SE" dirty="0" err="1" smtClean="0">
                    <a:latin typeface="+mj-lt"/>
                  </a:rPr>
                  <a:t>energy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density</a:t>
                </a:r>
                <a:r>
                  <a:rPr lang="sv-SE" dirty="0" smtClean="0">
                    <a:latin typeface="+mj-lt"/>
                  </a:rPr>
                  <a:t> (J/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sv-SE" dirty="0" smtClean="0">
                    <a:latin typeface="+mj-lt"/>
                  </a:rPr>
                  <a:t>) </a:t>
                </a:r>
                <a:r>
                  <a:rPr lang="sv-SE" dirty="0" err="1" smtClean="0">
                    <a:latin typeface="+mj-lt"/>
                  </a:rPr>
                  <a:t>maps</a:t>
                </a:r>
                <a:endParaRPr lang="sv-SE" dirty="0" smtClean="0">
                  <a:latin typeface="+mj-lt"/>
                </a:endParaRPr>
              </a:p>
              <a:p>
                <a:endParaRPr lang="sv-SE" dirty="0">
                  <a:latin typeface="+mj-lt"/>
                </a:endParaRPr>
              </a:p>
              <a:p>
                <a:r>
                  <a:rPr lang="sv-SE" dirty="0" smtClean="0">
                    <a:latin typeface="+mj-lt"/>
                  </a:rPr>
                  <a:t>For a given </a:t>
                </a:r>
                <a:r>
                  <a:rPr lang="sv-SE" dirty="0" err="1" smtClean="0">
                    <a:latin typeface="+mj-lt"/>
                  </a:rPr>
                  <a:t>loading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time</a:t>
                </a:r>
                <a:r>
                  <a:rPr lang="sv-SE" dirty="0" smtClean="0">
                    <a:latin typeface="+mj-lt"/>
                  </a:rPr>
                  <a:t>, </a:t>
                </a:r>
                <a:r>
                  <a:rPr lang="sv-SE" dirty="0" err="1" smtClean="0">
                    <a:latin typeface="+mj-lt"/>
                  </a:rPr>
                  <a:t>these</a:t>
                </a:r>
                <a:r>
                  <a:rPr lang="sv-SE" dirty="0" smtClean="0">
                    <a:latin typeface="+mj-lt"/>
                  </a:rPr>
                  <a:t> translate to </a:t>
                </a:r>
                <a:r>
                  <a:rPr lang="sv-SE" dirty="0" err="1" smtClean="0">
                    <a:latin typeface="+mj-lt"/>
                  </a:rPr>
                  <a:t>power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density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smtClean="0"/>
                  <a:t>(W/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v-SE" i="0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sv-SE" dirty="0"/>
                  <a:t>)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maps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smtClean="0">
                    <a:latin typeface="+mj-lt"/>
                    <a:sym typeface="Wingdings" panose="05000000000000000000" pitchFamily="2" charset="2"/>
                  </a:rPr>
                  <a:t> serve as the </a:t>
                </a:r>
                <a:r>
                  <a:rPr lang="sv-SE" dirty="0" err="1" smtClean="0">
                    <a:latin typeface="+mj-lt"/>
                    <a:sym typeface="Wingdings" panose="05000000000000000000" pitchFamily="2" charset="2"/>
                  </a:rPr>
                  <a:t>volumetric</a:t>
                </a:r>
                <a:r>
                  <a:rPr lang="sv-SE" dirty="0" smtClean="0">
                    <a:latin typeface="+mj-lt"/>
                    <a:sym typeface="Wingdings" panose="05000000000000000000" pitchFamily="2" charset="2"/>
                  </a:rPr>
                  <a:t> source term in the heat diffusion </a:t>
                </a:r>
                <a:r>
                  <a:rPr lang="sv-SE" dirty="0" err="1" smtClean="0">
                    <a:latin typeface="+mj-lt"/>
                    <a:sym typeface="Wingdings" panose="05000000000000000000" pitchFamily="2" charset="2"/>
                  </a:rPr>
                  <a:t>equation</a:t>
                </a:r>
                <a:endParaRPr lang="sv-SE" dirty="0" smtClean="0"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728" y="2396673"/>
                <a:ext cx="3423514" cy="2308324"/>
              </a:xfrm>
              <a:prstGeom prst="rect">
                <a:avLst/>
              </a:prstGeom>
              <a:blipFill>
                <a:blip r:embed="rId3"/>
                <a:stretch>
                  <a:fillRect l="-1423" t="-1319" b="-316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437728" y="907997"/>
            <a:ext cx="342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>
                <a:latin typeface="+mj-lt"/>
              </a:rPr>
              <a:t>plus </a:t>
            </a:r>
            <a:r>
              <a:rPr lang="sv-SE" sz="1600" i="1" dirty="0" err="1" smtClean="0">
                <a:latin typeface="+mj-lt"/>
              </a:rPr>
              <a:t>nuclear</a:t>
            </a:r>
            <a:r>
              <a:rPr lang="sv-SE" sz="1600" i="1" dirty="0" smtClean="0">
                <a:latin typeface="+mj-lt"/>
              </a:rPr>
              <a:t> </a:t>
            </a:r>
            <a:r>
              <a:rPr lang="sv-SE" sz="1600" i="1" dirty="0" err="1" smtClean="0">
                <a:latin typeface="+mj-lt"/>
              </a:rPr>
              <a:t>interactions</a:t>
            </a:r>
            <a:r>
              <a:rPr lang="sv-SE" sz="1600" i="1" dirty="0" smtClean="0">
                <a:latin typeface="+mj-lt"/>
              </a:rPr>
              <a:t>, </a:t>
            </a:r>
            <a:r>
              <a:rPr lang="sv-SE" sz="1600" i="1" dirty="0" err="1" smtClean="0">
                <a:latin typeface="+mj-lt"/>
              </a:rPr>
              <a:t>since</a:t>
            </a:r>
            <a:r>
              <a:rPr lang="sv-SE" sz="1600" i="1" dirty="0" smtClean="0">
                <a:latin typeface="+mj-lt"/>
              </a:rPr>
              <a:t> </a:t>
            </a:r>
            <a:r>
              <a:rPr lang="sv-SE" sz="1600" i="1" dirty="0" err="1" smtClean="0">
                <a:latin typeface="+mj-lt"/>
              </a:rPr>
              <a:t>photonuclear</a:t>
            </a:r>
            <a:r>
              <a:rPr lang="sv-SE" sz="1600" i="1" dirty="0" smtClean="0">
                <a:latin typeface="+mj-lt"/>
              </a:rPr>
              <a:t> </a:t>
            </a:r>
            <a:r>
              <a:rPr lang="sv-SE" sz="1600" i="1" dirty="0" err="1" smtClean="0">
                <a:latin typeface="+mj-lt"/>
              </a:rPr>
              <a:t>reactions</a:t>
            </a:r>
            <a:r>
              <a:rPr lang="sv-SE" sz="1600" i="1" dirty="0" smtClean="0">
                <a:latin typeface="+mj-lt"/>
              </a:rPr>
              <a:t> </a:t>
            </a:r>
            <a:r>
              <a:rPr lang="sv-SE" sz="1600" i="1" dirty="0" err="1" smtClean="0">
                <a:latin typeface="+mj-lt"/>
              </a:rPr>
              <a:t>produce</a:t>
            </a:r>
            <a:r>
              <a:rPr lang="sv-SE" sz="1600" i="1" dirty="0" smtClean="0">
                <a:latin typeface="+mj-lt"/>
              </a:rPr>
              <a:t> neutrons (&gt;7 MeV for W)</a:t>
            </a:r>
            <a:endParaRPr lang="sv-SE" sz="1600" i="1" dirty="0" smtClean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72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21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48035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Monte Carlo simulations with Geant4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474" y="729064"/>
            <a:ext cx="11539070" cy="5874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73" y="729064"/>
            <a:ext cx="117578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GEANT4 </a:t>
            </a:r>
            <a:r>
              <a:rPr lang="en-US" sz="2000" dirty="0">
                <a:latin typeface="+mj-lt"/>
              </a:rPr>
              <a:t>benchmarking activities for energy deposition in W </a:t>
            </a:r>
            <a:endParaRPr lang="en-US" sz="20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‘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GEANT4 modelling of runaway electron transport into bulk tungsten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’, 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T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dirty="0" err="1">
                <a:solidFill>
                  <a:srgbClr val="00B050"/>
                </a:solidFill>
                <a:latin typeface="+mj-lt"/>
              </a:rPr>
              <a:t>Rizzi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, P. </a:t>
            </a:r>
            <a:r>
              <a:rPr lang="en-US" dirty="0" err="1">
                <a:solidFill>
                  <a:srgbClr val="00B050"/>
                </a:solidFill>
                <a:latin typeface="+mj-lt"/>
              </a:rPr>
              <a:t>Tolias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, S. Ratynskaia,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PSI 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2024</a:t>
            </a:r>
          </a:p>
          <a:p>
            <a:endParaRPr lang="en-GB" sz="20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Model </a:t>
            </a:r>
            <a:r>
              <a:rPr lang="en-GB" sz="2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benchmarking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Electron backscattering – comparison to experiments from bulk materials, including W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Calorimetry – comparison to experiments in bulk materials, also high Z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Electron transmission – comparison to experiments in thin foils,  Gold (Z=79)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Inclusion of nuclear processes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Photo-neutron generation, elastic/inelastic neutron transport including transmutation  - to check activation paths in controlled experiments (diagnostics) and ITER relevant activation of the material before the nuclear phase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Single vs multiple scattering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Realistic scenarios (RE energy and angular distributions, B field, non-uniform loading, large wetted areas) are not computationally feasible with single scattering &amp; sufficient statistics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Multiple scattering is very fast to run but not accurate for lower energies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Need for a mixed scheme with appropriate cut-off angle (angle separating small from large angle scattering)</a:t>
            </a:r>
            <a:endParaRPr lang="sv-S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9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2109" y="1315639"/>
            <a:ext cx="699302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+mj-lt"/>
              </a:rPr>
              <a:t>Primary effect</a:t>
            </a:r>
            <a:r>
              <a:rPr lang="en-GB" dirty="0" smtClean="0">
                <a:latin typeface="+mj-lt"/>
              </a:rPr>
              <a:t>: re-deposition of backscattered electrons due to B-field outside the PFC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solidFill>
                  <a:srgbClr val="0070C0"/>
                </a:solidFill>
                <a:latin typeface="+mj-lt"/>
              </a:rPr>
              <a:t>Secondary effect</a:t>
            </a:r>
            <a:r>
              <a:rPr lang="en-GB" dirty="0" smtClean="0">
                <a:latin typeface="+mj-lt"/>
              </a:rPr>
              <a:t>: changes in energy deposition profiles/gradients due to B field inside the PFC, often non-negligible difference in spite </a:t>
            </a:r>
            <a:r>
              <a:rPr lang="en-GB" dirty="0">
                <a:latin typeface="+mj-lt"/>
              </a:rPr>
              <a:t>of the collision-dominated electron </a:t>
            </a:r>
            <a:r>
              <a:rPr lang="en-GB" dirty="0" smtClean="0">
                <a:latin typeface="+mj-lt"/>
              </a:rPr>
              <a:t>transport 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i="1" dirty="0" smtClean="0">
                <a:latin typeface="+mj-lt"/>
              </a:rPr>
              <a:t>Impact angle distribution </a:t>
            </a:r>
            <a:r>
              <a:rPr lang="en-GB" dirty="0" smtClean="0">
                <a:latin typeface="+mj-lt"/>
              </a:rPr>
              <a:t>for a given pitch angle due to </a:t>
            </a:r>
            <a:r>
              <a:rPr lang="en-GB" dirty="0" err="1" smtClean="0">
                <a:latin typeface="+mj-lt"/>
              </a:rPr>
              <a:t>gyrophase</a:t>
            </a:r>
            <a:r>
              <a:rPr lang="en-GB" dirty="0" smtClean="0">
                <a:latin typeface="+mj-lt"/>
              </a:rPr>
              <a:t> randomization</a:t>
            </a:r>
          </a:p>
          <a:p>
            <a:endParaRPr lang="en-GB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Non-uniform </a:t>
            </a:r>
            <a:r>
              <a:rPr lang="en-US" dirty="0">
                <a:latin typeface="+mj-lt"/>
              </a:rPr>
              <a:t>loading even for uniform RE </a:t>
            </a:r>
            <a:r>
              <a:rPr lang="en-US" dirty="0" smtClean="0">
                <a:latin typeface="+mj-lt"/>
              </a:rPr>
              <a:t>impacts (with realistic PFC geometries)</a:t>
            </a:r>
          </a:p>
          <a:p>
            <a:endParaRPr lang="en-GB" baseline="30000" dirty="0">
              <a:latin typeface="+mj-lt"/>
            </a:endParaRPr>
          </a:p>
          <a:p>
            <a:endParaRPr lang="en-GB" dirty="0" smtClean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baseline="30000" dirty="0" smtClean="0">
              <a:latin typeface="+mj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47" y="161288"/>
            <a:ext cx="10199255" cy="558511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Magnetic field effects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065" y="5514203"/>
            <a:ext cx="336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B050"/>
                </a:solidFill>
                <a:latin typeface="+mj-lt"/>
              </a:rPr>
              <a:t>T.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Kunugi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, 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Fusion Engineering &amp; Design 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23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329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 (1993) </a:t>
            </a:r>
            <a:endParaRPr lang="en-GB" baseline="30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22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46" y="954305"/>
            <a:ext cx="4221695" cy="45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540" y="1316968"/>
            <a:ext cx="11160375" cy="194242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>Geant4: </a:t>
            </a:r>
            <a:r>
              <a:rPr lang="sv-SE" sz="3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high</a:t>
            </a:r>
            <a:r>
              <a:rPr lang="sv-SE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002060"/>
                </a:solidFill>
                <a:cs typeface="Arial" panose="020B0604020202020204" pitchFamily="34" charset="0"/>
              </a:rPr>
              <a:t>fidelity</a:t>
            </a:r>
            <a:r>
              <a:rPr lang="sv-SE" sz="3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002060"/>
                </a:solidFill>
                <a:cs typeface="Arial" panose="020B0604020202020204" pitchFamily="34" charset="0"/>
              </a:rPr>
              <a:t>energy</a:t>
            </a:r>
            <a:r>
              <a:rPr lang="sv-SE" sz="3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maps</a:t>
            </a:r>
            <a:r>
              <a:rPr lang="sv-SE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with</a:t>
            </a:r>
            <a:r>
              <a:rPr lang="sv-SE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advanced</a:t>
            </a:r>
            <a:r>
              <a:rPr lang="sv-SE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>
                <a:solidFill>
                  <a:srgbClr val="002060"/>
                </a:solidFill>
                <a:cs typeface="Arial" panose="020B0604020202020204" pitchFamily="34" charset="0"/>
              </a:rPr>
              <a:t>input </a:t>
            </a:r>
            <a:r>
              <a:rPr lang="sv-SE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and </a:t>
            </a:r>
            <a:r>
              <a:rPr lang="sv-SE" sz="3200" dirty="0" err="1">
                <a:solidFill>
                  <a:srgbClr val="002060"/>
                </a:solidFill>
                <a:cs typeface="Arial" panose="020B0604020202020204" pitchFamily="34" charset="0"/>
              </a:rPr>
              <a:t>complex</a:t>
            </a:r>
            <a:r>
              <a:rPr lang="sv-SE" sz="3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v-SE" sz="3200" dirty="0" err="1">
                <a:solidFill>
                  <a:srgbClr val="002060"/>
                </a:solidFill>
                <a:cs typeface="Arial" panose="020B0604020202020204" pitchFamily="34" charset="0"/>
              </a:rPr>
              <a:t>geometries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/>
            </a:r>
            <a:br>
              <a:rPr lang="en-GB" sz="3200" dirty="0">
                <a:solidFill>
                  <a:srgbClr val="002060"/>
                </a:solidFill>
              </a:rPr>
            </a:br>
            <a:endParaRPr lang="sv-SE" sz="28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9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093" y="2116305"/>
            <a:ext cx="11593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runs with postulated RE distribution</a:t>
            </a:r>
          </a:p>
          <a:p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0390" y="3726983"/>
            <a:ext cx="7712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b="1" u="sng" dirty="0" smtClean="0">
                <a:solidFill>
                  <a:srgbClr val="FF0000"/>
                </a:solidFill>
                <a:latin typeface="+mj-lt"/>
              </a:rPr>
              <a:t>NB</a:t>
            </a:r>
            <a:r>
              <a:rPr lang="sv-SE" sz="2400" u="sng" dirty="0" smtClean="0">
                <a:solidFill>
                  <a:srgbClr val="FF0000"/>
                </a:solidFill>
                <a:latin typeface="+mj-lt"/>
              </a:rPr>
              <a:t>: The FW design is not </a:t>
            </a:r>
            <a:r>
              <a:rPr lang="sv-SE" sz="2400" u="sng" dirty="0" err="1" smtClean="0">
                <a:solidFill>
                  <a:srgbClr val="FF0000"/>
                </a:solidFill>
                <a:latin typeface="+mj-lt"/>
              </a:rPr>
              <a:t>finalized</a:t>
            </a:r>
            <a:endParaRPr lang="sv-SE" sz="2400" u="sng" dirty="0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sv-SE" sz="2400" u="sng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FW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assumed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to be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made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of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tiles</a:t>
            </a:r>
            <a:endParaRPr lang="sv-SE" sz="24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Thickness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 – 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here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scanned</a:t>
            </a:r>
            <a:endParaRPr lang="sv-SE" sz="24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Dimensions – </a:t>
            </a:r>
            <a:r>
              <a:rPr lang="sv-SE" sz="2400" dirty="0" err="1" smtClean="0">
                <a:solidFill>
                  <a:srgbClr val="FF0000"/>
                </a:solidFill>
                <a:latin typeface="+mj-lt"/>
              </a:rPr>
              <a:t>here</a:t>
            </a:r>
            <a:r>
              <a:rPr lang="sv-SE" sz="2400" dirty="0" smtClean="0">
                <a:solidFill>
                  <a:srgbClr val="FF0000"/>
                </a:solidFill>
                <a:latin typeface="+mj-lt"/>
              </a:rPr>
              <a:t> a representative 16 mm x 16 mm </a:t>
            </a:r>
            <a:endParaRPr lang="sv-SE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092" y="5896807"/>
            <a:ext cx="1019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00B050"/>
                </a:solidFill>
                <a:latin typeface="+mj-lt"/>
              </a:rPr>
              <a:t>R.A. Pitts et al, </a:t>
            </a:r>
            <a:r>
              <a:rPr lang="en-US" sz="2000" i="1" dirty="0">
                <a:solidFill>
                  <a:srgbClr val="00B050"/>
                </a:solidFill>
                <a:latin typeface="+mj-lt"/>
              </a:rPr>
              <a:t>Plasma-wall interaction impact of the ITER re-baseline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, </a:t>
            </a:r>
            <a:endParaRPr lang="en-US" sz="2000" dirty="0" smtClean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NME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42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101854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(2025) </a:t>
            </a:r>
            <a:endParaRPr lang="sv-SE" sz="20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6" name="image2.png"/>
          <p:cNvPicPr/>
          <p:nvPr/>
        </p:nvPicPr>
        <p:blipFill>
          <a:blip r:embed="rId2"/>
          <a:srcRect t="135" b="135"/>
          <a:stretch>
            <a:fillRect/>
          </a:stretch>
        </p:blipFill>
        <p:spPr>
          <a:xfrm>
            <a:off x="8738418" y="152470"/>
            <a:ext cx="3368823" cy="240722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835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47" y="161288"/>
            <a:ext cx="10199255" cy="558511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deposition: two-stage approach</a:t>
            </a:r>
            <a:endParaRPr lang="sv-SE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502" y="4974343"/>
            <a:ext cx="59398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epth-integrated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density for the “50 kJ over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loading scenario. The apex corresponds to the 0 mm position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toroidally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Thin black lines indicate the tiles, the most loaded tile is marked by the dashed red line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 for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“50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kJ”  it is 6.7 kJ on the most loaded </a:t>
            </a:r>
            <a:r>
              <a:rPr lang="sv-S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</a:t>
            </a:r>
            <a:endParaRPr lang="sv-S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5055" y="4707941"/>
            <a:ext cx="4913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3D temperature response of a single tile 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MEMENTO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 domain.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Note colors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correspond to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bar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not indicate material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hyper-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vapotron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position and shape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appreciated. 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4.png"/>
          <p:cNvPicPr/>
          <p:nvPr/>
        </p:nvPicPr>
        <p:blipFill>
          <a:blip r:embed="rId2"/>
          <a:srcRect t="2026" b="2026"/>
          <a:stretch>
            <a:fillRect/>
          </a:stretch>
        </p:blipFill>
        <p:spPr>
          <a:xfrm>
            <a:off x="7344292" y="1385458"/>
            <a:ext cx="4240417" cy="2912881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" y="797278"/>
            <a:ext cx="3653185" cy="4177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0813" y="1870147"/>
            <a:ext cx="2519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Single-point source wetting of the most loaded tile </a:t>
            </a:r>
          </a:p>
          <a:p>
            <a:pPr algn="ctr"/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(high statistics)</a:t>
            </a:r>
            <a:endParaRPr lang="sv-SE" sz="2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74450" y="3193586"/>
            <a:ext cx="138513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47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47" y="161288"/>
            <a:ext cx="11588514" cy="558511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(short time scale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coolant </a:t>
            </a: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time scale</a:t>
            </a: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sv-S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26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04" y="1671354"/>
            <a:ext cx="3140360" cy="4867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97" y="3845325"/>
            <a:ext cx="4425116" cy="2778365"/>
          </a:xfrm>
          <a:prstGeom prst="rect">
            <a:avLst/>
          </a:prstGeom>
        </p:spPr>
      </p:pic>
      <p:pic>
        <p:nvPicPr>
          <p:cNvPr id="7" name="image1.png"/>
          <p:cNvPicPr/>
          <p:nvPr/>
        </p:nvPicPr>
        <p:blipFill>
          <a:blip r:embed="rId4"/>
          <a:srcRect l="1182" r="1182"/>
          <a:stretch>
            <a:fillRect/>
          </a:stretch>
        </p:blipFill>
        <p:spPr>
          <a:xfrm>
            <a:off x="4389503" y="814797"/>
            <a:ext cx="4076267" cy="2367696"/>
          </a:xfrm>
          <a:prstGeom prst="rect">
            <a:avLst/>
          </a:prstGeom>
          <a:ln/>
        </p:spPr>
      </p:pic>
      <p:pic>
        <p:nvPicPr>
          <p:cNvPr id="8" name="image8.png" descr="C:\Users\srat\AppData\Local\Microsoft\Windows\INetCache\Content.Word\convergence(1).png"/>
          <p:cNvPicPr/>
          <p:nvPr/>
        </p:nvPicPr>
        <p:blipFill>
          <a:blip r:embed="rId5"/>
          <a:srcRect t="297" b="297"/>
          <a:stretch>
            <a:fillRect/>
          </a:stretch>
        </p:blipFill>
        <p:spPr>
          <a:xfrm>
            <a:off x="8604444" y="878294"/>
            <a:ext cx="3004197" cy="2234299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4711280" y="3202488"/>
            <a:ext cx="6989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Example of the </a:t>
            </a:r>
            <a:r>
              <a:rPr lang="en-US" sz="1200" i="1" dirty="0">
                <a:latin typeface="+mj-lt"/>
              </a:rPr>
              <a:t>most loaded tile  </a:t>
            </a:r>
            <a:r>
              <a:rPr lang="en-US" sz="1200" i="1" dirty="0" smtClean="0">
                <a:latin typeface="+mj-lt"/>
              </a:rPr>
              <a:t>under </a:t>
            </a:r>
            <a:r>
              <a:rPr lang="en-US" sz="1200" i="1" dirty="0">
                <a:latin typeface="+mj-lt"/>
              </a:rPr>
              <a:t>‘50 kJ over 1 </a:t>
            </a:r>
            <a:r>
              <a:rPr lang="en-US" sz="1200" i="1" dirty="0" err="1">
                <a:latin typeface="+mj-lt"/>
              </a:rPr>
              <a:t>ms</a:t>
            </a:r>
            <a:r>
              <a:rPr lang="en-US" sz="1200" i="1" dirty="0">
                <a:latin typeface="+mj-lt"/>
              </a:rPr>
              <a:t>’. Results for resolution of 4 </a:t>
            </a:r>
            <a:r>
              <a:rPr lang="en-US" sz="1200" i="1" dirty="0" err="1">
                <a:latin typeface="+mj-lt"/>
              </a:rPr>
              <a:t>μm</a:t>
            </a:r>
            <a:r>
              <a:rPr lang="en-US" sz="1200" i="1" dirty="0">
                <a:latin typeface="+mj-lt"/>
              </a:rPr>
              <a:t> and 20 </a:t>
            </a:r>
            <a:r>
              <a:rPr lang="en-US" sz="1200" i="1" dirty="0" err="1">
                <a:latin typeface="+mj-lt"/>
              </a:rPr>
              <a:t>μm</a:t>
            </a:r>
            <a:r>
              <a:rPr lang="en-US" sz="1200" i="1" dirty="0">
                <a:latin typeface="+mj-lt"/>
              </a:rPr>
              <a:t>. </a:t>
            </a:r>
            <a:endParaRPr lang="sv-S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24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093" y="2116305"/>
            <a:ext cx="11593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DREAM input</a:t>
            </a:r>
          </a:p>
          <a:p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116632"/>
            <a:ext cx="11201400" cy="457200"/>
          </a:xfrm>
        </p:spPr>
        <p:txBody>
          <a:bodyPr>
            <a:noAutofit/>
          </a:bodyPr>
          <a:lstStyle/>
          <a:p>
            <a:r>
              <a:rPr lang="sv-SE" sz="3200" dirty="0" smtClean="0">
                <a:solidFill>
                  <a:srgbClr val="002060"/>
                </a:solidFill>
              </a:rPr>
              <a:t>Geant4 </a:t>
            </a:r>
            <a:r>
              <a:rPr lang="sv-SE" sz="3200" dirty="0" err="1" smtClean="0">
                <a:solidFill>
                  <a:srgbClr val="002060"/>
                </a:solidFill>
              </a:rPr>
              <a:t>reconstruction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of</a:t>
            </a:r>
            <a:r>
              <a:rPr lang="sv-SE" sz="3200" dirty="0" smtClean="0">
                <a:solidFill>
                  <a:srgbClr val="002060"/>
                </a:solidFill>
              </a:rPr>
              <a:t> DREAM distributions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512" y="738574"/>
            <a:ext cx="9145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+mj-lt"/>
              </a:rPr>
              <a:t>DREAM </a:t>
            </a:r>
            <a:r>
              <a:rPr lang="sv-SE" sz="2000" dirty="0" err="1" smtClean="0">
                <a:latin typeface="+mj-lt"/>
              </a:rPr>
              <a:t>provides</a:t>
            </a:r>
            <a:r>
              <a:rPr lang="sv-SE" sz="2000" dirty="0" smtClean="0">
                <a:latin typeface="+mj-lt"/>
              </a:rPr>
              <a:t> </a:t>
            </a:r>
            <a:r>
              <a:rPr lang="sv-SE" sz="2000" dirty="0">
                <a:latin typeface="+mj-lt"/>
              </a:rPr>
              <a:t>RE distribution </a:t>
            </a:r>
            <a:r>
              <a:rPr lang="sv-SE" sz="2000" dirty="0" err="1">
                <a:latin typeface="+mj-lt"/>
              </a:rPr>
              <a:t>function</a:t>
            </a:r>
            <a:r>
              <a:rPr lang="sv-SE" sz="2000" dirty="0">
                <a:latin typeface="+mj-lt"/>
              </a:rPr>
              <a:t> in (</a:t>
            </a:r>
            <a:r>
              <a:rPr lang="sv-SE" sz="2000" dirty="0" err="1">
                <a:latin typeface="+mj-lt"/>
              </a:rPr>
              <a:t>energy,pitch</a:t>
            </a:r>
            <a:r>
              <a:rPr lang="sv-SE" sz="2000" dirty="0">
                <a:latin typeface="+mj-lt"/>
              </a:rPr>
              <a:t>) </a:t>
            </a:r>
            <a:r>
              <a:rPr lang="sv-SE" sz="2000" dirty="0" err="1">
                <a:latin typeface="+mj-lt"/>
              </a:rPr>
              <a:t>phase</a:t>
            </a:r>
            <a:r>
              <a:rPr lang="sv-SE" sz="2000" dirty="0">
                <a:latin typeface="+mj-lt"/>
              </a:rPr>
              <a:t> space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81689" y="1303426"/>
                <a:ext cx="5842382" cy="5081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distribution is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discretized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creating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sv-S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b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each characterized by a probability (number density)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Each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these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pairs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needs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to be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run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separately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ensure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-  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Reliable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statistics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sv-SE" i="1" dirty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sv-S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pair)</a:t>
                </a:r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Randomization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gyrophase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for the given pitch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angle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(and given B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inclination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Fine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mesh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size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resolve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lowest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/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shallow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sv-S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sv-SE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b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pairs</a:t>
                </a:r>
              </a:p>
              <a:p>
                <a:pPr marL="285750" indent="-285750">
                  <a:buFontTx/>
                  <a:buChar char="-"/>
                </a:pPr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he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resulting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maps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are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combined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accounting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for the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weight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each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pair</a:t>
                </a:r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faithfully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reconstruct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distribution (&gt;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pairs),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due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tail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scattering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schemes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simulations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take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v-SE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up</a:t>
                </a:r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 to 10.000 </a:t>
                </a:r>
                <a:r>
                  <a:rPr lang="sv-SE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core-hours</a:t>
                </a:r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689" y="1303426"/>
                <a:ext cx="5842382" cy="5081391"/>
              </a:xfrm>
              <a:prstGeom prst="rect">
                <a:avLst/>
              </a:prstGeom>
              <a:blipFill>
                <a:blip r:embed="rId2"/>
                <a:stretch>
                  <a:fillRect l="-939" t="-720" r="-1775" b="-108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5" y="1806679"/>
            <a:ext cx="4718123" cy="38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093" y="2116305"/>
            <a:ext cx="11593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JOREK input (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runs) </a:t>
            </a:r>
          </a:p>
          <a:p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04693"/>
              </p:ext>
            </p:extLst>
          </p:nvPr>
        </p:nvGraphicFramePr>
        <p:xfrm>
          <a:off x="3657562" y="3963670"/>
          <a:ext cx="8036079" cy="2270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8818">
                  <a:extLst>
                    <a:ext uri="{9D8B030D-6E8A-4147-A177-3AD203B41FA5}">
                      <a16:colId xmlns:a16="http://schemas.microsoft.com/office/drawing/2014/main" val="2487663486"/>
                    </a:ext>
                  </a:extLst>
                </a:gridCol>
                <a:gridCol w="2173061">
                  <a:extLst>
                    <a:ext uri="{9D8B030D-6E8A-4147-A177-3AD203B41FA5}">
                      <a16:colId xmlns:a16="http://schemas.microsoft.com/office/drawing/2014/main" val="3901550148"/>
                    </a:ext>
                  </a:extLst>
                </a:gridCol>
                <a:gridCol w="2875417">
                  <a:extLst>
                    <a:ext uri="{9D8B030D-6E8A-4147-A177-3AD203B41FA5}">
                      <a16:colId xmlns:a16="http://schemas.microsoft.com/office/drawing/2014/main" val="1044124657"/>
                    </a:ext>
                  </a:extLst>
                </a:gridCol>
                <a:gridCol w="1838783">
                  <a:extLst>
                    <a:ext uri="{9D8B030D-6E8A-4147-A177-3AD203B41FA5}">
                      <a16:colId xmlns:a16="http://schemas.microsoft.com/office/drawing/2014/main" val="1278382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sv-S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Pitch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Energy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MHD </a:t>
                      </a:r>
                      <a:r>
                        <a:rPr lang="sv-SE" sz="1600" dirty="0" err="1" smtClean="0">
                          <a:latin typeface="+mj-lt"/>
                        </a:rPr>
                        <a:t>case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39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D1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0.99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6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Monoenerg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 MeV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latin typeface="+mj-lt"/>
                        </a:rPr>
                        <a:t>Unmitigated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92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D2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0.99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Monoenerg</a:t>
                      </a:r>
                      <a:r>
                        <a:rPr lang="en-US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   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 MeV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latin typeface="+mj-lt"/>
                        </a:rPr>
                        <a:t>Mitigated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27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D3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0.99-1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 Avalanching-distribution    (mean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MeV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  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Unmitigated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04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>
                          <a:latin typeface="+mj-lt"/>
                        </a:rPr>
                        <a:t>D4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exp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(-10*pitch)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 Avalanching-distribution    (mean 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MeV)   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 smtClean="0">
                          <a:latin typeface="+mj-lt"/>
                        </a:rPr>
                        <a:t>Unmitigated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31589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05930" y="5475576"/>
            <a:ext cx="2914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  <a:latin typeface="+mj-lt"/>
              </a:rPr>
              <a:t>H. Bergström </a:t>
            </a:r>
            <a:r>
              <a:rPr lang="fr-FR" sz="1600" i="1" dirty="0" smtClean="0">
                <a:solidFill>
                  <a:srgbClr val="00B050"/>
                </a:solidFill>
                <a:latin typeface="+mj-lt"/>
              </a:rPr>
              <a:t>et </a:t>
            </a:r>
            <a:r>
              <a:rPr lang="fr-FR" sz="1600" i="1" dirty="0">
                <a:solidFill>
                  <a:srgbClr val="00B050"/>
                </a:solidFill>
                <a:latin typeface="+mj-lt"/>
              </a:rPr>
              <a:t>al </a:t>
            </a:r>
            <a:endParaRPr lang="fr-FR" sz="1600" i="1" dirty="0" smtClean="0">
              <a:solidFill>
                <a:srgbClr val="00B050"/>
              </a:solidFill>
              <a:latin typeface="+mj-lt"/>
            </a:endParaRPr>
          </a:p>
          <a:p>
            <a:r>
              <a:rPr lang="fr-FR" sz="1600" dirty="0" smtClean="0">
                <a:solidFill>
                  <a:srgbClr val="00B050"/>
                </a:solidFill>
                <a:latin typeface="+mj-lt"/>
              </a:rPr>
              <a:t>Plasma 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Phys. Control. Fusion </a:t>
            </a:r>
            <a:r>
              <a:rPr lang="fr-FR" sz="1600" b="1" dirty="0">
                <a:solidFill>
                  <a:srgbClr val="00B050"/>
                </a:solidFill>
                <a:latin typeface="+mj-lt"/>
              </a:rPr>
              <a:t>66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1600" dirty="0" smtClean="0">
                <a:solidFill>
                  <a:srgbClr val="00B050"/>
                </a:solidFill>
                <a:latin typeface="+mj-lt"/>
              </a:rPr>
              <a:t>095001 (2024)</a:t>
            </a:r>
            <a:endParaRPr lang="en-GB" sz="1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516" y="98264"/>
            <a:ext cx="5862765" cy="3169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6076" y="542138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rgbClr val="FF0000"/>
                </a:solidFill>
                <a:latin typeface="+mj-lt"/>
              </a:rPr>
              <a:t>NB: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</a:rPr>
              <a:t>Here</a:t>
            </a:r>
            <a:r>
              <a:rPr lang="sv-SE" sz="2000" dirty="0" smtClean="0">
                <a:solidFill>
                  <a:srgbClr val="FF0000"/>
                </a:solidFill>
                <a:latin typeface="+mj-lt"/>
              </a:rPr>
              <a:t> the focus on </a:t>
            </a:r>
          </a:p>
          <a:p>
            <a:r>
              <a:rPr lang="sv-SE" sz="2000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</a:rPr>
              <a:t>most</a:t>
            </a:r>
            <a:r>
              <a:rPr lang="sv-SE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</a:rPr>
              <a:t>loaded</a:t>
            </a:r>
            <a:r>
              <a:rPr lang="sv-SE" sz="2000" dirty="0" smtClean="0">
                <a:solidFill>
                  <a:srgbClr val="FF0000"/>
                </a:solidFill>
                <a:latin typeface="+mj-lt"/>
              </a:rPr>
              <a:t> panel</a:t>
            </a:r>
            <a:endParaRPr lang="sv-SE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3406" y="4733599"/>
            <a:ext cx="34062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  <a:latin typeface="+mj-lt"/>
              </a:rPr>
              <a:t> V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fr-FR" sz="1600" dirty="0" err="1">
                <a:solidFill>
                  <a:srgbClr val="00B050"/>
                </a:solidFill>
                <a:latin typeface="+mj-lt"/>
              </a:rPr>
              <a:t>Bandaru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fr-FR" sz="1600" i="1" dirty="0">
                <a:solidFill>
                  <a:srgbClr val="00B050"/>
                </a:solidFill>
                <a:latin typeface="+mj-lt"/>
              </a:rPr>
              <a:t>et al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 </a:t>
            </a:r>
            <a:endParaRPr lang="fr-FR" sz="1600" dirty="0" smtClean="0">
              <a:solidFill>
                <a:srgbClr val="00B050"/>
              </a:solidFill>
              <a:latin typeface="+mj-lt"/>
            </a:endParaRPr>
          </a:p>
          <a:p>
            <a:r>
              <a:rPr lang="fr-FR" sz="16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fr-FR" sz="1600" i="1" dirty="0" err="1">
                <a:solidFill>
                  <a:srgbClr val="00B050"/>
                </a:solidFill>
                <a:latin typeface="+mj-lt"/>
              </a:rPr>
              <a:t>Nucl</a:t>
            </a:r>
            <a:r>
              <a:rPr lang="fr-FR" sz="1600" i="1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1600" i="1" dirty="0">
                <a:solidFill>
                  <a:srgbClr val="00B050"/>
                </a:solidFill>
                <a:latin typeface="+mj-lt"/>
              </a:rPr>
              <a:t>Fusion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en-US" sz="1600" b="1" dirty="0">
                <a:solidFill>
                  <a:srgbClr val="00B050"/>
                </a:solidFill>
                <a:latin typeface="+mj-lt"/>
              </a:rPr>
              <a:t>64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076053 (</a:t>
            </a:r>
            <a:r>
              <a:rPr lang="fr-FR" sz="1600" dirty="0">
                <a:solidFill>
                  <a:srgbClr val="00B050"/>
                </a:solidFill>
                <a:latin typeface="+mj-lt"/>
              </a:rPr>
              <a:t>2024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)</a:t>
            </a: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r>
              <a:rPr lang="en-GB" dirty="0"/>
              <a:t> 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46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65363" y="6321550"/>
            <a:ext cx="2743200" cy="365125"/>
          </a:xfrm>
        </p:spPr>
        <p:txBody>
          <a:bodyPr/>
          <a:lstStyle/>
          <a:p>
            <a:fld id="{013DA533-E9F9-4704-94B3-436E32BA00B1}" type="slidenum">
              <a:rPr lang="sv-SE" smtClean="0"/>
              <a:t>3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859" y="1461471"/>
            <a:ext cx="2334013" cy="1727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4693" y="1124661"/>
            <a:ext cx="324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3399"/>
                </a:solidFill>
                <a:latin typeface="+mj-lt"/>
              </a:rPr>
              <a:t>Fast</a:t>
            </a:r>
            <a:r>
              <a:rPr lang="it-IT" sz="1600" dirty="0">
                <a:solidFill>
                  <a:srgbClr val="003399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003399"/>
                </a:solidFill>
                <a:latin typeface="+mj-lt"/>
              </a:rPr>
              <a:t>solid</a:t>
            </a:r>
            <a:r>
              <a:rPr lang="it-IT" sz="1600" dirty="0">
                <a:solidFill>
                  <a:srgbClr val="003399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rgbClr val="003399"/>
                </a:solidFill>
                <a:latin typeface="+mj-lt"/>
              </a:rPr>
              <a:t>dust </a:t>
            </a:r>
            <a:r>
              <a:rPr lang="it-IT" sz="1600" dirty="0" smtClean="0">
                <a:solidFill>
                  <a:srgbClr val="003399"/>
                </a:solidFill>
                <a:latin typeface="+mj-lt"/>
              </a:rPr>
              <a:t>, v ~ 1 km/s</a:t>
            </a:r>
            <a:endParaRPr lang="en-GB" sz="16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72" y="1497232"/>
            <a:ext cx="1505744" cy="165591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2611" y="5919151"/>
            <a:ext cx="1142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  <a:sym typeface="Wingdings" panose="05000000000000000000" pitchFamily="2" charset="2"/>
              </a:rPr>
              <a:t>non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monotonic profile  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max temperature beneath </a:t>
            </a:r>
            <a:r>
              <a:rPr lang="it-IT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the </a:t>
            </a:r>
            <a:r>
              <a:rPr lang="it-IT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surface </a:t>
            </a:r>
            <a:r>
              <a:rPr lang="it-IT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internal stress buildup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due to uneven thermal expansion &amp; internal boiling  thermal shock, </a:t>
            </a:r>
            <a:r>
              <a:rPr lang="it-IT" sz="20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explosion and material detachment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7" name="Picture 32" descr="p12 6sx A2 40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44042" y="4083228"/>
            <a:ext cx="2064521" cy="15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624658" y="3252231"/>
            <a:ext cx="216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3399"/>
                </a:solidFill>
                <a:latin typeface="+mj-lt"/>
              </a:rPr>
              <a:t>Secondary</a:t>
            </a:r>
            <a:r>
              <a:rPr lang="it-IT" sz="1600" dirty="0">
                <a:solidFill>
                  <a:srgbClr val="003399"/>
                </a:solidFill>
                <a:latin typeface="+mj-lt"/>
              </a:rPr>
              <a:t> damage: dust impacts on toroidal </a:t>
            </a:r>
            <a:r>
              <a:rPr lang="it-IT" sz="1600" dirty="0" smtClean="0">
                <a:solidFill>
                  <a:srgbClr val="003399"/>
                </a:solidFill>
                <a:latin typeface="+mj-lt"/>
              </a:rPr>
              <a:t>limiter    </a:t>
            </a:r>
            <a:endParaRPr lang="en-GB" sz="160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166861" y="58469"/>
            <a:ext cx="12025139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</a:rPr>
              <a:t>RE-induced </a:t>
            </a:r>
            <a:r>
              <a:rPr lang="en-GB" sz="3200" dirty="0" smtClean="0">
                <a:solidFill>
                  <a:srgbClr val="002060"/>
                </a:solidFill>
              </a:rPr>
              <a:t>damage: explosive behaviour with release of debris 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8859" y="715574"/>
            <a:ext cx="419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 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M. De 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Angeli </a:t>
            </a:r>
            <a:r>
              <a:rPr lang="sv-SE" sz="1600" i="1" dirty="0" smtClean="0">
                <a:solidFill>
                  <a:srgbClr val="00B050"/>
                </a:solidFill>
                <a:latin typeface="+mj-lt"/>
              </a:rPr>
              <a:t>et al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, NF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 </a:t>
            </a:r>
            <a:r>
              <a:rPr lang="sv-SE" sz="1600" b="1" dirty="0" smtClean="0">
                <a:solidFill>
                  <a:srgbClr val="00B050"/>
                </a:solidFill>
                <a:latin typeface="+mj-lt"/>
              </a:rPr>
              <a:t>63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, 014001 (2023) 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 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D43552-6DF8-569E-DE47-DFBEC5C814F8}"/>
              </a:ext>
            </a:extLst>
          </p:cNvPr>
          <p:cNvGrpSpPr/>
          <p:nvPr/>
        </p:nvGrpSpPr>
        <p:grpSpPr>
          <a:xfrm>
            <a:off x="508267" y="697351"/>
            <a:ext cx="3865714" cy="1973448"/>
            <a:chOff x="8773585" y="4617411"/>
            <a:chExt cx="3865714" cy="197344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7F4C189-DE07-4075-FB0B-64D17E265ED3}"/>
                </a:ext>
              </a:extLst>
            </p:cNvPr>
            <p:cNvGrpSpPr/>
            <p:nvPr/>
          </p:nvGrpSpPr>
          <p:grpSpPr>
            <a:xfrm>
              <a:off x="8773585" y="4617411"/>
              <a:ext cx="3865714" cy="1696449"/>
              <a:chOff x="8747338" y="4343393"/>
              <a:chExt cx="3865714" cy="1696449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8ECC2F8-B88E-070B-650A-FDACDBCD4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7338" y="4343393"/>
                <a:ext cx="1911030" cy="161417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9E27A37-5D00-D865-32E5-2B7A513CB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19384" y="4389034"/>
                <a:ext cx="1993668" cy="1650808"/>
              </a:xfrm>
              <a:prstGeom prst="rect">
                <a:avLst/>
              </a:prstGeom>
            </p:spPr>
          </p:pic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F4E0EFB-3EE0-93C9-3953-7ED192C33B65}"/>
                </a:ext>
              </a:extLst>
            </p:cNvPr>
            <p:cNvSpPr/>
            <p:nvPr/>
          </p:nvSpPr>
          <p:spPr>
            <a:xfrm>
              <a:off x="9136696" y="6293342"/>
              <a:ext cx="3228545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defRPr/>
              </a:pPr>
              <a:r>
                <a:rPr lang="it-IT" sz="1600" dirty="0">
                  <a:solidFill>
                    <a:srgbClr val="00B050"/>
                  </a:solidFill>
                  <a:latin typeface="+mj-lt"/>
                </a:rPr>
                <a:t>I. Jepu </a:t>
              </a:r>
              <a:r>
                <a:rPr lang="it-IT" sz="1600" i="1" dirty="0">
                  <a:solidFill>
                    <a:srgbClr val="00B050"/>
                  </a:solidFill>
                  <a:latin typeface="+mj-lt"/>
                </a:rPr>
                <a:t>et al </a:t>
              </a:r>
              <a:r>
                <a:rPr lang="it-IT" sz="1600" dirty="0">
                  <a:solidFill>
                    <a:srgbClr val="00B050"/>
                  </a:solidFill>
                  <a:latin typeface="+mj-lt"/>
                </a:rPr>
                <a:t>2024 </a:t>
              </a:r>
              <a:r>
                <a:rPr lang="en-SE" sz="1600" dirty="0">
                  <a:solidFill>
                    <a:srgbClr val="00B050"/>
                  </a:solidFill>
                  <a:latin typeface="+mj-lt"/>
                </a:rPr>
                <a:t>NF </a:t>
              </a:r>
              <a:r>
                <a:rPr lang="it-IT" sz="1600" b="1" dirty="0">
                  <a:solidFill>
                    <a:srgbClr val="00B050"/>
                  </a:solidFill>
                  <a:latin typeface="+mj-lt"/>
                </a:rPr>
                <a:t>64</a:t>
              </a:r>
              <a:r>
                <a:rPr lang="en-SE" sz="1600" dirty="0">
                  <a:solidFill>
                    <a:srgbClr val="00B050"/>
                  </a:solidFill>
                  <a:latin typeface="+mj-lt"/>
                </a:rPr>
                <a:t>,</a:t>
              </a:r>
              <a:r>
                <a:rPr lang="it-IT" sz="1600" dirty="0">
                  <a:solidFill>
                    <a:srgbClr val="00B050"/>
                  </a:solidFill>
                  <a:latin typeface="+mj-lt"/>
                </a:rPr>
                <a:t> 106047</a:t>
              </a:r>
              <a:endParaRPr lang="en-GB" sz="16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4817096B-D99D-C2BC-C2CF-561E0A284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9645" y="4903164"/>
              <a:ext cx="7159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SE" altLang="sv-SE" sz="2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Be</a:t>
              </a:r>
              <a:endParaRPr lang="sv-SE" altLang="sv-SE" sz="20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A2DC78-3716-3D27-2C04-73ECE09E3EF3}"/>
                </a:ext>
              </a:extLst>
            </p:cNvPr>
            <p:cNvSpPr txBox="1"/>
            <p:nvPr/>
          </p:nvSpPr>
          <p:spPr>
            <a:xfrm>
              <a:off x="8832767" y="515374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b="1" dirty="0">
                  <a:solidFill>
                    <a:schemeClr val="bg1"/>
                  </a:solidFill>
                </a:rPr>
                <a:t>JET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04" y="2841310"/>
            <a:ext cx="1604172" cy="2398877"/>
          </a:xfrm>
          <a:prstGeom prst="rect">
            <a:avLst/>
          </a:prstGeom>
        </p:spPr>
      </p:pic>
      <p:pic>
        <p:nvPicPr>
          <p:cNvPr id="6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8505" y="3255801"/>
            <a:ext cx="2433685" cy="155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9">
            <a:extLst>
              <a:ext uri="{FF2B5EF4-FFF2-40B4-BE49-F238E27FC236}">
                <a16:creationId xmlns:a16="http://schemas.microsoft.com/office/drawing/2014/main" id="{4817096B-D99D-C2BC-C2CF-561E0A28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42" y="2895118"/>
            <a:ext cx="715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BN</a:t>
            </a:r>
            <a:endParaRPr lang="sv-SE" altLang="sv-SE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4A2DC78-3716-3D27-2C04-73ECE09E3EF3}"/>
              </a:ext>
            </a:extLst>
          </p:cNvPr>
          <p:cNvSpPr txBox="1"/>
          <p:nvPr/>
        </p:nvSpPr>
        <p:spPr>
          <a:xfrm>
            <a:off x="674164" y="314570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4817096B-D99D-C2BC-C2CF-561E0A28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576" y="2800574"/>
            <a:ext cx="715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</a:t>
            </a:r>
            <a:endParaRPr lang="sv-SE" altLang="sv-SE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A2DC78-3716-3D27-2C04-73ECE09E3EF3}"/>
              </a:ext>
            </a:extLst>
          </p:cNvPr>
          <p:cNvSpPr txBox="1"/>
          <p:nvPr/>
        </p:nvSpPr>
        <p:spPr>
          <a:xfrm>
            <a:off x="2935698" y="305115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F4E0EFB-3EE0-93C9-3953-7ED192C33B65}"/>
              </a:ext>
            </a:extLst>
          </p:cNvPr>
          <p:cNvSpPr/>
          <p:nvPr/>
        </p:nvSpPr>
        <p:spPr>
          <a:xfrm>
            <a:off x="255276" y="5328318"/>
            <a:ext cx="459667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it-IT" sz="1400" dirty="0" smtClean="0">
                <a:solidFill>
                  <a:srgbClr val="00B050"/>
                </a:solidFill>
                <a:latin typeface="+mj-lt"/>
              </a:rPr>
              <a:t>Y. Corre, ITPA divSOL, Prague Oct 21-24 , 2024</a:t>
            </a:r>
          </a:p>
          <a:p>
            <a:pPr>
              <a:lnSpc>
                <a:spcPts val="1600"/>
              </a:lnSpc>
              <a:defRPr/>
            </a:pP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Impacts 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on the inner and outer bumpers</a:t>
            </a:r>
            <a:endParaRPr lang="en-GB" sz="1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0093" y="2845040"/>
            <a:ext cx="2785449" cy="278818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F4E0EFB-3EE0-93C9-3953-7ED192C33B65}"/>
              </a:ext>
            </a:extLst>
          </p:cNvPr>
          <p:cNvSpPr/>
          <p:nvPr/>
        </p:nvSpPr>
        <p:spPr>
          <a:xfrm>
            <a:off x="4608751" y="2303296"/>
            <a:ext cx="334366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sv-SE" sz="1400" dirty="0" smtClean="0">
                <a:solidFill>
                  <a:srgbClr val="00B050"/>
                </a:solidFill>
                <a:latin typeface="+mj-lt"/>
              </a:rPr>
              <a:t>E. </a:t>
            </a:r>
            <a:r>
              <a:rPr lang="sv-SE" sz="1400" dirty="0" err="1" smtClean="0">
                <a:solidFill>
                  <a:srgbClr val="00B050"/>
                </a:solidFill>
                <a:latin typeface="+mj-lt"/>
              </a:rPr>
              <a:t>Hollmann</a:t>
            </a:r>
            <a:r>
              <a:rPr lang="sv-SE" sz="14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1400" i="1" dirty="0" smtClean="0">
                <a:solidFill>
                  <a:srgbClr val="00B050"/>
                </a:solidFill>
                <a:latin typeface="+mj-lt"/>
              </a:rPr>
              <a:t>et al</a:t>
            </a:r>
            <a:r>
              <a:rPr lang="sv-SE" sz="1400" dirty="0" smtClean="0">
                <a:solidFill>
                  <a:srgbClr val="00B050"/>
                </a:solidFill>
                <a:latin typeface="+mj-lt"/>
              </a:rPr>
              <a:t>, PPCF </a:t>
            </a:r>
          </a:p>
          <a:p>
            <a:pPr algn="ctr">
              <a:lnSpc>
                <a:spcPts val="1600"/>
              </a:lnSpc>
              <a:defRPr/>
            </a:pPr>
            <a:r>
              <a:rPr lang="fr-FR" sz="1400" b="1" dirty="0" smtClean="0">
                <a:solidFill>
                  <a:srgbClr val="00B050"/>
                </a:solidFill>
                <a:latin typeface="+mj-lt"/>
              </a:rPr>
              <a:t>67</a:t>
            </a:r>
            <a:r>
              <a:rPr lang="fr-FR" sz="1400" dirty="0" smtClean="0">
                <a:solidFill>
                  <a:srgbClr val="00B050"/>
                </a:solidFill>
                <a:latin typeface="+mj-lt"/>
              </a:rPr>
              <a:t> 035020 </a:t>
            </a:r>
            <a:r>
              <a:rPr lang="fr-FR" sz="1400" dirty="0">
                <a:solidFill>
                  <a:srgbClr val="00B050"/>
                </a:solidFill>
                <a:latin typeface="+mj-lt"/>
              </a:rPr>
              <a:t>(2025) </a:t>
            </a:r>
            <a:endParaRPr lang="en-GB" sz="1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4817096B-D99D-C2BC-C2CF-561E0A28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611" y="3474685"/>
            <a:ext cx="715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sv-SE" altLang="sv-SE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A2DC78-3716-3D27-2C04-73ECE09E3EF3}"/>
              </a:ext>
            </a:extLst>
          </p:cNvPr>
          <p:cNvSpPr txBox="1"/>
          <p:nvPr/>
        </p:nvSpPr>
        <p:spPr>
          <a:xfrm>
            <a:off x="5805733" y="372526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DIII-D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4" name="TextBox 9">
            <a:extLst>
              <a:ext uri="{FF2B5EF4-FFF2-40B4-BE49-F238E27FC236}">
                <a16:creationId xmlns:a16="http://schemas.microsoft.com/office/drawing/2014/main" id="{4817096B-D99D-C2BC-C2CF-561E0A28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831" y="2539161"/>
            <a:ext cx="715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TZM</a:t>
            </a:r>
            <a:endParaRPr lang="sv-SE" altLang="sv-SE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A2DC78-3716-3D27-2C04-73ECE09E3EF3}"/>
              </a:ext>
            </a:extLst>
          </p:cNvPr>
          <p:cNvSpPr txBox="1"/>
          <p:nvPr/>
        </p:nvSpPr>
        <p:spPr>
          <a:xfrm>
            <a:off x="8360953" y="278974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FTU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4E0EFB-3EE0-93C9-3953-7ED192C33B65}"/>
              </a:ext>
            </a:extLst>
          </p:cNvPr>
          <p:cNvSpPr/>
          <p:nvPr/>
        </p:nvSpPr>
        <p:spPr>
          <a:xfrm>
            <a:off x="4702931" y="702127"/>
            <a:ext cx="340001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NB:</a:t>
            </a:r>
            <a:r>
              <a:rPr lang="en-US" sz="2000" b="1" dirty="0">
                <a:latin typeface="+mj-lt"/>
              </a:rPr>
              <a:t> non-exhaustive list, </a:t>
            </a:r>
            <a:r>
              <a:rPr lang="en-US" sz="2000" dirty="0">
                <a:latin typeface="+mj-lt"/>
              </a:rPr>
              <a:t>just a few examples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60439" y="116632"/>
            <a:ext cx="10840063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0" dirty="0" smtClean="0">
                <a:solidFill>
                  <a:srgbClr val="002060"/>
                </a:solidFill>
              </a:rPr>
              <a:t>Geant4 </a:t>
            </a:r>
            <a:r>
              <a:rPr lang="sv-SE" b="0" dirty="0" err="1" smtClean="0">
                <a:solidFill>
                  <a:srgbClr val="002060"/>
                </a:solidFill>
              </a:rPr>
              <a:t>reconstruction</a:t>
            </a:r>
            <a:r>
              <a:rPr lang="sv-SE" b="0" dirty="0" smtClean="0">
                <a:solidFill>
                  <a:srgbClr val="002060"/>
                </a:solidFill>
              </a:rPr>
              <a:t> </a:t>
            </a:r>
            <a:r>
              <a:rPr lang="sv-SE" b="0" dirty="0" err="1" smtClean="0">
                <a:solidFill>
                  <a:srgbClr val="002060"/>
                </a:solidFill>
              </a:rPr>
              <a:t>of</a:t>
            </a:r>
            <a:r>
              <a:rPr lang="sv-SE" b="0" dirty="0" smtClean="0">
                <a:solidFill>
                  <a:srgbClr val="002060"/>
                </a:solidFill>
              </a:rPr>
              <a:t> RE-</a:t>
            </a:r>
            <a:r>
              <a:rPr lang="sv-SE" b="0" dirty="0" err="1" smtClean="0">
                <a:solidFill>
                  <a:srgbClr val="002060"/>
                </a:solidFill>
              </a:rPr>
              <a:t>loading</a:t>
            </a:r>
            <a:r>
              <a:rPr lang="sv-SE" b="0" dirty="0" smtClean="0">
                <a:solidFill>
                  <a:srgbClr val="002060"/>
                </a:solidFill>
              </a:rPr>
              <a:t> </a:t>
            </a:r>
            <a:r>
              <a:rPr lang="sv-SE" b="0" dirty="0" err="1" smtClean="0">
                <a:solidFill>
                  <a:srgbClr val="002060"/>
                </a:solidFill>
              </a:rPr>
              <a:t>with</a:t>
            </a:r>
            <a:r>
              <a:rPr lang="sv-SE" b="0" dirty="0" smtClean="0">
                <a:solidFill>
                  <a:srgbClr val="002060"/>
                </a:solidFill>
              </a:rPr>
              <a:t> </a:t>
            </a:r>
            <a:r>
              <a:rPr lang="sv-SE" b="0" dirty="0">
                <a:solidFill>
                  <a:srgbClr val="002060"/>
                </a:solidFill>
              </a:rPr>
              <a:t>JOREK </a:t>
            </a:r>
            <a:r>
              <a:rPr lang="sv-SE" b="0" dirty="0" smtClean="0">
                <a:solidFill>
                  <a:srgbClr val="002060"/>
                </a:solidFill>
              </a:rPr>
              <a:t>inputs</a:t>
            </a:r>
            <a:endParaRPr lang="en-US" b="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8929" y="837304"/>
                <a:ext cx="6039617" cy="2495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dirty="0">
                    <a:solidFill>
                      <a:srgbClr val="0070C0"/>
                    </a:solidFill>
                    <a:latin typeface="+mj-lt"/>
                  </a:rPr>
                  <a:t>JOREK </a:t>
                </a:r>
                <a:r>
                  <a:rPr lang="sv-SE" sz="2000" dirty="0" err="1">
                    <a:solidFill>
                      <a:srgbClr val="0070C0"/>
                    </a:solidFill>
                    <a:latin typeface="+mj-lt"/>
                  </a:rPr>
                  <a:t>runs</a:t>
                </a:r>
                <a:r>
                  <a:rPr lang="sv-SE" sz="2000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sv-SE" sz="2000" dirty="0" err="1">
                    <a:solidFill>
                      <a:srgbClr val="0070C0"/>
                    </a:solidFill>
                    <a:latin typeface="+mj-lt"/>
                  </a:rPr>
                  <a:t>provide</a:t>
                </a:r>
                <a:r>
                  <a:rPr lang="sv-SE" sz="2000" dirty="0">
                    <a:solidFill>
                      <a:srgbClr val="0070C0"/>
                    </a:solidFill>
                    <a:latin typeface="+mj-lt"/>
                  </a:rPr>
                  <a:t> on a </a:t>
                </a:r>
                <a:r>
                  <a:rPr lang="sv-SE" sz="2000" dirty="0" err="1">
                    <a:solidFill>
                      <a:srgbClr val="0070C0"/>
                    </a:solidFill>
                    <a:latin typeface="+mj-lt"/>
                  </a:rPr>
                  <a:t>realistic</a:t>
                </a:r>
                <a:r>
                  <a:rPr lang="sv-SE" sz="2000" dirty="0">
                    <a:solidFill>
                      <a:srgbClr val="0070C0"/>
                    </a:solidFill>
                    <a:latin typeface="+mj-lt"/>
                  </a:rPr>
                  <a:t> 3D </a:t>
                </a:r>
                <a:r>
                  <a:rPr lang="sv-SE" sz="2000" dirty="0" err="1">
                    <a:solidFill>
                      <a:srgbClr val="0070C0"/>
                    </a:solidFill>
                    <a:latin typeface="+mj-lt"/>
                  </a:rPr>
                  <a:t>geometry</a:t>
                </a:r>
                <a:r>
                  <a:rPr lang="sv-SE" sz="2000" dirty="0" smtClean="0">
                    <a:solidFill>
                      <a:srgbClr val="0070C0"/>
                    </a:solidFill>
                    <a:latin typeface="+mj-lt"/>
                  </a:rPr>
                  <a:t>:</a:t>
                </a:r>
              </a:p>
              <a:p>
                <a:endParaRPr lang="sv-SE" sz="800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sv-SE" dirty="0" err="1">
                    <a:latin typeface="+mj-lt"/>
                  </a:rPr>
                  <a:t>Impact</a:t>
                </a:r>
                <a:r>
                  <a:rPr lang="sv-SE" dirty="0">
                    <a:latin typeface="+mj-lt"/>
                  </a:rPr>
                  <a:t> position </a:t>
                </a:r>
                <a:r>
                  <a:rPr lang="sv-SE" dirty="0" err="1">
                    <a:latin typeface="+mj-lt"/>
                  </a:rPr>
                  <a:t>coordinates</a:t>
                </a:r>
                <a:r>
                  <a:rPr lang="sv-SE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v-S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sv-SE" dirty="0">
                    <a:latin typeface="+mj-lt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sv-SE" dirty="0" err="1">
                    <a:latin typeface="+mj-lt"/>
                  </a:rPr>
                  <a:t>Momentum</a:t>
                </a:r>
                <a:r>
                  <a:rPr lang="sv-SE" dirty="0">
                    <a:latin typeface="+mj-lt"/>
                  </a:rPr>
                  <a:t> at </a:t>
                </a:r>
                <a:r>
                  <a:rPr lang="sv-SE" dirty="0" err="1">
                    <a:latin typeface="+mj-lt"/>
                  </a:rPr>
                  <a:t>impact</a:t>
                </a:r>
                <a:r>
                  <a:rPr lang="sv-SE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v-SE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sv-SE" dirty="0">
                    <a:latin typeface="+mj-lt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sv-SE" dirty="0">
                    <a:latin typeface="+mj-lt"/>
                  </a:rPr>
                  <a:t>Magnetic </a:t>
                </a:r>
                <a:r>
                  <a:rPr lang="sv-SE" dirty="0" err="1">
                    <a:latin typeface="+mj-lt"/>
                  </a:rPr>
                  <a:t>field</a:t>
                </a:r>
                <a:r>
                  <a:rPr lang="sv-SE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v-SE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sv-SE" dirty="0">
                    <a:latin typeface="+mj-lt"/>
                  </a:rPr>
                  <a:t>) at position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impact</a:t>
                </a:r>
                <a:endParaRPr lang="sv-SE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sv-SE" dirty="0" err="1">
                    <a:latin typeface="+mj-lt"/>
                  </a:rPr>
                  <a:t>Time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impact</a:t>
                </a:r>
                <a:endParaRPr lang="sv-SE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sv-SE" dirty="0">
                    <a:latin typeface="+mj-lt"/>
                  </a:rPr>
                  <a:t>Marker </a:t>
                </a:r>
                <a:r>
                  <a:rPr lang="sv-SE" dirty="0" err="1">
                    <a:latin typeface="+mj-lt"/>
                  </a:rPr>
                  <a:t>weight</a:t>
                </a:r>
                <a:r>
                  <a:rPr lang="sv-SE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v-SE" dirty="0">
                    <a:latin typeface="+mj-lt"/>
                  </a:rPr>
                  <a:t> (in terms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total </a:t>
                </a:r>
                <a:r>
                  <a:rPr lang="sv-SE" dirty="0" err="1">
                    <a:latin typeface="+mj-lt"/>
                  </a:rPr>
                  <a:t>number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electrons</a:t>
                </a:r>
                <a:r>
                  <a:rPr lang="sv-SE" dirty="0" smtClean="0">
                    <a:latin typeface="+mj-lt"/>
                  </a:rPr>
                  <a:t>, </a:t>
                </a:r>
                <a:r>
                  <a:rPr lang="sv-SE" dirty="0">
                    <a:latin typeface="+mj-lt"/>
                  </a:rPr>
                  <a:t>to </a:t>
                </a:r>
                <a:r>
                  <a:rPr lang="sv-SE" dirty="0" err="1">
                    <a:latin typeface="+mj-lt"/>
                  </a:rPr>
                  <a:t>retrieve</a:t>
                </a:r>
                <a:r>
                  <a:rPr lang="sv-SE" dirty="0">
                    <a:latin typeface="+mj-lt"/>
                  </a:rPr>
                  <a:t> total </a:t>
                </a:r>
                <a:r>
                  <a:rPr lang="sv-SE" dirty="0" err="1">
                    <a:latin typeface="+mj-lt"/>
                  </a:rPr>
                  <a:t>energy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loaded</a:t>
                </a:r>
                <a:r>
                  <a:rPr lang="sv-SE" dirty="0">
                    <a:latin typeface="+mj-lt"/>
                  </a:rPr>
                  <a:t>)</a:t>
                </a:r>
              </a:p>
              <a:p>
                <a:pPr marL="285750" indent="-285750">
                  <a:buFontTx/>
                  <a:buChar char="-"/>
                </a:pP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29" y="837304"/>
                <a:ext cx="6039617" cy="2495811"/>
              </a:xfrm>
              <a:prstGeom prst="rect">
                <a:avLst/>
              </a:prstGeom>
              <a:blipFill>
                <a:blip r:embed="rId2"/>
                <a:stretch>
                  <a:fillRect l="-1009" t="-97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9944" r="2049" b="10332"/>
          <a:stretch/>
        </p:blipFill>
        <p:spPr>
          <a:xfrm>
            <a:off x="8299371" y="660327"/>
            <a:ext cx="3312368" cy="2401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212" y="3554086"/>
                <a:ext cx="7976021" cy="2201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dirty="0" smtClean="0">
                    <a:solidFill>
                      <a:srgbClr val="0070C0"/>
                    </a:solidFill>
                    <a:latin typeface="+mj-lt"/>
                  </a:rPr>
                  <a:t>In Geant4 set-</a:t>
                </a:r>
                <a:r>
                  <a:rPr lang="sv-SE" sz="2000" dirty="0" err="1" smtClean="0">
                    <a:solidFill>
                      <a:srgbClr val="0070C0"/>
                    </a:solidFill>
                    <a:latin typeface="+mj-lt"/>
                  </a:rPr>
                  <a:t>ups</a:t>
                </a:r>
                <a:r>
                  <a:rPr lang="sv-SE" sz="2000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sv-SE" sz="2000" dirty="0" err="1" smtClean="0">
                    <a:solidFill>
                      <a:srgbClr val="0070C0"/>
                    </a:solidFill>
                    <a:latin typeface="+mj-lt"/>
                  </a:rPr>
                  <a:t>these</a:t>
                </a:r>
                <a:r>
                  <a:rPr lang="sv-SE" sz="2000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sv-SE" sz="2000" dirty="0" err="1" smtClean="0">
                    <a:solidFill>
                      <a:srgbClr val="0070C0"/>
                    </a:solidFill>
                    <a:latin typeface="+mj-lt"/>
                  </a:rPr>
                  <a:t>imply</a:t>
                </a:r>
                <a:r>
                  <a:rPr lang="sv-SE" sz="2000" dirty="0" smtClean="0">
                    <a:solidFill>
                      <a:srgbClr val="0070C0"/>
                    </a:solidFill>
                    <a:latin typeface="+mj-lt"/>
                  </a:rPr>
                  <a:t> :</a:t>
                </a:r>
              </a:p>
              <a:p>
                <a:pPr marL="171450" indent="-171450">
                  <a:buFont typeface="Wingdings" panose="05000000000000000000" pitchFamily="2" charset="2"/>
                  <a:buChar char="v"/>
                </a:pPr>
                <a:endParaRPr lang="sv-SE" sz="800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sv-SE" dirty="0" smtClean="0">
                    <a:latin typeface="+mj-lt"/>
                  </a:rPr>
                  <a:t>Close </a:t>
                </a:r>
                <a:r>
                  <a:rPr lang="sv-SE" dirty="0" err="1">
                    <a:latin typeface="+mj-lt"/>
                  </a:rPr>
                  <a:t>r</a:t>
                </a:r>
                <a:r>
                  <a:rPr lang="sv-SE" dirty="0" err="1" smtClean="0">
                    <a:latin typeface="+mj-lt"/>
                  </a:rPr>
                  <a:t>econstruction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 smtClean="0">
                    <a:latin typeface="+mj-lt"/>
                  </a:rPr>
                  <a:t>actual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>
                    <a:latin typeface="+mj-lt"/>
                  </a:rPr>
                  <a:t>3D </a:t>
                </a:r>
                <a:r>
                  <a:rPr lang="sv-SE" dirty="0" err="1">
                    <a:latin typeface="+mj-lt"/>
                  </a:rPr>
                  <a:t>geometry</a:t>
                </a:r>
                <a:r>
                  <a:rPr lang="sv-SE" dirty="0">
                    <a:latin typeface="+mj-lt"/>
                  </a:rPr>
                  <a:t> to </a:t>
                </a:r>
                <a:r>
                  <a:rPr lang="sv-SE" dirty="0" err="1">
                    <a:latin typeface="+mj-lt"/>
                  </a:rPr>
                  <a:t>account</a:t>
                </a:r>
                <a:r>
                  <a:rPr lang="sv-SE" dirty="0">
                    <a:latin typeface="+mj-lt"/>
                  </a:rPr>
                  <a:t> for </a:t>
                </a:r>
                <a:r>
                  <a:rPr lang="sv-SE" dirty="0" err="1" smtClean="0">
                    <a:latin typeface="+mj-lt"/>
                  </a:rPr>
                  <a:t>energy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losses</a:t>
                </a:r>
                <a:r>
                  <a:rPr lang="sv-SE" dirty="0">
                    <a:latin typeface="+mj-lt"/>
                  </a:rPr>
                  <a:t> (</a:t>
                </a:r>
                <a:r>
                  <a:rPr lang="sv-SE" dirty="0" err="1" smtClean="0">
                    <a:latin typeface="+mj-lt"/>
                  </a:rPr>
                  <a:t>backscattering</a:t>
                </a:r>
                <a:r>
                  <a:rPr lang="sv-SE" dirty="0" smtClean="0">
                    <a:latin typeface="+mj-lt"/>
                  </a:rPr>
                  <a:t>, re-deposition, </a:t>
                </a:r>
                <a:r>
                  <a:rPr lang="sv-SE" dirty="0">
                    <a:latin typeface="+mj-lt"/>
                  </a:rPr>
                  <a:t>transmission)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sv-SE" dirty="0" err="1" smtClean="0">
                    <a:latin typeface="+mj-lt"/>
                  </a:rPr>
                  <a:t>Nonuniform</a:t>
                </a:r>
                <a:r>
                  <a:rPr lang="sv-SE" dirty="0" smtClean="0">
                    <a:latin typeface="+mj-lt"/>
                  </a:rPr>
                  <a:t> (over </a:t>
                </a:r>
                <a:r>
                  <a:rPr lang="sv-SE" dirty="0" err="1" smtClean="0">
                    <a:latin typeface="+mj-lt"/>
                  </a:rPr>
                  <a:t>wetted</a:t>
                </a:r>
                <a:r>
                  <a:rPr lang="sv-SE" dirty="0" smtClean="0">
                    <a:latin typeface="+mj-lt"/>
                  </a:rPr>
                  <a:t> area) </a:t>
                </a:r>
                <a:r>
                  <a:rPr lang="sv-SE" dirty="0" err="1">
                    <a:latin typeface="+mj-lt"/>
                  </a:rPr>
                  <a:t>magnetic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field</a:t>
                </a:r>
                <a:endParaRPr lang="sv-SE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sv-SE" dirty="0" err="1" smtClean="0">
                    <a:latin typeface="+mj-lt"/>
                  </a:rPr>
                  <a:t>Sufficiently</a:t>
                </a:r>
                <a:r>
                  <a:rPr lang="sv-SE" dirty="0" smtClean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refined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mesh</a:t>
                </a:r>
                <a:r>
                  <a:rPr lang="sv-SE" dirty="0">
                    <a:latin typeface="+mj-lt"/>
                  </a:rPr>
                  <a:t> over a </a:t>
                </a:r>
                <a:r>
                  <a:rPr lang="sv-SE" dirty="0" err="1">
                    <a:latin typeface="+mj-lt"/>
                  </a:rPr>
                  <a:t>wide</a:t>
                </a:r>
                <a:r>
                  <a:rPr lang="sv-SE" dirty="0">
                    <a:latin typeface="+mj-lt"/>
                  </a:rPr>
                  <a:t> panel </a:t>
                </a:r>
                <a:r>
                  <a:rPr lang="sv-SE" dirty="0" err="1">
                    <a:latin typeface="+mj-lt"/>
                  </a:rPr>
                  <a:t>surface</a:t>
                </a:r>
                <a:r>
                  <a:rPr lang="sv-SE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sv-S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sv-S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sv-S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sv-S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) elements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sv-SE" dirty="0" err="1">
                    <a:latin typeface="+mj-lt"/>
                  </a:rPr>
                  <a:t>Sufficiently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high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statistics</a:t>
                </a:r>
                <a:r>
                  <a:rPr lang="sv-SE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sv-S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dirty="0">
                    <a:latin typeface="+mj-lt"/>
                  </a:rPr>
                  <a:t>/marker), leading to a total </a:t>
                </a:r>
                <a:r>
                  <a:rPr lang="sv-SE" dirty="0" err="1">
                    <a:latin typeface="+mj-lt"/>
                  </a:rPr>
                  <a:t>of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more</a:t>
                </a:r>
                <a:r>
                  <a:rPr lang="sv-SE" dirty="0">
                    <a:latin typeface="+mj-lt"/>
                  </a:rPr>
                  <a:t> </a:t>
                </a:r>
                <a:r>
                  <a:rPr lang="sv-SE" dirty="0" err="1">
                    <a:latin typeface="+mj-lt"/>
                  </a:rPr>
                  <a:t>than</a:t>
                </a:r>
                <a:r>
                  <a:rPr lang="sv-SE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primary </a:t>
                </a:r>
                <a:r>
                  <a:rPr lang="en-US" dirty="0" smtClean="0">
                    <a:latin typeface="+mj-lt"/>
                  </a:rPr>
                  <a:t>electrons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2" y="3554086"/>
                <a:ext cx="7976021" cy="2201757"/>
              </a:xfrm>
              <a:prstGeom prst="rect">
                <a:avLst/>
              </a:prstGeom>
              <a:blipFill>
                <a:blip r:embed="rId4"/>
                <a:stretch>
                  <a:fillRect l="-841" t="-1108" b="-360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36" y="3421626"/>
            <a:ext cx="3410061" cy="3146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55555" y="177743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~1 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54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31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err="1" smtClean="0">
                <a:solidFill>
                  <a:srgbClr val="002060"/>
                </a:solidFill>
              </a:rPr>
              <a:t>Summary</a:t>
            </a:r>
            <a:r>
              <a:rPr lang="sv-SE" sz="3200" dirty="0" smtClean="0">
                <a:solidFill>
                  <a:srgbClr val="002060"/>
                </a:solidFill>
              </a:rPr>
              <a:t> I 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140" y="729064"/>
            <a:ext cx="115474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Geant4 set-ups developed to accommodate specifics of RE-impacts in fusion scenarios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Selection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>
                <a:latin typeface="+mj-lt"/>
              </a:rPr>
              <a:t>of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accurate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physics</a:t>
            </a:r>
            <a:r>
              <a:rPr lang="sv-SE" dirty="0">
                <a:latin typeface="+mj-lt"/>
              </a:rPr>
              <a:t> list </a:t>
            </a:r>
            <a:r>
              <a:rPr lang="sv-SE" dirty="0" err="1">
                <a:latin typeface="+mj-lt"/>
              </a:rPr>
              <a:t>benchmarked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against</a:t>
            </a:r>
            <a:r>
              <a:rPr lang="sv-SE" dirty="0">
                <a:latin typeface="+mj-lt"/>
              </a:rPr>
              <a:t> experimental data on </a:t>
            </a:r>
            <a:r>
              <a:rPr lang="sv-SE" dirty="0" err="1">
                <a:latin typeface="+mj-lt"/>
              </a:rPr>
              <a:t>high</a:t>
            </a:r>
            <a:r>
              <a:rPr lang="sv-SE" dirty="0">
                <a:latin typeface="+mj-lt"/>
              </a:rPr>
              <a:t> Z materials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High</a:t>
            </a:r>
            <a:r>
              <a:rPr lang="sv-SE" dirty="0" smtClean="0">
                <a:latin typeface="+mj-lt"/>
              </a:rPr>
              <a:t> resolution </a:t>
            </a:r>
            <a:r>
              <a:rPr lang="sv-SE" dirty="0" err="1" smtClean="0">
                <a:latin typeface="+mj-lt"/>
              </a:rPr>
              <a:t>required</a:t>
            </a:r>
            <a:r>
              <a:rPr lang="sv-SE" dirty="0" smtClean="0">
                <a:latin typeface="+mj-lt"/>
              </a:rPr>
              <a:t> for </a:t>
            </a:r>
            <a:r>
              <a:rPr lang="sv-SE" dirty="0" err="1" smtClean="0">
                <a:latin typeface="+mj-lt"/>
              </a:rPr>
              <a:t>grazing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angles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through</a:t>
            </a:r>
            <a:r>
              <a:rPr lang="sv-SE" dirty="0" smtClean="0">
                <a:latin typeface="+mj-lt"/>
              </a:rPr>
              <a:t> adaptive </a:t>
            </a:r>
            <a:r>
              <a:rPr lang="sv-SE" dirty="0" err="1" smtClean="0">
                <a:latin typeface="+mj-lt"/>
              </a:rPr>
              <a:t>meshing</a:t>
            </a:r>
            <a:endParaRPr lang="sv-SE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Reliable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statistics</a:t>
            </a:r>
            <a:r>
              <a:rPr lang="sv-SE" dirty="0" smtClean="0">
                <a:latin typeface="+mj-lt"/>
              </a:rPr>
              <a:t> (</a:t>
            </a:r>
            <a:r>
              <a:rPr lang="sv-SE" dirty="0" err="1" smtClean="0">
                <a:latin typeface="+mj-lt"/>
              </a:rPr>
              <a:t>aiming</a:t>
            </a:r>
            <a:r>
              <a:rPr lang="sv-SE" dirty="0" smtClean="0">
                <a:latin typeface="+mj-lt"/>
              </a:rPr>
              <a:t> to MC </a:t>
            </a:r>
            <a:r>
              <a:rPr lang="sv-SE" dirty="0" err="1" smtClean="0">
                <a:latin typeface="+mj-lt"/>
              </a:rPr>
              <a:t>errors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below</a:t>
            </a:r>
            <a:r>
              <a:rPr lang="sv-SE" dirty="0" smtClean="0">
                <a:latin typeface="+mj-lt"/>
              </a:rPr>
              <a:t> 1% 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Complex</a:t>
            </a:r>
            <a:r>
              <a:rPr lang="sv-SE" dirty="0" smtClean="0">
                <a:latin typeface="+mj-lt"/>
              </a:rPr>
              <a:t> PFC and B </a:t>
            </a:r>
            <a:r>
              <a:rPr lang="sv-SE" dirty="0" err="1" smtClean="0">
                <a:latin typeface="+mj-lt"/>
              </a:rPr>
              <a:t>field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geometries</a:t>
            </a:r>
            <a:endParaRPr lang="sv-SE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Two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stage</a:t>
            </a:r>
            <a:r>
              <a:rPr lang="sv-SE" dirty="0" smtClean="0">
                <a:latin typeface="+mj-lt"/>
              </a:rPr>
              <a:t> approach to </a:t>
            </a:r>
            <a:r>
              <a:rPr lang="sv-SE" dirty="0" err="1" smtClean="0">
                <a:latin typeface="+mj-lt"/>
              </a:rPr>
              <a:t>accommodate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large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wetted</a:t>
            </a:r>
            <a:r>
              <a:rPr lang="sv-SE" dirty="0" smtClean="0">
                <a:latin typeface="+mj-lt"/>
              </a:rPr>
              <a:t> areas &amp; the </a:t>
            </a:r>
            <a:r>
              <a:rPr lang="sv-SE" dirty="0" err="1" smtClean="0">
                <a:latin typeface="+mj-lt"/>
              </a:rPr>
              <a:t>need</a:t>
            </a:r>
            <a:r>
              <a:rPr lang="sv-SE" dirty="0" smtClean="0">
                <a:latin typeface="+mj-lt"/>
              </a:rPr>
              <a:t> for </a:t>
            </a:r>
            <a:r>
              <a:rPr lang="sv-SE" dirty="0" err="1" smtClean="0">
                <a:latin typeface="+mj-lt"/>
              </a:rPr>
              <a:t>high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statistics</a:t>
            </a:r>
            <a:endParaRPr lang="sv-SE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Flexibility</a:t>
            </a:r>
            <a:r>
              <a:rPr lang="sv-SE" dirty="0" smtClean="0">
                <a:latin typeface="+mj-lt"/>
              </a:rPr>
              <a:t> for </a:t>
            </a:r>
            <a:r>
              <a:rPr lang="en-US" dirty="0">
                <a:latin typeface="+mj-lt"/>
              </a:rPr>
              <a:t>wide </a:t>
            </a:r>
            <a:r>
              <a:rPr lang="en-US" dirty="0" smtClean="0">
                <a:latin typeface="+mj-lt"/>
              </a:rPr>
              <a:t>RE input repertoire (empirical distributions, JOREK, DREAM, KORC)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 smtClean="0">
              <a:latin typeface="+mj-lt"/>
            </a:endParaRPr>
          </a:p>
          <a:p>
            <a:pPr algn="ctr"/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Geant4-MEMENTO work-flow for </a:t>
            </a:r>
            <a:r>
              <a:rPr lang="en-GB" sz="2000" i="1" dirty="0" smtClean="0">
                <a:solidFill>
                  <a:srgbClr val="0070C0"/>
                </a:solidFill>
                <a:latin typeface="+mj-lt"/>
              </a:rPr>
              <a:t>W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PFCs</a:t>
            </a:r>
            <a:endParaRPr lang="sv-SE" sz="2000" dirty="0" smtClean="0">
              <a:solidFill>
                <a:srgbClr val="0070C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smtClean="0">
                <a:latin typeface="+mj-lt"/>
              </a:rPr>
              <a:t>Geant4 </a:t>
            </a:r>
            <a:r>
              <a:rPr lang="sv-SE" dirty="0" err="1" smtClean="0">
                <a:latin typeface="+mj-lt"/>
              </a:rPr>
              <a:t>geometry</a:t>
            </a:r>
            <a:r>
              <a:rPr lang="sv-SE" dirty="0" smtClean="0">
                <a:latin typeface="+mj-lt"/>
              </a:rPr>
              <a:t> and </a:t>
            </a:r>
            <a:r>
              <a:rPr lang="sv-SE" dirty="0" err="1" smtClean="0">
                <a:latin typeface="+mj-lt"/>
              </a:rPr>
              <a:t>mesh</a:t>
            </a:r>
            <a:r>
              <a:rPr lang="sv-SE" dirty="0" smtClean="0">
                <a:latin typeface="+mj-lt"/>
              </a:rPr>
              <a:t> is </a:t>
            </a:r>
            <a:r>
              <a:rPr lang="sv-SE" dirty="0" err="1" smtClean="0">
                <a:latin typeface="+mj-lt"/>
              </a:rPr>
              <a:t>adjusted</a:t>
            </a:r>
            <a:r>
              <a:rPr lang="sv-SE" dirty="0" smtClean="0">
                <a:latin typeface="+mj-lt"/>
              </a:rPr>
              <a:t> to </a:t>
            </a:r>
            <a:r>
              <a:rPr lang="sv-SE" dirty="0" err="1" smtClean="0">
                <a:latin typeface="+mj-lt"/>
              </a:rPr>
              <a:t>MEMENTO’s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>
                <a:latin typeface="+mj-lt"/>
              </a:rPr>
              <a:t>domain</a:t>
            </a:r>
            <a:r>
              <a:rPr lang="sv-SE" dirty="0">
                <a:latin typeface="+mj-lt"/>
              </a:rPr>
              <a:t> and </a:t>
            </a:r>
            <a:r>
              <a:rPr lang="sv-SE" dirty="0" smtClean="0">
                <a:latin typeface="+mj-lt"/>
              </a:rPr>
              <a:t>adaptive </a:t>
            </a:r>
            <a:r>
              <a:rPr lang="sv-SE" dirty="0" err="1" smtClean="0">
                <a:latin typeface="+mj-lt"/>
              </a:rPr>
              <a:t>mesh</a:t>
            </a:r>
            <a:r>
              <a:rPr lang="sv-SE" dirty="0" smtClean="0"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err="1" smtClean="0">
                <a:latin typeface="+mj-lt"/>
              </a:rPr>
              <a:t>Often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iterative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runs</a:t>
            </a:r>
            <a:r>
              <a:rPr lang="sv-SE" dirty="0" smtClean="0">
                <a:latin typeface="+mj-lt"/>
              </a:rPr>
              <a:t> to </a:t>
            </a:r>
            <a:r>
              <a:rPr lang="sv-SE" dirty="0" err="1" smtClean="0">
                <a:latin typeface="+mj-lt"/>
              </a:rPr>
              <a:t>find</a:t>
            </a:r>
            <a:r>
              <a:rPr lang="sv-SE" dirty="0" smtClean="0">
                <a:latin typeface="+mj-lt"/>
              </a:rPr>
              <a:t> resolution limit given the </a:t>
            </a:r>
            <a:r>
              <a:rPr lang="sv-SE" dirty="0" err="1" smtClean="0">
                <a:latin typeface="+mj-lt"/>
              </a:rPr>
              <a:t>smoothing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effect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of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thermal</a:t>
            </a:r>
            <a:r>
              <a:rPr lang="sv-SE" dirty="0" smtClean="0">
                <a:latin typeface="+mj-lt"/>
              </a:rPr>
              <a:t> diffusion</a:t>
            </a:r>
            <a:endParaRPr lang="en-GB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233" y="4647004"/>
            <a:ext cx="4454014" cy="1209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RE </a:t>
            </a:r>
            <a:r>
              <a:rPr lang="sv-SE" dirty="0" err="1">
                <a:latin typeface="+mj-lt"/>
              </a:rPr>
              <a:t>impacts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through</a:t>
            </a:r>
            <a:r>
              <a:rPr lang="sv-SE" dirty="0">
                <a:latin typeface="+mj-lt"/>
              </a:rPr>
              <a:t> DREAM, JOREK, KORC </a:t>
            </a:r>
            <a:r>
              <a:rPr lang="sv-SE" dirty="0" smtClean="0">
                <a:latin typeface="+mj-lt"/>
              </a:rPr>
              <a:t>or </a:t>
            </a:r>
            <a:r>
              <a:rPr lang="sv-SE" dirty="0" err="1" smtClean="0">
                <a:latin typeface="+mj-lt"/>
              </a:rPr>
              <a:t>any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>
                <a:latin typeface="+mj-lt"/>
              </a:rPr>
              <a:t>other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formulations</a:t>
            </a:r>
            <a:endParaRPr lang="sv-S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</a:rPr>
              <a:t>PFC and B </a:t>
            </a:r>
            <a:r>
              <a:rPr lang="sv-SE" dirty="0" err="1" smtClean="0">
                <a:latin typeface="+mj-lt"/>
              </a:rPr>
              <a:t>field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geometry</a:t>
            </a:r>
            <a:endParaRPr lang="sv-SE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</a:rPr>
              <a:t>PFC </a:t>
            </a:r>
            <a:r>
              <a:rPr lang="sv-SE" dirty="0" err="1" smtClean="0">
                <a:latin typeface="+mj-lt"/>
              </a:rPr>
              <a:t>structure</a:t>
            </a:r>
            <a:r>
              <a:rPr lang="sv-SE" dirty="0" smtClean="0">
                <a:latin typeface="+mj-lt"/>
              </a:rPr>
              <a:t> (</a:t>
            </a:r>
            <a:r>
              <a:rPr lang="sv-SE" dirty="0" err="1" smtClean="0">
                <a:latin typeface="+mj-lt"/>
              </a:rPr>
              <a:t>layers</a:t>
            </a:r>
            <a:r>
              <a:rPr lang="sv-SE" dirty="0" smtClean="0">
                <a:latin typeface="+mj-lt"/>
              </a:rPr>
              <a:t>, pipes </a:t>
            </a:r>
            <a:r>
              <a:rPr lang="sv-SE" dirty="0" err="1" smtClean="0">
                <a:latin typeface="+mj-lt"/>
              </a:rPr>
              <a:t>etc</a:t>
            </a:r>
            <a:r>
              <a:rPr lang="sv-SE" dirty="0" smtClean="0">
                <a:latin typeface="+mj-lt"/>
              </a:rPr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1806" y="4750139"/>
            <a:ext cx="119211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Geant</a:t>
            </a:r>
            <a:r>
              <a:rPr lang="sv-SE" dirty="0"/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9657" y="4728018"/>
            <a:ext cx="143551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MEMENTO</a:t>
            </a:r>
          </a:p>
          <a:p>
            <a:pPr algn="ctr"/>
            <a:r>
              <a:rPr lang="sv-SE" dirty="0" smtClean="0"/>
              <a:t>(heat </a:t>
            </a:r>
            <a:r>
              <a:rPr lang="sv-SE" dirty="0" err="1" smtClean="0"/>
              <a:t>solver</a:t>
            </a:r>
            <a:r>
              <a:rPr lang="sv-SE" dirty="0" smtClean="0"/>
              <a:t>)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865671" y="42627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+mj-lt"/>
              </a:rPr>
              <a:t>INPUT</a:t>
            </a:r>
            <a:endParaRPr lang="sv-SE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89990" y="5008237"/>
            <a:ext cx="628072" cy="398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17100" y="5052481"/>
            <a:ext cx="5825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17100" y="5185218"/>
            <a:ext cx="5309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8701849" y="5008236"/>
            <a:ext cx="491651" cy="398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/>
          <p:cNvSpPr/>
          <p:nvPr/>
        </p:nvSpPr>
        <p:spPr>
          <a:xfrm>
            <a:off x="9217724" y="4686618"/>
            <a:ext cx="2883371" cy="11328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smtClean="0">
                <a:latin typeface="+mj-lt"/>
              </a:rPr>
              <a:t>In-</a:t>
            </a:r>
            <a:r>
              <a:rPr lang="sv-SE" dirty="0" err="1" smtClean="0">
                <a:latin typeface="+mj-lt"/>
              </a:rPr>
              <a:t>depth</a:t>
            </a:r>
            <a:r>
              <a:rPr lang="sv-SE" dirty="0" smtClean="0">
                <a:latin typeface="+mj-lt"/>
              </a:rPr>
              <a:t> T </a:t>
            </a:r>
            <a:r>
              <a:rPr lang="sv-SE" dirty="0" err="1" smtClean="0">
                <a:latin typeface="+mj-lt"/>
              </a:rPr>
              <a:t>profiles</a:t>
            </a:r>
            <a:endParaRPr lang="sv-SE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 smtClean="0">
                <a:latin typeface="+mj-lt"/>
              </a:rPr>
              <a:t>Vaporization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losses</a:t>
            </a:r>
            <a:endParaRPr lang="sv-SE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 smtClean="0">
                <a:latin typeface="+mj-lt"/>
              </a:rPr>
              <a:t>Melt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depths</a:t>
            </a:r>
            <a:endParaRPr lang="sv-SE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>
                <a:latin typeface="+mj-lt"/>
              </a:rPr>
              <a:t>C</a:t>
            </a:r>
            <a:r>
              <a:rPr lang="sv-SE" dirty="0" err="1" smtClean="0">
                <a:latin typeface="+mj-lt"/>
              </a:rPr>
              <a:t>oolant</a:t>
            </a:r>
            <a:r>
              <a:rPr lang="sv-SE" dirty="0" smtClean="0">
                <a:latin typeface="+mj-lt"/>
              </a:rPr>
              <a:t> interface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32890" y="4234618"/>
            <a:ext cx="223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+mj-lt"/>
              </a:rPr>
              <a:t>OUTPUT</a:t>
            </a:r>
            <a:endParaRPr lang="sv-SE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7510" y="6047041"/>
            <a:ext cx="2883371" cy="709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 smtClean="0">
                <a:latin typeface="+mj-lt"/>
              </a:rPr>
              <a:t>Backscattered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products</a:t>
            </a:r>
            <a:endParaRPr lang="sv-SE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PFC activation</a:t>
            </a:r>
            <a:endParaRPr lang="sv-SE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0397" y="5726118"/>
            <a:ext cx="223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+mj-lt"/>
              </a:rPr>
              <a:t>OUTPUT</a:t>
            </a:r>
            <a:endParaRPr lang="sv-SE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00095" y="5667753"/>
            <a:ext cx="360369" cy="398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32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err="1" smtClean="0">
                <a:solidFill>
                  <a:srgbClr val="002060"/>
                </a:solidFill>
              </a:rPr>
              <a:t>Summary</a:t>
            </a:r>
            <a:r>
              <a:rPr lang="sv-SE" sz="3200" dirty="0" smtClean="0">
                <a:solidFill>
                  <a:srgbClr val="002060"/>
                </a:solidFill>
              </a:rPr>
              <a:t> II 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5740" y="775603"/>
            <a:ext cx="11547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LS-DYNA </a:t>
            </a:r>
            <a:r>
              <a:rPr lang="sv-SE" sz="2000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modelling</a:t>
            </a:r>
            <a:r>
              <a:rPr lang="sv-SE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of</a:t>
            </a:r>
            <a:r>
              <a:rPr lang="sv-SE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i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</a:t>
            </a:r>
            <a:r>
              <a:rPr lang="sv-SE" sz="2000" i="1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rittle</a:t>
            </a:r>
            <a:r>
              <a:rPr lang="sv-SE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PFCs</a:t>
            </a:r>
            <a:endParaRPr lang="sv-SE" sz="2000" dirty="0" smtClean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endParaRPr lang="sv-SE" sz="800" dirty="0" smtClean="0">
              <a:solidFill>
                <a:srgbClr val="00B050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Already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beyond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linear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thermo-elastic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responce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of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NF Letter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Element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deletion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simulations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are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being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mesh</a:t>
            </a:r>
            <a:r>
              <a:rPr lang="sv-SE" sz="2000" dirty="0" err="1">
                <a:latin typeface="+mj-lt"/>
                <a:sym typeface="Wingdings" panose="05000000000000000000" pitchFamily="2" charset="2"/>
              </a:rPr>
              <a:t>-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optimized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to </a:t>
            </a:r>
          </a:p>
          <a:p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   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enable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i="1" dirty="0" err="1" smtClean="0">
                <a:latin typeface="+mj-lt"/>
                <a:sym typeface="Wingdings" panose="05000000000000000000" pitchFamily="2" charset="2"/>
              </a:rPr>
              <a:t>quantitative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latin typeface="+mj-lt"/>
                <a:sym typeface="Wingdings" panose="05000000000000000000" pitchFamily="2" charset="2"/>
              </a:rPr>
              <a:t>comparison</a:t>
            </a:r>
            <a:r>
              <a:rPr lang="sv-SE" sz="2000" dirty="0" smtClean="0">
                <a:latin typeface="+mj-lt"/>
                <a:sym typeface="Wingdings" panose="05000000000000000000" pitchFamily="2" charset="2"/>
              </a:rPr>
              <a:t>  </a:t>
            </a:r>
          </a:p>
          <a:p>
            <a:pPr algn="ctr"/>
            <a:endParaRPr lang="en-GB" sz="2000" dirty="0" smtClean="0"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66" y="181248"/>
            <a:ext cx="3817906" cy="1684712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41396" y="254235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smtClean="0">
                <a:solidFill>
                  <a:srgbClr val="002060"/>
                </a:solidFill>
              </a:rPr>
              <a:t>Outlook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8140" y="2972367"/>
            <a:ext cx="115474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i="1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Brit</a:t>
            </a:r>
            <a:r>
              <a:rPr lang="sv-SE" i="1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tle</a:t>
            </a:r>
            <a:r>
              <a:rPr lang="sv-SE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PFCs</a:t>
            </a:r>
            <a:endParaRPr lang="sv-SE" dirty="0" smtClean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endParaRPr lang="sv-SE" dirty="0" smtClean="0">
              <a:solidFill>
                <a:srgbClr val="00B050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  <a:sym typeface="Wingdings" panose="05000000000000000000" pitchFamily="2" charset="2"/>
              </a:rPr>
              <a:t>SPH and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other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methods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for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debris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</a:p>
          <a:p>
            <a:r>
              <a:rPr lang="sv-SE" dirty="0" smtClean="0">
                <a:latin typeface="+mj-lt"/>
                <a:sym typeface="Wingdings" panose="05000000000000000000" pitchFamily="2" charset="2"/>
              </a:rPr>
              <a:t>speeds and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sizes</a:t>
            </a:r>
            <a:endParaRPr lang="en-GB" dirty="0" smtClean="0">
              <a:latin typeface="+mj-lt"/>
            </a:endParaRPr>
          </a:p>
          <a:p>
            <a:r>
              <a:rPr lang="sv-SE" i="1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W</a:t>
            </a:r>
            <a:r>
              <a:rPr lang="sv-SE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PFCs</a:t>
            </a:r>
            <a:endParaRPr lang="sv-SE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  <a:sym typeface="Wingdings" panose="05000000000000000000" pitchFamily="2" charset="2"/>
              </a:rPr>
              <a:t>Multi-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phase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>
                <a:latin typeface="+mj-lt"/>
                <a:sym typeface="Wingdings" panose="05000000000000000000" pitchFamily="2" charset="2"/>
              </a:rPr>
              <a:t>e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quation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of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state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(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EoS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) is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critical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 smtClean="0">
                <a:latin typeface="+mj-lt"/>
                <a:sym typeface="Wingdings" panose="05000000000000000000" pitchFamily="2" charset="2"/>
              </a:rPr>
              <a:t>Advanced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strength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model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(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including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viscoplastic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effects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) is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critical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,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e.g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. Johnson-Cook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model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featuring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material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coefficients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based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on experiments.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 smtClean="0">
                <a:latin typeface="+mj-lt"/>
                <a:sym typeface="Wingdings" panose="05000000000000000000" pitchFamily="2" charset="2"/>
              </a:rPr>
              <a:t>We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consider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exploiting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the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results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of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the PWIE–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funded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activity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of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Milano CNR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laboratory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work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on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high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velocity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err="1" smtClean="0">
                <a:latin typeface="+mj-lt"/>
                <a:sym typeface="Wingdings" panose="05000000000000000000" pitchFamily="2" charset="2"/>
              </a:rPr>
              <a:t>impacts</a:t>
            </a:r>
            <a:r>
              <a:rPr lang="sv-SE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sv-SE" dirty="0" smtClean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[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Tolias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i="1" dirty="0" smtClean="0">
                <a:solidFill>
                  <a:srgbClr val="00B050"/>
                </a:solidFill>
                <a:latin typeface="+mj-lt"/>
              </a:rPr>
              <a:t>et </a:t>
            </a:r>
            <a:r>
              <a:rPr lang="sv-SE" i="1" dirty="0">
                <a:solidFill>
                  <a:srgbClr val="00B050"/>
                </a:solidFill>
                <a:latin typeface="+mj-lt"/>
              </a:rPr>
              <a:t>al</a:t>
            </a:r>
            <a:r>
              <a:rPr lang="sv-SE" dirty="0">
                <a:solidFill>
                  <a:srgbClr val="00B050"/>
                </a:solidFill>
                <a:latin typeface="+mj-lt"/>
              </a:rPr>
              <a:t>, 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FED </a:t>
            </a:r>
            <a:r>
              <a:rPr lang="sv-SE" b="1" dirty="0" smtClean="0">
                <a:solidFill>
                  <a:srgbClr val="00B050"/>
                </a:solidFill>
                <a:latin typeface="+mj-lt"/>
              </a:rPr>
              <a:t>195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, 113938 (2023); De Angeli, NME </a:t>
            </a:r>
            <a:r>
              <a:rPr lang="sv-SE" b="1" dirty="0" smtClean="0">
                <a:solidFill>
                  <a:srgbClr val="00B050"/>
                </a:solidFill>
                <a:latin typeface="+mj-lt"/>
              </a:rPr>
              <a:t>41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, 101735 (2024)] </a:t>
            </a:r>
            <a:r>
              <a:rPr lang="sv-SE" dirty="0" smtClean="0">
                <a:latin typeface="+mj-lt"/>
              </a:rPr>
              <a:t>to fine </a:t>
            </a:r>
            <a:r>
              <a:rPr lang="sv-SE" dirty="0" err="1" smtClean="0">
                <a:latin typeface="+mj-lt"/>
              </a:rPr>
              <a:t>tune</a:t>
            </a:r>
            <a:r>
              <a:rPr lang="sv-SE" dirty="0" smtClean="0">
                <a:latin typeface="+mj-lt"/>
              </a:rPr>
              <a:t> the </a:t>
            </a:r>
            <a:r>
              <a:rPr lang="sv-SE" dirty="0" err="1" smtClean="0">
                <a:latin typeface="+mj-lt"/>
              </a:rPr>
              <a:t>EoS</a:t>
            </a:r>
            <a:r>
              <a:rPr lang="sv-SE" dirty="0" smtClean="0">
                <a:latin typeface="+mj-lt"/>
              </a:rPr>
              <a:t> and </a:t>
            </a:r>
            <a:r>
              <a:rPr lang="sv-SE" dirty="0" err="1" smtClean="0">
                <a:latin typeface="+mj-lt"/>
              </a:rPr>
              <a:t>strength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models</a:t>
            </a:r>
            <a:r>
              <a:rPr lang="sv-SE" dirty="0" smtClean="0">
                <a:latin typeface="+mj-lt"/>
              </a:rPr>
              <a:t> for W.</a:t>
            </a:r>
            <a:endParaRPr lang="sv-SE" dirty="0" smtClean="0">
              <a:solidFill>
                <a:srgbClr val="00B050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WPTE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first</a:t>
            </a:r>
            <a:r>
              <a:rPr lang="sv-SE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controlled</a:t>
            </a:r>
            <a:r>
              <a:rPr lang="sv-SE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W experiments on AUG and WEST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are</a:t>
            </a:r>
            <a:r>
              <a:rPr lang="sv-SE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on the </a:t>
            </a:r>
            <a:r>
              <a:rPr lang="sv-SE" sz="2000" dirty="0" err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way</a:t>
            </a:r>
            <a:r>
              <a:rPr lang="sv-SE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!</a:t>
            </a:r>
            <a:endParaRPr lang="sv-SE" sz="2000" dirty="0"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187" y="2529929"/>
            <a:ext cx="7224613" cy="16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4</a:t>
            </a:fld>
            <a:endParaRPr lang="sv-SE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179317"/>
            <a:ext cx="12238426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Brittle, no liquid phase </a:t>
            </a:r>
            <a:r>
              <a:rPr lang="en-GB" sz="3200" dirty="0" smtClean="0">
                <a:solidFill>
                  <a:srgbClr val="FF0000"/>
                </a:solidFill>
              </a:rPr>
              <a:t>(C, BN) </a:t>
            </a:r>
            <a:r>
              <a:rPr lang="en-GB" sz="3200" i="1" dirty="0" smtClean="0">
                <a:solidFill>
                  <a:srgbClr val="002060"/>
                </a:solidFill>
              </a:rPr>
              <a:t>vs</a:t>
            </a:r>
            <a:r>
              <a:rPr lang="en-GB" sz="3200" dirty="0" smtClean="0">
                <a:solidFill>
                  <a:srgbClr val="002060"/>
                </a:solidFill>
              </a:rPr>
              <a:t> ductile with liquid phase </a:t>
            </a:r>
            <a:r>
              <a:rPr lang="en-GB" sz="3200" dirty="0" smtClean="0">
                <a:solidFill>
                  <a:srgbClr val="FF0000"/>
                </a:solidFill>
              </a:rPr>
              <a:t>(W, Mo)</a:t>
            </a:r>
            <a:endParaRPr lang="sv-SE" sz="32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474" y="729064"/>
            <a:ext cx="11539070" cy="5874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8296" y="1203605"/>
            <a:ext cx="572929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All modelling has been so far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limited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to the thermal response.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The thermomechanical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response in the solid phase and the hydrodynamic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response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in the liquid phase not considered yet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just"/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 algn="just"/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To </a:t>
            </a:r>
            <a:r>
              <a:rPr lang="en-US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realistically</a:t>
            </a:r>
            <a:r>
              <a:rPr lang="en-US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model RE-induced W damage, we need to go beyond heat transfer and </a:t>
            </a:r>
            <a:r>
              <a:rPr lang="en-US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beyond </a:t>
            </a:r>
            <a:r>
              <a:rPr lang="en-US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one-way coupled </a:t>
            </a:r>
            <a:r>
              <a:rPr lang="en-US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thermoelasticity</a:t>
            </a:r>
            <a:r>
              <a:rPr lang="en-US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endParaRPr lang="en-US" dirty="0" smtClean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 err="1" smtClean="0">
                <a:latin typeface="+mj-lt"/>
              </a:rPr>
              <a:t>visco</a:t>
            </a:r>
            <a:r>
              <a:rPr lang="en-US" dirty="0" smtClean="0">
                <a:latin typeface="+mj-lt"/>
              </a:rPr>
              <a:t>-plasticity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hockwave propagation</a:t>
            </a:r>
            <a:endParaRPr lang="en-US" dirty="0">
              <a:latin typeface="+mj-lt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compressive flows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internal phase transitions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  <a:sym typeface="Wingdings" panose="05000000000000000000" pitchFamily="2" charset="2"/>
              </a:rPr>
              <a:t>large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strains / deformations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sym typeface="Wingdings" panose="05000000000000000000" pitchFamily="2" charset="2"/>
              </a:rPr>
              <a:t>material fragmentation</a:t>
            </a:r>
          </a:p>
          <a:p>
            <a:endParaRPr lang="en-GB" sz="2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288" y="1203605"/>
            <a:ext cx="553922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Thermo-mechanical </a:t>
            </a:r>
            <a:r>
              <a:rPr lang="en-US" dirty="0">
                <a:latin typeface="+mj-lt"/>
              </a:rPr>
              <a:t>response </a:t>
            </a:r>
            <a:r>
              <a:rPr lang="en-US" dirty="0" smtClean="0">
                <a:latin typeface="+mj-lt"/>
              </a:rPr>
              <a:t>has been modelled </a:t>
            </a:r>
            <a:r>
              <a:rPr lang="en-US" dirty="0">
                <a:latin typeface="+mj-lt"/>
              </a:rPr>
              <a:t>focusing on the </a:t>
            </a:r>
            <a:r>
              <a:rPr lang="en-US" i="1" dirty="0">
                <a:latin typeface="+mj-lt"/>
              </a:rPr>
              <a:t>onset</a:t>
            </a:r>
            <a:r>
              <a:rPr lang="en-US" dirty="0">
                <a:latin typeface="+mj-lt"/>
              </a:rPr>
              <a:t> of </a:t>
            </a:r>
            <a:r>
              <a:rPr lang="en-US" b="1" dirty="0" smtClean="0">
                <a:latin typeface="+mj-lt"/>
              </a:rPr>
              <a:t>brittle </a:t>
            </a:r>
            <a:r>
              <a:rPr lang="sv-SE" b="1" dirty="0" err="1" smtClean="0">
                <a:latin typeface="+mj-lt"/>
              </a:rPr>
              <a:t>failure</a:t>
            </a:r>
            <a:r>
              <a:rPr lang="sv-SE" b="1" dirty="0">
                <a:latin typeface="+mj-lt"/>
              </a:rPr>
              <a:t>. </a:t>
            </a:r>
            <a:r>
              <a:rPr lang="sv-SE" dirty="0" err="1" smtClean="0">
                <a:latin typeface="+mj-lt"/>
              </a:rPr>
              <a:t>Large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>
                <a:latin typeface="+mj-lt"/>
              </a:rPr>
              <a:t>strains</a:t>
            </a:r>
            <a:r>
              <a:rPr lang="sv-SE" dirty="0">
                <a:latin typeface="+mj-lt"/>
              </a:rPr>
              <a:t>, crack </a:t>
            </a:r>
            <a:r>
              <a:rPr lang="sv-SE" dirty="0" err="1">
                <a:latin typeface="+mj-lt"/>
              </a:rPr>
              <a:t>propagation</a:t>
            </a:r>
            <a:r>
              <a:rPr lang="sv-SE" dirty="0">
                <a:latin typeface="+mj-lt"/>
              </a:rPr>
              <a:t> </a:t>
            </a:r>
            <a:r>
              <a:rPr lang="sv-SE" dirty="0" smtClean="0">
                <a:latin typeface="+mj-lt"/>
              </a:rPr>
              <a:t>and </a:t>
            </a:r>
            <a:r>
              <a:rPr lang="en-US" dirty="0" smtClean="0">
                <a:latin typeface="+mj-lt"/>
              </a:rPr>
              <a:t>debris </a:t>
            </a:r>
            <a:r>
              <a:rPr lang="en-US" dirty="0">
                <a:latin typeface="+mj-lt"/>
              </a:rPr>
              <a:t>formation </a:t>
            </a:r>
            <a:r>
              <a:rPr lang="en-US" dirty="0" smtClean="0">
                <a:latin typeface="+mj-lt"/>
              </a:rPr>
              <a:t>are omitted.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ATJ </a:t>
            </a:r>
            <a:r>
              <a:rPr lang="en-US" dirty="0">
                <a:latin typeface="+mj-lt"/>
              </a:rPr>
              <a:t>graphite </a:t>
            </a:r>
            <a:r>
              <a:rPr lang="en-US" dirty="0" smtClean="0">
                <a:latin typeface="+mj-lt"/>
              </a:rPr>
              <a:t>and BN are mildly </a:t>
            </a:r>
            <a:r>
              <a:rPr lang="en-US" dirty="0">
                <a:latin typeface="+mj-lt"/>
              </a:rPr>
              <a:t>anisotropic and characterized by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approximately linear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stress-strain curves up to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their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fracture 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ne-way </a:t>
            </a:r>
            <a:r>
              <a:rPr lang="en-US" dirty="0">
                <a:latin typeface="+mj-lt"/>
              </a:rPr>
              <a:t>coupled linear thermo-elasticity theory </a:t>
            </a:r>
            <a:r>
              <a:rPr lang="en-US" dirty="0" smtClean="0">
                <a:latin typeface="+mj-lt"/>
              </a:rPr>
              <a:t>for isotropic </a:t>
            </a:r>
            <a:r>
              <a:rPr lang="en-US" dirty="0">
                <a:latin typeface="+mj-lt"/>
              </a:rPr>
              <a:t>homogeneous </a:t>
            </a:r>
            <a:r>
              <a:rPr lang="en-US" dirty="0" smtClean="0">
                <a:latin typeface="+mj-lt"/>
              </a:rPr>
              <a:t>materials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US" sz="800" dirty="0" smtClean="0">
              <a:latin typeface="+mj-lt"/>
            </a:endParaRP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R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. B.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Hetnarski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and M. R. </a:t>
            </a:r>
            <a:r>
              <a:rPr lang="en-US" sz="1600" dirty="0" err="1" smtClean="0">
                <a:solidFill>
                  <a:srgbClr val="00B050"/>
                </a:solidFill>
                <a:latin typeface="+mj-lt"/>
              </a:rPr>
              <a:t>Eslami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,  </a:t>
            </a:r>
          </a:p>
          <a:p>
            <a:pPr algn="ctr"/>
            <a:r>
              <a:rPr lang="en-US" sz="1600" i="1" dirty="0" smtClean="0">
                <a:solidFill>
                  <a:srgbClr val="00B050"/>
                </a:solidFill>
                <a:latin typeface="+mj-lt"/>
              </a:rPr>
              <a:t>Thermal </a:t>
            </a:r>
            <a:r>
              <a:rPr lang="en-US" sz="1600" i="1" dirty="0">
                <a:solidFill>
                  <a:srgbClr val="00B050"/>
                </a:solidFill>
                <a:latin typeface="+mj-lt"/>
              </a:rPr>
              <a:t>stresses </a:t>
            </a:r>
            <a:r>
              <a:rPr lang="en-US" sz="1600" i="1" dirty="0" smtClean="0">
                <a:solidFill>
                  <a:srgbClr val="00B050"/>
                </a:solidFill>
                <a:latin typeface="+mj-lt"/>
              </a:rPr>
              <a:t>– Advanced </a:t>
            </a:r>
            <a:r>
              <a:rPr lang="en-US" sz="1600" i="1" dirty="0">
                <a:solidFill>
                  <a:srgbClr val="00B050"/>
                </a:solidFill>
                <a:latin typeface="+mj-lt"/>
              </a:rPr>
              <a:t>theory and </a:t>
            </a:r>
            <a:r>
              <a:rPr lang="en-US" sz="1600" i="1" dirty="0" smtClean="0">
                <a:solidFill>
                  <a:srgbClr val="00B050"/>
                </a:solidFill>
                <a:latin typeface="+mj-lt"/>
              </a:rPr>
              <a:t>applications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, Springer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, New 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York, 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2019.</a:t>
            </a:r>
          </a:p>
          <a:p>
            <a:pPr algn="ctr"/>
            <a:endParaRPr lang="sv-SE" sz="1600" dirty="0" smtClean="0">
              <a:solidFill>
                <a:srgbClr val="00B050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v-SE" dirty="0" smtClean="0">
                <a:latin typeface="+mj-lt"/>
              </a:rPr>
              <a:t>The </a:t>
            </a:r>
            <a:r>
              <a:rPr lang="sv-SE" dirty="0" err="1" smtClean="0">
                <a:latin typeface="+mj-lt"/>
              </a:rPr>
              <a:t>model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can</a:t>
            </a:r>
            <a:r>
              <a:rPr lang="sv-SE" dirty="0" smtClean="0">
                <a:latin typeface="+mj-lt"/>
              </a:rPr>
              <a:t> be </a:t>
            </a:r>
            <a:r>
              <a:rPr lang="sv-SE" dirty="0" err="1" smtClean="0">
                <a:latin typeface="+mj-lt"/>
              </a:rPr>
              <a:t>extended</a:t>
            </a:r>
            <a:r>
              <a:rPr lang="sv-SE" dirty="0" smtClean="0">
                <a:latin typeface="+mj-lt"/>
              </a:rPr>
              <a:t> (</a:t>
            </a:r>
            <a:r>
              <a:rPr lang="sv-SE" dirty="0" err="1" smtClean="0">
                <a:latin typeface="+mj-lt"/>
              </a:rPr>
              <a:t>finite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strain</a:t>
            </a:r>
            <a:r>
              <a:rPr lang="sv-SE" dirty="0" smtClean="0">
                <a:latin typeface="+mj-lt"/>
              </a:rPr>
              <a:t>, </a:t>
            </a:r>
            <a:r>
              <a:rPr lang="sv-SE" dirty="0" err="1" smtClean="0">
                <a:latin typeface="+mj-lt"/>
              </a:rPr>
              <a:t>two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way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coupled</a:t>
            </a:r>
            <a:r>
              <a:rPr lang="sv-SE" dirty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displacement</a:t>
            </a:r>
            <a:r>
              <a:rPr lang="sv-SE" dirty="0" smtClean="0">
                <a:latin typeface="+mj-lt"/>
              </a:rPr>
              <a:t> and heat </a:t>
            </a:r>
            <a:r>
              <a:rPr lang="sv-SE" dirty="0" err="1" smtClean="0">
                <a:latin typeface="+mj-lt"/>
              </a:rPr>
              <a:t>equation</a:t>
            </a:r>
            <a:r>
              <a:rPr lang="sv-SE" dirty="0" err="1">
                <a:latin typeface="+mj-lt"/>
              </a:rPr>
              <a:t>s</a:t>
            </a:r>
            <a:r>
              <a:rPr lang="sv-SE" dirty="0" smtClean="0">
                <a:latin typeface="+mj-lt"/>
              </a:rPr>
              <a:t>) to </a:t>
            </a:r>
            <a:r>
              <a:rPr lang="sv-SE" dirty="0" err="1" smtClean="0">
                <a:latin typeface="+mj-lt"/>
              </a:rPr>
              <a:t>model</a:t>
            </a:r>
            <a:r>
              <a:rPr lang="sv-SE" dirty="0" smtClean="0">
                <a:latin typeface="+mj-lt"/>
              </a:rPr>
              <a:t> </a:t>
            </a:r>
            <a:r>
              <a:rPr lang="sv-SE" dirty="0" err="1" smtClean="0">
                <a:latin typeface="+mj-lt"/>
              </a:rPr>
              <a:t>fragmentation</a:t>
            </a:r>
            <a:r>
              <a:rPr lang="sv-SE" dirty="0" smtClean="0">
                <a:latin typeface="+mj-lt"/>
              </a:rPr>
              <a:t> and </a:t>
            </a:r>
            <a:r>
              <a:rPr lang="sv-SE" dirty="0" err="1" smtClean="0">
                <a:latin typeface="+mj-lt"/>
              </a:rPr>
              <a:t>debris</a:t>
            </a:r>
            <a:endParaRPr lang="sv-SE" dirty="0">
              <a:latin typeface="+mj-lt"/>
            </a:endParaRPr>
          </a:p>
          <a:p>
            <a:pPr algn="ctr"/>
            <a:endParaRPr lang="sv-SE" sz="1600" dirty="0" smtClean="0">
              <a:solidFill>
                <a:srgbClr val="00B050"/>
              </a:solidFill>
              <a:latin typeface="+mj-lt"/>
            </a:endParaRPr>
          </a:p>
          <a:p>
            <a:pPr algn="ctr"/>
            <a:endParaRPr lang="sv-SE" altLang="sv-SE" sz="1600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5" name="Right Brace 4"/>
          <p:cNvSpPr/>
          <p:nvPr/>
        </p:nvSpPr>
        <p:spPr>
          <a:xfrm>
            <a:off x="9939810" y="4212948"/>
            <a:ext cx="101196" cy="40253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ight Brace 7"/>
          <p:cNvSpPr/>
          <p:nvPr/>
        </p:nvSpPr>
        <p:spPr>
          <a:xfrm>
            <a:off x="9970376" y="4727014"/>
            <a:ext cx="76200" cy="41683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10132082" y="4679762"/>
            <a:ext cx="164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</a:t>
            </a:r>
            <a:r>
              <a:rPr lang="en-US" sz="1400" dirty="0" smtClean="0">
                <a:latin typeface="+mj-lt"/>
              </a:rPr>
              <a:t>ulti-phase </a:t>
            </a:r>
          </a:p>
          <a:p>
            <a:r>
              <a:rPr lang="en-US" sz="1400" dirty="0" smtClean="0">
                <a:latin typeface="+mj-lt"/>
              </a:rPr>
              <a:t>equation of state</a:t>
            </a:r>
            <a:endParaRPr lang="sv-SE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41006" y="3988350"/>
            <a:ext cx="2150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strength model incl. high strain rates, high temps. and strain hardening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10093982" y="5264065"/>
            <a:ext cx="76200" cy="41683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10295310" y="5163968"/>
            <a:ext cx="1852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e</a:t>
            </a:r>
            <a:r>
              <a:rPr lang="en-US" sz="1400" dirty="0" smtClean="0">
                <a:latin typeface="+mj-lt"/>
              </a:rPr>
              <a:t>xtended FEM, phase field method, SPH, ALE, PD </a:t>
            </a:r>
            <a:r>
              <a:rPr lang="en-US" sz="1400" dirty="0" err="1" smtClean="0">
                <a:latin typeface="+mj-lt"/>
              </a:rPr>
              <a:t>etc</a:t>
            </a:r>
            <a:endParaRPr lang="en-US" sz="1400" dirty="0" smtClean="0"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25362" y="676287"/>
            <a:ext cx="472339" cy="525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625047" y="668290"/>
            <a:ext cx="507663" cy="533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3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8641" y="2564268"/>
            <a:ext cx="11700049" cy="4572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Modelling </a:t>
            </a:r>
            <a:r>
              <a:rPr lang="en-GB" sz="3200" dirty="0" smtClean="0">
                <a:solidFill>
                  <a:srgbClr val="002060"/>
                </a:solidFill>
              </a:rPr>
              <a:t>of thermomechanical response of </a:t>
            </a:r>
            <a:r>
              <a:rPr lang="en-GB" sz="3200" i="1" dirty="0" smtClean="0">
                <a:solidFill>
                  <a:srgbClr val="002060"/>
                </a:solidFill>
              </a:rPr>
              <a:t>brittle</a:t>
            </a:r>
            <a:r>
              <a:rPr lang="en-GB" sz="3200" dirty="0" smtClean="0">
                <a:solidFill>
                  <a:srgbClr val="002060"/>
                </a:solidFill>
              </a:rPr>
              <a:t> materials </a:t>
            </a:r>
            <a:r>
              <a:rPr lang="en-GB" sz="3200" dirty="0">
                <a:solidFill>
                  <a:srgbClr val="002060"/>
                </a:solidFill>
              </a:rPr>
              <a:t>with </a:t>
            </a:r>
            <a:r>
              <a:rPr lang="en-GB" sz="3200" i="1" dirty="0">
                <a:solidFill>
                  <a:srgbClr val="002060"/>
                </a:solidFill>
              </a:rPr>
              <a:t>no liquid </a:t>
            </a:r>
            <a:r>
              <a:rPr lang="en-GB" sz="3200" i="1" dirty="0" smtClean="0">
                <a:solidFill>
                  <a:srgbClr val="002060"/>
                </a:solidFill>
              </a:rPr>
              <a:t>phase</a:t>
            </a:r>
            <a:r>
              <a:rPr lang="en-GB" sz="3200" dirty="0" smtClean="0">
                <a:solidFill>
                  <a:srgbClr val="002060"/>
                </a:solidFill>
              </a:rPr>
              <a:t>: </a:t>
            </a:r>
            <a:r>
              <a:rPr lang="en-GB" sz="3200" dirty="0">
                <a:solidFill>
                  <a:srgbClr val="002060"/>
                </a:solidFill>
              </a:rPr>
              <a:t>C and BN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3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DIII-D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graphite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experiment</a:t>
            </a:r>
            <a:endParaRPr lang="sv-SE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7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7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</a:t>
            </a:r>
            <a:r>
              <a:rPr lang="en-GB" sz="3200" i="1" dirty="0" smtClean="0">
                <a:solidFill>
                  <a:srgbClr val="002060"/>
                </a:solidFill>
              </a:rPr>
              <a:t>brittle</a:t>
            </a:r>
            <a:r>
              <a:rPr lang="en-GB" sz="3200" dirty="0" smtClean="0">
                <a:solidFill>
                  <a:srgbClr val="002060"/>
                </a:solidFill>
              </a:rPr>
              <a:t> material with </a:t>
            </a:r>
            <a:r>
              <a:rPr lang="en-GB" sz="3200" i="1" dirty="0" smtClean="0">
                <a:solidFill>
                  <a:srgbClr val="002060"/>
                </a:solidFill>
              </a:rPr>
              <a:t>no liquid phase</a:t>
            </a:r>
            <a:r>
              <a:rPr lang="en-GB" sz="3200" dirty="0" smtClean="0">
                <a:solidFill>
                  <a:srgbClr val="002060"/>
                </a:solidFill>
              </a:rPr>
              <a:t>: C and BN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3935" y="455341"/>
            <a:ext cx="11539070" cy="586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00297" y="2107814"/>
            <a:ext cx="68695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sv-S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KORC</a:t>
            </a:r>
            <a:r>
              <a:rPr lang="en-US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 striking positions &amp; momenta) </a:t>
            </a:r>
            <a:r>
              <a:rPr lang="en-US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 particle transport </a:t>
            </a:r>
            <a:r>
              <a:rPr lang="sv-SE" altLang="sv-SE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sv-SE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</a:t>
            </a:r>
            <a:r>
              <a:rPr lang="sv-SE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energy deposition</a:t>
            </a:r>
            <a:r>
              <a:rPr lang="sv-SE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v-SE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sv-SE" altLang="sv-S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</a:t>
            </a:r>
            <a:r>
              <a:rPr lang="sv-SE" altLang="sv-SE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multiphysics</a:t>
            </a:r>
            <a:r>
              <a:rPr lang="sv-SE" alt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sv-SE" alt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COMSOL</a:t>
            </a:r>
            <a:r>
              <a:rPr lang="sv-SE" altLang="sv-S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sv-SE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thermoelastic</a:t>
            </a:r>
            <a:r>
              <a:rPr lang="en-US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v-SE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en-US" altLang="sv-SE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sv-SE" u="sng" dirty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 conducted energy, damage topology, explosion time &amp; blown-off material </a:t>
            </a:r>
            <a:r>
              <a:rPr lang="en-US" alt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</a:p>
          <a:p>
            <a:pPr algn="just"/>
            <a:endParaRPr lang="en-US" altLang="sv-SE" dirty="0">
              <a:latin typeface="+mj-lt"/>
              <a:cs typeface="Arial" panose="020B0604020202020204" pitchFamily="34" charset="0"/>
            </a:endParaRPr>
          </a:p>
          <a:p>
            <a:r>
              <a:rPr lang="en-US" b="1" dirty="0">
                <a:latin typeface="+mj-lt"/>
              </a:rPr>
              <a:t>Local </a:t>
            </a:r>
            <a:r>
              <a:rPr lang="en-US" b="1" dirty="0" smtClean="0">
                <a:latin typeface="+mj-lt"/>
              </a:rPr>
              <a:t>failure criterion</a:t>
            </a:r>
            <a:r>
              <a:rPr lang="en-US" dirty="0" smtClean="0">
                <a:latin typeface="+mj-lt"/>
              </a:rPr>
              <a:t>: </a:t>
            </a:r>
            <a:r>
              <a:rPr lang="en-US" u="sng" dirty="0" smtClean="0">
                <a:latin typeface="+mj-lt"/>
              </a:rPr>
              <a:t>maximum normal stress theory</a:t>
            </a:r>
            <a:r>
              <a:rPr lang="en-US" dirty="0" smtClean="0">
                <a:latin typeface="+mj-lt"/>
              </a:rPr>
              <a:t>, the </a:t>
            </a:r>
            <a:r>
              <a:rPr lang="en-US" dirty="0">
                <a:latin typeface="+mj-lt"/>
              </a:rPr>
              <a:t>principal </a:t>
            </a:r>
            <a:r>
              <a:rPr lang="en-US" dirty="0" smtClean="0">
                <a:latin typeface="+mj-lt"/>
              </a:rPr>
              <a:t>stresses are </a:t>
            </a:r>
            <a:r>
              <a:rPr lang="en-US" dirty="0">
                <a:latin typeface="+mj-lt"/>
              </a:rPr>
              <a:t>compared </a:t>
            </a:r>
            <a:r>
              <a:rPr lang="en-US" dirty="0" smtClean="0">
                <a:latin typeface="+mj-lt"/>
              </a:rPr>
              <a:t>with the temperature dependent ultimate tensile or compressive strengths, </a:t>
            </a:r>
            <a:r>
              <a:rPr lang="en-US" dirty="0">
                <a:latin typeface="+mj-lt"/>
              </a:rPr>
              <a:t>depending on their sign.</a:t>
            </a:r>
            <a:endParaRPr lang="en-US" altLang="sv-SE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sv-S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model is capable to distinguish </a:t>
            </a:r>
            <a:r>
              <a:rPr lang="en-US" alt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different RE impact scenarios and to identify RE parameters which provide the best match to the observations</a:t>
            </a:r>
            <a:r>
              <a:rPr lang="en-US" altLang="sv-S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935" y="754435"/>
            <a:ext cx="7004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B050"/>
                </a:solidFill>
                <a:latin typeface="+mj-lt"/>
              </a:rPr>
              <a:t>Modelling the brittle failure of graphite induced by the controlled impact of REs in </a:t>
            </a:r>
            <a:r>
              <a:rPr lang="sv-SE" sz="2000" i="1" dirty="0">
                <a:solidFill>
                  <a:srgbClr val="00B050"/>
                </a:solidFill>
                <a:latin typeface="+mj-lt"/>
              </a:rPr>
              <a:t>DIII-D</a:t>
            </a:r>
            <a:r>
              <a:rPr lang="sv-SE" sz="20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sv-SE" sz="2000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en-GB" dirty="0" smtClean="0">
                <a:latin typeface="+mj-lt"/>
              </a:rPr>
              <a:t>S</a:t>
            </a:r>
            <a:r>
              <a:rPr lang="en-GB" dirty="0">
                <a:latin typeface="+mj-lt"/>
              </a:rPr>
              <a:t>. Ratynskaia </a:t>
            </a:r>
            <a:r>
              <a:rPr lang="en-GB" i="1" dirty="0">
                <a:latin typeface="+mj-lt"/>
              </a:rPr>
              <a:t>et al</a:t>
            </a:r>
            <a:r>
              <a:rPr lang="en-GB" dirty="0">
                <a:latin typeface="+mj-lt"/>
              </a:rPr>
              <a:t>, </a:t>
            </a:r>
            <a:r>
              <a:rPr lang="it-IT" dirty="0" smtClean="0">
                <a:latin typeface="+mj-lt"/>
              </a:rPr>
              <a:t>NF Letter </a:t>
            </a:r>
            <a:r>
              <a:rPr lang="it-IT" b="1" dirty="0" smtClean="0">
                <a:latin typeface="+mj-lt"/>
              </a:rPr>
              <a:t>65 </a:t>
            </a:r>
            <a:r>
              <a:rPr lang="it-IT" dirty="0" smtClean="0">
                <a:latin typeface="+mj-lt"/>
              </a:rPr>
              <a:t>024002 </a:t>
            </a:r>
            <a:r>
              <a:rPr lang="it-IT" dirty="0">
                <a:latin typeface="+mj-lt"/>
              </a:rPr>
              <a:t>(2025) </a:t>
            </a:r>
            <a:endParaRPr lang="sv-SE" dirty="0">
              <a:latin typeface="+mj-lt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67" y="1075962"/>
            <a:ext cx="176212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92" y="1410924"/>
            <a:ext cx="200183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9915642" y="1132392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1400">
                <a:solidFill>
                  <a:srgbClr val="00B0F0"/>
                </a:solidFill>
              </a:rPr>
              <a:t>Blown-off volume</a:t>
            </a: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50" y="2688954"/>
            <a:ext cx="4706283" cy="39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48787" y="754435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Controlled</a:t>
            </a:r>
            <a:r>
              <a:rPr lang="sv-SE" dirty="0" smtClean="0">
                <a:solidFill>
                  <a:srgbClr val="FF0000"/>
                </a:solidFill>
              </a:rPr>
              <a:t> DIII-D experiment 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87" y="238789"/>
            <a:ext cx="10990263" cy="56841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Linear </a:t>
            </a:r>
            <a:r>
              <a:rPr lang="en-US" sz="3200" dirty="0">
                <a:solidFill>
                  <a:srgbClr val="002060"/>
                </a:solidFill>
              </a:rPr>
              <a:t>thermo-elasticity theory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92544" y="6525344"/>
            <a:ext cx="720080" cy="19917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D9FA1-99C7-4910-8E32-B85D378B0060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6198D2"/>
                </a:solidFill>
                <a:effectLst/>
                <a:uLnTx/>
                <a:uFillTx/>
                <a:latin typeface="Figtree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6198D2"/>
              </a:solidFill>
              <a:effectLst/>
              <a:uLnTx/>
              <a:uFillTx/>
              <a:latin typeface="Figtree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3252" y="2183578"/>
                <a:ext cx="2653039" cy="52668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  <m:sSub>
                        <m:sSub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num>
                        <m:den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sv-SE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∙(</m:t>
                      </m:r>
                      <m:r>
                        <a:rPr kumimoji="0" lang="sv-S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sv-SE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r>
                        <a:rPr kumimoji="0" lang="sv-S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sv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gtree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2" y="2183578"/>
                <a:ext cx="2653039" cy="526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3252" y="3363056"/>
                <a:ext cx="5298667" cy="69429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  <m:f>
                        <m:f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sv-S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sv-S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sv-S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sv-SE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</m:num>
                        <m:den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0" lang="sv-S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sv-S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sv-S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</m:d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sv-SE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𝛻</m:t>
                          </m:r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𝒖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𝛻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𝒖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+3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𝛻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gtree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gtree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2" y="3363056"/>
                <a:ext cx="5298667" cy="694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28650" y="964172"/>
            <a:ext cx="11281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 COMSOL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multiphysics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set-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ups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are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based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on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one-way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coupled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linear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thermoelasticity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theory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for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isotropic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homogeneous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materials</a:t>
            </a:r>
            <a:endParaRPr kumimoji="0" lang="sv-SE" sz="20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7165" y="4119089"/>
                <a:ext cx="529699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tensor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sv-S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</m:acc>
                  </m:oMath>
                </a14:m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obtained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via the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infinitesimal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theory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connection</a:t>
                </a:r>
                <a:endParaRPr kumimoji="0" lang="sv-SE" sz="1600" b="1" i="1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65" y="4119089"/>
                <a:ext cx="5296996" cy="492443"/>
              </a:xfrm>
              <a:prstGeom prst="rect">
                <a:avLst/>
              </a:prstGeom>
              <a:blipFill>
                <a:blip r:embed="rId4"/>
                <a:stretch>
                  <a:fillRect l="-2301" t="-13750" b="-2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21736" y="1781458"/>
            <a:ext cx="5567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1. Heat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conduction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equation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with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volumetric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external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heat 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Q</a:t>
            </a:r>
            <a:endParaRPr kumimoji="0" lang="sv-SE" sz="16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136" y="2732013"/>
            <a:ext cx="5709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2.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Navier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equation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for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displacement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u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coupled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to heat transfer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through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thermal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expansion</a:t>
            </a:r>
            <a:endParaRPr kumimoji="0" lang="sv-SE" sz="16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252" y="4673272"/>
                <a:ext cx="2123649" cy="51860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sv-SE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𝝐</m:t>
                          </m:r>
                        </m:e>
                      </m:acc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𝒖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𝛻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sv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gtree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2" y="4673272"/>
                <a:ext cx="2123649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7665" y="5679853"/>
                <a:ext cx="4446720" cy="310598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sv-SE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𝝈</m:t>
                          </m:r>
                        </m:e>
                      </m:acc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𝝐</m:t>
                          </m:r>
                        </m:e>
                      </m:acc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𝜆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Tr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𝝐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</m:t>
                          </m:r>
                        </m:e>
                      </m:acc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</m:t>
                          </m:r>
                        </m:e>
                      </m:acc>
                    </m:oMath>
                  </m:oMathPara>
                </a14:m>
                <a:endParaRPr kumimoji="0" lang="sv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gtree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65" y="5679853"/>
                <a:ext cx="4446720" cy="310598"/>
              </a:xfrm>
              <a:prstGeom prst="rect">
                <a:avLst/>
              </a:prstGeom>
              <a:blipFill>
                <a:blip r:embed="rId6"/>
                <a:stretch>
                  <a:fillRect t="-41509" r="-6566" b="-2830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7736" y="651381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Y. C. Fung and Pin Tong, Classical and computational solid mechanics (2001).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736" y="630439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R. B.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Hetnarski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and M. R.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Eslami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, Thermal stresses – Advanced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theory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and applications (2019)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79518" y="2439824"/>
                <a:ext cx="3120507" cy="15388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Where</a:t>
                </a: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 </m:t>
                    </m:r>
                  </m:oMath>
                </a14:m>
                <a:r>
                  <a:rPr kumimoji="0" lang="sv-SE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</a:t>
                </a: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Fail</a:t>
                </a:r>
                <a:r>
                  <a:rPr kumimoji="0" lang="sv-SE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2000" b="1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if</a:t>
                </a:r>
                <a:r>
                  <a:rPr kumimoji="0" lang="sv-SE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𝑈𝑇𝑆</m:t>
                    </m:r>
                    <m:d>
                      <m:dPr>
                        <m:ctrlP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</m:d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endPara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Where</a:t>
                </a: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sv-S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0 </m:t>
                    </m:r>
                  </m:oMath>
                </a14:m>
                <a:r>
                  <a:rPr kumimoji="0" lang="sv-SE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</a:t>
                </a: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kumimoji="0" lang="sv-S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sv-SE" sz="2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Fail</a:t>
                </a:r>
                <a:r>
                  <a:rPr lang="sv-SE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sv-SE" sz="20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sv-SE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sv-SE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</m:t>
                    </m:r>
                    <m:sSub>
                      <m:sSubPr>
                        <m:ctrlP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sv-S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sv-S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sv-S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𝑈𝐶𝑆</m:t>
                    </m:r>
                    <m:d>
                      <m:dPr>
                        <m:ctrlP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sv-S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</m:d>
                    <m:r>
                      <a:rPr kumimoji="0" lang="sv-S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518" y="2439824"/>
                <a:ext cx="3120507" cy="1538883"/>
              </a:xfrm>
              <a:prstGeom prst="rect">
                <a:avLst/>
              </a:prstGeom>
              <a:blipFill>
                <a:blip r:embed="rId7"/>
                <a:stretch>
                  <a:fillRect l="-2901" t="-4264" b="-7752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945482" y="4344688"/>
                <a:ext cx="4767142" cy="2072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sv-S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sv-S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0" lang="sv-S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1,2,3</m:t>
                        </m:r>
                      </m:sub>
                    </m:sSub>
                  </m:oMath>
                </a14:m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principal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stresses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i.e.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eigenvalues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the stress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tensor</a:t>
                </a:r>
                <a:endPara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sv-S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𝑈𝑇𝑆</m:t>
                    </m:r>
                    <m:r>
                      <a:rPr kumimoji="0" lang="sv-S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kumimoji="0" lang="sv-S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𝑈𝐶𝑆</m:t>
                    </m:r>
                  </m:oMath>
                </a14:m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: ultimate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tensile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/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compressive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strength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, i.e.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maximum stress that a material can withstand while being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stretched /compressed before breaking. </a:t>
                </a:r>
                <a:b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</a:b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482" y="4344688"/>
                <a:ext cx="4767142" cy="2072875"/>
              </a:xfrm>
              <a:prstGeom prst="rect">
                <a:avLst/>
              </a:prstGeom>
              <a:blipFill>
                <a:blip r:embed="rId8"/>
                <a:stretch>
                  <a:fillRect l="-639" t="-88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945481" y="1672058"/>
            <a:ext cx="4767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Also known as normal stress, Coulomb or Rankine </a:t>
            </a: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criterion: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2715" y="5259598"/>
                <a:ext cx="664555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4. Stress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tensor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sv-S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𝝈</m:t>
                        </m:r>
                      </m:e>
                    </m:acc>
                  </m:oMath>
                </a14:m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obtained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via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Hooke’s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law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with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sv-S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thermal</a:t>
                </a:r>
                <a:r>
                  <a:rPr kumimoji="0" lang="sv-S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 expansion</a:t>
                </a:r>
                <a:endParaRPr kumimoji="0" lang="sv-SE" sz="1600" b="1" i="1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5" y="5259598"/>
                <a:ext cx="6645554" cy="246221"/>
              </a:xfrm>
              <a:prstGeom prst="rect">
                <a:avLst/>
              </a:prstGeom>
              <a:blipFill>
                <a:blip r:embed="rId9"/>
                <a:stretch>
                  <a:fillRect l="-1835" t="-27500" b="-50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9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BN </a:t>
            </a:r>
            <a:r>
              <a:rPr lang="sv-SE" sz="3200" dirty="0" err="1" smtClean="0">
                <a:solidFill>
                  <a:srgbClr val="002060"/>
                </a:solidFill>
                <a:latin typeface="+mj-lt"/>
              </a:rPr>
              <a:t>tiles</a:t>
            </a:r>
            <a:r>
              <a:rPr lang="sv-SE" sz="3200" dirty="0" smtClean="0">
                <a:solidFill>
                  <a:srgbClr val="002060"/>
                </a:solidFill>
                <a:latin typeface="+mj-lt"/>
              </a:rPr>
              <a:t> in WEST</a:t>
            </a:r>
            <a:endParaRPr lang="sv-SE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16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H_Wor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15937</TotalTime>
  <Words>2972</Words>
  <Application>Microsoft Office PowerPoint</Application>
  <PresentationFormat>Widescreen</PresentationFormat>
  <Paragraphs>422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Figtree</vt:lpstr>
      <vt:lpstr>Georgia</vt:lpstr>
      <vt:lpstr>Wingdings</vt:lpstr>
      <vt:lpstr>Office Theme</vt:lpstr>
      <vt:lpstr>                                 </vt:lpstr>
      <vt:lpstr>Outline</vt:lpstr>
      <vt:lpstr>PowerPoint Presentation</vt:lpstr>
      <vt:lpstr>PowerPoint Presentation</vt:lpstr>
      <vt:lpstr>Modelling of thermomechanical response of brittle materials with no liquid phase: C and BN</vt:lpstr>
      <vt:lpstr>PowerPoint Presentation</vt:lpstr>
      <vt:lpstr>PowerPoint Presentation</vt:lpstr>
      <vt:lpstr>Linear thermo-elasticity theory</vt:lpstr>
      <vt:lpstr>PowerPoint Presentation</vt:lpstr>
      <vt:lpstr> Experimental evidence and modelling constraints  </vt:lpstr>
      <vt:lpstr>PowerPoint Presentation</vt:lpstr>
      <vt:lpstr>20 MeV – 20 kJ loaded – 1 ms – 0 deg pitch</vt:lpstr>
      <vt:lpstr>PowerPoint Presentation</vt:lpstr>
      <vt:lpstr>Surface temperature response vs. IR camera</vt:lpstr>
      <vt:lpstr>PowerPoint Presentation</vt:lpstr>
      <vt:lpstr>PowerPoint Presentation</vt:lpstr>
      <vt:lpstr>LS DYNA vs COMSOL</vt:lpstr>
      <vt:lpstr>PowerPoint Presentation</vt:lpstr>
      <vt:lpstr>Computational efficiency of MEMENTO</vt:lpstr>
      <vt:lpstr>PowerPoint Presentation</vt:lpstr>
      <vt:lpstr>PowerPoint Presentation</vt:lpstr>
      <vt:lpstr>Magnetic field effects</vt:lpstr>
      <vt:lpstr>      Geant4: high fidelity energy maps with advanced input and complex geometries        </vt:lpstr>
      <vt:lpstr>PowerPoint Presentation</vt:lpstr>
      <vt:lpstr>Energy deposition: two-stage approach</vt:lpstr>
      <vt:lpstr>Results: surface (short time scale) &amp; coolant (long time scale) damage</vt:lpstr>
      <vt:lpstr>PowerPoint Presentation</vt:lpstr>
      <vt:lpstr>Geant4 reconstruction of DREAM distributions</vt:lpstr>
      <vt:lpstr>PowerPoint Presentation</vt:lpstr>
      <vt:lpstr>PowerPoint Presentation</vt:lpstr>
      <vt:lpstr>PowerPoint Presentation</vt:lpstr>
      <vt:lpstr>PowerPoint Presentation</vt:lpstr>
    </vt:vector>
  </TitlesOfParts>
  <Company>KTH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MEMOS-3D upgrades and application to the ASDEX-Upgrade W leading edge melt experiment</dc:title>
  <dc:creator>Emil Thorén</dc:creator>
  <cp:lastModifiedBy>Svetlana Ratynskaia</cp:lastModifiedBy>
  <cp:revision>1114</cp:revision>
  <cp:lastPrinted>2020-08-05T19:00:27Z</cp:lastPrinted>
  <dcterms:created xsi:type="dcterms:W3CDTF">2019-06-19T12:52:54Z</dcterms:created>
  <dcterms:modified xsi:type="dcterms:W3CDTF">2025-03-24T10:01:09Z</dcterms:modified>
</cp:coreProperties>
</file>