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16"/>
  </p:notesMasterIdLst>
  <p:sldIdLst>
    <p:sldId id="256" r:id="rId5"/>
    <p:sldId id="269" r:id="rId6"/>
    <p:sldId id="270" r:id="rId7"/>
    <p:sldId id="271" r:id="rId8"/>
    <p:sldId id="273" r:id="rId9"/>
    <p:sldId id="279" r:id="rId10"/>
    <p:sldId id="275" r:id="rId11"/>
    <p:sldId id="274" r:id="rId12"/>
    <p:sldId id="276" r:id="rId13"/>
    <p:sldId id="281" r:id="rId14"/>
    <p:sldId id="27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06" autoAdjust="0"/>
    <p:restoredTop sz="95865"/>
  </p:normalViewPr>
  <p:slideViewPr>
    <p:cSldViewPr snapToGrid="0">
      <p:cViewPr>
        <p:scale>
          <a:sx n="105" d="100"/>
          <a:sy n="105" d="100"/>
        </p:scale>
        <p:origin x="992"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1AFBC6-B0DB-394E-AF45-CB36DA2A7FA0}" type="datetimeFigureOut">
              <a:rPr lang="en-US" smtClean="0"/>
              <a:t>3/21/25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533AB9-1DCA-FF40-9465-C9AD259681A8}" type="slidenum">
              <a:rPr lang="en-US" smtClean="0"/>
              <a:t>‹#›</a:t>
            </a:fld>
            <a:endParaRPr lang="en-US"/>
          </a:p>
        </p:txBody>
      </p:sp>
    </p:spTree>
    <p:extLst>
      <p:ext uri="{BB962C8B-B14F-4D97-AF65-F5344CB8AC3E}">
        <p14:creationId xmlns:p14="http://schemas.microsoft.com/office/powerpoint/2010/main" val="232688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6158914" cy="329614"/>
          </a:xfrm>
          <a:prstGeom prst="rect">
            <a:avLst/>
          </a:prstGeom>
        </p:spPr>
        <p:txBody>
          <a:bodyPr anchor="t"/>
          <a:lstStyle>
            <a:lvl1pPr>
              <a:defRPr sz="1200">
                <a:solidFill>
                  <a:schemeClr val="bg1"/>
                </a:solidFill>
              </a:defRPr>
            </a:lvl1pPr>
          </a:lstStyle>
          <a:p>
            <a:r>
              <a:rPr lang="en-GB" dirty="0">
                <a:solidFill>
                  <a:prstClr val="white"/>
                </a:solidFill>
              </a:rPr>
              <a:t>A. Goriaev | </a:t>
            </a:r>
            <a:r>
              <a:rPr lang="en-US" dirty="0"/>
              <a:t>Reporting Meeting PWIE 2024 </a:t>
            </a:r>
            <a:r>
              <a:rPr lang="en-GB" dirty="0">
                <a:solidFill>
                  <a:prstClr val="white"/>
                </a:solidFill>
              </a:rPr>
              <a:t>| 21 November 2024</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Values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407368" y="2311257"/>
            <a:ext cx="6580454" cy="894790"/>
          </a:xfrm>
        </p:spPr>
        <p:txBody>
          <a:bodyPr>
            <a:normAutofit fontScale="90000"/>
          </a:bodyPr>
          <a:lstStyle/>
          <a:p>
            <a:r>
              <a:rPr lang="en-GB" dirty="0"/>
              <a:t>SP-F Update and Plans &amp; Discussion</a:t>
            </a:r>
            <a:br>
              <a:rPr lang="en-GB" b="1" dirty="0"/>
            </a:br>
            <a:endParaRPr lang="en-US" dirty="0"/>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a:xfrm>
            <a:off x="407367" y="3693074"/>
            <a:ext cx="6370865" cy="457848"/>
          </a:xfrm>
        </p:spPr>
        <p:txBody>
          <a:bodyPr>
            <a:normAutofit/>
          </a:bodyPr>
          <a:lstStyle/>
          <a:p>
            <a:r>
              <a:rPr lang="en-US" dirty="0"/>
              <a:t>Andrei Goriaev</a:t>
            </a:r>
          </a:p>
        </p:txBody>
      </p:sp>
      <p:sp>
        <p:nvSpPr>
          <p:cNvPr id="4" name="Text Placeholder 3">
            <a:extLst>
              <a:ext uri="{FF2B5EF4-FFF2-40B4-BE49-F238E27FC236}">
                <a16:creationId xmlns:a16="http://schemas.microsoft.com/office/drawing/2014/main" id="{5CE95A6E-2526-20D0-7292-7712306271DC}"/>
              </a:ext>
            </a:extLst>
          </p:cNvPr>
          <p:cNvSpPr>
            <a:spLocks noGrp="1"/>
          </p:cNvSpPr>
          <p:nvPr>
            <p:ph type="body" sz="quarter" idx="11"/>
          </p:nvPr>
        </p:nvSpPr>
        <p:spPr/>
        <p:txBody>
          <a:bodyPr/>
          <a:lstStyle/>
          <a:p>
            <a:r>
              <a:rPr lang="en-US" dirty="0"/>
              <a:t>LPP-ERM/KMS</a:t>
            </a:r>
          </a:p>
        </p:txBody>
      </p:sp>
      <p:sp>
        <p:nvSpPr>
          <p:cNvPr id="5" name="Text Placeholder 4">
            <a:extLst>
              <a:ext uri="{FF2B5EF4-FFF2-40B4-BE49-F238E27FC236}">
                <a16:creationId xmlns:a16="http://schemas.microsoft.com/office/drawing/2014/main" id="{77D306BE-80AF-BAD6-579C-9B0413B066C6}"/>
              </a:ext>
            </a:extLst>
          </p:cNvPr>
          <p:cNvSpPr>
            <a:spLocks noGrp="1"/>
          </p:cNvSpPr>
          <p:nvPr>
            <p:ph type="body" sz="quarter" idx="12"/>
          </p:nvPr>
        </p:nvSpPr>
        <p:spPr>
          <a:xfrm>
            <a:off x="407367" y="1571263"/>
            <a:ext cx="5544614" cy="338554"/>
          </a:xfrm>
        </p:spPr>
        <p:txBody>
          <a:bodyPr>
            <a:noAutofit/>
          </a:bodyPr>
          <a:lstStyle/>
          <a:p>
            <a:r>
              <a:rPr lang="en-GB" b="1" dirty="0"/>
              <a:t>WP PWIE Meeting 2025</a:t>
            </a:r>
            <a:endParaRPr lang="en-US" dirty="0"/>
          </a:p>
          <a:p>
            <a:br>
              <a:rPr lang="en-US" dirty="0"/>
            </a:br>
            <a:endParaRPr lang="en-US" dirty="0"/>
          </a:p>
        </p:txBody>
      </p:sp>
    </p:spTree>
    <p:extLst>
      <p:ext uri="{BB962C8B-B14F-4D97-AF65-F5344CB8AC3E}">
        <p14:creationId xmlns:p14="http://schemas.microsoft.com/office/powerpoint/2010/main" val="24710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49B4-4137-2142-A5DA-C7C9C4735A74}"/>
              </a:ext>
            </a:extLst>
          </p:cNvPr>
          <p:cNvSpPr>
            <a:spLocks noGrp="1"/>
          </p:cNvSpPr>
          <p:nvPr>
            <p:ph type="title"/>
          </p:nvPr>
        </p:nvSpPr>
        <p:spPr>
          <a:xfrm>
            <a:off x="983432" y="192515"/>
            <a:ext cx="10757012" cy="457200"/>
          </a:xfrm>
        </p:spPr>
        <p:txBody>
          <a:bodyPr/>
          <a:lstStyle/>
          <a:p>
            <a:r>
              <a:rPr lang="en-US" dirty="0"/>
              <a:t>SP F3: Activities at TOMAS with test of ITER conditions and needs</a:t>
            </a:r>
          </a:p>
        </p:txBody>
      </p:sp>
      <p:sp>
        <p:nvSpPr>
          <p:cNvPr id="4" name="Footer Placeholder 3">
            <a:extLst>
              <a:ext uri="{FF2B5EF4-FFF2-40B4-BE49-F238E27FC236}">
                <a16:creationId xmlns:a16="http://schemas.microsoft.com/office/drawing/2014/main" id="{1E274A83-84A2-394A-B7EC-E568CD7E7047}"/>
              </a:ext>
            </a:extLst>
          </p:cNvPr>
          <p:cNvSpPr>
            <a:spLocks noGrp="1"/>
          </p:cNvSpPr>
          <p:nvPr>
            <p:ph type="ftr" sz="quarter" idx="11"/>
          </p:nvPr>
        </p:nvSpPr>
        <p:spPr/>
        <p:txBody>
          <a:bodyPr/>
          <a:lstStyle/>
          <a:p>
            <a:r>
              <a:rPr lang="en-GB" dirty="0">
                <a:solidFill>
                  <a:prstClr val="white"/>
                </a:solidFill>
              </a:rPr>
              <a:t>A. Goriaev | WP </a:t>
            </a:r>
            <a:r>
              <a:rPr lang="en-US" dirty="0"/>
              <a:t>PWIE Meeting 2025 </a:t>
            </a:r>
            <a:r>
              <a:rPr lang="en-GB" dirty="0">
                <a:solidFill>
                  <a:prstClr val="white"/>
                </a:solidFill>
              </a:rPr>
              <a:t>| 25 March 2025</a:t>
            </a:r>
          </a:p>
        </p:txBody>
      </p:sp>
      <p:sp>
        <p:nvSpPr>
          <p:cNvPr id="5" name="Slide Number Placeholder 4">
            <a:extLst>
              <a:ext uri="{FF2B5EF4-FFF2-40B4-BE49-F238E27FC236}">
                <a16:creationId xmlns:a16="http://schemas.microsoft.com/office/drawing/2014/main" id="{4FCE72B1-1ECF-4D4F-A683-C7AA74AD17CD}"/>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sp>
        <p:nvSpPr>
          <p:cNvPr id="11" name="Rectangle 10">
            <a:extLst>
              <a:ext uri="{FF2B5EF4-FFF2-40B4-BE49-F238E27FC236}">
                <a16:creationId xmlns:a16="http://schemas.microsoft.com/office/drawing/2014/main" id="{86AA039C-DD46-4341-8426-ECDEC31E0973}"/>
              </a:ext>
            </a:extLst>
          </p:cNvPr>
          <p:cNvSpPr/>
          <p:nvPr/>
        </p:nvSpPr>
        <p:spPr>
          <a:xfrm>
            <a:off x="1317492" y="5761228"/>
            <a:ext cx="6096000" cy="646331"/>
          </a:xfrm>
          <a:prstGeom prst="rect">
            <a:avLst/>
          </a:prstGeom>
        </p:spPr>
        <p:txBody>
          <a:bodyPr>
            <a:spAutoFit/>
          </a:bodyPr>
          <a:lstStyle/>
          <a:p>
            <a:r>
              <a:rPr lang="en-US" b="1" dirty="0">
                <a:solidFill>
                  <a:srgbClr val="1A63A0"/>
                </a:solidFill>
                <a:latin typeface="Roboto"/>
              </a:rPr>
              <a:t>A highlight talk of TOMAS results and plans</a:t>
            </a:r>
            <a:endParaRPr lang="en-US" dirty="0">
              <a:latin typeface="Roboto"/>
            </a:endParaRPr>
          </a:p>
          <a:p>
            <a:r>
              <a:rPr lang="en-US" b="1" dirty="0">
                <a:solidFill>
                  <a:srgbClr val="777777"/>
                </a:solidFill>
                <a:latin typeface="Roboto"/>
              </a:rPr>
              <a:t>Speaker</a:t>
            </a:r>
            <a:r>
              <a:rPr lang="en-US" dirty="0">
                <a:solidFill>
                  <a:srgbClr val="777777"/>
                </a:solidFill>
                <a:latin typeface="Roboto"/>
              </a:rPr>
              <a:t>: Luis Daniel Lopez Rodriguez (LPP-ERM-KMS)</a:t>
            </a:r>
            <a:endParaRPr lang="en-US" b="0" i="0" u="none" strike="noStrike" dirty="0">
              <a:solidFill>
                <a:srgbClr val="777777"/>
              </a:solidFill>
              <a:effectLst/>
              <a:latin typeface="Roboto"/>
            </a:endParaRPr>
          </a:p>
        </p:txBody>
      </p:sp>
      <p:sp>
        <p:nvSpPr>
          <p:cNvPr id="6" name="TextBox 5">
            <a:extLst>
              <a:ext uri="{FF2B5EF4-FFF2-40B4-BE49-F238E27FC236}">
                <a16:creationId xmlns:a16="http://schemas.microsoft.com/office/drawing/2014/main" id="{C2AB94D4-A618-154E-9A62-C85BAD74A209}"/>
              </a:ext>
            </a:extLst>
          </p:cNvPr>
          <p:cNvSpPr txBox="1"/>
          <p:nvPr/>
        </p:nvSpPr>
        <p:spPr>
          <a:xfrm>
            <a:off x="720080" y="885809"/>
            <a:ext cx="9118864" cy="4801314"/>
          </a:xfrm>
          <a:prstGeom prst="rect">
            <a:avLst/>
          </a:prstGeom>
          <a:noFill/>
        </p:spPr>
        <p:txBody>
          <a:bodyPr wrap="square" rtlCol="0">
            <a:spAutoFit/>
          </a:bodyPr>
          <a:lstStyle/>
          <a:p>
            <a:pPr defTabSz="685800"/>
            <a:r>
              <a:rPr lang="en-US" sz="2400" dirty="0">
                <a:cs typeface="Arial" panose="020B0604020202020204" pitchFamily="34" charset="0"/>
              </a:rPr>
              <a:t>Current plasma-based wall conditioning studies</a:t>
            </a:r>
          </a:p>
          <a:p>
            <a:pPr marL="457200" indent="-457200" defTabSz="685800">
              <a:buFont typeface="Arial" panose="020B0604020202020204" pitchFamily="34" charset="0"/>
              <a:buChar char="•"/>
            </a:pPr>
            <a:r>
              <a:rPr lang="en-US" sz="2400" dirty="0">
                <a:cs typeface="Arial" panose="020B0604020202020204" pitchFamily="34" charset="0"/>
              </a:rPr>
              <a:t>Glow Discharge Cleaning (GDC)</a:t>
            </a:r>
          </a:p>
          <a:p>
            <a:pPr marL="914400" lvl="1" indent="-457200" defTabSz="685800">
              <a:buFont typeface="Arial" panose="020B0604020202020204" pitchFamily="34" charset="0"/>
              <a:buChar char="•"/>
            </a:pPr>
            <a:r>
              <a:rPr lang="en-US" dirty="0">
                <a:cs typeface="Arial" panose="020B0604020202020204" pitchFamily="34" charset="0"/>
              </a:rPr>
              <a:t>Characterization of plasma parameters, input for GD modelling, input for sample exposure experiments</a:t>
            </a:r>
          </a:p>
          <a:p>
            <a:pPr marL="457200" indent="-457200" defTabSz="685800">
              <a:buFont typeface="Arial" panose="020B0604020202020204" pitchFamily="34" charset="0"/>
              <a:buChar char="•"/>
            </a:pPr>
            <a:r>
              <a:rPr lang="en-US" sz="2400" dirty="0">
                <a:cs typeface="Arial" panose="020B0604020202020204" pitchFamily="34" charset="0"/>
              </a:rPr>
              <a:t>Electron Cyclotron Wall Conditioning (ECWC)</a:t>
            </a:r>
          </a:p>
          <a:p>
            <a:pPr marL="914400" lvl="1" indent="-457200" defTabSz="685800">
              <a:buFont typeface="Arial" panose="020B0604020202020204" pitchFamily="34" charset="0"/>
              <a:buChar char="•"/>
            </a:pPr>
            <a:r>
              <a:rPr lang="en-US" dirty="0">
                <a:cs typeface="Arial" panose="020B0604020202020204" pitchFamily="34" charset="0"/>
              </a:rPr>
              <a:t>Studies of wave absorption and propagation for model (e.g. TOMATOR-1D) validation </a:t>
            </a:r>
          </a:p>
          <a:p>
            <a:pPr marL="457200" indent="-457200" defTabSz="685800">
              <a:buFont typeface="Arial" panose="020B0604020202020204" pitchFamily="34" charset="0"/>
              <a:buChar char="•"/>
            </a:pPr>
            <a:r>
              <a:rPr lang="en-US" sz="2400" dirty="0">
                <a:cs typeface="Arial" panose="020B0604020202020204" pitchFamily="34" charset="0"/>
              </a:rPr>
              <a:t>Ion Cyclotron Wall Conditioning (ICWC)</a:t>
            </a:r>
          </a:p>
          <a:p>
            <a:pPr marL="914400" lvl="1" indent="-457200" defTabSz="685800">
              <a:buFont typeface="Arial" panose="020B0604020202020204" pitchFamily="34" charset="0"/>
              <a:buChar char="•"/>
            </a:pPr>
            <a:r>
              <a:rPr lang="en-US" dirty="0">
                <a:cs typeface="Arial" panose="020B0604020202020204" pitchFamily="34" charset="0"/>
              </a:rPr>
              <a:t>Characterization of plasma parameters, </a:t>
            </a:r>
            <a:r>
              <a:rPr lang="en-US" dirty="0"/>
              <a:t>charge-exchange neutrals generation</a:t>
            </a:r>
            <a:endParaRPr lang="en-US" dirty="0">
              <a:cs typeface="Arial" panose="020B0604020202020204" pitchFamily="34" charset="0"/>
            </a:endParaRPr>
          </a:p>
          <a:p>
            <a:pPr marL="457200" indent="-457200" defTabSz="685800">
              <a:buFont typeface="Arial" panose="020B0604020202020204" pitchFamily="34" charset="0"/>
              <a:buChar char="•"/>
            </a:pPr>
            <a:r>
              <a:rPr lang="en-US" sz="2400" dirty="0">
                <a:cs typeface="Arial" panose="020B0604020202020204" pitchFamily="34" charset="0"/>
              </a:rPr>
              <a:t>Mixed ECWC+ICWC, GDC + EC</a:t>
            </a:r>
          </a:p>
          <a:p>
            <a:pPr marL="914400" lvl="1" indent="-457200" defTabSz="685800">
              <a:buFont typeface="Arial" panose="020B0604020202020204" pitchFamily="34" charset="0"/>
              <a:buChar char="•"/>
            </a:pPr>
            <a:r>
              <a:rPr lang="en-US" dirty="0">
                <a:cs typeface="Arial" panose="020B0604020202020204" pitchFamily="34" charset="0"/>
              </a:rPr>
              <a:t>Behavior of plasma parameters, optimization of existing schemes</a:t>
            </a:r>
          </a:p>
          <a:p>
            <a:pPr defTabSz="685800"/>
            <a:r>
              <a:rPr lang="en-US" sz="2400" dirty="0">
                <a:cs typeface="Arial" panose="020B0604020202020204" pitchFamily="34" charset="0"/>
              </a:rPr>
              <a:t>Diagnostics for wall conditioning studies</a:t>
            </a:r>
          </a:p>
          <a:p>
            <a:pPr marL="914400" lvl="1" indent="-457200" defTabSz="685800">
              <a:buFont typeface="Arial" panose="020B0604020202020204" pitchFamily="34" charset="0"/>
              <a:buChar char="•"/>
            </a:pPr>
            <a:r>
              <a:rPr lang="en-US" sz="2400" dirty="0">
                <a:cs typeface="Arial" panose="020B0604020202020204" pitchFamily="34" charset="0"/>
              </a:rPr>
              <a:t>Residual Field Energy Analyzer (RFEA)</a:t>
            </a:r>
          </a:p>
          <a:p>
            <a:pPr marL="914400" lvl="1" indent="-457200" defTabSz="685800">
              <a:buFont typeface="Arial" panose="020B0604020202020204" pitchFamily="34" charset="0"/>
              <a:buChar char="•"/>
            </a:pPr>
            <a:r>
              <a:rPr lang="en-US" sz="2400" dirty="0">
                <a:cs typeface="Arial" panose="020B0604020202020204" pitchFamily="34" charset="0"/>
              </a:rPr>
              <a:t>Time-of-Flight Neutral Particle Analyzer (ToF NPA)</a:t>
            </a:r>
          </a:p>
          <a:p>
            <a:pPr marL="914400" lvl="1" indent="-457200" defTabSz="685800">
              <a:buFont typeface="Arial" panose="020B0604020202020204" pitchFamily="34" charset="0"/>
              <a:buChar char="•"/>
            </a:pPr>
            <a:r>
              <a:rPr lang="en-US" sz="2400" dirty="0">
                <a:cs typeface="Arial" panose="020B0604020202020204" pitchFamily="34" charset="0"/>
              </a:rPr>
              <a:t>LID QMS development</a:t>
            </a:r>
          </a:p>
        </p:txBody>
      </p:sp>
    </p:spTree>
    <p:extLst>
      <p:ext uri="{BB962C8B-B14F-4D97-AF65-F5344CB8AC3E}">
        <p14:creationId xmlns:p14="http://schemas.microsoft.com/office/powerpoint/2010/main" val="407618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49B4-4137-2142-A5DA-C7C9C4735A74}"/>
              </a:ext>
            </a:extLst>
          </p:cNvPr>
          <p:cNvSpPr>
            <a:spLocks noGrp="1"/>
          </p:cNvSpPr>
          <p:nvPr>
            <p:ph type="title"/>
          </p:nvPr>
        </p:nvSpPr>
        <p:spPr>
          <a:xfrm>
            <a:off x="983432" y="192515"/>
            <a:ext cx="11208568" cy="457200"/>
          </a:xfrm>
        </p:spPr>
        <p:txBody>
          <a:bodyPr/>
          <a:lstStyle/>
          <a:p>
            <a:r>
              <a:rPr lang="en-US" dirty="0"/>
              <a:t>SP F3: Cleaning activities of B-layers from lab or tokamaks in TOMAS</a:t>
            </a:r>
          </a:p>
        </p:txBody>
      </p:sp>
      <p:sp>
        <p:nvSpPr>
          <p:cNvPr id="4" name="Footer Placeholder 3">
            <a:extLst>
              <a:ext uri="{FF2B5EF4-FFF2-40B4-BE49-F238E27FC236}">
                <a16:creationId xmlns:a16="http://schemas.microsoft.com/office/drawing/2014/main" id="{1E274A83-84A2-394A-B7EC-E568CD7E7047}"/>
              </a:ext>
            </a:extLst>
          </p:cNvPr>
          <p:cNvSpPr>
            <a:spLocks noGrp="1"/>
          </p:cNvSpPr>
          <p:nvPr>
            <p:ph type="ftr" sz="quarter" idx="11"/>
          </p:nvPr>
        </p:nvSpPr>
        <p:spPr/>
        <p:txBody>
          <a:bodyPr/>
          <a:lstStyle/>
          <a:p>
            <a:r>
              <a:rPr lang="en-GB" dirty="0">
                <a:solidFill>
                  <a:prstClr val="white"/>
                </a:solidFill>
              </a:rPr>
              <a:t>A. Goriaev | WP </a:t>
            </a:r>
            <a:r>
              <a:rPr lang="en-US" dirty="0"/>
              <a:t>PWIE Meeting 2025 </a:t>
            </a:r>
            <a:r>
              <a:rPr lang="en-GB" dirty="0">
                <a:solidFill>
                  <a:prstClr val="white"/>
                </a:solidFill>
              </a:rPr>
              <a:t>| 25 March 2025</a:t>
            </a:r>
          </a:p>
        </p:txBody>
      </p:sp>
      <p:sp>
        <p:nvSpPr>
          <p:cNvPr id="5" name="Slide Number Placeholder 4">
            <a:extLst>
              <a:ext uri="{FF2B5EF4-FFF2-40B4-BE49-F238E27FC236}">
                <a16:creationId xmlns:a16="http://schemas.microsoft.com/office/drawing/2014/main" id="{4FCE72B1-1ECF-4D4F-A683-C7AA74AD17CD}"/>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dirty="0">
              <a:solidFill>
                <a:prstClr val="white"/>
              </a:solidFill>
            </a:endParaRPr>
          </a:p>
        </p:txBody>
      </p:sp>
      <p:sp>
        <p:nvSpPr>
          <p:cNvPr id="6" name="Inhaltsplatzhalter 2">
            <a:extLst>
              <a:ext uri="{FF2B5EF4-FFF2-40B4-BE49-F238E27FC236}">
                <a16:creationId xmlns:a16="http://schemas.microsoft.com/office/drawing/2014/main" id="{56621787-7511-6640-9F0C-A311F9F33BA8}"/>
              </a:ext>
            </a:extLst>
          </p:cNvPr>
          <p:cNvSpPr>
            <a:spLocks noGrp="1"/>
          </p:cNvSpPr>
          <p:nvPr>
            <p:ph idx="1"/>
          </p:nvPr>
        </p:nvSpPr>
        <p:spPr>
          <a:xfrm>
            <a:off x="360040" y="1689717"/>
            <a:ext cx="7294248" cy="4118659"/>
          </a:xfrm>
        </p:spPr>
        <p:txBody>
          <a:bodyPr>
            <a:normAutofit/>
          </a:bodyPr>
          <a:lstStyle/>
          <a:p>
            <a:pPr>
              <a:spcBef>
                <a:spcPts val="576"/>
              </a:spcBef>
            </a:pPr>
            <a:r>
              <a:rPr lang="en-GB" dirty="0"/>
              <a:t>ITER-relevant activities</a:t>
            </a:r>
          </a:p>
          <a:p>
            <a:pPr lvl="1">
              <a:spcBef>
                <a:spcPts val="576"/>
              </a:spcBef>
            </a:pPr>
            <a:r>
              <a:rPr lang="en-GB" dirty="0"/>
              <a:t>Erosion and deuterium removal from D-</a:t>
            </a:r>
            <a:r>
              <a:rPr lang="en-GB" dirty="0" err="1"/>
              <a:t>dopped</a:t>
            </a:r>
            <a:r>
              <a:rPr lang="en-GB" dirty="0"/>
              <a:t> boron layers on tungsten substrates by GDC and ICWC at elevated wall temperatures</a:t>
            </a:r>
          </a:p>
          <a:p>
            <a:pPr>
              <a:spcBef>
                <a:spcPts val="576"/>
              </a:spcBef>
            </a:pPr>
            <a:r>
              <a:rPr lang="en-GB" dirty="0"/>
              <a:t>Contribution to W7-X boronization studies</a:t>
            </a:r>
          </a:p>
          <a:p>
            <a:pPr lvl="1">
              <a:spcBef>
                <a:spcPts val="576"/>
              </a:spcBef>
            </a:pPr>
            <a:r>
              <a:rPr lang="en-GB" dirty="0"/>
              <a:t>Studies of boron layer erosion from graphite and tungsten substrates by GDC and ICWC</a:t>
            </a:r>
          </a:p>
          <a:p>
            <a:pPr>
              <a:spcBef>
                <a:spcPts val="576"/>
              </a:spcBef>
            </a:pPr>
            <a:r>
              <a:rPr lang="en-GB" dirty="0"/>
              <a:t>Near-surface composition of TEXTOR samples</a:t>
            </a:r>
          </a:p>
          <a:p>
            <a:pPr lvl="1">
              <a:spcBef>
                <a:spcPts val="576"/>
              </a:spcBef>
            </a:pPr>
            <a:r>
              <a:rPr lang="en-GB" dirty="0"/>
              <a:t>Impurity and fuel removal from mixed C-B layers on Graphite substrates</a:t>
            </a:r>
          </a:p>
        </p:txBody>
      </p:sp>
      <p:pic>
        <p:nvPicPr>
          <p:cNvPr id="7" name="Picture 6">
            <a:extLst>
              <a:ext uri="{FF2B5EF4-FFF2-40B4-BE49-F238E27FC236}">
                <a16:creationId xmlns:a16="http://schemas.microsoft.com/office/drawing/2014/main" id="{864C4361-FD8A-1E4A-AB49-4CFA6904DF1F}"/>
              </a:ext>
            </a:extLst>
          </p:cNvPr>
          <p:cNvPicPr>
            <a:picLocks noChangeAspect="1"/>
          </p:cNvPicPr>
          <p:nvPr/>
        </p:nvPicPr>
        <p:blipFill>
          <a:blip r:embed="rId2"/>
          <a:stretch>
            <a:fillRect/>
          </a:stretch>
        </p:blipFill>
        <p:spPr>
          <a:xfrm>
            <a:off x="8744377" y="3633192"/>
            <a:ext cx="1854402" cy="2484401"/>
          </a:xfrm>
          <a:prstGeom prst="rect">
            <a:avLst/>
          </a:prstGeom>
        </p:spPr>
      </p:pic>
      <p:grpSp>
        <p:nvGrpSpPr>
          <p:cNvPr id="8" name="Gruppieren 4">
            <a:extLst>
              <a:ext uri="{FF2B5EF4-FFF2-40B4-BE49-F238E27FC236}">
                <a16:creationId xmlns:a16="http://schemas.microsoft.com/office/drawing/2014/main" id="{FDDBFFC6-F47C-9C45-B45B-0B26A3787155}"/>
              </a:ext>
            </a:extLst>
          </p:cNvPr>
          <p:cNvGrpSpPr/>
          <p:nvPr/>
        </p:nvGrpSpPr>
        <p:grpSpPr>
          <a:xfrm>
            <a:off x="8204552" y="1614728"/>
            <a:ext cx="3528392" cy="1412079"/>
            <a:chOff x="8204552" y="1614728"/>
            <a:chExt cx="3528392" cy="1412079"/>
          </a:xfrm>
        </p:grpSpPr>
        <p:sp>
          <p:nvSpPr>
            <p:cNvPr id="9" name="Rechteck 30">
              <a:extLst>
                <a:ext uri="{FF2B5EF4-FFF2-40B4-BE49-F238E27FC236}">
                  <a16:creationId xmlns:a16="http://schemas.microsoft.com/office/drawing/2014/main" id="{76553436-EE1B-B741-AA73-751ED3F98289}"/>
                </a:ext>
              </a:extLst>
            </p:cNvPr>
            <p:cNvSpPr/>
            <p:nvPr/>
          </p:nvSpPr>
          <p:spPr>
            <a:xfrm>
              <a:off x="8204552" y="1614728"/>
              <a:ext cx="3528392" cy="14120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pic>
          <p:nvPicPr>
            <p:cNvPr id="11" name="Grafik 6">
              <a:extLst>
                <a:ext uri="{FF2B5EF4-FFF2-40B4-BE49-F238E27FC236}">
                  <a16:creationId xmlns:a16="http://schemas.microsoft.com/office/drawing/2014/main" id="{5328A73C-611A-3F48-8841-BC875C98C4C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3815" t="33081" r="35684" b="48250"/>
            <a:stretch/>
          </p:blipFill>
          <p:spPr>
            <a:xfrm rot="5400000">
              <a:off x="8510162" y="1493891"/>
              <a:ext cx="1242000" cy="1656184"/>
            </a:xfrm>
            <a:prstGeom prst="rect">
              <a:avLst/>
            </a:prstGeom>
          </p:spPr>
        </p:pic>
        <p:pic>
          <p:nvPicPr>
            <p:cNvPr id="12" name="Grafik 32">
              <a:extLst>
                <a:ext uri="{FF2B5EF4-FFF2-40B4-BE49-F238E27FC236}">
                  <a16:creationId xmlns:a16="http://schemas.microsoft.com/office/drawing/2014/main" id="{2DA35D7A-954A-394B-A2FA-CDA67C3BEE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12424" y="1700808"/>
              <a:ext cx="1726996" cy="1242000"/>
            </a:xfrm>
            <a:prstGeom prst="rect">
              <a:avLst/>
            </a:prstGeom>
          </p:spPr>
        </p:pic>
        <p:sp>
          <p:nvSpPr>
            <p:cNvPr id="13" name="Textfeld 34">
              <a:extLst>
                <a:ext uri="{FF2B5EF4-FFF2-40B4-BE49-F238E27FC236}">
                  <a16:creationId xmlns:a16="http://schemas.microsoft.com/office/drawing/2014/main" id="{0D90F04D-7A06-F945-A810-F7D5C2A9F192}"/>
                </a:ext>
              </a:extLst>
            </p:cNvPr>
            <p:cNvSpPr txBox="1"/>
            <p:nvPr/>
          </p:nvSpPr>
          <p:spPr>
            <a:xfrm>
              <a:off x="9912424" y="1705366"/>
              <a:ext cx="1296144" cy="355482"/>
            </a:xfrm>
            <a:prstGeom prst="rect">
              <a:avLst/>
            </a:prstGeom>
            <a:noFill/>
          </p:spPr>
          <p:txBody>
            <a:bodyPr wrap="square" rtlCol="0">
              <a:spAutoFit/>
            </a:bodyPr>
            <a:lstStyle/>
            <a:p>
              <a:pPr>
                <a:lnSpc>
                  <a:spcPct val="95000"/>
                </a:lnSpc>
              </a:pPr>
              <a:r>
                <a:rPr lang="en-US" altLang="de-DE" b="1" dirty="0">
                  <a:ln w="3175">
                    <a:solidFill>
                      <a:schemeClr val="bg1"/>
                    </a:solidFill>
                  </a:ln>
                  <a:solidFill>
                    <a:srgbClr val="023D6B"/>
                  </a:solidFill>
                  <a:latin typeface="Arial" panose="020B0604020202020204" pitchFamily="34" charset="0"/>
                  <a:cs typeface="Arial" panose="020B0604020202020204" pitchFamily="34" charset="0"/>
                </a:rPr>
                <a:t>SEM (FIB)</a:t>
              </a:r>
              <a:endParaRPr lang="de-DE" b="1" dirty="0">
                <a:ln w="3175">
                  <a:solidFill>
                    <a:schemeClr val="bg1"/>
                  </a:solidFill>
                </a:ln>
                <a:solidFill>
                  <a:srgbClr val="023D6B"/>
                </a:solidFill>
                <a:latin typeface="Arial" panose="020B0604020202020204" pitchFamily="34" charset="0"/>
                <a:cs typeface="Arial" panose="020B0604020202020204" pitchFamily="34" charset="0"/>
              </a:endParaRPr>
            </a:p>
          </p:txBody>
        </p:sp>
        <p:sp>
          <p:nvSpPr>
            <p:cNvPr id="14" name="Textfeld 37">
              <a:extLst>
                <a:ext uri="{FF2B5EF4-FFF2-40B4-BE49-F238E27FC236}">
                  <a16:creationId xmlns:a16="http://schemas.microsoft.com/office/drawing/2014/main" id="{EC719D05-6657-2A4C-92C5-106EC49CFD8C}"/>
                </a:ext>
              </a:extLst>
            </p:cNvPr>
            <p:cNvSpPr txBox="1"/>
            <p:nvPr/>
          </p:nvSpPr>
          <p:spPr>
            <a:xfrm>
              <a:off x="11222302" y="2144070"/>
              <a:ext cx="340003" cy="311624"/>
            </a:xfrm>
            <a:prstGeom prst="rect">
              <a:avLst/>
            </a:prstGeom>
            <a:noFill/>
          </p:spPr>
          <p:txBody>
            <a:bodyPr wrap="square" rtlCol="0">
              <a:spAutoFit/>
            </a:bodyPr>
            <a:lstStyle/>
            <a:p>
              <a:pPr algn="l">
                <a:lnSpc>
                  <a:spcPct val="95000"/>
                </a:lnSpc>
              </a:pPr>
              <a:r>
                <a:rPr lang="en-GB" sz="1500" dirty="0">
                  <a:solidFill>
                    <a:schemeClr val="bg1"/>
                  </a:solidFill>
                </a:rPr>
                <a:t>B</a:t>
              </a:r>
            </a:p>
          </p:txBody>
        </p:sp>
        <p:sp>
          <p:nvSpPr>
            <p:cNvPr id="15" name="Textfeld 15">
              <a:extLst>
                <a:ext uri="{FF2B5EF4-FFF2-40B4-BE49-F238E27FC236}">
                  <a16:creationId xmlns:a16="http://schemas.microsoft.com/office/drawing/2014/main" id="{EA03A9D2-7E31-054F-AEB3-AB997660EF26}"/>
                </a:ext>
              </a:extLst>
            </p:cNvPr>
            <p:cNvSpPr txBox="1"/>
            <p:nvPr/>
          </p:nvSpPr>
          <p:spPr>
            <a:xfrm>
              <a:off x="11208568" y="1766627"/>
              <a:ext cx="438762" cy="311624"/>
            </a:xfrm>
            <a:prstGeom prst="rect">
              <a:avLst/>
            </a:prstGeom>
            <a:noFill/>
          </p:spPr>
          <p:txBody>
            <a:bodyPr wrap="square" rtlCol="0">
              <a:spAutoFit/>
            </a:bodyPr>
            <a:lstStyle/>
            <a:p>
              <a:pPr algn="l">
                <a:lnSpc>
                  <a:spcPct val="95000"/>
                </a:lnSpc>
              </a:pPr>
              <a:r>
                <a:rPr lang="en-GB" sz="1500" dirty="0">
                  <a:solidFill>
                    <a:schemeClr val="bg1"/>
                  </a:solidFill>
                </a:rPr>
                <a:t>Pt</a:t>
              </a:r>
            </a:p>
          </p:txBody>
        </p:sp>
        <p:sp>
          <p:nvSpPr>
            <p:cNvPr id="16" name="Textfeld 16">
              <a:extLst>
                <a:ext uri="{FF2B5EF4-FFF2-40B4-BE49-F238E27FC236}">
                  <a16:creationId xmlns:a16="http://schemas.microsoft.com/office/drawing/2014/main" id="{46673F20-A522-3F41-88A7-E17707BF795D}"/>
                </a:ext>
              </a:extLst>
            </p:cNvPr>
            <p:cNvSpPr txBox="1"/>
            <p:nvPr/>
          </p:nvSpPr>
          <p:spPr>
            <a:xfrm>
              <a:off x="11228605" y="2613320"/>
              <a:ext cx="340003" cy="311624"/>
            </a:xfrm>
            <a:prstGeom prst="rect">
              <a:avLst/>
            </a:prstGeom>
            <a:noFill/>
          </p:spPr>
          <p:txBody>
            <a:bodyPr wrap="square" rtlCol="0">
              <a:spAutoFit/>
            </a:bodyPr>
            <a:lstStyle/>
            <a:p>
              <a:pPr algn="l">
                <a:lnSpc>
                  <a:spcPct val="95000"/>
                </a:lnSpc>
              </a:pPr>
              <a:r>
                <a:rPr lang="en-GB" sz="1500" dirty="0">
                  <a:solidFill>
                    <a:schemeClr val="bg1"/>
                  </a:solidFill>
                </a:rPr>
                <a:t>W</a:t>
              </a:r>
            </a:p>
          </p:txBody>
        </p:sp>
      </p:grpSp>
      <p:sp>
        <p:nvSpPr>
          <p:cNvPr id="17" name="Rectangle 16">
            <a:extLst>
              <a:ext uri="{FF2B5EF4-FFF2-40B4-BE49-F238E27FC236}">
                <a16:creationId xmlns:a16="http://schemas.microsoft.com/office/drawing/2014/main" id="{CF203D7E-566E-E647-9677-D8DE0CAB4713}"/>
              </a:ext>
            </a:extLst>
          </p:cNvPr>
          <p:cNvSpPr/>
          <p:nvPr/>
        </p:nvSpPr>
        <p:spPr>
          <a:xfrm>
            <a:off x="7103916" y="6149397"/>
            <a:ext cx="5088084" cy="26651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spcBef>
                <a:spcPts val="1191"/>
              </a:spcBef>
              <a:spcAft>
                <a:spcPts val="992"/>
              </a:spcAft>
            </a:pPr>
            <a:r>
              <a:rPr lang="en-US" sz="1100" dirty="0">
                <a:solidFill>
                  <a:schemeClr val="tx1">
                    <a:lumMod val="50000"/>
                    <a:lumOff val="50000"/>
                  </a:schemeClr>
                </a:solidFill>
              </a:rPr>
              <a:t>TEXTOR co-deposits</a:t>
            </a:r>
          </a:p>
          <a:p>
            <a:pPr algn="ctr">
              <a:lnSpc>
                <a:spcPct val="100000"/>
              </a:lnSpc>
              <a:spcBef>
                <a:spcPts val="1191"/>
              </a:spcBef>
              <a:spcAft>
                <a:spcPts val="992"/>
              </a:spcAft>
            </a:pPr>
            <a:endParaRPr lang="uk-UA" sz="1100" dirty="0">
              <a:solidFill>
                <a:schemeClr val="tx1">
                  <a:lumMod val="50000"/>
                  <a:lumOff val="50000"/>
                </a:schemeClr>
              </a:solidFill>
            </a:endParaRPr>
          </a:p>
        </p:txBody>
      </p:sp>
      <p:sp>
        <p:nvSpPr>
          <p:cNvPr id="18" name="Rectangle 17">
            <a:extLst>
              <a:ext uri="{FF2B5EF4-FFF2-40B4-BE49-F238E27FC236}">
                <a16:creationId xmlns:a16="http://schemas.microsoft.com/office/drawing/2014/main" id="{56153F71-520B-7841-B4C7-73B46C367C1F}"/>
              </a:ext>
            </a:extLst>
          </p:cNvPr>
          <p:cNvSpPr/>
          <p:nvPr/>
        </p:nvSpPr>
        <p:spPr>
          <a:xfrm>
            <a:off x="7271050" y="3108417"/>
            <a:ext cx="5088084" cy="26651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spcBef>
                <a:spcPts val="1191"/>
              </a:spcBef>
              <a:spcAft>
                <a:spcPts val="992"/>
              </a:spcAft>
            </a:pPr>
            <a:r>
              <a:rPr lang="en-US" sz="1100" dirty="0">
                <a:solidFill>
                  <a:schemeClr val="tx1">
                    <a:lumMod val="50000"/>
                    <a:lumOff val="50000"/>
                  </a:schemeClr>
                </a:solidFill>
              </a:rPr>
              <a:t>Boron-coated W samples for ITER-relevant studies</a:t>
            </a:r>
          </a:p>
          <a:p>
            <a:pPr algn="ctr">
              <a:lnSpc>
                <a:spcPct val="100000"/>
              </a:lnSpc>
              <a:spcBef>
                <a:spcPts val="1191"/>
              </a:spcBef>
              <a:spcAft>
                <a:spcPts val="992"/>
              </a:spcAft>
            </a:pPr>
            <a:endParaRPr lang="uk-UA" sz="1100" dirty="0">
              <a:solidFill>
                <a:schemeClr val="tx1">
                  <a:lumMod val="50000"/>
                  <a:lumOff val="50000"/>
                </a:schemeClr>
              </a:solidFill>
            </a:endParaRPr>
          </a:p>
        </p:txBody>
      </p:sp>
    </p:spTree>
    <p:extLst>
      <p:ext uri="{BB962C8B-B14F-4D97-AF65-F5344CB8AC3E}">
        <p14:creationId xmlns:p14="http://schemas.microsoft.com/office/powerpoint/2010/main" val="3990831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49B4-4137-2142-A5DA-C7C9C4735A74}"/>
              </a:ext>
            </a:extLst>
          </p:cNvPr>
          <p:cNvSpPr>
            <a:spLocks noGrp="1"/>
          </p:cNvSpPr>
          <p:nvPr>
            <p:ph type="title"/>
          </p:nvPr>
        </p:nvSpPr>
        <p:spPr>
          <a:xfrm>
            <a:off x="983432" y="192515"/>
            <a:ext cx="9451776" cy="457200"/>
          </a:xfrm>
        </p:spPr>
        <p:txBody>
          <a:bodyPr/>
          <a:lstStyle/>
          <a:p>
            <a:r>
              <a:rPr lang="en-US" dirty="0"/>
              <a:t>Outline</a:t>
            </a:r>
          </a:p>
        </p:txBody>
      </p:sp>
      <p:sp>
        <p:nvSpPr>
          <p:cNvPr id="4" name="Footer Placeholder 3">
            <a:extLst>
              <a:ext uri="{FF2B5EF4-FFF2-40B4-BE49-F238E27FC236}">
                <a16:creationId xmlns:a16="http://schemas.microsoft.com/office/drawing/2014/main" id="{1E274A83-84A2-394A-B7EC-E568CD7E7047}"/>
              </a:ext>
            </a:extLst>
          </p:cNvPr>
          <p:cNvSpPr>
            <a:spLocks noGrp="1"/>
          </p:cNvSpPr>
          <p:nvPr>
            <p:ph type="ftr" sz="quarter" idx="11"/>
          </p:nvPr>
        </p:nvSpPr>
        <p:spPr/>
        <p:txBody>
          <a:bodyPr/>
          <a:lstStyle/>
          <a:p>
            <a:r>
              <a:rPr lang="en-GB" dirty="0">
                <a:solidFill>
                  <a:prstClr val="white"/>
                </a:solidFill>
              </a:rPr>
              <a:t>A. Goriaev | WP </a:t>
            </a:r>
            <a:r>
              <a:rPr lang="en-US" dirty="0"/>
              <a:t>PWIE Meeting 2025 </a:t>
            </a:r>
            <a:r>
              <a:rPr lang="en-GB" dirty="0">
                <a:solidFill>
                  <a:prstClr val="white"/>
                </a:solidFill>
              </a:rPr>
              <a:t>| 25 March 2025</a:t>
            </a:r>
          </a:p>
        </p:txBody>
      </p:sp>
      <p:sp>
        <p:nvSpPr>
          <p:cNvPr id="5" name="Slide Number Placeholder 4">
            <a:extLst>
              <a:ext uri="{FF2B5EF4-FFF2-40B4-BE49-F238E27FC236}">
                <a16:creationId xmlns:a16="http://schemas.microsoft.com/office/drawing/2014/main" id="{4FCE72B1-1ECF-4D4F-A683-C7AA74AD17CD}"/>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sp>
        <p:nvSpPr>
          <p:cNvPr id="8" name="Textfeld 9">
            <a:extLst>
              <a:ext uri="{FF2B5EF4-FFF2-40B4-BE49-F238E27FC236}">
                <a16:creationId xmlns:a16="http://schemas.microsoft.com/office/drawing/2014/main" id="{7A0FE4D3-7710-8E4B-9D1E-34874B99D476}"/>
              </a:ext>
            </a:extLst>
          </p:cNvPr>
          <p:cNvSpPr txBox="1"/>
          <p:nvPr/>
        </p:nvSpPr>
        <p:spPr>
          <a:xfrm>
            <a:off x="2869413" y="4272266"/>
            <a:ext cx="5666066" cy="1188787"/>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SP F3: </a:t>
            </a:r>
          </a:p>
          <a:p>
            <a:pPr marL="285750" indent="-285750">
              <a:lnSpc>
                <a:spcPct val="95000"/>
              </a:lnSpc>
              <a:buFont typeface="Wingdings" panose="05000000000000000000" pitchFamily="2" charset="2"/>
              <a:buChar char="§"/>
            </a:pPr>
            <a:r>
              <a:rPr lang="en-US" sz="1500" dirty="0"/>
              <a:t>Activities at TOMAS with test of ITER conditions and needs: ECWC, ICWC, GDC</a:t>
            </a:r>
          </a:p>
          <a:p>
            <a:pPr marL="285750" indent="-285750">
              <a:lnSpc>
                <a:spcPct val="95000"/>
              </a:lnSpc>
              <a:buFont typeface="Wingdings" panose="05000000000000000000" pitchFamily="2" charset="2"/>
              <a:buChar char="§"/>
            </a:pPr>
            <a:r>
              <a:rPr lang="en-US" sz="1500" dirty="0"/>
              <a:t>Cleaning activities of B-layers from lab or tokamaks in TOMAS</a:t>
            </a:r>
          </a:p>
          <a:p>
            <a:pPr marL="285750" indent="-285750">
              <a:lnSpc>
                <a:spcPct val="95000"/>
              </a:lnSpc>
              <a:buFont typeface="Wingdings" panose="05000000000000000000" pitchFamily="2" charset="2"/>
              <a:buChar char="§"/>
            </a:pPr>
            <a:r>
              <a:rPr lang="en-US" sz="1500" dirty="0"/>
              <a:t>Application of in-situ LID-QMS or LIBS in those systems</a:t>
            </a:r>
          </a:p>
        </p:txBody>
      </p:sp>
      <p:sp>
        <p:nvSpPr>
          <p:cNvPr id="9" name="Textfeld 10">
            <a:extLst>
              <a:ext uri="{FF2B5EF4-FFF2-40B4-BE49-F238E27FC236}">
                <a16:creationId xmlns:a16="http://schemas.microsoft.com/office/drawing/2014/main" id="{776A5A33-DAEF-F74C-8EC9-0A823FABA186}"/>
              </a:ext>
            </a:extLst>
          </p:cNvPr>
          <p:cNvSpPr txBox="1"/>
          <p:nvPr/>
        </p:nvSpPr>
        <p:spPr>
          <a:xfrm>
            <a:off x="2905858" y="2993028"/>
            <a:ext cx="5666066" cy="969496"/>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SP F2: </a:t>
            </a:r>
          </a:p>
          <a:p>
            <a:pPr marL="285750" indent="-285750">
              <a:lnSpc>
                <a:spcPct val="95000"/>
              </a:lnSpc>
              <a:buFont typeface="Wingdings" panose="05000000000000000000" pitchFamily="2" charset="2"/>
              <a:buChar char="§"/>
            </a:pPr>
            <a:r>
              <a:rPr lang="en-US" sz="1500" dirty="0"/>
              <a:t>(In-situ) laboratory experiments with B layers (PSI-2, MAGNUM, GYM) focus on B erosion, deposition, retention within capabilities</a:t>
            </a:r>
          </a:p>
          <a:p>
            <a:pPr marL="285750" indent="-285750">
              <a:lnSpc>
                <a:spcPct val="95000"/>
              </a:lnSpc>
              <a:buFont typeface="Wingdings" panose="05000000000000000000" pitchFamily="2" charset="2"/>
              <a:buChar char="§"/>
            </a:pPr>
            <a:r>
              <a:rPr lang="en-US" sz="1500" dirty="0"/>
              <a:t>Generic wall conditioning studies </a:t>
            </a:r>
          </a:p>
        </p:txBody>
      </p:sp>
      <p:sp>
        <p:nvSpPr>
          <p:cNvPr id="10" name="Textfeld 11">
            <a:extLst>
              <a:ext uri="{FF2B5EF4-FFF2-40B4-BE49-F238E27FC236}">
                <a16:creationId xmlns:a16="http://schemas.microsoft.com/office/drawing/2014/main" id="{2A403FC1-9825-EE43-8570-BB1D1164C95D}"/>
              </a:ext>
            </a:extLst>
          </p:cNvPr>
          <p:cNvSpPr txBox="1"/>
          <p:nvPr/>
        </p:nvSpPr>
        <p:spPr>
          <a:xfrm>
            <a:off x="2869413" y="1473763"/>
            <a:ext cx="5666066" cy="1188787"/>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SP F1: </a:t>
            </a:r>
          </a:p>
          <a:p>
            <a:pPr marL="285750" indent="-285750">
              <a:lnSpc>
                <a:spcPct val="95000"/>
              </a:lnSpc>
              <a:buFont typeface="Wingdings" panose="05000000000000000000" pitchFamily="2" charset="2"/>
              <a:buChar char="§"/>
            </a:pPr>
            <a:r>
              <a:rPr lang="en-US" sz="1500" dirty="0"/>
              <a:t>Coordination of activities related to wall conditioning and </a:t>
            </a:r>
            <a:r>
              <a:rPr lang="en-US" sz="1500" dirty="0" err="1"/>
              <a:t>boronisation</a:t>
            </a:r>
            <a:r>
              <a:rPr lang="en-US" sz="1500" dirty="0"/>
              <a:t> with strong  links to activities of machines in TE/W7-X</a:t>
            </a:r>
          </a:p>
          <a:p>
            <a:pPr marL="285750" indent="-285750">
              <a:lnSpc>
                <a:spcPct val="95000"/>
              </a:lnSpc>
              <a:buFont typeface="Wingdings" panose="05000000000000000000" pitchFamily="2" charset="2"/>
              <a:buChar char="§"/>
            </a:pPr>
            <a:r>
              <a:rPr lang="en-US" sz="1500" dirty="0"/>
              <a:t>Recapitulation of existing knowledge</a:t>
            </a:r>
          </a:p>
          <a:p>
            <a:pPr marL="285750" indent="-285750">
              <a:lnSpc>
                <a:spcPct val="95000"/>
              </a:lnSpc>
              <a:buFont typeface="Wingdings" panose="05000000000000000000" pitchFamily="2" charset="2"/>
              <a:buChar char="§"/>
            </a:pPr>
            <a:r>
              <a:rPr lang="en-US" sz="1500" dirty="0"/>
              <a:t>Benchmark in TE/W7-X experiments: manipulator / full device</a:t>
            </a:r>
          </a:p>
        </p:txBody>
      </p:sp>
      <p:sp>
        <p:nvSpPr>
          <p:cNvPr id="11" name="Textfeld 13">
            <a:extLst>
              <a:ext uri="{FF2B5EF4-FFF2-40B4-BE49-F238E27FC236}">
                <a16:creationId xmlns:a16="http://schemas.microsoft.com/office/drawing/2014/main" id="{A88D328C-A47E-284F-B593-027BAD367C8C}"/>
              </a:ext>
            </a:extLst>
          </p:cNvPr>
          <p:cNvSpPr txBox="1"/>
          <p:nvPr/>
        </p:nvSpPr>
        <p:spPr>
          <a:xfrm>
            <a:off x="1820547" y="830906"/>
            <a:ext cx="7836687" cy="461665"/>
          </a:xfrm>
          <a:prstGeom prst="rect">
            <a:avLst/>
          </a:prstGeom>
          <a:noFill/>
        </p:spPr>
        <p:txBody>
          <a:bodyPr wrap="square" rtlCol="0">
            <a:spAutoFit/>
          </a:bodyPr>
          <a:lstStyle/>
          <a:p>
            <a:pPr algn="ctr"/>
            <a:r>
              <a:rPr lang="en-GB" sz="2400" b="1" dirty="0">
                <a:cs typeface="Arial" panose="020B0604020202020204" pitchFamily="34" charset="0"/>
              </a:rPr>
              <a:t>SP F / Wall conditioning &amp; Boronization</a:t>
            </a:r>
          </a:p>
        </p:txBody>
      </p:sp>
    </p:spTree>
    <p:extLst>
      <p:ext uri="{BB962C8B-B14F-4D97-AF65-F5344CB8AC3E}">
        <p14:creationId xmlns:p14="http://schemas.microsoft.com/office/powerpoint/2010/main" val="3344079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49B4-4137-2142-A5DA-C7C9C4735A74}"/>
              </a:ext>
            </a:extLst>
          </p:cNvPr>
          <p:cNvSpPr>
            <a:spLocks noGrp="1"/>
          </p:cNvSpPr>
          <p:nvPr>
            <p:ph type="title"/>
          </p:nvPr>
        </p:nvSpPr>
        <p:spPr>
          <a:xfrm>
            <a:off x="983432" y="192515"/>
            <a:ext cx="11103024" cy="457200"/>
          </a:xfrm>
        </p:spPr>
        <p:txBody>
          <a:bodyPr/>
          <a:lstStyle/>
          <a:p>
            <a:r>
              <a:rPr lang="en-US" dirty="0"/>
              <a:t>SP F1: Coordination of wall conditioning and boronisation activities</a:t>
            </a:r>
          </a:p>
        </p:txBody>
      </p:sp>
      <p:sp>
        <p:nvSpPr>
          <p:cNvPr id="4" name="Footer Placeholder 3">
            <a:extLst>
              <a:ext uri="{FF2B5EF4-FFF2-40B4-BE49-F238E27FC236}">
                <a16:creationId xmlns:a16="http://schemas.microsoft.com/office/drawing/2014/main" id="{1E274A83-84A2-394A-B7EC-E568CD7E7047}"/>
              </a:ext>
            </a:extLst>
          </p:cNvPr>
          <p:cNvSpPr>
            <a:spLocks noGrp="1"/>
          </p:cNvSpPr>
          <p:nvPr>
            <p:ph type="ftr" sz="quarter" idx="11"/>
          </p:nvPr>
        </p:nvSpPr>
        <p:spPr/>
        <p:txBody>
          <a:bodyPr/>
          <a:lstStyle/>
          <a:p>
            <a:r>
              <a:rPr lang="en-GB" dirty="0">
                <a:solidFill>
                  <a:prstClr val="white"/>
                </a:solidFill>
              </a:rPr>
              <a:t>A. Goriaev | WP </a:t>
            </a:r>
            <a:r>
              <a:rPr lang="en-US" dirty="0"/>
              <a:t>PWIE Meeting 2025 </a:t>
            </a:r>
            <a:r>
              <a:rPr lang="en-GB" dirty="0">
                <a:solidFill>
                  <a:prstClr val="white"/>
                </a:solidFill>
              </a:rPr>
              <a:t>| 25 March 2025</a:t>
            </a:r>
          </a:p>
        </p:txBody>
      </p:sp>
      <p:sp>
        <p:nvSpPr>
          <p:cNvPr id="5" name="Slide Number Placeholder 4">
            <a:extLst>
              <a:ext uri="{FF2B5EF4-FFF2-40B4-BE49-F238E27FC236}">
                <a16:creationId xmlns:a16="http://schemas.microsoft.com/office/drawing/2014/main" id="{4FCE72B1-1ECF-4D4F-A683-C7AA74AD17CD}"/>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dirty="0">
              <a:solidFill>
                <a:prstClr val="white"/>
              </a:solidFill>
            </a:endParaRPr>
          </a:p>
        </p:txBody>
      </p:sp>
      <p:pic>
        <p:nvPicPr>
          <p:cNvPr id="3" name="Picture 2">
            <a:extLst>
              <a:ext uri="{FF2B5EF4-FFF2-40B4-BE49-F238E27FC236}">
                <a16:creationId xmlns:a16="http://schemas.microsoft.com/office/drawing/2014/main" id="{2A86DE76-3BBF-D84A-87F8-4EEECC361594}"/>
              </a:ext>
            </a:extLst>
          </p:cNvPr>
          <p:cNvPicPr>
            <a:picLocks noChangeAspect="1"/>
          </p:cNvPicPr>
          <p:nvPr/>
        </p:nvPicPr>
        <p:blipFill>
          <a:blip r:embed="rId2"/>
          <a:stretch>
            <a:fillRect/>
          </a:stretch>
        </p:blipFill>
        <p:spPr>
          <a:xfrm>
            <a:off x="9005774" y="1212237"/>
            <a:ext cx="2899883" cy="1971920"/>
          </a:xfrm>
          <a:prstGeom prst="rect">
            <a:avLst/>
          </a:prstGeom>
        </p:spPr>
      </p:pic>
      <p:pic>
        <p:nvPicPr>
          <p:cNvPr id="6" name="Picture 5">
            <a:extLst>
              <a:ext uri="{FF2B5EF4-FFF2-40B4-BE49-F238E27FC236}">
                <a16:creationId xmlns:a16="http://schemas.microsoft.com/office/drawing/2014/main" id="{CACE105D-9E06-1247-A537-C0985A8C19AC}"/>
              </a:ext>
            </a:extLst>
          </p:cNvPr>
          <p:cNvPicPr>
            <a:picLocks noChangeAspect="1"/>
          </p:cNvPicPr>
          <p:nvPr/>
        </p:nvPicPr>
        <p:blipFill>
          <a:blip r:embed="rId3"/>
          <a:stretch>
            <a:fillRect/>
          </a:stretch>
        </p:blipFill>
        <p:spPr>
          <a:xfrm>
            <a:off x="6169375" y="1212237"/>
            <a:ext cx="2680654" cy="1971920"/>
          </a:xfrm>
          <a:prstGeom prst="rect">
            <a:avLst/>
          </a:prstGeom>
        </p:spPr>
      </p:pic>
      <p:pic>
        <p:nvPicPr>
          <p:cNvPr id="13" name="Picture 12">
            <a:extLst>
              <a:ext uri="{FF2B5EF4-FFF2-40B4-BE49-F238E27FC236}">
                <a16:creationId xmlns:a16="http://schemas.microsoft.com/office/drawing/2014/main" id="{E753B7F7-3AE3-D64E-8477-81BC170EDE82}"/>
              </a:ext>
            </a:extLst>
          </p:cNvPr>
          <p:cNvPicPr>
            <a:picLocks noChangeAspect="1"/>
          </p:cNvPicPr>
          <p:nvPr/>
        </p:nvPicPr>
        <p:blipFill>
          <a:blip r:embed="rId4"/>
          <a:stretch>
            <a:fillRect/>
          </a:stretch>
        </p:blipFill>
        <p:spPr>
          <a:xfrm>
            <a:off x="6762463" y="3428999"/>
            <a:ext cx="4175132" cy="2567317"/>
          </a:xfrm>
          <a:prstGeom prst="rect">
            <a:avLst/>
          </a:prstGeom>
        </p:spPr>
      </p:pic>
      <p:graphicFrame>
        <p:nvGraphicFramePr>
          <p:cNvPr id="17" name="Table 16">
            <a:extLst>
              <a:ext uri="{FF2B5EF4-FFF2-40B4-BE49-F238E27FC236}">
                <a16:creationId xmlns:a16="http://schemas.microsoft.com/office/drawing/2014/main" id="{1116B728-1206-3746-B138-6434068FE696}"/>
              </a:ext>
            </a:extLst>
          </p:cNvPr>
          <p:cNvGraphicFramePr>
            <a:graphicFrameLocks noGrp="1"/>
          </p:cNvGraphicFramePr>
          <p:nvPr>
            <p:extLst>
              <p:ext uri="{D42A27DB-BD31-4B8C-83A1-F6EECF244321}">
                <p14:modId xmlns:p14="http://schemas.microsoft.com/office/powerpoint/2010/main" val="2178795243"/>
              </p:ext>
            </p:extLst>
          </p:nvPr>
        </p:nvGraphicFramePr>
        <p:xfrm>
          <a:off x="438944" y="1297182"/>
          <a:ext cx="5433695" cy="1258570"/>
        </p:xfrm>
        <a:graphic>
          <a:graphicData uri="http://schemas.openxmlformats.org/drawingml/2006/table">
            <a:tbl>
              <a:tblPr/>
              <a:tblGrid>
                <a:gridCol w="981469">
                  <a:extLst>
                    <a:ext uri="{9D8B030D-6E8A-4147-A177-3AD203B41FA5}">
                      <a16:colId xmlns:a16="http://schemas.microsoft.com/office/drawing/2014/main" val="81748684"/>
                    </a:ext>
                  </a:extLst>
                </a:gridCol>
                <a:gridCol w="985126">
                  <a:extLst>
                    <a:ext uri="{9D8B030D-6E8A-4147-A177-3AD203B41FA5}">
                      <a16:colId xmlns:a16="http://schemas.microsoft.com/office/drawing/2014/main" val="3440323519"/>
                    </a:ext>
                  </a:extLst>
                </a:gridCol>
                <a:gridCol w="711200">
                  <a:extLst>
                    <a:ext uri="{9D8B030D-6E8A-4147-A177-3AD203B41FA5}">
                      <a16:colId xmlns:a16="http://schemas.microsoft.com/office/drawing/2014/main" val="3488323260"/>
                    </a:ext>
                  </a:extLst>
                </a:gridCol>
                <a:gridCol w="2755900">
                  <a:extLst>
                    <a:ext uri="{9D8B030D-6E8A-4147-A177-3AD203B41FA5}">
                      <a16:colId xmlns:a16="http://schemas.microsoft.com/office/drawing/2014/main" val="1206731684"/>
                    </a:ext>
                  </a:extLst>
                </a:gridCol>
              </a:tblGrid>
              <a:tr h="198755">
                <a:tc>
                  <a:txBody>
                    <a:bodyPr/>
                    <a:lstStyle/>
                    <a:p>
                      <a:r>
                        <a:rPr lang="en-GB" b="1">
                          <a:effectLst/>
                        </a:rPr>
                        <a:t>Deliverable Owner</a:t>
                      </a:r>
                      <a:endParaRPr lang="en-GB">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b="1">
                          <a:effectLst/>
                        </a:rPr>
                        <a:t>Beneficiary</a:t>
                      </a:r>
                      <a:endParaRPr lang="en-GB">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b="1">
                          <a:effectLst/>
                        </a:rPr>
                        <a:t>PM</a:t>
                      </a:r>
                      <a:endParaRPr lang="en-GB">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b="1">
                          <a:effectLst/>
                        </a:rPr>
                        <a:t>Deliverable  (Team)</a:t>
                      </a:r>
                      <a:endParaRPr lang="en-GB">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9335484"/>
                  </a:ext>
                </a:extLst>
              </a:tr>
              <a:tr h="208915">
                <a:tc>
                  <a:txBody>
                    <a:bodyPr/>
                    <a:lstStyle/>
                    <a:p>
                      <a:r>
                        <a:rPr lang="en-GB">
                          <a:effectLst/>
                        </a:rPr>
                        <a:t>A. Gallo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a:effectLst/>
                        </a:rPr>
                        <a:t>CEA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a:effectLst/>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a:effectLst/>
                        </a:rPr>
                        <a:t>D001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51641108"/>
                  </a:ext>
                </a:extLst>
              </a:tr>
              <a:tr h="208915">
                <a:tc>
                  <a:txBody>
                    <a:bodyPr/>
                    <a:lstStyle/>
                    <a:p>
                      <a:r>
                        <a:rPr lang="en-GB">
                          <a:effectLst/>
                        </a:rPr>
                        <a:t>T. Dittmar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a:effectLst/>
                        </a:rPr>
                        <a:t>FZJ</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a:effectLst/>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a:effectLst/>
                        </a:rPr>
                        <a:t>D002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18991046"/>
                  </a:ext>
                </a:extLst>
              </a:tr>
              <a:tr h="208915">
                <a:tc>
                  <a:txBody>
                    <a:bodyPr/>
                    <a:lstStyle/>
                    <a:p>
                      <a:r>
                        <a:rPr lang="en-GB">
                          <a:effectLst/>
                        </a:rPr>
                        <a:t>V. Rode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dirty="0">
                          <a:effectLst/>
                        </a:rPr>
                        <a:t>MPG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a:effectLst/>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a:effectLst/>
                        </a:rPr>
                        <a:t>D003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21879713"/>
                  </a:ext>
                </a:extLst>
              </a:tr>
              <a:tr h="220345">
                <a:tc>
                  <a:txBody>
                    <a:bodyPr/>
                    <a:lstStyle/>
                    <a:p>
                      <a:r>
                        <a:rPr lang="en-GB" b="1">
                          <a:effectLst/>
                        </a:rPr>
                        <a:t>Total</a:t>
                      </a:r>
                      <a:endParaRPr lang="en-GB">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a:effectLst/>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dirty="0">
                          <a:effectLst/>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dirty="0">
                          <a:effectLst/>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2262520"/>
                  </a:ext>
                </a:extLst>
              </a:tr>
            </a:tbl>
          </a:graphicData>
        </a:graphic>
      </p:graphicFrame>
      <p:sp>
        <p:nvSpPr>
          <p:cNvPr id="18" name="Rectangle 1">
            <a:extLst>
              <a:ext uri="{FF2B5EF4-FFF2-40B4-BE49-F238E27FC236}">
                <a16:creationId xmlns:a16="http://schemas.microsoft.com/office/drawing/2014/main" id="{268C83C5-45C4-C945-B8E7-F91ABA27F86E}"/>
              </a:ext>
            </a:extLst>
          </p:cNvPr>
          <p:cNvSpPr>
            <a:spLocks noChangeArrowheads="1"/>
          </p:cNvSpPr>
          <p:nvPr/>
        </p:nvSpPr>
        <p:spPr bwMode="auto">
          <a:xfrm>
            <a:off x="3379788" y="32337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0DD53A71-EDB5-764D-9676-BF69E889EEF3}"/>
              </a:ext>
            </a:extLst>
          </p:cNvPr>
          <p:cNvSpPr/>
          <p:nvPr/>
        </p:nvSpPr>
        <p:spPr>
          <a:xfrm>
            <a:off x="360040" y="2798079"/>
            <a:ext cx="6096000" cy="2292935"/>
          </a:xfrm>
          <a:prstGeom prst="rect">
            <a:avLst/>
          </a:prstGeom>
        </p:spPr>
        <p:txBody>
          <a:bodyPr>
            <a:spAutoFit/>
          </a:bodyPr>
          <a:lstStyle/>
          <a:p>
            <a:r>
              <a:rPr lang="en-GB" b="1" dirty="0">
                <a:solidFill>
                  <a:srgbClr val="000000"/>
                </a:solidFill>
                <a:latin typeface="Arial" panose="020B0604020202020204" pitchFamily="34" charset="0"/>
              </a:rPr>
              <a:t>Tasks to be performed:</a:t>
            </a:r>
            <a:endParaRPr lang="en-GB" dirty="0">
              <a:solidFill>
                <a:srgbClr val="000000"/>
              </a:solidFill>
              <a:latin typeface="Arial" panose="020B0604020202020204" pitchFamily="34" charset="0"/>
            </a:endParaRPr>
          </a:p>
          <a:p>
            <a:pPr marL="285750" indent="-285750">
              <a:spcBef>
                <a:spcPts val="1400"/>
              </a:spcBef>
              <a:spcAft>
                <a:spcPts val="1400"/>
              </a:spcAft>
              <a:buFont typeface="Arial" panose="020B0604020202020204" pitchFamily="34" charset="0"/>
              <a:buChar char="•"/>
            </a:pPr>
            <a:r>
              <a:rPr lang="en-GB" dirty="0">
                <a:solidFill>
                  <a:srgbClr val="000000"/>
                </a:solidFill>
                <a:latin typeface="Arial" panose="020B0604020202020204" pitchFamily="34" charset="0"/>
              </a:rPr>
              <a:t>Review of boronization procedures, experimental settings, and efficiency of boronization in toroidal devices. </a:t>
            </a:r>
          </a:p>
          <a:p>
            <a:pPr marL="285750" indent="-285750">
              <a:spcBef>
                <a:spcPts val="1400"/>
              </a:spcBef>
              <a:spcAft>
                <a:spcPts val="1400"/>
              </a:spcAft>
              <a:buFont typeface="Arial" panose="020B0604020202020204" pitchFamily="34" charset="0"/>
              <a:buChar char="•"/>
            </a:pPr>
            <a:r>
              <a:rPr lang="en-GB" dirty="0">
                <a:solidFill>
                  <a:srgbClr val="000000"/>
                </a:solidFill>
                <a:latin typeface="Arial" panose="020B0604020202020204" pitchFamily="34" charset="0"/>
              </a:rPr>
              <a:t>Define new experiments in collaboration with TE and W7X and assessment of improved diagnostic access.</a:t>
            </a:r>
            <a:endParaRPr lang="en-GB" b="0" i="0" u="none" strike="noStrike" dirty="0">
              <a:solidFill>
                <a:srgbClr val="000000"/>
              </a:solidFill>
              <a:effectLst/>
              <a:latin typeface="Arial" panose="020B0604020202020204" pitchFamily="34" charset="0"/>
            </a:endParaRPr>
          </a:p>
        </p:txBody>
      </p:sp>
      <p:sp>
        <p:nvSpPr>
          <p:cNvPr id="20" name="TextBox 19">
            <a:extLst>
              <a:ext uri="{FF2B5EF4-FFF2-40B4-BE49-F238E27FC236}">
                <a16:creationId xmlns:a16="http://schemas.microsoft.com/office/drawing/2014/main" id="{A1F04073-3E93-9B4F-9133-1023BC2CBEEA}"/>
              </a:ext>
            </a:extLst>
          </p:cNvPr>
          <p:cNvSpPr txBox="1"/>
          <p:nvPr/>
        </p:nvSpPr>
        <p:spPr>
          <a:xfrm>
            <a:off x="438944" y="5115663"/>
            <a:ext cx="4279360" cy="400110"/>
          </a:xfrm>
          <a:prstGeom prst="rect">
            <a:avLst/>
          </a:prstGeom>
          <a:noFill/>
        </p:spPr>
        <p:txBody>
          <a:bodyPr wrap="square" rtlCol="0">
            <a:spAutoFit/>
          </a:bodyPr>
          <a:lstStyle/>
          <a:p>
            <a:pPr algn="l"/>
            <a:r>
              <a:rPr lang="en-US" sz="2000" b="1" dirty="0"/>
              <a:t>As for 2025</a:t>
            </a:r>
          </a:p>
        </p:txBody>
      </p:sp>
      <p:sp>
        <p:nvSpPr>
          <p:cNvPr id="21" name="TextBox 20">
            <a:extLst>
              <a:ext uri="{FF2B5EF4-FFF2-40B4-BE49-F238E27FC236}">
                <a16:creationId xmlns:a16="http://schemas.microsoft.com/office/drawing/2014/main" id="{360C8E52-620D-4F4C-8DA7-D634B4A4D578}"/>
              </a:ext>
            </a:extLst>
          </p:cNvPr>
          <p:cNvSpPr txBox="1"/>
          <p:nvPr/>
        </p:nvSpPr>
        <p:spPr>
          <a:xfrm>
            <a:off x="720080" y="5513049"/>
            <a:ext cx="4571248" cy="923330"/>
          </a:xfrm>
          <a:prstGeom prst="rect">
            <a:avLst/>
          </a:prstGeom>
          <a:noFill/>
        </p:spPr>
        <p:txBody>
          <a:bodyPr wrap="square" rtlCol="0">
            <a:spAutoFit/>
          </a:bodyPr>
          <a:lstStyle/>
          <a:p>
            <a:pPr marL="457200" indent="-457200" algn="l">
              <a:buFont typeface="Arial" panose="020B0604020202020204" pitchFamily="34" charset="0"/>
              <a:buChar char="•"/>
            </a:pPr>
            <a:r>
              <a:rPr lang="en-US" b="1" dirty="0"/>
              <a:t>W7-X -&gt; ?</a:t>
            </a:r>
          </a:p>
          <a:p>
            <a:pPr marL="457200" indent="-457200" algn="l">
              <a:buFont typeface="Arial" panose="020B0604020202020204" pitchFamily="34" charset="0"/>
              <a:buChar char="•"/>
            </a:pPr>
            <a:r>
              <a:rPr lang="en-US" b="1" dirty="0"/>
              <a:t>CEA -&gt; only WP TE contribution</a:t>
            </a:r>
          </a:p>
          <a:p>
            <a:pPr marL="457200" indent="-457200" algn="l">
              <a:buFont typeface="Arial" panose="020B0604020202020204" pitchFamily="34" charset="0"/>
              <a:buChar char="•"/>
            </a:pPr>
            <a:r>
              <a:rPr lang="en-US" b="1" dirty="0"/>
              <a:t>Other devices -&gt; ?</a:t>
            </a:r>
          </a:p>
        </p:txBody>
      </p:sp>
      <p:sp>
        <p:nvSpPr>
          <p:cNvPr id="22" name="TextBox 21">
            <a:extLst>
              <a:ext uri="{FF2B5EF4-FFF2-40B4-BE49-F238E27FC236}">
                <a16:creationId xmlns:a16="http://schemas.microsoft.com/office/drawing/2014/main" id="{18D0BA6B-855E-3B4B-9D72-FA60ABDECCF7}"/>
              </a:ext>
            </a:extLst>
          </p:cNvPr>
          <p:cNvSpPr txBox="1"/>
          <p:nvPr/>
        </p:nvSpPr>
        <p:spPr>
          <a:xfrm>
            <a:off x="676688" y="895536"/>
            <a:ext cx="4279360" cy="400110"/>
          </a:xfrm>
          <a:prstGeom prst="rect">
            <a:avLst/>
          </a:prstGeom>
          <a:noFill/>
        </p:spPr>
        <p:txBody>
          <a:bodyPr wrap="square" rtlCol="0">
            <a:spAutoFit/>
          </a:bodyPr>
          <a:lstStyle/>
          <a:p>
            <a:pPr algn="l"/>
            <a:r>
              <a:rPr lang="en-US" sz="2000" b="1" dirty="0"/>
              <a:t>As for 2024</a:t>
            </a:r>
          </a:p>
        </p:txBody>
      </p:sp>
    </p:spTree>
    <p:extLst>
      <p:ext uri="{BB962C8B-B14F-4D97-AF65-F5344CB8AC3E}">
        <p14:creationId xmlns:p14="http://schemas.microsoft.com/office/powerpoint/2010/main" val="188883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49B4-4137-2142-A5DA-C7C9C4735A74}"/>
              </a:ext>
            </a:extLst>
          </p:cNvPr>
          <p:cNvSpPr>
            <a:spLocks noGrp="1"/>
          </p:cNvSpPr>
          <p:nvPr>
            <p:ph type="title"/>
          </p:nvPr>
        </p:nvSpPr>
        <p:spPr>
          <a:xfrm>
            <a:off x="983432" y="192515"/>
            <a:ext cx="9451776" cy="457200"/>
          </a:xfrm>
        </p:spPr>
        <p:txBody>
          <a:bodyPr/>
          <a:lstStyle/>
          <a:p>
            <a:r>
              <a:rPr lang="en-US" dirty="0"/>
              <a:t>SP F1: Recapitulation of existing knowledge </a:t>
            </a:r>
          </a:p>
        </p:txBody>
      </p:sp>
      <p:sp>
        <p:nvSpPr>
          <p:cNvPr id="4" name="Footer Placeholder 3">
            <a:extLst>
              <a:ext uri="{FF2B5EF4-FFF2-40B4-BE49-F238E27FC236}">
                <a16:creationId xmlns:a16="http://schemas.microsoft.com/office/drawing/2014/main" id="{1E274A83-84A2-394A-B7EC-E568CD7E7047}"/>
              </a:ext>
            </a:extLst>
          </p:cNvPr>
          <p:cNvSpPr>
            <a:spLocks noGrp="1"/>
          </p:cNvSpPr>
          <p:nvPr>
            <p:ph type="ftr" sz="quarter" idx="11"/>
          </p:nvPr>
        </p:nvSpPr>
        <p:spPr/>
        <p:txBody>
          <a:bodyPr/>
          <a:lstStyle/>
          <a:p>
            <a:r>
              <a:rPr lang="en-GB" dirty="0">
                <a:solidFill>
                  <a:prstClr val="white"/>
                </a:solidFill>
              </a:rPr>
              <a:t>A. Goriaev | WP </a:t>
            </a:r>
            <a:r>
              <a:rPr lang="en-US" dirty="0"/>
              <a:t>PWIE Meeting 2025 </a:t>
            </a:r>
            <a:r>
              <a:rPr lang="en-GB" dirty="0">
                <a:solidFill>
                  <a:prstClr val="white"/>
                </a:solidFill>
              </a:rPr>
              <a:t>| 25 March 2025</a:t>
            </a:r>
          </a:p>
        </p:txBody>
      </p:sp>
      <p:sp>
        <p:nvSpPr>
          <p:cNvPr id="5" name="Slide Number Placeholder 4">
            <a:extLst>
              <a:ext uri="{FF2B5EF4-FFF2-40B4-BE49-F238E27FC236}">
                <a16:creationId xmlns:a16="http://schemas.microsoft.com/office/drawing/2014/main" id="{4FCE72B1-1ECF-4D4F-A683-C7AA74AD17CD}"/>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sp>
        <p:nvSpPr>
          <p:cNvPr id="6" name="Inhaltsplatzhalter 2">
            <a:extLst>
              <a:ext uri="{FF2B5EF4-FFF2-40B4-BE49-F238E27FC236}">
                <a16:creationId xmlns:a16="http://schemas.microsoft.com/office/drawing/2014/main" id="{BBAFBB1E-FFDB-8144-A490-092A0E15258B}"/>
              </a:ext>
            </a:extLst>
          </p:cNvPr>
          <p:cNvSpPr>
            <a:spLocks noGrp="1"/>
          </p:cNvSpPr>
          <p:nvPr>
            <p:ph idx="1"/>
          </p:nvPr>
        </p:nvSpPr>
        <p:spPr>
          <a:xfrm>
            <a:off x="442888" y="899503"/>
            <a:ext cx="7213688" cy="5402013"/>
          </a:xfrm>
        </p:spPr>
        <p:txBody>
          <a:bodyPr>
            <a:normAutofit lnSpcReduction="10000"/>
          </a:bodyPr>
          <a:lstStyle/>
          <a:p>
            <a:pPr marL="0" indent="0">
              <a:buNone/>
            </a:pPr>
            <a:r>
              <a:rPr lang="en-US" b="1" dirty="0"/>
              <a:t>Knowledge structuring</a:t>
            </a:r>
          </a:p>
          <a:p>
            <a:r>
              <a:rPr lang="en-US" dirty="0"/>
              <a:t>equipment for boronization</a:t>
            </a:r>
          </a:p>
          <a:p>
            <a:pPr lvl="1"/>
            <a:r>
              <a:rPr lang="en-US" dirty="0"/>
              <a:t>Pumps, diborane injectors, sensors, decomposers, GD anodes, ...</a:t>
            </a:r>
          </a:p>
          <a:p>
            <a:r>
              <a:rPr lang="en-US" dirty="0"/>
              <a:t>parameters of boronization procedures</a:t>
            </a:r>
          </a:p>
          <a:p>
            <a:pPr lvl="1"/>
            <a:r>
              <a:rPr lang="en-US" dirty="0"/>
              <a:t>GD pressure and current, injection, duration, gas composition, ...</a:t>
            </a:r>
          </a:p>
          <a:p>
            <a:r>
              <a:rPr lang="en-US" dirty="0"/>
              <a:t>diagnostics (in-situ &amp; post-mortem)</a:t>
            </a:r>
          </a:p>
          <a:p>
            <a:pPr lvl="1"/>
            <a:r>
              <a:rPr lang="en-US" dirty="0"/>
              <a:t>Quartz Micro Balance (QMB), Residual Gas Analyzer (RGA), ...</a:t>
            </a:r>
          </a:p>
          <a:p>
            <a:r>
              <a:rPr lang="en-US" dirty="0"/>
              <a:t>boronization frequencies and need for boronization</a:t>
            </a:r>
          </a:p>
          <a:p>
            <a:pPr lvl="1"/>
            <a:r>
              <a:rPr lang="en-US" dirty="0"/>
              <a:t>time of boron layer deterioration, special needs (plasma start-up, ...)</a:t>
            </a:r>
          </a:p>
          <a:p>
            <a:r>
              <a:rPr lang="en-US" dirty="0"/>
              <a:t>experimental data and results of boronization</a:t>
            </a:r>
          </a:p>
          <a:p>
            <a:pPr lvl="1"/>
            <a:r>
              <a:rPr lang="en-US" dirty="0"/>
              <a:t>Effect on the consequent plasma performance</a:t>
            </a:r>
          </a:p>
          <a:p>
            <a:r>
              <a:rPr lang="en-US" dirty="0"/>
              <a:t>dedicated PWIE studies (-&gt; SP F2: Benchmark in TE/W7-X experiments: manipulator / full device)</a:t>
            </a:r>
          </a:p>
          <a:p>
            <a:pPr lvl="1"/>
            <a:r>
              <a:rPr lang="en-US" dirty="0"/>
              <a:t>post-mortem PFC analysis, sample exposures, etc.</a:t>
            </a:r>
          </a:p>
        </p:txBody>
      </p:sp>
      <p:pic>
        <p:nvPicPr>
          <p:cNvPr id="3" name="Picture 2">
            <a:extLst>
              <a:ext uri="{FF2B5EF4-FFF2-40B4-BE49-F238E27FC236}">
                <a16:creationId xmlns:a16="http://schemas.microsoft.com/office/drawing/2014/main" id="{C9C2169E-0AFA-A14C-BD6C-28E38DD9709E}"/>
              </a:ext>
            </a:extLst>
          </p:cNvPr>
          <p:cNvPicPr>
            <a:picLocks noChangeAspect="1"/>
          </p:cNvPicPr>
          <p:nvPr/>
        </p:nvPicPr>
        <p:blipFill>
          <a:blip r:embed="rId2"/>
          <a:stretch>
            <a:fillRect/>
          </a:stretch>
        </p:blipFill>
        <p:spPr>
          <a:xfrm>
            <a:off x="8308620" y="439542"/>
            <a:ext cx="3124401" cy="2575917"/>
          </a:xfrm>
          <a:prstGeom prst="rect">
            <a:avLst/>
          </a:prstGeom>
        </p:spPr>
      </p:pic>
      <p:sp>
        <p:nvSpPr>
          <p:cNvPr id="11" name="Rectangle 10">
            <a:extLst>
              <a:ext uri="{FF2B5EF4-FFF2-40B4-BE49-F238E27FC236}">
                <a16:creationId xmlns:a16="http://schemas.microsoft.com/office/drawing/2014/main" id="{5F02258F-8E34-A649-9988-CD1B4E4BF097}"/>
              </a:ext>
            </a:extLst>
          </p:cNvPr>
          <p:cNvSpPr/>
          <p:nvPr/>
        </p:nvSpPr>
        <p:spPr>
          <a:xfrm>
            <a:off x="7656576" y="5868377"/>
            <a:ext cx="3975531" cy="601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1191"/>
              </a:spcBef>
              <a:spcAft>
                <a:spcPts val="992"/>
              </a:spcAft>
            </a:pPr>
            <a:r>
              <a:rPr lang="en-US" sz="1100" dirty="0">
                <a:solidFill>
                  <a:schemeClr val="tx1">
                    <a:lumMod val="50000"/>
                    <a:lumOff val="50000"/>
                  </a:schemeClr>
                </a:solidFill>
              </a:rPr>
              <a:t>ITER modeling of spatial distribution of diborane reactions with respect to GD anode position (green) and injection points (red)  in H</a:t>
            </a:r>
            <a:r>
              <a:rPr lang="en-US" sz="1100" baseline="-25000" dirty="0">
                <a:solidFill>
                  <a:schemeClr val="tx1">
                    <a:lumMod val="50000"/>
                    <a:lumOff val="50000"/>
                  </a:schemeClr>
                </a:solidFill>
              </a:rPr>
              <a:t>2 </a:t>
            </a:r>
            <a:r>
              <a:rPr lang="en-US" sz="1100" dirty="0">
                <a:solidFill>
                  <a:schemeClr val="tx1">
                    <a:lumMod val="50000"/>
                    <a:lumOff val="50000"/>
                  </a:schemeClr>
                </a:solidFill>
              </a:rPr>
              <a:t>GD. T. Wauters et al., NME 42, 2025). </a:t>
            </a:r>
          </a:p>
          <a:p>
            <a:pPr algn="ctr">
              <a:lnSpc>
                <a:spcPct val="100000"/>
              </a:lnSpc>
              <a:spcBef>
                <a:spcPts val="1191"/>
              </a:spcBef>
              <a:spcAft>
                <a:spcPts val="992"/>
              </a:spcAft>
            </a:pPr>
            <a:endParaRPr lang="uk-UA" sz="1100" dirty="0">
              <a:solidFill>
                <a:schemeClr val="tx1">
                  <a:lumMod val="50000"/>
                  <a:lumOff val="50000"/>
                </a:schemeClr>
              </a:solidFill>
            </a:endParaRPr>
          </a:p>
        </p:txBody>
      </p:sp>
      <p:pic>
        <p:nvPicPr>
          <p:cNvPr id="14" name="Picture 13">
            <a:extLst>
              <a:ext uri="{FF2B5EF4-FFF2-40B4-BE49-F238E27FC236}">
                <a16:creationId xmlns:a16="http://schemas.microsoft.com/office/drawing/2014/main" id="{4B4802A3-B84B-BA46-8691-58B9A75A8EE8}"/>
              </a:ext>
            </a:extLst>
          </p:cNvPr>
          <p:cNvPicPr>
            <a:picLocks noChangeAspect="1"/>
          </p:cNvPicPr>
          <p:nvPr/>
        </p:nvPicPr>
        <p:blipFill>
          <a:blip r:embed="rId3"/>
          <a:stretch>
            <a:fillRect/>
          </a:stretch>
        </p:blipFill>
        <p:spPr>
          <a:xfrm>
            <a:off x="8323416" y="3199666"/>
            <a:ext cx="3124401" cy="2605110"/>
          </a:xfrm>
          <a:prstGeom prst="rect">
            <a:avLst/>
          </a:prstGeom>
        </p:spPr>
      </p:pic>
    </p:spTree>
    <p:extLst>
      <p:ext uri="{BB962C8B-B14F-4D97-AF65-F5344CB8AC3E}">
        <p14:creationId xmlns:p14="http://schemas.microsoft.com/office/powerpoint/2010/main" val="3228089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49B4-4137-2142-A5DA-C7C9C4735A74}"/>
              </a:ext>
            </a:extLst>
          </p:cNvPr>
          <p:cNvSpPr>
            <a:spLocks noGrp="1"/>
          </p:cNvSpPr>
          <p:nvPr>
            <p:ph type="title"/>
          </p:nvPr>
        </p:nvSpPr>
        <p:spPr>
          <a:xfrm>
            <a:off x="983432" y="192515"/>
            <a:ext cx="9451776" cy="457200"/>
          </a:xfrm>
        </p:spPr>
        <p:txBody>
          <a:bodyPr/>
          <a:lstStyle/>
          <a:p>
            <a:r>
              <a:rPr lang="en-US" dirty="0"/>
              <a:t>SP F2: (In-situ) laboratory experiments with B layers </a:t>
            </a:r>
          </a:p>
        </p:txBody>
      </p:sp>
      <p:sp>
        <p:nvSpPr>
          <p:cNvPr id="4" name="Footer Placeholder 3">
            <a:extLst>
              <a:ext uri="{FF2B5EF4-FFF2-40B4-BE49-F238E27FC236}">
                <a16:creationId xmlns:a16="http://schemas.microsoft.com/office/drawing/2014/main" id="{1E274A83-84A2-394A-B7EC-E568CD7E7047}"/>
              </a:ext>
            </a:extLst>
          </p:cNvPr>
          <p:cNvSpPr>
            <a:spLocks noGrp="1"/>
          </p:cNvSpPr>
          <p:nvPr>
            <p:ph type="ftr" sz="quarter" idx="11"/>
          </p:nvPr>
        </p:nvSpPr>
        <p:spPr/>
        <p:txBody>
          <a:bodyPr/>
          <a:lstStyle/>
          <a:p>
            <a:r>
              <a:rPr lang="en-GB" dirty="0">
                <a:solidFill>
                  <a:prstClr val="white"/>
                </a:solidFill>
              </a:rPr>
              <a:t>A. Goriaev | WP </a:t>
            </a:r>
            <a:r>
              <a:rPr lang="en-US" dirty="0"/>
              <a:t>PWIE Meeting 2025 </a:t>
            </a:r>
            <a:r>
              <a:rPr lang="en-GB" dirty="0">
                <a:solidFill>
                  <a:prstClr val="white"/>
                </a:solidFill>
              </a:rPr>
              <a:t>| 25 March 2025</a:t>
            </a:r>
          </a:p>
        </p:txBody>
      </p:sp>
      <p:sp>
        <p:nvSpPr>
          <p:cNvPr id="5" name="Slide Number Placeholder 4">
            <a:extLst>
              <a:ext uri="{FF2B5EF4-FFF2-40B4-BE49-F238E27FC236}">
                <a16:creationId xmlns:a16="http://schemas.microsoft.com/office/drawing/2014/main" id="{4FCE72B1-1ECF-4D4F-A683-C7AA74AD17CD}"/>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sp>
        <p:nvSpPr>
          <p:cNvPr id="8" name="Inhaltsplatzhalter 2">
            <a:extLst>
              <a:ext uri="{FF2B5EF4-FFF2-40B4-BE49-F238E27FC236}">
                <a16:creationId xmlns:a16="http://schemas.microsoft.com/office/drawing/2014/main" id="{94876E1E-40BF-B041-A154-4D95050642FB}"/>
              </a:ext>
            </a:extLst>
          </p:cNvPr>
          <p:cNvSpPr>
            <a:spLocks noGrp="1"/>
          </p:cNvSpPr>
          <p:nvPr>
            <p:ph idx="1"/>
          </p:nvPr>
        </p:nvSpPr>
        <p:spPr>
          <a:xfrm>
            <a:off x="544488" y="2282141"/>
            <a:ext cx="6983290" cy="3740707"/>
          </a:xfrm>
        </p:spPr>
        <p:txBody>
          <a:bodyPr>
            <a:normAutofit/>
          </a:bodyPr>
          <a:lstStyle/>
          <a:p>
            <a:pPr marL="0" indent="0">
              <a:buNone/>
            </a:pPr>
            <a:r>
              <a:rPr lang="en-GB" b="1" dirty="0"/>
              <a:t>Main focus on</a:t>
            </a:r>
          </a:p>
          <a:p>
            <a:r>
              <a:rPr lang="en-GB" dirty="0"/>
              <a:t>Reference boron coated sample production and analysis for wall conditioning needs</a:t>
            </a:r>
          </a:p>
          <a:p>
            <a:r>
              <a:rPr lang="en-GB" dirty="0"/>
              <a:t>Studies of fuel removal and retention in reference samples by laboratory wall conditioning – relevant plasmas</a:t>
            </a:r>
          </a:p>
          <a:p>
            <a:r>
              <a:rPr lang="en-GB" dirty="0"/>
              <a:t>Studies of erosion and redeposition of mixed boron layers from reference samples by laboratory wall conditioning – relevant plasmas</a:t>
            </a:r>
          </a:p>
          <a:p>
            <a:endParaRPr lang="en-GB" dirty="0"/>
          </a:p>
        </p:txBody>
      </p:sp>
      <p:sp>
        <p:nvSpPr>
          <p:cNvPr id="7" name="TextBox 6">
            <a:extLst>
              <a:ext uri="{FF2B5EF4-FFF2-40B4-BE49-F238E27FC236}">
                <a16:creationId xmlns:a16="http://schemas.microsoft.com/office/drawing/2014/main" id="{95633D8E-BDAB-B24D-88AC-E410BA15588A}"/>
              </a:ext>
            </a:extLst>
          </p:cNvPr>
          <p:cNvSpPr txBox="1"/>
          <p:nvPr/>
        </p:nvSpPr>
        <p:spPr>
          <a:xfrm>
            <a:off x="720080" y="950976"/>
            <a:ext cx="6631696" cy="954107"/>
          </a:xfrm>
          <a:prstGeom prst="rect">
            <a:avLst/>
          </a:prstGeom>
          <a:noFill/>
        </p:spPr>
        <p:txBody>
          <a:bodyPr wrap="square" rtlCol="0">
            <a:spAutoFit/>
          </a:bodyPr>
          <a:lstStyle/>
          <a:p>
            <a:pPr algn="l"/>
            <a:r>
              <a:rPr lang="en-US" sz="2800" b="1" dirty="0"/>
              <a:t>A lot of overlapping activities with SP B -&gt; strong coordination required! </a:t>
            </a:r>
          </a:p>
        </p:txBody>
      </p:sp>
      <p:pic>
        <p:nvPicPr>
          <p:cNvPr id="11" name="Picture 10">
            <a:extLst>
              <a:ext uri="{FF2B5EF4-FFF2-40B4-BE49-F238E27FC236}">
                <a16:creationId xmlns:a16="http://schemas.microsoft.com/office/drawing/2014/main" id="{256E047B-11FF-554C-B035-C2968182B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0960" y="711931"/>
            <a:ext cx="4267200" cy="2560320"/>
          </a:xfrm>
          <a:prstGeom prst="rect">
            <a:avLst/>
          </a:prstGeom>
        </p:spPr>
      </p:pic>
      <p:pic>
        <p:nvPicPr>
          <p:cNvPr id="12" name="Picture 11">
            <a:extLst>
              <a:ext uri="{FF2B5EF4-FFF2-40B4-BE49-F238E27FC236}">
                <a16:creationId xmlns:a16="http://schemas.microsoft.com/office/drawing/2014/main" id="{78693CAC-4188-BC41-83F1-BB1C48682EEB}"/>
              </a:ext>
            </a:extLst>
          </p:cNvPr>
          <p:cNvPicPr>
            <a:picLocks noChangeAspect="1"/>
          </p:cNvPicPr>
          <p:nvPr/>
        </p:nvPicPr>
        <p:blipFill>
          <a:blip r:embed="rId3"/>
          <a:stretch>
            <a:fillRect/>
          </a:stretch>
        </p:blipFill>
        <p:spPr>
          <a:xfrm>
            <a:off x="7778496" y="3272251"/>
            <a:ext cx="3918946" cy="2750597"/>
          </a:xfrm>
          <a:prstGeom prst="rect">
            <a:avLst/>
          </a:prstGeom>
        </p:spPr>
      </p:pic>
      <p:sp>
        <p:nvSpPr>
          <p:cNvPr id="13" name="Rectangle 12">
            <a:extLst>
              <a:ext uri="{FF2B5EF4-FFF2-40B4-BE49-F238E27FC236}">
                <a16:creationId xmlns:a16="http://schemas.microsoft.com/office/drawing/2014/main" id="{63036BF2-BE27-3043-ADA4-0877D17C7CE4}"/>
              </a:ext>
            </a:extLst>
          </p:cNvPr>
          <p:cNvSpPr/>
          <p:nvPr/>
        </p:nvSpPr>
        <p:spPr>
          <a:xfrm>
            <a:off x="7641727" y="6146069"/>
            <a:ext cx="4345666" cy="26651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spcBef>
                <a:spcPts val="1191"/>
              </a:spcBef>
              <a:spcAft>
                <a:spcPts val="992"/>
              </a:spcAft>
            </a:pPr>
            <a:r>
              <a:rPr lang="en-US" sz="1100" dirty="0">
                <a:solidFill>
                  <a:schemeClr val="tx1">
                    <a:lumMod val="50000"/>
                    <a:lumOff val="50000"/>
                  </a:schemeClr>
                </a:solidFill>
              </a:rPr>
              <a:t>Characterization of H</a:t>
            </a:r>
            <a:r>
              <a:rPr lang="en-US" sz="1100" baseline="-25000" dirty="0">
                <a:solidFill>
                  <a:schemeClr val="tx1">
                    <a:lumMod val="50000"/>
                    <a:lumOff val="50000"/>
                  </a:schemeClr>
                </a:solidFill>
              </a:rPr>
              <a:t>2</a:t>
            </a:r>
            <a:r>
              <a:rPr lang="en-US" sz="1100" dirty="0">
                <a:solidFill>
                  <a:schemeClr val="tx1">
                    <a:lumMod val="50000"/>
                    <a:lumOff val="50000"/>
                  </a:schemeClr>
                </a:solidFill>
              </a:rPr>
              <a:t>-GDC and corresponding erosion rates estimation in TOMAS</a:t>
            </a:r>
          </a:p>
          <a:p>
            <a:pPr algn="ctr">
              <a:lnSpc>
                <a:spcPct val="100000"/>
              </a:lnSpc>
              <a:spcBef>
                <a:spcPts val="1191"/>
              </a:spcBef>
              <a:spcAft>
                <a:spcPts val="992"/>
              </a:spcAft>
            </a:pPr>
            <a:endParaRPr lang="uk-UA" sz="1100" dirty="0">
              <a:solidFill>
                <a:schemeClr val="tx1">
                  <a:lumMod val="50000"/>
                  <a:lumOff val="50000"/>
                </a:schemeClr>
              </a:solidFill>
            </a:endParaRPr>
          </a:p>
        </p:txBody>
      </p:sp>
      <p:sp>
        <p:nvSpPr>
          <p:cNvPr id="14" name="TextBox 13">
            <a:extLst>
              <a:ext uri="{FF2B5EF4-FFF2-40B4-BE49-F238E27FC236}">
                <a16:creationId xmlns:a16="http://schemas.microsoft.com/office/drawing/2014/main" id="{EE6BE949-848F-B243-8231-5C4F1437A0EB}"/>
              </a:ext>
            </a:extLst>
          </p:cNvPr>
          <p:cNvSpPr txBox="1"/>
          <p:nvPr/>
        </p:nvSpPr>
        <p:spPr>
          <a:xfrm>
            <a:off x="8985504" y="5976641"/>
            <a:ext cx="1828800" cy="253916"/>
          </a:xfrm>
          <a:prstGeom prst="rect">
            <a:avLst/>
          </a:prstGeom>
          <a:noFill/>
        </p:spPr>
        <p:txBody>
          <a:bodyPr wrap="square" rtlCol="0">
            <a:spAutoFit/>
          </a:bodyPr>
          <a:lstStyle/>
          <a:p>
            <a:pPr algn="ctr"/>
            <a:r>
              <a:rPr lang="en-US" sz="1050" b="1" dirty="0"/>
              <a:t>Pressure, *10</a:t>
            </a:r>
            <a:r>
              <a:rPr lang="en-US" sz="1050" b="1" baseline="30000" dirty="0"/>
              <a:t>-3</a:t>
            </a:r>
            <a:r>
              <a:rPr lang="en-US" sz="1050" b="1" dirty="0"/>
              <a:t> mbar</a:t>
            </a:r>
          </a:p>
        </p:txBody>
      </p:sp>
    </p:spTree>
    <p:extLst>
      <p:ext uri="{BB962C8B-B14F-4D97-AF65-F5344CB8AC3E}">
        <p14:creationId xmlns:p14="http://schemas.microsoft.com/office/powerpoint/2010/main" val="193516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49B4-4137-2142-A5DA-C7C9C4735A74}"/>
              </a:ext>
            </a:extLst>
          </p:cNvPr>
          <p:cNvSpPr>
            <a:spLocks noGrp="1"/>
          </p:cNvSpPr>
          <p:nvPr>
            <p:ph type="title"/>
          </p:nvPr>
        </p:nvSpPr>
        <p:spPr>
          <a:xfrm>
            <a:off x="983432" y="192515"/>
            <a:ext cx="9451776" cy="457200"/>
          </a:xfrm>
        </p:spPr>
        <p:txBody>
          <a:bodyPr/>
          <a:lstStyle/>
          <a:p>
            <a:r>
              <a:rPr lang="en-US" dirty="0"/>
              <a:t>SP F2: (In-situ) laboratory experiments with B layers </a:t>
            </a:r>
          </a:p>
        </p:txBody>
      </p:sp>
      <p:sp>
        <p:nvSpPr>
          <p:cNvPr id="4" name="Footer Placeholder 3">
            <a:extLst>
              <a:ext uri="{FF2B5EF4-FFF2-40B4-BE49-F238E27FC236}">
                <a16:creationId xmlns:a16="http://schemas.microsoft.com/office/drawing/2014/main" id="{1E274A83-84A2-394A-B7EC-E568CD7E7047}"/>
              </a:ext>
            </a:extLst>
          </p:cNvPr>
          <p:cNvSpPr>
            <a:spLocks noGrp="1"/>
          </p:cNvSpPr>
          <p:nvPr>
            <p:ph type="ftr" sz="quarter" idx="11"/>
          </p:nvPr>
        </p:nvSpPr>
        <p:spPr/>
        <p:txBody>
          <a:bodyPr/>
          <a:lstStyle/>
          <a:p>
            <a:r>
              <a:rPr lang="en-GB" dirty="0">
                <a:solidFill>
                  <a:prstClr val="white"/>
                </a:solidFill>
              </a:rPr>
              <a:t>A. Goriaev | WP </a:t>
            </a:r>
            <a:r>
              <a:rPr lang="en-US" dirty="0"/>
              <a:t>PWIE Meeting 2025 </a:t>
            </a:r>
            <a:r>
              <a:rPr lang="en-GB" dirty="0">
                <a:solidFill>
                  <a:prstClr val="white"/>
                </a:solidFill>
              </a:rPr>
              <a:t>| 25 March 2025</a:t>
            </a:r>
          </a:p>
        </p:txBody>
      </p:sp>
      <p:sp>
        <p:nvSpPr>
          <p:cNvPr id="5" name="Slide Number Placeholder 4">
            <a:extLst>
              <a:ext uri="{FF2B5EF4-FFF2-40B4-BE49-F238E27FC236}">
                <a16:creationId xmlns:a16="http://schemas.microsoft.com/office/drawing/2014/main" id="{4FCE72B1-1ECF-4D4F-A683-C7AA74AD17CD}"/>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dirty="0">
              <a:solidFill>
                <a:prstClr val="white"/>
              </a:solidFill>
            </a:endParaRPr>
          </a:p>
        </p:txBody>
      </p:sp>
      <p:sp>
        <p:nvSpPr>
          <p:cNvPr id="8" name="Inhaltsplatzhalter 2">
            <a:extLst>
              <a:ext uri="{FF2B5EF4-FFF2-40B4-BE49-F238E27FC236}">
                <a16:creationId xmlns:a16="http://schemas.microsoft.com/office/drawing/2014/main" id="{94876E1E-40BF-B041-A154-4D95050642FB}"/>
              </a:ext>
            </a:extLst>
          </p:cNvPr>
          <p:cNvSpPr>
            <a:spLocks noGrp="1"/>
          </p:cNvSpPr>
          <p:nvPr>
            <p:ph idx="1"/>
          </p:nvPr>
        </p:nvSpPr>
        <p:spPr>
          <a:xfrm>
            <a:off x="581064" y="1928573"/>
            <a:ext cx="7392504" cy="3317845"/>
          </a:xfrm>
        </p:spPr>
        <p:txBody>
          <a:bodyPr>
            <a:normAutofit fontScale="92500" lnSpcReduction="10000"/>
          </a:bodyPr>
          <a:lstStyle/>
          <a:p>
            <a:r>
              <a:rPr lang="en-GB" dirty="0"/>
              <a:t>Laboratory investigations on hydrogen/deuterium retention </a:t>
            </a:r>
            <a:r>
              <a:rPr lang="en-GB" dirty="0" err="1"/>
              <a:t>behavior</a:t>
            </a:r>
            <a:r>
              <a:rPr lang="en-GB" dirty="0"/>
              <a:t> in boron films</a:t>
            </a:r>
          </a:p>
          <a:p>
            <a:pPr lvl="1"/>
            <a:r>
              <a:rPr lang="en-GB" dirty="0"/>
              <a:t> CEA, MPG, VR, CIEMAT, ...</a:t>
            </a:r>
          </a:p>
          <a:p>
            <a:r>
              <a:rPr lang="en-GB" dirty="0"/>
              <a:t>Boron layer production set-ups/tools</a:t>
            </a:r>
          </a:p>
          <a:p>
            <a:pPr lvl="1"/>
            <a:r>
              <a:rPr lang="en-GB" dirty="0"/>
              <a:t>Magnetron sputtering, plasma-enhanced chemical vapor deposition, Pulsed Laser Deposition</a:t>
            </a:r>
          </a:p>
          <a:p>
            <a:r>
              <a:rPr lang="en-GB" dirty="0"/>
              <a:t>Available diagnostics</a:t>
            </a:r>
          </a:p>
          <a:p>
            <a:pPr lvl="1"/>
            <a:r>
              <a:rPr lang="en-GB" dirty="0"/>
              <a:t>XPS, TDS, NRA, ...</a:t>
            </a:r>
          </a:p>
          <a:p>
            <a:r>
              <a:rPr lang="en-GB" dirty="0"/>
              <a:t>Responsible people</a:t>
            </a:r>
          </a:p>
          <a:p>
            <a:r>
              <a:rPr lang="en-GB" dirty="0"/>
              <a:t>Human resources involved</a:t>
            </a:r>
          </a:p>
        </p:txBody>
      </p:sp>
      <p:sp>
        <p:nvSpPr>
          <p:cNvPr id="7" name="TextBox 6">
            <a:extLst>
              <a:ext uri="{FF2B5EF4-FFF2-40B4-BE49-F238E27FC236}">
                <a16:creationId xmlns:a16="http://schemas.microsoft.com/office/drawing/2014/main" id="{95633D8E-BDAB-B24D-88AC-E410BA15588A}"/>
              </a:ext>
            </a:extLst>
          </p:cNvPr>
          <p:cNvSpPr txBox="1"/>
          <p:nvPr/>
        </p:nvSpPr>
        <p:spPr>
          <a:xfrm>
            <a:off x="720080" y="950976"/>
            <a:ext cx="10118608" cy="536448"/>
          </a:xfrm>
          <a:prstGeom prst="rect">
            <a:avLst/>
          </a:prstGeom>
          <a:noFill/>
        </p:spPr>
        <p:txBody>
          <a:bodyPr wrap="square" rtlCol="0">
            <a:spAutoFit/>
          </a:bodyPr>
          <a:lstStyle/>
          <a:p>
            <a:pPr algn="l"/>
            <a:r>
              <a:rPr lang="en-US" sz="2800" b="1" dirty="0"/>
              <a:t>What we need to define is</a:t>
            </a:r>
          </a:p>
        </p:txBody>
      </p:sp>
    </p:spTree>
    <p:extLst>
      <p:ext uri="{BB962C8B-B14F-4D97-AF65-F5344CB8AC3E}">
        <p14:creationId xmlns:p14="http://schemas.microsoft.com/office/powerpoint/2010/main" val="2882323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49B4-4137-2142-A5DA-C7C9C4735A74}"/>
              </a:ext>
            </a:extLst>
          </p:cNvPr>
          <p:cNvSpPr>
            <a:spLocks noGrp="1"/>
          </p:cNvSpPr>
          <p:nvPr>
            <p:ph type="title"/>
          </p:nvPr>
        </p:nvSpPr>
        <p:spPr>
          <a:xfrm>
            <a:off x="983432" y="192515"/>
            <a:ext cx="9451776" cy="457200"/>
          </a:xfrm>
        </p:spPr>
        <p:txBody>
          <a:bodyPr/>
          <a:lstStyle/>
          <a:p>
            <a:r>
              <a:rPr lang="en-US" dirty="0"/>
              <a:t>SP F2: (In-situ) laboratory experiments with B layers </a:t>
            </a:r>
          </a:p>
        </p:txBody>
      </p:sp>
      <p:sp>
        <p:nvSpPr>
          <p:cNvPr id="4" name="Footer Placeholder 3">
            <a:extLst>
              <a:ext uri="{FF2B5EF4-FFF2-40B4-BE49-F238E27FC236}">
                <a16:creationId xmlns:a16="http://schemas.microsoft.com/office/drawing/2014/main" id="{1E274A83-84A2-394A-B7EC-E568CD7E7047}"/>
              </a:ext>
            </a:extLst>
          </p:cNvPr>
          <p:cNvSpPr>
            <a:spLocks noGrp="1"/>
          </p:cNvSpPr>
          <p:nvPr>
            <p:ph type="ftr" sz="quarter" idx="11"/>
          </p:nvPr>
        </p:nvSpPr>
        <p:spPr/>
        <p:txBody>
          <a:bodyPr/>
          <a:lstStyle/>
          <a:p>
            <a:r>
              <a:rPr lang="en-GB" dirty="0">
                <a:solidFill>
                  <a:prstClr val="white"/>
                </a:solidFill>
              </a:rPr>
              <a:t>A. Goriaev | WP </a:t>
            </a:r>
            <a:r>
              <a:rPr lang="en-US" dirty="0"/>
              <a:t>PWIE Meeting 2025 </a:t>
            </a:r>
            <a:r>
              <a:rPr lang="en-GB" dirty="0">
                <a:solidFill>
                  <a:prstClr val="white"/>
                </a:solidFill>
              </a:rPr>
              <a:t>| 25 March 2025</a:t>
            </a:r>
          </a:p>
        </p:txBody>
      </p:sp>
      <p:sp>
        <p:nvSpPr>
          <p:cNvPr id="5" name="Slide Number Placeholder 4">
            <a:extLst>
              <a:ext uri="{FF2B5EF4-FFF2-40B4-BE49-F238E27FC236}">
                <a16:creationId xmlns:a16="http://schemas.microsoft.com/office/drawing/2014/main" id="{4FCE72B1-1ECF-4D4F-A683-C7AA74AD17CD}"/>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dirty="0">
              <a:solidFill>
                <a:prstClr val="white"/>
              </a:solidFill>
            </a:endParaRPr>
          </a:p>
        </p:txBody>
      </p:sp>
      <p:sp>
        <p:nvSpPr>
          <p:cNvPr id="3" name="Rectangle 2">
            <a:extLst>
              <a:ext uri="{FF2B5EF4-FFF2-40B4-BE49-F238E27FC236}">
                <a16:creationId xmlns:a16="http://schemas.microsoft.com/office/drawing/2014/main" id="{C9ACDE23-CBB2-3046-A44E-7681437890DD}"/>
              </a:ext>
            </a:extLst>
          </p:cNvPr>
          <p:cNvSpPr/>
          <p:nvPr/>
        </p:nvSpPr>
        <p:spPr>
          <a:xfrm>
            <a:off x="853440" y="4517618"/>
            <a:ext cx="8985504" cy="646331"/>
          </a:xfrm>
          <a:prstGeom prst="rect">
            <a:avLst/>
          </a:prstGeom>
        </p:spPr>
        <p:txBody>
          <a:bodyPr wrap="square">
            <a:spAutoFit/>
          </a:bodyPr>
          <a:lstStyle/>
          <a:p>
            <a:r>
              <a:rPr lang="en-US" b="1" dirty="0">
                <a:solidFill>
                  <a:srgbClr val="1A63A0"/>
                </a:solidFill>
                <a:latin typeface="Roboto"/>
              </a:rPr>
              <a:t>IAP experiments. Boron plasma coatings and boronization studies</a:t>
            </a:r>
            <a:endParaRPr lang="en-US" dirty="0">
              <a:latin typeface="Roboto"/>
            </a:endParaRPr>
          </a:p>
          <a:p>
            <a:r>
              <a:rPr lang="en-US" b="1" dirty="0">
                <a:solidFill>
                  <a:srgbClr val="777777"/>
                </a:solidFill>
                <a:latin typeface="Roboto"/>
              </a:rPr>
              <a:t>Speakers</a:t>
            </a:r>
            <a:r>
              <a:rPr lang="en-US" dirty="0">
                <a:solidFill>
                  <a:srgbClr val="777777"/>
                </a:solidFill>
                <a:latin typeface="Roboto"/>
              </a:rPr>
              <a:t>: Dr </a:t>
            </a:r>
            <a:r>
              <a:rPr lang="en-US" dirty="0" err="1">
                <a:solidFill>
                  <a:srgbClr val="777777"/>
                </a:solidFill>
                <a:latin typeface="Roboto"/>
              </a:rPr>
              <a:t>Corneliu</a:t>
            </a:r>
            <a:r>
              <a:rPr lang="en-US" dirty="0">
                <a:solidFill>
                  <a:srgbClr val="777777"/>
                </a:solidFill>
                <a:latin typeface="Roboto"/>
              </a:rPr>
              <a:t> </a:t>
            </a:r>
            <a:r>
              <a:rPr lang="en-US" dirty="0" err="1">
                <a:solidFill>
                  <a:srgbClr val="777777"/>
                </a:solidFill>
                <a:latin typeface="Roboto"/>
              </a:rPr>
              <a:t>Porosnicu</a:t>
            </a:r>
            <a:r>
              <a:rPr lang="en-US" dirty="0">
                <a:solidFill>
                  <a:srgbClr val="777777"/>
                </a:solidFill>
                <a:latin typeface="Roboto"/>
              </a:rPr>
              <a:t> (IAP), Sorin </a:t>
            </a:r>
            <a:r>
              <a:rPr lang="en-US" dirty="0" err="1">
                <a:solidFill>
                  <a:srgbClr val="777777"/>
                </a:solidFill>
                <a:latin typeface="Roboto"/>
              </a:rPr>
              <a:t>Vizireanu</a:t>
            </a:r>
            <a:r>
              <a:rPr lang="en-US" dirty="0">
                <a:solidFill>
                  <a:srgbClr val="777777"/>
                </a:solidFill>
                <a:latin typeface="Roboto"/>
              </a:rPr>
              <a:t> (IAP)</a:t>
            </a:r>
            <a:endParaRPr lang="en-US" b="0" i="0" u="none" strike="noStrike" dirty="0">
              <a:solidFill>
                <a:srgbClr val="777777"/>
              </a:solidFill>
              <a:effectLst/>
              <a:latin typeface="Roboto"/>
            </a:endParaRPr>
          </a:p>
        </p:txBody>
      </p:sp>
      <p:sp>
        <p:nvSpPr>
          <p:cNvPr id="6" name="Rectangle 5">
            <a:extLst>
              <a:ext uri="{FF2B5EF4-FFF2-40B4-BE49-F238E27FC236}">
                <a16:creationId xmlns:a16="http://schemas.microsoft.com/office/drawing/2014/main" id="{96CC52C3-5EF9-2F40-AFBE-D48CFC869961}"/>
              </a:ext>
            </a:extLst>
          </p:cNvPr>
          <p:cNvSpPr/>
          <p:nvPr/>
        </p:nvSpPr>
        <p:spPr>
          <a:xfrm>
            <a:off x="853440" y="5320113"/>
            <a:ext cx="9424416" cy="923330"/>
          </a:xfrm>
          <a:prstGeom prst="rect">
            <a:avLst/>
          </a:prstGeom>
        </p:spPr>
        <p:txBody>
          <a:bodyPr wrap="square">
            <a:spAutoFit/>
          </a:bodyPr>
          <a:lstStyle/>
          <a:p>
            <a:r>
              <a:rPr lang="en-US" b="1" dirty="0">
                <a:solidFill>
                  <a:srgbClr val="1A63A0"/>
                </a:solidFill>
                <a:latin typeface="Roboto"/>
              </a:rPr>
              <a:t>In-situ ion beam analysis of deuterium retention in W-B layers: effects of composition and incorporation pathway</a:t>
            </a:r>
            <a:endParaRPr lang="en-US" dirty="0">
              <a:latin typeface="Roboto"/>
            </a:endParaRPr>
          </a:p>
          <a:p>
            <a:r>
              <a:rPr lang="en-US" b="1" dirty="0">
                <a:solidFill>
                  <a:srgbClr val="777777"/>
                </a:solidFill>
                <a:latin typeface="Roboto"/>
              </a:rPr>
              <a:t>Speaker</a:t>
            </a:r>
            <a:r>
              <a:rPr lang="en-US" dirty="0">
                <a:solidFill>
                  <a:srgbClr val="777777"/>
                </a:solidFill>
                <a:latin typeface="Roboto"/>
              </a:rPr>
              <a:t>: Eduardo </a:t>
            </a:r>
            <a:r>
              <a:rPr lang="en-US" dirty="0" err="1">
                <a:solidFill>
                  <a:srgbClr val="777777"/>
                </a:solidFill>
                <a:latin typeface="Roboto"/>
              </a:rPr>
              <a:t>Pitthan</a:t>
            </a:r>
            <a:r>
              <a:rPr lang="en-US" dirty="0">
                <a:solidFill>
                  <a:srgbClr val="777777"/>
                </a:solidFill>
                <a:latin typeface="Roboto"/>
              </a:rPr>
              <a:t> Filho (VR)</a:t>
            </a:r>
            <a:endParaRPr lang="en-US" b="0" i="0" u="none" strike="noStrike" dirty="0">
              <a:solidFill>
                <a:srgbClr val="777777"/>
              </a:solidFill>
              <a:effectLst/>
              <a:latin typeface="Roboto"/>
            </a:endParaRPr>
          </a:p>
        </p:txBody>
      </p:sp>
      <p:sp>
        <p:nvSpPr>
          <p:cNvPr id="9" name="Content Placeholder 2">
            <a:extLst>
              <a:ext uri="{FF2B5EF4-FFF2-40B4-BE49-F238E27FC236}">
                <a16:creationId xmlns:a16="http://schemas.microsoft.com/office/drawing/2014/main" id="{1DFF7FB9-591E-6648-9E08-83BE98DB6BD7}"/>
              </a:ext>
            </a:extLst>
          </p:cNvPr>
          <p:cNvSpPr txBox="1">
            <a:spLocks/>
          </p:cNvSpPr>
          <p:nvPr/>
        </p:nvSpPr>
        <p:spPr>
          <a:xfrm>
            <a:off x="506419" y="927711"/>
            <a:ext cx="10984089" cy="5315732"/>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US" dirty="0"/>
              <a:t>Example of sample preparation and characterization in FZJ</a:t>
            </a:r>
          </a:p>
          <a:p>
            <a:r>
              <a:rPr lang="en-US" dirty="0"/>
              <a:t>Manufacturing, polishing, annealing</a:t>
            </a:r>
          </a:p>
          <a:p>
            <a:pPr lvl="1">
              <a:buFont typeface="Wingdings" pitchFamily="2" charset="2"/>
              <a:buChar char="Ø"/>
            </a:pPr>
            <a:r>
              <a:rPr lang="en-GB" dirty="0"/>
              <a:t>Boron coating by physical vapor deposition (PVD) using RF magnetron sputter device </a:t>
            </a:r>
          </a:p>
          <a:p>
            <a:pPr lvl="1">
              <a:buFont typeface="Wingdings" pitchFamily="2" charset="2"/>
              <a:buChar char="Ø"/>
            </a:pPr>
            <a:r>
              <a:rPr lang="en-US" dirty="0"/>
              <a:t>Deuterium insertion close to substrate during deposition process</a:t>
            </a:r>
          </a:p>
          <a:p>
            <a:r>
              <a:rPr lang="en-US" dirty="0"/>
              <a:t>Sample pre-characterization and post-mortem analysis</a:t>
            </a:r>
          </a:p>
          <a:p>
            <a:pPr lvl="1">
              <a:buFont typeface="Wingdings" pitchFamily="2" charset="2"/>
              <a:buChar char="Ø"/>
            </a:pPr>
            <a:r>
              <a:rPr lang="en-US" dirty="0"/>
              <a:t>Boron layer characterization (</a:t>
            </a:r>
            <a:r>
              <a:rPr lang="en-GB" dirty="0"/>
              <a:t>crystal phase, microstructure, thickness and elemental composition</a:t>
            </a:r>
            <a:r>
              <a:rPr lang="en-US" dirty="0"/>
              <a:t>) </a:t>
            </a:r>
          </a:p>
          <a:p>
            <a:pPr marL="342900" lvl="1" indent="0">
              <a:buFont typeface="Arial" panose="020B0604020202020204" pitchFamily="34" charset="0"/>
              <a:buNone/>
            </a:pPr>
            <a:r>
              <a:rPr lang="en-US" dirty="0"/>
              <a:t>-&gt; XRD, FIB/SEM, EDX</a:t>
            </a:r>
          </a:p>
          <a:p>
            <a:pPr lvl="1">
              <a:buFont typeface="Wingdings" pitchFamily="2" charset="2"/>
              <a:buChar char="Ø"/>
            </a:pPr>
            <a:r>
              <a:rPr lang="en-US" dirty="0"/>
              <a:t>Deuterium content -&gt; NRA, TDS</a:t>
            </a:r>
          </a:p>
        </p:txBody>
      </p:sp>
    </p:spTree>
    <p:extLst>
      <p:ext uri="{BB962C8B-B14F-4D97-AF65-F5344CB8AC3E}">
        <p14:creationId xmlns:p14="http://schemas.microsoft.com/office/powerpoint/2010/main" val="1273888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49B4-4137-2142-A5DA-C7C9C4735A74}"/>
              </a:ext>
            </a:extLst>
          </p:cNvPr>
          <p:cNvSpPr>
            <a:spLocks noGrp="1"/>
          </p:cNvSpPr>
          <p:nvPr>
            <p:ph type="title"/>
          </p:nvPr>
        </p:nvSpPr>
        <p:spPr>
          <a:xfrm>
            <a:off x="983432" y="192515"/>
            <a:ext cx="9451776" cy="457200"/>
          </a:xfrm>
        </p:spPr>
        <p:txBody>
          <a:bodyPr/>
          <a:lstStyle/>
          <a:p>
            <a:r>
              <a:rPr lang="en-US" dirty="0"/>
              <a:t>SP F2: Generic wall conditioning studies </a:t>
            </a:r>
          </a:p>
        </p:txBody>
      </p:sp>
      <p:sp>
        <p:nvSpPr>
          <p:cNvPr id="4" name="Footer Placeholder 3">
            <a:extLst>
              <a:ext uri="{FF2B5EF4-FFF2-40B4-BE49-F238E27FC236}">
                <a16:creationId xmlns:a16="http://schemas.microsoft.com/office/drawing/2014/main" id="{1E274A83-84A2-394A-B7EC-E568CD7E7047}"/>
              </a:ext>
            </a:extLst>
          </p:cNvPr>
          <p:cNvSpPr>
            <a:spLocks noGrp="1"/>
          </p:cNvSpPr>
          <p:nvPr>
            <p:ph type="ftr" sz="quarter" idx="11"/>
          </p:nvPr>
        </p:nvSpPr>
        <p:spPr/>
        <p:txBody>
          <a:bodyPr/>
          <a:lstStyle/>
          <a:p>
            <a:r>
              <a:rPr lang="en-GB" dirty="0">
                <a:solidFill>
                  <a:prstClr val="white"/>
                </a:solidFill>
              </a:rPr>
              <a:t>A. Goriaev | WP </a:t>
            </a:r>
            <a:r>
              <a:rPr lang="en-US" dirty="0"/>
              <a:t>PWIE Meeting 2025 </a:t>
            </a:r>
            <a:r>
              <a:rPr lang="en-GB" dirty="0">
                <a:solidFill>
                  <a:prstClr val="white"/>
                </a:solidFill>
              </a:rPr>
              <a:t>| 25 March 2025</a:t>
            </a:r>
          </a:p>
        </p:txBody>
      </p:sp>
      <p:sp>
        <p:nvSpPr>
          <p:cNvPr id="5" name="Slide Number Placeholder 4">
            <a:extLst>
              <a:ext uri="{FF2B5EF4-FFF2-40B4-BE49-F238E27FC236}">
                <a16:creationId xmlns:a16="http://schemas.microsoft.com/office/drawing/2014/main" id="{4FCE72B1-1ECF-4D4F-A683-C7AA74AD17CD}"/>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dirty="0">
              <a:solidFill>
                <a:prstClr val="white"/>
              </a:solidFill>
            </a:endParaRPr>
          </a:p>
        </p:txBody>
      </p:sp>
      <p:sp>
        <p:nvSpPr>
          <p:cNvPr id="7" name="Inhaltsplatzhalter 2">
            <a:extLst>
              <a:ext uri="{FF2B5EF4-FFF2-40B4-BE49-F238E27FC236}">
                <a16:creationId xmlns:a16="http://schemas.microsoft.com/office/drawing/2014/main" id="{9E874061-3DC4-8746-B238-9A4B3596031F}"/>
              </a:ext>
            </a:extLst>
          </p:cNvPr>
          <p:cNvSpPr>
            <a:spLocks noGrp="1"/>
          </p:cNvSpPr>
          <p:nvPr>
            <p:ph idx="1"/>
          </p:nvPr>
        </p:nvSpPr>
        <p:spPr>
          <a:xfrm>
            <a:off x="825624" y="1352857"/>
            <a:ext cx="8111832" cy="4907469"/>
          </a:xfrm>
        </p:spPr>
        <p:txBody>
          <a:bodyPr>
            <a:normAutofit/>
          </a:bodyPr>
          <a:lstStyle/>
          <a:p>
            <a:pPr marL="0" indent="0">
              <a:buNone/>
            </a:pPr>
            <a:r>
              <a:rPr lang="en-GB" dirty="0"/>
              <a:t>Standard wall conditioning methods</a:t>
            </a:r>
          </a:p>
          <a:p>
            <a:r>
              <a:rPr lang="en-GB" dirty="0"/>
              <a:t>Initial wall conditioning (after venting)</a:t>
            </a:r>
          </a:p>
          <a:p>
            <a:pPr lvl="1"/>
            <a:r>
              <a:rPr lang="en-GB" dirty="0"/>
              <a:t>Baking</a:t>
            </a:r>
          </a:p>
          <a:p>
            <a:pPr lvl="1"/>
            <a:r>
              <a:rPr lang="en-GB" dirty="0"/>
              <a:t>Glow Discharge Cleaning</a:t>
            </a:r>
          </a:p>
          <a:p>
            <a:r>
              <a:rPr lang="en-GB" dirty="0"/>
              <a:t>Regular wall conditioning (during plasma operation phase)</a:t>
            </a:r>
          </a:p>
          <a:p>
            <a:pPr lvl="1"/>
            <a:r>
              <a:rPr lang="en-GB" dirty="0"/>
              <a:t>Glow Discharge Cleaning</a:t>
            </a:r>
          </a:p>
          <a:p>
            <a:pPr lvl="1"/>
            <a:r>
              <a:rPr lang="en-GB" dirty="0"/>
              <a:t>Electron Cyclotron Wall Conditioning</a:t>
            </a:r>
          </a:p>
          <a:p>
            <a:pPr lvl="1"/>
            <a:r>
              <a:rPr lang="en-GB" dirty="0"/>
              <a:t>Ion Cyclotron Wall Conditioning</a:t>
            </a:r>
          </a:p>
          <a:p>
            <a:pPr lvl="1"/>
            <a:r>
              <a:rPr lang="en-GB" dirty="0"/>
              <a:t>Wall coating (Boronization)</a:t>
            </a:r>
          </a:p>
          <a:p>
            <a:r>
              <a:rPr lang="en-GB" dirty="0"/>
              <a:t>Real-time wall conditioning</a:t>
            </a:r>
          </a:p>
          <a:p>
            <a:pPr lvl="1"/>
            <a:r>
              <a:rPr lang="en-GB" dirty="0"/>
              <a:t>Boron dropper </a:t>
            </a:r>
          </a:p>
          <a:p>
            <a:pPr lvl="1"/>
            <a:r>
              <a:rPr lang="en-GB" dirty="0"/>
              <a:t>Operation with elevated wall temperature</a:t>
            </a:r>
          </a:p>
          <a:p>
            <a:pPr lvl="1"/>
            <a:endParaRPr lang="en-GB" dirty="0"/>
          </a:p>
        </p:txBody>
      </p:sp>
      <p:sp>
        <p:nvSpPr>
          <p:cNvPr id="8" name="TextBox 7">
            <a:extLst>
              <a:ext uri="{FF2B5EF4-FFF2-40B4-BE49-F238E27FC236}">
                <a16:creationId xmlns:a16="http://schemas.microsoft.com/office/drawing/2014/main" id="{5B515ADE-2A10-8645-8DC8-16969CEB26A7}"/>
              </a:ext>
            </a:extLst>
          </p:cNvPr>
          <p:cNvSpPr txBox="1"/>
          <p:nvPr/>
        </p:nvSpPr>
        <p:spPr>
          <a:xfrm>
            <a:off x="720080" y="762000"/>
            <a:ext cx="10118608" cy="536448"/>
          </a:xfrm>
          <a:prstGeom prst="rect">
            <a:avLst/>
          </a:prstGeom>
          <a:noFill/>
        </p:spPr>
        <p:txBody>
          <a:bodyPr wrap="square" rtlCol="0">
            <a:spAutoFit/>
          </a:bodyPr>
          <a:lstStyle/>
          <a:p>
            <a:pPr algn="l"/>
            <a:r>
              <a:rPr lang="en-US" sz="2800" b="1" dirty="0"/>
              <a:t>We need to define what generic wall conditioning is!</a:t>
            </a:r>
          </a:p>
        </p:txBody>
      </p:sp>
    </p:spTree>
    <p:extLst>
      <p:ext uri="{BB962C8B-B14F-4D97-AF65-F5344CB8AC3E}">
        <p14:creationId xmlns:p14="http://schemas.microsoft.com/office/powerpoint/2010/main" val="418233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49B4-4137-2142-A5DA-C7C9C4735A74}"/>
              </a:ext>
            </a:extLst>
          </p:cNvPr>
          <p:cNvSpPr>
            <a:spLocks noGrp="1"/>
          </p:cNvSpPr>
          <p:nvPr>
            <p:ph type="title"/>
          </p:nvPr>
        </p:nvSpPr>
        <p:spPr>
          <a:xfrm>
            <a:off x="983432" y="192515"/>
            <a:ext cx="10757012" cy="457200"/>
          </a:xfrm>
        </p:spPr>
        <p:txBody>
          <a:bodyPr/>
          <a:lstStyle/>
          <a:p>
            <a:r>
              <a:rPr lang="en-US" dirty="0"/>
              <a:t>SP F3: TOMAS</a:t>
            </a:r>
          </a:p>
        </p:txBody>
      </p:sp>
      <p:sp>
        <p:nvSpPr>
          <p:cNvPr id="4" name="Footer Placeholder 3">
            <a:extLst>
              <a:ext uri="{FF2B5EF4-FFF2-40B4-BE49-F238E27FC236}">
                <a16:creationId xmlns:a16="http://schemas.microsoft.com/office/drawing/2014/main" id="{1E274A83-84A2-394A-B7EC-E568CD7E7047}"/>
              </a:ext>
            </a:extLst>
          </p:cNvPr>
          <p:cNvSpPr>
            <a:spLocks noGrp="1"/>
          </p:cNvSpPr>
          <p:nvPr>
            <p:ph type="ftr" sz="quarter" idx="11"/>
          </p:nvPr>
        </p:nvSpPr>
        <p:spPr/>
        <p:txBody>
          <a:bodyPr/>
          <a:lstStyle/>
          <a:p>
            <a:r>
              <a:rPr lang="en-GB" dirty="0">
                <a:solidFill>
                  <a:prstClr val="white"/>
                </a:solidFill>
              </a:rPr>
              <a:t>A. Goriaev | WP </a:t>
            </a:r>
            <a:r>
              <a:rPr lang="en-US" dirty="0"/>
              <a:t>PWIE Meeting 2025 </a:t>
            </a:r>
            <a:r>
              <a:rPr lang="en-GB" dirty="0">
                <a:solidFill>
                  <a:prstClr val="white"/>
                </a:solidFill>
              </a:rPr>
              <a:t>| 25 March 2025</a:t>
            </a:r>
          </a:p>
        </p:txBody>
      </p:sp>
      <p:sp>
        <p:nvSpPr>
          <p:cNvPr id="5" name="Slide Number Placeholder 4">
            <a:extLst>
              <a:ext uri="{FF2B5EF4-FFF2-40B4-BE49-F238E27FC236}">
                <a16:creationId xmlns:a16="http://schemas.microsoft.com/office/drawing/2014/main" id="{4FCE72B1-1ECF-4D4F-A683-C7AA74AD17CD}"/>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dirty="0">
              <a:solidFill>
                <a:prstClr val="white"/>
              </a:solidFill>
            </a:endParaRPr>
          </a:p>
        </p:txBody>
      </p:sp>
      <p:graphicFrame>
        <p:nvGraphicFramePr>
          <p:cNvPr id="3" name="Table 2">
            <a:extLst>
              <a:ext uri="{FF2B5EF4-FFF2-40B4-BE49-F238E27FC236}">
                <a16:creationId xmlns:a16="http://schemas.microsoft.com/office/drawing/2014/main" id="{F39720A1-6809-4743-A9AD-EF48819EC32B}"/>
              </a:ext>
            </a:extLst>
          </p:cNvPr>
          <p:cNvGraphicFramePr>
            <a:graphicFrameLocks noGrp="1"/>
          </p:cNvGraphicFramePr>
          <p:nvPr>
            <p:extLst>
              <p:ext uri="{D42A27DB-BD31-4B8C-83A1-F6EECF244321}">
                <p14:modId xmlns:p14="http://schemas.microsoft.com/office/powerpoint/2010/main" val="1634269541"/>
              </p:ext>
            </p:extLst>
          </p:nvPr>
        </p:nvGraphicFramePr>
        <p:xfrm>
          <a:off x="720080" y="1251511"/>
          <a:ext cx="5433695" cy="1430274"/>
        </p:xfrm>
        <a:graphic>
          <a:graphicData uri="http://schemas.openxmlformats.org/drawingml/2006/table">
            <a:tbl>
              <a:tblPr firstRow="1" firstCol="1" bandRow="1">
                <a:tableStyleId>{5C22544A-7EE6-4342-B048-85BDC9FD1C3A}</a:tableStyleId>
              </a:tblPr>
              <a:tblGrid>
                <a:gridCol w="910590">
                  <a:extLst>
                    <a:ext uri="{9D8B030D-6E8A-4147-A177-3AD203B41FA5}">
                      <a16:colId xmlns:a16="http://schemas.microsoft.com/office/drawing/2014/main" val="318571174"/>
                    </a:ext>
                  </a:extLst>
                </a:gridCol>
                <a:gridCol w="1056005">
                  <a:extLst>
                    <a:ext uri="{9D8B030D-6E8A-4147-A177-3AD203B41FA5}">
                      <a16:colId xmlns:a16="http://schemas.microsoft.com/office/drawing/2014/main" val="2767121132"/>
                    </a:ext>
                  </a:extLst>
                </a:gridCol>
                <a:gridCol w="711200">
                  <a:extLst>
                    <a:ext uri="{9D8B030D-6E8A-4147-A177-3AD203B41FA5}">
                      <a16:colId xmlns:a16="http://schemas.microsoft.com/office/drawing/2014/main" val="1173246994"/>
                    </a:ext>
                  </a:extLst>
                </a:gridCol>
                <a:gridCol w="2755900">
                  <a:extLst>
                    <a:ext uri="{9D8B030D-6E8A-4147-A177-3AD203B41FA5}">
                      <a16:colId xmlns:a16="http://schemas.microsoft.com/office/drawing/2014/main" val="1506259052"/>
                    </a:ext>
                  </a:extLst>
                </a:gridCol>
              </a:tblGrid>
              <a:tr h="198755">
                <a:tc>
                  <a:txBody>
                    <a:bodyPr/>
                    <a:lstStyle/>
                    <a:p>
                      <a:pPr>
                        <a:lnSpc>
                          <a:spcPct val="115000"/>
                        </a:lnSpc>
                        <a:spcAft>
                          <a:spcPts val="600"/>
                        </a:spcAft>
                      </a:pPr>
                      <a:r>
                        <a:rPr lang="en-GB" sz="1100">
                          <a:effectLst/>
                        </a:rPr>
                        <a:t>Deliverable Owner</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GB" sz="1100">
                          <a:effectLst/>
                        </a:rPr>
                        <a:t>Beneficiary</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GB" sz="1100">
                          <a:effectLst/>
                        </a:rPr>
                        <a:t>PM</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GB" sz="1100">
                          <a:effectLst/>
                        </a:rPr>
                        <a:t>Deliverable  (Team)</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038872116"/>
                  </a:ext>
                </a:extLst>
              </a:tr>
              <a:tr h="208915">
                <a:tc>
                  <a:txBody>
                    <a:bodyPr/>
                    <a:lstStyle/>
                    <a:p>
                      <a:pPr>
                        <a:lnSpc>
                          <a:spcPct val="115000"/>
                        </a:lnSpc>
                        <a:spcAft>
                          <a:spcPts val="600"/>
                        </a:spcAft>
                      </a:pPr>
                      <a:r>
                        <a:rPr lang="en-GB" sz="1100">
                          <a:effectLst/>
                        </a:rPr>
                        <a:t>S. Möller</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GB" sz="1100">
                          <a:effectLst/>
                        </a:rPr>
                        <a:t>FZJ</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GB" sz="1100">
                          <a:effectLst/>
                        </a:rPr>
                        <a:t>6</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US" sz="1100">
                          <a:effectLst/>
                        </a:rPr>
                        <a:t>D001</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518728909"/>
                  </a:ext>
                </a:extLst>
              </a:tr>
              <a:tr h="208915">
                <a:tc>
                  <a:txBody>
                    <a:bodyPr/>
                    <a:lstStyle/>
                    <a:p>
                      <a:pPr>
                        <a:lnSpc>
                          <a:spcPct val="115000"/>
                        </a:lnSpc>
                        <a:spcAft>
                          <a:spcPts val="600"/>
                        </a:spcAft>
                      </a:pPr>
                      <a:r>
                        <a:rPr lang="en-GB" sz="1100">
                          <a:effectLst/>
                        </a:rPr>
                        <a:t>Y. Kovtun</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GB" sz="1100">
                          <a:effectLst/>
                        </a:rPr>
                        <a:t>KIPT</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GB" sz="1100">
                          <a:effectLst/>
                        </a:rPr>
                        <a:t>6</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US" sz="1100">
                          <a:effectLst/>
                        </a:rPr>
                        <a:t>D002</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54516587"/>
                  </a:ext>
                </a:extLst>
              </a:tr>
              <a:tr h="208915">
                <a:tc>
                  <a:txBody>
                    <a:bodyPr/>
                    <a:lstStyle/>
                    <a:p>
                      <a:pPr>
                        <a:lnSpc>
                          <a:spcPct val="115000"/>
                        </a:lnSpc>
                        <a:spcAft>
                          <a:spcPts val="600"/>
                        </a:spcAft>
                      </a:pPr>
                      <a:r>
                        <a:rPr lang="en-GB" sz="1100">
                          <a:effectLst/>
                        </a:rPr>
                        <a:t>A. Goriaev</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GB" sz="1100">
                          <a:effectLst/>
                        </a:rPr>
                        <a:t>LPP-ERM-KMS</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GB" sz="1100">
                          <a:effectLst/>
                        </a:rPr>
                        <a:t>16</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US" sz="1100">
                          <a:effectLst/>
                        </a:rPr>
                        <a:t>D003</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083024811"/>
                  </a:ext>
                </a:extLst>
              </a:tr>
              <a:tr h="208915">
                <a:tc>
                  <a:txBody>
                    <a:bodyPr/>
                    <a:lstStyle/>
                    <a:p>
                      <a:pPr>
                        <a:lnSpc>
                          <a:spcPct val="115000"/>
                        </a:lnSpc>
                        <a:spcAft>
                          <a:spcPts val="600"/>
                        </a:spcAft>
                      </a:pPr>
                      <a:r>
                        <a:rPr lang="en-GB" sz="1100" dirty="0">
                          <a:effectLst/>
                          <a:latin typeface="Calibri" panose="020F0502020204030204" pitchFamily="34" charset="0"/>
                          <a:ea typeface="SimSun" panose="02010600030101010101" pitchFamily="2" charset="-122"/>
                          <a:cs typeface="Arial" panose="020B0604020202020204" pitchFamily="34" charset="0"/>
                        </a:rPr>
                        <a:t>P. </a:t>
                      </a:r>
                      <a:r>
                        <a:rPr lang="en-GB" sz="1100" dirty="0" err="1">
                          <a:effectLst/>
                          <a:latin typeface="Calibri" panose="020F0502020204030204" pitchFamily="34" charset="0"/>
                          <a:ea typeface="SimSun" panose="02010600030101010101" pitchFamily="2" charset="-122"/>
                          <a:cs typeface="Arial" panose="020B0604020202020204" pitchFamily="34" charset="0"/>
                        </a:rPr>
                        <a:t>Petersson</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GB" sz="1100">
                          <a:effectLst/>
                        </a:rPr>
                        <a:t>VR</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GB" sz="1100">
                          <a:effectLst/>
                        </a:rPr>
                        <a:t>4</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US" sz="1100">
                          <a:effectLst/>
                        </a:rPr>
                        <a:t>D004</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102785171"/>
                  </a:ext>
                </a:extLst>
              </a:tr>
              <a:tr h="220345">
                <a:tc>
                  <a:txBody>
                    <a:bodyPr/>
                    <a:lstStyle/>
                    <a:p>
                      <a:pPr>
                        <a:lnSpc>
                          <a:spcPct val="115000"/>
                        </a:lnSpc>
                        <a:spcAft>
                          <a:spcPts val="600"/>
                        </a:spcAft>
                      </a:pPr>
                      <a:r>
                        <a:rPr lang="en-GB" sz="1100">
                          <a:effectLst/>
                        </a:rPr>
                        <a:t>Total</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GB" sz="1100">
                          <a:effectLst/>
                        </a:rPr>
                        <a:t> </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GB" sz="1100">
                          <a:effectLst/>
                        </a:rPr>
                        <a:t>32</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GB" sz="1100" dirty="0">
                          <a:effectLst/>
                        </a:rPr>
                        <a:t> </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960334373"/>
                  </a:ext>
                </a:extLst>
              </a:tr>
            </a:tbl>
          </a:graphicData>
        </a:graphic>
      </p:graphicFrame>
      <p:sp>
        <p:nvSpPr>
          <p:cNvPr id="7" name="Rectangle 6">
            <a:extLst>
              <a:ext uri="{FF2B5EF4-FFF2-40B4-BE49-F238E27FC236}">
                <a16:creationId xmlns:a16="http://schemas.microsoft.com/office/drawing/2014/main" id="{B149EDA8-457D-924D-97A5-19E8932731A0}"/>
              </a:ext>
            </a:extLst>
          </p:cNvPr>
          <p:cNvSpPr/>
          <p:nvPr/>
        </p:nvSpPr>
        <p:spPr>
          <a:xfrm>
            <a:off x="652279" y="3223399"/>
            <a:ext cx="6096000" cy="1666354"/>
          </a:xfrm>
          <a:prstGeom prst="rect">
            <a:avLst/>
          </a:prstGeom>
        </p:spPr>
        <p:txBody>
          <a:bodyPr>
            <a:spAutoFit/>
          </a:bodyPr>
          <a:lstStyle/>
          <a:p>
            <a:pPr>
              <a:lnSpc>
                <a:spcPct val="115000"/>
              </a:lnSpc>
              <a:spcAft>
                <a:spcPts val="0"/>
              </a:spcAft>
              <a:tabLst>
                <a:tab pos="4831080" algn="l"/>
              </a:tabLst>
            </a:pPr>
            <a:r>
              <a:rPr lang="en-GB" b="1" dirty="0">
                <a:latin typeface="Calibri" panose="020F0502020204030204" pitchFamily="34" charset="0"/>
                <a:ea typeface="SimSun" panose="02010600030101010101" pitchFamily="2" charset="-122"/>
                <a:cs typeface="Arial" panose="020B0604020202020204" pitchFamily="34" charset="0"/>
              </a:rPr>
              <a:t>Tasks to be performed:</a:t>
            </a:r>
            <a:endParaRPr lang="en-US" dirty="0">
              <a:latin typeface="Calibri" panose="020F0502020204030204" pitchFamily="34" charset="0"/>
              <a:ea typeface="SimSun" panose="02010600030101010101" pitchFamily="2" charset="-122"/>
              <a:cs typeface="Arial" panose="020B0604020202020204" pitchFamily="34" charset="0"/>
            </a:endParaRPr>
          </a:p>
          <a:p>
            <a:pPr marL="342900" lvl="0" indent="-342900">
              <a:lnSpc>
                <a:spcPct val="115000"/>
              </a:lnSpc>
              <a:spcAft>
                <a:spcPts val="0"/>
              </a:spcAft>
              <a:buFont typeface="Wingdings" pitchFamily="2" charset="2"/>
              <a:buChar char=""/>
              <a:tabLst>
                <a:tab pos="4831080" algn="l"/>
              </a:tabLst>
            </a:pPr>
            <a:r>
              <a:rPr lang="en-US" dirty="0">
                <a:latin typeface="Calibri" panose="020F0502020204030204" pitchFamily="34" charset="0"/>
                <a:ea typeface="SimSun" panose="02010600030101010101" pitchFamily="2" charset="-122"/>
                <a:cs typeface="Arial" panose="020B0604020202020204" pitchFamily="34" charset="0"/>
              </a:rPr>
              <a:t>Optimize and characterize wall conditions cleaning schemes in TOMAS and beyond</a:t>
            </a:r>
          </a:p>
          <a:p>
            <a:pPr marL="342900" lvl="0" indent="-342900">
              <a:lnSpc>
                <a:spcPct val="115000"/>
              </a:lnSpc>
              <a:spcAft>
                <a:spcPts val="0"/>
              </a:spcAft>
              <a:buFont typeface="Wingdings" pitchFamily="2" charset="2"/>
              <a:buChar char=""/>
              <a:tabLst>
                <a:tab pos="4831080" algn="l"/>
              </a:tabLst>
            </a:pPr>
            <a:r>
              <a:rPr lang="en-US" dirty="0">
                <a:latin typeface="Calibri" panose="020F0502020204030204" pitchFamily="34" charset="0"/>
                <a:ea typeface="SimSun" panose="02010600030101010101" pitchFamily="2" charset="-122"/>
                <a:cs typeface="Arial" panose="020B0604020202020204" pitchFamily="34" charset="0"/>
              </a:rPr>
              <a:t>Laser-based analysis system</a:t>
            </a:r>
          </a:p>
          <a:p>
            <a:pPr marL="342900" lvl="0" indent="-342900">
              <a:lnSpc>
                <a:spcPct val="115000"/>
              </a:lnSpc>
              <a:spcAft>
                <a:spcPts val="0"/>
              </a:spcAft>
              <a:buFont typeface="Wingdings" pitchFamily="2" charset="2"/>
              <a:buChar char=""/>
              <a:tabLst>
                <a:tab pos="4831080" algn="l"/>
              </a:tabLst>
            </a:pPr>
            <a:r>
              <a:rPr lang="en-US" dirty="0">
                <a:latin typeface="Calibri" panose="020F0502020204030204" pitchFamily="34" charset="0"/>
                <a:ea typeface="SimSun" panose="02010600030101010101" pitchFamily="2" charset="-122"/>
                <a:cs typeface="Arial" panose="020B0604020202020204" pitchFamily="34" charset="0"/>
              </a:rPr>
              <a:t>Assess efficiency of cleaning of boron-containing samples</a:t>
            </a:r>
            <a:r>
              <a:rPr lang="en-US" dirty="0"/>
              <a:t> </a:t>
            </a:r>
          </a:p>
        </p:txBody>
      </p:sp>
      <p:pic>
        <p:nvPicPr>
          <p:cNvPr id="9" name="Picture 8">
            <a:extLst>
              <a:ext uri="{FF2B5EF4-FFF2-40B4-BE49-F238E27FC236}">
                <a16:creationId xmlns:a16="http://schemas.microsoft.com/office/drawing/2014/main" id="{DA981B09-AEBC-7442-BC37-C20A33CAC4F8}"/>
              </a:ext>
            </a:extLst>
          </p:cNvPr>
          <p:cNvPicPr>
            <a:picLocks noChangeAspect="1"/>
          </p:cNvPicPr>
          <p:nvPr/>
        </p:nvPicPr>
        <p:blipFill>
          <a:blip r:embed="rId2"/>
          <a:stretch>
            <a:fillRect/>
          </a:stretch>
        </p:blipFill>
        <p:spPr>
          <a:xfrm>
            <a:off x="7179733" y="843844"/>
            <a:ext cx="4560711" cy="3420533"/>
          </a:xfrm>
          <a:prstGeom prst="rect">
            <a:avLst/>
          </a:prstGeom>
        </p:spPr>
      </p:pic>
    </p:spTree>
    <p:extLst>
      <p:ext uri="{BB962C8B-B14F-4D97-AF65-F5344CB8AC3E}">
        <p14:creationId xmlns:p14="http://schemas.microsoft.com/office/powerpoint/2010/main" val="1486782765"/>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3.xml><?xml version="1.0" encoding="utf-8"?>
<ds:datastoreItem xmlns:ds="http://schemas.openxmlformats.org/officeDocument/2006/customXml" ds:itemID="{E1581EFF-75CA-400B-8B14-07B3BB5FE4A6}">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docProps/app.xml><?xml version="1.0" encoding="utf-8"?>
<Properties xmlns="http://schemas.openxmlformats.org/officeDocument/2006/extended-properties" xmlns:vt="http://schemas.openxmlformats.org/officeDocument/2006/docPropsVTypes">
  <Template/>
  <TotalTime>17422</TotalTime>
  <Words>1102</Words>
  <Application>Microsoft Macintosh PowerPoint</Application>
  <PresentationFormat>Widescreen</PresentationFormat>
  <Paragraphs>186</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Roboto</vt:lpstr>
      <vt:lpstr>Wingdings</vt:lpstr>
      <vt:lpstr>EUROfusion.1line_5_3_2019</vt:lpstr>
      <vt:lpstr>SP-F Update and Plans &amp; Discussion </vt:lpstr>
      <vt:lpstr>Outline</vt:lpstr>
      <vt:lpstr>SP F1: Coordination of wall conditioning and boronisation activities</vt:lpstr>
      <vt:lpstr>SP F1: Recapitulation of existing knowledge </vt:lpstr>
      <vt:lpstr>SP F2: (In-situ) laboratory experiments with B layers </vt:lpstr>
      <vt:lpstr>SP F2: (In-situ) laboratory experiments with B layers </vt:lpstr>
      <vt:lpstr>SP F2: (In-situ) laboratory experiments with B layers </vt:lpstr>
      <vt:lpstr>SP F2: Generic wall conditioning studies </vt:lpstr>
      <vt:lpstr>SP F3: TOMAS</vt:lpstr>
      <vt:lpstr>SP F3: Activities at TOMAS with test of ITER conditions and needs</vt:lpstr>
      <vt:lpstr>SP F3: Cleaning activities of B-layers from lab or tokamaks in TOMAS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Andrei Goriaev</cp:lastModifiedBy>
  <cp:revision>339</cp:revision>
  <dcterms:created xsi:type="dcterms:W3CDTF">2023-11-15T09:40:03Z</dcterms:created>
  <dcterms:modified xsi:type="dcterms:W3CDTF">2025-03-25T07:32:27Z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