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 id="2147483703" r:id="rId6"/>
    <p:sldMasterId id="2147483712" r:id="rId7"/>
    <p:sldMasterId id="2147483730" r:id="rId8"/>
    <p:sldMasterId id="2147483779" r:id="rId9"/>
    <p:sldMasterId id="2147483828" r:id="rId10"/>
    <p:sldMasterId id="2147483856" r:id="rId11"/>
  </p:sldMasterIdLst>
  <p:notesMasterIdLst>
    <p:notesMasterId r:id="rId49"/>
  </p:notesMasterIdLst>
  <p:sldIdLst>
    <p:sldId id="256" r:id="rId12"/>
    <p:sldId id="2405" r:id="rId13"/>
    <p:sldId id="2406" r:id="rId14"/>
    <p:sldId id="2407" r:id="rId15"/>
    <p:sldId id="2408" r:id="rId16"/>
    <p:sldId id="2409" r:id="rId17"/>
    <p:sldId id="2410" r:id="rId18"/>
    <p:sldId id="502" r:id="rId19"/>
    <p:sldId id="498" r:id="rId20"/>
    <p:sldId id="497" r:id="rId21"/>
    <p:sldId id="512" r:id="rId22"/>
    <p:sldId id="513" r:id="rId23"/>
    <p:sldId id="508" r:id="rId24"/>
    <p:sldId id="509" r:id="rId25"/>
    <p:sldId id="263" r:id="rId26"/>
    <p:sldId id="2397" r:id="rId27"/>
    <p:sldId id="270" r:id="rId28"/>
    <p:sldId id="2398" r:id="rId29"/>
    <p:sldId id="2399" r:id="rId30"/>
    <p:sldId id="2400" r:id="rId31"/>
    <p:sldId id="2401" r:id="rId32"/>
    <p:sldId id="2402" r:id="rId33"/>
    <p:sldId id="259" r:id="rId34"/>
    <p:sldId id="2403" r:id="rId35"/>
    <p:sldId id="271" r:id="rId36"/>
    <p:sldId id="276" r:id="rId37"/>
    <p:sldId id="273" r:id="rId38"/>
    <p:sldId id="269" r:id="rId39"/>
    <p:sldId id="275" r:id="rId40"/>
    <p:sldId id="2404" r:id="rId41"/>
    <p:sldId id="514" r:id="rId42"/>
    <p:sldId id="264" r:id="rId43"/>
    <p:sldId id="277" r:id="rId44"/>
    <p:sldId id="267" r:id="rId45"/>
    <p:sldId id="278" r:id="rId46"/>
    <p:sldId id="274" r:id="rId47"/>
    <p:sldId id="26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72" autoAdjust="0"/>
    <p:restoredTop sz="94660"/>
  </p:normalViewPr>
  <p:slideViewPr>
    <p:cSldViewPr snapToGrid="0">
      <p:cViewPr varScale="1">
        <p:scale>
          <a:sx n="104" d="100"/>
          <a:sy n="104" d="100"/>
        </p:scale>
        <p:origin x="560"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65" d="100"/>
          <a:sy n="165" d="100"/>
        </p:scale>
        <p:origin x="447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AB37-E962-B248-8289-12C35BE65C61}" type="datetimeFigureOut">
              <a:rPr lang="en-GB" smtClean="0"/>
              <a:t>24/03/2025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F2BF9-72CD-E14B-88F9-41C8ABD68243}" type="slidenum">
              <a:rPr lang="en-GB" smtClean="0"/>
              <a:t>‹#›</a:t>
            </a:fld>
            <a:endParaRPr lang="en-GB"/>
          </a:p>
        </p:txBody>
      </p:sp>
    </p:spTree>
    <p:extLst>
      <p:ext uri="{BB962C8B-B14F-4D97-AF65-F5344CB8AC3E}">
        <p14:creationId xmlns:p14="http://schemas.microsoft.com/office/powerpoint/2010/main" val="178508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13693961-E46D-4602-9E9A-24D66E656C0A}" type="slidenum">
              <a:rPr lang="ro-RO" smtClean="0"/>
              <a:t>19</a:t>
            </a:fld>
            <a:endParaRPr lang="ro-RO"/>
          </a:p>
        </p:txBody>
      </p:sp>
    </p:spTree>
    <p:extLst>
      <p:ext uri="{BB962C8B-B14F-4D97-AF65-F5344CB8AC3E}">
        <p14:creationId xmlns:p14="http://schemas.microsoft.com/office/powerpoint/2010/main" val="299919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13693961-E46D-4602-9E9A-24D66E656C0A}" type="slidenum">
              <a:rPr lang="ro-RO" smtClean="0"/>
              <a:t>24</a:t>
            </a:fld>
            <a:endParaRPr lang="ro-RO"/>
          </a:p>
        </p:txBody>
      </p:sp>
    </p:spTree>
    <p:extLst>
      <p:ext uri="{BB962C8B-B14F-4D97-AF65-F5344CB8AC3E}">
        <p14:creationId xmlns:p14="http://schemas.microsoft.com/office/powerpoint/2010/main" val="323903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46989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93961-E46D-4602-9E9A-24D66E656C0A}" type="slidenum">
              <a:rPr lang="ro-RO" smtClean="0"/>
              <a:t>37</a:t>
            </a:fld>
            <a:endParaRPr lang="ro-RO"/>
          </a:p>
        </p:txBody>
      </p:sp>
    </p:spTree>
    <p:extLst>
      <p:ext uri="{BB962C8B-B14F-4D97-AF65-F5344CB8AC3E}">
        <p14:creationId xmlns:p14="http://schemas.microsoft.com/office/powerpoint/2010/main" val="516921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A54330-1F38-2327-94B5-3DDA8FC09252}"/>
              </a:ext>
            </a:extLst>
          </p:cNvPr>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a:spcBef>
                <a:spcPts val="0"/>
              </a:spcBef>
              <a:spcAft>
                <a:spcPts val="0"/>
              </a:spcAft>
              <a:defRPr/>
            </a:pPr>
            <a:endParaRPr lang="en-US" sz="1800" kern="0">
              <a:sym typeface="Arial"/>
            </a:endParaRPr>
          </a:p>
        </p:txBody>
      </p:sp>
      <p:pic>
        <p:nvPicPr>
          <p:cNvPr id="4" name="Picture 7" descr="EurofusionDisc.eps">
            <a:extLst>
              <a:ext uri="{FF2B5EF4-FFF2-40B4-BE49-F238E27FC236}">
                <a16:creationId xmlns:a16="http://schemas.microsoft.com/office/drawing/2014/main" id="{3DE63BCE-B2C5-8B8D-EAD3-C4E6D6E690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220664"/>
            <a:ext cx="611716"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412776"/>
            <a:ext cx="109728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10" name="Title 1"/>
          <p:cNvSpPr>
            <a:spLocks noGrp="1"/>
          </p:cNvSpPr>
          <p:nvPr>
            <p:ph type="title"/>
          </p:nvPr>
        </p:nvSpPr>
        <p:spPr>
          <a:xfrm>
            <a:off x="609600" y="228600"/>
            <a:ext cx="10058400" cy="457200"/>
          </a:xfrm>
        </p:spPr>
        <p:txBody>
          <a:bodyPr>
            <a:noAutofit/>
          </a:bodyPr>
          <a:lstStyle>
            <a:lvl1pPr algn="l">
              <a:lnSpc>
                <a:spcPts val="3200"/>
              </a:lnSpc>
              <a:defRPr sz="3000">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8794B162-8BFF-9260-B21F-B09F4E662BAC}"/>
              </a:ext>
            </a:extLst>
          </p:cNvPr>
          <p:cNvSpPr>
            <a:spLocks noGrp="1" noChangeArrowheads="1"/>
          </p:cNvSpPr>
          <p:nvPr>
            <p:ph type="ftr" sz="quarter" idx="10"/>
          </p:nvPr>
        </p:nvSpPr>
        <p:spPr bwMode="auto">
          <a:xfrm>
            <a:off x="624418" y="6545264"/>
            <a:ext cx="10985500" cy="268287"/>
          </a:xfrm>
          <a:prstGeom prst="rect">
            <a:avLst/>
          </a:prstGeom>
        </p:spPr>
        <p:txBody>
          <a:bodyPr vert="horz" wrap="square" lIns="91440" tIns="45720" rIns="91440" bIns="45720" numCol="1" anchor="t" anchorCtr="0" compatLnSpc="1">
            <a:prstTxWarp prst="textNoShape">
              <a:avLst/>
            </a:prstTxWarp>
          </a:bodyPr>
          <a:lstStyle>
            <a:lvl1pPr algn="r" eaLnBrk="1">
              <a:defRPr sz="1100">
                <a:solidFill>
                  <a:schemeClr val="tx1"/>
                </a:solidFill>
                <a:ea typeface="+mn-ea"/>
                <a:cs typeface="Helvetica" panose="020B0604020202020204" pitchFamily="34" charset="0"/>
              </a:defRPr>
            </a:lvl1pPr>
          </a:lstStyle>
          <a:p>
            <a:pPr>
              <a:defRPr/>
            </a:pPr>
            <a:r>
              <a:rPr lang="en-GB" altLang="en-US"/>
              <a:t>Name of presenter | Conference | Venue | Date | Page </a:t>
            </a:r>
            <a:fld id="{E0343879-EA1A-1A4A-AD03-67F9C658AE1F}" type="slidenum">
              <a:rPr lang="en-GB" altLang="en-US" smtClean="0"/>
              <a:pPr>
                <a:defRPr/>
              </a:pPr>
              <a:t>‹#›</a:t>
            </a:fld>
            <a:endParaRPr lang="en-GB" altLang="en-US"/>
          </a:p>
        </p:txBody>
      </p:sp>
    </p:spTree>
    <p:extLst>
      <p:ext uri="{BB962C8B-B14F-4D97-AF65-F5344CB8AC3E}">
        <p14:creationId xmlns:p14="http://schemas.microsoft.com/office/powerpoint/2010/main" val="410896890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a:lvl1pPr>
          </a:lstStyle>
          <a:p>
            <a:r>
              <a:rPr lang="de-DE" dirty="0"/>
              <a:t>GLADIS </a:t>
            </a:r>
            <a:r>
              <a:rPr lang="de-DE" dirty="0" err="1"/>
              <a:t>experiment</a:t>
            </a:r>
            <a:endParaRPr lang="de-DE" dirty="0"/>
          </a:p>
        </p:txBody>
      </p:sp>
      <p:sp>
        <p:nvSpPr>
          <p:cNvPr id="6" name="Fußzeilenplatzhalter 5"/>
          <p:cNvSpPr>
            <a:spLocks noGrp="1"/>
          </p:cNvSpPr>
          <p:nvPr>
            <p:ph type="ftr" sz="quarter" idx="11"/>
          </p:nvPr>
        </p:nvSpPr>
        <p:spPr/>
        <p:txBody>
          <a:bodyPr/>
          <a:lstStyle/>
          <a:p>
            <a:r>
              <a:rPr lang="de-DE" dirty="0"/>
              <a:t>Max-Planck-Institut für Plasmaphysik | Bernd Böswirth| 27.06.2024</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72487053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513667342"/>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27545798"/>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2113687207"/>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8323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80308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34959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8306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8572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87219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9811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6218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Afbeelding 28" descr="Afbeelding met vrouw, natuur&#10;&#10;Automatisch gegenereerde beschrijving">
            <a:extLst>
              <a:ext uri="{FF2B5EF4-FFF2-40B4-BE49-F238E27FC236}">
                <a16:creationId xmlns:a16="http://schemas.microsoft.com/office/drawing/2014/main" id="{0B907CA3-A952-698E-64CE-5A9C7EAA776C}"/>
              </a:ext>
            </a:extLst>
          </p:cNvPr>
          <p:cNvPicPr>
            <a:picLocks noChangeAspect="1"/>
          </p:cNvPicPr>
          <p:nvPr userDrawn="1"/>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21163" r="19211" b="444"/>
          <a:stretch/>
        </p:blipFill>
        <p:spPr>
          <a:xfrm>
            <a:off x="0" y="1"/>
            <a:ext cx="12192000" cy="6866912"/>
          </a:xfrm>
          <a:prstGeom prst="rect">
            <a:avLst/>
          </a:prstGeom>
        </p:spPr>
      </p:pic>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1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223508E-79EB-4E42-AEDD-DE6A544E7DE5}" type="datetime4">
              <a:rPr lang="en-GB" smtClean="0"/>
              <a:t>24 March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F68FB522-1C33-417C-92A3-4C78D238D8E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pic>
        <p:nvPicPr>
          <p:cNvPr id="4" name="Afbeelding 28" descr="Afbeelding met vrouw, natuur&#10;&#10;Automatisch gegenereerde beschrijving">
            <a:extLst>
              <a:ext uri="{FF2B5EF4-FFF2-40B4-BE49-F238E27FC236}">
                <a16:creationId xmlns:a16="http://schemas.microsoft.com/office/drawing/2014/main" id="{A4149E4D-5BD8-52D9-E489-C66884DA6E12}"/>
              </a:ext>
            </a:extLst>
          </p:cNvPr>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30336" t="446" r="68367" b="79678"/>
          <a:stretch/>
        </p:blipFill>
        <p:spPr>
          <a:xfrm>
            <a:off x="12020549" y="-8912"/>
            <a:ext cx="180976" cy="1370987"/>
          </a:xfrm>
          <a:prstGeom prst="rect">
            <a:avLst/>
          </a:prstGeom>
        </p:spPr>
      </p:pic>
    </p:spTree>
    <p:extLst>
      <p:ext uri="{BB962C8B-B14F-4D97-AF65-F5344CB8AC3E}">
        <p14:creationId xmlns:p14="http://schemas.microsoft.com/office/powerpoint/2010/main" val="29726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832DE628-FF0C-413B-85BF-F2D28185CD0A}" type="datetime4">
              <a:rPr lang="en-GB" smtClean="0"/>
              <a:t>24 March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3960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5F8A84C-CF08-42F0-93E2-C60999C0E5DC}"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7F8F6A0A-DB51-496A-B322-96F3A38277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0701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013DB98-4AD5-431F-8D91-C6D92B897B27}"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6FCB212-BFCD-49F8-AE60-B1CCEF8B102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4981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FDB5310-46A0-4E87-BDC1-26228C0BB849}" type="datetime4">
              <a:rPr lang="en-GB" smtClean="0"/>
              <a:t>24 March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714B544D-F631-407A-AC4C-580B04CE4803}"/>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2533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011E819-B307-45D9-81BA-730DA7E1ABB9}" type="datetime4">
              <a:rPr lang="en-GB" smtClean="0"/>
              <a:t>24 March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0C3E6948-16A7-49BA-8907-5297DAB67B8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4472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87D673E-0E20-42B1-84DB-853ADE349C64}" type="datetime4">
              <a:rPr lang="en-GB" smtClean="0"/>
              <a:t>24 March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20156E2D-7C1C-4B77-B5B6-F1D3F348F7F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2490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6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56A7DBDE-9B26-4C12-9A02-51BDEBD54CC0}" type="datetime4">
              <a:rPr lang="en-GB" smtClean="0"/>
              <a:t>24 March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E527BFBC-FC6A-4F68-B9A0-4F0883FFF99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67542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946DDAF-A26D-484B-9729-7190B093D884}" type="datetime4">
              <a:rPr lang="en-GB" smtClean="0"/>
              <a:t>24 March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B57305E4-6A9B-4D6F-9D85-6F15BCF092E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30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C89A8F7-1453-4592-B961-738CE92936F8}"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259D74ED-1BAB-4FBA-8486-79411567B8D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0480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D7B63A4-4481-4C82-8BE0-2F2F645608C4}"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116F3EBB-D968-46B8-B673-0C5961440E8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5226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8B715E4-C6ED-43B1-87EE-9629A359FF25}" type="datetime4">
              <a:rPr lang="en-GB" smtClean="0"/>
              <a:t>24 March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C8C03DB3-583B-4DF1-A71C-17CDE9EF06B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3710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36C8D30-2844-4979-9C20-B9CC31E51D59}" type="datetime4">
              <a:rPr lang="en-GB" smtClean="0"/>
              <a:t>24 March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1D9815BA-2AEB-4847-B651-32EF707151F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07056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581AD2E-4FC7-412E-939F-E524D24B41B5}" type="datetime4">
              <a:rPr lang="en-GB" smtClean="0"/>
              <a:t>24 March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8AF31FF6-EA75-4888-8D6D-52972ED6AD9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7440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1721916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a:t>Click to edit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6B480C2-69A4-470A-A6A8-D42B968273A9}" type="datetime4">
              <a:rPr lang="en-GB" smtClean="0"/>
              <a:t>24 March 2025</a:t>
            </a:fld>
            <a:endParaRPr lang="nl-NL"/>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a:p>
        </p:txBody>
      </p:sp>
    </p:spTree>
    <p:extLst>
      <p:ext uri="{BB962C8B-B14F-4D97-AF65-F5344CB8AC3E}">
        <p14:creationId xmlns:p14="http://schemas.microsoft.com/office/powerpoint/2010/main" val="25582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3681787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42572834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68855048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33491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303882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37685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71503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791158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296657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98901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13540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62467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9404305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2914504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6848184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0955754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endParaRPr lang="de-DE" dirty="0"/>
          </a:p>
        </p:txBody>
      </p:sp>
      <p:sp>
        <p:nvSpPr>
          <p:cNvPr id="9" name="Fußzeilenplatzhalter 8"/>
          <p:cNvSpPr>
            <a:spLocks noGrp="1"/>
          </p:cNvSpPr>
          <p:nvPr>
            <p:ph type="ftr" sz="quarter" idx="15"/>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4278130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en-US"/>
              <a:t>Alexander Feichtmayer | EMMC19 | Madrid | 30.05.2024</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5597758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endParaRPr lang="de-DE" dirty="0"/>
          </a:p>
        </p:txBody>
      </p:sp>
      <p:sp>
        <p:nvSpPr>
          <p:cNvPr id="13" name="Fußzeilenplatzhalter 12"/>
          <p:cNvSpPr>
            <a:spLocks noGrp="1"/>
          </p:cNvSpPr>
          <p:nvPr>
            <p:ph type="ftr" sz="quarter" idx="11"/>
          </p:nvPr>
        </p:nvSpPr>
        <p:spPr/>
        <p:txBody>
          <a:bodyPr/>
          <a:lstStyle/>
          <a:p>
            <a:r>
              <a:rPr lang="en-US"/>
              <a:t>Alexander Feichtmayer | EMMC19 | Madrid | 30.05.2024</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53195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endParaRPr lang="de-DE" dirty="0"/>
          </a:p>
        </p:txBody>
      </p:sp>
      <p:sp>
        <p:nvSpPr>
          <p:cNvPr id="6" name="Fußzeilenplatzhalter 5"/>
          <p:cNvSpPr>
            <a:spLocks noGrp="1"/>
          </p:cNvSpPr>
          <p:nvPr>
            <p:ph type="ftr" sz="quarter" idx="15"/>
          </p:nvPr>
        </p:nvSpPr>
        <p:spPr/>
        <p:txBody>
          <a:bodyPr/>
          <a:lstStyle/>
          <a:p>
            <a:r>
              <a:rPr lang="en-US"/>
              <a:t>Alexander Feichtmayer | EMMC19 | Madrid | 30.05.2024</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03473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698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769092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86077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1054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endParaRPr lang="de-DE" dirty="0"/>
          </a:p>
        </p:txBody>
      </p:sp>
      <p:sp>
        <p:nvSpPr>
          <p:cNvPr id="13" name="Fußzeilenplatzhalter 12"/>
          <p:cNvSpPr>
            <a:spLocks noGrp="1"/>
          </p:cNvSpPr>
          <p:nvPr>
            <p:ph type="ftr" sz="quarter" idx="15"/>
          </p:nvPr>
        </p:nvSpPr>
        <p:spPr/>
        <p:txBody>
          <a:bodyPr/>
          <a:lstStyle/>
          <a:p>
            <a:r>
              <a:rPr lang="en-US"/>
              <a:t>Alexander Feichtmayer | EMMC19 | Madrid | 30.05.2024</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46291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Tree>
    <p:extLst>
      <p:ext uri="{BB962C8B-B14F-4D97-AF65-F5344CB8AC3E}">
        <p14:creationId xmlns:p14="http://schemas.microsoft.com/office/powerpoint/2010/main" val="4192804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202977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7" name="Date Placeholder 6">
            <a:extLst>
              <a:ext uri="{FF2B5EF4-FFF2-40B4-BE49-F238E27FC236}">
                <a16:creationId xmlns:a16="http://schemas.microsoft.com/office/drawing/2014/main" id="{EFAABAE5-0742-49F5-BF17-46987F8A6334}"/>
              </a:ext>
            </a:extLst>
          </p:cNvPr>
          <p:cNvSpPr>
            <a:spLocks noGrp="1"/>
          </p:cNvSpPr>
          <p:nvPr>
            <p:ph type="dt" sz="half" idx="10"/>
          </p:nvPr>
        </p:nvSpPr>
        <p:spPr/>
        <p:txBody>
          <a:bodyPr/>
          <a:lstStyle/>
          <a:p>
            <a:fld id="{ACE59288-6D80-4F40-B672-C3CA6030BBFD}" type="datetimeFigureOut">
              <a:rPr lang="en-US" smtClean="0"/>
              <a:t>3/24/25</a:t>
            </a:fld>
            <a:endParaRPr lang="en-US"/>
          </a:p>
        </p:txBody>
      </p:sp>
      <p:sp>
        <p:nvSpPr>
          <p:cNvPr id="8" name="Footer Placeholder 7">
            <a:extLst>
              <a:ext uri="{FF2B5EF4-FFF2-40B4-BE49-F238E27FC236}">
                <a16:creationId xmlns:a16="http://schemas.microsoft.com/office/drawing/2014/main" id="{9C0507A0-30CB-4FC2-A1CB-86D1F5330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48A4D-08C8-4711-A596-B1B80BD40F77}"/>
              </a:ext>
            </a:extLst>
          </p:cNvPr>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1883666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651889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ACE59288-6D80-4F40-B672-C3CA6030BBFD}" type="datetimeFigureOut">
              <a:rPr lang="en-US" smtClean="0"/>
              <a:t>3/24/25</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2220929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CE59288-6D80-4F40-B672-C3CA6030BBFD}" type="datetimeFigureOut">
              <a:rPr lang="en-US" smtClean="0"/>
              <a:t>3/24/25</a:t>
            </a:fld>
            <a:endParaRPr lang="en-US"/>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652066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Tree>
    <p:extLst>
      <p:ext uri="{BB962C8B-B14F-4D97-AF65-F5344CB8AC3E}">
        <p14:creationId xmlns:p14="http://schemas.microsoft.com/office/powerpoint/2010/main" val="226954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userDrawn="1">
  <p:cSld name="Leer">
    <p:spTree>
      <p:nvGrpSpPr>
        <p:cNvPr id="1" name=""/>
        <p:cNvGrpSpPr/>
        <p:nvPr/>
      </p:nvGrpSpPr>
      <p:grpSpPr bwMode="auto">
        <a:xfrm>
          <a:off x="0" y="0"/>
          <a:ext cx="0" cy="0"/>
          <a:chOff x="0" y="0"/>
          <a:chExt cx="0" cy="0"/>
        </a:xfrm>
      </p:grpSpPr>
      <p:sp>
        <p:nvSpPr>
          <p:cNvPr id="5" name="Datumsplatzhalter 4"/>
          <p:cNvSpPr>
            <a:spLocks noGrp="1"/>
          </p:cNvSpPr>
          <p:nvPr>
            <p:ph type="dt" sz="half" idx="10"/>
          </p:nvPr>
        </p:nvSpPr>
        <p:spPr bwMode="auto">
          <a:xfrm>
            <a:off x="2855640" y="6381328"/>
            <a:ext cx="2520973" cy="221109"/>
          </a:xfrm>
        </p:spPr>
        <p:txBody>
          <a:bodyPr/>
          <a:lstStyle/>
          <a:p>
            <a:pPr>
              <a:defRPr/>
            </a:pPr>
            <a:r>
              <a:rPr lang="en-US"/>
              <a:t>26.09.2024, SOFT-2024 Yiran Mao</a:t>
            </a:r>
            <a:endParaRPr lang="de-DE"/>
          </a:p>
        </p:txBody>
      </p:sp>
      <p:sp>
        <p:nvSpPr>
          <p:cNvPr id="6" name="Foliennummernplatzhalter 5"/>
          <p:cNvSpPr>
            <a:spLocks noGrp="1"/>
          </p:cNvSpPr>
          <p:nvPr>
            <p:ph type="sldNum" sz="quarter" idx="11"/>
          </p:nvPr>
        </p:nvSpPr>
        <p:spPr bwMode="auto"/>
        <p:txBody>
          <a:bodyPr/>
          <a:lstStyle/>
          <a:p>
            <a:pPr>
              <a:defRPr/>
            </a:pPr>
            <a:r>
              <a:rPr lang="de-DE"/>
              <a:t>Page </a:t>
            </a:r>
            <a:fld id="{A52F4D17-1AD6-42D9-B93A-EB002C62F438}" type="slidenum">
              <a:rPr lang="de-DE"/>
              <a:t>‹#›</a:t>
            </a:fld>
            <a:endParaRPr lang="de-DE"/>
          </a:p>
        </p:txBody>
      </p:sp>
    </p:spTree>
    <p:extLst>
      <p:ext uri="{BB962C8B-B14F-4D97-AF65-F5344CB8AC3E}">
        <p14:creationId xmlns:p14="http://schemas.microsoft.com/office/powerpoint/2010/main" val="345598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sz="half" idx="1"/>
          </p:nvPr>
        </p:nvSpPr>
        <p:spPr>
          <a:xfrm>
            <a:off x="838200"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2"/>
          <p:cNvSpPr>
            <a:spLocks noGrp="1"/>
          </p:cNvSpPr>
          <p:nvPr>
            <p:ph sz="half" idx="13"/>
          </p:nvPr>
        </p:nvSpPr>
        <p:spPr>
          <a:xfrm>
            <a:off x="6174175"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100497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idx="1"/>
          </p:nvPr>
        </p:nvSpPr>
        <p:spPr>
          <a:xfrm>
            <a:off x="838200" y="1196752"/>
            <a:ext cx="10515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91528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133430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009351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125340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015854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pic>
        <p:nvPicPr>
          <p:cNvPr id="8"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1654" y="7680"/>
            <a:ext cx="12193200" cy="5568548"/>
          </a:xfrm>
          <a:prstGeom prst="rect">
            <a:avLst/>
          </a:prstGeom>
        </p:spPr>
      </p:pic>
      <p:sp>
        <p:nvSpPr>
          <p:cNvPr id="14" name="Title 1"/>
          <p:cNvSpPr>
            <a:spLocks noGrp="1"/>
          </p:cNvSpPr>
          <p:nvPr>
            <p:ph type="ctrTitle" hasCustomPrompt="1"/>
          </p:nvPr>
        </p:nvSpPr>
        <p:spPr>
          <a:xfrm>
            <a:off x="527381" y="2348880"/>
            <a:ext cx="11329259" cy="1296144"/>
          </a:xfrm>
        </p:spPr>
        <p:txBody>
          <a:bodyPr>
            <a:noAutofit/>
          </a:bodyPr>
          <a:lstStyle>
            <a:lvl1pPr algn="l">
              <a:defRPr sz="3600" b="1" baseline="0">
                <a:latin typeface="Arial" panose="020B0604020202020204" pitchFamily="34" charset="0"/>
                <a:cs typeface="Arial" panose="020B0604020202020204" pitchFamily="34" charset="0"/>
              </a:defRPr>
            </a:lvl1pPr>
          </a:lstStyle>
          <a:p>
            <a:r>
              <a:rPr lang="en-GB" dirty="0"/>
              <a:t>Presentation title</a:t>
            </a:r>
          </a:p>
        </p:txBody>
      </p:sp>
      <p:sp>
        <p:nvSpPr>
          <p:cNvPr id="15" name="Subtitle 2"/>
          <p:cNvSpPr>
            <a:spLocks noGrp="1"/>
          </p:cNvSpPr>
          <p:nvPr>
            <p:ph type="subTitle" idx="1" hasCustomPrompt="1"/>
          </p:nvPr>
        </p:nvSpPr>
        <p:spPr>
          <a:xfrm>
            <a:off x="527381" y="4293096"/>
            <a:ext cx="5856651" cy="432048"/>
          </a:xfrm>
        </p:spPr>
        <p:txBody>
          <a:bodyPr>
            <a:noAutofit/>
          </a:bodyPr>
          <a:lstStyle>
            <a:lvl1pPr marL="0" indent="0" algn="l">
              <a:buNone/>
              <a:defRPr sz="28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a:t>
            </a:r>
          </a:p>
        </p:txBody>
      </p:sp>
      <p:sp>
        <p:nvSpPr>
          <p:cNvPr id="3" name="Bildplatzhalter 2"/>
          <p:cNvSpPr>
            <a:spLocks noGrp="1"/>
          </p:cNvSpPr>
          <p:nvPr>
            <p:ph type="pic" sz="quarter" idx="10" hasCustomPrompt="1"/>
          </p:nvPr>
        </p:nvSpPr>
        <p:spPr>
          <a:xfrm>
            <a:off x="407368" y="5774667"/>
            <a:ext cx="1584176" cy="914400"/>
          </a:xfrm>
        </p:spPr>
        <p:txBody>
          <a:bodyPr anchor="ctr"/>
          <a:lstStyle>
            <a:lvl1pPr marL="0" indent="0" algn="ctr">
              <a:buNone/>
              <a:defRPr b="1"/>
            </a:lvl1pPr>
          </a:lstStyle>
          <a:p>
            <a:r>
              <a:rPr lang="de-DE" dirty="0"/>
              <a:t>RU Logo</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371" y="5774667"/>
            <a:ext cx="626843" cy="914400"/>
          </a:xfrm>
          <a:prstGeom prst="rect">
            <a:avLst/>
          </a:prstGeom>
        </p:spPr>
      </p:pic>
      <p:pic>
        <p:nvPicPr>
          <p:cNvPr id="9" name="Picture 8">
            <a:extLst>
              <a:ext uri="{FF2B5EF4-FFF2-40B4-BE49-F238E27FC236}">
                <a16:creationId xmlns:a16="http://schemas.microsoft.com/office/drawing/2014/main" id="{811F0D9A-94BA-EE48-9317-87017801B2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4" name="Rectangle: Rounded Corners 3">
            <a:extLst>
              <a:ext uri="{FF2B5EF4-FFF2-40B4-BE49-F238E27FC236}">
                <a16:creationId xmlns:a16="http://schemas.microsoft.com/office/drawing/2014/main" id="{94772546-1EF3-F75A-95C2-AC7FC7339E0F}"/>
              </a:ext>
            </a:extLst>
          </p:cNvPr>
          <p:cNvSpPr/>
          <p:nvPr userDrawn="1"/>
        </p:nvSpPr>
        <p:spPr>
          <a:xfrm>
            <a:off x="10679306" y="1474902"/>
            <a:ext cx="1280866" cy="451809"/>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0" cap="none" spc="0" dirty="0" err="1">
                <a:ln w="0"/>
                <a:solidFill>
                  <a:schemeClr val="accent5">
                    <a:lumMod val="75000"/>
                  </a:schemeClr>
                </a:solidFill>
                <a:effectLst>
                  <a:outerShdw blurRad="38100" dist="19050" dir="2700000" algn="tl" rotWithShape="0">
                    <a:schemeClr val="dk1">
                      <a:alpha val="40000"/>
                    </a:schemeClr>
                  </a:outerShdw>
                </a:effectLst>
              </a:rPr>
              <a:t>wp</a:t>
            </a:r>
            <a:r>
              <a:rPr lang="da-DK" sz="2400" b="0" i="1" cap="none" spc="0" dirty="0" err="1">
                <a:ln w="0"/>
                <a:solidFill>
                  <a:schemeClr val="accent5">
                    <a:lumMod val="75000"/>
                  </a:schemeClr>
                </a:solidFill>
                <a:effectLst>
                  <a:outerShdw blurRad="38100" dist="19050" dir="2700000" algn="tl" rotWithShape="0">
                    <a:schemeClr val="dk1">
                      <a:alpha val="40000"/>
                    </a:schemeClr>
                  </a:outerShdw>
                </a:effectLst>
              </a:rPr>
              <a:t>PWIE</a:t>
            </a:r>
            <a:endParaRPr lang="da-DK" sz="2400" i="1" dirty="0">
              <a:solidFill>
                <a:schemeClr val="accent5">
                  <a:lumMod val="75000"/>
                </a:schemeClr>
              </a:solidFill>
            </a:endParaRPr>
          </a:p>
        </p:txBody>
      </p:sp>
    </p:spTree>
    <p:extLst>
      <p:ext uri="{BB962C8B-B14F-4D97-AF65-F5344CB8AC3E}">
        <p14:creationId xmlns:p14="http://schemas.microsoft.com/office/powerpoint/2010/main" val="422272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199347967"/>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389420241"/>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cap="none"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80249232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D0BDADE0-B1BA-D726-268C-B87862251A89}"/>
              </a:ext>
            </a:extLst>
          </p:cNvPr>
          <p:cNvSpPr>
            <a:spLocks noGrp="1" noChangeArrowheads="1"/>
          </p:cNvSpPr>
          <p:nvPr>
            <p:ph type="sldNum" sz="quarter" idx="10"/>
          </p:nvPr>
        </p:nvSpPr>
        <p:spPr>
          <a:ln/>
        </p:spPr>
        <p:txBody>
          <a:bodyPr/>
          <a:lstStyle>
            <a:lvl1pPr>
              <a:defRPr/>
            </a:lvl1pPr>
          </a:lstStyle>
          <a:p>
            <a:pPr>
              <a:defRPr/>
            </a:pPr>
            <a:fld id="{02EFB1A3-F4CA-784A-9ADC-D49264068D59}" type="slidenum">
              <a:rPr lang="en-US" altLang="en-US"/>
              <a:pPr>
                <a:defRPr/>
              </a:pPr>
              <a:t>‹#›</a:t>
            </a:fld>
            <a:endParaRPr lang="en-US" altLang="en-US"/>
          </a:p>
        </p:txBody>
      </p:sp>
    </p:spTree>
    <p:extLst>
      <p:ext uri="{BB962C8B-B14F-4D97-AF65-F5344CB8AC3E}">
        <p14:creationId xmlns:p14="http://schemas.microsoft.com/office/powerpoint/2010/main" val="78218354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de-DE" dirty="0" err="1"/>
              <a:t>Subline</a:t>
            </a:r>
            <a:r>
              <a:rPr lang="de-DE" dirty="0"/>
              <a:t> der Präsentation</a:t>
            </a:r>
          </a:p>
        </p:txBody>
      </p:sp>
    </p:spTree>
    <p:extLst>
      <p:ext uri="{BB962C8B-B14F-4D97-AF65-F5344CB8AC3E}">
        <p14:creationId xmlns:p14="http://schemas.microsoft.com/office/powerpoint/2010/main" val="325331549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564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7074456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898866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3" name="Datumsplatzhalter 5">
            <a:extLst>
              <a:ext uri="{FF2B5EF4-FFF2-40B4-BE49-F238E27FC236}">
                <a16:creationId xmlns:a16="http://schemas.microsoft.com/office/drawing/2014/main" id="{A6C1D6E3-C47F-51AE-655A-15EEBF4AC691}"/>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3985464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2" name="Datumsplatzhalter 5">
            <a:extLst>
              <a:ext uri="{FF2B5EF4-FFF2-40B4-BE49-F238E27FC236}">
                <a16:creationId xmlns:a16="http://schemas.microsoft.com/office/drawing/2014/main" id="{7EE54658-5B32-3569-42C3-5E59DC39D4B3}"/>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130906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ro-RO"/>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o-RO"/>
          </a:p>
        </p:txBody>
      </p:sp>
      <p:sp>
        <p:nvSpPr>
          <p:cNvPr id="4" name="Date Placeholder 3"/>
          <p:cNvSpPr>
            <a:spLocks noGrp="1"/>
          </p:cNvSpPr>
          <p:nvPr>
            <p:ph type="dt" sz="half" idx="10"/>
          </p:nvPr>
        </p:nvSpPr>
        <p:spPr/>
        <p:txBody>
          <a:bodyPr/>
          <a:lstStyle/>
          <a:p>
            <a:fld id="{95FDB4A7-F665-497C-86FE-F1D1C56C995E}" type="datetimeFigureOut">
              <a:rPr lang="ro-RO" smtClean="0"/>
              <a:t>24.03.2025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a:xfrm>
            <a:off x="8362310" y="6217060"/>
            <a:ext cx="373175" cy="276995"/>
          </a:xfrm>
        </p:spPr>
        <p:txBody>
          <a:bodyPr/>
          <a:lstStyle/>
          <a:p>
            <a:fld id="{1E910ABC-C4DE-4713-8D8B-429EFDACDCAE}" type="slidenum">
              <a:rPr lang="ro-RO" smtClean="0"/>
              <a:t>‹#›</a:t>
            </a:fld>
            <a:endParaRPr lang="ro-RO"/>
          </a:p>
        </p:txBody>
      </p:sp>
    </p:spTree>
    <p:extLst>
      <p:ext uri="{BB962C8B-B14F-4D97-AF65-F5344CB8AC3E}">
        <p14:creationId xmlns:p14="http://schemas.microsoft.com/office/powerpoint/2010/main" val="409809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18" Type="http://schemas.openxmlformats.org/officeDocument/2006/relationships/image" Target="../media/image6.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oleObject" Target="../embeddings/oleObject2.bin"/><Relationship Id="rId2" Type="http://schemas.openxmlformats.org/officeDocument/2006/relationships/slideLayout" Target="../slideLayouts/slideLayout12.xml"/><Relationship Id="rId16" Type="http://schemas.openxmlformats.org/officeDocument/2006/relationships/image" Target="../media/image8.em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4.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6.png"/><Relationship Id="rId5" Type="http://schemas.openxmlformats.org/officeDocument/2006/relationships/slideLayout" Target="../slideLayouts/slideLayout27.xml"/><Relationship Id="rId10" Type="http://schemas.openxmlformats.org/officeDocument/2006/relationships/image" Target="../media/image15.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6.png"/><Relationship Id="rId5" Type="http://schemas.openxmlformats.org/officeDocument/2006/relationships/slideLayout" Target="../slideLayouts/slideLayout35.xml"/><Relationship Id="rId10" Type="http://schemas.openxmlformats.org/officeDocument/2006/relationships/image" Target="../media/image21.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18" Type="http://schemas.openxmlformats.org/officeDocument/2006/relationships/image" Target="../media/image6.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oleObject" Target="../embeddings/oleObject2.bin"/><Relationship Id="rId2" Type="http://schemas.openxmlformats.org/officeDocument/2006/relationships/slideLayout" Target="../slideLayouts/slideLayout40.xml"/><Relationship Id="rId16" Type="http://schemas.openxmlformats.org/officeDocument/2006/relationships/image" Target="../media/image8.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ags" Target="../tags/tag18.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18" Type="http://schemas.openxmlformats.org/officeDocument/2006/relationships/image" Target="../media/image6.emf"/><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oleObject" Target="../embeddings/oleObject2.bin"/><Relationship Id="rId2" Type="http://schemas.openxmlformats.org/officeDocument/2006/relationships/slideLayout" Target="../slideLayouts/slideLayout52.xml"/><Relationship Id="rId16" Type="http://schemas.openxmlformats.org/officeDocument/2006/relationships/image" Target="../media/image8.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ags" Target="../tags/tag32.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23.png"/><Relationship Id="rId2" Type="http://schemas.openxmlformats.org/officeDocument/2006/relationships/slideLayout" Target="../slideLayouts/slideLayout64.xml"/><Relationship Id="rId16" Type="http://schemas.openxmlformats.org/officeDocument/2006/relationships/image" Target="../media/image7.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9.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28.emf"/><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27.emf"/><Relationship Id="rId5" Type="http://schemas.openxmlformats.org/officeDocument/2006/relationships/slideLayout" Target="../slideLayouts/slideLayout81.xml"/><Relationship Id="rId10" Type="http://schemas.openxmlformats.org/officeDocument/2006/relationships/theme" Target="../theme/theme8.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9" r:id="rId3"/>
    <p:sldLayoutId id="2147483670" r:id="rId4"/>
    <p:sldLayoutId id="2147483676" r:id="rId5"/>
    <p:sldLayoutId id="2147483727" r:id="rId6"/>
    <p:sldLayoutId id="2147483728" r:id="rId7"/>
    <p:sldLayoutId id="2147483879" r:id="rId8"/>
    <p:sldLayoutId id="2147483880" r:id="rId9"/>
    <p:sldLayoutId id="2147483881" r:id="rId10"/>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8527587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D03A4B0-1176-4D9D-A16D-9CCED88B6517}" type="datetime4">
              <a:rPr lang="en-GB" smtClean="0"/>
              <a:t>24 March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65662232-35B8-4B75-9B38-6D60B467A78B}"/>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88CC8A62-FBB8-4488-8B6A-3D03730563BF}"/>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6AEA005-9735-4990-8D13-42ABAD6E1C27}"/>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8A61E96C-C91A-4FE0-AA88-1E5D09ACBC22}"/>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F7A53D1-31BF-4631-B5E2-371F5C5128E4}"/>
              </a:ext>
            </a:extLst>
          </p:cNvPr>
          <p:cNvSpPr txBox="1"/>
          <p:nvPr userDrawn="1"/>
        </p:nvSpPr>
        <p:spPr>
          <a:xfrm>
            <a:off x="11420230" y="6073200"/>
            <a:ext cx="53113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8D47B8E5-4584-427D-89B6-F0A8EECB69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311A79A-368E-406B-8827-98156CFDAC53}"/>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51CD1C24-5024-4CFC-AFDC-F41D0C33828D}"/>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16D1EBF-D309-4BF3-94AB-FE2F3C91CAB2}"/>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65096C4E-8338-4BC4-9317-072A824911A7}"/>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AC252D11-3125-4414-A394-07D78A75915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F5DE2D96-C0C2-49D6-BC7A-C2CC1AF57C11}"/>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ADF6AC97-EF5C-4EA9-A1D3-C9AE8D75CC76}"/>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8D9C65DC-5BF4-4803-AE2E-2089A4633B1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C385C11D-9584-4B73-B4F6-61945CE24A41}"/>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EF609B4F-AD1F-45D5-AAAF-F98951815648}"/>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14CF6F96-25A3-44B9-9D8C-EDCFEE501769}"/>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63F830B9-CF1E-4B0D-82A4-AF8620C7649B}"/>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7E8E1357-3D2F-4EB7-8D75-C168029C0B21}"/>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8339A351-E498-403E-8E2F-80F63C0A469A}"/>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5ACB323-45A6-446C-9514-36FF0ACAC57B}"/>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B7D25A9D-4D98-4175-89EB-AAD17FDA00ED}"/>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BFDBA976-9561-4BBF-BF3D-F00EEAC9AFE2}"/>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0A34D8A6-AB57-4B7C-A4EE-478C5D901E37}"/>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951ECC24-2CF6-44B0-A332-1A6DCC4C419C}"/>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9BC4E77B-5C5A-4762-8764-71E3976E8280}"/>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33780320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E8CFA7FB-6D46-48A8-85E6-6D29A18ACF1B}" type="datetime4">
              <a:rPr lang="en-GB" smtClean="0"/>
              <a:t>24 March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961D766B-AE05-41F6-97D7-B0D68CF50C9E}"/>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5F08617F-AF79-47A7-B9C2-84315053016A}"/>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7AB32B94-2EA3-4D0C-92C5-F3EAA06F889B}"/>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52398A7D-4F24-45BA-93B0-39BC7BF6D0F1}"/>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5115A94-F044-472C-A9DA-DDFCEA712593}"/>
              </a:ext>
            </a:extLst>
          </p:cNvPr>
          <p:cNvSpPr txBox="1"/>
          <p:nvPr userDrawn="1"/>
        </p:nvSpPr>
        <p:spPr>
          <a:xfrm>
            <a:off x="11420230" y="6073200"/>
            <a:ext cx="45718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FD0C8193-8990-4BF8-8E41-F2CC014708F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CDEF40A-C79D-43E4-A5DD-7AF2819FC024}"/>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4A408EF7-1008-4EAD-A953-EAA369C7BE98}"/>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5C52140-402F-4CB9-83D1-72C44AD1C68D}"/>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87729A79-CE9B-4356-AA9D-1D4C33F5740A}"/>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D9E35370-AC98-4476-B408-02EC5A5E2BF6}"/>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3E3502B5-52AB-4717-9DC0-7504C6474EFD}"/>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73BCD98D-9689-43EE-8DD1-7C9E2F819DE4}"/>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E32C9BCB-1A9C-4555-A917-C79D1097992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0E32B463-21AB-4019-9A6E-C1042D891657}"/>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0A62BBFC-1240-419F-9A17-35F3D1D9FC4F}"/>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661E0014-6475-444A-BC6B-3270A09E1A84}"/>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3B922B2E-D787-42B1-B397-BEFFFA737309}"/>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B352AFEE-FC7C-4495-94DD-323D4599A206}"/>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ECD8D1E-D8CB-4B16-88BD-54A15B09BC57}"/>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F25046E-561D-4008-83C8-6A2015BA5A02}"/>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F12F6B5E-C0E9-4654-B068-1549FC41C0D0}"/>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569E247E-BBCC-44EC-BA37-54A3E72FCFF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69FBAF03-18CB-4545-8D8F-0E8616B39DE2}"/>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E23A58AB-56D1-4229-8CAC-6A111E830A4B}"/>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A46AF84B-BC17-450D-80F4-95D60381E216}"/>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14207954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0434430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en-US"/>
              <a:t>Alexander Feichtmayer | EMMC19 | Madrid | 30.05.2024</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738476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9288-6D80-4F40-B672-C3CA6030BBFD}" type="datetimeFigureOut">
              <a:rPr lang="en-US" smtClean="0"/>
              <a:t>3/24/25</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7791A-66D4-4453-969C-049259BA2C9D}" type="slidenum">
              <a:rPr lang="en-US" smtClean="0"/>
              <a:t>‹#›</a:t>
            </a:fld>
            <a:endParaRPr lang="en-US"/>
          </a:p>
        </p:txBody>
      </p:sp>
      <p:sp>
        <p:nvSpPr>
          <p:cNvPr id="7" name="Rectangle 4"/>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8" name="Picture 3" descr="EurofusionDisc.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64551" y="140792"/>
            <a:ext cx="612000" cy="622032"/>
          </a:xfrm>
          <a:prstGeom prst="rect">
            <a:avLst/>
          </a:prstGeom>
        </p:spPr>
      </p:pic>
      <p:sp>
        <p:nvSpPr>
          <p:cNvPr id="9" name="Footer Placeholder 4"/>
          <p:cNvSpPr txBox="1">
            <a:spLocks/>
          </p:cNvSpPr>
          <p:nvPr userDrawn="1"/>
        </p:nvSpPr>
        <p:spPr>
          <a:xfrm>
            <a:off x="1157701" y="6545238"/>
            <a:ext cx="10986971" cy="268139"/>
          </a:xfrm>
          <a:prstGeom prst="rect">
            <a:avLst/>
          </a:prstGeom>
        </p:spPr>
        <p:txBody>
          <a:bodyPr/>
          <a:lstStyle>
            <a:defPPr>
              <a:defRPr lang="de-DE"/>
            </a:defPPr>
            <a:lvl1pPr algn="l" rtl="0" fontAlgn="base">
              <a:spcBef>
                <a:spcPct val="0"/>
              </a:spcBef>
              <a:spcAft>
                <a:spcPct val="0"/>
              </a:spcAft>
              <a:defRPr sz="11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r>
              <a:rPr lang="en-GB" sz="1400" dirty="0"/>
              <a:t>Wolfgang Pantleon | WPPWIE</a:t>
            </a:r>
            <a:r>
              <a:rPr lang="en-GB" sz="1400" baseline="0" dirty="0"/>
              <a:t> meeting 2025</a:t>
            </a:r>
            <a:r>
              <a:rPr lang="en-GB" sz="1400" dirty="0"/>
              <a:t> | Prague | 24. March 2025 | </a:t>
            </a:r>
            <a:fld id="{EB636EC9-638E-4054-B1C9-A11FEF74AA33}" type="slidenum">
              <a:rPr lang="en-GB" sz="1400" smtClean="0"/>
              <a:pPr algn="r"/>
              <a:t>‹#›</a:t>
            </a:fld>
            <a:endParaRPr lang="en-GB" sz="1400" dirty="0"/>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8200" y="91808"/>
            <a:ext cx="493576" cy="720000"/>
          </a:xfrm>
          <a:prstGeom prst="rect">
            <a:avLst/>
          </a:prstGeom>
        </p:spPr>
      </p:pic>
    </p:spTree>
    <p:extLst>
      <p:ext uri="{BB962C8B-B14F-4D97-AF65-F5344CB8AC3E}">
        <p14:creationId xmlns:p14="http://schemas.microsoft.com/office/powerpoint/2010/main" val="25633350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2583577" y="6604153"/>
            <a:ext cx="2920226" cy="476672"/>
          </a:xfrm>
          <a:prstGeom prst="rect">
            <a:avLst/>
          </a:prstGeom>
        </p:spPr>
        <p:txBody>
          <a:bodyPr vert="horz" lIns="0" tIns="0" rIns="0" bIns="0" rtlCol="0" anchor="t" anchorCtr="0">
            <a:noAutofit/>
          </a:bodyPr>
          <a:lstStyle>
            <a:lvl1pPr algn="l">
              <a:defRPr sz="1200">
                <a:solidFill>
                  <a:schemeClr val="tx2"/>
                </a:solidFill>
              </a:defRPr>
            </a:lvl1pPr>
          </a:lstStyle>
          <a:p>
            <a:r>
              <a:rPr lang="en-US"/>
              <a:t>W-Div Engineering Meeting 14.11.2023</a:t>
            </a:r>
            <a:endParaRPr lang="de-DE" dirty="0"/>
          </a:p>
        </p:txBody>
      </p:sp>
      <p:sp>
        <p:nvSpPr>
          <p:cNvPr id="6" name="Slide Number Placeholder 5"/>
          <p:cNvSpPr>
            <a:spLocks noGrp="1"/>
          </p:cNvSpPr>
          <p:nvPr>
            <p:ph type="sldNum" sz="quarter" idx="4"/>
          </p:nvPr>
        </p:nvSpPr>
        <p:spPr>
          <a:xfrm>
            <a:off x="5736000" y="6604153"/>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de-DE" dirty="0"/>
              <a:t>Slide </a:t>
            </a:r>
            <a:fld id="{A52F4D17-1AD6-42D9-B93A-EB002C62F438}" type="slidenum">
              <a:rPr lang="de-DE" smtClean="0"/>
              <a:pPr/>
              <a:t>‹#›</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696400" y="6479556"/>
            <a:ext cx="1121558" cy="327087"/>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19490" y="6604153"/>
            <a:ext cx="2304000" cy="117322"/>
          </a:xfrm>
          <a:prstGeom prst="rect">
            <a:avLst/>
          </a:prstGeom>
        </p:spPr>
      </p:pic>
      <p:pic>
        <p:nvPicPr>
          <p:cNvPr id="8" name="Grafik 7" descr="Ein Bild, das Text, Schrift, Grafiken, Logo enthält.&#10;&#10;Automatisch generierte Beschreibung">
            <a:extLst>
              <a:ext uri="{FF2B5EF4-FFF2-40B4-BE49-F238E27FC236}">
                <a16:creationId xmlns:a16="http://schemas.microsoft.com/office/drawing/2014/main" id="{47710772-4D4E-37A8-E873-F1B5E7ADAC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17958" y="6426207"/>
            <a:ext cx="1384907" cy="422157"/>
          </a:xfrm>
          <a:prstGeom prst="rect">
            <a:avLst/>
          </a:prstGeom>
        </p:spPr>
      </p:pic>
    </p:spTree>
    <p:extLst>
      <p:ext uri="{BB962C8B-B14F-4D97-AF65-F5344CB8AC3E}">
        <p14:creationId xmlns:p14="http://schemas.microsoft.com/office/powerpoint/2010/main" val="196535606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Lst>
  <p:hf hdr="0"/>
  <p:txStyles>
    <p:titleStyle>
      <a:lvl1pPr algn="l" defTabSz="914400" rtl="0" eaLnBrk="1" latinLnBrk="0" hangingPunct="1">
        <a:lnSpc>
          <a:spcPct val="114000"/>
        </a:lnSpc>
        <a:spcBef>
          <a:spcPct val="0"/>
        </a:spcBef>
        <a:buNone/>
        <a:defRPr sz="3200" b="1" kern="1200" cap="none"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wmf"/><Relationship Id="rId7" Type="http://schemas.openxmlformats.org/officeDocument/2006/relationships/image" Target="../media/image50.wmf"/><Relationship Id="rId2" Type="http://schemas.openxmlformats.org/officeDocument/2006/relationships/oleObject" Target="../embeddings/oleObject12.bin"/><Relationship Id="rId1" Type="http://schemas.openxmlformats.org/officeDocument/2006/relationships/slideLayout" Target="../slideLayouts/slideLayout10.xml"/><Relationship Id="rId6" Type="http://schemas.openxmlformats.org/officeDocument/2006/relationships/oleObject" Target="../embeddings/oleObject9.bin"/><Relationship Id="rId5" Type="http://schemas.openxmlformats.org/officeDocument/2006/relationships/image" Target="../media/image54.w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55.emf"/><Relationship Id="rId7" Type="http://schemas.openxmlformats.org/officeDocument/2006/relationships/image" Target="../media/image57.emf"/><Relationship Id="rId2" Type="http://schemas.openxmlformats.org/officeDocument/2006/relationships/oleObject" Target="../embeddings/oleObject14.bin"/><Relationship Id="rId1" Type="http://schemas.openxmlformats.org/officeDocument/2006/relationships/slideLayout" Target="../slideLayouts/slideLayout10.xml"/><Relationship Id="rId6" Type="http://schemas.openxmlformats.org/officeDocument/2006/relationships/oleObject" Target="../embeddings/oleObject16.bin"/><Relationship Id="rId5" Type="http://schemas.openxmlformats.org/officeDocument/2006/relationships/image" Target="../media/image56.emf"/><Relationship Id="rId4" Type="http://schemas.openxmlformats.org/officeDocument/2006/relationships/oleObject" Target="../embeddings/oleObject15.bin"/><Relationship Id="rId9" Type="http://schemas.openxmlformats.org/officeDocument/2006/relationships/image" Target="../media/image58.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59.emf"/><Relationship Id="rId7" Type="http://schemas.openxmlformats.org/officeDocument/2006/relationships/image" Target="../media/image61.emf"/><Relationship Id="rId2" Type="http://schemas.openxmlformats.org/officeDocument/2006/relationships/oleObject" Target="../embeddings/oleObject18.bin"/><Relationship Id="rId1" Type="http://schemas.openxmlformats.org/officeDocument/2006/relationships/slideLayout" Target="../slideLayouts/slideLayout10.xml"/><Relationship Id="rId6" Type="http://schemas.openxmlformats.org/officeDocument/2006/relationships/oleObject" Target="../embeddings/oleObject20.bin"/><Relationship Id="rId5" Type="http://schemas.openxmlformats.org/officeDocument/2006/relationships/image" Target="../media/image60.emf"/><Relationship Id="rId4" Type="http://schemas.openxmlformats.org/officeDocument/2006/relationships/oleObject" Target="../embeddings/oleObject19.bin"/><Relationship Id="rId9"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5.emf"/><Relationship Id="rId2" Type="http://schemas.openxmlformats.org/officeDocument/2006/relationships/oleObject" Target="../embeddings/oleObject22.bin"/><Relationship Id="rId1" Type="http://schemas.openxmlformats.org/officeDocument/2006/relationships/slideLayout" Target="../slideLayouts/slideLayout10.xml"/><Relationship Id="rId6" Type="http://schemas.openxmlformats.org/officeDocument/2006/relationships/oleObject" Target="../embeddings/oleObject24.bin"/><Relationship Id="rId5" Type="http://schemas.openxmlformats.org/officeDocument/2006/relationships/image" Target="../media/image64.emf"/><Relationship Id="rId4" Type="http://schemas.openxmlformats.org/officeDocument/2006/relationships/oleObject" Target="../embeddings/oleObject23.bin"/></Relationships>
</file>

<file path=ppt/slides/_rels/slide1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25.bin"/><Relationship Id="rId1" Type="http://schemas.openxmlformats.org/officeDocument/2006/relationships/slideLayout" Target="../slideLayouts/slideLayout10.xml"/><Relationship Id="rId5" Type="http://schemas.openxmlformats.org/officeDocument/2006/relationships/image" Target="../media/image67.emf"/><Relationship Id="rId4"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3390/nano8070495" TargetMode="External"/><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79.png"/><Relationship Id="rId2" Type="http://schemas.openxmlformats.org/officeDocument/2006/relationships/image" Target="../media/image76.emf"/><Relationship Id="rId1" Type="http://schemas.openxmlformats.org/officeDocument/2006/relationships/slideLayout" Target="../slideLayouts/slideLayout9.xml"/><Relationship Id="rId6" Type="http://schemas.openxmlformats.org/officeDocument/2006/relationships/hyperlink" Target="https://doi.org/10.3390/nano8070495" TargetMode="External"/><Relationship Id="rId5" Type="http://schemas.openxmlformats.org/officeDocument/2006/relationships/image" Target="../media/image78.tiff"/><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4.wdp"/><Relationship Id="rId3" Type="http://schemas.openxmlformats.org/officeDocument/2006/relationships/image" Target="../media/image83.png"/><Relationship Id="rId7" Type="http://schemas.microsoft.com/office/2007/relationships/hdphoto" Target="../media/hdphoto1.wdp"/><Relationship Id="rId12"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10.xml"/><Relationship Id="rId6" Type="http://schemas.openxmlformats.org/officeDocument/2006/relationships/image" Target="../media/image86.png"/><Relationship Id="rId11" Type="http://schemas.microsoft.com/office/2007/relationships/hdphoto" Target="../media/hdphoto3.wdp"/><Relationship Id="rId5" Type="http://schemas.openxmlformats.org/officeDocument/2006/relationships/image" Target="../media/image85.png"/><Relationship Id="rId10" Type="http://schemas.openxmlformats.org/officeDocument/2006/relationships/image" Target="../media/image88.png"/><Relationship Id="rId4" Type="http://schemas.openxmlformats.org/officeDocument/2006/relationships/image" Target="../media/image84.png"/><Relationship Id="rId9" Type="http://schemas.microsoft.com/office/2007/relationships/hdphoto" Target="../media/hdphoto2.wdp"/><Relationship Id="rId14" Type="http://schemas.openxmlformats.org/officeDocument/2006/relationships/image" Target="../media/image90.jp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2.tif"/><Relationship Id="rId7" Type="http://schemas.openxmlformats.org/officeDocument/2006/relationships/image" Target="../media/image95.png"/><Relationship Id="rId2" Type="http://schemas.openxmlformats.org/officeDocument/2006/relationships/image" Target="../media/image91.tif"/><Relationship Id="rId1" Type="http://schemas.openxmlformats.org/officeDocument/2006/relationships/slideLayout" Target="../slideLayouts/slideLayout10.xml"/><Relationship Id="rId6" Type="http://schemas.openxmlformats.org/officeDocument/2006/relationships/image" Target="../media/image94.tif"/><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93.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04.emf"/><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103.t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9.wdp"/><Relationship Id="rId11" Type="http://schemas.openxmlformats.org/officeDocument/2006/relationships/image" Target="../media/image102.tif"/><Relationship Id="rId5" Type="http://schemas.openxmlformats.org/officeDocument/2006/relationships/image" Target="../media/image98.png"/><Relationship Id="rId10" Type="http://schemas.openxmlformats.org/officeDocument/2006/relationships/image" Target="../media/image101.tif"/><Relationship Id="rId4" Type="http://schemas.microsoft.com/office/2007/relationships/hdphoto" Target="../media/hdphoto8.wdp"/><Relationship Id="rId9" Type="http://schemas.openxmlformats.org/officeDocument/2006/relationships/image" Target="../media/image100.tif"/></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10.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2.tif"/><Relationship Id="rId4" Type="http://schemas.openxmlformats.org/officeDocument/2006/relationships/image" Target="../media/image107.jpeg"/><Relationship Id="rId9"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14.tif"/><Relationship Id="rId2" Type="http://schemas.openxmlformats.org/officeDocument/2006/relationships/image" Target="../media/image113.tif"/><Relationship Id="rId1" Type="http://schemas.openxmlformats.org/officeDocument/2006/relationships/slideLayout" Target="../slideLayouts/slideLayout10.xml"/><Relationship Id="rId6" Type="http://schemas.openxmlformats.org/officeDocument/2006/relationships/image" Target="../media/image117.tif"/><Relationship Id="rId5" Type="http://schemas.openxmlformats.org/officeDocument/2006/relationships/image" Target="../media/image116.tif"/><Relationship Id="rId4" Type="http://schemas.openxmlformats.org/officeDocument/2006/relationships/image" Target="../media/image115.tif"/></Relationships>
</file>

<file path=ppt/slides/_rels/slide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0.xml"/><Relationship Id="rId5" Type="http://schemas.openxmlformats.org/officeDocument/2006/relationships/image" Target="../media/image126.jpeg"/><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10.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10.xml"/><Relationship Id="rId5" Type="http://schemas.openxmlformats.org/officeDocument/2006/relationships/image" Target="../media/image142.emf"/><Relationship Id="rId4" Type="http://schemas.openxmlformats.org/officeDocument/2006/relationships/image" Target="../media/image141.emf"/></Relationships>
</file>

<file path=ppt/slides/_rels/slide33.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oleObject" Target="../embeddings/oleObject28.bin"/><Relationship Id="rId1" Type="http://schemas.openxmlformats.org/officeDocument/2006/relationships/slideLayout" Target="../slideLayouts/slideLayout10.xml"/><Relationship Id="rId4" Type="http://schemas.openxmlformats.org/officeDocument/2006/relationships/image" Target="../media/image144.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45.wmf"/></Relationships>
</file>

<file path=ppt/slides/_rels/slide3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37.wmf"/><Relationship Id="rId5" Type="http://schemas.openxmlformats.org/officeDocument/2006/relationships/oleObject" Target="../embeddings/oleObject4.bin"/><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wmf"/><Relationship Id="rId7" Type="http://schemas.openxmlformats.org/officeDocument/2006/relationships/image" Target="../media/image40.wmf"/><Relationship Id="rId2" Type="http://schemas.openxmlformats.org/officeDocument/2006/relationships/oleObject" Target="../embeddings/oleObject5.bin"/><Relationship Id="rId1" Type="http://schemas.openxmlformats.org/officeDocument/2006/relationships/slideLayout" Target="../slideLayouts/slideLayout10.xml"/><Relationship Id="rId6" Type="http://schemas.openxmlformats.org/officeDocument/2006/relationships/oleObject" Target="../embeddings/oleObject7.bin"/><Relationship Id="rId5" Type="http://schemas.openxmlformats.org/officeDocument/2006/relationships/image" Target="../media/image39.wmf"/><Relationship Id="rId4" Type="http://schemas.openxmlformats.org/officeDocument/2006/relationships/oleObject" Target="../embeddings/oleObject6.bin"/><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9.wmf"/><Relationship Id="rId7" Type="http://schemas.openxmlformats.org/officeDocument/2006/relationships/image" Target="../media/image51.wmf"/><Relationship Id="rId2" Type="http://schemas.openxmlformats.org/officeDocument/2006/relationships/oleObject" Target="../embeddings/oleObject8.bin"/><Relationship Id="rId1" Type="http://schemas.openxmlformats.org/officeDocument/2006/relationships/slideLayout" Target="../slideLayouts/slideLayout10.xml"/><Relationship Id="rId6" Type="http://schemas.openxmlformats.org/officeDocument/2006/relationships/oleObject" Target="../embeddings/oleObject10.bin"/><Relationship Id="rId5" Type="http://schemas.openxmlformats.org/officeDocument/2006/relationships/image" Target="../media/image50.wmf"/><Relationship Id="rId4" Type="http://schemas.openxmlformats.org/officeDocument/2006/relationships/oleObject" Target="../embeddings/oleObject9.bin"/><Relationship Id="rId9" Type="http://schemas.openxmlformats.org/officeDocument/2006/relationships/image" Target="../media/image5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34">
            <a:extLst>
              <a:ext uri="{FF2B5EF4-FFF2-40B4-BE49-F238E27FC236}">
                <a16:creationId xmlns:a16="http://schemas.microsoft.com/office/drawing/2014/main" id="{2F6814F3-A63B-890D-5B01-C7D20E5EF94C}"/>
              </a:ext>
            </a:extLst>
          </p:cNvPr>
          <p:cNvSpPr txBox="1">
            <a:spLocks/>
          </p:cNvSpPr>
          <p:nvPr/>
        </p:nvSpPr>
        <p:spPr>
          <a:xfrm>
            <a:off x="319855" y="2683641"/>
            <a:ext cx="9726188" cy="1006475"/>
          </a:xfrm>
          <a:prstGeom prst="rect">
            <a:avLst/>
          </a:prstGeom>
        </p:spPr>
        <p:txBody>
          <a:bodyPr vert="horz" lIns="91440" tIns="45720" rIns="91440" bIns="45720" rtlCol="0" anchor="ctr">
            <a:normAutofit/>
          </a:bodyPr>
          <a:lstStyle>
            <a:lvl1pPr algn="ctr" defTabSz="685800" rtl="0" eaLnBrk="1" latinLnBrk="0" hangingPunct="1">
              <a:lnSpc>
                <a:spcPct val="100000"/>
              </a:lnSpc>
              <a:spcBef>
                <a:spcPct val="0"/>
              </a:spcBef>
              <a:buNone/>
              <a:defRPr sz="3500" b="1" kern="1200">
                <a:solidFill>
                  <a:schemeClr val="tx1"/>
                </a:solidFill>
                <a:effectLst>
                  <a:outerShdw blurRad="12700" dist="25400" dir="2700000" rotWithShape="0">
                    <a:srgbClr val="DDDDDD"/>
                  </a:outerShdw>
                </a:effectLst>
                <a:latin typeface="Calibri"/>
                <a:ea typeface="Calibri"/>
                <a:cs typeface="Calibri"/>
                <a:sym typeface="Calibri"/>
              </a:defRPr>
            </a:lvl1pPr>
          </a:lstStyle>
          <a:p>
            <a:pPr>
              <a:spcBef>
                <a:spcPts val="0"/>
              </a:spcBef>
              <a:defRPr/>
            </a:pPr>
            <a:r>
              <a:rPr lang="en-GB" sz="2400" dirty="0">
                <a:effectLst/>
                <a:latin typeface="Calibri" panose="020F0502020204030204" pitchFamily="34" charset="0"/>
                <a:ea typeface="Calibri" panose="020F0502020204030204" pitchFamily="34" charset="0"/>
                <a:cs typeface="Times New Roman" panose="02020603050405020304" pitchFamily="18" charset="0"/>
              </a:rPr>
              <a:t>SP F - IAP experiments. Boron plasma coatings and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boronization</a:t>
            </a:r>
            <a:r>
              <a:rPr lang="en-GB" sz="2400" dirty="0">
                <a:effectLst/>
                <a:latin typeface="Calibri" panose="020F0502020204030204" pitchFamily="34" charset="0"/>
                <a:ea typeface="Calibri" panose="020F0502020204030204" pitchFamily="34" charset="0"/>
                <a:cs typeface="Times New Roman" panose="02020603050405020304" pitchFamily="18" charset="0"/>
              </a:rPr>
              <a:t> studies.</a:t>
            </a:r>
            <a:endParaRPr lang="en-GB" sz="4000" dirty="0"/>
          </a:p>
        </p:txBody>
      </p:sp>
      <p:pic>
        <p:nvPicPr>
          <p:cNvPr id="27" name="image6.png" descr="image6.png">
            <a:extLst>
              <a:ext uri="{FF2B5EF4-FFF2-40B4-BE49-F238E27FC236}">
                <a16:creationId xmlns:a16="http://schemas.microsoft.com/office/drawing/2014/main" id="{358AB828-5336-EF82-E923-2C50012FE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t="3746" r="83743" b="72997"/>
          <a:stretch>
            <a:fillRect/>
          </a:stretch>
        </p:blipFill>
        <p:spPr bwMode="auto">
          <a:xfrm>
            <a:off x="11328625" y="100999"/>
            <a:ext cx="844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 name="Shape 35">
            <a:extLst>
              <a:ext uri="{FF2B5EF4-FFF2-40B4-BE49-F238E27FC236}">
                <a16:creationId xmlns:a16="http://schemas.microsoft.com/office/drawing/2014/main" id="{F2F4E533-F6B8-7BDA-7B57-2F390A1BD569}"/>
              </a:ext>
            </a:extLst>
          </p:cNvPr>
          <p:cNvSpPr txBox="1">
            <a:spLocks noChangeArrowheads="1"/>
          </p:cNvSpPr>
          <p:nvPr/>
        </p:nvSpPr>
        <p:spPr bwMode="auto">
          <a:xfrm>
            <a:off x="111125" y="3919538"/>
            <a:ext cx="84963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lstStyle>
            <a:lvl1pPr defTabSz="330200">
              <a:spcBef>
                <a:spcPts val="5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457200" defTabSz="330200">
              <a:spcBef>
                <a:spcPts val="5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20800" indent="-406400" defTabSz="330200">
              <a:spcBef>
                <a:spcPts val="5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735138" indent="-363538" defTabSz="330200">
              <a:spcBef>
                <a:spcPts val="5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192338" indent="-363538" defTabSz="330200">
              <a:spcBef>
                <a:spcPts val="5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649538" indent="-363538" defTabSz="330200" eaLnBrk="0" fontAlgn="base" hangingPunct="0">
              <a:spcBef>
                <a:spcPts val="5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106738" indent="-363538" defTabSz="330200" eaLnBrk="0" fontAlgn="base" hangingPunct="0">
              <a:spcBef>
                <a:spcPts val="5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563938" indent="-363538" defTabSz="330200" eaLnBrk="0" fontAlgn="base" hangingPunct="0">
              <a:spcBef>
                <a:spcPts val="5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021138" indent="-363538" defTabSz="330200" eaLnBrk="0" fontAlgn="base" hangingPunct="0">
              <a:spcBef>
                <a:spcPts val="5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ts val="100"/>
              </a:spcBef>
              <a:buSzTx/>
              <a:buFont typeface="Arial" panose="020B0604020202020204" pitchFamily="34" charset="0"/>
              <a:buNone/>
            </a:pPr>
            <a:r>
              <a:rPr lang="en-GB" altLang="en-US" sz="1400" b="1" dirty="0" err="1">
                <a:solidFill>
                  <a:schemeClr val="tx1"/>
                </a:solidFill>
                <a:latin typeface="Calibri" panose="020F0502020204030204" pitchFamily="34" charset="0"/>
                <a:cs typeface="Calibri" panose="020F0502020204030204" pitchFamily="34" charset="0"/>
                <a:sym typeface="Calibri" panose="020F0502020204030204" pitchFamily="34" charset="0"/>
              </a:rPr>
              <a:t>Plama</a:t>
            </a: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 coatings – plasma parameters vs. film properties</a:t>
            </a:r>
          </a:p>
          <a:p>
            <a:pPr eaLnBrk="1" hangingPunct="1">
              <a:spcBef>
                <a:spcPts val="100"/>
              </a:spcBef>
              <a:buSzTx/>
              <a:buFont typeface="Arial" panose="020B0604020202020204" pitchFamily="34" charset="0"/>
              <a:buNone/>
            </a:pP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C. </a:t>
            </a:r>
            <a:r>
              <a:rPr lang="en-GB" altLang="en-US" sz="1400" b="1" dirty="0" err="1">
                <a:solidFill>
                  <a:schemeClr val="tx1"/>
                </a:solidFill>
                <a:latin typeface="Calibri" panose="020F0502020204030204" pitchFamily="34" charset="0"/>
                <a:cs typeface="Calibri" panose="020F0502020204030204" pitchFamily="34" charset="0"/>
                <a:sym typeface="Calibri" panose="020F0502020204030204" pitchFamily="34" charset="0"/>
              </a:rPr>
              <a:t>Porosnicu</a:t>
            </a: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 </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P.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Dinca</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Butoi</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O. G.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Pompilian</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C.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Staicu</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Solomonea</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C. P. Lungu</a:t>
            </a:r>
          </a:p>
          <a:p>
            <a:pPr eaLnBrk="1" hangingPunct="1">
              <a:spcBef>
                <a:spcPts val="100"/>
              </a:spcBef>
              <a:buSzTx/>
              <a:buFont typeface="Arial" panose="020B0604020202020204" pitchFamily="34" charset="0"/>
              <a:buNone/>
            </a:pPr>
            <a:endPar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100"/>
              </a:spcBef>
              <a:buSzTx/>
              <a:buFont typeface="Arial" panose="020B0604020202020204" pitchFamily="34" charset="0"/>
              <a:buNone/>
            </a:pPr>
            <a:endPar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100"/>
              </a:spcBef>
              <a:buSzTx/>
              <a:buFont typeface="Arial" panose="020B0604020202020204" pitchFamily="34" charset="0"/>
              <a:buNone/>
            </a:pP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Approaches for surface coating with Boron by PECVD at low and high deposition rates using diborane as precursor</a:t>
            </a:r>
          </a:p>
          <a:p>
            <a:pPr eaLnBrk="1" hangingPunct="1">
              <a:spcBef>
                <a:spcPts val="100"/>
              </a:spcBef>
              <a:buSzTx/>
              <a:buFont typeface="Arial" panose="020B0604020202020204" pitchFamily="34" charset="0"/>
              <a:buNone/>
            </a:pP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S. </a:t>
            </a:r>
            <a:r>
              <a:rPr lang="en-GB" altLang="en-US" sz="1400" b="1" dirty="0" err="1">
                <a:solidFill>
                  <a:schemeClr val="tx1"/>
                </a:solidFill>
                <a:latin typeface="Calibri" panose="020F0502020204030204" pitchFamily="34" charset="0"/>
                <a:cs typeface="Calibri" panose="020F0502020204030204" pitchFamily="34" charset="0"/>
                <a:sym typeface="Calibri" panose="020F0502020204030204" pitchFamily="34" charset="0"/>
              </a:rPr>
              <a:t>Vizireanu</a:t>
            </a: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 </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G.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Dinescu</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D.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Stoica</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T.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Acsente</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V.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Satulu</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G.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Dinescu</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F. Dumitrache, Marius Dumitru, G.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Morjan</a:t>
            </a:r>
            <a:endPar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100"/>
              </a:spcBef>
              <a:buSzTx/>
              <a:buFont typeface="Arial" panose="020B0604020202020204" pitchFamily="34" charset="0"/>
              <a:buNone/>
            </a:pPr>
            <a:endPar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100"/>
              </a:spcBef>
              <a:buSzTx/>
              <a:buFont typeface="Arial" panose="020B0604020202020204" pitchFamily="34" charset="0"/>
              <a:buNone/>
            </a:pPr>
            <a:endPar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FAAA8-F3F1-710E-8ED5-AB5336EE7C13}"/>
              </a:ext>
            </a:extLst>
          </p:cNvPr>
          <p:cNvSpPr>
            <a:spLocks noGrp="1"/>
          </p:cNvSpPr>
          <p:nvPr>
            <p:ph type="title"/>
          </p:nvPr>
        </p:nvSpPr>
        <p:spPr>
          <a:xfrm>
            <a:off x="1992313" y="244219"/>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4" name="Footer Placeholder 3">
            <a:extLst>
              <a:ext uri="{FF2B5EF4-FFF2-40B4-BE49-F238E27FC236}">
                <a16:creationId xmlns:a16="http://schemas.microsoft.com/office/drawing/2014/main" id="{209394EF-30DB-87DB-D79E-C300470AC917}"/>
              </a:ext>
            </a:extLst>
          </p:cNvPr>
          <p:cNvSpPr>
            <a:spLocks noGrp="1"/>
          </p:cNvSpPr>
          <p:nvPr>
            <p:ph type="ftr" sz="quarter" idx="10"/>
          </p:nvPr>
        </p:nvSpPr>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10</a:t>
            </a:fld>
            <a:endParaRPr lang="en-GB" altLang="en-US" dirty="0"/>
          </a:p>
        </p:txBody>
      </p:sp>
      <p:graphicFrame>
        <p:nvGraphicFramePr>
          <p:cNvPr id="5" name="Object 4">
            <a:extLst>
              <a:ext uri="{FF2B5EF4-FFF2-40B4-BE49-F238E27FC236}">
                <a16:creationId xmlns:a16="http://schemas.microsoft.com/office/drawing/2014/main" id="{B1BF42FF-F8F1-F160-592A-72BC39B8D551}"/>
              </a:ext>
            </a:extLst>
          </p:cNvPr>
          <p:cNvGraphicFramePr>
            <a:graphicFrameLocks noChangeAspect="1"/>
          </p:cNvGraphicFramePr>
          <p:nvPr/>
        </p:nvGraphicFramePr>
        <p:xfrm>
          <a:off x="1730031" y="1633981"/>
          <a:ext cx="4151313" cy="2897187"/>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5" name="Object 4">
                        <a:extLst>
                          <a:ext uri="{FF2B5EF4-FFF2-40B4-BE49-F238E27FC236}">
                            <a16:creationId xmlns:a16="http://schemas.microsoft.com/office/drawing/2014/main" id="{B1BF42FF-F8F1-F160-592A-72BC39B8D551}"/>
                          </a:ext>
                        </a:extLst>
                      </p:cNvPr>
                      <p:cNvPicPr/>
                      <p:nvPr/>
                    </p:nvPicPr>
                    <p:blipFill>
                      <a:blip r:embed="rId3"/>
                      <a:stretch>
                        <a:fillRect/>
                      </a:stretch>
                    </p:blipFill>
                    <p:spPr>
                      <a:xfrm>
                        <a:off x="1730031" y="1633981"/>
                        <a:ext cx="4151313" cy="28971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4A047EA-32DC-CD6E-BC01-0304E70B2FD1}"/>
              </a:ext>
            </a:extLst>
          </p:cNvPr>
          <p:cNvGraphicFramePr>
            <a:graphicFrameLocks noChangeAspect="1"/>
          </p:cNvGraphicFramePr>
          <p:nvPr/>
        </p:nvGraphicFramePr>
        <p:xfrm>
          <a:off x="5976731" y="1633981"/>
          <a:ext cx="4151313" cy="2897187"/>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6" name="Object 5">
                        <a:extLst>
                          <a:ext uri="{FF2B5EF4-FFF2-40B4-BE49-F238E27FC236}">
                            <a16:creationId xmlns:a16="http://schemas.microsoft.com/office/drawing/2014/main" id="{A4A047EA-32DC-CD6E-BC01-0304E70B2FD1}"/>
                          </a:ext>
                        </a:extLst>
                      </p:cNvPr>
                      <p:cNvPicPr/>
                      <p:nvPr/>
                    </p:nvPicPr>
                    <p:blipFill>
                      <a:blip r:embed="rId5"/>
                      <a:stretch>
                        <a:fillRect/>
                      </a:stretch>
                    </p:blipFill>
                    <p:spPr>
                      <a:xfrm>
                        <a:off x="5976731" y="1633981"/>
                        <a:ext cx="4151313" cy="289718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BB3D9ED-46C6-0EC5-CBEF-2696529FAAF2}"/>
              </a:ext>
            </a:extLst>
          </p:cNvPr>
          <p:cNvGraphicFramePr>
            <a:graphicFrameLocks noChangeAspect="1"/>
          </p:cNvGraphicFramePr>
          <p:nvPr/>
        </p:nvGraphicFramePr>
        <p:xfrm>
          <a:off x="4490260" y="4381026"/>
          <a:ext cx="3211480" cy="2241281"/>
        </p:xfrm>
        <a:graphic>
          <a:graphicData uri="http://schemas.openxmlformats.org/presentationml/2006/ole">
            <mc:AlternateContent xmlns:mc="http://schemas.openxmlformats.org/markup-compatibility/2006">
              <mc:Choice xmlns:v="urn:schemas-microsoft-com:vml" Requires="v">
                <p:oleObj name="Graph" r:id="rId6" imgW="4151880" imgH="2897280" progId="Origin50.Graph">
                  <p:embed/>
                </p:oleObj>
              </mc:Choice>
              <mc:Fallback>
                <p:oleObj name="Graph" r:id="rId6" imgW="4151880" imgH="2897280" progId="Origin50.Graph">
                  <p:embed/>
                  <p:pic>
                    <p:nvPicPr>
                      <p:cNvPr id="7" name="Object 6">
                        <a:extLst>
                          <a:ext uri="{FF2B5EF4-FFF2-40B4-BE49-F238E27FC236}">
                            <a16:creationId xmlns:a16="http://schemas.microsoft.com/office/drawing/2014/main" id="{5BB3D9ED-46C6-0EC5-CBEF-2696529FAAF2}"/>
                          </a:ext>
                        </a:extLst>
                      </p:cNvPr>
                      <p:cNvPicPr/>
                      <p:nvPr/>
                    </p:nvPicPr>
                    <p:blipFill>
                      <a:blip r:embed="rId7"/>
                      <a:stretch>
                        <a:fillRect/>
                      </a:stretch>
                    </p:blipFill>
                    <p:spPr>
                      <a:xfrm>
                        <a:off x="4490260" y="4381026"/>
                        <a:ext cx="3211480" cy="224128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11CD05C-B029-C535-370E-BBE35417D0E9}"/>
              </a:ext>
            </a:extLst>
          </p:cNvPr>
          <p:cNvSpPr txBox="1"/>
          <p:nvPr/>
        </p:nvSpPr>
        <p:spPr>
          <a:xfrm>
            <a:off x="2926273" y="844535"/>
            <a:ext cx="6109667" cy="646331"/>
          </a:xfrm>
          <a:prstGeom prst="rect">
            <a:avLst/>
          </a:prstGeom>
          <a:noFill/>
        </p:spPr>
        <p:txBody>
          <a:bodyPr wrap="square" rtlCol="0">
            <a:spAutoFit/>
          </a:bodyPr>
          <a:lstStyle/>
          <a:p>
            <a:pPr algn="ctr"/>
            <a:r>
              <a:rPr lang="ro-RO" dirty="0"/>
              <a:t>RF plasma, P= 1e-02 </a:t>
            </a:r>
            <a:r>
              <a:rPr lang="ro-RO" dirty="0" err="1"/>
              <a:t>mbar</a:t>
            </a:r>
            <a:endParaRPr lang="ro-RO" dirty="0"/>
          </a:p>
          <a:p>
            <a:pPr algn="ctr"/>
            <a:r>
              <a:rPr lang="ro-RO" dirty="0"/>
              <a:t>BIAS </a:t>
            </a:r>
            <a:r>
              <a:rPr lang="ro-RO" dirty="0" err="1"/>
              <a:t>voltage</a:t>
            </a:r>
            <a:r>
              <a:rPr lang="ro-RO" dirty="0"/>
              <a:t> </a:t>
            </a:r>
            <a:r>
              <a:rPr lang="ro-RO" dirty="0" err="1"/>
              <a:t>influence</a:t>
            </a:r>
            <a:r>
              <a:rPr lang="ro-RO" dirty="0"/>
              <a:t> – </a:t>
            </a:r>
            <a:r>
              <a:rPr lang="ro-RO" dirty="0" err="1"/>
              <a:t>several</a:t>
            </a:r>
            <a:r>
              <a:rPr lang="ro-RO" dirty="0"/>
              <a:t> RF </a:t>
            </a:r>
            <a:r>
              <a:rPr lang="ro-RO" dirty="0" err="1"/>
              <a:t>Powers</a:t>
            </a:r>
            <a:endParaRPr lang="ro-RO" dirty="0"/>
          </a:p>
        </p:txBody>
      </p:sp>
    </p:spTree>
    <p:extLst>
      <p:ext uri="{BB962C8B-B14F-4D97-AF65-F5344CB8AC3E}">
        <p14:creationId xmlns:p14="http://schemas.microsoft.com/office/powerpoint/2010/main" val="284464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3" name="Footer Placeholder 3">
            <a:extLst>
              <a:ext uri="{FF2B5EF4-FFF2-40B4-BE49-F238E27FC236}">
                <a16:creationId xmlns:a16="http://schemas.microsoft.com/office/drawing/2014/main" id="{984567E2-05C9-5B2C-57D1-461300AAD315}"/>
              </a:ext>
            </a:extLst>
          </p:cNvPr>
          <p:cNvSpPr>
            <a:spLocks noGrp="1"/>
          </p:cNvSpPr>
          <p:nvPr>
            <p:ph type="ftr" sz="quarter" idx="10"/>
          </p:nvPr>
        </p:nvSpPr>
        <p:spPr>
          <a:xfrm>
            <a:off x="1992314" y="6545264"/>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11</a:t>
            </a:fld>
            <a:endParaRPr lang="en-GB" altLang="en-US" dirty="0"/>
          </a:p>
        </p:txBody>
      </p:sp>
      <p:sp>
        <p:nvSpPr>
          <p:cNvPr id="4" name="Title 1">
            <a:extLst>
              <a:ext uri="{FF2B5EF4-FFF2-40B4-BE49-F238E27FC236}">
                <a16:creationId xmlns:a16="http://schemas.microsoft.com/office/drawing/2014/main" id="{1A93ED31-56FD-3E2D-3C80-88143F52BE45}"/>
              </a:ext>
            </a:extLst>
          </p:cNvPr>
          <p:cNvSpPr txBox="1">
            <a:spLocks/>
          </p:cNvSpPr>
          <p:nvPr/>
        </p:nvSpPr>
        <p:spPr bwMode="auto">
          <a:xfrm>
            <a:off x="2168525" y="882848"/>
            <a:ext cx="7886700" cy="62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ctr" anchorCtr="0" compatLnSpc="1">
            <a:prstTxWarp prst="textNoShape">
              <a:avLst/>
            </a:prstTxWarp>
            <a:noAutofit/>
          </a:bodyPr>
          <a:lstStyle>
            <a:lvl1pPr algn="l" rtl="0" eaLnBrk="0" fontAlgn="base" hangingPunct="0">
              <a:lnSpc>
                <a:spcPts val="3200"/>
              </a:lnSpc>
              <a:spcBef>
                <a:spcPct val="0"/>
              </a:spcBef>
              <a:spcAft>
                <a:spcPct val="0"/>
              </a:spcAft>
              <a:defRPr sz="3000">
                <a:solidFill>
                  <a:srgbClr val="000000"/>
                </a:solidFill>
                <a:latin typeface="Arial" panose="020B0604020202020204" pitchFamily="34" charset="0"/>
                <a:ea typeface="+mj-ea"/>
                <a:cs typeface="Arial" panose="020B0604020202020204" pitchFamily="34" charset="0"/>
                <a:sym typeface="Arial" panose="020B0604020202020204" pitchFamily="34" charset="0"/>
              </a:defRPr>
            </a:lvl1pPr>
            <a:lvl2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2pPr>
            <a:lvl3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3pPr>
            <a:lvl4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4pPr>
            <a:lvl5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5pPr>
            <a:lvl6pPr marL="0" marR="0" indent="4572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6pPr>
            <a:lvl7pPr marL="0" marR="0" indent="9144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7pPr>
            <a:lvl8pPr marL="0" marR="0" indent="13716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8pPr>
            <a:lvl9pPr marL="0" marR="0" indent="18288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9pPr>
          </a:lstStyle>
          <a:p>
            <a:pPr algn="ctr"/>
            <a:r>
              <a:rPr lang="ro-RO" altLang="en-RO" sz="1800" kern="0" dirty="0"/>
              <a:t>RF plasma, Ion </a:t>
            </a:r>
            <a:r>
              <a:rPr lang="ro-RO" altLang="en-RO" sz="1800" kern="0" dirty="0" err="1"/>
              <a:t>energy</a:t>
            </a:r>
            <a:r>
              <a:rPr lang="ro-RO" altLang="en-RO" sz="1800" kern="0" dirty="0"/>
              <a:t> </a:t>
            </a:r>
            <a:r>
              <a:rPr lang="ro-RO" altLang="en-RO" sz="1800" kern="0" dirty="0" err="1"/>
              <a:t>overview</a:t>
            </a:r>
            <a:r>
              <a:rPr lang="ro-RO" altLang="en-RO" sz="1800" kern="0" dirty="0"/>
              <a:t> </a:t>
            </a:r>
          </a:p>
          <a:p>
            <a:pPr algn="ctr"/>
            <a:r>
              <a:rPr lang="ro-RO" altLang="en-RO" sz="1800" kern="0" dirty="0"/>
              <a:t>BIAS, </a:t>
            </a:r>
            <a:r>
              <a:rPr lang="ro-RO" altLang="en-RO" sz="1800" kern="0" dirty="0" err="1"/>
              <a:t>pressure</a:t>
            </a:r>
            <a:r>
              <a:rPr lang="ro-RO" altLang="en-RO" sz="1800" kern="0" dirty="0"/>
              <a:t> </a:t>
            </a:r>
            <a:r>
              <a:rPr lang="ro-RO" altLang="en-RO" sz="1800" kern="0" dirty="0" err="1"/>
              <a:t>and</a:t>
            </a:r>
            <a:r>
              <a:rPr lang="ro-RO" altLang="en-RO" sz="1800" kern="0" dirty="0"/>
              <a:t> D/Ar </a:t>
            </a:r>
            <a:r>
              <a:rPr lang="ro-RO" altLang="en-RO" sz="1800" kern="0" dirty="0" err="1"/>
              <a:t>ratio</a:t>
            </a:r>
            <a:endParaRPr lang="ro-RO" altLang="en-RO" sz="1800" kern="0" dirty="0"/>
          </a:p>
        </p:txBody>
      </p:sp>
      <p:graphicFrame>
        <p:nvGraphicFramePr>
          <p:cNvPr id="5" name="Object 4">
            <a:extLst>
              <a:ext uri="{FF2B5EF4-FFF2-40B4-BE49-F238E27FC236}">
                <a16:creationId xmlns:a16="http://schemas.microsoft.com/office/drawing/2014/main" id="{B5C6E01C-F858-5597-E5C3-8B8A822E16E5}"/>
              </a:ext>
            </a:extLst>
          </p:cNvPr>
          <p:cNvGraphicFramePr>
            <a:graphicFrameLocks noChangeAspect="1"/>
          </p:cNvGraphicFramePr>
          <p:nvPr/>
        </p:nvGraphicFramePr>
        <p:xfrm>
          <a:off x="2152651" y="1647826"/>
          <a:ext cx="3114675" cy="2176463"/>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5" name="Object 4">
                        <a:extLst>
                          <a:ext uri="{FF2B5EF4-FFF2-40B4-BE49-F238E27FC236}">
                            <a16:creationId xmlns:a16="http://schemas.microsoft.com/office/drawing/2014/main" id="{B5C6E01C-F858-5597-E5C3-8B8A822E1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1" y="1647826"/>
                        <a:ext cx="31146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extLst>
              <a:ext uri="{FF2B5EF4-FFF2-40B4-BE49-F238E27FC236}">
                <a16:creationId xmlns:a16="http://schemas.microsoft.com/office/drawing/2014/main" id="{1E3706DE-47DF-F294-24C6-C44BB551094F}"/>
              </a:ext>
            </a:extLst>
          </p:cNvPr>
          <p:cNvGraphicFramePr>
            <a:graphicFrameLocks noChangeAspect="1"/>
          </p:cNvGraphicFramePr>
          <p:nvPr/>
        </p:nvGraphicFramePr>
        <p:xfrm>
          <a:off x="6406755" y="1700213"/>
          <a:ext cx="3114675" cy="2176463"/>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6" name="Object 5">
                        <a:extLst>
                          <a:ext uri="{FF2B5EF4-FFF2-40B4-BE49-F238E27FC236}">
                            <a16:creationId xmlns:a16="http://schemas.microsoft.com/office/drawing/2014/main" id="{1E3706DE-47DF-F294-24C6-C44BB5510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755" y="1700213"/>
                        <a:ext cx="31146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a:extLst>
              <a:ext uri="{FF2B5EF4-FFF2-40B4-BE49-F238E27FC236}">
                <a16:creationId xmlns:a16="http://schemas.microsoft.com/office/drawing/2014/main" id="{EEB41424-9A4C-B371-E6EE-FB94B67A2B0F}"/>
              </a:ext>
            </a:extLst>
          </p:cNvPr>
          <p:cNvGraphicFramePr>
            <a:graphicFrameLocks noChangeAspect="1"/>
          </p:cNvGraphicFramePr>
          <p:nvPr/>
        </p:nvGraphicFramePr>
        <p:xfrm>
          <a:off x="2152651" y="3824288"/>
          <a:ext cx="3114675" cy="2176463"/>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7" name="Object 6">
                        <a:extLst>
                          <a:ext uri="{FF2B5EF4-FFF2-40B4-BE49-F238E27FC236}">
                            <a16:creationId xmlns:a16="http://schemas.microsoft.com/office/drawing/2014/main" id="{EEB41424-9A4C-B371-E6EE-FB94B67A2B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1" y="3824288"/>
                        <a:ext cx="31146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8">
            <a:extLst>
              <a:ext uri="{FF2B5EF4-FFF2-40B4-BE49-F238E27FC236}">
                <a16:creationId xmlns:a16="http://schemas.microsoft.com/office/drawing/2014/main" id="{96064BD3-E509-AF74-7AE3-FA12C334CB5F}"/>
              </a:ext>
            </a:extLst>
          </p:cNvPr>
          <p:cNvGraphicFramePr>
            <a:graphicFrameLocks noChangeAspect="1"/>
          </p:cNvGraphicFramePr>
          <p:nvPr/>
        </p:nvGraphicFramePr>
        <p:xfrm>
          <a:off x="6516292" y="3824288"/>
          <a:ext cx="3114675" cy="2176463"/>
        </p:xfrm>
        <a:graphic>
          <a:graphicData uri="http://schemas.openxmlformats.org/presentationml/2006/ole">
            <mc:AlternateContent xmlns:mc="http://schemas.openxmlformats.org/markup-compatibility/2006">
              <mc:Choice xmlns:v="urn:schemas-microsoft-com:vml" Requires="v">
                <p:oleObj name="Graph" r:id="rId8" imgW="4241800" imgH="2971800" progId="Origin50.Graph">
                  <p:embed/>
                </p:oleObj>
              </mc:Choice>
              <mc:Fallback>
                <p:oleObj name="Graph" r:id="rId8" imgW="4241800" imgH="2971800" progId="Origin50.Graph">
                  <p:embed/>
                  <p:pic>
                    <p:nvPicPr>
                      <p:cNvPr id="8" name="Object 8">
                        <a:extLst>
                          <a:ext uri="{FF2B5EF4-FFF2-40B4-BE49-F238E27FC236}">
                            <a16:creationId xmlns:a16="http://schemas.microsoft.com/office/drawing/2014/main" id="{96064BD3-E509-AF74-7AE3-FA12C334C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92" y="3824288"/>
                        <a:ext cx="31146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2502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3" name="Footer Placeholder 3">
            <a:extLst>
              <a:ext uri="{FF2B5EF4-FFF2-40B4-BE49-F238E27FC236}">
                <a16:creationId xmlns:a16="http://schemas.microsoft.com/office/drawing/2014/main" id="{984567E2-05C9-5B2C-57D1-461300AAD315}"/>
              </a:ext>
            </a:extLst>
          </p:cNvPr>
          <p:cNvSpPr>
            <a:spLocks noGrp="1"/>
          </p:cNvSpPr>
          <p:nvPr>
            <p:ph type="ftr" sz="quarter" idx="10"/>
          </p:nvPr>
        </p:nvSpPr>
        <p:spPr>
          <a:xfrm>
            <a:off x="1992314" y="6545264"/>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12</a:t>
            </a:fld>
            <a:endParaRPr lang="en-GB" altLang="en-US" dirty="0"/>
          </a:p>
        </p:txBody>
      </p:sp>
      <p:sp>
        <p:nvSpPr>
          <p:cNvPr id="4" name="Title 1">
            <a:extLst>
              <a:ext uri="{FF2B5EF4-FFF2-40B4-BE49-F238E27FC236}">
                <a16:creationId xmlns:a16="http://schemas.microsoft.com/office/drawing/2014/main" id="{CC1E9118-271D-84E3-32B2-839CAAFCBDCD}"/>
              </a:ext>
            </a:extLst>
          </p:cNvPr>
          <p:cNvSpPr txBox="1">
            <a:spLocks/>
          </p:cNvSpPr>
          <p:nvPr/>
        </p:nvSpPr>
        <p:spPr bwMode="auto">
          <a:xfrm>
            <a:off x="838200" y="868293"/>
            <a:ext cx="105156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ctr" anchorCtr="0" compatLnSpc="1">
            <a:prstTxWarp prst="textNoShape">
              <a:avLst/>
            </a:prstTxWarp>
            <a:noAutofit/>
          </a:bodyPr>
          <a:lstStyle>
            <a:lvl1pPr algn="l" rtl="0" eaLnBrk="0" fontAlgn="base" hangingPunct="0">
              <a:lnSpc>
                <a:spcPts val="3200"/>
              </a:lnSpc>
              <a:spcBef>
                <a:spcPct val="0"/>
              </a:spcBef>
              <a:spcAft>
                <a:spcPct val="0"/>
              </a:spcAft>
              <a:defRPr sz="3000">
                <a:solidFill>
                  <a:srgbClr val="000000"/>
                </a:solidFill>
                <a:latin typeface="Arial" panose="020B0604020202020204" pitchFamily="34" charset="0"/>
                <a:ea typeface="+mj-ea"/>
                <a:cs typeface="Arial" panose="020B0604020202020204" pitchFamily="34" charset="0"/>
                <a:sym typeface="Arial" panose="020B0604020202020204" pitchFamily="34" charset="0"/>
              </a:defRPr>
            </a:lvl1pPr>
            <a:lvl2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2pPr>
            <a:lvl3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3pPr>
            <a:lvl4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4pPr>
            <a:lvl5pPr algn="l" rtl="0" eaLnBrk="0" fontAlgn="base" hangingPunct="0">
              <a:lnSpc>
                <a:spcPts val="3200"/>
              </a:lnSpc>
              <a:spcBef>
                <a:spcPct val="0"/>
              </a:spcBef>
              <a:spcAft>
                <a:spcPct val="0"/>
              </a:spcAft>
              <a:defRPr sz="3000">
                <a:solidFill>
                  <a:srgbClr val="000000"/>
                </a:solidFill>
                <a:latin typeface="+mj-lt"/>
                <a:ea typeface="+mj-ea"/>
                <a:cs typeface="+mj-cs"/>
                <a:sym typeface="Arial" panose="020B0604020202020204" pitchFamily="34" charset="0"/>
              </a:defRPr>
            </a:lvl5pPr>
            <a:lvl6pPr marL="0" marR="0" indent="4572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6pPr>
            <a:lvl7pPr marL="0" marR="0" indent="9144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7pPr>
            <a:lvl8pPr marL="0" marR="0" indent="13716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8pPr>
            <a:lvl9pPr marL="0" marR="0" indent="1828800" algn="l" defTabSz="914400" rtl="0" latinLnBrk="0">
              <a:lnSpc>
                <a:spcPts val="32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Arial"/>
              </a:defRPr>
            </a:lvl9pPr>
          </a:lstStyle>
          <a:p>
            <a:pPr algn="ctr"/>
            <a:r>
              <a:rPr lang="ro-RO" altLang="en-RO" sz="2400" kern="0" dirty="0"/>
              <a:t>RF plasma, Ion </a:t>
            </a:r>
            <a:r>
              <a:rPr lang="ro-RO" altLang="en-RO" sz="2400" kern="0" dirty="0" err="1"/>
              <a:t>energy</a:t>
            </a:r>
            <a:r>
              <a:rPr lang="ro-RO" altLang="en-RO" sz="2400" kern="0" dirty="0"/>
              <a:t> </a:t>
            </a:r>
            <a:r>
              <a:rPr lang="ro-RO" altLang="en-RO" sz="2400" kern="0" dirty="0" err="1"/>
              <a:t>overview</a:t>
            </a:r>
            <a:r>
              <a:rPr lang="ro-RO" altLang="en-RO" sz="2400" kern="0" dirty="0"/>
              <a:t> </a:t>
            </a:r>
          </a:p>
          <a:p>
            <a:pPr algn="ctr"/>
            <a:r>
              <a:rPr lang="ro-RO" altLang="en-RO" sz="2400" kern="0" dirty="0"/>
              <a:t>RF </a:t>
            </a:r>
            <a:r>
              <a:rPr lang="ro-RO" altLang="en-RO" sz="2400" kern="0" dirty="0" err="1"/>
              <a:t>power</a:t>
            </a:r>
            <a:r>
              <a:rPr lang="ro-RO" altLang="en-RO" sz="2400" kern="0" dirty="0"/>
              <a:t>, </a:t>
            </a:r>
            <a:r>
              <a:rPr lang="ro-RO" altLang="en-RO" sz="2400" kern="0" dirty="0" err="1"/>
              <a:t>pressure</a:t>
            </a:r>
            <a:r>
              <a:rPr lang="ro-RO" altLang="en-RO" sz="2400" kern="0" dirty="0"/>
              <a:t> </a:t>
            </a:r>
            <a:r>
              <a:rPr lang="ro-RO" altLang="en-RO" sz="2400" kern="0" dirty="0" err="1"/>
              <a:t>and</a:t>
            </a:r>
            <a:r>
              <a:rPr lang="ro-RO" altLang="en-RO" sz="2400" kern="0" dirty="0"/>
              <a:t> D/Ar </a:t>
            </a:r>
            <a:r>
              <a:rPr lang="ro-RO" altLang="en-RO" sz="2400" kern="0" dirty="0" err="1"/>
              <a:t>ratio</a:t>
            </a:r>
            <a:endParaRPr lang="ro-RO" altLang="en-RO" sz="2400" kern="0" dirty="0"/>
          </a:p>
        </p:txBody>
      </p:sp>
      <p:graphicFrame>
        <p:nvGraphicFramePr>
          <p:cNvPr id="5" name="Object 4">
            <a:extLst>
              <a:ext uri="{FF2B5EF4-FFF2-40B4-BE49-F238E27FC236}">
                <a16:creationId xmlns:a16="http://schemas.microsoft.com/office/drawing/2014/main" id="{36C5F6A0-8F7F-83E7-6789-78FC64F15A8D}"/>
              </a:ext>
            </a:extLst>
          </p:cNvPr>
          <p:cNvGraphicFramePr>
            <a:graphicFrameLocks noChangeAspect="1"/>
          </p:cNvGraphicFramePr>
          <p:nvPr/>
        </p:nvGraphicFramePr>
        <p:xfrm>
          <a:off x="2226607" y="1687168"/>
          <a:ext cx="3066965" cy="2143124"/>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5" name="Object 4">
                        <a:extLst>
                          <a:ext uri="{FF2B5EF4-FFF2-40B4-BE49-F238E27FC236}">
                            <a16:creationId xmlns:a16="http://schemas.microsoft.com/office/drawing/2014/main" id="{36C5F6A0-8F7F-83E7-6789-78FC64F15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607" y="1687168"/>
                        <a:ext cx="3066965" cy="2143124"/>
                      </a:xfrm>
                      <a:prstGeom prst="rect">
                        <a:avLst/>
                      </a:prstGeom>
                      <a:noFill/>
                      <a:ln>
                        <a:noFill/>
                      </a:ln>
                    </p:spPr>
                  </p:pic>
                </p:oleObj>
              </mc:Fallback>
            </mc:AlternateContent>
          </a:graphicData>
        </a:graphic>
      </p:graphicFrame>
      <p:graphicFrame>
        <p:nvGraphicFramePr>
          <p:cNvPr id="6" name="Object 5">
            <a:extLst>
              <a:ext uri="{FF2B5EF4-FFF2-40B4-BE49-F238E27FC236}">
                <a16:creationId xmlns:a16="http://schemas.microsoft.com/office/drawing/2014/main" id="{B2FFCFA2-5EC6-47BF-D142-CC28EF77E496}"/>
              </a:ext>
            </a:extLst>
          </p:cNvPr>
          <p:cNvGraphicFramePr>
            <a:graphicFrameLocks noChangeAspect="1"/>
          </p:cNvGraphicFramePr>
          <p:nvPr/>
        </p:nvGraphicFramePr>
        <p:xfrm>
          <a:off x="6065235" y="1687168"/>
          <a:ext cx="3066965" cy="2143124"/>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6" name="Object 5">
                        <a:extLst>
                          <a:ext uri="{FF2B5EF4-FFF2-40B4-BE49-F238E27FC236}">
                            <a16:creationId xmlns:a16="http://schemas.microsoft.com/office/drawing/2014/main" id="{B2FFCFA2-5EC6-47BF-D142-CC28EF77E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235" y="1687168"/>
                        <a:ext cx="3066965" cy="2143124"/>
                      </a:xfrm>
                      <a:prstGeom prst="rect">
                        <a:avLst/>
                      </a:prstGeom>
                      <a:noFill/>
                      <a:ln>
                        <a:noFill/>
                      </a:ln>
                    </p:spPr>
                  </p:pic>
                </p:oleObj>
              </mc:Fallback>
            </mc:AlternateContent>
          </a:graphicData>
        </a:graphic>
      </p:graphicFrame>
      <p:graphicFrame>
        <p:nvGraphicFramePr>
          <p:cNvPr id="7" name="Object 6">
            <a:extLst>
              <a:ext uri="{FF2B5EF4-FFF2-40B4-BE49-F238E27FC236}">
                <a16:creationId xmlns:a16="http://schemas.microsoft.com/office/drawing/2014/main" id="{6A1E6035-FC59-6AF2-6179-16E533B734D9}"/>
              </a:ext>
            </a:extLst>
          </p:cNvPr>
          <p:cNvGraphicFramePr>
            <a:graphicFrameLocks noChangeAspect="1"/>
          </p:cNvGraphicFramePr>
          <p:nvPr/>
        </p:nvGraphicFramePr>
        <p:xfrm>
          <a:off x="2243070" y="4300193"/>
          <a:ext cx="3066965" cy="2143124"/>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7" name="Object 6">
                        <a:extLst>
                          <a:ext uri="{FF2B5EF4-FFF2-40B4-BE49-F238E27FC236}">
                            <a16:creationId xmlns:a16="http://schemas.microsoft.com/office/drawing/2014/main" id="{6A1E6035-FC59-6AF2-6179-16E533B734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3070" y="4300193"/>
                        <a:ext cx="3066965" cy="2143124"/>
                      </a:xfrm>
                      <a:prstGeom prst="rect">
                        <a:avLst/>
                      </a:prstGeom>
                      <a:noFill/>
                      <a:ln>
                        <a:noFill/>
                      </a:ln>
                    </p:spPr>
                  </p:pic>
                </p:oleObj>
              </mc:Fallback>
            </mc:AlternateContent>
          </a:graphicData>
        </a:graphic>
      </p:graphicFrame>
      <p:graphicFrame>
        <p:nvGraphicFramePr>
          <p:cNvPr id="8" name="Object 8">
            <a:extLst>
              <a:ext uri="{FF2B5EF4-FFF2-40B4-BE49-F238E27FC236}">
                <a16:creationId xmlns:a16="http://schemas.microsoft.com/office/drawing/2014/main" id="{7A8AEB74-7505-522D-8E70-D1BE94C49DE6}"/>
              </a:ext>
            </a:extLst>
          </p:cNvPr>
          <p:cNvGraphicFramePr>
            <a:graphicFrameLocks noChangeAspect="1"/>
          </p:cNvGraphicFramePr>
          <p:nvPr/>
        </p:nvGraphicFramePr>
        <p:xfrm>
          <a:off x="6065236" y="4335705"/>
          <a:ext cx="3066965" cy="2143124"/>
        </p:xfrm>
        <a:graphic>
          <a:graphicData uri="http://schemas.openxmlformats.org/presentationml/2006/ole">
            <mc:AlternateContent xmlns:mc="http://schemas.openxmlformats.org/markup-compatibility/2006">
              <mc:Choice xmlns:v="urn:schemas-microsoft-com:vml" Requires="v">
                <p:oleObj name="Graph" r:id="rId8" imgW="4241800" imgH="2971800" progId="Origin50.Graph">
                  <p:embed/>
                </p:oleObj>
              </mc:Choice>
              <mc:Fallback>
                <p:oleObj name="Graph" r:id="rId8" imgW="4241800" imgH="2971800" progId="Origin50.Graph">
                  <p:embed/>
                  <p:pic>
                    <p:nvPicPr>
                      <p:cNvPr id="8" name="Object 8">
                        <a:extLst>
                          <a:ext uri="{FF2B5EF4-FFF2-40B4-BE49-F238E27FC236}">
                            <a16:creationId xmlns:a16="http://schemas.microsoft.com/office/drawing/2014/main" id="{7A8AEB74-7505-522D-8E70-D1BE94C49D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236" y="4335705"/>
                        <a:ext cx="3066965" cy="214312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23866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3" name="Footer Placeholder 3">
            <a:extLst>
              <a:ext uri="{FF2B5EF4-FFF2-40B4-BE49-F238E27FC236}">
                <a16:creationId xmlns:a16="http://schemas.microsoft.com/office/drawing/2014/main" id="{984567E2-05C9-5B2C-57D1-461300AAD315}"/>
              </a:ext>
            </a:extLst>
          </p:cNvPr>
          <p:cNvSpPr>
            <a:spLocks noGrp="1"/>
          </p:cNvSpPr>
          <p:nvPr>
            <p:ph type="ftr" sz="quarter" idx="10"/>
          </p:nvPr>
        </p:nvSpPr>
        <p:spPr>
          <a:xfrm>
            <a:off x="1992314" y="6545264"/>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13</a:t>
            </a:fld>
            <a:endParaRPr lang="en-GB" altLang="en-US" dirty="0"/>
          </a:p>
        </p:txBody>
      </p:sp>
      <p:graphicFrame>
        <p:nvGraphicFramePr>
          <p:cNvPr id="5" name="Object 3">
            <a:extLst>
              <a:ext uri="{FF2B5EF4-FFF2-40B4-BE49-F238E27FC236}">
                <a16:creationId xmlns:a16="http://schemas.microsoft.com/office/drawing/2014/main" id="{EC394FB5-2687-8D06-1DC9-231BF1934F26}"/>
              </a:ext>
            </a:extLst>
          </p:cNvPr>
          <p:cNvGraphicFramePr>
            <a:graphicFrameLocks noChangeAspect="1"/>
          </p:cNvGraphicFramePr>
          <p:nvPr/>
        </p:nvGraphicFramePr>
        <p:xfrm>
          <a:off x="6188766" y="874480"/>
          <a:ext cx="4152900" cy="2901950"/>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5" name="Object 3">
                        <a:extLst>
                          <a:ext uri="{FF2B5EF4-FFF2-40B4-BE49-F238E27FC236}">
                            <a16:creationId xmlns:a16="http://schemas.microsoft.com/office/drawing/2014/main" id="{EC394FB5-2687-8D06-1DC9-231BF1934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766" y="874480"/>
                        <a:ext cx="41529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3">
            <a:extLst>
              <a:ext uri="{FF2B5EF4-FFF2-40B4-BE49-F238E27FC236}">
                <a16:creationId xmlns:a16="http://schemas.microsoft.com/office/drawing/2014/main" id="{5A28D4E2-797D-5080-C7C1-0E1E334061A4}"/>
              </a:ext>
            </a:extLst>
          </p:cNvPr>
          <p:cNvGraphicFramePr>
            <a:graphicFrameLocks noChangeAspect="1"/>
          </p:cNvGraphicFramePr>
          <p:nvPr/>
        </p:nvGraphicFramePr>
        <p:xfrm>
          <a:off x="2040836" y="3776431"/>
          <a:ext cx="3962400" cy="2768833"/>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8" name="Object 3">
                        <a:extLst>
                          <a:ext uri="{FF2B5EF4-FFF2-40B4-BE49-F238E27FC236}">
                            <a16:creationId xmlns:a16="http://schemas.microsoft.com/office/drawing/2014/main" id="{5A28D4E2-797D-5080-C7C1-0E1E33406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0836" y="3776431"/>
                        <a:ext cx="3962400" cy="2768833"/>
                      </a:xfrm>
                      <a:prstGeom prst="rect">
                        <a:avLst/>
                      </a:prstGeom>
                      <a:noFill/>
                      <a:ln>
                        <a:noFill/>
                      </a:ln>
                    </p:spPr>
                  </p:pic>
                </p:oleObj>
              </mc:Fallback>
            </mc:AlternateContent>
          </a:graphicData>
        </a:graphic>
      </p:graphicFrame>
      <p:graphicFrame>
        <p:nvGraphicFramePr>
          <p:cNvPr id="11" name="Object 4">
            <a:extLst>
              <a:ext uri="{FF2B5EF4-FFF2-40B4-BE49-F238E27FC236}">
                <a16:creationId xmlns:a16="http://schemas.microsoft.com/office/drawing/2014/main" id="{2409016B-06D8-E052-02F8-0AD5AE2FF3DE}"/>
              </a:ext>
            </a:extLst>
          </p:cNvPr>
          <p:cNvGraphicFramePr>
            <a:graphicFrameLocks noChangeAspect="1"/>
          </p:cNvGraphicFramePr>
          <p:nvPr/>
        </p:nvGraphicFramePr>
        <p:xfrm>
          <a:off x="6188766" y="3676593"/>
          <a:ext cx="4152900" cy="2901950"/>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11" name="Object 4">
                        <a:extLst>
                          <a:ext uri="{FF2B5EF4-FFF2-40B4-BE49-F238E27FC236}">
                            <a16:creationId xmlns:a16="http://schemas.microsoft.com/office/drawing/2014/main" id="{2409016B-06D8-E052-02F8-0AD5AE2FF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8766" y="3676593"/>
                        <a:ext cx="41529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a:extLst>
              <a:ext uri="{FF2B5EF4-FFF2-40B4-BE49-F238E27FC236}">
                <a16:creationId xmlns:a16="http://schemas.microsoft.com/office/drawing/2014/main" id="{17C8CBDE-63C0-FF2D-4BDE-E757C02C6F83}"/>
              </a:ext>
            </a:extLst>
          </p:cNvPr>
          <p:cNvSpPr txBox="1"/>
          <p:nvPr/>
        </p:nvSpPr>
        <p:spPr>
          <a:xfrm>
            <a:off x="2140227" y="1259875"/>
            <a:ext cx="4572000"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altLang="en-RO" dirty="0" err="1"/>
              <a:t>HiPIMS</a:t>
            </a:r>
            <a:r>
              <a:rPr lang="pt-BR" altLang="en-RO" dirty="0"/>
              <a:t> MP </a:t>
            </a:r>
          </a:p>
          <a:p>
            <a:endParaRPr lang="pt-BR" altLang="en-RO" dirty="0"/>
          </a:p>
          <a:p>
            <a:pPr algn="ctr"/>
            <a:r>
              <a:rPr lang="pt-BR" altLang="en-RO" dirty="0" err="1"/>
              <a:t>B+Ar+D</a:t>
            </a:r>
            <a:r>
              <a:rPr lang="pt-BR" altLang="en-RO" dirty="0"/>
              <a:t>, Ar/</a:t>
            </a:r>
            <a:r>
              <a:rPr lang="pt-BR" altLang="en-RO" dirty="0" err="1"/>
              <a:t>D</a:t>
            </a:r>
            <a:r>
              <a:rPr lang="pt-BR" altLang="en-RO" dirty="0"/>
              <a:t>: 1/1</a:t>
            </a:r>
          </a:p>
          <a:p>
            <a:r>
              <a:rPr lang="pt-BR" altLang="en-RO" dirty="0"/>
              <a:t> </a:t>
            </a:r>
          </a:p>
          <a:p>
            <a:pPr algn="ctr"/>
            <a:r>
              <a:rPr lang="pt-BR" dirty="0" err="1"/>
              <a:t>Frequency</a:t>
            </a:r>
            <a:endParaRPr lang="pt-BR" dirty="0"/>
          </a:p>
          <a:p>
            <a:pPr algn="ctr"/>
            <a:r>
              <a:rPr lang="pt-BR" altLang="en-RO" dirty="0" err="1"/>
              <a:t>Voltage</a:t>
            </a:r>
            <a:r>
              <a:rPr lang="pt-BR" altLang="en-RO" dirty="0"/>
              <a:t> </a:t>
            </a:r>
          </a:p>
          <a:p>
            <a:pPr algn="ctr"/>
            <a:r>
              <a:rPr lang="ro-RO" dirty="0" err="1"/>
              <a:t>Pulse</a:t>
            </a:r>
            <a:r>
              <a:rPr lang="ro-RO" dirty="0"/>
              <a:t> </a:t>
            </a:r>
            <a:r>
              <a:rPr lang="ro-RO" dirty="0" err="1"/>
              <a:t>duration</a:t>
            </a:r>
            <a:endParaRPr lang="ro-RO" dirty="0"/>
          </a:p>
          <a:p>
            <a:pPr algn="ctr"/>
            <a:endParaRPr lang="pt-BR" altLang="en-RO" dirty="0"/>
          </a:p>
          <a:p>
            <a:pPr algn="ctr"/>
            <a:endParaRPr lang="pt-BR" altLang="en-RO" dirty="0"/>
          </a:p>
        </p:txBody>
      </p:sp>
      <p:sp>
        <p:nvSpPr>
          <p:cNvPr id="14" name="Right Arrow 13">
            <a:extLst>
              <a:ext uri="{FF2B5EF4-FFF2-40B4-BE49-F238E27FC236}">
                <a16:creationId xmlns:a16="http://schemas.microsoft.com/office/drawing/2014/main" id="{F7C046DF-1A13-019D-87E0-C9CBD1AE5F46}"/>
              </a:ext>
            </a:extLst>
          </p:cNvPr>
          <p:cNvSpPr/>
          <p:nvPr/>
        </p:nvSpPr>
        <p:spPr>
          <a:xfrm>
            <a:off x="5108715" y="2171962"/>
            <a:ext cx="1749287" cy="73365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4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RO">
              <a:solidFill>
                <a:srgbClr val="000000"/>
              </a:solidFill>
              <a:latin typeface="+mj-lt"/>
              <a:ea typeface="+mj-ea"/>
              <a:cs typeface="+mj-cs"/>
              <a:sym typeface="Arial"/>
            </a:endParaRPr>
          </a:p>
        </p:txBody>
      </p:sp>
      <p:sp>
        <p:nvSpPr>
          <p:cNvPr id="15" name="Right Arrow 14">
            <a:extLst>
              <a:ext uri="{FF2B5EF4-FFF2-40B4-BE49-F238E27FC236}">
                <a16:creationId xmlns:a16="http://schemas.microsoft.com/office/drawing/2014/main" id="{38D2693F-5C04-4D33-D9E4-E9D68C814006}"/>
              </a:ext>
            </a:extLst>
          </p:cNvPr>
          <p:cNvSpPr/>
          <p:nvPr/>
        </p:nvSpPr>
        <p:spPr>
          <a:xfrm rot="1971015">
            <a:off x="4852813" y="3074760"/>
            <a:ext cx="2338865" cy="73365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4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RO">
              <a:solidFill>
                <a:srgbClr val="000000"/>
              </a:solidFill>
              <a:latin typeface="+mj-lt"/>
              <a:ea typeface="+mj-ea"/>
              <a:cs typeface="+mj-cs"/>
              <a:sym typeface="Arial"/>
            </a:endParaRPr>
          </a:p>
        </p:txBody>
      </p:sp>
      <p:sp>
        <p:nvSpPr>
          <p:cNvPr id="16" name="Right Arrow 15">
            <a:extLst>
              <a:ext uri="{FF2B5EF4-FFF2-40B4-BE49-F238E27FC236}">
                <a16:creationId xmlns:a16="http://schemas.microsoft.com/office/drawing/2014/main" id="{04F44F3A-B949-387E-0A78-42DEC71DF1BB}"/>
              </a:ext>
            </a:extLst>
          </p:cNvPr>
          <p:cNvSpPr/>
          <p:nvPr/>
        </p:nvSpPr>
        <p:spPr>
          <a:xfrm rot="5400000">
            <a:off x="4123478" y="3181104"/>
            <a:ext cx="594537" cy="73365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4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RO">
              <a:solidFill>
                <a:srgbClr val="000000"/>
              </a:solidFill>
              <a:latin typeface="+mj-lt"/>
              <a:ea typeface="+mj-ea"/>
              <a:cs typeface="+mj-cs"/>
              <a:sym typeface="Arial"/>
            </a:endParaRPr>
          </a:p>
        </p:txBody>
      </p:sp>
    </p:spTree>
    <p:extLst>
      <p:ext uri="{BB962C8B-B14F-4D97-AF65-F5344CB8AC3E}">
        <p14:creationId xmlns:p14="http://schemas.microsoft.com/office/powerpoint/2010/main" val="314420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3" name="Footer Placeholder 3">
            <a:extLst>
              <a:ext uri="{FF2B5EF4-FFF2-40B4-BE49-F238E27FC236}">
                <a16:creationId xmlns:a16="http://schemas.microsoft.com/office/drawing/2014/main" id="{984567E2-05C9-5B2C-57D1-461300AAD315}"/>
              </a:ext>
            </a:extLst>
          </p:cNvPr>
          <p:cNvSpPr>
            <a:spLocks noGrp="1"/>
          </p:cNvSpPr>
          <p:nvPr>
            <p:ph type="ftr" sz="quarter" idx="10"/>
          </p:nvPr>
        </p:nvSpPr>
        <p:spPr>
          <a:xfrm>
            <a:off x="1992314" y="6545264"/>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14</a:t>
            </a:fld>
            <a:endParaRPr lang="en-GB" altLang="en-US" dirty="0"/>
          </a:p>
        </p:txBody>
      </p:sp>
      <p:graphicFrame>
        <p:nvGraphicFramePr>
          <p:cNvPr id="4" name="Object 4">
            <a:extLst>
              <a:ext uri="{FF2B5EF4-FFF2-40B4-BE49-F238E27FC236}">
                <a16:creationId xmlns:a16="http://schemas.microsoft.com/office/drawing/2014/main" id="{4DA4BDBE-7F0B-026F-6C20-E3D706C58435}"/>
              </a:ext>
            </a:extLst>
          </p:cNvPr>
          <p:cNvGraphicFramePr>
            <a:graphicFrameLocks noChangeAspect="1"/>
          </p:cNvGraphicFramePr>
          <p:nvPr/>
        </p:nvGraphicFramePr>
        <p:xfrm>
          <a:off x="6392501" y="3737113"/>
          <a:ext cx="3688262" cy="2577272"/>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4" name="Object 4">
                        <a:extLst>
                          <a:ext uri="{FF2B5EF4-FFF2-40B4-BE49-F238E27FC236}">
                            <a16:creationId xmlns:a16="http://schemas.microsoft.com/office/drawing/2014/main" id="{4DA4BDBE-7F0B-026F-6C20-E3D706C58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501" y="3737113"/>
                        <a:ext cx="3688262" cy="2577272"/>
                      </a:xfrm>
                      <a:prstGeom prst="rect">
                        <a:avLst/>
                      </a:prstGeom>
                      <a:noFill/>
                      <a:ln>
                        <a:noFill/>
                      </a:ln>
                    </p:spPr>
                  </p:pic>
                </p:oleObj>
              </mc:Fallback>
            </mc:AlternateContent>
          </a:graphicData>
        </a:graphic>
      </p:graphicFrame>
      <p:graphicFrame>
        <p:nvGraphicFramePr>
          <p:cNvPr id="5" name="Object 3">
            <a:extLst>
              <a:ext uri="{FF2B5EF4-FFF2-40B4-BE49-F238E27FC236}">
                <a16:creationId xmlns:a16="http://schemas.microsoft.com/office/drawing/2014/main" id="{74AD5FF8-9263-6D28-3870-670ACCF61CF0}"/>
              </a:ext>
            </a:extLst>
          </p:cNvPr>
          <p:cNvGraphicFramePr>
            <a:graphicFrameLocks noChangeAspect="1"/>
          </p:cNvGraphicFramePr>
          <p:nvPr/>
        </p:nvGraphicFramePr>
        <p:xfrm>
          <a:off x="6410325" y="1038261"/>
          <a:ext cx="3688260" cy="2577271"/>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5" name="Object 3">
                        <a:extLst>
                          <a:ext uri="{FF2B5EF4-FFF2-40B4-BE49-F238E27FC236}">
                            <a16:creationId xmlns:a16="http://schemas.microsoft.com/office/drawing/2014/main" id="{74AD5FF8-9263-6D28-3870-670ACCF61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25" y="1038261"/>
                        <a:ext cx="3688260" cy="2577271"/>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84C75F15-DB7E-9891-74F9-36ADE2D1A5F5}"/>
              </a:ext>
            </a:extLst>
          </p:cNvPr>
          <p:cNvSpPr txBox="1"/>
          <p:nvPr/>
        </p:nvSpPr>
        <p:spPr>
          <a:xfrm>
            <a:off x="1838325" y="1051479"/>
            <a:ext cx="4572000"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o-RO" altLang="en-RO" dirty="0" err="1"/>
              <a:t>B+Ar+D</a:t>
            </a:r>
            <a:r>
              <a:rPr lang="ro-RO" altLang="en-RO" dirty="0"/>
              <a:t>, Ar/D: 1/1, </a:t>
            </a:r>
          </a:p>
          <a:p>
            <a:pPr algn="ctr"/>
            <a:r>
              <a:rPr lang="ro-RO" altLang="en-RO" dirty="0"/>
              <a:t>Bipolar </a:t>
            </a:r>
            <a:r>
              <a:rPr lang="ro-RO" altLang="en-RO" dirty="0" err="1"/>
              <a:t>HiPIMS</a:t>
            </a:r>
            <a:r>
              <a:rPr lang="ro-RO" altLang="en-RO" dirty="0"/>
              <a:t>, </a:t>
            </a:r>
          </a:p>
          <a:p>
            <a:endParaRPr lang="ro-RO" altLang="en-RO" dirty="0"/>
          </a:p>
          <a:p>
            <a:endParaRPr lang="ro-RO" altLang="en-RO" dirty="0"/>
          </a:p>
          <a:p>
            <a:endParaRPr lang="ro-RO" altLang="en-RO" dirty="0"/>
          </a:p>
          <a:p>
            <a:pPr algn="ctr"/>
            <a:r>
              <a:rPr lang="ro-RO" altLang="en-RO" dirty="0" err="1"/>
              <a:t>Positive</a:t>
            </a:r>
            <a:r>
              <a:rPr lang="ro-RO" altLang="en-RO" dirty="0"/>
              <a:t> </a:t>
            </a:r>
            <a:r>
              <a:rPr lang="ro-RO" altLang="en-RO" dirty="0" err="1"/>
              <a:t>pulse</a:t>
            </a:r>
            <a:r>
              <a:rPr lang="ro-RO" altLang="en-RO" dirty="0"/>
              <a:t> </a:t>
            </a:r>
            <a:r>
              <a:rPr lang="ro-RO" altLang="en-RO" dirty="0" err="1"/>
              <a:t>duration</a:t>
            </a:r>
            <a:r>
              <a:rPr lang="ro-RO" altLang="en-RO" dirty="0"/>
              <a:t> </a:t>
            </a:r>
            <a:r>
              <a:rPr lang="ro-RO" altLang="en-RO" dirty="0" err="1"/>
              <a:t>varried</a:t>
            </a:r>
            <a:r>
              <a:rPr lang="ro-RO" altLang="en-RO" dirty="0"/>
              <a:t> </a:t>
            </a:r>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pPr algn="ctr"/>
            <a:r>
              <a:rPr lang="pt-BR" altLang="en-RO" dirty="0"/>
              <a:t>Positive pulse </a:t>
            </a:r>
            <a:r>
              <a:rPr lang="pt-BR" altLang="en-RO" dirty="0" err="1"/>
              <a:t>voltage</a:t>
            </a:r>
            <a:r>
              <a:rPr lang="pt-BR" altLang="en-RO" dirty="0"/>
              <a:t> </a:t>
            </a:r>
            <a:r>
              <a:rPr lang="pt-BR" altLang="en-RO" dirty="0" err="1"/>
              <a:t>varried</a:t>
            </a:r>
            <a:endParaRPr lang="en-RO" dirty="0"/>
          </a:p>
        </p:txBody>
      </p:sp>
      <p:sp>
        <p:nvSpPr>
          <p:cNvPr id="8" name="Right Arrow 7">
            <a:extLst>
              <a:ext uri="{FF2B5EF4-FFF2-40B4-BE49-F238E27FC236}">
                <a16:creationId xmlns:a16="http://schemas.microsoft.com/office/drawing/2014/main" id="{C58E6990-C490-F279-5B2C-916196F0E820}"/>
              </a:ext>
            </a:extLst>
          </p:cNvPr>
          <p:cNvSpPr/>
          <p:nvPr/>
        </p:nvSpPr>
        <p:spPr>
          <a:xfrm>
            <a:off x="5799500" y="4724616"/>
            <a:ext cx="804232" cy="73365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4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RO">
              <a:solidFill>
                <a:srgbClr val="000000"/>
              </a:solidFill>
              <a:latin typeface="+mj-lt"/>
              <a:ea typeface="+mj-ea"/>
              <a:cs typeface="+mj-cs"/>
              <a:sym typeface="Arial"/>
            </a:endParaRPr>
          </a:p>
        </p:txBody>
      </p:sp>
      <p:sp>
        <p:nvSpPr>
          <p:cNvPr id="9" name="Right Arrow 8">
            <a:extLst>
              <a:ext uri="{FF2B5EF4-FFF2-40B4-BE49-F238E27FC236}">
                <a16:creationId xmlns:a16="http://schemas.microsoft.com/office/drawing/2014/main" id="{1B5EC6E4-F729-7954-93CA-2C297E57EAE4}"/>
              </a:ext>
            </a:extLst>
          </p:cNvPr>
          <p:cNvSpPr/>
          <p:nvPr/>
        </p:nvSpPr>
        <p:spPr>
          <a:xfrm>
            <a:off x="6052516" y="2292179"/>
            <a:ext cx="612900" cy="73365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4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RO">
              <a:solidFill>
                <a:srgbClr val="000000"/>
              </a:solidFill>
              <a:latin typeface="+mj-lt"/>
              <a:ea typeface="+mj-ea"/>
              <a:cs typeface="+mj-cs"/>
              <a:sym typeface="Arial"/>
            </a:endParaRPr>
          </a:p>
        </p:txBody>
      </p:sp>
    </p:spTree>
    <p:extLst>
      <p:ext uri="{BB962C8B-B14F-4D97-AF65-F5344CB8AC3E}">
        <p14:creationId xmlns:p14="http://schemas.microsoft.com/office/powerpoint/2010/main" val="332735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774DA3-DEA5-C450-02B3-B2FCBF007619}"/>
              </a:ext>
            </a:extLst>
          </p:cNvPr>
          <p:cNvSpPr txBox="1"/>
          <p:nvPr/>
        </p:nvSpPr>
        <p:spPr>
          <a:xfrm>
            <a:off x="189186" y="895760"/>
            <a:ext cx="12186745"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lvl="1" algn="ctr">
              <a:defRPr/>
            </a:pPr>
            <a:r>
              <a:rPr lang="ro-RO" kern="0" dirty="0" err="1">
                <a:latin typeface="+mj-lt"/>
                <a:ea typeface="+mj-ea"/>
                <a:cs typeface="+mj-cs"/>
                <a:sym typeface="Arial"/>
              </a:rPr>
              <a:t>Different</a:t>
            </a:r>
            <a:r>
              <a:rPr lang="ro-RO" kern="0" dirty="0">
                <a:latin typeface="+mj-lt"/>
                <a:ea typeface="+mj-ea"/>
                <a:cs typeface="+mj-cs"/>
                <a:sym typeface="Arial"/>
              </a:rPr>
              <a:t> </a:t>
            </a:r>
            <a:r>
              <a:rPr lang="ro-RO" kern="0" dirty="0" err="1">
                <a:latin typeface="+mj-lt"/>
                <a:ea typeface="+mj-ea"/>
                <a:cs typeface="+mj-cs"/>
                <a:sym typeface="Arial"/>
              </a:rPr>
              <a:t>aproach</a:t>
            </a:r>
            <a:r>
              <a:rPr lang="ro-RO" kern="0" dirty="0">
                <a:latin typeface="+mj-lt"/>
                <a:ea typeface="+mj-ea"/>
                <a:cs typeface="+mj-cs"/>
                <a:sym typeface="Arial"/>
              </a:rPr>
              <a:t> </a:t>
            </a:r>
            <a:r>
              <a:rPr lang="ro-RO" kern="0" dirty="0" err="1">
                <a:latin typeface="+mj-lt"/>
                <a:ea typeface="+mj-ea"/>
                <a:cs typeface="+mj-cs"/>
                <a:sym typeface="Arial"/>
              </a:rPr>
              <a:t>than</a:t>
            </a:r>
            <a:r>
              <a:rPr lang="ro-RO" kern="0" dirty="0">
                <a:latin typeface="+mj-lt"/>
                <a:ea typeface="+mj-ea"/>
                <a:cs typeface="+mj-cs"/>
                <a:sym typeface="Arial"/>
              </a:rPr>
              <a:t> </a:t>
            </a:r>
            <a:r>
              <a:rPr lang="ro-RO" kern="0" dirty="0" err="1">
                <a:latin typeface="+mj-lt"/>
                <a:ea typeface="+mj-ea"/>
                <a:cs typeface="+mj-cs"/>
                <a:sym typeface="Arial"/>
              </a:rPr>
              <a:t>under</a:t>
            </a:r>
            <a:r>
              <a:rPr lang="ro-RO" kern="0" dirty="0">
                <a:latin typeface="+mj-lt"/>
                <a:ea typeface="+mj-ea"/>
                <a:cs typeface="+mj-cs"/>
                <a:sym typeface="Arial"/>
              </a:rPr>
              <a:t> SPB: Focus on plasma </a:t>
            </a:r>
            <a:r>
              <a:rPr lang="ro-RO" kern="0" dirty="0" err="1">
                <a:latin typeface="+mj-lt"/>
                <a:ea typeface="+mj-ea"/>
                <a:cs typeface="+mj-cs"/>
                <a:sym typeface="Arial"/>
              </a:rPr>
              <a:t>parameters</a:t>
            </a:r>
            <a:r>
              <a:rPr lang="ro-RO" kern="0" dirty="0">
                <a:latin typeface="+mj-lt"/>
                <a:ea typeface="+mj-ea"/>
                <a:cs typeface="+mj-cs"/>
                <a:sym typeface="Arial"/>
              </a:rPr>
              <a:t> </a:t>
            </a:r>
            <a:r>
              <a:rPr lang="ro-RO" kern="0" dirty="0" err="1">
                <a:latin typeface="+mj-lt"/>
                <a:ea typeface="+mj-ea"/>
                <a:cs typeface="+mj-cs"/>
                <a:sym typeface="Arial"/>
              </a:rPr>
              <a:t>instead</a:t>
            </a:r>
            <a:r>
              <a:rPr lang="ro-RO" kern="0" dirty="0">
                <a:latin typeface="+mj-lt"/>
                <a:ea typeface="+mj-ea"/>
                <a:cs typeface="+mj-cs"/>
                <a:sym typeface="Arial"/>
              </a:rPr>
              <a:t> of </a:t>
            </a:r>
            <a:r>
              <a:rPr lang="ro-RO" kern="0" dirty="0" err="1">
                <a:latin typeface="+mj-lt"/>
                <a:ea typeface="+mj-ea"/>
                <a:cs typeface="+mj-cs"/>
                <a:sym typeface="Arial"/>
              </a:rPr>
              <a:t>coating</a:t>
            </a:r>
            <a:r>
              <a:rPr lang="ro-RO" kern="0" dirty="0">
                <a:latin typeface="+mj-lt"/>
                <a:ea typeface="+mj-ea"/>
                <a:cs typeface="+mj-cs"/>
                <a:sym typeface="Arial"/>
              </a:rPr>
              <a:t> </a:t>
            </a:r>
            <a:r>
              <a:rPr lang="ro-RO" kern="0" dirty="0" err="1">
                <a:latin typeface="+mj-lt"/>
                <a:ea typeface="+mj-ea"/>
                <a:cs typeface="+mj-cs"/>
                <a:sym typeface="Arial"/>
              </a:rPr>
              <a:t>properties</a:t>
            </a:r>
            <a:r>
              <a:rPr lang="ro-RO" kern="0" dirty="0">
                <a:latin typeface="+mj-lt"/>
                <a:ea typeface="+mj-ea"/>
                <a:cs typeface="+mj-cs"/>
                <a:sym typeface="Arial"/>
              </a:rPr>
              <a:t>.</a:t>
            </a: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lgn="ctr">
              <a:defRPr/>
            </a:pPr>
            <a:r>
              <a:rPr lang="ro-RO" kern="0" dirty="0">
                <a:latin typeface="+mj-lt"/>
                <a:ea typeface="+mj-ea"/>
                <a:cs typeface="+mj-cs"/>
                <a:sym typeface="Arial"/>
              </a:rPr>
              <a:t>For </a:t>
            </a:r>
            <a:r>
              <a:rPr lang="ro-RO" kern="0" dirty="0" err="1">
                <a:latin typeface="+mj-lt"/>
                <a:ea typeface="+mj-ea"/>
                <a:cs typeface="+mj-cs"/>
                <a:sym typeface="Arial"/>
              </a:rPr>
              <a:t>each</a:t>
            </a:r>
            <a:r>
              <a:rPr lang="ro-RO" kern="0" dirty="0">
                <a:latin typeface="+mj-lt"/>
                <a:ea typeface="+mj-ea"/>
                <a:cs typeface="+mj-cs"/>
                <a:sym typeface="Arial"/>
              </a:rPr>
              <a:t> set of </a:t>
            </a:r>
            <a:r>
              <a:rPr lang="ro-RO" kern="0" dirty="0" err="1">
                <a:latin typeface="+mj-lt"/>
                <a:ea typeface="+mj-ea"/>
                <a:cs typeface="+mj-cs"/>
                <a:sym typeface="Arial"/>
              </a:rPr>
              <a:t>parameters</a:t>
            </a:r>
            <a:r>
              <a:rPr lang="ro-RO" kern="0" dirty="0">
                <a:latin typeface="+mj-lt"/>
                <a:ea typeface="+mj-ea"/>
                <a:cs typeface="+mj-cs"/>
                <a:sym typeface="Arial"/>
              </a:rPr>
              <a:t>, </a:t>
            </a:r>
            <a:r>
              <a:rPr lang="ro-RO" kern="0" dirty="0" err="1">
                <a:latin typeface="+mj-lt"/>
                <a:ea typeface="+mj-ea"/>
                <a:cs typeface="+mj-cs"/>
                <a:sym typeface="Arial"/>
              </a:rPr>
              <a:t>very</a:t>
            </a:r>
            <a:r>
              <a:rPr lang="ro-RO" kern="0" dirty="0">
                <a:latin typeface="+mj-lt"/>
                <a:ea typeface="+mj-ea"/>
                <a:cs typeface="+mj-cs"/>
                <a:sym typeface="Arial"/>
              </a:rPr>
              <a:t> </a:t>
            </a:r>
            <a:r>
              <a:rPr lang="ro-RO" kern="0" dirty="0" err="1">
                <a:latin typeface="+mj-lt"/>
                <a:ea typeface="+mj-ea"/>
                <a:cs typeface="+mj-cs"/>
                <a:sym typeface="Arial"/>
              </a:rPr>
              <a:t>well</a:t>
            </a:r>
            <a:r>
              <a:rPr lang="ro-RO" kern="0" dirty="0">
                <a:latin typeface="+mj-lt"/>
                <a:ea typeface="+mj-ea"/>
                <a:cs typeface="+mj-cs"/>
                <a:sym typeface="Arial"/>
              </a:rPr>
              <a:t> </a:t>
            </a:r>
            <a:r>
              <a:rPr lang="ro-RO" kern="0" dirty="0" err="1">
                <a:latin typeface="+mj-lt"/>
                <a:ea typeface="+mj-ea"/>
                <a:cs typeface="+mj-cs"/>
                <a:sym typeface="Arial"/>
              </a:rPr>
              <a:t>defined</a:t>
            </a:r>
            <a:r>
              <a:rPr lang="ro-RO" kern="0" dirty="0">
                <a:latin typeface="+mj-lt"/>
                <a:ea typeface="+mj-ea"/>
                <a:cs typeface="+mj-cs"/>
                <a:sym typeface="Arial"/>
              </a:rPr>
              <a:t> plasma </a:t>
            </a:r>
            <a:r>
              <a:rPr lang="ro-RO" kern="0" dirty="0" err="1">
                <a:latin typeface="+mj-lt"/>
                <a:ea typeface="+mj-ea"/>
                <a:cs typeface="+mj-cs"/>
                <a:sym typeface="Arial"/>
              </a:rPr>
              <a:t>characterization</a:t>
            </a:r>
            <a:endParaRPr lang="ro-RO" kern="0" dirty="0">
              <a:latin typeface="+mj-lt"/>
              <a:ea typeface="+mj-ea"/>
              <a:cs typeface="+mj-cs"/>
              <a:sym typeface="Arial"/>
            </a:endParaRPr>
          </a:p>
          <a:p>
            <a:pPr marL="12700" lvl="1" algn="ctr">
              <a:defRPr/>
            </a:pPr>
            <a:r>
              <a:rPr lang="ro-RO" kern="0" dirty="0" err="1">
                <a:latin typeface="+mj-lt"/>
                <a:ea typeface="+mj-ea"/>
                <a:cs typeface="+mj-cs"/>
                <a:sym typeface="Arial"/>
              </a:rPr>
              <a:t>Ionisation</a:t>
            </a:r>
            <a:r>
              <a:rPr lang="ro-RO" kern="0" dirty="0">
                <a:latin typeface="+mj-lt"/>
                <a:ea typeface="+mj-ea"/>
                <a:cs typeface="+mj-cs"/>
                <a:sym typeface="Arial"/>
              </a:rPr>
              <a:t> </a:t>
            </a:r>
            <a:r>
              <a:rPr lang="ro-RO" kern="0" dirty="0" err="1">
                <a:latin typeface="+mj-lt"/>
                <a:ea typeface="+mj-ea"/>
                <a:cs typeface="+mj-cs"/>
                <a:sym typeface="Arial"/>
              </a:rPr>
              <a:t>degree</a:t>
            </a:r>
            <a:r>
              <a:rPr lang="ro-RO" kern="0" dirty="0">
                <a:latin typeface="+mj-lt"/>
                <a:ea typeface="+mj-ea"/>
                <a:cs typeface="+mj-cs"/>
                <a:sym typeface="Arial"/>
              </a:rPr>
              <a:t> (Langmuir probe), Ion </a:t>
            </a:r>
            <a:r>
              <a:rPr lang="ro-RO" kern="0" dirty="0" err="1">
                <a:latin typeface="+mj-lt"/>
                <a:ea typeface="+mj-ea"/>
                <a:cs typeface="+mj-cs"/>
                <a:sym typeface="Arial"/>
              </a:rPr>
              <a:t>energy</a:t>
            </a:r>
            <a:r>
              <a:rPr lang="ro-RO" kern="0" dirty="0">
                <a:latin typeface="+mj-lt"/>
                <a:ea typeface="+mj-ea"/>
                <a:cs typeface="+mj-cs"/>
                <a:sym typeface="Arial"/>
              </a:rPr>
              <a:t> (IEDF), </a:t>
            </a:r>
            <a:r>
              <a:rPr lang="ro-RO" kern="0" dirty="0" err="1">
                <a:latin typeface="+mj-lt"/>
                <a:ea typeface="+mj-ea"/>
                <a:cs typeface="+mj-cs"/>
                <a:sym typeface="Arial"/>
              </a:rPr>
              <a:t>species</a:t>
            </a:r>
            <a:r>
              <a:rPr lang="ro-RO" kern="0" dirty="0">
                <a:latin typeface="+mj-lt"/>
                <a:ea typeface="+mj-ea"/>
                <a:cs typeface="+mj-cs"/>
                <a:sym typeface="Arial"/>
              </a:rPr>
              <a:t> </a:t>
            </a:r>
            <a:r>
              <a:rPr lang="ro-RO" kern="0" dirty="0" err="1">
                <a:latin typeface="+mj-lt"/>
                <a:ea typeface="+mj-ea"/>
                <a:cs typeface="+mj-cs"/>
                <a:sym typeface="Arial"/>
              </a:rPr>
              <a:t>identification</a:t>
            </a:r>
            <a:r>
              <a:rPr lang="ro-RO" kern="0" dirty="0">
                <a:latin typeface="+mj-lt"/>
                <a:ea typeface="+mj-ea"/>
                <a:cs typeface="+mj-cs"/>
                <a:sym typeface="Arial"/>
              </a:rPr>
              <a:t> (MS, OES), etc.</a:t>
            </a:r>
          </a:p>
          <a:p>
            <a:pPr marL="12700" lvl="1" algn="ctr">
              <a:defRPr/>
            </a:pPr>
            <a:r>
              <a:rPr lang="ro-RO" b="1" i="1" u="sng" kern="0" dirty="0">
                <a:latin typeface="+mj-lt"/>
                <a:ea typeface="+mj-ea"/>
                <a:cs typeface="+mj-cs"/>
                <a:sym typeface="Arial"/>
              </a:rPr>
              <a:t>Sistematic </a:t>
            </a:r>
            <a:r>
              <a:rPr lang="ro-RO" b="1" i="1" u="sng" kern="0" dirty="0" err="1">
                <a:latin typeface="+mj-lt"/>
                <a:ea typeface="+mj-ea"/>
                <a:cs typeface="+mj-cs"/>
                <a:sym typeface="Arial"/>
              </a:rPr>
              <a:t>study</a:t>
            </a:r>
            <a:r>
              <a:rPr lang="ro-RO" b="1" i="1" u="sng" kern="0" dirty="0">
                <a:latin typeface="+mj-lt"/>
                <a:ea typeface="+mj-ea"/>
                <a:cs typeface="+mj-cs"/>
                <a:sym typeface="Arial"/>
              </a:rPr>
              <a:t> </a:t>
            </a:r>
          </a:p>
          <a:p>
            <a:pPr marL="12700" lvl="1" algn="ctr">
              <a:defRPr/>
            </a:pPr>
            <a:r>
              <a:rPr lang="ro-RO" kern="0" dirty="0" err="1">
                <a:solidFill>
                  <a:srgbClr val="00B0F0"/>
                </a:solidFill>
                <a:latin typeface="+mj-lt"/>
                <a:ea typeface="+mj-ea"/>
                <a:cs typeface="+mj-cs"/>
                <a:sym typeface="Arial"/>
              </a:rPr>
              <a:t>Fixed</a:t>
            </a:r>
            <a:r>
              <a:rPr lang="ro-RO" kern="0" dirty="0">
                <a:solidFill>
                  <a:srgbClr val="00B0F0"/>
                </a:solidFill>
                <a:latin typeface="+mj-lt"/>
                <a:ea typeface="+mj-ea"/>
                <a:cs typeface="+mj-cs"/>
                <a:sym typeface="Arial"/>
              </a:rPr>
              <a:t> plasma </a:t>
            </a:r>
            <a:r>
              <a:rPr lang="ro-RO" kern="0" dirty="0" err="1">
                <a:solidFill>
                  <a:srgbClr val="00B0F0"/>
                </a:solidFill>
                <a:latin typeface="+mj-lt"/>
                <a:ea typeface="+mj-ea"/>
                <a:cs typeface="+mj-cs"/>
                <a:sym typeface="Arial"/>
              </a:rPr>
              <a:t>parameters</a:t>
            </a:r>
            <a:r>
              <a:rPr lang="ro-RO" kern="0" dirty="0">
                <a:solidFill>
                  <a:srgbClr val="00B0F0"/>
                </a:solidFill>
                <a:latin typeface="+mj-lt"/>
                <a:ea typeface="+mj-ea"/>
                <a:cs typeface="+mj-cs"/>
                <a:sym typeface="Arial"/>
              </a:rPr>
              <a:t> </a:t>
            </a:r>
            <a:r>
              <a:rPr lang="ro-RO" kern="0" dirty="0">
                <a:latin typeface="+mj-lt"/>
                <a:ea typeface="+mj-ea"/>
                <a:cs typeface="+mj-cs"/>
                <a:sym typeface="Arial"/>
              </a:rPr>
              <a:t>– </a:t>
            </a:r>
            <a:r>
              <a:rPr lang="ro-RO" kern="0" dirty="0" err="1">
                <a:solidFill>
                  <a:srgbClr val="00B050"/>
                </a:solidFill>
                <a:latin typeface="+mj-lt"/>
                <a:ea typeface="+mj-ea"/>
                <a:cs typeface="+mj-cs"/>
                <a:sym typeface="Arial"/>
              </a:rPr>
              <a:t>well</a:t>
            </a:r>
            <a:r>
              <a:rPr lang="ro-RO" kern="0" dirty="0">
                <a:solidFill>
                  <a:srgbClr val="00B050"/>
                </a:solidFill>
                <a:latin typeface="+mj-lt"/>
                <a:ea typeface="+mj-ea"/>
                <a:cs typeface="+mj-cs"/>
                <a:sym typeface="Arial"/>
              </a:rPr>
              <a:t> </a:t>
            </a:r>
            <a:r>
              <a:rPr lang="ro-RO" kern="0" dirty="0" err="1">
                <a:solidFill>
                  <a:srgbClr val="00B050"/>
                </a:solidFill>
                <a:latin typeface="+mj-lt"/>
                <a:ea typeface="+mj-ea"/>
                <a:cs typeface="+mj-cs"/>
                <a:sym typeface="Arial"/>
              </a:rPr>
              <a:t>characterized</a:t>
            </a:r>
            <a:r>
              <a:rPr lang="ro-RO" kern="0" dirty="0">
                <a:solidFill>
                  <a:srgbClr val="00B050"/>
                </a:solidFill>
                <a:latin typeface="+mj-lt"/>
                <a:ea typeface="+mj-ea"/>
                <a:cs typeface="+mj-cs"/>
                <a:sym typeface="Arial"/>
              </a:rPr>
              <a:t> plasma </a:t>
            </a:r>
            <a:r>
              <a:rPr lang="ro-RO" kern="0" dirty="0">
                <a:latin typeface="+mj-lt"/>
                <a:ea typeface="+mj-ea"/>
                <a:cs typeface="+mj-cs"/>
                <a:sym typeface="Arial"/>
              </a:rPr>
              <a:t>=&gt; </a:t>
            </a:r>
            <a:r>
              <a:rPr lang="ro-RO" kern="0" dirty="0" err="1">
                <a:solidFill>
                  <a:srgbClr val="FF0000"/>
                </a:solidFill>
                <a:latin typeface="+mj-lt"/>
                <a:ea typeface="+mj-ea"/>
                <a:cs typeface="+mj-cs"/>
                <a:sym typeface="Arial"/>
              </a:rPr>
              <a:t>what</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will</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we</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obtain</a:t>
            </a:r>
            <a:r>
              <a:rPr lang="ro-RO" kern="0" dirty="0">
                <a:solidFill>
                  <a:srgbClr val="FF0000"/>
                </a:solidFill>
                <a:latin typeface="+mj-lt"/>
                <a:ea typeface="+mj-ea"/>
                <a:cs typeface="+mj-cs"/>
                <a:sym typeface="Arial"/>
              </a:rPr>
              <a:t>??</a:t>
            </a:r>
          </a:p>
          <a:p>
            <a:pPr marL="12700" lvl="1" algn="ctr">
              <a:defRPr/>
            </a:pPr>
            <a:r>
              <a:rPr lang="en-GB" kern="100" dirty="0">
                <a:latin typeface="Calibri" panose="020F0502020204030204" pitchFamily="34" charset="0"/>
                <a:ea typeface="Calibri" panose="020F0502020204030204" pitchFamily="34" charset="0"/>
                <a:cs typeface="Times New Roman" panose="02020603050405020304" pitchFamily="18" charset="0"/>
              </a:rPr>
              <a:t>stability, </a:t>
            </a:r>
            <a:r>
              <a:rPr lang="en-GB" sz="1800" kern="100" dirty="0">
                <a:latin typeface="Calibri" panose="020F0502020204030204" pitchFamily="34" charset="0"/>
                <a:ea typeface="Calibri" panose="020F0502020204030204" pitchFamily="34" charset="0"/>
                <a:cs typeface="Times New Roman" panose="02020603050405020304" pitchFamily="18" charset="0"/>
              </a:rPr>
              <a:t>morphology, composition, adhesion, hardness,</a:t>
            </a:r>
            <a:r>
              <a:rPr lang="ro-RO" sz="1800" kern="0" dirty="0">
                <a:solidFill>
                  <a:srgbClr val="FF0000"/>
                </a:solidFill>
                <a:latin typeface="+mj-lt"/>
                <a:ea typeface="+mj-ea"/>
                <a:cs typeface="+mj-cs"/>
                <a:sym typeface="Arial"/>
              </a:rPr>
              <a:t> </a:t>
            </a:r>
            <a:r>
              <a:rPr lang="ro-RO" sz="1800" kern="0" dirty="0" err="1">
                <a:latin typeface="+mj-lt"/>
                <a:ea typeface="+mj-ea"/>
                <a:cs typeface="+mj-cs"/>
                <a:sym typeface="Arial"/>
              </a:rPr>
              <a:t>fuel</a:t>
            </a:r>
            <a:r>
              <a:rPr lang="ro-RO" sz="1800" kern="0" dirty="0">
                <a:latin typeface="+mj-lt"/>
                <a:ea typeface="+mj-ea"/>
                <a:cs typeface="+mj-cs"/>
                <a:sym typeface="Arial"/>
              </a:rPr>
              <a:t> </a:t>
            </a:r>
            <a:r>
              <a:rPr lang="ro-RO" sz="1800" kern="0" dirty="0" err="1">
                <a:latin typeface="+mj-lt"/>
                <a:ea typeface="+mj-ea"/>
                <a:cs typeface="+mj-cs"/>
                <a:sym typeface="Arial"/>
              </a:rPr>
              <a:t>retention</a:t>
            </a:r>
            <a:endParaRPr lang="ro-RO" kern="0" dirty="0">
              <a:latin typeface="+mj-lt"/>
              <a:ea typeface="+mj-ea"/>
              <a:cs typeface="+mj-cs"/>
              <a:sym typeface="Arial"/>
            </a:endParaRPr>
          </a:p>
          <a:p>
            <a:pPr marL="12700" lvl="1">
              <a:defRPr/>
            </a:pPr>
            <a:endParaRPr lang="x-none" kern="0" dirty="0">
              <a:latin typeface="+mj-lt"/>
              <a:ea typeface="+mj-ea"/>
              <a:cs typeface="+mj-cs"/>
              <a:sym typeface="Arial"/>
            </a:endParaRPr>
          </a:p>
          <a:p>
            <a:pPr marL="50800" lvl="1">
              <a:defRPr/>
            </a:pPr>
            <a:r>
              <a:rPr lang="x-none" kern="0" dirty="0">
                <a:latin typeface="+mj-lt"/>
                <a:ea typeface="+mj-ea"/>
                <a:cs typeface="+mj-cs"/>
                <a:sym typeface="Arial"/>
              </a:rPr>
              <a:t>Work plan has to be established by SP Leaders under SPB, SPC, SP D, SPX </a:t>
            </a:r>
            <a:r>
              <a:rPr lang="x-none" kern="0">
                <a:latin typeface="+mj-lt"/>
                <a:ea typeface="+mj-ea"/>
                <a:cs typeface="+mj-cs"/>
                <a:sym typeface="Arial"/>
              </a:rPr>
              <a:t>and SPF </a:t>
            </a:r>
            <a:r>
              <a:rPr lang="x-none" kern="0" dirty="0">
                <a:latin typeface="+mj-lt"/>
                <a:ea typeface="+mj-ea"/>
                <a:cs typeface="+mj-cs"/>
                <a:sym typeface="Arial"/>
              </a:rPr>
              <a:t>since the need of a </a:t>
            </a:r>
            <a:r>
              <a:rPr lang="x-none" i="1" kern="0" dirty="0">
                <a:latin typeface="+mj-lt"/>
                <a:ea typeface="+mj-ea"/>
                <a:cs typeface="+mj-cs"/>
                <a:sym typeface="Arial"/>
              </a:rPr>
              <a:t>“database of artificial B layers for physics studies: stability, fuel content, </a:t>
            </a:r>
            <a:r>
              <a:rPr lang="x-none" i="1" kern="0">
                <a:latin typeface="+mj-lt"/>
                <a:ea typeface="+mj-ea"/>
                <a:cs typeface="+mj-cs"/>
                <a:sym typeface="Arial"/>
              </a:rPr>
              <a:t>and release</a:t>
            </a:r>
            <a:r>
              <a:rPr lang="ro-RO" i="1" kern="0" dirty="0">
                <a:latin typeface="+mj-lt"/>
                <a:ea typeface="+mj-ea"/>
                <a:cs typeface="+mj-cs"/>
                <a:sym typeface="Arial"/>
              </a:rPr>
              <a:t>”</a:t>
            </a:r>
            <a:endParaRPr lang="x-none" i="1" kern="0" dirty="0">
              <a:latin typeface="+mj-lt"/>
              <a:ea typeface="+mj-ea"/>
              <a:cs typeface="+mj-cs"/>
              <a:sym typeface="Arial"/>
            </a:endParaRPr>
          </a:p>
        </p:txBody>
      </p:sp>
      <p:sp>
        <p:nvSpPr>
          <p:cNvPr id="9" name="TextBox 8">
            <a:extLst>
              <a:ext uri="{FF2B5EF4-FFF2-40B4-BE49-F238E27FC236}">
                <a16:creationId xmlns:a16="http://schemas.microsoft.com/office/drawing/2014/main" id="{528130BE-984F-7B1A-7F45-BAF247FADB6B}"/>
              </a:ext>
            </a:extLst>
          </p:cNvPr>
          <p:cNvSpPr txBox="1"/>
          <p:nvPr/>
        </p:nvSpPr>
        <p:spPr>
          <a:xfrm>
            <a:off x="1654368" y="64764"/>
            <a:ext cx="774653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lgn="ctr">
              <a:defRPr/>
            </a:pPr>
            <a:r>
              <a:rPr lang="en-GB" sz="2400" kern="0" dirty="0">
                <a:ea typeface="Calibri" panose="020F0502020204030204" pitchFamily="34" charset="0"/>
                <a:cs typeface="Arial" panose="020B0604020202020204" pitchFamily="34" charset="0"/>
                <a:sym typeface="Arial"/>
              </a:rPr>
              <a:t>Prospects for studying B layers  under SPF </a:t>
            </a:r>
          </a:p>
          <a:p>
            <a:pPr>
              <a:defRPr/>
            </a:pPr>
            <a:r>
              <a:rPr lang="en-GB" sz="2400" kern="0" dirty="0">
                <a:ea typeface="Calibri" panose="020F0502020204030204" pitchFamily="34" charset="0"/>
                <a:cs typeface="Arial" panose="020B0604020202020204" pitchFamily="34" charset="0"/>
                <a:sym typeface="Arial"/>
              </a:rPr>
              <a:t>Proposal of an experimental plan - Example and ideas:</a:t>
            </a:r>
            <a:endParaRPr lang="x-none" sz="2400" kern="0" dirty="0">
              <a:ea typeface="+mj-ea"/>
              <a:cs typeface="Arial" panose="020B0604020202020204" pitchFamily="34" charset="0"/>
              <a:sym typeface="Arial"/>
            </a:endParaRPr>
          </a:p>
        </p:txBody>
      </p:sp>
      <p:graphicFrame>
        <p:nvGraphicFramePr>
          <p:cNvPr id="2" name="Table 1">
            <a:extLst>
              <a:ext uri="{FF2B5EF4-FFF2-40B4-BE49-F238E27FC236}">
                <a16:creationId xmlns:a16="http://schemas.microsoft.com/office/drawing/2014/main" id="{7B0D60B8-2AE5-452E-FAAF-C3BB06C506B6}"/>
              </a:ext>
            </a:extLst>
          </p:cNvPr>
          <p:cNvGraphicFramePr>
            <a:graphicFrameLocks noGrp="1"/>
          </p:cNvGraphicFramePr>
          <p:nvPr>
            <p:extLst>
              <p:ext uri="{D42A27DB-BD31-4B8C-83A1-F6EECF244321}">
                <p14:modId xmlns:p14="http://schemas.microsoft.com/office/powerpoint/2010/main" val="4028402256"/>
              </p:ext>
            </p:extLst>
          </p:nvPr>
        </p:nvGraphicFramePr>
        <p:xfrm>
          <a:off x="1857928" y="1443155"/>
          <a:ext cx="8507895" cy="2352040"/>
        </p:xfrm>
        <a:graphic>
          <a:graphicData uri="http://schemas.openxmlformats.org/drawingml/2006/table">
            <a:tbl>
              <a:tblPr firstRow="1" bandRow="1">
                <a:tableStyleId>{5940675A-B579-460E-94D1-54222C63F5DA}</a:tableStyleId>
              </a:tblPr>
              <a:tblGrid>
                <a:gridCol w="3829878">
                  <a:extLst>
                    <a:ext uri="{9D8B030D-6E8A-4147-A177-3AD203B41FA5}">
                      <a16:colId xmlns:a16="http://schemas.microsoft.com/office/drawing/2014/main" val="2962785361"/>
                    </a:ext>
                  </a:extLst>
                </a:gridCol>
                <a:gridCol w="397566">
                  <a:extLst>
                    <a:ext uri="{9D8B030D-6E8A-4147-A177-3AD203B41FA5}">
                      <a16:colId xmlns:a16="http://schemas.microsoft.com/office/drawing/2014/main" val="2623210882"/>
                    </a:ext>
                  </a:extLst>
                </a:gridCol>
                <a:gridCol w="4280451">
                  <a:extLst>
                    <a:ext uri="{9D8B030D-6E8A-4147-A177-3AD203B41FA5}">
                      <a16:colId xmlns:a16="http://schemas.microsoft.com/office/drawing/2014/main" val="2569344466"/>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1" i="1" u="sng" strike="noStrike" kern="0" cap="none" spc="0" baseline="0" dirty="0" err="1">
                          <a:ln>
                            <a:noFill/>
                          </a:ln>
                          <a:solidFill>
                            <a:schemeClr val="tx1"/>
                          </a:solidFill>
                          <a:uFillTx/>
                          <a:latin typeface="+mn-lt"/>
                          <a:ea typeface="+mn-ea"/>
                          <a:cs typeface="+mn-cs"/>
                          <a:sym typeface="Arial"/>
                        </a:rPr>
                        <a:t>Parameters</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to</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be</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varied</a:t>
                      </a:r>
                      <a:r>
                        <a:rPr lang="ro-RO" sz="1600" b="1" i="1" u="sng" strike="noStrike" kern="0" cap="none" spc="0" baseline="0" dirty="0">
                          <a:ln>
                            <a:noFill/>
                          </a:ln>
                          <a:solidFill>
                            <a:schemeClr val="tx1"/>
                          </a:solidFill>
                          <a:uFillTx/>
                          <a:latin typeface="+mn-lt"/>
                          <a:ea typeface="+mn-ea"/>
                          <a:cs typeface="+mn-cs"/>
                          <a:sym typeface="Arial"/>
                        </a:rPr>
                        <a:t>:</a:t>
                      </a:r>
                    </a:p>
                  </a:txBody>
                  <a:tcPr/>
                </a:tc>
                <a:tc hMerge="1">
                  <a:txBody>
                    <a:bodyPr/>
                    <a:lstStyle/>
                    <a:p>
                      <a:endParaRPr lang="en-RO"/>
                    </a:p>
                  </a:txBody>
                  <a:tcPr/>
                </a:tc>
                <a:tc hMerge="1">
                  <a:txBody>
                    <a:bodyPr/>
                    <a:lstStyle/>
                    <a:p>
                      <a:endParaRPr lang="en-RO" dirty="0"/>
                    </a:p>
                  </a:txBody>
                  <a:tcPr/>
                </a:tc>
                <a:extLst>
                  <a:ext uri="{0D108BD9-81ED-4DB2-BD59-A6C34878D82A}">
                    <a16:rowId xmlns:a16="http://schemas.microsoft.com/office/drawing/2014/main" val="3980086528"/>
                  </a:ext>
                </a:extLst>
              </a:tr>
              <a:tr h="370840">
                <a:tc>
                  <a:txBody>
                    <a:bodyPr/>
                    <a:lstStyle/>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RF-MS </a:t>
                      </a:r>
                      <a:r>
                        <a:rPr lang="ro-RO" sz="1600" b="0" i="0" u="none" strike="noStrike" kern="0" cap="none" spc="0" baseline="0" dirty="0" err="1">
                          <a:ln>
                            <a:noFill/>
                          </a:ln>
                          <a:solidFill>
                            <a:schemeClr val="tx1"/>
                          </a:solidFill>
                          <a:uFillTx/>
                          <a:latin typeface="+mn-lt"/>
                          <a:ea typeface="+mn-ea"/>
                          <a:cs typeface="+mn-cs"/>
                          <a:sym typeface="Arial"/>
                        </a:rPr>
                        <a:t>parameters</a:t>
                      </a:r>
                      <a:endParaRPr lang="ro-RO" sz="1600" b="0" i="0" u="none" strike="noStrike" kern="0" cap="none" spc="0" baseline="0" dirty="0">
                        <a:ln>
                          <a:noFill/>
                        </a:ln>
                        <a:solidFill>
                          <a:schemeClr val="tx1"/>
                        </a:solidFill>
                        <a:uFillTx/>
                        <a:latin typeface="+mn-lt"/>
                        <a:ea typeface="+mn-ea"/>
                        <a:cs typeface="+mn-cs"/>
                        <a:sym typeface="Arial"/>
                      </a:endParaRPr>
                    </a:p>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(Input </a:t>
                      </a:r>
                      <a:r>
                        <a:rPr lang="ro-RO" sz="1600" b="0" i="0" u="none" strike="noStrike" kern="0" cap="none" spc="0" baseline="0" dirty="0" err="1">
                          <a:ln>
                            <a:noFill/>
                          </a:ln>
                          <a:solidFill>
                            <a:schemeClr val="tx1"/>
                          </a:solidFill>
                          <a:uFillTx/>
                          <a:latin typeface="+mn-lt"/>
                          <a:ea typeface="+mn-ea"/>
                          <a:cs typeface="+mn-cs"/>
                          <a:sym typeface="Arial"/>
                        </a:rPr>
                        <a:t>power</a:t>
                      </a:r>
                      <a:r>
                        <a:rPr lang="ro-RO" sz="1600" b="0" i="0" u="none" strike="noStrike" kern="0" cap="none" spc="0" baseline="0" dirty="0">
                          <a:ln>
                            <a:noFill/>
                          </a:ln>
                          <a:solidFill>
                            <a:schemeClr val="tx1"/>
                          </a:solidFill>
                          <a:uFillTx/>
                          <a:latin typeface="+mn-lt"/>
                          <a:ea typeface="+mn-ea"/>
                          <a:cs typeface="+mn-cs"/>
                          <a:sym typeface="Arial"/>
                        </a:rPr>
                        <a:t>)</a:t>
                      </a:r>
                    </a:p>
                  </a:txBody>
                  <a:tcPr/>
                </a:tc>
                <a:tc rowSpan="3">
                  <a:txBody>
                    <a:bodyPr/>
                    <a:lstStyle/>
                    <a:p>
                      <a:pPr marL="12700" lvl="1" algn="ctr" eaLnBrk="1" fontAlgn="auto" hangingPunct="1">
                        <a:spcBef>
                          <a:spcPts val="0"/>
                        </a:spcBef>
                        <a:spcAft>
                          <a:spcPts val="0"/>
                        </a:spcAft>
                        <a:defRPr/>
                      </a:pPr>
                      <a:endParaRPr lang="ro-RO" sz="1600" b="0" i="0" u="none" strike="noStrike" kern="0" cap="none" spc="0" baseline="0" dirty="0">
                        <a:ln>
                          <a:noFill/>
                        </a:ln>
                        <a:solidFill>
                          <a:schemeClr val="tx1"/>
                        </a:solidFill>
                        <a:uFillTx/>
                        <a:latin typeface="+mn-lt"/>
                        <a:ea typeface="+mn-ea"/>
                        <a:cs typeface="+mn-cs"/>
                        <a:sym typeface="Arial"/>
                      </a:endParaRPr>
                    </a:p>
                  </a:txBody>
                  <a:tcPr/>
                </a:tc>
                <a:tc>
                  <a:txBody>
                    <a:bodyPr/>
                    <a:lstStyle/>
                    <a:p>
                      <a:pPr marL="12700" lvl="1" algn="ctr" eaLnBrk="1" fontAlgn="auto" hangingPunct="1">
                        <a:spcBef>
                          <a:spcPts val="0"/>
                        </a:spcBef>
                        <a:spcAft>
                          <a:spcPts val="0"/>
                        </a:spcAft>
                        <a:defRPr/>
                      </a:pPr>
                      <a:r>
                        <a:rPr lang="ro-RO" sz="1600" b="0" i="0" u="none" strike="noStrike" kern="0" cap="none" spc="0" baseline="0" dirty="0" err="1">
                          <a:ln>
                            <a:noFill/>
                          </a:ln>
                          <a:solidFill>
                            <a:schemeClr val="tx1"/>
                          </a:solidFill>
                          <a:uFillTx/>
                          <a:latin typeface="+mn-lt"/>
                          <a:ea typeface="+mn-ea"/>
                          <a:cs typeface="+mn-cs"/>
                          <a:sym typeface="Arial"/>
                        </a:rPr>
                        <a:t>Pressure</a:t>
                      </a:r>
                      <a:r>
                        <a:rPr lang="ro-RO" sz="1600" b="0" i="0" u="none" strike="noStrike" kern="0" cap="none" spc="0" baseline="0" dirty="0">
                          <a:ln>
                            <a:noFill/>
                          </a:ln>
                          <a:solidFill>
                            <a:schemeClr val="tx1"/>
                          </a:solidFill>
                          <a:uFillTx/>
                          <a:latin typeface="+mn-lt"/>
                          <a:ea typeface="+mn-ea"/>
                          <a:cs typeface="+mn-cs"/>
                          <a:sym typeface="Arial"/>
                        </a:rPr>
                        <a:t> </a:t>
                      </a:r>
                    </a:p>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(1e-03 – 1e-01 </a:t>
                      </a:r>
                      <a:r>
                        <a:rPr lang="ro-RO" sz="1600" b="0" i="0" u="none" strike="noStrike" kern="0" cap="none" spc="0" baseline="0" dirty="0" err="1">
                          <a:ln>
                            <a:noFill/>
                          </a:ln>
                          <a:solidFill>
                            <a:schemeClr val="tx1"/>
                          </a:solidFill>
                          <a:uFillTx/>
                          <a:latin typeface="+mn-lt"/>
                          <a:ea typeface="+mn-ea"/>
                          <a:cs typeface="+mn-cs"/>
                          <a:sym typeface="Arial"/>
                        </a:rPr>
                        <a:t>mbar</a:t>
                      </a:r>
                      <a:r>
                        <a:rPr lang="ro-RO" sz="1600" b="0" i="0" u="none" strike="noStrike" kern="0" cap="none" spc="0" baseline="0" dirty="0">
                          <a:ln>
                            <a:noFill/>
                          </a:ln>
                          <a:solidFill>
                            <a:schemeClr val="tx1"/>
                          </a:solidFill>
                          <a:uFillTx/>
                          <a:latin typeface="+mn-lt"/>
                          <a:ea typeface="+mn-ea"/>
                          <a:cs typeface="+mn-cs"/>
                          <a:sym typeface="Arial"/>
                        </a:rPr>
                        <a:t>) </a:t>
                      </a:r>
                    </a:p>
                  </a:txBody>
                  <a:tcPr/>
                </a:tc>
                <a:extLst>
                  <a:ext uri="{0D108BD9-81ED-4DB2-BD59-A6C34878D82A}">
                    <a16:rowId xmlns:a16="http://schemas.microsoft.com/office/drawing/2014/main" val="9976473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err="1">
                          <a:ln>
                            <a:noFill/>
                          </a:ln>
                          <a:solidFill>
                            <a:schemeClr val="tx1"/>
                          </a:solidFill>
                          <a:uFillTx/>
                          <a:latin typeface="+mn-lt"/>
                          <a:ea typeface="+mn-ea"/>
                          <a:cs typeface="+mn-cs"/>
                          <a:sym typeface="Arial"/>
                        </a:rPr>
                        <a:t>HiPIMS</a:t>
                      </a:r>
                      <a:r>
                        <a:rPr lang="ro-RO" sz="1600" b="0" i="0" u="none" strike="noStrike" kern="0" cap="none" spc="0" baseline="0" dirty="0">
                          <a:ln>
                            <a:noFill/>
                          </a:ln>
                          <a:solidFill>
                            <a:schemeClr val="tx1"/>
                          </a:solidFill>
                          <a:uFillTx/>
                          <a:latin typeface="+mn-lt"/>
                          <a:ea typeface="+mn-ea"/>
                          <a:cs typeface="+mn-cs"/>
                          <a:sym typeface="Arial"/>
                        </a:rPr>
                        <a:t> MP </a:t>
                      </a:r>
                      <a:r>
                        <a:rPr lang="ro-RO" sz="1600" b="0" i="0" u="none" strike="noStrike" kern="0" cap="none" spc="0" baseline="0" dirty="0" err="1">
                          <a:ln>
                            <a:noFill/>
                          </a:ln>
                          <a:solidFill>
                            <a:schemeClr val="tx1"/>
                          </a:solidFill>
                          <a:uFillTx/>
                          <a:latin typeface="+mn-lt"/>
                          <a:ea typeface="+mn-ea"/>
                          <a:cs typeface="+mn-cs"/>
                          <a:sym typeface="Arial"/>
                        </a:rPr>
                        <a:t>and</a:t>
                      </a:r>
                      <a:r>
                        <a:rPr lang="ro-RO" sz="1600" b="0" i="0" u="none" strike="noStrike" kern="0" cap="none" spc="0" baseline="0" dirty="0">
                          <a:ln>
                            <a:noFill/>
                          </a:ln>
                          <a:solidFill>
                            <a:schemeClr val="tx1"/>
                          </a:solidFill>
                          <a:uFillTx/>
                          <a:latin typeface="+mn-lt"/>
                          <a:ea typeface="+mn-ea"/>
                          <a:cs typeface="+mn-cs"/>
                          <a:sym typeface="Arial"/>
                        </a:rPr>
                        <a:t> BP plasma </a:t>
                      </a:r>
                      <a:r>
                        <a:rPr lang="ro-RO" sz="1600" b="0" i="0" u="none" strike="noStrike" kern="0" cap="none" spc="0" baseline="0" dirty="0" err="1">
                          <a:ln>
                            <a:noFill/>
                          </a:ln>
                          <a:solidFill>
                            <a:schemeClr val="tx1"/>
                          </a:solidFill>
                          <a:uFillTx/>
                          <a:latin typeface="+mn-lt"/>
                          <a:ea typeface="+mn-ea"/>
                          <a:cs typeface="+mn-cs"/>
                          <a:sym typeface="Arial"/>
                        </a:rPr>
                        <a:t>parameters</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b="0" i="0" u="none" strike="noStrike" kern="0" cap="none" spc="0" baseline="0" dirty="0">
                          <a:ln>
                            <a:noFill/>
                          </a:ln>
                          <a:solidFill>
                            <a:schemeClr val="tx1"/>
                          </a:solidFill>
                          <a:uFillTx/>
                          <a:latin typeface="+mn-lt"/>
                          <a:ea typeface="+mn-ea"/>
                          <a:cs typeface="+mn-cs"/>
                          <a:sym typeface="Arial"/>
                        </a:rPr>
                        <a:t>(</a:t>
                      </a:r>
                      <a:r>
                        <a:rPr lang="ro-RO" sz="1400" b="0" i="0" u="none" strike="noStrike" kern="0" cap="none" spc="0" baseline="0" dirty="0" err="1">
                          <a:ln>
                            <a:noFill/>
                          </a:ln>
                          <a:solidFill>
                            <a:schemeClr val="tx1"/>
                          </a:solidFill>
                          <a:uFillTx/>
                          <a:latin typeface="+mn-lt"/>
                          <a:ea typeface="+mn-ea"/>
                          <a:cs typeface="+mn-cs"/>
                          <a:sym typeface="Arial"/>
                        </a:rPr>
                        <a:t>Pulse</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duration</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and</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frequency</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voltage</a:t>
                      </a:r>
                      <a:endParaRPr lang="ro-RO" sz="1400" b="0" i="0" u="none" strike="noStrike" kern="0" cap="none" spc="0" baseline="0" dirty="0">
                        <a:ln>
                          <a:noFill/>
                        </a:ln>
                        <a:solidFill>
                          <a:schemeClr val="tx1"/>
                        </a:solidFill>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b="0" i="0" u="none" strike="noStrike" kern="0" cap="none" spc="0" baseline="0" dirty="0">
                          <a:ln>
                            <a:noFill/>
                          </a:ln>
                          <a:solidFill>
                            <a:schemeClr val="tx1"/>
                          </a:solidFill>
                          <a:uFillTx/>
                          <a:latin typeface="+mn-lt"/>
                          <a:ea typeface="+mn-ea"/>
                          <a:cs typeface="+mn-cs"/>
                          <a:sym typeface="Arial"/>
                        </a:rPr>
                        <a:t>for negative </a:t>
                      </a:r>
                      <a:r>
                        <a:rPr lang="ro-RO" sz="1400" b="0" i="0" u="none" strike="noStrike" kern="0" cap="none" spc="0" baseline="0" dirty="0" err="1">
                          <a:ln>
                            <a:noFill/>
                          </a:ln>
                          <a:solidFill>
                            <a:schemeClr val="tx1"/>
                          </a:solidFill>
                          <a:uFillTx/>
                          <a:latin typeface="+mn-lt"/>
                          <a:ea typeface="+mn-ea"/>
                          <a:cs typeface="+mn-cs"/>
                          <a:sym typeface="Arial"/>
                        </a:rPr>
                        <a:t>and</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positive</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pulse</a:t>
                      </a:r>
                      <a:r>
                        <a:rPr lang="ro-RO" sz="1400" b="0" i="0" u="none" strike="noStrike" kern="0" cap="none" spc="0" baseline="0" dirty="0">
                          <a:ln>
                            <a:noFill/>
                          </a:ln>
                          <a:solidFill>
                            <a:schemeClr val="tx1"/>
                          </a:solidFill>
                          <a:uFillTx/>
                          <a:latin typeface="+mn-lt"/>
                          <a:ea typeface="+mn-ea"/>
                          <a:cs typeface="+mn-cs"/>
                          <a:sym typeface="Arial"/>
                        </a:rPr>
                        <a:t>)</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o-RO" sz="1600" b="0" i="0" u="none" strike="noStrike" kern="0" cap="none" spc="0" baseline="0" dirty="0">
                        <a:ln>
                          <a:noFill/>
                        </a:ln>
                        <a:solidFill>
                          <a:schemeClr val="tx1"/>
                        </a:solidFill>
                        <a:uFillTx/>
                        <a:latin typeface="+mn-lt"/>
                        <a:ea typeface="+mn-ea"/>
                        <a:cs typeface="+mn-cs"/>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err="1">
                          <a:ln>
                            <a:noFill/>
                          </a:ln>
                          <a:solidFill>
                            <a:schemeClr val="tx1"/>
                          </a:solidFill>
                          <a:uFillTx/>
                          <a:latin typeface="+mn-lt"/>
                          <a:ea typeface="+mn-ea"/>
                          <a:cs typeface="+mn-cs"/>
                          <a:sym typeface="Arial"/>
                        </a:rPr>
                        <a:t>Acceleration</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voltage</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o-RO" sz="1600" b="0" i="0" u="none" strike="noStrike" kern="0" cap="none" spc="0" baseline="0" dirty="0">
                        <a:ln>
                          <a:noFill/>
                        </a:ln>
                        <a:solidFill>
                          <a:schemeClr val="tx1"/>
                        </a:solidFill>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(0 to-200V for MS;-700V for TVA), </a:t>
                      </a:r>
                    </a:p>
                  </a:txBody>
                  <a:tcPr/>
                </a:tc>
                <a:extLst>
                  <a:ext uri="{0D108BD9-81ED-4DB2-BD59-A6C34878D82A}">
                    <a16:rowId xmlns:a16="http://schemas.microsoft.com/office/drawing/2014/main" val="26854996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TVA </a:t>
                      </a:r>
                      <a:r>
                        <a:rPr lang="ro-RO" sz="1600" b="0" i="0" u="none" strike="noStrike" kern="0" cap="none" spc="0" baseline="0" dirty="0" err="1">
                          <a:ln>
                            <a:noFill/>
                          </a:ln>
                          <a:solidFill>
                            <a:schemeClr val="tx1"/>
                          </a:solidFill>
                          <a:uFillTx/>
                          <a:latin typeface="+mn-lt"/>
                          <a:ea typeface="+mn-ea"/>
                          <a:cs typeface="+mn-cs"/>
                          <a:sym typeface="Arial"/>
                        </a:rPr>
                        <a:t>parameters</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a:t>
                      </a:r>
                      <a:r>
                        <a:rPr lang="ro-RO" sz="1600" b="0" i="0" u="none" strike="noStrike" kern="0" cap="none" spc="0" baseline="0" dirty="0" err="1">
                          <a:ln>
                            <a:noFill/>
                          </a:ln>
                          <a:solidFill>
                            <a:schemeClr val="tx1"/>
                          </a:solidFill>
                          <a:uFillTx/>
                          <a:latin typeface="+mn-lt"/>
                          <a:ea typeface="+mn-ea"/>
                          <a:cs typeface="+mn-cs"/>
                          <a:sym typeface="Arial"/>
                        </a:rPr>
                        <a:t>voltage</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and</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current</a:t>
                      </a:r>
                      <a:r>
                        <a:rPr lang="ro-RO" sz="1600" b="0" i="0" u="none" strike="noStrike" kern="0" cap="none" spc="0" baseline="0" dirty="0">
                          <a:ln>
                            <a:noFill/>
                          </a:ln>
                          <a:solidFill>
                            <a:schemeClr val="tx1"/>
                          </a:solidFill>
                          <a:uFillTx/>
                          <a:latin typeface="+mn-lt"/>
                          <a:ea typeface="+mn-ea"/>
                          <a:cs typeface="+mn-cs"/>
                          <a:sym typeface="Arial"/>
                        </a:rPr>
                        <a:t>)</a:t>
                      </a:r>
                      <a:endParaRPr lang="en-RO" sz="1600" dirty="0"/>
                    </a:p>
                  </a:txBody>
                  <a:tcPr/>
                </a:tc>
                <a:tc vMerge="1">
                  <a:txBody>
                    <a:bodyPr/>
                    <a:lstStyle/>
                    <a:p>
                      <a:pPr algn="ctr"/>
                      <a:endParaRPr lang="en-RO"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D/Ar </a:t>
                      </a:r>
                      <a:r>
                        <a:rPr lang="ro-RO" sz="1600" b="0" i="0" u="none" strike="noStrike" kern="0" cap="none" spc="0" baseline="0" dirty="0" err="1">
                          <a:ln>
                            <a:noFill/>
                          </a:ln>
                          <a:solidFill>
                            <a:schemeClr val="tx1"/>
                          </a:solidFill>
                          <a:uFillTx/>
                          <a:latin typeface="+mn-lt"/>
                          <a:ea typeface="+mn-ea"/>
                          <a:cs typeface="+mn-cs"/>
                          <a:sym typeface="Arial"/>
                        </a:rPr>
                        <a:t>ratio</a:t>
                      </a:r>
                      <a:endParaRPr lang="ro-RO" sz="1600" b="0" i="0" u="none" strike="noStrike" kern="0" cap="none" spc="0" baseline="0" dirty="0">
                        <a:ln>
                          <a:noFill/>
                        </a:ln>
                        <a:solidFill>
                          <a:schemeClr val="tx1"/>
                        </a:solidFill>
                        <a:uFillTx/>
                        <a:latin typeface="+mn-lt"/>
                        <a:ea typeface="+mn-ea"/>
                        <a:cs typeface="+mn-cs"/>
                        <a:sym typeface="Arial"/>
                      </a:endParaRPr>
                    </a:p>
                    <a:p>
                      <a:pPr algn="ctr"/>
                      <a:r>
                        <a:rPr lang="en-RO" sz="1600" dirty="0"/>
                        <a:t>(1/20 – 1/1)</a:t>
                      </a:r>
                    </a:p>
                  </a:txBody>
                  <a:tcPr/>
                </a:tc>
                <a:extLst>
                  <a:ext uri="{0D108BD9-81ED-4DB2-BD59-A6C34878D82A}">
                    <a16:rowId xmlns:a16="http://schemas.microsoft.com/office/drawing/2014/main" val="2931280780"/>
                  </a:ext>
                </a:extLst>
              </a:tr>
            </a:tbl>
          </a:graphicData>
        </a:graphic>
      </p:graphicFrame>
      <p:sp>
        <p:nvSpPr>
          <p:cNvPr id="3" name="Footer Placeholder 3">
            <a:extLst>
              <a:ext uri="{FF2B5EF4-FFF2-40B4-BE49-F238E27FC236}">
                <a16:creationId xmlns:a16="http://schemas.microsoft.com/office/drawing/2014/main" id="{B79EB724-186D-4DCE-128A-D975645BC4D5}"/>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15</a:t>
            </a:fld>
            <a:endParaRPr lang="en-GB" altLang="en-US"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image6.png" descr="image6.png">
            <a:extLst>
              <a:ext uri="{FF2B5EF4-FFF2-40B4-BE49-F238E27FC236}">
                <a16:creationId xmlns:a16="http://schemas.microsoft.com/office/drawing/2014/main" id="{A3F7ED4E-0A05-3178-EAC6-9C0B2BAA9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t="3746" r="83743" b="72997"/>
          <a:stretch>
            <a:fillRect/>
          </a:stretch>
        </p:blipFill>
        <p:spPr bwMode="auto">
          <a:xfrm>
            <a:off x="363713" y="5867585"/>
            <a:ext cx="633413"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a:extLst>
              <a:ext uri="{FF2B5EF4-FFF2-40B4-BE49-F238E27FC236}">
                <a16:creationId xmlns:a16="http://schemas.microsoft.com/office/drawing/2014/main" id="{948B9576-7453-6008-D4B5-2E8E6462C4BA}"/>
              </a:ext>
            </a:extLst>
          </p:cNvPr>
          <p:cNvSpPr txBox="1"/>
          <p:nvPr/>
        </p:nvSpPr>
        <p:spPr>
          <a:xfrm>
            <a:off x="1857275" y="3410929"/>
            <a:ext cx="8144634" cy="1154162"/>
          </a:xfrm>
          <a:prstGeom prst="rect">
            <a:avLst/>
          </a:prstGeom>
          <a:noFill/>
        </p:spPr>
        <p:txBody>
          <a:bodyPr wrap="square">
            <a:spAutoFit/>
          </a:bodyPr>
          <a:lstStyle/>
          <a:p>
            <a:r>
              <a:rPr lang="en-US" sz="1600" b="1" u="sng" dirty="0"/>
              <a:t>S. </a:t>
            </a:r>
            <a:r>
              <a:rPr lang="en-US" sz="1600" b="1" u="sng" dirty="0" err="1"/>
              <a:t>Vizireanu</a:t>
            </a:r>
            <a:r>
              <a:rPr lang="en-US" sz="1600" b="1" dirty="0"/>
              <a:t>, </a:t>
            </a:r>
            <a:r>
              <a:rPr lang="en-US" sz="1600" dirty="0"/>
              <a:t>D. </a:t>
            </a:r>
            <a:r>
              <a:rPr lang="en-US" sz="1600" dirty="0" err="1"/>
              <a:t>Stoica</a:t>
            </a:r>
            <a:r>
              <a:rPr lang="en-US" sz="1600" dirty="0"/>
              <a:t>, T. </a:t>
            </a:r>
            <a:r>
              <a:rPr lang="en-US" sz="1600" dirty="0" err="1"/>
              <a:t>Acsente</a:t>
            </a:r>
            <a:r>
              <a:rPr lang="en-US" sz="1600" dirty="0"/>
              <a:t>, V. </a:t>
            </a:r>
            <a:r>
              <a:rPr lang="en-US" sz="1600" dirty="0" err="1"/>
              <a:t>Satulu</a:t>
            </a:r>
            <a:r>
              <a:rPr lang="en-US" sz="1600" dirty="0"/>
              <a:t>, </a:t>
            </a:r>
            <a:r>
              <a:rPr lang="en-US" sz="1600" b="1" dirty="0"/>
              <a:t>G. </a:t>
            </a:r>
            <a:r>
              <a:rPr lang="en-US" sz="1600" b="1" dirty="0" err="1"/>
              <a:t>Dinescu</a:t>
            </a:r>
            <a:r>
              <a:rPr lang="en-US" sz="1600" b="1" dirty="0"/>
              <a:t>, F. Dumitrache, </a:t>
            </a:r>
            <a:r>
              <a:rPr lang="en-US" sz="1600" dirty="0"/>
              <a:t>Marius Dumitru, G. </a:t>
            </a:r>
            <a:r>
              <a:rPr lang="en-US" sz="1600" dirty="0" err="1"/>
              <a:t>Morjan</a:t>
            </a:r>
            <a:endParaRPr lang="en-US" sz="1600" dirty="0"/>
          </a:p>
          <a:p>
            <a:endParaRPr lang="en-US" sz="1600" b="1" dirty="0"/>
          </a:p>
          <a:p>
            <a:r>
              <a:rPr lang="en-US" sz="1600" b="1" i="1" dirty="0"/>
              <a:t>IAP-Romania</a:t>
            </a:r>
          </a:p>
          <a:p>
            <a:endParaRPr lang="en-US" sz="500" i="1" dirty="0"/>
          </a:p>
        </p:txBody>
      </p:sp>
      <p:sp>
        <p:nvSpPr>
          <p:cNvPr id="4" name="Title 1">
            <a:extLst>
              <a:ext uri="{FF2B5EF4-FFF2-40B4-BE49-F238E27FC236}">
                <a16:creationId xmlns:a16="http://schemas.microsoft.com/office/drawing/2014/main" id="{060CC313-5E43-76A0-39DD-C001AF073B08}"/>
              </a:ext>
            </a:extLst>
          </p:cNvPr>
          <p:cNvSpPr txBox="1">
            <a:spLocks/>
          </p:cNvSpPr>
          <p:nvPr/>
        </p:nvSpPr>
        <p:spPr>
          <a:xfrm>
            <a:off x="1640921" y="2196651"/>
            <a:ext cx="8577343" cy="842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Verdana" panose="020B0604030504040204" pitchFamily="34" charset="0"/>
              </a:rPr>
              <a:t>Approaches for surface coating with Boron by PECVD at low and high deposition rates using diborane as precursor</a:t>
            </a:r>
            <a:endParaRPr lang="en-US" sz="2000" b="1"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9885-2881-5F78-FF58-B638DF0B4E06}"/>
              </a:ext>
            </a:extLst>
          </p:cNvPr>
          <p:cNvSpPr>
            <a:spLocks noGrp="1"/>
          </p:cNvSpPr>
          <p:nvPr>
            <p:ph type="title"/>
          </p:nvPr>
        </p:nvSpPr>
        <p:spPr>
          <a:xfrm>
            <a:off x="1786402" y="376036"/>
            <a:ext cx="3476625" cy="542925"/>
          </a:xfrm>
        </p:spPr>
        <p:txBody>
          <a:bodyPr>
            <a:normAutofit/>
          </a:bodyPr>
          <a:lstStyle/>
          <a:p>
            <a:r>
              <a:rPr lang="en-US" sz="2700" b="1" dirty="0">
                <a:latin typeface="Tahoma" panose="020B0604030504040204" pitchFamily="34" charset="0"/>
                <a:ea typeface="Tahoma" panose="020B0604030504040204" pitchFamily="34" charset="0"/>
                <a:cs typeface="Tahoma" panose="020B0604030504040204" pitchFamily="34" charset="0"/>
              </a:rPr>
              <a:t>Outline</a:t>
            </a:r>
          </a:p>
        </p:txBody>
      </p:sp>
      <p:sp>
        <p:nvSpPr>
          <p:cNvPr id="4" name="TextBox 3">
            <a:extLst>
              <a:ext uri="{FF2B5EF4-FFF2-40B4-BE49-F238E27FC236}">
                <a16:creationId xmlns:a16="http://schemas.microsoft.com/office/drawing/2014/main" id="{DDA48E5F-EB9D-C159-1373-8F03E156D10B}"/>
              </a:ext>
            </a:extLst>
          </p:cNvPr>
          <p:cNvSpPr txBox="1"/>
          <p:nvPr/>
        </p:nvSpPr>
        <p:spPr>
          <a:xfrm>
            <a:off x="1649413" y="1587079"/>
            <a:ext cx="8893175" cy="3906198"/>
          </a:xfrm>
          <a:prstGeom prst="rect">
            <a:avLst/>
          </a:prstGeom>
          <a:noFill/>
        </p:spPr>
        <p:txBody>
          <a:bodyPr wrap="square">
            <a:spAutoFit/>
          </a:bodyPr>
          <a:lstStyle/>
          <a:p>
            <a:pPr marL="214313" indent="-214313">
              <a:buFont typeface="Wingdings" panose="05000000000000000000" pitchFamily="2" charset="2"/>
              <a:buChar char="Ø"/>
            </a:pPr>
            <a:r>
              <a:rPr lang="en-US" sz="1850" b="1" dirty="0">
                <a:ea typeface="Tahoma" panose="020B0604030504040204" pitchFamily="34" charset="0"/>
                <a:cs typeface="Tahoma" panose="020B0604030504040204" pitchFamily="34" charset="0"/>
              </a:rPr>
              <a:t>Experimental capabilities at INFLPR for plasma and laser CVD in diborane; </a:t>
            </a:r>
            <a:endParaRPr lang="en-US" sz="1850" b="1" baseline="-25000" dirty="0">
              <a:ea typeface="Tahoma" panose="020B0604030504040204" pitchFamily="34" charset="0"/>
              <a:cs typeface="Tahoma" panose="020B0604030504040204" pitchFamily="34" charset="0"/>
            </a:endParaRPr>
          </a:p>
          <a:p>
            <a:pPr marL="900113" lvl="2" indent="-214313">
              <a:buFont typeface="Wingdings" panose="05000000000000000000" pitchFamily="2" charset="2"/>
              <a:buChar char="Ø"/>
            </a:pPr>
            <a:r>
              <a:rPr lang="en-US" dirty="0">
                <a:ea typeface="Tahoma" panose="020B0604030504040204" pitchFamily="34" charset="0"/>
                <a:cs typeface="Tahoma" panose="020B0604030504040204" pitchFamily="34" charset="0"/>
              </a:rPr>
              <a:t>PECVD configurations used for boron deposition; </a:t>
            </a:r>
          </a:p>
          <a:p>
            <a:pPr marL="900113" lvl="2" indent="-214313">
              <a:spcAft>
                <a:spcPts val="450"/>
              </a:spcAft>
              <a:buFont typeface="Wingdings" panose="05000000000000000000" pitchFamily="2" charset="2"/>
              <a:buChar char="Ø"/>
            </a:pPr>
            <a:r>
              <a:rPr lang="en-US" dirty="0">
                <a:ea typeface="Tahoma" panose="020B0604030504040204" pitchFamily="34" charset="0"/>
                <a:cs typeface="Tahoma" panose="020B0604030504040204" pitchFamily="34" charset="0"/>
              </a:rPr>
              <a:t>Laser pyrolysis configuration used for preparation of B based nanoparticles;</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Experimental parameters and sample labelling; </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Results on Glow discharge (GD-) samples: Surface morphology;</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Results on Plasma jet (J-) samples:  Surface morphology;</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Time stability of boron samples on Si substrates;</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Boron samples deposited on W substrates;</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Boron samples deposited for various temperatures;</a:t>
            </a:r>
          </a:p>
          <a:p>
            <a:pPr marL="214313" indent="-214313">
              <a:spcAft>
                <a:spcPts val="450"/>
              </a:spcAft>
              <a:buFont typeface="Wingdings" panose="05000000000000000000" pitchFamily="2" charset="2"/>
              <a:buChar char="Ø"/>
            </a:pPr>
            <a:r>
              <a:rPr lang="en-US" sz="2000" b="1" dirty="0">
                <a:cs typeface="Times New Roman" panose="02020603050405020304" pitchFamily="18" charset="0"/>
              </a:rPr>
              <a:t>Boron samples composition- </a:t>
            </a:r>
            <a:r>
              <a:rPr lang="ro-RO" sz="2000" b="1" dirty="0">
                <a:cs typeface="Times New Roman" panose="02020603050405020304" pitchFamily="18" charset="0"/>
              </a:rPr>
              <a:t>XPS investigation</a:t>
            </a:r>
            <a:r>
              <a:rPr lang="en-US" sz="2000" b="1" dirty="0">
                <a:ea typeface="Tahoma" panose="020B0604030504040204" pitchFamily="34" charset="0"/>
                <a:cs typeface="Tahoma" panose="020B0604030504040204" pitchFamily="34" charset="0"/>
              </a:rPr>
              <a:t>;</a:t>
            </a:r>
          </a:p>
          <a:p>
            <a:pPr marL="214313" indent="-214313">
              <a:spcAft>
                <a:spcPts val="450"/>
              </a:spcAft>
              <a:buFont typeface="Wingdings" panose="05000000000000000000" pitchFamily="2" charset="2"/>
              <a:buChar char="Ø"/>
            </a:pPr>
            <a:r>
              <a:rPr lang="en-US" sz="2000" b="1" dirty="0">
                <a:ea typeface="Tahoma" panose="020B0604030504040204" pitchFamily="34" charset="0"/>
                <a:cs typeface="Tahoma" panose="020B0604030504040204" pitchFamily="34" charset="0"/>
              </a:rPr>
              <a:t>Conclusions and future plans. </a:t>
            </a:r>
          </a:p>
        </p:txBody>
      </p:sp>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17</a:t>
            </a:fld>
            <a:endParaRPr lang="en-GB" altLang="en-US" dirty="0"/>
          </a:p>
        </p:txBody>
      </p:sp>
    </p:spTree>
    <p:extLst>
      <p:ext uri="{BB962C8B-B14F-4D97-AF65-F5344CB8AC3E}">
        <p14:creationId xmlns:p14="http://schemas.microsoft.com/office/powerpoint/2010/main" val="1090376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1417-C324-4DB5-7B98-901CDD50010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678856D-261C-802B-48B1-7235AE8C9AFE}"/>
              </a:ext>
            </a:extLst>
          </p:cNvPr>
          <p:cNvSpPr txBox="1">
            <a:spLocks/>
          </p:cNvSpPr>
          <p:nvPr/>
        </p:nvSpPr>
        <p:spPr>
          <a:xfrm>
            <a:off x="1727612" y="6441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latin typeface="Tahoma" panose="020B0604030504040204" pitchFamily="34" charset="0"/>
                <a:ea typeface="Tahoma" panose="020B0604030504040204" pitchFamily="34" charset="0"/>
                <a:cs typeface="Tahoma" panose="020B0604030504040204" pitchFamily="34" charset="0"/>
              </a:rPr>
              <a:t>Experimental capability at INFLPR</a:t>
            </a:r>
          </a:p>
          <a:p>
            <a:r>
              <a:rPr lang="en-US" sz="2700" b="1" dirty="0">
                <a:latin typeface="Tahoma" panose="020B0604030504040204" pitchFamily="34" charset="0"/>
                <a:ea typeface="Tahoma" panose="020B0604030504040204" pitchFamily="34" charset="0"/>
                <a:cs typeface="Tahoma" panose="020B0604030504040204" pitchFamily="34" charset="0"/>
              </a:rPr>
              <a:t>for a </a:t>
            </a:r>
            <a:r>
              <a:rPr lang="en-US" sz="2700" b="1" dirty="0" err="1">
                <a:latin typeface="Tahoma" panose="020B0604030504040204" pitchFamily="34" charset="0"/>
                <a:ea typeface="Tahoma" panose="020B0604030504040204" pitchFamily="34" charset="0"/>
                <a:cs typeface="Tahoma" panose="020B0604030504040204" pitchFamily="34" charset="0"/>
              </a:rPr>
              <a:t>boronization</a:t>
            </a:r>
            <a:r>
              <a:rPr lang="en-US" sz="2700" b="1" dirty="0">
                <a:latin typeface="Tahoma" panose="020B0604030504040204" pitchFamily="34" charset="0"/>
                <a:ea typeface="Tahoma" panose="020B0604030504040204" pitchFamily="34" charset="0"/>
                <a:cs typeface="Tahoma" panose="020B0604030504040204" pitchFamily="34" charset="0"/>
              </a:rPr>
              <a:t> in diborane</a:t>
            </a:r>
            <a:endParaRPr lang="en-US" sz="2700" b="1" strike="sngStrike"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1DF4F0B1-DD23-633F-6ECA-CDED1001C361}"/>
              </a:ext>
            </a:extLst>
          </p:cNvPr>
          <p:cNvSpPr txBox="1"/>
          <p:nvPr/>
        </p:nvSpPr>
        <p:spPr>
          <a:xfrm>
            <a:off x="1681543" y="4721878"/>
            <a:ext cx="4284467" cy="1246495"/>
          </a:xfrm>
          <a:prstGeom prst="rect">
            <a:avLst/>
          </a:prstGeom>
          <a:noFill/>
        </p:spPr>
        <p:txBody>
          <a:bodyPr wrap="square" rtlCol="0">
            <a:spAutoFit/>
          </a:bodyPr>
          <a:lstStyle/>
          <a:p>
            <a:pPr algn="just"/>
            <a:r>
              <a:rPr lang="en-US" sz="1500" b="1" dirty="0"/>
              <a:t>One essential component of the deposition </a:t>
            </a:r>
            <a:r>
              <a:rPr lang="en-US" sz="1500" dirty="0"/>
              <a:t>system is the </a:t>
            </a:r>
            <a:r>
              <a:rPr lang="en-US" sz="1500" u="sng" dirty="0"/>
              <a:t>container in which we burn the flammable gas</a:t>
            </a:r>
            <a:r>
              <a:rPr lang="en-US" sz="1500" dirty="0"/>
              <a:t>. At INFLPR this container was used before for burning silane </a:t>
            </a:r>
            <a:r>
              <a:rPr lang="en-US" sz="1500" b="1" dirty="0"/>
              <a:t>SiH</a:t>
            </a:r>
            <a:r>
              <a:rPr lang="en-US" sz="1500" b="1" baseline="-25000" dirty="0"/>
              <a:t>4</a:t>
            </a:r>
            <a:r>
              <a:rPr lang="en-US" sz="1500" dirty="0"/>
              <a:t> and lately for </a:t>
            </a:r>
            <a:r>
              <a:rPr lang="en-US" sz="1500" b="1" dirty="0"/>
              <a:t>B</a:t>
            </a:r>
            <a:r>
              <a:rPr lang="en-US" sz="1500" b="1" baseline="-25000" dirty="0"/>
              <a:t>2</a:t>
            </a:r>
            <a:r>
              <a:rPr lang="en-US" sz="1500" b="1" dirty="0"/>
              <a:t>H</a:t>
            </a:r>
            <a:r>
              <a:rPr lang="en-US" sz="1500" b="1" baseline="-25000" dirty="0"/>
              <a:t>6 </a:t>
            </a:r>
            <a:r>
              <a:rPr lang="en-US" sz="1500" dirty="0"/>
              <a:t>for boron doping by laser pyrolysis [1].</a:t>
            </a:r>
            <a:endParaRPr lang="en-US" sz="1500" baseline="-25000" dirty="0"/>
          </a:p>
        </p:txBody>
      </p:sp>
      <p:sp>
        <p:nvSpPr>
          <p:cNvPr id="8" name="TextBox 7">
            <a:extLst>
              <a:ext uri="{FF2B5EF4-FFF2-40B4-BE49-F238E27FC236}">
                <a16:creationId xmlns:a16="http://schemas.microsoft.com/office/drawing/2014/main" id="{67E6EC0D-67EA-AD3F-0271-C9FD0494E39A}"/>
              </a:ext>
            </a:extLst>
          </p:cNvPr>
          <p:cNvSpPr txBox="1"/>
          <p:nvPr/>
        </p:nvSpPr>
        <p:spPr>
          <a:xfrm>
            <a:off x="1623942" y="1192135"/>
            <a:ext cx="7088985" cy="923330"/>
          </a:xfrm>
          <a:prstGeom prst="rect">
            <a:avLst/>
          </a:prstGeom>
          <a:noFill/>
        </p:spPr>
        <p:txBody>
          <a:bodyPr wrap="square" rtlCol="0">
            <a:spAutoFit/>
          </a:bodyPr>
          <a:lstStyle/>
          <a:p>
            <a:pPr algn="just"/>
            <a:r>
              <a:rPr lang="en-US" b="1" dirty="0"/>
              <a:t>Advantages</a:t>
            </a:r>
            <a:r>
              <a:rPr lang="en-US" dirty="0"/>
              <a:t>: PECVD boron samples can be similar to those used in tokamak walls after boronization </a:t>
            </a:r>
          </a:p>
          <a:p>
            <a:pPr algn="just"/>
            <a:r>
              <a:rPr lang="en-US" b="1" dirty="0"/>
              <a:t>Drawback: </a:t>
            </a:r>
            <a:r>
              <a:rPr lang="en-US" dirty="0"/>
              <a:t>difficulties in diborane manipulation  </a:t>
            </a:r>
            <a:endParaRPr lang="ro-RO" dirty="0"/>
          </a:p>
        </p:txBody>
      </p:sp>
      <p:sp>
        <p:nvSpPr>
          <p:cNvPr id="2" name="TextBox 1">
            <a:extLst>
              <a:ext uri="{FF2B5EF4-FFF2-40B4-BE49-F238E27FC236}">
                <a16:creationId xmlns:a16="http://schemas.microsoft.com/office/drawing/2014/main" id="{A1AC85E2-68ED-9BEA-05F2-BFBDEC3AA77C}"/>
              </a:ext>
            </a:extLst>
          </p:cNvPr>
          <p:cNvSpPr txBox="1"/>
          <p:nvPr/>
        </p:nvSpPr>
        <p:spPr>
          <a:xfrm>
            <a:off x="1690347" y="2280230"/>
            <a:ext cx="2709009" cy="461665"/>
          </a:xfrm>
          <a:prstGeom prst="rect">
            <a:avLst/>
          </a:prstGeom>
          <a:noFill/>
        </p:spPr>
        <p:txBody>
          <a:bodyPr wrap="square" rtlCol="0">
            <a:spAutoFit/>
          </a:bodyPr>
          <a:lstStyle/>
          <a:p>
            <a:pPr algn="just"/>
            <a:r>
              <a:rPr lang="en-US" sz="2400" b="1" dirty="0"/>
              <a:t>Caution!!!</a:t>
            </a:r>
            <a:endParaRPr lang="ro-RO" sz="2400" b="1" dirty="0"/>
          </a:p>
        </p:txBody>
      </p:sp>
      <p:pic>
        <p:nvPicPr>
          <p:cNvPr id="4" name="Picture 3">
            <a:extLst>
              <a:ext uri="{FF2B5EF4-FFF2-40B4-BE49-F238E27FC236}">
                <a16:creationId xmlns:a16="http://schemas.microsoft.com/office/drawing/2014/main" id="{BC18E321-48DC-4AA6-F789-EC2603018709}"/>
              </a:ext>
            </a:extLst>
          </p:cNvPr>
          <p:cNvPicPr>
            <a:picLocks noChangeAspect="1"/>
          </p:cNvPicPr>
          <p:nvPr/>
        </p:nvPicPr>
        <p:blipFill>
          <a:blip r:embed="rId2"/>
          <a:stretch>
            <a:fillRect/>
          </a:stretch>
        </p:blipFill>
        <p:spPr>
          <a:xfrm>
            <a:off x="3432120" y="2212319"/>
            <a:ext cx="1590749" cy="851237"/>
          </a:xfrm>
          <a:prstGeom prst="rect">
            <a:avLst/>
          </a:prstGeom>
        </p:spPr>
      </p:pic>
      <p:sp>
        <p:nvSpPr>
          <p:cNvPr id="21" name="TextBox 20">
            <a:extLst>
              <a:ext uri="{FF2B5EF4-FFF2-40B4-BE49-F238E27FC236}">
                <a16:creationId xmlns:a16="http://schemas.microsoft.com/office/drawing/2014/main" id="{255F1250-9358-3D53-D29A-ECC97771F4A3}"/>
              </a:ext>
            </a:extLst>
          </p:cNvPr>
          <p:cNvSpPr txBox="1"/>
          <p:nvPr/>
        </p:nvSpPr>
        <p:spPr>
          <a:xfrm>
            <a:off x="1727613" y="3142160"/>
            <a:ext cx="4525375" cy="369332"/>
          </a:xfrm>
          <a:prstGeom prst="rect">
            <a:avLst/>
          </a:prstGeom>
          <a:noFill/>
        </p:spPr>
        <p:txBody>
          <a:bodyPr wrap="square" rtlCol="0">
            <a:spAutoFit/>
          </a:bodyPr>
          <a:lstStyle/>
          <a:p>
            <a:pPr algn="just"/>
            <a:r>
              <a:rPr lang="en-US" b="1" dirty="0"/>
              <a:t>Details for handling diborane B2H6</a:t>
            </a:r>
            <a:endParaRPr lang="ro-RO" b="1" dirty="0"/>
          </a:p>
        </p:txBody>
      </p:sp>
      <p:sp>
        <p:nvSpPr>
          <p:cNvPr id="25" name="TextBox 24">
            <a:extLst>
              <a:ext uri="{FF2B5EF4-FFF2-40B4-BE49-F238E27FC236}">
                <a16:creationId xmlns:a16="http://schemas.microsoft.com/office/drawing/2014/main" id="{5E0A467F-2BCB-3596-7D96-98C9E1116933}"/>
              </a:ext>
            </a:extLst>
          </p:cNvPr>
          <p:cNvSpPr txBox="1"/>
          <p:nvPr/>
        </p:nvSpPr>
        <p:spPr>
          <a:xfrm>
            <a:off x="1524001" y="3459708"/>
            <a:ext cx="4468105" cy="1169551"/>
          </a:xfrm>
          <a:prstGeom prst="rect">
            <a:avLst/>
          </a:prstGeom>
          <a:noFill/>
        </p:spPr>
        <p:txBody>
          <a:bodyPr wrap="square" rtlCol="0">
            <a:spAutoFit/>
          </a:bodyPr>
          <a:lstStyle/>
          <a:p>
            <a:pPr marL="214313" indent="-214313">
              <a:buFontTx/>
              <a:buChar char="-"/>
            </a:pPr>
            <a:r>
              <a:rPr lang="en-GB" sz="1400" dirty="0"/>
              <a:t>We used a mixture of </a:t>
            </a:r>
            <a:r>
              <a:rPr lang="en-US" sz="1100" b="1" dirty="0"/>
              <a:t>B</a:t>
            </a:r>
            <a:r>
              <a:rPr lang="en-US" sz="1100" b="1" baseline="-25000" dirty="0"/>
              <a:t>2</a:t>
            </a:r>
            <a:r>
              <a:rPr lang="en-US" sz="1100" b="1" dirty="0"/>
              <a:t>H</a:t>
            </a:r>
            <a:r>
              <a:rPr lang="en-US" sz="1100" b="1" baseline="-25000" dirty="0"/>
              <a:t>6</a:t>
            </a:r>
            <a:r>
              <a:rPr lang="en-US" sz="1100" b="1" dirty="0"/>
              <a:t>/H</a:t>
            </a:r>
            <a:r>
              <a:rPr lang="en-US" sz="1100" b="1" baseline="-25000" dirty="0"/>
              <a:t>2</a:t>
            </a:r>
            <a:r>
              <a:rPr lang="en-US" sz="1100" b="1" dirty="0"/>
              <a:t> at ratio 1/10</a:t>
            </a:r>
            <a:r>
              <a:rPr lang="en-GB" sz="1400" dirty="0"/>
              <a:t> in vacuum; </a:t>
            </a:r>
          </a:p>
          <a:p>
            <a:pPr marL="214313" indent="-214313">
              <a:buFontTx/>
              <a:buChar char="-"/>
            </a:pPr>
            <a:r>
              <a:rPr lang="en-GB" sz="1400" b="1" dirty="0"/>
              <a:t>Non-used B</a:t>
            </a:r>
            <a:r>
              <a:rPr lang="en-GB" sz="1400" b="1" baseline="-25000" dirty="0"/>
              <a:t>2</a:t>
            </a:r>
            <a:r>
              <a:rPr lang="en-GB" sz="1400" b="1" dirty="0"/>
              <a:t>H</a:t>
            </a:r>
            <a:r>
              <a:rPr lang="en-GB" sz="1400" b="1" baseline="-25000" dirty="0"/>
              <a:t>6</a:t>
            </a:r>
            <a:r>
              <a:rPr lang="en-GB" sz="1400" b="1" dirty="0"/>
              <a:t>  is burning </a:t>
            </a:r>
            <a:r>
              <a:rPr lang="en-GB" sz="1400" dirty="0"/>
              <a:t>before exhausting;</a:t>
            </a:r>
          </a:p>
          <a:p>
            <a:pPr marL="214313" indent="-214313">
              <a:buFontTx/>
              <a:buChar char="-"/>
            </a:pPr>
            <a:r>
              <a:rPr lang="en-GB" sz="1400" dirty="0"/>
              <a:t>Dedicated mass-flow controllers;</a:t>
            </a:r>
          </a:p>
          <a:p>
            <a:pPr marL="214313" indent="-214313">
              <a:buFontTx/>
              <a:buChar char="-"/>
            </a:pPr>
            <a:r>
              <a:rPr lang="en-GB" sz="1400" dirty="0"/>
              <a:t>Diborane detection sensors.</a:t>
            </a:r>
          </a:p>
          <a:p>
            <a:pPr marL="214313" indent="-214313">
              <a:buFontTx/>
              <a:buChar char="-"/>
            </a:pPr>
            <a:r>
              <a:rPr lang="en-GB" sz="1400" dirty="0"/>
              <a:t>More safety measure must be implemented</a:t>
            </a:r>
            <a:endParaRPr lang="en-US" sz="1400" dirty="0"/>
          </a:p>
        </p:txBody>
      </p:sp>
      <p:sp>
        <p:nvSpPr>
          <p:cNvPr id="24" name="TextBox 23">
            <a:extLst>
              <a:ext uri="{FF2B5EF4-FFF2-40B4-BE49-F238E27FC236}">
                <a16:creationId xmlns:a16="http://schemas.microsoft.com/office/drawing/2014/main" id="{68651564-FEFB-BDA7-FF02-AC5F4493CB6B}"/>
              </a:ext>
            </a:extLst>
          </p:cNvPr>
          <p:cNvSpPr txBox="1"/>
          <p:nvPr/>
        </p:nvSpPr>
        <p:spPr>
          <a:xfrm>
            <a:off x="5934345" y="2172474"/>
            <a:ext cx="4409540" cy="738664"/>
          </a:xfrm>
          <a:prstGeom prst="rect">
            <a:avLst/>
          </a:prstGeom>
          <a:noFill/>
        </p:spPr>
        <p:txBody>
          <a:bodyPr wrap="none" rtlCol="0">
            <a:spAutoFit/>
          </a:bodyPr>
          <a:lstStyle/>
          <a:p>
            <a:r>
              <a:rPr lang="en-GB" sz="1400" b="1" dirty="0"/>
              <a:t>High toxicity: </a:t>
            </a:r>
            <a:r>
              <a:rPr lang="en-GB" sz="1400" dirty="0"/>
              <a:t>needs </a:t>
            </a:r>
            <a:r>
              <a:rPr lang="en-US" sz="1400" dirty="0"/>
              <a:t>special health and safety equipment. </a:t>
            </a:r>
            <a:endParaRPr lang="en-GB" sz="1400" dirty="0"/>
          </a:p>
          <a:p>
            <a:r>
              <a:rPr lang="en-GB" sz="1400" dirty="0"/>
              <a:t>-  </a:t>
            </a:r>
            <a:r>
              <a:rPr lang="en-GB" sz="1400" b="1" dirty="0"/>
              <a:t>TLV</a:t>
            </a:r>
            <a:r>
              <a:rPr lang="en-GB" sz="1400" dirty="0"/>
              <a:t> (</a:t>
            </a:r>
            <a:r>
              <a:rPr lang="en-US" sz="1400" dirty="0"/>
              <a:t>Threshold Limit Values) </a:t>
            </a:r>
            <a:r>
              <a:rPr lang="en-US" sz="1400" b="1" dirty="0"/>
              <a:t>=0.1 ppm;</a:t>
            </a:r>
          </a:p>
          <a:p>
            <a:pPr marL="214313" indent="-214313">
              <a:buFontTx/>
              <a:buChar char="-"/>
            </a:pPr>
            <a:r>
              <a:rPr lang="en-US" sz="1400" dirty="0"/>
              <a:t>immediately dangerous at 40 ppm.</a:t>
            </a:r>
          </a:p>
        </p:txBody>
      </p:sp>
      <p:sp>
        <p:nvSpPr>
          <p:cNvPr id="3" name="Left Brace 2">
            <a:extLst>
              <a:ext uri="{FF2B5EF4-FFF2-40B4-BE49-F238E27FC236}">
                <a16:creationId xmlns:a16="http://schemas.microsoft.com/office/drawing/2014/main" id="{5C1E1B0A-BF02-C0CD-C8BB-CC6BF8E7914D}"/>
              </a:ext>
            </a:extLst>
          </p:cNvPr>
          <p:cNvSpPr/>
          <p:nvPr/>
        </p:nvSpPr>
        <p:spPr>
          <a:xfrm>
            <a:off x="5631089" y="2244694"/>
            <a:ext cx="361017" cy="1510010"/>
          </a:xfrm>
          <a:prstGeom prst="leftBrace">
            <a:avLst>
              <a:gd name="adj1" fmla="val 11076"/>
              <a:gd name="adj2" fmla="val 5264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161FEE61-B2CA-0AEA-B724-3B18CE44B671}"/>
              </a:ext>
            </a:extLst>
          </p:cNvPr>
          <p:cNvSpPr txBox="1"/>
          <p:nvPr/>
        </p:nvSpPr>
        <p:spPr>
          <a:xfrm>
            <a:off x="5934345" y="3006815"/>
            <a:ext cx="4659964" cy="1077218"/>
          </a:xfrm>
          <a:prstGeom prst="rect">
            <a:avLst/>
          </a:prstGeom>
          <a:noFill/>
        </p:spPr>
        <p:txBody>
          <a:bodyPr wrap="square">
            <a:spAutoFit/>
          </a:bodyPr>
          <a:lstStyle/>
          <a:p>
            <a:r>
              <a:rPr lang="en-US" sz="1600" b="1" dirty="0"/>
              <a:t>Flammable gas:  auto ignition in air at temperature ~ 40°C.</a:t>
            </a:r>
          </a:p>
          <a:p>
            <a:r>
              <a:rPr lang="en-US" sz="1600" b="1" dirty="0"/>
              <a:t>Special procedures must be followed to prevent hazard.</a:t>
            </a:r>
            <a:endParaRPr lang="ro-RO" sz="1600" b="1" dirty="0">
              <a:solidFill>
                <a:srgbClr val="FF0000"/>
              </a:solidFill>
            </a:endParaRPr>
          </a:p>
        </p:txBody>
      </p:sp>
      <p:sp>
        <p:nvSpPr>
          <p:cNvPr id="23" name="TextBox 22">
            <a:extLst>
              <a:ext uri="{FF2B5EF4-FFF2-40B4-BE49-F238E27FC236}">
                <a16:creationId xmlns:a16="http://schemas.microsoft.com/office/drawing/2014/main" id="{C15B1EF8-4AEF-28DC-367E-6366405915EC}"/>
              </a:ext>
            </a:extLst>
          </p:cNvPr>
          <p:cNvSpPr txBox="1"/>
          <p:nvPr/>
        </p:nvSpPr>
        <p:spPr>
          <a:xfrm>
            <a:off x="1623942" y="6130002"/>
            <a:ext cx="4570857" cy="415498"/>
          </a:xfrm>
          <a:prstGeom prst="rect">
            <a:avLst/>
          </a:prstGeom>
          <a:noFill/>
        </p:spPr>
        <p:txBody>
          <a:bodyPr wrap="square">
            <a:spAutoFit/>
          </a:bodyPr>
          <a:lstStyle/>
          <a:p>
            <a:r>
              <a:rPr lang="en-US" sz="1050" dirty="0"/>
              <a:t>[1]. Balas M.; Dumitrache F. et al, Nanomaterials 2018, 8, 495 </a:t>
            </a:r>
            <a:r>
              <a:rPr lang="en-US" sz="1050" dirty="0">
                <a:hlinkClick r:id="rId3"/>
              </a:rPr>
              <a:t>https://doi.org/10.3390/nano8070495</a:t>
            </a:r>
            <a:endParaRPr lang="en-US" sz="1050" dirty="0"/>
          </a:p>
        </p:txBody>
      </p:sp>
      <p:grpSp>
        <p:nvGrpSpPr>
          <p:cNvPr id="41" name="Group 40">
            <a:extLst>
              <a:ext uri="{FF2B5EF4-FFF2-40B4-BE49-F238E27FC236}">
                <a16:creationId xmlns:a16="http://schemas.microsoft.com/office/drawing/2014/main" id="{32B398F6-1CF8-9819-ECA4-99C1F3A10B69}"/>
              </a:ext>
            </a:extLst>
          </p:cNvPr>
          <p:cNvGrpSpPr/>
          <p:nvPr/>
        </p:nvGrpSpPr>
        <p:grpSpPr>
          <a:xfrm>
            <a:off x="6265442" y="4215013"/>
            <a:ext cx="4031810" cy="2090172"/>
            <a:chOff x="6471011" y="3833061"/>
            <a:chExt cx="5375746" cy="2786896"/>
          </a:xfrm>
        </p:grpSpPr>
        <p:grpSp>
          <p:nvGrpSpPr>
            <p:cNvPr id="37" name="Group 36">
              <a:extLst>
                <a:ext uri="{FF2B5EF4-FFF2-40B4-BE49-F238E27FC236}">
                  <a16:creationId xmlns:a16="http://schemas.microsoft.com/office/drawing/2014/main" id="{E50C0B4B-21AC-5295-EECA-D7D9726A50E9}"/>
                </a:ext>
              </a:extLst>
            </p:cNvPr>
            <p:cNvGrpSpPr/>
            <p:nvPr/>
          </p:nvGrpSpPr>
          <p:grpSpPr>
            <a:xfrm>
              <a:off x="6471011" y="3833061"/>
              <a:ext cx="5375746" cy="2786896"/>
              <a:chOff x="6274315" y="3861086"/>
              <a:chExt cx="5375746" cy="2786896"/>
            </a:xfrm>
          </p:grpSpPr>
          <p:sp>
            <p:nvSpPr>
              <p:cNvPr id="19" name="TextBox 18">
                <a:extLst>
                  <a:ext uri="{FF2B5EF4-FFF2-40B4-BE49-F238E27FC236}">
                    <a16:creationId xmlns:a16="http://schemas.microsoft.com/office/drawing/2014/main" id="{205F385F-4176-30C5-FC6F-9D9EBC171304}"/>
                  </a:ext>
                </a:extLst>
              </p:cNvPr>
              <p:cNvSpPr txBox="1"/>
              <p:nvPr/>
            </p:nvSpPr>
            <p:spPr>
              <a:xfrm>
                <a:off x="9531409" y="5950355"/>
                <a:ext cx="2118652" cy="697627"/>
              </a:xfrm>
              <a:prstGeom prst="rect">
                <a:avLst/>
              </a:prstGeom>
              <a:noFill/>
            </p:spPr>
            <p:txBody>
              <a:bodyPr wrap="square" rtlCol="0">
                <a:spAutoFit/>
              </a:bodyPr>
              <a:lstStyle/>
              <a:p>
                <a:r>
                  <a:rPr lang="en-US" sz="1400" dirty="0"/>
                  <a:t>Container for</a:t>
                </a:r>
              </a:p>
              <a:p>
                <a:r>
                  <a:rPr lang="en-US" sz="1400" dirty="0"/>
                  <a:t>diborane burning</a:t>
                </a:r>
              </a:p>
            </p:txBody>
          </p:sp>
          <p:grpSp>
            <p:nvGrpSpPr>
              <p:cNvPr id="11" name="Group 10">
                <a:extLst>
                  <a:ext uri="{FF2B5EF4-FFF2-40B4-BE49-F238E27FC236}">
                    <a16:creationId xmlns:a16="http://schemas.microsoft.com/office/drawing/2014/main" id="{FFBD69F5-68D3-18B8-3240-4BF983118C08}"/>
                  </a:ext>
                </a:extLst>
              </p:cNvPr>
              <p:cNvGrpSpPr/>
              <p:nvPr/>
            </p:nvGrpSpPr>
            <p:grpSpPr>
              <a:xfrm>
                <a:off x="7642100" y="4214569"/>
                <a:ext cx="2084960" cy="1906882"/>
                <a:chOff x="6001448" y="4334620"/>
                <a:chExt cx="2084960" cy="1622732"/>
              </a:xfrm>
            </p:grpSpPr>
            <p:sp>
              <p:nvSpPr>
                <p:cNvPr id="6" name="Rectangle 5">
                  <a:extLst>
                    <a:ext uri="{FF2B5EF4-FFF2-40B4-BE49-F238E27FC236}">
                      <a16:creationId xmlns:a16="http://schemas.microsoft.com/office/drawing/2014/main" id="{62B153AC-14A0-C585-33E5-40365EC83A6D}"/>
                    </a:ext>
                  </a:extLst>
                </p:cNvPr>
                <p:cNvSpPr/>
                <p:nvPr/>
              </p:nvSpPr>
              <p:spPr>
                <a:xfrm>
                  <a:off x="6001448" y="5387209"/>
                  <a:ext cx="1753994" cy="57014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CF6A5E4-EA1B-A82A-2376-721B427CF1A7}"/>
                    </a:ext>
                  </a:extLst>
                </p:cNvPr>
                <p:cNvSpPr/>
                <p:nvPr/>
              </p:nvSpPr>
              <p:spPr>
                <a:xfrm>
                  <a:off x="7755442" y="5678425"/>
                  <a:ext cx="236414"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54F8A0-5EE8-D9C5-5296-6EE9E37F7DC6}"/>
                    </a:ext>
                  </a:extLst>
                </p:cNvPr>
                <p:cNvSpPr/>
                <p:nvPr/>
              </p:nvSpPr>
              <p:spPr>
                <a:xfrm>
                  <a:off x="7991856" y="4334620"/>
                  <a:ext cx="94552" cy="1389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row: Down 13">
                <a:extLst>
                  <a:ext uri="{FF2B5EF4-FFF2-40B4-BE49-F238E27FC236}">
                    <a16:creationId xmlns:a16="http://schemas.microsoft.com/office/drawing/2014/main" id="{9E9F2947-F030-1F9C-1BAB-650DF58640B5}"/>
                  </a:ext>
                </a:extLst>
              </p:cNvPr>
              <p:cNvSpPr/>
              <p:nvPr/>
            </p:nvSpPr>
            <p:spPr>
              <a:xfrm rot="16200000">
                <a:off x="7144493" y="5778454"/>
                <a:ext cx="154055" cy="38935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67BE61-2796-3BEB-4560-D835EA3804F6}"/>
                  </a:ext>
                </a:extLst>
              </p:cNvPr>
              <p:cNvSpPr/>
              <p:nvPr/>
            </p:nvSpPr>
            <p:spPr>
              <a:xfrm>
                <a:off x="8176684" y="4985601"/>
                <a:ext cx="103363" cy="4572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D04A227-7BE9-20CC-8C18-5C9D8BD67782}"/>
                  </a:ext>
                </a:extLst>
              </p:cNvPr>
              <p:cNvSpPr txBox="1"/>
              <p:nvPr/>
            </p:nvSpPr>
            <p:spPr>
              <a:xfrm>
                <a:off x="7967363" y="4661655"/>
                <a:ext cx="1469494" cy="410369"/>
              </a:xfrm>
              <a:prstGeom prst="rect">
                <a:avLst/>
              </a:prstGeom>
              <a:noFill/>
              <a:ln>
                <a:noFill/>
              </a:ln>
            </p:spPr>
            <p:txBody>
              <a:bodyPr wrap="square" rtlCol="0">
                <a:spAutoFit/>
              </a:bodyPr>
              <a:lstStyle/>
              <a:p>
                <a:r>
                  <a:rPr lang="en-US" sz="1400" dirty="0"/>
                  <a:t>Air inlet</a:t>
                </a:r>
              </a:p>
            </p:txBody>
          </p:sp>
          <p:sp>
            <p:nvSpPr>
              <p:cNvPr id="18" name="TextBox 17">
                <a:extLst>
                  <a:ext uri="{FF2B5EF4-FFF2-40B4-BE49-F238E27FC236}">
                    <a16:creationId xmlns:a16="http://schemas.microsoft.com/office/drawing/2014/main" id="{E50EA022-9770-0012-3007-E012AEFAD756}"/>
                  </a:ext>
                </a:extLst>
              </p:cNvPr>
              <p:cNvSpPr txBox="1"/>
              <p:nvPr/>
            </p:nvSpPr>
            <p:spPr>
              <a:xfrm>
                <a:off x="9686072" y="4153015"/>
                <a:ext cx="1869854" cy="697627"/>
              </a:xfrm>
              <a:prstGeom prst="rect">
                <a:avLst/>
              </a:prstGeom>
              <a:noFill/>
            </p:spPr>
            <p:txBody>
              <a:bodyPr wrap="square" rtlCol="0">
                <a:spAutoFit/>
              </a:bodyPr>
              <a:lstStyle/>
              <a:p>
                <a:r>
                  <a:rPr lang="en-US" sz="1400" dirty="0"/>
                  <a:t>Residual gases exhausts</a:t>
                </a:r>
              </a:p>
            </p:txBody>
          </p:sp>
          <p:sp>
            <p:nvSpPr>
              <p:cNvPr id="20" name="Arrow: Down 19">
                <a:extLst>
                  <a:ext uri="{FF2B5EF4-FFF2-40B4-BE49-F238E27FC236}">
                    <a16:creationId xmlns:a16="http://schemas.microsoft.com/office/drawing/2014/main" id="{1D85534E-1645-6866-BE62-4F36518D679C}"/>
                  </a:ext>
                </a:extLst>
              </p:cNvPr>
              <p:cNvSpPr/>
              <p:nvPr/>
            </p:nvSpPr>
            <p:spPr>
              <a:xfrm rot="10800000">
                <a:off x="9437274" y="4392118"/>
                <a:ext cx="154055" cy="38935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71ED72AD-228F-85D6-04DC-14769A9C3363}"/>
                  </a:ext>
                </a:extLst>
              </p:cNvPr>
              <p:cNvSpPr/>
              <p:nvPr/>
            </p:nvSpPr>
            <p:spPr>
              <a:xfrm>
                <a:off x="6557693" y="5173223"/>
                <a:ext cx="154055" cy="38935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46F24B7-BEA1-0FA1-8A79-A2381C86D8E9}"/>
                  </a:ext>
                </a:extLst>
              </p:cNvPr>
              <p:cNvPicPr>
                <a:picLocks noChangeAspect="1"/>
              </p:cNvPicPr>
              <p:nvPr/>
            </p:nvPicPr>
            <p:blipFill>
              <a:blip r:embed="rId4"/>
              <a:stretch>
                <a:fillRect/>
              </a:stretch>
            </p:blipFill>
            <p:spPr>
              <a:xfrm>
                <a:off x="6274315" y="5685919"/>
                <a:ext cx="575120" cy="728485"/>
              </a:xfrm>
              <a:prstGeom prst="rect">
                <a:avLst/>
              </a:prstGeom>
            </p:spPr>
          </p:pic>
          <p:sp>
            <p:nvSpPr>
              <p:cNvPr id="13" name="Rectangle 12">
                <a:extLst>
                  <a:ext uri="{FF2B5EF4-FFF2-40B4-BE49-F238E27FC236}">
                    <a16:creationId xmlns:a16="http://schemas.microsoft.com/office/drawing/2014/main" id="{9D265FDF-CDF7-A024-3294-A0672CA9F4D9}"/>
                  </a:ext>
                </a:extLst>
              </p:cNvPr>
              <p:cNvSpPr/>
              <p:nvPr/>
            </p:nvSpPr>
            <p:spPr>
              <a:xfrm>
                <a:off x="6601969" y="5734571"/>
                <a:ext cx="1040131" cy="95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9FBE47-4813-1163-66DE-AF75C5A505EF}"/>
                  </a:ext>
                </a:extLst>
              </p:cNvPr>
              <p:cNvSpPr/>
              <p:nvPr/>
            </p:nvSpPr>
            <p:spPr>
              <a:xfrm>
                <a:off x="6371323" y="4964014"/>
                <a:ext cx="108287" cy="728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C984210-C312-F7C4-9347-BC7AE166D867}"/>
                  </a:ext>
                </a:extLst>
              </p:cNvPr>
              <p:cNvSpPr txBox="1"/>
              <p:nvPr/>
            </p:nvSpPr>
            <p:spPr>
              <a:xfrm>
                <a:off x="6740410" y="6020465"/>
                <a:ext cx="1812790" cy="615553"/>
              </a:xfrm>
              <a:prstGeom prst="rect">
                <a:avLst/>
              </a:prstGeom>
              <a:noFill/>
            </p:spPr>
            <p:txBody>
              <a:bodyPr wrap="square" rtlCol="0">
                <a:spAutoFit/>
              </a:bodyPr>
              <a:lstStyle/>
              <a:p>
                <a:r>
                  <a:rPr lang="en-US" sz="1200" dirty="0"/>
                  <a:t>Vacuum pumps exhausts</a:t>
                </a:r>
              </a:p>
            </p:txBody>
          </p:sp>
          <p:sp>
            <p:nvSpPr>
              <p:cNvPr id="31" name="Arrow: Down 30">
                <a:extLst>
                  <a:ext uri="{FF2B5EF4-FFF2-40B4-BE49-F238E27FC236}">
                    <a16:creationId xmlns:a16="http://schemas.microsoft.com/office/drawing/2014/main" id="{01246C42-6CA2-F376-9FF1-39548EDF6D13}"/>
                  </a:ext>
                </a:extLst>
              </p:cNvPr>
              <p:cNvSpPr/>
              <p:nvPr/>
            </p:nvSpPr>
            <p:spPr>
              <a:xfrm>
                <a:off x="8399146" y="5053477"/>
                <a:ext cx="154055" cy="38935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5774936-BBD2-49CC-1991-3D94A7E48A77}"/>
                  </a:ext>
                </a:extLst>
              </p:cNvPr>
              <p:cNvSpPr/>
              <p:nvPr/>
            </p:nvSpPr>
            <p:spPr>
              <a:xfrm>
                <a:off x="6401492" y="4205696"/>
                <a:ext cx="1327673" cy="779905"/>
              </a:xfrm>
              <a:prstGeom prst="rect">
                <a:avLst/>
              </a:prstGeom>
              <a:solidFill>
                <a:srgbClr val="FBC5F3"/>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F5400DF9-7CAF-9727-D4EF-F51871E97601}"/>
                  </a:ext>
                </a:extLst>
              </p:cNvPr>
              <p:cNvSpPr txBox="1"/>
              <p:nvPr/>
            </p:nvSpPr>
            <p:spPr>
              <a:xfrm>
                <a:off x="6405096" y="4305445"/>
                <a:ext cx="1349598" cy="697627"/>
              </a:xfrm>
              <a:prstGeom prst="rect">
                <a:avLst/>
              </a:prstGeom>
              <a:noFill/>
              <a:ln>
                <a:noFill/>
              </a:ln>
            </p:spPr>
            <p:txBody>
              <a:bodyPr wrap="square" rtlCol="0">
                <a:spAutoFit/>
              </a:bodyPr>
              <a:lstStyle/>
              <a:p>
                <a:r>
                  <a:rPr lang="en-US" sz="1400" dirty="0"/>
                  <a:t>Discharge chamber</a:t>
                </a:r>
              </a:p>
            </p:txBody>
          </p:sp>
          <p:sp>
            <p:nvSpPr>
              <p:cNvPr id="34" name="Rectangle 33">
                <a:extLst>
                  <a:ext uri="{FF2B5EF4-FFF2-40B4-BE49-F238E27FC236}">
                    <a16:creationId xmlns:a16="http://schemas.microsoft.com/office/drawing/2014/main" id="{59E81FEC-37A8-BEA1-3B33-3764C7CAEF1D}"/>
                  </a:ext>
                </a:extLst>
              </p:cNvPr>
              <p:cNvSpPr/>
              <p:nvPr/>
            </p:nvSpPr>
            <p:spPr>
              <a:xfrm>
                <a:off x="6620107" y="3938892"/>
                <a:ext cx="91641" cy="2928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B441575-29B1-E602-2635-3C72426BC3D9}"/>
                  </a:ext>
                </a:extLst>
              </p:cNvPr>
              <p:cNvSpPr txBox="1"/>
              <p:nvPr/>
            </p:nvSpPr>
            <p:spPr>
              <a:xfrm>
                <a:off x="6707976" y="3861086"/>
                <a:ext cx="1416446" cy="410369"/>
              </a:xfrm>
              <a:prstGeom prst="rect">
                <a:avLst/>
              </a:prstGeom>
              <a:noFill/>
              <a:ln>
                <a:noFill/>
              </a:ln>
            </p:spPr>
            <p:txBody>
              <a:bodyPr wrap="square" rtlCol="0">
                <a:spAutoFit/>
              </a:bodyPr>
              <a:lstStyle/>
              <a:p>
                <a:r>
                  <a:rPr lang="en-US" sz="1400" dirty="0"/>
                  <a:t>Ar/B</a:t>
                </a:r>
                <a:r>
                  <a:rPr lang="en-US" sz="1400" baseline="-25000" dirty="0"/>
                  <a:t>2</a:t>
                </a:r>
                <a:r>
                  <a:rPr lang="en-US" sz="1400" dirty="0"/>
                  <a:t>H</a:t>
                </a:r>
                <a:r>
                  <a:rPr lang="en-US" sz="1400" baseline="-25000" dirty="0"/>
                  <a:t>6</a:t>
                </a:r>
                <a:r>
                  <a:rPr lang="en-US" sz="1400" dirty="0"/>
                  <a:t> in</a:t>
                </a:r>
              </a:p>
            </p:txBody>
          </p:sp>
          <p:sp>
            <p:nvSpPr>
              <p:cNvPr id="36" name="Arrow: Down 35">
                <a:extLst>
                  <a:ext uri="{FF2B5EF4-FFF2-40B4-BE49-F238E27FC236}">
                    <a16:creationId xmlns:a16="http://schemas.microsoft.com/office/drawing/2014/main" id="{DE15A029-D645-C81F-7F18-EDCE8ED674D9}"/>
                  </a:ext>
                </a:extLst>
              </p:cNvPr>
              <p:cNvSpPr/>
              <p:nvPr/>
            </p:nvSpPr>
            <p:spPr>
              <a:xfrm>
                <a:off x="6468481" y="3938892"/>
                <a:ext cx="98062" cy="24868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A7B97E7A-18AB-BFC8-1D91-EF3F7E1E0538}"/>
                </a:ext>
              </a:extLst>
            </p:cNvPr>
            <p:cNvCxnSpPr>
              <a:cxnSpLocks/>
            </p:cNvCxnSpPr>
            <p:nvPr/>
          </p:nvCxnSpPr>
          <p:spPr>
            <a:xfrm flipH="1" flipV="1">
              <a:off x="8672868" y="5754074"/>
              <a:ext cx="1203612" cy="499328"/>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38" name="Footer Placeholder 3">
            <a:extLst>
              <a:ext uri="{FF2B5EF4-FFF2-40B4-BE49-F238E27FC236}">
                <a16:creationId xmlns:a16="http://schemas.microsoft.com/office/drawing/2014/main" id="{5720EE77-2663-E030-1607-9FA0A27209EE}"/>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18</a:t>
            </a:fld>
            <a:endParaRPr lang="en-GB" altLang="en-US" dirty="0"/>
          </a:p>
        </p:txBody>
      </p:sp>
    </p:spTree>
    <p:extLst>
      <p:ext uri="{BB962C8B-B14F-4D97-AF65-F5344CB8AC3E}">
        <p14:creationId xmlns:p14="http://schemas.microsoft.com/office/powerpoint/2010/main" val="323736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F4A4-18F7-7EC9-DE79-0D7605B9CA81}"/>
              </a:ext>
            </a:extLst>
          </p:cNvPr>
          <p:cNvSpPr>
            <a:spLocks noGrp="1"/>
          </p:cNvSpPr>
          <p:nvPr>
            <p:ph type="title"/>
          </p:nvPr>
        </p:nvSpPr>
        <p:spPr>
          <a:xfrm>
            <a:off x="1607010" y="62073"/>
            <a:ext cx="9459716" cy="994172"/>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Two PECVD configurations used for boron deposition </a:t>
            </a:r>
          </a:p>
        </p:txBody>
      </p:sp>
      <p:sp>
        <p:nvSpPr>
          <p:cNvPr id="11" name="Rectangle 4">
            <a:extLst>
              <a:ext uri="{FF2B5EF4-FFF2-40B4-BE49-F238E27FC236}">
                <a16:creationId xmlns:a16="http://schemas.microsoft.com/office/drawing/2014/main" id="{25E1EACA-266C-810B-2E17-147EC64B382C}"/>
              </a:ext>
            </a:extLst>
          </p:cNvPr>
          <p:cNvSpPr>
            <a:spLocks noChangeArrowheads="1"/>
          </p:cNvSpPr>
          <p:nvPr/>
        </p:nvSpPr>
        <p:spPr bwMode="auto">
          <a:xfrm>
            <a:off x="7707570" y="5602197"/>
            <a:ext cx="1326058"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endParaRPr lang="en-GB" altLang="ro-RO" sz="825" dirty="0">
              <a:cs typeface="Times New Roman" panose="02020603050405020304" pitchFamily="18" charset="0"/>
            </a:endParaRPr>
          </a:p>
          <a:p>
            <a:pPr defTabSz="685800"/>
            <a:endParaRPr lang="en-GB" altLang="ro-RO" sz="1350" dirty="0"/>
          </a:p>
        </p:txBody>
      </p:sp>
      <p:sp>
        <p:nvSpPr>
          <p:cNvPr id="13" name="TextBox 12">
            <a:extLst>
              <a:ext uri="{FF2B5EF4-FFF2-40B4-BE49-F238E27FC236}">
                <a16:creationId xmlns:a16="http://schemas.microsoft.com/office/drawing/2014/main" id="{9525BA16-E956-5CC4-9C83-423F6E793DAE}"/>
              </a:ext>
            </a:extLst>
          </p:cNvPr>
          <p:cNvSpPr txBox="1"/>
          <p:nvPr/>
        </p:nvSpPr>
        <p:spPr>
          <a:xfrm>
            <a:off x="1710205" y="1788435"/>
            <a:ext cx="3596000" cy="830997"/>
          </a:xfrm>
          <a:prstGeom prst="rect">
            <a:avLst/>
          </a:prstGeom>
          <a:noFill/>
        </p:spPr>
        <p:txBody>
          <a:bodyPr wrap="square" rtlCol="0">
            <a:spAutoFit/>
          </a:bodyPr>
          <a:lstStyle/>
          <a:p>
            <a:pPr algn="just"/>
            <a:r>
              <a:rPr lang="en-US" sz="1600" dirty="0"/>
              <a:t>Set-up glass tube+ 2 parallel plate electrodes (50 mm and distance in between electrode 60 mm</a:t>
            </a:r>
          </a:p>
        </p:txBody>
      </p:sp>
      <p:cxnSp>
        <p:nvCxnSpPr>
          <p:cNvPr id="15" name="Straight Connector 14">
            <a:extLst>
              <a:ext uri="{FF2B5EF4-FFF2-40B4-BE49-F238E27FC236}">
                <a16:creationId xmlns:a16="http://schemas.microsoft.com/office/drawing/2014/main" id="{42846395-88D1-B0F9-4F5A-8DD24585A4DE}"/>
              </a:ext>
            </a:extLst>
          </p:cNvPr>
          <p:cNvCxnSpPr>
            <a:cxnSpLocks/>
          </p:cNvCxnSpPr>
          <p:nvPr/>
        </p:nvCxnSpPr>
        <p:spPr>
          <a:xfrm>
            <a:off x="5684370" y="1391564"/>
            <a:ext cx="0" cy="517819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DB5ED8A-E024-0E78-6D2C-ACB1DBB0DC30}"/>
              </a:ext>
            </a:extLst>
          </p:cNvPr>
          <p:cNvSpPr txBox="1"/>
          <p:nvPr/>
        </p:nvSpPr>
        <p:spPr>
          <a:xfrm>
            <a:off x="1683382" y="1418665"/>
            <a:ext cx="3487108" cy="369332"/>
          </a:xfrm>
          <a:prstGeom prst="rect">
            <a:avLst/>
          </a:prstGeom>
          <a:noFill/>
        </p:spPr>
        <p:txBody>
          <a:bodyPr wrap="none" rtlCol="0">
            <a:spAutoFit/>
          </a:bodyPr>
          <a:lstStyle/>
          <a:p>
            <a:r>
              <a:rPr lang="en-GB" b="1" u="sng" dirty="0"/>
              <a:t>Glow discharge (</a:t>
            </a:r>
            <a:r>
              <a:rPr lang="en-GB" b="1" u="sng" dirty="0">
                <a:solidFill>
                  <a:srgbClr val="FF0000"/>
                </a:solidFill>
              </a:rPr>
              <a:t>GD</a:t>
            </a:r>
            <a:r>
              <a:rPr lang="en-GB" b="1" u="sng" dirty="0"/>
              <a:t>)</a:t>
            </a:r>
            <a:r>
              <a:rPr lang="en-GB" b="1" dirty="0"/>
              <a:t> </a:t>
            </a:r>
            <a:r>
              <a:rPr lang="en-GB" dirty="0"/>
              <a:t>configuration </a:t>
            </a:r>
            <a:endParaRPr lang="en-US" dirty="0"/>
          </a:p>
        </p:txBody>
      </p:sp>
      <p:sp>
        <p:nvSpPr>
          <p:cNvPr id="18" name="TextBox 17">
            <a:extLst>
              <a:ext uri="{FF2B5EF4-FFF2-40B4-BE49-F238E27FC236}">
                <a16:creationId xmlns:a16="http://schemas.microsoft.com/office/drawing/2014/main" id="{37C018A5-0BF2-12A4-B452-63BED7874354}"/>
              </a:ext>
            </a:extLst>
          </p:cNvPr>
          <p:cNvSpPr txBox="1"/>
          <p:nvPr/>
        </p:nvSpPr>
        <p:spPr>
          <a:xfrm>
            <a:off x="6148502" y="1379681"/>
            <a:ext cx="3042308" cy="646331"/>
          </a:xfrm>
          <a:prstGeom prst="rect">
            <a:avLst/>
          </a:prstGeom>
          <a:noFill/>
        </p:spPr>
        <p:txBody>
          <a:bodyPr wrap="none" rtlCol="0">
            <a:spAutoFit/>
          </a:bodyPr>
          <a:lstStyle/>
          <a:p>
            <a:r>
              <a:rPr lang="en-GB" b="1" u="sng" dirty="0"/>
              <a:t>RF plasma jet (</a:t>
            </a:r>
            <a:r>
              <a:rPr lang="en-GB" b="1" u="sng" dirty="0">
                <a:solidFill>
                  <a:srgbClr val="FF0000"/>
                </a:solidFill>
              </a:rPr>
              <a:t>J</a:t>
            </a:r>
            <a:r>
              <a:rPr lang="en-GB" b="1" u="sng" dirty="0"/>
              <a:t>) </a:t>
            </a:r>
            <a:r>
              <a:rPr lang="en-GB" dirty="0"/>
              <a:t>configuration</a:t>
            </a:r>
          </a:p>
          <a:p>
            <a:r>
              <a:rPr lang="en-GB" dirty="0"/>
              <a:t> </a:t>
            </a:r>
            <a:endParaRPr lang="en-US" dirty="0"/>
          </a:p>
        </p:txBody>
      </p:sp>
      <p:sp>
        <p:nvSpPr>
          <p:cNvPr id="21" name="TextBox 20">
            <a:extLst>
              <a:ext uri="{FF2B5EF4-FFF2-40B4-BE49-F238E27FC236}">
                <a16:creationId xmlns:a16="http://schemas.microsoft.com/office/drawing/2014/main" id="{4466BC4C-6983-61E3-0484-E83E3E4611F8}"/>
              </a:ext>
            </a:extLst>
          </p:cNvPr>
          <p:cNvSpPr txBox="1"/>
          <p:nvPr/>
        </p:nvSpPr>
        <p:spPr>
          <a:xfrm>
            <a:off x="1655074" y="2672446"/>
            <a:ext cx="3334759" cy="323165"/>
          </a:xfrm>
          <a:prstGeom prst="rect">
            <a:avLst/>
          </a:prstGeom>
          <a:noFill/>
        </p:spPr>
        <p:txBody>
          <a:bodyPr wrap="none" rtlCol="0">
            <a:spAutoFit/>
          </a:bodyPr>
          <a:lstStyle/>
          <a:p>
            <a:r>
              <a:rPr lang="en-GB" sz="1500" b="1" dirty="0"/>
              <a:t>Carrier gas: Ar and  Precursor: H2/B2H6</a:t>
            </a:r>
            <a:endParaRPr lang="en-US" sz="1500" b="1" dirty="0"/>
          </a:p>
        </p:txBody>
      </p:sp>
      <p:sp>
        <p:nvSpPr>
          <p:cNvPr id="22" name="TextBox 21">
            <a:extLst>
              <a:ext uri="{FF2B5EF4-FFF2-40B4-BE49-F238E27FC236}">
                <a16:creationId xmlns:a16="http://schemas.microsoft.com/office/drawing/2014/main" id="{B0047FF3-AA51-4B59-559D-39CE5CAA09B0}"/>
              </a:ext>
            </a:extLst>
          </p:cNvPr>
          <p:cNvSpPr txBox="1"/>
          <p:nvPr/>
        </p:nvSpPr>
        <p:spPr>
          <a:xfrm>
            <a:off x="1691173" y="2959085"/>
            <a:ext cx="4123410" cy="523220"/>
          </a:xfrm>
          <a:prstGeom prst="rect">
            <a:avLst/>
          </a:prstGeom>
          <a:noFill/>
        </p:spPr>
        <p:txBody>
          <a:bodyPr wrap="square" rtlCol="0">
            <a:spAutoFit/>
          </a:bodyPr>
          <a:lstStyle/>
          <a:p>
            <a:r>
              <a:rPr lang="en-GB" sz="1400" dirty="0"/>
              <a:t>Variable parameters: RF power, Flow rates, pressure, deposition time, Substrate: Si, W</a:t>
            </a:r>
            <a:endParaRPr lang="en-US" sz="1400" dirty="0"/>
          </a:p>
        </p:txBody>
      </p:sp>
      <p:sp>
        <p:nvSpPr>
          <p:cNvPr id="23" name="TextBox 22">
            <a:extLst>
              <a:ext uri="{FF2B5EF4-FFF2-40B4-BE49-F238E27FC236}">
                <a16:creationId xmlns:a16="http://schemas.microsoft.com/office/drawing/2014/main" id="{CA5AEE99-3D14-BC5C-0C7E-29F7B4EE9B5F}"/>
              </a:ext>
            </a:extLst>
          </p:cNvPr>
          <p:cNvSpPr txBox="1"/>
          <p:nvPr/>
        </p:nvSpPr>
        <p:spPr>
          <a:xfrm>
            <a:off x="6086270" y="2481584"/>
            <a:ext cx="4237556" cy="677108"/>
          </a:xfrm>
          <a:prstGeom prst="rect">
            <a:avLst/>
          </a:prstGeom>
          <a:noFill/>
        </p:spPr>
        <p:txBody>
          <a:bodyPr wrap="square" rtlCol="0">
            <a:spAutoFit/>
          </a:bodyPr>
          <a:lstStyle/>
          <a:p>
            <a:r>
              <a:rPr lang="en-GB" sz="1400" dirty="0"/>
              <a:t>Variable Working parameters: </a:t>
            </a:r>
          </a:p>
          <a:p>
            <a:r>
              <a:rPr lang="en-GB" sz="1200" dirty="0"/>
              <a:t>RF power, Nozzle substrate distance, flow rates , Pressure, Deposition time, Temperature, Substrate: Si, W</a:t>
            </a:r>
            <a:endParaRPr lang="en-US" sz="1200" dirty="0"/>
          </a:p>
        </p:txBody>
      </p:sp>
      <p:pic>
        <p:nvPicPr>
          <p:cNvPr id="36" name="Picture 35">
            <a:extLst>
              <a:ext uri="{FF2B5EF4-FFF2-40B4-BE49-F238E27FC236}">
                <a16:creationId xmlns:a16="http://schemas.microsoft.com/office/drawing/2014/main" id="{E78FE4D6-774B-61BE-D09C-60AAD64DA35A}"/>
              </a:ext>
            </a:extLst>
          </p:cNvPr>
          <p:cNvPicPr>
            <a:picLocks noChangeAspect="1"/>
          </p:cNvPicPr>
          <p:nvPr/>
        </p:nvPicPr>
        <p:blipFill>
          <a:blip r:embed="rId3"/>
          <a:stretch>
            <a:fillRect/>
          </a:stretch>
        </p:blipFill>
        <p:spPr>
          <a:xfrm>
            <a:off x="5803601" y="1720333"/>
            <a:ext cx="266635" cy="4223849"/>
          </a:xfrm>
          <a:prstGeom prst="rect">
            <a:avLst/>
          </a:prstGeom>
        </p:spPr>
      </p:pic>
      <p:grpSp>
        <p:nvGrpSpPr>
          <p:cNvPr id="29" name="Group 28">
            <a:extLst>
              <a:ext uri="{FF2B5EF4-FFF2-40B4-BE49-F238E27FC236}">
                <a16:creationId xmlns:a16="http://schemas.microsoft.com/office/drawing/2014/main" id="{34437927-6ECF-047A-4051-00CA20EC3442}"/>
              </a:ext>
            </a:extLst>
          </p:cNvPr>
          <p:cNvGrpSpPr/>
          <p:nvPr/>
        </p:nvGrpSpPr>
        <p:grpSpPr>
          <a:xfrm>
            <a:off x="7466213" y="3069763"/>
            <a:ext cx="3188086" cy="2567715"/>
            <a:chOff x="7986682" y="2964408"/>
            <a:chExt cx="4125705" cy="3423619"/>
          </a:xfrm>
        </p:grpSpPr>
        <p:sp>
          <p:nvSpPr>
            <p:cNvPr id="27" name="TextBox 26">
              <a:extLst>
                <a:ext uri="{FF2B5EF4-FFF2-40B4-BE49-F238E27FC236}">
                  <a16:creationId xmlns:a16="http://schemas.microsoft.com/office/drawing/2014/main" id="{13EB8DDA-A3F5-4B64-2CBB-F75ECC9DC5A1}"/>
                </a:ext>
              </a:extLst>
            </p:cNvPr>
            <p:cNvSpPr txBox="1"/>
            <p:nvPr/>
          </p:nvSpPr>
          <p:spPr>
            <a:xfrm>
              <a:off x="7986682" y="2964408"/>
              <a:ext cx="4125705" cy="400109"/>
            </a:xfrm>
            <a:prstGeom prst="rect">
              <a:avLst/>
            </a:prstGeom>
            <a:noFill/>
          </p:spPr>
          <p:txBody>
            <a:bodyPr wrap="square">
              <a:spAutoFit/>
            </a:bodyPr>
            <a:lstStyle/>
            <a:p>
              <a:pPr defTabSz="685800"/>
              <a:r>
                <a:rPr lang="en-GB" altLang="ro-RO" sz="1350" dirty="0">
                  <a:ea typeface="Calibri" panose="020F0502020204030204" pitchFamily="34" charset="0"/>
                  <a:cs typeface="Times New Roman" panose="02020603050405020304" pitchFamily="18" charset="0"/>
                </a:rPr>
                <a:t>Images of the plasma jet in Ar / B</a:t>
              </a:r>
              <a:r>
                <a:rPr lang="en-GB" altLang="ro-RO" sz="1350" baseline="-25000" dirty="0">
                  <a:ea typeface="Calibri" panose="020F0502020204030204" pitchFamily="34" charset="0"/>
                  <a:cs typeface="Times New Roman" panose="02020603050405020304" pitchFamily="18" charset="0"/>
                </a:rPr>
                <a:t>2</a:t>
              </a:r>
              <a:r>
                <a:rPr lang="en-GB" altLang="ro-RO" sz="1350" dirty="0">
                  <a:ea typeface="Calibri" panose="020F0502020204030204" pitchFamily="34" charset="0"/>
                  <a:cs typeface="Times New Roman" panose="02020603050405020304" pitchFamily="18" charset="0"/>
                </a:rPr>
                <a:t>H</a:t>
              </a:r>
              <a:r>
                <a:rPr lang="en-GB" altLang="ro-RO" baseline="-25000" dirty="0">
                  <a:latin typeface="Arial" panose="020B0604020202020204" pitchFamily="34" charset="0"/>
                  <a:ea typeface="Calibri" panose="020F0502020204030204" pitchFamily="34" charset="0"/>
                  <a:cs typeface="Times New Roman" panose="02020603050405020304" pitchFamily="18" charset="0"/>
                </a:rPr>
                <a:t>6</a:t>
              </a:r>
              <a:endParaRPr lang="en-GB" altLang="ro-RO" sz="1350" baseline="-25000" dirty="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5CFAE570-B462-9FED-CD5A-06D82AF89D80}"/>
                </a:ext>
              </a:extLst>
            </p:cNvPr>
            <p:cNvSpPr txBox="1"/>
            <p:nvPr/>
          </p:nvSpPr>
          <p:spPr>
            <a:xfrm>
              <a:off x="8020457" y="5730579"/>
              <a:ext cx="2153044" cy="625812"/>
            </a:xfrm>
            <a:prstGeom prst="rect">
              <a:avLst/>
            </a:prstGeom>
            <a:noFill/>
          </p:spPr>
          <p:txBody>
            <a:bodyPr wrap="square">
              <a:spAutoFit/>
            </a:bodyPr>
            <a:lstStyle/>
            <a:p>
              <a:r>
                <a:rPr lang="en-GB" altLang="ro-RO" sz="1100" dirty="0">
                  <a:ea typeface="Calibri" panose="020F0502020204030204" pitchFamily="34" charset="0"/>
                  <a:cs typeface="Times New Roman" panose="02020603050405020304" pitchFamily="18" charset="0"/>
                </a:rPr>
                <a:t>Gas ratio: </a:t>
              </a:r>
              <a:r>
                <a:rPr lang="en-GB" altLang="ro-RO" sz="1100" b="1" dirty="0">
                  <a:ea typeface="Calibri" panose="020F0502020204030204" pitchFamily="34" charset="0"/>
                  <a:cs typeface="Times New Roman" panose="02020603050405020304" pitchFamily="18" charset="0"/>
                </a:rPr>
                <a:t>Ar/Diborane</a:t>
              </a:r>
              <a:endParaRPr lang="en-US" sz="1100" b="1" dirty="0"/>
            </a:p>
            <a:p>
              <a:r>
                <a:rPr lang="en-GB" altLang="ro-RO" sz="1350" dirty="0">
                  <a:ea typeface="Calibri" panose="020F0502020204030204" pitchFamily="34" charset="0"/>
                  <a:cs typeface="Times New Roman" panose="02020603050405020304" pitchFamily="18" charset="0"/>
                </a:rPr>
                <a:t>1000/5  (</a:t>
              </a:r>
              <a:r>
                <a:rPr lang="en-GB" altLang="ro-RO" sz="1350" dirty="0" err="1">
                  <a:ea typeface="Calibri" panose="020F0502020204030204" pitchFamily="34" charset="0"/>
                  <a:cs typeface="Times New Roman" panose="02020603050405020304" pitchFamily="18" charset="0"/>
                </a:rPr>
                <a:t>sccm</a:t>
              </a:r>
              <a:r>
                <a:rPr lang="en-GB" altLang="ro-RO" sz="1350" dirty="0">
                  <a:ea typeface="Calibri" panose="020F0502020204030204" pitchFamily="34" charset="0"/>
                  <a:cs typeface="Times New Roman" panose="02020603050405020304" pitchFamily="18" charset="0"/>
                </a:rPr>
                <a:t>)</a:t>
              </a:r>
            </a:p>
          </p:txBody>
        </p:sp>
        <p:sp>
          <p:nvSpPr>
            <p:cNvPr id="1024" name="TextBox 1023">
              <a:extLst>
                <a:ext uri="{FF2B5EF4-FFF2-40B4-BE49-F238E27FC236}">
                  <a16:creationId xmlns:a16="http://schemas.microsoft.com/office/drawing/2014/main" id="{A5D0080C-6310-AFE2-8E53-C00EAA4E6B01}"/>
                </a:ext>
              </a:extLst>
            </p:cNvPr>
            <p:cNvSpPr txBox="1"/>
            <p:nvPr/>
          </p:nvSpPr>
          <p:spPr>
            <a:xfrm>
              <a:off x="9895206" y="5618586"/>
              <a:ext cx="1702219" cy="769441"/>
            </a:xfrm>
            <a:prstGeom prst="rect">
              <a:avLst/>
            </a:prstGeom>
            <a:noFill/>
          </p:spPr>
          <p:txBody>
            <a:bodyPr wrap="square">
              <a:spAutoFit/>
            </a:bodyPr>
            <a:lstStyle/>
            <a:p>
              <a:endParaRPr lang="en-GB" altLang="ro-RO" sz="1350" dirty="0">
                <a:ea typeface="Calibri" panose="020F0502020204030204" pitchFamily="34" charset="0"/>
                <a:cs typeface="Times New Roman" panose="02020603050405020304" pitchFamily="18" charset="0"/>
              </a:endParaRPr>
            </a:p>
            <a:p>
              <a:r>
                <a:rPr lang="en-GB" altLang="ro-RO" dirty="0">
                  <a:latin typeface="Arial" panose="020B0604020202020204" pitchFamily="34" charset="0"/>
                  <a:ea typeface="Calibri" panose="020F0502020204030204" pitchFamily="34" charset="0"/>
                  <a:cs typeface="Times New Roman" panose="02020603050405020304" pitchFamily="18" charset="0"/>
                </a:rPr>
                <a:t>3</a:t>
              </a:r>
              <a:r>
                <a:rPr lang="en-GB" altLang="ro-RO" sz="1350" dirty="0">
                  <a:ea typeface="Calibri" panose="020F0502020204030204" pitchFamily="34" charset="0"/>
                  <a:cs typeface="Times New Roman" panose="02020603050405020304" pitchFamily="18" charset="0"/>
                </a:rPr>
                <a:t>00/5  (sccm)</a:t>
              </a:r>
              <a:endParaRPr lang="en-US" dirty="0"/>
            </a:p>
          </p:txBody>
        </p:sp>
        <p:pic>
          <p:nvPicPr>
            <p:cNvPr id="14" name="Picture 13">
              <a:extLst>
                <a:ext uri="{FF2B5EF4-FFF2-40B4-BE49-F238E27FC236}">
                  <a16:creationId xmlns:a16="http://schemas.microsoft.com/office/drawing/2014/main" id="{16902056-C3A2-E5D2-F585-8A6CB2E83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304" y="3407569"/>
              <a:ext cx="1599356" cy="2286000"/>
            </a:xfrm>
            <a:prstGeom prst="rect">
              <a:avLst/>
            </a:prstGeom>
          </p:spPr>
        </p:pic>
        <p:pic>
          <p:nvPicPr>
            <p:cNvPr id="28" name="Picture 27">
              <a:extLst>
                <a:ext uri="{FF2B5EF4-FFF2-40B4-BE49-F238E27FC236}">
                  <a16:creationId xmlns:a16="http://schemas.microsoft.com/office/drawing/2014/main" id="{ED714A26-7A0C-3641-BBDB-30B7456652A2}"/>
                </a:ext>
              </a:extLst>
            </p:cNvPr>
            <p:cNvPicPr>
              <a:picLocks noChangeAspect="1"/>
            </p:cNvPicPr>
            <p:nvPr/>
          </p:nvPicPr>
          <p:blipFill>
            <a:blip r:embed="rId5"/>
            <a:stretch>
              <a:fillRect/>
            </a:stretch>
          </p:blipFill>
          <p:spPr>
            <a:xfrm>
              <a:off x="9838794" y="3392017"/>
              <a:ext cx="1766113" cy="2286000"/>
            </a:xfrm>
            <a:prstGeom prst="rect">
              <a:avLst/>
            </a:prstGeom>
          </p:spPr>
        </p:pic>
      </p:grpSp>
      <p:sp>
        <p:nvSpPr>
          <p:cNvPr id="35" name="TextBox 34">
            <a:extLst>
              <a:ext uri="{FF2B5EF4-FFF2-40B4-BE49-F238E27FC236}">
                <a16:creationId xmlns:a16="http://schemas.microsoft.com/office/drawing/2014/main" id="{D36C8D15-1785-F9EC-5E25-DF5D8BF682E6}"/>
              </a:ext>
            </a:extLst>
          </p:cNvPr>
          <p:cNvSpPr txBox="1"/>
          <p:nvPr/>
        </p:nvSpPr>
        <p:spPr>
          <a:xfrm>
            <a:off x="6111876" y="1741961"/>
            <a:ext cx="4110861" cy="523220"/>
          </a:xfrm>
          <a:prstGeom prst="rect">
            <a:avLst/>
          </a:prstGeom>
          <a:noFill/>
        </p:spPr>
        <p:txBody>
          <a:bodyPr wrap="square" rtlCol="0">
            <a:spAutoFit/>
          </a:bodyPr>
          <a:lstStyle/>
          <a:p>
            <a:pPr algn="just"/>
            <a:r>
              <a:rPr lang="en-US" sz="1400" dirty="0"/>
              <a:t>Set-up steel vessel +Jet plasma source used before for PECVD of nanostructure carbon</a:t>
            </a:r>
          </a:p>
        </p:txBody>
      </p:sp>
      <p:sp>
        <p:nvSpPr>
          <p:cNvPr id="38" name="TextBox 37">
            <a:extLst>
              <a:ext uri="{FF2B5EF4-FFF2-40B4-BE49-F238E27FC236}">
                <a16:creationId xmlns:a16="http://schemas.microsoft.com/office/drawing/2014/main" id="{7FF0013E-0322-368A-B821-DCC282922972}"/>
              </a:ext>
            </a:extLst>
          </p:cNvPr>
          <p:cNvSpPr txBox="1"/>
          <p:nvPr/>
        </p:nvSpPr>
        <p:spPr>
          <a:xfrm>
            <a:off x="7444157" y="5944182"/>
            <a:ext cx="2960431" cy="461665"/>
          </a:xfrm>
          <a:prstGeom prst="rect">
            <a:avLst/>
          </a:prstGeom>
          <a:noFill/>
        </p:spPr>
        <p:txBody>
          <a:bodyPr wrap="square">
            <a:spAutoFit/>
          </a:bodyPr>
          <a:lstStyle/>
          <a:p>
            <a:pPr algn="just">
              <a:tabLst>
                <a:tab pos="342900" algn="l"/>
              </a:tabLst>
            </a:pPr>
            <a:r>
              <a:rPr lang="en-US" sz="1200" b="1" kern="50" spc="-23" dirty="0">
                <a:solidFill>
                  <a:srgbClr val="0000FF"/>
                </a:solidFill>
                <a:ea typeface="SimSun" panose="02010600030101010101" pitchFamily="2" charset="-122"/>
                <a:cs typeface="Mangal" panose="02040503050203030202" pitchFamily="18" charset="0"/>
              </a:rPr>
              <a:t>[1]. S. Vizireanu et al, </a:t>
            </a:r>
            <a:r>
              <a:rPr lang="en-US" sz="1200" kern="50" spc="-23" dirty="0">
                <a:solidFill>
                  <a:srgbClr val="0000FF"/>
                </a:solidFill>
                <a:ea typeface="SimSun" panose="02010600030101010101" pitchFamily="2" charset="-122"/>
                <a:cs typeface="Mangal" panose="02040503050203030202" pitchFamily="18" charset="0"/>
              </a:rPr>
              <a:t>Plasma Sources Science &amp; Technology 19,  034016, 2010. </a:t>
            </a:r>
            <a:endParaRPr lang="ro-RO" sz="1200" kern="50" spc="-23" dirty="0">
              <a:solidFill>
                <a:srgbClr val="0000FF"/>
              </a:solidFill>
              <a:ea typeface="SimSun" panose="02010600030101010101" pitchFamily="2" charset="-122"/>
              <a:cs typeface="Mangal" panose="02040503050203030202" pitchFamily="18" charset="0"/>
            </a:endParaRPr>
          </a:p>
        </p:txBody>
      </p:sp>
      <p:grpSp>
        <p:nvGrpSpPr>
          <p:cNvPr id="16" name="Group 15">
            <a:extLst>
              <a:ext uri="{FF2B5EF4-FFF2-40B4-BE49-F238E27FC236}">
                <a16:creationId xmlns:a16="http://schemas.microsoft.com/office/drawing/2014/main" id="{60CD3111-F228-EF0E-C01F-657CDA763DC8}"/>
              </a:ext>
            </a:extLst>
          </p:cNvPr>
          <p:cNvGrpSpPr/>
          <p:nvPr/>
        </p:nvGrpSpPr>
        <p:grpSpPr>
          <a:xfrm>
            <a:off x="6070236" y="3364881"/>
            <a:ext cx="1412506" cy="2810132"/>
            <a:chOff x="6133984" y="3027511"/>
            <a:chExt cx="1883342" cy="3428202"/>
          </a:xfrm>
        </p:grpSpPr>
        <p:grpSp>
          <p:nvGrpSpPr>
            <p:cNvPr id="12" name="Group 11">
              <a:extLst>
                <a:ext uri="{FF2B5EF4-FFF2-40B4-BE49-F238E27FC236}">
                  <a16:creationId xmlns:a16="http://schemas.microsoft.com/office/drawing/2014/main" id="{16810A65-559B-7E63-DBFF-F377B5AFF2B1}"/>
                </a:ext>
              </a:extLst>
            </p:cNvPr>
            <p:cNvGrpSpPr/>
            <p:nvPr/>
          </p:nvGrpSpPr>
          <p:grpSpPr>
            <a:xfrm>
              <a:off x="6133984" y="3027511"/>
              <a:ext cx="1834918" cy="3428202"/>
              <a:chOff x="6031019" y="2860313"/>
              <a:chExt cx="1834918" cy="3757673"/>
            </a:xfrm>
          </p:grpSpPr>
          <p:grpSp>
            <p:nvGrpSpPr>
              <p:cNvPr id="7" name="Group 6">
                <a:extLst>
                  <a:ext uri="{FF2B5EF4-FFF2-40B4-BE49-F238E27FC236}">
                    <a16:creationId xmlns:a16="http://schemas.microsoft.com/office/drawing/2014/main" id="{922BCD87-C01B-FA36-2C92-4C087133FBAB}"/>
                  </a:ext>
                </a:extLst>
              </p:cNvPr>
              <p:cNvGrpSpPr/>
              <p:nvPr/>
            </p:nvGrpSpPr>
            <p:grpSpPr>
              <a:xfrm>
                <a:off x="6031019" y="2860313"/>
                <a:ext cx="1834918" cy="3757673"/>
                <a:chOff x="1" y="0"/>
                <a:chExt cx="1328017" cy="2743200"/>
              </a:xfrm>
            </p:grpSpPr>
            <p:pic>
              <p:nvPicPr>
                <p:cNvPr id="8" name="Picture 7">
                  <a:extLst>
                    <a:ext uri="{FF2B5EF4-FFF2-40B4-BE49-F238E27FC236}">
                      <a16:creationId xmlns:a16="http://schemas.microsoft.com/office/drawing/2014/main" id="{AE7FFC27-E934-E10E-A901-55C22BD465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1328017" cy="2743200"/>
                </a:xfrm>
                <a:prstGeom prst="rect">
                  <a:avLst/>
                </a:prstGeom>
              </p:spPr>
            </p:pic>
            <p:sp>
              <p:nvSpPr>
                <p:cNvPr id="9" name="Oval 8">
                  <a:extLst>
                    <a:ext uri="{FF2B5EF4-FFF2-40B4-BE49-F238E27FC236}">
                      <a16:creationId xmlns:a16="http://schemas.microsoft.com/office/drawing/2014/main" id="{A089E73D-37B7-7E7E-E8E6-D3491EF8B2FF}"/>
                    </a:ext>
                  </a:extLst>
                </p:cNvPr>
                <p:cNvSpPr/>
                <p:nvPr/>
              </p:nvSpPr>
              <p:spPr>
                <a:xfrm>
                  <a:off x="321276" y="1462035"/>
                  <a:ext cx="683741" cy="641292"/>
                </a:xfrm>
                <a:prstGeom prst="ellipse">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o-RO"/>
                </a:p>
              </p:txBody>
            </p:sp>
          </p:grpSp>
          <p:sp>
            <p:nvSpPr>
              <p:cNvPr id="10" name="TextBox 9">
                <a:extLst>
                  <a:ext uri="{FF2B5EF4-FFF2-40B4-BE49-F238E27FC236}">
                    <a16:creationId xmlns:a16="http://schemas.microsoft.com/office/drawing/2014/main" id="{C605CD93-258D-4E90-7C93-9B7093BA39A4}"/>
                  </a:ext>
                </a:extLst>
              </p:cNvPr>
              <p:cNvSpPr txBox="1"/>
              <p:nvPr/>
            </p:nvSpPr>
            <p:spPr>
              <a:xfrm>
                <a:off x="6116794" y="5945099"/>
                <a:ext cx="539474" cy="401266"/>
              </a:xfrm>
              <a:prstGeom prst="rect">
                <a:avLst/>
              </a:prstGeom>
              <a:noFill/>
            </p:spPr>
            <p:txBody>
              <a:bodyPr wrap="square">
                <a:spAutoFit/>
              </a:bodyPr>
              <a:lstStyle/>
              <a:p>
                <a:r>
                  <a:rPr lang="en-US" sz="1350" b="1" kern="50" spc="-23" dirty="0">
                    <a:solidFill>
                      <a:srgbClr val="0000FF"/>
                    </a:solidFill>
                    <a:ea typeface="SimSun" panose="02010600030101010101" pitchFamily="2" charset="-122"/>
                    <a:cs typeface="Mangal" panose="02040503050203030202" pitchFamily="18" charset="0"/>
                  </a:rPr>
                  <a:t>[1]</a:t>
                </a:r>
                <a:endParaRPr lang="en-US" dirty="0"/>
              </a:p>
            </p:txBody>
          </p:sp>
        </p:grpSp>
        <p:sp>
          <p:nvSpPr>
            <p:cNvPr id="34" name="TextBox 33">
              <a:extLst>
                <a:ext uri="{FF2B5EF4-FFF2-40B4-BE49-F238E27FC236}">
                  <a16:creationId xmlns:a16="http://schemas.microsoft.com/office/drawing/2014/main" id="{DD80A52A-649E-DF57-EF20-7F7BB73FC784}"/>
                </a:ext>
              </a:extLst>
            </p:cNvPr>
            <p:cNvSpPr txBox="1"/>
            <p:nvPr/>
          </p:nvSpPr>
          <p:spPr>
            <a:xfrm>
              <a:off x="7293469" y="3953164"/>
              <a:ext cx="694803" cy="337923"/>
            </a:xfrm>
            <a:prstGeom prst="rect">
              <a:avLst/>
            </a:prstGeom>
            <a:noFill/>
          </p:spPr>
          <p:txBody>
            <a:bodyPr wrap="square">
              <a:spAutoFit/>
            </a:bodyPr>
            <a:lstStyle/>
            <a:p>
              <a:r>
                <a:rPr lang="en-GB" altLang="ro-RO" sz="1200" b="1" dirty="0">
                  <a:ea typeface="Calibri" panose="020F0502020204030204" pitchFamily="34" charset="0"/>
                  <a:cs typeface="Times New Roman" panose="02020603050405020304" pitchFamily="18" charset="0"/>
                </a:rPr>
                <a:t>B</a:t>
              </a:r>
              <a:r>
                <a:rPr lang="en-GB" altLang="ro-RO" sz="1200" b="1" baseline="-25000" dirty="0">
                  <a:ea typeface="Calibri" panose="020F0502020204030204" pitchFamily="34" charset="0"/>
                  <a:cs typeface="Times New Roman" panose="02020603050405020304" pitchFamily="18" charset="0"/>
                </a:rPr>
                <a:t>2</a:t>
              </a:r>
              <a:r>
                <a:rPr lang="en-GB" altLang="ro-RO" sz="1200" b="1" dirty="0">
                  <a:ea typeface="Calibri" panose="020F0502020204030204" pitchFamily="34" charset="0"/>
                  <a:cs typeface="Times New Roman" panose="02020603050405020304" pitchFamily="18" charset="0"/>
                </a:rPr>
                <a:t>H</a:t>
              </a:r>
              <a:r>
                <a:rPr lang="en-GB" altLang="ro-RO" sz="1200" b="1" baseline="-25000" dirty="0">
                  <a:ea typeface="Calibri" panose="020F0502020204030204" pitchFamily="34" charset="0"/>
                  <a:cs typeface="Times New Roman" panose="02020603050405020304" pitchFamily="18" charset="0"/>
                </a:rPr>
                <a:t>6</a:t>
              </a:r>
              <a:endParaRPr lang="ro-RO" sz="1200" b="1" baseline="-25000" dirty="0"/>
            </a:p>
          </p:txBody>
        </p:sp>
        <p:sp>
          <p:nvSpPr>
            <p:cNvPr id="33" name="TextBox 32">
              <a:extLst>
                <a:ext uri="{FF2B5EF4-FFF2-40B4-BE49-F238E27FC236}">
                  <a16:creationId xmlns:a16="http://schemas.microsoft.com/office/drawing/2014/main" id="{CD1E295B-7B36-01B1-9819-53B040C8B674}"/>
                </a:ext>
              </a:extLst>
            </p:cNvPr>
            <p:cNvSpPr txBox="1"/>
            <p:nvPr/>
          </p:nvSpPr>
          <p:spPr>
            <a:xfrm>
              <a:off x="6447529" y="3224529"/>
              <a:ext cx="694803" cy="337923"/>
            </a:xfrm>
            <a:prstGeom prst="rect">
              <a:avLst/>
            </a:prstGeom>
            <a:noFill/>
          </p:spPr>
          <p:txBody>
            <a:bodyPr wrap="square">
              <a:spAutoFit/>
            </a:bodyPr>
            <a:lstStyle/>
            <a:p>
              <a:r>
                <a:rPr lang="en-GB" altLang="ro-RO" sz="1200" b="1" dirty="0" err="1">
                  <a:ea typeface="Calibri" panose="020F0502020204030204" pitchFamily="34" charset="0"/>
                  <a:cs typeface="Times New Roman" panose="02020603050405020304" pitchFamily="18" charset="0"/>
                </a:rPr>
                <a:t>Ar</a:t>
              </a:r>
              <a:endParaRPr lang="ro-RO" sz="1200" b="1" baseline="-25000" dirty="0"/>
            </a:p>
          </p:txBody>
        </p:sp>
        <p:sp>
          <p:nvSpPr>
            <p:cNvPr id="1031" name="TextBox 1030">
              <a:extLst>
                <a:ext uri="{FF2B5EF4-FFF2-40B4-BE49-F238E27FC236}">
                  <a16:creationId xmlns:a16="http://schemas.microsoft.com/office/drawing/2014/main" id="{ADE096EF-9D44-B5A6-5154-3566A71BF87D}"/>
                </a:ext>
              </a:extLst>
            </p:cNvPr>
            <p:cNvSpPr txBox="1"/>
            <p:nvPr/>
          </p:nvSpPr>
          <p:spPr>
            <a:xfrm>
              <a:off x="6998328" y="4906639"/>
              <a:ext cx="1018998" cy="337923"/>
            </a:xfrm>
            <a:prstGeom prst="rect">
              <a:avLst/>
            </a:prstGeom>
            <a:noFill/>
          </p:spPr>
          <p:txBody>
            <a:bodyPr wrap="none" rtlCol="0">
              <a:spAutoFit/>
            </a:bodyPr>
            <a:lstStyle/>
            <a:p>
              <a:r>
                <a:rPr lang="en-GB" sz="1200" dirty="0"/>
                <a:t>substrate</a:t>
              </a:r>
              <a:endParaRPr lang="en-US" sz="1200" dirty="0"/>
            </a:p>
          </p:txBody>
        </p:sp>
        <p:cxnSp>
          <p:nvCxnSpPr>
            <p:cNvPr id="1033" name="Straight Arrow Connector 1032">
              <a:extLst>
                <a:ext uri="{FF2B5EF4-FFF2-40B4-BE49-F238E27FC236}">
                  <a16:creationId xmlns:a16="http://schemas.microsoft.com/office/drawing/2014/main" id="{C5C0154D-6879-C398-C226-8266FB0FE501}"/>
                </a:ext>
              </a:extLst>
            </p:cNvPr>
            <p:cNvCxnSpPr/>
            <p:nvPr/>
          </p:nvCxnSpPr>
          <p:spPr>
            <a:xfrm flipH="1">
              <a:off x="6948229" y="5179055"/>
              <a:ext cx="198247" cy="169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 name="Footer Placeholder 3">
            <a:extLst>
              <a:ext uri="{FF2B5EF4-FFF2-40B4-BE49-F238E27FC236}">
                <a16:creationId xmlns:a16="http://schemas.microsoft.com/office/drawing/2014/main" id="{F8D24BF6-28AD-2D27-747A-CB440D6B68AC}"/>
              </a:ext>
            </a:extLst>
          </p:cNvPr>
          <p:cNvSpPr>
            <a:spLocks noGrp="1"/>
          </p:cNvSpPr>
          <p:nvPr>
            <p:ph type="ftr" sz="quarter" idx="10"/>
          </p:nvPr>
        </p:nvSpPr>
        <p:spPr>
          <a:xfrm>
            <a:off x="1999329" y="6513082"/>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19</a:t>
            </a:fld>
            <a:endParaRPr lang="en-GB" altLang="en-US" dirty="0"/>
          </a:p>
        </p:txBody>
      </p:sp>
      <p:sp>
        <p:nvSpPr>
          <p:cNvPr id="26" name="TextBox 25">
            <a:extLst>
              <a:ext uri="{FF2B5EF4-FFF2-40B4-BE49-F238E27FC236}">
                <a16:creationId xmlns:a16="http://schemas.microsoft.com/office/drawing/2014/main" id="{16A11682-3608-3C7A-C2AF-594406D70F92}"/>
              </a:ext>
            </a:extLst>
          </p:cNvPr>
          <p:cNvSpPr txBox="1"/>
          <p:nvPr/>
        </p:nvSpPr>
        <p:spPr>
          <a:xfrm>
            <a:off x="6096001" y="2192899"/>
            <a:ext cx="3334759" cy="323165"/>
          </a:xfrm>
          <a:prstGeom prst="rect">
            <a:avLst/>
          </a:prstGeom>
          <a:noFill/>
        </p:spPr>
        <p:txBody>
          <a:bodyPr wrap="none" rtlCol="0">
            <a:spAutoFit/>
          </a:bodyPr>
          <a:lstStyle/>
          <a:p>
            <a:r>
              <a:rPr lang="en-GB" sz="1500" b="1" dirty="0"/>
              <a:t>Carrier gas: Ar and  Precursor: H2/B2H6</a:t>
            </a:r>
            <a:endParaRPr lang="en-US" sz="1500" b="1" dirty="0"/>
          </a:p>
        </p:txBody>
      </p:sp>
      <p:grpSp>
        <p:nvGrpSpPr>
          <p:cNvPr id="3" name="Group 2">
            <a:extLst>
              <a:ext uri="{FF2B5EF4-FFF2-40B4-BE49-F238E27FC236}">
                <a16:creationId xmlns:a16="http://schemas.microsoft.com/office/drawing/2014/main" id="{52A560F3-4461-44FB-8265-E0067A9CE9EF}"/>
              </a:ext>
            </a:extLst>
          </p:cNvPr>
          <p:cNvGrpSpPr/>
          <p:nvPr/>
        </p:nvGrpSpPr>
        <p:grpSpPr>
          <a:xfrm>
            <a:off x="1772768" y="3558733"/>
            <a:ext cx="3844974" cy="2663269"/>
            <a:chOff x="248768" y="3558732"/>
            <a:chExt cx="3844974" cy="2663269"/>
          </a:xfrm>
        </p:grpSpPr>
        <p:grpSp>
          <p:nvGrpSpPr>
            <p:cNvPr id="24" name="Group 23">
              <a:extLst>
                <a:ext uri="{FF2B5EF4-FFF2-40B4-BE49-F238E27FC236}">
                  <a16:creationId xmlns:a16="http://schemas.microsoft.com/office/drawing/2014/main" id="{55294E37-FE4C-16B3-96D4-C3E8D76F9199}"/>
                </a:ext>
              </a:extLst>
            </p:cNvPr>
            <p:cNvGrpSpPr/>
            <p:nvPr/>
          </p:nvGrpSpPr>
          <p:grpSpPr>
            <a:xfrm>
              <a:off x="248768" y="3710446"/>
              <a:ext cx="1980110" cy="2511555"/>
              <a:chOff x="270335" y="3509260"/>
              <a:chExt cx="2817795" cy="3348740"/>
            </a:xfrm>
          </p:grpSpPr>
          <p:pic>
            <p:nvPicPr>
              <p:cNvPr id="5" name="Picture 4">
                <a:extLst>
                  <a:ext uri="{FF2B5EF4-FFF2-40B4-BE49-F238E27FC236}">
                    <a16:creationId xmlns:a16="http://schemas.microsoft.com/office/drawing/2014/main" id="{2E301A77-4643-1B65-D06B-6EF93DE2C577}"/>
                  </a:ext>
                </a:extLst>
              </p:cNvPr>
              <p:cNvPicPr>
                <a:picLocks noChangeAspect="1"/>
              </p:cNvPicPr>
              <p:nvPr/>
            </p:nvPicPr>
            <p:blipFill>
              <a:blip r:embed="rId7"/>
              <a:stretch>
                <a:fillRect/>
              </a:stretch>
            </p:blipFill>
            <p:spPr>
              <a:xfrm>
                <a:off x="390534" y="3509260"/>
                <a:ext cx="2697596" cy="3348740"/>
              </a:xfrm>
              <a:prstGeom prst="rect">
                <a:avLst/>
              </a:prstGeom>
            </p:spPr>
          </p:pic>
          <p:sp>
            <p:nvSpPr>
              <p:cNvPr id="20" name="TextBox 19">
                <a:extLst>
                  <a:ext uri="{FF2B5EF4-FFF2-40B4-BE49-F238E27FC236}">
                    <a16:creationId xmlns:a16="http://schemas.microsoft.com/office/drawing/2014/main" id="{C39F00BF-7BD8-1329-BE7D-09B27A9D0254}"/>
                  </a:ext>
                </a:extLst>
              </p:cNvPr>
              <p:cNvSpPr txBox="1"/>
              <p:nvPr/>
            </p:nvSpPr>
            <p:spPr>
              <a:xfrm>
                <a:off x="270335" y="3587259"/>
                <a:ext cx="1111378" cy="615553"/>
              </a:xfrm>
              <a:prstGeom prst="rect">
                <a:avLst/>
              </a:prstGeom>
              <a:noFill/>
            </p:spPr>
            <p:txBody>
              <a:bodyPr wrap="none" rtlCol="0">
                <a:spAutoFit/>
              </a:bodyPr>
              <a:lstStyle/>
              <a:p>
                <a:r>
                  <a:rPr lang="en-GB" sz="1200" b="1" dirty="0" err="1"/>
                  <a:t>Ar</a:t>
                </a:r>
                <a:r>
                  <a:rPr lang="en-GB" sz="1200" b="1" dirty="0"/>
                  <a:t>/B2H6 </a:t>
                </a:r>
              </a:p>
              <a:p>
                <a:r>
                  <a:rPr lang="en-GB" sz="1200" b="1" dirty="0"/>
                  <a:t>injection </a:t>
                </a:r>
                <a:endParaRPr lang="en-US" sz="1200" b="1" dirty="0"/>
              </a:p>
            </p:txBody>
          </p:sp>
        </p:grpSp>
        <p:sp>
          <p:nvSpPr>
            <p:cNvPr id="1028" name="TextBox 1027">
              <a:extLst>
                <a:ext uri="{FF2B5EF4-FFF2-40B4-BE49-F238E27FC236}">
                  <a16:creationId xmlns:a16="http://schemas.microsoft.com/office/drawing/2014/main" id="{C399DDC0-618A-7577-465F-3D1B4F324135}"/>
                </a:ext>
              </a:extLst>
            </p:cNvPr>
            <p:cNvSpPr txBox="1"/>
            <p:nvPr/>
          </p:nvSpPr>
          <p:spPr>
            <a:xfrm>
              <a:off x="1665091" y="5922421"/>
              <a:ext cx="2428651" cy="261610"/>
            </a:xfrm>
            <a:prstGeom prst="rect">
              <a:avLst/>
            </a:prstGeom>
            <a:noFill/>
          </p:spPr>
          <p:txBody>
            <a:bodyPr wrap="square">
              <a:spAutoFit/>
            </a:bodyPr>
            <a:lstStyle/>
            <a:p>
              <a:r>
                <a:rPr lang="en-US" sz="1100" b="1" dirty="0"/>
                <a:t>grounded holder and chamber </a:t>
              </a:r>
              <a:endParaRPr lang="en-US" sz="1400" dirty="0"/>
            </a:p>
          </p:txBody>
        </p:sp>
        <p:sp>
          <p:nvSpPr>
            <p:cNvPr id="1029" name="Rectangle 1028">
              <a:extLst>
                <a:ext uri="{FF2B5EF4-FFF2-40B4-BE49-F238E27FC236}">
                  <a16:creationId xmlns:a16="http://schemas.microsoft.com/office/drawing/2014/main" id="{93B7CA81-C8CF-ADCA-BFCE-925B11EFAA0E}"/>
                </a:ext>
              </a:extLst>
            </p:cNvPr>
            <p:cNvSpPr/>
            <p:nvPr/>
          </p:nvSpPr>
          <p:spPr>
            <a:xfrm>
              <a:off x="901189" y="5222075"/>
              <a:ext cx="595745" cy="77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extBox 1029">
              <a:extLst>
                <a:ext uri="{FF2B5EF4-FFF2-40B4-BE49-F238E27FC236}">
                  <a16:creationId xmlns:a16="http://schemas.microsoft.com/office/drawing/2014/main" id="{FFCE2D22-918A-E770-C63A-CDBFCD69B604}"/>
                </a:ext>
              </a:extLst>
            </p:cNvPr>
            <p:cNvSpPr txBox="1"/>
            <p:nvPr/>
          </p:nvSpPr>
          <p:spPr>
            <a:xfrm>
              <a:off x="793002" y="4916326"/>
              <a:ext cx="865430" cy="307777"/>
            </a:xfrm>
            <a:prstGeom prst="rect">
              <a:avLst/>
            </a:prstGeom>
            <a:noFill/>
          </p:spPr>
          <p:txBody>
            <a:bodyPr wrap="none" rtlCol="0">
              <a:spAutoFit/>
            </a:bodyPr>
            <a:lstStyle/>
            <a:p>
              <a:r>
                <a:rPr lang="en-GB" sz="1400" dirty="0"/>
                <a:t>substrate</a:t>
              </a:r>
              <a:endParaRPr lang="en-US" sz="1400" dirty="0"/>
            </a:p>
          </p:txBody>
        </p:sp>
        <p:pic>
          <p:nvPicPr>
            <p:cNvPr id="4" name="Picture 3">
              <a:extLst>
                <a:ext uri="{FF2B5EF4-FFF2-40B4-BE49-F238E27FC236}">
                  <a16:creationId xmlns:a16="http://schemas.microsoft.com/office/drawing/2014/main" id="{5F25F753-B3E9-26D3-734E-9923F1995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283" y="3889517"/>
              <a:ext cx="1784087" cy="2082230"/>
            </a:xfrm>
            <a:prstGeom prst="rect">
              <a:avLst/>
            </a:prstGeom>
          </p:spPr>
        </p:pic>
        <p:sp>
          <p:nvSpPr>
            <p:cNvPr id="19" name="Arrow: Down 18">
              <a:extLst>
                <a:ext uri="{FF2B5EF4-FFF2-40B4-BE49-F238E27FC236}">
                  <a16:creationId xmlns:a16="http://schemas.microsoft.com/office/drawing/2014/main" id="{1DE4B6F6-6DB9-536B-7986-79D6953039EC}"/>
                </a:ext>
              </a:extLst>
            </p:cNvPr>
            <p:cNvSpPr/>
            <p:nvPr/>
          </p:nvSpPr>
          <p:spPr>
            <a:xfrm>
              <a:off x="509684" y="3558732"/>
              <a:ext cx="139809" cy="2633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551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image6.png" descr="image6.png">
            <a:extLst>
              <a:ext uri="{FF2B5EF4-FFF2-40B4-BE49-F238E27FC236}">
                <a16:creationId xmlns:a16="http://schemas.microsoft.com/office/drawing/2014/main" id="{A3F7ED4E-0A05-3178-EAC6-9C0B2BAA9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t="3746" r="83743" b="72997"/>
          <a:stretch>
            <a:fillRect/>
          </a:stretch>
        </p:blipFill>
        <p:spPr bwMode="auto">
          <a:xfrm>
            <a:off x="458305" y="5772992"/>
            <a:ext cx="633413"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a:extLst>
              <a:ext uri="{FF2B5EF4-FFF2-40B4-BE49-F238E27FC236}">
                <a16:creationId xmlns:a16="http://schemas.microsoft.com/office/drawing/2014/main" id="{948B9576-7453-6008-D4B5-2E8E6462C4BA}"/>
              </a:ext>
            </a:extLst>
          </p:cNvPr>
          <p:cNvSpPr txBox="1"/>
          <p:nvPr/>
        </p:nvSpPr>
        <p:spPr>
          <a:xfrm>
            <a:off x="1857275" y="3410929"/>
            <a:ext cx="8144634" cy="907941"/>
          </a:xfrm>
          <a:prstGeom prst="rect">
            <a:avLst/>
          </a:prstGeom>
          <a:noFill/>
        </p:spPr>
        <p:txBody>
          <a:bodyPr wrap="square">
            <a:spAutoFit/>
          </a:bodyPr>
          <a:lstStyle/>
          <a:p>
            <a:pPr eaLnBrk="1" hangingPunct="1">
              <a:spcBef>
                <a:spcPts val="100"/>
              </a:spcBef>
              <a:buSzTx/>
              <a:buFont typeface="Arial" panose="020B0604020202020204" pitchFamily="34" charset="0"/>
              <a:buNone/>
            </a:pPr>
            <a:r>
              <a:rPr lang="en-GB" altLang="en-US" sz="1600" b="1" dirty="0">
                <a:solidFill>
                  <a:schemeClr val="tx1"/>
                </a:solidFill>
                <a:latin typeface="Calibri" panose="020F0502020204030204" pitchFamily="34" charset="0"/>
                <a:cs typeface="Calibri" panose="020F0502020204030204" pitchFamily="34" charset="0"/>
                <a:sym typeface="Calibri" panose="020F0502020204030204" pitchFamily="34" charset="0"/>
              </a:rPr>
              <a:t>C. </a:t>
            </a:r>
            <a:r>
              <a:rPr lang="en-GB" altLang="en-US" sz="1600" b="1" dirty="0" err="1">
                <a:solidFill>
                  <a:schemeClr val="tx1"/>
                </a:solidFill>
                <a:latin typeface="Calibri" panose="020F0502020204030204" pitchFamily="34" charset="0"/>
                <a:cs typeface="Calibri" panose="020F0502020204030204" pitchFamily="34" charset="0"/>
                <a:sym typeface="Calibri" panose="020F0502020204030204" pitchFamily="34" charset="0"/>
              </a:rPr>
              <a:t>Porosnicu</a:t>
            </a:r>
            <a:r>
              <a:rPr lang="en-GB" altLang="en-US" sz="1600" b="1" dirty="0">
                <a:solidFill>
                  <a:schemeClr val="tx1"/>
                </a:solidFill>
                <a:latin typeface="Calibri" panose="020F0502020204030204" pitchFamily="34" charset="0"/>
                <a:cs typeface="Calibri" panose="020F0502020204030204" pitchFamily="34" charset="0"/>
                <a:sym typeface="Calibri" panose="020F0502020204030204" pitchFamily="34" charset="0"/>
              </a:rPr>
              <a:t>, </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P. </a:t>
            </a:r>
            <a:r>
              <a:rPr lang="en-GB" altLang="en-US" sz="1600" dirty="0" err="1">
                <a:solidFill>
                  <a:schemeClr val="tx1"/>
                </a:solidFill>
                <a:latin typeface="Calibri" panose="020F0502020204030204" pitchFamily="34" charset="0"/>
                <a:cs typeface="Calibri" panose="020F0502020204030204" pitchFamily="34" charset="0"/>
                <a:sym typeface="Calibri" panose="020F0502020204030204" pitchFamily="34" charset="0"/>
              </a:rPr>
              <a:t>Dinca</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600" dirty="0" err="1">
                <a:solidFill>
                  <a:schemeClr val="tx1"/>
                </a:solidFill>
                <a:latin typeface="Calibri" panose="020F0502020204030204" pitchFamily="34" charset="0"/>
                <a:cs typeface="Calibri" panose="020F0502020204030204" pitchFamily="34" charset="0"/>
                <a:sym typeface="Calibri" panose="020F0502020204030204" pitchFamily="34" charset="0"/>
              </a:rPr>
              <a:t>Butoi</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 O. G. </a:t>
            </a:r>
            <a:r>
              <a:rPr lang="en-GB" altLang="en-US" sz="1600" dirty="0" err="1">
                <a:solidFill>
                  <a:schemeClr val="tx1"/>
                </a:solidFill>
                <a:latin typeface="Calibri" panose="020F0502020204030204" pitchFamily="34" charset="0"/>
                <a:cs typeface="Calibri" panose="020F0502020204030204" pitchFamily="34" charset="0"/>
                <a:sym typeface="Calibri" panose="020F0502020204030204" pitchFamily="34" charset="0"/>
              </a:rPr>
              <a:t>Pompilian</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 C. </a:t>
            </a:r>
            <a:r>
              <a:rPr lang="en-GB" altLang="en-US" sz="1600" dirty="0" err="1">
                <a:solidFill>
                  <a:schemeClr val="tx1"/>
                </a:solidFill>
                <a:latin typeface="Calibri" panose="020F0502020204030204" pitchFamily="34" charset="0"/>
                <a:cs typeface="Calibri" panose="020F0502020204030204" pitchFamily="34" charset="0"/>
                <a:sym typeface="Calibri" panose="020F0502020204030204" pitchFamily="34" charset="0"/>
              </a:rPr>
              <a:t>Staicu</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600" dirty="0" err="1">
                <a:solidFill>
                  <a:schemeClr val="tx1"/>
                </a:solidFill>
                <a:latin typeface="Calibri" panose="020F0502020204030204" pitchFamily="34" charset="0"/>
                <a:cs typeface="Calibri" panose="020F0502020204030204" pitchFamily="34" charset="0"/>
                <a:sym typeface="Calibri" panose="020F0502020204030204" pitchFamily="34" charset="0"/>
              </a:rPr>
              <a:t>Solomonea</a:t>
            </a:r>
            <a:r>
              <a:rPr lang="en-GB" altLang="en-US" sz="1600" dirty="0">
                <a:solidFill>
                  <a:schemeClr val="tx1"/>
                </a:solidFill>
                <a:latin typeface="Calibri" panose="020F0502020204030204" pitchFamily="34" charset="0"/>
                <a:cs typeface="Calibri" panose="020F0502020204030204" pitchFamily="34" charset="0"/>
                <a:sym typeface="Calibri" panose="020F0502020204030204" pitchFamily="34" charset="0"/>
              </a:rPr>
              <a:t>, C. P. Lungu</a:t>
            </a:r>
          </a:p>
          <a:p>
            <a:endParaRPr lang="en-US" sz="1600" b="1" dirty="0"/>
          </a:p>
          <a:p>
            <a:r>
              <a:rPr lang="en-US" sz="1600" b="1" i="1" dirty="0"/>
              <a:t>IAP-Romania</a:t>
            </a:r>
          </a:p>
          <a:p>
            <a:endParaRPr lang="en-US" sz="500" i="1" dirty="0"/>
          </a:p>
        </p:txBody>
      </p:sp>
      <p:sp>
        <p:nvSpPr>
          <p:cNvPr id="4" name="Title 1">
            <a:extLst>
              <a:ext uri="{FF2B5EF4-FFF2-40B4-BE49-F238E27FC236}">
                <a16:creationId xmlns:a16="http://schemas.microsoft.com/office/drawing/2014/main" id="{060CC313-5E43-76A0-39DD-C001AF073B08}"/>
              </a:ext>
            </a:extLst>
          </p:cNvPr>
          <p:cNvSpPr txBox="1">
            <a:spLocks/>
          </p:cNvSpPr>
          <p:nvPr/>
        </p:nvSpPr>
        <p:spPr>
          <a:xfrm>
            <a:off x="1857275" y="2004104"/>
            <a:ext cx="8577343" cy="842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1" hangingPunct="1">
              <a:spcBef>
                <a:spcPts val="100"/>
              </a:spcBef>
              <a:buSzTx/>
              <a:buFont typeface="Arial" panose="020B0604020202020204" pitchFamily="34" charset="0"/>
              <a:buNone/>
            </a:pPr>
            <a:r>
              <a:rPr lang="en-GB" altLang="en-US" sz="2000" b="1" dirty="0" err="1">
                <a:solidFill>
                  <a:schemeClr val="tx1"/>
                </a:solidFill>
                <a:latin typeface="Calibri" panose="020F0502020204030204" pitchFamily="34" charset="0"/>
                <a:cs typeface="Calibri" panose="020F0502020204030204" pitchFamily="34" charset="0"/>
                <a:sym typeface="Calibri" panose="020F0502020204030204" pitchFamily="34" charset="0"/>
              </a:rPr>
              <a:t>Plama</a:t>
            </a:r>
            <a:r>
              <a:rPr lang="en-GB" altLang="en-US" sz="2000" b="1" dirty="0">
                <a:solidFill>
                  <a:schemeClr val="tx1"/>
                </a:solidFill>
                <a:latin typeface="Calibri" panose="020F0502020204030204" pitchFamily="34" charset="0"/>
                <a:cs typeface="Calibri" panose="020F0502020204030204" pitchFamily="34" charset="0"/>
                <a:sym typeface="Calibri" panose="020F0502020204030204" pitchFamily="34" charset="0"/>
              </a:rPr>
              <a:t> coatings – plasma parameters vs. film properties</a:t>
            </a:r>
          </a:p>
        </p:txBody>
      </p:sp>
    </p:spTree>
    <p:extLst>
      <p:ext uri="{BB962C8B-B14F-4D97-AF65-F5344CB8AC3E}">
        <p14:creationId xmlns:p14="http://schemas.microsoft.com/office/powerpoint/2010/main" val="1109210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1D35-E74F-2AE8-701C-12A28886F7DA}"/>
              </a:ext>
            </a:extLst>
          </p:cNvPr>
          <p:cNvSpPr>
            <a:spLocks noGrp="1"/>
          </p:cNvSpPr>
          <p:nvPr>
            <p:ph type="ctrTitle"/>
          </p:nvPr>
        </p:nvSpPr>
        <p:spPr>
          <a:xfrm>
            <a:off x="1748140" y="431658"/>
            <a:ext cx="9014513" cy="358378"/>
          </a:xfrm>
        </p:spPr>
        <p:txBody>
          <a:bodyPr>
            <a:noAutofit/>
          </a:bodyPr>
          <a:lstStyle/>
          <a:p>
            <a:pPr algn="l"/>
            <a:r>
              <a:rPr lang="en-GB" sz="2400" b="1" dirty="0">
                <a:latin typeface="Tahoma" panose="020B0604030504040204" pitchFamily="34" charset="0"/>
                <a:ea typeface="Tahoma" panose="020B0604030504040204" pitchFamily="34" charset="0"/>
                <a:cs typeface="Tahoma" panose="020B0604030504040204" pitchFamily="34" charset="0"/>
              </a:rPr>
              <a:t>Laser pyrolysis used for Boron based nanoparticles</a:t>
            </a:r>
          </a:p>
        </p:txBody>
      </p:sp>
      <p:sp>
        <p:nvSpPr>
          <p:cNvPr id="6" name="TextBox 5">
            <a:extLst>
              <a:ext uri="{FF2B5EF4-FFF2-40B4-BE49-F238E27FC236}">
                <a16:creationId xmlns:a16="http://schemas.microsoft.com/office/drawing/2014/main" id="{3F714C88-5026-1D7A-97CE-DC31D1E85772}"/>
              </a:ext>
            </a:extLst>
          </p:cNvPr>
          <p:cNvSpPr txBox="1"/>
          <p:nvPr/>
        </p:nvSpPr>
        <p:spPr>
          <a:xfrm>
            <a:off x="1669084" y="4568121"/>
            <a:ext cx="4753487" cy="1015663"/>
          </a:xfrm>
          <a:prstGeom prst="rect">
            <a:avLst/>
          </a:prstGeom>
          <a:noFill/>
        </p:spPr>
        <p:txBody>
          <a:bodyPr wrap="square">
            <a:spAutoFit/>
          </a:bodyPr>
          <a:lstStyle/>
          <a:p>
            <a:r>
              <a:rPr lang="en-US" altLang="ro-RO" sz="1200" i="1" dirty="0"/>
              <a:t>Advantages:</a:t>
            </a:r>
          </a:p>
          <a:p>
            <a:r>
              <a:rPr lang="en-GB" altLang="ro-RO" sz="1200" dirty="0">
                <a:sym typeface="Wingdings" panose="05000000000000000000" pitchFamily="2" charset="2"/>
              </a:rPr>
              <a:t></a:t>
            </a:r>
            <a:r>
              <a:rPr lang="en-GB" altLang="ro-RO" sz="1200" dirty="0"/>
              <a:t>pure and reproducible nano-products</a:t>
            </a:r>
            <a:br>
              <a:rPr lang="en-GB" altLang="ro-RO" sz="1200" dirty="0"/>
            </a:br>
            <a:r>
              <a:rPr lang="en-GB" altLang="ro-RO" sz="1200" dirty="0">
                <a:sym typeface="Wingdings" panose="05000000000000000000" pitchFamily="2" charset="2"/>
              </a:rPr>
              <a:t></a:t>
            </a:r>
            <a:r>
              <a:rPr lang="en-GB" altLang="ro-RO" sz="1200" dirty="0"/>
              <a:t>extremely fine and monodisperse powders (d &lt; 30 nm); </a:t>
            </a:r>
          </a:p>
          <a:p>
            <a:r>
              <a:rPr lang="en-GB" altLang="ro-RO" sz="1200" dirty="0">
                <a:sym typeface="Wingdings" panose="05000000000000000000" pitchFamily="2" charset="2"/>
              </a:rPr>
              <a:t></a:t>
            </a:r>
            <a:r>
              <a:rPr lang="en-GB" altLang="ro-RO" sz="1200" dirty="0"/>
              <a:t>continuous synthesis </a:t>
            </a:r>
            <a:r>
              <a:rPr lang="en-GB" altLang="ro-RO" sz="1200" b="1" dirty="0"/>
              <a:t>with high rate~</a:t>
            </a:r>
            <a:r>
              <a:rPr lang="en-GB" altLang="ro-RO" sz="1200" b="1" u="sng" dirty="0"/>
              <a:t>1-10 g/h</a:t>
            </a:r>
            <a:r>
              <a:rPr lang="en-GB" altLang="ro-RO" sz="1200" b="1" dirty="0"/>
              <a:t>;</a:t>
            </a:r>
          </a:p>
          <a:p>
            <a:r>
              <a:rPr lang="en-GB" altLang="ro-RO" sz="1200" dirty="0">
                <a:sym typeface="Wingdings" panose="05000000000000000000" pitchFamily="2" charset="2"/>
              </a:rPr>
              <a:t> </a:t>
            </a:r>
            <a:r>
              <a:rPr lang="en-GB" altLang="ro-RO" sz="1200" b="1" u="sng" dirty="0">
                <a:sym typeface="Wingdings" panose="05000000000000000000" pitchFamily="2" charset="2"/>
              </a:rPr>
              <a:t>B doped materials, B carbide and nitride: (</a:t>
            </a:r>
            <a:r>
              <a:rPr lang="en-GB" altLang="ro-RO" sz="1200" b="1" u="sng" dirty="0" err="1">
                <a:sym typeface="Wingdings" panose="05000000000000000000" pitchFamily="2" charset="2"/>
              </a:rPr>
              <a:t>Fe,Ti</a:t>
            </a:r>
            <a:r>
              <a:rPr lang="en-GB" altLang="ro-RO" sz="1200" b="1" u="sng" dirty="0">
                <a:sym typeface="Wingdings" panose="05000000000000000000" pitchFamily="2" charset="2"/>
              </a:rPr>
              <a:t>, Si) borides</a:t>
            </a:r>
            <a:r>
              <a:rPr lang="en-GB" altLang="ro-RO" sz="1200" dirty="0">
                <a:sym typeface="Wingdings" panose="05000000000000000000" pitchFamily="2" charset="2"/>
              </a:rPr>
              <a:t>.   </a:t>
            </a:r>
            <a:endParaRPr lang="en-GB" altLang="ro-RO" sz="1200" dirty="0">
              <a:solidFill>
                <a:schemeClr val="bg1"/>
              </a:solidFill>
            </a:endParaRPr>
          </a:p>
        </p:txBody>
      </p:sp>
      <p:sp>
        <p:nvSpPr>
          <p:cNvPr id="8" name="Subtitle 2">
            <a:extLst>
              <a:ext uri="{FF2B5EF4-FFF2-40B4-BE49-F238E27FC236}">
                <a16:creationId xmlns:a16="http://schemas.microsoft.com/office/drawing/2014/main" id="{EB5AA2F0-3E24-41F5-166A-D6C0E047FF04}"/>
              </a:ext>
            </a:extLst>
          </p:cNvPr>
          <p:cNvSpPr txBox="1">
            <a:spLocks/>
          </p:cNvSpPr>
          <p:nvPr/>
        </p:nvSpPr>
        <p:spPr>
          <a:xfrm>
            <a:off x="4683531" y="1273379"/>
            <a:ext cx="6185516" cy="77121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t>Specific </a:t>
            </a:r>
            <a:r>
              <a:rPr lang="en-GB" sz="1800" b="1" dirty="0"/>
              <a:t>synthesis of Boron rich NPs: B-C </a:t>
            </a:r>
            <a:r>
              <a:rPr lang="en-GB" sz="1800" dirty="0"/>
              <a:t>(O) NPs</a:t>
            </a:r>
          </a:p>
          <a:p>
            <a:endParaRPr lang="en-GB" sz="1800" dirty="0"/>
          </a:p>
        </p:txBody>
      </p:sp>
      <p:grpSp>
        <p:nvGrpSpPr>
          <p:cNvPr id="5" name="Group 4">
            <a:extLst>
              <a:ext uri="{FF2B5EF4-FFF2-40B4-BE49-F238E27FC236}">
                <a16:creationId xmlns:a16="http://schemas.microsoft.com/office/drawing/2014/main" id="{DDD322CF-3380-582C-1AB0-2EEC3542DB03}"/>
              </a:ext>
            </a:extLst>
          </p:cNvPr>
          <p:cNvGrpSpPr/>
          <p:nvPr/>
        </p:nvGrpSpPr>
        <p:grpSpPr>
          <a:xfrm>
            <a:off x="6600334" y="4440685"/>
            <a:ext cx="4067667" cy="1928503"/>
            <a:chOff x="6719386" y="4628041"/>
            <a:chExt cx="4243987" cy="1962514"/>
          </a:xfrm>
        </p:grpSpPr>
        <p:sp>
          <p:nvSpPr>
            <p:cNvPr id="12" name="TextBox 11">
              <a:extLst>
                <a:ext uri="{FF2B5EF4-FFF2-40B4-BE49-F238E27FC236}">
                  <a16:creationId xmlns:a16="http://schemas.microsoft.com/office/drawing/2014/main" id="{5FB80451-5A7B-27D9-146A-053E6891BFA9}"/>
                </a:ext>
              </a:extLst>
            </p:cNvPr>
            <p:cNvSpPr txBox="1"/>
            <p:nvPr/>
          </p:nvSpPr>
          <p:spPr>
            <a:xfrm>
              <a:off x="6797918" y="6328508"/>
              <a:ext cx="4165455" cy="262047"/>
            </a:xfrm>
            <a:prstGeom prst="rect">
              <a:avLst/>
            </a:prstGeom>
            <a:noFill/>
          </p:spPr>
          <p:txBody>
            <a:bodyPr wrap="square">
              <a:spAutoFit/>
            </a:bodyPr>
            <a:lstStyle/>
            <a:p>
              <a:pPr>
                <a:lnSpc>
                  <a:spcPct val="107000"/>
                </a:lnSpc>
                <a:spcAft>
                  <a:spcPts val="600"/>
                </a:spcAft>
              </a:pPr>
              <a:r>
                <a:rPr lang="en-GB" sz="1050" dirty="0">
                  <a:latin typeface="Calibri" panose="020F0502020204030204" pitchFamily="34" charset="0"/>
                  <a:ea typeface="Calibri" panose="020F0502020204030204" pitchFamily="34" charset="0"/>
                  <a:cs typeface="Times New Roman" panose="02020603050405020304" pitchFamily="18" charset="0"/>
                </a:rPr>
                <a:t>XRD diffractogram of B</a:t>
              </a:r>
              <a:r>
                <a:rPr lang="en-GB" sz="1050" baseline="-25000" dirty="0">
                  <a:latin typeface="Calibri" panose="020F0502020204030204" pitchFamily="34" charset="0"/>
                  <a:ea typeface="Calibri" panose="020F0502020204030204" pitchFamily="34" charset="0"/>
                  <a:cs typeface="Times New Roman" panose="02020603050405020304" pitchFamily="18" charset="0"/>
                </a:rPr>
                <a:t>4+x</a:t>
              </a:r>
              <a:r>
                <a:rPr lang="en-GB" sz="1050" dirty="0">
                  <a:latin typeface="Calibri" panose="020F0502020204030204" pitchFamily="34" charset="0"/>
                  <a:ea typeface="Calibri" panose="020F0502020204030204" pitchFamily="34" charset="0"/>
                  <a:cs typeface="Times New Roman" panose="02020603050405020304" pitchFamily="18" charset="0"/>
                </a:rPr>
                <a:t>C-O NPs </a:t>
              </a:r>
              <a:r>
                <a:rPr lang="en-GB" sz="1050" dirty="0" err="1">
                  <a:latin typeface="Calibri" panose="020F0502020204030204" pitchFamily="34" charset="0"/>
                  <a:ea typeface="Calibri" panose="020F0502020204030204" pitchFamily="34" charset="0"/>
                  <a:cs typeface="Times New Roman" panose="02020603050405020304" pitchFamily="18" charset="0"/>
                </a:rPr>
                <a:t>NPs</a:t>
              </a:r>
              <a:r>
                <a:rPr lang="en-GB" sz="1050" dirty="0">
                  <a:latin typeface="Calibri" panose="020F0502020204030204" pitchFamily="34" charset="0"/>
                  <a:ea typeface="Calibri" panose="020F0502020204030204" pitchFamily="34" charset="0"/>
                  <a:cs typeface="Times New Roman" panose="02020603050405020304" pitchFamily="18" charset="0"/>
                </a:rPr>
                <a:t>  /Laser pyrolysis</a:t>
              </a:r>
            </a:p>
          </p:txBody>
        </p:sp>
        <p:pic>
          <p:nvPicPr>
            <p:cNvPr id="13" name="Picture 12">
              <a:extLst>
                <a:ext uri="{FF2B5EF4-FFF2-40B4-BE49-F238E27FC236}">
                  <a16:creationId xmlns:a16="http://schemas.microsoft.com/office/drawing/2014/main" id="{264FCE01-E026-628D-62DC-D4F265413906}"/>
                </a:ext>
              </a:extLst>
            </p:cNvPr>
            <p:cNvPicPr>
              <a:picLocks noChangeAspect="1"/>
            </p:cNvPicPr>
            <p:nvPr/>
          </p:nvPicPr>
          <p:blipFill>
            <a:blip r:embed="rId2"/>
            <a:stretch>
              <a:fillRect/>
            </a:stretch>
          </p:blipFill>
          <p:spPr>
            <a:xfrm>
              <a:off x="6719386" y="4628041"/>
              <a:ext cx="3542463" cy="1881742"/>
            </a:xfrm>
            <a:prstGeom prst="rect">
              <a:avLst/>
            </a:prstGeom>
          </p:spPr>
        </p:pic>
      </p:grpSp>
      <p:graphicFrame>
        <p:nvGraphicFramePr>
          <p:cNvPr id="14" name="Object 13">
            <a:extLst>
              <a:ext uri="{FF2B5EF4-FFF2-40B4-BE49-F238E27FC236}">
                <a16:creationId xmlns:a16="http://schemas.microsoft.com/office/drawing/2014/main" id="{BA022346-DC03-D151-6112-9450BB590CFF}"/>
              </a:ext>
            </a:extLst>
          </p:cNvPr>
          <p:cNvGraphicFramePr>
            <a:graphicFrameLocks noChangeAspect="1"/>
          </p:cNvGraphicFramePr>
          <p:nvPr/>
        </p:nvGraphicFramePr>
        <p:xfrm>
          <a:off x="7493274" y="2187770"/>
          <a:ext cx="2738165" cy="2207450"/>
        </p:xfrm>
        <a:graphic>
          <a:graphicData uri="http://schemas.openxmlformats.org/presentationml/2006/ole">
            <mc:AlternateContent xmlns:mc="http://schemas.openxmlformats.org/markup-compatibility/2006">
              <mc:Choice xmlns:v="urn:schemas-microsoft-com:vml" Requires="v">
                <p:oleObj name="Graph" r:id="rId3" imgW="3330679" imgH="2552156" progId="Origin50.Graph">
                  <p:embed/>
                </p:oleObj>
              </mc:Choice>
              <mc:Fallback>
                <p:oleObj name="Graph" r:id="rId3" imgW="3330679" imgH="2552156" progId="Origin50.Graph">
                  <p:embed/>
                  <p:pic>
                    <p:nvPicPr>
                      <p:cNvPr id="14" name="Object 13">
                        <a:extLst>
                          <a:ext uri="{FF2B5EF4-FFF2-40B4-BE49-F238E27FC236}">
                            <a16:creationId xmlns:a16="http://schemas.microsoft.com/office/drawing/2014/main" id="{BA022346-DC03-D151-6112-9450BB590CFF}"/>
                          </a:ext>
                        </a:extLst>
                      </p:cNvPr>
                      <p:cNvPicPr/>
                      <p:nvPr/>
                    </p:nvPicPr>
                    <p:blipFill>
                      <a:blip r:embed="rId4"/>
                      <a:stretch>
                        <a:fillRect/>
                      </a:stretch>
                    </p:blipFill>
                    <p:spPr>
                      <a:xfrm>
                        <a:off x="7493274" y="2187770"/>
                        <a:ext cx="2738165" cy="220745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898DC442-CA17-FA6C-5B80-0C213A926B0B}"/>
              </a:ext>
            </a:extLst>
          </p:cNvPr>
          <p:cNvSpPr txBox="1"/>
          <p:nvPr/>
        </p:nvSpPr>
        <p:spPr>
          <a:xfrm>
            <a:off x="5036924" y="1654345"/>
            <a:ext cx="5355326" cy="307777"/>
          </a:xfrm>
          <a:prstGeom prst="rect">
            <a:avLst/>
          </a:prstGeom>
          <a:noFill/>
        </p:spPr>
        <p:txBody>
          <a:bodyPr wrap="square" rtlCol="0">
            <a:spAutoFit/>
          </a:bodyPr>
          <a:lstStyle/>
          <a:p>
            <a:r>
              <a:rPr lang="en-GB" sz="1400" dirty="0"/>
              <a:t>Reactive mixture: B</a:t>
            </a:r>
            <a:r>
              <a:rPr lang="en-GB" sz="1400" baseline="-25000" dirty="0"/>
              <a:t>2</a:t>
            </a:r>
            <a:r>
              <a:rPr lang="en-GB" sz="1400" dirty="0"/>
              <a:t>H</a:t>
            </a:r>
            <a:r>
              <a:rPr lang="en-GB" sz="1400" baseline="-25000" dirty="0"/>
              <a:t>6</a:t>
            </a:r>
            <a:r>
              <a:rPr lang="en-GB" sz="1400" dirty="0"/>
              <a:t> / C</a:t>
            </a:r>
            <a:r>
              <a:rPr lang="en-GB" sz="1400" baseline="-25000" dirty="0"/>
              <a:t>2</a:t>
            </a:r>
            <a:r>
              <a:rPr lang="en-GB" sz="1400" dirty="0"/>
              <a:t>H</a:t>
            </a:r>
            <a:r>
              <a:rPr lang="en-GB" sz="1400" baseline="-25000" dirty="0"/>
              <a:t>2</a:t>
            </a:r>
            <a:r>
              <a:rPr lang="en-GB" sz="1400" dirty="0"/>
              <a:t>/ C</a:t>
            </a:r>
            <a:r>
              <a:rPr lang="en-GB" sz="1400" baseline="-25000" dirty="0"/>
              <a:t>2</a:t>
            </a:r>
            <a:r>
              <a:rPr lang="en-GB" sz="1400" dirty="0"/>
              <a:t>H</a:t>
            </a:r>
            <a:r>
              <a:rPr lang="en-GB" sz="1400" baseline="-25000" dirty="0"/>
              <a:t>4</a:t>
            </a:r>
            <a:r>
              <a:rPr lang="en-GB" sz="1400" dirty="0"/>
              <a:t>: 8/1/3 (</a:t>
            </a:r>
            <a:r>
              <a:rPr lang="en-GB" sz="1400" dirty="0" err="1"/>
              <a:t>sccm</a:t>
            </a:r>
            <a:r>
              <a:rPr lang="en-GB" sz="1400" dirty="0"/>
              <a:t>), </a:t>
            </a:r>
            <a:r>
              <a:rPr lang="en-GB" sz="1400" dirty="0" err="1"/>
              <a:t>T</a:t>
            </a:r>
            <a:r>
              <a:rPr lang="en-GB" sz="1400" baseline="-25000" dirty="0" err="1"/>
              <a:t>flame</a:t>
            </a:r>
            <a:r>
              <a:rPr lang="en-GB" sz="1400" dirty="0"/>
              <a:t>=780 </a:t>
            </a:r>
            <a:r>
              <a:rPr lang="en-GB" sz="1400" baseline="30000" dirty="0" err="1"/>
              <a:t>o</a:t>
            </a:r>
            <a:r>
              <a:rPr lang="en-GB" sz="1400" dirty="0" err="1"/>
              <a:t>C</a:t>
            </a:r>
            <a:endParaRPr lang="en-GB" sz="1400" dirty="0"/>
          </a:p>
        </p:txBody>
      </p:sp>
      <p:pic>
        <p:nvPicPr>
          <p:cNvPr id="17" name="Picture 16">
            <a:extLst>
              <a:ext uri="{FF2B5EF4-FFF2-40B4-BE49-F238E27FC236}">
                <a16:creationId xmlns:a16="http://schemas.microsoft.com/office/drawing/2014/main" id="{D3CBF5BD-CB28-7C99-54B9-14F1D2FFB1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7370" y="2212012"/>
            <a:ext cx="1954429" cy="1954429"/>
          </a:xfrm>
          <a:prstGeom prst="rect">
            <a:avLst/>
          </a:prstGeom>
          <a:noFill/>
          <a:ln>
            <a:noFill/>
          </a:ln>
        </p:spPr>
      </p:pic>
      <p:sp>
        <p:nvSpPr>
          <p:cNvPr id="7" name="TextBox 6">
            <a:extLst>
              <a:ext uri="{FF2B5EF4-FFF2-40B4-BE49-F238E27FC236}">
                <a16:creationId xmlns:a16="http://schemas.microsoft.com/office/drawing/2014/main" id="{34991405-7411-E4E3-0D42-B597D593D884}"/>
              </a:ext>
            </a:extLst>
          </p:cNvPr>
          <p:cNvSpPr txBox="1"/>
          <p:nvPr/>
        </p:nvSpPr>
        <p:spPr>
          <a:xfrm>
            <a:off x="1734844" y="5785489"/>
            <a:ext cx="3619958" cy="461665"/>
          </a:xfrm>
          <a:prstGeom prst="rect">
            <a:avLst/>
          </a:prstGeom>
          <a:noFill/>
        </p:spPr>
        <p:txBody>
          <a:bodyPr wrap="square">
            <a:spAutoFit/>
          </a:bodyPr>
          <a:lstStyle/>
          <a:p>
            <a:r>
              <a:rPr lang="en-US" sz="1200" dirty="0"/>
              <a:t>[1]. Balas M.; Dumitrache F. et al, Nanomaterials 2018, 8, 495 </a:t>
            </a:r>
            <a:r>
              <a:rPr lang="en-US" sz="1200" dirty="0">
                <a:hlinkClick r:id="rId6"/>
              </a:rPr>
              <a:t>https://doi.org/10.3390/nano8070495</a:t>
            </a:r>
            <a:endParaRPr lang="en-US" sz="1200" dirty="0"/>
          </a:p>
        </p:txBody>
      </p:sp>
      <p:grpSp>
        <p:nvGrpSpPr>
          <p:cNvPr id="20" name="Group 19">
            <a:extLst>
              <a:ext uri="{FF2B5EF4-FFF2-40B4-BE49-F238E27FC236}">
                <a16:creationId xmlns:a16="http://schemas.microsoft.com/office/drawing/2014/main" id="{661F8DE1-8859-B98B-0AB2-9D7175EA7273}"/>
              </a:ext>
            </a:extLst>
          </p:cNvPr>
          <p:cNvGrpSpPr/>
          <p:nvPr/>
        </p:nvGrpSpPr>
        <p:grpSpPr>
          <a:xfrm>
            <a:off x="1805402" y="1183419"/>
            <a:ext cx="3231523" cy="2418475"/>
            <a:chOff x="471401" y="1764148"/>
            <a:chExt cx="4308697" cy="3224633"/>
          </a:xfrm>
        </p:grpSpPr>
        <p:grpSp>
          <p:nvGrpSpPr>
            <p:cNvPr id="19" name="Group 18">
              <a:extLst>
                <a:ext uri="{FF2B5EF4-FFF2-40B4-BE49-F238E27FC236}">
                  <a16:creationId xmlns:a16="http://schemas.microsoft.com/office/drawing/2014/main" id="{C1172C12-F7FE-AE52-BB8B-7964F5E4F704}"/>
                </a:ext>
              </a:extLst>
            </p:cNvPr>
            <p:cNvGrpSpPr/>
            <p:nvPr/>
          </p:nvGrpSpPr>
          <p:grpSpPr>
            <a:xfrm>
              <a:off x="471401" y="1764148"/>
              <a:ext cx="4308697" cy="3224633"/>
              <a:chOff x="471401" y="1764148"/>
              <a:chExt cx="4308697" cy="3224633"/>
            </a:xfrm>
          </p:grpSpPr>
          <p:pic>
            <p:nvPicPr>
              <p:cNvPr id="4" name="Picture 3">
                <a:extLst>
                  <a:ext uri="{FF2B5EF4-FFF2-40B4-BE49-F238E27FC236}">
                    <a16:creationId xmlns:a16="http://schemas.microsoft.com/office/drawing/2014/main" id="{A1FBE117-059C-D903-3573-E8BF98C5D9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01" y="1764148"/>
                <a:ext cx="3372930" cy="322463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AD9E4C9-84D0-3734-96F6-542CE722579C}"/>
                  </a:ext>
                </a:extLst>
              </p:cNvPr>
              <p:cNvGrpSpPr/>
              <p:nvPr/>
            </p:nvGrpSpPr>
            <p:grpSpPr>
              <a:xfrm>
                <a:off x="1952591" y="3467430"/>
                <a:ext cx="2827507" cy="1252787"/>
                <a:chOff x="1952591" y="3467430"/>
                <a:chExt cx="2827507" cy="1252787"/>
              </a:xfrm>
            </p:grpSpPr>
            <p:cxnSp>
              <p:nvCxnSpPr>
                <p:cNvPr id="10" name="Straight Arrow Connector 9">
                  <a:extLst>
                    <a:ext uri="{FF2B5EF4-FFF2-40B4-BE49-F238E27FC236}">
                      <a16:creationId xmlns:a16="http://schemas.microsoft.com/office/drawing/2014/main" id="{4F66390D-1BD5-0909-746B-71D1344ADFF9}"/>
                    </a:ext>
                  </a:extLst>
                </p:cNvPr>
                <p:cNvCxnSpPr>
                  <a:cxnSpLocks/>
                </p:cNvCxnSpPr>
                <p:nvPr/>
              </p:nvCxnSpPr>
              <p:spPr>
                <a:xfrm flipH="1" flipV="1">
                  <a:off x="1952591" y="3467430"/>
                  <a:ext cx="1182572" cy="491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6C45AA-C3D6-9AE4-BC52-666582546D31}"/>
                    </a:ext>
                  </a:extLst>
                </p:cNvPr>
                <p:cNvSpPr txBox="1"/>
                <p:nvPr/>
              </p:nvSpPr>
              <p:spPr>
                <a:xfrm>
                  <a:off x="3057524" y="3612221"/>
                  <a:ext cx="1722574" cy="1107996"/>
                </a:xfrm>
                <a:prstGeom prst="rect">
                  <a:avLst/>
                </a:prstGeom>
                <a:noFill/>
              </p:spPr>
              <p:txBody>
                <a:bodyPr wrap="square" rtlCol="0">
                  <a:spAutoFit/>
                </a:bodyPr>
                <a:lstStyle/>
                <a:p>
                  <a:r>
                    <a:rPr lang="en-US" sz="1600" dirty="0"/>
                    <a:t>Laser produced flame</a:t>
                  </a:r>
                </a:p>
              </p:txBody>
            </p:sp>
          </p:grpSp>
        </p:grpSp>
        <p:sp>
          <p:nvSpPr>
            <p:cNvPr id="11" name="TextBox 10">
              <a:extLst>
                <a:ext uri="{FF2B5EF4-FFF2-40B4-BE49-F238E27FC236}">
                  <a16:creationId xmlns:a16="http://schemas.microsoft.com/office/drawing/2014/main" id="{E188E7BF-9021-1650-7329-088713176DD0}"/>
                </a:ext>
              </a:extLst>
            </p:cNvPr>
            <p:cNvSpPr txBox="1"/>
            <p:nvPr/>
          </p:nvSpPr>
          <p:spPr>
            <a:xfrm>
              <a:off x="528298" y="4443374"/>
              <a:ext cx="1065905" cy="400109"/>
            </a:xfrm>
            <a:prstGeom prst="rect">
              <a:avLst/>
            </a:prstGeom>
            <a:noFill/>
          </p:spPr>
          <p:txBody>
            <a:bodyPr wrap="square">
              <a:spAutoFit/>
            </a:bodyPr>
            <a:lstStyle/>
            <a:p>
              <a:r>
                <a:rPr lang="en-US" sz="1350" dirty="0"/>
                <a:t>[1] </a:t>
              </a:r>
              <a:endParaRPr lang="en-US" dirty="0"/>
            </a:p>
          </p:txBody>
        </p:sp>
      </p:grpSp>
      <p:sp>
        <p:nvSpPr>
          <p:cNvPr id="24" name="Footer Placeholder 3">
            <a:extLst>
              <a:ext uri="{FF2B5EF4-FFF2-40B4-BE49-F238E27FC236}">
                <a16:creationId xmlns:a16="http://schemas.microsoft.com/office/drawing/2014/main" id="{8C68D33C-79F1-9ACE-E8A9-A471CBA653CA}"/>
              </a:ext>
            </a:extLst>
          </p:cNvPr>
          <p:cNvSpPr txBox="1">
            <a:spLocks/>
          </p:cNvSpPr>
          <p:nvPr/>
        </p:nvSpPr>
        <p:spPr>
          <a:xfrm>
            <a:off x="1992314" y="6492256"/>
            <a:ext cx="8239125" cy="268287"/>
          </a:xfrm>
        </p:spPr>
        <p:txBody>
          <a:bodyPr/>
          <a:lstStyle>
            <a:defPPr>
              <a:defRPr lang="en-US"/>
            </a:defPPr>
            <a:lvl1pPr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1pPr>
            <a:lvl2pPr marL="4572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2pPr>
            <a:lvl3pPr marL="9144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3pPr>
            <a:lvl4pPr marL="13716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4pPr>
            <a:lvl5pPr marL="18288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9pPr>
          </a:lstStyle>
          <a:p>
            <a:pPr algn="r">
              <a:defRPr/>
            </a:pPr>
            <a:r>
              <a:rPr lang="en-GB" altLang="en-US" sz="1200" dirty="0"/>
              <a:t>C. </a:t>
            </a:r>
            <a:r>
              <a:rPr lang="en-GB" altLang="en-US" sz="1200" dirty="0" err="1"/>
              <a:t>Porosnicu</a:t>
            </a:r>
            <a:r>
              <a:rPr lang="en-GB" altLang="en-US" sz="1200" dirty="0"/>
              <a:t>, S. </a:t>
            </a:r>
            <a:r>
              <a:rPr lang="en-GB" altLang="en-US" sz="1200" dirty="0" err="1"/>
              <a:t>Vizireanu</a:t>
            </a:r>
            <a:r>
              <a:rPr lang="en-GB" altLang="en-US" sz="1200" dirty="0"/>
              <a:t> | PWIE meeting | Prague | 24-27 March 2025 | Page </a:t>
            </a:r>
            <a:fld id="{E0343879-EA1A-1A4A-AD03-67F9C658AE1F}" type="slidenum">
              <a:rPr lang="en-GB" altLang="en-US" sz="1200"/>
              <a:pPr algn="r">
                <a:defRPr/>
              </a:pPr>
              <a:t>20</a:t>
            </a:fld>
            <a:endParaRPr lang="en-GB" altLang="en-US" sz="1200" dirty="0"/>
          </a:p>
        </p:txBody>
      </p:sp>
      <p:sp>
        <p:nvSpPr>
          <p:cNvPr id="22" name="TextBox 21">
            <a:extLst>
              <a:ext uri="{FF2B5EF4-FFF2-40B4-BE49-F238E27FC236}">
                <a16:creationId xmlns:a16="http://schemas.microsoft.com/office/drawing/2014/main" id="{390AB1F1-FCCB-3472-3E5A-63B3D8773990}"/>
              </a:ext>
            </a:extLst>
          </p:cNvPr>
          <p:cNvSpPr txBox="1"/>
          <p:nvPr/>
        </p:nvSpPr>
        <p:spPr>
          <a:xfrm>
            <a:off x="1734845" y="3727907"/>
            <a:ext cx="347604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1400" b="1" dirty="0"/>
              <a:t>Experimental method: laser pyrolysis </a:t>
            </a:r>
          </a:p>
          <a:p>
            <a:pPr algn="just"/>
            <a:r>
              <a:rPr lang="en-US" sz="1400" b="1" dirty="0"/>
              <a:t>B</a:t>
            </a:r>
            <a:r>
              <a:rPr lang="en-US" sz="1400" b="1" baseline="-25000" dirty="0"/>
              <a:t>2</a:t>
            </a:r>
            <a:r>
              <a:rPr lang="en-US" sz="1400" b="1" dirty="0"/>
              <a:t>H</a:t>
            </a:r>
            <a:r>
              <a:rPr lang="en-US" sz="1400" b="1" baseline="-25000" dirty="0"/>
              <a:t>6</a:t>
            </a:r>
            <a:r>
              <a:rPr lang="en-US" sz="1400" dirty="0"/>
              <a:t> was used as B precursors</a:t>
            </a:r>
          </a:p>
        </p:txBody>
      </p:sp>
    </p:spTree>
    <p:extLst>
      <p:ext uri="{BB962C8B-B14F-4D97-AF65-F5344CB8AC3E}">
        <p14:creationId xmlns:p14="http://schemas.microsoft.com/office/powerpoint/2010/main" val="735133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10.png">
            <a:extLst>
              <a:ext uri="{FF2B5EF4-FFF2-40B4-BE49-F238E27FC236}">
                <a16:creationId xmlns:a16="http://schemas.microsoft.com/office/drawing/2014/main" id="{E1DF4A26-75E7-DD07-ECD7-215E8AC06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72070" y="1600538"/>
            <a:ext cx="4572001" cy="4235190"/>
          </a:xfrm>
          <a:prstGeom prst="rect">
            <a:avLst/>
          </a:prstGeom>
        </p:spPr>
      </p:pic>
      <p:sp>
        <p:nvSpPr>
          <p:cNvPr id="4" name="TextBox 3">
            <a:extLst>
              <a:ext uri="{FF2B5EF4-FFF2-40B4-BE49-F238E27FC236}">
                <a16:creationId xmlns:a16="http://schemas.microsoft.com/office/drawing/2014/main" id="{8B628019-8017-CE58-E98D-3D7840C43265}"/>
              </a:ext>
            </a:extLst>
          </p:cNvPr>
          <p:cNvSpPr txBox="1"/>
          <p:nvPr/>
        </p:nvSpPr>
        <p:spPr>
          <a:xfrm>
            <a:off x="1757093" y="273831"/>
            <a:ext cx="8061822" cy="923330"/>
          </a:xfrm>
          <a:prstGeom prst="rect">
            <a:avLst/>
          </a:prstGeom>
          <a:noFill/>
        </p:spPr>
        <p:txBody>
          <a:bodyPr wrap="none" rtlCol="0">
            <a:spAutoFit/>
          </a:bodyPr>
          <a:lstStyle/>
          <a:p>
            <a:r>
              <a:rPr lang="en-GB" sz="2700" b="1" dirty="0">
                <a:latin typeface="Tahoma" panose="020B0604030504040204" pitchFamily="34" charset="0"/>
                <a:ea typeface="Tahoma" panose="020B0604030504040204" pitchFamily="34" charset="0"/>
                <a:cs typeface="Tahoma" panose="020B0604030504040204" pitchFamily="34" charset="0"/>
              </a:rPr>
              <a:t>Preliminary Ar/B</a:t>
            </a:r>
            <a:r>
              <a:rPr lang="en-GB" sz="2700" b="1" baseline="-25000" dirty="0">
                <a:latin typeface="Tahoma" panose="020B0604030504040204" pitchFamily="34" charset="0"/>
                <a:ea typeface="Tahoma" panose="020B0604030504040204" pitchFamily="34" charset="0"/>
                <a:cs typeface="Tahoma" panose="020B0604030504040204" pitchFamily="34" charset="0"/>
              </a:rPr>
              <a:t>2</a:t>
            </a:r>
            <a:r>
              <a:rPr lang="en-GB" sz="2700" b="1" dirty="0">
                <a:latin typeface="Tahoma" panose="020B0604030504040204" pitchFamily="34" charset="0"/>
                <a:ea typeface="Tahoma" panose="020B0604030504040204" pitchFamily="34" charset="0"/>
                <a:cs typeface="Tahoma" panose="020B0604030504040204" pitchFamily="34" charset="0"/>
              </a:rPr>
              <a:t>H</a:t>
            </a:r>
            <a:r>
              <a:rPr lang="en-GB" sz="2700" b="1" baseline="-25000" dirty="0">
                <a:latin typeface="Tahoma" panose="020B0604030504040204" pitchFamily="34" charset="0"/>
                <a:ea typeface="Tahoma" panose="020B0604030504040204" pitchFamily="34" charset="0"/>
                <a:cs typeface="Tahoma" panose="020B0604030504040204" pitchFamily="34" charset="0"/>
              </a:rPr>
              <a:t>6</a:t>
            </a:r>
            <a:r>
              <a:rPr lang="en-GB" sz="2700" b="1" dirty="0">
                <a:latin typeface="Tahoma" panose="020B0604030504040204" pitchFamily="34" charset="0"/>
                <a:ea typeface="Tahoma" panose="020B0604030504040204" pitchFamily="34" charset="0"/>
                <a:cs typeface="Tahoma" panose="020B0604030504040204" pitchFamily="34" charset="0"/>
              </a:rPr>
              <a:t>  plasma jet investigation</a:t>
            </a:r>
          </a:p>
          <a:p>
            <a:endParaRPr lang="en-GB" sz="27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DC357033-1D50-816D-7BAE-BA30849637BC}"/>
              </a:ext>
            </a:extLst>
          </p:cNvPr>
          <p:cNvSpPr txBox="1"/>
          <p:nvPr/>
        </p:nvSpPr>
        <p:spPr>
          <a:xfrm>
            <a:off x="6144070" y="3196865"/>
            <a:ext cx="4087368" cy="2933752"/>
          </a:xfrm>
          <a:prstGeom prst="rect">
            <a:avLst/>
          </a:prstGeom>
          <a:noFill/>
        </p:spPr>
        <p:txBody>
          <a:bodyPr wrap="square">
            <a:spAutoFit/>
          </a:bodyPr>
          <a:lstStyle/>
          <a:p>
            <a:pPr algn="just">
              <a:lnSpc>
                <a:spcPct val="107000"/>
              </a:lnSpc>
              <a:spcAft>
                <a:spcPts val="600"/>
              </a:spcAft>
            </a:pPr>
            <a:r>
              <a:rPr lang="en-US" sz="1600" b="1" dirty="0"/>
              <a:t>OES investigations </a:t>
            </a:r>
            <a:r>
              <a:rPr lang="en-US" sz="1600" dirty="0"/>
              <a:t>show the presence the Argon lines, and BH bands, H</a:t>
            </a:r>
            <a:r>
              <a:rPr lang="en-US" sz="1600" baseline="-25000" dirty="0">
                <a:latin typeface="Symbol" panose="05050102010706020507" pitchFamily="18" charset="2"/>
              </a:rPr>
              <a:t>a</a:t>
            </a:r>
            <a:r>
              <a:rPr lang="en-US" sz="1600" dirty="0"/>
              <a:t> and H</a:t>
            </a:r>
            <a:r>
              <a:rPr lang="en-US" sz="1600" baseline="-25000" dirty="0">
                <a:latin typeface="Symbol" panose="05050102010706020507" pitchFamily="18" charset="2"/>
              </a:rPr>
              <a:t>b</a:t>
            </a:r>
            <a:r>
              <a:rPr lang="en-US" sz="1600" dirty="0"/>
              <a:t> lines in plasma jet after introduction of 5 sccm of diborane. </a:t>
            </a:r>
          </a:p>
          <a:p>
            <a:pPr algn="just">
              <a:lnSpc>
                <a:spcPct val="107000"/>
              </a:lnSpc>
              <a:spcAft>
                <a:spcPts val="600"/>
              </a:spcAft>
            </a:pPr>
            <a:endParaRPr lang="en-US" dirty="0"/>
          </a:p>
          <a:p>
            <a:pPr algn="just">
              <a:lnSpc>
                <a:spcPct val="107000"/>
              </a:lnSpc>
              <a:spcAft>
                <a:spcPts val="600"/>
              </a:spcAft>
            </a:pPr>
            <a:r>
              <a:rPr lang="en-US" sz="1050" b="1" dirty="0"/>
              <a:t>Further investigations</a:t>
            </a:r>
            <a:r>
              <a:rPr lang="en-US" sz="1050" dirty="0"/>
              <a:t>: Detailed studies follow after</a:t>
            </a:r>
          </a:p>
          <a:p>
            <a:pPr algn="just">
              <a:lnSpc>
                <a:spcPct val="107000"/>
              </a:lnSpc>
              <a:spcAft>
                <a:spcPts val="600"/>
              </a:spcAft>
            </a:pPr>
            <a:r>
              <a:rPr lang="en-US" sz="1050" dirty="0"/>
              <a:t>I will mount a quartz window.</a:t>
            </a:r>
          </a:p>
          <a:p>
            <a:pPr algn="just">
              <a:lnSpc>
                <a:spcPct val="107000"/>
              </a:lnSpc>
              <a:spcAft>
                <a:spcPts val="600"/>
              </a:spcAft>
            </a:pPr>
            <a:r>
              <a:rPr lang="en-US" sz="1050" dirty="0"/>
              <a:t>-</a:t>
            </a:r>
            <a:r>
              <a:rPr lang="en-US" sz="1050" b="1" dirty="0"/>
              <a:t>OES study </a:t>
            </a:r>
            <a:r>
              <a:rPr lang="en-US" sz="1050" dirty="0"/>
              <a:t>of He or D</a:t>
            </a:r>
            <a:r>
              <a:rPr lang="en-US" sz="1050" baseline="-25000" dirty="0"/>
              <a:t>2</a:t>
            </a:r>
            <a:r>
              <a:rPr lang="en-US" sz="1050" dirty="0"/>
              <a:t>/diborane plasma in various condition.</a:t>
            </a:r>
          </a:p>
          <a:p>
            <a:pPr algn="just">
              <a:lnSpc>
                <a:spcPct val="107000"/>
              </a:lnSpc>
              <a:spcAft>
                <a:spcPts val="600"/>
              </a:spcAft>
            </a:pPr>
            <a:r>
              <a:rPr lang="en-US" sz="1050" dirty="0"/>
              <a:t>-</a:t>
            </a:r>
            <a:r>
              <a:rPr lang="en-US" sz="1050" b="1" dirty="0"/>
              <a:t>OES study </a:t>
            </a:r>
            <a:r>
              <a:rPr lang="en-US" sz="1050" dirty="0"/>
              <a:t>of boron films in interaction with plasma. </a:t>
            </a:r>
          </a:p>
          <a:p>
            <a:pPr algn="just">
              <a:lnSpc>
                <a:spcPct val="107000"/>
              </a:lnSpc>
              <a:spcAft>
                <a:spcPts val="600"/>
              </a:spcAft>
            </a:pPr>
            <a:r>
              <a:rPr lang="en-US" sz="1050" dirty="0"/>
              <a:t>-</a:t>
            </a:r>
            <a:r>
              <a:rPr lang="en-US" sz="1050" b="1" dirty="0"/>
              <a:t>Mass spectrometry study of boron </a:t>
            </a:r>
            <a:r>
              <a:rPr lang="en-US" sz="1050" dirty="0"/>
              <a:t>films in interaction with plasma. Study of species during sputtering of boron layers in </a:t>
            </a:r>
            <a:r>
              <a:rPr lang="en-US" sz="1050" b="1" dirty="0"/>
              <a:t>D</a:t>
            </a:r>
            <a:r>
              <a:rPr lang="en-US" sz="1050" b="1" baseline="-25000" dirty="0"/>
              <a:t>2</a:t>
            </a:r>
            <a:r>
              <a:rPr lang="en-US" sz="1050" b="1" dirty="0"/>
              <a:t>/H</a:t>
            </a:r>
            <a:r>
              <a:rPr lang="en-US" sz="1050" b="1" baseline="-25000" dirty="0"/>
              <a:t>2</a:t>
            </a:r>
            <a:r>
              <a:rPr lang="en-US" sz="1050" b="1" dirty="0"/>
              <a:t> plasma </a:t>
            </a:r>
          </a:p>
        </p:txBody>
      </p:sp>
      <p:grpSp>
        <p:nvGrpSpPr>
          <p:cNvPr id="20" name="Group 19">
            <a:extLst>
              <a:ext uri="{FF2B5EF4-FFF2-40B4-BE49-F238E27FC236}">
                <a16:creationId xmlns:a16="http://schemas.microsoft.com/office/drawing/2014/main" id="{D5591EAC-7115-3C8D-3959-B4188C1F8B04}"/>
              </a:ext>
            </a:extLst>
          </p:cNvPr>
          <p:cNvGrpSpPr/>
          <p:nvPr/>
        </p:nvGrpSpPr>
        <p:grpSpPr>
          <a:xfrm>
            <a:off x="6132656" y="1462040"/>
            <a:ext cx="4456423" cy="1488761"/>
            <a:chOff x="6450422" y="1048532"/>
            <a:chExt cx="5941896" cy="1985016"/>
          </a:xfrm>
        </p:grpSpPr>
        <p:sp>
          <p:nvSpPr>
            <p:cNvPr id="5" name="TextBox 4">
              <a:extLst>
                <a:ext uri="{FF2B5EF4-FFF2-40B4-BE49-F238E27FC236}">
                  <a16:creationId xmlns:a16="http://schemas.microsoft.com/office/drawing/2014/main" id="{B99BB667-11B0-8A78-6D75-D70B15C9A1D8}"/>
                </a:ext>
              </a:extLst>
            </p:cNvPr>
            <p:cNvSpPr txBox="1"/>
            <p:nvPr/>
          </p:nvSpPr>
          <p:spPr>
            <a:xfrm>
              <a:off x="6450422" y="1048532"/>
              <a:ext cx="2865719" cy="369332"/>
            </a:xfrm>
            <a:prstGeom prst="rect">
              <a:avLst/>
            </a:prstGeom>
            <a:noFill/>
          </p:spPr>
          <p:txBody>
            <a:bodyPr wrap="square">
              <a:spAutoFit/>
            </a:bodyPr>
            <a:lstStyle/>
            <a:p>
              <a:pPr lvl="0" eaLnBrk="0" fontAlgn="base" hangingPunct="0">
                <a:spcBef>
                  <a:spcPct val="0"/>
                </a:spcBef>
                <a:spcAft>
                  <a:spcPct val="0"/>
                </a:spcAft>
              </a:pPr>
              <a:r>
                <a:rPr lang="en-GB" altLang="ro-RO" sz="1200" dirty="0">
                  <a:latin typeface="Calibri" panose="020F0502020204030204" pitchFamily="34" charset="0"/>
                  <a:ea typeface="Calibri" panose="020F0502020204030204" pitchFamily="34" charset="0"/>
                  <a:cs typeface="Calibri" panose="020F0502020204030204" pitchFamily="34" charset="0"/>
                </a:rPr>
                <a:t>Plasma jet Ar/ B</a:t>
              </a:r>
              <a:r>
                <a:rPr lang="en-GB" altLang="ro-RO" sz="1200" baseline="-25000" dirty="0">
                  <a:latin typeface="Calibri" panose="020F0502020204030204" pitchFamily="34" charset="0"/>
                  <a:ea typeface="Calibri" panose="020F0502020204030204" pitchFamily="34" charset="0"/>
                  <a:cs typeface="Calibri" panose="020F0502020204030204" pitchFamily="34" charset="0"/>
                </a:rPr>
                <a:t>2</a:t>
              </a:r>
              <a:r>
                <a:rPr lang="en-GB" altLang="ro-RO" sz="1200" dirty="0">
                  <a:latin typeface="Calibri" panose="020F0502020204030204" pitchFamily="34" charset="0"/>
                  <a:ea typeface="Calibri" panose="020F0502020204030204" pitchFamily="34" charset="0"/>
                  <a:cs typeface="Calibri" panose="020F0502020204030204" pitchFamily="34" charset="0"/>
                </a:rPr>
                <a:t>H</a:t>
              </a:r>
              <a:r>
                <a:rPr lang="en-GB" altLang="ro-RO" sz="1200" baseline="-25000" dirty="0">
                  <a:latin typeface="Calibri" panose="020F0502020204030204" pitchFamily="34" charset="0"/>
                  <a:ea typeface="Calibri" panose="020F0502020204030204" pitchFamily="34" charset="0"/>
                  <a:cs typeface="Calibri" panose="020F0502020204030204" pitchFamily="34" charset="0"/>
                </a:rPr>
                <a:t>6</a:t>
              </a:r>
              <a:r>
                <a:rPr lang="en-GB" altLang="ro-RO" sz="1200" dirty="0">
                  <a:latin typeface="Calibri" panose="020F0502020204030204" pitchFamily="34" charset="0"/>
                  <a:ea typeface="Calibri" panose="020F0502020204030204" pitchFamily="34" charset="0"/>
                  <a:cs typeface="Calibri" panose="020F0502020204030204" pitchFamily="34" charset="0"/>
                </a:rPr>
                <a:t> at 1000/5</a:t>
              </a:r>
              <a:endParaRPr lang="en-GB" altLang="ro-RO" sz="1200" baseline="-25000" dirty="0">
                <a:latin typeface="Calibri" panose="020F0502020204030204" pitchFamily="34" charset="0"/>
                <a:ea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394741FE-F349-6319-07B8-F93C0F55FBA0}"/>
                </a:ext>
              </a:extLst>
            </p:cNvPr>
            <p:cNvGrpSpPr/>
            <p:nvPr/>
          </p:nvGrpSpPr>
          <p:grpSpPr>
            <a:xfrm>
              <a:off x="6645827" y="1620643"/>
              <a:ext cx="5746491" cy="1412905"/>
              <a:chOff x="6645827" y="1620643"/>
              <a:chExt cx="5746491" cy="1412905"/>
            </a:xfrm>
          </p:grpSpPr>
          <p:grpSp>
            <p:nvGrpSpPr>
              <p:cNvPr id="16" name="Group 15">
                <a:extLst>
                  <a:ext uri="{FF2B5EF4-FFF2-40B4-BE49-F238E27FC236}">
                    <a16:creationId xmlns:a16="http://schemas.microsoft.com/office/drawing/2014/main" id="{3CCEB874-4056-62E6-C0B8-CE8B131E0992}"/>
                  </a:ext>
                </a:extLst>
              </p:cNvPr>
              <p:cNvGrpSpPr/>
              <p:nvPr/>
            </p:nvGrpSpPr>
            <p:grpSpPr>
              <a:xfrm>
                <a:off x="6645827" y="1620643"/>
                <a:ext cx="4702815" cy="1113818"/>
                <a:chOff x="6645827" y="1620643"/>
                <a:chExt cx="4702815" cy="1113818"/>
              </a:xfrm>
            </p:grpSpPr>
            <p:pic>
              <p:nvPicPr>
                <p:cNvPr id="8" name="Picture 7">
                  <a:extLst>
                    <a:ext uri="{FF2B5EF4-FFF2-40B4-BE49-F238E27FC236}">
                      <a16:creationId xmlns:a16="http://schemas.microsoft.com/office/drawing/2014/main" id="{04A13391-079D-DBEA-7F35-5188BC112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827" y="1620643"/>
                  <a:ext cx="802886" cy="1113818"/>
                </a:xfrm>
                <a:prstGeom prst="rect">
                  <a:avLst/>
                </a:prstGeom>
              </p:spPr>
            </p:pic>
            <p:pic>
              <p:nvPicPr>
                <p:cNvPr id="11" name="Picture 10">
                  <a:extLst>
                    <a:ext uri="{FF2B5EF4-FFF2-40B4-BE49-F238E27FC236}">
                      <a16:creationId xmlns:a16="http://schemas.microsoft.com/office/drawing/2014/main" id="{C86275E3-C587-A0F7-F14D-8F377CD7C6E9}"/>
                    </a:ext>
                  </a:extLst>
                </p:cNvPr>
                <p:cNvPicPr>
                  <a:picLocks noChangeAspect="1"/>
                </p:cNvPicPr>
                <p:nvPr/>
              </p:nvPicPr>
              <p:blipFill>
                <a:blip r:embed="rId4"/>
                <a:stretch>
                  <a:fillRect/>
                </a:stretch>
              </p:blipFill>
              <p:spPr>
                <a:xfrm>
                  <a:off x="8078686" y="1707359"/>
                  <a:ext cx="3269956" cy="991535"/>
                </a:xfrm>
                <a:prstGeom prst="rect">
                  <a:avLst/>
                </a:prstGeom>
              </p:spPr>
            </p:pic>
            <p:sp>
              <p:nvSpPr>
                <p:cNvPr id="15" name="Freeform: Shape 14">
                  <a:extLst>
                    <a:ext uri="{FF2B5EF4-FFF2-40B4-BE49-F238E27FC236}">
                      <a16:creationId xmlns:a16="http://schemas.microsoft.com/office/drawing/2014/main" id="{082B7575-4C06-77D5-D413-AB638BA78D71}"/>
                    </a:ext>
                  </a:extLst>
                </p:cNvPr>
                <p:cNvSpPr/>
                <p:nvPr/>
              </p:nvSpPr>
              <p:spPr>
                <a:xfrm>
                  <a:off x="7232904" y="1847089"/>
                  <a:ext cx="971882" cy="384047"/>
                </a:xfrm>
                <a:custGeom>
                  <a:avLst/>
                  <a:gdLst>
                    <a:gd name="connsiteX0" fmla="*/ 0 w 843866"/>
                    <a:gd name="connsiteY0" fmla="*/ 15837 h 437941"/>
                    <a:gd name="connsiteX1" fmla="*/ 347472 w 843866"/>
                    <a:gd name="connsiteY1" fmla="*/ 15837 h 437941"/>
                    <a:gd name="connsiteX2" fmla="*/ 393192 w 843866"/>
                    <a:gd name="connsiteY2" fmla="*/ 180429 h 437941"/>
                    <a:gd name="connsiteX3" fmla="*/ 429768 w 843866"/>
                    <a:gd name="connsiteY3" fmla="*/ 399885 h 437941"/>
                    <a:gd name="connsiteX4" fmla="*/ 804672 w 843866"/>
                    <a:gd name="connsiteY4" fmla="*/ 436461 h 437941"/>
                    <a:gd name="connsiteX5" fmla="*/ 813816 w 843866"/>
                    <a:gd name="connsiteY5" fmla="*/ 427317 h 4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866" h="437941">
                      <a:moveTo>
                        <a:pt x="0" y="15837"/>
                      </a:moveTo>
                      <a:cubicBezTo>
                        <a:pt x="140970" y="2121"/>
                        <a:pt x="281940" y="-11595"/>
                        <a:pt x="347472" y="15837"/>
                      </a:cubicBezTo>
                      <a:cubicBezTo>
                        <a:pt x="413004" y="43269"/>
                        <a:pt x="379476" y="116421"/>
                        <a:pt x="393192" y="180429"/>
                      </a:cubicBezTo>
                      <a:cubicBezTo>
                        <a:pt x="406908" y="244437"/>
                        <a:pt x="361188" y="357213"/>
                        <a:pt x="429768" y="399885"/>
                      </a:cubicBezTo>
                      <a:cubicBezTo>
                        <a:pt x="498348" y="442557"/>
                        <a:pt x="740664" y="431889"/>
                        <a:pt x="804672" y="436461"/>
                      </a:cubicBezTo>
                      <a:cubicBezTo>
                        <a:pt x="868680" y="441033"/>
                        <a:pt x="841248" y="434175"/>
                        <a:pt x="813816" y="427317"/>
                      </a:cubicBezTo>
                    </a:path>
                  </a:pathLst>
                </a:custGeom>
                <a:noFill/>
                <a:ln w="57150">
                  <a:solidFill>
                    <a:srgbClr val="CC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9359B97-BB58-48AC-A141-B5826299D479}"/>
                  </a:ext>
                </a:extLst>
              </p:cNvPr>
              <p:cNvSpPr txBox="1"/>
              <p:nvPr/>
            </p:nvSpPr>
            <p:spPr>
              <a:xfrm>
                <a:off x="6725926" y="2684735"/>
                <a:ext cx="5666392" cy="348813"/>
              </a:xfrm>
              <a:prstGeom prst="rect">
                <a:avLst/>
              </a:prstGeom>
              <a:noFill/>
            </p:spPr>
            <p:txBody>
              <a:bodyPr wrap="square">
                <a:spAutoFit/>
              </a:bodyPr>
              <a:lstStyle/>
              <a:p>
                <a:r>
                  <a:rPr lang="en-US" sz="1100" dirty="0"/>
                  <a:t>Plasma +Optical fiber+ Optical multichannel analyzer+ acquisition</a:t>
                </a:r>
              </a:p>
            </p:txBody>
          </p:sp>
        </p:grpSp>
      </p:grpSp>
      <p:sp>
        <p:nvSpPr>
          <p:cNvPr id="6" name="Footer Placeholder 3">
            <a:extLst>
              <a:ext uri="{FF2B5EF4-FFF2-40B4-BE49-F238E27FC236}">
                <a16:creationId xmlns:a16="http://schemas.microsoft.com/office/drawing/2014/main" id="{F44BD54C-36E2-DA0E-AC1D-D01AC5CA459F}"/>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21</a:t>
            </a:fld>
            <a:endParaRPr lang="en-GB" altLang="en-US" dirty="0"/>
          </a:p>
        </p:txBody>
      </p:sp>
      <p:sp>
        <p:nvSpPr>
          <p:cNvPr id="7" name="TextBox 6">
            <a:extLst>
              <a:ext uri="{FF2B5EF4-FFF2-40B4-BE49-F238E27FC236}">
                <a16:creationId xmlns:a16="http://schemas.microsoft.com/office/drawing/2014/main" id="{B070F21E-4763-DB37-DDD8-5E07B9DBE82F}"/>
              </a:ext>
            </a:extLst>
          </p:cNvPr>
          <p:cNvSpPr txBox="1"/>
          <p:nvPr/>
        </p:nvSpPr>
        <p:spPr>
          <a:xfrm>
            <a:off x="1707209" y="5578365"/>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latin typeface="Tahoma" panose="020B0604030504040204" pitchFamily="34" charset="0"/>
                <a:ea typeface="Tahoma" panose="020B0604030504040204" pitchFamily="34" charset="0"/>
                <a:cs typeface="Tahoma" panose="020B0604030504040204" pitchFamily="34" charset="0"/>
              </a:rPr>
              <a:t>OES in plasma jet of </a:t>
            </a:r>
            <a:r>
              <a:rPr lang="en-GB" dirty="0" err="1">
                <a:latin typeface="Tahoma" panose="020B0604030504040204" pitchFamily="34" charset="0"/>
                <a:ea typeface="Tahoma" panose="020B0604030504040204" pitchFamily="34" charset="0"/>
                <a:cs typeface="Tahoma" panose="020B0604030504040204" pitchFamily="34" charset="0"/>
              </a:rPr>
              <a:t>Ar</a:t>
            </a:r>
            <a:r>
              <a:rPr lang="en-GB" dirty="0">
                <a:latin typeface="Tahoma" panose="020B0604030504040204" pitchFamily="34" charset="0"/>
                <a:ea typeface="Tahoma" panose="020B0604030504040204" pitchFamily="34" charset="0"/>
                <a:cs typeface="Tahoma" panose="020B0604030504040204" pitchFamily="34" charset="0"/>
              </a:rPr>
              <a:t>/diborane mixture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1102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3471F36E-6FA9-3DB3-8E15-C08D5660557C}"/>
              </a:ext>
            </a:extLst>
          </p:cNvPr>
          <p:cNvSpPr>
            <a:spLocks noChangeArrowheads="1"/>
          </p:cNvSpPr>
          <p:nvPr/>
        </p:nvSpPr>
        <p:spPr bwMode="auto">
          <a:xfrm>
            <a:off x="1782771" y="5140360"/>
            <a:ext cx="245901"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en-GB" altLang="ro-RO" sz="825" dirty="0">
                <a:cs typeface="Times New Roman" panose="02020603050405020304" pitchFamily="18" charset="0"/>
              </a:rPr>
              <a:t>a) </a:t>
            </a:r>
          </a:p>
          <a:p>
            <a:pPr defTabSz="685800"/>
            <a:endParaRPr lang="en-GB" altLang="ro-RO" sz="1350" dirty="0"/>
          </a:p>
        </p:txBody>
      </p:sp>
      <p:sp>
        <p:nvSpPr>
          <p:cNvPr id="10" name="Rectangle 13">
            <a:extLst>
              <a:ext uri="{FF2B5EF4-FFF2-40B4-BE49-F238E27FC236}">
                <a16:creationId xmlns:a16="http://schemas.microsoft.com/office/drawing/2014/main" id="{6F30C73C-89F1-DE5E-E595-F9EB24DEDC98}"/>
              </a:ext>
            </a:extLst>
          </p:cNvPr>
          <p:cNvSpPr>
            <a:spLocks noChangeArrowheads="1"/>
          </p:cNvSpPr>
          <p:nvPr/>
        </p:nvSpPr>
        <p:spPr bwMode="auto">
          <a:xfrm>
            <a:off x="1524001" y="3584781"/>
            <a:ext cx="15452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ro-RO" altLang="ro-RO" sz="450"/>
              <a:t> </a:t>
            </a:r>
            <a:endParaRPr lang="ro-RO" altLang="ro-RO" sz="1350"/>
          </a:p>
        </p:txBody>
      </p:sp>
      <p:sp>
        <p:nvSpPr>
          <p:cNvPr id="12" name="TextBox 11">
            <a:extLst>
              <a:ext uri="{FF2B5EF4-FFF2-40B4-BE49-F238E27FC236}">
                <a16:creationId xmlns:a16="http://schemas.microsoft.com/office/drawing/2014/main" id="{DD3C7E98-9CE7-4743-2682-E81D95C5CF82}"/>
              </a:ext>
            </a:extLst>
          </p:cNvPr>
          <p:cNvSpPr txBox="1"/>
          <p:nvPr/>
        </p:nvSpPr>
        <p:spPr>
          <a:xfrm>
            <a:off x="7750998" y="3184339"/>
            <a:ext cx="2700068" cy="553998"/>
          </a:xfrm>
          <a:prstGeom prst="rect">
            <a:avLst/>
          </a:prstGeom>
          <a:noFill/>
        </p:spPr>
        <p:txBody>
          <a:bodyPr wrap="square">
            <a:spAutoFit/>
          </a:bodyPr>
          <a:lstStyle/>
          <a:p>
            <a:r>
              <a:rPr lang="en-GB" sz="1500" kern="100" dirty="0">
                <a:latin typeface="Calibri" panose="020F0502020204030204" pitchFamily="34" charset="0"/>
                <a:ea typeface="Calibri" panose="020F0502020204030204" pitchFamily="34" charset="0"/>
                <a:cs typeface="Times New Roman" panose="02020603050405020304" pitchFamily="18" charset="0"/>
              </a:rPr>
              <a:t>Pictures of samples a) GD-H and </a:t>
            </a:r>
          </a:p>
          <a:p>
            <a:r>
              <a:rPr lang="en-GB" sz="1500" kern="100" dirty="0">
                <a:latin typeface="Calibri" panose="020F0502020204030204" pitchFamily="34" charset="0"/>
                <a:ea typeface="Calibri" panose="020F0502020204030204" pitchFamily="34" charset="0"/>
                <a:cs typeface="Times New Roman" panose="02020603050405020304" pitchFamily="18" charset="0"/>
              </a:rPr>
              <a:t>b) GD-L on Si and W substrates</a:t>
            </a:r>
            <a:endParaRPr lang="ro-RO" sz="15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64" name="Picture 16">
            <a:extLst>
              <a:ext uri="{FF2B5EF4-FFF2-40B4-BE49-F238E27FC236}">
                <a16:creationId xmlns:a16="http://schemas.microsoft.com/office/drawing/2014/main" id="{E19BC3BE-6087-FB49-8ECB-0758E15C0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58" t="17027" r="21727" b="18524"/>
          <a:stretch>
            <a:fillRect/>
          </a:stretch>
        </p:blipFill>
        <p:spPr bwMode="auto">
          <a:xfrm>
            <a:off x="8697155" y="3779033"/>
            <a:ext cx="752339" cy="68937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823D6B71-820F-7E9E-705F-81D38AAA7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902" y="3792764"/>
            <a:ext cx="717947"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
            <a:extLst>
              <a:ext uri="{FF2B5EF4-FFF2-40B4-BE49-F238E27FC236}">
                <a16:creationId xmlns:a16="http://schemas.microsoft.com/office/drawing/2014/main" id="{A8F2B274-ADB5-79BB-E983-6418B077E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42083" y="3804469"/>
            <a:ext cx="682228" cy="6607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CFC5CF-5703-3826-5931-6D6AE3F38109}"/>
              </a:ext>
            </a:extLst>
          </p:cNvPr>
          <p:cNvSpPr txBox="1"/>
          <p:nvPr/>
        </p:nvSpPr>
        <p:spPr>
          <a:xfrm>
            <a:off x="7586174" y="5256847"/>
            <a:ext cx="2864892" cy="871008"/>
          </a:xfrm>
          <a:prstGeom prst="rect">
            <a:avLst/>
          </a:prstGeom>
          <a:noFill/>
        </p:spPr>
        <p:txBody>
          <a:bodyPr wrap="square">
            <a:spAutoFit/>
          </a:bodyPr>
          <a:lstStyle/>
          <a:p>
            <a:pPr>
              <a:lnSpc>
                <a:spcPct val="107000"/>
              </a:lnSpc>
              <a:spcAft>
                <a:spcPts val="600"/>
              </a:spcAft>
            </a:pPr>
            <a:r>
              <a:rPr lang="en-GB" sz="1600" kern="100" dirty="0">
                <a:latin typeface="Calibri" panose="020F0502020204030204" pitchFamily="34" charset="0"/>
                <a:ea typeface="Calibri" panose="020F0502020204030204" pitchFamily="34" charset="0"/>
                <a:cs typeface="Times New Roman" panose="02020603050405020304" pitchFamily="18" charset="0"/>
              </a:rPr>
              <a:t>Pictures of samples a) J-H; b) J-L and c) to an intermediate Ar flow (500 sccm)</a:t>
            </a:r>
            <a:endParaRPr lang="ro-RO" sz="16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A725A50-E010-AC30-30C4-4E081C41E673}"/>
              </a:ext>
            </a:extLst>
          </p:cNvPr>
          <p:cNvSpPr txBox="1"/>
          <p:nvPr/>
        </p:nvSpPr>
        <p:spPr>
          <a:xfrm>
            <a:off x="1809244" y="1151443"/>
            <a:ext cx="4764186" cy="784830"/>
          </a:xfrm>
          <a:prstGeom prst="rect">
            <a:avLst/>
          </a:prstGeom>
          <a:noFill/>
        </p:spPr>
        <p:txBody>
          <a:bodyPr wrap="square">
            <a:spAutoFit/>
          </a:bodyPr>
          <a:lstStyle/>
          <a:p>
            <a:r>
              <a:rPr lang="en-GB" sz="1500" b="1" kern="100" dirty="0">
                <a:solidFill>
                  <a:srgbClr val="0000FF"/>
                </a:solidFill>
              </a:rPr>
              <a:t>Labelling of samples: </a:t>
            </a:r>
          </a:p>
          <a:p>
            <a:r>
              <a:rPr lang="en-GB" sz="1500" b="1" kern="100" dirty="0"/>
              <a:t>H-samples </a:t>
            </a:r>
            <a:r>
              <a:rPr lang="en-GB" sz="1500" kern="100" dirty="0"/>
              <a:t>at High Ar flow (1000 sccm)+5sccm B</a:t>
            </a:r>
            <a:r>
              <a:rPr lang="en-GB" sz="1500" kern="100" baseline="-25000" dirty="0"/>
              <a:t>2</a:t>
            </a:r>
            <a:r>
              <a:rPr lang="en-GB" sz="1500" kern="100" dirty="0"/>
              <a:t>H</a:t>
            </a:r>
            <a:r>
              <a:rPr lang="en-GB" sz="1500" kern="100" baseline="-25000" dirty="0"/>
              <a:t>6</a:t>
            </a:r>
            <a:r>
              <a:rPr lang="en-GB" sz="1500" kern="100" dirty="0"/>
              <a:t>   </a:t>
            </a:r>
          </a:p>
          <a:p>
            <a:r>
              <a:rPr lang="en-GB" sz="1500" b="1" kern="100" dirty="0"/>
              <a:t>L-samples</a:t>
            </a:r>
            <a:r>
              <a:rPr lang="en-GB" sz="1500" kern="100" dirty="0"/>
              <a:t> at Low Ar flow  (300 sccm) +5sccm B</a:t>
            </a:r>
            <a:r>
              <a:rPr lang="en-GB" sz="1500" kern="100" baseline="-25000" dirty="0"/>
              <a:t>2</a:t>
            </a:r>
            <a:r>
              <a:rPr lang="en-GB" sz="1500" kern="100" dirty="0"/>
              <a:t>H</a:t>
            </a:r>
            <a:r>
              <a:rPr lang="en-GB" sz="1500" kern="100" baseline="-25000" dirty="0"/>
              <a:t>6</a:t>
            </a:r>
            <a:r>
              <a:rPr lang="en-GB" sz="1500" kern="100" dirty="0"/>
              <a:t> </a:t>
            </a:r>
            <a:endParaRPr lang="ro-RO" sz="15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7957CDC-47E4-43E0-5826-A74579A89FC9}"/>
              </a:ext>
            </a:extLst>
          </p:cNvPr>
          <p:cNvSpPr txBox="1"/>
          <p:nvPr/>
        </p:nvSpPr>
        <p:spPr>
          <a:xfrm>
            <a:off x="1678529" y="153335"/>
            <a:ext cx="8081058" cy="507831"/>
          </a:xfrm>
          <a:prstGeom prst="rect">
            <a:avLst/>
          </a:prstGeom>
          <a:noFill/>
        </p:spPr>
        <p:txBody>
          <a:bodyPr wrap="none" rtlCol="0">
            <a:spAutoFit/>
          </a:bodyPr>
          <a:lstStyle/>
          <a:p>
            <a:pPr algn="ctr"/>
            <a:r>
              <a:rPr lang="en-GB" sz="2700" b="1" dirty="0">
                <a:latin typeface="Tahoma" panose="020B0604030504040204" pitchFamily="34" charset="0"/>
                <a:ea typeface="Tahoma" panose="020B0604030504040204" pitchFamily="34" charset="0"/>
                <a:cs typeface="Tahoma" panose="020B0604030504040204" pitchFamily="34" charset="0"/>
              </a:rPr>
              <a:t>Experimental parameters and samples labels </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A4636EF-1575-BA73-FEF7-239B49871A97}"/>
              </a:ext>
            </a:extLst>
          </p:cNvPr>
          <p:cNvSpPr txBox="1"/>
          <p:nvPr/>
        </p:nvSpPr>
        <p:spPr>
          <a:xfrm>
            <a:off x="1671787" y="5358380"/>
            <a:ext cx="5914387" cy="923330"/>
          </a:xfrm>
          <a:prstGeom prst="rect">
            <a:avLst/>
          </a:prstGeom>
          <a:noFill/>
        </p:spPr>
        <p:txBody>
          <a:bodyPr wrap="square">
            <a:spAutoFit/>
          </a:bodyPr>
          <a:lstStyle/>
          <a:p>
            <a:r>
              <a:rPr lang="en-GB" dirty="0"/>
              <a:t>There are fixed parameters like RF power 100W, precursors kept always at the same flow values diborane: H2/B2H6 = 5 sccm</a:t>
            </a:r>
            <a:endParaRPr lang="en-US" dirty="0"/>
          </a:p>
        </p:txBody>
      </p:sp>
      <p:grpSp>
        <p:nvGrpSpPr>
          <p:cNvPr id="26" name="Group 25">
            <a:extLst>
              <a:ext uri="{FF2B5EF4-FFF2-40B4-BE49-F238E27FC236}">
                <a16:creationId xmlns:a16="http://schemas.microsoft.com/office/drawing/2014/main" id="{64CE57B4-0AB1-A4A1-5560-287C7E2F2D27}"/>
              </a:ext>
            </a:extLst>
          </p:cNvPr>
          <p:cNvGrpSpPr/>
          <p:nvPr/>
        </p:nvGrpSpPr>
        <p:grpSpPr>
          <a:xfrm>
            <a:off x="7829008" y="2487113"/>
            <a:ext cx="1109598" cy="720090"/>
            <a:chOff x="8332061" y="2169089"/>
            <a:chExt cx="1479464" cy="960120"/>
          </a:xfrm>
        </p:grpSpPr>
        <p:pic>
          <p:nvPicPr>
            <p:cNvPr id="2059" name="Picture 11">
              <a:extLst>
                <a:ext uri="{FF2B5EF4-FFF2-40B4-BE49-F238E27FC236}">
                  <a16:creationId xmlns:a16="http://schemas.microsoft.com/office/drawing/2014/main" id="{FE8E22A8-C019-7D5F-264A-F35942BB1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061" y="2169089"/>
              <a:ext cx="590718" cy="960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26C3D2-21B0-9410-DB91-1E46364399C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8927292" y="2199569"/>
              <a:ext cx="884233" cy="914400"/>
            </a:xfrm>
            <a:prstGeom prst="rect">
              <a:avLst/>
            </a:prstGeom>
          </p:spPr>
        </p:pic>
      </p:grpSp>
      <p:pic>
        <p:nvPicPr>
          <p:cNvPr id="21" name="Picture 20">
            <a:extLst>
              <a:ext uri="{FF2B5EF4-FFF2-40B4-BE49-F238E27FC236}">
                <a16:creationId xmlns:a16="http://schemas.microsoft.com/office/drawing/2014/main" id="{75CA1A88-640D-CEDA-7179-BCA8490A818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0800000">
            <a:off x="8705686" y="4516942"/>
            <a:ext cx="752339" cy="685800"/>
          </a:xfrm>
          <a:prstGeom prst="rect">
            <a:avLst/>
          </a:prstGeom>
        </p:spPr>
      </p:pic>
      <p:pic>
        <p:nvPicPr>
          <p:cNvPr id="23" name="Picture 22">
            <a:extLst>
              <a:ext uri="{FF2B5EF4-FFF2-40B4-BE49-F238E27FC236}">
                <a16:creationId xmlns:a16="http://schemas.microsoft.com/office/drawing/2014/main" id="{87807585-6B87-54E0-C6F1-596EA2A0B13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7751000" y="4492148"/>
            <a:ext cx="752339" cy="685800"/>
          </a:xfrm>
          <a:prstGeom prst="rect">
            <a:avLst/>
          </a:prstGeom>
        </p:spPr>
      </p:pic>
      <p:grpSp>
        <p:nvGrpSpPr>
          <p:cNvPr id="27" name="Group 26">
            <a:extLst>
              <a:ext uri="{FF2B5EF4-FFF2-40B4-BE49-F238E27FC236}">
                <a16:creationId xmlns:a16="http://schemas.microsoft.com/office/drawing/2014/main" id="{82B97A24-F4E6-7D48-FA99-D49D060EA091}"/>
              </a:ext>
            </a:extLst>
          </p:cNvPr>
          <p:cNvGrpSpPr/>
          <p:nvPr/>
        </p:nvGrpSpPr>
        <p:grpSpPr>
          <a:xfrm>
            <a:off x="9213602" y="2497309"/>
            <a:ext cx="1132770" cy="687030"/>
            <a:chOff x="10177593" y="2206184"/>
            <a:chExt cx="1510360" cy="916040"/>
          </a:xfrm>
        </p:grpSpPr>
        <p:pic>
          <p:nvPicPr>
            <p:cNvPr id="13" name="Picture 12">
              <a:extLst>
                <a:ext uri="{FF2B5EF4-FFF2-40B4-BE49-F238E27FC236}">
                  <a16:creationId xmlns:a16="http://schemas.microsoft.com/office/drawing/2014/main" id="{117E0827-BCA0-1A3D-1E18-DB2FDE3E45D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50000" contrast="-47000"/>
                      </a14:imgEffect>
                    </a14:imgLayer>
                  </a14:imgProps>
                </a:ext>
              </a:extLst>
            </a:blip>
            <a:stretch>
              <a:fillRect/>
            </a:stretch>
          </p:blipFill>
          <p:spPr>
            <a:xfrm>
              <a:off x="10767814" y="2206184"/>
              <a:ext cx="920139" cy="914400"/>
            </a:xfrm>
            <a:prstGeom prst="rect">
              <a:avLst/>
            </a:prstGeom>
          </p:spPr>
        </p:pic>
        <p:pic>
          <p:nvPicPr>
            <p:cNvPr id="25" name="Picture 24">
              <a:extLst>
                <a:ext uri="{FF2B5EF4-FFF2-40B4-BE49-F238E27FC236}">
                  <a16:creationId xmlns:a16="http://schemas.microsoft.com/office/drawing/2014/main" id="{A5CC179A-0B31-AFE4-29A4-6B3A04B743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77593" y="2207824"/>
              <a:ext cx="559558" cy="914400"/>
            </a:xfrm>
            <a:prstGeom prst="rect">
              <a:avLst/>
            </a:prstGeom>
          </p:spPr>
        </p:pic>
      </p:grpSp>
      <p:sp>
        <p:nvSpPr>
          <p:cNvPr id="2049" name="TextBox 2048">
            <a:extLst>
              <a:ext uri="{FF2B5EF4-FFF2-40B4-BE49-F238E27FC236}">
                <a16:creationId xmlns:a16="http://schemas.microsoft.com/office/drawing/2014/main" id="{450567EC-4271-7893-E659-7A014BECAECA}"/>
              </a:ext>
            </a:extLst>
          </p:cNvPr>
          <p:cNvSpPr txBox="1"/>
          <p:nvPr/>
        </p:nvSpPr>
        <p:spPr>
          <a:xfrm>
            <a:off x="7529480" y="2950779"/>
            <a:ext cx="443039" cy="323165"/>
          </a:xfrm>
          <a:prstGeom prst="rect">
            <a:avLst/>
          </a:prstGeom>
          <a:noFill/>
        </p:spPr>
        <p:txBody>
          <a:bodyPr wrap="square">
            <a:spAutoFit/>
          </a:bodyPr>
          <a:lstStyle/>
          <a:p>
            <a:r>
              <a:rPr lang="en-GB" sz="1500" b="1" kern="100" dirty="0"/>
              <a:t>a)</a:t>
            </a:r>
            <a:endParaRPr lang="ro-RO" sz="1500" dirty="0"/>
          </a:p>
        </p:txBody>
      </p:sp>
      <p:sp>
        <p:nvSpPr>
          <p:cNvPr id="2050" name="TextBox 2049">
            <a:extLst>
              <a:ext uri="{FF2B5EF4-FFF2-40B4-BE49-F238E27FC236}">
                <a16:creationId xmlns:a16="http://schemas.microsoft.com/office/drawing/2014/main" id="{7E846C10-EC80-D44B-D783-C04830116DDA}"/>
              </a:ext>
            </a:extLst>
          </p:cNvPr>
          <p:cNvSpPr txBox="1"/>
          <p:nvPr/>
        </p:nvSpPr>
        <p:spPr>
          <a:xfrm>
            <a:off x="8925851" y="2950779"/>
            <a:ext cx="443039" cy="323165"/>
          </a:xfrm>
          <a:prstGeom prst="rect">
            <a:avLst/>
          </a:prstGeom>
          <a:noFill/>
        </p:spPr>
        <p:txBody>
          <a:bodyPr wrap="square">
            <a:spAutoFit/>
          </a:bodyPr>
          <a:lstStyle/>
          <a:p>
            <a:r>
              <a:rPr lang="en-GB" sz="1500" b="1" kern="100" dirty="0"/>
              <a:t>a)</a:t>
            </a:r>
            <a:endParaRPr lang="ro-RO" sz="1500" dirty="0"/>
          </a:p>
        </p:txBody>
      </p:sp>
      <p:sp>
        <p:nvSpPr>
          <p:cNvPr id="2051" name="TextBox 2050">
            <a:extLst>
              <a:ext uri="{FF2B5EF4-FFF2-40B4-BE49-F238E27FC236}">
                <a16:creationId xmlns:a16="http://schemas.microsoft.com/office/drawing/2014/main" id="{17DED5B3-C3F3-E0BB-C21B-B5A45815C284}"/>
              </a:ext>
            </a:extLst>
          </p:cNvPr>
          <p:cNvSpPr txBox="1"/>
          <p:nvPr/>
        </p:nvSpPr>
        <p:spPr>
          <a:xfrm>
            <a:off x="7486760" y="4252861"/>
            <a:ext cx="443039" cy="323165"/>
          </a:xfrm>
          <a:prstGeom prst="rect">
            <a:avLst/>
          </a:prstGeom>
          <a:noFill/>
        </p:spPr>
        <p:txBody>
          <a:bodyPr wrap="square">
            <a:spAutoFit/>
          </a:bodyPr>
          <a:lstStyle/>
          <a:p>
            <a:r>
              <a:rPr lang="en-GB" sz="1500" b="1" kern="100" dirty="0"/>
              <a:t>a)</a:t>
            </a:r>
            <a:endParaRPr lang="ro-RO" sz="1500" dirty="0"/>
          </a:p>
        </p:txBody>
      </p:sp>
      <p:sp>
        <p:nvSpPr>
          <p:cNvPr id="2052" name="TextBox 2051">
            <a:extLst>
              <a:ext uri="{FF2B5EF4-FFF2-40B4-BE49-F238E27FC236}">
                <a16:creationId xmlns:a16="http://schemas.microsoft.com/office/drawing/2014/main" id="{A7E48F6A-A2F4-D761-F718-7F79FD15324B}"/>
              </a:ext>
            </a:extLst>
          </p:cNvPr>
          <p:cNvSpPr txBox="1"/>
          <p:nvPr/>
        </p:nvSpPr>
        <p:spPr>
          <a:xfrm>
            <a:off x="8443880" y="4243798"/>
            <a:ext cx="443039" cy="323165"/>
          </a:xfrm>
          <a:prstGeom prst="rect">
            <a:avLst/>
          </a:prstGeom>
          <a:noFill/>
        </p:spPr>
        <p:txBody>
          <a:bodyPr wrap="square">
            <a:spAutoFit/>
          </a:bodyPr>
          <a:lstStyle/>
          <a:p>
            <a:r>
              <a:rPr lang="en-GB" sz="1500" b="1" kern="100" dirty="0"/>
              <a:t>b)</a:t>
            </a:r>
            <a:endParaRPr lang="ro-RO" sz="1500" dirty="0"/>
          </a:p>
        </p:txBody>
      </p:sp>
      <p:sp>
        <p:nvSpPr>
          <p:cNvPr id="2053" name="TextBox 2052">
            <a:extLst>
              <a:ext uri="{FF2B5EF4-FFF2-40B4-BE49-F238E27FC236}">
                <a16:creationId xmlns:a16="http://schemas.microsoft.com/office/drawing/2014/main" id="{A40AA8F9-44F9-2CA1-BB3B-6000F987D843}"/>
              </a:ext>
            </a:extLst>
          </p:cNvPr>
          <p:cNvSpPr txBox="1"/>
          <p:nvPr/>
        </p:nvSpPr>
        <p:spPr>
          <a:xfrm>
            <a:off x="9429717" y="4243798"/>
            <a:ext cx="443039" cy="323165"/>
          </a:xfrm>
          <a:prstGeom prst="rect">
            <a:avLst/>
          </a:prstGeom>
          <a:noFill/>
        </p:spPr>
        <p:txBody>
          <a:bodyPr wrap="square">
            <a:spAutoFit/>
          </a:bodyPr>
          <a:lstStyle/>
          <a:p>
            <a:r>
              <a:rPr lang="en-GB" sz="1500" b="1" kern="100" dirty="0"/>
              <a:t>c)</a:t>
            </a:r>
            <a:endParaRPr lang="ro-RO" sz="1500" dirty="0"/>
          </a:p>
        </p:txBody>
      </p:sp>
      <p:graphicFrame>
        <p:nvGraphicFramePr>
          <p:cNvPr id="2" name="Table 1">
            <a:extLst>
              <a:ext uri="{FF2B5EF4-FFF2-40B4-BE49-F238E27FC236}">
                <a16:creationId xmlns:a16="http://schemas.microsoft.com/office/drawing/2014/main" id="{2D5766DE-F771-869E-C455-0393638FD91C}"/>
              </a:ext>
            </a:extLst>
          </p:cNvPr>
          <p:cNvGraphicFramePr>
            <a:graphicFrameLocks noGrp="1"/>
          </p:cNvGraphicFramePr>
          <p:nvPr/>
        </p:nvGraphicFramePr>
        <p:xfrm>
          <a:off x="1795131" y="1886430"/>
          <a:ext cx="5791042" cy="3208974"/>
        </p:xfrm>
        <a:graphic>
          <a:graphicData uri="http://schemas.openxmlformats.org/drawingml/2006/table">
            <a:tbl>
              <a:tblPr firstRow="1" firstCol="1" bandRow="1">
                <a:tableStyleId>{5C22544A-7EE6-4342-B048-85BDC9FD1C3A}</a:tableStyleId>
              </a:tblPr>
              <a:tblGrid>
                <a:gridCol w="1162754">
                  <a:extLst>
                    <a:ext uri="{9D8B030D-6E8A-4147-A177-3AD203B41FA5}">
                      <a16:colId xmlns:a16="http://schemas.microsoft.com/office/drawing/2014/main" val="4069096907"/>
                    </a:ext>
                  </a:extLst>
                </a:gridCol>
                <a:gridCol w="724694">
                  <a:extLst>
                    <a:ext uri="{9D8B030D-6E8A-4147-A177-3AD203B41FA5}">
                      <a16:colId xmlns:a16="http://schemas.microsoft.com/office/drawing/2014/main" val="529407112"/>
                    </a:ext>
                  </a:extLst>
                </a:gridCol>
                <a:gridCol w="913478">
                  <a:extLst>
                    <a:ext uri="{9D8B030D-6E8A-4147-A177-3AD203B41FA5}">
                      <a16:colId xmlns:a16="http://schemas.microsoft.com/office/drawing/2014/main" val="3627174333"/>
                    </a:ext>
                  </a:extLst>
                </a:gridCol>
                <a:gridCol w="1269662">
                  <a:extLst>
                    <a:ext uri="{9D8B030D-6E8A-4147-A177-3AD203B41FA5}">
                      <a16:colId xmlns:a16="http://schemas.microsoft.com/office/drawing/2014/main" val="1836804187"/>
                    </a:ext>
                  </a:extLst>
                </a:gridCol>
                <a:gridCol w="621236">
                  <a:extLst>
                    <a:ext uri="{9D8B030D-6E8A-4147-A177-3AD203B41FA5}">
                      <a16:colId xmlns:a16="http://schemas.microsoft.com/office/drawing/2014/main" val="3577090726"/>
                    </a:ext>
                  </a:extLst>
                </a:gridCol>
                <a:gridCol w="1099218">
                  <a:extLst>
                    <a:ext uri="{9D8B030D-6E8A-4147-A177-3AD203B41FA5}">
                      <a16:colId xmlns:a16="http://schemas.microsoft.com/office/drawing/2014/main" val="2864950095"/>
                    </a:ext>
                  </a:extLst>
                </a:gridCol>
              </a:tblGrid>
              <a:tr h="501855">
                <a:tc>
                  <a:txBody>
                    <a:bodyPr/>
                    <a:lstStyle/>
                    <a:p>
                      <a:pPr algn="ctr">
                        <a:lnSpc>
                          <a:spcPct val="107000"/>
                        </a:lnSpc>
                        <a:spcAft>
                          <a:spcPts val="800"/>
                        </a:spcAft>
                      </a:pPr>
                      <a:r>
                        <a:rPr lang="en-GB" sz="1400" kern="100">
                          <a:effectLst/>
                        </a:rPr>
                        <a:t>Samples label</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GB" sz="1400" kern="100">
                          <a:effectLst/>
                        </a:rPr>
                        <a:t>Ar [sccm]</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GB" sz="1400" kern="100">
                          <a:effectLst/>
                        </a:rPr>
                        <a:t>B2H6 [sccm]</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GB" sz="1300" kern="100" dirty="0">
                          <a:effectLst/>
                        </a:rPr>
                        <a:t>Deposition press. [mbar]</a:t>
                      </a:r>
                      <a:endParaRPr lang="ro-RO"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GB" sz="1400" kern="100" dirty="0">
                          <a:effectLst/>
                        </a:rPr>
                        <a:t>Time [min.]</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GB" sz="1400" kern="100" dirty="0">
                          <a:effectLst/>
                        </a:rPr>
                        <a:t>Temper. Degree C</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918695216"/>
                  </a:ext>
                </a:extLst>
              </a:tr>
              <a:tr h="505349">
                <a:tc gridSpan="6">
                  <a:txBody>
                    <a:bodyPr/>
                    <a:lstStyle/>
                    <a:p>
                      <a:pPr>
                        <a:lnSpc>
                          <a:spcPct val="107000"/>
                        </a:lnSpc>
                        <a:spcAft>
                          <a:spcPts val="800"/>
                        </a:spcAft>
                      </a:pPr>
                      <a:endParaRPr lang="en-GB" sz="1400" kern="100" dirty="0">
                        <a:effectLst/>
                      </a:endParaRPr>
                    </a:p>
                    <a:p>
                      <a:pPr algn="l">
                        <a:lnSpc>
                          <a:spcPct val="107000"/>
                        </a:lnSpc>
                        <a:spcAft>
                          <a:spcPts val="800"/>
                        </a:spcAft>
                      </a:pPr>
                      <a:r>
                        <a:rPr lang="en-GB" sz="1400" kern="100" dirty="0">
                          <a:effectLst/>
                        </a:rPr>
                        <a:t>1. Set I- Samples deposits by  Glow Discharge (GD-samples)</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606652814"/>
                  </a:ext>
                </a:extLst>
              </a:tr>
              <a:tr h="209027">
                <a:tc>
                  <a:txBody>
                    <a:bodyPr/>
                    <a:lstStyle/>
                    <a:p>
                      <a:pPr>
                        <a:lnSpc>
                          <a:spcPct val="107000"/>
                        </a:lnSpc>
                        <a:spcAft>
                          <a:spcPts val="800"/>
                        </a:spcAft>
                      </a:pPr>
                      <a:r>
                        <a:rPr lang="en-GB" sz="1400" kern="100" dirty="0">
                          <a:effectLst/>
                        </a:rPr>
                        <a:t>GD-H</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0.7</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 </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62588470"/>
                  </a:ext>
                </a:extLst>
              </a:tr>
              <a:tr h="221389">
                <a:tc>
                  <a:txBody>
                    <a:bodyPr/>
                    <a:lstStyle/>
                    <a:p>
                      <a:pPr>
                        <a:lnSpc>
                          <a:spcPct val="107000"/>
                        </a:lnSpc>
                        <a:spcAft>
                          <a:spcPts val="800"/>
                        </a:spcAft>
                      </a:pPr>
                      <a:r>
                        <a:rPr lang="en-GB" sz="1400" kern="100">
                          <a:effectLst/>
                        </a:rPr>
                        <a:t>GD-L</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300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0.4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10</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84335827"/>
                  </a:ext>
                </a:extLst>
              </a:tr>
              <a:tr h="505349">
                <a:tc gridSpan="6">
                  <a:txBody>
                    <a:bodyPr/>
                    <a:lstStyle/>
                    <a:p>
                      <a:pPr>
                        <a:lnSpc>
                          <a:spcPct val="107000"/>
                        </a:lnSpc>
                        <a:spcAft>
                          <a:spcPts val="800"/>
                        </a:spcAft>
                      </a:pPr>
                      <a:endParaRPr lang="en-GB" sz="1400" kern="100" dirty="0">
                        <a:effectLst/>
                      </a:endParaRPr>
                    </a:p>
                    <a:p>
                      <a:pPr algn="l">
                        <a:lnSpc>
                          <a:spcPct val="107000"/>
                        </a:lnSpc>
                        <a:spcAft>
                          <a:spcPts val="800"/>
                        </a:spcAft>
                      </a:pPr>
                      <a:r>
                        <a:rPr lang="en-GB" sz="1400" kern="100" dirty="0">
                          <a:effectLst/>
                        </a:rPr>
                        <a:t>2 Set II Samples deposits by plasma Jet (J-samples)</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604478945"/>
                  </a:ext>
                </a:extLst>
              </a:tr>
              <a:tr h="209027">
                <a:tc>
                  <a:txBody>
                    <a:bodyPr/>
                    <a:lstStyle/>
                    <a:p>
                      <a:pPr>
                        <a:lnSpc>
                          <a:spcPct val="107000"/>
                        </a:lnSpc>
                        <a:spcAft>
                          <a:spcPts val="800"/>
                        </a:spcAft>
                      </a:pPr>
                      <a:r>
                        <a:rPr lang="en-GB" sz="1400" kern="100">
                          <a:effectLst/>
                        </a:rPr>
                        <a:t>J-H</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0.7</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299065920"/>
                  </a:ext>
                </a:extLst>
              </a:tr>
              <a:tr h="217646">
                <a:tc>
                  <a:txBody>
                    <a:bodyPr/>
                    <a:lstStyle/>
                    <a:p>
                      <a:pPr>
                        <a:lnSpc>
                          <a:spcPct val="107000"/>
                        </a:lnSpc>
                        <a:spcAft>
                          <a:spcPts val="800"/>
                        </a:spcAft>
                      </a:pPr>
                      <a:r>
                        <a:rPr lang="en-GB" sz="1400" kern="100">
                          <a:effectLst/>
                        </a:rPr>
                        <a:t>J-L</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300</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0.4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kern="100" dirty="0">
                          <a:effectLst/>
                        </a:rPr>
                        <a:t>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33139732"/>
                  </a:ext>
                </a:extLst>
              </a:tr>
              <a:tr h="176090">
                <a:tc>
                  <a:txBody>
                    <a:bodyPr/>
                    <a:lstStyle/>
                    <a:p>
                      <a:pPr>
                        <a:lnSpc>
                          <a:spcPct val="107000"/>
                        </a:lnSpc>
                        <a:spcAft>
                          <a:spcPts val="800"/>
                        </a:spcAft>
                      </a:pPr>
                      <a:r>
                        <a:rPr lang="en-GB" sz="1100" kern="100">
                          <a:effectLst/>
                        </a:rPr>
                        <a:t>J-H-RT</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0.73</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dirty="0">
                          <a:effectLst/>
                        </a:rPr>
                        <a:t>47 </a:t>
                      </a:r>
                      <a:r>
                        <a:rPr lang="en-GB" sz="1100" kern="100" baseline="30000" dirty="0">
                          <a:effectLst/>
                        </a:rPr>
                        <a:t>O</a:t>
                      </a:r>
                      <a:r>
                        <a:rPr lang="en-GB" sz="1100" kern="100" dirty="0">
                          <a:effectLst/>
                        </a:rPr>
                        <a:t>C</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68439190"/>
                  </a:ext>
                </a:extLst>
              </a:tr>
              <a:tr h="176090">
                <a:tc>
                  <a:txBody>
                    <a:bodyPr/>
                    <a:lstStyle/>
                    <a:p>
                      <a:pPr>
                        <a:lnSpc>
                          <a:spcPct val="107000"/>
                        </a:lnSpc>
                        <a:spcAft>
                          <a:spcPts val="800"/>
                        </a:spcAft>
                      </a:pPr>
                      <a:r>
                        <a:rPr lang="en-GB" sz="1100" kern="100">
                          <a:effectLst/>
                        </a:rPr>
                        <a:t>J-H-400C</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0.72</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dirty="0">
                          <a:effectLst/>
                        </a:rPr>
                        <a:t>400 </a:t>
                      </a:r>
                      <a:r>
                        <a:rPr lang="en-GB" sz="1100" kern="100" baseline="30000" dirty="0">
                          <a:effectLst/>
                        </a:rPr>
                        <a:t>O</a:t>
                      </a:r>
                      <a:r>
                        <a:rPr lang="en-GB" sz="1100" kern="100" dirty="0">
                          <a:effectLst/>
                        </a:rPr>
                        <a:t>C</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81563983"/>
                  </a:ext>
                </a:extLst>
              </a:tr>
              <a:tr h="176090">
                <a:tc>
                  <a:txBody>
                    <a:bodyPr/>
                    <a:lstStyle/>
                    <a:p>
                      <a:pPr>
                        <a:lnSpc>
                          <a:spcPct val="107000"/>
                        </a:lnSpc>
                        <a:spcAft>
                          <a:spcPts val="800"/>
                        </a:spcAft>
                      </a:pPr>
                      <a:r>
                        <a:rPr lang="en-GB" sz="1100" kern="100">
                          <a:effectLst/>
                        </a:rPr>
                        <a:t>J-H-600C</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0.71</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dirty="0">
                          <a:effectLst/>
                        </a:rPr>
                        <a:t>600 </a:t>
                      </a:r>
                      <a:r>
                        <a:rPr lang="en-GB" sz="1100" kern="100" baseline="30000" dirty="0">
                          <a:effectLst/>
                        </a:rPr>
                        <a:t>O</a:t>
                      </a:r>
                      <a:r>
                        <a:rPr lang="en-GB" sz="1100" kern="100" dirty="0">
                          <a:effectLst/>
                        </a:rPr>
                        <a:t>C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181017410"/>
                  </a:ext>
                </a:extLst>
              </a:tr>
              <a:tr h="207081">
                <a:tc>
                  <a:txBody>
                    <a:bodyPr/>
                    <a:lstStyle/>
                    <a:p>
                      <a:pPr>
                        <a:lnSpc>
                          <a:spcPct val="107000"/>
                        </a:lnSpc>
                        <a:spcAft>
                          <a:spcPts val="800"/>
                        </a:spcAft>
                      </a:pPr>
                      <a:r>
                        <a:rPr lang="en-GB" sz="1100" kern="100">
                          <a:effectLst/>
                        </a:rPr>
                        <a:t>J-H-700C</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1000</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5</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a:effectLst/>
                        </a:rPr>
                        <a:t>0.71</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dirty="0">
                          <a:effectLst/>
                        </a:rPr>
                        <a:t>10</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100" kern="100" dirty="0">
                          <a:effectLst/>
                        </a:rPr>
                        <a:t>700 </a:t>
                      </a:r>
                      <a:r>
                        <a:rPr lang="en-GB" sz="1100" kern="100" baseline="30000" dirty="0">
                          <a:effectLst/>
                        </a:rPr>
                        <a:t>O</a:t>
                      </a:r>
                      <a:r>
                        <a:rPr lang="en-GB" sz="1100" kern="100" dirty="0">
                          <a:effectLst/>
                        </a:rPr>
                        <a:t>C </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61707310"/>
                  </a:ext>
                </a:extLst>
              </a:tr>
            </a:tbl>
          </a:graphicData>
        </a:graphic>
      </p:graphicFrame>
      <p:sp>
        <p:nvSpPr>
          <p:cNvPr id="6" name="Footer Placeholder 3">
            <a:extLst>
              <a:ext uri="{FF2B5EF4-FFF2-40B4-BE49-F238E27FC236}">
                <a16:creationId xmlns:a16="http://schemas.microsoft.com/office/drawing/2014/main" id="{236B7B7F-8175-5048-9DE5-63492C835882}"/>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22</a:t>
            </a:fld>
            <a:endParaRPr lang="en-GB" altLang="en-US" dirty="0"/>
          </a:p>
        </p:txBody>
      </p:sp>
    </p:spTree>
    <p:extLst>
      <p:ext uri="{BB962C8B-B14F-4D97-AF65-F5344CB8AC3E}">
        <p14:creationId xmlns:p14="http://schemas.microsoft.com/office/powerpoint/2010/main" val="328082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FC72-81A6-AD8A-46B0-49F3BCF49F55}"/>
              </a:ext>
            </a:extLst>
          </p:cNvPr>
          <p:cNvSpPr>
            <a:spLocks noGrp="1"/>
          </p:cNvSpPr>
          <p:nvPr>
            <p:ph type="title"/>
          </p:nvPr>
        </p:nvSpPr>
        <p:spPr>
          <a:xfrm>
            <a:off x="1741953" y="176408"/>
            <a:ext cx="7886700" cy="691538"/>
          </a:xfrm>
        </p:spPr>
        <p:txBody>
          <a:bodyPr>
            <a:normAutofit fontScale="90000"/>
          </a:bodyPr>
          <a:lstStyle/>
          <a:p>
            <a:r>
              <a:rPr lang="en-US" sz="2475" b="1" dirty="0">
                <a:latin typeface="Tahoma" panose="020B0604030504040204" pitchFamily="34" charset="0"/>
                <a:ea typeface="Tahoma" panose="020B0604030504040204" pitchFamily="34" charset="0"/>
                <a:cs typeface="Tahoma" panose="020B0604030504040204" pitchFamily="34" charset="0"/>
              </a:rPr>
              <a:t>Glow discharge GD-samples: </a:t>
            </a:r>
            <a:r>
              <a:rPr lang="en-GB" sz="2475" b="1" dirty="0">
                <a:latin typeface="Tahoma" panose="020B0604030504040204" pitchFamily="34" charset="0"/>
                <a:ea typeface="Tahoma" panose="020B0604030504040204" pitchFamily="34" charset="0"/>
                <a:cs typeface="Tahoma" panose="020B0604030504040204" pitchFamily="34" charset="0"/>
              </a:rPr>
              <a:t>Surface morphology</a:t>
            </a:r>
            <a:br>
              <a:rPr lang="en-US" sz="2475" b="1" dirty="0">
                <a:latin typeface="Tahoma" panose="020B0604030504040204" pitchFamily="34" charset="0"/>
                <a:ea typeface="Tahoma" panose="020B0604030504040204" pitchFamily="34" charset="0"/>
                <a:cs typeface="Tahoma" panose="020B0604030504040204" pitchFamily="34" charset="0"/>
              </a:rPr>
            </a:br>
            <a:r>
              <a:rPr lang="ro-RO" sz="2475"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551F1ACF-8D4D-37C8-1B1C-3B72094BC56F}"/>
              </a:ext>
            </a:extLst>
          </p:cNvPr>
          <p:cNvSpPr txBox="1"/>
          <p:nvPr/>
        </p:nvSpPr>
        <p:spPr>
          <a:xfrm>
            <a:off x="2016911" y="5493189"/>
            <a:ext cx="7098738" cy="344069"/>
          </a:xfrm>
          <a:prstGeom prst="rect">
            <a:avLst/>
          </a:prstGeom>
          <a:noFill/>
        </p:spPr>
        <p:txBody>
          <a:bodyPr wrap="square">
            <a:spAutoFit/>
          </a:bodyPr>
          <a:lstStyle/>
          <a:p>
            <a:pPr>
              <a:lnSpc>
                <a:spcPct val="107000"/>
              </a:lnSpc>
              <a:spcAft>
                <a:spcPts val="600"/>
              </a:spcAft>
            </a:pPr>
            <a:r>
              <a:rPr lang="en-GB" sz="1600" b="1" u="sng" kern="100" dirty="0">
                <a:latin typeface="Calibri" panose="020F0502020204030204" pitchFamily="34" charset="0"/>
                <a:ea typeface="Calibri" panose="020F0502020204030204" pitchFamily="34" charset="0"/>
                <a:cs typeface="Times New Roman" panose="02020603050405020304" pitchFamily="18" charset="0"/>
              </a:rPr>
              <a:t>GD-L</a:t>
            </a:r>
            <a:r>
              <a:rPr lang="en-GB" sz="1600" b="1" kern="100" dirty="0">
                <a:latin typeface="Calibri" panose="020F0502020204030204" pitchFamily="34" charset="0"/>
                <a:ea typeface="Calibri" panose="020F0502020204030204" pitchFamily="34" charset="0"/>
                <a:cs typeface="Times New Roman" panose="02020603050405020304" pitchFamily="18" charset="0"/>
              </a:rPr>
              <a:t>, on </a:t>
            </a:r>
            <a:r>
              <a:rPr lang="en-GB" sz="1600" kern="100" dirty="0">
                <a:latin typeface="Calibri" panose="020F0502020204030204" pitchFamily="34" charset="0"/>
                <a:ea typeface="Calibri" panose="020F0502020204030204" pitchFamily="34" charset="0"/>
                <a:cs typeface="Times New Roman" panose="02020603050405020304" pitchFamily="18" charset="0"/>
              </a:rPr>
              <a:t>Si from </a:t>
            </a:r>
            <a:r>
              <a:rPr lang="en-GB" sz="1600" b="1" kern="100" dirty="0">
                <a:latin typeface="Calibri" panose="020F0502020204030204" pitchFamily="34" charset="0"/>
                <a:ea typeface="Calibri" panose="020F0502020204030204" pitchFamily="34" charset="0"/>
                <a:cs typeface="Times New Roman" panose="02020603050405020304" pitchFamily="18" charset="0"/>
              </a:rPr>
              <a:t>Ar/B2H6</a:t>
            </a:r>
            <a:r>
              <a:rPr lang="en-GB" sz="1600" kern="100" dirty="0">
                <a:latin typeface="Calibri" panose="020F0502020204030204" pitchFamily="34" charset="0"/>
                <a:ea typeface="Calibri" panose="020F0502020204030204" pitchFamily="34" charset="0"/>
                <a:cs typeface="Times New Roman" panose="02020603050405020304" pitchFamily="18" charset="0"/>
              </a:rPr>
              <a:t> ratio 300/5 sccm- Thickness: </a:t>
            </a:r>
            <a:r>
              <a:rPr lang="en-GB" sz="1600" b="1" kern="100" dirty="0">
                <a:latin typeface="Calibri" panose="020F0502020204030204" pitchFamily="34" charset="0"/>
                <a:ea typeface="Calibri" panose="020F0502020204030204" pitchFamily="34" charset="0"/>
                <a:cs typeface="Times New Roman" panose="02020603050405020304" pitchFamily="18" charset="0"/>
              </a:rPr>
              <a:t>40 nm</a:t>
            </a:r>
            <a:endParaRPr lang="ro-RO" sz="16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1">
            <a:extLst>
              <a:ext uri="{FF2B5EF4-FFF2-40B4-BE49-F238E27FC236}">
                <a16:creationId xmlns:a16="http://schemas.microsoft.com/office/drawing/2014/main" id="{3D18E718-33F8-7F88-6F2A-677D48C4F54D}"/>
              </a:ext>
            </a:extLst>
          </p:cNvPr>
          <p:cNvSpPr>
            <a:spLocks noChangeArrowheads="1"/>
          </p:cNvSpPr>
          <p:nvPr/>
        </p:nvSpPr>
        <p:spPr bwMode="auto">
          <a:xfrm>
            <a:off x="4855895" y="4395411"/>
            <a:ext cx="167354"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en-GB" altLang="ro-RO" sz="825">
                <a:ea typeface="Calibri" panose="020F0502020204030204" pitchFamily="34" charset="0"/>
                <a:cs typeface="Times New Roman" panose="02020603050405020304" pitchFamily="18" charset="0"/>
              </a:rPr>
              <a:t> </a:t>
            </a:r>
            <a:endParaRPr lang="en-GB" altLang="ro-RO" sz="1350"/>
          </a:p>
        </p:txBody>
      </p:sp>
      <p:sp>
        <p:nvSpPr>
          <p:cNvPr id="14" name="Rectangle 12">
            <a:extLst>
              <a:ext uri="{FF2B5EF4-FFF2-40B4-BE49-F238E27FC236}">
                <a16:creationId xmlns:a16="http://schemas.microsoft.com/office/drawing/2014/main" id="{ED1F1A6C-52DE-E674-FBFF-BB18BB2BC9A0}"/>
              </a:ext>
            </a:extLst>
          </p:cNvPr>
          <p:cNvSpPr>
            <a:spLocks noChangeArrowheads="1"/>
          </p:cNvSpPr>
          <p:nvPr/>
        </p:nvSpPr>
        <p:spPr bwMode="auto">
          <a:xfrm>
            <a:off x="4855896" y="5474117"/>
            <a:ext cx="175369"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en-GB" altLang="ro-RO" sz="825">
                <a:ea typeface="Calibri" panose="020F0502020204030204" pitchFamily="34" charset="0"/>
                <a:cs typeface="Times New Roman" panose="02020603050405020304" pitchFamily="18" charset="0"/>
              </a:rPr>
              <a:t> </a:t>
            </a:r>
            <a:r>
              <a:rPr lang="ro-RO" altLang="ro-RO" sz="450"/>
              <a:t> </a:t>
            </a:r>
            <a:endParaRPr lang="ro-RO" altLang="ro-RO" sz="1350"/>
          </a:p>
        </p:txBody>
      </p:sp>
      <p:sp>
        <p:nvSpPr>
          <p:cNvPr id="16" name="TextBox 15">
            <a:extLst>
              <a:ext uri="{FF2B5EF4-FFF2-40B4-BE49-F238E27FC236}">
                <a16:creationId xmlns:a16="http://schemas.microsoft.com/office/drawing/2014/main" id="{E7F324A9-41FA-08FB-4D90-BEB5970708F4}"/>
              </a:ext>
            </a:extLst>
          </p:cNvPr>
          <p:cNvSpPr txBox="1"/>
          <p:nvPr/>
        </p:nvSpPr>
        <p:spPr>
          <a:xfrm>
            <a:off x="2016912" y="3311368"/>
            <a:ext cx="6429851" cy="344069"/>
          </a:xfrm>
          <a:prstGeom prst="rect">
            <a:avLst/>
          </a:prstGeom>
          <a:noFill/>
        </p:spPr>
        <p:txBody>
          <a:bodyPr wrap="square">
            <a:spAutoFit/>
          </a:bodyPr>
          <a:lstStyle/>
          <a:p>
            <a:pPr>
              <a:lnSpc>
                <a:spcPct val="107000"/>
              </a:lnSpc>
              <a:spcAft>
                <a:spcPts val="600"/>
              </a:spcAft>
            </a:pPr>
            <a:r>
              <a:rPr lang="en-GB" sz="1600" b="1" u="sng" kern="100" dirty="0">
                <a:latin typeface="Calibri" panose="020F0502020204030204" pitchFamily="34" charset="0"/>
                <a:ea typeface="Calibri" panose="020F0502020204030204" pitchFamily="34" charset="0"/>
                <a:cs typeface="Times New Roman" panose="02020603050405020304" pitchFamily="18" charset="0"/>
              </a:rPr>
              <a:t>GD-H</a:t>
            </a:r>
            <a:r>
              <a:rPr lang="en-GB" sz="1600" b="1" kern="100" dirty="0">
                <a:latin typeface="Calibri" panose="020F0502020204030204" pitchFamily="34" charset="0"/>
                <a:ea typeface="Calibri" panose="020F0502020204030204" pitchFamily="34" charset="0"/>
                <a:cs typeface="Times New Roman" panose="02020603050405020304" pitchFamily="18" charset="0"/>
              </a:rPr>
              <a:t> </a:t>
            </a:r>
            <a:r>
              <a:rPr lang="en-GB" sz="1600" kern="100" dirty="0">
                <a:latin typeface="Calibri" panose="020F0502020204030204" pitchFamily="34" charset="0"/>
                <a:ea typeface="Calibri" panose="020F0502020204030204" pitchFamily="34" charset="0"/>
                <a:cs typeface="Times New Roman" panose="02020603050405020304" pitchFamily="18" charset="0"/>
              </a:rPr>
              <a:t>on Si in </a:t>
            </a:r>
            <a:r>
              <a:rPr lang="en-GB" sz="1600" b="1" kern="100" dirty="0">
                <a:latin typeface="Calibri" panose="020F0502020204030204" pitchFamily="34" charset="0"/>
                <a:ea typeface="Calibri" panose="020F0502020204030204" pitchFamily="34" charset="0"/>
                <a:cs typeface="Times New Roman" panose="02020603050405020304" pitchFamily="18" charset="0"/>
              </a:rPr>
              <a:t>Ar/B2H6</a:t>
            </a:r>
            <a:r>
              <a:rPr lang="en-GB" sz="1600" kern="100" dirty="0">
                <a:latin typeface="Calibri" panose="020F0502020204030204" pitchFamily="34" charset="0"/>
                <a:ea typeface="Calibri" panose="020F0502020204030204" pitchFamily="34" charset="0"/>
                <a:cs typeface="Times New Roman" panose="02020603050405020304" pitchFamily="18" charset="0"/>
              </a:rPr>
              <a:t> ratio 1000/5 </a:t>
            </a:r>
            <a:r>
              <a:rPr lang="en-GB" sz="1600" kern="100" dirty="0" err="1">
                <a:latin typeface="Calibri" panose="020F0502020204030204" pitchFamily="34" charset="0"/>
                <a:ea typeface="Calibri" panose="020F0502020204030204" pitchFamily="34" charset="0"/>
                <a:cs typeface="Times New Roman" panose="02020603050405020304" pitchFamily="18" charset="0"/>
              </a:rPr>
              <a:t>sccm</a:t>
            </a:r>
            <a:r>
              <a:rPr lang="en-GB" sz="1600" kern="100" dirty="0">
                <a:latin typeface="Calibri" panose="020F0502020204030204" pitchFamily="34" charset="0"/>
                <a:ea typeface="Calibri" panose="020F0502020204030204" pitchFamily="34" charset="0"/>
                <a:cs typeface="Times New Roman" panose="02020603050405020304" pitchFamily="18" charset="0"/>
              </a:rPr>
              <a:t> top and cross section</a:t>
            </a:r>
            <a:endParaRPr lang="ro-RO" sz="16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AE771E0-78E5-6160-F890-5FC0AFBB1755}"/>
              </a:ext>
            </a:extLst>
          </p:cNvPr>
          <p:cNvSpPr txBox="1"/>
          <p:nvPr/>
        </p:nvSpPr>
        <p:spPr>
          <a:xfrm>
            <a:off x="1752573" y="1087680"/>
            <a:ext cx="6573413" cy="375552"/>
          </a:xfrm>
          <a:prstGeom prst="rect">
            <a:avLst/>
          </a:prstGeom>
          <a:noFill/>
        </p:spPr>
        <p:txBody>
          <a:bodyPr wrap="square">
            <a:spAutoFit/>
          </a:bodyPr>
          <a:lstStyle/>
          <a:p>
            <a:pPr indent="42863">
              <a:lnSpc>
                <a:spcPct val="107000"/>
              </a:lnSpc>
              <a:spcAft>
                <a:spcPts val="600"/>
              </a:spcAft>
            </a:pPr>
            <a:r>
              <a:rPr lang="en-US" kern="100" dirty="0">
                <a:latin typeface="Calibri" panose="020F0502020204030204" pitchFamily="34" charset="0"/>
                <a:ea typeface="Calibri" panose="020F0502020204030204" pitchFamily="34" charset="0"/>
                <a:cs typeface="Times New Roman" panose="02020603050405020304" pitchFamily="18" charset="0"/>
              </a:rPr>
              <a:t>SEM investigation results: top view and cross sections </a:t>
            </a:r>
            <a:endParaRPr lang="ro-RO"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0BE3B73-E27B-61D4-2BD1-0383175DA640}"/>
              </a:ext>
            </a:extLst>
          </p:cNvPr>
          <p:cNvSpPr txBox="1"/>
          <p:nvPr/>
        </p:nvSpPr>
        <p:spPr>
          <a:xfrm>
            <a:off x="8724803" y="4571444"/>
            <a:ext cx="2006951" cy="854080"/>
          </a:xfrm>
          <a:prstGeom prst="rect">
            <a:avLst/>
          </a:prstGeom>
          <a:noFill/>
        </p:spPr>
        <p:txBody>
          <a:bodyPr wrap="square">
            <a:spAutoFit/>
          </a:bodyPr>
          <a:lstStyle/>
          <a:p>
            <a:r>
              <a:rPr lang="en-GB" sz="1350" kern="100" dirty="0">
                <a:latin typeface="Calibri" panose="020F0502020204030204" pitchFamily="34" charset="0"/>
                <a:ea typeface="Calibri" panose="020F0502020204030204" pitchFamily="34" charset="0"/>
                <a:cs typeface="Times New Roman" panose="02020603050405020304" pitchFamily="18" charset="0"/>
              </a:rPr>
              <a:t>Smooth films </a:t>
            </a:r>
          </a:p>
          <a:p>
            <a:r>
              <a:rPr lang="en-GB" b="1" kern="100" dirty="0">
                <a:solidFill>
                  <a:srgbClr val="0000FF"/>
                </a:solidFill>
                <a:latin typeface="Calibri" panose="020F0502020204030204" pitchFamily="34" charset="0"/>
                <a:cs typeface="Times New Roman" panose="02020603050405020304" pitchFamily="18" charset="0"/>
              </a:rPr>
              <a:t>Deposit. rate: 4 nm/min</a:t>
            </a:r>
            <a:endParaRPr lang="en-US" dirty="0"/>
          </a:p>
        </p:txBody>
      </p:sp>
      <p:sp>
        <p:nvSpPr>
          <p:cNvPr id="6" name="TextBox 5">
            <a:extLst>
              <a:ext uri="{FF2B5EF4-FFF2-40B4-BE49-F238E27FC236}">
                <a16:creationId xmlns:a16="http://schemas.microsoft.com/office/drawing/2014/main" id="{43F373D4-049D-55D3-CA7F-63B277030D1B}"/>
              </a:ext>
            </a:extLst>
          </p:cNvPr>
          <p:cNvSpPr txBox="1"/>
          <p:nvPr/>
        </p:nvSpPr>
        <p:spPr>
          <a:xfrm>
            <a:off x="8710516" y="2241397"/>
            <a:ext cx="2107847" cy="923330"/>
          </a:xfrm>
          <a:prstGeom prst="rect">
            <a:avLst/>
          </a:prstGeom>
          <a:noFill/>
        </p:spPr>
        <p:txBody>
          <a:bodyPr wrap="square">
            <a:sp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Smooth films</a:t>
            </a:r>
          </a:p>
          <a:p>
            <a:r>
              <a:rPr lang="en-GB" kern="100" dirty="0">
                <a:latin typeface="Calibri" panose="020F0502020204030204" pitchFamily="34" charset="0"/>
                <a:cs typeface="Times New Roman" panose="02020603050405020304" pitchFamily="18" charset="0"/>
              </a:rPr>
              <a:t>Deposit. rate: </a:t>
            </a:r>
            <a:r>
              <a:rPr lang="en-GB" b="1" kern="100" dirty="0">
                <a:solidFill>
                  <a:srgbClr val="0000FF"/>
                </a:solidFill>
                <a:latin typeface="Calibri" panose="020F0502020204030204" pitchFamily="34" charset="0"/>
                <a:cs typeface="Times New Roman" panose="02020603050405020304" pitchFamily="18" charset="0"/>
              </a:rPr>
              <a:t>8.4 nm/min</a:t>
            </a:r>
            <a:endParaRPr lang="en-US" b="1" dirty="0">
              <a:solidFill>
                <a:srgbClr val="0000FF"/>
              </a:solidFill>
            </a:endParaRPr>
          </a:p>
        </p:txBody>
      </p:sp>
      <p:pic>
        <p:nvPicPr>
          <p:cNvPr id="8" name="Picture 7">
            <a:extLst>
              <a:ext uri="{FF2B5EF4-FFF2-40B4-BE49-F238E27FC236}">
                <a16:creationId xmlns:a16="http://schemas.microsoft.com/office/drawing/2014/main" id="{48B7A880-5506-FCF0-5FDA-EC483DC2B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125" y="1626974"/>
            <a:ext cx="2198616" cy="1714500"/>
          </a:xfrm>
          <a:prstGeom prst="rect">
            <a:avLst/>
          </a:prstGeom>
        </p:spPr>
      </p:pic>
      <p:pic>
        <p:nvPicPr>
          <p:cNvPr id="11" name="Picture 10">
            <a:extLst>
              <a:ext uri="{FF2B5EF4-FFF2-40B4-BE49-F238E27FC236}">
                <a16:creationId xmlns:a16="http://schemas.microsoft.com/office/drawing/2014/main" id="{D40C2DAC-BBE1-DAFD-9033-6CDF31A53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425" y="3698674"/>
            <a:ext cx="2225316" cy="1714500"/>
          </a:xfrm>
          <a:prstGeom prst="rect">
            <a:avLst/>
          </a:prstGeom>
        </p:spPr>
      </p:pic>
      <p:pic>
        <p:nvPicPr>
          <p:cNvPr id="9" name="Picture 8">
            <a:extLst>
              <a:ext uri="{FF2B5EF4-FFF2-40B4-BE49-F238E27FC236}">
                <a16:creationId xmlns:a16="http://schemas.microsoft.com/office/drawing/2014/main" id="{4905AF0F-9694-C627-ADFF-F9A63E5FFE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41953" y="3678041"/>
            <a:ext cx="2286000" cy="1714500"/>
          </a:xfrm>
          <a:prstGeom prst="rect">
            <a:avLst/>
          </a:prstGeom>
        </p:spPr>
      </p:pic>
      <p:pic>
        <p:nvPicPr>
          <p:cNvPr id="15" name="Picture 14">
            <a:extLst>
              <a:ext uri="{FF2B5EF4-FFF2-40B4-BE49-F238E27FC236}">
                <a16:creationId xmlns:a16="http://schemas.microsoft.com/office/drawing/2014/main" id="{E6195651-6BCC-E87C-9A15-3B9D74CA4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2180" y="3696520"/>
            <a:ext cx="2286000" cy="1714500"/>
          </a:xfrm>
          <a:prstGeom prst="rect">
            <a:avLst/>
          </a:prstGeom>
        </p:spPr>
      </p:pic>
      <p:pic>
        <p:nvPicPr>
          <p:cNvPr id="12" name="Picture 11">
            <a:extLst>
              <a:ext uri="{FF2B5EF4-FFF2-40B4-BE49-F238E27FC236}">
                <a16:creationId xmlns:a16="http://schemas.microsoft.com/office/drawing/2014/main" id="{62328F35-2A29-9D85-224A-8252E15E3CD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41953" y="1621061"/>
            <a:ext cx="2286000" cy="1714500"/>
          </a:xfrm>
          <a:prstGeom prst="rect">
            <a:avLst/>
          </a:prstGeom>
        </p:spPr>
      </p:pic>
      <p:pic>
        <p:nvPicPr>
          <p:cNvPr id="17" name="Picture 16">
            <a:extLst>
              <a:ext uri="{FF2B5EF4-FFF2-40B4-BE49-F238E27FC236}">
                <a16:creationId xmlns:a16="http://schemas.microsoft.com/office/drawing/2014/main" id="{DC5ED43A-958B-58B7-D73C-BE46E2231D5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12180" y="1621061"/>
            <a:ext cx="2286000" cy="1714500"/>
          </a:xfrm>
          <a:prstGeom prst="rect">
            <a:avLst/>
          </a:prstGeom>
        </p:spPr>
      </p:pic>
      <p:sp>
        <p:nvSpPr>
          <p:cNvPr id="4" name="TextBox 3">
            <a:extLst>
              <a:ext uri="{FF2B5EF4-FFF2-40B4-BE49-F238E27FC236}">
                <a16:creationId xmlns:a16="http://schemas.microsoft.com/office/drawing/2014/main" id="{C092F630-2479-F87D-5C71-F5168123EB52}"/>
              </a:ext>
            </a:extLst>
          </p:cNvPr>
          <p:cNvSpPr txBox="1"/>
          <p:nvPr/>
        </p:nvSpPr>
        <p:spPr>
          <a:xfrm>
            <a:off x="6398181" y="1304145"/>
            <a:ext cx="3022085" cy="369332"/>
          </a:xfrm>
          <a:prstGeom prst="rect">
            <a:avLst/>
          </a:prstGeom>
          <a:noFill/>
        </p:spPr>
        <p:txBody>
          <a:bodyPr wrap="square">
            <a:spAutoFit/>
          </a:bodyPr>
          <a:lstStyle/>
          <a:p>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Time:10 minutes, thickness </a:t>
            </a:r>
            <a:r>
              <a:rPr lang="en-US"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a:t>
            </a:r>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84 nm</a:t>
            </a:r>
            <a:endParaRPr lang="en-US" b="1" dirty="0"/>
          </a:p>
        </p:txBody>
      </p:sp>
      <p:sp>
        <p:nvSpPr>
          <p:cNvPr id="18" name="Footer Placeholder 3">
            <a:extLst>
              <a:ext uri="{FF2B5EF4-FFF2-40B4-BE49-F238E27FC236}">
                <a16:creationId xmlns:a16="http://schemas.microsoft.com/office/drawing/2014/main" id="{89F6DB80-12A2-2449-A418-BC6B92BF85F4}"/>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23</a:t>
            </a:fld>
            <a:endParaRPr lang="en-GB" altLang="en-US" dirty="0"/>
          </a:p>
        </p:txBody>
      </p:sp>
    </p:spTree>
    <p:extLst>
      <p:ext uri="{BB962C8B-B14F-4D97-AF65-F5344CB8AC3E}">
        <p14:creationId xmlns:p14="http://schemas.microsoft.com/office/powerpoint/2010/main" val="403297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3ED7F2-5BE0-2CD7-8D9D-93A9708B8685}"/>
              </a:ext>
            </a:extLst>
          </p:cNvPr>
          <p:cNvSpPr txBox="1"/>
          <p:nvPr/>
        </p:nvSpPr>
        <p:spPr>
          <a:xfrm>
            <a:off x="4661622" y="5654109"/>
            <a:ext cx="5725329" cy="338554"/>
          </a:xfrm>
          <a:prstGeom prst="rect">
            <a:avLst/>
          </a:prstGeom>
          <a:noFill/>
        </p:spPr>
        <p:txBody>
          <a:bodyPr wrap="square">
            <a:spAutoFit/>
          </a:bodyPr>
          <a:lstStyle/>
          <a:p>
            <a:r>
              <a:rPr lang="en-GB" sz="1600" b="1" kern="100" dirty="0">
                <a:latin typeface="Calibri" panose="020F0502020204030204" pitchFamily="34" charset="0"/>
                <a:ea typeface="Calibri" panose="020F0502020204030204" pitchFamily="34" charset="0"/>
                <a:cs typeface="Times New Roman" panose="02020603050405020304" pitchFamily="18" charset="0"/>
              </a:rPr>
              <a:t>J-L samples are smooth and small </a:t>
            </a:r>
            <a:r>
              <a:rPr lang="en-GB" sz="160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deposition rate ~24 nm/min</a:t>
            </a:r>
            <a:endParaRPr lang="en-US" sz="1600" b="1" dirty="0"/>
          </a:p>
        </p:txBody>
      </p:sp>
      <p:sp>
        <p:nvSpPr>
          <p:cNvPr id="12" name="Title 1">
            <a:extLst>
              <a:ext uri="{FF2B5EF4-FFF2-40B4-BE49-F238E27FC236}">
                <a16:creationId xmlns:a16="http://schemas.microsoft.com/office/drawing/2014/main" id="{F3AB7C9C-2BF9-1045-6E77-9551C39F1104}"/>
              </a:ext>
            </a:extLst>
          </p:cNvPr>
          <p:cNvSpPr>
            <a:spLocks noGrp="1"/>
          </p:cNvSpPr>
          <p:nvPr>
            <p:ph type="title"/>
          </p:nvPr>
        </p:nvSpPr>
        <p:spPr>
          <a:xfrm>
            <a:off x="1801008" y="189881"/>
            <a:ext cx="8693036" cy="691232"/>
          </a:xfrm>
        </p:spPr>
        <p:txBody>
          <a:bodyPr>
            <a:normAutofit/>
          </a:bodyPr>
          <a:lstStyle/>
          <a:p>
            <a:r>
              <a:rPr lang="en-US" sz="2475" b="1" dirty="0">
                <a:latin typeface="Tahoma" panose="020B0604030504040204" pitchFamily="34" charset="0"/>
                <a:ea typeface="Tahoma" panose="020B0604030504040204" pitchFamily="34" charset="0"/>
                <a:cs typeface="Tahoma" panose="020B0604030504040204" pitchFamily="34" charset="0"/>
              </a:rPr>
              <a:t>Plasma jet (J) samples:  </a:t>
            </a:r>
            <a:r>
              <a:rPr lang="en-GB" sz="2475" dirty="0">
                <a:latin typeface="Tahoma" panose="020B0604030504040204" pitchFamily="34" charset="0"/>
                <a:ea typeface="Tahoma" panose="020B0604030504040204" pitchFamily="34" charset="0"/>
                <a:cs typeface="Tahoma" panose="020B0604030504040204" pitchFamily="34" charset="0"/>
              </a:rPr>
              <a:t>Surface morphology</a:t>
            </a:r>
            <a:r>
              <a:rPr lang="ro-RO" sz="2475" b="1" dirty="0">
                <a:latin typeface="Tahoma" panose="020B0604030504040204" pitchFamily="34" charset="0"/>
                <a:ea typeface="Tahoma" panose="020B0604030504040204" pitchFamily="34" charset="0"/>
                <a:cs typeface="Tahoma" panose="020B0604030504040204" pitchFamily="34" charset="0"/>
              </a:rPr>
              <a:t> </a:t>
            </a:r>
          </a:p>
        </p:txBody>
      </p:sp>
      <p:sp>
        <p:nvSpPr>
          <p:cNvPr id="15" name="TextBox 14">
            <a:extLst>
              <a:ext uri="{FF2B5EF4-FFF2-40B4-BE49-F238E27FC236}">
                <a16:creationId xmlns:a16="http://schemas.microsoft.com/office/drawing/2014/main" id="{598C9490-EF5B-45AB-1847-58DDC888F5DB}"/>
              </a:ext>
            </a:extLst>
          </p:cNvPr>
          <p:cNvSpPr txBox="1"/>
          <p:nvPr/>
        </p:nvSpPr>
        <p:spPr>
          <a:xfrm>
            <a:off x="1801009" y="5678614"/>
            <a:ext cx="3101637" cy="304827"/>
          </a:xfrm>
          <a:prstGeom prst="rect">
            <a:avLst/>
          </a:prstGeom>
          <a:noFill/>
        </p:spPr>
        <p:txBody>
          <a:bodyPr wrap="square">
            <a:spAutoFit/>
          </a:bodyPr>
          <a:lstStyle/>
          <a:p>
            <a:pPr indent="42863">
              <a:lnSpc>
                <a:spcPct val="107000"/>
              </a:lnSpc>
              <a:spcAft>
                <a:spcPts val="600"/>
              </a:spcAft>
            </a:pPr>
            <a:r>
              <a:rPr lang="en-GB" sz="1350" b="1" kern="100" dirty="0">
                <a:latin typeface="Calibri" panose="020F0502020204030204" pitchFamily="34" charset="0"/>
                <a:ea typeface="Calibri" panose="020F0502020204030204" pitchFamily="34" charset="0"/>
                <a:cs typeface="Times New Roman" panose="02020603050405020304" pitchFamily="18" charset="0"/>
              </a:rPr>
              <a:t>SEM images of J-L samples </a:t>
            </a:r>
            <a:r>
              <a:rPr lang="en-GB"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300/5 </a:t>
            </a:r>
            <a:r>
              <a:rPr lang="en-GB" sz="1350" b="1" kern="100" dirty="0" err="1">
                <a:solidFill>
                  <a:srgbClr val="0000FF"/>
                </a:solidFill>
                <a:latin typeface="Calibri" panose="020F0502020204030204" pitchFamily="34" charset="0"/>
                <a:ea typeface="Calibri" panose="020F0502020204030204" pitchFamily="34" charset="0"/>
                <a:cs typeface="Times New Roman" panose="02020603050405020304" pitchFamily="18" charset="0"/>
              </a:rPr>
              <a:t>sccm</a:t>
            </a:r>
            <a:r>
              <a:rPr lang="en-GB"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ro-RO" sz="135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C3EC8E8-1D62-33D1-0487-5C2192E71F50}"/>
              </a:ext>
            </a:extLst>
          </p:cNvPr>
          <p:cNvSpPr txBox="1"/>
          <p:nvPr/>
        </p:nvSpPr>
        <p:spPr>
          <a:xfrm>
            <a:off x="1848585" y="3395326"/>
            <a:ext cx="6343252" cy="342786"/>
          </a:xfrm>
          <a:prstGeom prst="rect">
            <a:avLst/>
          </a:prstGeom>
          <a:noFill/>
        </p:spPr>
        <p:txBody>
          <a:bodyPr wrap="square">
            <a:spAutoFit/>
          </a:bodyPr>
          <a:lstStyle/>
          <a:p>
            <a:pPr indent="42863">
              <a:lnSpc>
                <a:spcPct val="107000"/>
              </a:lnSpc>
              <a:spcAft>
                <a:spcPts val="600"/>
              </a:spcAft>
            </a:pPr>
            <a:r>
              <a:rPr lang="en-GB" sz="1350" kern="100" dirty="0">
                <a:latin typeface="Calibri" panose="020F0502020204030204" pitchFamily="34" charset="0"/>
                <a:ea typeface="Calibri" panose="020F0502020204030204" pitchFamily="34" charset="0"/>
                <a:cs typeface="Times New Roman" panose="02020603050405020304" pitchFamily="18" charset="0"/>
              </a:rPr>
              <a:t>SEM images of J-H </a:t>
            </a:r>
            <a:r>
              <a:rPr lang="en-GB" sz="1350"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1000/5</a:t>
            </a:r>
            <a:r>
              <a:rPr lang="en-GB" sz="1350" kern="100" dirty="0">
                <a:latin typeface="Calibri" panose="020F0502020204030204" pitchFamily="34" charset="0"/>
                <a:ea typeface="Calibri" panose="020F0502020204030204" pitchFamily="34" charset="0"/>
                <a:cs typeface="Times New Roman" panose="02020603050405020304" pitchFamily="18" charset="0"/>
              </a:rPr>
              <a:t> </a:t>
            </a:r>
            <a:r>
              <a:rPr lang="en-GB" sz="1350"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sccm </a:t>
            </a:r>
            <a:r>
              <a:rPr lang="en-GB" sz="1350" kern="100" dirty="0">
                <a:latin typeface="Calibri" panose="020F0502020204030204" pitchFamily="34" charset="0"/>
                <a:ea typeface="Calibri" panose="020F0502020204030204" pitchFamily="34" charset="0"/>
                <a:cs typeface="Times New Roman" panose="02020603050405020304" pitchFamily="18" charset="0"/>
              </a:rPr>
              <a:t>top and cross section. </a:t>
            </a:r>
            <a:r>
              <a:rPr lang="en-US" sz="1600" b="1" dirty="0">
                <a:latin typeface="Times New Roman" panose="02020603050405020304" pitchFamily="18" charset="0"/>
                <a:ea typeface="MS Mincho" panose="02020609040205080304" pitchFamily="49" charset="-128"/>
              </a:rPr>
              <a:t>J-H samples are rough.</a:t>
            </a:r>
            <a:r>
              <a:rPr lang="en-GB" sz="1600" kern="100" dirty="0">
                <a:latin typeface="Calibri" panose="020F0502020204030204" pitchFamily="34" charset="0"/>
                <a:ea typeface="Calibri" panose="020F0502020204030204" pitchFamily="34" charset="0"/>
                <a:cs typeface="Times New Roman" panose="02020603050405020304" pitchFamily="18" charset="0"/>
              </a:rPr>
              <a:t> </a:t>
            </a:r>
            <a:endParaRPr lang="ro-RO" sz="16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259C4F8-3703-9901-91EE-91AF5F1612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42505" y="1696577"/>
            <a:ext cx="2286000" cy="1714500"/>
          </a:xfrm>
          <a:prstGeom prst="rect">
            <a:avLst/>
          </a:prstGeom>
        </p:spPr>
      </p:pic>
      <p:pic>
        <p:nvPicPr>
          <p:cNvPr id="26" name="Picture 25">
            <a:extLst>
              <a:ext uri="{FF2B5EF4-FFF2-40B4-BE49-F238E27FC236}">
                <a16:creationId xmlns:a16="http://schemas.microsoft.com/office/drawing/2014/main" id="{E1AF3629-2E93-A3B4-5AB6-E2ADE1C38E6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01980" y="1673683"/>
            <a:ext cx="2286000" cy="1714500"/>
          </a:xfrm>
          <a:prstGeom prst="rect">
            <a:avLst/>
          </a:prstGeom>
        </p:spPr>
      </p:pic>
      <p:pic>
        <p:nvPicPr>
          <p:cNvPr id="28" name="Picture 27">
            <a:extLst>
              <a:ext uri="{FF2B5EF4-FFF2-40B4-BE49-F238E27FC236}">
                <a16:creationId xmlns:a16="http://schemas.microsoft.com/office/drawing/2014/main" id="{FA050BAB-0372-D54F-3624-BFFD643DBF2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14449" y="3897029"/>
            <a:ext cx="2286000" cy="1714500"/>
          </a:xfrm>
          <a:prstGeom prst="rect">
            <a:avLst/>
          </a:prstGeom>
        </p:spPr>
      </p:pic>
      <p:pic>
        <p:nvPicPr>
          <p:cNvPr id="7" name="Picture 6">
            <a:extLst>
              <a:ext uri="{FF2B5EF4-FFF2-40B4-BE49-F238E27FC236}">
                <a16:creationId xmlns:a16="http://schemas.microsoft.com/office/drawing/2014/main" id="{6B9853D5-6225-FF9C-D445-A90491C33A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2510" y="1733466"/>
            <a:ext cx="2286000" cy="1714500"/>
          </a:xfrm>
          <a:prstGeom prst="rect">
            <a:avLst/>
          </a:prstGeom>
        </p:spPr>
      </p:pic>
      <p:pic>
        <p:nvPicPr>
          <p:cNvPr id="14" name="Picture 13">
            <a:extLst>
              <a:ext uri="{FF2B5EF4-FFF2-40B4-BE49-F238E27FC236}">
                <a16:creationId xmlns:a16="http://schemas.microsoft.com/office/drawing/2014/main" id="{CF5DE2FC-8339-FD3E-A139-00E7325E2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1827" y="1393919"/>
            <a:ext cx="1828800" cy="1371600"/>
          </a:xfrm>
          <a:prstGeom prst="rect">
            <a:avLst/>
          </a:prstGeom>
        </p:spPr>
      </p:pic>
      <p:pic>
        <p:nvPicPr>
          <p:cNvPr id="20" name="Picture 19">
            <a:extLst>
              <a:ext uri="{FF2B5EF4-FFF2-40B4-BE49-F238E27FC236}">
                <a16:creationId xmlns:a16="http://schemas.microsoft.com/office/drawing/2014/main" id="{D8DF0F1E-F051-C229-8587-96B028D1E3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6547" y="3909692"/>
            <a:ext cx="2286000" cy="1714500"/>
          </a:xfrm>
          <a:prstGeom prst="rect">
            <a:avLst/>
          </a:prstGeom>
        </p:spPr>
      </p:pic>
      <p:sp>
        <p:nvSpPr>
          <p:cNvPr id="23" name="TextBox 22">
            <a:extLst>
              <a:ext uri="{FF2B5EF4-FFF2-40B4-BE49-F238E27FC236}">
                <a16:creationId xmlns:a16="http://schemas.microsoft.com/office/drawing/2014/main" id="{BA882789-4612-60A5-C2AA-4572E13A428F}"/>
              </a:ext>
            </a:extLst>
          </p:cNvPr>
          <p:cNvSpPr txBox="1"/>
          <p:nvPr/>
        </p:nvSpPr>
        <p:spPr>
          <a:xfrm>
            <a:off x="7884864" y="1408971"/>
            <a:ext cx="2403116" cy="300082"/>
          </a:xfrm>
          <a:prstGeom prst="rect">
            <a:avLst/>
          </a:prstGeom>
          <a:noFill/>
        </p:spPr>
        <p:txBody>
          <a:bodyPr wrap="square">
            <a:spAutoFit/>
          </a:bodyPr>
          <a:lstStyle/>
          <a:p>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Time: 30 minutes, thick 8.5 </a:t>
            </a:r>
            <a:r>
              <a:rPr lang="en-US" sz="1350" b="1" kern="100" dirty="0">
                <a:solidFill>
                  <a:srgbClr val="0000FF"/>
                </a:solidFill>
                <a:latin typeface="Symbol" panose="05050102010706020507" pitchFamily="18" charset="2"/>
                <a:ea typeface="Calibri" panose="020F0502020204030204" pitchFamily="34" charset="0"/>
                <a:cs typeface="Times New Roman" panose="02020603050405020304" pitchFamily="18" charset="0"/>
              </a:rPr>
              <a:t>m</a:t>
            </a:r>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endParaRPr lang="en-US" b="1" dirty="0"/>
          </a:p>
        </p:txBody>
      </p:sp>
      <p:sp>
        <p:nvSpPr>
          <p:cNvPr id="25" name="TextBox 24">
            <a:extLst>
              <a:ext uri="{FF2B5EF4-FFF2-40B4-BE49-F238E27FC236}">
                <a16:creationId xmlns:a16="http://schemas.microsoft.com/office/drawing/2014/main" id="{12C701B0-8A31-24AE-D9A8-0773D79904DF}"/>
              </a:ext>
            </a:extLst>
          </p:cNvPr>
          <p:cNvSpPr txBox="1"/>
          <p:nvPr/>
        </p:nvSpPr>
        <p:spPr>
          <a:xfrm>
            <a:off x="5227994" y="1388746"/>
            <a:ext cx="2478096" cy="300082"/>
          </a:xfrm>
          <a:prstGeom prst="rect">
            <a:avLst/>
          </a:prstGeom>
          <a:noFill/>
        </p:spPr>
        <p:txBody>
          <a:bodyPr wrap="square">
            <a:spAutoFit/>
          </a:bodyPr>
          <a:lstStyle/>
          <a:p>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Time:10 minutes, thick 4.1 </a:t>
            </a:r>
            <a:r>
              <a:rPr lang="en-US" sz="1350" b="1" kern="100" dirty="0">
                <a:solidFill>
                  <a:srgbClr val="0000FF"/>
                </a:solidFill>
                <a:latin typeface="Symbol" panose="05050102010706020507" pitchFamily="18" charset="2"/>
                <a:ea typeface="Calibri" panose="020F0502020204030204" pitchFamily="34" charset="0"/>
                <a:cs typeface="Times New Roman" panose="02020603050405020304" pitchFamily="18" charset="0"/>
              </a:rPr>
              <a:t>m</a:t>
            </a:r>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endParaRPr lang="en-US" b="1" dirty="0"/>
          </a:p>
        </p:txBody>
      </p:sp>
      <p:pic>
        <p:nvPicPr>
          <p:cNvPr id="29" name="Picture 28">
            <a:extLst>
              <a:ext uri="{FF2B5EF4-FFF2-40B4-BE49-F238E27FC236}">
                <a16:creationId xmlns:a16="http://schemas.microsoft.com/office/drawing/2014/main" id="{37076B24-1C36-1229-C3D1-BD7E2D406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33910" y="3730963"/>
            <a:ext cx="1828800" cy="1371600"/>
          </a:xfrm>
          <a:prstGeom prst="rect">
            <a:avLst/>
          </a:prstGeom>
        </p:spPr>
      </p:pic>
      <p:sp>
        <p:nvSpPr>
          <p:cNvPr id="3" name="TextBox 2">
            <a:extLst>
              <a:ext uri="{FF2B5EF4-FFF2-40B4-BE49-F238E27FC236}">
                <a16:creationId xmlns:a16="http://schemas.microsoft.com/office/drawing/2014/main" id="{77E0A4EC-0EF5-134E-7711-B2785DA7DA10}"/>
              </a:ext>
            </a:extLst>
          </p:cNvPr>
          <p:cNvSpPr txBox="1"/>
          <p:nvPr/>
        </p:nvSpPr>
        <p:spPr>
          <a:xfrm>
            <a:off x="5310093" y="3667573"/>
            <a:ext cx="1351268" cy="300082"/>
          </a:xfrm>
          <a:prstGeom prst="rect">
            <a:avLst/>
          </a:prstGeom>
          <a:noFill/>
        </p:spPr>
        <p:txBody>
          <a:bodyPr wrap="square">
            <a:spAutoFit/>
          </a:bodyPr>
          <a:lstStyle/>
          <a:p>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thick 0.24 </a:t>
            </a:r>
            <a:r>
              <a:rPr lang="en-US" sz="1350" b="1" kern="100" dirty="0">
                <a:solidFill>
                  <a:srgbClr val="0000FF"/>
                </a:solidFill>
                <a:latin typeface="Symbol" panose="05050102010706020507" pitchFamily="18" charset="2"/>
                <a:ea typeface="Calibri" panose="020F0502020204030204" pitchFamily="34" charset="0"/>
                <a:cs typeface="Times New Roman" panose="02020603050405020304" pitchFamily="18" charset="0"/>
              </a:rPr>
              <a:t>m</a:t>
            </a:r>
            <a:r>
              <a:rPr lang="en-US"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endParaRPr lang="en-US" dirty="0"/>
          </a:p>
        </p:txBody>
      </p:sp>
      <p:sp>
        <p:nvSpPr>
          <p:cNvPr id="5" name="TextBox 4">
            <a:extLst>
              <a:ext uri="{FF2B5EF4-FFF2-40B4-BE49-F238E27FC236}">
                <a16:creationId xmlns:a16="http://schemas.microsoft.com/office/drawing/2014/main" id="{B96D7BC6-8403-5416-3295-85C0BB52CE27}"/>
              </a:ext>
            </a:extLst>
          </p:cNvPr>
          <p:cNvSpPr txBox="1"/>
          <p:nvPr/>
        </p:nvSpPr>
        <p:spPr>
          <a:xfrm>
            <a:off x="7193641" y="3556569"/>
            <a:ext cx="3149775" cy="523220"/>
          </a:xfrm>
          <a:prstGeom prst="rect">
            <a:avLst/>
          </a:prstGeom>
          <a:noFill/>
        </p:spPr>
        <p:txBody>
          <a:bodyPr wrap="square">
            <a:spAutoFit/>
          </a:bodyPr>
          <a:lstStyle/>
          <a:p>
            <a:pPr algn="r"/>
            <a:r>
              <a:rPr lang="en-GB" sz="1400" dirty="0">
                <a:solidFill>
                  <a:srgbClr val="FF0000"/>
                </a:solidFill>
              </a:rPr>
              <a:t>Deposition rate of J-H samples </a:t>
            </a:r>
          </a:p>
          <a:p>
            <a:pPr algn="r"/>
            <a:r>
              <a:rPr lang="en-GB" sz="1400" dirty="0">
                <a:solidFill>
                  <a:srgbClr val="FF0000"/>
                </a:solidFill>
              </a:rPr>
              <a:t>at about </a:t>
            </a:r>
            <a:r>
              <a:rPr lang="en-GB" sz="1400" b="1" dirty="0">
                <a:solidFill>
                  <a:srgbClr val="FF0000"/>
                </a:solidFill>
              </a:rPr>
              <a:t>400 nm/min </a:t>
            </a:r>
            <a:endParaRPr lang="en-US" sz="1400" b="1" dirty="0">
              <a:solidFill>
                <a:srgbClr val="FF0000"/>
              </a:solidFill>
            </a:endParaRPr>
          </a:p>
        </p:txBody>
      </p:sp>
      <p:pic>
        <p:nvPicPr>
          <p:cNvPr id="6" name="Picture 5">
            <a:extLst>
              <a:ext uri="{FF2B5EF4-FFF2-40B4-BE49-F238E27FC236}">
                <a16:creationId xmlns:a16="http://schemas.microsoft.com/office/drawing/2014/main" id="{60CC221C-5D54-EF09-6072-4B40418197DC}"/>
              </a:ext>
            </a:extLst>
          </p:cNvPr>
          <p:cNvPicPr>
            <a:picLocks noChangeAspect="1"/>
          </p:cNvPicPr>
          <p:nvPr/>
        </p:nvPicPr>
        <p:blipFill>
          <a:blip r:embed="rId13"/>
          <a:stretch>
            <a:fillRect/>
          </a:stretch>
        </p:blipFill>
        <p:spPr>
          <a:xfrm>
            <a:off x="7566363" y="3886814"/>
            <a:ext cx="3260406" cy="1967129"/>
          </a:xfrm>
          <a:prstGeom prst="rect">
            <a:avLst/>
          </a:prstGeom>
        </p:spPr>
      </p:pic>
      <p:sp>
        <p:nvSpPr>
          <p:cNvPr id="4" name="Footer Placeholder 3">
            <a:extLst>
              <a:ext uri="{FF2B5EF4-FFF2-40B4-BE49-F238E27FC236}">
                <a16:creationId xmlns:a16="http://schemas.microsoft.com/office/drawing/2014/main" id="{3A385913-4C5E-5F99-644D-14E7109952F6}"/>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24</a:t>
            </a:fld>
            <a:endParaRPr lang="en-GB" altLang="en-US" dirty="0"/>
          </a:p>
        </p:txBody>
      </p:sp>
    </p:spTree>
    <p:extLst>
      <p:ext uri="{BB962C8B-B14F-4D97-AF65-F5344CB8AC3E}">
        <p14:creationId xmlns:p14="http://schemas.microsoft.com/office/powerpoint/2010/main" val="1716837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1658-3A86-BD00-7665-7D7FB2892423}"/>
              </a:ext>
            </a:extLst>
          </p:cNvPr>
          <p:cNvSpPr>
            <a:spLocks noGrp="1"/>
          </p:cNvSpPr>
          <p:nvPr>
            <p:ph type="title"/>
          </p:nvPr>
        </p:nvSpPr>
        <p:spPr>
          <a:xfrm>
            <a:off x="1812763" y="175991"/>
            <a:ext cx="7886700" cy="910719"/>
          </a:xfrm>
        </p:spPr>
        <p:txBody>
          <a:bodyPr>
            <a:normAutofit/>
          </a:bodyPr>
          <a:lstStyle/>
          <a:p>
            <a:r>
              <a:rPr lang="en-US" sz="2700" b="1" dirty="0">
                <a:latin typeface="Tahoma" panose="020B0604030504040204" pitchFamily="34" charset="0"/>
                <a:ea typeface="Tahoma" panose="020B0604030504040204" pitchFamily="34" charset="0"/>
                <a:cs typeface="Tahoma" panose="020B0604030504040204" pitchFamily="34" charset="0"/>
              </a:rPr>
              <a:t>J-H samples. Details on morphology</a:t>
            </a:r>
            <a:br>
              <a:rPr lang="en-US" sz="2700" dirty="0"/>
            </a:br>
            <a:endParaRPr lang="en-US" dirty="0"/>
          </a:p>
        </p:txBody>
      </p:sp>
      <p:pic>
        <p:nvPicPr>
          <p:cNvPr id="1033" name="Picture 18">
            <a:extLst>
              <a:ext uri="{FF2B5EF4-FFF2-40B4-BE49-F238E27FC236}">
                <a16:creationId xmlns:a16="http://schemas.microsoft.com/office/drawing/2014/main" id="{8C572914-C9E7-44A0-2913-608F48597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038" y="1703975"/>
            <a:ext cx="1708785"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9">
            <a:extLst>
              <a:ext uri="{FF2B5EF4-FFF2-40B4-BE49-F238E27FC236}">
                <a16:creationId xmlns:a16="http://schemas.microsoft.com/office/drawing/2014/main" id="{9B069A01-6FEC-472D-03BE-22242E22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453" y="1703975"/>
            <a:ext cx="1708785"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1">
            <a:extLst>
              <a:ext uri="{FF2B5EF4-FFF2-40B4-BE49-F238E27FC236}">
                <a16:creationId xmlns:a16="http://schemas.microsoft.com/office/drawing/2014/main" id="{FDAA0239-4673-C837-0E7E-D8FDD5D22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326" y="1686612"/>
            <a:ext cx="1708785"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2">
            <a:extLst>
              <a:ext uri="{FF2B5EF4-FFF2-40B4-BE49-F238E27FC236}">
                <a16:creationId xmlns:a16="http://schemas.microsoft.com/office/drawing/2014/main" id="{BDF9E0A8-71C3-EE4D-8F30-7C9A4A80B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014" y="3509348"/>
            <a:ext cx="1717000"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48">
            <a:extLst>
              <a:ext uri="{FF2B5EF4-FFF2-40B4-BE49-F238E27FC236}">
                <a16:creationId xmlns:a16="http://schemas.microsoft.com/office/drawing/2014/main" id="{CD3D14F9-FE87-20A3-29A5-D007BA6903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9113" y="3526796"/>
            <a:ext cx="1717000"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5.png">
            <a:extLst>
              <a:ext uri="{FF2B5EF4-FFF2-40B4-BE49-F238E27FC236}">
                <a16:creationId xmlns:a16="http://schemas.microsoft.com/office/drawing/2014/main" id="{C07A194A-904D-2BD9-9EA4-F0EB622D2C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213" y="3526796"/>
            <a:ext cx="1708785" cy="15773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a:extLst>
              <a:ext uri="{FF2B5EF4-FFF2-40B4-BE49-F238E27FC236}">
                <a16:creationId xmlns:a16="http://schemas.microsoft.com/office/drawing/2014/main" id="{956D02D8-6ACC-9270-4C62-9AB681557726}"/>
              </a:ext>
            </a:extLst>
          </p:cNvPr>
          <p:cNvSpPr>
            <a:spLocks noChangeArrowheads="1"/>
          </p:cNvSpPr>
          <p:nvPr/>
        </p:nvSpPr>
        <p:spPr bwMode="auto">
          <a:xfrm>
            <a:off x="1524000" y="8555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880CFC4-C15A-BC2E-0112-42A1937CDA05}"/>
              </a:ext>
            </a:extLst>
          </p:cNvPr>
          <p:cNvSpPr txBox="1"/>
          <p:nvPr/>
        </p:nvSpPr>
        <p:spPr>
          <a:xfrm>
            <a:off x="1933862" y="5183564"/>
            <a:ext cx="8297576" cy="584775"/>
          </a:xfrm>
          <a:prstGeom prst="rect">
            <a:avLst/>
          </a:prstGeom>
          <a:noFill/>
        </p:spPr>
        <p:txBody>
          <a:bodyPr wrap="square" rtlCol="0">
            <a:spAutoFit/>
          </a:bodyPr>
          <a:lstStyle/>
          <a:p>
            <a:r>
              <a:rPr lang="en-GB" sz="1600" b="1" dirty="0">
                <a:solidFill>
                  <a:srgbClr val="0000FF"/>
                </a:solidFill>
              </a:rPr>
              <a:t>Thick layer present many cracks and sponge-like morphology</a:t>
            </a:r>
          </a:p>
          <a:p>
            <a:r>
              <a:rPr lang="en-US" sz="1600" b="1" dirty="0">
                <a:solidFill>
                  <a:srgbClr val="0000FF"/>
                </a:solidFill>
              </a:rPr>
              <a:t>At the film edges, a whitish color is observed, the film are oxidized and nanoparticles appear</a:t>
            </a:r>
            <a:r>
              <a:rPr lang="en-GB" sz="1600" b="1" dirty="0">
                <a:solidFill>
                  <a:srgbClr val="0000FF"/>
                </a:solidFill>
              </a:rPr>
              <a:t> </a:t>
            </a:r>
          </a:p>
        </p:txBody>
      </p:sp>
      <p:pic>
        <p:nvPicPr>
          <p:cNvPr id="5" name="Picture 36">
            <a:extLst>
              <a:ext uri="{FF2B5EF4-FFF2-40B4-BE49-F238E27FC236}">
                <a16:creationId xmlns:a16="http://schemas.microsoft.com/office/drawing/2014/main" id="{77AA1898-849B-3BD8-182C-605962B7B77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749325" y="3526796"/>
            <a:ext cx="1717000"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5ABDD65-1C2C-E69C-BD8C-2CE8E4FAF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9867" y="1686612"/>
            <a:ext cx="1712828" cy="1577340"/>
          </a:xfrm>
          <a:prstGeom prst="rect">
            <a:avLst/>
          </a:prstGeom>
        </p:spPr>
      </p:pic>
      <p:sp>
        <p:nvSpPr>
          <p:cNvPr id="11" name="Footer Placeholder 3">
            <a:extLst>
              <a:ext uri="{FF2B5EF4-FFF2-40B4-BE49-F238E27FC236}">
                <a16:creationId xmlns:a16="http://schemas.microsoft.com/office/drawing/2014/main" id="{30B4F390-F390-B67E-3238-76EE4E2D09BA}"/>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25</a:t>
            </a:fld>
            <a:endParaRPr lang="en-GB" altLang="en-US" dirty="0"/>
          </a:p>
        </p:txBody>
      </p:sp>
      <p:sp>
        <p:nvSpPr>
          <p:cNvPr id="13" name="TextBox 12">
            <a:extLst>
              <a:ext uri="{FF2B5EF4-FFF2-40B4-BE49-F238E27FC236}">
                <a16:creationId xmlns:a16="http://schemas.microsoft.com/office/drawing/2014/main" id="{90A4010D-4ACA-C917-69FF-F93D6D0F9DFF}"/>
              </a:ext>
            </a:extLst>
          </p:cNvPr>
          <p:cNvSpPr txBox="1"/>
          <p:nvPr/>
        </p:nvSpPr>
        <p:spPr>
          <a:xfrm>
            <a:off x="1812763" y="941757"/>
            <a:ext cx="77907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case of J-H: for high </a:t>
            </a:r>
            <a:r>
              <a:rPr lang="en-US" dirty="0" err="1">
                <a:latin typeface="Tahoma" panose="020B0604030504040204" pitchFamily="34" charset="0"/>
                <a:ea typeface="Tahoma" panose="020B0604030504040204" pitchFamily="34" charset="0"/>
                <a:cs typeface="Tahoma" panose="020B0604030504040204" pitchFamily="34" charset="0"/>
              </a:rPr>
              <a:t>Ar</a:t>
            </a:r>
            <a:r>
              <a:rPr lang="en-US" dirty="0">
                <a:latin typeface="Tahoma" panose="020B0604030504040204" pitchFamily="34" charset="0"/>
                <a:ea typeface="Tahoma" panose="020B0604030504040204" pitchFamily="34" charset="0"/>
                <a:cs typeface="Tahoma" panose="020B0604030504040204" pitchFamily="34" charset="0"/>
              </a:rPr>
              <a:t> flows, the sample are very rough and irregular</a:t>
            </a:r>
            <a:endParaRPr lang="ro-RO" dirty="0"/>
          </a:p>
        </p:txBody>
      </p:sp>
    </p:spTree>
    <p:extLst>
      <p:ext uri="{BB962C8B-B14F-4D97-AF65-F5344CB8AC3E}">
        <p14:creationId xmlns:p14="http://schemas.microsoft.com/office/powerpoint/2010/main" val="91782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BBD464-B2EE-3D39-1D15-B4BB043F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540" y="2022021"/>
            <a:ext cx="2560320" cy="1920240"/>
          </a:xfrm>
          <a:prstGeom prst="rect">
            <a:avLst/>
          </a:prstGeom>
        </p:spPr>
      </p:pic>
      <p:pic>
        <p:nvPicPr>
          <p:cNvPr id="8" name="Picture 7">
            <a:extLst>
              <a:ext uri="{FF2B5EF4-FFF2-40B4-BE49-F238E27FC236}">
                <a16:creationId xmlns:a16="http://schemas.microsoft.com/office/drawing/2014/main" id="{691CDA79-61BD-635B-4B33-F9E431AB2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391" y="2022021"/>
            <a:ext cx="2560320" cy="1920240"/>
          </a:xfrm>
          <a:prstGeom prst="rect">
            <a:avLst/>
          </a:prstGeom>
        </p:spPr>
      </p:pic>
      <p:pic>
        <p:nvPicPr>
          <p:cNvPr id="11" name="Picture 10">
            <a:extLst>
              <a:ext uri="{FF2B5EF4-FFF2-40B4-BE49-F238E27FC236}">
                <a16:creationId xmlns:a16="http://schemas.microsoft.com/office/drawing/2014/main" id="{F06D2CF3-A53A-2FFD-1627-870FC47AB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391" y="4006964"/>
            <a:ext cx="2560320" cy="1920240"/>
          </a:xfrm>
          <a:prstGeom prst="rect">
            <a:avLst/>
          </a:prstGeom>
        </p:spPr>
      </p:pic>
      <p:pic>
        <p:nvPicPr>
          <p:cNvPr id="13" name="Picture 12">
            <a:extLst>
              <a:ext uri="{FF2B5EF4-FFF2-40B4-BE49-F238E27FC236}">
                <a16:creationId xmlns:a16="http://schemas.microsoft.com/office/drawing/2014/main" id="{E16D9330-3494-29FB-4B88-A37FBBE5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774" y="4006964"/>
            <a:ext cx="2560320" cy="1920240"/>
          </a:xfrm>
          <a:prstGeom prst="rect">
            <a:avLst/>
          </a:prstGeom>
        </p:spPr>
      </p:pic>
      <p:sp>
        <p:nvSpPr>
          <p:cNvPr id="14" name="TextBox 13">
            <a:extLst>
              <a:ext uri="{FF2B5EF4-FFF2-40B4-BE49-F238E27FC236}">
                <a16:creationId xmlns:a16="http://schemas.microsoft.com/office/drawing/2014/main" id="{20A82043-71F9-8722-85BB-A016B651C008}"/>
              </a:ext>
            </a:extLst>
          </p:cNvPr>
          <p:cNvSpPr txBox="1"/>
          <p:nvPr/>
        </p:nvSpPr>
        <p:spPr>
          <a:xfrm>
            <a:off x="1628534" y="2588787"/>
            <a:ext cx="1047611" cy="923330"/>
          </a:xfrm>
          <a:prstGeom prst="rect">
            <a:avLst/>
          </a:prstGeom>
          <a:noFill/>
        </p:spPr>
        <p:txBody>
          <a:bodyPr wrap="square" rtlCol="0">
            <a:spAutoFit/>
          </a:bodyPr>
          <a:lstStyle/>
          <a:p>
            <a:r>
              <a:rPr lang="en-GB" b="1" dirty="0"/>
              <a:t>Initial SEM</a:t>
            </a:r>
          </a:p>
          <a:p>
            <a:endParaRPr lang="en-US" dirty="0"/>
          </a:p>
        </p:txBody>
      </p:sp>
      <p:sp>
        <p:nvSpPr>
          <p:cNvPr id="15" name="TextBox 14">
            <a:extLst>
              <a:ext uri="{FF2B5EF4-FFF2-40B4-BE49-F238E27FC236}">
                <a16:creationId xmlns:a16="http://schemas.microsoft.com/office/drawing/2014/main" id="{23162706-729E-BDF3-907D-285513674977}"/>
              </a:ext>
            </a:extLst>
          </p:cNvPr>
          <p:cNvSpPr txBox="1"/>
          <p:nvPr/>
        </p:nvSpPr>
        <p:spPr>
          <a:xfrm>
            <a:off x="1792413" y="4326501"/>
            <a:ext cx="2655164" cy="2031325"/>
          </a:xfrm>
          <a:prstGeom prst="rect">
            <a:avLst/>
          </a:prstGeom>
          <a:noFill/>
        </p:spPr>
        <p:txBody>
          <a:bodyPr wrap="square" rtlCol="0">
            <a:spAutoFit/>
          </a:bodyPr>
          <a:lstStyle/>
          <a:p>
            <a:r>
              <a:rPr lang="en-GB" b="1" dirty="0"/>
              <a:t>SEM images of J-H sample</a:t>
            </a:r>
          </a:p>
          <a:p>
            <a:r>
              <a:rPr lang="en-GB" b="1" dirty="0"/>
              <a:t> after 6 month.</a:t>
            </a:r>
          </a:p>
          <a:p>
            <a:r>
              <a:rPr lang="en-US" dirty="0">
                <a:solidFill>
                  <a:srgbClr val="0000FF"/>
                </a:solidFill>
                <a:latin typeface="Times New Roman" panose="02020603050405020304" pitchFamily="18" charset="0"/>
                <a:ea typeface="MS Mincho" panose="02020609040205080304" pitchFamily="49" charset="-128"/>
              </a:rPr>
              <a:t>B</a:t>
            </a:r>
            <a:r>
              <a:rPr lang="ro-RO" dirty="0">
                <a:solidFill>
                  <a:srgbClr val="0000FF"/>
                </a:solidFill>
                <a:latin typeface="Times New Roman" panose="02020603050405020304" pitchFamily="18" charset="0"/>
                <a:ea typeface="MS Mincho" panose="02020609040205080304" pitchFamily="49" charset="-128"/>
              </a:rPr>
              <a:t>oron films </a:t>
            </a:r>
            <a:r>
              <a:rPr lang="en-US" dirty="0">
                <a:solidFill>
                  <a:srgbClr val="0000FF"/>
                </a:solidFill>
                <a:latin typeface="Times New Roman" panose="02020603050405020304" pitchFamily="18" charset="0"/>
                <a:ea typeface="MS Mincho" panose="02020609040205080304" pitchFamily="49" charset="-128"/>
              </a:rPr>
              <a:t>are </a:t>
            </a:r>
            <a:r>
              <a:rPr lang="ro-RO" dirty="0">
                <a:solidFill>
                  <a:srgbClr val="0000FF"/>
                </a:solidFill>
                <a:latin typeface="Times New Roman" panose="02020603050405020304" pitchFamily="18" charset="0"/>
                <a:ea typeface="MS Mincho" panose="02020609040205080304" pitchFamily="49" charset="-128"/>
              </a:rPr>
              <a:t>delaminat</a:t>
            </a:r>
            <a:r>
              <a:rPr lang="en-US" dirty="0">
                <a:solidFill>
                  <a:srgbClr val="0000FF"/>
                </a:solidFill>
                <a:latin typeface="Times New Roman" panose="02020603050405020304" pitchFamily="18" charset="0"/>
                <a:ea typeface="MS Mincho" panose="02020609040205080304" pitchFamily="49" charset="-128"/>
              </a:rPr>
              <a:t>ed</a:t>
            </a:r>
            <a:r>
              <a:rPr lang="ro-RO" dirty="0">
                <a:solidFill>
                  <a:srgbClr val="0000FF"/>
                </a:solidFill>
                <a:latin typeface="Times New Roman" panose="02020603050405020304" pitchFamily="18" charset="0"/>
                <a:ea typeface="MS Mincho" panose="02020609040205080304" pitchFamily="49" charset="-128"/>
              </a:rPr>
              <a:t> </a:t>
            </a:r>
            <a:r>
              <a:rPr lang="en-US" dirty="0">
                <a:solidFill>
                  <a:srgbClr val="0000FF"/>
                </a:solidFill>
                <a:latin typeface="Times New Roman" panose="02020603050405020304" pitchFamily="18" charset="0"/>
                <a:ea typeface="MS Mincho" panose="02020609040205080304" pitchFamily="49" charset="-128"/>
              </a:rPr>
              <a:t>E</a:t>
            </a:r>
            <a:r>
              <a:rPr lang="ro-RO" dirty="0">
                <a:solidFill>
                  <a:srgbClr val="0000FF"/>
                </a:solidFill>
                <a:latin typeface="Times New Roman" panose="02020603050405020304" pitchFamily="18" charset="0"/>
                <a:ea typeface="MS Mincho" panose="02020609040205080304" pitchFamily="49" charset="-128"/>
              </a:rPr>
              <a:t>xfoliation </a:t>
            </a:r>
            <a:r>
              <a:rPr lang="en-US" dirty="0">
                <a:solidFill>
                  <a:srgbClr val="0000FF"/>
                </a:solidFill>
                <a:latin typeface="Times New Roman" panose="02020603050405020304" pitchFamily="18" charset="0"/>
                <a:ea typeface="MS Mincho" panose="02020609040205080304" pitchFamily="49" charset="-128"/>
              </a:rPr>
              <a:t>of thick layer can be observed after 6 months</a:t>
            </a:r>
            <a:endParaRPr lang="en-GB" b="1" dirty="0"/>
          </a:p>
          <a:p>
            <a:endParaRPr lang="en-US" dirty="0"/>
          </a:p>
        </p:txBody>
      </p:sp>
      <p:pic>
        <p:nvPicPr>
          <p:cNvPr id="17" name="Picture 16">
            <a:extLst>
              <a:ext uri="{FF2B5EF4-FFF2-40B4-BE49-F238E27FC236}">
                <a16:creationId xmlns:a16="http://schemas.microsoft.com/office/drawing/2014/main" id="{37746ECD-3171-ECB3-BFE0-1757C1934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5774" y="2022021"/>
            <a:ext cx="2560320" cy="1920240"/>
          </a:xfrm>
          <a:prstGeom prst="rect">
            <a:avLst/>
          </a:prstGeom>
        </p:spPr>
      </p:pic>
      <p:sp>
        <p:nvSpPr>
          <p:cNvPr id="18" name="TextBox 17">
            <a:extLst>
              <a:ext uri="{FF2B5EF4-FFF2-40B4-BE49-F238E27FC236}">
                <a16:creationId xmlns:a16="http://schemas.microsoft.com/office/drawing/2014/main" id="{5231402A-AE85-AE63-7EAB-000BF9D78257}"/>
              </a:ext>
            </a:extLst>
          </p:cNvPr>
          <p:cNvSpPr txBox="1"/>
          <p:nvPr/>
        </p:nvSpPr>
        <p:spPr>
          <a:xfrm>
            <a:off x="1643693" y="200906"/>
            <a:ext cx="9182823" cy="796372"/>
          </a:xfrm>
          <a:prstGeom prst="rect">
            <a:avLst/>
          </a:prstGeom>
          <a:noFill/>
        </p:spPr>
        <p:txBody>
          <a:bodyPr wrap="square" rtlCol="0">
            <a:spAutoFit/>
          </a:bodyPr>
          <a:lstStyle/>
          <a:p>
            <a:r>
              <a:rPr lang="en-GB" sz="2475" b="1" dirty="0">
                <a:latin typeface="Tahoma" panose="020B0604030504040204" pitchFamily="34" charset="0"/>
                <a:ea typeface="Tahoma" panose="020B0604030504040204" pitchFamily="34" charset="0"/>
                <a:cs typeface="Tahoma" panose="020B0604030504040204" pitchFamily="34" charset="0"/>
              </a:rPr>
              <a:t>Time stability: J-H sample on </a:t>
            </a:r>
            <a:r>
              <a:rPr lang="en-GB" sz="2475" b="1" u="sng" dirty="0">
                <a:latin typeface="Tahoma" panose="020B0604030504040204" pitchFamily="34" charset="0"/>
                <a:ea typeface="Tahoma" panose="020B0604030504040204" pitchFamily="34" charset="0"/>
                <a:cs typeface="Tahoma" panose="020B0604030504040204" pitchFamily="34" charset="0"/>
              </a:rPr>
              <a:t>substrates Si</a:t>
            </a:r>
            <a:r>
              <a:rPr lang="en-GB" sz="2475" b="1" dirty="0">
                <a:latin typeface="Tahoma" panose="020B0604030504040204" pitchFamily="34" charset="0"/>
                <a:ea typeface="Tahoma" panose="020B0604030504040204" pitchFamily="34" charset="0"/>
                <a:cs typeface="Tahoma" panose="020B0604030504040204" pitchFamily="34" charset="0"/>
              </a:rPr>
              <a:t> </a:t>
            </a:r>
          </a:p>
          <a:p>
            <a:pPr algn="ctr"/>
            <a:r>
              <a:rPr lang="en-GB" sz="2100" dirty="0">
                <a:latin typeface="Tahoma" panose="020B0604030504040204" pitchFamily="34" charset="0"/>
                <a:ea typeface="Tahoma" panose="020B0604030504040204" pitchFamily="34" charset="0"/>
                <a:cs typeface="Tahoma" panose="020B0604030504040204" pitchFamily="34" charset="0"/>
              </a:rPr>
              <a:t>  </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2" name="Arrow: Right 1">
            <a:extLst>
              <a:ext uri="{FF2B5EF4-FFF2-40B4-BE49-F238E27FC236}">
                <a16:creationId xmlns:a16="http://schemas.microsoft.com/office/drawing/2014/main" id="{5A0887CC-1D31-2C25-E1F9-9463C9643E58}"/>
              </a:ext>
            </a:extLst>
          </p:cNvPr>
          <p:cNvSpPr/>
          <p:nvPr/>
        </p:nvSpPr>
        <p:spPr>
          <a:xfrm>
            <a:off x="4558641" y="4802439"/>
            <a:ext cx="295409" cy="2835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02E4198E-A390-D4E1-A9B2-013A46F414A0}"/>
              </a:ext>
            </a:extLst>
          </p:cNvPr>
          <p:cNvSpPr/>
          <p:nvPr/>
        </p:nvSpPr>
        <p:spPr>
          <a:xfrm>
            <a:off x="2004648" y="3174714"/>
            <a:ext cx="295381" cy="2423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3895FE-C209-60B0-D96F-F6CB7B4C9127}"/>
              </a:ext>
            </a:extLst>
          </p:cNvPr>
          <p:cNvSpPr txBox="1"/>
          <p:nvPr/>
        </p:nvSpPr>
        <p:spPr>
          <a:xfrm>
            <a:off x="2277647" y="1092308"/>
            <a:ext cx="763670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latin typeface="Tahoma" panose="020B0604030504040204" pitchFamily="34" charset="0"/>
                <a:ea typeface="Tahoma" panose="020B0604030504040204" pitchFamily="34" charset="0"/>
                <a:cs typeface="Tahoma" panose="020B0604030504040204" pitchFamily="34" charset="0"/>
              </a:rPr>
              <a:t>Adhesion behaviour in time (after 6 months) </a:t>
            </a:r>
          </a:p>
          <a:p>
            <a:r>
              <a:rPr lang="en-GB" dirty="0">
                <a:latin typeface="Tahoma" panose="020B0604030504040204" pitchFamily="34" charset="0"/>
                <a:ea typeface="Tahoma" panose="020B0604030504040204" pitchFamily="34" charset="0"/>
                <a:cs typeface="Tahoma" panose="020B0604030504040204" pitchFamily="34" charset="0"/>
              </a:rPr>
              <a:t>of thick film deposited at (</a:t>
            </a:r>
            <a:r>
              <a:rPr lang="en-GB" dirty="0" err="1">
                <a:latin typeface="Tahoma" panose="020B0604030504040204" pitchFamily="34" charset="0"/>
                <a:ea typeface="Tahoma" panose="020B0604030504040204" pitchFamily="34" charset="0"/>
                <a:cs typeface="Tahoma" panose="020B0604030504040204" pitchFamily="34" charset="0"/>
              </a:rPr>
              <a:t>Ar</a:t>
            </a:r>
            <a:r>
              <a:rPr lang="en-GB" dirty="0">
                <a:latin typeface="Tahoma" panose="020B0604030504040204" pitchFamily="34" charset="0"/>
                <a:ea typeface="Tahoma" panose="020B0604030504040204" pitchFamily="34" charset="0"/>
                <a:cs typeface="Tahoma" panose="020B0604030504040204" pitchFamily="34" charset="0"/>
              </a:rPr>
              <a:t>/B</a:t>
            </a:r>
            <a:r>
              <a:rPr lang="en-GB" baseline="-25000" dirty="0">
                <a:latin typeface="Tahoma" panose="020B0604030504040204" pitchFamily="34" charset="0"/>
                <a:ea typeface="Tahoma" panose="020B0604030504040204" pitchFamily="34" charset="0"/>
                <a:cs typeface="Tahoma" panose="020B0604030504040204" pitchFamily="34" charset="0"/>
              </a:rPr>
              <a:t>2</a:t>
            </a:r>
            <a:r>
              <a:rPr lang="en-GB" dirty="0">
                <a:latin typeface="Tahoma" panose="020B0604030504040204" pitchFamily="34" charset="0"/>
                <a:ea typeface="Tahoma" panose="020B0604030504040204" pitchFamily="34" charset="0"/>
                <a:cs typeface="Tahoma" panose="020B0604030504040204" pitchFamily="34" charset="0"/>
              </a:rPr>
              <a:t>H</a:t>
            </a:r>
            <a:r>
              <a:rPr lang="en-GB" baseline="-25000" dirty="0">
                <a:latin typeface="Tahoma" panose="020B0604030504040204" pitchFamily="34" charset="0"/>
                <a:ea typeface="Tahoma" panose="020B0604030504040204" pitchFamily="34" charset="0"/>
                <a:cs typeface="Tahoma" panose="020B0604030504040204" pitchFamily="34" charset="0"/>
              </a:rPr>
              <a:t>6</a:t>
            </a:r>
            <a:r>
              <a:rPr lang="en-GB" dirty="0">
                <a:latin typeface="Tahoma" panose="020B0604030504040204" pitchFamily="34" charset="0"/>
                <a:ea typeface="Tahoma" panose="020B0604030504040204" pitchFamily="34" charset="0"/>
                <a:cs typeface="Tahoma" panose="020B0604030504040204" pitchFamily="34" charset="0"/>
              </a:rPr>
              <a:t> 1000/10 sccm)</a:t>
            </a:r>
          </a:p>
        </p:txBody>
      </p:sp>
      <p:sp>
        <p:nvSpPr>
          <p:cNvPr id="9" name="Footer Placeholder 3">
            <a:extLst>
              <a:ext uri="{FF2B5EF4-FFF2-40B4-BE49-F238E27FC236}">
                <a16:creationId xmlns:a16="http://schemas.microsoft.com/office/drawing/2014/main" id="{25076884-83F3-FB97-C1B6-503B4F50BBAB}"/>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26</a:t>
            </a:fld>
            <a:endParaRPr lang="en-GB" altLang="en-US" dirty="0"/>
          </a:p>
        </p:txBody>
      </p:sp>
    </p:spTree>
    <p:extLst>
      <p:ext uri="{BB962C8B-B14F-4D97-AF65-F5344CB8AC3E}">
        <p14:creationId xmlns:p14="http://schemas.microsoft.com/office/powerpoint/2010/main" val="149333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899A-A442-2C2B-F76C-C2B5FD98A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4DD13-9FF4-92D3-630C-C4221425A09C}"/>
              </a:ext>
            </a:extLst>
          </p:cNvPr>
          <p:cNvSpPr>
            <a:spLocks noGrp="1"/>
          </p:cNvSpPr>
          <p:nvPr>
            <p:ph type="title"/>
          </p:nvPr>
        </p:nvSpPr>
        <p:spPr>
          <a:xfrm>
            <a:off x="1684901" y="30252"/>
            <a:ext cx="8897375" cy="994172"/>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Boron-GD samples on W substrates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707F323A-A653-C217-288A-828018B5F6AB}"/>
              </a:ext>
            </a:extLst>
          </p:cNvPr>
          <p:cNvSpPr txBox="1"/>
          <p:nvPr/>
        </p:nvSpPr>
        <p:spPr>
          <a:xfrm>
            <a:off x="4064367" y="5477684"/>
            <a:ext cx="5454564" cy="344069"/>
          </a:xfrm>
          <a:prstGeom prst="rect">
            <a:avLst/>
          </a:prstGeom>
          <a:noFill/>
        </p:spPr>
        <p:txBody>
          <a:bodyPr wrap="square">
            <a:spAutoFit/>
          </a:bodyPr>
          <a:lstStyle/>
          <a:p>
            <a:pPr>
              <a:lnSpc>
                <a:spcPct val="107000"/>
              </a:lnSpc>
              <a:spcAft>
                <a:spcPts val="6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GD-L on W in Ar/B</a:t>
            </a:r>
            <a:r>
              <a:rPr lang="en-US" sz="1600" kern="100" baseline="-25000" dirty="0">
                <a:latin typeface="Calibri" panose="020F0502020204030204" pitchFamily="34" charset="0"/>
                <a:ea typeface="Calibri" panose="020F0502020204030204" pitchFamily="34" charset="0"/>
                <a:cs typeface="Times New Roman" panose="02020603050405020304" pitchFamily="18" charset="0"/>
              </a:rPr>
              <a:t>2</a:t>
            </a:r>
            <a:r>
              <a:rPr lang="en-US" sz="1600" kern="100" dirty="0">
                <a:latin typeface="Calibri" panose="020F0502020204030204" pitchFamily="34" charset="0"/>
                <a:ea typeface="Calibri" panose="020F0502020204030204" pitchFamily="34" charset="0"/>
                <a:cs typeface="Times New Roman" panose="02020603050405020304" pitchFamily="18" charset="0"/>
              </a:rPr>
              <a:t>H</a:t>
            </a:r>
            <a:r>
              <a:rPr lang="en-US" sz="1600" kern="100" baseline="-25000" dirty="0">
                <a:latin typeface="Calibri" panose="020F0502020204030204" pitchFamily="34" charset="0"/>
                <a:ea typeface="Calibri" panose="020F0502020204030204" pitchFamily="34" charset="0"/>
                <a:cs typeface="Times New Roman" panose="02020603050405020304" pitchFamily="18" charset="0"/>
              </a:rPr>
              <a:t>6 </a:t>
            </a:r>
            <a:r>
              <a:rPr lang="en-US" sz="1600" kern="100" dirty="0">
                <a:latin typeface="Calibri" panose="020F0502020204030204" pitchFamily="34" charset="0"/>
                <a:ea typeface="Calibri" panose="020F0502020204030204" pitchFamily="34" charset="0"/>
                <a:cs typeface="Times New Roman" panose="02020603050405020304" pitchFamily="18" charset="0"/>
              </a:rPr>
              <a:t> at 200/5 (layers of about 40 nm onto Si) </a:t>
            </a:r>
          </a:p>
        </p:txBody>
      </p:sp>
      <p:sp>
        <p:nvSpPr>
          <p:cNvPr id="3" name="TextBox 2">
            <a:extLst>
              <a:ext uri="{FF2B5EF4-FFF2-40B4-BE49-F238E27FC236}">
                <a16:creationId xmlns:a16="http://schemas.microsoft.com/office/drawing/2014/main" id="{4707041E-8F10-64D9-C2E2-7746A7764340}"/>
              </a:ext>
            </a:extLst>
          </p:cNvPr>
          <p:cNvSpPr txBox="1"/>
          <p:nvPr/>
        </p:nvSpPr>
        <p:spPr>
          <a:xfrm>
            <a:off x="1825849" y="1331361"/>
            <a:ext cx="7506478" cy="369332"/>
          </a:xfrm>
          <a:prstGeom prst="rect">
            <a:avLst/>
          </a:prstGeom>
          <a:noFill/>
        </p:spPr>
        <p:txBody>
          <a:bodyPr wrap="square" rtlCol="0">
            <a:spAutoFit/>
          </a:bodyPr>
          <a:lstStyle/>
          <a:p>
            <a:r>
              <a:rPr lang="en-GB" dirty="0"/>
              <a:t>SEM image GD boron films onto W substrate- </a:t>
            </a:r>
            <a:r>
              <a:rPr lang="en-US" sz="1350" dirty="0">
                <a:latin typeface="Tahoma" panose="020B0604030504040204" pitchFamily="34" charset="0"/>
                <a:ea typeface="Tahoma" panose="020B0604030504040204" pitchFamily="34" charset="0"/>
                <a:cs typeface="Tahoma" panose="020B0604030504040204" pitchFamily="34" charset="0"/>
              </a:rPr>
              <a:t>measured after 6 month</a:t>
            </a:r>
            <a:r>
              <a:rPr lang="en-GB" dirty="0"/>
              <a:t> </a:t>
            </a:r>
            <a:endParaRPr lang="en-US" dirty="0"/>
          </a:p>
        </p:txBody>
      </p:sp>
      <p:sp>
        <p:nvSpPr>
          <p:cNvPr id="13" name="TextBox 12">
            <a:extLst>
              <a:ext uri="{FF2B5EF4-FFF2-40B4-BE49-F238E27FC236}">
                <a16:creationId xmlns:a16="http://schemas.microsoft.com/office/drawing/2014/main" id="{24B9EB61-8D9F-3E99-04A5-8BB5A7F98225}"/>
              </a:ext>
            </a:extLst>
          </p:cNvPr>
          <p:cNvSpPr txBox="1"/>
          <p:nvPr/>
        </p:nvSpPr>
        <p:spPr>
          <a:xfrm>
            <a:off x="4064368" y="3410735"/>
            <a:ext cx="6167070" cy="343540"/>
          </a:xfrm>
          <a:prstGeom prst="rect">
            <a:avLst/>
          </a:prstGeom>
          <a:noFill/>
        </p:spPr>
        <p:txBody>
          <a:bodyPr wrap="square">
            <a:spAutoFit/>
          </a:bodyPr>
          <a:lstStyle/>
          <a:p>
            <a:pPr>
              <a:lnSpc>
                <a:spcPct val="107000"/>
              </a:lnSpc>
              <a:spcAft>
                <a:spcPts val="6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GD-H on W in Ar/B</a:t>
            </a:r>
            <a:r>
              <a:rPr lang="en-US" sz="1600" kern="100" baseline="-25000" dirty="0">
                <a:latin typeface="Calibri" panose="020F0502020204030204" pitchFamily="34" charset="0"/>
                <a:ea typeface="Calibri" panose="020F0502020204030204" pitchFamily="34" charset="0"/>
                <a:cs typeface="Times New Roman" panose="02020603050405020304" pitchFamily="18" charset="0"/>
              </a:rPr>
              <a:t>2</a:t>
            </a:r>
            <a:r>
              <a:rPr lang="en-US" sz="1600" kern="100" dirty="0">
                <a:latin typeface="Calibri" panose="020F0502020204030204" pitchFamily="34" charset="0"/>
                <a:ea typeface="Calibri" panose="020F0502020204030204" pitchFamily="34" charset="0"/>
                <a:cs typeface="Times New Roman" panose="02020603050405020304" pitchFamily="18" charset="0"/>
              </a:rPr>
              <a:t>H</a:t>
            </a:r>
            <a:r>
              <a:rPr lang="en-US" sz="1600" kern="100" baseline="-25000" dirty="0">
                <a:latin typeface="Calibri" panose="020F0502020204030204" pitchFamily="34" charset="0"/>
                <a:ea typeface="Calibri" panose="020F0502020204030204" pitchFamily="34" charset="0"/>
                <a:cs typeface="Times New Roman" panose="02020603050405020304" pitchFamily="18" charset="0"/>
              </a:rPr>
              <a:t>6 </a:t>
            </a:r>
            <a:r>
              <a:rPr lang="en-US" sz="1600" kern="100" dirty="0">
                <a:latin typeface="Calibri" panose="020F0502020204030204" pitchFamily="34" charset="0"/>
                <a:ea typeface="Calibri" panose="020F0502020204030204" pitchFamily="34" charset="0"/>
                <a:cs typeface="Times New Roman" panose="02020603050405020304" pitchFamily="18" charset="0"/>
              </a:rPr>
              <a:t> at  1000/5 layers (about 84 nm onto Si) :</a:t>
            </a:r>
          </a:p>
        </p:txBody>
      </p:sp>
      <p:sp>
        <p:nvSpPr>
          <p:cNvPr id="6" name="TextBox 5">
            <a:extLst>
              <a:ext uri="{FF2B5EF4-FFF2-40B4-BE49-F238E27FC236}">
                <a16:creationId xmlns:a16="http://schemas.microsoft.com/office/drawing/2014/main" id="{7AA90084-0C2A-7BBF-60F3-58FB0812FA0A}"/>
              </a:ext>
            </a:extLst>
          </p:cNvPr>
          <p:cNvSpPr txBox="1"/>
          <p:nvPr/>
        </p:nvSpPr>
        <p:spPr>
          <a:xfrm>
            <a:off x="9122126" y="3013015"/>
            <a:ext cx="1334804" cy="1878591"/>
          </a:xfrm>
          <a:prstGeom prst="rect">
            <a:avLst/>
          </a:prstGeom>
          <a:noFill/>
        </p:spPr>
        <p:txBody>
          <a:bodyPr wrap="square">
            <a:spAutoFit/>
          </a:bodyPr>
          <a:lstStyle/>
          <a:p>
            <a:pPr>
              <a:lnSpc>
                <a:spcPct val="107000"/>
              </a:lnSpc>
              <a:spcAft>
                <a:spcPts val="600"/>
              </a:spcAft>
            </a:pPr>
            <a:r>
              <a:rPr lang="en-US" sz="1350" kern="100" dirty="0">
                <a:latin typeface="Calibri" panose="020F0502020204030204" pitchFamily="34" charset="0"/>
                <a:ea typeface="Calibri" panose="020F0502020204030204" pitchFamily="34" charset="0"/>
                <a:cs typeface="Times New Roman" panose="02020603050405020304" pitchFamily="18" charset="0"/>
              </a:rPr>
              <a:t>Conformal film</a:t>
            </a:r>
          </a:p>
          <a:p>
            <a:pPr>
              <a:lnSpc>
                <a:spcPct val="107000"/>
              </a:lnSpc>
              <a:spcAft>
                <a:spcPts val="600"/>
              </a:spcAft>
            </a:pPr>
            <a:endParaRPr lang="en-US" sz="13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US" sz="13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kern="100" dirty="0">
                <a:latin typeface="Calibri" panose="020F0502020204030204" pitchFamily="34" charset="0"/>
                <a:ea typeface="Calibri" panose="020F0502020204030204" pitchFamily="34" charset="0"/>
                <a:cs typeface="Times New Roman" panose="02020603050405020304" pitchFamily="18" charset="0"/>
              </a:rPr>
              <a:t>No </a:t>
            </a:r>
            <a:r>
              <a:rPr lang="en-US" sz="1600" kern="100" dirty="0">
                <a:latin typeface="Calibri" panose="020F0502020204030204" pitchFamily="34" charset="0"/>
                <a:ea typeface="Calibri" panose="020F0502020204030204" pitchFamily="34" charset="0"/>
                <a:cs typeface="Times New Roman" panose="02020603050405020304" pitchFamily="18" charset="0"/>
              </a:rPr>
              <a:t>delamination</a:t>
            </a:r>
          </a:p>
          <a:p>
            <a:pPr>
              <a:lnSpc>
                <a:spcPct val="107000"/>
              </a:lnSpc>
              <a:spcAft>
                <a:spcPts val="6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are observed </a:t>
            </a:r>
          </a:p>
        </p:txBody>
      </p:sp>
      <p:sp>
        <p:nvSpPr>
          <p:cNvPr id="14" name="Arrow: Right 13">
            <a:extLst>
              <a:ext uri="{FF2B5EF4-FFF2-40B4-BE49-F238E27FC236}">
                <a16:creationId xmlns:a16="http://schemas.microsoft.com/office/drawing/2014/main" id="{77E2F5CD-7A26-D2F6-A284-FABB7C1F8EA8}"/>
              </a:ext>
            </a:extLst>
          </p:cNvPr>
          <p:cNvSpPr/>
          <p:nvPr/>
        </p:nvSpPr>
        <p:spPr>
          <a:xfrm>
            <a:off x="9063719" y="2772432"/>
            <a:ext cx="184013" cy="197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D1586A0-2715-DF38-A8B9-BE9EF35438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368" y="1714500"/>
            <a:ext cx="2406254" cy="1714500"/>
          </a:xfrm>
          <a:prstGeom prst="rect">
            <a:avLst/>
          </a:prstGeom>
          <a:noFill/>
          <a:ln>
            <a:noFill/>
          </a:ln>
        </p:spPr>
      </p:pic>
      <p:pic>
        <p:nvPicPr>
          <p:cNvPr id="8" name="Picture 7">
            <a:extLst>
              <a:ext uri="{FF2B5EF4-FFF2-40B4-BE49-F238E27FC236}">
                <a16:creationId xmlns:a16="http://schemas.microsoft.com/office/drawing/2014/main" id="{28B039CA-7D46-D112-651D-FBAC2F095D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043" y="1709602"/>
            <a:ext cx="2406254" cy="1714500"/>
          </a:xfrm>
          <a:prstGeom prst="rect">
            <a:avLst/>
          </a:prstGeom>
          <a:noFill/>
          <a:ln>
            <a:noFill/>
          </a:ln>
        </p:spPr>
      </p:pic>
      <p:pic>
        <p:nvPicPr>
          <p:cNvPr id="9" name="Picture 8">
            <a:extLst>
              <a:ext uri="{FF2B5EF4-FFF2-40B4-BE49-F238E27FC236}">
                <a16:creationId xmlns:a16="http://schemas.microsoft.com/office/drawing/2014/main" id="{4D374BC3-7C2D-613B-DAF8-A05E2BB254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874" y="3719789"/>
            <a:ext cx="2406255" cy="1714500"/>
          </a:xfrm>
          <a:prstGeom prst="rect">
            <a:avLst/>
          </a:prstGeom>
          <a:noFill/>
          <a:ln>
            <a:noFill/>
          </a:ln>
        </p:spPr>
      </p:pic>
      <p:pic>
        <p:nvPicPr>
          <p:cNvPr id="10" name="Picture 9">
            <a:extLst>
              <a:ext uri="{FF2B5EF4-FFF2-40B4-BE49-F238E27FC236}">
                <a16:creationId xmlns:a16="http://schemas.microsoft.com/office/drawing/2014/main" id="{CA378B91-9700-EED9-F32A-58E7969CAE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6865" y="3728618"/>
            <a:ext cx="2406254" cy="1714500"/>
          </a:xfrm>
          <a:prstGeom prst="rect">
            <a:avLst/>
          </a:prstGeom>
          <a:noFill/>
          <a:ln>
            <a:noFill/>
          </a:ln>
        </p:spPr>
      </p:pic>
      <p:sp>
        <p:nvSpPr>
          <p:cNvPr id="7" name="TextBox 6">
            <a:extLst>
              <a:ext uri="{FF2B5EF4-FFF2-40B4-BE49-F238E27FC236}">
                <a16:creationId xmlns:a16="http://schemas.microsoft.com/office/drawing/2014/main" id="{F5BCABC9-4641-1013-B23B-F1DBEF45A40A}"/>
              </a:ext>
            </a:extLst>
          </p:cNvPr>
          <p:cNvSpPr txBox="1"/>
          <p:nvPr/>
        </p:nvSpPr>
        <p:spPr>
          <a:xfrm>
            <a:off x="1684900" y="4293985"/>
            <a:ext cx="2582300" cy="646331"/>
          </a:xfrm>
          <a:prstGeom prst="rect">
            <a:avLst/>
          </a:prstGeom>
          <a:noFill/>
        </p:spPr>
        <p:txBody>
          <a:bodyPr wrap="square" rtlCol="0">
            <a:spAutoFit/>
          </a:bodyPr>
          <a:lstStyle/>
          <a:p>
            <a:r>
              <a:rPr lang="en-GB" dirty="0"/>
              <a:t>SEM image of the polished W substrate </a:t>
            </a:r>
            <a:endParaRPr lang="en-US" dirty="0"/>
          </a:p>
        </p:txBody>
      </p:sp>
      <p:pic>
        <p:nvPicPr>
          <p:cNvPr id="12" name="Picture 11">
            <a:extLst>
              <a:ext uri="{FF2B5EF4-FFF2-40B4-BE49-F238E27FC236}">
                <a16:creationId xmlns:a16="http://schemas.microsoft.com/office/drawing/2014/main" id="{CFA7F965-8DF5-33B2-F9BE-3D3D2DFF4D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0654" y="2697360"/>
            <a:ext cx="2188292" cy="1559585"/>
          </a:xfrm>
          <a:prstGeom prst="rect">
            <a:avLst/>
          </a:prstGeom>
          <a:noFill/>
          <a:ln>
            <a:noFill/>
          </a:ln>
        </p:spPr>
      </p:pic>
      <p:sp>
        <p:nvSpPr>
          <p:cNvPr id="15" name="Footer Placeholder 3">
            <a:extLst>
              <a:ext uri="{FF2B5EF4-FFF2-40B4-BE49-F238E27FC236}">
                <a16:creationId xmlns:a16="http://schemas.microsoft.com/office/drawing/2014/main" id="{8AF3176F-3251-083D-BC6E-625171ADD2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27</a:t>
            </a:fld>
            <a:endParaRPr lang="en-GB" altLang="en-US" dirty="0"/>
          </a:p>
        </p:txBody>
      </p:sp>
    </p:spTree>
    <p:extLst>
      <p:ext uri="{BB962C8B-B14F-4D97-AF65-F5344CB8AC3E}">
        <p14:creationId xmlns:p14="http://schemas.microsoft.com/office/powerpoint/2010/main" val="39068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B6EF-1A0D-8987-F5A8-4301F8B9D2EE}"/>
              </a:ext>
            </a:extLst>
          </p:cNvPr>
          <p:cNvSpPr>
            <a:spLocks noGrp="1"/>
          </p:cNvSpPr>
          <p:nvPr>
            <p:ph type="title"/>
          </p:nvPr>
        </p:nvSpPr>
        <p:spPr>
          <a:xfrm>
            <a:off x="1546449" y="250026"/>
            <a:ext cx="6652421" cy="628113"/>
          </a:xfrm>
        </p:spPr>
        <p:txBody>
          <a:bodyPr>
            <a:normAutofit/>
          </a:bodyPr>
          <a:lstStyle/>
          <a:p>
            <a:r>
              <a:rPr lang="en-US" sz="2250" b="1" dirty="0">
                <a:latin typeface="Tahoma" panose="020B0604030504040204" pitchFamily="34" charset="0"/>
                <a:ea typeface="Tahoma" panose="020B0604030504040204" pitchFamily="34" charset="0"/>
                <a:cs typeface="Tahoma" panose="020B0604030504040204" pitchFamily="34" charset="0"/>
              </a:rPr>
              <a:t>Boron-J samples on W substrates</a:t>
            </a:r>
          </a:p>
        </p:txBody>
      </p:sp>
      <p:pic>
        <p:nvPicPr>
          <p:cNvPr id="4" name="Picture 3">
            <a:extLst>
              <a:ext uri="{FF2B5EF4-FFF2-40B4-BE49-F238E27FC236}">
                <a16:creationId xmlns:a16="http://schemas.microsoft.com/office/drawing/2014/main" id="{C4878AFD-F53F-542C-2941-3EE62BD758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2200" y="1658041"/>
            <a:ext cx="2598110" cy="1851660"/>
          </a:xfrm>
          <a:prstGeom prst="rect">
            <a:avLst/>
          </a:prstGeom>
          <a:noFill/>
          <a:ln>
            <a:noFill/>
          </a:ln>
        </p:spPr>
      </p:pic>
      <p:pic>
        <p:nvPicPr>
          <p:cNvPr id="7" name="Picture 6">
            <a:extLst>
              <a:ext uri="{FF2B5EF4-FFF2-40B4-BE49-F238E27FC236}">
                <a16:creationId xmlns:a16="http://schemas.microsoft.com/office/drawing/2014/main" id="{27A363E2-7B59-3571-61AF-25029CA41B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660" y="1658041"/>
            <a:ext cx="2597467" cy="1851660"/>
          </a:xfrm>
          <a:prstGeom prst="rect">
            <a:avLst/>
          </a:prstGeom>
          <a:noFill/>
          <a:ln>
            <a:noFill/>
          </a:ln>
        </p:spPr>
      </p:pic>
      <p:pic>
        <p:nvPicPr>
          <p:cNvPr id="8" name="Picture 7">
            <a:extLst>
              <a:ext uri="{FF2B5EF4-FFF2-40B4-BE49-F238E27FC236}">
                <a16:creationId xmlns:a16="http://schemas.microsoft.com/office/drawing/2014/main" id="{F5D007AC-2328-F249-034A-4E3FF389F9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531" y="3704341"/>
            <a:ext cx="2598110" cy="1920240"/>
          </a:xfrm>
          <a:prstGeom prst="rect">
            <a:avLst/>
          </a:prstGeom>
          <a:noFill/>
          <a:ln>
            <a:noFill/>
          </a:ln>
        </p:spPr>
      </p:pic>
      <p:pic>
        <p:nvPicPr>
          <p:cNvPr id="12" name="Picture 11">
            <a:extLst>
              <a:ext uri="{FF2B5EF4-FFF2-40B4-BE49-F238E27FC236}">
                <a16:creationId xmlns:a16="http://schemas.microsoft.com/office/drawing/2014/main" id="{FEAACA14-C8C1-412A-A051-EE59C9FE2E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224" y="3704341"/>
            <a:ext cx="2694337" cy="1920240"/>
          </a:xfrm>
          <a:prstGeom prst="rect">
            <a:avLst/>
          </a:prstGeom>
          <a:noFill/>
          <a:ln>
            <a:noFill/>
          </a:ln>
        </p:spPr>
      </p:pic>
      <p:sp>
        <p:nvSpPr>
          <p:cNvPr id="5" name="TextBox 4">
            <a:extLst>
              <a:ext uri="{FF2B5EF4-FFF2-40B4-BE49-F238E27FC236}">
                <a16:creationId xmlns:a16="http://schemas.microsoft.com/office/drawing/2014/main" id="{628503D6-113B-DE4A-809F-52F75BCB73EA}"/>
              </a:ext>
            </a:extLst>
          </p:cNvPr>
          <p:cNvSpPr txBox="1"/>
          <p:nvPr/>
        </p:nvSpPr>
        <p:spPr>
          <a:xfrm>
            <a:off x="7567959" y="4301735"/>
            <a:ext cx="3025331" cy="899285"/>
          </a:xfrm>
          <a:prstGeom prst="rect">
            <a:avLst/>
          </a:prstGeom>
          <a:noFill/>
        </p:spPr>
        <p:txBody>
          <a:bodyPr wrap="square">
            <a:spAutoFit/>
          </a:bodyPr>
          <a:lstStyle/>
          <a:p>
            <a:pPr>
              <a:lnSpc>
                <a:spcPct val="107000"/>
              </a:lnSpc>
              <a:spcAft>
                <a:spcPts val="600"/>
              </a:spcAft>
            </a:pPr>
            <a:r>
              <a:rPr lang="en-US" sz="1500" kern="100" dirty="0">
                <a:latin typeface="Calibri" panose="020F0502020204030204" pitchFamily="34" charset="0"/>
                <a:ea typeface="Calibri" panose="020F0502020204030204" pitchFamily="34" charset="0"/>
                <a:cs typeface="Times New Roman" panose="02020603050405020304" pitchFamily="18" charset="0"/>
              </a:rPr>
              <a:t>Delamination  or flakes deposition? </a:t>
            </a:r>
          </a:p>
          <a:p>
            <a:pPr>
              <a:lnSpc>
                <a:spcPct val="107000"/>
              </a:lnSpc>
              <a:spcAft>
                <a:spcPts val="600"/>
              </a:spcAft>
            </a:pPr>
            <a:r>
              <a:rPr lang="en-US" sz="1500" kern="100" dirty="0">
                <a:latin typeface="Calibri" panose="020F0502020204030204" pitchFamily="34" charset="0"/>
                <a:ea typeface="Calibri" panose="020F0502020204030204" pitchFamily="34" charset="0"/>
                <a:cs typeface="Times New Roman" panose="02020603050405020304" pitchFamily="18" charset="0"/>
              </a:rPr>
              <a:t>We have SEM only after 6 month for J-L on W</a:t>
            </a:r>
          </a:p>
        </p:txBody>
      </p:sp>
      <p:sp>
        <p:nvSpPr>
          <p:cNvPr id="13" name="TextBox 12">
            <a:extLst>
              <a:ext uri="{FF2B5EF4-FFF2-40B4-BE49-F238E27FC236}">
                <a16:creationId xmlns:a16="http://schemas.microsoft.com/office/drawing/2014/main" id="{B596619F-6D47-0128-7753-31954DF6CAF9}"/>
              </a:ext>
            </a:extLst>
          </p:cNvPr>
          <p:cNvSpPr txBox="1"/>
          <p:nvPr/>
        </p:nvSpPr>
        <p:spPr>
          <a:xfrm>
            <a:off x="1961191" y="3442949"/>
            <a:ext cx="3548012" cy="341953"/>
          </a:xfrm>
          <a:prstGeom prst="rect">
            <a:avLst/>
          </a:prstGeom>
          <a:noFill/>
        </p:spPr>
        <p:txBody>
          <a:bodyPr wrap="square">
            <a:spAutoFit/>
          </a:bodyPr>
          <a:lstStyle/>
          <a:p>
            <a:pPr>
              <a:lnSpc>
                <a:spcPct val="107000"/>
              </a:lnSpc>
              <a:spcAft>
                <a:spcPts val="6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J-H pe W	1000/5: layer thickness 4 </a:t>
            </a:r>
            <a:r>
              <a:rPr lang="en-US" sz="1600" kern="100" dirty="0">
                <a:latin typeface="Symbol" panose="05050102010706020507" pitchFamily="18" charset="2"/>
                <a:ea typeface="Calibri" panose="020F0502020204030204" pitchFamily="34" charset="0"/>
                <a:cs typeface="Times New Roman" panose="02020603050405020304" pitchFamily="18" charset="0"/>
              </a:rPr>
              <a:t>m</a:t>
            </a:r>
            <a:r>
              <a:rPr lang="en-US" sz="1600" kern="100" dirty="0">
                <a:latin typeface="Calibri" panose="020F0502020204030204" pitchFamily="34" charset="0"/>
                <a:ea typeface="Calibri" panose="020F0502020204030204" pitchFamily="34" charset="0"/>
                <a:cs typeface="Times New Roman" panose="02020603050405020304" pitchFamily="18" charset="0"/>
              </a:rPr>
              <a:t>m</a:t>
            </a:r>
          </a:p>
        </p:txBody>
      </p:sp>
      <p:sp>
        <p:nvSpPr>
          <p:cNvPr id="6" name="TextBox 5">
            <a:extLst>
              <a:ext uri="{FF2B5EF4-FFF2-40B4-BE49-F238E27FC236}">
                <a16:creationId xmlns:a16="http://schemas.microsoft.com/office/drawing/2014/main" id="{19E77576-F4F7-44F9-F0B4-E97FFC287D86}"/>
              </a:ext>
            </a:extLst>
          </p:cNvPr>
          <p:cNvSpPr txBox="1"/>
          <p:nvPr/>
        </p:nvSpPr>
        <p:spPr>
          <a:xfrm>
            <a:off x="7849804" y="2231115"/>
            <a:ext cx="2694336" cy="1132874"/>
          </a:xfrm>
          <a:prstGeom prst="rect">
            <a:avLst/>
          </a:prstGeom>
          <a:noFill/>
        </p:spPr>
        <p:txBody>
          <a:bodyPr wrap="square">
            <a:spAutoFit/>
          </a:bodyPr>
          <a:lstStyle/>
          <a:p>
            <a:pPr>
              <a:lnSpc>
                <a:spcPct val="107000"/>
              </a:lnSpc>
              <a:spcAft>
                <a:spcPts val="600"/>
              </a:spcAft>
            </a:pPr>
            <a:r>
              <a:rPr lang="en-US" sz="1600" dirty="0"/>
              <a:t>cracks in the film are observed , however the layer does not completely delaminate</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6417AB45-521C-7937-069F-527B1CB0949C}"/>
              </a:ext>
            </a:extLst>
          </p:cNvPr>
          <p:cNvSpPr/>
          <p:nvPr/>
        </p:nvSpPr>
        <p:spPr>
          <a:xfrm>
            <a:off x="7567959" y="2388882"/>
            <a:ext cx="184013" cy="197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E28AEC-ECC6-6923-0C18-A4E2145EAA8E}"/>
              </a:ext>
            </a:extLst>
          </p:cNvPr>
          <p:cNvSpPr txBox="1"/>
          <p:nvPr/>
        </p:nvSpPr>
        <p:spPr>
          <a:xfrm>
            <a:off x="1870432" y="5604311"/>
            <a:ext cx="4355041" cy="344069"/>
          </a:xfrm>
          <a:prstGeom prst="rect">
            <a:avLst/>
          </a:prstGeom>
          <a:noFill/>
        </p:spPr>
        <p:txBody>
          <a:bodyPr wrap="square">
            <a:spAutoFit/>
          </a:bodyPr>
          <a:lstStyle/>
          <a:p>
            <a:pPr>
              <a:lnSpc>
                <a:spcPct val="107000"/>
              </a:lnSpc>
              <a:spcAft>
                <a:spcPts val="6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J-L on W	300/5: layer thickness 240 nm</a:t>
            </a:r>
          </a:p>
        </p:txBody>
      </p:sp>
      <p:sp>
        <p:nvSpPr>
          <p:cNvPr id="17" name="Arrow: Right 16">
            <a:extLst>
              <a:ext uri="{FF2B5EF4-FFF2-40B4-BE49-F238E27FC236}">
                <a16:creationId xmlns:a16="http://schemas.microsoft.com/office/drawing/2014/main" id="{7FE65276-BE7A-B9C9-8640-417F36CD6284}"/>
              </a:ext>
            </a:extLst>
          </p:cNvPr>
          <p:cNvSpPr/>
          <p:nvPr/>
        </p:nvSpPr>
        <p:spPr>
          <a:xfrm>
            <a:off x="7573155" y="4074743"/>
            <a:ext cx="184013" cy="197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4D81F2-FDB6-1C60-B653-D655E6328D2C}"/>
              </a:ext>
            </a:extLst>
          </p:cNvPr>
          <p:cNvSpPr txBox="1"/>
          <p:nvPr/>
        </p:nvSpPr>
        <p:spPr>
          <a:xfrm>
            <a:off x="2009531" y="1118755"/>
            <a:ext cx="6837664" cy="369332"/>
          </a:xfrm>
          <a:prstGeom prst="rect">
            <a:avLst/>
          </a:prstGeom>
          <a:noFill/>
        </p:spPr>
        <p:txBody>
          <a:bodyPr wrap="square" rtlCol="0">
            <a:spAutoFit/>
          </a:bodyPr>
          <a:lstStyle/>
          <a:p>
            <a:r>
              <a:rPr lang="en-GB" dirty="0"/>
              <a:t>SEM image Jet boron films onto W substrate- </a:t>
            </a:r>
            <a:r>
              <a:rPr lang="en-US" sz="1350" dirty="0">
                <a:latin typeface="Tahoma" panose="020B0604030504040204" pitchFamily="34" charset="0"/>
                <a:ea typeface="Tahoma" panose="020B0604030504040204" pitchFamily="34" charset="0"/>
                <a:cs typeface="Tahoma" panose="020B0604030504040204" pitchFamily="34" charset="0"/>
              </a:rPr>
              <a:t>measured after 6 months</a:t>
            </a:r>
            <a:r>
              <a:rPr lang="en-GB" dirty="0"/>
              <a:t> </a:t>
            </a:r>
            <a:endParaRPr lang="en-US" dirty="0"/>
          </a:p>
        </p:txBody>
      </p:sp>
      <p:sp>
        <p:nvSpPr>
          <p:cNvPr id="10" name="Footer Placeholder 3">
            <a:extLst>
              <a:ext uri="{FF2B5EF4-FFF2-40B4-BE49-F238E27FC236}">
                <a16:creationId xmlns:a16="http://schemas.microsoft.com/office/drawing/2014/main" id="{9568CA17-BEB2-E7DD-7FB1-65B6CA6EF720}"/>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28</a:t>
            </a:fld>
            <a:endParaRPr lang="en-GB" altLang="en-US" dirty="0"/>
          </a:p>
        </p:txBody>
      </p:sp>
    </p:spTree>
    <p:extLst>
      <p:ext uri="{BB962C8B-B14F-4D97-AF65-F5344CB8AC3E}">
        <p14:creationId xmlns:p14="http://schemas.microsoft.com/office/powerpoint/2010/main" val="4022097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0D903A-679D-1F18-210E-BC910D2CD6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0608" y="1733594"/>
            <a:ext cx="2121050" cy="1508760"/>
          </a:xfrm>
          <a:prstGeom prst="rect">
            <a:avLst/>
          </a:prstGeom>
          <a:noFill/>
          <a:ln>
            <a:noFill/>
          </a:ln>
        </p:spPr>
      </p:pic>
      <p:pic>
        <p:nvPicPr>
          <p:cNvPr id="5" name="Picture 4">
            <a:extLst>
              <a:ext uri="{FF2B5EF4-FFF2-40B4-BE49-F238E27FC236}">
                <a16:creationId xmlns:a16="http://schemas.microsoft.com/office/drawing/2014/main" id="{B7FBB79D-FB5D-F922-E41C-486A23ED80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637" y="3398519"/>
            <a:ext cx="2121050" cy="1508760"/>
          </a:xfrm>
          <a:prstGeom prst="rect">
            <a:avLst/>
          </a:prstGeom>
          <a:noFill/>
          <a:ln>
            <a:noFill/>
          </a:ln>
        </p:spPr>
      </p:pic>
      <p:pic>
        <p:nvPicPr>
          <p:cNvPr id="6" name="Picture 5">
            <a:extLst>
              <a:ext uri="{FF2B5EF4-FFF2-40B4-BE49-F238E27FC236}">
                <a16:creationId xmlns:a16="http://schemas.microsoft.com/office/drawing/2014/main" id="{FDF21E2B-0C3A-CE23-8D4A-5DFAB04A03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4675" y="1730635"/>
            <a:ext cx="2117057" cy="1508760"/>
          </a:xfrm>
          <a:prstGeom prst="rect">
            <a:avLst/>
          </a:prstGeom>
          <a:noFill/>
          <a:ln>
            <a:noFill/>
          </a:ln>
        </p:spPr>
      </p:pic>
      <p:pic>
        <p:nvPicPr>
          <p:cNvPr id="7" name="Picture 6">
            <a:extLst>
              <a:ext uri="{FF2B5EF4-FFF2-40B4-BE49-F238E27FC236}">
                <a16:creationId xmlns:a16="http://schemas.microsoft.com/office/drawing/2014/main" id="{5DB1D6D9-FB43-7CE9-4F61-469E8FEC3E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526" y="3395560"/>
            <a:ext cx="2117056" cy="1508760"/>
          </a:xfrm>
          <a:prstGeom prst="rect">
            <a:avLst/>
          </a:prstGeom>
          <a:noFill/>
          <a:ln>
            <a:noFill/>
          </a:ln>
        </p:spPr>
      </p:pic>
      <p:pic>
        <p:nvPicPr>
          <p:cNvPr id="8" name="Picture 7">
            <a:extLst>
              <a:ext uri="{FF2B5EF4-FFF2-40B4-BE49-F238E27FC236}">
                <a16:creationId xmlns:a16="http://schemas.microsoft.com/office/drawing/2014/main" id="{4A51F344-9346-3708-2175-640B9481E6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3925" y="1730635"/>
            <a:ext cx="2118387" cy="1508760"/>
          </a:xfrm>
          <a:prstGeom prst="rect">
            <a:avLst/>
          </a:prstGeom>
          <a:noFill/>
          <a:ln>
            <a:noFill/>
          </a:ln>
        </p:spPr>
      </p:pic>
      <p:pic>
        <p:nvPicPr>
          <p:cNvPr id="9" name="Picture 8">
            <a:extLst>
              <a:ext uri="{FF2B5EF4-FFF2-40B4-BE49-F238E27FC236}">
                <a16:creationId xmlns:a16="http://schemas.microsoft.com/office/drawing/2014/main" id="{25B45556-0DC0-3E86-3B04-A92C0E5217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551" y="3395560"/>
            <a:ext cx="2118387" cy="1508760"/>
          </a:xfrm>
          <a:prstGeom prst="rect">
            <a:avLst/>
          </a:prstGeom>
          <a:noFill/>
          <a:ln>
            <a:noFill/>
          </a:ln>
        </p:spPr>
      </p:pic>
      <p:pic>
        <p:nvPicPr>
          <p:cNvPr id="10" name="Picture 9">
            <a:extLst>
              <a:ext uri="{FF2B5EF4-FFF2-40B4-BE49-F238E27FC236}">
                <a16:creationId xmlns:a16="http://schemas.microsoft.com/office/drawing/2014/main" id="{36D648B8-106E-659C-D4EF-8F36D09BCD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6026" y="1733594"/>
            <a:ext cx="2116455" cy="1508760"/>
          </a:xfrm>
          <a:prstGeom prst="rect">
            <a:avLst/>
          </a:prstGeom>
          <a:noFill/>
          <a:ln>
            <a:noFill/>
          </a:ln>
        </p:spPr>
      </p:pic>
      <p:pic>
        <p:nvPicPr>
          <p:cNvPr id="11" name="Picture 10">
            <a:extLst>
              <a:ext uri="{FF2B5EF4-FFF2-40B4-BE49-F238E27FC236}">
                <a16:creationId xmlns:a16="http://schemas.microsoft.com/office/drawing/2014/main" id="{D7F3DBD7-BA6B-3F69-3DA2-0BFEAC3C958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20" y="3395560"/>
            <a:ext cx="2116455" cy="1508760"/>
          </a:xfrm>
          <a:prstGeom prst="rect">
            <a:avLst/>
          </a:prstGeom>
          <a:noFill/>
          <a:ln>
            <a:noFill/>
          </a:ln>
        </p:spPr>
      </p:pic>
      <p:sp>
        <p:nvSpPr>
          <p:cNvPr id="12" name="Title 1">
            <a:extLst>
              <a:ext uri="{FF2B5EF4-FFF2-40B4-BE49-F238E27FC236}">
                <a16:creationId xmlns:a16="http://schemas.microsoft.com/office/drawing/2014/main" id="{E3D3A998-3F8C-0B40-010F-A23E0E517E4B}"/>
              </a:ext>
            </a:extLst>
          </p:cNvPr>
          <p:cNvSpPr>
            <a:spLocks noGrp="1"/>
          </p:cNvSpPr>
          <p:nvPr>
            <p:ph type="title"/>
          </p:nvPr>
        </p:nvSpPr>
        <p:spPr>
          <a:xfrm>
            <a:off x="1782155" y="7911"/>
            <a:ext cx="9144000" cy="994172"/>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Boron-J-H samples obtain for various temperatures</a:t>
            </a:r>
          </a:p>
        </p:txBody>
      </p:sp>
      <p:sp>
        <p:nvSpPr>
          <p:cNvPr id="13" name="TextBox 12">
            <a:extLst>
              <a:ext uri="{FF2B5EF4-FFF2-40B4-BE49-F238E27FC236}">
                <a16:creationId xmlns:a16="http://schemas.microsoft.com/office/drawing/2014/main" id="{94457ADC-108B-EF0E-186D-C1233521431E}"/>
              </a:ext>
            </a:extLst>
          </p:cNvPr>
          <p:cNvSpPr txBox="1"/>
          <p:nvPr/>
        </p:nvSpPr>
        <p:spPr>
          <a:xfrm>
            <a:off x="1632232" y="5308977"/>
            <a:ext cx="8722063" cy="980846"/>
          </a:xfrm>
          <a:prstGeom prst="rect">
            <a:avLst/>
          </a:prstGeom>
          <a:noFill/>
        </p:spPr>
        <p:txBody>
          <a:bodyPr wrap="square">
            <a:spAutoFit/>
          </a:bodyPr>
          <a:lstStyle/>
          <a:p>
            <a:pPr indent="42863">
              <a:lnSpc>
                <a:spcPct val="107000"/>
              </a:lnSpc>
              <a:spcAft>
                <a:spcPts val="600"/>
              </a:spcAft>
            </a:pPr>
            <a:r>
              <a:rPr lang="en-GB" sz="1350" b="1" kern="100" dirty="0">
                <a:latin typeface="Calibri" panose="020F0502020204030204" pitchFamily="34" charset="0"/>
                <a:ea typeface="Calibri" panose="020F0502020204030204" pitchFamily="34" charset="0"/>
                <a:cs typeface="Times New Roman" panose="02020603050405020304" pitchFamily="18" charset="0"/>
              </a:rPr>
              <a:t>SEM images of J-H (Ar/B2H6 at ratio 1000</a:t>
            </a:r>
            <a:r>
              <a:rPr lang="en-GB" sz="1350"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/5 sccm</a:t>
            </a:r>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100 W for 10 minutes at various temperatures.</a:t>
            </a:r>
          </a:p>
          <a:p>
            <a:pPr indent="42863">
              <a:lnSpc>
                <a:spcPct val="107000"/>
              </a:lnSpc>
              <a:spcAft>
                <a:spcPts val="600"/>
              </a:spcAft>
            </a:pPr>
            <a:r>
              <a:rPr lang="en-GB" sz="1600" b="1" kern="100" dirty="0">
                <a:latin typeface="Calibri" panose="020F0502020204030204" pitchFamily="34" charset="0"/>
                <a:ea typeface="Calibri" panose="020F0502020204030204" pitchFamily="34" charset="0"/>
                <a:cs typeface="Times New Roman" panose="02020603050405020304" pitchFamily="18" charset="0"/>
              </a:rPr>
              <a:t>The boron films are nanostructured at high temperatures. Nano-flakes and nanotubes are observed after 400 C and sponge like nano-structures are visible at 600 and 700 C. </a:t>
            </a:r>
            <a:endParaRPr lang="ro-RO" sz="1600" b="1"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7F48015-DD45-A05D-2E74-556127F19AC8}"/>
              </a:ext>
            </a:extLst>
          </p:cNvPr>
          <p:cNvGrpSpPr/>
          <p:nvPr/>
        </p:nvGrpSpPr>
        <p:grpSpPr>
          <a:xfrm>
            <a:off x="2290859" y="4923462"/>
            <a:ext cx="7766345" cy="369332"/>
            <a:chOff x="1022476" y="5421620"/>
            <a:chExt cx="10355127" cy="492443"/>
          </a:xfrm>
        </p:grpSpPr>
        <p:sp>
          <p:nvSpPr>
            <p:cNvPr id="15" name="TextBox 14">
              <a:extLst>
                <a:ext uri="{FF2B5EF4-FFF2-40B4-BE49-F238E27FC236}">
                  <a16:creationId xmlns:a16="http://schemas.microsoft.com/office/drawing/2014/main" id="{1DAF9D7F-54B4-972B-F03C-380EF2678FFC}"/>
                </a:ext>
              </a:extLst>
            </p:cNvPr>
            <p:cNvSpPr txBox="1"/>
            <p:nvPr/>
          </p:nvSpPr>
          <p:spPr>
            <a:xfrm>
              <a:off x="1022476" y="5421620"/>
              <a:ext cx="1998549"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Room Temp. </a:t>
              </a:r>
              <a:endParaRPr lang="ro-RO" dirty="0"/>
            </a:p>
          </p:txBody>
        </p:sp>
        <p:sp>
          <p:nvSpPr>
            <p:cNvPr id="17" name="TextBox 16">
              <a:extLst>
                <a:ext uri="{FF2B5EF4-FFF2-40B4-BE49-F238E27FC236}">
                  <a16:creationId xmlns:a16="http://schemas.microsoft.com/office/drawing/2014/main" id="{C1E39AB8-0C32-40AA-09D8-0B98759D82DD}"/>
                </a:ext>
              </a:extLst>
            </p:cNvPr>
            <p:cNvSpPr txBox="1"/>
            <p:nvPr/>
          </p:nvSpPr>
          <p:spPr>
            <a:xfrm>
              <a:off x="4064529" y="5421620"/>
              <a:ext cx="1423673"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400 C </a:t>
              </a:r>
              <a:endParaRPr lang="ro-RO" dirty="0"/>
            </a:p>
          </p:txBody>
        </p:sp>
        <p:sp>
          <p:nvSpPr>
            <p:cNvPr id="18" name="TextBox 17">
              <a:extLst>
                <a:ext uri="{FF2B5EF4-FFF2-40B4-BE49-F238E27FC236}">
                  <a16:creationId xmlns:a16="http://schemas.microsoft.com/office/drawing/2014/main" id="{3DF9BF52-01E4-2CF6-D237-F0E4196CB5BE}"/>
                </a:ext>
              </a:extLst>
            </p:cNvPr>
            <p:cNvSpPr txBox="1"/>
            <p:nvPr/>
          </p:nvSpPr>
          <p:spPr>
            <a:xfrm>
              <a:off x="9953930" y="5421620"/>
              <a:ext cx="1423673"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700 C</a:t>
              </a:r>
              <a:endParaRPr lang="ro-RO" dirty="0"/>
            </a:p>
          </p:txBody>
        </p:sp>
        <p:sp>
          <p:nvSpPr>
            <p:cNvPr id="19" name="TextBox 18">
              <a:extLst>
                <a:ext uri="{FF2B5EF4-FFF2-40B4-BE49-F238E27FC236}">
                  <a16:creationId xmlns:a16="http://schemas.microsoft.com/office/drawing/2014/main" id="{2EE604C7-A9D8-C6A0-59DB-C6BF88768C71}"/>
                </a:ext>
              </a:extLst>
            </p:cNvPr>
            <p:cNvSpPr txBox="1"/>
            <p:nvPr/>
          </p:nvSpPr>
          <p:spPr>
            <a:xfrm>
              <a:off x="7106584" y="5421620"/>
              <a:ext cx="1401904"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600 C </a:t>
              </a:r>
              <a:endParaRPr lang="ro-RO" dirty="0"/>
            </a:p>
          </p:txBody>
        </p:sp>
      </p:grpSp>
      <p:grpSp>
        <p:nvGrpSpPr>
          <p:cNvPr id="3" name="Group 2">
            <a:extLst>
              <a:ext uri="{FF2B5EF4-FFF2-40B4-BE49-F238E27FC236}">
                <a16:creationId xmlns:a16="http://schemas.microsoft.com/office/drawing/2014/main" id="{5D6D9214-4CA6-2147-FDF8-30E1B62BD69B}"/>
              </a:ext>
            </a:extLst>
          </p:cNvPr>
          <p:cNvGrpSpPr/>
          <p:nvPr/>
        </p:nvGrpSpPr>
        <p:grpSpPr>
          <a:xfrm>
            <a:off x="2150756" y="1342160"/>
            <a:ext cx="7741836" cy="369332"/>
            <a:chOff x="1055155" y="5421620"/>
            <a:chExt cx="10322448" cy="492443"/>
          </a:xfrm>
        </p:grpSpPr>
        <p:sp>
          <p:nvSpPr>
            <p:cNvPr id="14" name="TextBox 13">
              <a:extLst>
                <a:ext uri="{FF2B5EF4-FFF2-40B4-BE49-F238E27FC236}">
                  <a16:creationId xmlns:a16="http://schemas.microsoft.com/office/drawing/2014/main" id="{E0683225-3CAA-45E9-B3C6-526674628AF0}"/>
                </a:ext>
              </a:extLst>
            </p:cNvPr>
            <p:cNvSpPr txBox="1"/>
            <p:nvPr/>
          </p:nvSpPr>
          <p:spPr>
            <a:xfrm>
              <a:off x="1055155" y="5421620"/>
              <a:ext cx="2020128"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Room Temp. </a:t>
              </a:r>
              <a:endParaRPr lang="ro-RO" dirty="0"/>
            </a:p>
          </p:txBody>
        </p:sp>
        <p:sp>
          <p:nvSpPr>
            <p:cNvPr id="16" name="TextBox 15">
              <a:extLst>
                <a:ext uri="{FF2B5EF4-FFF2-40B4-BE49-F238E27FC236}">
                  <a16:creationId xmlns:a16="http://schemas.microsoft.com/office/drawing/2014/main" id="{F9561740-45FA-F2F9-A544-58E5C4A3B6B8}"/>
                </a:ext>
              </a:extLst>
            </p:cNvPr>
            <p:cNvSpPr txBox="1"/>
            <p:nvPr/>
          </p:nvSpPr>
          <p:spPr>
            <a:xfrm>
              <a:off x="4064529" y="5421620"/>
              <a:ext cx="1423673"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400 C </a:t>
              </a:r>
              <a:endParaRPr lang="ro-RO" dirty="0"/>
            </a:p>
          </p:txBody>
        </p:sp>
        <p:sp>
          <p:nvSpPr>
            <p:cNvPr id="20" name="TextBox 19">
              <a:extLst>
                <a:ext uri="{FF2B5EF4-FFF2-40B4-BE49-F238E27FC236}">
                  <a16:creationId xmlns:a16="http://schemas.microsoft.com/office/drawing/2014/main" id="{2342F247-A7AA-E7BE-070F-24A513FF2221}"/>
                </a:ext>
              </a:extLst>
            </p:cNvPr>
            <p:cNvSpPr txBox="1"/>
            <p:nvPr/>
          </p:nvSpPr>
          <p:spPr>
            <a:xfrm>
              <a:off x="9953930" y="5421620"/>
              <a:ext cx="1423673"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700 C</a:t>
              </a:r>
              <a:endParaRPr lang="ro-RO" dirty="0"/>
            </a:p>
          </p:txBody>
        </p:sp>
        <p:sp>
          <p:nvSpPr>
            <p:cNvPr id="21" name="TextBox 20">
              <a:extLst>
                <a:ext uri="{FF2B5EF4-FFF2-40B4-BE49-F238E27FC236}">
                  <a16:creationId xmlns:a16="http://schemas.microsoft.com/office/drawing/2014/main" id="{AE26FA32-4525-1810-F687-EE01D6275265}"/>
                </a:ext>
              </a:extLst>
            </p:cNvPr>
            <p:cNvSpPr txBox="1"/>
            <p:nvPr/>
          </p:nvSpPr>
          <p:spPr>
            <a:xfrm>
              <a:off x="7106584" y="5421620"/>
              <a:ext cx="1401904" cy="492443"/>
            </a:xfrm>
            <a:prstGeom prst="rect">
              <a:avLst/>
            </a:prstGeom>
            <a:noFill/>
          </p:spPr>
          <p:txBody>
            <a:bodyPr wrap="square">
              <a:spAutoFit/>
            </a:bodyPr>
            <a:lstStyle/>
            <a:p>
              <a:r>
                <a:rPr lang="en-GB" b="1" kern="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600 C </a:t>
              </a:r>
              <a:endParaRPr lang="ro-RO" dirty="0"/>
            </a:p>
          </p:txBody>
        </p:sp>
      </p:grpSp>
      <p:sp>
        <p:nvSpPr>
          <p:cNvPr id="23" name="Footer Placeholder 3">
            <a:extLst>
              <a:ext uri="{FF2B5EF4-FFF2-40B4-BE49-F238E27FC236}">
                <a16:creationId xmlns:a16="http://schemas.microsoft.com/office/drawing/2014/main" id="{AF7D2C5B-AB86-4A7F-5C41-867C3159874B}"/>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29</a:t>
            </a:fld>
            <a:endParaRPr lang="en-GB" altLang="en-US" dirty="0"/>
          </a:p>
        </p:txBody>
      </p:sp>
    </p:spTree>
    <p:extLst>
      <p:ext uri="{BB962C8B-B14F-4D97-AF65-F5344CB8AC3E}">
        <p14:creationId xmlns:p14="http://schemas.microsoft.com/office/powerpoint/2010/main" val="242499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9885-2881-5F78-FF58-B638DF0B4E06}"/>
              </a:ext>
            </a:extLst>
          </p:cNvPr>
          <p:cNvSpPr>
            <a:spLocks noGrp="1"/>
          </p:cNvSpPr>
          <p:nvPr>
            <p:ph type="title"/>
          </p:nvPr>
        </p:nvSpPr>
        <p:spPr>
          <a:xfrm>
            <a:off x="1786402" y="376036"/>
            <a:ext cx="3476625" cy="542925"/>
          </a:xfrm>
        </p:spPr>
        <p:txBody>
          <a:bodyPr>
            <a:normAutofit/>
          </a:bodyPr>
          <a:lstStyle/>
          <a:p>
            <a:r>
              <a:rPr lang="en-US" sz="2700" b="1" dirty="0">
                <a:latin typeface="Tahoma" panose="020B0604030504040204" pitchFamily="34" charset="0"/>
                <a:ea typeface="Tahoma" panose="020B0604030504040204" pitchFamily="34" charset="0"/>
                <a:cs typeface="Tahoma" panose="020B0604030504040204" pitchFamily="34" charset="0"/>
              </a:rPr>
              <a:t>Outline</a:t>
            </a:r>
          </a:p>
        </p:txBody>
      </p:sp>
      <p:sp>
        <p:nvSpPr>
          <p:cNvPr id="4" name="TextBox 3">
            <a:extLst>
              <a:ext uri="{FF2B5EF4-FFF2-40B4-BE49-F238E27FC236}">
                <a16:creationId xmlns:a16="http://schemas.microsoft.com/office/drawing/2014/main" id="{DDA48E5F-EB9D-C159-1373-8F03E156D10B}"/>
              </a:ext>
            </a:extLst>
          </p:cNvPr>
          <p:cNvSpPr txBox="1"/>
          <p:nvPr/>
        </p:nvSpPr>
        <p:spPr>
          <a:xfrm>
            <a:off x="1212140" y="1749469"/>
            <a:ext cx="8893175" cy="3359061"/>
          </a:xfrm>
          <a:prstGeom prst="rect">
            <a:avLst/>
          </a:prstGeom>
          <a:noFill/>
        </p:spPr>
        <p:txBody>
          <a:bodyPr wrap="square">
            <a:spAutoFit/>
          </a:bodyPr>
          <a:lstStyle/>
          <a:p>
            <a:pPr marL="457200" indent="-457200">
              <a:lnSpc>
                <a:spcPct val="150000"/>
              </a:lnSpc>
              <a:buFont typeface="+mj-lt"/>
              <a:buAutoNum type="arabicPeriod"/>
            </a:pPr>
            <a:r>
              <a:rPr lang="en-US" sz="2400" b="1" dirty="0">
                <a:ea typeface="Tahoma" panose="020B0604030504040204" pitchFamily="34" charset="0"/>
                <a:cs typeface="Tahoma" panose="020B0604030504040204" pitchFamily="34" charset="0"/>
              </a:rPr>
              <a:t>Boron coatings capabilities</a:t>
            </a:r>
          </a:p>
          <a:p>
            <a:pPr marL="457200" indent="-457200">
              <a:lnSpc>
                <a:spcPct val="150000"/>
              </a:lnSpc>
              <a:buFont typeface="+mj-lt"/>
              <a:buAutoNum type="arabicPeriod"/>
            </a:pPr>
            <a:r>
              <a:rPr lang="en-US" sz="2400" b="1" dirty="0">
                <a:ea typeface="Tahoma" panose="020B0604030504040204" pitchFamily="34" charset="0"/>
                <a:cs typeface="Tahoma" panose="020B0604030504040204" pitchFamily="34" charset="0"/>
              </a:rPr>
              <a:t>Coating setups: TVA, </a:t>
            </a:r>
            <a:r>
              <a:rPr lang="en-US" sz="2400" b="1" dirty="0" err="1">
                <a:ea typeface="Tahoma" panose="020B0604030504040204" pitchFamily="34" charset="0"/>
                <a:cs typeface="Tahoma" panose="020B0604030504040204" pitchFamily="34" charset="0"/>
              </a:rPr>
              <a:t>HiPIMS</a:t>
            </a:r>
            <a:r>
              <a:rPr lang="en-US" sz="2400" b="1" dirty="0">
                <a:ea typeface="Tahoma" panose="020B0604030504040204" pitchFamily="34" charset="0"/>
                <a:cs typeface="Tahoma" panose="020B0604030504040204" pitchFamily="34" charset="0"/>
              </a:rPr>
              <a:t>, RF MS</a:t>
            </a:r>
          </a:p>
          <a:p>
            <a:pPr marL="457200" indent="-457200">
              <a:lnSpc>
                <a:spcPct val="150000"/>
              </a:lnSpc>
              <a:buFont typeface="+mj-lt"/>
              <a:buAutoNum type="arabicPeriod"/>
            </a:pPr>
            <a:r>
              <a:rPr lang="en-GB" sz="2400" b="1" dirty="0">
                <a:latin typeface="+mj-lt"/>
                <a:ea typeface="+mj-ea"/>
                <a:cs typeface="+mj-cs"/>
                <a:sym typeface="Arial"/>
              </a:rPr>
              <a:t>R</a:t>
            </a:r>
            <a:r>
              <a:rPr lang="en-RO" sz="2400" b="1" dirty="0">
                <a:latin typeface="+mj-lt"/>
                <a:ea typeface="+mj-ea"/>
                <a:cs typeface="+mj-cs"/>
                <a:sym typeface="Arial"/>
              </a:rPr>
              <a:t>esults form the B layers production task in 2025 under SBP4</a:t>
            </a:r>
          </a:p>
          <a:p>
            <a:pPr marL="457200" indent="-457200">
              <a:lnSpc>
                <a:spcPct val="150000"/>
              </a:lnSpc>
              <a:buFont typeface="+mj-lt"/>
              <a:buAutoNum type="arabicPeriod"/>
            </a:pPr>
            <a:r>
              <a:rPr lang="en-RO" sz="2400" b="1" dirty="0"/>
              <a:t>Plasma </a:t>
            </a:r>
            <a:r>
              <a:rPr lang="en-GB" sz="2400" b="1" dirty="0"/>
              <a:t>characterisation</a:t>
            </a:r>
            <a:r>
              <a:rPr lang="en-RO" sz="2400" b="1" dirty="0"/>
              <a:t> - ion energy measurements</a:t>
            </a:r>
          </a:p>
          <a:p>
            <a:pPr marL="457200" indent="-457200">
              <a:lnSpc>
                <a:spcPct val="150000"/>
              </a:lnSpc>
              <a:buFont typeface="+mj-lt"/>
              <a:buAutoNum type="arabicPeriod"/>
            </a:pPr>
            <a:r>
              <a:rPr lang="en-GB" sz="2400" b="1" kern="0" dirty="0">
                <a:ea typeface="Calibri" panose="020F0502020204030204" pitchFamily="34" charset="0"/>
                <a:cs typeface="Arial" panose="020B0604020202020204" pitchFamily="34" charset="0"/>
                <a:sym typeface="Arial"/>
              </a:rPr>
              <a:t>Prospects for studying B layers  under SPF. Proposal of an experimental plan</a:t>
            </a:r>
            <a:endParaRPr lang="en-RO" sz="2400" b="1" dirty="0">
              <a:latin typeface="+mj-lt"/>
              <a:ea typeface="+mj-ea"/>
              <a:cs typeface="+mj-cs"/>
              <a:sym typeface="Arial"/>
            </a:endParaRPr>
          </a:p>
        </p:txBody>
      </p:sp>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a:t>
            </a:fld>
            <a:endParaRPr lang="en-GB" altLang="en-US" dirty="0"/>
          </a:p>
        </p:txBody>
      </p:sp>
    </p:spTree>
    <p:extLst>
      <p:ext uri="{BB962C8B-B14F-4D97-AF65-F5344CB8AC3E}">
        <p14:creationId xmlns:p14="http://schemas.microsoft.com/office/powerpoint/2010/main" val="233806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1C8F-E2B6-9714-FF31-8F298FC2867E}"/>
              </a:ext>
            </a:extLst>
          </p:cNvPr>
          <p:cNvSpPr>
            <a:spLocks noGrp="1"/>
          </p:cNvSpPr>
          <p:nvPr>
            <p:ph type="title"/>
          </p:nvPr>
        </p:nvSpPr>
        <p:spPr>
          <a:xfrm>
            <a:off x="1641330" y="-77008"/>
            <a:ext cx="8941091" cy="994172"/>
          </a:xfrm>
        </p:spPr>
        <p:txBody>
          <a:bodyPr>
            <a:normAutofit/>
          </a:bodyPr>
          <a:lstStyle/>
          <a:p>
            <a:r>
              <a:rPr lang="ro-RO" sz="2400" b="1" dirty="0">
                <a:latin typeface="Tahoma" panose="020B0604030504040204" pitchFamily="34" charset="0"/>
                <a:ea typeface="Tahoma" panose="020B0604030504040204" pitchFamily="34" charset="0"/>
                <a:cs typeface="Tahoma" panose="020B0604030504040204" pitchFamily="34" charset="0"/>
              </a:rPr>
              <a:t>XPS investigation</a:t>
            </a:r>
            <a:r>
              <a:rPr lang="en-US" sz="2400" b="1" dirty="0">
                <a:latin typeface="Tahoma" panose="020B0604030504040204" pitchFamily="34" charset="0"/>
                <a:ea typeface="Tahoma" panose="020B0604030504040204" pitchFamily="34" charset="0"/>
                <a:cs typeface="Tahoma" panose="020B0604030504040204" pitchFamily="34" charset="0"/>
              </a:rPr>
              <a:t>- survey spectra and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elemental composition</a:t>
            </a:r>
            <a:endParaRPr lang="ro-RO" sz="24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7338CDA-CADA-7578-3A8D-EDA9765BE3D7}"/>
              </a:ext>
            </a:extLst>
          </p:cNvPr>
          <p:cNvSpPr txBox="1"/>
          <p:nvPr/>
        </p:nvSpPr>
        <p:spPr>
          <a:xfrm>
            <a:off x="1641329" y="4097946"/>
            <a:ext cx="5779230" cy="304827"/>
          </a:xfrm>
          <a:prstGeom prst="rect">
            <a:avLst/>
          </a:prstGeom>
          <a:noFill/>
        </p:spPr>
        <p:txBody>
          <a:bodyPr wrap="square">
            <a:spAutoFit/>
          </a:bodyPr>
          <a:lstStyle/>
          <a:p>
            <a:pPr>
              <a:lnSpc>
                <a:spcPct val="107000"/>
              </a:lnSpc>
              <a:spcAft>
                <a:spcPts val="600"/>
              </a:spcAft>
            </a:pPr>
            <a:r>
              <a:rPr lang="en-GB" sz="1350" b="1" kern="100" dirty="0">
                <a:latin typeface="Calibri" panose="020F0502020204030204" pitchFamily="34" charset="0"/>
                <a:ea typeface="Calibri" panose="020F0502020204030204" pitchFamily="34" charset="0"/>
                <a:cs typeface="Times New Roman" panose="02020603050405020304" pitchFamily="18" charset="0"/>
              </a:rPr>
              <a:t>Table with relative atomic concentration of elements in the samples  </a:t>
            </a:r>
            <a:endParaRPr lang="ro-RO" sz="1350" b="1"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F944E502-6CC8-2A98-BAF4-D90010B082F5}"/>
              </a:ext>
            </a:extLst>
          </p:cNvPr>
          <p:cNvGraphicFramePr>
            <a:graphicFrameLocks noGrp="1"/>
          </p:cNvGraphicFramePr>
          <p:nvPr/>
        </p:nvGraphicFramePr>
        <p:xfrm>
          <a:off x="1854275" y="4545228"/>
          <a:ext cx="4021839" cy="1160860"/>
        </p:xfrm>
        <a:graphic>
          <a:graphicData uri="http://schemas.openxmlformats.org/drawingml/2006/table">
            <a:tbl>
              <a:tblPr firstRow="1" firstCol="1" bandRow="1">
                <a:tableStyleId>{5C22544A-7EE6-4342-B048-85BDC9FD1C3A}</a:tableStyleId>
              </a:tblPr>
              <a:tblGrid>
                <a:gridCol w="590096">
                  <a:extLst>
                    <a:ext uri="{9D8B030D-6E8A-4147-A177-3AD203B41FA5}">
                      <a16:colId xmlns:a16="http://schemas.microsoft.com/office/drawing/2014/main" val="895699063"/>
                    </a:ext>
                  </a:extLst>
                </a:gridCol>
                <a:gridCol w="1197533">
                  <a:extLst>
                    <a:ext uri="{9D8B030D-6E8A-4147-A177-3AD203B41FA5}">
                      <a16:colId xmlns:a16="http://schemas.microsoft.com/office/drawing/2014/main" val="3806034761"/>
                    </a:ext>
                  </a:extLst>
                </a:gridCol>
                <a:gridCol w="822057">
                  <a:extLst>
                    <a:ext uri="{9D8B030D-6E8A-4147-A177-3AD203B41FA5}">
                      <a16:colId xmlns:a16="http://schemas.microsoft.com/office/drawing/2014/main" val="1993250180"/>
                    </a:ext>
                  </a:extLst>
                </a:gridCol>
                <a:gridCol w="822057">
                  <a:extLst>
                    <a:ext uri="{9D8B030D-6E8A-4147-A177-3AD203B41FA5}">
                      <a16:colId xmlns:a16="http://schemas.microsoft.com/office/drawing/2014/main" val="3702339020"/>
                    </a:ext>
                  </a:extLst>
                </a:gridCol>
                <a:gridCol w="590096">
                  <a:extLst>
                    <a:ext uri="{9D8B030D-6E8A-4147-A177-3AD203B41FA5}">
                      <a16:colId xmlns:a16="http://schemas.microsoft.com/office/drawing/2014/main" val="1344627832"/>
                    </a:ext>
                  </a:extLst>
                </a:gridCol>
              </a:tblGrid>
              <a:tr h="232172">
                <a:tc>
                  <a:txBody>
                    <a:bodyPr/>
                    <a:lstStyle/>
                    <a:p>
                      <a:pPr>
                        <a:lnSpc>
                          <a:spcPct val="107000"/>
                        </a:lnSpc>
                        <a:spcAft>
                          <a:spcPts val="800"/>
                        </a:spcAft>
                      </a:pPr>
                      <a:r>
                        <a:rPr lang="en-GB" sz="1500" kern="0" dirty="0">
                          <a:solidFill>
                            <a:schemeClr val="bg1"/>
                          </a:solidFill>
                          <a:effectLst/>
                          <a:latin typeface="Times New Roman" panose="02020603050405020304" pitchFamily="18" charset="0"/>
                          <a:cs typeface="Times New Roman" panose="02020603050405020304" pitchFamily="18" charset="0"/>
                        </a:rPr>
                        <a:t> </a:t>
                      </a:r>
                      <a:endParaRPr lang="ro-RO" sz="15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l" fontAlgn="b"/>
                      <a:r>
                        <a:rPr lang="ro-RO" sz="1500" b="1" i="0" u="none" strike="noStrike" dirty="0">
                          <a:solidFill>
                            <a:schemeClr val="bg1"/>
                          </a:solidFill>
                          <a:effectLst/>
                          <a:latin typeface="Times New Roman" panose="02020603050405020304" pitchFamily="18" charset="0"/>
                          <a:cs typeface="Times New Roman" panose="02020603050405020304" pitchFamily="18" charset="0"/>
                        </a:rPr>
                        <a:t>GD-H</a:t>
                      </a:r>
                    </a:p>
                  </a:txBody>
                  <a:tcPr marL="3572" marR="3572" marT="3572" marB="0" anchor="b"/>
                </a:tc>
                <a:tc>
                  <a:txBody>
                    <a:bodyPr/>
                    <a:lstStyle/>
                    <a:p>
                      <a:pPr algn="l" fontAlgn="b"/>
                      <a:r>
                        <a:rPr lang="ro-RO" sz="1500" b="1" i="0" u="none" strike="noStrike" dirty="0">
                          <a:solidFill>
                            <a:schemeClr val="bg1"/>
                          </a:solidFill>
                          <a:effectLst/>
                          <a:latin typeface="Times New Roman" panose="02020603050405020304" pitchFamily="18" charset="0"/>
                          <a:cs typeface="Times New Roman" panose="02020603050405020304" pitchFamily="18" charset="0"/>
                        </a:rPr>
                        <a:t>GD-L</a:t>
                      </a:r>
                    </a:p>
                  </a:txBody>
                  <a:tcPr marL="3572" marR="3572" marT="3572" marB="0" anchor="b"/>
                </a:tc>
                <a:tc>
                  <a:txBody>
                    <a:bodyPr/>
                    <a:lstStyle/>
                    <a:p>
                      <a:pPr algn="l" fontAlgn="b"/>
                      <a:r>
                        <a:rPr lang="ro-RO" sz="1500" b="1" i="0" u="none" strike="noStrike" dirty="0">
                          <a:solidFill>
                            <a:schemeClr val="bg1"/>
                          </a:solidFill>
                          <a:effectLst/>
                          <a:latin typeface="Times New Roman" panose="02020603050405020304" pitchFamily="18" charset="0"/>
                          <a:cs typeface="Times New Roman" panose="02020603050405020304" pitchFamily="18" charset="0"/>
                        </a:rPr>
                        <a:t>J-H</a:t>
                      </a:r>
                    </a:p>
                  </a:txBody>
                  <a:tcPr marL="3572" marR="3572" marT="3572" marB="0" anchor="b"/>
                </a:tc>
                <a:tc>
                  <a:txBody>
                    <a:bodyPr/>
                    <a:lstStyle/>
                    <a:p>
                      <a:pPr algn="l" fontAlgn="b"/>
                      <a:r>
                        <a:rPr lang="ro-RO" sz="1500" b="1" i="0" u="none" strike="noStrike" dirty="0">
                          <a:solidFill>
                            <a:schemeClr val="bg1"/>
                          </a:solidFill>
                          <a:effectLst/>
                          <a:latin typeface="Times New Roman" panose="02020603050405020304" pitchFamily="18" charset="0"/>
                          <a:cs typeface="Times New Roman" panose="02020603050405020304" pitchFamily="18" charset="0"/>
                        </a:rPr>
                        <a:t>J-L</a:t>
                      </a:r>
                    </a:p>
                  </a:txBody>
                  <a:tcPr marL="3572" marR="3572" marT="3572" marB="0" anchor="b"/>
                </a:tc>
                <a:extLst>
                  <a:ext uri="{0D108BD9-81ED-4DB2-BD59-A6C34878D82A}">
                    <a16:rowId xmlns:a16="http://schemas.microsoft.com/office/drawing/2014/main" val="2315980174"/>
                  </a:ext>
                </a:extLst>
              </a:tr>
              <a:tr h="232172">
                <a:tc>
                  <a:txBody>
                    <a:bodyPr/>
                    <a:lstStyle/>
                    <a:p>
                      <a:pPr>
                        <a:lnSpc>
                          <a:spcPct val="107000"/>
                        </a:lnSpc>
                        <a:spcAft>
                          <a:spcPts val="800"/>
                        </a:spcAft>
                      </a:pPr>
                      <a:r>
                        <a:rPr lang="en-GB" sz="1400" kern="0" dirty="0">
                          <a:effectLst/>
                        </a:rPr>
                        <a:t>B 1s</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l" fontAlgn="b"/>
                      <a:r>
                        <a:rPr lang="ro-RO" sz="1500" b="1" i="0" u="none" strike="noStrike" dirty="0">
                          <a:solidFill>
                            <a:srgbClr val="3333FF"/>
                          </a:solidFill>
                          <a:effectLst/>
                          <a:latin typeface="Calibri" panose="020F0502020204030204" pitchFamily="34" charset="0"/>
                        </a:rPr>
                        <a:t>34.1</a:t>
                      </a:r>
                    </a:p>
                  </a:txBody>
                  <a:tcPr marL="3572" marR="3572" marT="3572" marB="0" anchor="b"/>
                </a:tc>
                <a:tc>
                  <a:txBody>
                    <a:bodyPr/>
                    <a:lstStyle/>
                    <a:p>
                      <a:pPr algn="l" fontAlgn="b"/>
                      <a:r>
                        <a:rPr lang="ro-RO" sz="1500" b="1" i="0" u="none" strike="noStrike">
                          <a:solidFill>
                            <a:srgbClr val="3333FF"/>
                          </a:solidFill>
                          <a:effectLst/>
                          <a:latin typeface="Calibri" panose="020F0502020204030204" pitchFamily="34" charset="0"/>
                        </a:rPr>
                        <a:t>39.8</a:t>
                      </a:r>
                    </a:p>
                  </a:txBody>
                  <a:tcPr marL="3572" marR="3572" marT="3572" marB="0" anchor="b"/>
                </a:tc>
                <a:tc>
                  <a:txBody>
                    <a:bodyPr/>
                    <a:lstStyle/>
                    <a:p>
                      <a:pPr algn="l" fontAlgn="b"/>
                      <a:r>
                        <a:rPr lang="ro-RO" sz="1500" b="1" i="0" u="none" strike="noStrike">
                          <a:solidFill>
                            <a:srgbClr val="3333FF"/>
                          </a:solidFill>
                          <a:effectLst/>
                          <a:latin typeface="Calibri" panose="020F0502020204030204" pitchFamily="34" charset="0"/>
                        </a:rPr>
                        <a:t>31.4</a:t>
                      </a:r>
                    </a:p>
                  </a:txBody>
                  <a:tcPr marL="3572" marR="3572" marT="3572" marB="0" anchor="b"/>
                </a:tc>
                <a:tc>
                  <a:txBody>
                    <a:bodyPr/>
                    <a:lstStyle/>
                    <a:p>
                      <a:pPr algn="l" fontAlgn="b"/>
                      <a:r>
                        <a:rPr lang="ro-RO" sz="1500" b="1" i="0" u="none" strike="noStrike">
                          <a:solidFill>
                            <a:srgbClr val="3333FF"/>
                          </a:solidFill>
                          <a:effectLst/>
                          <a:latin typeface="Calibri" panose="020F0502020204030204" pitchFamily="34" charset="0"/>
                        </a:rPr>
                        <a:t>46.6</a:t>
                      </a:r>
                    </a:p>
                  </a:txBody>
                  <a:tcPr marL="3572" marR="3572" marT="3572" marB="0" anchor="b"/>
                </a:tc>
                <a:extLst>
                  <a:ext uri="{0D108BD9-81ED-4DB2-BD59-A6C34878D82A}">
                    <a16:rowId xmlns:a16="http://schemas.microsoft.com/office/drawing/2014/main" val="1769822273"/>
                  </a:ext>
                </a:extLst>
              </a:tr>
              <a:tr h="232172">
                <a:tc>
                  <a:txBody>
                    <a:bodyPr/>
                    <a:lstStyle/>
                    <a:p>
                      <a:pPr>
                        <a:lnSpc>
                          <a:spcPct val="107000"/>
                        </a:lnSpc>
                        <a:spcAft>
                          <a:spcPts val="800"/>
                        </a:spcAft>
                      </a:pPr>
                      <a:r>
                        <a:rPr lang="en-GB" sz="1400" kern="0" dirty="0">
                          <a:effectLst/>
                        </a:rPr>
                        <a:t>C 1s</a:t>
                      </a:r>
                      <a:endParaRPr lang="ro-R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l" fontAlgn="b"/>
                      <a:r>
                        <a:rPr lang="ro-RO" sz="1500" b="1" i="0" u="none" strike="noStrike" dirty="0">
                          <a:solidFill>
                            <a:srgbClr val="000000"/>
                          </a:solidFill>
                          <a:effectLst/>
                          <a:latin typeface="Calibri" panose="020F0502020204030204" pitchFamily="34" charset="0"/>
                        </a:rPr>
                        <a:t>20.1</a:t>
                      </a:r>
                    </a:p>
                  </a:txBody>
                  <a:tcPr marL="3572" marR="3572" marT="3572" marB="0" anchor="b"/>
                </a:tc>
                <a:tc>
                  <a:txBody>
                    <a:bodyPr/>
                    <a:lstStyle/>
                    <a:p>
                      <a:pPr algn="l" fontAlgn="b"/>
                      <a:r>
                        <a:rPr lang="ro-RO" sz="1500" b="1" i="0" u="none" strike="noStrike" dirty="0">
                          <a:solidFill>
                            <a:srgbClr val="000000"/>
                          </a:solidFill>
                          <a:effectLst/>
                          <a:latin typeface="Calibri" panose="020F0502020204030204" pitchFamily="34" charset="0"/>
                        </a:rPr>
                        <a:t>19.5</a:t>
                      </a:r>
                    </a:p>
                  </a:txBody>
                  <a:tcPr marL="3572" marR="3572" marT="3572" marB="0" anchor="b"/>
                </a:tc>
                <a:tc>
                  <a:txBody>
                    <a:bodyPr/>
                    <a:lstStyle/>
                    <a:p>
                      <a:pPr algn="l" fontAlgn="b"/>
                      <a:r>
                        <a:rPr lang="ro-RO" sz="1500" b="1" i="0" u="none" strike="noStrike">
                          <a:solidFill>
                            <a:srgbClr val="000000"/>
                          </a:solidFill>
                          <a:effectLst/>
                          <a:latin typeface="Calibri" panose="020F0502020204030204" pitchFamily="34" charset="0"/>
                        </a:rPr>
                        <a:t>8.2</a:t>
                      </a:r>
                    </a:p>
                  </a:txBody>
                  <a:tcPr marL="3572" marR="3572" marT="3572" marB="0" anchor="b"/>
                </a:tc>
                <a:tc>
                  <a:txBody>
                    <a:bodyPr/>
                    <a:lstStyle/>
                    <a:p>
                      <a:pPr algn="l" fontAlgn="b"/>
                      <a:r>
                        <a:rPr lang="ro-RO" sz="1500" b="1" i="0" u="none" strike="noStrike">
                          <a:solidFill>
                            <a:srgbClr val="000000"/>
                          </a:solidFill>
                          <a:effectLst/>
                          <a:latin typeface="Calibri" panose="020F0502020204030204" pitchFamily="34" charset="0"/>
                        </a:rPr>
                        <a:t>18.3</a:t>
                      </a:r>
                    </a:p>
                  </a:txBody>
                  <a:tcPr marL="3572" marR="3572" marT="3572" marB="0" anchor="b"/>
                </a:tc>
                <a:extLst>
                  <a:ext uri="{0D108BD9-81ED-4DB2-BD59-A6C34878D82A}">
                    <a16:rowId xmlns:a16="http://schemas.microsoft.com/office/drawing/2014/main" val="100515810"/>
                  </a:ext>
                </a:extLst>
              </a:tr>
              <a:tr h="232172">
                <a:tc>
                  <a:txBody>
                    <a:bodyPr/>
                    <a:lstStyle/>
                    <a:p>
                      <a:pPr>
                        <a:lnSpc>
                          <a:spcPct val="107000"/>
                        </a:lnSpc>
                        <a:spcAft>
                          <a:spcPts val="800"/>
                        </a:spcAft>
                      </a:pPr>
                      <a:r>
                        <a:rPr lang="en-GB" sz="1400" kern="0">
                          <a:effectLst/>
                        </a:rPr>
                        <a:t>N 1s</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l" fontAlgn="b"/>
                      <a:r>
                        <a:rPr lang="ro-RO" sz="1500" b="1" i="0" u="none" strike="noStrike">
                          <a:solidFill>
                            <a:srgbClr val="000000"/>
                          </a:solidFill>
                          <a:effectLst/>
                          <a:latin typeface="Calibri" panose="020F0502020204030204" pitchFamily="34" charset="0"/>
                        </a:rPr>
                        <a:t>17.6</a:t>
                      </a:r>
                    </a:p>
                  </a:txBody>
                  <a:tcPr marL="3572" marR="3572" marT="3572" marB="0" anchor="b"/>
                </a:tc>
                <a:tc>
                  <a:txBody>
                    <a:bodyPr/>
                    <a:lstStyle/>
                    <a:p>
                      <a:pPr algn="l" fontAlgn="b"/>
                      <a:r>
                        <a:rPr lang="ro-RO" sz="1500" b="1" i="0" u="none" strike="noStrike" dirty="0">
                          <a:solidFill>
                            <a:srgbClr val="000000"/>
                          </a:solidFill>
                          <a:effectLst/>
                          <a:latin typeface="Calibri" panose="020F0502020204030204" pitchFamily="34" charset="0"/>
                        </a:rPr>
                        <a:t>25.4</a:t>
                      </a:r>
                    </a:p>
                  </a:txBody>
                  <a:tcPr marL="3572" marR="3572" marT="3572" marB="0" anchor="b"/>
                </a:tc>
                <a:tc>
                  <a:txBody>
                    <a:bodyPr/>
                    <a:lstStyle/>
                    <a:p>
                      <a:pPr algn="l" fontAlgn="b"/>
                      <a:r>
                        <a:rPr lang="ro-RO" sz="1500" b="1" i="0" u="none" strike="noStrike">
                          <a:solidFill>
                            <a:srgbClr val="000000"/>
                          </a:solidFill>
                          <a:effectLst/>
                          <a:latin typeface="Calibri" panose="020F0502020204030204" pitchFamily="34" charset="0"/>
                        </a:rPr>
                        <a:t>2.6</a:t>
                      </a:r>
                    </a:p>
                  </a:txBody>
                  <a:tcPr marL="3572" marR="3572" marT="3572" marB="0" anchor="b"/>
                </a:tc>
                <a:tc>
                  <a:txBody>
                    <a:bodyPr/>
                    <a:lstStyle/>
                    <a:p>
                      <a:pPr algn="l" fontAlgn="b"/>
                      <a:r>
                        <a:rPr lang="ro-RO" sz="1500" b="1" i="0" u="none" strike="noStrike">
                          <a:solidFill>
                            <a:srgbClr val="000000"/>
                          </a:solidFill>
                          <a:effectLst/>
                          <a:latin typeface="Calibri" panose="020F0502020204030204" pitchFamily="34" charset="0"/>
                        </a:rPr>
                        <a:t>6.7</a:t>
                      </a:r>
                    </a:p>
                  </a:txBody>
                  <a:tcPr marL="3572" marR="3572" marT="3572" marB="0" anchor="b"/>
                </a:tc>
                <a:extLst>
                  <a:ext uri="{0D108BD9-81ED-4DB2-BD59-A6C34878D82A}">
                    <a16:rowId xmlns:a16="http://schemas.microsoft.com/office/drawing/2014/main" val="1140022505"/>
                  </a:ext>
                </a:extLst>
              </a:tr>
              <a:tr h="232172">
                <a:tc>
                  <a:txBody>
                    <a:bodyPr/>
                    <a:lstStyle/>
                    <a:p>
                      <a:pPr>
                        <a:lnSpc>
                          <a:spcPct val="107000"/>
                        </a:lnSpc>
                        <a:spcAft>
                          <a:spcPts val="800"/>
                        </a:spcAft>
                      </a:pPr>
                      <a:r>
                        <a:rPr lang="en-GB" sz="1400" kern="0">
                          <a:effectLst/>
                        </a:rPr>
                        <a:t>O 1s</a:t>
                      </a:r>
                      <a:endParaRPr lang="ro-R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l" fontAlgn="b"/>
                      <a:r>
                        <a:rPr lang="ro-RO" sz="1500" b="1" i="0" u="none" strike="noStrike" dirty="0">
                          <a:solidFill>
                            <a:srgbClr val="FF0000"/>
                          </a:solidFill>
                          <a:effectLst/>
                          <a:latin typeface="Calibri" panose="020F0502020204030204" pitchFamily="34" charset="0"/>
                        </a:rPr>
                        <a:t>28.2</a:t>
                      </a:r>
                    </a:p>
                  </a:txBody>
                  <a:tcPr marL="3572" marR="3572" marT="3572" marB="0" anchor="b"/>
                </a:tc>
                <a:tc>
                  <a:txBody>
                    <a:bodyPr/>
                    <a:lstStyle/>
                    <a:p>
                      <a:pPr algn="l" fontAlgn="b"/>
                      <a:r>
                        <a:rPr lang="ro-RO" sz="1500" b="1" i="0" u="none" strike="noStrike" dirty="0">
                          <a:solidFill>
                            <a:srgbClr val="FF0000"/>
                          </a:solidFill>
                          <a:effectLst/>
                          <a:latin typeface="Calibri" panose="020F0502020204030204" pitchFamily="34" charset="0"/>
                        </a:rPr>
                        <a:t>15.2</a:t>
                      </a:r>
                    </a:p>
                  </a:txBody>
                  <a:tcPr marL="3572" marR="3572" marT="3572" marB="0" anchor="b"/>
                </a:tc>
                <a:tc>
                  <a:txBody>
                    <a:bodyPr/>
                    <a:lstStyle/>
                    <a:p>
                      <a:pPr algn="l" fontAlgn="b"/>
                      <a:r>
                        <a:rPr lang="ro-RO" sz="1500" b="1" i="0" u="none" strike="noStrike" dirty="0">
                          <a:solidFill>
                            <a:srgbClr val="FF0000"/>
                          </a:solidFill>
                          <a:effectLst/>
                          <a:latin typeface="Calibri" panose="020F0502020204030204" pitchFamily="34" charset="0"/>
                        </a:rPr>
                        <a:t>57.8</a:t>
                      </a:r>
                    </a:p>
                  </a:txBody>
                  <a:tcPr marL="3572" marR="3572" marT="3572" marB="0" anchor="b"/>
                </a:tc>
                <a:tc>
                  <a:txBody>
                    <a:bodyPr/>
                    <a:lstStyle/>
                    <a:p>
                      <a:pPr algn="l" fontAlgn="b"/>
                      <a:r>
                        <a:rPr lang="ro-RO" sz="1500" b="1" i="0" u="none" strike="noStrike" dirty="0">
                          <a:solidFill>
                            <a:srgbClr val="FF0000"/>
                          </a:solidFill>
                          <a:effectLst/>
                          <a:latin typeface="Calibri" panose="020F0502020204030204" pitchFamily="34" charset="0"/>
                        </a:rPr>
                        <a:t>28.5</a:t>
                      </a:r>
                    </a:p>
                  </a:txBody>
                  <a:tcPr marL="3572" marR="3572" marT="3572" marB="0" anchor="b"/>
                </a:tc>
                <a:extLst>
                  <a:ext uri="{0D108BD9-81ED-4DB2-BD59-A6C34878D82A}">
                    <a16:rowId xmlns:a16="http://schemas.microsoft.com/office/drawing/2014/main" val="2629333488"/>
                  </a:ext>
                </a:extLst>
              </a:tr>
            </a:tbl>
          </a:graphicData>
        </a:graphic>
      </p:graphicFrame>
      <p:sp>
        <p:nvSpPr>
          <p:cNvPr id="3" name="Arrow: Right 2">
            <a:extLst>
              <a:ext uri="{FF2B5EF4-FFF2-40B4-BE49-F238E27FC236}">
                <a16:creationId xmlns:a16="http://schemas.microsoft.com/office/drawing/2014/main" id="{0F23C528-8330-6CAF-3985-F4C7293CC696}"/>
              </a:ext>
            </a:extLst>
          </p:cNvPr>
          <p:cNvSpPr/>
          <p:nvPr/>
        </p:nvSpPr>
        <p:spPr>
          <a:xfrm>
            <a:off x="6058476" y="4856618"/>
            <a:ext cx="384437" cy="406653"/>
          </a:xfrm>
          <a:prstGeom prst="rightArrow">
            <a:avLst>
              <a:gd name="adj1" fmla="val 50000"/>
              <a:gd name="adj2" fmla="val 4746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e 7">
            <a:extLst>
              <a:ext uri="{FF2B5EF4-FFF2-40B4-BE49-F238E27FC236}">
                <a16:creationId xmlns:a16="http://schemas.microsoft.com/office/drawing/2014/main" id="{89CC57B4-DECB-D805-EEF8-365BB2FCC70B}"/>
              </a:ext>
            </a:extLst>
          </p:cNvPr>
          <p:cNvSpPr/>
          <p:nvPr/>
        </p:nvSpPr>
        <p:spPr>
          <a:xfrm>
            <a:off x="6462154" y="4402772"/>
            <a:ext cx="214451" cy="131421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7596EA3-CF4B-E09B-0BF9-38B2256F1537}"/>
              </a:ext>
            </a:extLst>
          </p:cNvPr>
          <p:cNvSpPr txBox="1"/>
          <p:nvPr/>
        </p:nvSpPr>
        <p:spPr>
          <a:xfrm>
            <a:off x="6569379" y="4346811"/>
            <a:ext cx="3771325" cy="1200329"/>
          </a:xfrm>
          <a:prstGeom prst="rect">
            <a:avLst/>
          </a:prstGeom>
          <a:noFill/>
        </p:spPr>
        <p:txBody>
          <a:bodyPr wrap="square" rtlCol="0">
            <a:spAutoFit/>
          </a:bodyPr>
          <a:lstStyle/>
          <a:p>
            <a:pPr marL="214313" indent="-214313" algn="just">
              <a:buFont typeface="Arial" panose="020B0604020202020204" pitchFamily="34" charset="0"/>
              <a:buChar char="•"/>
            </a:pPr>
            <a:r>
              <a:rPr lang="en-GB" sz="1200" dirty="0">
                <a:solidFill>
                  <a:srgbClr val="0000FF"/>
                </a:solidFill>
              </a:rPr>
              <a:t>Boron, carbon, nitrogen and oxygen elements;</a:t>
            </a:r>
          </a:p>
          <a:p>
            <a:pPr marL="214313" indent="-214313" algn="just">
              <a:buFont typeface="Arial" panose="020B0604020202020204" pitchFamily="34" charset="0"/>
              <a:buChar char="•"/>
            </a:pPr>
            <a:r>
              <a:rPr lang="en-GB" sz="1200" b="1" dirty="0">
                <a:solidFill>
                  <a:srgbClr val="0000FF"/>
                </a:solidFill>
              </a:rPr>
              <a:t>Boron is dominant element;</a:t>
            </a:r>
          </a:p>
          <a:p>
            <a:pPr marL="214313" indent="-214313" algn="just">
              <a:buFont typeface="Arial" panose="020B0604020202020204" pitchFamily="34" charset="0"/>
              <a:buChar char="•"/>
            </a:pPr>
            <a:r>
              <a:rPr lang="en-GB" sz="1200" dirty="0">
                <a:solidFill>
                  <a:srgbClr val="0000FF"/>
                </a:solidFill>
              </a:rPr>
              <a:t>High Ar flow rate led to a smaller B content and samples oxidation compared to L-rate;</a:t>
            </a:r>
          </a:p>
          <a:p>
            <a:pPr marL="214313" indent="-214313" algn="just">
              <a:buFont typeface="Arial" panose="020B0604020202020204" pitchFamily="34" charset="0"/>
              <a:buChar char="•"/>
            </a:pPr>
            <a:r>
              <a:rPr lang="en-GB" sz="1200" dirty="0">
                <a:solidFill>
                  <a:srgbClr val="0000FF"/>
                </a:solidFill>
              </a:rPr>
              <a:t>Lower Nitrogen and Carbon content in Jets sample;</a:t>
            </a:r>
          </a:p>
          <a:p>
            <a:pPr marL="214313" indent="-214313" algn="just">
              <a:buFont typeface="Arial" panose="020B0604020202020204" pitchFamily="34" charset="0"/>
              <a:buChar char="•"/>
            </a:pPr>
            <a:r>
              <a:rPr lang="en-GB" sz="1200" dirty="0">
                <a:solidFill>
                  <a:srgbClr val="0000FF"/>
                </a:solidFill>
              </a:rPr>
              <a:t>Oxides and nitride from air leaks and exposure. </a:t>
            </a:r>
            <a:endParaRPr lang="en-US" sz="1200" dirty="0">
              <a:solidFill>
                <a:srgbClr val="0000FF"/>
              </a:solidFill>
            </a:endParaRPr>
          </a:p>
        </p:txBody>
      </p:sp>
      <p:pic>
        <p:nvPicPr>
          <p:cNvPr id="6" name="Picture 5">
            <a:extLst>
              <a:ext uri="{FF2B5EF4-FFF2-40B4-BE49-F238E27FC236}">
                <a16:creationId xmlns:a16="http://schemas.microsoft.com/office/drawing/2014/main" id="{034E9EB8-AFEE-E7BB-3CB1-52CCF60FE31C}"/>
              </a:ext>
            </a:extLst>
          </p:cNvPr>
          <p:cNvPicPr>
            <a:picLocks noChangeAspect="1"/>
          </p:cNvPicPr>
          <p:nvPr/>
        </p:nvPicPr>
        <p:blipFill>
          <a:blip r:embed="rId2"/>
          <a:stretch>
            <a:fillRect/>
          </a:stretch>
        </p:blipFill>
        <p:spPr>
          <a:xfrm>
            <a:off x="1851384" y="851883"/>
            <a:ext cx="4244616" cy="3044790"/>
          </a:xfrm>
          <a:prstGeom prst="rect">
            <a:avLst/>
          </a:prstGeom>
        </p:spPr>
      </p:pic>
      <p:pic>
        <p:nvPicPr>
          <p:cNvPr id="12" name="Picture 11">
            <a:extLst>
              <a:ext uri="{FF2B5EF4-FFF2-40B4-BE49-F238E27FC236}">
                <a16:creationId xmlns:a16="http://schemas.microsoft.com/office/drawing/2014/main" id="{46723C2F-396F-8090-503B-5EB3CD8C1C74}"/>
              </a:ext>
            </a:extLst>
          </p:cNvPr>
          <p:cNvPicPr>
            <a:picLocks noChangeAspect="1"/>
          </p:cNvPicPr>
          <p:nvPr/>
        </p:nvPicPr>
        <p:blipFill>
          <a:blip r:embed="rId3"/>
          <a:stretch>
            <a:fillRect/>
          </a:stretch>
        </p:blipFill>
        <p:spPr>
          <a:xfrm>
            <a:off x="6116775" y="917165"/>
            <a:ext cx="4287042" cy="2971449"/>
          </a:xfrm>
          <a:prstGeom prst="rect">
            <a:avLst/>
          </a:prstGeom>
        </p:spPr>
      </p:pic>
      <p:sp>
        <p:nvSpPr>
          <p:cNvPr id="7" name="Footer Placeholder 3">
            <a:extLst>
              <a:ext uri="{FF2B5EF4-FFF2-40B4-BE49-F238E27FC236}">
                <a16:creationId xmlns:a16="http://schemas.microsoft.com/office/drawing/2014/main" id="{EB302778-8ECE-79A3-C90B-DC286E673AB2}"/>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30</a:t>
            </a:fld>
            <a:endParaRPr lang="en-GB" altLang="en-US" dirty="0"/>
          </a:p>
        </p:txBody>
      </p:sp>
    </p:spTree>
    <p:extLst>
      <p:ext uri="{BB962C8B-B14F-4D97-AF65-F5344CB8AC3E}">
        <p14:creationId xmlns:p14="http://schemas.microsoft.com/office/powerpoint/2010/main" val="4225689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63E55B-569C-3E30-023A-485D347B3AA2}"/>
              </a:ext>
            </a:extLst>
          </p:cNvPr>
          <p:cNvSpPr txBox="1"/>
          <p:nvPr/>
        </p:nvSpPr>
        <p:spPr>
          <a:xfrm>
            <a:off x="2426502" y="4768810"/>
            <a:ext cx="7896312" cy="1078180"/>
          </a:xfrm>
          <a:prstGeom prst="rect">
            <a:avLst/>
          </a:prstGeom>
          <a:noFill/>
        </p:spPr>
        <p:txBody>
          <a:bodyPr wrap="square">
            <a:spAutoFit/>
          </a:bodyPr>
          <a:lstStyle/>
          <a:p>
            <a:pPr>
              <a:lnSpc>
                <a:spcPct val="107000"/>
              </a:lnSpc>
              <a:spcAft>
                <a:spcPts val="600"/>
              </a:spcAft>
            </a:pPr>
            <a:r>
              <a:rPr lang="en-GB" sz="2000" b="1" kern="100" dirty="0">
                <a:latin typeface="Calibri" panose="020F0502020204030204" pitchFamily="34" charset="0"/>
                <a:ea typeface="Calibri" panose="020F0502020204030204" pitchFamily="34" charset="0"/>
                <a:cs typeface="Times New Roman" panose="02020603050405020304" pitchFamily="18" charset="0"/>
              </a:rPr>
              <a:t>High resolution XPS spectra in the C1s and  B1s region.</a:t>
            </a:r>
          </a:p>
          <a:p>
            <a:pPr>
              <a:lnSpc>
                <a:spcPct val="107000"/>
              </a:lnSpc>
              <a:spcAft>
                <a:spcPts val="600"/>
              </a:spcAft>
            </a:pPr>
            <a:r>
              <a:rPr lang="en-GB" kern="100" dirty="0">
                <a:latin typeface="Calibri" panose="020F0502020204030204" pitchFamily="34" charset="0"/>
                <a:ea typeface="Calibri" panose="020F0502020204030204" pitchFamily="34" charset="0"/>
                <a:cs typeface="Times New Roman" panose="02020603050405020304" pitchFamily="18" charset="0"/>
              </a:rPr>
              <a:t>After calibration to C1s peak we observed various bond type of Carbon and Born atoms in the PECVD sample.   </a:t>
            </a:r>
            <a:endParaRPr lang="ro-RO" sz="135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4F91785F-9ADB-4E08-E082-6F1CBB6A48C7}"/>
              </a:ext>
            </a:extLst>
          </p:cNvPr>
          <p:cNvSpPr>
            <a:spLocks noGrp="1"/>
          </p:cNvSpPr>
          <p:nvPr>
            <p:ph type="title"/>
          </p:nvPr>
        </p:nvSpPr>
        <p:spPr>
          <a:xfrm>
            <a:off x="1918241" y="0"/>
            <a:ext cx="7321515" cy="994172"/>
          </a:xfrm>
        </p:spPr>
        <p:txBody>
          <a:bodyPr>
            <a:noAutofit/>
          </a:bodyPr>
          <a:lstStyle/>
          <a:p>
            <a:r>
              <a:rPr lang="ro-RO" sz="2475" b="1" dirty="0">
                <a:latin typeface="Tahoma" panose="020B0604030504040204" pitchFamily="34" charset="0"/>
                <a:ea typeface="Tahoma" panose="020B0604030504040204" pitchFamily="34" charset="0"/>
                <a:cs typeface="Tahoma" panose="020B0604030504040204" pitchFamily="34" charset="0"/>
              </a:rPr>
              <a:t>XPS investigation</a:t>
            </a:r>
            <a:r>
              <a:rPr lang="en-US" sz="2475" b="1" dirty="0">
                <a:latin typeface="Tahoma" panose="020B0604030504040204" pitchFamily="34" charset="0"/>
                <a:ea typeface="Tahoma" panose="020B0604030504040204" pitchFamily="34" charset="0"/>
                <a:cs typeface="Tahoma" panose="020B0604030504040204" pitchFamily="34" charset="0"/>
              </a:rPr>
              <a:t>- High resolution in </a:t>
            </a:r>
            <a:br>
              <a:rPr lang="en-US" sz="2475" b="1" dirty="0">
                <a:latin typeface="Tahoma" panose="020B0604030504040204" pitchFamily="34" charset="0"/>
                <a:ea typeface="Tahoma" panose="020B0604030504040204" pitchFamily="34" charset="0"/>
                <a:cs typeface="Tahoma" panose="020B0604030504040204" pitchFamily="34" charset="0"/>
              </a:rPr>
            </a:br>
            <a:r>
              <a:rPr lang="en-US" sz="2475" b="1" dirty="0">
                <a:latin typeface="Tahoma" panose="020B0604030504040204" pitchFamily="34" charset="0"/>
                <a:ea typeface="Tahoma" panose="020B0604030504040204" pitchFamily="34" charset="0"/>
                <a:cs typeface="Tahoma" panose="020B0604030504040204" pitchFamily="34" charset="0"/>
              </a:rPr>
              <a:t>C1s and B1s regions and bonding types</a:t>
            </a:r>
            <a:endParaRPr lang="ro-RO" sz="2475"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B8AA7BAB-0427-C922-B925-56E7AA860663}"/>
              </a:ext>
            </a:extLst>
          </p:cNvPr>
          <p:cNvPicPr>
            <a:picLocks noChangeAspect="1"/>
          </p:cNvPicPr>
          <p:nvPr/>
        </p:nvPicPr>
        <p:blipFill>
          <a:blip r:embed="rId2"/>
          <a:stretch>
            <a:fillRect/>
          </a:stretch>
        </p:blipFill>
        <p:spPr>
          <a:xfrm>
            <a:off x="5880861" y="1034043"/>
            <a:ext cx="4464614" cy="3449808"/>
          </a:xfrm>
          <a:prstGeom prst="rect">
            <a:avLst/>
          </a:prstGeom>
        </p:spPr>
      </p:pic>
      <p:sp>
        <p:nvSpPr>
          <p:cNvPr id="3" name="Footer Placeholder 3">
            <a:extLst>
              <a:ext uri="{FF2B5EF4-FFF2-40B4-BE49-F238E27FC236}">
                <a16:creationId xmlns:a16="http://schemas.microsoft.com/office/drawing/2014/main" id="{1CF488BD-CEF4-B66E-996B-1CB6FB356D94}"/>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31</a:t>
            </a:fld>
            <a:endParaRPr lang="en-GB" altLang="en-US" dirty="0"/>
          </a:p>
        </p:txBody>
      </p:sp>
      <p:pic>
        <p:nvPicPr>
          <p:cNvPr id="6" name="Picture 5">
            <a:extLst>
              <a:ext uri="{FF2B5EF4-FFF2-40B4-BE49-F238E27FC236}">
                <a16:creationId xmlns:a16="http://schemas.microsoft.com/office/drawing/2014/main" id="{191A2C94-915F-BA51-BD36-EBC368C53B88}"/>
              </a:ext>
            </a:extLst>
          </p:cNvPr>
          <p:cNvPicPr>
            <a:picLocks noChangeAspect="1"/>
          </p:cNvPicPr>
          <p:nvPr/>
        </p:nvPicPr>
        <p:blipFill>
          <a:blip r:embed="rId3"/>
          <a:stretch>
            <a:fillRect/>
          </a:stretch>
        </p:blipFill>
        <p:spPr>
          <a:xfrm>
            <a:off x="1846526" y="1118027"/>
            <a:ext cx="4249475" cy="3281840"/>
          </a:xfrm>
          <a:prstGeom prst="rect">
            <a:avLst/>
          </a:prstGeom>
        </p:spPr>
      </p:pic>
    </p:spTree>
    <p:extLst>
      <p:ext uri="{BB962C8B-B14F-4D97-AF65-F5344CB8AC3E}">
        <p14:creationId xmlns:p14="http://schemas.microsoft.com/office/powerpoint/2010/main" val="3328747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6AA70245-990C-B3B9-59F8-7F1FA0ACBDB2}"/>
              </a:ext>
            </a:extLst>
          </p:cNvPr>
          <p:cNvSpPr>
            <a:spLocks noChangeArrowheads="1"/>
          </p:cNvSpPr>
          <p:nvPr/>
        </p:nvSpPr>
        <p:spPr bwMode="auto">
          <a:xfrm>
            <a:off x="1524001" y="899749"/>
            <a:ext cx="691404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ro-RO"/>
          </a:p>
        </p:txBody>
      </p:sp>
      <p:sp>
        <p:nvSpPr>
          <p:cNvPr id="12" name="Title 1">
            <a:extLst>
              <a:ext uri="{FF2B5EF4-FFF2-40B4-BE49-F238E27FC236}">
                <a16:creationId xmlns:a16="http://schemas.microsoft.com/office/drawing/2014/main" id="{1D546810-A5A9-C9CF-EABD-593D0662C540}"/>
              </a:ext>
            </a:extLst>
          </p:cNvPr>
          <p:cNvSpPr>
            <a:spLocks noGrp="1"/>
          </p:cNvSpPr>
          <p:nvPr>
            <p:ph type="title"/>
          </p:nvPr>
        </p:nvSpPr>
        <p:spPr>
          <a:xfrm>
            <a:off x="1594582" y="56113"/>
            <a:ext cx="7978139" cy="994172"/>
          </a:xfrm>
        </p:spPr>
        <p:txBody>
          <a:bodyPr>
            <a:normAutofit/>
          </a:bodyPr>
          <a:lstStyle/>
          <a:p>
            <a:pPr algn="ctr"/>
            <a:r>
              <a:rPr lang="en-US" sz="2475" b="1" dirty="0">
                <a:latin typeface="Tahoma" panose="020B0604030504040204" pitchFamily="34" charset="0"/>
                <a:ea typeface="Tahoma" panose="020B0604030504040204" pitchFamily="34" charset="0"/>
                <a:cs typeface="Tahoma" panose="020B0604030504040204" pitchFamily="34" charset="0"/>
              </a:rPr>
              <a:t>Boron bonds type  - B1s region deconvolution</a:t>
            </a:r>
            <a:endParaRPr lang="ro-RO" sz="2475"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6" name="Table 15">
            <a:extLst>
              <a:ext uri="{FF2B5EF4-FFF2-40B4-BE49-F238E27FC236}">
                <a16:creationId xmlns:a16="http://schemas.microsoft.com/office/drawing/2014/main" id="{F4A55D3A-BEDA-A284-805C-F7816E152521}"/>
              </a:ext>
            </a:extLst>
          </p:cNvPr>
          <p:cNvGraphicFramePr>
            <a:graphicFrameLocks noGrp="1"/>
          </p:cNvGraphicFramePr>
          <p:nvPr/>
        </p:nvGraphicFramePr>
        <p:xfrm>
          <a:off x="7316175" y="2310559"/>
          <a:ext cx="2995787" cy="1575912"/>
        </p:xfrm>
        <a:graphic>
          <a:graphicData uri="http://schemas.openxmlformats.org/drawingml/2006/table">
            <a:tbl>
              <a:tblPr>
                <a:tableStyleId>{5C22544A-7EE6-4342-B048-85BDC9FD1C3A}</a:tableStyleId>
              </a:tblPr>
              <a:tblGrid>
                <a:gridCol w="1205087">
                  <a:extLst>
                    <a:ext uri="{9D8B030D-6E8A-4147-A177-3AD203B41FA5}">
                      <a16:colId xmlns:a16="http://schemas.microsoft.com/office/drawing/2014/main" val="269421322"/>
                    </a:ext>
                  </a:extLst>
                </a:gridCol>
                <a:gridCol w="1790700">
                  <a:extLst>
                    <a:ext uri="{9D8B030D-6E8A-4147-A177-3AD203B41FA5}">
                      <a16:colId xmlns:a16="http://schemas.microsoft.com/office/drawing/2014/main" val="556257408"/>
                    </a:ext>
                  </a:extLst>
                </a:gridCol>
              </a:tblGrid>
              <a:tr h="256323">
                <a:tc>
                  <a:txBody>
                    <a:bodyPr/>
                    <a:lstStyle/>
                    <a:p>
                      <a:pPr algn="l" fontAlgn="b"/>
                      <a:r>
                        <a:rPr lang="en-US" sz="1700" b="0" i="0" u="none" strike="noStrike" dirty="0">
                          <a:solidFill>
                            <a:srgbClr val="000000"/>
                          </a:solidFill>
                          <a:effectLst/>
                          <a:latin typeface="Times New Roman" panose="02020603050405020304" pitchFamily="18" charset="0"/>
                          <a:cs typeface="Times New Roman" panose="02020603050405020304" pitchFamily="18" charset="0"/>
                        </a:rPr>
                        <a:t>Bond type</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en-US" sz="1700" b="0" i="0" u="none" strike="noStrike" dirty="0">
                          <a:solidFill>
                            <a:srgbClr val="000000"/>
                          </a:solidFill>
                          <a:effectLst/>
                          <a:latin typeface="Times New Roman" panose="02020603050405020304" pitchFamily="18" charset="0"/>
                          <a:cs typeface="Times New Roman" panose="02020603050405020304" pitchFamily="18" charset="0"/>
                        </a:rPr>
                        <a:t>Binding </a:t>
                      </a:r>
                      <a:r>
                        <a:rPr lang="en-US" sz="1700" b="0" i="0" u="none" strike="noStrike" dirty="0" err="1">
                          <a:solidFill>
                            <a:srgbClr val="000000"/>
                          </a:solidFill>
                          <a:effectLst/>
                          <a:latin typeface="Times New Roman" panose="02020603050405020304" pitchFamily="18" charset="0"/>
                          <a:cs typeface="Times New Roman" panose="02020603050405020304" pitchFamily="18" charset="0"/>
                        </a:rPr>
                        <a:t>en</a:t>
                      </a:r>
                      <a:r>
                        <a:rPr lang="en-US" sz="1700" b="0" i="0" u="none" strike="noStrike" dirty="0">
                          <a:solidFill>
                            <a:srgbClr val="000000"/>
                          </a:solidFill>
                          <a:effectLst/>
                          <a:latin typeface="Times New Roman" panose="02020603050405020304" pitchFamily="18" charset="0"/>
                          <a:cs typeface="Times New Roman" panose="02020603050405020304" pitchFamily="18" charset="0"/>
                        </a:rPr>
                        <a:t>.[eV]  </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3111637133"/>
                  </a:ext>
                </a:extLst>
              </a:tr>
              <a:tr h="256323">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(B-B), </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187.2</a:t>
                      </a:r>
                      <a:r>
                        <a:rPr lang="en-US" sz="1700" u="none" strike="noStrike" dirty="0">
                          <a:effectLst/>
                          <a:latin typeface="Times New Roman" panose="02020603050405020304" pitchFamily="18" charset="0"/>
                          <a:cs typeface="Times New Roman" panose="02020603050405020304" pitchFamily="18" charset="0"/>
                        </a:rPr>
                        <a:t> ±0.1</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2320463279"/>
                  </a:ext>
                </a:extLst>
              </a:tr>
              <a:tr h="256323">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(B-C); </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188.5</a:t>
                      </a:r>
                      <a:r>
                        <a:rPr lang="en-US" sz="1700" u="none" strike="noStrike" dirty="0">
                          <a:effectLst/>
                          <a:latin typeface="Times New Roman" panose="02020603050405020304" pitchFamily="18" charset="0"/>
                          <a:cs typeface="Times New Roman" panose="02020603050405020304" pitchFamily="18" charset="0"/>
                        </a:rPr>
                        <a:t>±0.1</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1601482462"/>
                  </a:ext>
                </a:extLst>
              </a:tr>
              <a:tr h="256323">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(B-N), </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190.8</a:t>
                      </a:r>
                      <a:r>
                        <a:rPr lang="en-US" sz="1700" u="none" strike="noStrike" dirty="0">
                          <a:effectLst/>
                          <a:latin typeface="Times New Roman" panose="02020603050405020304" pitchFamily="18" charset="0"/>
                          <a:cs typeface="Times New Roman" panose="02020603050405020304" pitchFamily="18" charset="0"/>
                        </a:rPr>
                        <a:t>±0.1</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4154295701"/>
                  </a:ext>
                </a:extLst>
              </a:tr>
              <a:tr h="255032">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(B-O subox</a:t>
                      </a:r>
                      <a:r>
                        <a:rPr lang="en-US" sz="1700" u="none" strike="noStrike" dirty="0">
                          <a:effectLst/>
                          <a:latin typeface="Times New Roman" panose="02020603050405020304" pitchFamily="18" charset="0"/>
                          <a:cs typeface="Times New Roman" panose="02020603050405020304" pitchFamily="18" charset="0"/>
                        </a:rPr>
                        <a:t>.</a:t>
                      </a:r>
                      <a:r>
                        <a:rPr lang="ro-RO" sz="1700" u="none" strike="noStrike" dirty="0">
                          <a:effectLst/>
                          <a:latin typeface="Times New Roman" panose="02020603050405020304" pitchFamily="18" charset="0"/>
                          <a:cs typeface="Times New Roman" panose="02020603050405020304" pitchFamily="18" charset="0"/>
                        </a:rPr>
                        <a:t>) </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192.</a:t>
                      </a:r>
                      <a:r>
                        <a:rPr lang="en-US" sz="1700" u="none" strike="noStrike" dirty="0">
                          <a:effectLst/>
                          <a:latin typeface="Times New Roman" panose="02020603050405020304" pitchFamily="18" charset="0"/>
                          <a:cs typeface="Times New Roman" panose="02020603050405020304" pitchFamily="18" charset="0"/>
                        </a:rPr>
                        <a:t>4±0.1</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3057757984"/>
                  </a:ext>
                </a:extLst>
              </a:tr>
              <a:tr h="256323">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B</a:t>
                      </a:r>
                      <a:r>
                        <a:rPr lang="ro-RO" sz="1700" u="none" strike="noStrike" baseline="-25000" dirty="0">
                          <a:effectLst/>
                          <a:latin typeface="Times New Roman" panose="02020603050405020304" pitchFamily="18" charset="0"/>
                          <a:cs typeface="Times New Roman" panose="02020603050405020304" pitchFamily="18" charset="0"/>
                        </a:rPr>
                        <a:t>2</a:t>
                      </a:r>
                      <a:r>
                        <a:rPr lang="ro-RO" sz="1700" u="none" strike="noStrike" dirty="0">
                          <a:effectLst/>
                          <a:latin typeface="Times New Roman" panose="02020603050405020304" pitchFamily="18" charset="0"/>
                          <a:cs typeface="Times New Roman" panose="02020603050405020304" pitchFamily="18" charset="0"/>
                        </a:rPr>
                        <a:t>O</a:t>
                      </a:r>
                      <a:r>
                        <a:rPr lang="ro-RO" sz="1700" u="none" strike="noStrike" baseline="-25000" dirty="0">
                          <a:effectLst/>
                          <a:latin typeface="Times New Roman" panose="02020603050405020304" pitchFamily="18" charset="0"/>
                          <a:cs typeface="Times New Roman" panose="02020603050405020304" pitchFamily="18" charset="0"/>
                        </a:rPr>
                        <a:t>3</a:t>
                      </a:r>
                      <a:endParaRPr lang="ro-RO" sz="17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tc>
                  <a:txBody>
                    <a:bodyPr/>
                    <a:lstStyle/>
                    <a:p>
                      <a:pPr algn="l" fontAlgn="b"/>
                      <a:r>
                        <a:rPr lang="ro-RO" sz="1700" u="none" strike="noStrike" dirty="0">
                          <a:effectLst/>
                          <a:latin typeface="Times New Roman" panose="02020603050405020304" pitchFamily="18" charset="0"/>
                          <a:cs typeface="Times New Roman" panose="02020603050405020304" pitchFamily="18" charset="0"/>
                        </a:rPr>
                        <a:t>193.5</a:t>
                      </a:r>
                      <a:r>
                        <a:rPr lang="en-US" sz="1700" u="none" strike="noStrike" dirty="0">
                          <a:effectLst/>
                          <a:latin typeface="Times New Roman" panose="02020603050405020304" pitchFamily="18" charset="0"/>
                          <a:cs typeface="Times New Roman" panose="02020603050405020304" pitchFamily="18" charset="0"/>
                        </a:rPr>
                        <a:t>±0.1</a:t>
                      </a:r>
                      <a:endParaRPr lang="ro-RO"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72" marR="3572" marT="3572" marB="0" anchor="b"/>
                </a:tc>
                <a:extLst>
                  <a:ext uri="{0D108BD9-81ED-4DB2-BD59-A6C34878D82A}">
                    <a16:rowId xmlns:a16="http://schemas.microsoft.com/office/drawing/2014/main" val="637192542"/>
                  </a:ext>
                </a:extLst>
              </a:tr>
            </a:tbl>
          </a:graphicData>
        </a:graphic>
      </p:graphicFrame>
      <p:sp>
        <p:nvSpPr>
          <p:cNvPr id="4" name="TextBox 3">
            <a:extLst>
              <a:ext uri="{FF2B5EF4-FFF2-40B4-BE49-F238E27FC236}">
                <a16:creationId xmlns:a16="http://schemas.microsoft.com/office/drawing/2014/main" id="{E8D334BD-97A2-9B55-7737-06C77ACC81ED}"/>
              </a:ext>
            </a:extLst>
          </p:cNvPr>
          <p:cNvSpPr txBox="1"/>
          <p:nvPr/>
        </p:nvSpPr>
        <p:spPr>
          <a:xfrm>
            <a:off x="2113790" y="5289158"/>
            <a:ext cx="6939725" cy="646331"/>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Deconvolution of high resolution XPS spectra in B1s region (binding energies found in the literature) </a:t>
            </a:r>
            <a:endParaRPr lang="ro-RO" dirty="0"/>
          </a:p>
        </p:txBody>
      </p:sp>
      <p:pic>
        <p:nvPicPr>
          <p:cNvPr id="6" name="Picture 5">
            <a:extLst>
              <a:ext uri="{FF2B5EF4-FFF2-40B4-BE49-F238E27FC236}">
                <a16:creationId xmlns:a16="http://schemas.microsoft.com/office/drawing/2014/main" id="{1381122D-242C-34D0-D7CD-724FD101AFA6}"/>
              </a:ext>
            </a:extLst>
          </p:cNvPr>
          <p:cNvPicPr>
            <a:picLocks noChangeAspect="1"/>
          </p:cNvPicPr>
          <p:nvPr/>
        </p:nvPicPr>
        <p:blipFill>
          <a:blip r:embed="rId2"/>
          <a:stretch>
            <a:fillRect/>
          </a:stretch>
        </p:blipFill>
        <p:spPr>
          <a:xfrm>
            <a:off x="1854368" y="1483055"/>
            <a:ext cx="2599182" cy="2009394"/>
          </a:xfrm>
          <a:prstGeom prst="rect">
            <a:avLst/>
          </a:prstGeom>
        </p:spPr>
      </p:pic>
      <p:pic>
        <p:nvPicPr>
          <p:cNvPr id="8" name="Picture 7">
            <a:extLst>
              <a:ext uri="{FF2B5EF4-FFF2-40B4-BE49-F238E27FC236}">
                <a16:creationId xmlns:a16="http://schemas.microsoft.com/office/drawing/2014/main" id="{CAAAC855-155B-E2E6-2C1C-A7FA60ABB39B}"/>
              </a:ext>
            </a:extLst>
          </p:cNvPr>
          <p:cNvPicPr>
            <a:picLocks noChangeAspect="1"/>
          </p:cNvPicPr>
          <p:nvPr/>
        </p:nvPicPr>
        <p:blipFill>
          <a:blip r:embed="rId3"/>
          <a:stretch>
            <a:fillRect/>
          </a:stretch>
        </p:blipFill>
        <p:spPr>
          <a:xfrm>
            <a:off x="4560547" y="1483055"/>
            <a:ext cx="2599182" cy="2009394"/>
          </a:xfrm>
          <a:prstGeom prst="rect">
            <a:avLst/>
          </a:prstGeom>
        </p:spPr>
      </p:pic>
      <p:pic>
        <p:nvPicPr>
          <p:cNvPr id="15" name="Picture 14">
            <a:extLst>
              <a:ext uri="{FF2B5EF4-FFF2-40B4-BE49-F238E27FC236}">
                <a16:creationId xmlns:a16="http://schemas.microsoft.com/office/drawing/2014/main" id="{C3A28643-9536-850E-7B34-EC0EA890DD4C}"/>
              </a:ext>
            </a:extLst>
          </p:cNvPr>
          <p:cNvPicPr>
            <a:picLocks noChangeAspect="1"/>
          </p:cNvPicPr>
          <p:nvPr/>
        </p:nvPicPr>
        <p:blipFill>
          <a:blip r:embed="rId4"/>
          <a:stretch>
            <a:fillRect/>
          </a:stretch>
        </p:blipFill>
        <p:spPr>
          <a:xfrm>
            <a:off x="1854369" y="3279763"/>
            <a:ext cx="2600325" cy="2009394"/>
          </a:xfrm>
          <a:prstGeom prst="rect">
            <a:avLst/>
          </a:prstGeom>
        </p:spPr>
      </p:pic>
      <p:pic>
        <p:nvPicPr>
          <p:cNvPr id="18" name="Picture 17">
            <a:extLst>
              <a:ext uri="{FF2B5EF4-FFF2-40B4-BE49-F238E27FC236}">
                <a16:creationId xmlns:a16="http://schemas.microsoft.com/office/drawing/2014/main" id="{E2503D19-980B-0E59-BAFF-BF0888F0F093}"/>
              </a:ext>
            </a:extLst>
          </p:cNvPr>
          <p:cNvPicPr>
            <a:picLocks noChangeAspect="1"/>
          </p:cNvPicPr>
          <p:nvPr/>
        </p:nvPicPr>
        <p:blipFill>
          <a:blip r:embed="rId5"/>
          <a:stretch>
            <a:fillRect/>
          </a:stretch>
        </p:blipFill>
        <p:spPr>
          <a:xfrm>
            <a:off x="4609994" y="3280272"/>
            <a:ext cx="2599182" cy="2009394"/>
          </a:xfrm>
          <a:prstGeom prst="rect">
            <a:avLst/>
          </a:prstGeom>
        </p:spPr>
      </p:pic>
      <p:sp>
        <p:nvSpPr>
          <p:cNvPr id="5" name="Footer Placeholder 3">
            <a:extLst>
              <a:ext uri="{FF2B5EF4-FFF2-40B4-BE49-F238E27FC236}">
                <a16:creationId xmlns:a16="http://schemas.microsoft.com/office/drawing/2014/main" id="{F8221921-7FD0-56BD-0A9C-4643FDFCB530}"/>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32</a:t>
            </a:fld>
            <a:endParaRPr lang="en-GB" altLang="en-US" dirty="0"/>
          </a:p>
        </p:txBody>
      </p:sp>
    </p:spTree>
    <p:extLst>
      <p:ext uri="{BB962C8B-B14F-4D97-AF65-F5344CB8AC3E}">
        <p14:creationId xmlns:p14="http://schemas.microsoft.com/office/powerpoint/2010/main" val="2776708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EF2649F-B55E-D0AE-003A-9E3716B3F86B}"/>
              </a:ext>
            </a:extLst>
          </p:cNvPr>
          <p:cNvGraphicFramePr>
            <a:graphicFrameLocks noChangeAspect="1"/>
          </p:cNvGraphicFramePr>
          <p:nvPr/>
        </p:nvGraphicFramePr>
        <p:xfrm>
          <a:off x="5860492" y="995038"/>
          <a:ext cx="4474108" cy="3942190"/>
        </p:xfrm>
        <a:graphic>
          <a:graphicData uri="http://schemas.openxmlformats.org/presentationml/2006/ole">
            <mc:AlternateContent xmlns:mc="http://schemas.openxmlformats.org/markup-compatibility/2006">
              <mc:Choice xmlns:v="urn:schemas-microsoft-com:vml" Requires="v">
                <p:oleObj name="Graph" r:id="rId2" imgW="4023360" imgH="3108960" progId="Origin50.Graph">
                  <p:embed/>
                </p:oleObj>
              </mc:Choice>
              <mc:Fallback>
                <p:oleObj name="Graph" r:id="rId2" imgW="4023360" imgH="3108960" progId="Origin50.Graph">
                  <p:embed/>
                  <p:pic>
                    <p:nvPicPr>
                      <p:cNvPr id="5" name="Object 4">
                        <a:extLst>
                          <a:ext uri="{FF2B5EF4-FFF2-40B4-BE49-F238E27FC236}">
                            <a16:creationId xmlns:a16="http://schemas.microsoft.com/office/drawing/2014/main" id="{AEF2649F-B55E-D0AE-003A-9E3716B3F86B}"/>
                          </a:ext>
                        </a:extLst>
                      </p:cNvPr>
                      <p:cNvPicPr/>
                      <p:nvPr/>
                    </p:nvPicPr>
                    <p:blipFill>
                      <a:blip r:embed="rId3"/>
                      <a:stretch>
                        <a:fillRect/>
                      </a:stretch>
                    </p:blipFill>
                    <p:spPr>
                      <a:xfrm>
                        <a:off x="5860492" y="995038"/>
                        <a:ext cx="4474108" cy="394219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56B36D1-E533-0577-32F9-EFBAEE011C30}"/>
              </a:ext>
            </a:extLst>
          </p:cNvPr>
          <p:cNvSpPr txBox="1"/>
          <p:nvPr/>
        </p:nvSpPr>
        <p:spPr>
          <a:xfrm>
            <a:off x="6074848" y="4828086"/>
            <a:ext cx="4341375" cy="334707"/>
          </a:xfrm>
          <a:prstGeom prst="rect">
            <a:avLst/>
          </a:prstGeom>
          <a:noFill/>
        </p:spPr>
        <p:txBody>
          <a:bodyPr wrap="square">
            <a:spAutoFit/>
          </a:bodyPr>
          <a:lstStyle/>
          <a:p>
            <a:r>
              <a:rPr lang="en-GB" sz="1575" b="1" dirty="0">
                <a:latin typeface="Calibri" panose="020F0502020204030204" pitchFamily="34" charset="0"/>
                <a:ea typeface="Calibri" panose="020F0502020204030204" pitchFamily="34" charset="0"/>
                <a:cs typeface="Times New Roman" panose="02020603050405020304" pitchFamily="18" charset="0"/>
              </a:rPr>
              <a:t>Diagram with percentages of B1s components</a:t>
            </a:r>
            <a:endParaRPr lang="ro-RO" sz="1575" b="1" dirty="0"/>
          </a:p>
        </p:txBody>
      </p:sp>
      <p:sp>
        <p:nvSpPr>
          <p:cNvPr id="7" name="TextBox 6">
            <a:extLst>
              <a:ext uri="{FF2B5EF4-FFF2-40B4-BE49-F238E27FC236}">
                <a16:creationId xmlns:a16="http://schemas.microsoft.com/office/drawing/2014/main" id="{1A013B64-1726-4CE7-927A-193D661E45C7}"/>
              </a:ext>
            </a:extLst>
          </p:cNvPr>
          <p:cNvSpPr txBox="1"/>
          <p:nvPr/>
        </p:nvSpPr>
        <p:spPr>
          <a:xfrm>
            <a:off x="1769936" y="4828086"/>
            <a:ext cx="4573011" cy="334707"/>
          </a:xfrm>
          <a:prstGeom prst="rect">
            <a:avLst/>
          </a:prstGeom>
          <a:noFill/>
        </p:spPr>
        <p:txBody>
          <a:bodyPr wrap="square">
            <a:spAutoFit/>
          </a:bodyPr>
          <a:lstStyle/>
          <a:p>
            <a:r>
              <a:rPr lang="en-GB" sz="1575" b="1" dirty="0">
                <a:latin typeface="Calibri" panose="020F0502020204030204" pitchFamily="34" charset="0"/>
                <a:ea typeface="Calibri" panose="020F0502020204030204" pitchFamily="34" charset="0"/>
                <a:cs typeface="Times New Roman" panose="02020603050405020304" pitchFamily="18" charset="0"/>
              </a:rPr>
              <a:t>High resolution XPS spectra in the B1s region</a:t>
            </a:r>
            <a:endParaRPr lang="ro-RO" sz="1575" b="1" dirty="0"/>
          </a:p>
        </p:txBody>
      </p:sp>
      <p:sp>
        <p:nvSpPr>
          <p:cNvPr id="8" name="Title 1">
            <a:extLst>
              <a:ext uri="{FF2B5EF4-FFF2-40B4-BE49-F238E27FC236}">
                <a16:creationId xmlns:a16="http://schemas.microsoft.com/office/drawing/2014/main" id="{015CCAEC-D8A9-C26B-0962-E1BCEDE9B6A0}"/>
              </a:ext>
            </a:extLst>
          </p:cNvPr>
          <p:cNvSpPr>
            <a:spLocks noGrp="1"/>
          </p:cNvSpPr>
          <p:nvPr>
            <p:ph type="title"/>
          </p:nvPr>
        </p:nvSpPr>
        <p:spPr>
          <a:xfrm>
            <a:off x="1663637" y="866"/>
            <a:ext cx="8393711" cy="994172"/>
          </a:xfrm>
        </p:spPr>
        <p:txBody>
          <a:bodyPr>
            <a:normAutofit/>
          </a:bodyPr>
          <a:lstStyle/>
          <a:p>
            <a:r>
              <a:rPr lang="ro-RO" sz="2400" b="1" dirty="0">
                <a:latin typeface="Tahoma" panose="020B0604030504040204" pitchFamily="34" charset="0"/>
                <a:ea typeface="Tahoma" panose="020B0604030504040204" pitchFamily="34" charset="0"/>
                <a:cs typeface="Tahoma" panose="020B0604030504040204" pitchFamily="34" charset="0"/>
              </a:rPr>
              <a:t>XPS investigation</a:t>
            </a:r>
            <a:r>
              <a:rPr lang="en-US" sz="2400" b="1" dirty="0">
                <a:latin typeface="Tahoma" panose="020B0604030504040204" pitchFamily="34" charset="0"/>
                <a:ea typeface="Tahoma" panose="020B0604030504040204" pitchFamily="34" charset="0"/>
                <a:cs typeface="Tahoma" panose="020B0604030504040204" pitchFamily="34" charset="0"/>
              </a:rPr>
              <a:t>- High resolution in B1s regions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and bonding types and their percentage</a:t>
            </a:r>
            <a:endParaRPr lang="ro-RO" sz="24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2D58202-C085-2CE8-9CF5-DB87DD34C59E}"/>
              </a:ext>
            </a:extLst>
          </p:cNvPr>
          <p:cNvSpPr txBox="1"/>
          <p:nvPr/>
        </p:nvSpPr>
        <p:spPr>
          <a:xfrm>
            <a:off x="1775778" y="4857781"/>
            <a:ext cx="8229354" cy="999825"/>
          </a:xfrm>
          <a:prstGeom prst="rect">
            <a:avLst/>
          </a:prstGeom>
          <a:noFill/>
        </p:spPr>
        <p:txBody>
          <a:bodyPr wrap="square">
            <a:spAutoFit/>
          </a:bodyPr>
          <a:lstStyle/>
          <a:p>
            <a:pPr>
              <a:lnSpc>
                <a:spcPct val="107000"/>
              </a:lnSpc>
              <a:spcAft>
                <a:spcPts val="600"/>
              </a:spcAft>
            </a:pPr>
            <a:r>
              <a:rPr lang="en-GB" sz="135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13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650" b="1" kern="100" dirty="0">
                <a:ea typeface="Calibri" panose="020F0502020204030204" pitchFamily="34" charset="0"/>
                <a:cs typeface="Times New Roman" panose="02020603050405020304" pitchFamily="18" charset="0"/>
              </a:rPr>
              <a:t>J-L contain metallic boron </a:t>
            </a:r>
            <a:r>
              <a:rPr lang="en-GB" sz="1650" kern="100" dirty="0">
                <a:ea typeface="Calibri" panose="020F0502020204030204" pitchFamily="34" charset="0"/>
                <a:cs typeface="Times New Roman" panose="02020603050405020304" pitchFamily="18" charset="0"/>
              </a:rPr>
              <a:t>and J-H shows the most oxidized boron. </a:t>
            </a:r>
          </a:p>
          <a:p>
            <a:pPr>
              <a:lnSpc>
                <a:spcPct val="107000"/>
              </a:lnSpc>
              <a:spcAft>
                <a:spcPts val="600"/>
              </a:spcAft>
            </a:pPr>
            <a:r>
              <a:rPr lang="en-GB" sz="1650" b="1" kern="100" dirty="0">
                <a:ea typeface="Calibri" panose="020F0502020204030204" pitchFamily="34" charset="0"/>
                <a:cs typeface="Times New Roman" panose="02020603050405020304" pitchFamily="18" charset="0"/>
              </a:rPr>
              <a:t>GD samples presents boron nitride bond </a:t>
            </a:r>
            <a:r>
              <a:rPr lang="en-GB" sz="1650" kern="100" dirty="0">
                <a:ea typeface="Calibri" panose="020F0502020204030204" pitchFamily="34" charset="0"/>
                <a:cs typeface="Times New Roman" panose="02020603050405020304" pitchFamily="18" charset="0"/>
              </a:rPr>
              <a:t>type because of poor vacuum - mechanical pumps. </a:t>
            </a:r>
            <a:endParaRPr lang="en-US" sz="1650" kern="100" dirty="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4FBF762-81DA-13B2-1526-13D127FE3CD3}"/>
              </a:ext>
            </a:extLst>
          </p:cNvPr>
          <p:cNvPicPr>
            <a:picLocks noChangeAspect="1"/>
          </p:cNvPicPr>
          <p:nvPr/>
        </p:nvPicPr>
        <p:blipFill>
          <a:blip r:embed="rId4"/>
          <a:stretch>
            <a:fillRect/>
          </a:stretch>
        </p:blipFill>
        <p:spPr>
          <a:xfrm>
            <a:off x="1717508" y="966831"/>
            <a:ext cx="4343400" cy="3969015"/>
          </a:xfrm>
          <a:prstGeom prst="rect">
            <a:avLst/>
          </a:prstGeom>
        </p:spPr>
      </p:pic>
      <p:sp>
        <p:nvSpPr>
          <p:cNvPr id="4" name="Footer Placeholder 3">
            <a:extLst>
              <a:ext uri="{FF2B5EF4-FFF2-40B4-BE49-F238E27FC236}">
                <a16:creationId xmlns:a16="http://schemas.microsoft.com/office/drawing/2014/main" id="{F4A34D90-9C36-7410-5000-5E78F2B0A3FA}"/>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33</a:t>
            </a:fld>
            <a:endParaRPr lang="en-GB" altLang="en-US" dirty="0"/>
          </a:p>
        </p:txBody>
      </p:sp>
    </p:spTree>
    <p:extLst>
      <p:ext uri="{BB962C8B-B14F-4D97-AF65-F5344CB8AC3E}">
        <p14:creationId xmlns:p14="http://schemas.microsoft.com/office/powerpoint/2010/main" val="988809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1739-123F-C704-0BD6-D75146A657FC}"/>
              </a:ext>
            </a:extLst>
          </p:cNvPr>
          <p:cNvSpPr>
            <a:spLocks noGrp="1"/>
          </p:cNvSpPr>
          <p:nvPr>
            <p:ph type="title"/>
          </p:nvPr>
        </p:nvSpPr>
        <p:spPr>
          <a:xfrm>
            <a:off x="1643744" y="-23234"/>
            <a:ext cx="9024257" cy="994172"/>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Composition of boron PECVD samples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for various temperatures </a:t>
            </a:r>
          </a:p>
        </p:txBody>
      </p:sp>
      <p:graphicFrame>
        <p:nvGraphicFramePr>
          <p:cNvPr id="7" name="Table 6">
            <a:extLst>
              <a:ext uri="{FF2B5EF4-FFF2-40B4-BE49-F238E27FC236}">
                <a16:creationId xmlns:a16="http://schemas.microsoft.com/office/drawing/2014/main" id="{9B4781A1-48FB-3BA3-8D99-A1FD8B4FDA6A}"/>
              </a:ext>
            </a:extLst>
          </p:cNvPr>
          <p:cNvGraphicFramePr>
            <a:graphicFrameLocks noGrp="1"/>
          </p:cNvGraphicFramePr>
          <p:nvPr/>
        </p:nvGraphicFramePr>
        <p:xfrm>
          <a:off x="1833977" y="2440449"/>
          <a:ext cx="3129640" cy="1313260"/>
        </p:xfrm>
        <a:graphic>
          <a:graphicData uri="http://schemas.openxmlformats.org/drawingml/2006/table">
            <a:tbl>
              <a:tblPr/>
              <a:tblGrid>
                <a:gridCol w="625928">
                  <a:extLst>
                    <a:ext uri="{9D8B030D-6E8A-4147-A177-3AD203B41FA5}">
                      <a16:colId xmlns:a16="http://schemas.microsoft.com/office/drawing/2014/main" val="60227982"/>
                    </a:ext>
                  </a:extLst>
                </a:gridCol>
                <a:gridCol w="625928">
                  <a:extLst>
                    <a:ext uri="{9D8B030D-6E8A-4147-A177-3AD203B41FA5}">
                      <a16:colId xmlns:a16="http://schemas.microsoft.com/office/drawing/2014/main" val="1543509503"/>
                    </a:ext>
                  </a:extLst>
                </a:gridCol>
                <a:gridCol w="625928">
                  <a:extLst>
                    <a:ext uri="{9D8B030D-6E8A-4147-A177-3AD203B41FA5}">
                      <a16:colId xmlns:a16="http://schemas.microsoft.com/office/drawing/2014/main" val="2062244508"/>
                    </a:ext>
                  </a:extLst>
                </a:gridCol>
                <a:gridCol w="625928">
                  <a:extLst>
                    <a:ext uri="{9D8B030D-6E8A-4147-A177-3AD203B41FA5}">
                      <a16:colId xmlns:a16="http://schemas.microsoft.com/office/drawing/2014/main" val="2753107033"/>
                    </a:ext>
                  </a:extLst>
                </a:gridCol>
                <a:gridCol w="625928">
                  <a:extLst>
                    <a:ext uri="{9D8B030D-6E8A-4147-A177-3AD203B41FA5}">
                      <a16:colId xmlns:a16="http://schemas.microsoft.com/office/drawing/2014/main" val="2993388731"/>
                    </a:ext>
                  </a:extLst>
                </a:gridCol>
              </a:tblGrid>
              <a:tr h="255032">
                <a:tc>
                  <a:txBody>
                    <a:bodyPr/>
                    <a:lstStyle/>
                    <a:p>
                      <a:pPr algn="l" fontAlgn="b"/>
                      <a:endParaRPr lang="ro-RO" sz="1700" b="1" i="0"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5">
                        <a:lumMod val="60000"/>
                        <a:lumOff val="4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RT</a:t>
                      </a:r>
                    </a:p>
                  </a:txBody>
                  <a:tcPr marL="3572" marR="3572" marT="3572" marB="0" anchor="b">
                    <a:lnL>
                      <a:noFill/>
                    </a:lnL>
                    <a:lnR>
                      <a:noFill/>
                    </a:lnR>
                    <a:lnT>
                      <a:noFill/>
                    </a:lnT>
                    <a:lnB>
                      <a:noFill/>
                    </a:lnB>
                    <a:solidFill>
                      <a:schemeClr val="accent5">
                        <a:lumMod val="40000"/>
                        <a:lumOff val="6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400C</a:t>
                      </a:r>
                    </a:p>
                  </a:txBody>
                  <a:tcPr marL="3572" marR="3572" marT="3572" marB="0" anchor="b">
                    <a:lnL>
                      <a:noFill/>
                    </a:lnL>
                    <a:lnR>
                      <a:noFill/>
                    </a:lnR>
                    <a:lnT>
                      <a:noFill/>
                    </a:lnT>
                    <a:lnB>
                      <a:noFill/>
                    </a:lnB>
                    <a:solidFill>
                      <a:schemeClr val="accent5">
                        <a:lumMod val="40000"/>
                        <a:lumOff val="6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600C</a:t>
                      </a:r>
                    </a:p>
                  </a:txBody>
                  <a:tcPr marL="3572" marR="3572" marT="3572" marB="0" anchor="b">
                    <a:lnL>
                      <a:noFill/>
                    </a:lnL>
                    <a:lnR>
                      <a:noFill/>
                    </a:lnR>
                    <a:lnT>
                      <a:noFill/>
                    </a:lnT>
                    <a:lnB>
                      <a:noFill/>
                    </a:lnB>
                    <a:solidFill>
                      <a:schemeClr val="accent5">
                        <a:lumMod val="40000"/>
                        <a:lumOff val="6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700C</a:t>
                      </a:r>
                    </a:p>
                  </a:txBody>
                  <a:tcPr marL="3572" marR="3572" marT="3572"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178064081"/>
                  </a:ext>
                </a:extLst>
              </a:tr>
              <a:tr h="255032">
                <a:tc>
                  <a:txBody>
                    <a:bodyPr/>
                    <a:lstStyle/>
                    <a:p>
                      <a:pPr algn="l" fontAlgn="b"/>
                      <a:r>
                        <a:rPr lang="ro-RO" sz="1700" b="1" i="0" u="none" strike="noStrike" dirty="0">
                          <a:solidFill>
                            <a:schemeClr val="bg1"/>
                          </a:solidFill>
                          <a:effectLst/>
                          <a:latin typeface="Calibri" panose="020F0502020204030204" pitchFamily="34" charset="0"/>
                        </a:rPr>
                        <a:t>B 1s</a:t>
                      </a:r>
                    </a:p>
                  </a:txBody>
                  <a:tcPr marL="3572" marR="3572" marT="3572" marB="0" anchor="b">
                    <a:lnL>
                      <a:noFill/>
                    </a:lnL>
                    <a:lnR>
                      <a:noFill/>
                    </a:lnR>
                    <a:lnT>
                      <a:noFill/>
                    </a:lnT>
                    <a:lnB>
                      <a:noFill/>
                    </a:lnB>
                    <a:solidFill>
                      <a:schemeClr val="accent5">
                        <a:lumMod val="60000"/>
                        <a:lumOff val="4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34.9</a:t>
                      </a:r>
                    </a:p>
                  </a:txBody>
                  <a:tcPr marL="3572" marR="3572" marT="3572" marB="0" anchor="b">
                    <a:lnL>
                      <a:noFill/>
                    </a:lnL>
                    <a:lnR>
                      <a:noFill/>
                    </a:lnR>
                    <a:lnT>
                      <a:noFill/>
                    </a:lnT>
                    <a:lnB>
                      <a:noFill/>
                    </a:lnB>
                  </a:tcPr>
                </a:tc>
                <a:tc>
                  <a:txBody>
                    <a:bodyPr/>
                    <a:lstStyle/>
                    <a:p>
                      <a:pPr algn="l" fontAlgn="b"/>
                      <a:r>
                        <a:rPr lang="ro-RO" sz="1700" b="1" i="0" u="none" strike="noStrike" dirty="0">
                          <a:solidFill>
                            <a:srgbClr val="000000"/>
                          </a:solidFill>
                          <a:effectLst/>
                          <a:latin typeface="Calibri" panose="020F0502020204030204" pitchFamily="34" charset="0"/>
                        </a:rPr>
                        <a:t>34.9</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32.6</a:t>
                      </a:r>
                    </a:p>
                  </a:txBody>
                  <a:tcPr marL="3572" marR="3572" marT="3572" marB="0" anchor="b">
                    <a:lnL>
                      <a:noFill/>
                    </a:lnL>
                    <a:lnR>
                      <a:noFill/>
                    </a:lnR>
                    <a:lnT>
                      <a:noFill/>
                    </a:lnT>
                    <a:lnB>
                      <a:noFill/>
                    </a:lnB>
                  </a:tcPr>
                </a:tc>
                <a:tc>
                  <a:txBody>
                    <a:bodyPr/>
                    <a:lstStyle/>
                    <a:p>
                      <a:pPr algn="l" fontAlgn="b"/>
                      <a:r>
                        <a:rPr lang="ro-RO" sz="1700" b="1" i="0" u="none" strike="noStrike" dirty="0">
                          <a:solidFill>
                            <a:srgbClr val="000000"/>
                          </a:solidFill>
                          <a:effectLst/>
                          <a:latin typeface="Calibri" panose="020F0502020204030204" pitchFamily="34" charset="0"/>
                        </a:rPr>
                        <a:t>34.0</a:t>
                      </a:r>
                    </a:p>
                  </a:txBody>
                  <a:tcPr marL="3572" marR="3572" marT="3572" marB="0" anchor="b">
                    <a:lnL>
                      <a:noFill/>
                    </a:lnL>
                    <a:lnR>
                      <a:noFill/>
                    </a:lnR>
                    <a:lnT>
                      <a:noFill/>
                    </a:lnT>
                    <a:lnB>
                      <a:noFill/>
                    </a:lnB>
                  </a:tcPr>
                </a:tc>
                <a:extLst>
                  <a:ext uri="{0D108BD9-81ED-4DB2-BD59-A6C34878D82A}">
                    <a16:rowId xmlns:a16="http://schemas.microsoft.com/office/drawing/2014/main" val="2038013217"/>
                  </a:ext>
                </a:extLst>
              </a:tr>
              <a:tr h="255032">
                <a:tc>
                  <a:txBody>
                    <a:bodyPr/>
                    <a:lstStyle/>
                    <a:p>
                      <a:pPr algn="l" fontAlgn="b"/>
                      <a:r>
                        <a:rPr lang="ro-RO" sz="1700" b="1" i="0" u="none" strike="noStrike" dirty="0">
                          <a:solidFill>
                            <a:schemeClr val="bg1"/>
                          </a:solidFill>
                          <a:effectLst/>
                          <a:latin typeface="Calibri" panose="020F0502020204030204" pitchFamily="34" charset="0"/>
                        </a:rPr>
                        <a:t>C 1s</a:t>
                      </a:r>
                    </a:p>
                  </a:txBody>
                  <a:tcPr marL="3572" marR="3572" marT="3572" marB="0" anchor="b">
                    <a:lnL>
                      <a:noFill/>
                    </a:lnL>
                    <a:lnR>
                      <a:noFill/>
                    </a:lnR>
                    <a:lnT>
                      <a:noFill/>
                    </a:lnT>
                    <a:lnB>
                      <a:noFill/>
                    </a:lnB>
                    <a:solidFill>
                      <a:schemeClr val="accent5">
                        <a:lumMod val="60000"/>
                        <a:lumOff val="40000"/>
                      </a:schemeClr>
                    </a:solidFill>
                  </a:tcPr>
                </a:tc>
                <a:tc>
                  <a:txBody>
                    <a:bodyPr/>
                    <a:lstStyle/>
                    <a:p>
                      <a:pPr algn="l" fontAlgn="b"/>
                      <a:r>
                        <a:rPr lang="ro-RO" sz="1700" b="1" i="0" u="none" strike="noStrike">
                          <a:solidFill>
                            <a:srgbClr val="000000"/>
                          </a:solidFill>
                          <a:effectLst/>
                          <a:latin typeface="Calibri" panose="020F0502020204030204" pitchFamily="34" charset="0"/>
                        </a:rPr>
                        <a:t>6.1</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13.1</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16.7</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14.9</a:t>
                      </a:r>
                    </a:p>
                  </a:txBody>
                  <a:tcPr marL="3572" marR="3572" marT="3572" marB="0" anchor="b">
                    <a:lnL>
                      <a:noFill/>
                    </a:lnL>
                    <a:lnR>
                      <a:noFill/>
                    </a:lnR>
                    <a:lnT>
                      <a:noFill/>
                    </a:lnT>
                    <a:lnB>
                      <a:noFill/>
                    </a:lnB>
                  </a:tcPr>
                </a:tc>
                <a:extLst>
                  <a:ext uri="{0D108BD9-81ED-4DB2-BD59-A6C34878D82A}">
                    <a16:rowId xmlns:a16="http://schemas.microsoft.com/office/drawing/2014/main" val="719335523"/>
                  </a:ext>
                </a:extLst>
              </a:tr>
              <a:tr h="255032">
                <a:tc>
                  <a:txBody>
                    <a:bodyPr/>
                    <a:lstStyle/>
                    <a:p>
                      <a:pPr algn="l" fontAlgn="b"/>
                      <a:r>
                        <a:rPr lang="ro-RO" sz="1700" b="1" i="0" u="none" strike="noStrike" dirty="0">
                          <a:solidFill>
                            <a:schemeClr val="bg1"/>
                          </a:solidFill>
                          <a:effectLst/>
                          <a:latin typeface="Calibri" panose="020F0502020204030204" pitchFamily="34" charset="0"/>
                        </a:rPr>
                        <a:t>N 1s</a:t>
                      </a:r>
                    </a:p>
                  </a:txBody>
                  <a:tcPr marL="3572" marR="3572" marT="3572" marB="0" anchor="b">
                    <a:lnL>
                      <a:noFill/>
                    </a:lnL>
                    <a:lnR>
                      <a:noFill/>
                    </a:lnR>
                    <a:lnT>
                      <a:noFill/>
                    </a:lnT>
                    <a:lnB>
                      <a:noFill/>
                    </a:lnB>
                    <a:solidFill>
                      <a:schemeClr val="accent5">
                        <a:lumMod val="60000"/>
                        <a:lumOff val="40000"/>
                      </a:schemeClr>
                    </a:solidFill>
                  </a:tcPr>
                </a:tc>
                <a:tc>
                  <a:txBody>
                    <a:bodyPr/>
                    <a:lstStyle/>
                    <a:p>
                      <a:pPr algn="l" fontAlgn="b"/>
                      <a:r>
                        <a:rPr lang="ro-RO" sz="1700" b="1" i="0" u="none" strike="noStrike">
                          <a:solidFill>
                            <a:srgbClr val="000000"/>
                          </a:solidFill>
                          <a:effectLst/>
                          <a:latin typeface="Calibri" panose="020F0502020204030204" pitchFamily="34" charset="0"/>
                        </a:rPr>
                        <a:t>2.7</a:t>
                      </a:r>
                    </a:p>
                  </a:txBody>
                  <a:tcPr marL="3572" marR="3572" marT="3572" marB="0" anchor="b">
                    <a:lnL>
                      <a:noFill/>
                    </a:lnL>
                    <a:lnR>
                      <a:noFill/>
                    </a:lnR>
                    <a:lnT>
                      <a:noFill/>
                    </a:lnT>
                    <a:lnB>
                      <a:noFill/>
                    </a:lnB>
                  </a:tcPr>
                </a:tc>
                <a:tc>
                  <a:txBody>
                    <a:bodyPr/>
                    <a:lstStyle/>
                    <a:p>
                      <a:pPr algn="l" fontAlgn="b"/>
                      <a:r>
                        <a:rPr lang="ro-RO" sz="1700" b="1" i="0" u="none" strike="noStrike" dirty="0">
                          <a:solidFill>
                            <a:srgbClr val="000000"/>
                          </a:solidFill>
                          <a:effectLst/>
                          <a:latin typeface="Calibri" panose="020F0502020204030204" pitchFamily="34" charset="0"/>
                        </a:rPr>
                        <a:t>6.3</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8.2</a:t>
                      </a:r>
                    </a:p>
                  </a:txBody>
                  <a:tcPr marL="3572" marR="3572" marT="3572" marB="0" anchor="b">
                    <a:lnL>
                      <a:noFill/>
                    </a:lnL>
                    <a:lnR>
                      <a:noFill/>
                    </a:lnR>
                    <a:lnT>
                      <a:noFill/>
                    </a:lnT>
                    <a:lnB>
                      <a:noFill/>
                    </a:lnB>
                  </a:tcPr>
                </a:tc>
                <a:tc>
                  <a:txBody>
                    <a:bodyPr/>
                    <a:lstStyle/>
                    <a:p>
                      <a:pPr algn="l" fontAlgn="b"/>
                      <a:r>
                        <a:rPr lang="ro-RO" sz="1700" b="1" i="0" u="none" strike="noStrike" dirty="0">
                          <a:solidFill>
                            <a:srgbClr val="000000"/>
                          </a:solidFill>
                          <a:effectLst/>
                          <a:latin typeface="Calibri" panose="020F0502020204030204" pitchFamily="34" charset="0"/>
                        </a:rPr>
                        <a:t>13.0</a:t>
                      </a:r>
                    </a:p>
                  </a:txBody>
                  <a:tcPr marL="3572" marR="3572" marT="3572" marB="0" anchor="b">
                    <a:lnL>
                      <a:noFill/>
                    </a:lnL>
                    <a:lnR>
                      <a:noFill/>
                    </a:lnR>
                    <a:lnT>
                      <a:noFill/>
                    </a:lnT>
                    <a:lnB>
                      <a:noFill/>
                    </a:lnB>
                  </a:tcPr>
                </a:tc>
                <a:extLst>
                  <a:ext uri="{0D108BD9-81ED-4DB2-BD59-A6C34878D82A}">
                    <a16:rowId xmlns:a16="http://schemas.microsoft.com/office/drawing/2014/main" val="2661984755"/>
                  </a:ext>
                </a:extLst>
              </a:tr>
              <a:tr h="255032">
                <a:tc>
                  <a:txBody>
                    <a:bodyPr/>
                    <a:lstStyle/>
                    <a:p>
                      <a:pPr algn="l" fontAlgn="b"/>
                      <a:r>
                        <a:rPr lang="ro-RO" sz="1700" b="1" i="0" u="none" strike="noStrike" dirty="0">
                          <a:solidFill>
                            <a:schemeClr val="bg1"/>
                          </a:solidFill>
                          <a:effectLst/>
                          <a:latin typeface="Calibri" panose="020F0502020204030204" pitchFamily="34" charset="0"/>
                        </a:rPr>
                        <a:t>O 1s</a:t>
                      </a:r>
                    </a:p>
                  </a:txBody>
                  <a:tcPr marL="3572" marR="3572" marT="3572" marB="0" anchor="b">
                    <a:lnL>
                      <a:noFill/>
                    </a:lnL>
                    <a:lnR>
                      <a:noFill/>
                    </a:lnR>
                    <a:lnT>
                      <a:noFill/>
                    </a:lnT>
                    <a:lnB>
                      <a:noFill/>
                    </a:lnB>
                    <a:solidFill>
                      <a:schemeClr val="accent5">
                        <a:lumMod val="60000"/>
                        <a:lumOff val="40000"/>
                      </a:schemeClr>
                    </a:solidFill>
                  </a:tcPr>
                </a:tc>
                <a:tc>
                  <a:txBody>
                    <a:bodyPr/>
                    <a:lstStyle/>
                    <a:p>
                      <a:pPr algn="l" fontAlgn="b"/>
                      <a:r>
                        <a:rPr lang="ro-RO" sz="1700" b="1" i="0" u="none" strike="noStrike" dirty="0">
                          <a:solidFill>
                            <a:srgbClr val="000000"/>
                          </a:solidFill>
                          <a:effectLst/>
                          <a:latin typeface="Calibri" panose="020F0502020204030204" pitchFamily="34" charset="0"/>
                        </a:rPr>
                        <a:t>56.4</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45.7</a:t>
                      </a:r>
                    </a:p>
                  </a:txBody>
                  <a:tcPr marL="3572" marR="3572" marT="3572" marB="0" anchor="b">
                    <a:lnL>
                      <a:noFill/>
                    </a:lnL>
                    <a:lnR>
                      <a:noFill/>
                    </a:lnR>
                    <a:lnT>
                      <a:noFill/>
                    </a:lnT>
                    <a:lnB>
                      <a:noFill/>
                    </a:lnB>
                  </a:tcPr>
                </a:tc>
                <a:tc>
                  <a:txBody>
                    <a:bodyPr/>
                    <a:lstStyle/>
                    <a:p>
                      <a:pPr algn="l" fontAlgn="b"/>
                      <a:r>
                        <a:rPr lang="ro-RO" sz="1700" b="1" i="0" u="none" strike="noStrike">
                          <a:solidFill>
                            <a:srgbClr val="000000"/>
                          </a:solidFill>
                          <a:effectLst/>
                          <a:latin typeface="Calibri" panose="020F0502020204030204" pitchFamily="34" charset="0"/>
                        </a:rPr>
                        <a:t>42.5</a:t>
                      </a:r>
                    </a:p>
                  </a:txBody>
                  <a:tcPr marL="3572" marR="3572" marT="3572" marB="0" anchor="b">
                    <a:lnL>
                      <a:noFill/>
                    </a:lnL>
                    <a:lnR>
                      <a:noFill/>
                    </a:lnR>
                    <a:lnT>
                      <a:noFill/>
                    </a:lnT>
                    <a:lnB>
                      <a:noFill/>
                    </a:lnB>
                  </a:tcPr>
                </a:tc>
                <a:tc>
                  <a:txBody>
                    <a:bodyPr/>
                    <a:lstStyle/>
                    <a:p>
                      <a:pPr algn="l" fontAlgn="b"/>
                      <a:r>
                        <a:rPr lang="ro-RO" sz="1700" b="1" i="0" u="none" strike="noStrike" dirty="0">
                          <a:solidFill>
                            <a:srgbClr val="000000"/>
                          </a:solidFill>
                          <a:effectLst/>
                          <a:latin typeface="Calibri" panose="020F0502020204030204" pitchFamily="34" charset="0"/>
                        </a:rPr>
                        <a:t>38.1</a:t>
                      </a:r>
                    </a:p>
                  </a:txBody>
                  <a:tcPr marL="3572" marR="3572" marT="3572" marB="0" anchor="b">
                    <a:lnL>
                      <a:noFill/>
                    </a:lnL>
                    <a:lnR>
                      <a:noFill/>
                    </a:lnR>
                    <a:lnT>
                      <a:noFill/>
                    </a:lnT>
                    <a:lnB>
                      <a:noFill/>
                    </a:lnB>
                  </a:tcPr>
                </a:tc>
                <a:extLst>
                  <a:ext uri="{0D108BD9-81ED-4DB2-BD59-A6C34878D82A}">
                    <a16:rowId xmlns:a16="http://schemas.microsoft.com/office/drawing/2014/main" val="361977039"/>
                  </a:ext>
                </a:extLst>
              </a:tr>
            </a:tbl>
          </a:graphicData>
        </a:graphic>
      </p:graphicFrame>
      <p:graphicFrame>
        <p:nvGraphicFramePr>
          <p:cNvPr id="3" name="Object 2">
            <a:extLst>
              <a:ext uri="{FF2B5EF4-FFF2-40B4-BE49-F238E27FC236}">
                <a16:creationId xmlns:a16="http://schemas.microsoft.com/office/drawing/2014/main" id="{6411BA2C-FDE4-DA25-0463-DDE12972FD7F}"/>
              </a:ext>
            </a:extLst>
          </p:cNvPr>
          <p:cNvGraphicFramePr>
            <a:graphicFrameLocks noChangeAspect="1"/>
          </p:cNvGraphicFramePr>
          <p:nvPr/>
        </p:nvGraphicFramePr>
        <p:xfrm>
          <a:off x="1618095" y="3697483"/>
          <a:ext cx="3538407" cy="2734097"/>
        </p:xfrm>
        <a:graphic>
          <a:graphicData uri="http://schemas.openxmlformats.org/presentationml/2006/ole">
            <mc:AlternateContent xmlns:mc="http://schemas.openxmlformats.org/markup-compatibility/2006">
              <mc:Choice xmlns:v="urn:schemas-microsoft-com:vml" Requires="v">
                <p:oleObj name="Graph" r:id="rId3" imgW="4023360" imgH="3108960" progId="Origin50.Graph">
                  <p:embed/>
                </p:oleObj>
              </mc:Choice>
              <mc:Fallback>
                <p:oleObj name="Graph" r:id="rId3" imgW="4023360" imgH="3108960" progId="Origin50.Graph">
                  <p:embed/>
                  <p:pic>
                    <p:nvPicPr>
                      <p:cNvPr id="3" name="Object 2">
                        <a:extLst>
                          <a:ext uri="{FF2B5EF4-FFF2-40B4-BE49-F238E27FC236}">
                            <a16:creationId xmlns:a16="http://schemas.microsoft.com/office/drawing/2014/main" id="{6411BA2C-FDE4-DA25-0463-DDE12972FD7F}"/>
                          </a:ext>
                        </a:extLst>
                      </p:cNvPr>
                      <p:cNvPicPr/>
                      <p:nvPr/>
                    </p:nvPicPr>
                    <p:blipFill>
                      <a:blip r:embed="rId4"/>
                      <a:stretch>
                        <a:fillRect/>
                      </a:stretch>
                    </p:blipFill>
                    <p:spPr>
                      <a:xfrm>
                        <a:off x="1618095" y="3697483"/>
                        <a:ext cx="3538407" cy="2734097"/>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5DC508D5-0B0F-D16E-BCFD-8D3A425BAF0E}"/>
              </a:ext>
            </a:extLst>
          </p:cNvPr>
          <p:cNvCxnSpPr>
            <a:cxnSpLocks/>
          </p:cNvCxnSpPr>
          <p:nvPr/>
        </p:nvCxnSpPr>
        <p:spPr>
          <a:xfrm>
            <a:off x="5229329" y="898217"/>
            <a:ext cx="0" cy="576962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7C46D42-71D6-7A5C-8271-11F301874914}"/>
              </a:ext>
            </a:extLst>
          </p:cNvPr>
          <p:cNvSpPr txBox="1"/>
          <p:nvPr/>
        </p:nvSpPr>
        <p:spPr>
          <a:xfrm>
            <a:off x="1706531" y="1612836"/>
            <a:ext cx="3762080" cy="543162"/>
          </a:xfrm>
          <a:prstGeom prst="rect">
            <a:avLst/>
          </a:prstGeom>
          <a:noFill/>
        </p:spPr>
        <p:txBody>
          <a:bodyPr wrap="square">
            <a:spAutoFit/>
          </a:bodyPr>
          <a:lstStyle/>
          <a:p>
            <a:pPr>
              <a:lnSpc>
                <a:spcPct val="107000"/>
              </a:lnSpc>
              <a:spcAft>
                <a:spcPts val="600"/>
              </a:spcAft>
            </a:pPr>
            <a:r>
              <a:rPr lang="en-GB" sz="1400" kern="100" dirty="0">
                <a:latin typeface="Calibri" panose="020F0502020204030204" pitchFamily="34" charset="0"/>
                <a:ea typeface="Calibri" panose="020F0502020204030204" pitchFamily="34" charset="0"/>
                <a:cs typeface="Times New Roman" panose="02020603050405020304" pitchFamily="18" charset="0"/>
              </a:rPr>
              <a:t>Table with elemental composition from survey spectra for boron at various temperature</a:t>
            </a:r>
            <a:endParaRPr lang="ro-RO" sz="1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92D856-8BF1-F797-C007-9A5956FF746E}"/>
              </a:ext>
            </a:extLst>
          </p:cNvPr>
          <p:cNvSpPr txBox="1"/>
          <p:nvPr/>
        </p:nvSpPr>
        <p:spPr>
          <a:xfrm>
            <a:off x="5410257" y="4879459"/>
            <a:ext cx="4573011" cy="1165704"/>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High resolution XPS spectra in the B1s region of samples deposited at various temperature. </a:t>
            </a:r>
          </a:p>
          <a:p>
            <a:r>
              <a:rPr lang="en-US" b="1" dirty="0">
                <a:latin typeface="Calibri" panose="020F0502020204030204" pitchFamily="34" charset="0"/>
                <a:ea typeface="Calibri" panose="020F0502020204030204" pitchFamily="34" charset="0"/>
                <a:cs typeface="Times New Roman" panose="02020603050405020304" pitchFamily="18" charset="0"/>
              </a:rPr>
              <a:t>Samples present oxidized boron. </a:t>
            </a:r>
            <a:endParaRPr lang="en-GB" b="1" dirty="0">
              <a:latin typeface="Calibri" panose="020F0502020204030204" pitchFamily="34" charset="0"/>
              <a:ea typeface="Calibri" panose="020F0502020204030204" pitchFamily="34" charset="0"/>
              <a:cs typeface="Times New Roman" panose="02020603050405020304" pitchFamily="18" charset="0"/>
            </a:endParaRPr>
          </a:p>
          <a:p>
            <a:endParaRPr lang="ro-RO" sz="1575" b="1" dirty="0"/>
          </a:p>
        </p:txBody>
      </p:sp>
      <p:pic>
        <p:nvPicPr>
          <p:cNvPr id="11" name="Picture 10">
            <a:extLst>
              <a:ext uri="{FF2B5EF4-FFF2-40B4-BE49-F238E27FC236}">
                <a16:creationId xmlns:a16="http://schemas.microsoft.com/office/drawing/2014/main" id="{901913AB-9348-EDCD-8415-D02C4B1C3F23}"/>
              </a:ext>
            </a:extLst>
          </p:cNvPr>
          <p:cNvPicPr>
            <a:picLocks noChangeAspect="1"/>
          </p:cNvPicPr>
          <p:nvPr/>
        </p:nvPicPr>
        <p:blipFill>
          <a:blip r:embed="rId5"/>
          <a:stretch>
            <a:fillRect/>
          </a:stretch>
        </p:blipFill>
        <p:spPr>
          <a:xfrm>
            <a:off x="5156501" y="2420414"/>
            <a:ext cx="3319872" cy="2537285"/>
          </a:xfrm>
          <a:prstGeom prst="rect">
            <a:avLst/>
          </a:prstGeom>
        </p:spPr>
      </p:pic>
      <p:pic>
        <p:nvPicPr>
          <p:cNvPr id="14" name="Picture 13">
            <a:extLst>
              <a:ext uri="{FF2B5EF4-FFF2-40B4-BE49-F238E27FC236}">
                <a16:creationId xmlns:a16="http://schemas.microsoft.com/office/drawing/2014/main" id="{D24A9B05-7637-C33B-B822-71992FFC4AF4}"/>
              </a:ext>
            </a:extLst>
          </p:cNvPr>
          <p:cNvPicPr>
            <a:picLocks noChangeAspect="1"/>
          </p:cNvPicPr>
          <p:nvPr/>
        </p:nvPicPr>
        <p:blipFill>
          <a:blip r:embed="rId6"/>
          <a:stretch>
            <a:fillRect/>
          </a:stretch>
        </p:blipFill>
        <p:spPr>
          <a:xfrm>
            <a:off x="8115613" y="1131472"/>
            <a:ext cx="2369856" cy="2113434"/>
          </a:xfrm>
          <a:prstGeom prst="rect">
            <a:avLst/>
          </a:prstGeom>
        </p:spPr>
      </p:pic>
      <p:sp>
        <p:nvSpPr>
          <p:cNvPr id="5" name="Footer Placeholder 3">
            <a:extLst>
              <a:ext uri="{FF2B5EF4-FFF2-40B4-BE49-F238E27FC236}">
                <a16:creationId xmlns:a16="http://schemas.microsoft.com/office/drawing/2014/main" id="{4169EE7B-F8C6-B906-8CF7-020FEB49CAF6}"/>
              </a:ext>
            </a:extLst>
          </p:cNvPr>
          <p:cNvSpPr>
            <a:spLocks noGrp="1"/>
          </p:cNvSpPr>
          <p:nvPr>
            <p:ph type="ftr" sz="quarter" idx="10"/>
          </p:nvPr>
        </p:nvSpPr>
        <p:spPr>
          <a:xfrm>
            <a:off x="2105603" y="6425921"/>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34</a:t>
            </a:fld>
            <a:endParaRPr lang="en-GB" altLang="en-US" dirty="0"/>
          </a:p>
        </p:txBody>
      </p:sp>
    </p:spTree>
    <p:extLst>
      <p:ext uri="{BB962C8B-B14F-4D97-AF65-F5344CB8AC3E}">
        <p14:creationId xmlns:p14="http://schemas.microsoft.com/office/powerpoint/2010/main" val="1657700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244004-061A-39B1-FD06-6429B59973B8}"/>
              </a:ext>
            </a:extLst>
          </p:cNvPr>
          <p:cNvSpPr txBox="1"/>
          <p:nvPr/>
        </p:nvSpPr>
        <p:spPr>
          <a:xfrm>
            <a:off x="1734410" y="97458"/>
            <a:ext cx="8246636" cy="727122"/>
          </a:xfrm>
          <a:prstGeom prst="rect">
            <a:avLst/>
          </a:prstGeom>
          <a:noFill/>
        </p:spPr>
        <p:txBody>
          <a:bodyPr wrap="square" rtlCol="0">
            <a:spAutoFit/>
          </a:bodyPr>
          <a:lstStyle/>
          <a:p>
            <a:r>
              <a:rPr lang="en-GB" sz="2400" b="1" dirty="0">
                <a:latin typeface="Tahoma" panose="020B0604030504040204" pitchFamily="34" charset="0"/>
                <a:ea typeface="Tahoma" panose="020B0604030504040204" pitchFamily="34" charset="0"/>
                <a:cs typeface="Tahoma" panose="020B0604030504040204" pitchFamily="34" charset="0"/>
              </a:rPr>
              <a:t>Time stability of composition in time </a:t>
            </a:r>
          </a:p>
          <a:p>
            <a:r>
              <a:rPr lang="en-GB" sz="1650" dirty="0">
                <a:latin typeface="Tahoma" panose="020B0604030504040204" pitchFamily="34" charset="0"/>
                <a:ea typeface="Tahoma" panose="020B0604030504040204" pitchFamily="34" charset="0"/>
                <a:cs typeface="Tahoma" panose="020B0604030504040204" pitchFamily="34" charset="0"/>
              </a:rPr>
              <a:t>(</a:t>
            </a:r>
            <a:r>
              <a:rPr lang="en-GB" sz="1650" i="1" dirty="0">
                <a:latin typeface="Tahoma" panose="020B0604030504040204" pitchFamily="34" charset="0"/>
                <a:ea typeface="Tahoma" panose="020B0604030504040204" pitchFamily="34" charset="0"/>
                <a:cs typeface="Tahoma" panose="020B0604030504040204" pitchFamily="34" charset="0"/>
              </a:rPr>
              <a:t>after 6 months</a:t>
            </a:r>
            <a:r>
              <a:rPr lang="en-GB" sz="1650" dirty="0">
                <a:latin typeface="Tahoma" panose="020B0604030504040204" pitchFamily="34" charset="0"/>
                <a:ea typeface="Tahoma" panose="020B0604030504040204" pitchFamily="34" charset="0"/>
                <a:cs typeface="Tahoma" panose="020B0604030504040204" pitchFamily="34" charset="0"/>
              </a:rPr>
              <a:t>, substrates Si)  </a:t>
            </a:r>
            <a:endParaRPr lang="en-US" sz="165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E7117E2D-D72D-6FBE-E4D1-046D097E9F19}"/>
              </a:ext>
            </a:extLst>
          </p:cNvPr>
          <p:cNvGraphicFramePr>
            <a:graphicFrameLocks noGrp="1"/>
          </p:cNvGraphicFramePr>
          <p:nvPr/>
        </p:nvGraphicFramePr>
        <p:xfrm>
          <a:off x="1992314" y="1448405"/>
          <a:ext cx="6730551" cy="1313260"/>
        </p:xfrm>
        <a:graphic>
          <a:graphicData uri="http://schemas.openxmlformats.org/drawingml/2006/table">
            <a:tbl>
              <a:tblPr/>
              <a:tblGrid>
                <a:gridCol w="747839">
                  <a:extLst>
                    <a:ext uri="{9D8B030D-6E8A-4147-A177-3AD203B41FA5}">
                      <a16:colId xmlns:a16="http://schemas.microsoft.com/office/drawing/2014/main" val="2127621996"/>
                    </a:ext>
                  </a:extLst>
                </a:gridCol>
                <a:gridCol w="747839">
                  <a:extLst>
                    <a:ext uri="{9D8B030D-6E8A-4147-A177-3AD203B41FA5}">
                      <a16:colId xmlns:a16="http://schemas.microsoft.com/office/drawing/2014/main" val="3164077545"/>
                    </a:ext>
                  </a:extLst>
                </a:gridCol>
                <a:gridCol w="683102">
                  <a:extLst>
                    <a:ext uri="{9D8B030D-6E8A-4147-A177-3AD203B41FA5}">
                      <a16:colId xmlns:a16="http://schemas.microsoft.com/office/drawing/2014/main" val="2201794645"/>
                    </a:ext>
                  </a:extLst>
                </a:gridCol>
                <a:gridCol w="812511">
                  <a:extLst>
                    <a:ext uri="{9D8B030D-6E8A-4147-A177-3AD203B41FA5}">
                      <a16:colId xmlns:a16="http://schemas.microsoft.com/office/drawing/2014/main" val="999869897"/>
                    </a:ext>
                  </a:extLst>
                </a:gridCol>
                <a:gridCol w="732391">
                  <a:extLst>
                    <a:ext uri="{9D8B030D-6E8A-4147-A177-3AD203B41FA5}">
                      <a16:colId xmlns:a16="http://schemas.microsoft.com/office/drawing/2014/main" val="1045074920"/>
                    </a:ext>
                  </a:extLst>
                </a:gridCol>
                <a:gridCol w="763352">
                  <a:extLst>
                    <a:ext uri="{9D8B030D-6E8A-4147-A177-3AD203B41FA5}">
                      <a16:colId xmlns:a16="http://schemas.microsoft.com/office/drawing/2014/main" val="3533399636"/>
                    </a:ext>
                  </a:extLst>
                </a:gridCol>
                <a:gridCol w="747839">
                  <a:extLst>
                    <a:ext uri="{9D8B030D-6E8A-4147-A177-3AD203B41FA5}">
                      <a16:colId xmlns:a16="http://schemas.microsoft.com/office/drawing/2014/main" val="3852906820"/>
                    </a:ext>
                  </a:extLst>
                </a:gridCol>
                <a:gridCol w="747839">
                  <a:extLst>
                    <a:ext uri="{9D8B030D-6E8A-4147-A177-3AD203B41FA5}">
                      <a16:colId xmlns:a16="http://schemas.microsoft.com/office/drawing/2014/main" val="4265009646"/>
                    </a:ext>
                  </a:extLst>
                </a:gridCol>
                <a:gridCol w="747839">
                  <a:extLst>
                    <a:ext uri="{9D8B030D-6E8A-4147-A177-3AD203B41FA5}">
                      <a16:colId xmlns:a16="http://schemas.microsoft.com/office/drawing/2014/main" val="2795391738"/>
                    </a:ext>
                  </a:extLst>
                </a:gridCol>
              </a:tblGrid>
              <a:tr h="255032">
                <a:tc>
                  <a:txBody>
                    <a:bodyPr/>
                    <a:lstStyle/>
                    <a:p>
                      <a:pPr algn="l" fontAlgn="b"/>
                      <a:endParaRPr lang="ro-RO" sz="1700" b="0" i="0"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0" i="0" u="none" strike="noStrike" dirty="0">
                          <a:solidFill>
                            <a:srgbClr val="000000"/>
                          </a:solidFill>
                          <a:effectLst/>
                          <a:latin typeface="Calibri" panose="020F0502020204030204" pitchFamily="34" charset="0"/>
                        </a:rPr>
                        <a:t>GD-H</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en-US" sz="1700" b="0" i="0" u="none" strike="noStrike" dirty="0">
                          <a:solidFill>
                            <a:srgbClr val="000000"/>
                          </a:solidFill>
                          <a:effectLst/>
                          <a:latin typeface="Calibri" panose="020F0502020204030204" pitchFamily="34" charset="0"/>
                        </a:rPr>
                        <a:t>  </a:t>
                      </a:r>
                      <a:r>
                        <a:rPr lang="en-US" sz="1700" b="0" i="1" u="none" strike="noStrike" dirty="0">
                          <a:solidFill>
                            <a:srgbClr val="000000"/>
                          </a:solidFill>
                          <a:effectLst/>
                          <a:latin typeface="Calibri" panose="020F0502020204030204" pitchFamily="34" charset="0"/>
                        </a:rPr>
                        <a:t>+6 m</a:t>
                      </a:r>
                      <a:endParaRPr lang="ro-RO" sz="1700" b="0" i="1"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0" i="0" u="none" strike="noStrike" dirty="0">
                          <a:solidFill>
                            <a:srgbClr val="000000"/>
                          </a:solidFill>
                          <a:effectLst/>
                          <a:latin typeface="Calibri" panose="020F0502020204030204" pitchFamily="34" charset="0"/>
                        </a:rPr>
                        <a:t>GD-L</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en-US" sz="1700" b="0" i="1" u="none" strike="noStrike" dirty="0">
                          <a:solidFill>
                            <a:srgbClr val="000000"/>
                          </a:solidFill>
                          <a:effectLst/>
                          <a:latin typeface="Calibri" panose="020F0502020204030204" pitchFamily="34" charset="0"/>
                        </a:rPr>
                        <a:t>+6 m</a:t>
                      </a:r>
                      <a:endParaRPr lang="ro-RO" sz="1700" b="0" i="0"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0" i="0" u="none" strike="noStrike" dirty="0">
                          <a:solidFill>
                            <a:srgbClr val="000000"/>
                          </a:solidFill>
                          <a:effectLst/>
                          <a:latin typeface="Calibri" panose="020F0502020204030204" pitchFamily="34" charset="0"/>
                        </a:rPr>
                        <a:t>J-H</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en-US" sz="1700" b="0" i="1" u="none" strike="noStrike" dirty="0">
                          <a:solidFill>
                            <a:srgbClr val="000000"/>
                          </a:solidFill>
                          <a:effectLst/>
                          <a:latin typeface="Calibri" panose="020F0502020204030204" pitchFamily="34" charset="0"/>
                        </a:rPr>
                        <a:t>+6 m</a:t>
                      </a:r>
                      <a:endParaRPr lang="ro-RO" sz="1700" b="0" i="0"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0" i="0" u="none" strike="noStrike" dirty="0">
                          <a:solidFill>
                            <a:srgbClr val="000000"/>
                          </a:solidFill>
                          <a:effectLst/>
                          <a:latin typeface="Calibri" panose="020F0502020204030204" pitchFamily="34" charset="0"/>
                        </a:rPr>
                        <a:t>J-L</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en-US" sz="1700" b="0" i="1" u="none" strike="noStrike" dirty="0">
                          <a:solidFill>
                            <a:srgbClr val="000000"/>
                          </a:solidFill>
                          <a:effectLst/>
                          <a:latin typeface="Calibri" panose="020F0502020204030204" pitchFamily="34" charset="0"/>
                        </a:rPr>
                        <a:t>+6 m</a:t>
                      </a:r>
                      <a:endParaRPr lang="ro-RO" sz="1700" b="0" i="0" u="none" strike="noStrike" dirty="0">
                        <a:solidFill>
                          <a:srgbClr val="000000"/>
                        </a:solidFill>
                        <a:effectLst/>
                        <a:latin typeface="Calibri" panose="020F0502020204030204" pitchFamily="34" charset="0"/>
                      </a:endParaRPr>
                    </a:p>
                  </a:txBody>
                  <a:tcPr marL="3572" marR="3572" marT="3572"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018451641"/>
                  </a:ext>
                </a:extLst>
              </a:tr>
              <a:tr h="255032">
                <a:tc>
                  <a:txBody>
                    <a:bodyPr/>
                    <a:lstStyle/>
                    <a:p>
                      <a:pPr algn="l" fontAlgn="b"/>
                      <a:r>
                        <a:rPr lang="ro-RO" sz="1700" b="0" i="0" u="none" strike="noStrike" dirty="0">
                          <a:solidFill>
                            <a:srgbClr val="000000"/>
                          </a:solidFill>
                          <a:effectLst/>
                          <a:latin typeface="Calibri" panose="020F0502020204030204" pitchFamily="34" charset="0"/>
                        </a:rPr>
                        <a:t>B 1s</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1" i="0" u="none" strike="noStrike" dirty="0">
                          <a:solidFill>
                            <a:srgbClr val="3333FF"/>
                          </a:solidFill>
                          <a:effectLst/>
                          <a:latin typeface="Calibri" panose="020F0502020204030204" pitchFamily="34" charset="0"/>
                        </a:rPr>
                        <a:t>34.1</a:t>
                      </a:r>
                    </a:p>
                  </a:txBody>
                  <a:tcPr marL="3572" marR="3572" marT="3572" marB="0" anchor="b">
                    <a:lnL>
                      <a:noFill/>
                    </a:lnL>
                    <a:lnR>
                      <a:noFill/>
                    </a:lnR>
                    <a:lnT>
                      <a:noFill/>
                    </a:lnT>
                    <a:lnB>
                      <a:noFill/>
                    </a:lnB>
                  </a:tcPr>
                </a:tc>
                <a:tc>
                  <a:txBody>
                    <a:bodyPr/>
                    <a:lstStyle/>
                    <a:p>
                      <a:pPr algn="r" fontAlgn="b"/>
                      <a:r>
                        <a:rPr lang="ro-RO" sz="1700" b="0" i="1" u="sng" strike="noStrike" dirty="0">
                          <a:solidFill>
                            <a:srgbClr val="3333FF"/>
                          </a:solidFill>
                          <a:effectLst/>
                          <a:latin typeface="Calibri" panose="020F0502020204030204" pitchFamily="34" charset="0"/>
                        </a:rPr>
                        <a:t>34.0</a:t>
                      </a:r>
                    </a:p>
                  </a:txBody>
                  <a:tcPr marL="3572" marR="3572" marT="3572" marB="0" anchor="b">
                    <a:lnL>
                      <a:noFill/>
                    </a:lnL>
                    <a:lnR>
                      <a:noFill/>
                    </a:lnR>
                    <a:lnT>
                      <a:noFill/>
                    </a:lnT>
                    <a:lnB>
                      <a:noFill/>
                    </a:lnB>
                  </a:tcPr>
                </a:tc>
                <a:tc>
                  <a:txBody>
                    <a:bodyPr/>
                    <a:lstStyle/>
                    <a:p>
                      <a:pPr algn="r" fontAlgn="b"/>
                      <a:r>
                        <a:rPr lang="ro-RO" sz="1700" b="1" i="0" u="none" strike="noStrike">
                          <a:solidFill>
                            <a:srgbClr val="3333FF"/>
                          </a:solidFill>
                          <a:effectLst/>
                          <a:latin typeface="Calibri" panose="020F0502020204030204" pitchFamily="34" charset="0"/>
                        </a:rPr>
                        <a:t>39.8</a:t>
                      </a:r>
                    </a:p>
                  </a:txBody>
                  <a:tcPr marL="3572" marR="3572" marT="3572" marB="0" anchor="b">
                    <a:lnL>
                      <a:noFill/>
                    </a:lnL>
                    <a:lnR>
                      <a:noFill/>
                    </a:lnR>
                    <a:lnT>
                      <a:noFill/>
                    </a:lnT>
                    <a:lnB>
                      <a:noFill/>
                    </a:lnB>
                  </a:tcPr>
                </a:tc>
                <a:tc>
                  <a:txBody>
                    <a:bodyPr/>
                    <a:lstStyle/>
                    <a:p>
                      <a:pPr algn="r" fontAlgn="b"/>
                      <a:r>
                        <a:rPr lang="ro-RO" sz="1700" b="0" i="1" u="sng" strike="noStrike" dirty="0">
                          <a:solidFill>
                            <a:srgbClr val="3333FF"/>
                          </a:solidFill>
                          <a:effectLst/>
                          <a:latin typeface="Calibri" panose="020F0502020204030204" pitchFamily="34" charset="0"/>
                        </a:rPr>
                        <a:t>31.8</a:t>
                      </a:r>
                    </a:p>
                  </a:txBody>
                  <a:tcPr marL="3572" marR="3572" marT="3572" marB="0" anchor="b">
                    <a:lnL>
                      <a:noFill/>
                    </a:lnL>
                    <a:lnR>
                      <a:noFill/>
                    </a:lnR>
                    <a:lnT>
                      <a:noFill/>
                    </a:lnT>
                    <a:lnB>
                      <a:noFill/>
                    </a:lnB>
                  </a:tcPr>
                </a:tc>
                <a:tc>
                  <a:txBody>
                    <a:bodyPr/>
                    <a:lstStyle/>
                    <a:p>
                      <a:pPr algn="r" fontAlgn="b"/>
                      <a:r>
                        <a:rPr lang="ro-RO" sz="1700" b="1" i="0" u="none" strike="noStrike" dirty="0">
                          <a:solidFill>
                            <a:srgbClr val="3333FF"/>
                          </a:solidFill>
                          <a:effectLst/>
                          <a:latin typeface="Calibri" panose="020F0502020204030204" pitchFamily="34" charset="0"/>
                        </a:rPr>
                        <a:t>31.4</a:t>
                      </a:r>
                    </a:p>
                  </a:txBody>
                  <a:tcPr marL="3572" marR="3572" marT="3572" marB="0" anchor="b">
                    <a:lnL>
                      <a:noFill/>
                    </a:lnL>
                    <a:lnR>
                      <a:noFill/>
                    </a:lnR>
                    <a:lnT>
                      <a:noFill/>
                    </a:lnT>
                    <a:lnB>
                      <a:noFill/>
                    </a:lnB>
                  </a:tcPr>
                </a:tc>
                <a:tc>
                  <a:txBody>
                    <a:bodyPr/>
                    <a:lstStyle/>
                    <a:p>
                      <a:pPr algn="r" fontAlgn="b"/>
                      <a:r>
                        <a:rPr lang="ro-RO" sz="1700" b="0" i="1" u="sng" strike="noStrike">
                          <a:solidFill>
                            <a:srgbClr val="3333FF"/>
                          </a:solidFill>
                          <a:effectLst/>
                          <a:latin typeface="Calibri" panose="020F0502020204030204" pitchFamily="34" charset="0"/>
                        </a:rPr>
                        <a:t>31.1</a:t>
                      </a:r>
                    </a:p>
                  </a:txBody>
                  <a:tcPr marL="3572" marR="3572" marT="3572" marB="0" anchor="b">
                    <a:lnL>
                      <a:noFill/>
                    </a:lnL>
                    <a:lnR>
                      <a:noFill/>
                    </a:lnR>
                    <a:lnT>
                      <a:noFill/>
                    </a:lnT>
                    <a:lnB>
                      <a:noFill/>
                    </a:lnB>
                  </a:tcPr>
                </a:tc>
                <a:tc>
                  <a:txBody>
                    <a:bodyPr/>
                    <a:lstStyle/>
                    <a:p>
                      <a:pPr algn="r" fontAlgn="b"/>
                      <a:r>
                        <a:rPr lang="ro-RO" sz="1700" b="1" i="0" u="none" strike="noStrike">
                          <a:solidFill>
                            <a:srgbClr val="3333FF"/>
                          </a:solidFill>
                          <a:effectLst/>
                          <a:latin typeface="Calibri" panose="020F0502020204030204" pitchFamily="34" charset="0"/>
                        </a:rPr>
                        <a:t>46.6</a:t>
                      </a:r>
                    </a:p>
                  </a:txBody>
                  <a:tcPr marL="3572" marR="3572" marT="3572" marB="0" anchor="b">
                    <a:lnL>
                      <a:noFill/>
                    </a:lnL>
                    <a:lnR>
                      <a:noFill/>
                    </a:lnR>
                    <a:lnT>
                      <a:noFill/>
                    </a:lnT>
                    <a:lnB>
                      <a:noFill/>
                    </a:lnB>
                  </a:tcPr>
                </a:tc>
                <a:tc>
                  <a:txBody>
                    <a:bodyPr/>
                    <a:lstStyle/>
                    <a:p>
                      <a:pPr algn="r" fontAlgn="b"/>
                      <a:r>
                        <a:rPr lang="ro-RO" sz="1700" b="0" i="1" u="sng" strike="noStrike">
                          <a:solidFill>
                            <a:srgbClr val="3333FF"/>
                          </a:solidFill>
                          <a:effectLst/>
                          <a:latin typeface="Calibri" panose="020F0502020204030204" pitchFamily="34" charset="0"/>
                        </a:rPr>
                        <a:t>39.8</a:t>
                      </a:r>
                    </a:p>
                  </a:txBody>
                  <a:tcPr marL="3572" marR="3572" marT="3572" marB="0" anchor="b">
                    <a:lnL>
                      <a:noFill/>
                    </a:lnL>
                    <a:lnR>
                      <a:noFill/>
                    </a:lnR>
                    <a:lnT>
                      <a:noFill/>
                    </a:lnT>
                    <a:lnB>
                      <a:noFill/>
                    </a:lnB>
                  </a:tcPr>
                </a:tc>
                <a:extLst>
                  <a:ext uri="{0D108BD9-81ED-4DB2-BD59-A6C34878D82A}">
                    <a16:rowId xmlns:a16="http://schemas.microsoft.com/office/drawing/2014/main" val="3154912165"/>
                  </a:ext>
                </a:extLst>
              </a:tr>
              <a:tr h="255032">
                <a:tc>
                  <a:txBody>
                    <a:bodyPr/>
                    <a:lstStyle/>
                    <a:p>
                      <a:pPr algn="l" fontAlgn="b"/>
                      <a:r>
                        <a:rPr lang="ro-RO" sz="1700" b="0" i="0" u="none" strike="noStrike" dirty="0">
                          <a:solidFill>
                            <a:srgbClr val="000000"/>
                          </a:solidFill>
                          <a:effectLst/>
                          <a:latin typeface="Calibri" panose="020F0502020204030204" pitchFamily="34" charset="0"/>
                        </a:rPr>
                        <a:t>C 1s</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1" i="0" u="none" strike="noStrike">
                          <a:solidFill>
                            <a:srgbClr val="000000"/>
                          </a:solidFill>
                          <a:effectLst/>
                          <a:latin typeface="Calibri" panose="020F0502020204030204" pitchFamily="34" charset="0"/>
                        </a:rPr>
                        <a:t>20.1</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000000"/>
                          </a:solidFill>
                          <a:effectLst/>
                          <a:latin typeface="Calibri" panose="020F0502020204030204" pitchFamily="34" charset="0"/>
                        </a:rPr>
                        <a:t>27.2</a:t>
                      </a:r>
                    </a:p>
                  </a:txBody>
                  <a:tcPr marL="3572" marR="3572" marT="3572" marB="0" anchor="b">
                    <a:lnL>
                      <a:noFill/>
                    </a:lnL>
                    <a:lnR>
                      <a:noFill/>
                    </a:lnR>
                    <a:lnT>
                      <a:noFill/>
                    </a:lnT>
                    <a:lnB>
                      <a:noFill/>
                    </a:lnB>
                  </a:tcPr>
                </a:tc>
                <a:tc>
                  <a:txBody>
                    <a:bodyPr/>
                    <a:lstStyle/>
                    <a:p>
                      <a:pPr algn="r" fontAlgn="b"/>
                      <a:r>
                        <a:rPr lang="ro-RO" sz="1700" b="1" i="0" u="none" strike="noStrike" dirty="0">
                          <a:solidFill>
                            <a:srgbClr val="000000"/>
                          </a:solidFill>
                          <a:effectLst/>
                          <a:latin typeface="Calibri" panose="020F0502020204030204" pitchFamily="34" charset="0"/>
                        </a:rPr>
                        <a:t>19.5</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000000"/>
                          </a:solidFill>
                          <a:effectLst/>
                          <a:latin typeface="Calibri" panose="020F0502020204030204" pitchFamily="34" charset="0"/>
                        </a:rPr>
                        <a:t>28.6</a:t>
                      </a:r>
                    </a:p>
                  </a:txBody>
                  <a:tcPr marL="3572" marR="3572" marT="3572" marB="0" anchor="b">
                    <a:lnL>
                      <a:noFill/>
                    </a:lnL>
                    <a:lnR>
                      <a:noFill/>
                    </a:lnR>
                    <a:lnT>
                      <a:noFill/>
                    </a:lnT>
                    <a:lnB>
                      <a:noFill/>
                    </a:lnB>
                  </a:tcPr>
                </a:tc>
                <a:tc>
                  <a:txBody>
                    <a:bodyPr/>
                    <a:lstStyle/>
                    <a:p>
                      <a:pPr algn="r" fontAlgn="b"/>
                      <a:r>
                        <a:rPr lang="ro-RO" sz="1700" b="1" i="0" u="none" strike="noStrike">
                          <a:solidFill>
                            <a:srgbClr val="000000"/>
                          </a:solidFill>
                          <a:effectLst/>
                          <a:latin typeface="Calibri" panose="020F0502020204030204" pitchFamily="34" charset="0"/>
                        </a:rPr>
                        <a:t>8.2</a:t>
                      </a:r>
                    </a:p>
                  </a:txBody>
                  <a:tcPr marL="3572" marR="3572" marT="3572" marB="0" anchor="b">
                    <a:lnL>
                      <a:noFill/>
                    </a:lnL>
                    <a:lnR>
                      <a:noFill/>
                    </a:lnR>
                    <a:lnT>
                      <a:noFill/>
                    </a:lnT>
                    <a:lnB>
                      <a:noFill/>
                    </a:lnB>
                  </a:tcPr>
                </a:tc>
                <a:tc>
                  <a:txBody>
                    <a:bodyPr/>
                    <a:lstStyle/>
                    <a:p>
                      <a:pPr algn="r" fontAlgn="b"/>
                      <a:r>
                        <a:rPr lang="ro-RO" sz="1700" b="0" i="1" u="none" strike="noStrike">
                          <a:solidFill>
                            <a:srgbClr val="000000"/>
                          </a:solidFill>
                          <a:effectLst/>
                          <a:latin typeface="Calibri" panose="020F0502020204030204" pitchFamily="34" charset="0"/>
                        </a:rPr>
                        <a:t>26.4</a:t>
                      </a:r>
                    </a:p>
                  </a:txBody>
                  <a:tcPr marL="3572" marR="3572" marT="3572" marB="0" anchor="b">
                    <a:lnL>
                      <a:noFill/>
                    </a:lnL>
                    <a:lnR>
                      <a:noFill/>
                    </a:lnR>
                    <a:lnT>
                      <a:noFill/>
                    </a:lnT>
                    <a:lnB>
                      <a:noFill/>
                    </a:lnB>
                  </a:tcPr>
                </a:tc>
                <a:tc>
                  <a:txBody>
                    <a:bodyPr/>
                    <a:lstStyle/>
                    <a:p>
                      <a:pPr algn="r" fontAlgn="b"/>
                      <a:r>
                        <a:rPr lang="ro-RO" sz="1700" b="1" i="0" u="none" strike="noStrike">
                          <a:solidFill>
                            <a:srgbClr val="000000"/>
                          </a:solidFill>
                          <a:effectLst/>
                          <a:latin typeface="Calibri" panose="020F0502020204030204" pitchFamily="34" charset="0"/>
                        </a:rPr>
                        <a:t>18.3</a:t>
                      </a:r>
                    </a:p>
                  </a:txBody>
                  <a:tcPr marL="3572" marR="3572" marT="3572" marB="0" anchor="b">
                    <a:lnL>
                      <a:noFill/>
                    </a:lnL>
                    <a:lnR>
                      <a:noFill/>
                    </a:lnR>
                    <a:lnT>
                      <a:noFill/>
                    </a:lnT>
                    <a:lnB>
                      <a:noFill/>
                    </a:lnB>
                  </a:tcPr>
                </a:tc>
                <a:tc>
                  <a:txBody>
                    <a:bodyPr/>
                    <a:lstStyle/>
                    <a:p>
                      <a:pPr algn="r" fontAlgn="b"/>
                      <a:r>
                        <a:rPr lang="ro-RO" sz="1700" b="0" i="1" u="none" strike="noStrike">
                          <a:solidFill>
                            <a:srgbClr val="000000"/>
                          </a:solidFill>
                          <a:effectLst/>
                          <a:latin typeface="Calibri" panose="020F0502020204030204" pitchFamily="34" charset="0"/>
                        </a:rPr>
                        <a:t>30.9</a:t>
                      </a:r>
                    </a:p>
                  </a:txBody>
                  <a:tcPr marL="3572" marR="3572" marT="3572" marB="0" anchor="b">
                    <a:lnL>
                      <a:noFill/>
                    </a:lnL>
                    <a:lnR>
                      <a:noFill/>
                    </a:lnR>
                    <a:lnT>
                      <a:noFill/>
                    </a:lnT>
                    <a:lnB>
                      <a:noFill/>
                    </a:lnB>
                  </a:tcPr>
                </a:tc>
                <a:extLst>
                  <a:ext uri="{0D108BD9-81ED-4DB2-BD59-A6C34878D82A}">
                    <a16:rowId xmlns:a16="http://schemas.microsoft.com/office/drawing/2014/main" val="832223500"/>
                  </a:ext>
                </a:extLst>
              </a:tr>
              <a:tr h="255032">
                <a:tc>
                  <a:txBody>
                    <a:bodyPr/>
                    <a:lstStyle/>
                    <a:p>
                      <a:pPr algn="l" fontAlgn="b"/>
                      <a:r>
                        <a:rPr lang="ro-RO" sz="1700" b="0" i="0" u="none" strike="noStrike" dirty="0">
                          <a:solidFill>
                            <a:srgbClr val="000000"/>
                          </a:solidFill>
                          <a:effectLst/>
                          <a:latin typeface="Calibri" panose="020F0502020204030204" pitchFamily="34" charset="0"/>
                        </a:rPr>
                        <a:t>N 1s</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1" i="0" u="none" strike="noStrike">
                          <a:solidFill>
                            <a:srgbClr val="000000"/>
                          </a:solidFill>
                          <a:effectLst/>
                          <a:latin typeface="Calibri" panose="020F0502020204030204" pitchFamily="34" charset="0"/>
                        </a:rPr>
                        <a:t>17.6</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000000"/>
                          </a:solidFill>
                          <a:effectLst/>
                          <a:latin typeface="Calibri" panose="020F0502020204030204" pitchFamily="34" charset="0"/>
                        </a:rPr>
                        <a:t>19.7</a:t>
                      </a:r>
                    </a:p>
                  </a:txBody>
                  <a:tcPr marL="3572" marR="3572" marT="3572" marB="0" anchor="b">
                    <a:lnL>
                      <a:noFill/>
                    </a:lnL>
                    <a:lnR>
                      <a:noFill/>
                    </a:lnR>
                    <a:lnT>
                      <a:noFill/>
                    </a:lnT>
                    <a:lnB>
                      <a:noFill/>
                    </a:lnB>
                  </a:tcPr>
                </a:tc>
                <a:tc>
                  <a:txBody>
                    <a:bodyPr/>
                    <a:lstStyle/>
                    <a:p>
                      <a:pPr algn="r" fontAlgn="b"/>
                      <a:r>
                        <a:rPr lang="ro-RO" sz="1700" b="1" i="0" u="none" strike="noStrike">
                          <a:solidFill>
                            <a:srgbClr val="000000"/>
                          </a:solidFill>
                          <a:effectLst/>
                          <a:latin typeface="Calibri" panose="020F0502020204030204" pitchFamily="34" charset="0"/>
                        </a:rPr>
                        <a:t>25.4</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000000"/>
                          </a:solidFill>
                          <a:effectLst/>
                          <a:latin typeface="Calibri" panose="020F0502020204030204" pitchFamily="34" charset="0"/>
                        </a:rPr>
                        <a:t>18.7</a:t>
                      </a:r>
                    </a:p>
                  </a:txBody>
                  <a:tcPr marL="3572" marR="3572" marT="3572" marB="0" anchor="b">
                    <a:lnL>
                      <a:noFill/>
                    </a:lnL>
                    <a:lnR>
                      <a:noFill/>
                    </a:lnR>
                    <a:lnT>
                      <a:noFill/>
                    </a:lnT>
                    <a:lnB>
                      <a:noFill/>
                    </a:lnB>
                  </a:tcPr>
                </a:tc>
                <a:tc>
                  <a:txBody>
                    <a:bodyPr/>
                    <a:lstStyle/>
                    <a:p>
                      <a:pPr algn="r" fontAlgn="b"/>
                      <a:r>
                        <a:rPr lang="ro-RO" sz="1700" b="1" i="0" u="none" strike="noStrike" dirty="0">
                          <a:solidFill>
                            <a:srgbClr val="000000"/>
                          </a:solidFill>
                          <a:effectLst/>
                          <a:latin typeface="Calibri" panose="020F0502020204030204" pitchFamily="34" charset="0"/>
                        </a:rPr>
                        <a:t>2.6</a:t>
                      </a:r>
                    </a:p>
                  </a:txBody>
                  <a:tcPr marL="3572" marR="3572" marT="3572" marB="0" anchor="b">
                    <a:lnL>
                      <a:noFill/>
                    </a:lnL>
                    <a:lnR>
                      <a:noFill/>
                    </a:lnR>
                    <a:lnT>
                      <a:noFill/>
                    </a:lnT>
                    <a:lnB>
                      <a:noFill/>
                    </a:lnB>
                  </a:tcPr>
                </a:tc>
                <a:tc>
                  <a:txBody>
                    <a:bodyPr/>
                    <a:lstStyle/>
                    <a:p>
                      <a:pPr algn="r" fontAlgn="b"/>
                      <a:r>
                        <a:rPr lang="ro-RO" sz="1700" b="0" i="1" u="none" strike="noStrike">
                          <a:solidFill>
                            <a:srgbClr val="000000"/>
                          </a:solidFill>
                          <a:effectLst/>
                          <a:latin typeface="Calibri" panose="020F0502020204030204" pitchFamily="34" charset="0"/>
                        </a:rPr>
                        <a:t>7.4</a:t>
                      </a:r>
                    </a:p>
                  </a:txBody>
                  <a:tcPr marL="3572" marR="3572" marT="3572" marB="0" anchor="b">
                    <a:lnL>
                      <a:noFill/>
                    </a:lnL>
                    <a:lnR>
                      <a:noFill/>
                    </a:lnR>
                    <a:lnT>
                      <a:noFill/>
                    </a:lnT>
                    <a:lnB>
                      <a:noFill/>
                    </a:lnB>
                  </a:tcPr>
                </a:tc>
                <a:tc>
                  <a:txBody>
                    <a:bodyPr/>
                    <a:lstStyle/>
                    <a:p>
                      <a:pPr algn="r" fontAlgn="b"/>
                      <a:r>
                        <a:rPr lang="ro-RO" sz="1700" b="1" i="0" u="none" strike="noStrike">
                          <a:solidFill>
                            <a:srgbClr val="000000"/>
                          </a:solidFill>
                          <a:effectLst/>
                          <a:latin typeface="Calibri" panose="020F0502020204030204" pitchFamily="34" charset="0"/>
                        </a:rPr>
                        <a:t>6.7</a:t>
                      </a:r>
                    </a:p>
                  </a:txBody>
                  <a:tcPr marL="3572" marR="3572" marT="3572" marB="0" anchor="b">
                    <a:lnL>
                      <a:noFill/>
                    </a:lnL>
                    <a:lnR>
                      <a:noFill/>
                    </a:lnR>
                    <a:lnT>
                      <a:noFill/>
                    </a:lnT>
                    <a:lnB>
                      <a:noFill/>
                    </a:lnB>
                  </a:tcPr>
                </a:tc>
                <a:tc>
                  <a:txBody>
                    <a:bodyPr/>
                    <a:lstStyle/>
                    <a:p>
                      <a:pPr algn="r" fontAlgn="b"/>
                      <a:r>
                        <a:rPr lang="ro-RO" sz="1700" b="0" i="1" u="none" strike="noStrike">
                          <a:solidFill>
                            <a:srgbClr val="000000"/>
                          </a:solidFill>
                          <a:effectLst/>
                          <a:latin typeface="Calibri" panose="020F0502020204030204" pitchFamily="34" charset="0"/>
                        </a:rPr>
                        <a:t>6.3</a:t>
                      </a:r>
                    </a:p>
                  </a:txBody>
                  <a:tcPr marL="3572" marR="3572" marT="3572" marB="0" anchor="b">
                    <a:lnL>
                      <a:noFill/>
                    </a:lnL>
                    <a:lnR>
                      <a:noFill/>
                    </a:lnR>
                    <a:lnT>
                      <a:noFill/>
                    </a:lnT>
                    <a:lnB>
                      <a:noFill/>
                    </a:lnB>
                  </a:tcPr>
                </a:tc>
                <a:extLst>
                  <a:ext uri="{0D108BD9-81ED-4DB2-BD59-A6C34878D82A}">
                    <a16:rowId xmlns:a16="http://schemas.microsoft.com/office/drawing/2014/main" val="1284486240"/>
                  </a:ext>
                </a:extLst>
              </a:tr>
              <a:tr h="255032">
                <a:tc>
                  <a:txBody>
                    <a:bodyPr/>
                    <a:lstStyle/>
                    <a:p>
                      <a:pPr algn="l" fontAlgn="b"/>
                      <a:r>
                        <a:rPr lang="ro-RO" sz="1700" b="0" i="0" u="none" strike="noStrike" dirty="0">
                          <a:solidFill>
                            <a:srgbClr val="000000"/>
                          </a:solidFill>
                          <a:effectLst/>
                          <a:latin typeface="Calibri" panose="020F0502020204030204" pitchFamily="34" charset="0"/>
                        </a:rPr>
                        <a:t>O 1s</a:t>
                      </a:r>
                    </a:p>
                  </a:txBody>
                  <a:tcPr marL="3572" marR="3572" marT="3572" marB="0" anchor="b">
                    <a:lnL>
                      <a:noFill/>
                    </a:lnL>
                    <a:lnR>
                      <a:noFill/>
                    </a:lnR>
                    <a:lnT>
                      <a:noFill/>
                    </a:lnT>
                    <a:lnB>
                      <a:noFill/>
                    </a:lnB>
                    <a:solidFill>
                      <a:schemeClr val="accent1">
                        <a:lumMod val="20000"/>
                        <a:lumOff val="80000"/>
                      </a:schemeClr>
                    </a:solidFill>
                  </a:tcPr>
                </a:tc>
                <a:tc>
                  <a:txBody>
                    <a:bodyPr/>
                    <a:lstStyle/>
                    <a:p>
                      <a:pPr algn="r" fontAlgn="b"/>
                      <a:r>
                        <a:rPr lang="ro-RO" sz="1700" b="1" i="0" u="none" strike="noStrike">
                          <a:solidFill>
                            <a:srgbClr val="FF0000"/>
                          </a:solidFill>
                          <a:effectLst/>
                          <a:latin typeface="Calibri" panose="020F0502020204030204" pitchFamily="34" charset="0"/>
                        </a:rPr>
                        <a:t>28.2</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FF0000"/>
                          </a:solidFill>
                          <a:effectLst/>
                          <a:latin typeface="Calibri" panose="020F0502020204030204" pitchFamily="34" charset="0"/>
                        </a:rPr>
                        <a:t>19.1</a:t>
                      </a:r>
                    </a:p>
                  </a:txBody>
                  <a:tcPr marL="3572" marR="3572" marT="3572" marB="0" anchor="b">
                    <a:lnL>
                      <a:noFill/>
                    </a:lnL>
                    <a:lnR>
                      <a:noFill/>
                    </a:lnR>
                    <a:lnT>
                      <a:noFill/>
                    </a:lnT>
                    <a:lnB>
                      <a:noFill/>
                    </a:lnB>
                  </a:tcPr>
                </a:tc>
                <a:tc>
                  <a:txBody>
                    <a:bodyPr/>
                    <a:lstStyle/>
                    <a:p>
                      <a:pPr algn="r" fontAlgn="b"/>
                      <a:r>
                        <a:rPr lang="ro-RO" sz="1700" b="1" i="0" u="none" strike="noStrike">
                          <a:solidFill>
                            <a:srgbClr val="FF0000"/>
                          </a:solidFill>
                          <a:effectLst/>
                          <a:latin typeface="Calibri" panose="020F0502020204030204" pitchFamily="34" charset="0"/>
                        </a:rPr>
                        <a:t>15.2</a:t>
                      </a:r>
                    </a:p>
                  </a:txBody>
                  <a:tcPr marL="3572" marR="3572" marT="3572" marB="0" anchor="b">
                    <a:lnL>
                      <a:noFill/>
                    </a:lnL>
                    <a:lnR>
                      <a:noFill/>
                    </a:lnR>
                    <a:lnT>
                      <a:noFill/>
                    </a:lnT>
                    <a:lnB>
                      <a:noFill/>
                    </a:lnB>
                  </a:tcPr>
                </a:tc>
                <a:tc>
                  <a:txBody>
                    <a:bodyPr/>
                    <a:lstStyle/>
                    <a:p>
                      <a:pPr algn="r" fontAlgn="b"/>
                      <a:r>
                        <a:rPr lang="ro-RO" sz="1700" b="0" i="1" u="none" strike="noStrike">
                          <a:solidFill>
                            <a:srgbClr val="FF0000"/>
                          </a:solidFill>
                          <a:effectLst/>
                          <a:latin typeface="Calibri" panose="020F0502020204030204" pitchFamily="34" charset="0"/>
                        </a:rPr>
                        <a:t>21.0</a:t>
                      </a:r>
                    </a:p>
                  </a:txBody>
                  <a:tcPr marL="3572" marR="3572" marT="3572" marB="0" anchor="b">
                    <a:lnL>
                      <a:noFill/>
                    </a:lnL>
                    <a:lnR>
                      <a:noFill/>
                    </a:lnR>
                    <a:lnT>
                      <a:noFill/>
                    </a:lnT>
                    <a:lnB>
                      <a:noFill/>
                    </a:lnB>
                  </a:tcPr>
                </a:tc>
                <a:tc>
                  <a:txBody>
                    <a:bodyPr/>
                    <a:lstStyle/>
                    <a:p>
                      <a:pPr algn="r" fontAlgn="b"/>
                      <a:r>
                        <a:rPr lang="ro-RO" sz="1700" b="1" i="0" u="none" strike="noStrike" dirty="0">
                          <a:solidFill>
                            <a:srgbClr val="FF0000"/>
                          </a:solidFill>
                          <a:effectLst/>
                          <a:latin typeface="Calibri" panose="020F0502020204030204" pitchFamily="34" charset="0"/>
                        </a:rPr>
                        <a:t>57.8</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FF0000"/>
                          </a:solidFill>
                          <a:effectLst/>
                          <a:latin typeface="Calibri" panose="020F0502020204030204" pitchFamily="34" charset="0"/>
                        </a:rPr>
                        <a:t>35.1</a:t>
                      </a:r>
                    </a:p>
                  </a:txBody>
                  <a:tcPr marL="3572" marR="3572" marT="3572" marB="0" anchor="b">
                    <a:lnL>
                      <a:noFill/>
                    </a:lnL>
                    <a:lnR>
                      <a:noFill/>
                    </a:lnR>
                    <a:lnT>
                      <a:noFill/>
                    </a:lnT>
                    <a:lnB>
                      <a:noFill/>
                    </a:lnB>
                  </a:tcPr>
                </a:tc>
                <a:tc>
                  <a:txBody>
                    <a:bodyPr/>
                    <a:lstStyle/>
                    <a:p>
                      <a:pPr algn="r" fontAlgn="b"/>
                      <a:r>
                        <a:rPr lang="ro-RO" sz="1700" b="1" i="0" u="none" strike="noStrike" dirty="0">
                          <a:solidFill>
                            <a:srgbClr val="FF0000"/>
                          </a:solidFill>
                          <a:effectLst/>
                          <a:latin typeface="Calibri" panose="020F0502020204030204" pitchFamily="34" charset="0"/>
                        </a:rPr>
                        <a:t>28.5</a:t>
                      </a:r>
                    </a:p>
                  </a:txBody>
                  <a:tcPr marL="3572" marR="3572" marT="3572" marB="0" anchor="b">
                    <a:lnL>
                      <a:noFill/>
                    </a:lnL>
                    <a:lnR>
                      <a:noFill/>
                    </a:lnR>
                    <a:lnT>
                      <a:noFill/>
                    </a:lnT>
                    <a:lnB>
                      <a:noFill/>
                    </a:lnB>
                  </a:tcPr>
                </a:tc>
                <a:tc>
                  <a:txBody>
                    <a:bodyPr/>
                    <a:lstStyle/>
                    <a:p>
                      <a:pPr algn="r" fontAlgn="b"/>
                      <a:r>
                        <a:rPr lang="ro-RO" sz="1700" b="0" i="1" u="none" strike="noStrike" dirty="0">
                          <a:solidFill>
                            <a:srgbClr val="FF0000"/>
                          </a:solidFill>
                          <a:effectLst/>
                          <a:latin typeface="Calibri" panose="020F0502020204030204" pitchFamily="34" charset="0"/>
                        </a:rPr>
                        <a:t>23.0</a:t>
                      </a:r>
                    </a:p>
                  </a:txBody>
                  <a:tcPr marL="3572" marR="3572" marT="3572" marB="0" anchor="b">
                    <a:lnL>
                      <a:noFill/>
                    </a:lnL>
                    <a:lnR>
                      <a:noFill/>
                    </a:lnR>
                    <a:lnT>
                      <a:noFill/>
                    </a:lnT>
                    <a:lnB>
                      <a:noFill/>
                    </a:lnB>
                  </a:tcPr>
                </a:tc>
                <a:extLst>
                  <a:ext uri="{0D108BD9-81ED-4DB2-BD59-A6C34878D82A}">
                    <a16:rowId xmlns:a16="http://schemas.microsoft.com/office/drawing/2014/main" val="387547365"/>
                  </a:ext>
                </a:extLst>
              </a:tr>
            </a:tbl>
          </a:graphicData>
        </a:graphic>
      </p:graphicFrame>
      <p:sp>
        <p:nvSpPr>
          <p:cNvPr id="2" name="TextBox 1">
            <a:extLst>
              <a:ext uri="{FF2B5EF4-FFF2-40B4-BE49-F238E27FC236}">
                <a16:creationId xmlns:a16="http://schemas.microsoft.com/office/drawing/2014/main" id="{A8332654-1E1F-D6DE-320D-4EF1FE09E017}"/>
              </a:ext>
            </a:extLst>
          </p:cNvPr>
          <p:cNvSpPr txBox="1"/>
          <p:nvPr/>
        </p:nvSpPr>
        <p:spPr>
          <a:xfrm>
            <a:off x="1734411" y="4879524"/>
            <a:ext cx="7938659" cy="646331"/>
          </a:xfrm>
          <a:prstGeom prst="rect">
            <a:avLst/>
          </a:prstGeom>
          <a:noFill/>
        </p:spPr>
        <p:txBody>
          <a:bodyPr wrap="square">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High resolution XPS spectra in the B1s region of boron PECVD samples measure after days and 6 months.</a:t>
            </a:r>
            <a:endParaRPr lang="ro-RO" b="1" dirty="0"/>
          </a:p>
        </p:txBody>
      </p:sp>
      <p:sp>
        <p:nvSpPr>
          <p:cNvPr id="5" name="TextBox 4">
            <a:extLst>
              <a:ext uri="{FF2B5EF4-FFF2-40B4-BE49-F238E27FC236}">
                <a16:creationId xmlns:a16="http://schemas.microsoft.com/office/drawing/2014/main" id="{00C36793-6919-30BE-DD45-104B92BAAF78}"/>
              </a:ext>
            </a:extLst>
          </p:cNvPr>
          <p:cNvSpPr txBox="1"/>
          <p:nvPr/>
        </p:nvSpPr>
        <p:spPr>
          <a:xfrm>
            <a:off x="1862087" y="1114952"/>
            <a:ext cx="8241675" cy="300082"/>
          </a:xfrm>
          <a:prstGeom prst="rect">
            <a:avLst/>
          </a:prstGeom>
          <a:noFill/>
        </p:spPr>
        <p:txBody>
          <a:bodyPr wrap="square">
            <a:spAutoFit/>
          </a:bodyPr>
          <a:lstStyle/>
          <a:p>
            <a:r>
              <a:rPr lang="en-GB" sz="1350" kern="100" dirty="0">
                <a:latin typeface="Calibri" panose="020F0502020204030204" pitchFamily="34" charset="0"/>
                <a:ea typeface="Calibri" panose="020F0502020204030204" pitchFamily="34" charset="0"/>
                <a:cs typeface="Times New Roman" panose="02020603050405020304" pitchFamily="18" charset="0"/>
              </a:rPr>
              <a:t>Table with elemental composition of initial and after 6 months of boron samples obtained by GD and plasma Jet</a:t>
            </a:r>
            <a:endParaRPr lang="en-US" dirty="0"/>
          </a:p>
        </p:txBody>
      </p:sp>
      <p:sp>
        <p:nvSpPr>
          <p:cNvPr id="3" name="TextBox 2">
            <a:extLst>
              <a:ext uri="{FF2B5EF4-FFF2-40B4-BE49-F238E27FC236}">
                <a16:creationId xmlns:a16="http://schemas.microsoft.com/office/drawing/2014/main" id="{BB7F0103-2ACE-7E7F-3DA0-B096AFF2C955}"/>
              </a:ext>
            </a:extLst>
          </p:cNvPr>
          <p:cNvSpPr txBox="1"/>
          <p:nvPr/>
        </p:nvSpPr>
        <p:spPr>
          <a:xfrm>
            <a:off x="1734410" y="5525854"/>
            <a:ext cx="8933590" cy="738664"/>
          </a:xfrm>
          <a:prstGeom prst="rect">
            <a:avLst/>
          </a:prstGeom>
          <a:noFill/>
        </p:spPr>
        <p:txBody>
          <a:bodyPr wrap="square">
            <a:spAutoFit/>
          </a:bodyPr>
          <a:lstStyle/>
          <a:p>
            <a:r>
              <a:rPr lang="en-GB" sz="1400" kern="100" dirty="0">
                <a:ea typeface="Calibri" panose="020F0502020204030204" pitchFamily="34" charset="0"/>
                <a:cs typeface="Times New Roman" panose="02020603050405020304" pitchFamily="18" charset="0"/>
              </a:rPr>
              <a:t>We can observed variation in B, C, N and O concentration. </a:t>
            </a:r>
          </a:p>
          <a:p>
            <a:r>
              <a:rPr lang="en-US" sz="1400" dirty="0"/>
              <a:t>The </a:t>
            </a:r>
            <a:r>
              <a:rPr lang="en-GB" sz="1400" kern="100" dirty="0">
                <a:ea typeface="Calibri" panose="020F0502020204030204" pitchFamily="34" charset="0"/>
                <a:cs typeface="Times New Roman" panose="02020603050405020304" pitchFamily="18" charset="0"/>
              </a:rPr>
              <a:t>GD samples that presents </a:t>
            </a:r>
            <a:r>
              <a:rPr lang="en-GB" sz="1400" b="1" kern="100" dirty="0">
                <a:ea typeface="Calibri" panose="020F0502020204030204" pitchFamily="34" charset="0"/>
                <a:cs typeface="Times New Roman" panose="02020603050405020304" pitchFamily="18" charset="0"/>
              </a:rPr>
              <a:t>boron nitride bonds </a:t>
            </a:r>
            <a:r>
              <a:rPr lang="en-GB" sz="1400" kern="100" dirty="0">
                <a:ea typeface="Calibri" panose="020F0502020204030204" pitchFamily="34" charset="0"/>
                <a:cs typeface="Times New Roman" panose="02020603050405020304" pitchFamily="18" charset="0"/>
              </a:rPr>
              <a:t>are quite stable because are difficult to oxidize over time.</a:t>
            </a:r>
          </a:p>
          <a:p>
            <a:r>
              <a:rPr lang="en-GB" sz="1400" kern="100" dirty="0">
                <a:ea typeface="Calibri" panose="020F0502020204030204" pitchFamily="34" charset="0"/>
                <a:cs typeface="Times New Roman" panose="02020603050405020304" pitchFamily="18" charset="0"/>
              </a:rPr>
              <a:t>In the J-L samples that contain B-B and B-C </a:t>
            </a:r>
            <a:r>
              <a:rPr lang="en-US" sz="1400" dirty="0"/>
              <a:t>remains almost the same shape. </a:t>
            </a:r>
            <a:endParaRPr lang="en-US" sz="1400" kern="100" dirty="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DD61B4C8-B126-863E-09B0-3AA9BCBDE93F}"/>
              </a:ext>
            </a:extLst>
          </p:cNvPr>
          <p:cNvPicPr>
            <a:picLocks noChangeAspect="1"/>
          </p:cNvPicPr>
          <p:nvPr/>
        </p:nvPicPr>
        <p:blipFill>
          <a:blip r:embed="rId2"/>
          <a:stretch>
            <a:fillRect/>
          </a:stretch>
        </p:blipFill>
        <p:spPr>
          <a:xfrm>
            <a:off x="2232689" y="2672982"/>
            <a:ext cx="2785364" cy="2267938"/>
          </a:xfrm>
          <a:prstGeom prst="rect">
            <a:avLst/>
          </a:prstGeom>
        </p:spPr>
      </p:pic>
      <p:pic>
        <p:nvPicPr>
          <p:cNvPr id="13" name="Picture 12">
            <a:extLst>
              <a:ext uri="{FF2B5EF4-FFF2-40B4-BE49-F238E27FC236}">
                <a16:creationId xmlns:a16="http://schemas.microsoft.com/office/drawing/2014/main" id="{2F6B91AD-C0B1-C4ED-917E-D81424B17378}"/>
              </a:ext>
            </a:extLst>
          </p:cNvPr>
          <p:cNvPicPr>
            <a:picLocks noChangeAspect="1"/>
          </p:cNvPicPr>
          <p:nvPr/>
        </p:nvPicPr>
        <p:blipFill>
          <a:blip r:embed="rId3"/>
          <a:stretch>
            <a:fillRect/>
          </a:stretch>
        </p:blipFill>
        <p:spPr>
          <a:xfrm>
            <a:off x="5258430" y="2690135"/>
            <a:ext cx="2842641" cy="2176313"/>
          </a:xfrm>
          <a:prstGeom prst="rect">
            <a:avLst/>
          </a:prstGeom>
        </p:spPr>
      </p:pic>
      <p:sp>
        <p:nvSpPr>
          <p:cNvPr id="7" name="Footer Placeholder 3">
            <a:extLst>
              <a:ext uri="{FF2B5EF4-FFF2-40B4-BE49-F238E27FC236}">
                <a16:creationId xmlns:a16="http://schemas.microsoft.com/office/drawing/2014/main" id="{504F36A7-3B68-C995-9473-262E6B939AFA}"/>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35</a:t>
            </a:fld>
            <a:endParaRPr lang="en-GB" altLang="en-US" dirty="0"/>
          </a:p>
        </p:txBody>
      </p:sp>
    </p:spTree>
    <p:extLst>
      <p:ext uri="{BB962C8B-B14F-4D97-AF65-F5344CB8AC3E}">
        <p14:creationId xmlns:p14="http://schemas.microsoft.com/office/powerpoint/2010/main" val="1953739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C85E-5D4C-881C-F193-D6A8883365D6}"/>
              </a:ext>
            </a:extLst>
          </p:cNvPr>
          <p:cNvSpPr>
            <a:spLocks noGrp="1"/>
          </p:cNvSpPr>
          <p:nvPr>
            <p:ph type="title"/>
          </p:nvPr>
        </p:nvSpPr>
        <p:spPr>
          <a:xfrm>
            <a:off x="2077192" y="274859"/>
            <a:ext cx="4957484" cy="631607"/>
          </a:xfrm>
        </p:spPr>
        <p:txBody>
          <a:bodyPr>
            <a:norm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Conclusions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07440310-8EC8-80FD-13D4-6026BB2C58E9}"/>
              </a:ext>
            </a:extLst>
          </p:cNvPr>
          <p:cNvSpPr>
            <a:spLocks noGrp="1"/>
          </p:cNvSpPr>
          <p:nvPr>
            <p:ph idx="1"/>
          </p:nvPr>
        </p:nvSpPr>
        <p:spPr>
          <a:xfrm>
            <a:off x="1708550" y="1373318"/>
            <a:ext cx="8684322" cy="4404395"/>
          </a:xfrm>
        </p:spPr>
        <p:txBody>
          <a:bodyPr>
            <a:noAutofit/>
          </a:bodyPr>
          <a:lstStyle/>
          <a:p>
            <a:pPr algn="just">
              <a:spcBef>
                <a:spcPts val="900"/>
              </a:spcBef>
            </a:pPr>
            <a:r>
              <a:rPr lang="en-US" sz="1800" dirty="0"/>
              <a:t>We demonstrated that we can obtain boron layers by PECVD in Ar/B</a:t>
            </a:r>
            <a:r>
              <a:rPr lang="en-US" sz="1800" baseline="-25000" dirty="0"/>
              <a:t>2</a:t>
            </a:r>
            <a:r>
              <a:rPr lang="en-US" sz="1800" dirty="0"/>
              <a:t>H</a:t>
            </a:r>
            <a:r>
              <a:rPr lang="en-US" sz="1800" baseline="-25000" dirty="0"/>
              <a:t>6</a:t>
            </a:r>
            <a:r>
              <a:rPr lang="en-US" sz="1800" dirty="0"/>
              <a:t> mixture;</a:t>
            </a:r>
          </a:p>
          <a:p>
            <a:pPr algn="just">
              <a:spcBef>
                <a:spcPts val="900"/>
              </a:spcBef>
            </a:pPr>
            <a:r>
              <a:rPr lang="en-US" sz="1800" dirty="0"/>
              <a:t>High deposition rate for </a:t>
            </a:r>
            <a:r>
              <a:rPr lang="en-US" sz="1800" b="1" dirty="0"/>
              <a:t>jet</a:t>
            </a:r>
            <a:r>
              <a:rPr lang="en-US" sz="1800" dirty="0"/>
              <a:t> (~400 nm/min) and low rate for </a:t>
            </a:r>
            <a:r>
              <a:rPr lang="en-US" sz="1800" b="1" dirty="0"/>
              <a:t>glow discharge </a:t>
            </a:r>
            <a:r>
              <a:rPr lang="en-US" sz="1800" dirty="0"/>
              <a:t>(4-8 nm/min); </a:t>
            </a:r>
          </a:p>
          <a:p>
            <a:pPr algn="just">
              <a:spcBef>
                <a:spcPts val="900"/>
              </a:spcBef>
            </a:pPr>
            <a:r>
              <a:rPr lang="en-US" sz="1800" dirty="0"/>
              <a:t>Good adhesion of the thin B layers on W surface, and low adhesion on Si wafers;</a:t>
            </a:r>
          </a:p>
          <a:p>
            <a:pPr algn="just">
              <a:spcBef>
                <a:spcPts val="900"/>
              </a:spcBef>
            </a:pPr>
            <a:r>
              <a:rPr lang="en-US" sz="1800" dirty="0"/>
              <a:t>For thin boron film the morphology remains stable in time (both GD-L and J-L at Low Ar); </a:t>
            </a:r>
          </a:p>
          <a:p>
            <a:pPr algn="just">
              <a:spcBef>
                <a:spcPts val="900"/>
              </a:spcBef>
            </a:pPr>
            <a:r>
              <a:rPr lang="en-US" sz="1800" dirty="0"/>
              <a:t>The boron films </a:t>
            </a:r>
            <a:r>
              <a:rPr lang="en-US" sz="1800" b="1" dirty="0"/>
              <a:t>are nanostructured at high temperatures;</a:t>
            </a:r>
          </a:p>
          <a:p>
            <a:pPr algn="just">
              <a:spcBef>
                <a:spcPts val="900"/>
              </a:spcBef>
            </a:pPr>
            <a:r>
              <a:rPr lang="en-US" sz="1800" dirty="0"/>
              <a:t>The composition of boron layers deposited by PECVD from diborane contains in various concentrations B, C, N and O elements. </a:t>
            </a:r>
          </a:p>
          <a:p>
            <a:pPr algn="just">
              <a:spcBef>
                <a:spcPts val="900"/>
              </a:spcBef>
            </a:pPr>
            <a:r>
              <a:rPr lang="en-US" sz="1800" dirty="0"/>
              <a:t>In the </a:t>
            </a:r>
            <a:r>
              <a:rPr lang="en-US" sz="1800" b="1" dirty="0"/>
              <a:t>Jets</a:t>
            </a:r>
            <a:r>
              <a:rPr lang="en-US" sz="1800" dirty="0"/>
              <a:t> samples we have </a:t>
            </a:r>
            <a:r>
              <a:rPr lang="en-US" sz="1800" b="1" dirty="0"/>
              <a:t>metallic boron and oxide bonds type</a:t>
            </a:r>
            <a:r>
              <a:rPr lang="en-US" sz="1800" dirty="0"/>
              <a:t>, while in the </a:t>
            </a:r>
            <a:r>
              <a:rPr lang="en-US" sz="1800" b="1" dirty="0"/>
              <a:t>GD </a:t>
            </a:r>
            <a:r>
              <a:rPr lang="en-US" sz="1800" dirty="0"/>
              <a:t>samples we found mostly </a:t>
            </a:r>
            <a:r>
              <a:rPr lang="en-US" sz="1800" b="1" dirty="0"/>
              <a:t>boron nitride bonds type</a:t>
            </a:r>
            <a:r>
              <a:rPr lang="en-US" sz="1800" dirty="0"/>
              <a:t>. The  boron bonds type seems to be preserved after 6 months, except J-H samples which are quite spongy (not compact); </a:t>
            </a:r>
          </a:p>
          <a:p>
            <a:pPr algn="just">
              <a:spcBef>
                <a:spcPts val="900"/>
              </a:spcBef>
            </a:pPr>
            <a:r>
              <a:rPr lang="en-US" sz="1800" dirty="0"/>
              <a:t>Modification of the composition of boron layers are observed in time.</a:t>
            </a:r>
          </a:p>
        </p:txBody>
      </p:sp>
      <p:sp>
        <p:nvSpPr>
          <p:cNvPr id="6" name="Footer Placeholder 3">
            <a:extLst>
              <a:ext uri="{FF2B5EF4-FFF2-40B4-BE49-F238E27FC236}">
                <a16:creationId xmlns:a16="http://schemas.microsoft.com/office/drawing/2014/main" id="{0DCEBDD1-76AC-3625-51C6-BCB8F689C4F7}"/>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36</a:t>
            </a:fld>
            <a:endParaRPr lang="en-GB" altLang="en-US" dirty="0"/>
          </a:p>
        </p:txBody>
      </p:sp>
    </p:spTree>
    <p:extLst>
      <p:ext uri="{BB962C8B-B14F-4D97-AF65-F5344CB8AC3E}">
        <p14:creationId xmlns:p14="http://schemas.microsoft.com/office/powerpoint/2010/main" val="333786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AFC5-927F-48A7-445C-7E70A7E54B0D}"/>
              </a:ext>
            </a:extLst>
          </p:cNvPr>
          <p:cNvSpPr>
            <a:spLocks noGrp="1"/>
          </p:cNvSpPr>
          <p:nvPr>
            <p:ph type="title"/>
          </p:nvPr>
        </p:nvSpPr>
        <p:spPr>
          <a:xfrm>
            <a:off x="1735375" y="226931"/>
            <a:ext cx="3993356" cy="677227"/>
          </a:xfrm>
        </p:spPr>
        <p:txBody>
          <a:bodyPr>
            <a:normAutofit/>
          </a:bodyPr>
          <a:lstStyle/>
          <a:p>
            <a:r>
              <a:rPr lang="en-US" sz="2700" b="1" dirty="0">
                <a:latin typeface="Tahoma" panose="020B0604030504040204" pitchFamily="34" charset="0"/>
                <a:ea typeface="Tahoma" panose="020B0604030504040204" pitchFamily="34" charset="0"/>
                <a:cs typeface="Tahoma" panose="020B0604030504040204" pitchFamily="34" charset="0"/>
              </a:rPr>
              <a:t>Future plans</a:t>
            </a:r>
          </a:p>
        </p:txBody>
      </p:sp>
      <p:sp>
        <p:nvSpPr>
          <p:cNvPr id="4" name="Content Placeholder 3">
            <a:extLst>
              <a:ext uri="{FF2B5EF4-FFF2-40B4-BE49-F238E27FC236}">
                <a16:creationId xmlns:a16="http://schemas.microsoft.com/office/drawing/2014/main" id="{763EEFB7-83D9-97D9-B7FB-67CD5C401F4D}"/>
              </a:ext>
            </a:extLst>
          </p:cNvPr>
          <p:cNvSpPr txBox="1">
            <a:spLocks noGrp="1"/>
          </p:cNvSpPr>
          <p:nvPr>
            <p:ph idx="1"/>
          </p:nvPr>
        </p:nvSpPr>
        <p:spPr>
          <a:xfrm>
            <a:off x="1846898" y="1217295"/>
            <a:ext cx="8613077" cy="4377156"/>
          </a:xfrm>
          <a:prstGeom prst="rect">
            <a:avLst/>
          </a:prstGeom>
          <a:noFill/>
        </p:spPr>
        <p:txBody>
          <a:bodyPr wrap="square">
            <a:spAutoFit/>
          </a:bodyPr>
          <a:lstStyle/>
          <a:p>
            <a:pPr marL="0" indent="0" algn="just">
              <a:lnSpc>
                <a:spcPct val="107000"/>
              </a:lnSpc>
              <a:spcBef>
                <a:spcPts val="0"/>
              </a:spcBef>
              <a:spcAft>
                <a:spcPts val="450"/>
              </a:spcAft>
              <a:buNone/>
            </a:pPr>
            <a:r>
              <a:rPr lang="en-GB" sz="1500" b="1" kern="100" dirty="0">
                <a:latin typeface="Calibri" panose="020F0502020204030204" pitchFamily="34" charset="0"/>
                <a:ea typeface="Calibri" panose="020F0502020204030204" pitchFamily="34" charset="0"/>
                <a:cs typeface="Times New Roman" panose="02020603050405020304" pitchFamily="18" charset="0"/>
              </a:rPr>
              <a:t>Infrastructure:</a:t>
            </a:r>
          </a:p>
          <a:p>
            <a:pPr algn="just">
              <a:lnSpc>
                <a:spcPct val="107000"/>
              </a:lnSpc>
              <a:spcBef>
                <a:spcPts val="0"/>
              </a:spcBef>
              <a:spcAft>
                <a:spcPts val="450"/>
              </a:spcAft>
            </a:pPr>
            <a:r>
              <a:rPr lang="en-GB" sz="1275" kern="100" dirty="0">
                <a:latin typeface="Calibri" panose="020F0502020204030204" pitchFamily="34" charset="0"/>
                <a:ea typeface="Calibri" panose="020F0502020204030204" pitchFamily="34" charset="0"/>
                <a:cs typeface="Times New Roman" panose="02020603050405020304" pitchFamily="18" charset="0"/>
              </a:rPr>
              <a:t>Improving the work safety by inserting higher sensitivity diborane detectors, new system for burning the pumps exhaust; </a:t>
            </a:r>
            <a:r>
              <a:rPr lang="en-GB" sz="1275" u="sng"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Bef>
                <a:spcPts val="0"/>
              </a:spcBef>
              <a:spcAft>
                <a:spcPts val="450"/>
              </a:spcAft>
            </a:pPr>
            <a:r>
              <a:rPr lang="en-GB" sz="1275" kern="100" dirty="0">
                <a:latin typeface="Calibri" panose="020F0502020204030204" pitchFamily="34" charset="0"/>
                <a:ea typeface="Calibri" panose="020F0502020204030204" pitchFamily="34" charset="0"/>
                <a:cs typeface="Times New Roman" panose="02020603050405020304" pitchFamily="18" charset="0"/>
              </a:rPr>
              <a:t>Optimization of the deposition setups ( high vacuum pumping systems, mass flow controllers, diborane bottles – also with He, or D</a:t>
            </a:r>
            <a:r>
              <a:rPr lang="en-GB" sz="1275" kern="100" baseline="-25000" dirty="0">
                <a:latin typeface="Calibri" panose="020F0502020204030204" pitchFamily="34" charset="0"/>
                <a:ea typeface="Calibri" panose="020F0502020204030204" pitchFamily="34" charset="0"/>
                <a:cs typeface="Times New Roman" panose="02020603050405020304" pitchFamily="18" charset="0"/>
              </a:rPr>
              <a:t>2</a:t>
            </a:r>
            <a:r>
              <a:rPr lang="en-GB" sz="1275" kern="100" dirty="0">
                <a:latin typeface="Calibri" panose="020F0502020204030204" pitchFamily="34" charset="0"/>
                <a:ea typeface="Calibri" panose="020F0502020204030204" pitchFamily="34" charset="0"/>
                <a:cs typeface="Times New Roman" panose="02020603050405020304" pitchFamily="18" charset="0"/>
              </a:rPr>
              <a:t>, quartz windows for OES);</a:t>
            </a:r>
          </a:p>
          <a:p>
            <a:pPr algn="just">
              <a:lnSpc>
                <a:spcPct val="107000"/>
              </a:lnSpc>
              <a:spcBef>
                <a:spcPts val="0"/>
              </a:spcBef>
              <a:spcAft>
                <a:spcPts val="450"/>
              </a:spcAft>
            </a:pPr>
            <a:r>
              <a:rPr lang="en-GB" sz="1275" kern="100" dirty="0">
                <a:latin typeface="Calibri" panose="020F0502020204030204" pitchFamily="34" charset="0"/>
                <a:ea typeface="Calibri" panose="020F0502020204030204" pitchFamily="34" charset="0"/>
                <a:cs typeface="Times New Roman" panose="02020603050405020304" pitchFamily="18" charset="0"/>
              </a:rPr>
              <a:t>Development of new diborane discharge configurations relevant for fusion (we have know-how in designing of new plasma sources with injection for PECVD). </a:t>
            </a:r>
          </a:p>
          <a:p>
            <a:pPr marL="0" indent="0" algn="just">
              <a:lnSpc>
                <a:spcPct val="107000"/>
              </a:lnSpc>
              <a:spcBef>
                <a:spcPts val="0"/>
              </a:spcBef>
              <a:spcAft>
                <a:spcPts val="450"/>
              </a:spcAft>
              <a:buNone/>
            </a:pPr>
            <a:endParaRPr lang="en-GB" sz="450" b="1"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450"/>
              </a:spcAft>
              <a:buNone/>
            </a:pPr>
            <a:r>
              <a:rPr lang="en-GB" sz="1500" b="1" kern="100" dirty="0">
                <a:latin typeface="Calibri" panose="020F0502020204030204" pitchFamily="34" charset="0"/>
                <a:ea typeface="Calibri" panose="020F0502020204030204" pitchFamily="34" charset="0"/>
                <a:cs typeface="Times New Roman" panose="02020603050405020304" pitchFamily="18" charset="0"/>
              </a:rPr>
              <a:t>Research</a:t>
            </a:r>
          </a:p>
          <a:p>
            <a:pPr algn="just">
              <a:lnSpc>
                <a:spcPct val="107000"/>
              </a:lnSpc>
              <a:spcBef>
                <a:spcPts val="0"/>
              </a:spcBef>
            </a:pPr>
            <a:r>
              <a:rPr lang="en-GB" sz="1275" kern="100" dirty="0">
                <a:latin typeface="Calibri" panose="020F0502020204030204" pitchFamily="34" charset="0"/>
                <a:ea typeface="Calibri" panose="020F0502020204030204" pitchFamily="34" charset="0"/>
                <a:cs typeface="Times New Roman" panose="02020603050405020304" pitchFamily="18" charset="0"/>
              </a:rPr>
              <a:t>Study of the boronization process (efficiency, species formed, influence of impurities) using diborane or other boron containing precursors by PECVD.  Use diagnostics and characterization techniques for: </a:t>
            </a:r>
          </a:p>
          <a:p>
            <a:pPr marL="685800" indent="-685800" algn="just">
              <a:lnSpc>
                <a:spcPct val="107000"/>
              </a:lnSpc>
              <a:spcBef>
                <a:spcPts val="0"/>
              </a:spcBef>
              <a:buNone/>
            </a:pPr>
            <a:r>
              <a:rPr lang="en-GB" sz="1275" kern="100" dirty="0">
                <a:latin typeface="Calibri" panose="020F0502020204030204" pitchFamily="34" charset="0"/>
                <a:ea typeface="Calibri" panose="020F0502020204030204" pitchFamily="34" charset="0"/>
                <a:cs typeface="Times New Roman" panose="02020603050405020304" pitchFamily="18" charset="0"/>
              </a:rPr>
              <a:t>	-Species formed during sputtering of boron layers in D2/H2 plasma  (Optical emission spectroscopy and mass spectrometry available);	</a:t>
            </a:r>
          </a:p>
          <a:p>
            <a:pPr marL="685800" indent="-685800" algn="just">
              <a:lnSpc>
                <a:spcPct val="107000"/>
              </a:lnSpc>
              <a:spcBef>
                <a:spcPts val="0"/>
              </a:spcBef>
              <a:buNone/>
            </a:pPr>
            <a:r>
              <a:rPr lang="en-GB" sz="1275" kern="100" dirty="0">
                <a:latin typeface="Calibri" panose="020F0502020204030204" pitchFamily="34" charset="0"/>
                <a:ea typeface="Calibri" panose="020F0502020204030204" pitchFamily="34" charset="0"/>
                <a:cs typeface="Times New Roman" panose="02020603050405020304" pitchFamily="18" charset="0"/>
              </a:rPr>
              <a:t>	-Properties of Boron films deposited by PECVD using diborane (morphology, composition, adhesion, hardness, resilience to sputtering etc).</a:t>
            </a:r>
          </a:p>
          <a:p>
            <a:pPr algn="just">
              <a:lnSpc>
                <a:spcPct val="107000"/>
              </a:lnSpc>
              <a:spcBef>
                <a:spcPts val="450"/>
              </a:spcBef>
              <a:spcAft>
                <a:spcPts val="450"/>
              </a:spcAft>
            </a:pPr>
            <a:r>
              <a:rPr lang="en-GB" sz="1275" kern="100" dirty="0">
                <a:latin typeface="Calibri" panose="020F0502020204030204" pitchFamily="34" charset="0"/>
                <a:ea typeface="Calibri" panose="020F0502020204030204" pitchFamily="34" charset="0"/>
                <a:cs typeface="Times New Roman" panose="02020603050405020304" pitchFamily="18" charset="0"/>
              </a:rPr>
              <a:t>Identification of the critical issues in boronization, of interest for fusion technology: process, adhesion, time stability, behaviour in respect to sputtering;</a:t>
            </a:r>
          </a:p>
          <a:p>
            <a:pPr algn="just">
              <a:lnSpc>
                <a:spcPct val="107000"/>
              </a:lnSpc>
              <a:spcBef>
                <a:spcPts val="450"/>
              </a:spcBef>
              <a:spcAft>
                <a:spcPts val="450"/>
              </a:spcAft>
            </a:pPr>
            <a:r>
              <a:rPr lang="en-GB" sz="1275" kern="100" dirty="0">
                <a:latin typeface="Calibri" panose="020F0502020204030204" pitchFamily="34" charset="0"/>
                <a:ea typeface="Calibri" panose="020F0502020204030204" pitchFamily="34" charset="0"/>
                <a:cs typeface="Times New Roman" panose="02020603050405020304" pitchFamily="18" charset="0"/>
              </a:rPr>
              <a:t>Identification of the needs for PECVD preparation of thick/thin Boron layers for materials study (substrate types, pre-treatment, thickness, etc ). </a:t>
            </a:r>
          </a:p>
        </p:txBody>
      </p:sp>
      <p:sp>
        <p:nvSpPr>
          <p:cNvPr id="5" name="Footer Placeholder 3">
            <a:extLst>
              <a:ext uri="{FF2B5EF4-FFF2-40B4-BE49-F238E27FC236}">
                <a16:creationId xmlns:a16="http://schemas.microsoft.com/office/drawing/2014/main" id="{9D834904-3A19-25AF-D20B-D7EECFF924F0}"/>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37</a:t>
            </a:fld>
            <a:endParaRPr lang="en-GB" altLang="en-US" dirty="0"/>
          </a:p>
        </p:txBody>
      </p:sp>
    </p:spTree>
    <p:extLst>
      <p:ext uri="{BB962C8B-B14F-4D97-AF65-F5344CB8AC3E}">
        <p14:creationId xmlns:p14="http://schemas.microsoft.com/office/powerpoint/2010/main" val="1601921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4</a:t>
            </a:fld>
            <a:endParaRPr lang="en-GB" altLang="en-US" dirty="0"/>
          </a:p>
        </p:txBody>
      </p:sp>
      <p:pic>
        <p:nvPicPr>
          <p:cNvPr id="7" name="image76.jpg">
            <a:extLst>
              <a:ext uri="{FF2B5EF4-FFF2-40B4-BE49-F238E27FC236}">
                <a16:creationId xmlns:a16="http://schemas.microsoft.com/office/drawing/2014/main" id="{F4230101-3136-16F9-423C-072CA33D5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581" y="1476047"/>
            <a:ext cx="4738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44">
            <a:extLst>
              <a:ext uri="{FF2B5EF4-FFF2-40B4-BE49-F238E27FC236}">
                <a16:creationId xmlns:a16="http://schemas.microsoft.com/office/drawing/2014/main" id="{EE39483E-F27C-87FD-B855-BB6704B2951E}"/>
              </a:ext>
            </a:extLst>
          </p:cNvPr>
          <p:cNvSpPr/>
          <p:nvPr/>
        </p:nvSpPr>
        <p:spPr>
          <a:xfrm>
            <a:off x="3785243" y="4632174"/>
            <a:ext cx="3845705"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sz="1600" kern="0" dirty="0">
                <a:latin typeface="Calibri" panose="020F0502020204030204" pitchFamily="34" charset="0"/>
                <a:cs typeface="Calibri" panose="020F0502020204030204" pitchFamily="34" charset="0"/>
              </a:rPr>
              <a:t>Deposition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(-W)</a:t>
            </a:r>
            <a:r>
              <a:rPr sz="1600" kern="0" dirty="0">
                <a:latin typeface="Calibri" panose="020F0502020204030204" pitchFamily="34" charset="0"/>
                <a:cs typeface="Calibri" panose="020F0502020204030204" pitchFamily="34" charset="0"/>
              </a:rPr>
              <a:t>-</a:t>
            </a:r>
            <a:r>
              <a:rPr lang="en-GB" sz="1600" kern="0" dirty="0">
                <a:latin typeface="Calibri" panose="020F0502020204030204" pitchFamily="34" charset="0"/>
                <a:cs typeface="Calibri" panose="020F0502020204030204" pitchFamily="34" charset="0"/>
              </a:rPr>
              <a:t>D/H/etc.</a:t>
            </a:r>
            <a:r>
              <a:rPr sz="1600" kern="0" dirty="0">
                <a:latin typeface="Calibri" panose="020F0502020204030204" pitchFamily="34" charset="0"/>
                <a:cs typeface="Calibri" panose="020F0502020204030204" pitchFamily="34" charset="0"/>
              </a:rPr>
              <a:t> layers</a:t>
            </a:r>
          </a:p>
        </p:txBody>
      </p:sp>
      <p:sp>
        <p:nvSpPr>
          <p:cNvPr id="9" name="Shape 44">
            <a:extLst>
              <a:ext uri="{FF2B5EF4-FFF2-40B4-BE49-F238E27FC236}">
                <a16:creationId xmlns:a16="http://schemas.microsoft.com/office/drawing/2014/main" id="{91BBE229-121D-3CF8-E4CB-95DCB2E7B746}"/>
              </a:ext>
            </a:extLst>
          </p:cNvPr>
          <p:cNvSpPr/>
          <p:nvPr/>
        </p:nvSpPr>
        <p:spPr>
          <a:xfrm>
            <a:off x="-333475" y="4719318"/>
            <a:ext cx="4199173" cy="640684"/>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en-US" sz="1600" kern="0" dirty="0">
                <a:latin typeface="Calibri" panose="020F0502020204030204" pitchFamily="34" charset="0"/>
                <a:ea typeface="Calibri" panose="020F0502020204030204" pitchFamily="34" charset="0"/>
                <a:cs typeface="Calibri" panose="020F0502020204030204" pitchFamily="34" charset="0"/>
              </a:rPr>
              <a:t>Schematic description of the coating system used for </a:t>
            </a:r>
            <a:r>
              <a:rPr lang="en-US" sz="1600" b="1" kern="0" dirty="0">
                <a:latin typeface="Calibri" panose="020F0502020204030204" pitchFamily="34" charset="0"/>
                <a:ea typeface="Calibri" panose="020F0502020204030204" pitchFamily="34" charset="0"/>
                <a:cs typeface="Calibri" panose="020F0502020204030204" pitchFamily="34" charset="0"/>
              </a:rPr>
              <a:t>B-</a:t>
            </a:r>
            <a:r>
              <a:rPr lang="en-US" sz="1600" kern="0" dirty="0">
                <a:latin typeface="Calibri" panose="020F0502020204030204" pitchFamily="34" charset="0"/>
                <a:ea typeface="Calibri" panose="020F0502020204030204" pitchFamily="34" charset="0"/>
                <a:cs typeface="Calibri" panose="020F0502020204030204" pitchFamily="34" charset="0"/>
              </a:rPr>
              <a:t>D (Ne, N,  He) layer deposition</a:t>
            </a:r>
            <a:endParaRPr sz="1600" kern="0" dirty="0"/>
          </a:p>
        </p:txBody>
      </p:sp>
      <p:pic>
        <p:nvPicPr>
          <p:cNvPr id="10" name="Picture 7">
            <a:extLst>
              <a:ext uri="{FF2B5EF4-FFF2-40B4-BE49-F238E27FC236}">
                <a16:creationId xmlns:a16="http://schemas.microsoft.com/office/drawing/2014/main" id="{8333BAC5-E924-4B6D-9048-6E16EFD85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65" y="1464374"/>
            <a:ext cx="3598098" cy="313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52269C2E-F594-6F97-2719-5BB1C18AAA21}"/>
              </a:ext>
            </a:extLst>
          </p:cNvPr>
          <p:cNvSpPr txBox="1">
            <a:spLocks noChangeArrowheads="1"/>
          </p:cNvSpPr>
          <p:nvPr/>
        </p:nvSpPr>
        <p:spPr bwMode="auto">
          <a:xfrm>
            <a:off x="927128" y="264454"/>
            <a:ext cx="8296951" cy="502702"/>
          </a:xfrm>
          <a:prstGeom prst="rect">
            <a:avLst/>
          </a:prstGeom>
        </p:spPr>
        <p:txBody>
          <a:bodyPr vert="horz" lIns="91440" tIns="45720" rIns="91440" bIns="45720" rtlCol="0" anchor="ctr">
            <a:noAutofit/>
          </a:bodyPr>
          <a:lstStyle>
            <a:lvl1pPr defTabSz="685800">
              <a:lnSpc>
                <a:spcPts val="3200"/>
              </a:lnSpc>
              <a:spcBef>
                <a:spcPct val="0"/>
              </a:spcBef>
              <a:buNone/>
              <a:defRPr sz="3000">
                <a:solidFill>
                  <a:srgbClr val="000000"/>
                </a:solidFill>
                <a:latin typeface="+mj-lt"/>
                <a:ea typeface="+mj-ea"/>
                <a:cs typeface="+mj-cs"/>
              </a:defRPr>
            </a:lvl1pPr>
          </a:lstStyle>
          <a:p>
            <a:r>
              <a:rPr lang="ro-RO" altLang="en-RO" dirty="0" err="1"/>
              <a:t>From</a:t>
            </a:r>
            <a:r>
              <a:rPr lang="ro-RO" altLang="en-RO" dirty="0"/>
              <a:t> Be/D </a:t>
            </a:r>
            <a:r>
              <a:rPr lang="ro-RO" altLang="en-RO" dirty="0" err="1"/>
              <a:t>to</a:t>
            </a:r>
            <a:r>
              <a:rPr lang="ro-RO" altLang="en-RO" dirty="0"/>
              <a:t> B/D </a:t>
            </a:r>
            <a:r>
              <a:rPr lang="ro-RO" altLang="en-RO" dirty="0" err="1"/>
              <a:t>coating</a:t>
            </a:r>
            <a:r>
              <a:rPr lang="ro-RO" altLang="en-RO" dirty="0"/>
              <a:t> </a:t>
            </a:r>
            <a:r>
              <a:rPr lang="ro-RO" altLang="en-RO" dirty="0" err="1"/>
              <a:t>process</a:t>
            </a:r>
            <a:r>
              <a:rPr lang="ro-RO" altLang="en-RO" dirty="0"/>
              <a:t> – </a:t>
            </a:r>
            <a:r>
              <a:rPr lang="ro-RO" altLang="en-RO" dirty="0" err="1"/>
              <a:t>setups</a:t>
            </a:r>
            <a:r>
              <a:rPr lang="ro-RO" altLang="en-RO" dirty="0"/>
              <a:t> </a:t>
            </a:r>
            <a:r>
              <a:rPr lang="ro-RO" altLang="en-RO" dirty="0" err="1"/>
              <a:t>available</a:t>
            </a:r>
            <a:endParaRPr lang="ro-RO" altLang="en-RO" dirty="0"/>
          </a:p>
        </p:txBody>
      </p:sp>
      <p:sp>
        <p:nvSpPr>
          <p:cNvPr id="12" name="TextBox 11">
            <a:extLst>
              <a:ext uri="{FF2B5EF4-FFF2-40B4-BE49-F238E27FC236}">
                <a16:creationId xmlns:a16="http://schemas.microsoft.com/office/drawing/2014/main" id="{D758FB46-F948-7213-74C7-B52A6E3C9884}"/>
              </a:ext>
            </a:extLst>
          </p:cNvPr>
          <p:cNvSpPr txBox="1"/>
          <p:nvPr/>
        </p:nvSpPr>
        <p:spPr>
          <a:xfrm>
            <a:off x="2695570" y="951932"/>
            <a:ext cx="595611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8" tIns="45718" rIns="45718" bIns="45718" spcCol="38100" anchor="ctr">
            <a:spAutoFit/>
          </a:bodyPr>
          <a:lstStyle/>
          <a:p>
            <a:pPr>
              <a:defRPr/>
            </a:pPr>
            <a:r>
              <a:rPr lang="x-none" b="1" kern="0" dirty="0">
                <a:latin typeface="+mj-lt"/>
                <a:ea typeface="+mj-ea"/>
                <a:cs typeface="+mj-cs"/>
                <a:sym typeface="Arial"/>
              </a:rPr>
              <a:t>All the setups and experience used for </a:t>
            </a:r>
            <a:r>
              <a:rPr lang="x-none" b="1" kern="0">
                <a:latin typeface="+mj-lt"/>
                <a:ea typeface="+mj-ea"/>
                <a:cs typeface="+mj-cs"/>
                <a:sym typeface="Arial"/>
              </a:rPr>
              <a:t>Be </a:t>
            </a:r>
            <a:r>
              <a:rPr lang="ro-RO" b="1" kern="0" dirty="0" err="1">
                <a:latin typeface="+mj-lt"/>
                <a:ea typeface="+mj-ea"/>
                <a:cs typeface="+mj-cs"/>
                <a:sym typeface="Arial"/>
              </a:rPr>
              <a:t>was</a:t>
            </a:r>
            <a:r>
              <a:rPr lang="ro-RO" b="1" kern="0" dirty="0">
                <a:latin typeface="+mj-lt"/>
                <a:ea typeface="+mj-ea"/>
                <a:cs typeface="+mj-cs"/>
                <a:sym typeface="Arial"/>
              </a:rPr>
              <a:t> </a:t>
            </a:r>
            <a:r>
              <a:rPr lang="x-none" b="1" kern="0">
                <a:latin typeface="+mj-lt"/>
                <a:ea typeface="+mj-ea"/>
                <a:cs typeface="+mj-cs"/>
                <a:sym typeface="Arial"/>
              </a:rPr>
              <a:t>redirected </a:t>
            </a:r>
            <a:r>
              <a:rPr lang="x-none" b="1" kern="0" dirty="0">
                <a:latin typeface="+mj-lt"/>
                <a:ea typeface="+mj-ea"/>
                <a:cs typeface="+mj-cs"/>
                <a:sym typeface="Arial"/>
              </a:rPr>
              <a:t>to B</a:t>
            </a:r>
          </a:p>
        </p:txBody>
      </p:sp>
      <p:pic>
        <p:nvPicPr>
          <p:cNvPr id="13" name="Picture 4">
            <a:extLst>
              <a:ext uri="{FF2B5EF4-FFF2-40B4-BE49-F238E27FC236}">
                <a16:creationId xmlns:a16="http://schemas.microsoft.com/office/drawing/2014/main" id="{2531695E-32D9-C6BF-7865-75B279481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842"/>
          <a:stretch/>
        </p:blipFill>
        <p:spPr bwMode="auto">
          <a:xfrm>
            <a:off x="8126517" y="1454994"/>
            <a:ext cx="3872218" cy="312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44">
            <a:extLst>
              <a:ext uri="{FF2B5EF4-FFF2-40B4-BE49-F238E27FC236}">
                <a16:creationId xmlns:a16="http://schemas.microsoft.com/office/drawing/2014/main" id="{75ECE60F-DE13-60A2-3BC7-39CAF3EDE83A}"/>
              </a:ext>
            </a:extLst>
          </p:cNvPr>
          <p:cNvSpPr/>
          <p:nvPr/>
        </p:nvSpPr>
        <p:spPr>
          <a:xfrm>
            <a:off x="8126517" y="4632173"/>
            <a:ext cx="3845705"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ro-RO" sz="1600" kern="0" dirty="0">
                <a:latin typeface="Calibri" panose="020F0502020204030204" pitchFamily="34" charset="0"/>
                <a:cs typeface="Calibri" panose="020F0502020204030204" pitchFamily="34" charset="0"/>
              </a:rPr>
              <a:t>TVA </a:t>
            </a:r>
            <a:r>
              <a:rPr sz="1600" kern="0" dirty="0">
                <a:latin typeface="Calibri" panose="020F0502020204030204" pitchFamily="34" charset="0"/>
                <a:cs typeface="Calibri" panose="020F0502020204030204" pitchFamily="34" charset="0"/>
              </a:rPr>
              <a:t>Deposition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(/W).</a:t>
            </a:r>
            <a:r>
              <a:rPr sz="1600" kern="0" dirty="0">
                <a:latin typeface="Calibri" panose="020F0502020204030204" pitchFamily="34" charset="0"/>
                <a:cs typeface="Calibri" panose="020F0502020204030204" pitchFamily="34" charset="0"/>
              </a:rPr>
              <a:t> layers</a:t>
            </a:r>
          </a:p>
        </p:txBody>
      </p:sp>
      <p:sp>
        <p:nvSpPr>
          <p:cNvPr id="15" name="TextBox 14">
            <a:extLst>
              <a:ext uri="{FF2B5EF4-FFF2-40B4-BE49-F238E27FC236}">
                <a16:creationId xmlns:a16="http://schemas.microsoft.com/office/drawing/2014/main" id="{6AF7D514-E48C-6BCC-48DD-BFFD56FC0CB8}"/>
              </a:ext>
            </a:extLst>
          </p:cNvPr>
          <p:cNvSpPr txBox="1"/>
          <p:nvPr/>
        </p:nvSpPr>
        <p:spPr>
          <a:xfrm>
            <a:off x="1" y="5621587"/>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spTree>
    <p:extLst>
      <p:ext uri="{BB962C8B-B14F-4D97-AF65-F5344CB8AC3E}">
        <p14:creationId xmlns:p14="http://schemas.microsoft.com/office/powerpoint/2010/main" val="329889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5</a:t>
            </a:fld>
            <a:endParaRPr lang="en-GB" altLang="en-US" dirty="0"/>
          </a:p>
        </p:txBody>
      </p:sp>
      <p:sp>
        <p:nvSpPr>
          <p:cNvPr id="5" name="Title 4">
            <a:extLst>
              <a:ext uri="{FF2B5EF4-FFF2-40B4-BE49-F238E27FC236}">
                <a16:creationId xmlns:a16="http://schemas.microsoft.com/office/drawing/2014/main" id="{5D79872C-934A-E909-829A-C173D152B7F1}"/>
              </a:ext>
            </a:extLst>
          </p:cNvPr>
          <p:cNvSpPr>
            <a:spLocks noGrp="1"/>
          </p:cNvSpPr>
          <p:nvPr>
            <p:ph type="title"/>
          </p:nvPr>
        </p:nvSpPr>
        <p:spPr/>
        <p:txBody>
          <a:bodyPr/>
          <a:lstStyle/>
          <a:p>
            <a:r>
              <a:rPr lang="en-GB" dirty="0">
                <a:solidFill>
                  <a:srgbClr val="000000"/>
                </a:solidFill>
                <a:latin typeface="+mj-lt"/>
                <a:ea typeface="+mj-ea"/>
                <a:cs typeface="+mj-cs"/>
                <a:sym typeface="Arial"/>
              </a:rPr>
              <a:t>R</a:t>
            </a:r>
            <a:r>
              <a:rPr lang="en-RO" dirty="0">
                <a:solidFill>
                  <a:srgbClr val="000000"/>
                </a:solidFill>
                <a:latin typeface="+mj-lt"/>
                <a:ea typeface="+mj-ea"/>
                <a:cs typeface="+mj-cs"/>
                <a:sym typeface="Arial"/>
              </a:rPr>
              <a:t>esults form the B layers production taskin 2025 under SBP4 </a:t>
            </a:r>
            <a:endParaRPr lang="en-RO" dirty="0"/>
          </a:p>
        </p:txBody>
      </p:sp>
      <p:sp>
        <p:nvSpPr>
          <p:cNvPr id="7" name="TextBox 6">
            <a:extLst>
              <a:ext uri="{FF2B5EF4-FFF2-40B4-BE49-F238E27FC236}">
                <a16:creationId xmlns:a16="http://schemas.microsoft.com/office/drawing/2014/main" id="{848F589F-9D0B-90C9-4B13-345B5CD35FC9}"/>
              </a:ext>
            </a:extLst>
          </p:cNvPr>
          <p:cNvSpPr txBox="1"/>
          <p:nvPr/>
        </p:nvSpPr>
        <p:spPr>
          <a:xfrm>
            <a:off x="3388863" y="848062"/>
            <a:ext cx="4900613" cy="369332"/>
          </a:xfrm>
          <a:prstGeom prst="rect">
            <a:avLst/>
          </a:prstGeom>
          <a:noFill/>
        </p:spPr>
        <p:txBody>
          <a:bodyPr wrap="square" rtlCol="0">
            <a:spAutoFit/>
          </a:bodyPr>
          <a:lstStyle/>
          <a:p>
            <a:pPr algn="ctr"/>
            <a:r>
              <a:rPr lang="ro-RO" b="1" dirty="0"/>
              <a:t>Pre-deposition. Calibration </a:t>
            </a:r>
          </a:p>
        </p:txBody>
      </p:sp>
      <p:sp>
        <p:nvSpPr>
          <p:cNvPr id="8" name="TextBox 7">
            <a:extLst>
              <a:ext uri="{FF2B5EF4-FFF2-40B4-BE49-F238E27FC236}">
                <a16:creationId xmlns:a16="http://schemas.microsoft.com/office/drawing/2014/main" id="{BDE1E855-9E33-EF6C-E1F7-E67F93D56E9D}"/>
              </a:ext>
            </a:extLst>
          </p:cNvPr>
          <p:cNvSpPr txBox="1"/>
          <p:nvPr/>
        </p:nvSpPr>
        <p:spPr>
          <a:xfrm>
            <a:off x="2005923" y="1304565"/>
            <a:ext cx="3536528" cy="2492990"/>
          </a:xfrm>
          <a:prstGeom prst="rect">
            <a:avLst/>
          </a:prstGeom>
          <a:noFill/>
        </p:spPr>
        <p:txBody>
          <a:bodyPr wrap="square" rtlCol="0">
            <a:spAutoFit/>
          </a:bodyPr>
          <a:lstStyle/>
          <a:p>
            <a:pPr algn="ctr"/>
            <a:r>
              <a:rPr lang="ro-RO" sz="1500" b="1" dirty="0"/>
              <a:t>Coating parameters</a:t>
            </a:r>
          </a:p>
          <a:p>
            <a:pPr algn="ctr"/>
            <a:endParaRPr lang="ro-RO" sz="1500" b="1" dirty="0"/>
          </a:p>
          <a:p>
            <a:pPr marL="214313" indent="-214313">
              <a:buFont typeface="Arial" panose="020B0604020202020204" pitchFamily="34" charset="0"/>
              <a:buChar char="•"/>
            </a:pPr>
            <a:r>
              <a:rPr lang="ro-RO" dirty="0"/>
              <a:t>4x Si substrates</a:t>
            </a:r>
          </a:p>
          <a:p>
            <a:pPr marL="214313" indent="-214313">
              <a:buFont typeface="Arial" panose="020B0604020202020204" pitchFamily="34" charset="0"/>
              <a:buChar char="•"/>
            </a:pPr>
            <a:r>
              <a:rPr lang="ro-RO" dirty="0"/>
              <a:t>2 RF sources opperated at 100W each</a:t>
            </a:r>
          </a:p>
          <a:p>
            <a:pPr marL="214313" indent="-214313">
              <a:buFont typeface="Arial" panose="020B0604020202020204" pitchFamily="34" charset="0"/>
              <a:buChar char="•"/>
            </a:pPr>
            <a:r>
              <a:rPr lang="ro-RO" dirty="0"/>
              <a:t>Working pressure: 1x10</a:t>
            </a:r>
            <a:r>
              <a:rPr lang="ro-RO" baseline="30000" dirty="0"/>
              <a:t>-2</a:t>
            </a:r>
            <a:r>
              <a:rPr lang="ro-RO" dirty="0"/>
              <a:t>mbar</a:t>
            </a:r>
          </a:p>
          <a:p>
            <a:pPr marL="214313" indent="-214313">
              <a:buFont typeface="Arial" panose="020B0604020202020204" pitchFamily="34" charset="0"/>
              <a:buChar char="•"/>
            </a:pPr>
            <a:r>
              <a:rPr lang="ro-RO" dirty="0"/>
              <a:t>Ar flow= 20sccm</a:t>
            </a:r>
          </a:p>
          <a:p>
            <a:pPr marL="214313" indent="-214313">
              <a:buFont typeface="Arial" panose="020B0604020202020204" pitchFamily="34" charset="0"/>
              <a:buChar char="•"/>
            </a:pPr>
            <a:r>
              <a:rPr lang="ro-RO" dirty="0"/>
              <a:t>D</a:t>
            </a:r>
            <a:r>
              <a:rPr lang="ro-RO" baseline="-25000" dirty="0"/>
              <a:t>2</a:t>
            </a:r>
            <a:r>
              <a:rPr lang="ro-RO" dirty="0"/>
              <a:t> flow= 20 sccm</a:t>
            </a:r>
            <a:r>
              <a:rPr lang="ro-RO" baseline="-25000" dirty="0"/>
              <a:t>  </a:t>
            </a:r>
          </a:p>
          <a:p>
            <a:pPr marL="214313" indent="-214313">
              <a:buFont typeface="Arial" panose="020B0604020202020204" pitchFamily="34" charset="0"/>
              <a:buChar char="•"/>
            </a:pPr>
            <a:endParaRPr lang="ro-RO" dirty="0"/>
          </a:p>
        </p:txBody>
      </p:sp>
      <p:sp>
        <p:nvSpPr>
          <p:cNvPr id="9" name="TextBox 8">
            <a:extLst>
              <a:ext uri="{FF2B5EF4-FFF2-40B4-BE49-F238E27FC236}">
                <a16:creationId xmlns:a16="http://schemas.microsoft.com/office/drawing/2014/main" id="{9A606A95-1E4E-7B19-8426-7EBB4F5C2ED0}"/>
              </a:ext>
            </a:extLst>
          </p:cNvPr>
          <p:cNvSpPr txBox="1"/>
          <p:nvPr/>
        </p:nvSpPr>
        <p:spPr>
          <a:xfrm>
            <a:off x="6774811" y="1119899"/>
            <a:ext cx="4900613" cy="369332"/>
          </a:xfrm>
          <a:prstGeom prst="rect">
            <a:avLst/>
          </a:prstGeom>
          <a:noFill/>
        </p:spPr>
        <p:txBody>
          <a:bodyPr wrap="square" rtlCol="0">
            <a:spAutoFit/>
          </a:bodyPr>
          <a:lstStyle/>
          <a:p>
            <a:r>
              <a:rPr lang="en-US" b="1" dirty="0"/>
              <a:t>Measurements</a:t>
            </a:r>
          </a:p>
        </p:txBody>
      </p:sp>
      <p:sp>
        <p:nvSpPr>
          <p:cNvPr id="10" name="TextBox 9">
            <a:extLst>
              <a:ext uri="{FF2B5EF4-FFF2-40B4-BE49-F238E27FC236}">
                <a16:creationId xmlns:a16="http://schemas.microsoft.com/office/drawing/2014/main" id="{49CB4A90-D3B8-16EF-8644-77842B57855C}"/>
              </a:ext>
            </a:extLst>
          </p:cNvPr>
          <p:cNvSpPr txBox="1"/>
          <p:nvPr/>
        </p:nvSpPr>
        <p:spPr>
          <a:xfrm>
            <a:off x="6520578" y="1464630"/>
            <a:ext cx="3193256" cy="646331"/>
          </a:xfrm>
          <a:prstGeom prst="rect">
            <a:avLst/>
          </a:prstGeom>
          <a:noFill/>
        </p:spPr>
        <p:txBody>
          <a:bodyPr wrap="square" rtlCol="0">
            <a:spAutoFit/>
          </a:bodyPr>
          <a:lstStyle/>
          <a:p>
            <a:pPr marL="214313" indent="-214313">
              <a:buFont typeface="Arial" panose="020B0604020202020204" pitchFamily="34" charset="0"/>
              <a:buChar char="•"/>
            </a:pPr>
            <a:r>
              <a:rPr lang="ro-RO" dirty="0"/>
              <a:t>SEM cross-section</a:t>
            </a:r>
          </a:p>
          <a:p>
            <a:pPr marL="214313" indent="-214313">
              <a:buFont typeface="Arial" panose="020B0604020202020204" pitchFamily="34" charset="0"/>
              <a:buChar char="•"/>
            </a:pPr>
            <a:r>
              <a:rPr lang="ro-RO" dirty="0"/>
              <a:t>TDS</a:t>
            </a:r>
          </a:p>
        </p:txBody>
      </p:sp>
      <p:pic>
        <p:nvPicPr>
          <p:cNvPr id="11" name="Picture 10">
            <a:extLst>
              <a:ext uri="{FF2B5EF4-FFF2-40B4-BE49-F238E27FC236}">
                <a16:creationId xmlns:a16="http://schemas.microsoft.com/office/drawing/2014/main" id="{8B43185A-5C5A-858C-5C07-8DD745CC3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4443" y="2071205"/>
            <a:ext cx="2930621" cy="2087305"/>
          </a:xfrm>
          <a:prstGeom prst="rect">
            <a:avLst/>
          </a:prstGeom>
        </p:spPr>
      </p:pic>
      <p:pic>
        <p:nvPicPr>
          <p:cNvPr id="12" name="Picture 11">
            <a:extLst>
              <a:ext uri="{FF2B5EF4-FFF2-40B4-BE49-F238E27FC236}">
                <a16:creationId xmlns:a16="http://schemas.microsoft.com/office/drawing/2014/main" id="{ED83A683-51C7-C50C-EA0C-6F616A6A0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039" y="4198265"/>
            <a:ext cx="2939024" cy="2093288"/>
          </a:xfrm>
          <a:prstGeom prst="rect">
            <a:avLst/>
          </a:prstGeom>
        </p:spPr>
      </p:pic>
      <p:pic>
        <p:nvPicPr>
          <p:cNvPr id="13" name="Picture 12" descr="https://lh7-rt.googleusercontent.com/docsz/AD_4nXdI4JJbmvFvMTXHl8K0vHc0AEnHvQFglSsnNkg_lh4pNAWHmkAUfmkbGX86szL09EaIhJhHzs1IqDaebHMhdgR9_X2po1bhhZ0QeqfkbqXfOXCky18__YG3n3rsf7XBnXeRAiRXnki4e-wUEcwH3w?key=PoXlbM9ondZAWwIRsAbecsWI">
            <a:extLst>
              <a:ext uri="{FF2B5EF4-FFF2-40B4-BE49-F238E27FC236}">
                <a16:creationId xmlns:a16="http://schemas.microsoft.com/office/drawing/2014/main" id="{F7109130-DABF-A93A-0FE3-8BE8BFB7EAFA}"/>
              </a:ext>
            </a:extLst>
          </p:cNvPr>
          <p:cNvPicPr/>
          <p:nvPr/>
        </p:nvPicPr>
        <p:blipFill rotWithShape="1">
          <a:blip r:embed="rId4" cstate="print">
            <a:extLst>
              <a:ext uri="{28A0092B-C50C-407E-A947-70E740481C1C}">
                <a14:useLocalDpi xmlns:a14="http://schemas.microsoft.com/office/drawing/2010/main" val="0"/>
              </a:ext>
            </a:extLst>
          </a:blip>
          <a:srcRect b="28892"/>
          <a:stretch/>
        </p:blipFill>
        <p:spPr bwMode="auto">
          <a:xfrm>
            <a:off x="1912882" y="3707602"/>
            <a:ext cx="1285875" cy="1970960"/>
          </a:xfrm>
          <a:prstGeom prst="rect">
            <a:avLst/>
          </a:prstGeom>
          <a:noFill/>
          <a:ln>
            <a:noFill/>
          </a:ln>
        </p:spPr>
      </p:pic>
      <p:sp>
        <p:nvSpPr>
          <p:cNvPr id="14" name="Rectangle 13">
            <a:extLst>
              <a:ext uri="{FF2B5EF4-FFF2-40B4-BE49-F238E27FC236}">
                <a16:creationId xmlns:a16="http://schemas.microsoft.com/office/drawing/2014/main" id="{DEAC80E7-25AF-1FFA-3E82-1D4463A92469}"/>
              </a:ext>
            </a:extLst>
          </p:cNvPr>
          <p:cNvSpPr/>
          <p:nvPr/>
        </p:nvSpPr>
        <p:spPr>
          <a:xfrm>
            <a:off x="1750951" y="5821583"/>
            <a:ext cx="1609736" cy="230832"/>
          </a:xfrm>
          <a:prstGeom prst="rect">
            <a:avLst/>
          </a:prstGeom>
        </p:spPr>
        <p:txBody>
          <a:bodyPr wrap="none">
            <a:spAutoFit/>
          </a:bodyPr>
          <a:lstStyle/>
          <a:p>
            <a:pPr algn="ctr"/>
            <a:r>
              <a:rPr lang="en-US" sz="900" dirty="0"/>
              <a:t>In situ photo of the deposition</a:t>
            </a:r>
          </a:p>
        </p:txBody>
      </p:sp>
      <p:sp>
        <p:nvSpPr>
          <p:cNvPr id="15" name="Rectangle 14">
            <a:extLst>
              <a:ext uri="{FF2B5EF4-FFF2-40B4-BE49-F238E27FC236}">
                <a16:creationId xmlns:a16="http://schemas.microsoft.com/office/drawing/2014/main" id="{EE69C6A9-BF0C-2839-4091-EB31E8AC7B6A}"/>
              </a:ext>
            </a:extLst>
          </p:cNvPr>
          <p:cNvSpPr/>
          <p:nvPr/>
        </p:nvSpPr>
        <p:spPr>
          <a:xfrm>
            <a:off x="7550500" y="6291553"/>
            <a:ext cx="1536857" cy="230166"/>
          </a:xfrm>
          <a:prstGeom prst="rect">
            <a:avLst/>
          </a:prstGeom>
        </p:spPr>
        <p:txBody>
          <a:bodyPr wrap="square">
            <a:spAutoFit/>
          </a:bodyPr>
          <a:lstStyle/>
          <a:p>
            <a:pPr algn="ctr"/>
            <a:r>
              <a:rPr lang="ro-RO" sz="900" dirty="0"/>
              <a:t>Cross-section-SEM results </a:t>
            </a:r>
            <a:endParaRPr lang="en-US" sz="900" dirty="0"/>
          </a:p>
        </p:txBody>
      </p:sp>
      <p:sp>
        <p:nvSpPr>
          <p:cNvPr id="16" name="Rectangle 15">
            <a:extLst>
              <a:ext uri="{FF2B5EF4-FFF2-40B4-BE49-F238E27FC236}">
                <a16:creationId xmlns:a16="http://schemas.microsoft.com/office/drawing/2014/main" id="{67418E7A-0D57-5804-83E2-FA13975802B0}"/>
              </a:ext>
            </a:extLst>
          </p:cNvPr>
          <p:cNvSpPr/>
          <p:nvPr/>
        </p:nvSpPr>
        <p:spPr>
          <a:xfrm>
            <a:off x="3868764" y="5821583"/>
            <a:ext cx="2175596" cy="230832"/>
          </a:xfrm>
          <a:prstGeom prst="rect">
            <a:avLst/>
          </a:prstGeom>
        </p:spPr>
        <p:txBody>
          <a:bodyPr wrap="none">
            <a:spAutoFit/>
          </a:bodyPr>
          <a:lstStyle/>
          <a:p>
            <a:pPr algn="ctr"/>
            <a:r>
              <a:rPr lang="ro-RO" sz="900" dirty="0"/>
              <a:t>TDS results (D concentration and quantity)</a:t>
            </a:r>
            <a:endParaRPr lang="en-US" sz="900" dirty="0"/>
          </a:p>
        </p:txBody>
      </p:sp>
      <p:graphicFrame>
        <p:nvGraphicFramePr>
          <p:cNvPr id="17" name="Object 16">
            <a:extLst>
              <a:ext uri="{FF2B5EF4-FFF2-40B4-BE49-F238E27FC236}">
                <a16:creationId xmlns:a16="http://schemas.microsoft.com/office/drawing/2014/main" id="{F1D37099-C891-546D-3F05-95CB5D3A05DA}"/>
              </a:ext>
            </a:extLst>
          </p:cNvPr>
          <p:cNvGraphicFramePr>
            <a:graphicFrameLocks noChangeAspect="1"/>
          </p:cNvGraphicFramePr>
          <p:nvPr/>
        </p:nvGraphicFramePr>
        <p:xfrm>
          <a:off x="3422621" y="3560743"/>
          <a:ext cx="3245007" cy="2264679"/>
        </p:xfrm>
        <a:graphic>
          <a:graphicData uri="http://schemas.openxmlformats.org/presentationml/2006/ole">
            <mc:AlternateContent xmlns:mc="http://schemas.openxmlformats.org/markup-compatibility/2006">
              <mc:Choice xmlns:v="urn:schemas-microsoft-com:vml" Requires="v">
                <p:oleObj name="Graph" r:id="rId5" imgW="4151880" imgH="2897280" progId="Origin50.Graph">
                  <p:embed/>
                </p:oleObj>
              </mc:Choice>
              <mc:Fallback>
                <p:oleObj name="Graph" r:id="rId5" imgW="4151880" imgH="2897280" progId="Origin50.Graph">
                  <p:embed/>
                  <p:pic>
                    <p:nvPicPr>
                      <p:cNvPr id="32" name="Object 31"/>
                      <p:cNvPicPr/>
                      <p:nvPr/>
                    </p:nvPicPr>
                    <p:blipFill>
                      <a:blip r:embed="rId6"/>
                      <a:stretch>
                        <a:fillRect/>
                      </a:stretch>
                    </p:blipFill>
                    <p:spPr>
                      <a:xfrm>
                        <a:off x="3422621" y="3560743"/>
                        <a:ext cx="3245007" cy="2264679"/>
                      </a:xfrm>
                      <a:prstGeom prst="rect">
                        <a:avLst/>
                      </a:prstGeom>
                    </p:spPr>
                  </p:pic>
                </p:oleObj>
              </mc:Fallback>
            </mc:AlternateContent>
          </a:graphicData>
        </a:graphic>
      </p:graphicFrame>
    </p:spTree>
    <p:extLst>
      <p:ext uri="{BB962C8B-B14F-4D97-AF65-F5344CB8AC3E}">
        <p14:creationId xmlns:p14="http://schemas.microsoft.com/office/powerpoint/2010/main" val="261861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6</a:t>
            </a:fld>
            <a:endParaRPr lang="en-GB" altLang="en-US" dirty="0"/>
          </a:p>
        </p:txBody>
      </p:sp>
      <p:sp>
        <p:nvSpPr>
          <p:cNvPr id="2" name="TextBox 1">
            <a:extLst>
              <a:ext uri="{FF2B5EF4-FFF2-40B4-BE49-F238E27FC236}">
                <a16:creationId xmlns:a16="http://schemas.microsoft.com/office/drawing/2014/main" id="{06B617DC-DF28-8804-16B9-D026024C1697}"/>
              </a:ext>
            </a:extLst>
          </p:cNvPr>
          <p:cNvSpPr txBox="1"/>
          <p:nvPr/>
        </p:nvSpPr>
        <p:spPr>
          <a:xfrm>
            <a:off x="6211950" y="861981"/>
            <a:ext cx="5460235" cy="369332"/>
          </a:xfrm>
          <a:prstGeom prst="rect">
            <a:avLst/>
          </a:prstGeom>
          <a:noFill/>
        </p:spPr>
        <p:txBody>
          <a:bodyPr wrap="square" rtlCol="0">
            <a:spAutoFit/>
          </a:bodyPr>
          <a:lstStyle/>
          <a:p>
            <a:r>
              <a:rPr lang="ro-RO" dirty="0"/>
              <a:t>Thermal Treatment- 50</a:t>
            </a:r>
            <a:r>
              <a:rPr lang="ro-RO" baseline="30000" dirty="0"/>
              <a:t>o</a:t>
            </a:r>
            <a:r>
              <a:rPr lang="ro-RO" dirty="0"/>
              <a:t>C- 500</a:t>
            </a:r>
            <a:r>
              <a:rPr lang="ro-RO" baseline="30000" dirty="0"/>
              <a:t>o</a:t>
            </a:r>
            <a:r>
              <a:rPr lang="ro-RO" dirty="0"/>
              <a:t>C_Ramp 5</a:t>
            </a:r>
            <a:r>
              <a:rPr lang="ro-RO" baseline="30000" dirty="0"/>
              <a:t>o</a:t>
            </a:r>
            <a:r>
              <a:rPr lang="ro-RO" dirty="0"/>
              <a:t>C/min </a:t>
            </a:r>
          </a:p>
        </p:txBody>
      </p:sp>
      <p:grpSp>
        <p:nvGrpSpPr>
          <p:cNvPr id="3" name="Group 2">
            <a:extLst>
              <a:ext uri="{FF2B5EF4-FFF2-40B4-BE49-F238E27FC236}">
                <a16:creationId xmlns:a16="http://schemas.microsoft.com/office/drawing/2014/main" id="{03FC3EF5-8BAF-B93E-358E-979A47E482FF}"/>
              </a:ext>
            </a:extLst>
          </p:cNvPr>
          <p:cNvGrpSpPr/>
          <p:nvPr/>
        </p:nvGrpSpPr>
        <p:grpSpPr>
          <a:xfrm>
            <a:off x="5412859" y="1122901"/>
            <a:ext cx="3322201" cy="2526837"/>
            <a:chOff x="4984108" y="4271038"/>
            <a:chExt cx="4491191" cy="3353715"/>
          </a:xfrm>
        </p:grpSpPr>
        <p:graphicFrame>
          <p:nvGraphicFramePr>
            <p:cNvPr id="4" name="Object 3">
              <a:extLst>
                <a:ext uri="{FF2B5EF4-FFF2-40B4-BE49-F238E27FC236}">
                  <a16:creationId xmlns:a16="http://schemas.microsoft.com/office/drawing/2014/main" id="{AC06F5E5-3F76-E362-7AE0-5A18F1541CFD}"/>
                </a:ext>
              </a:extLst>
            </p:cNvPr>
            <p:cNvGraphicFramePr>
              <a:graphicFrameLocks noChangeAspect="1"/>
            </p:cNvGraphicFramePr>
            <p:nvPr>
              <p:extLst>
                <p:ext uri="{D42A27DB-BD31-4B8C-83A1-F6EECF244321}">
                  <p14:modId xmlns:p14="http://schemas.microsoft.com/office/powerpoint/2010/main" val="2130676483"/>
                </p:ext>
              </p:extLst>
            </p:nvPr>
          </p:nvGraphicFramePr>
          <p:xfrm>
            <a:off x="4984108" y="4490367"/>
            <a:ext cx="4491191" cy="3134386"/>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17" name="Object 16"/>
                        <p:cNvPicPr/>
                        <p:nvPr/>
                      </p:nvPicPr>
                      <p:blipFill>
                        <a:blip r:embed="rId3"/>
                        <a:stretch>
                          <a:fillRect/>
                        </a:stretch>
                      </p:blipFill>
                      <p:spPr>
                        <a:xfrm>
                          <a:off x="4984108" y="4490367"/>
                          <a:ext cx="4491191" cy="313438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474C309-41F2-E461-6CA2-AFE2E57A2EE4}"/>
                </a:ext>
              </a:extLst>
            </p:cNvPr>
            <p:cNvSpPr txBox="1"/>
            <p:nvPr/>
          </p:nvSpPr>
          <p:spPr>
            <a:xfrm>
              <a:off x="5825011" y="4271038"/>
              <a:ext cx="2003782" cy="370303"/>
            </a:xfrm>
            <a:prstGeom prst="rect">
              <a:avLst/>
            </a:prstGeom>
            <a:noFill/>
          </p:spPr>
          <p:txBody>
            <a:bodyPr wrap="square" rtlCol="0">
              <a:spAutoFit/>
            </a:bodyPr>
            <a:lstStyle/>
            <a:p>
              <a:pPr algn="ctr"/>
              <a:endParaRPr lang="en-US" sz="900" dirty="0"/>
            </a:p>
          </p:txBody>
        </p:sp>
      </p:grpSp>
      <p:sp>
        <p:nvSpPr>
          <p:cNvPr id="8" name="TextBox 7">
            <a:extLst>
              <a:ext uri="{FF2B5EF4-FFF2-40B4-BE49-F238E27FC236}">
                <a16:creationId xmlns:a16="http://schemas.microsoft.com/office/drawing/2014/main" id="{8D6554C5-036D-4939-B3AA-99AC98C067AB}"/>
              </a:ext>
            </a:extLst>
          </p:cNvPr>
          <p:cNvSpPr txBox="1"/>
          <p:nvPr/>
        </p:nvSpPr>
        <p:spPr>
          <a:xfrm>
            <a:off x="8969096" y="1888991"/>
            <a:ext cx="1698904" cy="507831"/>
          </a:xfrm>
          <a:prstGeom prst="rect">
            <a:avLst/>
          </a:prstGeom>
          <a:noFill/>
        </p:spPr>
        <p:txBody>
          <a:bodyPr wrap="square" rtlCol="0">
            <a:spAutoFit/>
          </a:bodyPr>
          <a:lstStyle/>
          <a:p>
            <a:pPr algn="ctr"/>
            <a:r>
              <a:rPr lang="ro-RO" sz="900" dirty="0"/>
              <a:t>Deuterium quantity as a function of the thermal treatment </a:t>
            </a:r>
            <a:endParaRPr lang="en-US" sz="900" dirty="0"/>
          </a:p>
        </p:txBody>
      </p:sp>
      <p:graphicFrame>
        <p:nvGraphicFramePr>
          <p:cNvPr id="9" name="Object 8">
            <a:extLst>
              <a:ext uri="{FF2B5EF4-FFF2-40B4-BE49-F238E27FC236}">
                <a16:creationId xmlns:a16="http://schemas.microsoft.com/office/drawing/2014/main" id="{CEBE76D0-DB0A-FCAE-72BF-C997E41FFB7C}"/>
              </a:ext>
            </a:extLst>
          </p:cNvPr>
          <p:cNvGraphicFramePr>
            <a:graphicFrameLocks noChangeAspect="1"/>
          </p:cNvGraphicFramePr>
          <p:nvPr>
            <p:extLst>
              <p:ext uri="{D42A27DB-BD31-4B8C-83A1-F6EECF244321}">
                <p14:modId xmlns:p14="http://schemas.microsoft.com/office/powerpoint/2010/main" val="1496757068"/>
              </p:ext>
            </p:extLst>
          </p:nvPr>
        </p:nvGraphicFramePr>
        <p:xfrm>
          <a:off x="5402438" y="3608972"/>
          <a:ext cx="3505079" cy="2446183"/>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26" name="Object 25"/>
                      <p:cNvPicPr/>
                      <p:nvPr/>
                    </p:nvPicPr>
                    <p:blipFill>
                      <a:blip r:embed="rId5"/>
                      <a:stretch>
                        <a:fillRect/>
                      </a:stretch>
                    </p:blipFill>
                    <p:spPr>
                      <a:xfrm>
                        <a:off x="5402438" y="3608972"/>
                        <a:ext cx="3505079" cy="244618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47587A4-1165-D1F4-2EC0-CD12F9C1CBDA}"/>
              </a:ext>
            </a:extLst>
          </p:cNvPr>
          <p:cNvGraphicFramePr>
            <a:graphicFrameLocks noChangeAspect="1"/>
          </p:cNvGraphicFramePr>
          <p:nvPr>
            <p:extLst>
              <p:ext uri="{D42A27DB-BD31-4B8C-83A1-F6EECF244321}">
                <p14:modId xmlns:p14="http://schemas.microsoft.com/office/powerpoint/2010/main" val="2058776377"/>
              </p:ext>
            </p:extLst>
          </p:nvPr>
        </p:nvGraphicFramePr>
        <p:xfrm>
          <a:off x="8531236" y="1296485"/>
          <a:ext cx="3090080" cy="2156556"/>
        </p:xfrm>
        <a:graphic>
          <a:graphicData uri="http://schemas.openxmlformats.org/presentationml/2006/ole">
            <mc:AlternateContent xmlns:mc="http://schemas.openxmlformats.org/markup-compatibility/2006">
              <mc:Choice xmlns:v="urn:schemas-microsoft-com:vml" Requires="v">
                <p:oleObj name="Graph" r:id="rId6" imgW="4151880" imgH="2897280" progId="Origin50.Graph">
                  <p:embed/>
                </p:oleObj>
              </mc:Choice>
              <mc:Fallback>
                <p:oleObj name="Graph" r:id="rId6" imgW="4151880" imgH="2897280" progId="Origin50.Graph">
                  <p:embed/>
                  <p:pic>
                    <p:nvPicPr>
                      <p:cNvPr id="27" name="Object 26"/>
                      <p:cNvPicPr/>
                      <p:nvPr/>
                    </p:nvPicPr>
                    <p:blipFill>
                      <a:blip r:embed="rId7"/>
                      <a:stretch>
                        <a:fillRect/>
                      </a:stretch>
                    </p:blipFill>
                    <p:spPr>
                      <a:xfrm>
                        <a:off x="8531236" y="1296485"/>
                        <a:ext cx="3090080" cy="215655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020A23D-748A-FC88-744C-F1E60CDB3290}"/>
              </a:ext>
            </a:extLst>
          </p:cNvPr>
          <p:cNvSpPr txBox="1"/>
          <p:nvPr/>
        </p:nvSpPr>
        <p:spPr>
          <a:xfrm>
            <a:off x="5933034" y="3590860"/>
            <a:ext cx="2287078" cy="230832"/>
          </a:xfrm>
          <a:prstGeom prst="rect">
            <a:avLst/>
          </a:prstGeom>
          <a:noFill/>
        </p:spPr>
        <p:txBody>
          <a:bodyPr wrap="square" rtlCol="0">
            <a:spAutoFit/>
          </a:bodyPr>
          <a:lstStyle/>
          <a:p>
            <a:pPr algn="ctr"/>
            <a:r>
              <a:rPr lang="ro-RO" sz="900" dirty="0"/>
              <a:t>TDS result on B+D2_1050</a:t>
            </a:r>
            <a:r>
              <a:rPr lang="ro-RO" sz="900" baseline="30000" dirty="0"/>
              <a:t>o</a:t>
            </a:r>
            <a:r>
              <a:rPr lang="ro-RO" sz="900" dirty="0"/>
              <a:t>C</a:t>
            </a:r>
            <a:endParaRPr lang="en-US" sz="900" dirty="0"/>
          </a:p>
        </p:txBody>
      </p:sp>
      <p:graphicFrame>
        <p:nvGraphicFramePr>
          <p:cNvPr id="12" name="Table 11">
            <a:extLst>
              <a:ext uri="{FF2B5EF4-FFF2-40B4-BE49-F238E27FC236}">
                <a16:creationId xmlns:a16="http://schemas.microsoft.com/office/drawing/2014/main" id="{8BC6DCE2-42B1-89A4-E6DE-45D5AA42DCF6}"/>
              </a:ext>
            </a:extLst>
          </p:cNvPr>
          <p:cNvGraphicFramePr>
            <a:graphicFrameLocks noGrp="1"/>
          </p:cNvGraphicFramePr>
          <p:nvPr>
            <p:extLst>
              <p:ext uri="{D42A27DB-BD31-4B8C-83A1-F6EECF244321}">
                <p14:modId xmlns:p14="http://schemas.microsoft.com/office/powerpoint/2010/main" val="2243741244"/>
              </p:ext>
            </p:extLst>
          </p:nvPr>
        </p:nvGraphicFramePr>
        <p:xfrm>
          <a:off x="9271064" y="3429000"/>
          <a:ext cx="1808254" cy="2793652"/>
        </p:xfrm>
        <a:graphic>
          <a:graphicData uri="http://schemas.openxmlformats.org/drawingml/2006/table">
            <a:tbl>
              <a:tblPr firstRow="1" bandRow="1">
                <a:tableStyleId>{5C22544A-7EE6-4342-B048-85BDC9FD1C3A}</a:tableStyleId>
              </a:tblPr>
              <a:tblGrid>
                <a:gridCol w="549343">
                  <a:extLst>
                    <a:ext uri="{9D8B030D-6E8A-4147-A177-3AD203B41FA5}">
                      <a16:colId xmlns:a16="http://schemas.microsoft.com/office/drawing/2014/main" val="3509613224"/>
                    </a:ext>
                  </a:extLst>
                </a:gridCol>
                <a:gridCol w="549343">
                  <a:extLst>
                    <a:ext uri="{9D8B030D-6E8A-4147-A177-3AD203B41FA5}">
                      <a16:colId xmlns:a16="http://schemas.microsoft.com/office/drawing/2014/main" val="4003634409"/>
                    </a:ext>
                  </a:extLst>
                </a:gridCol>
                <a:gridCol w="709568">
                  <a:extLst>
                    <a:ext uri="{9D8B030D-6E8A-4147-A177-3AD203B41FA5}">
                      <a16:colId xmlns:a16="http://schemas.microsoft.com/office/drawing/2014/main" val="1909216310"/>
                    </a:ext>
                  </a:extLst>
                </a:gridCol>
              </a:tblGrid>
              <a:tr h="364754">
                <a:tc>
                  <a:txBody>
                    <a:bodyPr/>
                    <a:lstStyle/>
                    <a:p>
                      <a:pPr algn="ctr" rtl="0" fontAlgn="ctr"/>
                      <a:r>
                        <a:rPr lang="en-GB" sz="800" u="none" strike="noStrike" dirty="0">
                          <a:effectLst/>
                        </a:rPr>
                        <a:t>Temperature (</a:t>
                      </a:r>
                      <a:r>
                        <a:rPr lang="en-GB" sz="800" u="none" strike="noStrike" baseline="30000" dirty="0" err="1">
                          <a:effectLst/>
                        </a:rPr>
                        <a:t>o</a:t>
                      </a:r>
                      <a:r>
                        <a:rPr lang="en-GB" sz="800" u="none" strike="noStrike" dirty="0" err="1">
                          <a:effectLst/>
                        </a:rPr>
                        <a:t>C</a:t>
                      </a:r>
                      <a:r>
                        <a:rPr lang="en-GB" sz="800" u="none" strike="noStrike" dirty="0">
                          <a:effectLst/>
                        </a:rPr>
                        <a:t>)</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dirty="0">
                          <a:effectLst/>
                        </a:rPr>
                        <a:t>D </a:t>
                      </a:r>
                      <a:r>
                        <a:rPr lang="ro-RO" sz="800" u="none" strike="noStrike" dirty="0">
                          <a:effectLst/>
                        </a:rPr>
                        <a:t>released (</a:t>
                      </a:r>
                      <a:r>
                        <a:rPr lang="en-GB" sz="800" u="none" strike="noStrike" dirty="0">
                          <a:effectLst/>
                        </a:rPr>
                        <a:t>at/cm</a:t>
                      </a:r>
                      <a:r>
                        <a:rPr lang="en-GB" sz="800" u="none" strike="noStrike" baseline="30000" dirty="0">
                          <a:effectLst/>
                        </a:rPr>
                        <a:t>2</a:t>
                      </a:r>
                      <a:r>
                        <a:rPr lang="ro-RO" sz="800" u="none" strike="noStrike" baseline="30000" dirty="0">
                          <a:effectLst/>
                        </a:rPr>
                        <a:t>)</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D released during the TT</a:t>
                      </a:r>
                      <a:r>
                        <a:rPr lang="ro-RO" sz="800" u="none" strike="noStrike" dirty="0">
                          <a:effectLst/>
                        </a:rPr>
                        <a:t> (%)</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69705031"/>
                  </a:ext>
                </a:extLst>
              </a:tr>
              <a:tr h="220068">
                <a:tc>
                  <a:txBody>
                    <a:bodyPr/>
                    <a:lstStyle/>
                    <a:p>
                      <a:pPr algn="ctr" rtl="0" fontAlgn="ctr"/>
                      <a:r>
                        <a:rPr lang="en-GB" sz="800" u="none" strike="noStrike">
                          <a:effectLst/>
                        </a:rPr>
                        <a:t>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7.45E+14</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0.01</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25426958"/>
                  </a:ext>
                </a:extLst>
              </a:tr>
              <a:tr h="220068">
                <a:tc>
                  <a:txBody>
                    <a:bodyPr/>
                    <a:lstStyle/>
                    <a:p>
                      <a:pPr algn="ctr" rtl="0" fontAlgn="ctr"/>
                      <a:r>
                        <a:rPr lang="en-GB" sz="800" u="none" strike="noStrike">
                          <a:effectLst/>
                        </a:rPr>
                        <a:t>100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8.25E+15</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0.08</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20111586"/>
                  </a:ext>
                </a:extLst>
              </a:tr>
              <a:tr h="220068">
                <a:tc>
                  <a:txBody>
                    <a:bodyPr/>
                    <a:lstStyle/>
                    <a:p>
                      <a:pPr algn="ctr" rtl="0" fontAlgn="ctr"/>
                      <a:r>
                        <a:rPr lang="en-GB" sz="800" u="none" strike="noStrike" dirty="0">
                          <a:effectLst/>
                        </a:rPr>
                        <a:t>150</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2.21E+16</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0.22</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81721067"/>
                  </a:ext>
                </a:extLst>
              </a:tr>
              <a:tr h="220068">
                <a:tc>
                  <a:txBody>
                    <a:bodyPr/>
                    <a:lstStyle/>
                    <a:p>
                      <a:pPr algn="ctr" rtl="0" fontAlgn="ctr"/>
                      <a:r>
                        <a:rPr lang="en-GB" sz="800" u="none" strike="noStrike">
                          <a:effectLst/>
                        </a:rPr>
                        <a:t>200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2.98E+16</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0.29</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56926805"/>
                  </a:ext>
                </a:extLst>
              </a:tr>
              <a:tr h="220068">
                <a:tc>
                  <a:txBody>
                    <a:bodyPr/>
                    <a:lstStyle/>
                    <a:p>
                      <a:pPr algn="ctr" rtl="0" fontAlgn="ctr"/>
                      <a:r>
                        <a:rPr lang="en-GB" sz="800" u="none" strike="noStrike">
                          <a:effectLst/>
                        </a:rPr>
                        <a:t>250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2.82E+17</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2.76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700160223"/>
                  </a:ext>
                </a:extLst>
              </a:tr>
              <a:tr h="220068">
                <a:tc>
                  <a:txBody>
                    <a:bodyPr/>
                    <a:lstStyle/>
                    <a:p>
                      <a:pPr algn="ctr" rtl="0" fontAlgn="ctr"/>
                      <a:r>
                        <a:rPr lang="en-GB" sz="800" u="none" strike="noStrike">
                          <a:effectLst/>
                        </a:rPr>
                        <a:t>300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1.06E+18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10.39</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34386258"/>
                  </a:ext>
                </a:extLst>
              </a:tr>
              <a:tr h="220068">
                <a:tc>
                  <a:txBody>
                    <a:bodyPr/>
                    <a:lstStyle/>
                    <a:p>
                      <a:pPr algn="ctr" rtl="0" fontAlgn="ctr"/>
                      <a:r>
                        <a:rPr lang="en-GB" sz="800" u="none" strike="noStrike">
                          <a:effectLst/>
                        </a:rPr>
                        <a:t>350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2.22E+18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21.76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76172133"/>
                  </a:ext>
                </a:extLst>
              </a:tr>
              <a:tr h="220068">
                <a:tc>
                  <a:txBody>
                    <a:bodyPr/>
                    <a:lstStyle/>
                    <a:p>
                      <a:pPr algn="ctr" rtl="0" fontAlgn="ctr"/>
                      <a:r>
                        <a:rPr lang="en-GB" sz="800" u="none" strike="noStrike">
                          <a:effectLst/>
                        </a:rPr>
                        <a:t>400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3.24E+18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31.76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09991785"/>
                  </a:ext>
                </a:extLst>
              </a:tr>
              <a:tr h="220068">
                <a:tc>
                  <a:txBody>
                    <a:bodyPr/>
                    <a:lstStyle/>
                    <a:p>
                      <a:pPr algn="ctr" rtl="0" fontAlgn="ctr"/>
                      <a:r>
                        <a:rPr lang="en-GB" sz="800" u="none" strike="noStrike">
                          <a:effectLst/>
                        </a:rPr>
                        <a:t>450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4.95E+18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48.53</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48553857"/>
                  </a:ext>
                </a:extLst>
              </a:tr>
              <a:tr h="220068">
                <a:tc>
                  <a:txBody>
                    <a:bodyPr/>
                    <a:lstStyle/>
                    <a:p>
                      <a:pPr algn="ctr" rtl="0" fontAlgn="ctr"/>
                      <a:r>
                        <a:rPr lang="en-GB" sz="800" u="none" strike="noStrike">
                          <a:effectLst/>
                        </a:rPr>
                        <a:t>500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6.45E+18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63.24</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882631680"/>
                  </a:ext>
                </a:extLst>
              </a:tr>
              <a:tr h="220068">
                <a:tc>
                  <a:txBody>
                    <a:bodyPr/>
                    <a:lstStyle/>
                    <a:p>
                      <a:pPr algn="ctr" rtl="0" fontAlgn="ctr"/>
                      <a:r>
                        <a:rPr lang="en-GB" sz="800" u="none" strike="noStrike">
                          <a:effectLst/>
                        </a:rPr>
                        <a:t>1050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1.02E+19</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100.00</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77460268"/>
                  </a:ext>
                </a:extLst>
              </a:tr>
            </a:tbl>
          </a:graphicData>
        </a:graphic>
      </p:graphicFrame>
      <p:sp>
        <p:nvSpPr>
          <p:cNvPr id="13" name="TextBox 12">
            <a:extLst>
              <a:ext uri="{FF2B5EF4-FFF2-40B4-BE49-F238E27FC236}">
                <a16:creationId xmlns:a16="http://schemas.microsoft.com/office/drawing/2014/main" id="{ADC6A32C-723E-DE77-4679-4972B39BE78E}"/>
              </a:ext>
            </a:extLst>
          </p:cNvPr>
          <p:cNvSpPr txBox="1"/>
          <p:nvPr/>
        </p:nvSpPr>
        <p:spPr>
          <a:xfrm>
            <a:off x="5713141" y="1157965"/>
            <a:ext cx="4574156" cy="300082"/>
          </a:xfrm>
          <a:prstGeom prst="rect">
            <a:avLst/>
          </a:prstGeom>
          <a:noFill/>
        </p:spPr>
        <p:txBody>
          <a:bodyPr wrap="square">
            <a:spAutoFit/>
          </a:bodyPr>
          <a:lstStyle/>
          <a:p>
            <a:pPr algn="ctr"/>
            <a:r>
              <a:rPr lang="ro-RO" sz="1350" dirty="0"/>
              <a:t>TDS measurement during Thermal Treatment</a:t>
            </a:r>
            <a:endParaRPr lang="en-US" sz="1350" dirty="0"/>
          </a:p>
        </p:txBody>
      </p:sp>
      <p:pic>
        <p:nvPicPr>
          <p:cNvPr id="14" name="Picture 13" descr="https://lh7-rt.googleusercontent.com/docsz/AD_4nXf50Bb45ilEEszCDaHhiSoCtvOW6AgLBj1T_TZT1l5wKWHTBroZMpuuD05HLPOu88U2ZWeneNiNBT8yTgD_G12NrHTjlNAK3hu0-Y0B4fl66Kat7xvS1JLDMtL9ETOCp8CoiEVTjhyCcbOxDI9QQQ?key=PoXlbM9ondZAWwIRsAbecsWI">
            <a:extLst>
              <a:ext uri="{FF2B5EF4-FFF2-40B4-BE49-F238E27FC236}">
                <a16:creationId xmlns:a16="http://schemas.microsoft.com/office/drawing/2014/main" id="{8813D464-51AF-AF3D-6E3D-7B6098160540}"/>
              </a:ext>
            </a:extLst>
          </p:cNvPr>
          <p:cNvPicPr/>
          <p:nvPr/>
        </p:nvPicPr>
        <p:blipFill rotWithShape="1">
          <a:blip r:embed="rId8" cstate="print">
            <a:extLst>
              <a:ext uri="{28A0092B-C50C-407E-A947-70E740481C1C}">
                <a14:useLocalDpi xmlns:a14="http://schemas.microsoft.com/office/drawing/2010/main" val="0"/>
              </a:ext>
            </a:extLst>
          </a:blip>
          <a:srcRect t="30224" b="26771"/>
          <a:stretch/>
        </p:blipFill>
        <p:spPr bwMode="auto">
          <a:xfrm>
            <a:off x="283946" y="3970715"/>
            <a:ext cx="1731373" cy="1461330"/>
          </a:xfrm>
          <a:prstGeom prst="rect">
            <a:avLst/>
          </a:prstGeom>
          <a:noFill/>
          <a:ln>
            <a:noFill/>
          </a:ln>
          <a:extLst>
            <a:ext uri="{53640926-AAD7-44D8-BBD7-CCE9431645EC}">
              <a14:shadowObscured xmlns:a14="http://schemas.microsoft.com/office/drawing/2010/main"/>
            </a:ext>
          </a:extLst>
        </p:spPr>
      </p:pic>
      <p:pic>
        <p:nvPicPr>
          <p:cNvPr id="15" name="Picture 14" descr="https://lh7-rt.googleusercontent.com/docsz/AD_4nXcom64SlEAqy6w91U40QOU-B4fb9AeOKXNax-XyXmYG4XYeHj8_OwfR5hHLlY_QP_pZaSZwRjw0Z_5bKi0ErfVjO36bShPgXJI6YwxSMkF0-lpi--vFPiACI8wntgio9YJSNmYE5pa-VAAh0d1Ctg?key=PoXlbM9ondZAWwIRsAbecsWI">
            <a:extLst>
              <a:ext uri="{FF2B5EF4-FFF2-40B4-BE49-F238E27FC236}">
                <a16:creationId xmlns:a16="http://schemas.microsoft.com/office/drawing/2014/main" id="{5ABCAB3D-0C74-43A5-BBF5-5B73D70C5FD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8803" y="3608972"/>
            <a:ext cx="2936229" cy="1953849"/>
          </a:xfrm>
          <a:prstGeom prst="rect">
            <a:avLst/>
          </a:prstGeom>
          <a:noFill/>
          <a:ln>
            <a:noFill/>
          </a:ln>
        </p:spPr>
      </p:pic>
      <p:sp>
        <p:nvSpPr>
          <p:cNvPr id="16" name="TextBox 15">
            <a:extLst>
              <a:ext uri="{FF2B5EF4-FFF2-40B4-BE49-F238E27FC236}">
                <a16:creationId xmlns:a16="http://schemas.microsoft.com/office/drawing/2014/main" id="{CDC7F986-5BFC-E373-B71C-AB99A1E6EE8D}"/>
              </a:ext>
            </a:extLst>
          </p:cNvPr>
          <p:cNvSpPr txBox="1"/>
          <p:nvPr/>
        </p:nvSpPr>
        <p:spPr>
          <a:xfrm>
            <a:off x="1124009" y="2483033"/>
            <a:ext cx="3193256" cy="1015663"/>
          </a:xfrm>
          <a:prstGeom prst="rect">
            <a:avLst/>
          </a:prstGeom>
          <a:noFill/>
        </p:spPr>
        <p:txBody>
          <a:bodyPr wrap="square" rtlCol="0">
            <a:spAutoFit/>
          </a:bodyPr>
          <a:lstStyle/>
          <a:p>
            <a:pPr marL="214313" indent="-214313">
              <a:buFont typeface="Arial" panose="020B0604020202020204" pitchFamily="34" charset="0"/>
              <a:buChar char="•"/>
            </a:pPr>
            <a:r>
              <a:rPr lang="ro-RO" sz="1200" dirty="0"/>
              <a:t>60 tungsten substrates 5x5 mm</a:t>
            </a:r>
          </a:p>
          <a:p>
            <a:pPr marL="214313" indent="-214313">
              <a:buFont typeface="Arial" panose="020B0604020202020204" pitchFamily="34" charset="0"/>
              <a:buChar char="•"/>
            </a:pPr>
            <a:r>
              <a:rPr lang="ro-RO" sz="1200" dirty="0"/>
              <a:t>2 RF sources opperated at 100W each</a:t>
            </a:r>
          </a:p>
          <a:p>
            <a:pPr marL="214313" indent="-214313">
              <a:buFont typeface="Arial" panose="020B0604020202020204" pitchFamily="34" charset="0"/>
              <a:buChar char="•"/>
            </a:pPr>
            <a:r>
              <a:rPr lang="ro-RO" sz="1200" dirty="0"/>
              <a:t>Working pressure: 1x10</a:t>
            </a:r>
            <a:r>
              <a:rPr lang="ro-RO" sz="1200" baseline="30000" dirty="0"/>
              <a:t>-2</a:t>
            </a:r>
            <a:r>
              <a:rPr lang="ro-RO" sz="1200" dirty="0"/>
              <a:t>mbar</a:t>
            </a:r>
          </a:p>
          <a:p>
            <a:pPr marL="214313" indent="-214313">
              <a:buFont typeface="Arial" panose="020B0604020202020204" pitchFamily="34" charset="0"/>
              <a:buChar char="•"/>
            </a:pPr>
            <a:r>
              <a:rPr lang="ro-RO" sz="1200" dirty="0"/>
              <a:t>Ar flow= 20sccm</a:t>
            </a:r>
          </a:p>
          <a:p>
            <a:pPr marL="214313" indent="-214313">
              <a:buFont typeface="Arial" panose="020B0604020202020204" pitchFamily="34" charset="0"/>
              <a:buChar char="•"/>
            </a:pPr>
            <a:r>
              <a:rPr lang="ro-RO" sz="1200" dirty="0"/>
              <a:t>D</a:t>
            </a:r>
            <a:r>
              <a:rPr lang="ro-RO" sz="1200" baseline="-25000" dirty="0"/>
              <a:t>2</a:t>
            </a:r>
            <a:r>
              <a:rPr lang="ro-RO" sz="1200" dirty="0"/>
              <a:t> flow= 20 sccm</a:t>
            </a:r>
            <a:r>
              <a:rPr lang="ro-RO" sz="1200" baseline="-25000" dirty="0"/>
              <a:t>  </a:t>
            </a:r>
            <a:endParaRPr lang="ro-RO" sz="1200" dirty="0"/>
          </a:p>
        </p:txBody>
      </p:sp>
      <p:sp>
        <p:nvSpPr>
          <p:cNvPr id="17" name="TextBox 16">
            <a:extLst>
              <a:ext uri="{FF2B5EF4-FFF2-40B4-BE49-F238E27FC236}">
                <a16:creationId xmlns:a16="http://schemas.microsoft.com/office/drawing/2014/main" id="{E3C51CFA-7653-F59E-281A-8EC33071CDC6}"/>
              </a:ext>
            </a:extLst>
          </p:cNvPr>
          <p:cNvSpPr txBox="1"/>
          <p:nvPr/>
        </p:nvSpPr>
        <p:spPr>
          <a:xfrm>
            <a:off x="701580" y="929618"/>
            <a:ext cx="4797303" cy="369332"/>
          </a:xfrm>
          <a:prstGeom prst="rect">
            <a:avLst/>
          </a:prstGeom>
          <a:noFill/>
        </p:spPr>
        <p:txBody>
          <a:bodyPr wrap="square" rtlCol="0">
            <a:spAutoFit/>
          </a:bodyPr>
          <a:lstStyle>
            <a:defPPr>
              <a:defRPr lang="en-US"/>
            </a:defPPr>
          </a:lstStyle>
          <a:p>
            <a:pPr algn="ctr"/>
            <a:r>
              <a:rPr lang="ro-RO" dirty="0"/>
              <a:t>Boron+D2(10%) 5</a:t>
            </a:r>
            <a:r>
              <a:rPr lang="el-GR" dirty="0"/>
              <a:t>μ</a:t>
            </a:r>
            <a:r>
              <a:rPr lang="ro-RO" dirty="0"/>
              <a:t>m </a:t>
            </a:r>
          </a:p>
        </p:txBody>
      </p:sp>
      <p:sp>
        <p:nvSpPr>
          <p:cNvPr id="18" name="TextBox 17">
            <a:extLst>
              <a:ext uri="{FF2B5EF4-FFF2-40B4-BE49-F238E27FC236}">
                <a16:creationId xmlns:a16="http://schemas.microsoft.com/office/drawing/2014/main" id="{80594DC2-D7F7-D836-CF28-1ACC4449A8EF}"/>
              </a:ext>
            </a:extLst>
          </p:cNvPr>
          <p:cNvSpPr txBox="1"/>
          <p:nvPr/>
        </p:nvSpPr>
        <p:spPr>
          <a:xfrm>
            <a:off x="883914" y="1308006"/>
            <a:ext cx="4021884" cy="830997"/>
          </a:xfrm>
          <a:prstGeom prst="rect">
            <a:avLst/>
          </a:prstGeom>
          <a:noFill/>
        </p:spPr>
        <p:txBody>
          <a:bodyPr wrap="square">
            <a:spAutoFit/>
          </a:bodyPr>
          <a:lstStyle/>
          <a:p>
            <a:pPr algn="ctr"/>
            <a:r>
              <a:rPr lang="ro-RO" sz="1600" dirty="0"/>
              <a:t>Preparation of 5x5 mm</a:t>
            </a:r>
            <a:r>
              <a:rPr lang="ro-RO" sz="1600" baseline="30000" dirty="0"/>
              <a:t>2</a:t>
            </a:r>
            <a:r>
              <a:rPr lang="ro-RO" sz="1600" dirty="0"/>
              <a:t> W samples coated with B+D</a:t>
            </a:r>
            <a:r>
              <a:rPr lang="ro-RO" sz="1600" baseline="-25000" dirty="0"/>
              <a:t>2</a:t>
            </a:r>
            <a:r>
              <a:rPr lang="ro-RO" sz="1600" dirty="0"/>
              <a:t>(10%)   </a:t>
            </a:r>
          </a:p>
          <a:p>
            <a:pPr algn="ctr"/>
            <a:r>
              <a:rPr lang="ro-RO" sz="1600" dirty="0"/>
              <a:t>Subject to thermal treatment post-coating</a:t>
            </a:r>
          </a:p>
        </p:txBody>
      </p:sp>
      <p:sp>
        <p:nvSpPr>
          <p:cNvPr id="19" name="TextBox 18">
            <a:extLst>
              <a:ext uri="{FF2B5EF4-FFF2-40B4-BE49-F238E27FC236}">
                <a16:creationId xmlns:a16="http://schemas.microsoft.com/office/drawing/2014/main" id="{102C4930-4D88-5B66-41E9-8A4F8C0FD391}"/>
              </a:ext>
            </a:extLst>
          </p:cNvPr>
          <p:cNvSpPr txBox="1"/>
          <p:nvPr/>
        </p:nvSpPr>
        <p:spPr>
          <a:xfrm>
            <a:off x="219882" y="5532376"/>
            <a:ext cx="1808255" cy="230832"/>
          </a:xfrm>
          <a:prstGeom prst="rect">
            <a:avLst/>
          </a:prstGeom>
          <a:noFill/>
        </p:spPr>
        <p:txBody>
          <a:bodyPr wrap="square" rtlCol="0">
            <a:spAutoFit/>
          </a:bodyPr>
          <a:lstStyle/>
          <a:p>
            <a:pPr algn="ctr"/>
            <a:r>
              <a:rPr lang="ro-RO" sz="900" dirty="0"/>
              <a:t>Sample holder </a:t>
            </a:r>
          </a:p>
        </p:txBody>
      </p:sp>
      <p:sp>
        <p:nvSpPr>
          <p:cNvPr id="20" name="TextBox 19">
            <a:extLst>
              <a:ext uri="{FF2B5EF4-FFF2-40B4-BE49-F238E27FC236}">
                <a16:creationId xmlns:a16="http://schemas.microsoft.com/office/drawing/2014/main" id="{896275E2-716A-DE89-38BC-F113F1552447}"/>
              </a:ext>
            </a:extLst>
          </p:cNvPr>
          <p:cNvSpPr txBox="1"/>
          <p:nvPr/>
        </p:nvSpPr>
        <p:spPr>
          <a:xfrm>
            <a:off x="2521534" y="5650739"/>
            <a:ext cx="3043876" cy="230832"/>
          </a:xfrm>
          <a:prstGeom prst="rect">
            <a:avLst/>
          </a:prstGeom>
          <a:noFill/>
        </p:spPr>
        <p:txBody>
          <a:bodyPr wrap="square" rtlCol="0">
            <a:spAutoFit/>
          </a:bodyPr>
          <a:lstStyle/>
          <a:p>
            <a:pPr algn="ctr"/>
            <a:r>
              <a:rPr lang="en-US" sz="900" dirty="0"/>
              <a:t>In situ photo of the deposition</a:t>
            </a:r>
          </a:p>
        </p:txBody>
      </p:sp>
      <p:sp>
        <p:nvSpPr>
          <p:cNvPr id="21" name="Title 4">
            <a:extLst>
              <a:ext uri="{FF2B5EF4-FFF2-40B4-BE49-F238E27FC236}">
                <a16:creationId xmlns:a16="http://schemas.microsoft.com/office/drawing/2014/main" id="{FD4091D0-7681-84E5-59CC-D3F2D9928C0E}"/>
              </a:ext>
            </a:extLst>
          </p:cNvPr>
          <p:cNvSpPr>
            <a:spLocks noGrp="1"/>
          </p:cNvSpPr>
          <p:nvPr>
            <p:ph type="title"/>
          </p:nvPr>
        </p:nvSpPr>
        <p:spPr>
          <a:xfrm>
            <a:off x="609600" y="228600"/>
            <a:ext cx="10058400" cy="457200"/>
          </a:xfrm>
        </p:spPr>
        <p:txBody>
          <a:bodyPr/>
          <a:lstStyle/>
          <a:p>
            <a:r>
              <a:rPr lang="en-GB">
                <a:solidFill>
                  <a:srgbClr val="000000"/>
                </a:solidFill>
                <a:latin typeface="+mj-lt"/>
                <a:ea typeface="+mj-ea"/>
                <a:cs typeface="+mj-cs"/>
                <a:sym typeface="Arial"/>
              </a:rPr>
              <a:t>R</a:t>
            </a:r>
            <a:r>
              <a:rPr lang="en-RO">
                <a:solidFill>
                  <a:srgbClr val="000000"/>
                </a:solidFill>
                <a:latin typeface="+mj-lt"/>
                <a:ea typeface="+mj-ea"/>
                <a:cs typeface="+mj-cs"/>
                <a:sym typeface="Arial"/>
              </a:rPr>
              <a:t>esults </a:t>
            </a:r>
            <a:r>
              <a:rPr lang="en-RO" dirty="0">
                <a:solidFill>
                  <a:srgbClr val="000000"/>
                </a:solidFill>
                <a:latin typeface="+mj-lt"/>
                <a:ea typeface="+mj-ea"/>
                <a:cs typeface="+mj-cs"/>
                <a:sym typeface="Arial"/>
              </a:rPr>
              <a:t>form the B layers production taskin 2025 under SBP4 </a:t>
            </a:r>
            <a:endParaRPr lang="en-RO" dirty="0"/>
          </a:p>
        </p:txBody>
      </p:sp>
    </p:spTree>
    <p:extLst>
      <p:ext uri="{BB962C8B-B14F-4D97-AF65-F5344CB8AC3E}">
        <p14:creationId xmlns:p14="http://schemas.microsoft.com/office/powerpoint/2010/main" val="182306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EE7C865-EEAF-C8F3-DAB7-292D9F7411D8}"/>
              </a:ext>
            </a:extLst>
          </p:cNvPr>
          <p:cNvSpPr>
            <a:spLocks noGrp="1"/>
          </p:cNvSpPr>
          <p:nvPr>
            <p:ph type="title"/>
          </p:nvPr>
        </p:nvSpPr>
        <p:spPr/>
        <p:txBody>
          <a:bodyPr/>
          <a:lstStyle/>
          <a:p>
            <a:r>
              <a:rPr lang="en-GB" dirty="0">
                <a:solidFill>
                  <a:srgbClr val="000000"/>
                </a:solidFill>
                <a:latin typeface="+mj-lt"/>
                <a:ea typeface="+mj-ea"/>
                <a:cs typeface="+mj-cs"/>
                <a:sym typeface="Arial"/>
              </a:rPr>
              <a:t>R</a:t>
            </a:r>
            <a:r>
              <a:rPr lang="en-RO" dirty="0">
                <a:solidFill>
                  <a:srgbClr val="000000"/>
                </a:solidFill>
                <a:latin typeface="+mj-lt"/>
                <a:ea typeface="+mj-ea"/>
                <a:cs typeface="+mj-cs"/>
                <a:sym typeface="Arial"/>
              </a:rPr>
              <a:t>esults form the B layers production taskin 2025 under SBP4 </a:t>
            </a:r>
            <a:endParaRPr lang="en-RO" dirty="0"/>
          </a:p>
        </p:txBody>
      </p:sp>
      <p:sp>
        <p:nvSpPr>
          <p:cNvPr id="6" name="Footer Placeholder 3">
            <a:extLst>
              <a:ext uri="{FF2B5EF4-FFF2-40B4-BE49-F238E27FC236}">
                <a16:creationId xmlns:a16="http://schemas.microsoft.com/office/drawing/2014/main" id="{5FAF0C12-E6CC-EEB5-4061-AB9390BC17BD}"/>
              </a:ext>
            </a:extLst>
          </p:cNvPr>
          <p:cNvSpPr>
            <a:spLocks noGrp="1"/>
          </p:cNvSpPr>
          <p:nvPr>
            <p:ph type="ftr" sz="quarter" idx="10"/>
          </p:nvPr>
        </p:nvSpPr>
        <p:spPr>
          <a:xfrm>
            <a:off x="1992314" y="6492256"/>
            <a:ext cx="8239125" cy="2682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7</a:t>
            </a:fld>
            <a:endParaRPr lang="en-GB" altLang="en-US" dirty="0"/>
          </a:p>
        </p:txBody>
      </p:sp>
      <p:sp>
        <p:nvSpPr>
          <p:cNvPr id="3" name="TextBox 2">
            <a:extLst>
              <a:ext uri="{FF2B5EF4-FFF2-40B4-BE49-F238E27FC236}">
                <a16:creationId xmlns:a16="http://schemas.microsoft.com/office/drawing/2014/main" id="{53A9C020-205A-619D-B7B3-B2170FBF606B}"/>
              </a:ext>
            </a:extLst>
          </p:cNvPr>
          <p:cNvSpPr txBox="1"/>
          <p:nvPr/>
        </p:nvSpPr>
        <p:spPr>
          <a:xfrm>
            <a:off x="1801278" y="1210356"/>
            <a:ext cx="4240684" cy="1477328"/>
          </a:xfrm>
          <a:prstGeom prst="rect">
            <a:avLst/>
          </a:prstGeom>
          <a:noFill/>
        </p:spPr>
        <p:txBody>
          <a:bodyPr wrap="square" rtlCol="0">
            <a:spAutoFit/>
          </a:bodyPr>
          <a:lstStyle/>
          <a:p>
            <a:pPr marL="214313" indent="-214313">
              <a:buFont typeface="Arial" panose="020B0604020202020204" pitchFamily="34" charset="0"/>
              <a:buChar char="•"/>
            </a:pPr>
            <a:r>
              <a:rPr lang="ro-RO" dirty="0"/>
              <a:t>12 tungsten substrates 10x10 mm</a:t>
            </a:r>
          </a:p>
          <a:p>
            <a:pPr marL="214313" indent="-214313">
              <a:buFont typeface="Arial" panose="020B0604020202020204" pitchFamily="34" charset="0"/>
              <a:buChar char="•"/>
            </a:pPr>
            <a:r>
              <a:rPr lang="ro-RO" dirty="0"/>
              <a:t>2 RF sources opperated at 100W each</a:t>
            </a:r>
          </a:p>
          <a:p>
            <a:pPr marL="214313" indent="-214313">
              <a:buFont typeface="Arial" panose="020B0604020202020204" pitchFamily="34" charset="0"/>
              <a:buChar char="•"/>
            </a:pPr>
            <a:r>
              <a:rPr lang="ro-RO" dirty="0"/>
              <a:t>Working pressure: 1x10</a:t>
            </a:r>
            <a:r>
              <a:rPr lang="ro-RO" baseline="30000" dirty="0"/>
              <a:t>-2</a:t>
            </a:r>
            <a:r>
              <a:rPr lang="ro-RO" dirty="0"/>
              <a:t>mbar</a:t>
            </a:r>
          </a:p>
          <a:p>
            <a:pPr marL="214313" indent="-214313">
              <a:buFont typeface="Arial" panose="020B0604020202020204" pitchFamily="34" charset="0"/>
              <a:buChar char="•"/>
            </a:pPr>
            <a:r>
              <a:rPr lang="ro-RO" dirty="0"/>
              <a:t>Ar flow= 20sccm</a:t>
            </a:r>
          </a:p>
          <a:p>
            <a:pPr marL="214313" indent="-214313">
              <a:buFont typeface="Arial" panose="020B0604020202020204" pitchFamily="34" charset="0"/>
              <a:buChar char="•"/>
            </a:pPr>
            <a:r>
              <a:rPr lang="ro-RO" dirty="0"/>
              <a:t>D</a:t>
            </a:r>
            <a:r>
              <a:rPr lang="ro-RO" baseline="-25000" dirty="0"/>
              <a:t>2</a:t>
            </a:r>
            <a:r>
              <a:rPr lang="ro-RO" dirty="0"/>
              <a:t> flow= 20 sccm</a:t>
            </a:r>
            <a:r>
              <a:rPr lang="ro-RO" baseline="-25000" dirty="0"/>
              <a:t>  </a:t>
            </a:r>
            <a:endParaRPr lang="ro-RO" dirty="0"/>
          </a:p>
        </p:txBody>
      </p:sp>
      <p:sp>
        <p:nvSpPr>
          <p:cNvPr id="4" name="TextBox 3">
            <a:extLst>
              <a:ext uri="{FF2B5EF4-FFF2-40B4-BE49-F238E27FC236}">
                <a16:creationId xmlns:a16="http://schemas.microsoft.com/office/drawing/2014/main" id="{A91E2C58-591F-6AD0-3416-14B93D2EC6B1}"/>
              </a:ext>
            </a:extLst>
          </p:cNvPr>
          <p:cNvSpPr txBox="1"/>
          <p:nvPr/>
        </p:nvSpPr>
        <p:spPr>
          <a:xfrm>
            <a:off x="3329030" y="4861539"/>
            <a:ext cx="2057400" cy="230832"/>
          </a:xfrm>
          <a:prstGeom prst="rect">
            <a:avLst/>
          </a:prstGeom>
          <a:noFill/>
        </p:spPr>
        <p:txBody>
          <a:bodyPr wrap="square" rtlCol="0">
            <a:spAutoFit/>
          </a:bodyPr>
          <a:lstStyle/>
          <a:p>
            <a:pPr algn="ctr"/>
            <a:r>
              <a:rPr lang="ro-RO" sz="900" dirty="0"/>
              <a:t>Sample holder </a:t>
            </a:r>
          </a:p>
        </p:txBody>
      </p:sp>
      <p:sp>
        <p:nvSpPr>
          <p:cNvPr id="7" name="TextBox 6">
            <a:extLst>
              <a:ext uri="{FF2B5EF4-FFF2-40B4-BE49-F238E27FC236}">
                <a16:creationId xmlns:a16="http://schemas.microsoft.com/office/drawing/2014/main" id="{D8F8EF7F-AEFB-FE83-83E0-37DC8032470E}"/>
              </a:ext>
            </a:extLst>
          </p:cNvPr>
          <p:cNvSpPr txBox="1"/>
          <p:nvPr/>
        </p:nvSpPr>
        <p:spPr>
          <a:xfrm>
            <a:off x="908680" y="4853156"/>
            <a:ext cx="3043876" cy="230832"/>
          </a:xfrm>
          <a:prstGeom prst="rect">
            <a:avLst/>
          </a:prstGeom>
          <a:noFill/>
        </p:spPr>
        <p:txBody>
          <a:bodyPr wrap="square" rtlCol="0">
            <a:spAutoFit/>
          </a:bodyPr>
          <a:lstStyle/>
          <a:p>
            <a:pPr algn="ctr"/>
            <a:r>
              <a:rPr lang="en-US" sz="900" dirty="0"/>
              <a:t>In situ photo of the deposition</a:t>
            </a:r>
          </a:p>
        </p:txBody>
      </p:sp>
      <p:pic>
        <p:nvPicPr>
          <p:cNvPr id="8" name="Picture 7" descr="https://lh7-rt.googleusercontent.com/docsz/AD_4nXeRWLiZ1HEkOrcdnsAygr8guIrecm5BOLYzZC6AxULadOYEHjwvzl-Duz2iiPX-GhIvzRMNjY719RuTwVyyR7gNoQzTnAZuy_bL29R0k71oV7ogsaDDBBo0CukL2i2oN0p_24IlbpNqXq2LymDl1w?key=PoXlbM9ondZAWwIRsAbecsWI">
            <a:extLst>
              <a:ext uri="{FF2B5EF4-FFF2-40B4-BE49-F238E27FC236}">
                <a16:creationId xmlns:a16="http://schemas.microsoft.com/office/drawing/2014/main" id="{BFF2509C-B411-BDAE-33FA-DF4DB8EE82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28" y="2895491"/>
            <a:ext cx="2256604" cy="1966049"/>
          </a:xfrm>
          <a:prstGeom prst="rect">
            <a:avLst/>
          </a:prstGeom>
          <a:noFill/>
          <a:ln>
            <a:noFill/>
          </a:ln>
        </p:spPr>
      </p:pic>
      <p:pic>
        <p:nvPicPr>
          <p:cNvPr id="9" name="Picture 8" descr="https://lh7-rt.googleusercontent.com/docsz/AD_4nXdgYqh91KgC3ciOPL5Ah0-arDsBtOslvztVVrJS1vZBhsun3YthA4DH9lrWSGv8T3phYGEeIZk-_6Ie7o6bskG54fpClPXftyHo9oG7_Tx5IZm4ClDq6PUUNprrZwEUfhYORjA4gjttBHemZhfGjA?key=PoXlbM9ondZAWwIRsAbecsWI">
            <a:extLst>
              <a:ext uri="{FF2B5EF4-FFF2-40B4-BE49-F238E27FC236}">
                <a16:creationId xmlns:a16="http://schemas.microsoft.com/office/drawing/2014/main" id="{DFD51AB7-56D1-545E-BA10-8CCA0E1390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888" y="2921655"/>
            <a:ext cx="1405671" cy="1834689"/>
          </a:xfrm>
          <a:prstGeom prst="rect">
            <a:avLst/>
          </a:prstGeom>
          <a:noFill/>
          <a:ln>
            <a:noFill/>
          </a:ln>
        </p:spPr>
      </p:pic>
      <p:sp>
        <p:nvSpPr>
          <p:cNvPr id="10" name="TextBox 9">
            <a:extLst>
              <a:ext uri="{FF2B5EF4-FFF2-40B4-BE49-F238E27FC236}">
                <a16:creationId xmlns:a16="http://schemas.microsoft.com/office/drawing/2014/main" id="{06FCAFC6-26A2-3424-A557-2EC587541B4F}"/>
              </a:ext>
            </a:extLst>
          </p:cNvPr>
          <p:cNvSpPr txBox="1"/>
          <p:nvPr/>
        </p:nvSpPr>
        <p:spPr>
          <a:xfrm>
            <a:off x="5657532" y="882462"/>
            <a:ext cx="4883028" cy="369332"/>
          </a:xfrm>
          <a:prstGeom prst="rect">
            <a:avLst/>
          </a:prstGeom>
          <a:noFill/>
        </p:spPr>
        <p:txBody>
          <a:bodyPr wrap="square" rtlCol="0">
            <a:spAutoFit/>
          </a:bodyPr>
          <a:lstStyle>
            <a:defPPr>
              <a:defRPr lang="en-US"/>
            </a:defPPr>
            <a:lvl1pPr algn="ctr"/>
          </a:lstStyle>
          <a:p>
            <a:r>
              <a:rPr lang="ro-RO" dirty="0"/>
              <a:t>Boron deposition (5</a:t>
            </a:r>
            <a:r>
              <a:rPr lang="el-GR" dirty="0"/>
              <a:t>μ</a:t>
            </a:r>
            <a:r>
              <a:rPr lang="ro-RO" dirty="0"/>
              <a:t>m) with and </a:t>
            </a:r>
            <a:r>
              <a:rPr lang="ro-RO" dirty="0" err="1"/>
              <a:t>witout</a:t>
            </a:r>
            <a:r>
              <a:rPr lang="ro-RO" dirty="0"/>
              <a:t> D </a:t>
            </a:r>
          </a:p>
        </p:txBody>
      </p:sp>
      <p:sp>
        <p:nvSpPr>
          <p:cNvPr id="11" name="TextBox 10">
            <a:extLst>
              <a:ext uri="{FF2B5EF4-FFF2-40B4-BE49-F238E27FC236}">
                <a16:creationId xmlns:a16="http://schemas.microsoft.com/office/drawing/2014/main" id="{01F3AAF6-1362-4D2A-E11E-8C710C71303B}"/>
              </a:ext>
            </a:extLst>
          </p:cNvPr>
          <p:cNvSpPr txBox="1"/>
          <p:nvPr/>
        </p:nvSpPr>
        <p:spPr>
          <a:xfrm>
            <a:off x="1115412" y="917087"/>
            <a:ext cx="4883028" cy="300082"/>
          </a:xfrm>
          <a:prstGeom prst="rect">
            <a:avLst/>
          </a:prstGeom>
          <a:noFill/>
        </p:spPr>
        <p:txBody>
          <a:bodyPr wrap="square" rtlCol="0">
            <a:spAutoFit/>
          </a:bodyPr>
          <a:lstStyle>
            <a:defPPr>
              <a:defRPr lang="en-US"/>
            </a:defPPr>
            <a:lvl1pPr algn="ctr"/>
          </a:lstStyle>
          <a:p>
            <a:r>
              <a:rPr lang="ro-RO" dirty="0"/>
              <a:t>Boron deposition </a:t>
            </a:r>
            <a:r>
              <a:rPr lang="ro-RO"/>
              <a:t>(100nm)</a:t>
            </a:r>
            <a:endParaRPr lang="ro-RO" dirty="0"/>
          </a:p>
        </p:txBody>
      </p:sp>
      <p:sp>
        <p:nvSpPr>
          <p:cNvPr id="12" name="TextBox 11">
            <a:extLst>
              <a:ext uri="{FF2B5EF4-FFF2-40B4-BE49-F238E27FC236}">
                <a16:creationId xmlns:a16="http://schemas.microsoft.com/office/drawing/2014/main" id="{4864321D-EC28-7C96-850F-A01E698B544F}"/>
              </a:ext>
            </a:extLst>
          </p:cNvPr>
          <p:cNvSpPr txBox="1"/>
          <p:nvPr/>
        </p:nvSpPr>
        <p:spPr>
          <a:xfrm>
            <a:off x="5998441" y="1211364"/>
            <a:ext cx="4455077" cy="1754326"/>
          </a:xfrm>
          <a:prstGeom prst="rect">
            <a:avLst/>
          </a:prstGeom>
          <a:noFill/>
        </p:spPr>
        <p:txBody>
          <a:bodyPr wrap="square" rtlCol="0">
            <a:spAutoFit/>
          </a:bodyPr>
          <a:lstStyle/>
          <a:p>
            <a:pPr marL="214313" indent="-214313">
              <a:buFont typeface="Arial" panose="020B0604020202020204" pitchFamily="34" charset="0"/>
              <a:buChar char="•"/>
            </a:pPr>
            <a:r>
              <a:rPr lang="ro-RO" dirty="0"/>
              <a:t>8 tungsten substrates</a:t>
            </a:r>
          </a:p>
          <a:p>
            <a:pPr marL="214313" indent="-214313">
              <a:buFont typeface="Arial" panose="020B0604020202020204" pitchFamily="34" charset="0"/>
              <a:buChar char="•"/>
            </a:pPr>
            <a:r>
              <a:rPr lang="ro-RO" dirty="0"/>
              <a:t>Eurofer </a:t>
            </a:r>
            <a:r>
              <a:rPr lang="el-GR" dirty="0">
                <a:latin typeface="Calibri" panose="020F0502020204030204" pitchFamily="34" charset="0"/>
                <a:cs typeface="Calibri" panose="020F0502020204030204" pitchFamily="34" charset="0"/>
              </a:rPr>
              <a:t>φ</a:t>
            </a:r>
            <a:r>
              <a:rPr lang="ro-RO" dirty="0">
                <a:latin typeface="Calibri" panose="020F0502020204030204" pitchFamily="34" charset="0"/>
                <a:cs typeface="Calibri" panose="020F0502020204030204" pitchFamily="34" charset="0"/>
              </a:rPr>
              <a:t> 40 mm</a:t>
            </a:r>
            <a:endParaRPr lang="ro-RO" dirty="0"/>
          </a:p>
          <a:p>
            <a:pPr marL="214313" indent="-214313">
              <a:buFont typeface="Arial" panose="020B0604020202020204" pitchFamily="34" charset="0"/>
              <a:buChar char="•"/>
            </a:pPr>
            <a:r>
              <a:rPr lang="ro-RO" dirty="0"/>
              <a:t>2 RF sources opperated at 100W each</a:t>
            </a:r>
          </a:p>
          <a:p>
            <a:pPr marL="214313" indent="-214313">
              <a:buFont typeface="Arial" panose="020B0604020202020204" pitchFamily="34" charset="0"/>
              <a:buChar char="•"/>
            </a:pPr>
            <a:r>
              <a:rPr lang="ro-RO" dirty="0"/>
              <a:t>Working pressure: 1x10</a:t>
            </a:r>
            <a:r>
              <a:rPr lang="ro-RO" baseline="30000" dirty="0"/>
              <a:t>-2</a:t>
            </a:r>
            <a:r>
              <a:rPr lang="ro-RO" dirty="0"/>
              <a:t>mbar</a:t>
            </a:r>
          </a:p>
          <a:p>
            <a:pPr marL="214313" indent="-214313">
              <a:buFont typeface="Arial" panose="020B0604020202020204" pitchFamily="34" charset="0"/>
              <a:buChar char="•"/>
            </a:pPr>
            <a:r>
              <a:rPr lang="ro-RO" dirty="0"/>
              <a:t>Ar flow= 20sccm</a:t>
            </a:r>
          </a:p>
          <a:p>
            <a:pPr marL="214313" indent="-214313">
              <a:buFont typeface="Arial" panose="020B0604020202020204" pitchFamily="34" charset="0"/>
              <a:buChar char="•"/>
            </a:pPr>
            <a:r>
              <a:rPr lang="ro-RO" dirty="0"/>
              <a:t>D</a:t>
            </a:r>
            <a:r>
              <a:rPr lang="ro-RO" baseline="-25000" dirty="0"/>
              <a:t>2</a:t>
            </a:r>
            <a:r>
              <a:rPr lang="ro-RO" dirty="0"/>
              <a:t> flow= 20 sccm</a:t>
            </a:r>
            <a:r>
              <a:rPr lang="ro-RO" baseline="-25000" dirty="0"/>
              <a:t>  </a:t>
            </a:r>
            <a:endParaRPr lang="ro-RO" dirty="0"/>
          </a:p>
        </p:txBody>
      </p:sp>
      <p:pic>
        <p:nvPicPr>
          <p:cNvPr id="13" name="Picture 12" descr="https://lh7-rt.googleusercontent.com/docsz/AD_4nXeReuM3ch-p04UM7YUYC-k-_uvWwRIVjfkiAxI2HT9lru9HlF9d5unTtg4aKDfEdssXAcC4AfKZdn5xaUQbzyUog1L6ReSynatN97bHvXd_IJfcm3acGKfmsjCefJxjuG_zQMHLacMkAZCUvIPF0A?key=PoXlbM9ondZAWwIRsAbecsWI">
            <a:extLst>
              <a:ext uri="{FF2B5EF4-FFF2-40B4-BE49-F238E27FC236}">
                <a16:creationId xmlns:a16="http://schemas.microsoft.com/office/drawing/2014/main" id="{73109A07-82AB-0639-6C58-AD51D2A2DAB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142" y="3055018"/>
            <a:ext cx="2331720" cy="1720215"/>
          </a:xfrm>
          <a:prstGeom prst="rect">
            <a:avLst/>
          </a:prstGeom>
          <a:noFill/>
          <a:ln>
            <a:noFill/>
          </a:ln>
        </p:spPr>
      </p:pic>
      <p:pic>
        <p:nvPicPr>
          <p:cNvPr id="14" name="Picture 13" descr="https://lh7-rt.googleusercontent.com/docsz/AD_4nXdk0Yb8kUEoiThE9p5lSbgxPYkCl9Z34_6Ezi7WZTtv_LA2rExDK-kpnT3GwciBxrmENMIfktfHVwxsoFPQyOQBe1LpbL_ZeY4L2maH2BHodHDA2C6So3aM9E5dOtJ1Yx_YAAexTf9LRUxEVpCELA?key=PoXlbM9ondZAWwIRsAbecsWI">
            <a:extLst>
              <a:ext uri="{FF2B5EF4-FFF2-40B4-BE49-F238E27FC236}">
                <a16:creationId xmlns:a16="http://schemas.microsoft.com/office/drawing/2014/main" id="{7F40E544-659F-5FCF-F7CB-368E5F695F9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9163" y="3040816"/>
            <a:ext cx="1714500" cy="1863090"/>
          </a:xfrm>
          <a:prstGeom prst="rect">
            <a:avLst/>
          </a:prstGeom>
          <a:noFill/>
          <a:ln>
            <a:noFill/>
          </a:ln>
        </p:spPr>
      </p:pic>
      <p:sp>
        <p:nvSpPr>
          <p:cNvPr id="15" name="TextBox 14">
            <a:extLst>
              <a:ext uri="{FF2B5EF4-FFF2-40B4-BE49-F238E27FC236}">
                <a16:creationId xmlns:a16="http://schemas.microsoft.com/office/drawing/2014/main" id="{E24E2416-5B67-F8C4-7022-59BD268956AA}"/>
              </a:ext>
            </a:extLst>
          </p:cNvPr>
          <p:cNvSpPr txBox="1"/>
          <p:nvPr/>
        </p:nvSpPr>
        <p:spPr>
          <a:xfrm>
            <a:off x="8367713" y="4913563"/>
            <a:ext cx="2057400" cy="230832"/>
          </a:xfrm>
          <a:prstGeom prst="rect">
            <a:avLst/>
          </a:prstGeom>
          <a:noFill/>
        </p:spPr>
        <p:txBody>
          <a:bodyPr wrap="square" rtlCol="0">
            <a:spAutoFit/>
          </a:bodyPr>
          <a:lstStyle/>
          <a:p>
            <a:pPr algn="ctr"/>
            <a:r>
              <a:rPr lang="ro-RO" sz="900" dirty="0"/>
              <a:t>Sample holder </a:t>
            </a:r>
          </a:p>
        </p:txBody>
      </p:sp>
      <p:sp>
        <p:nvSpPr>
          <p:cNvPr id="16" name="TextBox 15">
            <a:extLst>
              <a:ext uri="{FF2B5EF4-FFF2-40B4-BE49-F238E27FC236}">
                <a16:creationId xmlns:a16="http://schemas.microsoft.com/office/drawing/2014/main" id="{FE377434-6C02-EE36-5533-9CE3B0CC4599}"/>
              </a:ext>
            </a:extLst>
          </p:cNvPr>
          <p:cNvSpPr txBox="1"/>
          <p:nvPr/>
        </p:nvSpPr>
        <p:spPr>
          <a:xfrm>
            <a:off x="5739064" y="4923220"/>
            <a:ext cx="3043876" cy="230832"/>
          </a:xfrm>
          <a:prstGeom prst="rect">
            <a:avLst/>
          </a:prstGeom>
          <a:noFill/>
        </p:spPr>
        <p:txBody>
          <a:bodyPr wrap="square" rtlCol="0">
            <a:spAutoFit/>
          </a:bodyPr>
          <a:lstStyle/>
          <a:p>
            <a:pPr algn="ctr"/>
            <a:r>
              <a:rPr lang="en-US" sz="900" dirty="0"/>
              <a:t>In situ photo of the deposition</a:t>
            </a:r>
          </a:p>
        </p:txBody>
      </p:sp>
      <p:sp>
        <p:nvSpPr>
          <p:cNvPr id="17" name="TextBox 16">
            <a:extLst>
              <a:ext uri="{FF2B5EF4-FFF2-40B4-BE49-F238E27FC236}">
                <a16:creationId xmlns:a16="http://schemas.microsoft.com/office/drawing/2014/main" id="{D40067FB-60C5-F917-9486-4BEC7622C7FD}"/>
              </a:ext>
            </a:extLst>
          </p:cNvPr>
          <p:cNvSpPr txBox="1"/>
          <p:nvPr/>
        </p:nvSpPr>
        <p:spPr>
          <a:xfrm>
            <a:off x="1640064" y="5163710"/>
            <a:ext cx="8910156" cy="1200329"/>
          </a:xfrm>
          <a:prstGeom prst="rect">
            <a:avLst/>
          </a:prstGeom>
          <a:noFill/>
        </p:spPr>
        <p:txBody>
          <a:bodyPr wrap="square" rtlCol="0">
            <a:spAutoFit/>
          </a:bodyPr>
          <a:lstStyle/>
          <a:p>
            <a:r>
              <a:rPr lang="ro-RO" dirty="0">
                <a:solidFill>
                  <a:srgbClr val="00B050"/>
                </a:solidFill>
              </a:rPr>
              <a:t>All samples were stable after the deposition </a:t>
            </a:r>
            <a:r>
              <a:rPr lang="ro-RO" dirty="0"/>
              <a:t>(kept in vacuum). </a:t>
            </a:r>
          </a:p>
          <a:p>
            <a:r>
              <a:rPr lang="ro-RO" dirty="0"/>
              <a:t>Analisys (TDS, XRD,SEM, etc.) will be performed in April at IAP.</a:t>
            </a:r>
          </a:p>
          <a:p>
            <a:r>
              <a:rPr lang="ro-RO" dirty="0"/>
              <a:t>Samples to be sent this week (24-28 March) to the laboratories - sealed bags in vacuum, according to the matrix.</a:t>
            </a:r>
          </a:p>
        </p:txBody>
      </p:sp>
    </p:spTree>
    <p:extLst>
      <p:ext uri="{BB962C8B-B14F-4D97-AF65-F5344CB8AC3E}">
        <p14:creationId xmlns:p14="http://schemas.microsoft.com/office/powerpoint/2010/main" val="162418056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FAAA8-F3F1-710E-8ED5-AB5336EE7C13}"/>
              </a:ext>
            </a:extLst>
          </p:cNvPr>
          <p:cNvSpPr>
            <a:spLocks noGrp="1"/>
          </p:cNvSpPr>
          <p:nvPr>
            <p:ph type="title"/>
          </p:nvPr>
        </p:nvSpPr>
        <p:spPr/>
        <p:txBody>
          <a:bodyPr/>
          <a:lstStyle/>
          <a:p>
            <a:r>
              <a:rPr lang="ro-RO" sz="2400" dirty="0"/>
              <a:t>XPS on tungsten-</a:t>
            </a:r>
            <a:r>
              <a:rPr lang="ro-RO" sz="2400" dirty="0" err="1"/>
              <a:t>boride</a:t>
            </a:r>
            <a:r>
              <a:rPr lang="ro-RO" sz="2400" dirty="0"/>
              <a:t> </a:t>
            </a:r>
            <a:r>
              <a:rPr lang="ro-RO" sz="2400" dirty="0" err="1"/>
              <a:t>formation</a:t>
            </a:r>
            <a:endParaRPr lang="en-RO" sz="2400" dirty="0"/>
          </a:p>
        </p:txBody>
      </p:sp>
      <p:pic>
        <p:nvPicPr>
          <p:cNvPr id="9" name="Picture 8">
            <a:extLst>
              <a:ext uri="{FF2B5EF4-FFF2-40B4-BE49-F238E27FC236}">
                <a16:creationId xmlns:a16="http://schemas.microsoft.com/office/drawing/2014/main" id="{33CFC958-0BD1-27C9-1668-0BE118C9B9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2300" y="2321047"/>
            <a:ext cx="3484880" cy="2286000"/>
          </a:xfrm>
          <a:prstGeom prst="rect">
            <a:avLst/>
          </a:prstGeom>
          <a:noFill/>
          <a:ln>
            <a:noFill/>
          </a:ln>
        </p:spPr>
      </p:pic>
      <p:pic>
        <p:nvPicPr>
          <p:cNvPr id="10" name="Picture 9">
            <a:extLst>
              <a:ext uri="{FF2B5EF4-FFF2-40B4-BE49-F238E27FC236}">
                <a16:creationId xmlns:a16="http://schemas.microsoft.com/office/drawing/2014/main" id="{212C82FD-46CB-F3CC-8C07-8DD103BE1E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168" y="2321047"/>
            <a:ext cx="3505200" cy="2286000"/>
          </a:xfrm>
          <a:prstGeom prst="rect">
            <a:avLst/>
          </a:prstGeom>
          <a:noFill/>
          <a:ln>
            <a:noFill/>
          </a:ln>
        </p:spPr>
      </p:pic>
      <p:graphicFrame>
        <p:nvGraphicFramePr>
          <p:cNvPr id="11" name="Table 10">
            <a:extLst>
              <a:ext uri="{FF2B5EF4-FFF2-40B4-BE49-F238E27FC236}">
                <a16:creationId xmlns:a16="http://schemas.microsoft.com/office/drawing/2014/main" id="{D17D3764-CB9B-4EF3-32B4-588D111DA410}"/>
              </a:ext>
            </a:extLst>
          </p:cNvPr>
          <p:cNvGraphicFramePr>
            <a:graphicFrameLocks noGrp="1"/>
          </p:cNvGraphicFramePr>
          <p:nvPr/>
        </p:nvGraphicFramePr>
        <p:xfrm>
          <a:off x="1932300" y="4976461"/>
          <a:ext cx="7368068" cy="1196724"/>
        </p:xfrm>
        <a:graphic>
          <a:graphicData uri="http://schemas.openxmlformats.org/drawingml/2006/table">
            <a:tbl>
              <a:tblPr firstRow="1" firstCol="1" bandRow="1">
                <a:tableStyleId>{5940675A-B579-460E-94D1-54222C63F5DA}</a:tableStyleId>
              </a:tblPr>
              <a:tblGrid>
                <a:gridCol w="1882478">
                  <a:extLst>
                    <a:ext uri="{9D8B030D-6E8A-4147-A177-3AD203B41FA5}">
                      <a16:colId xmlns:a16="http://schemas.microsoft.com/office/drawing/2014/main" val="3569712265"/>
                    </a:ext>
                  </a:extLst>
                </a:gridCol>
                <a:gridCol w="1097118">
                  <a:extLst>
                    <a:ext uri="{9D8B030D-6E8A-4147-A177-3AD203B41FA5}">
                      <a16:colId xmlns:a16="http://schemas.microsoft.com/office/drawing/2014/main" val="1125126359"/>
                    </a:ext>
                  </a:extLst>
                </a:gridCol>
                <a:gridCol w="1097118">
                  <a:extLst>
                    <a:ext uri="{9D8B030D-6E8A-4147-A177-3AD203B41FA5}">
                      <a16:colId xmlns:a16="http://schemas.microsoft.com/office/drawing/2014/main" val="4149225300"/>
                    </a:ext>
                  </a:extLst>
                </a:gridCol>
                <a:gridCol w="1097118">
                  <a:extLst>
                    <a:ext uri="{9D8B030D-6E8A-4147-A177-3AD203B41FA5}">
                      <a16:colId xmlns:a16="http://schemas.microsoft.com/office/drawing/2014/main" val="4260658693"/>
                    </a:ext>
                  </a:extLst>
                </a:gridCol>
                <a:gridCol w="1097118">
                  <a:extLst>
                    <a:ext uri="{9D8B030D-6E8A-4147-A177-3AD203B41FA5}">
                      <a16:colId xmlns:a16="http://schemas.microsoft.com/office/drawing/2014/main" val="1263865083"/>
                    </a:ext>
                  </a:extLst>
                </a:gridCol>
                <a:gridCol w="1097118">
                  <a:extLst>
                    <a:ext uri="{9D8B030D-6E8A-4147-A177-3AD203B41FA5}">
                      <a16:colId xmlns:a16="http://schemas.microsoft.com/office/drawing/2014/main" val="406572356"/>
                    </a:ext>
                  </a:extLst>
                </a:gridCol>
              </a:tblGrid>
              <a:tr h="0">
                <a:tc>
                  <a:txBody>
                    <a:bodyPr/>
                    <a:lstStyle/>
                    <a:p>
                      <a:pPr algn="ctr">
                        <a:lnSpc>
                          <a:spcPct val="115000"/>
                        </a:lnSpc>
                        <a:spcAft>
                          <a:spcPts val="800"/>
                        </a:spcAft>
                      </a:pPr>
                      <a:r>
                        <a:rPr lang="en-US" sz="1200" kern="100">
                          <a:effectLst/>
                        </a:rPr>
                        <a:t>Si2-6_340 nm</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B1s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C1s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O1s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W4f</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B/W</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9450590"/>
                  </a:ext>
                </a:extLst>
              </a:tr>
              <a:tr h="0">
                <a:tc>
                  <a:txBody>
                    <a:bodyPr/>
                    <a:lstStyle/>
                    <a:p>
                      <a:pPr algn="ctr">
                        <a:lnSpc>
                          <a:spcPct val="115000"/>
                        </a:lnSpc>
                        <a:spcAft>
                          <a:spcPts val="800"/>
                        </a:spcAft>
                      </a:pPr>
                      <a:r>
                        <a:rPr lang="en-US" sz="1200" kern="100">
                          <a:effectLst/>
                        </a:rPr>
                        <a:t>0.0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15.1</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45.3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32.9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6.7</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952921"/>
                  </a:ext>
                </a:extLst>
              </a:tr>
              <a:tr h="0">
                <a:tc>
                  <a:txBody>
                    <a:bodyPr/>
                    <a:lstStyle/>
                    <a:p>
                      <a:pPr algn="ctr">
                        <a:lnSpc>
                          <a:spcPct val="115000"/>
                        </a:lnSpc>
                        <a:spcAft>
                          <a:spcPts val="800"/>
                        </a:spcAft>
                      </a:pPr>
                      <a:r>
                        <a:rPr lang="en-US" sz="1200" kern="100">
                          <a:effectLst/>
                        </a:rPr>
                        <a:t>0.5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45.9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38.8</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3.0</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803140"/>
                  </a:ext>
                </a:extLst>
              </a:tr>
              <a:tr h="0">
                <a:tc>
                  <a:txBody>
                    <a:bodyPr/>
                    <a:lstStyle/>
                    <a:p>
                      <a:pPr algn="ctr">
                        <a:lnSpc>
                          <a:spcPct val="115000"/>
                        </a:lnSpc>
                        <a:spcAft>
                          <a:spcPts val="800"/>
                        </a:spcAft>
                      </a:pPr>
                      <a:r>
                        <a:rPr lang="en-US" sz="1200" kern="100">
                          <a:effectLst/>
                        </a:rPr>
                        <a:t>1.0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58.3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15.8</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25.9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1545035"/>
                  </a:ext>
                </a:extLst>
              </a:tr>
              <a:tr h="0">
                <a:tc>
                  <a:txBody>
                    <a:bodyPr/>
                    <a:lstStyle/>
                    <a:p>
                      <a:pPr algn="ctr">
                        <a:lnSpc>
                          <a:spcPct val="115000"/>
                        </a:lnSpc>
                        <a:spcAft>
                          <a:spcPts val="800"/>
                        </a:spcAft>
                      </a:pPr>
                      <a:r>
                        <a:rPr lang="en-US" sz="1200" kern="100">
                          <a:effectLst/>
                        </a:rPr>
                        <a:t>5.0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63.0</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13.5</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23.5</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2.7</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2716136"/>
                  </a:ext>
                </a:extLst>
              </a:tr>
              <a:tr h="0">
                <a:tc>
                  <a:txBody>
                    <a:bodyPr/>
                    <a:lstStyle/>
                    <a:p>
                      <a:pPr algn="ctr">
                        <a:lnSpc>
                          <a:spcPct val="115000"/>
                        </a:lnSpc>
                        <a:spcAft>
                          <a:spcPts val="800"/>
                        </a:spcAft>
                      </a:pPr>
                      <a:r>
                        <a:rPr lang="en-US" sz="1200" kern="100">
                          <a:effectLst/>
                        </a:rPr>
                        <a:t>10.0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63.3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13.1</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23.6</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dirty="0">
                          <a:effectLst/>
                        </a:rPr>
                        <a:t>2.7</a:t>
                      </a:r>
                      <a:endParaRPr lang="en-R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970935"/>
                  </a:ext>
                </a:extLst>
              </a:tr>
            </a:tbl>
          </a:graphicData>
        </a:graphic>
      </p:graphicFrame>
      <p:sp>
        <p:nvSpPr>
          <p:cNvPr id="12" name="Rectangle 4">
            <a:extLst>
              <a:ext uri="{FF2B5EF4-FFF2-40B4-BE49-F238E27FC236}">
                <a16:creationId xmlns:a16="http://schemas.microsoft.com/office/drawing/2014/main" id="{A7A09CA7-6776-FF97-B228-ABA8166B0C87}"/>
              </a:ext>
            </a:extLst>
          </p:cNvPr>
          <p:cNvSpPr>
            <a:spLocks noChangeArrowheads="1"/>
          </p:cNvSpPr>
          <p:nvPr/>
        </p:nvSpPr>
        <p:spPr bwMode="auto">
          <a:xfrm>
            <a:off x="1809144" y="4662124"/>
            <a:ext cx="74912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RO" sz="1200" dirty="0">
                <a:solidFill>
                  <a:srgbClr val="000000"/>
                </a:solidFill>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rPr>
              <a:t>Elemental relative concentrations (at. %)</a:t>
            </a:r>
            <a:endParaRPr lang="en-US" altLang="en-RO" sz="900" dirty="0">
              <a:solidFill>
                <a:srgbClr val="000000"/>
              </a:solidFill>
              <a:latin typeface="Arial" panose="020B0604020202020204" pitchFamily="34" charset="0"/>
              <a:ea typeface="Helvetica" pitchFamily="2" charset="0"/>
              <a:cs typeface="Helvetica" pitchFamily="2" charset="0"/>
              <a:sym typeface="Arial" panose="020B0604020202020204" pitchFamily="34" charset="0"/>
            </a:endParaRPr>
          </a:p>
          <a:p>
            <a:pPr eaLnBrk="0" fontAlgn="base" hangingPunct="0">
              <a:spcBef>
                <a:spcPct val="0"/>
              </a:spcBef>
              <a:spcAft>
                <a:spcPct val="0"/>
              </a:spcAft>
            </a:pPr>
            <a:endParaRPr lang="en-US" altLang="en-RO" dirty="0">
              <a:solidFill>
                <a:srgbClr val="000000"/>
              </a:solidFill>
              <a:latin typeface="Arial" panose="020B0604020202020204" pitchFamily="34" charset="0"/>
              <a:ea typeface="Helvetica" pitchFamily="2" charset="0"/>
              <a:cs typeface="Helvetica" pitchFamily="2" charset="0"/>
              <a:sym typeface="Arial" panose="020B0604020202020204" pitchFamily="34" charset="0"/>
            </a:endParaRPr>
          </a:p>
        </p:txBody>
      </p:sp>
      <p:sp>
        <p:nvSpPr>
          <p:cNvPr id="13" name="TextBox 12">
            <a:extLst>
              <a:ext uri="{FF2B5EF4-FFF2-40B4-BE49-F238E27FC236}">
                <a16:creationId xmlns:a16="http://schemas.microsoft.com/office/drawing/2014/main" id="{82D29AA4-BE3B-4B45-90F2-693C7F37F3D2}"/>
              </a:ext>
            </a:extLst>
          </p:cNvPr>
          <p:cNvSpPr txBox="1"/>
          <p:nvPr/>
        </p:nvSpPr>
        <p:spPr>
          <a:xfrm>
            <a:off x="1809142" y="1000138"/>
            <a:ext cx="8739588"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r>
              <a:rPr lang="en-RO" dirty="0">
                <a:solidFill>
                  <a:srgbClr val="000000"/>
                </a:solidFill>
                <a:latin typeface="+mj-lt"/>
                <a:ea typeface="+mj-ea"/>
                <a:cs typeface="+mj-cs"/>
                <a:sym typeface="Arial"/>
              </a:rPr>
              <a:t>Request for tungsten boride layers from Penn State University (A. Marin) under a PSU - WEST collaboration. </a:t>
            </a:r>
          </a:p>
          <a:p>
            <a:pPr algn="ctr" hangingPunct="0"/>
            <a:r>
              <a:rPr lang="en-RO" b="1" i="1" dirty="0">
                <a:latin typeface="+mj-lt"/>
                <a:ea typeface="+mj-ea"/>
                <a:cs typeface="+mj-cs"/>
                <a:sym typeface="Arial"/>
              </a:rPr>
              <a:t>Samples coated by TVA – task performed. </a:t>
            </a:r>
          </a:p>
          <a:p>
            <a:pPr algn="ctr" hangingPunct="0"/>
            <a:r>
              <a:rPr lang="en-RO" dirty="0">
                <a:latin typeface="+mj-lt"/>
                <a:ea typeface="+mj-ea"/>
                <a:cs typeface="+mj-cs"/>
                <a:sym typeface="Arial"/>
              </a:rPr>
              <a:t>TVA parameters variation- </a:t>
            </a:r>
            <a:r>
              <a:rPr lang="en-RO" dirty="0">
                <a:solidFill>
                  <a:srgbClr val="000000"/>
                </a:solidFill>
                <a:latin typeface="+mj-lt"/>
                <a:ea typeface="+mj-ea"/>
                <a:cs typeface="+mj-cs"/>
                <a:sym typeface="Arial"/>
              </a:rPr>
              <a:t>W</a:t>
            </a:r>
            <a:r>
              <a:rPr lang="en-RO" dirty="0">
                <a:latin typeface="+mj-lt"/>
                <a:ea typeface="+mj-ea"/>
                <a:cs typeface="+mj-cs"/>
                <a:sym typeface="Arial"/>
              </a:rPr>
              <a:t>/B coatings with and without boride formation</a:t>
            </a:r>
            <a:endParaRPr lang="en-RO" dirty="0">
              <a:solidFill>
                <a:srgbClr val="000000"/>
              </a:solidFill>
              <a:latin typeface="+mj-lt"/>
              <a:ea typeface="+mj-ea"/>
              <a:cs typeface="+mj-cs"/>
              <a:sym typeface="Arial"/>
            </a:endParaRPr>
          </a:p>
        </p:txBody>
      </p:sp>
      <p:sp>
        <p:nvSpPr>
          <p:cNvPr id="14" name="Footer Placeholder 3">
            <a:extLst>
              <a:ext uri="{FF2B5EF4-FFF2-40B4-BE49-F238E27FC236}">
                <a16:creationId xmlns:a16="http://schemas.microsoft.com/office/drawing/2014/main" id="{C2EB7FE5-9B79-F2A4-17EC-1A8E9DF90B8F}"/>
              </a:ext>
            </a:extLst>
          </p:cNvPr>
          <p:cNvSpPr txBox="1">
            <a:spLocks/>
          </p:cNvSpPr>
          <p:nvPr/>
        </p:nvSpPr>
        <p:spPr bwMode="auto">
          <a:xfrm>
            <a:off x="2309606" y="6548511"/>
            <a:ext cx="8239125" cy="268287"/>
          </a:xfrm>
          <a:prstGeom prst="rect">
            <a:avLst/>
          </a:prstGeom>
        </p:spPr>
        <p:txBody>
          <a:bodyPr vert="horz" wrap="square" lIns="91440" tIns="45720" rIns="91440" bIns="45720" numCol="1" anchor="t" anchorCtr="0" compatLnSpc="1">
            <a:prstTxWarp prst="textNoShape">
              <a:avLst/>
            </a:prstTxWarp>
          </a:bodyPr>
          <a:lstStyle>
            <a:defPPr>
              <a:defRPr lang="en-US"/>
            </a:defPPr>
            <a:lvl1pPr algn="r" rtl="0" eaLnBrk="1" fontAlgn="base" hangingPunct="0">
              <a:spcBef>
                <a:spcPct val="0"/>
              </a:spcBef>
              <a:spcAft>
                <a:spcPct val="0"/>
              </a:spcAft>
              <a:defRPr sz="1100" kern="1200">
                <a:solidFill>
                  <a:schemeClr val="tx1"/>
                </a:solidFill>
                <a:latin typeface="Arial" panose="020B0604020202020204" pitchFamily="34" charset="0"/>
                <a:ea typeface="+mn-ea"/>
                <a:cs typeface="Helvetica" panose="020B0604020202020204" pitchFamily="34" charset="0"/>
                <a:sym typeface="Arial" panose="020B0604020202020204" pitchFamily="34" charset="0"/>
              </a:defRPr>
            </a:lvl1pPr>
            <a:lvl2pPr marL="4572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2pPr>
            <a:lvl3pPr marL="9144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3pPr>
            <a:lvl4pPr marL="13716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4pPr>
            <a:lvl5pPr marL="1828800" algn="l" rtl="0" eaLnBrk="0" fontAlgn="base" hangingPunct="0">
              <a:spcBef>
                <a:spcPct val="0"/>
              </a:spcBef>
              <a:spcAft>
                <a:spcPct val="0"/>
              </a:spcAft>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Helvetica" pitchFamily="2" charset="0"/>
                <a:cs typeface="Helvetica" pitchFamily="2" charset="0"/>
                <a:sym typeface="Arial" panose="020B0604020202020204" pitchFamily="34" charset="0"/>
              </a:defRPr>
            </a:lvl9pPr>
          </a:lstStyle>
          <a:p>
            <a:pPr>
              <a:defRPr/>
            </a:pPr>
            <a:r>
              <a:rPr lang="en-GB" altLang="en-US"/>
              <a:t>C. Porosnicu, S. Vizireanu | PWIE meeting | Prague | 24-27 March 2025 | Page </a:t>
            </a:r>
            <a:fld id="{E0343879-EA1A-1A4A-AD03-67F9C658AE1F}" type="slidenum">
              <a:rPr lang="en-GB" altLang="en-US"/>
              <a:pPr>
                <a:defRPr/>
              </a:pPr>
              <a:t>8</a:t>
            </a:fld>
            <a:endParaRPr lang="en-GB" altLang="en-US" dirty="0"/>
          </a:p>
        </p:txBody>
      </p:sp>
    </p:spTree>
    <p:extLst>
      <p:ext uri="{BB962C8B-B14F-4D97-AF65-F5344CB8AC3E}">
        <p14:creationId xmlns:p14="http://schemas.microsoft.com/office/powerpoint/2010/main" val="167953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6273" y="844535"/>
            <a:ext cx="6109667" cy="646331"/>
          </a:xfrm>
          <a:prstGeom prst="rect">
            <a:avLst/>
          </a:prstGeom>
          <a:noFill/>
        </p:spPr>
        <p:txBody>
          <a:bodyPr wrap="square" rtlCol="0">
            <a:spAutoFit/>
          </a:bodyPr>
          <a:lstStyle/>
          <a:p>
            <a:pPr algn="ctr"/>
            <a:r>
              <a:rPr lang="ro-RO" dirty="0"/>
              <a:t>RF plasma, P= 100W </a:t>
            </a:r>
          </a:p>
          <a:p>
            <a:pPr algn="ctr"/>
            <a:r>
              <a:rPr lang="ro-RO" dirty="0"/>
              <a:t>BIAS </a:t>
            </a:r>
            <a:r>
              <a:rPr lang="ro-RO" dirty="0" err="1"/>
              <a:t>voltage</a:t>
            </a:r>
            <a:r>
              <a:rPr lang="ro-RO" dirty="0"/>
              <a:t> </a:t>
            </a:r>
            <a:r>
              <a:rPr lang="ro-RO" dirty="0" err="1"/>
              <a:t>influence</a:t>
            </a:r>
            <a:r>
              <a:rPr lang="ro-RO" dirty="0"/>
              <a:t> – </a:t>
            </a:r>
            <a:r>
              <a:rPr lang="ro-RO" dirty="0" err="1"/>
              <a:t>several</a:t>
            </a:r>
            <a:r>
              <a:rPr lang="ro-RO" dirty="0"/>
              <a:t> </a:t>
            </a:r>
            <a:r>
              <a:rPr lang="ro-RO" dirty="0" err="1"/>
              <a:t>pressures</a:t>
            </a:r>
            <a:endParaRPr lang="ro-RO" dirty="0"/>
          </a:p>
        </p:txBody>
      </p:sp>
      <p:graphicFrame>
        <p:nvGraphicFramePr>
          <p:cNvPr id="6" name="Object 5"/>
          <p:cNvGraphicFramePr>
            <a:graphicFrameLocks noChangeAspect="1"/>
          </p:cNvGraphicFramePr>
          <p:nvPr/>
        </p:nvGraphicFramePr>
        <p:xfrm>
          <a:off x="2378377" y="1363464"/>
          <a:ext cx="3478336" cy="2427518"/>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6" name="Object 5"/>
                      <p:cNvPicPr/>
                      <p:nvPr/>
                    </p:nvPicPr>
                    <p:blipFill>
                      <a:blip r:embed="rId3"/>
                      <a:stretch>
                        <a:fillRect/>
                      </a:stretch>
                    </p:blipFill>
                    <p:spPr>
                      <a:xfrm>
                        <a:off x="2378377" y="1363464"/>
                        <a:ext cx="3478336" cy="24275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765595" y="1378908"/>
          <a:ext cx="3478336" cy="2427518"/>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7" name="Object 6"/>
                      <p:cNvPicPr/>
                      <p:nvPr/>
                    </p:nvPicPr>
                    <p:blipFill>
                      <a:blip r:embed="rId5"/>
                      <a:stretch>
                        <a:fillRect/>
                      </a:stretch>
                    </p:blipFill>
                    <p:spPr>
                      <a:xfrm>
                        <a:off x="6765595" y="1378908"/>
                        <a:ext cx="3478336" cy="2427518"/>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378376" y="3583030"/>
          <a:ext cx="3478336" cy="2427518"/>
        </p:xfrm>
        <a:graphic>
          <a:graphicData uri="http://schemas.openxmlformats.org/presentationml/2006/ole">
            <mc:AlternateContent xmlns:mc="http://schemas.openxmlformats.org/markup-compatibility/2006">
              <mc:Choice xmlns:v="urn:schemas-microsoft-com:vml" Requires="v">
                <p:oleObj name="Graph" r:id="rId6" imgW="4151880" imgH="2897280" progId="Origin50.Graph">
                  <p:embed/>
                </p:oleObj>
              </mc:Choice>
              <mc:Fallback>
                <p:oleObj name="Graph" r:id="rId6" imgW="4151880" imgH="2897280" progId="Origin50.Graph">
                  <p:embed/>
                  <p:pic>
                    <p:nvPicPr>
                      <p:cNvPr id="9" name="Object 8"/>
                      <p:cNvPicPr/>
                      <p:nvPr/>
                    </p:nvPicPr>
                    <p:blipFill>
                      <a:blip r:embed="rId7"/>
                      <a:stretch>
                        <a:fillRect/>
                      </a:stretch>
                    </p:blipFill>
                    <p:spPr>
                      <a:xfrm>
                        <a:off x="2378376" y="3583030"/>
                        <a:ext cx="3478336" cy="242751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765594" y="3604393"/>
          <a:ext cx="3478336" cy="2427518"/>
        </p:xfrm>
        <a:graphic>
          <a:graphicData uri="http://schemas.openxmlformats.org/presentationml/2006/ole">
            <mc:AlternateContent xmlns:mc="http://schemas.openxmlformats.org/markup-compatibility/2006">
              <mc:Choice xmlns:v="urn:schemas-microsoft-com:vml" Requires="v">
                <p:oleObj name="Graph" r:id="rId8" imgW="4151880" imgH="2897280" progId="Origin50.Graph">
                  <p:embed/>
                </p:oleObj>
              </mc:Choice>
              <mc:Fallback>
                <p:oleObj name="Graph" r:id="rId8" imgW="4151880" imgH="2897280" progId="Origin50.Graph">
                  <p:embed/>
                  <p:pic>
                    <p:nvPicPr>
                      <p:cNvPr id="10" name="Object 9"/>
                      <p:cNvPicPr/>
                      <p:nvPr/>
                    </p:nvPicPr>
                    <p:blipFill>
                      <a:blip r:embed="rId9"/>
                      <a:stretch>
                        <a:fillRect/>
                      </a:stretch>
                    </p:blipFill>
                    <p:spPr>
                      <a:xfrm>
                        <a:off x="6765594" y="3604393"/>
                        <a:ext cx="3478336" cy="242751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3" name="Footer Placeholder 3">
            <a:extLst>
              <a:ext uri="{FF2B5EF4-FFF2-40B4-BE49-F238E27FC236}">
                <a16:creationId xmlns:a16="http://schemas.microsoft.com/office/drawing/2014/main" id="{984567E2-05C9-5B2C-57D1-461300AAD315}"/>
              </a:ext>
            </a:extLst>
          </p:cNvPr>
          <p:cNvSpPr>
            <a:spLocks noGrp="1"/>
          </p:cNvSpPr>
          <p:nvPr>
            <p:ph type="ftr" sz="quarter" idx="10"/>
          </p:nvPr>
        </p:nvSpPr>
        <p:spPr>
          <a:xfrm>
            <a:off x="2389878" y="6516998"/>
            <a:ext cx="9204620" cy="287787"/>
          </a:xfrm>
        </p:spPr>
        <p:txBody>
          <a:bodyPr/>
          <a:lstStyle/>
          <a:p>
            <a:pPr>
              <a:defRPr/>
            </a:pPr>
            <a:r>
              <a:rPr lang="en-GB" altLang="en-US" dirty="0"/>
              <a:t>C. </a:t>
            </a:r>
            <a:r>
              <a:rPr lang="en-GB" altLang="en-US" dirty="0" err="1"/>
              <a:t>Porosnicu</a:t>
            </a:r>
            <a:r>
              <a:rPr lang="en-GB" altLang="en-US" dirty="0"/>
              <a:t>, S. </a:t>
            </a:r>
            <a:r>
              <a:rPr lang="en-GB" altLang="en-US" dirty="0" err="1"/>
              <a:t>Vizireanu</a:t>
            </a:r>
            <a:r>
              <a:rPr lang="en-GB" altLang="en-US" dirty="0"/>
              <a:t> | PWIE meeting | Prague | 24-27 March 2025 | Page </a:t>
            </a:r>
            <a:fld id="{E0343879-EA1A-1A4A-AD03-67F9C658AE1F}" type="slidenum">
              <a:rPr lang="en-GB" altLang="en-US" smtClean="0"/>
              <a:pPr>
                <a:defRPr/>
              </a:pPr>
              <a:t>9</a:t>
            </a:fld>
            <a:endParaRPr lang="en-GB" altLang="en-US" dirty="0"/>
          </a:p>
        </p:txBody>
      </p:sp>
    </p:spTree>
    <p:extLst>
      <p:ext uri="{BB962C8B-B14F-4D97-AF65-F5344CB8AC3E}">
        <p14:creationId xmlns:p14="http://schemas.microsoft.com/office/powerpoint/2010/main" val="72951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DIFFER RedOrange">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E8128976-A6F7-4D3E-8692-58677B05DBDC}"/>
    </a:ext>
  </a:extLst>
</a:theme>
</file>

<file path=ppt/theme/theme4.xml><?xml version="1.0" encoding="utf-8"?>
<a:theme xmlns:a="http://schemas.openxmlformats.org/drawingml/2006/main" name="DIFFER GreenYellow">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A04CAF14-EB47-40A2-9D7E-58744428B296}"/>
    </a:ext>
  </a:extLst>
</a:theme>
</file>

<file path=ppt/theme/theme5.xml><?xml version="1.0" encoding="utf-8"?>
<a:theme xmlns:a="http://schemas.openxmlformats.org/drawingml/2006/main" name="1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6.xml><?xml version="1.0" encoding="utf-8"?>
<a:theme xmlns:a="http://schemas.openxmlformats.org/drawingml/2006/main" name="2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7.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611</TotalTime>
  <Words>4072</Words>
  <Application>Microsoft Macintosh PowerPoint</Application>
  <PresentationFormat>Widescreen</PresentationFormat>
  <Paragraphs>637</Paragraphs>
  <Slides>37</Slides>
  <Notes>4</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37</vt:i4>
      </vt:variant>
    </vt:vector>
  </HeadingPairs>
  <TitlesOfParts>
    <vt:vector size="60" baseType="lpstr">
      <vt:lpstr>.SF NS Symbols Regular</vt:lpstr>
      <vt:lpstr>Aptos</vt:lpstr>
      <vt:lpstr>Arial</vt:lpstr>
      <vt:lpstr>Arial Narrow</vt:lpstr>
      <vt:lpstr>Calibri</vt:lpstr>
      <vt:lpstr>Calibri Light</vt:lpstr>
      <vt:lpstr>Open Sans</vt:lpstr>
      <vt:lpstr>Symbol</vt:lpstr>
      <vt:lpstr>Tahoma</vt:lpstr>
      <vt:lpstr>Times New Roman</vt:lpstr>
      <vt:lpstr>Verdana</vt:lpstr>
      <vt:lpstr>Wingdings</vt:lpstr>
      <vt:lpstr>Wingdings 3</vt:lpstr>
      <vt:lpstr>EUROfusion.1line_5_3_2019</vt:lpstr>
      <vt:lpstr>IPP</vt:lpstr>
      <vt:lpstr>DIFFER RedOrange</vt:lpstr>
      <vt:lpstr>DIFFER GreenYellow</vt:lpstr>
      <vt:lpstr>1_IPP</vt:lpstr>
      <vt:lpstr>2_IPP</vt:lpstr>
      <vt:lpstr>Benutzerdefiniertes Design</vt:lpstr>
      <vt:lpstr>Jülich</vt:lpstr>
      <vt:lpstr>think-cell Folie</vt:lpstr>
      <vt:lpstr>Graph</vt:lpstr>
      <vt:lpstr>PowerPoint Presentation</vt:lpstr>
      <vt:lpstr>PowerPoint Presentation</vt:lpstr>
      <vt:lpstr>Outline</vt:lpstr>
      <vt:lpstr>PowerPoint Presentation</vt:lpstr>
      <vt:lpstr>Results form the B layers production taskin 2025 under SBP4 </vt:lpstr>
      <vt:lpstr>Results form the B layers production taskin 2025 under SBP4 </vt:lpstr>
      <vt:lpstr>Results form the B layers production taskin 2025 under SBP4 </vt:lpstr>
      <vt:lpstr>XPS on tungsten-boride formation</vt:lpstr>
      <vt:lpstr>Plasma characterisation - Ion energy measurements</vt:lpstr>
      <vt:lpstr>Plasma characterisation - Ion energy measurements</vt:lpstr>
      <vt:lpstr>Plasma characterisation - Ion energy measurements</vt:lpstr>
      <vt:lpstr>Plasma characterisation - Ion energy measurements</vt:lpstr>
      <vt:lpstr>Plasma characterisation - Ion energy measurements</vt:lpstr>
      <vt:lpstr>Plasma characterisation - Ion energy measurements</vt:lpstr>
      <vt:lpstr>PowerPoint Presentation</vt:lpstr>
      <vt:lpstr>PowerPoint Presentation</vt:lpstr>
      <vt:lpstr>Outline</vt:lpstr>
      <vt:lpstr>PowerPoint Presentation</vt:lpstr>
      <vt:lpstr>Two PECVD configurations used for boron deposition </vt:lpstr>
      <vt:lpstr>Laser pyrolysis used for Boron based nanoparticles</vt:lpstr>
      <vt:lpstr>PowerPoint Presentation</vt:lpstr>
      <vt:lpstr>PowerPoint Presentation</vt:lpstr>
      <vt:lpstr>Glow discharge GD-samples: Surface morphology  </vt:lpstr>
      <vt:lpstr>Plasma jet (J) samples:  Surface morphology </vt:lpstr>
      <vt:lpstr>J-H samples. Details on morphology </vt:lpstr>
      <vt:lpstr>PowerPoint Presentation</vt:lpstr>
      <vt:lpstr>Boron-GD samples on W substrates</vt:lpstr>
      <vt:lpstr>Boron-J samples on W substrates</vt:lpstr>
      <vt:lpstr>Boron-J-H samples obtain for various temperatures</vt:lpstr>
      <vt:lpstr>XPS investigation- survey spectra and elemental composition</vt:lpstr>
      <vt:lpstr>XPS investigation- High resolution in  C1s and B1s regions and bonding types</vt:lpstr>
      <vt:lpstr>Boron bonds type  - B1s region deconvolution</vt:lpstr>
      <vt:lpstr>XPS investigation- High resolution in B1s regions and bonding types and their percentage</vt:lpstr>
      <vt:lpstr>Composition of boron PECVD samples  for various temperatures </vt:lpstr>
      <vt:lpstr>PowerPoint Presentation</vt:lpstr>
      <vt:lpstr>Conclusions</vt:lpstr>
      <vt:lpstr>Future plans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Corneliu Porosnicu</cp:lastModifiedBy>
  <cp:revision>48</cp:revision>
  <dcterms:created xsi:type="dcterms:W3CDTF">2023-11-15T09:40:03Z</dcterms:created>
  <dcterms:modified xsi:type="dcterms:W3CDTF">2025-03-25T06:21:56Z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