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5"/>
  </p:notesMasterIdLst>
  <p:sldIdLst>
    <p:sldId id="256" r:id="rId5"/>
    <p:sldId id="271" r:id="rId6"/>
    <p:sldId id="280" r:id="rId7"/>
    <p:sldId id="279" r:id="rId8"/>
    <p:sldId id="282" r:id="rId9"/>
    <p:sldId id="286" r:id="rId10"/>
    <p:sldId id="287" r:id="rId11"/>
    <p:sldId id="288" r:id="rId12"/>
    <p:sldId id="296" r:id="rId13"/>
    <p:sldId id="289" r:id="rId14"/>
    <p:sldId id="295" r:id="rId15"/>
    <p:sldId id="290" r:id="rId16"/>
    <p:sldId id="294" r:id="rId17"/>
    <p:sldId id="291" r:id="rId18"/>
    <p:sldId id="292" r:id="rId19"/>
    <p:sldId id="293" r:id="rId20"/>
    <p:sldId id="283" r:id="rId21"/>
    <p:sldId id="284" r:id="rId22"/>
    <p:sldId id="285"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4F82D-39AF-2F97-3CD1-1742504E6FCB}" v="7" dt="2024-12-02T09:45:10.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sorterViewPr>
    <p:cViewPr>
      <p:scale>
        <a:sx n="80" d="100"/>
        <a:sy n="80" d="100"/>
      </p:scale>
      <p:origin x="0" y="-21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s Szabolics" userId="cd3bfe97-2fa8-411c-81f0-3ee7e59ce51b" providerId="ADAL" clId="{8234C197-AA9D-7B4D-8F1B-2AD2DD247065}"/>
    <pc:docChg chg="undo custSel addSld delSld modSld sldOrd modMainMaster">
      <pc:chgData name="Tamas Szabolics" userId="cd3bfe97-2fa8-411c-81f0-3ee7e59ce51b" providerId="ADAL" clId="{8234C197-AA9D-7B4D-8F1B-2AD2DD247065}" dt="2024-11-25T16:04:47.279" v="742" actId="20578"/>
      <pc:docMkLst>
        <pc:docMk/>
      </pc:docMkLst>
      <pc:sldChg chg="new">
        <pc:chgData name="Tamas Szabolics" userId="cd3bfe97-2fa8-411c-81f0-3ee7e59ce51b" providerId="ADAL" clId="{8234C197-AA9D-7B4D-8F1B-2AD2DD247065}" dt="2024-10-18T07:25:54.830" v="0" actId="680"/>
        <pc:sldMkLst>
          <pc:docMk/>
          <pc:sldMk cId="431817190" sldId="257"/>
        </pc:sldMkLst>
      </pc:sldChg>
      <pc:sldChg chg="new del">
        <pc:chgData name="Tamas Szabolics" userId="cd3bfe97-2fa8-411c-81f0-3ee7e59ce51b" providerId="ADAL" clId="{8234C197-AA9D-7B4D-8F1B-2AD2DD247065}" dt="2024-10-18T08:44:01.810" v="135" actId="2696"/>
        <pc:sldMkLst>
          <pc:docMk/>
          <pc:sldMk cId="2101610814" sldId="258"/>
        </pc:sldMkLst>
      </pc:sldChg>
      <pc:sldChg chg="addSp delSp modSp new del mod">
        <pc:chgData name="Tamas Szabolics" userId="cd3bfe97-2fa8-411c-81f0-3ee7e59ce51b" providerId="ADAL" clId="{8234C197-AA9D-7B4D-8F1B-2AD2DD247065}" dt="2024-11-25T16:04:24.252" v="739" actId="2696"/>
        <pc:sldMkLst>
          <pc:docMk/>
          <pc:sldMk cId="750468423" sldId="259"/>
        </pc:sldMkLst>
      </pc:sldChg>
      <pc:sldChg chg="new del">
        <pc:chgData name="Tamas Szabolics" userId="cd3bfe97-2fa8-411c-81f0-3ee7e59ce51b" providerId="ADAL" clId="{8234C197-AA9D-7B4D-8F1B-2AD2DD247065}" dt="2024-10-18T08:44:05.917" v="138" actId="2696"/>
        <pc:sldMkLst>
          <pc:docMk/>
          <pc:sldMk cId="3389238595" sldId="260"/>
        </pc:sldMkLst>
      </pc:sldChg>
      <pc:sldChg chg="modSp new del mod">
        <pc:chgData name="Tamas Szabolics" userId="cd3bfe97-2fa8-411c-81f0-3ee7e59ce51b" providerId="ADAL" clId="{8234C197-AA9D-7B4D-8F1B-2AD2DD247065}" dt="2024-10-18T08:44:04.015" v="136" actId="2696"/>
        <pc:sldMkLst>
          <pc:docMk/>
          <pc:sldMk cId="1573047952" sldId="261"/>
        </pc:sldMkLst>
      </pc:sldChg>
      <pc:sldChg chg="new del">
        <pc:chgData name="Tamas Szabolics" userId="cd3bfe97-2fa8-411c-81f0-3ee7e59ce51b" providerId="ADAL" clId="{8234C197-AA9D-7B4D-8F1B-2AD2DD247065}" dt="2024-10-18T08:44:05.246" v="137" actId="2696"/>
        <pc:sldMkLst>
          <pc:docMk/>
          <pc:sldMk cId="2691157056" sldId="262"/>
        </pc:sldMkLst>
      </pc:sldChg>
      <pc:sldChg chg="modSp new del mod">
        <pc:chgData name="Tamas Szabolics" userId="cd3bfe97-2fa8-411c-81f0-3ee7e59ce51b" providerId="ADAL" clId="{8234C197-AA9D-7B4D-8F1B-2AD2DD247065}" dt="2024-10-18T08:44:00.854" v="134" actId="2696"/>
        <pc:sldMkLst>
          <pc:docMk/>
          <pc:sldMk cId="994293115" sldId="263"/>
        </pc:sldMkLst>
      </pc:sldChg>
      <pc:sldChg chg="addSp delSp modSp new mod">
        <pc:chgData name="Tamas Szabolics" userId="cd3bfe97-2fa8-411c-81f0-3ee7e59ce51b" providerId="ADAL" clId="{8234C197-AA9D-7B4D-8F1B-2AD2DD247065}" dt="2024-10-23T11:23:30.040" v="194" actId="478"/>
        <pc:sldMkLst>
          <pc:docMk/>
          <pc:sldMk cId="1401760247" sldId="264"/>
        </pc:sldMkLst>
      </pc:sldChg>
      <pc:sldChg chg="new del">
        <pc:chgData name="Tamas Szabolics" userId="cd3bfe97-2fa8-411c-81f0-3ee7e59ce51b" providerId="ADAL" clId="{8234C197-AA9D-7B4D-8F1B-2AD2DD247065}" dt="2024-11-25T15:18:04.631" v="480" actId="2696"/>
        <pc:sldMkLst>
          <pc:docMk/>
          <pc:sldMk cId="881058919" sldId="265"/>
        </pc:sldMkLst>
      </pc:sldChg>
      <pc:sldChg chg="delSp modSp new mod">
        <pc:chgData name="Tamas Szabolics" userId="cd3bfe97-2fa8-411c-81f0-3ee7e59ce51b" providerId="ADAL" clId="{8234C197-AA9D-7B4D-8F1B-2AD2DD247065}" dt="2024-11-25T16:03:06.756" v="730" actId="478"/>
        <pc:sldMkLst>
          <pc:docMk/>
          <pc:sldMk cId="2566406109" sldId="265"/>
        </pc:sldMkLst>
      </pc:sldChg>
      <pc:sldChg chg="modSp new mod ord">
        <pc:chgData name="Tamas Szabolics" userId="cd3bfe97-2fa8-411c-81f0-3ee7e59ce51b" providerId="ADAL" clId="{8234C197-AA9D-7B4D-8F1B-2AD2DD247065}" dt="2024-11-25T16:04:45.997" v="741" actId="20578"/>
        <pc:sldMkLst>
          <pc:docMk/>
          <pc:sldMk cId="796714568" sldId="266"/>
        </pc:sldMkLst>
        <pc:spChg chg="mod">
          <ac:chgData name="Tamas Szabolics" userId="cd3bfe97-2fa8-411c-81f0-3ee7e59ce51b" providerId="ADAL" clId="{8234C197-AA9D-7B4D-8F1B-2AD2DD247065}" dt="2024-11-25T16:00:57.711" v="685" actId="27636"/>
          <ac:spMkLst>
            <pc:docMk/>
            <pc:sldMk cId="796714568" sldId="266"/>
            <ac:spMk id="2" creationId="{2B5668B3-0A4C-492B-F245-5A14D7E752CB}"/>
          </ac:spMkLst>
        </pc:spChg>
      </pc:sldChg>
      <pc:sldChg chg="new ord">
        <pc:chgData name="Tamas Szabolics" userId="cd3bfe97-2fa8-411c-81f0-3ee7e59ce51b" providerId="ADAL" clId="{8234C197-AA9D-7B4D-8F1B-2AD2DD247065}" dt="2024-11-25T16:04:47.279" v="742" actId="20578"/>
        <pc:sldMkLst>
          <pc:docMk/>
          <pc:sldMk cId="714882574" sldId="267"/>
        </pc:sldMkLst>
      </pc:sldChg>
      <pc:sldChg chg="new">
        <pc:chgData name="Tamas Szabolics" userId="cd3bfe97-2fa8-411c-81f0-3ee7e59ce51b" providerId="ADAL" clId="{8234C197-AA9D-7B4D-8F1B-2AD2DD247065}" dt="2024-11-25T16:04:06.222" v="736" actId="680"/>
        <pc:sldMkLst>
          <pc:docMk/>
          <pc:sldMk cId="2857641979" sldId="268"/>
        </pc:sldMkLst>
      </pc:sldChg>
      <pc:sldChg chg="new">
        <pc:chgData name="Tamas Szabolics" userId="cd3bfe97-2fa8-411c-81f0-3ee7e59ce51b" providerId="ADAL" clId="{8234C197-AA9D-7B4D-8F1B-2AD2DD247065}" dt="2024-11-25T16:04:09.187" v="737" actId="680"/>
        <pc:sldMkLst>
          <pc:docMk/>
          <pc:sldMk cId="232290782" sldId="269"/>
        </pc:sldMkLst>
      </pc:sldChg>
      <pc:sldChg chg="new">
        <pc:chgData name="Tamas Szabolics" userId="cd3bfe97-2fa8-411c-81f0-3ee7e59ce51b" providerId="ADAL" clId="{8234C197-AA9D-7B4D-8F1B-2AD2DD247065}" dt="2024-11-25T16:04:12.198" v="738" actId="680"/>
        <pc:sldMkLst>
          <pc:docMk/>
          <pc:sldMk cId="3476055104" sldId="270"/>
        </pc:sldMkLst>
      </pc:sldChg>
      <pc:sldMasterChg chg="modSp addSldLayout modSldLayout sldLayoutOrd">
        <pc:chgData name="Tamas Szabolics" userId="cd3bfe97-2fa8-411c-81f0-3ee7e59ce51b" providerId="ADAL" clId="{8234C197-AA9D-7B4D-8F1B-2AD2DD247065}" dt="2024-11-25T16:04:40.919" v="740" actId="1076"/>
        <pc:sldMasterMkLst>
          <pc:docMk/>
          <pc:sldMasterMk cId="2402646876" sldId="2147483657"/>
        </pc:sldMasterMkLst>
        <pc:sldLayoutChg chg="modSp">
          <pc:chgData name="Tamas Szabolics" userId="cd3bfe97-2fa8-411c-81f0-3ee7e59ce51b" providerId="ADAL" clId="{8234C197-AA9D-7B4D-8F1B-2AD2DD247065}" dt="2024-10-18T07:27:02.160" v="6" actId="735"/>
          <pc:sldLayoutMkLst>
            <pc:docMk/>
            <pc:sldMasterMk cId="2402646876" sldId="2147483657"/>
            <pc:sldLayoutMk cId="640704308" sldId="2147483658"/>
          </pc:sldLayoutMkLst>
        </pc:sldLayoutChg>
        <pc:sldLayoutChg chg="addSp delSp modSp mod">
          <pc:chgData name="Tamas Szabolics" userId="cd3bfe97-2fa8-411c-81f0-3ee7e59ce51b" providerId="ADAL" clId="{8234C197-AA9D-7B4D-8F1B-2AD2DD247065}" dt="2024-10-23T07:28:29.184" v="177" actId="1076"/>
          <pc:sldLayoutMkLst>
            <pc:docMk/>
            <pc:sldMasterMk cId="2402646876" sldId="2147483657"/>
            <pc:sldLayoutMk cId="4285183126" sldId="2147483663"/>
          </pc:sldLayoutMkLst>
          <pc:spChg chg="mod">
            <ac:chgData name="Tamas Szabolics" userId="cd3bfe97-2fa8-411c-81f0-3ee7e59ce51b" providerId="ADAL" clId="{8234C197-AA9D-7B4D-8F1B-2AD2DD247065}" dt="2024-10-18T07:27:49.302" v="7" actId="2085"/>
            <ac:spMkLst>
              <pc:docMk/>
              <pc:sldMasterMk cId="2402646876" sldId="2147483657"/>
              <pc:sldLayoutMk cId="4285183126" sldId="2147483663"/>
              <ac:spMk id="4" creationId="{47ECB478-BAE3-9650-1ED0-40553289DFEC}"/>
            </ac:spMkLst>
          </pc:spChg>
          <pc:picChg chg="mod">
            <ac:chgData name="Tamas Szabolics" userId="cd3bfe97-2fa8-411c-81f0-3ee7e59ce51b" providerId="ADAL" clId="{8234C197-AA9D-7B4D-8F1B-2AD2DD247065}" dt="2024-10-23T07:28:29.184" v="177" actId="1076"/>
            <ac:picMkLst>
              <pc:docMk/>
              <pc:sldMasterMk cId="2402646876" sldId="2147483657"/>
              <pc:sldLayoutMk cId="4285183126" sldId="2147483663"/>
              <ac:picMk id="6" creationId="{40CFE93D-B60A-5519-67CA-2FB5FDAACE49}"/>
            </ac:picMkLst>
          </pc:picChg>
        </pc:sldLayoutChg>
        <pc:sldLayoutChg chg="addSp delSp modSp mod">
          <pc:chgData name="Tamas Szabolics" userId="cd3bfe97-2fa8-411c-81f0-3ee7e59ce51b" providerId="ADAL" clId="{8234C197-AA9D-7B4D-8F1B-2AD2DD247065}" dt="2024-10-23T07:28:36.018" v="181"/>
          <pc:sldLayoutMkLst>
            <pc:docMk/>
            <pc:sldMasterMk cId="2402646876" sldId="2147483657"/>
            <pc:sldLayoutMk cId="1696459684" sldId="2147483664"/>
          </pc:sldLayoutMkLst>
          <pc:spChg chg="mod">
            <ac:chgData name="Tamas Szabolics" userId="cd3bfe97-2fa8-411c-81f0-3ee7e59ce51b" providerId="ADAL" clId="{8234C197-AA9D-7B4D-8F1B-2AD2DD247065}" dt="2024-10-18T07:28:12.842" v="11" actId="2085"/>
            <ac:spMkLst>
              <pc:docMk/>
              <pc:sldMasterMk cId="2402646876" sldId="2147483657"/>
              <pc:sldLayoutMk cId="1696459684" sldId="2147483664"/>
              <ac:spMk id="4" creationId="{47ECB478-BAE3-9650-1ED0-40553289DFEC}"/>
            </ac:spMkLst>
          </pc:spChg>
          <pc:picChg chg="add mod">
            <ac:chgData name="Tamas Szabolics" userId="cd3bfe97-2fa8-411c-81f0-3ee7e59ce51b" providerId="ADAL" clId="{8234C197-AA9D-7B4D-8F1B-2AD2DD247065}" dt="2024-10-23T07:28:36.018" v="181"/>
            <ac:picMkLst>
              <pc:docMk/>
              <pc:sldMasterMk cId="2402646876" sldId="2147483657"/>
              <pc:sldLayoutMk cId="1696459684" sldId="2147483664"/>
              <ac:picMk id="5" creationId="{99801FBB-9E6A-4AE4-3DF9-7243B31E29C4}"/>
            </ac:picMkLst>
          </pc:picChg>
        </pc:sldLayoutChg>
        <pc:sldLayoutChg chg="addSp delSp modSp mod">
          <pc:chgData name="Tamas Szabolics" userId="cd3bfe97-2fa8-411c-81f0-3ee7e59ce51b" providerId="ADAL" clId="{8234C197-AA9D-7B4D-8F1B-2AD2DD247065}" dt="2024-11-18T04:13:53.953" v="479" actId="20577"/>
          <pc:sldLayoutMkLst>
            <pc:docMk/>
            <pc:sldMasterMk cId="2402646876" sldId="2147483657"/>
            <pc:sldLayoutMk cId="1067269772" sldId="2147483665"/>
          </pc:sldLayoutMkLst>
          <pc:spChg chg="add mod">
            <ac:chgData name="Tamas Szabolics" userId="cd3bfe97-2fa8-411c-81f0-3ee7e59ce51b" providerId="ADAL" clId="{8234C197-AA9D-7B4D-8F1B-2AD2DD247065}" dt="2024-11-06T12:26:05.011" v="252" actId="20577"/>
            <ac:spMkLst>
              <pc:docMk/>
              <pc:sldMasterMk cId="2402646876" sldId="2147483657"/>
              <pc:sldLayoutMk cId="1067269772" sldId="2147483665"/>
              <ac:spMk id="3" creationId="{85518383-0A9F-8787-EE49-6ABD1BDB1C74}"/>
            </ac:spMkLst>
          </pc:spChg>
          <pc:spChg chg="mod">
            <ac:chgData name="Tamas Szabolics" userId="cd3bfe97-2fa8-411c-81f0-3ee7e59ce51b" providerId="ADAL" clId="{8234C197-AA9D-7B4D-8F1B-2AD2DD247065}" dt="2024-10-18T07:29:25.196" v="23" actId="2085"/>
            <ac:spMkLst>
              <pc:docMk/>
              <pc:sldMasterMk cId="2402646876" sldId="2147483657"/>
              <pc:sldLayoutMk cId="1067269772" sldId="2147483665"/>
              <ac:spMk id="4" creationId="{47ECB478-BAE3-9650-1ED0-40553289DFEC}"/>
            </ac:spMkLst>
          </pc:spChg>
          <pc:spChg chg="mod">
            <ac:chgData name="Tamas Szabolics" userId="cd3bfe97-2fa8-411c-81f0-3ee7e59ce51b" providerId="ADAL" clId="{8234C197-AA9D-7B4D-8F1B-2AD2DD247065}" dt="2024-10-18T07:29:08.442" v="20" actId="20577"/>
            <ac:spMkLst>
              <pc:docMk/>
              <pc:sldMasterMk cId="2402646876" sldId="2147483657"/>
              <pc:sldLayoutMk cId="1067269772" sldId="2147483665"/>
              <ac:spMk id="8" creationId="{00000000-0000-0000-0000-000000000000}"/>
            </ac:spMkLst>
          </pc:spChg>
          <pc:spChg chg="mod">
            <ac:chgData name="Tamas Szabolics" userId="cd3bfe97-2fa8-411c-81f0-3ee7e59ce51b" providerId="ADAL" clId="{8234C197-AA9D-7B4D-8F1B-2AD2DD247065}" dt="2024-11-18T04:13:53.953" v="479" actId="20577"/>
            <ac:spMkLst>
              <pc:docMk/>
              <pc:sldMasterMk cId="2402646876" sldId="2147483657"/>
              <pc:sldLayoutMk cId="1067269772" sldId="2147483665"/>
              <ac:spMk id="10" creationId="{C85B798E-0E11-AC76-5A3B-7AEDB8476845}"/>
            </ac:spMkLst>
          </pc:spChg>
          <pc:picChg chg="add mod">
            <ac:chgData name="Tamas Szabolics" userId="cd3bfe97-2fa8-411c-81f0-3ee7e59ce51b" providerId="ADAL" clId="{8234C197-AA9D-7B4D-8F1B-2AD2DD247065}" dt="2024-10-23T07:28:47.940" v="186"/>
            <ac:picMkLst>
              <pc:docMk/>
              <pc:sldMasterMk cId="2402646876" sldId="2147483657"/>
              <pc:sldLayoutMk cId="1067269772" sldId="2147483665"/>
              <ac:picMk id="2" creationId="{C3E709DA-A623-E292-E86E-AD6FBCDEE9FD}"/>
            </ac:picMkLst>
          </pc:picChg>
        </pc:sldLayoutChg>
        <pc:sldLayoutChg chg="addSp delSp modSp mod">
          <pc:chgData name="Tamas Szabolics" userId="cd3bfe97-2fa8-411c-81f0-3ee7e59ce51b" providerId="ADAL" clId="{8234C197-AA9D-7B4D-8F1B-2AD2DD247065}" dt="2024-11-06T12:25:33.386" v="239" actId="1038"/>
          <pc:sldLayoutMkLst>
            <pc:docMk/>
            <pc:sldMasterMk cId="2402646876" sldId="2147483657"/>
            <pc:sldLayoutMk cId="4054005621" sldId="2147483666"/>
          </pc:sldLayoutMkLst>
          <pc:spChg chg="mod">
            <ac:chgData name="Tamas Szabolics" userId="cd3bfe97-2fa8-411c-81f0-3ee7e59ce51b" providerId="ADAL" clId="{8234C197-AA9D-7B4D-8F1B-2AD2DD247065}" dt="2024-10-18T07:29:30.225" v="24" actId="2085"/>
            <ac:spMkLst>
              <pc:docMk/>
              <pc:sldMasterMk cId="2402646876" sldId="2147483657"/>
              <pc:sldLayoutMk cId="4054005621" sldId="2147483666"/>
              <ac:spMk id="4" creationId="{47ECB478-BAE3-9650-1ED0-40553289DFEC}"/>
            </ac:spMkLst>
          </pc:spChg>
          <pc:spChg chg="mod">
            <ac:chgData name="Tamas Szabolics" userId="cd3bfe97-2fa8-411c-81f0-3ee7e59ce51b" providerId="ADAL" clId="{8234C197-AA9D-7B4D-8F1B-2AD2DD247065}" dt="2024-10-18T08:39:37.807" v="46" actId="20577"/>
            <ac:spMkLst>
              <pc:docMk/>
              <pc:sldMasterMk cId="2402646876" sldId="2147483657"/>
              <pc:sldLayoutMk cId="4054005621" sldId="2147483666"/>
              <ac:spMk id="8" creationId="{00000000-0000-0000-0000-000000000000}"/>
            </ac:spMkLst>
          </pc:spChg>
          <pc:spChg chg="add mod">
            <ac:chgData name="Tamas Szabolics" userId="cd3bfe97-2fa8-411c-81f0-3ee7e59ce51b" providerId="ADAL" clId="{8234C197-AA9D-7B4D-8F1B-2AD2DD247065}" dt="2024-11-06T12:25:33.386" v="239" actId="1038"/>
            <ac:spMkLst>
              <pc:docMk/>
              <pc:sldMasterMk cId="2402646876" sldId="2147483657"/>
              <pc:sldLayoutMk cId="4054005621" sldId="2147483666"/>
              <ac:spMk id="12" creationId="{C16436CB-AC07-4BBB-7928-069CF8956E3B}"/>
            </ac:spMkLst>
          </pc:spChg>
          <pc:picChg chg="add mod">
            <ac:chgData name="Tamas Szabolics" userId="cd3bfe97-2fa8-411c-81f0-3ee7e59ce51b" providerId="ADAL" clId="{8234C197-AA9D-7B4D-8F1B-2AD2DD247065}" dt="2024-10-23T07:28:54.666" v="188"/>
            <ac:picMkLst>
              <pc:docMk/>
              <pc:sldMasterMk cId="2402646876" sldId="2147483657"/>
              <pc:sldLayoutMk cId="4054005621" sldId="2147483666"/>
              <ac:picMk id="2" creationId="{4B54540B-5211-6405-3954-CAE563B89955}"/>
            </ac:picMkLst>
          </pc:picChg>
          <pc:picChg chg="add mod">
            <ac:chgData name="Tamas Szabolics" userId="cd3bfe97-2fa8-411c-81f0-3ee7e59ce51b" providerId="ADAL" clId="{8234C197-AA9D-7B4D-8F1B-2AD2DD247065}" dt="2024-10-18T07:37:11.614" v="33" actId="14100"/>
            <ac:picMkLst>
              <pc:docMk/>
              <pc:sldMasterMk cId="2402646876" sldId="2147483657"/>
              <pc:sldLayoutMk cId="4054005621" sldId="2147483666"/>
              <ac:picMk id="3" creationId="{E6A79DA8-5CC9-F046-C150-72773BF96224}"/>
            </ac:picMkLst>
          </pc:picChg>
        </pc:sldLayoutChg>
        <pc:sldLayoutChg chg="addSp delSp modSp mod ord">
          <pc:chgData name="Tamas Szabolics" userId="cd3bfe97-2fa8-411c-81f0-3ee7e59ce51b" providerId="ADAL" clId="{8234C197-AA9D-7B4D-8F1B-2AD2DD247065}" dt="2024-11-25T15:29:09.884" v="483" actId="20578"/>
          <pc:sldLayoutMkLst>
            <pc:docMk/>
            <pc:sldMasterMk cId="2402646876" sldId="2147483657"/>
            <pc:sldLayoutMk cId="3048919335" sldId="2147483667"/>
          </pc:sldLayoutMkLst>
          <pc:spChg chg="mod">
            <ac:chgData name="Tamas Szabolics" userId="cd3bfe97-2fa8-411c-81f0-3ee7e59ce51b" providerId="ADAL" clId="{8234C197-AA9D-7B4D-8F1B-2AD2DD247065}" dt="2024-10-23T07:27:57.843" v="175" actId="14100"/>
            <ac:spMkLst>
              <pc:docMk/>
              <pc:sldMasterMk cId="2402646876" sldId="2147483657"/>
              <pc:sldLayoutMk cId="3048919335" sldId="2147483667"/>
              <ac:spMk id="4" creationId="{47ECB478-BAE3-9650-1ED0-40553289DFEC}"/>
            </ac:spMkLst>
          </pc:spChg>
          <pc:spChg chg="add mod">
            <ac:chgData name="Tamas Szabolics" userId="cd3bfe97-2fa8-411c-81f0-3ee7e59ce51b" providerId="ADAL" clId="{8234C197-AA9D-7B4D-8F1B-2AD2DD247065}" dt="2024-11-06T12:25:24.116" v="233" actId="1038"/>
            <ac:spMkLst>
              <pc:docMk/>
              <pc:sldMasterMk cId="2402646876" sldId="2147483657"/>
              <pc:sldLayoutMk cId="3048919335" sldId="2147483667"/>
              <ac:spMk id="5" creationId="{02484EB3-402E-4F49-FFDD-1AF24F678560}"/>
            </ac:spMkLst>
          </pc:spChg>
          <pc:picChg chg="add mod">
            <ac:chgData name="Tamas Szabolics" userId="cd3bfe97-2fa8-411c-81f0-3ee7e59ce51b" providerId="ADAL" clId="{8234C197-AA9D-7B4D-8F1B-2AD2DD247065}" dt="2024-10-23T07:29:12.062" v="192"/>
            <ac:picMkLst>
              <pc:docMk/>
              <pc:sldMasterMk cId="2402646876" sldId="2147483657"/>
              <pc:sldLayoutMk cId="3048919335" sldId="2147483667"/>
              <ac:picMk id="7" creationId="{FC763037-8E92-533F-A2B0-EF01A1FA3FB9}"/>
            </ac:picMkLst>
          </pc:picChg>
          <pc:picChg chg="add mod">
            <ac:chgData name="Tamas Szabolics" userId="cd3bfe97-2fa8-411c-81f0-3ee7e59ce51b" providerId="ADAL" clId="{8234C197-AA9D-7B4D-8F1B-2AD2DD247065}" dt="2024-10-23T14:40:46.486" v="217" actId="1076"/>
            <ac:picMkLst>
              <pc:docMk/>
              <pc:sldMasterMk cId="2402646876" sldId="2147483657"/>
              <pc:sldLayoutMk cId="3048919335" sldId="2147483667"/>
              <ac:picMk id="13" creationId="{03FA7AAB-EA32-20E6-77CB-9DAA1586D8E7}"/>
            </ac:picMkLst>
          </pc:picChg>
        </pc:sldLayoutChg>
        <pc:sldLayoutChg chg="addSp delSp modSp mod">
          <pc:chgData name="Tamas Szabolics" userId="cd3bfe97-2fa8-411c-81f0-3ee7e59ce51b" providerId="ADAL" clId="{8234C197-AA9D-7B4D-8F1B-2AD2DD247065}" dt="2024-11-25T16:04:40.919" v="740" actId="1076"/>
          <pc:sldLayoutMkLst>
            <pc:docMk/>
            <pc:sldMasterMk cId="2402646876" sldId="2147483657"/>
            <pc:sldLayoutMk cId="2045912402" sldId="2147483668"/>
          </pc:sldLayoutMkLst>
          <pc:spChg chg="add mod">
            <ac:chgData name="Tamas Szabolics" userId="cd3bfe97-2fa8-411c-81f0-3ee7e59ce51b" providerId="ADAL" clId="{8234C197-AA9D-7B4D-8F1B-2AD2DD247065}" dt="2024-11-25T16:01:35.230" v="695" actId="14100"/>
            <ac:spMkLst>
              <pc:docMk/>
              <pc:sldMasterMk cId="2402646876" sldId="2147483657"/>
              <pc:sldLayoutMk cId="2045912402" sldId="2147483668"/>
              <ac:spMk id="12" creationId="{C8275B34-5F14-82E5-77B3-EBE27FBE272A}"/>
            </ac:spMkLst>
          </pc:spChg>
          <pc:picChg chg="add mod">
            <ac:chgData name="Tamas Szabolics" userId="cd3bfe97-2fa8-411c-81f0-3ee7e59ce51b" providerId="ADAL" clId="{8234C197-AA9D-7B4D-8F1B-2AD2DD247065}" dt="2024-11-11T14:35:18.902" v="274" actId="1076"/>
            <ac:picMkLst>
              <pc:docMk/>
              <pc:sldMasterMk cId="2402646876" sldId="2147483657"/>
              <pc:sldLayoutMk cId="2045912402" sldId="2147483668"/>
              <ac:picMk id="5" creationId="{73BD9AAF-FD9A-1CC2-D729-3753918186B2}"/>
            </ac:picMkLst>
          </pc:picChg>
          <pc:picChg chg="add mod">
            <ac:chgData name="Tamas Szabolics" userId="cd3bfe97-2fa8-411c-81f0-3ee7e59ce51b" providerId="ADAL" clId="{8234C197-AA9D-7B4D-8F1B-2AD2DD247065}" dt="2024-11-25T16:04:40.919" v="740" actId="1076"/>
            <ac:picMkLst>
              <pc:docMk/>
              <pc:sldMasterMk cId="2402646876" sldId="2147483657"/>
              <pc:sldLayoutMk cId="2045912402" sldId="2147483668"/>
              <ac:picMk id="10" creationId="{D5DD0C48-F720-08EA-F6CF-5E3528E640CC}"/>
            </ac:picMkLst>
          </pc:picChg>
          <pc:picChg chg="add mod">
            <ac:chgData name="Tamas Szabolics" userId="cd3bfe97-2fa8-411c-81f0-3ee7e59ce51b" providerId="ADAL" clId="{8234C197-AA9D-7B4D-8F1B-2AD2DD247065}" dt="2024-11-12T18:31:19.649" v="341" actId="1076"/>
            <ac:picMkLst>
              <pc:docMk/>
              <pc:sldMasterMk cId="2402646876" sldId="2147483657"/>
              <pc:sldLayoutMk cId="2045912402" sldId="2147483668"/>
              <ac:picMk id="11" creationId="{91352402-9C53-2D42-47B4-F358B7FF6AFB}"/>
            </ac:picMkLst>
          </pc:picChg>
          <pc:picChg chg="add mod">
            <ac:chgData name="Tamas Szabolics" userId="cd3bfe97-2fa8-411c-81f0-3ee7e59ce51b" providerId="ADAL" clId="{8234C197-AA9D-7B4D-8F1B-2AD2DD247065}" dt="2024-11-12T18:31:23.253" v="342" actId="1076"/>
            <ac:picMkLst>
              <pc:docMk/>
              <pc:sldMasterMk cId="2402646876" sldId="2147483657"/>
              <pc:sldLayoutMk cId="2045912402" sldId="2147483668"/>
              <ac:picMk id="13" creationId="{7685BD55-BC1C-6498-4299-C61B81575713}"/>
            </ac:picMkLst>
          </pc:picChg>
          <pc:picChg chg="add mod">
            <ac:chgData name="Tamas Szabolics" userId="cd3bfe97-2fa8-411c-81f0-3ee7e59ce51b" providerId="ADAL" clId="{8234C197-AA9D-7B4D-8F1B-2AD2DD247065}" dt="2024-11-12T18:31:46.294" v="348" actId="1076"/>
            <ac:picMkLst>
              <pc:docMk/>
              <pc:sldMasterMk cId="2402646876" sldId="2147483657"/>
              <pc:sldLayoutMk cId="2045912402" sldId="2147483668"/>
              <ac:picMk id="15" creationId="{1874E19B-511F-0030-2D8B-B2ACBF39BADF}"/>
            </ac:picMkLst>
          </pc:picChg>
          <pc:picChg chg="add mod">
            <ac:chgData name="Tamas Szabolics" userId="cd3bfe97-2fa8-411c-81f0-3ee7e59ce51b" providerId="ADAL" clId="{8234C197-AA9D-7B4D-8F1B-2AD2DD247065}" dt="2024-11-12T18:31:42.055" v="347" actId="1076"/>
            <ac:picMkLst>
              <pc:docMk/>
              <pc:sldMasterMk cId="2402646876" sldId="2147483657"/>
              <pc:sldLayoutMk cId="2045912402" sldId="2147483668"/>
              <ac:picMk id="17" creationId="{27268761-FB3D-E1F8-20BB-D829350ED86C}"/>
            </ac:picMkLst>
          </pc:picChg>
          <pc:picChg chg="add mod">
            <ac:chgData name="Tamas Szabolics" userId="cd3bfe97-2fa8-411c-81f0-3ee7e59ce51b" providerId="ADAL" clId="{8234C197-AA9D-7B4D-8F1B-2AD2DD247065}" dt="2024-11-12T18:31:39.085" v="346" actId="1076"/>
            <ac:picMkLst>
              <pc:docMk/>
              <pc:sldMasterMk cId="2402646876" sldId="2147483657"/>
              <pc:sldLayoutMk cId="2045912402" sldId="2147483668"/>
              <ac:picMk id="19" creationId="{D2FCBC92-3D1A-6374-B1CA-E903024761A1}"/>
            </ac:picMkLst>
          </pc:picChg>
          <pc:picChg chg="add mod">
            <ac:chgData name="Tamas Szabolics" userId="cd3bfe97-2fa8-411c-81f0-3ee7e59ce51b" providerId="ADAL" clId="{8234C197-AA9D-7B4D-8F1B-2AD2DD247065}" dt="2024-11-12T18:31:34.398" v="345" actId="1076"/>
            <ac:picMkLst>
              <pc:docMk/>
              <pc:sldMasterMk cId="2402646876" sldId="2147483657"/>
              <pc:sldLayoutMk cId="2045912402" sldId="2147483668"/>
              <ac:picMk id="21" creationId="{2EFD888F-46F1-6AF2-B54A-DB8AED2A23AC}"/>
            </ac:picMkLst>
          </pc:picChg>
          <pc:picChg chg="add mod">
            <ac:chgData name="Tamas Szabolics" userId="cd3bfe97-2fa8-411c-81f0-3ee7e59ce51b" providerId="ADAL" clId="{8234C197-AA9D-7B4D-8F1B-2AD2DD247065}" dt="2024-11-12T18:31:30.872" v="344" actId="1076"/>
            <ac:picMkLst>
              <pc:docMk/>
              <pc:sldMasterMk cId="2402646876" sldId="2147483657"/>
              <pc:sldLayoutMk cId="2045912402" sldId="2147483668"/>
              <ac:picMk id="23" creationId="{A5D099B7-7F0C-F012-4ACA-A9AE1F801CFA}"/>
            </ac:picMkLst>
          </pc:picChg>
          <pc:picChg chg="add mod">
            <ac:chgData name="Tamas Szabolics" userId="cd3bfe97-2fa8-411c-81f0-3ee7e59ce51b" providerId="ADAL" clId="{8234C197-AA9D-7B4D-8F1B-2AD2DD247065}" dt="2024-11-12T18:31:26.558" v="343" actId="1076"/>
            <ac:picMkLst>
              <pc:docMk/>
              <pc:sldMasterMk cId="2402646876" sldId="2147483657"/>
              <pc:sldLayoutMk cId="2045912402" sldId="2147483668"/>
              <ac:picMk id="25" creationId="{3187A4B3-34C9-3C95-62A9-002571104AA5}"/>
            </ac:picMkLst>
          </pc:picChg>
        </pc:sldLayoutChg>
        <pc:sldLayoutChg chg="addSp delSp modSp mod">
          <pc:chgData name="Tamas Szabolics" userId="cd3bfe97-2fa8-411c-81f0-3ee7e59ce51b" providerId="ADAL" clId="{8234C197-AA9D-7B4D-8F1B-2AD2DD247065}" dt="2024-10-23T07:28:41.070" v="183"/>
          <pc:sldLayoutMkLst>
            <pc:docMk/>
            <pc:sldMasterMk cId="2402646876" sldId="2147483657"/>
            <pc:sldLayoutMk cId="1308084676" sldId="2147483669"/>
          </pc:sldLayoutMkLst>
          <pc:spChg chg="mod">
            <ac:chgData name="Tamas Szabolics" userId="cd3bfe97-2fa8-411c-81f0-3ee7e59ce51b" providerId="ADAL" clId="{8234C197-AA9D-7B4D-8F1B-2AD2DD247065}" dt="2024-10-18T07:29:20.067" v="22" actId="2085"/>
            <ac:spMkLst>
              <pc:docMk/>
              <pc:sldMasterMk cId="2402646876" sldId="2147483657"/>
              <pc:sldLayoutMk cId="1308084676" sldId="2147483669"/>
              <ac:spMk id="4" creationId="{47ECB478-BAE3-9650-1ED0-40553289DFEC}"/>
            </ac:spMkLst>
          </pc:spChg>
          <pc:spChg chg="add mod">
            <ac:chgData name="Tamas Szabolics" userId="cd3bfe97-2fa8-411c-81f0-3ee7e59ce51b" providerId="ADAL" clId="{8234C197-AA9D-7B4D-8F1B-2AD2DD247065}" dt="2024-10-18T08:42:43.942" v="132" actId="20577"/>
            <ac:spMkLst>
              <pc:docMk/>
              <pc:sldMasterMk cId="2402646876" sldId="2147483657"/>
              <pc:sldLayoutMk cId="1308084676" sldId="2147483669"/>
              <ac:spMk id="10" creationId="{C4FC0C94-3F09-A426-49C2-6BCA659CC317}"/>
            </ac:spMkLst>
          </pc:spChg>
          <pc:picChg chg="add mod">
            <ac:chgData name="Tamas Szabolics" userId="cd3bfe97-2fa8-411c-81f0-3ee7e59ce51b" providerId="ADAL" clId="{8234C197-AA9D-7B4D-8F1B-2AD2DD247065}" dt="2024-10-23T07:28:41.070" v="183"/>
            <ac:picMkLst>
              <pc:docMk/>
              <pc:sldMasterMk cId="2402646876" sldId="2147483657"/>
              <pc:sldLayoutMk cId="1308084676" sldId="2147483669"/>
              <ac:picMk id="2" creationId="{F84EBC05-6609-C5DD-15BD-05B21625A052}"/>
            </ac:picMkLst>
          </pc:picChg>
        </pc:sldLayoutChg>
        <pc:sldLayoutChg chg="addSp delSp modSp add mod ord modTransition">
          <pc:chgData name="Tamas Szabolics" userId="cd3bfe97-2fa8-411c-81f0-3ee7e59ce51b" providerId="ADAL" clId="{8234C197-AA9D-7B4D-8F1B-2AD2DD247065}" dt="2024-11-25T16:03:31.693" v="734" actId="1076"/>
          <pc:sldLayoutMkLst>
            <pc:docMk/>
            <pc:sldMasterMk cId="2402646876" sldId="2147483657"/>
            <pc:sldLayoutMk cId="955192769" sldId="2147483670"/>
          </pc:sldLayoutMkLst>
          <pc:spChg chg="add mod">
            <ac:chgData name="Tamas Szabolics" userId="cd3bfe97-2fa8-411c-81f0-3ee7e59ce51b" providerId="ADAL" clId="{8234C197-AA9D-7B4D-8F1B-2AD2DD247065}" dt="2024-11-25T15:49:35.308" v="519" actId="1076"/>
            <ac:spMkLst>
              <pc:docMk/>
              <pc:sldMasterMk cId="2402646876" sldId="2147483657"/>
              <pc:sldLayoutMk cId="955192769" sldId="2147483670"/>
              <ac:spMk id="6" creationId="{5966BD16-7752-454F-C58B-251A11EFB1B2}"/>
            </ac:spMkLst>
          </pc:spChg>
          <pc:spChg chg="mod">
            <ac:chgData name="Tamas Szabolics" userId="cd3bfe97-2fa8-411c-81f0-3ee7e59ce51b" providerId="ADAL" clId="{8234C197-AA9D-7B4D-8F1B-2AD2DD247065}" dt="2024-11-25T16:02:30.909" v="729"/>
            <ac:spMkLst>
              <pc:docMk/>
              <pc:sldMasterMk cId="2402646876" sldId="2147483657"/>
              <pc:sldLayoutMk cId="955192769" sldId="2147483670"/>
              <ac:spMk id="8" creationId="{00000000-0000-0000-0000-000000000000}"/>
            </ac:spMkLst>
          </pc:spChg>
          <pc:spChg chg="add mod">
            <ac:chgData name="Tamas Szabolics" userId="cd3bfe97-2fa8-411c-81f0-3ee7e59ce51b" providerId="ADAL" clId="{8234C197-AA9D-7B4D-8F1B-2AD2DD247065}" dt="2024-11-25T15:56:43.175" v="603" actId="1076"/>
            <ac:spMkLst>
              <pc:docMk/>
              <pc:sldMasterMk cId="2402646876" sldId="2147483657"/>
              <pc:sldLayoutMk cId="955192769" sldId="2147483670"/>
              <ac:spMk id="23" creationId="{3F4C3661-F367-DD87-C4F0-0F3D609FF14F}"/>
            </ac:spMkLst>
          </pc:spChg>
          <pc:spChg chg="add mod">
            <ac:chgData name="Tamas Szabolics" userId="cd3bfe97-2fa8-411c-81f0-3ee7e59ce51b" providerId="ADAL" clId="{8234C197-AA9D-7B4D-8F1B-2AD2DD247065}" dt="2024-11-25T15:57:00.826" v="620" actId="20577"/>
            <ac:spMkLst>
              <pc:docMk/>
              <pc:sldMasterMk cId="2402646876" sldId="2147483657"/>
              <pc:sldLayoutMk cId="955192769" sldId="2147483670"/>
              <ac:spMk id="24" creationId="{610AD9B7-CA49-CFD0-EC71-07952B731B92}"/>
            </ac:spMkLst>
          </pc:spChg>
          <pc:spChg chg="add mod">
            <ac:chgData name="Tamas Szabolics" userId="cd3bfe97-2fa8-411c-81f0-3ee7e59ce51b" providerId="ADAL" clId="{8234C197-AA9D-7B4D-8F1B-2AD2DD247065}" dt="2024-11-25T15:57:22.755" v="641" actId="20577"/>
            <ac:spMkLst>
              <pc:docMk/>
              <pc:sldMasterMk cId="2402646876" sldId="2147483657"/>
              <pc:sldLayoutMk cId="955192769" sldId="2147483670"/>
              <ac:spMk id="25" creationId="{037898E9-5B8E-5DA0-DF2B-DC22864A93CC}"/>
            </ac:spMkLst>
          </pc:spChg>
          <pc:spChg chg="add mod">
            <ac:chgData name="Tamas Szabolics" userId="cd3bfe97-2fa8-411c-81f0-3ee7e59ce51b" providerId="ADAL" clId="{8234C197-AA9D-7B4D-8F1B-2AD2DD247065}" dt="2024-11-25T15:57:47.308" v="655" actId="14100"/>
            <ac:spMkLst>
              <pc:docMk/>
              <pc:sldMasterMk cId="2402646876" sldId="2147483657"/>
              <pc:sldLayoutMk cId="955192769" sldId="2147483670"/>
              <ac:spMk id="26" creationId="{36FB1264-C2E8-DD08-2C49-DD49CB0ABAD1}"/>
            </ac:spMkLst>
          </pc:spChg>
          <pc:spChg chg="add mod">
            <ac:chgData name="Tamas Szabolics" userId="cd3bfe97-2fa8-411c-81f0-3ee7e59ce51b" providerId="ADAL" clId="{8234C197-AA9D-7B4D-8F1B-2AD2DD247065}" dt="2024-11-25T15:58:25.071" v="660" actId="20577"/>
            <ac:spMkLst>
              <pc:docMk/>
              <pc:sldMasterMk cId="2402646876" sldId="2147483657"/>
              <pc:sldLayoutMk cId="955192769" sldId="2147483670"/>
              <ac:spMk id="27" creationId="{5307E400-DD53-4AFF-D83E-2882C9D3BCFF}"/>
            </ac:spMkLst>
          </pc:spChg>
          <pc:spChg chg="add mod">
            <ac:chgData name="Tamas Szabolics" userId="cd3bfe97-2fa8-411c-81f0-3ee7e59ce51b" providerId="ADAL" clId="{8234C197-AA9D-7B4D-8F1B-2AD2DD247065}" dt="2024-11-25T15:58:45.439" v="665" actId="14100"/>
            <ac:spMkLst>
              <pc:docMk/>
              <pc:sldMasterMk cId="2402646876" sldId="2147483657"/>
              <pc:sldLayoutMk cId="955192769" sldId="2147483670"/>
              <ac:spMk id="28" creationId="{66A624E3-3044-B88F-1376-898A84380400}"/>
            </ac:spMkLst>
          </pc:spChg>
          <pc:spChg chg="add mod">
            <ac:chgData name="Tamas Szabolics" userId="cd3bfe97-2fa8-411c-81f0-3ee7e59ce51b" providerId="ADAL" clId="{8234C197-AA9D-7B4D-8F1B-2AD2DD247065}" dt="2024-11-25T16:03:31.693" v="734" actId="1076"/>
            <ac:spMkLst>
              <pc:docMk/>
              <pc:sldMasterMk cId="2402646876" sldId="2147483657"/>
              <pc:sldLayoutMk cId="955192769" sldId="2147483670"/>
              <ac:spMk id="29" creationId="{52F7C2E1-47EF-402C-1FD2-5E75EF1540AD}"/>
            </ac:spMkLst>
          </pc:sp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0" creationId="{138A6984-7C86-595B-8E5D-01900B91B6E9}"/>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2" creationId="{D8722D63-74D6-7BF0-51FD-94F45C212BA6}"/>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4" creationId="{A3CAC57B-2782-2657-2AD5-AAE913C19799}"/>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6" creationId="{0F37F52F-AF8C-654D-F3B1-ED83AD4E20FB}"/>
            </ac:picMkLst>
          </pc:picChg>
          <pc:picChg chg="add mod">
            <ac:chgData name="Tamas Szabolics" userId="cd3bfe97-2fa8-411c-81f0-3ee7e59ce51b" providerId="ADAL" clId="{8234C197-AA9D-7B4D-8F1B-2AD2DD247065}" dt="2024-11-25T15:56:04.260" v="576" actId="1076"/>
            <ac:picMkLst>
              <pc:docMk/>
              <pc:sldMasterMk cId="2402646876" sldId="2147483657"/>
              <pc:sldLayoutMk cId="955192769" sldId="2147483670"/>
              <ac:picMk id="20" creationId="{D29BE78D-AA53-704B-61E8-A12E1D569361}"/>
            </ac:picMkLst>
          </pc:picChg>
          <pc:picChg chg="add mod">
            <ac:chgData name="Tamas Szabolics" userId="cd3bfe97-2fa8-411c-81f0-3ee7e59ce51b" providerId="ADAL" clId="{8234C197-AA9D-7B4D-8F1B-2AD2DD247065}" dt="2024-11-25T15:56:02.115" v="575" actId="1076"/>
            <ac:picMkLst>
              <pc:docMk/>
              <pc:sldMasterMk cId="2402646876" sldId="2147483657"/>
              <pc:sldLayoutMk cId="955192769" sldId="2147483670"/>
              <ac:picMk id="22" creationId="{AA77A93C-B0C1-ADE8-6757-95598466950B}"/>
            </ac:picMkLst>
          </pc:picChg>
        </pc:sldLayoutChg>
        <pc:sldLayoutChg chg="modSp add mod modTransition">
          <pc:chgData name="Tamas Szabolics" userId="cd3bfe97-2fa8-411c-81f0-3ee7e59ce51b" providerId="ADAL" clId="{8234C197-AA9D-7B4D-8F1B-2AD2DD247065}" dt="2024-11-12T16:56:24.914" v="304" actId="20577"/>
          <pc:sldLayoutMkLst>
            <pc:docMk/>
            <pc:sldMasterMk cId="2402646876" sldId="2147483657"/>
            <pc:sldLayoutMk cId="2704862446" sldId="2147483670"/>
          </pc:sldLayoutMkLst>
        </pc:sldLayoutChg>
      </pc:sldMasterChg>
    </pc:docChg>
  </pc:docChgLst>
  <pc:docChgLst>
    <pc:chgData name="Eva Belonohy" userId="S::eva.belonohy@euro-fusion.org::3ff31e48-f040-458c-8486-e3c844f61368" providerId="AD" clId="Web-{0A24F82D-39AF-2F97-3CD1-1742504E6FCB}"/>
    <pc:docChg chg="modSld">
      <pc:chgData name="Eva Belonohy" userId="S::eva.belonohy@euro-fusion.org::3ff31e48-f040-458c-8486-e3c844f61368" providerId="AD" clId="Web-{0A24F82D-39AF-2F97-3CD1-1742504E6FCB}" dt="2024-12-02T09:45:10.705" v="6" actId="20577"/>
      <pc:docMkLst>
        <pc:docMk/>
      </pc:docMkLst>
      <pc:sldChg chg="modSp">
        <pc:chgData name="Eva Belonohy" userId="S::eva.belonohy@euro-fusion.org::3ff31e48-f040-458c-8486-e3c844f61368" providerId="AD" clId="Web-{0A24F82D-39AF-2F97-3CD1-1742504E6FCB}" dt="2024-12-02T09:45:10.705" v="6" actId="20577"/>
        <pc:sldMkLst>
          <pc:docMk/>
          <pc:sldMk cId="3476055104" sldId="270"/>
        </pc:sldMkLst>
        <pc:spChg chg="mod">
          <ac:chgData name="Eva Belonohy" userId="S::eva.belonohy@euro-fusion.org::3ff31e48-f040-458c-8486-e3c844f61368" providerId="AD" clId="Web-{0A24F82D-39AF-2F97-3CD1-1742504E6FCB}" dt="2024-12-02T09:45:10.705" v="6" actId="20577"/>
          <ac:spMkLst>
            <pc:docMk/>
            <pc:sldMk cId="3476055104" sldId="270"/>
            <ac:spMk id="4" creationId="{1B2253B3-EB04-3485-955A-35D566CC4A5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47B9C-FA66-3140-BA18-EEBDC97CAF72}" type="datetimeFigureOut">
              <a:rPr lang="en-HU" smtClean="0"/>
              <a:t>03/24/2025</a:t>
            </a:fld>
            <a:endParaRPr lang="en-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3A324-DFA8-D040-9055-3D6CD64BF146}" type="slidenum">
              <a:rPr lang="en-HU" smtClean="0"/>
              <a:t>‹#›</a:t>
            </a:fld>
            <a:endParaRPr lang="en-HU"/>
          </a:p>
        </p:txBody>
      </p:sp>
    </p:spTree>
    <p:extLst>
      <p:ext uri="{BB962C8B-B14F-4D97-AF65-F5344CB8AC3E}">
        <p14:creationId xmlns:p14="http://schemas.microsoft.com/office/powerpoint/2010/main" val="366527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www.flaticon.com/" TargetMode="External"/><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Classen | WPPWIE Prague| 25 March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Classen | WPPWIE Prague| 25 March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Values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TextBox 9">
            <a:extLst>
              <a:ext uri="{FF2B5EF4-FFF2-40B4-BE49-F238E27FC236}">
                <a16:creationId xmlns:a16="http://schemas.microsoft.com/office/drawing/2014/main" id="{C4FC0C94-3F09-A426-49C2-6BCA659CC317}"/>
              </a:ext>
            </a:extLst>
          </p:cNvPr>
          <p:cNvSpPr txBox="1"/>
          <p:nvPr userDrawn="1"/>
        </p:nvSpPr>
        <p:spPr>
          <a:xfrm>
            <a:off x="924244" y="132857"/>
            <a:ext cx="4452105"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values</a:t>
            </a:r>
          </a:p>
        </p:txBody>
      </p:sp>
      <p:pic>
        <p:nvPicPr>
          <p:cNvPr id="2" name="Picture 1">
            <a:extLst>
              <a:ext uri="{FF2B5EF4-FFF2-40B4-BE49-F238E27FC236}">
                <a16:creationId xmlns:a16="http://schemas.microsoft.com/office/drawing/2014/main" id="{F84EBC05-6609-C5DD-15BD-05B21625A052}"/>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910563" y="1044063"/>
            <a:ext cx="6574160" cy="5021055"/>
          </a:xfrm>
          <a:prstGeom prst="rect">
            <a:avLst/>
          </a:prstGeom>
          <a:noFill/>
        </p:spPr>
        <p:txBody>
          <a:bodyPr wrap="square">
            <a:spAutoFit/>
          </a:bodyPr>
          <a:lstStyle/>
          <a:p>
            <a:pPr marL="0" indent="0">
              <a:buNone/>
            </a:pPr>
            <a:r>
              <a:rPr lang="en-GB" sz="2400"/>
              <a:t>EUROfusion integrates R&amp;D in fusion science and technology to realize fusion in:</a:t>
            </a:r>
          </a:p>
          <a:p>
            <a:pPr marL="0" indent="0">
              <a:buNone/>
            </a:pPr>
            <a:endParaRPr lang="en-GB" sz="2400"/>
          </a:p>
          <a:p>
            <a:pPr marL="808038" indent="-808038">
              <a:lnSpc>
                <a:spcPct val="150000"/>
              </a:lnSpc>
              <a:buNone/>
            </a:pPr>
            <a:r>
              <a:rPr lang="en-GB" sz="2400" b="1"/>
              <a:t>29</a:t>
            </a:r>
            <a:r>
              <a:rPr lang="en-GB" sz="2400"/>
              <a:t> 	Countries</a:t>
            </a:r>
          </a:p>
          <a:p>
            <a:pPr marL="808038" indent="-808038">
              <a:lnSpc>
                <a:spcPct val="150000"/>
              </a:lnSpc>
              <a:buNone/>
            </a:pPr>
            <a:r>
              <a:rPr lang="en-GB" sz="2400" b="1"/>
              <a:t>31</a:t>
            </a:r>
            <a:r>
              <a:rPr lang="en-GB" sz="2400"/>
              <a:t> 	Research </a:t>
            </a:r>
            <a:r>
              <a:rPr lang="en-GB" sz="2400" err="1"/>
              <a:t>Centers</a:t>
            </a:r>
            <a:r>
              <a:rPr lang="en-GB" sz="2400"/>
              <a:t> and Institutes</a:t>
            </a:r>
          </a:p>
          <a:p>
            <a:pPr marL="0" indent="0">
              <a:lnSpc>
                <a:spcPct val="150000"/>
              </a:lnSpc>
              <a:buNone/>
            </a:pPr>
            <a:r>
              <a:rPr lang="en-GB" sz="2400" b="1"/>
              <a:t>169</a:t>
            </a:r>
            <a:r>
              <a:rPr lang="en-GB" sz="2400"/>
              <a:t>     Universities, industry partners and others</a:t>
            </a:r>
          </a:p>
          <a:p>
            <a:pPr marL="0" indent="0">
              <a:lnSpc>
                <a:spcPct val="150000"/>
              </a:lnSpc>
              <a:buNone/>
            </a:pPr>
            <a:endParaRPr lang="en-GB" sz="2400"/>
          </a:p>
          <a:p>
            <a:pPr marL="0" indent="0">
              <a:lnSpc>
                <a:spcPct val="150000"/>
              </a:lnSpc>
              <a:buNone/>
            </a:pPr>
            <a:r>
              <a:rPr lang="en-GB" sz="2400"/>
              <a:t>And brings together:</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1000</a:t>
            </a:r>
            <a:r>
              <a:rPr lang="en-GB" sz="2400" b="0" i="0" u="none" strike="noStrike">
                <a:solidFill>
                  <a:schemeClr val="tx1"/>
                </a:solidFill>
                <a:effectLst/>
                <a:latin typeface="+mn-lt"/>
              </a:rPr>
              <a:t> MSc and PhD students</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4000</a:t>
            </a:r>
            <a:r>
              <a:rPr lang="en-GB" sz="2400" b="0" i="0" u="none" strike="noStrike">
                <a:solidFill>
                  <a:schemeClr val="tx1"/>
                </a:solidFill>
                <a:effectLst/>
                <a:latin typeface="+mn-lt"/>
              </a:rPr>
              <a:t> Researcher, Engineers &amp; Support Staff</a:t>
            </a:r>
          </a:p>
        </p:txBody>
      </p:sp>
      <p:pic>
        <p:nvPicPr>
          <p:cNvPr id="2" name="Picture 1">
            <a:extLst>
              <a:ext uri="{FF2B5EF4-FFF2-40B4-BE49-F238E27FC236}">
                <a16:creationId xmlns:a16="http://schemas.microsoft.com/office/drawing/2014/main" id="{C3E709DA-A623-E292-E86E-AD6FBCDEE9FD}"/>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3" name="Title 1">
            <a:extLst>
              <a:ext uri="{FF2B5EF4-FFF2-40B4-BE49-F238E27FC236}">
                <a16:creationId xmlns:a16="http://schemas.microsoft.com/office/drawing/2014/main" id="{85518383-0A9F-8787-EE49-6ABD1BDB1C74}"/>
              </a:ext>
            </a:extLst>
          </p:cNvPr>
          <p:cNvSpPr>
            <a:spLocks noGrp="1"/>
          </p:cNvSpPr>
          <p:nvPr>
            <p:ph type="title" hasCustomPrompt="1"/>
          </p:nvPr>
        </p:nvSpPr>
        <p:spPr>
          <a:xfrm>
            <a:off x="910563" y="191331"/>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err="1"/>
              <a:t>EUROfusion</a:t>
            </a:r>
            <a:r>
              <a:rPr lang="en-GB"/>
              <a:t> in numbers</a:t>
            </a:r>
          </a:p>
        </p:txBody>
      </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Organisation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company structure&#10;&#10;Description automatically generated">
            <a:extLst>
              <a:ext uri="{FF2B5EF4-FFF2-40B4-BE49-F238E27FC236}">
                <a16:creationId xmlns:a16="http://schemas.microsoft.com/office/drawing/2014/main" id="{E6A79DA8-5CC9-F046-C150-72773BF96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0" y="637040"/>
            <a:ext cx="10865734" cy="5792565"/>
          </a:xfrm>
          <a:prstGeom prst="rect">
            <a:avLst/>
          </a:prstGeom>
        </p:spPr>
      </p:pic>
      <p:sp>
        <p:nvSpPr>
          <p:cNvPr id="12" name="TextBox 11">
            <a:extLst>
              <a:ext uri="{FF2B5EF4-FFF2-40B4-BE49-F238E27FC236}">
                <a16:creationId xmlns:a16="http://schemas.microsoft.com/office/drawing/2014/main" id="{C16436CB-AC07-4BBB-7928-069CF8956E3B}"/>
              </a:ext>
            </a:extLst>
          </p:cNvPr>
          <p:cNvSpPr txBox="1"/>
          <p:nvPr userDrawn="1"/>
        </p:nvSpPr>
        <p:spPr>
          <a:xfrm>
            <a:off x="904001" y="107476"/>
            <a:ext cx="4452105" cy="523220"/>
          </a:xfrm>
          <a:prstGeom prst="rect">
            <a:avLst/>
          </a:prstGeom>
          <a:noFill/>
        </p:spPr>
        <p:txBody>
          <a:bodyPr wrap="square">
            <a:spAutoFit/>
          </a:bodyPr>
          <a:lstStyle/>
          <a:p>
            <a:pPr marL="0" indent="0">
              <a:buNone/>
            </a:pPr>
            <a:r>
              <a:rPr lang="en-GB" sz="2800" b="1">
                <a:solidFill>
                  <a:schemeClr val="tx2"/>
                </a:solidFill>
              </a:rPr>
              <a:t>Organisation</a:t>
            </a:r>
          </a:p>
        </p:txBody>
      </p:sp>
      <p:pic>
        <p:nvPicPr>
          <p:cNvPr id="2" name="Picture 1">
            <a:extLst>
              <a:ext uri="{FF2B5EF4-FFF2-40B4-BE49-F238E27FC236}">
                <a16:creationId xmlns:a16="http://schemas.microsoft.com/office/drawing/2014/main" id="{4B54540B-5211-6405-3954-CAE563B89955}"/>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054005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members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3BD9AAF-FD9A-1CC2-D729-3753918186B2}"/>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164694" y="130244"/>
            <a:ext cx="4944110" cy="6353175"/>
          </a:xfrm>
          <a:prstGeom prst="rect">
            <a:avLst/>
          </a:prstGeom>
          <a:noFill/>
        </p:spPr>
      </p:pic>
      <p:pic>
        <p:nvPicPr>
          <p:cNvPr id="10" name="Picture 9" descr="A map of europe with yellow dots&#10;&#10;Description automatically generated">
            <a:extLst>
              <a:ext uri="{FF2B5EF4-FFF2-40B4-BE49-F238E27FC236}">
                <a16:creationId xmlns:a16="http://schemas.microsoft.com/office/drawing/2014/main" id="{D5DD0C48-F720-08EA-F6CF-5E3528E64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9849" y="-34528"/>
            <a:ext cx="11634651" cy="6544491"/>
          </a:xfrm>
          <a:prstGeom prst="rect">
            <a:avLst/>
          </a:prstGeom>
        </p:spPr>
      </p:pic>
      <p:pic>
        <p:nvPicPr>
          <p:cNvPr id="11" name="Picture 10">
            <a:extLst>
              <a:ext uri="{FF2B5EF4-FFF2-40B4-BE49-F238E27FC236}">
                <a16:creationId xmlns:a16="http://schemas.microsoft.com/office/drawing/2014/main" id="{91352402-9C53-2D42-47B4-F358B7FF6A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876" y="1032376"/>
            <a:ext cx="3240620" cy="812901"/>
          </a:xfrm>
          <a:prstGeom prst="rect">
            <a:avLst/>
          </a:prstGeom>
        </p:spPr>
      </p:pic>
      <p:pic>
        <p:nvPicPr>
          <p:cNvPr id="13" name="Picture 12">
            <a:extLst>
              <a:ext uri="{FF2B5EF4-FFF2-40B4-BE49-F238E27FC236}">
                <a16:creationId xmlns:a16="http://schemas.microsoft.com/office/drawing/2014/main" id="{7685BD55-BC1C-6498-4299-C61B8157571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9355" y="1973364"/>
            <a:ext cx="3240620" cy="801916"/>
          </a:xfrm>
          <a:prstGeom prst="rect">
            <a:avLst/>
          </a:prstGeom>
        </p:spPr>
      </p:pic>
      <p:pic>
        <p:nvPicPr>
          <p:cNvPr id="15" name="Picture 14">
            <a:extLst>
              <a:ext uri="{FF2B5EF4-FFF2-40B4-BE49-F238E27FC236}">
                <a16:creationId xmlns:a16="http://schemas.microsoft.com/office/drawing/2014/main" id="{1874E19B-511F-0030-2D8B-B2ACBF39BAD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57884" y="2973110"/>
            <a:ext cx="2416734" cy="801916"/>
          </a:xfrm>
          <a:prstGeom prst="rect">
            <a:avLst/>
          </a:prstGeom>
        </p:spPr>
      </p:pic>
      <p:pic>
        <p:nvPicPr>
          <p:cNvPr id="17" name="Picture 16">
            <a:extLst>
              <a:ext uri="{FF2B5EF4-FFF2-40B4-BE49-F238E27FC236}">
                <a16:creationId xmlns:a16="http://schemas.microsoft.com/office/drawing/2014/main" id="{27268761-FB3D-E1F8-20BB-D829350ED8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80194" y="2052019"/>
            <a:ext cx="3251605" cy="801916"/>
          </a:xfrm>
          <a:prstGeom prst="rect">
            <a:avLst/>
          </a:prstGeom>
        </p:spPr>
      </p:pic>
      <p:pic>
        <p:nvPicPr>
          <p:cNvPr id="19" name="Picture 18">
            <a:extLst>
              <a:ext uri="{FF2B5EF4-FFF2-40B4-BE49-F238E27FC236}">
                <a16:creationId xmlns:a16="http://schemas.microsoft.com/office/drawing/2014/main" id="{D2FCBC92-3D1A-6374-B1CA-E903024761A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97658" y="1037437"/>
            <a:ext cx="3240620" cy="812901"/>
          </a:xfrm>
          <a:prstGeom prst="rect">
            <a:avLst/>
          </a:prstGeom>
        </p:spPr>
      </p:pic>
      <p:pic>
        <p:nvPicPr>
          <p:cNvPr id="21" name="Picture 20">
            <a:extLst>
              <a:ext uri="{FF2B5EF4-FFF2-40B4-BE49-F238E27FC236}">
                <a16:creationId xmlns:a16="http://schemas.microsoft.com/office/drawing/2014/main" id="{2EFD888F-46F1-6AF2-B54A-DB8AED2A23A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9849" y="4916690"/>
            <a:ext cx="3240620" cy="812901"/>
          </a:xfrm>
          <a:prstGeom prst="rect">
            <a:avLst/>
          </a:prstGeom>
        </p:spPr>
      </p:pic>
      <p:pic>
        <p:nvPicPr>
          <p:cNvPr id="23" name="Picture 22">
            <a:extLst>
              <a:ext uri="{FF2B5EF4-FFF2-40B4-BE49-F238E27FC236}">
                <a16:creationId xmlns:a16="http://schemas.microsoft.com/office/drawing/2014/main" id="{A5D099B7-7F0C-F012-4ACA-A9AE1F801C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9849" y="3930865"/>
            <a:ext cx="3240620" cy="801916"/>
          </a:xfrm>
          <a:prstGeom prst="rect">
            <a:avLst/>
          </a:prstGeom>
        </p:spPr>
      </p:pic>
      <p:pic>
        <p:nvPicPr>
          <p:cNvPr id="25" name="Picture 24">
            <a:extLst>
              <a:ext uri="{FF2B5EF4-FFF2-40B4-BE49-F238E27FC236}">
                <a16:creationId xmlns:a16="http://schemas.microsoft.com/office/drawing/2014/main" id="{3187A4B3-34C9-3C95-62A9-002571104AA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9355" y="2959189"/>
            <a:ext cx="3240620" cy="801916"/>
          </a:xfrm>
          <a:prstGeom prst="rect">
            <a:avLst/>
          </a:prstGeom>
        </p:spPr>
      </p:pic>
      <p:sp>
        <p:nvSpPr>
          <p:cNvPr id="12" name="TextBox 11">
            <a:extLst>
              <a:ext uri="{FF2B5EF4-FFF2-40B4-BE49-F238E27FC236}">
                <a16:creationId xmlns:a16="http://schemas.microsoft.com/office/drawing/2014/main" id="{C8275B34-5F14-82E5-77B3-EBE27FBE272A}"/>
              </a:ext>
            </a:extLst>
          </p:cNvPr>
          <p:cNvSpPr txBox="1"/>
          <p:nvPr userDrawn="1"/>
        </p:nvSpPr>
        <p:spPr>
          <a:xfrm>
            <a:off x="918170" y="122656"/>
            <a:ext cx="7100415" cy="954107"/>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Consortium Members &amp; Partners</a:t>
            </a:r>
          </a:p>
          <a:p>
            <a:pPr marL="0" indent="0">
              <a:buNone/>
            </a:pPr>
            <a:endParaRPr lang="en-GB" sz="2800" b="1" err="1">
              <a:solidFill>
                <a:schemeClr val="tx2"/>
              </a:solidFill>
            </a:endParaRPr>
          </a:p>
        </p:txBody>
      </p:sp>
    </p:spTree>
    <p:extLst>
      <p:ext uri="{BB962C8B-B14F-4D97-AF65-F5344CB8AC3E}">
        <p14:creationId xmlns:p14="http://schemas.microsoft.com/office/powerpoint/2010/main" val="204591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EUROfusion Internal Organization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84EB3-402E-4F49-FFDD-1AF24F678560}"/>
              </a:ext>
            </a:extLst>
          </p:cNvPr>
          <p:cNvSpPr txBox="1"/>
          <p:nvPr userDrawn="1"/>
        </p:nvSpPr>
        <p:spPr>
          <a:xfrm>
            <a:off x="895294" y="107476"/>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internal organisation</a:t>
            </a:r>
          </a:p>
        </p:txBody>
      </p:sp>
      <p:pic>
        <p:nvPicPr>
          <p:cNvPr id="7" name="Picture 6">
            <a:extLst>
              <a:ext uri="{FF2B5EF4-FFF2-40B4-BE49-F238E27FC236}">
                <a16:creationId xmlns:a16="http://schemas.microsoft.com/office/drawing/2014/main" id="{FC763037-8E92-533F-A2B0-EF01A1FA3FB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pic>
        <p:nvPicPr>
          <p:cNvPr id="13" name="Picture 12" descr="A computer screen shot of a computer&#10;&#10;Description automatically generated">
            <a:extLst>
              <a:ext uri="{FF2B5EF4-FFF2-40B4-BE49-F238E27FC236}">
                <a16:creationId xmlns:a16="http://schemas.microsoft.com/office/drawing/2014/main" id="{03FA7AAB-EA32-20E6-77CB-9DAA1586D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813385"/>
            <a:ext cx="9892333" cy="5509541"/>
          </a:xfrm>
          <a:prstGeom prst="rect">
            <a:avLst/>
          </a:prstGeom>
        </p:spPr>
      </p:pic>
    </p:spTree>
    <p:extLst>
      <p:ext uri="{BB962C8B-B14F-4D97-AF65-F5344CB8AC3E}">
        <p14:creationId xmlns:p14="http://schemas.microsoft.com/office/powerpoint/2010/main" val="3048919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UROfusion_chann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channels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6" name="TextBox 5">
            <a:extLst>
              <a:ext uri="{FF2B5EF4-FFF2-40B4-BE49-F238E27FC236}">
                <a16:creationId xmlns:a16="http://schemas.microsoft.com/office/drawing/2014/main" id="{5966BD16-7752-454F-C58B-251A11EFB1B2}"/>
              </a:ext>
            </a:extLst>
          </p:cNvPr>
          <p:cNvSpPr txBox="1"/>
          <p:nvPr userDrawn="1"/>
        </p:nvSpPr>
        <p:spPr>
          <a:xfrm>
            <a:off x="7670800" y="6031332"/>
            <a:ext cx="4521200" cy="307777"/>
          </a:xfrm>
          <a:prstGeom prst="rect">
            <a:avLst/>
          </a:prstGeom>
          <a:noFill/>
        </p:spPr>
        <p:txBody>
          <a:bodyPr wrap="square">
            <a:spAutoFit/>
          </a:bodyPr>
          <a:lstStyle/>
          <a:p>
            <a:r>
              <a:rPr lang="en-GB" sz="1400" b="0" i="0">
                <a:solidFill>
                  <a:srgbClr val="374957"/>
                </a:solidFill>
                <a:effectLst/>
                <a:latin typeface="Poppins" pitchFamily="2" charset="77"/>
                <a:cs typeface="Poppins" pitchFamily="2" charset="77"/>
              </a:rPr>
              <a:t>"Icon made by </a:t>
            </a:r>
            <a:r>
              <a:rPr lang="en-GB" sz="1400" b="0" i="0" u="none" strike="noStrike" err="1">
                <a:solidFill>
                  <a:srgbClr val="22244E"/>
                </a:solidFill>
                <a:effectLst/>
                <a:latin typeface="Poppins" pitchFamily="2" charset="77"/>
                <a:cs typeface="Poppins" pitchFamily="2" charset="77"/>
              </a:rPr>
              <a:t>Freepik</a:t>
            </a:r>
            <a:r>
              <a:rPr lang="en-GB" sz="1400" b="0" i="0" u="none" strike="noStrike">
                <a:solidFill>
                  <a:srgbClr val="22244E"/>
                </a:solidFill>
                <a:effectLst/>
                <a:latin typeface="Poppins" pitchFamily="2" charset="77"/>
                <a:cs typeface="Poppins" pitchFamily="2" charset="77"/>
              </a:rPr>
              <a:t> </a:t>
            </a:r>
            <a:r>
              <a:rPr lang="en-GB" sz="1400" b="0" i="0">
                <a:solidFill>
                  <a:srgbClr val="374957"/>
                </a:solidFill>
                <a:effectLst/>
                <a:latin typeface="Poppins" pitchFamily="2" charset="77"/>
                <a:cs typeface="Poppins" pitchFamily="2" charset="77"/>
              </a:rPr>
              <a:t>from </a:t>
            </a:r>
            <a:r>
              <a:rPr lang="en-GB" sz="1400" b="0" i="0" u="none" strike="noStrike">
                <a:solidFill>
                  <a:srgbClr val="22244E"/>
                </a:solidFill>
                <a:effectLst/>
                <a:latin typeface="Poppins" pitchFamily="2" charset="77"/>
                <a:cs typeface="Poppins" pitchFamily="2" charset="77"/>
                <a:hlinkClick r:id="rId4"/>
              </a:rPr>
              <a:t>www.flaticon.com</a:t>
            </a:r>
            <a:r>
              <a:rPr lang="en-GB" sz="1400" b="0" i="0">
                <a:solidFill>
                  <a:srgbClr val="374957"/>
                </a:solidFill>
                <a:effectLst/>
                <a:latin typeface="Poppins" pitchFamily="2" charset="77"/>
                <a:cs typeface="Poppins" pitchFamily="2" charset="77"/>
              </a:rPr>
              <a:t>"</a:t>
            </a:r>
            <a:endParaRPr lang="en-HU" sz="1400">
              <a:latin typeface="Poppins" pitchFamily="2" charset="77"/>
              <a:cs typeface="Poppins" pitchFamily="2" charset="77"/>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38A6984-7C86-595B-8E5D-01900B91B6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8031" y="1159085"/>
            <a:ext cx="656521" cy="656521"/>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8722D63-74D6-7BF0-51FD-94F45C212BA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438031" y="2013707"/>
            <a:ext cx="656521" cy="656521"/>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3CAC57B-2782-2657-2AD5-AAE913C197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030" y="2868329"/>
            <a:ext cx="656521" cy="656521"/>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0F37F52F-AF8C-654D-F3B1-ED83AD4E20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9462" y="3722951"/>
            <a:ext cx="665089" cy="665089"/>
          </a:xfrm>
          <a:prstGeom prst="rect">
            <a:avLst/>
          </a:prstGeom>
        </p:spPr>
      </p:pic>
      <p:pic>
        <p:nvPicPr>
          <p:cNvPr id="20" name="Picture 19" descr="A black and white globe&#10;&#10;Description automatically generated">
            <a:extLst>
              <a:ext uri="{FF2B5EF4-FFF2-40B4-BE49-F238E27FC236}">
                <a16:creationId xmlns:a16="http://schemas.microsoft.com/office/drawing/2014/main" id="{D29BE78D-AA53-704B-61E8-A12E1D5693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29461" y="5449331"/>
            <a:ext cx="665088" cy="665088"/>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AA77A93C-B0C1-ADE8-6757-95598466950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29461" y="4586141"/>
            <a:ext cx="665089" cy="665089"/>
          </a:xfrm>
          <a:prstGeom prst="rect">
            <a:avLst/>
          </a:prstGeom>
        </p:spPr>
      </p:pic>
      <p:sp>
        <p:nvSpPr>
          <p:cNvPr id="23" name="TextBox 22">
            <a:extLst>
              <a:ext uri="{FF2B5EF4-FFF2-40B4-BE49-F238E27FC236}">
                <a16:creationId xmlns:a16="http://schemas.microsoft.com/office/drawing/2014/main" id="{3F4C3661-F367-DD87-C4F0-0F3D609FF14F}"/>
              </a:ext>
            </a:extLst>
          </p:cNvPr>
          <p:cNvSpPr txBox="1"/>
          <p:nvPr userDrawn="1"/>
        </p:nvSpPr>
        <p:spPr>
          <a:xfrm>
            <a:off x="2367280" y="5631222"/>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4" name="TextBox 23">
            <a:extLst>
              <a:ext uri="{FF2B5EF4-FFF2-40B4-BE49-F238E27FC236}">
                <a16:creationId xmlns:a16="http://schemas.microsoft.com/office/drawing/2014/main" id="{610AD9B7-CA49-CFD0-EC71-07952B731B92}"/>
              </a:ext>
            </a:extLst>
          </p:cNvPr>
          <p:cNvSpPr txBox="1"/>
          <p:nvPr userDrawn="1"/>
        </p:nvSpPr>
        <p:spPr>
          <a:xfrm>
            <a:off x="2367280" y="4758255"/>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5" name="TextBox 24">
            <a:extLst>
              <a:ext uri="{FF2B5EF4-FFF2-40B4-BE49-F238E27FC236}">
                <a16:creationId xmlns:a16="http://schemas.microsoft.com/office/drawing/2014/main" id="{037898E9-5B8E-5DA0-DF2B-DC22864A93CC}"/>
              </a:ext>
            </a:extLst>
          </p:cNvPr>
          <p:cNvSpPr txBox="1"/>
          <p:nvPr userDrawn="1"/>
        </p:nvSpPr>
        <p:spPr>
          <a:xfrm>
            <a:off x="2367279" y="3885288"/>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FusionInCloseUp</a:t>
            </a:r>
            <a:endParaRPr lang="en-HU" sz="2000">
              <a:latin typeface="Poppins" pitchFamily="2" charset="77"/>
              <a:cs typeface="Poppins" pitchFamily="2" charset="77"/>
            </a:endParaRPr>
          </a:p>
        </p:txBody>
      </p:sp>
      <p:sp>
        <p:nvSpPr>
          <p:cNvPr id="26" name="TextBox 25">
            <a:extLst>
              <a:ext uri="{FF2B5EF4-FFF2-40B4-BE49-F238E27FC236}">
                <a16:creationId xmlns:a16="http://schemas.microsoft.com/office/drawing/2014/main" id="{36FB1264-C2E8-DD08-2C49-DD49CB0ABAD1}"/>
              </a:ext>
            </a:extLst>
          </p:cNvPr>
          <p:cNvSpPr txBox="1"/>
          <p:nvPr userDrawn="1"/>
        </p:nvSpPr>
        <p:spPr>
          <a:xfrm>
            <a:off x="2385719" y="3009022"/>
            <a:ext cx="222692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fusion2050</a:t>
            </a:r>
            <a:endParaRPr lang="en-HU" sz="2000">
              <a:latin typeface="Poppins" pitchFamily="2" charset="77"/>
              <a:cs typeface="Poppins" pitchFamily="2" charset="77"/>
            </a:endParaRPr>
          </a:p>
        </p:txBody>
      </p:sp>
      <p:sp>
        <p:nvSpPr>
          <p:cNvPr id="27" name="TextBox 26">
            <a:extLst>
              <a:ext uri="{FF2B5EF4-FFF2-40B4-BE49-F238E27FC236}">
                <a16:creationId xmlns:a16="http://schemas.microsoft.com/office/drawing/2014/main" id="{5307E400-DD53-4AFF-D83E-2882C9D3BCFF}"/>
              </a:ext>
            </a:extLst>
          </p:cNvPr>
          <p:cNvSpPr txBox="1"/>
          <p:nvPr userDrawn="1"/>
        </p:nvSpPr>
        <p:spPr>
          <a:xfrm>
            <a:off x="2385719" y="2144578"/>
            <a:ext cx="348676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eurofusion_consortium</a:t>
            </a:r>
            <a:endParaRPr lang="en-HU" sz="2000">
              <a:latin typeface="Poppins" pitchFamily="2" charset="77"/>
              <a:cs typeface="Poppins" pitchFamily="2" charset="77"/>
            </a:endParaRPr>
          </a:p>
        </p:txBody>
      </p:sp>
      <p:sp>
        <p:nvSpPr>
          <p:cNvPr id="28" name="TextBox 27">
            <a:extLst>
              <a:ext uri="{FF2B5EF4-FFF2-40B4-BE49-F238E27FC236}">
                <a16:creationId xmlns:a16="http://schemas.microsoft.com/office/drawing/2014/main" id="{66A624E3-3044-B88F-1376-898A84380400}"/>
              </a:ext>
            </a:extLst>
          </p:cNvPr>
          <p:cNvSpPr txBox="1"/>
          <p:nvPr userDrawn="1"/>
        </p:nvSpPr>
        <p:spPr>
          <a:xfrm>
            <a:off x="2385719" y="1280134"/>
            <a:ext cx="2115161" cy="400110"/>
          </a:xfrm>
          <a:prstGeom prst="rect">
            <a:avLst/>
          </a:prstGeom>
          <a:noFill/>
        </p:spPr>
        <p:txBody>
          <a:bodyPr wrap="square">
            <a:spAutoFit/>
          </a:bodyPr>
          <a:lstStyle/>
          <a:p>
            <a:r>
              <a:rPr lang="en-GB" sz="2000" b="0" i="0" err="1">
                <a:solidFill>
                  <a:srgbClr val="374957"/>
                </a:solidFill>
                <a:effectLst/>
                <a:latin typeface="Poppins" pitchFamily="2" charset="77"/>
                <a:cs typeface="Poppins" pitchFamily="2" charset="77"/>
              </a:rPr>
              <a:t>eurofusion</a:t>
            </a:r>
            <a:endParaRPr lang="en-HU" sz="2000">
              <a:latin typeface="Poppins" pitchFamily="2" charset="77"/>
              <a:cs typeface="Poppins" pitchFamily="2" charset="77"/>
            </a:endParaRPr>
          </a:p>
        </p:txBody>
      </p:sp>
      <p:sp>
        <p:nvSpPr>
          <p:cNvPr id="29" name="TextBox 28">
            <a:extLst>
              <a:ext uri="{FF2B5EF4-FFF2-40B4-BE49-F238E27FC236}">
                <a16:creationId xmlns:a16="http://schemas.microsoft.com/office/drawing/2014/main" id="{52F7C2E1-47EF-402C-1FD2-5E75EF1540AD}"/>
              </a:ext>
            </a:extLst>
          </p:cNvPr>
          <p:cNvSpPr txBox="1"/>
          <p:nvPr userDrawn="1"/>
        </p:nvSpPr>
        <p:spPr>
          <a:xfrm>
            <a:off x="959768" y="136177"/>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channels</a:t>
            </a:r>
          </a:p>
        </p:txBody>
      </p:sp>
    </p:spTree>
    <p:extLst>
      <p:ext uri="{BB962C8B-B14F-4D97-AF65-F5344CB8AC3E}">
        <p14:creationId xmlns:p14="http://schemas.microsoft.com/office/powerpoint/2010/main" val="95519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8" r:id="rId7"/>
    <p:sldLayoutId id="2147483667" r:id="rId8"/>
    <p:sldLayoutId id="2147483670" r:id="rId9"/>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F34A-EC61-A88D-5B28-ACC03E4B4F65}"/>
              </a:ext>
            </a:extLst>
          </p:cNvPr>
          <p:cNvSpPr>
            <a:spLocks noGrp="1"/>
          </p:cNvSpPr>
          <p:nvPr>
            <p:ph type="title"/>
          </p:nvPr>
        </p:nvSpPr>
        <p:spPr/>
        <p:txBody>
          <a:bodyPr/>
          <a:lstStyle/>
          <a:p>
            <a:r>
              <a:rPr lang="en-US" dirty="0"/>
              <a:t>Update and Plans SPX</a:t>
            </a:r>
          </a:p>
        </p:txBody>
      </p:sp>
      <p:sp>
        <p:nvSpPr>
          <p:cNvPr id="3" name="Text Placeholder 2">
            <a:extLst>
              <a:ext uri="{FF2B5EF4-FFF2-40B4-BE49-F238E27FC236}">
                <a16:creationId xmlns:a16="http://schemas.microsoft.com/office/drawing/2014/main" id="{A1F6F87C-F134-22FF-864D-586BA0A91E4D}"/>
              </a:ext>
            </a:extLst>
          </p:cNvPr>
          <p:cNvSpPr>
            <a:spLocks noGrp="1"/>
          </p:cNvSpPr>
          <p:nvPr>
            <p:ph type="body" sz="quarter" idx="10"/>
          </p:nvPr>
        </p:nvSpPr>
        <p:spPr/>
        <p:txBody>
          <a:bodyPr/>
          <a:lstStyle/>
          <a:p>
            <a:r>
              <a:rPr lang="en-US" dirty="0"/>
              <a:t>Ivo Classen</a:t>
            </a:r>
          </a:p>
        </p:txBody>
      </p:sp>
      <p:sp>
        <p:nvSpPr>
          <p:cNvPr id="4" name="Text Placeholder 3">
            <a:extLst>
              <a:ext uri="{FF2B5EF4-FFF2-40B4-BE49-F238E27FC236}">
                <a16:creationId xmlns:a16="http://schemas.microsoft.com/office/drawing/2014/main" id="{8B53230C-8714-DC33-BDC4-41CD23DCF4A8}"/>
              </a:ext>
            </a:extLst>
          </p:cNvPr>
          <p:cNvSpPr>
            <a:spLocks noGrp="1"/>
          </p:cNvSpPr>
          <p:nvPr>
            <p:ph type="body" sz="quarter" idx="11"/>
          </p:nvPr>
        </p:nvSpPr>
        <p:spPr/>
        <p:txBody>
          <a:bodyPr/>
          <a:lstStyle/>
          <a:p>
            <a:r>
              <a:rPr lang="en-US" dirty="0"/>
              <a:t>DIFFER</a:t>
            </a:r>
          </a:p>
        </p:txBody>
      </p:sp>
    </p:spTree>
    <p:extLst>
      <p:ext uri="{BB962C8B-B14F-4D97-AF65-F5344CB8AC3E}">
        <p14:creationId xmlns:p14="http://schemas.microsoft.com/office/powerpoint/2010/main" val="167461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983432" y="192514"/>
            <a:ext cx="9479792" cy="613771"/>
          </a:xfrm>
        </p:spPr>
        <p:txBody>
          <a:bodyPr/>
          <a:lstStyle/>
          <a:p>
            <a:r>
              <a:rPr lang="en-US" sz="2400" dirty="0"/>
              <a:t>D002:</a:t>
            </a:r>
            <a:br>
              <a:rPr lang="en-US" sz="2400" dirty="0"/>
            </a:br>
            <a:r>
              <a:rPr lang="en-US" sz="2400" dirty="0"/>
              <a:t>Atomic and Molecular Spectroscopy of Hydrogen and Deuterium </a:t>
            </a:r>
            <a:br>
              <a:rPr lang="en-US" sz="2400" dirty="0"/>
            </a:br>
            <a:r>
              <a:rPr lang="en-US" sz="2400" dirty="0"/>
              <a:t>Plasma at PSI-2</a:t>
            </a:r>
            <a:endParaRPr lang="en-HU" sz="3200"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a:solidFill>
                <a:prstClr val="white"/>
              </a:solidFill>
            </a:endParaRPr>
          </a:p>
        </p:txBody>
      </p:sp>
      <p:sp>
        <p:nvSpPr>
          <p:cNvPr id="6" name="Rectangle 5">
            <a:extLst>
              <a:ext uri="{FF2B5EF4-FFF2-40B4-BE49-F238E27FC236}">
                <a16:creationId xmlns:a16="http://schemas.microsoft.com/office/drawing/2014/main" id="{72B90D35-25DB-4F0C-9ABF-00A4A0347945}"/>
              </a:ext>
            </a:extLst>
          </p:cNvPr>
          <p:cNvSpPr/>
          <p:nvPr/>
        </p:nvSpPr>
        <p:spPr>
          <a:xfrm>
            <a:off x="983432" y="884658"/>
            <a:ext cx="9065444" cy="369332"/>
          </a:xfrm>
          <a:prstGeom prst="rect">
            <a:avLst/>
          </a:prstGeom>
        </p:spPr>
        <p:txBody>
          <a:bodyPr wrap="square">
            <a:spAutoFit/>
          </a:bodyPr>
          <a:lstStyle/>
          <a:p>
            <a:r>
              <a:rPr lang="de-DE" dirty="0"/>
              <a:t>O. </a:t>
            </a:r>
            <a:r>
              <a:rPr lang="de-DE" dirty="0" err="1"/>
              <a:t>Marchuk</a:t>
            </a:r>
            <a:r>
              <a:rPr lang="de-DE" dirty="0"/>
              <a:t>, M. </a:t>
            </a:r>
            <a:r>
              <a:rPr lang="de-DE" dirty="0" err="1"/>
              <a:t>Sackers</a:t>
            </a:r>
            <a:r>
              <a:rPr lang="de-DE" dirty="0"/>
              <a:t>, V. </a:t>
            </a:r>
            <a:r>
              <a:rPr lang="de-DE" dirty="0" err="1"/>
              <a:t>Kotov</a:t>
            </a:r>
            <a:r>
              <a:rPr lang="de-DE" dirty="0"/>
              <a:t>, G. </a:t>
            </a:r>
            <a:r>
              <a:rPr lang="de-DE" dirty="0" err="1"/>
              <a:t>Sergienko</a:t>
            </a:r>
            <a:r>
              <a:rPr lang="de-DE" dirty="0"/>
              <a:t>, M. Reinhart, S. Brezinsek and A. Kreter</a:t>
            </a:r>
            <a:endParaRPr lang="en-US" dirty="0"/>
          </a:p>
        </p:txBody>
      </p:sp>
      <p:pic>
        <p:nvPicPr>
          <p:cNvPr id="9" name="Picture 8">
            <a:extLst>
              <a:ext uri="{FF2B5EF4-FFF2-40B4-BE49-F238E27FC236}">
                <a16:creationId xmlns:a16="http://schemas.microsoft.com/office/drawing/2014/main" id="{428DD092-B7CA-4C91-B038-A21FEBAA19F0}"/>
              </a:ext>
            </a:extLst>
          </p:cNvPr>
          <p:cNvPicPr>
            <a:picLocks noChangeAspect="1"/>
          </p:cNvPicPr>
          <p:nvPr/>
        </p:nvPicPr>
        <p:blipFill>
          <a:blip r:embed="rId2"/>
          <a:stretch>
            <a:fillRect/>
          </a:stretch>
        </p:blipFill>
        <p:spPr>
          <a:xfrm>
            <a:off x="603002" y="1332140"/>
            <a:ext cx="10240652" cy="5185922"/>
          </a:xfrm>
          <a:prstGeom prst="rect">
            <a:avLst/>
          </a:prstGeom>
        </p:spPr>
      </p:pic>
      <p:pic>
        <p:nvPicPr>
          <p:cNvPr id="8" name="Picture 7">
            <a:extLst>
              <a:ext uri="{FF2B5EF4-FFF2-40B4-BE49-F238E27FC236}">
                <a16:creationId xmlns:a16="http://schemas.microsoft.com/office/drawing/2014/main" id="{86020A95-32A4-490A-9B68-23BF654D487B}"/>
              </a:ext>
            </a:extLst>
          </p:cNvPr>
          <p:cNvPicPr>
            <a:picLocks noChangeAspect="1"/>
          </p:cNvPicPr>
          <p:nvPr/>
        </p:nvPicPr>
        <p:blipFill>
          <a:blip r:embed="rId3"/>
          <a:stretch>
            <a:fillRect/>
          </a:stretch>
        </p:blipFill>
        <p:spPr>
          <a:xfrm>
            <a:off x="9629459" y="222039"/>
            <a:ext cx="2211928" cy="643569"/>
          </a:xfrm>
          <a:prstGeom prst="rect">
            <a:avLst/>
          </a:prstGeom>
        </p:spPr>
      </p:pic>
      <p:sp>
        <p:nvSpPr>
          <p:cNvPr id="7" name="TextBox 6">
            <a:extLst>
              <a:ext uri="{FF2B5EF4-FFF2-40B4-BE49-F238E27FC236}">
                <a16:creationId xmlns:a16="http://schemas.microsoft.com/office/drawing/2014/main" id="{8389BEAB-0C40-42DC-9FC9-4F21C1AF2B50}"/>
              </a:ext>
            </a:extLst>
          </p:cNvPr>
          <p:cNvSpPr txBox="1"/>
          <p:nvPr/>
        </p:nvSpPr>
        <p:spPr>
          <a:xfrm>
            <a:off x="10527860" y="884658"/>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spTree>
    <p:extLst>
      <p:ext uri="{BB962C8B-B14F-4D97-AF65-F5344CB8AC3E}">
        <p14:creationId xmlns:p14="http://schemas.microsoft.com/office/powerpoint/2010/main" val="120464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983432" y="192514"/>
            <a:ext cx="9479792" cy="613771"/>
          </a:xfrm>
        </p:spPr>
        <p:txBody>
          <a:bodyPr/>
          <a:lstStyle/>
          <a:p>
            <a:r>
              <a:rPr lang="en-US" dirty="0"/>
              <a:t>Hyperspectral camera vs MANTIS</a:t>
            </a:r>
            <a:endParaRPr lang="en-HU" sz="3600"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a:solidFill>
                <a:prstClr val="white"/>
              </a:solidFill>
            </a:endParaRPr>
          </a:p>
        </p:txBody>
      </p:sp>
      <p:pic>
        <p:nvPicPr>
          <p:cNvPr id="8" name="Picture 7">
            <a:extLst>
              <a:ext uri="{FF2B5EF4-FFF2-40B4-BE49-F238E27FC236}">
                <a16:creationId xmlns:a16="http://schemas.microsoft.com/office/drawing/2014/main" id="{86020A95-32A4-490A-9B68-23BF654D487B}"/>
              </a:ext>
            </a:extLst>
          </p:cNvPr>
          <p:cNvPicPr>
            <a:picLocks noChangeAspect="1"/>
          </p:cNvPicPr>
          <p:nvPr/>
        </p:nvPicPr>
        <p:blipFill>
          <a:blip r:embed="rId2"/>
          <a:stretch>
            <a:fillRect/>
          </a:stretch>
        </p:blipFill>
        <p:spPr>
          <a:xfrm>
            <a:off x="9629459" y="222039"/>
            <a:ext cx="2211928" cy="643569"/>
          </a:xfrm>
          <a:prstGeom prst="rect">
            <a:avLst/>
          </a:prstGeom>
        </p:spPr>
      </p:pic>
      <p:sp>
        <p:nvSpPr>
          <p:cNvPr id="7" name="TextBox 6">
            <a:extLst>
              <a:ext uri="{FF2B5EF4-FFF2-40B4-BE49-F238E27FC236}">
                <a16:creationId xmlns:a16="http://schemas.microsoft.com/office/drawing/2014/main" id="{8389BEAB-0C40-42DC-9FC9-4F21C1AF2B50}"/>
              </a:ext>
            </a:extLst>
          </p:cNvPr>
          <p:cNvSpPr txBox="1"/>
          <p:nvPr/>
        </p:nvSpPr>
        <p:spPr>
          <a:xfrm>
            <a:off x="10527860" y="884658"/>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sp>
        <p:nvSpPr>
          <p:cNvPr id="10" name="Content Placeholder 2">
            <a:extLst>
              <a:ext uri="{FF2B5EF4-FFF2-40B4-BE49-F238E27FC236}">
                <a16:creationId xmlns:a16="http://schemas.microsoft.com/office/drawing/2014/main" id="{0BAC1973-5BB9-4B91-8E19-89F23C00AE6B}"/>
              </a:ext>
            </a:extLst>
          </p:cNvPr>
          <p:cNvSpPr>
            <a:spLocks noGrp="1"/>
          </p:cNvSpPr>
          <p:nvPr>
            <p:ph idx="1"/>
          </p:nvPr>
        </p:nvSpPr>
        <p:spPr>
          <a:xfrm>
            <a:off x="825624" y="2493017"/>
            <a:ext cx="9951661" cy="3914119"/>
          </a:xfrm>
        </p:spPr>
        <p:txBody>
          <a:bodyPr/>
          <a:lstStyle/>
          <a:p>
            <a:pPr marL="0" indent="0">
              <a:buNone/>
            </a:pPr>
            <a:r>
              <a:rPr lang="en-US" dirty="0"/>
              <a:t>Small side project between D001 and D002:</a:t>
            </a:r>
          </a:p>
          <a:p>
            <a:pPr marL="0" indent="0">
              <a:buNone/>
            </a:pPr>
            <a:r>
              <a:rPr lang="en-US" dirty="0"/>
              <a:t>Comparison between </a:t>
            </a:r>
            <a:r>
              <a:rPr lang="en-US" dirty="0">
                <a:solidFill>
                  <a:srgbClr val="0070C0"/>
                </a:solidFill>
              </a:rPr>
              <a:t>hyperspectral camera</a:t>
            </a:r>
            <a:r>
              <a:rPr lang="en-US" dirty="0"/>
              <a:t> (FZJ) and </a:t>
            </a:r>
            <a:r>
              <a:rPr lang="en-US" dirty="0">
                <a:solidFill>
                  <a:srgbClr val="0070C0"/>
                </a:solidFill>
              </a:rPr>
              <a:t>MANTIS</a:t>
            </a:r>
            <a:r>
              <a:rPr lang="en-US" dirty="0"/>
              <a:t> (DIFFER) on UPP.</a:t>
            </a:r>
            <a:endParaRPr lang="en-HU" dirty="0"/>
          </a:p>
        </p:txBody>
      </p:sp>
    </p:spTree>
    <p:extLst>
      <p:ext uri="{BB962C8B-B14F-4D97-AF65-F5344CB8AC3E}">
        <p14:creationId xmlns:p14="http://schemas.microsoft.com/office/powerpoint/2010/main" val="3426441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1011448" y="317733"/>
            <a:ext cx="9451776" cy="457200"/>
          </a:xfrm>
        </p:spPr>
        <p:txBody>
          <a:bodyPr/>
          <a:lstStyle/>
          <a:p>
            <a:r>
              <a:rPr lang="en-US" dirty="0"/>
              <a:t>D003:</a:t>
            </a:r>
            <a:br>
              <a:rPr lang="en-US" dirty="0"/>
            </a:br>
            <a:r>
              <a:rPr lang="en-US" dirty="0"/>
              <a:t>VUV-spectrometer for Magnum-PSI/UPP</a:t>
            </a:r>
            <a:endParaRPr lang="en-H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a:xfrm>
                <a:off x="544488" y="1468307"/>
                <a:ext cx="11103024" cy="5688632"/>
              </a:xfrm>
            </p:spPr>
            <p:txBody>
              <a:bodyPr/>
              <a:lstStyle/>
              <a:p>
                <a:r>
                  <a:rPr lang="en-US" altLang="en-US" dirty="0"/>
                  <a:t>Seya-</a:t>
                </a:r>
                <a:r>
                  <a:rPr lang="en-US" altLang="en-US" dirty="0" err="1"/>
                  <a:t>Namioka</a:t>
                </a:r>
                <a:r>
                  <a:rPr lang="en-US" altLang="en-US" dirty="0"/>
                  <a:t> configuration - simple design</a:t>
                </a:r>
              </a:p>
              <a:p>
                <a:endParaRPr lang="en-US" altLang="en-US" dirty="0"/>
              </a:p>
              <a:p>
                <a:r>
                  <a:rPr lang="en-US" altLang="en-US" dirty="0"/>
                  <a:t>VUV optimized toroidal holographic grating</a:t>
                </a:r>
                <a:br>
                  <a:rPr lang="en-US" altLang="en-US" dirty="0"/>
                </a:br>
                <a:r>
                  <a:rPr lang="en-US" altLang="en-US" dirty="0"/>
                  <a:t>(astigmatic corr.,  4×4.5 cm, 1200 gr/mm, f = 20 cm,</a:t>
                </a:r>
                <a:br>
                  <a:rPr lang="en-US" altLang="en-US" dirty="0"/>
                </a:br>
                <a:r>
                  <a:rPr lang="en-US" altLang="en-US" dirty="0"/>
                  <a:t>f / No. = 4,5,  linear dispersion = 4 nm/mm , </a:t>
                </a:r>
                <a:br>
                  <a:rPr lang="en-US" altLang="en-US" dirty="0"/>
                </a:br>
                <a:r>
                  <a:rPr lang="en-US" altLang="en-US" dirty="0"/>
                  <a:t>reflective layer: Al + MgF2)</a:t>
                </a:r>
              </a:p>
              <a:p>
                <a:endParaRPr lang="en-US" altLang="en-US" dirty="0"/>
              </a:p>
              <a:p>
                <a:r>
                  <a:rPr lang="en-US" altLang="en-US" dirty="0"/>
                  <a:t>MgF</a:t>
                </a:r>
                <a:r>
                  <a:rPr lang="en-US" altLang="en-US" baseline="-25000" dirty="0"/>
                  <a:t>2</a:t>
                </a:r>
                <a:r>
                  <a:rPr lang="en-US" altLang="en-US" dirty="0"/>
                  <a:t> lens - focusing of radiation from plasma.</a:t>
                </a:r>
              </a:p>
              <a:p>
                <a:endParaRPr lang="en-US" altLang="en-US" dirty="0"/>
              </a:p>
              <a:p>
                <a:r>
                  <a:rPr lang="en-US" altLang="en-US" dirty="0"/>
                  <a:t>Detector: </a:t>
                </a:r>
                <a:r>
                  <a:rPr lang="en-US" dirty="0"/>
                  <a:t>Scintillator + linear CCD</a:t>
                </a:r>
                <a:br>
                  <a:rPr lang="en-US" dirty="0"/>
                </a:br>
                <a:r>
                  <a:rPr lang="en-US" sz="2000" dirty="0"/>
                  <a:t>(</a:t>
                </a:r>
                <a:r>
                  <a:rPr lang="en-GB" sz="2000" dirty="0">
                    <a:solidFill>
                      <a:srgbClr val="000000"/>
                    </a:solidFill>
                  </a:rPr>
                  <a:t>3648 pixels, Pixel size - 8</a:t>
                </a:r>
                <a14:m>
                  <m:oMath xmlns:m="http://schemas.openxmlformats.org/officeDocument/2006/math">
                    <m:r>
                      <a:rPr lang="en-GB" sz="2000" i="1">
                        <a:solidFill>
                          <a:srgbClr val="000000"/>
                        </a:solidFill>
                        <a:latin typeface="Cambria Math" panose="02040503050406030204" pitchFamily="18" charset="0"/>
                      </a:rPr>
                      <m:t>𝜇</m:t>
                    </m:r>
                    <m:r>
                      <a:rPr lang="en-GB" sz="2000" i="1">
                        <a:solidFill>
                          <a:srgbClr val="000000"/>
                        </a:solidFill>
                        <a:latin typeface="Cambria Math" panose="02040503050406030204" pitchFamily="18" charset="0"/>
                      </a:rPr>
                      <m:t>𝑚</m:t>
                    </m:r>
                  </m:oMath>
                </a14:m>
                <a:r>
                  <a:rPr lang="en-GB" sz="2000" dirty="0"/>
                  <a:t> x</a:t>
                </a:r>
                <a14:m>
                  <m:oMath xmlns:m="http://schemas.openxmlformats.org/officeDocument/2006/math">
                    <m:r>
                      <a:rPr lang="en-GB" sz="2000" dirty="0">
                        <a:solidFill>
                          <a:srgbClr val="000000"/>
                        </a:solidFill>
                        <a:latin typeface="Cambria Math" panose="02040503050406030204" pitchFamily="18" charset="0"/>
                      </a:rPr>
                      <m:t> </m:t>
                    </m:r>
                    <m:r>
                      <a:rPr lang="en-GB" sz="2000" i="1">
                        <a:solidFill>
                          <a:srgbClr val="000000"/>
                        </a:solidFill>
                        <a:latin typeface="Cambria Math" panose="02040503050406030204" pitchFamily="18" charset="0"/>
                      </a:rPr>
                      <m:t>200</m:t>
                    </m:r>
                    <m:r>
                      <a:rPr lang="en-GB" sz="2000">
                        <a:solidFill>
                          <a:srgbClr val="000000"/>
                        </a:solidFill>
                        <a:latin typeface="Cambria Math" panose="02040503050406030204" pitchFamily="18" charset="0"/>
                      </a:rPr>
                      <m:t> </m:t>
                    </m:r>
                    <m:r>
                      <a:rPr lang="en-GB" sz="2000" i="1">
                        <a:solidFill>
                          <a:srgbClr val="000000"/>
                        </a:solidFill>
                        <a:latin typeface="Cambria Math" panose="02040503050406030204" pitchFamily="18" charset="0"/>
                      </a:rPr>
                      <m:t>𝜇</m:t>
                    </m:r>
                    <m:r>
                      <a:rPr lang="en-GB" sz="2000" i="1">
                        <a:solidFill>
                          <a:srgbClr val="000000"/>
                        </a:solidFill>
                        <a:latin typeface="Cambria Math" panose="02040503050406030204" pitchFamily="18" charset="0"/>
                      </a:rPr>
                      <m:t>𝑚</m:t>
                    </m:r>
                  </m:oMath>
                </a14:m>
                <a:r>
                  <a:rPr lang="en-GB" sz="2000" dirty="0"/>
                  <a:t>)</a:t>
                </a:r>
              </a:p>
              <a:p>
                <a:endParaRPr lang="en-US" dirty="0"/>
              </a:p>
              <a:p>
                <a:endParaRPr lang="en-US" altLang="en-US" dirty="0"/>
              </a:p>
              <a:p>
                <a:endParaRPr lang="en-HU" dirty="0"/>
              </a:p>
            </p:txBody>
          </p:sp>
        </mc:Choice>
        <mc:Fallback xmlns="">
          <p:sp>
            <p:nvSpPr>
              <p:cNvPr id="3" name="Content Placeholder 2">
                <a:extLst>
                  <a:ext uri="{FF2B5EF4-FFF2-40B4-BE49-F238E27FC236}">
                    <a16:creationId xmlns:a16="http://schemas.microsoft.com/office/drawing/2014/main" id="{ADDE0142-26E1-869F-A855-D7F6A9A655C4}"/>
                  </a:ext>
                </a:extLst>
              </p:cNvPr>
              <p:cNvSpPr>
                <a:spLocks noGrp="1" noRot="1" noChangeAspect="1" noMove="1" noResize="1" noEditPoints="1" noAdjustHandles="1" noChangeArrowheads="1" noChangeShapeType="1" noTextEdit="1"/>
              </p:cNvSpPr>
              <p:nvPr>
                <p:ph idx="1"/>
              </p:nvPr>
            </p:nvSpPr>
            <p:spPr>
              <a:xfrm>
                <a:off x="544488" y="1468307"/>
                <a:ext cx="11103024" cy="5688632"/>
              </a:xfrm>
              <a:blipFill>
                <a:blip r:embed="rId2"/>
                <a:stretch>
                  <a:fillRect l="-714" t="-857"/>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D003</a:t>
            </a:r>
          </a:p>
        </p:txBody>
      </p:sp>
      <p:sp>
        <p:nvSpPr>
          <p:cNvPr id="6" name="Rectangle 5">
            <a:extLst>
              <a:ext uri="{FF2B5EF4-FFF2-40B4-BE49-F238E27FC236}">
                <a16:creationId xmlns:a16="http://schemas.microsoft.com/office/drawing/2014/main" id="{D8F91262-A610-4FB5-8AAB-456A80285A50}"/>
              </a:ext>
            </a:extLst>
          </p:cNvPr>
          <p:cNvSpPr/>
          <p:nvPr/>
        </p:nvSpPr>
        <p:spPr>
          <a:xfrm>
            <a:off x="938746" y="865410"/>
            <a:ext cx="5413405" cy="369332"/>
          </a:xfrm>
          <a:prstGeom prst="rect">
            <a:avLst/>
          </a:prstGeom>
        </p:spPr>
        <p:txBody>
          <a:bodyPr wrap="none">
            <a:spAutoFit/>
          </a:bodyPr>
          <a:lstStyle/>
          <a:p>
            <a:r>
              <a:rPr lang="en-US" dirty="0"/>
              <a:t>Pavel Veis, </a:t>
            </a:r>
            <a:r>
              <a:rPr lang="en-US" dirty="0" err="1"/>
              <a:t>Sanath</a:t>
            </a:r>
            <a:r>
              <a:rPr lang="en-US" dirty="0"/>
              <a:t> Shetty , Matej Veis, Sahithya Atikukke</a:t>
            </a:r>
          </a:p>
        </p:txBody>
      </p:sp>
      <p:pic>
        <p:nvPicPr>
          <p:cNvPr id="8" name="Picture 7">
            <a:extLst>
              <a:ext uri="{FF2B5EF4-FFF2-40B4-BE49-F238E27FC236}">
                <a16:creationId xmlns:a16="http://schemas.microsoft.com/office/drawing/2014/main" id="{6313E7AA-8838-48F4-A640-2B9E8C768EBA}"/>
              </a:ext>
            </a:extLst>
          </p:cNvPr>
          <p:cNvPicPr>
            <a:picLocks noChangeAspect="1"/>
          </p:cNvPicPr>
          <p:nvPr/>
        </p:nvPicPr>
        <p:blipFill>
          <a:blip r:embed="rId3"/>
          <a:stretch>
            <a:fillRect/>
          </a:stretch>
        </p:blipFill>
        <p:spPr>
          <a:xfrm>
            <a:off x="11246177" y="5536233"/>
            <a:ext cx="896419" cy="851374"/>
          </a:xfrm>
          <a:prstGeom prst="rect">
            <a:avLst/>
          </a:prstGeom>
        </p:spPr>
      </p:pic>
      <p:pic>
        <p:nvPicPr>
          <p:cNvPr id="9" name="Picture 8">
            <a:extLst>
              <a:ext uri="{FF2B5EF4-FFF2-40B4-BE49-F238E27FC236}">
                <a16:creationId xmlns:a16="http://schemas.microsoft.com/office/drawing/2014/main" id="{41FF34C7-3D01-4091-92EB-A3F4985751A3}"/>
              </a:ext>
            </a:extLst>
          </p:cNvPr>
          <p:cNvPicPr>
            <a:picLocks noChangeAspect="1"/>
          </p:cNvPicPr>
          <p:nvPr/>
        </p:nvPicPr>
        <p:blipFill>
          <a:blip r:embed="rId4"/>
          <a:stretch>
            <a:fillRect/>
          </a:stretch>
        </p:blipFill>
        <p:spPr>
          <a:xfrm>
            <a:off x="7520963" y="1193820"/>
            <a:ext cx="3725214" cy="2957237"/>
          </a:xfrm>
          <a:prstGeom prst="rect">
            <a:avLst/>
          </a:prstGeom>
        </p:spPr>
      </p:pic>
      <p:pic>
        <p:nvPicPr>
          <p:cNvPr id="10" name="Picture 9">
            <a:extLst>
              <a:ext uri="{FF2B5EF4-FFF2-40B4-BE49-F238E27FC236}">
                <a16:creationId xmlns:a16="http://schemas.microsoft.com/office/drawing/2014/main" id="{2205067D-89AE-4E06-B7F6-E219C6953B54}"/>
              </a:ext>
            </a:extLst>
          </p:cNvPr>
          <p:cNvPicPr>
            <a:picLocks noChangeAspect="1"/>
          </p:cNvPicPr>
          <p:nvPr/>
        </p:nvPicPr>
        <p:blipFill rotWithShape="1">
          <a:blip r:embed="rId5"/>
          <a:srcRect l="3838" t="10976" r="5073" b="24838"/>
          <a:stretch/>
        </p:blipFill>
        <p:spPr>
          <a:xfrm>
            <a:off x="7729979" y="4328294"/>
            <a:ext cx="2733245" cy="1822162"/>
          </a:xfrm>
          <a:prstGeom prst="rect">
            <a:avLst/>
          </a:prstGeom>
        </p:spPr>
      </p:pic>
    </p:spTree>
    <p:extLst>
      <p:ext uri="{BB962C8B-B14F-4D97-AF65-F5344CB8AC3E}">
        <p14:creationId xmlns:p14="http://schemas.microsoft.com/office/powerpoint/2010/main" val="1108649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1011448" y="317733"/>
            <a:ext cx="9451776" cy="457200"/>
          </a:xfrm>
        </p:spPr>
        <p:txBody>
          <a:bodyPr/>
          <a:lstStyle/>
          <a:p>
            <a:r>
              <a:rPr lang="en-US" dirty="0"/>
              <a:t>Plans for 2025</a:t>
            </a:r>
            <a:endParaRPr lang="en-HU" dirty="0"/>
          </a:p>
        </p:txBody>
      </p:sp>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a:xfrm>
            <a:off x="544488" y="1100579"/>
            <a:ext cx="11103024" cy="5688632"/>
          </a:xfrm>
        </p:spPr>
        <p:txBody>
          <a:bodyPr/>
          <a:lstStyle/>
          <a:p>
            <a:pPr marL="0" indent="0">
              <a:buNone/>
            </a:pPr>
            <a:r>
              <a:rPr lang="en-US" dirty="0"/>
              <a:t>Finalization of hardware:</a:t>
            </a:r>
          </a:p>
          <a:p>
            <a:pPr lvl="1"/>
            <a:r>
              <a:rPr lang="en-US" sz="2000" dirty="0"/>
              <a:t>Integration to Magnum-PSI/UPP</a:t>
            </a:r>
          </a:p>
          <a:p>
            <a:pPr lvl="1"/>
            <a:r>
              <a:rPr lang="en-US" sz="2000" dirty="0"/>
              <a:t>CCD is planar – adaption of detector</a:t>
            </a:r>
            <a:br>
              <a:rPr lang="en-US" sz="2000" dirty="0"/>
            </a:br>
            <a:r>
              <a:rPr lang="en-US" sz="2000" dirty="0"/>
              <a:t>plane to be tangential to Rowland Circle</a:t>
            </a:r>
          </a:p>
          <a:p>
            <a:pPr lvl="1"/>
            <a:endParaRPr lang="en-US" sz="2000" dirty="0"/>
          </a:p>
          <a:p>
            <a:pPr lvl="1"/>
            <a:endParaRPr lang="en-US" sz="2000" dirty="0"/>
          </a:p>
          <a:p>
            <a:pPr lvl="1"/>
            <a:endParaRPr lang="en-US" sz="2000" dirty="0"/>
          </a:p>
          <a:p>
            <a:pPr lvl="1"/>
            <a:r>
              <a:rPr lang="en-US" sz="2000" dirty="0"/>
              <a:t>Focal length depend strongly on wavelength</a:t>
            </a:r>
            <a:br>
              <a:rPr lang="en-US" sz="2000" dirty="0"/>
            </a:br>
            <a:r>
              <a:rPr lang="en-US" sz="2000" dirty="0"/>
              <a:t>in the range 100-200 nm – </a:t>
            </a:r>
            <a:r>
              <a:rPr lang="en-US" sz="2000" dirty="0" err="1"/>
              <a:t>tueable</a:t>
            </a:r>
            <a:r>
              <a:rPr lang="en-US" sz="2000" dirty="0"/>
              <a:t> using bellow. </a:t>
            </a:r>
          </a:p>
          <a:p>
            <a:pPr lvl="1"/>
            <a:r>
              <a:rPr lang="en-US" sz="2000" dirty="0"/>
              <a:t>Shielding against magnetic field (needed for Magnum, optional for UPP)</a:t>
            </a:r>
          </a:p>
          <a:p>
            <a:endParaRPr lang="en-US" dirty="0"/>
          </a:p>
          <a:p>
            <a:pPr marL="0" indent="0">
              <a:buNone/>
            </a:pPr>
            <a:r>
              <a:rPr lang="en-US" b="1" dirty="0">
                <a:solidFill>
                  <a:srgbClr val="FF0000"/>
                </a:solidFill>
                <a:sym typeface="Wingdings" panose="05000000000000000000" pitchFamily="2" charset="2"/>
              </a:rPr>
              <a:t> </a:t>
            </a:r>
            <a:r>
              <a:rPr lang="en-US" b="1" dirty="0">
                <a:solidFill>
                  <a:srgbClr val="FF0000"/>
                </a:solidFill>
              </a:rPr>
              <a:t>Installation and Measurements of D</a:t>
            </a:r>
            <a:r>
              <a:rPr lang="en-US" b="1" baseline="-25000" dirty="0">
                <a:solidFill>
                  <a:srgbClr val="FF0000"/>
                </a:solidFill>
              </a:rPr>
              <a:t>2</a:t>
            </a:r>
            <a:r>
              <a:rPr lang="en-US" b="1" dirty="0">
                <a:solidFill>
                  <a:srgbClr val="FF0000"/>
                </a:solidFill>
              </a:rPr>
              <a:t> plasma in UPP</a:t>
            </a:r>
          </a:p>
          <a:p>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D003</a:t>
            </a:r>
          </a:p>
        </p:txBody>
      </p:sp>
      <p:pic>
        <p:nvPicPr>
          <p:cNvPr id="8" name="Picture 7">
            <a:extLst>
              <a:ext uri="{FF2B5EF4-FFF2-40B4-BE49-F238E27FC236}">
                <a16:creationId xmlns:a16="http://schemas.microsoft.com/office/drawing/2014/main" id="{6313E7AA-8838-48F4-A640-2B9E8C768EBA}"/>
              </a:ext>
            </a:extLst>
          </p:cNvPr>
          <p:cNvPicPr>
            <a:picLocks noChangeAspect="1"/>
          </p:cNvPicPr>
          <p:nvPr/>
        </p:nvPicPr>
        <p:blipFill>
          <a:blip r:embed="rId2"/>
          <a:stretch>
            <a:fillRect/>
          </a:stretch>
        </p:blipFill>
        <p:spPr>
          <a:xfrm>
            <a:off x="11255605" y="5545186"/>
            <a:ext cx="886992" cy="842421"/>
          </a:xfrm>
          <a:prstGeom prst="rect">
            <a:avLst/>
          </a:prstGeom>
        </p:spPr>
      </p:pic>
      <p:pic>
        <p:nvPicPr>
          <p:cNvPr id="10" name="Picture 9">
            <a:extLst>
              <a:ext uri="{FF2B5EF4-FFF2-40B4-BE49-F238E27FC236}">
                <a16:creationId xmlns:a16="http://schemas.microsoft.com/office/drawing/2014/main" id="{F40116B7-3F0B-4682-BAAB-19B04A0522F2}"/>
              </a:ext>
            </a:extLst>
          </p:cNvPr>
          <p:cNvPicPr>
            <a:picLocks noChangeAspect="1"/>
          </p:cNvPicPr>
          <p:nvPr/>
        </p:nvPicPr>
        <p:blipFill>
          <a:blip r:embed="rId3"/>
          <a:stretch>
            <a:fillRect/>
          </a:stretch>
        </p:blipFill>
        <p:spPr>
          <a:xfrm>
            <a:off x="5555734" y="1689253"/>
            <a:ext cx="2270487" cy="2003560"/>
          </a:xfrm>
          <a:prstGeom prst="rect">
            <a:avLst/>
          </a:prstGeom>
        </p:spPr>
      </p:pic>
      <p:pic>
        <p:nvPicPr>
          <p:cNvPr id="11" name="Picture 10" descr="A metal object on a table&#10;&#10;AI-generated content may be incorrect.">
            <a:extLst>
              <a:ext uri="{FF2B5EF4-FFF2-40B4-BE49-F238E27FC236}">
                <a16:creationId xmlns:a16="http://schemas.microsoft.com/office/drawing/2014/main" id="{44756A6D-D511-4736-AFAB-8A3BF9E9FF07}"/>
              </a:ext>
            </a:extLst>
          </p:cNvPr>
          <p:cNvPicPr>
            <a:picLocks noChangeAspect="1"/>
          </p:cNvPicPr>
          <p:nvPr/>
        </p:nvPicPr>
        <p:blipFill rotWithShape="1">
          <a:blip r:embed="rId4">
            <a:extLst>
              <a:ext uri="{28A0092B-C50C-407E-A947-70E740481C1C}">
                <a14:useLocalDpi xmlns:a14="http://schemas.microsoft.com/office/drawing/2010/main" val="0"/>
              </a:ext>
            </a:extLst>
          </a:blip>
          <a:srcRect l="21805" t="31786" r="32501" b="16927"/>
          <a:stretch/>
        </p:blipFill>
        <p:spPr>
          <a:xfrm>
            <a:off x="8542297" y="2405691"/>
            <a:ext cx="1974026" cy="1023309"/>
          </a:xfrm>
          <a:prstGeom prst="rect">
            <a:avLst/>
          </a:prstGeom>
        </p:spPr>
      </p:pic>
    </p:spTree>
    <p:extLst>
      <p:ext uri="{BB962C8B-B14F-4D97-AF65-F5344CB8AC3E}">
        <p14:creationId xmlns:p14="http://schemas.microsoft.com/office/powerpoint/2010/main" val="3410406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921752" y="284973"/>
            <a:ext cx="9451776" cy="457200"/>
          </a:xfrm>
        </p:spPr>
        <p:txBody>
          <a:bodyPr/>
          <a:lstStyle/>
          <a:p>
            <a:r>
              <a:rPr lang="en-US" sz="2400" dirty="0"/>
              <a:t>D004:</a:t>
            </a:r>
            <a:br>
              <a:rPr lang="en-US" sz="2400" dirty="0"/>
            </a:br>
            <a:r>
              <a:rPr lang="en-US" sz="2400" dirty="0"/>
              <a:t>Interpretation spectroscopy results using spectra simulation and (CR) modelling with YACORA and development VUV-OES</a:t>
            </a:r>
            <a:endParaRPr lang="en-HU" sz="2400"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sp>
        <p:nvSpPr>
          <p:cNvPr id="8" name="Rectangle 7">
            <a:extLst>
              <a:ext uri="{FF2B5EF4-FFF2-40B4-BE49-F238E27FC236}">
                <a16:creationId xmlns:a16="http://schemas.microsoft.com/office/drawing/2014/main" id="{37598E9F-21BA-4B68-AAD5-895C040CB53D}"/>
              </a:ext>
            </a:extLst>
          </p:cNvPr>
          <p:cNvSpPr/>
          <p:nvPr/>
        </p:nvSpPr>
        <p:spPr>
          <a:xfrm>
            <a:off x="921752" y="1032766"/>
            <a:ext cx="4485780" cy="369332"/>
          </a:xfrm>
          <a:prstGeom prst="rect">
            <a:avLst/>
          </a:prstGeom>
        </p:spPr>
        <p:txBody>
          <a:bodyPr wrap="none">
            <a:spAutoFit/>
          </a:bodyPr>
          <a:lstStyle/>
          <a:p>
            <a:r>
              <a:rPr lang="de-DE" dirty="0"/>
              <a:t>U. Fantz, R. Bergmayr, D. </a:t>
            </a:r>
            <a:r>
              <a:rPr lang="de-DE" dirty="0" err="1"/>
              <a:t>Wünderlich</a:t>
            </a:r>
            <a:r>
              <a:rPr lang="de-DE" dirty="0"/>
              <a:t>, R. Friedl</a:t>
            </a:r>
            <a:endParaRPr lang="en-US" dirty="0"/>
          </a:p>
        </p:txBody>
      </p:sp>
      <p:pic>
        <p:nvPicPr>
          <p:cNvPr id="9" name="Picture 8">
            <a:extLst>
              <a:ext uri="{FF2B5EF4-FFF2-40B4-BE49-F238E27FC236}">
                <a16:creationId xmlns:a16="http://schemas.microsoft.com/office/drawing/2014/main" id="{39BCD2A2-3BDA-4B49-80FD-7E70818B8F61}"/>
              </a:ext>
            </a:extLst>
          </p:cNvPr>
          <p:cNvPicPr>
            <a:picLocks noChangeAspect="1"/>
          </p:cNvPicPr>
          <p:nvPr/>
        </p:nvPicPr>
        <p:blipFill>
          <a:blip r:embed="rId2"/>
          <a:stretch>
            <a:fillRect/>
          </a:stretch>
        </p:blipFill>
        <p:spPr>
          <a:xfrm>
            <a:off x="649862" y="1739694"/>
            <a:ext cx="9995555" cy="4478480"/>
          </a:xfrm>
          <a:prstGeom prst="rect">
            <a:avLst/>
          </a:prstGeom>
        </p:spPr>
      </p:pic>
      <p:pic>
        <p:nvPicPr>
          <p:cNvPr id="6" name="Picture 5">
            <a:extLst>
              <a:ext uri="{FF2B5EF4-FFF2-40B4-BE49-F238E27FC236}">
                <a16:creationId xmlns:a16="http://schemas.microsoft.com/office/drawing/2014/main" id="{AAECC04C-9BEA-48C3-973F-9D4B33E3AF5B}"/>
              </a:ext>
            </a:extLst>
          </p:cNvPr>
          <p:cNvPicPr>
            <a:picLocks noChangeAspect="1"/>
          </p:cNvPicPr>
          <p:nvPr/>
        </p:nvPicPr>
        <p:blipFill>
          <a:blip r:embed="rId3"/>
          <a:stretch>
            <a:fillRect/>
          </a:stretch>
        </p:blipFill>
        <p:spPr>
          <a:xfrm>
            <a:off x="9211353" y="5748412"/>
            <a:ext cx="2980647" cy="754890"/>
          </a:xfrm>
          <a:prstGeom prst="rect">
            <a:avLst/>
          </a:prstGeom>
        </p:spPr>
      </p:pic>
    </p:spTree>
    <p:extLst>
      <p:ext uri="{BB962C8B-B14F-4D97-AF65-F5344CB8AC3E}">
        <p14:creationId xmlns:p14="http://schemas.microsoft.com/office/powerpoint/2010/main" val="188244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921752" y="284973"/>
            <a:ext cx="9451776" cy="457200"/>
          </a:xfrm>
        </p:spPr>
        <p:txBody>
          <a:bodyPr/>
          <a:lstStyle/>
          <a:p>
            <a:r>
              <a:rPr lang="en-US" dirty="0"/>
              <a:t>2024: Evaluating VIS spectra from Magnum-PSI</a:t>
            </a:r>
            <a:endParaRPr lang="en-HU" sz="2400"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pic>
        <p:nvPicPr>
          <p:cNvPr id="3" name="Picture 2">
            <a:extLst>
              <a:ext uri="{FF2B5EF4-FFF2-40B4-BE49-F238E27FC236}">
                <a16:creationId xmlns:a16="http://schemas.microsoft.com/office/drawing/2014/main" id="{5DB5216D-2C3B-4B2A-81C9-751C89F7192D}"/>
              </a:ext>
            </a:extLst>
          </p:cNvPr>
          <p:cNvPicPr>
            <a:picLocks noChangeAspect="1"/>
          </p:cNvPicPr>
          <p:nvPr/>
        </p:nvPicPr>
        <p:blipFill>
          <a:blip r:embed="rId2"/>
          <a:stretch>
            <a:fillRect/>
          </a:stretch>
        </p:blipFill>
        <p:spPr>
          <a:xfrm>
            <a:off x="139612" y="929072"/>
            <a:ext cx="11013649" cy="5453119"/>
          </a:xfrm>
          <a:prstGeom prst="rect">
            <a:avLst/>
          </a:prstGeom>
        </p:spPr>
      </p:pic>
      <p:pic>
        <p:nvPicPr>
          <p:cNvPr id="6" name="Picture 5">
            <a:extLst>
              <a:ext uri="{FF2B5EF4-FFF2-40B4-BE49-F238E27FC236}">
                <a16:creationId xmlns:a16="http://schemas.microsoft.com/office/drawing/2014/main" id="{AAECC04C-9BEA-48C3-973F-9D4B33E3AF5B}"/>
              </a:ext>
            </a:extLst>
          </p:cNvPr>
          <p:cNvPicPr>
            <a:picLocks noChangeAspect="1"/>
          </p:cNvPicPr>
          <p:nvPr/>
        </p:nvPicPr>
        <p:blipFill>
          <a:blip r:embed="rId3"/>
          <a:stretch>
            <a:fillRect/>
          </a:stretch>
        </p:blipFill>
        <p:spPr>
          <a:xfrm>
            <a:off x="9211353" y="5714091"/>
            <a:ext cx="2980647" cy="754890"/>
          </a:xfrm>
          <a:prstGeom prst="rect">
            <a:avLst/>
          </a:prstGeom>
        </p:spPr>
      </p:pic>
    </p:spTree>
    <p:extLst>
      <p:ext uri="{BB962C8B-B14F-4D97-AF65-F5344CB8AC3E}">
        <p14:creationId xmlns:p14="http://schemas.microsoft.com/office/powerpoint/2010/main" val="1312258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921752" y="284973"/>
            <a:ext cx="9451776" cy="457200"/>
          </a:xfrm>
        </p:spPr>
        <p:txBody>
          <a:bodyPr/>
          <a:lstStyle/>
          <a:p>
            <a:r>
              <a:rPr lang="en-US" dirty="0"/>
              <a:t>2025: VUV spectroscopy on UPP; 2 options</a:t>
            </a: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cxnSp>
        <p:nvCxnSpPr>
          <p:cNvPr id="8" name="Straight Connector 7">
            <a:extLst>
              <a:ext uri="{FF2B5EF4-FFF2-40B4-BE49-F238E27FC236}">
                <a16:creationId xmlns:a16="http://schemas.microsoft.com/office/drawing/2014/main" id="{EB4E580E-92F7-4869-AE07-A2AF3736CE25}"/>
              </a:ext>
            </a:extLst>
          </p:cNvPr>
          <p:cNvCxnSpPr/>
          <p:nvPr/>
        </p:nvCxnSpPr>
        <p:spPr>
          <a:xfrm>
            <a:off x="5986020" y="929072"/>
            <a:ext cx="0" cy="5368033"/>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15C0EA6-66F7-4D5D-A5B1-FD662AB07927}"/>
              </a:ext>
            </a:extLst>
          </p:cNvPr>
          <p:cNvPicPr>
            <a:picLocks noChangeAspect="1"/>
          </p:cNvPicPr>
          <p:nvPr/>
        </p:nvPicPr>
        <p:blipFill>
          <a:blip r:embed="rId2"/>
          <a:stretch>
            <a:fillRect/>
          </a:stretch>
        </p:blipFill>
        <p:spPr>
          <a:xfrm>
            <a:off x="825624" y="4160093"/>
            <a:ext cx="3798904" cy="2238640"/>
          </a:xfrm>
          <a:prstGeom prst="rect">
            <a:avLst/>
          </a:prstGeom>
        </p:spPr>
      </p:pic>
      <p:pic>
        <p:nvPicPr>
          <p:cNvPr id="10" name="Picture 9">
            <a:extLst>
              <a:ext uri="{FF2B5EF4-FFF2-40B4-BE49-F238E27FC236}">
                <a16:creationId xmlns:a16="http://schemas.microsoft.com/office/drawing/2014/main" id="{473B0255-B244-4F02-9E9E-912A862BA930}"/>
              </a:ext>
            </a:extLst>
          </p:cNvPr>
          <p:cNvPicPr>
            <a:picLocks noChangeAspect="1"/>
          </p:cNvPicPr>
          <p:nvPr/>
        </p:nvPicPr>
        <p:blipFill>
          <a:blip r:embed="rId3"/>
          <a:stretch>
            <a:fillRect/>
          </a:stretch>
        </p:blipFill>
        <p:spPr>
          <a:xfrm>
            <a:off x="29125" y="742173"/>
            <a:ext cx="2695951" cy="3181794"/>
          </a:xfrm>
          <a:prstGeom prst="rect">
            <a:avLst/>
          </a:prstGeom>
        </p:spPr>
      </p:pic>
      <p:pic>
        <p:nvPicPr>
          <p:cNvPr id="11" name="Picture 10">
            <a:extLst>
              <a:ext uri="{FF2B5EF4-FFF2-40B4-BE49-F238E27FC236}">
                <a16:creationId xmlns:a16="http://schemas.microsoft.com/office/drawing/2014/main" id="{83D24EE9-1AE8-4E8D-AA2B-C5978F4048DC}"/>
              </a:ext>
            </a:extLst>
          </p:cNvPr>
          <p:cNvPicPr>
            <a:picLocks noChangeAspect="1"/>
          </p:cNvPicPr>
          <p:nvPr/>
        </p:nvPicPr>
        <p:blipFill>
          <a:blip r:embed="rId4"/>
          <a:stretch>
            <a:fillRect/>
          </a:stretch>
        </p:blipFill>
        <p:spPr>
          <a:xfrm>
            <a:off x="3076955" y="1412763"/>
            <a:ext cx="2314898" cy="2076740"/>
          </a:xfrm>
          <a:prstGeom prst="rect">
            <a:avLst/>
          </a:prstGeom>
        </p:spPr>
      </p:pic>
      <p:pic>
        <p:nvPicPr>
          <p:cNvPr id="12" name="Picture 11">
            <a:extLst>
              <a:ext uri="{FF2B5EF4-FFF2-40B4-BE49-F238E27FC236}">
                <a16:creationId xmlns:a16="http://schemas.microsoft.com/office/drawing/2014/main" id="{3C050796-2828-4CF7-B889-E4E66C8E5DDC}"/>
              </a:ext>
            </a:extLst>
          </p:cNvPr>
          <p:cNvPicPr>
            <a:picLocks noChangeAspect="1"/>
          </p:cNvPicPr>
          <p:nvPr/>
        </p:nvPicPr>
        <p:blipFill>
          <a:blip r:embed="rId5"/>
          <a:stretch>
            <a:fillRect/>
          </a:stretch>
        </p:blipFill>
        <p:spPr>
          <a:xfrm>
            <a:off x="6205981" y="4102514"/>
            <a:ext cx="3713315" cy="2296219"/>
          </a:xfrm>
          <a:prstGeom prst="rect">
            <a:avLst/>
          </a:prstGeom>
        </p:spPr>
      </p:pic>
      <p:pic>
        <p:nvPicPr>
          <p:cNvPr id="6" name="Picture 5">
            <a:extLst>
              <a:ext uri="{FF2B5EF4-FFF2-40B4-BE49-F238E27FC236}">
                <a16:creationId xmlns:a16="http://schemas.microsoft.com/office/drawing/2014/main" id="{AAECC04C-9BEA-48C3-973F-9D4B33E3AF5B}"/>
              </a:ext>
            </a:extLst>
          </p:cNvPr>
          <p:cNvPicPr>
            <a:picLocks noChangeAspect="1"/>
          </p:cNvPicPr>
          <p:nvPr/>
        </p:nvPicPr>
        <p:blipFill>
          <a:blip r:embed="rId6"/>
          <a:stretch>
            <a:fillRect/>
          </a:stretch>
        </p:blipFill>
        <p:spPr>
          <a:xfrm>
            <a:off x="9211353" y="6034321"/>
            <a:ext cx="2980647" cy="754890"/>
          </a:xfrm>
          <a:prstGeom prst="rect">
            <a:avLst/>
          </a:prstGeom>
        </p:spPr>
      </p:pic>
      <p:pic>
        <p:nvPicPr>
          <p:cNvPr id="13" name="Picture 12">
            <a:extLst>
              <a:ext uri="{FF2B5EF4-FFF2-40B4-BE49-F238E27FC236}">
                <a16:creationId xmlns:a16="http://schemas.microsoft.com/office/drawing/2014/main" id="{31C05F93-DAE2-4775-93AE-24F62477BAD7}"/>
              </a:ext>
            </a:extLst>
          </p:cNvPr>
          <p:cNvPicPr>
            <a:picLocks noChangeAspect="1"/>
          </p:cNvPicPr>
          <p:nvPr/>
        </p:nvPicPr>
        <p:blipFill>
          <a:blip r:embed="rId7"/>
          <a:stretch>
            <a:fillRect/>
          </a:stretch>
        </p:blipFill>
        <p:spPr>
          <a:xfrm>
            <a:off x="6043745" y="809259"/>
            <a:ext cx="3124636" cy="2619741"/>
          </a:xfrm>
          <a:prstGeom prst="rect">
            <a:avLst/>
          </a:prstGeom>
        </p:spPr>
      </p:pic>
      <p:pic>
        <p:nvPicPr>
          <p:cNvPr id="14" name="Picture 13">
            <a:extLst>
              <a:ext uri="{FF2B5EF4-FFF2-40B4-BE49-F238E27FC236}">
                <a16:creationId xmlns:a16="http://schemas.microsoft.com/office/drawing/2014/main" id="{FC5A0AE1-1508-4FAE-8565-14A103DE82AE}"/>
              </a:ext>
            </a:extLst>
          </p:cNvPr>
          <p:cNvPicPr>
            <a:picLocks noChangeAspect="1"/>
          </p:cNvPicPr>
          <p:nvPr/>
        </p:nvPicPr>
        <p:blipFill>
          <a:blip r:embed="rId8"/>
          <a:stretch>
            <a:fillRect/>
          </a:stretch>
        </p:blipFill>
        <p:spPr>
          <a:xfrm>
            <a:off x="9226106" y="1359028"/>
            <a:ext cx="2951140" cy="1948084"/>
          </a:xfrm>
          <a:prstGeom prst="rect">
            <a:avLst/>
          </a:prstGeom>
        </p:spPr>
      </p:pic>
    </p:spTree>
    <p:extLst>
      <p:ext uri="{BB962C8B-B14F-4D97-AF65-F5344CB8AC3E}">
        <p14:creationId xmlns:p14="http://schemas.microsoft.com/office/powerpoint/2010/main" val="1811923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a:solidFill>
                <a:prstClr val="white"/>
              </a:solidFill>
            </a:endParaRPr>
          </a:p>
        </p:txBody>
      </p:sp>
      <p:graphicFrame>
        <p:nvGraphicFramePr>
          <p:cNvPr id="7" name="Table 6">
            <a:extLst>
              <a:ext uri="{FF2B5EF4-FFF2-40B4-BE49-F238E27FC236}">
                <a16:creationId xmlns:a16="http://schemas.microsoft.com/office/drawing/2014/main" id="{91692A6E-9BA7-4D27-B26A-71FE94D2746D}"/>
              </a:ext>
            </a:extLst>
          </p:cNvPr>
          <p:cNvGraphicFramePr>
            <a:graphicFrameLocks noGrp="1"/>
          </p:cNvGraphicFramePr>
          <p:nvPr>
            <p:extLst>
              <p:ext uri="{D42A27DB-BD31-4B8C-83A1-F6EECF244321}">
                <p14:modId xmlns:p14="http://schemas.microsoft.com/office/powerpoint/2010/main" val="1317498303"/>
              </p:ext>
            </p:extLst>
          </p:nvPr>
        </p:nvGraphicFramePr>
        <p:xfrm>
          <a:off x="351574" y="754699"/>
          <a:ext cx="11639320" cy="5666165"/>
        </p:xfrm>
        <a:graphic>
          <a:graphicData uri="http://schemas.openxmlformats.org/drawingml/2006/table">
            <a:tbl>
              <a:tblPr firstRow="1" firstCol="1" bandRow="1">
                <a:tableStyleId>{5C22544A-7EE6-4342-B048-85BDC9FD1C3A}</a:tableStyleId>
              </a:tblPr>
              <a:tblGrid>
                <a:gridCol w="2090434">
                  <a:extLst>
                    <a:ext uri="{9D8B030D-6E8A-4147-A177-3AD203B41FA5}">
                      <a16:colId xmlns:a16="http://schemas.microsoft.com/office/drawing/2014/main" val="280474464"/>
                    </a:ext>
                  </a:extLst>
                </a:gridCol>
                <a:gridCol w="9548886">
                  <a:extLst>
                    <a:ext uri="{9D8B030D-6E8A-4147-A177-3AD203B41FA5}">
                      <a16:colId xmlns:a16="http://schemas.microsoft.com/office/drawing/2014/main" val="3769578451"/>
                    </a:ext>
                  </a:extLst>
                </a:gridCol>
              </a:tblGrid>
              <a:tr h="256354">
                <a:tc>
                  <a:txBody>
                    <a:bodyPr/>
                    <a:lstStyle/>
                    <a:p>
                      <a:pPr>
                        <a:lnSpc>
                          <a:spcPct val="115000"/>
                        </a:lnSpc>
                        <a:spcBef>
                          <a:spcPts val="240"/>
                        </a:spcBef>
                        <a:spcAft>
                          <a:spcPts val="240"/>
                        </a:spcAft>
                        <a:tabLst>
                          <a:tab pos="-914400" algn="l"/>
                          <a:tab pos="228600" algn="l"/>
                        </a:tabLst>
                      </a:pPr>
                      <a:r>
                        <a:rPr lang="en-GB" sz="1200" spc="-15" dirty="0">
                          <a:effectLst/>
                        </a:rPr>
                        <a:t>Deliverable ID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spc="-15" dirty="0">
                          <a:effectLst/>
                        </a:rPr>
                        <a:t>Deliverable 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042816850"/>
                  </a:ext>
                </a:extLst>
              </a:tr>
              <a:tr h="635937">
                <a:tc>
                  <a:txBody>
                    <a:bodyPr/>
                    <a:lstStyle/>
                    <a:p>
                      <a:pPr>
                        <a:lnSpc>
                          <a:spcPct val="115000"/>
                        </a:lnSpc>
                        <a:spcBef>
                          <a:spcPts val="240"/>
                        </a:spcBef>
                        <a:spcAft>
                          <a:spcPts val="240"/>
                        </a:spcAft>
                        <a:tabLst>
                          <a:tab pos="-914400" algn="l"/>
                          <a:tab pos="228600" algn="l"/>
                        </a:tabLst>
                      </a:pPr>
                      <a:r>
                        <a:rPr lang="en-GB" sz="1400" spc="-15" dirty="0">
                          <a:effectLst/>
                        </a:rPr>
                        <a:t>D001   CEA</a:t>
                      </a:r>
                    </a:p>
                    <a:p>
                      <a:pPr>
                        <a:lnSpc>
                          <a:spcPct val="115000"/>
                        </a:lnSpc>
                        <a:spcBef>
                          <a:spcPts val="240"/>
                        </a:spcBef>
                        <a:spcAft>
                          <a:spcPts val="240"/>
                        </a:spcAft>
                        <a:tabLst>
                          <a:tab pos="-914400" algn="l"/>
                          <a:tab pos="2286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dirty="0">
                          <a:effectLst/>
                        </a:rPr>
                        <a:t>Comparison of  ps vs. ns LIBS: absolute content and composition  / Comparison SP vs. DP LIBS, or alternative LIBS signal enhancement methods: absolute fuel content in W samples and composition (CEA)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2626758794"/>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D002   DIFFER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dirty="0">
                          <a:effectLst/>
                        </a:rPr>
                        <a:t>Reference measurements of outgassing, recycling, and retention after D plasma loading: absolute content and composition in W and reference samples (DIFFER)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274101322"/>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D003   ENEA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dirty="0">
                          <a:effectLst/>
                        </a:rPr>
                        <a:t>Comparison SP vs. DP LIBS, or alternative LIBS signal enhancement methods: absolute fuel content in W samples and composition / (CF)-LIBS results He loaded samples and surface modifications (ENEA)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37481877"/>
                  </a:ext>
                </a:extLst>
              </a:tr>
              <a:tr h="1345571">
                <a:tc>
                  <a:txBody>
                    <a:bodyPr/>
                    <a:lstStyle/>
                    <a:p>
                      <a:pPr>
                        <a:lnSpc>
                          <a:spcPct val="115000"/>
                        </a:lnSpc>
                        <a:spcBef>
                          <a:spcPts val="240"/>
                        </a:spcBef>
                        <a:spcAft>
                          <a:spcPts val="240"/>
                        </a:spcAft>
                        <a:tabLst>
                          <a:tab pos="-914400" algn="l"/>
                          <a:tab pos="228600" algn="l"/>
                        </a:tabLst>
                      </a:pPr>
                      <a:r>
                        <a:rPr lang="en-GB" sz="1400" spc="-15" dirty="0">
                          <a:effectLst/>
                        </a:rPr>
                        <a:t>D004   FZJ</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dirty="0">
                          <a:effectLst/>
                        </a:rPr>
                        <a:t>Comparison of  ps vs. ns LIBS: absolute content and composition  / Comparison SP vs. DP LIBS, or alternative LIBS signal enhancement methods: absolute fuel content in W samples and composition / Reference measurements of outgassing, recycling, and retention after D plasma loading: absolute content and composition in damaged and undamaged </a:t>
                      </a:r>
                      <a:r>
                        <a:rPr lang="en-GB" sz="1400" dirty="0" err="1">
                          <a:effectLst/>
                        </a:rPr>
                        <a:t>Wsamples</a:t>
                      </a:r>
                      <a:r>
                        <a:rPr lang="en-GB" sz="1400" dirty="0">
                          <a:effectLst/>
                        </a:rPr>
                        <a:t> / LAMIS measurements and identification of C and N containing molecules /Explore TALIF and LIBS for W isotope identification (FZJ)</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974366154"/>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D005   IPPLM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spc="-15" dirty="0">
                          <a:effectLst/>
                        </a:rPr>
                        <a:t>Report on LIBS analysis by application of machine learning algorithm (IPPLM)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39336720"/>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D006   CU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dirty="0">
                          <a:effectLst/>
                        </a:rPr>
                        <a:t>Comparison of  ps vs. ns LIBS: absolute content and composition / (CF)-LIBS results He loaded samples and surface modifications. (CF-)LIBS on Be containing coatings with different type of fuel content  (CU)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185431808"/>
                  </a:ext>
                </a:extLst>
              </a:tr>
              <a:tr h="1073267">
                <a:tc>
                  <a:txBody>
                    <a:bodyPr/>
                    <a:lstStyle/>
                    <a:p>
                      <a:pPr>
                        <a:lnSpc>
                          <a:spcPct val="115000"/>
                        </a:lnSpc>
                        <a:spcBef>
                          <a:spcPts val="240"/>
                        </a:spcBef>
                        <a:spcAft>
                          <a:spcPts val="240"/>
                        </a:spcAft>
                        <a:tabLst>
                          <a:tab pos="-914400" algn="l"/>
                          <a:tab pos="228600" algn="l"/>
                        </a:tabLst>
                      </a:pPr>
                      <a:r>
                        <a:rPr lang="en-GB" sz="1400" spc="-15" dirty="0">
                          <a:effectLst/>
                        </a:rPr>
                        <a:t>D007   UT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dirty="0">
                          <a:effectLst/>
                        </a:rPr>
                        <a:t>Analysis of B containing coatings and/or W coatings with (CF)-LIBS: absolute content and composition  / (CF)-LIBS results He loaded samples and surface modifications / Reference measurements of outgassing, recycling, and retention after D plasma loading: absolute content and composition in W and reference samples. (CF-)LIBS on Be containing coatings with different type of fuel content (UT)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944807778"/>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D008   ISSP UL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dirty="0">
                          <a:effectLst/>
                        </a:rPr>
                        <a:t>Comparison of  ps vs. ns LIBS: absolute content and composition  (ISSP-UL)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516292202"/>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D009   VTT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400" dirty="0">
                          <a:effectLst/>
                        </a:rPr>
                        <a:t>(CF-)LIBS on Be containing coatings with different type of fuel content (VTT)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3921996101"/>
                  </a:ext>
                </a:extLst>
              </a:tr>
            </a:tbl>
          </a:graphicData>
        </a:graphic>
      </p:graphicFrame>
      <p:sp>
        <p:nvSpPr>
          <p:cNvPr id="8" name="Title 1">
            <a:extLst>
              <a:ext uri="{FF2B5EF4-FFF2-40B4-BE49-F238E27FC236}">
                <a16:creationId xmlns:a16="http://schemas.microsoft.com/office/drawing/2014/main" id="{D660E384-0663-431F-A6FE-779F596E95E6}"/>
              </a:ext>
            </a:extLst>
          </p:cNvPr>
          <p:cNvSpPr>
            <a:spLocks noGrp="1"/>
          </p:cNvSpPr>
          <p:nvPr>
            <p:ph type="title"/>
          </p:nvPr>
        </p:nvSpPr>
        <p:spPr>
          <a:xfrm>
            <a:off x="983432" y="192515"/>
            <a:ext cx="9451776" cy="457200"/>
          </a:xfrm>
        </p:spPr>
        <p:txBody>
          <a:bodyPr/>
          <a:lstStyle/>
          <a:p>
            <a:r>
              <a:rPr lang="en-US" dirty="0"/>
              <a:t>SP X.2 still needs to be updated for 2025</a:t>
            </a:r>
            <a:endParaRPr lang="en-HU" dirty="0"/>
          </a:p>
        </p:txBody>
      </p:sp>
    </p:spTree>
    <p:extLst>
      <p:ext uri="{BB962C8B-B14F-4D97-AF65-F5344CB8AC3E}">
        <p14:creationId xmlns:p14="http://schemas.microsoft.com/office/powerpoint/2010/main" val="1568249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a:solidFill>
                <a:prstClr val="white"/>
              </a:solidFill>
            </a:endParaRPr>
          </a:p>
        </p:txBody>
      </p:sp>
      <p:sp>
        <p:nvSpPr>
          <p:cNvPr id="6" name="Title 1">
            <a:extLst>
              <a:ext uri="{FF2B5EF4-FFF2-40B4-BE49-F238E27FC236}">
                <a16:creationId xmlns:a16="http://schemas.microsoft.com/office/drawing/2014/main" id="{3BBE6ABE-04E6-454B-97CA-FBC67C8D8332}"/>
              </a:ext>
            </a:extLst>
          </p:cNvPr>
          <p:cNvSpPr txBox="1">
            <a:spLocks/>
          </p:cNvSpPr>
          <p:nvPr/>
        </p:nvSpPr>
        <p:spPr>
          <a:xfrm>
            <a:off x="1791092" y="76813"/>
            <a:ext cx="9515707" cy="11304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US" dirty="0"/>
              <a:t>D002: Viability of ns – pulse LIBS</a:t>
            </a:r>
            <a:endParaRPr lang="LID4096" dirty="0"/>
          </a:p>
        </p:txBody>
      </p:sp>
      <p:sp>
        <p:nvSpPr>
          <p:cNvPr id="7" name="Content Placeholder 2">
            <a:extLst>
              <a:ext uri="{FF2B5EF4-FFF2-40B4-BE49-F238E27FC236}">
                <a16:creationId xmlns:a16="http://schemas.microsoft.com/office/drawing/2014/main" id="{8034DDAF-6CED-4959-B5AE-BC26E72CDAAE}"/>
              </a:ext>
            </a:extLst>
          </p:cNvPr>
          <p:cNvSpPr txBox="1">
            <a:spLocks/>
          </p:cNvSpPr>
          <p:nvPr/>
        </p:nvSpPr>
        <p:spPr>
          <a:xfrm>
            <a:off x="603588" y="1457024"/>
            <a:ext cx="11204017" cy="4637592"/>
          </a:xfrm>
          <a:prstGeom prst="rect">
            <a:avLst/>
          </a:prstGeom>
        </p:spPr>
        <p:txBody>
          <a:bodyPr vert="horz" lIns="91440" tIns="45720" rIns="91440" bIns="45720" rtlCol="0">
            <a:normAutofit fontScale="8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2300" dirty="0"/>
              <a:t>Ablation by lasers with ns pulse duration are characterized by local melting due to heating effects which could lead to:</a:t>
            </a:r>
          </a:p>
          <a:p>
            <a:pPr>
              <a:buFont typeface="Wingdings" panose="05000000000000000000" pitchFamily="2" charset="2"/>
              <a:buChar char="à"/>
            </a:pPr>
            <a:r>
              <a:rPr lang="en-US" sz="2300" dirty="0">
                <a:sym typeface="Wingdings" panose="05000000000000000000" pitchFamily="2" charset="2"/>
              </a:rPr>
              <a:t>LIBS induced outgassing</a:t>
            </a:r>
          </a:p>
          <a:p>
            <a:pPr>
              <a:buFont typeface="Wingdings" panose="05000000000000000000" pitchFamily="2" charset="2"/>
              <a:buChar char="à"/>
            </a:pPr>
            <a:r>
              <a:rPr lang="en-US" sz="2300" dirty="0"/>
              <a:t>Enhanced diffusion due to heat </a:t>
            </a:r>
          </a:p>
          <a:p>
            <a:pPr marL="0" indent="0">
              <a:buFont typeface="Arial" panose="020B0604020202020204" pitchFamily="34" charset="0"/>
              <a:buNone/>
            </a:pPr>
            <a:r>
              <a:rPr lang="en-US" sz="2300" dirty="0"/>
              <a:t>Significance of this effect still under discussion [1], LIBS induced outgassing has been simulated [2]</a:t>
            </a:r>
          </a:p>
          <a:p>
            <a:pPr marL="0" indent="0">
              <a:buFont typeface="Arial" panose="020B0604020202020204" pitchFamily="34" charset="0"/>
              <a:buNone/>
            </a:pPr>
            <a:r>
              <a:rPr lang="en-US" sz="2300" dirty="0"/>
              <a:t>However, ns pulse lasers are still frequently used in LIBS research</a:t>
            </a:r>
          </a:p>
          <a:p>
            <a:pPr marL="0" indent="0">
              <a:buFont typeface="Arial" panose="020B0604020202020204" pitchFamily="34" charset="0"/>
              <a:buNone/>
            </a:pPr>
            <a:endParaRPr lang="en-US" sz="2300" dirty="0"/>
          </a:p>
          <a:p>
            <a:pPr marL="0" indent="0">
              <a:buFont typeface="Arial" panose="020B0604020202020204" pitchFamily="34" charset="0"/>
              <a:buNone/>
            </a:pPr>
            <a:r>
              <a:rPr lang="en-US" sz="2300" b="1" dirty="0"/>
              <a:t>Goal</a:t>
            </a:r>
            <a:r>
              <a:rPr lang="en-US" sz="2300" dirty="0"/>
              <a:t>: Test the viability of ns – LIBS</a:t>
            </a:r>
          </a:p>
          <a:p>
            <a:pPr marL="0" indent="0">
              <a:buFont typeface="Arial" panose="020B0604020202020204" pitchFamily="34" charset="0"/>
              <a:buNone/>
            </a:pPr>
            <a:endParaRPr lang="en-US" sz="2300" dirty="0"/>
          </a:p>
          <a:p>
            <a:pPr marL="0" indent="0">
              <a:buFont typeface="Arial" panose="020B0604020202020204" pitchFamily="34" charset="0"/>
              <a:buNone/>
            </a:pPr>
            <a:r>
              <a:rPr lang="en-US" sz="2300" b="1" dirty="0"/>
              <a:t>Experiment</a:t>
            </a:r>
            <a:r>
              <a:rPr lang="en-US" sz="2300" dirty="0"/>
              <a:t>:</a:t>
            </a:r>
          </a:p>
          <a:p>
            <a:r>
              <a:rPr lang="en-US" sz="2300" dirty="0"/>
              <a:t>Expose 1μm of compact W on Mo substrate to deuterium </a:t>
            </a:r>
          </a:p>
          <a:p>
            <a:pPr marL="0" indent="0">
              <a:buFont typeface="Arial" panose="020B0604020202020204" pitchFamily="34" charset="0"/>
              <a:buNone/>
            </a:pPr>
            <a:r>
              <a:rPr lang="en-US" sz="2300" dirty="0"/>
              <a:t>plasma in MAGNUM-PSI</a:t>
            </a:r>
          </a:p>
          <a:p>
            <a:r>
              <a:rPr lang="en-US" sz="2300" dirty="0"/>
              <a:t>Perform 1 LIBS pulse to create a large crater</a:t>
            </a:r>
          </a:p>
          <a:p>
            <a:r>
              <a:rPr lang="en-US" sz="2300" dirty="0"/>
              <a:t>Measure deuterium retention in and outside of large LIBS crater </a:t>
            </a:r>
          </a:p>
          <a:p>
            <a:pPr marL="0" indent="0">
              <a:buFont typeface="Arial" panose="020B0604020202020204" pitchFamily="34" charset="0"/>
              <a:buNone/>
            </a:pPr>
            <a:r>
              <a:rPr lang="en-US" sz="2300" dirty="0"/>
              <a:t>using NRA</a:t>
            </a:r>
          </a:p>
        </p:txBody>
      </p:sp>
      <p:pic>
        <p:nvPicPr>
          <p:cNvPr id="10" name="Picture 9">
            <a:extLst>
              <a:ext uri="{FF2B5EF4-FFF2-40B4-BE49-F238E27FC236}">
                <a16:creationId xmlns:a16="http://schemas.microsoft.com/office/drawing/2014/main" id="{9A00887F-F02C-4CF5-A2EE-EAE88BD91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9220" y="5530623"/>
            <a:ext cx="3219205" cy="813804"/>
          </a:xfrm>
          <a:prstGeom prst="rect">
            <a:avLst/>
          </a:prstGeom>
        </p:spPr>
      </p:pic>
      <p:sp>
        <p:nvSpPr>
          <p:cNvPr id="11" name="TextBox 10">
            <a:extLst>
              <a:ext uri="{FF2B5EF4-FFF2-40B4-BE49-F238E27FC236}">
                <a16:creationId xmlns:a16="http://schemas.microsoft.com/office/drawing/2014/main" id="{5BD2F555-E443-4B60-8B07-338FF33EF81C}"/>
              </a:ext>
            </a:extLst>
          </p:cNvPr>
          <p:cNvSpPr txBox="1"/>
          <p:nvPr/>
        </p:nvSpPr>
        <p:spPr>
          <a:xfrm>
            <a:off x="9884256" y="208428"/>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D002</a:t>
            </a:r>
          </a:p>
        </p:txBody>
      </p:sp>
      <p:sp>
        <p:nvSpPr>
          <p:cNvPr id="8" name="Rectangle 7">
            <a:extLst>
              <a:ext uri="{FF2B5EF4-FFF2-40B4-BE49-F238E27FC236}">
                <a16:creationId xmlns:a16="http://schemas.microsoft.com/office/drawing/2014/main" id="{6074DE05-4F32-492C-959F-8B5173C649BA}"/>
              </a:ext>
            </a:extLst>
          </p:cNvPr>
          <p:cNvSpPr/>
          <p:nvPr/>
        </p:nvSpPr>
        <p:spPr>
          <a:xfrm>
            <a:off x="1791092" y="798474"/>
            <a:ext cx="7745788" cy="369332"/>
          </a:xfrm>
          <a:prstGeom prst="rect">
            <a:avLst/>
          </a:prstGeom>
        </p:spPr>
        <p:txBody>
          <a:bodyPr wrap="square">
            <a:spAutoFit/>
          </a:bodyPr>
          <a:lstStyle/>
          <a:p>
            <a:r>
              <a:rPr lang="de-DE" dirty="0"/>
              <a:t>J. van Kesteren, B. Tyburska-Pueschel, H. van der Meiden</a:t>
            </a:r>
            <a:endParaRPr lang="en-US" dirty="0"/>
          </a:p>
        </p:txBody>
      </p:sp>
    </p:spTree>
    <p:extLst>
      <p:ext uri="{BB962C8B-B14F-4D97-AF65-F5344CB8AC3E}">
        <p14:creationId xmlns:p14="http://schemas.microsoft.com/office/powerpoint/2010/main" val="3102725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a:solidFill>
                <a:prstClr val="white"/>
              </a:solidFill>
            </a:endParaRPr>
          </a:p>
        </p:txBody>
      </p:sp>
      <p:sp>
        <p:nvSpPr>
          <p:cNvPr id="6" name="Title 1">
            <a:extLst>
              <a:ext uri="{FF2B5EF4-FFF2-40B4-BE49-F238E27FC236}">
                <a16:creationId xmlns:a16="http://schemas.microsoft.com/office/drawing/2014/main" id="{82924120-7036-4891-A866-5AB1EBBB1758}"/>
              </a:ext>
            </a:extLst>
          </p:cNvPr>
          <p:cNvSpPr txBox="1">
            <a:spLocks/>
          </p:cNvSpPr>
          <p:nvPr/>
        </p:nvSpPr>
        <p:spPr>
          <a:xfrm>
            <a:off x="1400525" y="180044"/>
            <a:ext cx="9672332" cy="7839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nl-NL" sz="2700" b="1" kern="1200" dirty="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42677F"/>
                </a:solidFill>
                <a:effectLst/>
                <a:uLnTx/>
                <a:uFillTx/>
                <a:latin typeface="Open Sans"/>
                <a:ea typeface="+mj-ea"/>
                <a:cs typeface="+mj-cs"/>
              </a:rPr>
              <a:t>LIBS induces outgassing </a:t>
            </a:r>
          </a:p>
        </p:txBody>
      </p:sp>
      <p:sp>
        <p:nvSpPr>
          <p:cNvPr id="7" name="Content Placeholder 2">
            <a:extLst>
              <a:ext uri="{FF2B5EF4-FFF2-40B4-BE49-F238E27FC236}">
                <a16:creationId xmlns:a16="http://schemas.microsoft.com/office/drawing/2014/main" id="{3937F19C-A233-4007-BD71-8C270117DED6}"/>
              </a:ext>
            </a:extLst>
          </p:cNvPr>
          <p:cNvSpPr txBox="1">
            <a:spLocks/>
          </p:cNvSpPr>
          <p:nvPr/>
        </p:nvSpPr>
        <p:spPr>
          <a:xfrm>
            <a:off x="223789" y="1200244"/>
            <a:ext cx="5829355" cy="4136437"/>
          </a:xfrm>
          <a:prstGeom prst="rect">
            <a:avLst/>
          </a:prstGeom>
        </p:spPr>
        <p:txBody>
          <a:bodyPr vert="horz" lIns="0" tIns="0" rIns="0" bIns="0" rtlCol="0">
            <a:normAutofit lnSpcReduction="10000"/>
          </a:bodyPr>
          <a:lstStyle>
            <a:lvl1pPr marL="203200" indent="-203200" algn="l" defTabSz="914400" rtl="0" eaLnBrk="1" latinLnBrk="0" hangingPunct="1">
              <a:lnSpc>
                <a:spcPct val="90000"/>
              </a:lnSpc>
              <a:spcBef>
                <a:spcPts val="1000"/>
              </a:spcBef>
              <a:buSzPct val="120000"/>
              <a:buFont typeface="Arial" panose="020B0604020202020204" pitchFamily="34" charset="0"/>
              <a:buChar char="•"/>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bg2"/>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bg2"/>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bg2"/>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20000"/>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Open Sans"/>
                <a:ea typeface="+mn-ea"/>
                <a:cs typeface="+mn-cs"/>
              </a:rPr>
              <a:t>SEM and NRA analysis of inside and outside of the LIBS crater</a:t>
            </a:r>
          </a:p>
          <a:p>
            <a:pPr marL="203200" marR="0" lvl="0" indent="-203200" algn="l" defTabSz="914400" rtl="0" eaLnBrk="1" fontAlgn="auto" latinLnBrk="0" hangingPunct="1">
              <a:lnSpc>
                <a:spcPct val="90000"/>
              </a:lnSpc>
              <a:spcBef>
                <a:spcPts val="1000"/>
              </a:spcBef>
              <a:spcAft>
                <a:spcPts val="0"/>
              </a:spcAft>
              <a:buClrTx/>
              <a:buSzPct val="12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a:p>
            <a:pPr marL="203200" marR="0" lvl="0" indent="-203200" algn="l" defTabSz="914400" rtl="0" eaLnBrk="1" fontAlgn="auto" latinLnBrk="0" hangingPunct="1">
              <a:lnSpc>
                <a:spcPct val="90000"/>
              </a:lnSpc>
              <a:spcBef>
                <a:spcPts val="1000"/>
              </a:spcBef>
              <a:spcAft>
                <a:spcPts val="0"/>
              </a:spcAft>
              <a:buClrTx/>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a:ea typeface="+mn-ea"/>
                <a:cs typeface="+mn-cs"/>
              </a:rPr>
              <a:t>W coating underneath the crater has melted and mixed with the Mo substrate</a:t>
            </a:r>
          </a:p>
          <a:p>
            <a:pPr marL="203200" marR="0" lvl="0" indent="-203200" algn="l" defTabSz="914400" rtl="0" eaLnBrk="1" fontAlgn="auto" latinLnBrk="0" hangingPunct="1">
              <a:lnSpc>
                <a:spcPct val="90000"/>
              </a:lnSpc>
              <a:spcBef>
                <a:spcPts val="1000"/>
              </a:spcBef>
              <a:spcAft>
                <a:spcPts val="0"/>
              </a:spcAft>
              <a:buClrTx/>
              <a:buSzPct val="12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a:p>
            <a:pPr marL="203200" marR="0" lvl="0" indent="-203200" algn="l" defTabSz="914400" rtl="0" eaLnBrk="1" fontAlgn="auto" latinLnBrk="0" hangingPunct="1">
              <a:lnSpc>
                <a:spcPct val="90000"/>
              </a:lnSpc>
              <a:spcBef>
                <a:spcPts val="1000"/>
              </a:spcBef>
              <a:spcAft>
                <a:spcPts val="0"/>
              </a:spcAft>
              <a:buClrTx/>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a:ea typeface="+mn-ea"/>
                <a:cs typeface="+mn-cs"/>
              </a:rPr>
              <a:t>Deuterium outgassing of 100-200 nm observed</a:t>
            </a:r>
          </a:p>
          <a:p>
            <a:pPr marL="203200" marR="0" lvl="0" indent="-203200" algn="l" defTabSz="914400" rtl="0" eaLnBrk="1" fontAlgn="auto" latinLnBrk="0" hangingPunct="1">
              <a:lnSpc>
                <a:spcPct val="90000"/>
              </a:lnSpc>
              <a:spcBef>
                <a:spcPts val="1000"/>
              </a:spcBef>
              <a:spcAft>
                <a:spcPts val="0"/>
              </a:spcAft>
              <a:buClrTx/>
              <a:buSzPct val="12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a:p>
            <a:pPr marL="203200" marR="0" lvl="0" indent="-203200" algn="l" defTabSz="914400" rtl="0" eaLnBrk="1" fontAlgn="auto" latinLnBrk="0" hangingPunct="1">
              <a:lnSpc>
                <a:spcPct val="90000"/>
              </a:lnSpc>
              <a:spcBef>
                <a:spcPts val="1000"/>
              </a:spcBef>
              <a:spcAft>
                <a:spcPts val="0"/>
              </a:spcAft>
              <a:buClrTx/>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a:ea typeface="+mn-ea"/>
                <a:cs typeface="+mn-cs"/>
              </a:rPr>
              <a:t>Porous substrate shows no melting but does observe the same LIBS induces outgassing effect</a:t>
            </a:r>
          </a:p>
          <a:p>
            <a:pPr marL="0" marR="0" lvl="0" indent="0" algn="l" defTabSz="914400" rtl="0" eaLnBrk="1" fontAlgn="auto" latinLnBrk="0" hangingPunct="1">
              <a:lnSpc>
                <a:spcPct val="90000"/>
              </a:lnSpc>
              <a:spcBef>
                <a:spcPts val="1000"/>
              </a:spcBef>
              <a:spcAft>
                <a:spcPts val="0"/>
              </a:spcAft>
              <a:buClrTx/>
              <a:buSzPct val="120000"/>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Tx/>
              <a:buSzPct val="120000"/>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Open Sans"/>
                <a:ea typeface="+mn-ea"/>
                <a:cs typeface="+mn-cs"/>
                <a:sym typeface="Wingdings" panose="05000000000000000000" pitchFamily="2" charset="2"/>
              </a:rPr>
              <a:t> </a:t>
            </a:r>
            <a:r>
              <a:rPr kumimoji="0" lang="en-US" sz="2000" b="1" i="0" u="none" strike="noStrike" kern="1200" cap="none" spc="0" normalizeH="0" baseline="0" noProof="0" dirty="0">
                <a:ln>
                  <a:noFill/>
                </a:ln>
                <a:solidFill>
                  <a:srgbClr val="000000"/>
                </a:solidFill>
                <a:effectLst/>
                <a:uLnTx/>
                <a:uFillTx/>
                <a:latin typeface="Open Sans"/>
                <a:ea typeface="+mn-ea"/>
                <a:cs typeface="+mn-cs"/>
              </a:rPr>
              <a:t>ns-LIBS is a highly perturbative measurement!</a:t>
            </a:r>
          </a:p>
          <a:p>
            <a:pPr marL="0" marR="0" lvl="0" indent="0" algn="l" defTabSz="914400" rtl="0" eaLnBrk="1" fontAlgn="auto" latinLnBrk="0" hangingPunct="1">
              <a:lnSpc>
                <a:spcPct val="90000"/>
              </a:lnSpc>
              <a:spcBef>
                <a:spcPts val="1000"/>
              </a:spcBef>
              <a:spcAft>
                <a:spcPts val="0"/>
              </a:spcAft>
              <a:buClrTx/>
              <a:buSzPct val="120000"/>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a:p>
            <a:pPr marL="203200" marR="0" lvl="0" indent="-203200" algn="l" defTabSz="914400" rtl="0" eaLnBrk="1" fontAlgn="auto" latinLnBrk="0" hangingPunct="1">
              <a:lnSpc>
                <a:spcPct val="90000"/>
              </a:lnSpc>
              <a:spcBef>
                <a:spcPts val="1000"/>
              </a:spcBef>
              <a:spcAft>
                <a:spcPts val="0"/>
              </a:spcAft>
              <a:buClrTx/>
              <a:buSzPct val="120000"/>
              <a:buFont typeface="Arial" panose="020B0604020202020204" pitchFamily="34" charset="0"/>
              <a:buChar char="•"/>
              <a:tabLst/>
              <a:defRPr/>
            </a:pPr>
            <a:endParaRPr kumimoji="0" lang="LID4096" sz="1800" b="0" i="0" u="none" strike="noStrike" kern="1200" cap="none" spc="0" normalizeH="0" baseline="0" noProof="0" dirty="0">
              <a:ln>
                <a:noFill/>
              </a:ln>
              <a:solidFill>
                <a:srgbClr val="000000"/>
              </a:solidFill>
              <a:effectLst/>
              <a:uLnTx/>
              <a:uFillTx/>
              <a:latin typeface="Open Sans"/>
              <a:ea typeface="+mn-ea"/>
              <a:cs typeface="+mn-cs"/>
            </a:endParaRPr>
          </a:p>
        </p:txBody>
      </p:sp>
      <p:pic>
        <p:nvPicPr>
          <p:cNvPr id="8" name="Picture 7" descr="A graph with numbers and lines&#10;&#10;AI-generated content may be incorrect.">
            <a:extLst>
              <a:ext uri="{FF2B5EF4-FFF2-40B4-BE49-F238E27FC236}">
                <a16:creationId xmlns:a16="http://schemas.microsoft.com/office/drawing/2014/main" id="{75B9D7B8-1797-46AD-A7D1-F019C5053F46}"/>
              </a:ext>
            </a:extLst>
          </p:cNvPr>
          <p:cNvPicPr>
            <a:picLocks noChangeAspect="1"/>
          </p:cNvPicPr>
          <p:nvPr/>
        </p:nvPicPr>
        <p:blipFill>
          <a:blip r:embed="rId2">
            <a:extLst>
              <a:ext uri="{28A0092B-C50C-407E-A947-70E740481C1C}">
                <a14:useLocalDpi xmlns:a14="http://schemas.microsoft.com/office/drawing/2010/main" val="0"/>
              </a:ext>
            </a:extLst>
          </a:blip>
          <a:srcRect t="4979"/>
          <a:stretch/>
        </p:blipFill>
        <p:spPr>
          <a:xfrm>
            <a:off x="7204176" y="3094118"/>
            <a:ext cx="4191986" cy="3371222"/>
          </a:xfrm>
          <a:prstGeom prst="rect">
            <a:avLst/>
          </a:prstGeom>
        </p:spPr>
      </p:pic>
      <p:grpSp>
        <p:nvGrpSpPr>
          <p:cNvPr id="9" name="Group 8">
            <a:extLst>
              <a:ext uri="{FF2B5EF4-FFF2-40B4-BE49-F238E27FC236}">
                <a16:creationId xmlns:a16="http://schemas.microsoft.com/office/drawing/2014/main" id="{E5C2B896-EE2C-48D5-89E9-FD6346BBF789}"/>
              </a:ext>
            </a:extLst>
          </p:cNvPr>
          <p:cNvGrpSpPr/>
          <p:nvPr/>
        </p:nvGrpSpPr>
        <p:grpSpPr>
          <a:xfrm>
            <a:off x="7138794" y="90962"/>
            <a:ext cx="4408279" cy="2916189"/>
            <a:chOff x="1034232" y="2104150"/>
            <a:chExt cx="5178566" cy="3399846"/>
          </a:xfrm>
        </p:grpSpPr>
        <p:pic>
          <p:nvPicPr>
            <p:cNvPr id="10" name="Picture 9">
              <a:extLst>
                <a:ext uri="{FF2B5EF4-FFF2-40B4-BE49-F238E27FC236}">
                  <a16:creationId xmlns:a16="http://schemas.microsoft.com/office/drawing/2014/main" id="{4EB0B3EE-EF0E-4BCD-87DA-B7A1211D061C}"/>
                </a:ext>
              </a:extLst>
            </p:cNvPr>
            <p:cNvPicPr>
              <a:picLocks noChangeAspect="1"/>
            </p:cNvPicPr>
            <p:nvPr/>
          </p:nvPicPr>
          <p:blipFill>
            <a:blip r:embed="rId3"/>
            <a:srcRect b="6885"/>
            <a:stretch/>
          </p:blipFill>
          <p:spPr>
            <a:xfrm>
              <a:off x="1034232" y="2106616"/>
              <a:ext cx="3429479" cy="3397380"/>
            </a:xfrm>
            <a:prstGeom prst="rect">
              <a:avLst/>
            </a:prstGeom>
          </p:spPr>
        </p:pic>
        <p:pic>
          <p:nvPicPr>
            <p:cNvPr id="11" name="Picture 10">
              <a:extLst>
                <a:ext uri="{FF2B5EF4-FFF2-40B4-BE49-F238E27FC236}">
                  <a16:creationId xmlns:a16="http://schemas.microsoft.com/office/drawing/2014/main" id="{506947DD-8F44-4D1D-BB05-730BBF1D91EF}"/>
                </a:ext>
              </a:extLst>
            </p:cNvPr>
            <p:cNvPicPr>
              <a:picLocks noChangeAspect="1"/>
            </p:cNvPicPr>
            <p:nvPr/>
          </p:nvPicPr>
          <p:blipFill>
            <a:blip r:embed="rId4"/>
            <a:srcRect l="2757" t="3089" b="8085"/>
            <a:stretch/>
          </p:blipFill>
          <p:spPr>
            <a:xfrm>
              <a:off x="4606320" y="2104150"/>
              <a:ext cx="1597828" cy="1577431"/>
            </a:xfrm>
            <a:prstGeom prst="rect">
              <a:avLst/>
            </a:prstGeom>
          </p:spPr>
        </p:pic>
        <p:pic>
          <p:nvPicPr>
            <p:cNvPr id="12" name="Picture 11">
              <a:extLst>
                <a:ext uri="{FF2B5EF4-FFF2-40B4-BE49-F238E27FC236}">
                  <a16:creationId xmlns:a16="http://schemas.microsoft.com/office/drawing/2014/main" id="{D6ED1F0D-DA38-4465-B4C5-FFA701BF746C}"/>
                </a:ext>
              </a:extLst>
            </p:cNvPr>
            <p:cNvPicPr>
              <a:picLocks noChangeAspect="1"/>
            </p:cNvPicPr>
            <p:nvPr/>
          </p:nvPicPr>
          <p:blipFill>
            <a:blip r:embed="rId5"/>
            <a:srcRect l="3439" t="10750" r="10045" b="7368"/>
            <a:stretch/>
          </p:blipFill>
          <p:spPr>
            <a:xfrm>
              <a:off x="4611052" y="3926565"/>
              <a:ext cx="1593096" cy="1577431"/>
            </a:xfrm>
            <a:prstGeom prst="rect">
              <a:avLst/>
            </a:prstGeom>
          </p:spPr>
        </p:pic>
        <p:grpSp>
          <p:nvGrpSpPr>
            <p:cNvPr id="13" name="Group 12">
              <a:extLst>
                <a:ext uri="{FF2B5EF4-FFF2-40B4-BE49-F238E27FC236}">
                  <a16:creationId xmlns:a16="http://schemas.microsoft.com/office/drawing/2014/main" id="{E68F1A73-ED93-4295-ABB0-9AAF4ADCF829}"/>
                </a:ext>
              </a:extLst>
            </p:cNvPr>
            <p:cNvGrpSpPr/>
            <p:nvPr/>
          </p:nvGrpSpPr>
          <p:grpSpPr>
            <a:xfrm>
              <a:off x="1106089" y="2204693"/>
              <a:ext cx="869149" cy="489524"/>
              <a:chOff x="277414" y="2204693"/>
              <a:chExt cx="869149" cy="489524"/>
            </a:xfrm>
          </p:grpSpPr>
          <p:sp>
            <p:nvSpPr>
              <p:cNvPr id="22" name="Rectangle 21">
                <a:extLst>
                  <a:ext uri="{FF2B5EF4-FFF2-40B4-BE49-F238E27FC236}">
                    <a16:creationId xmlns:a16="http://schemas.microsoft.com/office/drawing/2014/main" id="{8A6FF9EC-76BB-4E2B-BFB1-7FEED5FF446B}"/>
                  </a:ext>
                </a:extLst>
              </p:cNvPr>
              <p:cNvSpPr/>
              <p:nvPr/>
            </p:nvSpPr>
            <p:spPr>
              <a:xfrm>
                <a:off x="360000" y="2204693"/>
                <a:ext cx="744917" cy="443257"/>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Open Sans"/>
                  <a:ea typeface="+mn-ea"/>
                  <a:cs typeface="+mn-cs"/>
                </a:endParaRPr>
              </a:p>
            </p:txBody>
          </p:sp>
          <p:cxnSp>
            <p:nvCxnSpPr>
              <p:cNvPr id="23" name="Straight Connector 22">
                <a:extLst>
                  <a:ext uri="{FF2B5EF4-FFF2-40B4-BE49-F238E27FC236}">
                    <a16:creationId xmlns:a16="http://schemas.microsoft.com/office/drawing/2014/main" id="{958EB308-F7EB-4978-A559-106A5CB0F5CB}"/>
                  </a:ext>
                </a:extLst>
              </p:cNvPr>
              <p:cNvCxnSpPr/>
              <p:nvPr/>
            </p:nvCxnSpPr>
            <p:spPr>
              <a:xfrm>
                <a:off x="408698" y="2302047"/>
                <a:ext cx="633412" cy="0"/>
              </a:xfrm>
              <a:prstGeom prst="line">
                <a:avLst/>
              </a:prstGeom>
              <a:noFill/>
              <a:ln w="38100" cap="flat" cmpd="sng" algn="ctr">
                <a:solidFill>
                  <a:srgbClr val="000000"/>
                </a:solidFill>
                <a:prstDash val="solid"/>
                <a:miter lim="800000"/>
              </a:ln>
              <a:effectLst/>
            </p:spPr>
          </p:cxnSp>
          <p:cxnSp>
            <p:nvCxnSpPr>
              <p:cNvPr id="24" name="Straight Connector 23">
                <a:extLst>
                  <a:ext uri="{FF2B5EF4-FFF2-40B4-BE49-F238E27FC236}">
                    <a16:creationId xmlns:a16="http://schemas.microsoft.com/office/drawing/2014/main" id="{7163AD31-8EB3-4974-A4B4-2F7D7DD443C1}"/>
                  </a:ext>
                </a:extLst>
              </p:cNvPr>
              <p:cNvCxnSpPr/>
              <p:nvPr/>
            </p:nvCxnSpPr>
            <p:spPr>
              <a:xfrm flipV="1">
                <a:off x="427748" y="2227434"/>
                <a:ext cx="0" cy="149225"/>
              </a:xfrm>
              <a:prstGeom prst="line">
                <a:avLst/>
              </a:prstGeom>
              <a:noFill/>
              <a:ln w="38100" cap="flat" cmpd="sng" algn="ctr">
                <a:solidFill>
                  <a:srgbClr val="000000"/>
                </a:solidFill>
                <a:prstDash val="solid"/>
                <a:miter lim="800000"/>
              </a:ln>
              <a:effectLst/>
            </p:spPr>
          </p:cxnSp>
          <p:cxnSp>
            <p:nvCxnSpPr>
              <p:cNvPr id="25" name="Straight Connector 24">
                <a:extLst>
                  <a:ext uri="{FF2B5EF4-FFF2-40B4-BE49-F238E27FC236}">
                    <a16:creationId xmlns:a16="http://schemas.microsoft.com/office/drawing/2014/main" id="{6DCCAC96-508A-4559-970D-B425B860657F}"/>
                  </a:ext>
                </a:extLst>
              </p:cNvPr>
              <p:cNvCxnSpPr/>
              <p:nvPr/>
            </p:nvCxnSpPr>
            <p:spPr>
              <a:xfrm flipV="1">
                <a:off x="1024648" y="2227434"/>
                <a:ext cx="0" cy="149225"/>
              </a:xfrm>
              <a:prstGeom prst="line">
                <a:avLst/>
              </a:prstGeom>
              <a:noFill/>
              <a:ln w="38100" cap="flat" cmpd="sng" algn="ctr">
                <a:solidFill>
                  <a:srgbClr val="000000"/>
                </a:solidFill>
                <a:prstDash val="solid"/>
                <a:miter lim="800000"/>
              </a:ln>
              <a:effec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B244ADE-FEFB-4D13-BCC2-6F3FFB4E1C22}"/>
                      </a:ext>
                    </a:extLst>
                  </p:cNvPr>
                  <p:cNvSpPr txBox="1"/>
                  <p:nvPr/>
                </p:nvSpPr>
                <p:spPr>
                  <a:xfrm>
                    <a:off x="277414" y="2324885"/>
                    <a:ext cx="86914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Open Sans"/>
                      </a:rPr>
                      <a:t>10 </a:t>
                    </a:r>
                    <a14:m>
                      <m:oMath xmlns:m="http://schemas.openxmlformats.org/officeDocument/2006/math">
                        <m:r>
                          <a:rPr kumimoji="0" lang="en-US" sz="1800" b="1" i="1" u="none" strike="noStrike" kern="0" cap="none" spc="0" normalizeH="0" baseline="0" noProof="0" smtClean="0">
                            <a:ln>
                              <a:noFill/>
                            </a:ln>
                            <a:solidFill>
                              <a:srgbClr val="000000"/>
                            </a:solidFill>
                            <a:effectLst/>
                            <a:uLnTx/>
                            <a:uFillTx/>
                            <a:latin typeface="Cambria Math" panose="02040503050406030204" pitchFamily="18" charset="0"/>
                          </a:rPr>
                          <m:t>𝝁</m:t>
                        </m:r>
                        <m:r>
                          <a:rPr kumimoji="0" lang="en-US" sz="1800" b="1" i="1" u="none" strike="noStrike" kern="0" cap="none" spc="0" normalizeH="0" baseline="0" noProof="0" smtClean="0">
                            <a:ln>
                              <a:noFill/>
                            </a:ln>
                            <a:solidFill>
                              <a:srgbClr val="000000"/>
                            </a:solidFill>
                            <a:effectLst/>
                            <a:uLnTx/>
                            <a:uFillTx/>
                            <a:latin typeface="Cambria Math" panose="02040503050406030204" pitchFamily="18" charset="0"/>
                          </a:rPr>
                          <m:t>𝒎</m:t>
                        </m:r>
                      </m:oMath>
                    </a14:m>
                    <a:endParaRPr kumimoji="0" lang="LID4096" sz="1800" b="1" i="0" u="none" strike="noStrike" kern="0" cap="none" spc="0" normalizeH="0" baseline="0" noProof="0" dirty="0">
                      <a:ln>
                        <a:noFill/>
                      </a:ln>
                      <a:solidFill>
                        <a:srgbClr val="000000"/>
                      </a:solidFill>
                      <a:effectLst/>
                      <a:uLnTx/>
                      <a:uFillTx/>
                      <a:latin typeface="Open Sans"/>
                    </a:endParaRPr>
                  </a:p>
                </p:txBody>
              </p:sp>
            </mc:Choice>
            <mc:Fallback xmlns="">
              <p:sp>
                <p:nvSpPr>
                  <p:cNvPr id="31" name="TextBox 30">
                    <a:extLst>
                      <a:ext uri="{FF2B5EF4-FFF2-40B4-BE49-F238E27FC236}">
                        <a16:creationId xmlns:a16="http://schemas.microsoft.com/office/drawing/2014/main" id="{0F552029-EDBB-E0C9-991B-3DC02037D695}"/>
                      </a:ext>
                    </a:extLst>
                  </p:cNvPr>
                  <p:cNvSpPr txBox="1">
                    <a:spLocks noRot="1" noChangeAspect="1" noMove="1" noResize="1" noEditPoints="1" noAdjustHandles="1" noChangeArrowheads="1" noChangeShapeType="1" noTextEdit="1"/>
                  </p:cNvSpPr>
                  <p:nvPr/>
                </p:nvSpPr>
                <p:spPr>
                  <a:xfrm>
                    <a:off x="277414" y="2324885"/>
                    <a:ext cx="869149" cy="369332"/>
                  </a:xfrm>
                  <a:prstGeom prst="rect">
                    <a:avLst/>
                  </a:prstGeom>
                  <a:blipFill>
                    <a:blip r:embed="rId8"/>
                    <a:stretch>
                      <a:fillRect l="-5594" t="-8197" b="-24590"/>
                    </a:stretch>
                  </a:blipFill>
                </p:spPr>
                <p:txBody>
                  <a:bodyPr/>
                  <a:lstStyle/>
                  <a:p>
                    <a:r>
                      <a:rPr lang="LID4096">
                        <a:noFill/>
                      </a:rPr>
                      <a:t> </a:t>
                    </a:r>
                  </a:p>
                </p:txBody>
              </p:sp>
            </mc:Fallback>
          </mc:AlternateContent>
        </p:grpSp>
        <p:grpSp>
          <p:nvGrpSpPr>
            <p:cNvPr id="14" name="Group 13">
              <a:extLst>
                <a:ext uri="{FF2B5EF4-FFF2-40B4-BE49-F238E27FC236}">
                  <a16:creationId xmlns:a16="http://schemas.microsoft.com/office/drawing/2014/main" id="{3E617597-05B8-4A77-ADF6-862FE5B5B5EE}"/>
                </a:ext>
              </a:extLst>
            </p:cNvPr>
            <p:cNvGrpSpPr/>
            <p:nvPr/>
          </p:nvGrpSpPr>
          <p:grpSpPr>
            <a:xfrm>
              <a:off x="4463711" y="2116987"/>
              <a:ext cx="1053714" cy="3387009"/>
              <a:chOff x="3635036" y="2116987"/>
              <a:chExt cx="1053714" cy="3387009"/>
            </a:xfrm>
          </p:grpSpPr>
          <p:cxnSp>
            <p:nvCxnSpPr>
              <p:cNvPr id="19" name="Straight Arrow Connector 18">
                <a:extLst>
                  <a:ext uri="{FF2B5EF4-FFF2-40B4-BE49-F238E27FC236}">
                    <a16:creationId xmlns:a16="http://schemas.microsoft.com/office/drawing/2014/main" id="{D268D9DC-EA6F-4411-9FD0-0A3F47B09098}"/>
                  </a:ext>
                </a:extLst>
              </p:cNvPr>
              <p:cNvCxnSpPr>
                <a:cxnSpLocks/>
              </p:cNvCxnSpPr>
              <p:nvPr/>
            </p:nvCxnSpPr>
            <p:spPr>
              <a:xfrm flipH="1" flipV="1">
                <a:off x="3635036" y="2116987"/>
                <a:ext cx="812441" cy="665424"/>
              </a:xfrm>
              <a:prstGeom prst="straightConnector1">
                <a:avLst/>
              </a:prstGeom>
              <a:noFill/>
              <a:ln w="38100" cap="flat" cmpd="sng" algn="ctr">
                <a:solidFill>
                  <a:srgbClr val="E68200"/>
                </a:solidFill>
                <a:prstDash val="solid"/>
                <a:miter lim="800000"/>
                <a:tailEnd type="triangle"/>
              </a:ln>
              <a:effectLst/>
            </p:spPr>
          </p:cxnSp>
          <p:sp>
            <p:nvSpPr>
              <p:cNvPr id="20" name="Rectangle 19">
                <a:extLst>
                  <a:ext uri="{FF2B5EF4-FFF2-40B4-BE49-F238E27FC236}">
                    <a16:creationId xmlns:a16="http://schemas.microsoft.com/office/drawing/2014/main" id="{62204C2D-61C2-468A-93B0-88ABA2631878}"/>
                  </a:ext>
                </a:extLst>
              </p:cNvPr>
              <p:cNvSpPr/>
              <p:nvPr/>
            </p:nvSpPr>
            <p:spPr>
              <a:xfrm>
                <a:off x="4428425" y="2762702"/>
                <a:ext cx="260325" cy="260325"/>
              </a:xfrm>
              <a:prstGeom prst="rect">
                <a:avLst/>
              </a:prstGeom>
              <a:noFill/>
              <a:ln w="38100" cap="flat" cmpd="sng" algn="ctr">
                <a:solidFill>
                  <a:srgbClr val="E682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Open Sans"/>
                  <a:ea typeface="+mn-ea"/>
                  <a:cs typeface="+mn-cs"/>
                </a:endParaRPr>
              </a:p>
            </p:txBody>
          </p:sp>
          <p:cxnSp>
            <p:nvCxnSpPr>
              <p:cNvPr id="21" name="Straight Arrow Connector 20">
                <a:extLst>
                  <a:ext uri="{FF2B5EF4-FFF2-40B4-BE49-F238E27FC236}">
                    <a16:creationId xmlns:a16="http://schemas.microsoft.com/office/drawing/2014/main" id="{DD44C088-7BED-4587-A50A-1CF069BFFB43}"/>
                  </a:ext>
                </a:extLst>
              </p:cNvPr>
              <p:cNvCxnSpPr>
                <a:cxnSpLocks/>
              </p:cNvCxnSpPr>
              <p:nvPr/>
            </p:nvCxnSpPr>
            <p:spPr>
              <a:xfrm flipH="1">
                <a:off x="3635036" y="3000022"/>
                <a:ext cx="810056" cy="2503974"/>
              </a:xfrm>
              <a:prstGeom prst="straightConnector1">
                <a:avLst/>
              </a:prstGeom>
              <a:noFill/>
              <a:ln w="38100" cap="flat" cmpd="sng" algn="ctr">
                <a:solidFill>
                  <a:srgbClr val="E68200"/>
                </a:solidFill>
                <a:prstDash val="solid"/>
                <a:miter lim="800000"/>
                <a:tailEnd type="triangle"/>
              </a:ln>
              <a:effectLst/>
            </p:spPr>
          </p:cxnSp>
        </p:grpSp>
        <p:grpSp>
          <p:nvGrpSpPr>
            <p:cNvPr id="15" name="Group 14">
              <a:extLst>
                <a:ext uri="{FF2B5EF4-FFF2-40B4-BE49-F238E27FC236}">
                  <a16:creationId xmlns:a16="http://schemas.microsoft.com/office/drawing/2014/main" id="{B691D941-B99B-480B-8E4C-40EBAFFA458D}"/>
                </a:ext>
              </a:extLst>
            </p:cNvPr>
            <p:cNvGrpSpPr/>
            <p:nvPr/>
          </p:nvGrpSpPr>
          <p:grpSpPr>
            <a:xfrm>
              <a:off x="4633144" y="2776135"/>
              <a:ext cx="1579654" cy="1154161"/>
              <a:chOff x="3156214" y="2762702"/>
              <a:chExt cx="1579654" cy="1154161"/>
            </a:xfrm>
          </p:grpSpPr>
          <p:cxnSp>
            <p:nvCxnSpPr>
              <p:cNvPr id="16" name="Straight Arrow Connector 15">
                <a:extLst>
                  <a:ext uri="{FF2B5EF4-FFF2-40B4-BE49-F238E27FC236}">
                    <a16:creationId xmlns:a16="http://schemas.microsoft.com/office/drawing/2014/main" id="{EE1D10D8-AE84-4B50-A203-45D55C70B879}"/>
                  </a:ext>
                </a:extLst>
              </p:cNvPr>
              <p:cNvCxnSpPr>
                <a:cxnSpLocks/>
              </p:cNvCxnSpPr>
              <p:nvPr/>
            </p:nvCxnSpPr>
            <p:spPr>
              <a:xfrm>
                <a:off x="4672875" y="2975373"/>
                <a:ext cx="62993" cy="937758"/>
              </a:xfrm>
              <a:prstGeom prst="straightConnector1">
                <a:avLst/>
              </a:prstGeom>
              <a:solidFill>
                <a:srgbClr val="458588"/>
              </a:solidFill>
              <a:ln w="38100" cap="flat" cmpd="sng" algn="ctr">
                <a:solidFill>
                  <a:srgbClr val="458588"/>
                </a:solidFill>
                <a:prstDash val="solid"/>
                <a:miter lim="800000"/>
                <a:tailEnd type="triangle"/>
              </a:ln>
              <a:effectLst/>
            </p:spPr>
          </p:cxnSp>
          <p:sp>
            <p:nvSpPr>
              <p:cNvPr id="17" name="Rectangle 16">
                <a:extLst>
                  <a:ext uri="{FF2B5EF4-FFF2-40B4-BE49-F238E27FC236}">
                    <a16:creationId xmlns:a16="http://schemas.microsoft.com/office/drawing/2014/main" id="{D450765F-9A81-4241-8F50-0FBB9A123990}"/>
                  </a:ext>
                </a:extLst>
              </p:cNvPr>
              <p:cNvSpPr/>
              <p:nvPr/>
            </p:nvSpPr>
            <p:spPr>
              <a:xfrm>
                <a:off x="4428425" y="2762702"/>
                <a:ext cx="260325" cy="260325"/>
              </a:xfrm>
              <a:prstGeom prst="rect">
                <a:avLst/>
              </a:prstGeom>
              <a:noFill/>
              <a:ln w="38100" cap="flat" cmpd="sng" algn="ctr">
                <a:solidFill>
                  <a:srgbClr val="4585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Open Sans"/>
                  <a:ea typeface="+mn-ea"/>
                  <a:cs typeface="+mn-cs"/>
                </a:endParaRPr>
              </a:p>
            </p:txBody>
          </p:sp>
          <p:cxnSp>
            <p:nvCxnSpPr>
              <p:cNvPr id="18" name="Straight Arrow Connector 17">
                <a:extLst>
                  <a:ext uri="{FF2B5EF4-FFF2-40B4-BE49-F238E27FC236}">
                    <a16:creationId xmlns:a16="http://schemas.microsoft.com/office/drawing/2014/main" id="{7A859B8C-973D-439B-9862-7731E287D90C}"/>
                  </a:ext>
                </a:extLst>
              </p:cNvPr>
              <p:cNvCxnSpPr>
                <a:cxnSpLocks/>
              </p:cNvCxnSpPr>
              <p:nvPr/>
            </p:nvCxnSpPr>
            <p:spPr>
              <a:xfrm flipH="1">
                <a:off x="3156214" y="3000022"/>
                <a:ext cx="1288878" cy="916841"/>
              </a:xfrm>
              <a:prstGeom prst="straightConnector1">
                <a:avLst/>
              </a:prstGeom>
              <a:solidFill>
                <a:srgbClr val="458588"/>
              </a:solidFill>
              <a:ln w="38100" cap="flat" cmpd="sng" algn="ctr">
                <a:solidFill>
                  <a:srgbClr val="458588"/>
                </a:solidFill>
                <a:prstDash val="solid"/>
                <a:miter lim="800000"/>
                <a:tailEnd type="triangle"/>
              </a:ln>
              <a:effectLst/>
            </p:spPr>
          </p:cxnSp>
        </p:grpSp>
      </p:grpSp>
      <p:sp>
        <p:nvSpPr>
          <p:cNvPr id="27" name="Arrow: Right 26">
            <a:extLst>
              <a:ext uri="{FF2B5EF4-FFF2-40B4-BE49-F238E27FC236}">
                <a16:creationId xmlns:a16="http://schemas.microsoft.com/office/drawing/2014/main" id="{F327A396-D2AD-4AB3-97D2-440227D11E25}"/>
              </a:ext>
            </a:extLst>
          </p:cNvPr>
          <p:cNvSpPr/>
          <p:nvPr/>
        </p:nvSpPr>
        <p:spPr>
          <a:xfrm rot="1007873">
            <a:off x="6112631" y="5240139"/>
            <a:ext cx="1562100" cy="647700"/>
          </a:xfrm>
          <a:prstGeom prst="rightArrow">
            <a:avLst/>
          </a:prstGeom>
          <a:solidFill>
            <a:srgbClr val="E68200"/>
          </a:solidFill>
          <a:ln w="12700" cap="flat" cmpd="sng" algn="ctr">
            <a:solidFill>
              <a:srgbClr val="E682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mn-cs"/>
              </a:rPr>
              <a:t>Outgassing</a:t>
            </a:r>
            <a:endParaRPr kumimoji="0" lang="LID4096" sz="1800" b="0" i="0" u="none" strike="noStrike" kern="0" cap="none" spc="0" normalizeH="0" baseline="0" noProof="0" dirty="0">
              <a:ln>
                <a:noFill/>
              </a:ln>
              <a:solidFill>
                <a:srgbClr val="FFFFFF"/>
              </a:solidFill>
              <a:effectLst/>
              <a:uLnTx/>
              <a:uFillTx/>
              <a:latin typeface="Open Sans"/>
              <a:ea typeface="+mn-ea"/>
              <a:cs typeface="+mn-cs"/>
            </a:endParaRPr>
          </a:p>
        </p:txBody>
      </p:sp>
      <p:sp>
        <p:nvSpPr>
          <p:cNvPr id="28" name="Arrow: Right 27">
            <a:extLst>
              <a:ext uri="{FF2B5EF4-FFF2-40B4-BE49-F238E27FC236}">
                <a16:creationId xmlns:a16="http://schemas.microsoft.com/office/drawing/2014/main" id="{F8072B9D-8D87-404A-8008-52D64D0F672D}"/>
              </a:ext>
            </a:extLst>
          </p:cNvPr>
          <p:cNvSpPr/>
          <p:nvPr/>
        </p:nvSpPr>
        <p:spPr>
          <a:xfrm rot="19257283" flipH="1">
            <a:off x="10600344" y="4496612"/>
            <a:ext cx="1562100" cy="647700"/>
          </a:xfrm>
          <a:prstGeom prst="rightArrow">
            <a:avLst/>
          </a:prstGeom>
          <a:solidFill>
            <a:srgbClr val="E68200"/>
          </a:solidFill>
          <a:ln w="12700" cap="flat" cmpd="sng" algn="ctr">
            <a:solidFill>
              <a:srgbClr val="E682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mn-cs"/>
              </a:rPr>
              <a:t>Diffusion</a:t>
            </a:r>
            <a:endParaRPr kumimoji="0" lang="LID4096" sz="1800" b="0" i="0" u="none" strike="noStrike" kern="0" cap="none" spc="0" normalizeH="0" baseline="0" noProof="0" dirty="0">
              <a:ln>
                <a:noFill/>
              </a:ln>
              <a:solidFill>
                <a:srgbClr val="FFFFFF"/>
              </a:solidFill>
              <a:effectLst/>
              <a:uLnTx/>
              <a:uFillTx/>
              <a:latin typeface="Open Sans"/>
              <a:ea typeface="+mn-ea"/>
              <a:cs typeface="+mn-cs"/>
            </a:endParaRPr>
          </a:p>
        </p:txBody>
      </p:sp>
      <p:pic>
        <p:nvPicPr>
          <p:cNvPr id="29" name="Picture 28">
            <a:extLst>
              <a:ext uri="{FF2B5EF4-FFF2-40B4-BE49-F238E27FC236}">
                <a16:creationId xmlns:a16="http://schemas.microsoft.com/office/drawing/2014/main" id="{CC3BA22B-251F-4623-82E6-672BBCC79D06}"/>
              </a:ext>
            </a:extLst>
          </p:cNvPr>
          <p:cNvPicPr>
            <a:picLocks noChangeAspect="1"/>
          </p:cNvPicPr>
          <p:nvPr/>
        </p:nvPicPr>
        <p:blipFill>
          <a:blip r:embed="rId9"/>
          <a:stretch>
            <a:fillRect/>
          </a:stretch>
        </p:blipFill>
        <p:spPr>
          <a:xfrm>
            <a:off x="318100" y="5745663"/>
            <a:ext cx="2801283" cy="708154"/>
          </a:xfrm>
          <a:prstGeom prst="rect">
            <a:avLst/>
          </a:prstGeom>
        </p:spPr>
      </p:pic>
      <p:sp>
        <p:nvSpPr>
          <p:cNvPr id="2" name="Rectangle 1">
            <a:extLst>
              <a:ext uri="{FF2B5EF4-FFF2-40B4-BE49-F238E27FC236}">
                <a16:creationId xmlns:a16="http://schemas.microsoft.com/office/drawing/2014/main" id="{C41775A0-B1C1-4214-8943-ED748D505709}"/>
              </a:ext>
            </a:extLst>
          </p:cNvPr>
          <p:cNvSpPr/>
          <p:nvPr/>
        </p:nvSpPr>
        <p:spPr>
          <a:xfrm>
            <a:off x="6381906" y="5168384"/>
            <a:ext cx="263214" cy="369332"/>
          </a:xfrm>
          <a:prstGeom prst="rect">
            <a:avLst/>
          </a:prstGeom>
        </p:spPr>
        <p:txBody>
          <a:bodyPr wrap="none">
            <a:spAutoFit/>
          </a:bodyPr>
          <a:lstStyle/>
          <a:p>
            <a:r>
              <a:rPr lang="en-US" kern="0" dirty="0">
                <a:solidFill>
                  <a:srgbClr val="FFFFFF"/>
                </a:solidFill>
                <a:latin typeface="Open Sans"/>
              </a:rPr>
              <a:t>t</a:t>
            </a:r>
            <a:endParaRPr lang="en-US" dirty="0"/>
          </a:p>
        </p:txBody>
      </p:sp>
    </p:spTree>
    <p:extLst>
      <p:ext uri="{BB962C8B-B14F-4D97-AF65-F5344CB8AC3E}">
        <p14:creationId xmlns:p14="http://schemas.microsoft.com/office/powerpoint/2010/main" val="1977793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825624" y="786403"/>
            <a:ext cx="10801546" cy="1438322"/>
          </a:xfrm>
        </p:spPr>
        <p:txBody>
          <a:bodyPr/>
          <a:lstStyle/>
          <a:p>
            <a:r>
              <a:rPr lang="en-US" sz="3200" dirty="0"/>
              <a:t>WP-PWIE SPX:</a:t>
            </a:r>
            <a:br>
              <a:rPr lang="en-US" sz="3200" dirty="0"/>
            </a:br>
            <a:r>
              <a:rPr lang="en-US" sz="3200" dirty="0"/>
              <a:t>Plasma characterization, laser based diagnostic development</a:t>
            </a:r>
            <a:endParaRPr lang="en-HU" sz="3200"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a:solidFill>
                <a:prstClr val="white"/>
              </a:solidFill>
            </a:endParaRPr>
          </a:p>
        </p:txBody>
      </p:sp>
      <p:sp>
        <p:nvSpPr>
          <p:cNvPr id="8" name="Rectangle 7">
            <a:extLst>
              <a:ext uri="{FF2B5EF4-FFF2-40B4-BE49-F238E27FC236}">
                <a16:creationId xmlns:a16="http://schemas.microsoft.com/office/drawing/2014/main" id="{A15C4130-0A83-4D96-B5CB-602C3E291810}"/>
              </a:ext>
            </a:extLst>
          </p:cNvPr>
          <p:cNvSpPr/>
          <p:nvPr/>
        </p:nvSpPr>
        <p:spPr>
          <a:xfrm>
            <a:off x="727435" y="2727522"/>
            <a:ext cx="10801546" cy="16088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In</a:t>
            </a:r>
            <a:r>
              <a:rPr lang="de-DE" sz="2400" b="1" dirty="0"/>
              <a:t> 2025 SP X </a:t>
            </a:r>
            <a:r>
              <a:rPr lang="de-DE" sz="2400" b="1" dirty="0" err="1"/>
              <a:t>consists</a:t>
            </a:r>
            <a:r>
              <a:rPr lang="de-DE" sz="2400" b="1" dirty="0"/>
              <a:t> of 2 </a:t>
            </a:r>
            <a:r>
              <a:rPr lang="de-DE" sz="2400" b="1" dirty="0" err="1"/>
              <a:t>parts</a:t>
            </a:r>
            <a:r>
              <a:rPr lang="de-DE" sz="2400" b="1" dirty="0"/>
              <a:t>:</a:t>
            </a:r>
          </a:p>
          <a:p>
            <a:endParaRPr lang="de-DE" sz="2400" b="1" dirty="0"/>
          </a:p>
          <a:p>
            <a:pPr marL="342900" indent="-342900">
              <a:buClr>
                <a:schemeClr val="bg1"/>
              </a:buClr>
              <a:buFont typeface="Wingdings" panose="05000000000000000000" pitchFamily="2" charset="2"/>
              <a:buChar char="Ø"/>
            </a:pPr>
            <a:r>
              <a:rPr lang="de-DE" sz="2400" b="1" dirty="0"/>
              <a:t>SP X.1: </a:t>
            </a:r>
            <a:r>
              <a:rPr lang="en-GB" sz="2400" b="1" dirty="0"/>
              <a:t>Atomic and molecular processes in attached/detached plasmas</a:t>
            </a:r>
          </a:p>
          <a:p>
            <a:pPr marL="342900" indent="-342900">
              <a:buClr>
                <a:schemeClr val="bg1"/>
              </a:buClr>
              <a:buFont typeface="Wingdings" panose="05000000000000000000" pitchFamily="2" charset="2"/>
              <a:buChar char="Ø"/>
            </a:pPr>
            <a:r>
              <a:rPr lang="de-DE" sz="2400" b="1" dirty="0"/>
              <a:t>SP X.2: </a:t>
            </a:r>
            <a:r>
              <a:rPr lang="de-DE" sz="2400" b="1" dirty="0" err="1"/>
              <a:t>Optimization</a:t>
            </a:r>
            <a:r>
              <a:rPr lang="de-DE" sz="2400" b="1" dirty="0"/>
              <a:t> of laser-</a:t>
            </a:r>
            <a:r>
              <a:rPr lang="de-DE" sz="2400" b="1" dirty="0" err="1"/>
              <a:t>based</a:t>
            </a:r>
            <a:r>
              <a:rPr lang="de-DE" sz="2400" b="1" dirty="0"/>
              <a:t> </a:t>
            </a:r>
            <a:r>
              <a:rPr lang="de-DE" sz="2400" b="1" dirty="0" err="1"/>
              <a:t>surface</a:t>
            </a:r>
            <a:r>
              <a:rPr lang="de-DE" sz="2400" b="1" dirty="0"/>
              <a:t> </a:t>
            </a:r>
            <a:r>
              <a:rPr lang="de-DE" sz="2400" b="1" dirty="0" err="1"/>
              <a:t>analysis</a:t>
            </a:r>
            <a:r>
              <a:rPr lang="de-DE" sz="2400" b="1" dirty="0"/>
              <a:t> </a:t>
            </a:r>
            <a:r>
              <a:rPr lang="de-DE" sz="2400" b="1" dirty="0" err="1"/>
              <a:t>diagnostics</a:t>
            </a:r>
            <a:endParaRPr lang="en-US" sz="2400" b="1" dirty="0"/>
          </a:p>
        </p:txBody>
      </p:sp>
    </p:spTree>
    <p:extLst>
      <p:ext uri="{BB962C8B-B14F-4D97-AF65-F5344CB8AC3E}">
        <p14:creationId xmlns:p14="http://schemas.microsoft.com/office/powerpoint/2010/main" val="3374516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1469705" y="1310611"/>
            <a:ext cx="9451776" cy="457200"/>
          </a:xfrm>
        </p:spPr>
        <p:txBody>
          <a:bodyPr/>
          <a:lstStyle/>
          <a:p>
            <a:r>
              <a:rPr lang="en-US" dirty="0"/>
              <a:t>Thank you for your attention</a:t>
            </a:r>
            <a:endParaRPr lang="en-HU" dirty="0"/>
          </a:p>
        </p:txBody>
      </p:sp>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a:xfrm>
            <a:off x="1469705" y="2747540"/>
            <a:ext cx="8479230" cy="3914119"/>
          </a:xfrm>
        </p:spPr>
        <p:txBody>
          <a:bodyPr/>
          <a:lstStyle/>
          <a:p>
            <a:pPr marL="0" indent="0">
              <a:buNone/>
            </a:pPr>
            <a:r>
              <a:rPr lang="en-US" dirty="0"/>
              <a:t>3 highlight talks:</a:t>
            </a:r>
          </a:p>
          <a:p>
            <a:endParaRPr lang="en-US" dirty="0"/>
          </a:p>
          <a:p>
            <a:r>
              <a:rPr lang="en-US" dirty="0">
                <a:solidFill>
                  <a:srgbClr val="0070C0"/>
                </a:solidFill>
              </a:rPr>
              <a:t>Oleksandr Marchuk</a:t>
            </a:r>
            <a:r>
              <a:rPr lang="en-US" dirty="0"/>
              <a:t>, FZJ, </a:t>
            </a:r>
            <a:r>
              <a:rPr lang="en-US" i="1" dirty="0"/>
              <a:t>VIS and VUV spectroscopy at PSI-2</a:t>
            </a:r>
          </a:p>
          <a:p>
            <a:r>
              <a:rPr lang="en-US" dirty="0">
                <a:solidFill>
                  <a:srgbClr val="0070C0"/>
                </a:solidFill>
              </a:rPr>
              <a:t>Kay Schutjes</a:t>
            </a:r>
            <a:r>
              <a:rPr lang="en-US" dirty="0"/>
              <a:t>, DIFFER, </a:t>
            </a:r>
            <a:r>
              <a:rPr lang="en-US" i="1" dirty="0"/>
              <a:t>CARS in Magnum-PSI</a:t>
            </a:r>
          </a:p>
          <a:p>
            <a:r>
              <a:rPr lang="en-US" dirty="0">
                <a:solidFill>
                  <a:srgbClr val="0070C0"/>
                </a:solidFill>
              </a:rPr>
              <a:t>Pavel Veis</a:t>
            </a:r>
            <a:r>
              <a:rPr lang="en-US" dirty="0"/>
              <a:t>, CU, </a:t>
            </a:r>
            <a:r>
              <a:rPr lang="en-US" i="1" dirty="0"/>
              <a:t>LIBS</a:t>
            </a:r>
            <a:endParaRPr lang="en-HU" i="1"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a:solidFill>
                <a:prstClr val="white"/>
              </a:solidFill>
            </a:endParaRPr>
          </a:p>
        </p:txBody>
      </p:sp>
    </p:spTree>
    <p:extLst>
      <p:ext uri="{BB962C8B-B14F-4D97-AF65-F5344CB8AC3E}">
        <p14:creationId xmlns:p14="http://schemas.microsoft.com/office/powerpoint/2010/main" val="40151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Motivation SP X.1</a:t>
            </a:r>
            <a:endParaRPr lang="en-HU" dirty="0"/>
          </a:p>
        </p:txBody>
      </p:sp>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p:txBody>
          <a:bodyPr>
            <a:normAutofit lnSpcReduction="10000"/>
          </a:bodyPr>
          <a:lstStyle/>
          <a:p>
            <a:r>
              <a:rPr lang="en-US" dirty="0"/>
              <a:t>Neutrals (atoms and molecules)</a:t>
            </a:r>
            <a:br>
              <a:rPr lang="en-US" dirty="0"/>
            </a:br>
            <a:r>
              <a:rPr lang="en-US" dirty="0"/>
              <a:t>play large role in detachment</a:t>
            </a:r>
          </a:p>
          <a:p>
            <a:endParaRPr lang="en-US" dirty="0"/>
          </a:p>
          <a:p>
            <a:endParaRPr lang="en-US" dirty="0"/>
          </a:p>
          <a:p>
            <a:pPr marL="0" indent="0">
              <a:buNone/>
            </a:pPr>
            <a:endParaRPr lang="en-US" dirty="0"/>
          </a:p>
          <a:p>
            <a:r>
              <a:rPr lang="en-US" dirty="0"/>
              <a:t>Molecular processes (e.g. MAR) highly dependent</a:t>
            </a:r>
            <a:br>
              <a:rPr lang="en-US" dirty="0"/>
            </a:br>
            <a:r>
              <a:rPr lang="en-US" dirty="0"/>
              <a:t>on </a:t>
            </a:r>
            <a:r>
              <a:rPr lang="en-US" dirty="0" err="1"/>
              <a:t>ro</a:t>
            </a:r>
            <a:r>
              <a:rPr lang="en-US" dirty="0"/>
              <a:t>-vibrational distribution of H</a:t>
            </a:r>
            <a:r>
              <a:rPr lang="en-US" baseline="-25000" dirty="0"/>
              <a:t>2</a:t>
            </a:r>
            <a:r>
              <a:rPr lang="en-US" dirty="0"/>
              <a:t>/D</a:t>
            </a:r>
            <a:r>
              <a:rPr lang="en-US" baseline="-25000" dirty="0"/>
              <a:t>2</a:t>
            </a:r>
          </a:p>
          <a:p>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sym typeface="Wingdings" panose="05000000000000000000" pitchFamily="2" charset="2"/>
              </a:rPr>
              <a:t> </a:t>
            </a:r>
            <a:r>
              <a:rPr lang="en-US" dirty="0"/>
              <a:t>Develop diagnostics to measure neutral properties of H/D and H</a:t>
            </a:r>
            <a:r>
              <a:rPr lang="en-US" baseline="-25000" dirty="0"/>
              <a:t>2</a:t>
            </a:r>
            <a:r>
              <a:rPr lang="en-US" dirty="0"/>
              <a:t>/D</a:t>
            </a:r>
            <a:r>
              <a:rPr lang="en-US" baseline="-25000" dirty="0"/>
              <a:t>2</a:t>
            </a:r>
            <a:r>
              <a:rPr lang="en-US" dirty="0"/>
              <a:t> in detaching conditions</a:t>
            </a:r>
          </a:p>
          <a:p>
            <a:pPr marL="0" indent="0">
              <a:buNone/>
            </a:pPr>
            <a:r>
              <a:rPr lang="en-US" dirty="0">
                <a:sym typeface="Wingdings" panose="05000000000000000000" pitchFamily="2" charset="2"/>
              </a:rPr>
              <a:t> </a:t>
            </a:r>
            <a:r>
              <a:rPr lang="en-US" dirty="0"/>
              <a:t>Input to benchmark models (CR, SOLPS, …)</a:t>
            </a: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a:solidFill>
                <a:prstClr val="white"/>
              </a:solidFill>
            </a:endParaRPr>
          </a:p>
        </p:txBody>
      </p:sp>
      <p:pic>
        <p:nvPicPr>
          <p:cNvPr id="6" name="Picture 2">
            <a:extLst>
              <a:ext uri="{FF2B5EF4-FFF2-40B4-BE49-F238E27FC236}">
                <a16:creationId xmlns:a16="http://schemas.microsoft.com/office/drawing/2014/main" id="{7E113BED-BAF8-46A6-B162-8F434C3AEB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800"/>
          <a:stretch/>
        </p:blipFill>
        <p:spPr bwMode="auto">
          <a:xfrm>
            <a:off x="5147034" y="649715"/>
            <a:ext cx="6903563" cy="2019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F180FB0-C932-4C65-82C5-22C21F8FC3F2}"/>
              </a:ext>
            </a:extLst>
          </p:cNvPr>
          <p:cNvPicPr>
            <a:picLocks noChangeAspect="1"/>
          </p:cNvPicPr>
          <p:nvPr/>
        </p:nvPicPr>
        <p:blipFill rotWithShape="1">
          <a:blip r:embed="rId3"/>
          <a:srcRect t="3742"/>
          <a:stretch/>
        </p:blipFill>
        <p:spPr>
          <a:xfrm>
            <a:off x="7304382" y="2752628"/>
            <a:ext cx="4887618" cy="2385171"/>
          </a:xfrm>
          <a:prstGeom prst="rect">
            <a:avLst/>
          </a:prstGeom>
        </p:spPr>
      </p:pic>
      <p:sp>
        <p:nvSpPr>
          <p:cNvPr id="8" name="TextBox 7">
            <a:extLst>
              <a:ext uri="{FF2B5EF4-FFF2-40B4-BE49-F238E27FC236}">
                <a16:creationId xmlns:a16="http://schemas.microsoft.com/office/drawing/2014/main" id="{2617DDD8-3C44-443B-A6EB-68F87073EC88}"/>
              </a:ext>
            </a:extLst>
          </p:cNvPr>
          <p:cNvSpPr txBox="1"/>
          <p:nvPr/>
        </p:nvSpPr>
        <p:spPr>
          <a:xfrm>
            <a:off x="10463224" y="98075"/>
            <a:ext cx="1573453" cy="461665"/>
          </a:xfrm>
          <a:prstGeom prst="rect">
            <a:avLst/>
          </a:prstGeom>
          <a:solidFill>
            <a:srgbClr val="0070C0"/>
          </a:solidFill>
        </p:spPr>
        <p:txBody>
          <a:bodyPr wrap="square" rtlCol="0">
            <a:spAutoFit/>
          </a:bodyPr>
          <a:lstStyle/>
          <a:p>
            <a:pPr algn="ctr"/>
            <a:r>
              <a:rPr lang="en-US" sz="2400" b="1" dirty="0">
                <a:solidFill>
                  <a:schemeClr val="bg1"/>
                </a:solidFill>
              </a:rPr>
              <a:t>SP X.1</a:t>
            </a:r>
          </a:p>
        </p:txBody>
      </p:sp>
    </p:spTree>
    <p:extLst>
      <p:ext uri="{BB962C8B-B14F-4D97-AF65-F5344CB8AC3E}">
        <p14:creationId xmlns:p14="http://schemas.microsoft.com/office/powerpoint/2010/main" val="1944597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SP X.1</a:t>
            </a: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a:solidFill>
                <a:prstClr val="white"/>
              </a:solidFill>
            </a:endParaRPr>
          </a:p>
        </p:txBody>
      </p:sp>
      <p:graphicFrame>
        <p:nvGraphicFramePr>
          <p:cNvPr id="6" name="Table 5">
            <a:extLst>
              <a:ext uri="{FF2B5EF4-FFF2-40B4-BE49-F238E27FC236}">
                <a16:creationId xmlns:a16="http://schemas.microsoft.com/office/drawing/2014/main" id="{ECE80B13-ED56-4588-BD0C-53F0C24C7855}"/>
              </a:ext>
            </a:extLst>
          </p:cNvPr>
          <p:cNvGraphicFramePr>
            <a:graphicFrameLocks noGrp="1"/>
          </p:cNvGraphicFramePr>
          <p:nvPr>
            <p:extLst>
              <p:ext uri="{D42A27DB-BD31-4B8C-83A1-F6EECF244321}">
                <p14:modId xmlns:p14="http://schemas.microsoft.com/office/powerpoint/2010/main" val="3803375984"/>
              </p:ext>
            </p:extLst>
          </p:nvPr>
        </p:nvGraphicFramePr>
        <p:xfrm>
          <a:off x="1480009" y="688380"/>
          <a:ext cx="9879291" cy="3440335"/>
        </p:xfrm>
        <a:graphic>
          <a:graphicData uri="http://schemas.openxmlformats.org/drawingml/2006/table">
            <a:tbl>
              <a:tblPr firstRow="1" firstCol="1" bandRow="1">
                <a:tableStyleId>{5C22544A-7EE6-4342-B048-85BDC9FD1C3A}</a:tableStyleId>
              </a:tblPr>
              <a:tblGrid>
                <a:gridCol w="1504180">
                  <a:extLst>
                    <a:ext uri="{9D8B030D-6E8A-4147-A177-3AD203B41FA5}">
                      <a16:colId xmlns:a16="http://schemas.microsoft.com/office/drawing/2014/main" val="1364058485"/>
                    </a:ext>
                  </a:extLst>
                </a:gridCol>
                <a:gridCol w="1188332">
                  <a:extLst>
                    <a:ext uri="{9D8B030D-6E8A-4147-A177-3AD203B41FA5}">
                      <a16:colId xmlns:a16="http://schemas.microsoft.com/office/drawing/2014/main" val="4110093791"/>
                    </a:ext>
                  </a:extLst>
                </a:gridCol>
                <a:gridCol w="7186779">
                  <a:extLst>
                    <a:ext uri="{9D8B030D-6E8A-4147-A177-3AD203B41FA5}">
                      <a16:colId xmlns:a16="http://schemas.microsoft.com/office/drawing/2014/main" val="1580150527"/>
                    </a:ext>
                  </a:extLst>
                </a:gridCol>
              </a:tblGrid>
              <a:tr h="688067">
                <a:tc>
                  <a:txBody>
                    <a:bodyPr/>
                    <a:lstStyle/>
                    <a:p>
                      <a:pPr>
                        <a:lnSpc>
                          <a:spcPct val="115000"/>
                        </a:lnSpc>
                        <a:spcBef>
                          <a:spcPts val="240"/>
                        </a:spcBef>
                        <a:spcAft>
                          <a:spcPts val="240"/>
                        </a:spcAft>
                        <a:tabLst>
                          <a:tab pos="-914400" algn="l"/>
                          <a:tab pos="228600" algn="l"/>
                        </a:tabLst>
                      </a:pPr>
                      <a:r>
                        <a:rPr lang="pl-PL" sz="1600" spc="-15" dirty="0">
                          <a:effectLst/>
                        </a:rPr>
                        <a:t>Deliverable ID</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Beneficiary/ PM</a:t>
                      </a: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effectLst/>
                        </a:rPr>
                        <a:t>Deliverable Title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37989290"/>
                  </a:ext>
                </a:extLst>
              </a:tr>
              <a:tr h="688067">
                <a:tc>
                  <a:txBody>
                    <a:bodyPr/>
                    <a:lstStyle/>
                    <a:p>
                      <a:pPr>
                        <a:lnSpc>
                          <a:spcPct val="115000"/>
                        </a:lnSpc>
                        <a:spcBef>
                          <a:spcPts val="240"/>
                        </a:spcBef>
                        <a:spcAft>
                          <a:spcPts val="240"/>
                        </a:spcAft>
                        <a:tabLst>
                          <a:tab pos="-914400" algn="l"/>
                          <a:tab pos="228600" algn="l"/>
                        </a:tabLst>
                      </a:pPr>
                      <a:r>
                        <a:rPr lang="pl-PL" sz="1600" spc="-15">
                          <a:effectLst/>
                        </a:rPr>
                        <a:t>D001</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DIFFER</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8</a:t>
                      </a: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effectLst/>
                        </a:rPr>
                        <a:t>CARS results in M</a:t>
                      </a:r>
                      <a:r>
                        <a:rPr lang="en-US" sz="1600" spc="-15" dirty="0" err="1">
                          <a:effectLst/>
                        </a:rPr>
                        <a:t>agnum</a:t>
                      </a:r>
                      <a:r>
                        <a:rPr lang="pl-PL" sz="1600" spc="-15" dirty="0">
                          <a:effectLst/>
                        </a:rPr>
                        <a:t>-PSI.</a:t>
                      </a:r>
                      <a:r>
                        <a:rPr lang="pl-PL" sz="1600" dirty="0">
                          <a:effectLst/>
                        </a:rPr>
                        <a:t> </a:t>
                      </a:r>
                      <a:r>
                        <a:rPr lang="en-US" sz="1600" spc="-15" dirty="0">
                          <a:effectLst/>
                        </a:rPr>
                        <a:t>Flow velocity measurements with CIS and multispectral imaging using MANTIS on Magnum-PSI/UPP.</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23883038"/>
                  </a:ext>
                </a:extLst>
              </a:tr>
              <a:tr h="688067">
                <a:tc>
                  <a:txBody>
                    <a:bodyPr/>
                    <a:lstStyle/>
                    <a:p>
                      <a:pPr>
                        <a:lnSpc>
                          <a:spcPct val="115000"/>
                        </a:lnSpc>
                        <a:spcBef>
                          <a:spcPts val="240"/>
                        </a:spcBef>
                        <a:spcAft>
                          <a:spcPts val="240"/>
                        </a:spcAft>
                        <a:tabLst>
                          <a:tab pos="-914400" algn="l"/>
                          <a:tab pos="228600" algn="l"/>
                        </a:tabLst>
                      </a:pPr>
                      <a:r>
                        <a:rPr lang="pl-PL" sz="1600" spc="-15">
                          <a:effectLst/>
                        </a:rPr>
                        <a:t>D002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FZJ</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4</a:t>
                      </a: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effectLst/>
                        </a:rPr>
                        <a:t>VIS/VUV molecular and atomic spectroscopy on H and D in PSI-2. Comparison of MANTIS to hyperspectral camera in UPP.</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07070464"/>
                  </a:ext>
                </a:extLst>
              </a:tr>
              <a:tr h="688067">
                <a:tc>
                  <a:txBody>
                    <a:bodyPr/>
                    <a:lstStyle/>
                    <a:p>
                      <a:pPr>
                        <a:lnSpc>
                          <a:spcPct val="115000"/>
                        </a:lnSpc>
                        <a:spcBef>
                          <a:spcPts val="240"/>
                        </a:spcBef>
                        <a:spcAft>
                          <a:spcPts val="240"/>
                        </a:spcAft>
                        <a:tabLst>
                          <a:tab pos="-914400" algn="l"/>
                          <a:tab pos="228600" algn="l"/>
                        </a:tabLst>
                      </a:pPr>
                      <a:r>
                        <a:rPr lang="pl-PL" sz="1600" spc="-15">
                          <a:effectLst/>
                        </a:rPr>
                        <a:t>D003</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CU</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2</a:t>
                      </a: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effectLst/>
                        </a:rPr>
                        <a:t>VUV OES measurements in MAGNUM-PSI/UPP with focus on H/H2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00026124"/>
                  </a:ext>
                </a:extLst>
              </a:tr>
              <a:tr h="688067">
                <a:tc>
                  <a:txBody>
                    <a:bodyPr/>
                    <a:lstStyle/>
                    <a:p>
                      <a:pPr>
                        <a:lnSpc>
                          <a:spcPct val="115000"/>
                        </a:lnSpc>
                        <a:spcBef>
                          <a:spcPts val="240"/>
                        </a:spcBef>
                        <a:spcAft>
                          <a:spcPts val="240"/>
                        </a:spcAft>
                        <a:tabLst>
                          <a:tab pos="-914400" algn="l"/>
                          <a:tab pos="228600" algn="l"/>
                        </a:tabLst>
                      </a:pPr>
                      <a:r>
                        <a:rPr lang="pl-PL" sz="1600" spc="-15" dirty="0">
                          <a:effectLst/>
                        </a:rPr>
                        <a:t>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MPG</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2</a:t>
                      </a: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effectLst/>
                        </a:rPr>
                        <a:t>Interpretation spectroscopy results using spectra simulation and (CR) modelling with YACORA  and development VUV-OES</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04094777"/>
                  </a:ext>
                </a:extLst>
              </a:tr>
            </a:tbl>
          </a:graphicData>
        </a:graphic>
      </p:graphicFrame>
      <p:graphicFrame>
        <p:nvGraphicFramePr>
          <p:cNvPr id="7" name="Table 6">
            <a:extLst>
              <a:ext uri="{FF2B5EF4-FFF2-40B4-BE49-F238E27FC236}">
                <a16:creationId xmlns:a16="http://schemas.microsoft.com/office/drawing/2014/main" id="{221D57ED-32D3-4CF8-9138-7F0CC29245F4}"/>
              </a:ext>
            </a:extLst>
          </p:cNvPr>
          <p:cNvGraphicFramePr>
            <a:graphicFrameLocks noGrp="1"/>
          </p:cNvGraphicFramePr>
          <p:nvPr>
            <p:extLst>
              <p:ext uri="{D42A27DB-BD31-4B8C-83A1-F6EECF244321}">
                <p14:modId xmlns:p14="http://schemas.microsoft.com/office/powerpoint/2010/main" val="1550700885"/>
              </p:ext>
            </p:extLst>
          </p:nvPr>
        </p:nvGraphicFramePr>
        <p:xfrm>
          <a:off x="3348087" y="4332835"/>
          <a:ext cx="5899608" cy="1847652"/>
        </p:xfrm>
        <a:graphic>
          <a:graphicData uri="http://schemas.openxmlformats.org/drawingml/2006/table">
            <a:tbl>
              <a:tblPr firstRow="1" firstCol="1" bandRow="1">
                <a:tableStyleId>{5C22544A-7EE6-4342-B048-85BDC9FD1C3A}</a:tableStyleId>
              </a:tblPr>
              <a:tblGrid>
                <a:gridCol w="1326723">
                  <a:extLst>
                    <a:ext uri="{9D8B030D-6E8A-4147-A177-3AD203B41FA5}">
                      <a16:colId xmlns:a16="http://schemas.microsoft.com/office/drawing/2014/main" val="3501185773"/>
                    </a:ext>
                  </a:extLst>
                </a:gridCol>
                <a:gridCol w="1252601">
                  <a:extLst>
                    <a:ext uri="{9D8B030D-6E8A-4147-A177-3AD203B41FA5}">
                      <a16:colId xmlns:a16="http://schemas.microsoft.com/office/drawing/2014/main" val="2375391102"/>
                    </a:ext>
                  </a:extLst>
                </a:gridCol>
                <a:gridCol w="932787">
                  <a:extLst>
                    <a:ext uri="{9D8B030D-6E8A-4147-A177-3AD203B41FA5}">
                      <a16:colId xmlns:a16="http://schemas.microsoft.com/office/drawing/2014/main" val="1471076914"/>
                    </a:ext>
                  </a:extLst>
                </a:gridCol>
                <a:gridCol w="2387497">
                  <a:extLst>
                    <a:ext uri="{9D8B030D-6E8A-4147-A177-3AD203B41FA5}">
                      <a16:colId xmlns:a16="http://schemas.microsoft.com/office/drawing/2014/main" val="1033187890"/>
                    </a:ext>
                  </a:extLst>
                </a:gridCol>
              </a:tblGrid>
              <a:tr h="355012">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Device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Beneficiary</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Days</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  Related Deliverable</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6352828"/>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MAGNUM-PSI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12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D001, D002, D003, 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4901280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UPP</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12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D001, D002, D003, 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78482534"/>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PSI-2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9</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D002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9572172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JULE-PSI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0</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6291482"/>
                  </a:ext>
                </a:extLst>
              </a:tr>
            </a:tbl>
          </a:graphicData>
        </a:graphic>
      </p:graphicFrame>
    </p:spTree>
    <p:extLst>
      <p:ext uri="{BB962C8B-B14F-4D97-AF65-F5344CB8AC3E}">
        <p14:creationId xmlns:p14="http://schemas.microsoft.com/office/powerpoint/2010/main" val="197996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D001:</a:t>
            </a:r>
            <a:br>
              <a:rPr lang="en-US" dirty="0"/>
            </a:br>
            <a:r>
              <a:rPr lang="en-US" dirty="0"/>
              <a:t>2024: Successful TALIF campaign on Magnum-PSI</a:t>
            </a:r>
            <a:endParaRPr lang="en-HU" dirty="0"/>
          </a:p>
        </p:txBody>
      </p:sp>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a:xfrm>
            <a:off x="263352" y="1399677"/>
            <a:ext cx="11103024" cy="5688632"/>
          </a:xfrm>
        </p:spPr>
        <p:txBody>
          <a:bodyPr/>
          <a:lstStyle/>
          <a:p>
            <a:pPr marL="0" indent="0">
              <a:buNone/>
            </a:pPr>
            <a:r>
              <a:rPr lang="en-US" dirty="0"/>
              <a:t>Active spectroscopy technique to directly measure H atomic density</a:t>
            </a:r>
          </a:p>
          <a:p>
            <a:pPr lvl="1"/>
            <a:r>
              <a:rPr lang="en-US" sz="2000" dirty="0"/>
              <a:t>Narrow collimated laser beam 205nm</a:t>
            </a:r>
          </a:p>
          <a:p>
            <a:pPr lvl="1"/>
            <a:r>
              <a:rPr lang="en-US" sz="2000" dirty="0"/>
              <a:t>ICCD camera as detector</a:t>
            </a:r>
          </a:p>
          <a:p>
            <a:pPr marL="342900" lvl="1" indent="0">
              <a:buNone/>
            </a:pPr>
            <a:r>
              <a:rPr lang="en-US" sz="2000" dirty="0">
                <a:sym typeface="Wingdings" panose="05000000000000000000" pitchFamily="2" charset="2"/>
              </a:rPr>
              <a:t> Spatial (radial) profile of </a:t>
            </a:r>
            <a:r>
              <a:rPr lang="en-US" sz="2000" dirty="0" err="1">
                <a:sym typeface="Wingdings" panose="05000000000000000000" pitchFamily="2" charset="2"/>
              </a:rPr>
              <a:t>n</a:t>
            </a:r>
            <a:r>
              <a:rPr lang="en-US" sz="2000" baseline="-25000" dirty="0" err="1">
                <a:sym typeface="Wingdings" panose="05000000000000000000" pitchFamily="2" charset="2"/>
              </a:rPr>
              <a:t>H</a:t>
            </a:r>
            <a:endParaRPr lang="en-HU" sz="2000" baseline="-25000"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pic>
        <p:nvPicPr>
          <p:cNvPr id="8" name="Picture 7">
            <a:extLst>
              <a:ext uri="{FF2B5EF4-FFF2-40B4-BE49-F238E27FC236}">
                <a16:creationId xmlns:a16="http://schemas.microsoft.com/office/drawing/2014/main" id="{9AFE51C9-E188-4F1C-8CFE-B59129B45C8B}"/>
              </a:ext>
            </a:extLst>
          </p:cNvPr>
          <p:cNvPicPr>
            <a:picLocks noChangeAspect="1"/>
          </p:cNvPicPr>
          <p:nvPr/>
        </p:nvPicPr>
        <p:blipFill>
          <a:blip r:embed="rId2"/>
          <a:stretch>
            <a:fillRect/>
          </a:stretch>
        </p:blipFill>
        <p:spPr>
          <a:xfrm>
            <a:off x="720080" y="3243211"/>
            <a:ext cx="3906051" cy="2790036"/>
          </a:xfrm>
          <a:prstGeom prst="rect">
            <a:avLst/>
          </a:prstGeom>
        </p:spPr>
      </p:pic>
      <p:pic>
        <p:nvPicPr>
          <p:cNvPr id="9" name="Picture 8">
            <a:extLst>
              <a:ext uri="{FF2B5EF4-FFF2-40B4-BE49-F238E27FC236}">
                <a16:creationId xmlns:a16="http://schemas.microsoft.com/office/drawing/2014/main" id="{FE2BD682-7167-40F9-B9CE-FACF6B61C8DF}"/>
              </a:ext>
            </a:extLst>
          </p:cNvPr>
          <p:cNvPicPr>
            <a:picLocks noChangeAspect="1"/>
          </p:cNvPicPr>
          <p:nvPr/>
        </p:nvPicPr>
        <p:blipFill>
          <a:blip r:embed="rId3"/>
          <a:stretch>
            <a:fillRect/>
          </a:stretch>
        </p:blipFill>
        <p:spPr>
          <a:xfrm>
            <a:off x="5582183" y="2216722"/>
            <a:ext cx="4828140" cy="3756620"/>
          </a:xfrm>
          <a:prstGeom prst="rect">
            <a:avLst/>
          </a:prstGeom>
        </p:spPr>
      </p:pic>
      <p:pic>
        <p:nvPicPr>
          <p:cNvPr id="6" name="Picture 5">
            <a:extLst>
              <a:ext uri="{FF2B5EF4-FFF2-40B4-BE49-F238E27FC236}">
                <a16:creationId xmlns:a16="http://schemas.microsoft.com/office/drawing/2014/main" id="{CD3D1E03-1B3F-4C68-9E73-A98891184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536" y="5722069"/>
            <a:ext cx="2461889" cy="622357"/>
          </a:xfrm>
          <a:prstGeom prst="rect">
            <a:avLst/>
          </a:prstGeom>
        </p:spPr>
      </p:pic>
      <p:sp>
        <p:nvSpPr>
          <p:cNvPr id="10" name="Rectangle 9">
            <a:extLst>
              <a:ext uri="{FF2B5EF4-FFF2-40B4-BE49-F238E27FC236}">
                <a16:creationId xmlns:a16="http://schemas.microsoft.com/office/drawing/2014/main" id="{416391E7-330D-47CC-A6B8-103B0CFEB1A6}"/>
              </a:ext>
            </a:extLst>
          </p:cNvPr>
          <p:cNvSpPr/>
          <p:nvPr/>
        </p:nvSpPr>
        <p:spPr>
          <a:xfrm>
            <a:off x="983432" y="784704"/>
            <a:ext cx="9065444" cy="369332"/>
          </a:xfrm>
          <a:prstGeom prst="rect">
            <a:avLst/>
          </a:prstGeom>
        </p:spPr>
        <p:txBody>
          <a:bodyPr wrap="square">
            <a:spAutoFit/>
          </a:bodyPr>
          <a:lstStyle/>
          <a:p>
            <a:r>
              <a:rPr lang="de-DE" dirty="0"/>
              <a:t>K. Loring, K. Schutjes, I. Classen, J. Vernimmen, E. Visser</a:t>
            </a:r>
            <a:endParaRPr lang="en-US" dirty="0"/>
          </a:p>
        </p:txBody>
      </p:sp>
    </p:spTree>
    <p:extLst>
      <p:ext uri="{BB962C8B-B14F-4D97-AF65-F5344CB8AC3E}">
        <p14:creationId xmlns:p14="http://schemas.microsoft.com/office/powerpoint/2010/main" val="2363460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TALIF Data: H atomic density</a:t>
            </a: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p:pic>
        <p:nvPicPr>
          <p:cNvPr id="6" name="Picture 5">
            <a:extLst>
              <a:ext uri="{FF2B5EF4-FFF2-40B4-BE49-F238E27FC236}">
                <a16:creationId xmlns:a16="http://schemas.microsoft.com/office/drawing/2014/main" id="{CD3D1E03-1B3F-4C68-9E73-A98891184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2225" y="126448"/>
            <a:ext cx="2461889" cy="622357"/>
          </a:xfrm>
          <a:prstGeom prst="rect">
            <a:avLst/>
          </a:prstGeom>
        </p:spPr>
      </p:pic>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pic>
        <p:nvPicPr>
          <p:cNvPr id="8" name="43651D14">
            <a:hlinkClick r:id="" action="ppaction://media"/>
            <a:extLst>
              <a:ext uri="{FF2B5EF4-FFF2-40B4-BE49-F238E27FC236}">
                <a16:creationId xmlns:a16="http://schemas.microsoft.com/office/drawing/2014/main" id="{733BB89F-A612-4BCA-ACAA-53CDA1BF8A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0628" y="748805"/>
            <a:ext cx="3972611" cy="3667026"/>
          </a:xfrm>
          <a:prstGeom prst="rect">
            <a:avLst/>
          </a:prstGeom>
        </p:spPr>
      </p:pic>
      <p:pic>
        <p:nvPicPr>
          <p:cNvPr id="9" name="Picture 8">
            <a:extLst>
              <a:ext uri="{FF2B5EF4-FFF2-40B4-BE49-F238E27FC236}">
                <a16:creationId xmlns:a16="http://schemas.microsoft.com/office/drawing/2014/main" id="{6087926F-FCC3-4AE3-A072-9109CA97BA8F}"/>
              </a:ext>
            </a:extLst>
          </p:cNvPr>
          <p:cNvPicPr>
            <a:picLocks noChangeAspect="1"/>
          </p:cNvPicPr>
          <p:nvPr/>
        </p:nvPicPr>
        <p:blipFill>
          <a:blip r:embed="rId6"/>
          <a:stretch>
            <a:fillRect/>
          </a:stretch>
        </p:blipFill>
        <p:spPr>
          <a:xfrm>
            <a:off x="4590010" y="1352853"/>
            <a:ext cx="3011979" cy="1771171"/>
          </a:xfrm>
          <a:prstGeom prst="rect">
            <a:avLst/>
          </a:prstGeom>
        </p:spPr>
      </p:pic>
      <p:pic>
        <p:nvPicPr>
          <p:cNvPr id="10" name="Picture 9">
            <a:extLst>
              <a:ext uri="{FF2B5EF4-FFF2-40B4-BE49-F238E27FC236}">
                <a16:creationId xmlns:a16="http://schemas.microsoft.com/office/drawing/2014/main" id="{1B9CD345-A1EE-4917-AA71-AB6D3F287D07}"/>
              </a:ext>
            </a:extLst>
          </p:cNvPr>
          <p:cNvPicPr>
            <a:picLocks noChangeAspect="1"/>
          </p:cNvPicPr>
          <p:nvPr/>
        </p:nvPicPr>
        <p:blipFill>
          <a:blip r:embed="rId7"/>
          <a:stretch>
            <a:fillRect/>
          </a:stretch>
        </p:blipFill>
        <p:spPr>
          <a:xfrm>
            <a:off x="8115815" y="906061"/>
            <a:ext cx="3272634" cy="2684495"/>
          </a:xfrm>
          <a:prstGeom prst="rect">
            <a:avLst/>
          </a:prstGeom>
        </p:spPr>
      </p:pic>
      <p:pic>
        <p:nvPicPr>
          <p:cNvPr id="11" name="Picture 10">
            <a:extLst>
              <a:ext uri="{FF2B5EF4-FFF2-40B4-BE49-F238E27FC236}">
                <a16:creationId xmlns:a16="http://schemas.microsoft.com/office/drawing/2014/main" id="{3FAFF409-F85D-4A49-ADE8-83E3FE38D8AF}"/>
              </a:ext>
            </a:extLst>
          </p:cNvPr>
          <p:cNvPicPr>
            <a:picLocks noChangeAspect="1"/>
          </p:cNvPicPr>
          <p:nvPr/>
        </p:nvPicPr>
        <p:blipFill>
          <a:blip r:embed="rId8"/>
          <a:stretch>
            <a:fillRect/>
          </a:stretch>
        </p:blipFill>
        <p:spPr>
          <a:xfrm>
            <a:off x="5325816" y="3527922"/>
            <a:ext cx="2610889" cy="1801729"/>
          </a:xfrm>
          <a:prstGeom prst="rect">
            <a:avLst/>
          </a:prstGeom>
        </p:spPr>
      </p:pic>
      <p:pic>
        <p:nvPicPr>
          <p:cNvPr id="12" name="Picture 11">
            <a:extLst>
              <a:ext uri="{FF2B5EF4-FFF2-40B4-BE49-F238E27FC236}">
                <a16:creationId xmlns:a16="http://schemas.microsoft.com/office/drawing/2014/main" id="{B00197E0-69FB-41C3-9352-7AED6F420D60}"/>
              </a:ext>
            </a:extLst>
          </p:cNvPr>
          <p:cNvPicPr>
            <a:picLocks noChangeAspect="1"/>
          </p:cNvPicPr>
          <p:nvPr/>
        </p:nvPicPr>
        <p:blipFill>
          <a:blip r:embed="rId9"/>
          <a:stretch>
            <a:fillRect/>
          </a:stretch>
        </p:blipFill>
        <p:spPr>
          <a:xfrm>
            <a:off x="8709356" y="3475868"/>
            <a:ext cx="2540594" cy="1905839"/>
          </a:xfrm>
          <a:prstGeom prst="rect">
            <a:avLst/>
          </a:prstGeom>
        </p:spPr>
      </p:pic>
      <p:sp>
        <p:nvSpPr>
          <p:cNvPr id="13" name="Content Placeholder 2">
            <a:extLst>
              <a:ext uri="{FF2B5EF4-FFF2-40B4-BE49-F238E27FC236}">
                <a16:creationId xmlns:a16="http://schemas.microsoft.com/office/drawing/2014/main" id="{5E9F5A4C-0ABC-42D0-943D-76E689031653}"/>
              </a:ext>
            </a:extLst>
          </p:cNvPr>
          <p:cNvSpPr>
            <a:spLocks noGrp="1"/>
          </p:cNvSpPr>
          <p:nvPr>
            <p:ph idx="1"/>
          </p:nvPr>
        </p:nvSpPr>
        <p:spPr>
          <a:xfrm>
            <a:off x="5325816" y="5569340"/>
            <a:ext cx="6639538" cy="800333"/>
          </a:xfrm>
          <a:ln w="12700">
            <a:solidFill>
              <a:schemeClr val="tx2"/>
            </a:solidFill>
          </a:ln>
        </p:spPr>
        <p:txBody>
          <a:bodyPr>
            <a:normAutofit/>
          </a:bodyPr>
          <a:lstStyle/>
          <a:p>
            <a:pPr marL="0" indent="0">
              <a:buNone/>
            </a:pPr>
            <a:r>
              <a:rPr lang="en-US" sz="2000" b="1" dirty="0">
                <a:solidFill>
                  <a:srgbClr val="0070C0"/>
                </a:solidFill>
                <a:sym typeface="Wingdings" panose="05000000000000000000" pitchFamily="2" charset="2"/>
              </a:rPr>
              <a:t>Data taken on wide parameter (detachment) scan</a:t>
            </a:r>
          </a:p>
          <a:p>
            <a:pPr marL="0" indent="0">
              <a:buNone/>
            </a:pPr>
            <a:r>
              <a:rPr lang="en-US" sz="2000" b="1" dirty="0">
                <a:solidFill>
                  <a:srgbClr val="0070C0"/>
                </a:solidFill>
                <a:sym typeface="Wingdings" panose="05000000000000000000" pitchFamily="2" charset="2"/>
              </a:rPr>
              <a:t> Build database, include increasing number of diagnostics</a:t>
            </a:r>
            <a:endParaRPr lang="en-HU" sz="2000" b="1" dirty="0">
              <a:solidFill>
                <a:srgbClr val="0070C0"/>
              </a:solidFill>
            </a:endParaRPr>
          </a:p>
        </p:txBody>
      </p:sp>
      <p:pic>
        <p:nvPicPr>
          <p:cNvPr id="14" name="Picture 13">
            <a:extLst>
              <a:ext uri="{FF2B5EF4-FFF2-40B4-BE49-F238E27FC236}">
                <a16:creationId xmlns:a16="http://schemas.microsoft.com/office/drawing/2014/main" id="{61E463A8-30C2-4FA2-B8E6-D7D7024EC227}"/>
              </a:ext>
            </a:extLst>
          </p:cNvPr>
          <p:cNvPicPr>
            <a:picLocks noChangeAspect="1"/>
          </p:cNvPicPr>
          <p:nvPr/>
        </p:nvPicPr>
        <p:blipFill>
          <a:blip r:embed="rId10"/>
          <a:stretch>
            <a:fillRect/>
          </a:stretch>
        </p:blipFill>
        <p:spPr>
          <a:xfrm>
            <a:off x="0" y="4359842"/>
            <a:ext cx="4623800" cy="2043730"/>
          </a:xfrm>
          <a:prstGeom prst="rect">
            <a:avLst/>
          </a:prstGeom>
        </p:spPr>
      </p:pic>
    </p:spTree>
    <p:extLst>
      <p:ext uri="{BB962C8B-B14F-4D97-AF65-F5344CB8AC3E}">
        <p14:creationId xmlns:p14="http://schemas.microsoft.com/office/powerpoint/2010/main" val="13601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2025: CARS development, first data on Magnum-PSI</a:t>
            </a:r>
            <a:endParaRPr lang="en-HU" dirty="0"/>
          </a:p>
        </p:txBody>
      </p:sp>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p:txBody>
          <a:bodyPr/>
          <a:lstStyle/>
          <a:p>
            <a:pPr marL="0" indent="0">
              <a:buNone/>
            </a:pPr>
            <a:r>
              <a:rPr lang="en-US" dirty="0"/>
              <a:t>Active spectroscopy technique to measure H</a:t>
            </a:r>
            <a:r>
              <a:rPr lang="en-US" baseline="-25000" dirty="0"/>
              <a:t>2</a:t>
            </a:r>
            <a:r>
              <a:rPr lang="en-US" dirty="0"/>
              <a:t> (lower) </a:t>
            </a:r>
            <a:r>
              <a:rPr lang="en-US" dirty="0" err="1"/>
              <a:t>ro-vib</a:t>
            </a:r>
            <a:r>
              <a:rPr lang="en-US" dirty="0"/>
              <a:t> state densities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sym typeface="Wingdings" panose="05000000000000000000" pitchFamily="2" charset="2"/>
              </a:rPr>
              <a:t>								</a:t>
            </a:r>
            <a:r>
              <a:rPr lang="en-US" dirty="0">
                <a:solidFill>
                  <a:srgbClr val="0070C0"/>
                </a:solidFill>
                <a:sym typeface="Wingdings" panose="05000000000000000000" pitchFamily="2" charset="2"/>
              </a:rPr>
              <a:t> See highlight talk by Kay Schutjes</a:t>
            </a:r>
            <a:endParaRPr lang="en-HU" dirty="0">
              <a:solidFill>
                <a:srgbClr val="0070C0"/>
              </a:solidFill>
            </a:endParaRPr>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a:solidFill>
                <a:prstClr val="white"/>
              </a:solidFill>
            </a:endParaRPr>
          </a:p>
        </p:txBody>
      </p:sp>
      <p:pic>
        <p:nvPicPr>
          <p:cNvPr id="6" name="Picture 5">
            <a:extLst>
              <a:ext uri="{FF2B5EF4-FFF2-40B4-BE49-F238E27FC236}">
                <a16:creationId xmlns:a16="http://schemas.microsoft.com/office/drawing/2014/main" id="{CD3D1E03-1B3F-4C68-9E73-A98891184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6536" y="5722069"/>
            <a:ext cx="2461889" cy="622357"/>
          </a:xfrm>
          <a:prstGeom prst="rect">
            <a:avLst/>
          </a:prstGeom>
        </p:spPr>
      </p:pic>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grpSp>
        <p:nvGrpSpPr>
          <p:cNvPr id="8" name="Group 7">
            <a:extLst>
              <a:ext uri="{FF2B5EF4-FFF2-40B4-BE49-F238E27FC236}">
                <a16:creationId xmlns:a16="http://schemas.microsoft.com/office/drawing/2014/main" id="{D0D3CEC1-8D5F-4F52-AD92-58823B5A1A95}"/>
              </a:ext>
            </a:extLst>
          </p:cNvPr>
          <p:cNvGrpSpPr/>
          <p:nvPr/>
        </p:nvGrpSpPr>
        <p:grpSpPr>
          <a:xfrm>
            <a:off x="479376" y="1747959"/>
            <a:ext cx="5138508" cy="3866138"/>
            <a:chOff x="15199855" y="18984445"/>
            <a:chExt cx="9228488" cy="6342522"/>
          </a:xfrm>
        </p:grpSpPr>
        <p:pic>
          <p:nvPicPr>
            <p:cNvPr id="9" name="Picture 8">
              <a:extLst>
                <a:ext uri="{FF2B5EF4-FFF2-40B4-BE49-F238E27FC236}">
                  <a16:creationId xmlns:a16="http://schemas.microsoft.com/office/drawing/2014/main" id="{B1413395-DC9A-4A16-9701-540692ADC622}"/>
                </a:ext>
              </a:extLst>
            </p:cNvPr>
            <p:cNvPicPr>
              <a:picLocks noChangeAspect="1"/>
            </p:cNvPicPr>
            <p:nvPr/>
          </p:nvPicPr>
          <p:blipFill>
            <a:blip r:embed="rId3"/>
            <a:stretch>
              <a:fillRect/>
            </a:stretch>
          </p:blipFill>
          <p:spPr>
            <a:xfrm>
              <a:off x="15199855" y="18984445"/>
              <a:ext cx="9228488" cy="5496969"/>
            </a:xfrm>
            <a:prstGeom prst="rect">
              <a:avLst/>
            </a:prstGeom>
          </p:spPr>
        </p:pic>
        <p:sp>
          <p:nvSpPr>
            <p:cNvPr id="10" name="TextBox 9">
              <a:extLst>
                <a:ext uri="{FF2B5EF4-FFF2-40B4-BE49-F238E27FC236}">
                  <a16:creationId xmlns:a16="http://schemas.microsoft.com/office/drawing/2014/main" id="{11A29098-256A-43ED-B0E7-97A3AE8C37D8}"/>
                </a:ext>
              </a:extLst>
            </p:cNvPr>
            <p:cNvSpPr txBox="1"/>
            <p:nvPr/>
          </p:nvSpPr>
          <p:spPr>
            <a:xfrm>
              <a:off x="15573372" y="24633185"/>
              <a:ext cx="8188822" cy="693782"/>
            </a:xfrm>
            <a:prstGeom prst="rect">
              <a:avLst/>
            </a:prstGeom>
            <a:noFill/>
          </p:spPr>
          <p:txBody>
            <a:bodyPr wrap="square" rtlCol="0">
              <a:spAutoFit/>
            </a:bodyPr>
            <a:lstStyle/>
            <a:p>
              <a:pPr algn="ctr"/>
              <a:endParaRPr lang="en-US" sz="2400" dirty="0">
                <a:solidFill>
                  <a:schemeClr val="bg2"/>
                </a:solidFill>
              </a:endParaRPr>
            </a:p>
          </p:txBody>
        </p:sp>
      </p:grpSp>
      <p:pic>
        <p:nvPicPr>
          <p:cNvPr id="11" name="Picture 10">
            <a:extLst>
              <a:ext uri="{FF2B5EF4-FFF2-40B4-BE49-F238E27FC236}">
                <a16:creationId xmlns:a16="http://schemas.microsoft.com/office/drawing/2014/main" id="{C788FFB3-9281-45A1-A67B-0C32CFBA07F8}"/>
              </a:ext>
            </a:extLst>
          </p:cNvPr>
          <p:cNvPicPr>
            <a:picLocks noChangeAspect="1"/>
          </p:cNvPicPr>
          <p:nvPr/>
        </p:nvPicPr>
        <p:blipFill rotWithShape="1">
          <a:blip r:embed="rId4">
            <a:extLst>
              <a:ext uri="{28A0092B-C50C-407E-A947-70E740481C1C}">
                <a14:useLocalDpi xmlns:a14="http://schemas.microsoft.com/office/drawing/2010/main" val="0"/>
              </a:ext>
            </a:extLst>
          </a:blip>
          <a:srcRect t="18967" b="7180"/>
          <a:stretch/>
        </p:blipFill>
        <p:spPr>
          <a:xfrm>
            <a:off x="6565694" y="1436232"/>
            <a:ext cx="3828201" cy="3754964"/>
          </a:xfrm>
          <a:prstGeom prst="rect">
            <a:avLst/>
          </a:prstGeom>
        </p:spPr>
      </p:pic>
    </p:spTree>
    <p:extLst>
      <p:ext uri="{BB962C8B-B14F-4D97-AF65-F5344CB8AC3E}">
        <p14:creationId xmlns:p14="http://schemas.microsoft.com/office/powerpoint/2010/main" val="202405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Two more diagnostics for plasma characterization</a:t>
            </a:r>
            <a:endParaRPr lang="en-HU" dirty="0"/>
          </a:p>
        </p:txBody>
      </p:sp>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a:xfrm>
            <a:off x="99792" y="3870445"/>
            <a:ext cx="10722179" cy="3477615"/>
          </a:xfrm>
        </p:spPr>
        <p:txBody>
          <a:bodyPr>
            <a:normAutofit/>
          </a:bodyPr>
          <a:lstStyle/>
          <a:p>
            <a:pPr>
              <a:spcBef>
                <a:spcPts val="0"/>
              </a:spcBef>
            </a:pPr>
            <a:r>
              <a:rPr lang="en-US" dirty="0">
                <a:solidFill>
                  <a:srgbClr val="0070C0"/>
                </a:solidFill>
              </a:rPr>
              <a:t>CIS</a:t>
            </a:r>
          </a:p>
          <a:p>
            <a:pPr lvl="1">
              <a:spcBef>
                <a:spcPts val="0"/>
              </a:spcBef>
            </a:pPr>
            <a:r>
              <a:rPr lang="en-US" sz="2000" dirty="0"/>
              <a:t>2D flow velocity measurements</a:t>
            </a:r>
          </a:p>
          <a:p>
            <a:pPr lvl="1">
              <a:spcBef>
                <a:spcPts val="0"/>
              </a:spcBef>
            </a:pPr>
            <a:r>
              <a:rPr lang="en-US" sz="2000" dirty="0"/>
              <a:t>Doppler shift </a:t>
            </a:r>
            <a:r>
              <a:rPr lang="en-US" sz="2000" dirty="0">
                <a:sym typeface="Wingdings" panose="05000000000000000000" pitchFamily="2" charset="2"/>
              </a:rPr>
              <a:t> polarization angle change</a:t>
            </a:r>
            <a:endParaRPr lang="en-US" sz="2000" dirty="0"/>
          </a:p>
          <a:p>
            <a:pPr lvl="1">
              <a:spcBef>
                <a:spcPts val="0"/>
              </a:spcBef>
            </a:pPr>
            <a:r>
              <a:rPr lang="en-US" sz="2000" dirty="0"/>
              <a:t>H lines, </a:t>
            </a:r>
            <a:r>
              <a:rPr lang="en-US" sz="2000" dirty="0" err="1"/>
              <a:t>Ar</a:t>
            </a:r>
            <a:r>
              <a:rPr lang="en-US" sz="2000" dirty="0"/>
              <a:t>, C, …</a:t>
            </a:r>
          </a:p>
          <a:p>
            <a:pPr lvl="1">
              <a:spcBef>
                <a:spcPts val="0"/>
              </a:spcBef>
            </a:pPr>
            <a:r>
              <a:rPr lang="en-US" sz="2000" dirty="0" err="1"/>
              <a:t>Ar</a:t>
            </a:r>
            <a:r>
              <a:rPr lang="en-US" sz="2000" dirty="0"/>
              <a:t> shown to be a good proxy for ion velocity</a:t>
            </a:r>
          </a:p>
          <a:p>
            <a:pPr lvl="1"/>
            <a:endParaRPr lang="en-US" sz="2000" dirty="0"/>
          </a:p>
          <a:p>
            <a:pPr marL="0" indent="0">
              <a:buNone/>
            </a:pPr>
            <a:r>
              <a:rPr lang="en-US" dirty="0">
                <a:solidFill>
                  <a:srgbClr val="0070C0"/>
                </a:solidFill>
                <a:sym typeface="Wingdings" panose="05000000000000000000" pitchFamily="2" charset="2"/>
              </a:rPr>
              <a:t> Adds to already extensive plasma characterization in Magnum-PSI</a:t>
            </a:r>
            <a:endParaRPr lang="en-HU" dirty="0">
              <a:solidFill>
                <a:srgbClr val="0070C0"/>
              </a:solidFill>
            </a:endParaRPr>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a:solidFill>
                <a:prstClr val="white"/>
              </a:solidFill>
            </a:endParaRPr>
          </a:p>
        </p:txBody>
      </p:sp>
      <p:pic>
        <p:nvPicPr>
          <p:cNvPr id="6" name="Picture 5">
            <a:extLst>
              <a:ext uri="{FF2B5EF4-FFF2-40B4-BE49-F238E27FC236}">
                <a16:creationId xmlns:a16="http://schemas.microsoft.com/office/drawing/2014/main" id="{CD3D1E03-1B3F-4C68-9E73-A98891184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6536" y="5722069"/>
            <a:ext cx="2461889" cy="622357"/>
          </a:xfrm>
          <a:prstGeom prst="rect">
            <a:avLst/>
          </a:prstGeom>
        </p:spPr>
      </p:pic>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pic>
        <p:nvPicPr>
          <p:cNvPr id="8" name="Picture 7">
            <a:extLst>
              <a:ext uri="{FF2B5EF4-FFF2-40B4-BE49-F238E27FC236}">
                <a16:creationId xmlns:a16="http://schemas.microsoft.com/office/drawing/2014/main" id="{BEC4F128-E0B0-4F4B-B17C-4073C9E74DC4}"/>
              </a:ext>
            </a:extLst>
          </p:cNvPr>
          <p:cNvPicPr>
            <a:picLocks noChangeAspect="1"/>
          </p:cNvPicPr>
          <p:nvPr/>
        </p:nvPicPr>
        <p:blipFill rotWithShape="1">
          <a:blip r:embed="rId3"/>
          <a:srcRect r="14927"/>
          <a:stretch/>
        </p:blipFill>
        <p:spPr>
          <a:xfrm>
            <a:off x="4293003" y="2387123"/>
            <a:ext cx="3485066" cy="2975248"/>
          </a:xfrm>
          <a:prstGeom prst="rect">
            <a:avLst/>
          </a:prstGeom>
        </p:spPr>
      </p:pic>
      <p:pic>
        <p:nvPicPr>
          <p:cNvPr id="9" name="Picture 8">
            <a:extLst>
              <a:ext uri="{FF2B5EF4-FFF2-40B4-BE49-F238E27FC236}">
                <a16:creationId xmlns:a16="http://schemas.microsoft.com/office/drawing/2014/main" id="{0A00D948-07C8-439A-9B46-144C12937D52}"/>
              </a:ext>
            </a:extLst>
          </p:cNvPr>
          <p:cNvPicPr>
            <a:picLocks noChangeAspect="1"/>
          </p:cNvPicPr>
          <p:nvPr/>
        </p:nvPicPr>
        <p:blipFill>
          <a:blip r:embed="rId4"/>
          <a:stretch>
            <a:fillRect/>
          </a:stretch>
        </p:blipFill>
        <p:spPr>
          <a:xfrm>
            <a:off x="7851532" y="3838331"/>
            <a:ext cx="4340468" cy="1647428"/>
          </a:xfrm>
          <a:prstGeom prst="rect">
            <a:avLst/>
          </a:prstGeom>
        </p:spPr>
      </p:pic>
      <p:grpSp>
        <p:nvGrpSpPr>
          <p:cNvPr id="12" name="Group 11">
            <a:extLst>
              <a:ext uri="{FF2B5EF4-FFF2-40B4-BE49-F238E27FC236}">
                <a16:creationId xmlns:a16="http://schemas.microsoft.com/office/drawing/2014/main" id="{16E192F0-06A3-40C0-A4AB-585332405695}"/>
              </a:ext>
            </a:extLst>
          </p:cNvPr>
          <p:cNvGrpSpPr/>
          <p:nvPr/>
        </p:nvGrpSpPr>
        <p:grpSpPr>
          <a:xfrm>
            <a:off x="629637" y="709184"/>
            <a:ext cx="3862150" cy="2856310"/>
            <a:chOff x="5269043" y="-71090"/>
            <a:chExt cx="4600833" cy="3316630"/>
          </a:xfrm>
        </p:grpSpPr>
        <p:pic>
          <p:nvPicPr>
            <p:cNvPr id="10" name="Picture 9">
              <a:extLst>
                <a:ext uri="{FF2B5EF4-FFF2-40B4-BE49-F238E27FC236}">
                  <a16:creationId xmlns:a16="http://schemas.microsoft.com/office/drawing/2014/main" id="{780ED999-D724-4F67-ACE1-142BA48BD62A}"/>
                </a:ext>
              </a:extLst>
            </p:cNvPr>
            <p:cNvPicPr>
              <a:picLocks noChangeAspect="1"/>
            </p:cNvPicPr>
            <p:nvPr/>
          </p:nvPicPr>
          <p:blipFill rotWithShape="1">
            <a:blip r:embed="rId5"/>
            <a:srcRect l="27398" b="47758"/>
            <a:stretch/>
          </p:blipFill>
          <p:spPr>
            <a:xfrm>
              <a:off x="5269043" y="-71090"/>
              <a:ext cx="4600833" cy="3316630"/>
            </a:xfrm>
            <a:prstGeom prst="rect">
              <a:avLst/>
            </a:prstGeom>
          </p:spPr>
        </p:pic>
        <p:sp>
          <p:nvSpPr>
            <p:cNvPr id="11" name="Rectangle 10">
              <a:extLst>
                <a:ext uri="{FF2B5EF4-FFF2-40B4-BE49-F238E27FC236}">
                  <a16:creationId xmlns:a16="http://schemas.microsoft.com/office/drawing/2014/main" id="{53C64907-C234-4F52-A9BB-61788C8DA2FC}"/>
                </a:ext>
              </a:extLst>
            </p:cNvPr>
            <p:cNvSpPr/>
            <p:nvPr/>
          </p:nvSpPr>
          <p:spPr>
            <a:xfrm>
              <a:off x="8078771" y="2021832"/>
              <a:ext cx="1159497" cy="122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498B5460-AA4F-41A5-94DE-9504FA709375}"/>
              </a:ext>
            </a:extLst>
          </p:cNvPr>
          <p:cNvSpPr/>
          <p:nvPr/>
        </p:nvSpPr>
        <p:spPr>
          <a:xfrm>
            <a:off x="5153950" y="869494"/>
            <a:ext cx="6096000" cy="1600438"/>
          </a:xfrm>
          <a:prstGeom prst="rect">
            <a:avLst/>
          </a:prstGeom>
        </p:spPr>
        <p:txBody>
          <a:bodyPr>
            <a:spAutoFit/>
          </a:bodyPr>
          <a:lstStyle/>
          <a:p>
            <a:pPr marL="285750" indent="-285750">
              <a:buFont typeface="Arial" panose="020B0604020202020204" pitchFamily="34" charset="0"/>
              <a:buChar char="•"/>
            </a:pPr>
            <a:r>
              <a:rPr lang="en-US" sz="2000" dirty="0">
                <a:solidFill>
                  <a:srgbClr val="0070C0"/>
                </a:solidFill>
              </a:rPr>
              <a:t>MANTIS</a:t>
            </a:r>
          </a:p>
          <a:p>
            <a:pPr marL="742950" lvl="1" indent="-285750">
              <a:buFont typeface="Arial" panose="020B0604020202020204" pitchFamily="34" charset="0"/>
              <a:buChar char="•"/>
            </a:pPr>
            <a:r>
              <a:rPr lang="en-US" sz="2000" dirty="0"/>
              <a:t>Multi-spectral Imaging</a:t>
            </a:r>
          </a:p>
          <a:p>
            <a:pPr marL="742950" lvl="1" indent="-285750">
              <a:buFont typeface="Arial" panose="020B0604020202020204" pitchFamily="34" charset="0"/>
              <a:buChar char="•"/>
            </a:pPr>
            <a:r>
              <a:rPr lang="en-US" sz="2000" dirty="0"/>
              <a:t>Simultaneous 2D intensity of (line) radiation</a:t>
            </a:r>
          </a:p>
          <a:p>
            <a:pPr marL="742950" lvl="1" indent="-285750">
              <a:buFont typeface="Arial" panose="020B0604020202020204" pitchFamily="34" charset="0"/>
              <a:buChar char="•"/>
            </a:pPr>
            <a:r>
              <a:rPr lang="en-US" sz="2000" dirty="0"/>
              <a:t>In spring available at Magnum-PSI/UPP</a:t>
            </a:r>
          </a:p>
          <a:p>
            <a:endParaRPr lang="en-US" dirty="0"/>
          </a:p>
        </p:txBody>
      </p:sp>
    </p:spTree>
    <p:extLst>
      <p:ext uri="{BB962C8B-B14F-4D97-AF65-F5344CB8AC3E}">
        <p14:creationId xmlns:p14="http://schemas.microsoft.com/office/powerpoint/2010/main" val="231820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Future ambition: VUV-LIF</a:t>
            </a:r>
            <a:endParaRPr lang="en-HU" dirty="0"/>
          </a:p>
        </p:txBody>
      </p:sp>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a:xfrm>
            <a:off x="678994" y="929072"/>
            <a:ext cx="11103024" cy="5688632"/>
          </a:xfrm>
        </p:spPr>
        <p:txBody>
          <a:bodyPr>
            <a:normAutofit lnSpcReduction="10000"/>
          </a:bodyPr>
          <a:lstStyle/>
          <a:p>
            <a:r>
              <a:rPr lang="en-US" dirty="0"/>
              <a:t>CARS only covers lower </a:t>
            </a:r>
            <a:r>
              <a:rPr lang="en-US" dirty="0" err="1"/>
              <a:t>ro-vib</a:t>
            </a:r>
            <a:r>
              <a:rPr lang="en-US" dirty="0"/>
              <a:t> states</a:t>
            </a:r>
          </a:p>
          <a:p>
            <a:r>
              <a:rPr lang="en-US" dirty="0"/>
              <a:t>VUV-LIF needed for complete </a:t>
            </a:r>
            <a:r>
              <a:rPr lang="en-US" dirty="0" err="1"/>
              <a:t>ro-vib</a:t>
            </a:r>
            <a:r>
              <a:rPr lang="en-US" dirty="0"/>
              <a:t> spectrum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Two VUV spectrometers needed.</a:t>
            </a:r>
          </a:p>
          <a:p>
            <a:pPr marL="0" indent="0">
              <a:buNone/>
            </a:pPr>
            <a:r>
              <a:rPr lang="en-US" dirty="0"/>
              <a:t>In 2025 only passive VUV planned. Active VUV-LIF in ≥2026.</a:t>
            </a:r>
          </a:p>
          <a:p>
            <a:pPr marL="0" indent="0">
              <a:buNone/>
            </a:pP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Prague| 25 March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a:solidFill>
                <a:prstClr val="white"/>
              </a:solidFill>
            </a:endParaRPr>
          </a:p>
        </p:txBody>
      </p:sp>
      <p:pic>
        <p:nvPicPr>
          <p:cNvPr id="6" name="Picture 5">
            <a:extLst>
              <a:ext uri="{FF2B5EF4-FFF2-40B4-BE49-F238E27FC236}">
                <a16:creationId xmlns:a16="http://schemas.microsoft.com/office/drawing/2014/main" id="{CD3D1E03-1B3F-4C68-9E73-A98891184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6536" y="5722069"/>
            <a:ext cx="2461889" cy="622357"/>
          </a:xfrm>
          <a:prstGeom prst="rect">
            <a:avLst/>
          </a:prstGeom>
        </p:spPr>
      </p:pic>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pic>
        <p:nvPicPr>
          <p:cNvPr id="8" name="Picture 7">
            <a:extLst>
              <a:ext uri="{FF2B5EF4-FFF2-40B4-BE49-F238E27FC236}">
                <a16:creationId xmlns:a16="http://schemas.microsoft.com/office/drawing/2014/main" id="{AB86EA97-C7D0-420C-8997-6B88B2106791}"/>
              </a:ext>
            </a:extLst>
          </p:cNvPr>
          <p:cNvPicPr>
            <a:picLocks noChangeAspect="1"/>
          </p:cNvPicPr>
          <p:nvPr/>
        </p:nvPicPr>
        <p:blipFill>
          <a:blip r:embed="rId3"/>
          <a:stretch>
            <a:fillRect/>
          </a:stretch>
        </p:blipFill>
        <p:spPr>
          <a:xfrm>
            <a:off x="568515" y="1866252"/>
            <a:ext cx="5439266" cy="3403257"/>
          </a:xfrm>
          <a:prstGeom prst="rect">
            <a:avLst/>
          </a:prstGeom>
        </p:spPr>
      </p:pic>
      <p:pic>
        <p:nvPicPr>
          <p:cNvPr id="9" name="Picture 8">
            <a:extLst>
              <a:ext uri="{FF2B5EF4-FFF2-40B4-BE49-F238E27FC236}">
                <a16:creationId xmlns:a16="http://schemas.microsoft.com/office/drawing/2014/main" id="{64C0A093-C21F-4BF2-9F0C-DFF64ABAC1FA}"/>
              </a:ext>
            </a:extLst>
          </p:cNvPr>
          <p:cNvPicPr>
            <a:picLocks noChangeAspect="1"/>
          </p:cNvPicPr>
          <p:nvPr/>
        </p:nvPicPr>
        <p:blipFill>
          <a:blip r:embed="rId4"/>
          <a:stretch>
            <a:fillRect/>
          </a:stretch>
        </p:blipFill>
        <p:spPr>
          <a:xfrm>
            <a:off x="7569724" y="1602964"/>
            <a:ext cx="4339624" cy="2816083"/>
          </a:xfrm>
          <a:prstGeom prst="rect">
            <a:avLst/>
          </a:prstGeom>
        </p:spPr>
      </p:pic>
      <p:sp>
        <p:nvSpPr>
          <p:cNvPr id="10" name="Content Placeholder 21">
            <a:extLst>
              <a:ext uri="{FF2B5EF4-FFF2-40B4-BE49-F238E27FC236}">
                <a16:creationId xmlns:a16="http://schemas.microsoft.com/office/drawing/2014/main" id="{1547C15E-F035-420E-9E63-A3F4D6C6DFD5}"/>
              </a:ext>
            </a:extLst>
          </p:cNvPr>
          <p:cNvSpPr txBox="1">
            <a:spLocks/>
          </p:cNvSpPr>
          <p:nvPr/>
        </p:nvSpPr>
        <p:spPr>
          <a:xfrm>
            <a:off x="7931021" y="4483406"/>
            <a:ext cx="4105656" cy="626561"/>
          </a:xfrm>
          <a:prstGeom prst="rect">
            <a:avLst/>
          </a:prstGeom>
        </p:spPr>
        <p:txBody>
          <a:bodyPr/>
          <a:lst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err="1">
                <a:solidFill>
                  <a:schemeClr val="tx1"/>
                </a:solidFill>
              </a:rPr>
              <a:t>Vankan</a:t>
            </a:r>
            <a:r>
              <a:rPr lang="en-US" sz="2000" dirty="0">
                <a:solidFill>
                  <a:schemeClr val="tx1"/>
                </a:solidFill>
              </a:rPr>
              <a:t> et al.</a:t>
            </a:r>
          </a:p>
        </p:txBody>
      </p:sp>
    </p:spTree>
    <p:extLst>
      <p:ext uri="{BB962C8B-B14F-4D97-AF65-F5344CB8AC3E}">
        <p14:creationId xmlns:p14="http://schemas.microsoft.com/office/powerpoint/2010/main" val="457577015"/>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22FF28-6CAC-40D9-B3BE-DA4AA3273CC9}">
  <ds:schemaRefs>
    <ds:schemaRef ds:uri="http://schemas.microsoft.com/sharepoint/v3/contenttype/forms"/>
  </ds:schemaRefs>
</ds:datastoreItem>
</file>

<file path=customXml/itemProps2.xml><?xml version="1.0" encoding="utf-8"?>
<ds:datastoreItem xmlns:ds="http://schemas.openxmlformats.org/officeDocument/2006/customXml" ds:itemID="{0E8EE7C9-ECD7-4BCA-AD35-42C1959343C6}">
  <ds:schemaRefs>
    <ds:schemaRef ds:uri="cbbfa1f3-60c2-42de-b5b6-3ee8cb87d964"/>
    <ds:schemaRef ds:uri="e5ba6352-0726-4226-96e7-82f7f1c59a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FD49AD-6A3B-49D0-B154-A3C5A5485D0C}">
  <ds:schemaRefs>
    <ds:schemaRef ds:uri="http://schemas.microsoft.com/office/2006/metadata/properties"/>
    <ds:schemaRef ds:uri="http://purl.org/dc/elements/1.1/"/>
    <ds:schemaRef ds:uri="http://www.w3.org/XML/1998/namespace"/>
    <ds:schemaRef ds:uri="cbbfa1f3-60c2-42de-b5b6-3ee8cb87d964"/>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e5ba6352-0726-4226-96e7-82f7f1c59ac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300</TotalTime>
  <Words>1592</Words>
  <Application>Microsoft Office PowerPoint</Application>
  <PresentationFormat>Widescreen</PresentationFormat>
  <Paragraphs>256</Paragraphs>
  <Slides>20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SimSun</vt:lpstr>
      <vt:lpstr>Aptos</vt:lpstr>
      <vt:lpstr>Arial</vt:lpstr>
      <vt:lpstr>Calibri</vt:lpstr>
      <vt:lpstr>Cambria Math</vt:lpstr>
      <vt:lpstr>Open Sans</vt:lpstr>
      <vt:lpstr>Poppins</vt:lpstr>
      <vt:lpstr>Times New Roman</vt:lpstr>
      <vt:lpstr>Wingdings</vt:lpstr>
      <vt:lpstr>EUROfusion.1line_5_3_2019</vt:lpstr>
      <vt:lpstr>Update and Plans SPX</vt:lpstr>
      <vt:lpstr>WP-PWIE SPX: Plasma characterization, laser based diagnostic development</vt:lpstr>
      <vt:lpstr>Motivation SP X.1</vt:lpstr>
      <vt:lpstr>SP X.1</vt:lpstr>
      <vt:lpstr>D001: 2024: Successful TALIF campaign on Magnum-PSI</vt:lpstr>
      <vt:lpstr>TALIF Data: H atomic density</vt:lpstr>
      <vt:lpstr>2025: CARS development, first data on Magnum-PSI</vt:lpstr>
      <vt:lpstr>Two more diagnostics for plasma characterization</vt:lpstr>
      <vt:lpstr>Future ambition: VUV-LIF</vt:lpstr>
      <vt:lpstr>D002: Atomic and Molecular Spectroscopy of Hydrogen and Deuterium  Plasma at PSI-2</vt:lpstr>
      <vt:lpstr>Hyperspectral camera vs MANTIS</vt:lpstr>
      <vt:lpstr>D003: VUV-spectrometer for Magnum-PSI/UPP</vt:lpstr>
      <vt:lpstr>Plans for 2025</vt:lpstr>
      <vt:lpstr>D004: Interpretation spectroscopy results using spectra simulation and (CR) modelling with YACORA and development VUV-OES</vt:lpstr>
      <vt:lpstr>2024: Evaluating VIS spectra from Magnum-PSI</vt:lpstr>
      <vt:lpstr>2025: VUV spectroscopy on UPP; 2 options</vt:lpstr>
      <vt:lpstr>SP X.2 still needs to be updated for 2025</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Ivo Classen</cp:lastModifiedBy>
  <cp:revision>43</cp:revision>
  <dcterms:created xsi:type="dcterms:W3CDTF">2023-11-15T09:40:03Z</dcterms:created>
  <dcterms:modified xsi:type="dcterms:W3CDTF">2025-03-24T20:29:02Z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