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eps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371" r:id="rId3"/>
    <p:sldId id="367" r:id="rId4"/>
    <p:sldId id="286" r:id="rId5"/>
    <p:sldId id="353" r:id="rId6"/>
    <p:sldId id="372" r:id="rId7"/>
    <p:sldId id="375" r:id="rId8"/>
    <p:sldId id="374" r:id="rId9"/>
    <p:sldId id="373" r:id="rId10"/>
    <p:sldId id="366" r:id="rId11"/>
    <p:sldId id="261" r:id="rId12"/>
    <p:sldId id="368" r:id="rId13"/>
    <p:sldId id="369" r:id="rId14"/>
    <p:sldId id="370" r:id="rId15"/>
    <p:sldId id="376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95944-E6AD-439C-BA1E-31E5013265E2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EEDC2-D90B-49A1-8842-4790DE1CA6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791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13.10.2021</a:t>
            </a:r>
          </a:p>
        </p:txBody>
      </p:sp>
    </p:spTree>
    <p:extLst>
      <p:ext uri="{BB962C8B-B14F-4D97-AF65-F5344CB8AC3E}">
        <p14:creationId xmlns:p14="http://schemas.microsoft.com/office/powerpoint/2010/main" val="253331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6169F-B6D7-4EC6-B97B-DAAEB3728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BEE9BC-187F-4E43-9A77-17830AC1B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2B2205-E15B-4492-9ED8-A7DC1ADE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BEAE08-B4EE-4833-991F-67F7C1FD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4797C5-9596-428E-AD7A-62457BDF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44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FADE2-62C2-44D0-955B-B4DEBBB7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007354D-7B9B-44EC-8782-1D4372A7B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C32B5D-1006-4BDC-86DF-A39DC81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0E2DE5-9574-41CC-9E28-06085C73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69C9B3-AF48-4FC9-855C-D9D09C49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975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EDC431F-2D29-4E98-A613-84718EAC5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33847D-99C9-48B0-97C6-935550B38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F8D66D-B7AA-4AA6-9159-20F97409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E9FD42-5FBA-40D2-B9E5-0D7D6B0E7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BB6E7C-B2A8-42EC-9DA6-92E673C2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772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381" y="2348880"/>
            <a:ext cx="11329259" cy="1296144"/>
          </a:xfrm>
        </p:spPr>
        <p:txBody>
          <a:bodyPr>
            <a:noAutofit/>
          </a:bodyPr>
          <a:lstStyle>
            <a:lvl1pPr algn="l">
              <a:defRPr sz="4667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7381" y="4293096"/>
            <a:ext cx="5856651" cy="432048"/>
          </a:xfrm>
        </p:spPr>
        <p:txBody>
          <a:bodyPr>
            <a:normAutofit/>
          </a:bodyPr>
          <a:lstStyle>
            <a:lvl1pPr marL="0" indent="0" algn="l">
              <a:buNone/>
              <a:defRPr sz="2933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207435" y="-457199"/>
            <a:ext cx="14351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27383" y="5691684"/>
            <a:ext cx="1727167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7632172" y="5661248"/>
            <a:ext cx="4224469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4307044" y="40252897"/>
            <a:ext cx="13233195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24510244" y="40405297"/>
            <a:ext cx="13233195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24713444" y="40557697"/>
            <a:ext cx="13233195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24916644" y="40710097"/>
            <a:ext cx="13233195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5562461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933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12192000" cy="5568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760001"/>
            <a:ext cx="4608512" cy="8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E8165-BCB0-4603-B5BA-9BD3E653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BDA6F-585A-4798-B742-A7BBCC441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2BFEAC-2107-49BD-9182-8BC949A9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78B119-F7EC-46E3-8F09-82695623C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ED4C9C-BD29-42DF-BB68-E4D25683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64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F8BE5-548D-454A-AFB7-3ADFD6C3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73AF8F-24A7-4966-B762-EA1B85787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654C11-FA67-4A54-8145-C7387C80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B53D3D-648E-403B-A799-8236C7CD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79C44B-5303-4A9F-AC8C-D00557CBC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452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6FC85-032F-4A15-9D22-B467EB55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51A49-F248-45D1-B223-D31751F91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7B7D991-308B-4A61-BDF4-0A36D63F2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38AB1B-C358-4EC9-96EB-9E28B0FD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46BCAF-7FF5-4D6D-B0CC-61A2D2B7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DE83F91-3707-421E-AD32-02DD59730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42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302C7F-0FF5-464F-A51C-E5DE853B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D40EE-34B2-4655-BE59-A2E43C53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3DCD3-ECD4-4864-A031-56FC7EC2E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B6A7EF8-EA1B-411F-9DA4-23CAE82B0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EC6E5BF-5253-4374-8ECB-CA957D761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62A83E3-4057-4A43-BA13-7D57409B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1C1BB7-6513-44BF-8EBA-06628192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5408304-E2DB-4E53-9035-FB091ECD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01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7AEAA-0E30-4A6F-9A85-F27F8694B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F6DA56-F36B-4424-89AE-0973FE2C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BA6C3C-2772-4C95-B3E5-40F96A344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62FABE-DEC0-4B1A-8D55-DDC4CE62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3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3C0AB8-F0E2-4983-9BB0-0AE53E50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1BE36EB-ABC0-403A-A3FD-A69C9DFEA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5F96AC-6E62-4434-BF1E-604B37F8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7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7A1978-8832-40DF-AF5C-CB3E4BF3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C85A0F-A7C0-4294-A5C0-4DDC6C8EA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2CFD7-A958-4A0D-B011-C2B38F85D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79FB82-7AA2-4E03-B6CF-02EFB9C2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226CDC-55A8-4874-9903-562440A3B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A73BF9-167C-49BE-A337-9D5D6327B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3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F753E-5968-471F-BC20-7B37FF871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553965-32C9-4726-B675-9400199067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CF41C6-427A-4CA9-8D14-AC183852D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B4690E-7763-4FF1-838F-5D9FD631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6B61B7-9857-432E-837E-42D8102F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471B61-F72E-4266-8E11-EDB2030F9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6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2EEC896-2788-42DE-940F-FB30DB90E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ED3F4F-93C6-450C-8981-69ADF52B2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F99EAC-D9FD-4129-ACD2-6B853D45F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48F6-2EFC-40A8-A3EB-5E43733D40E3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8F1797-E9ED-4B8D-8A95-9BF1929C1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112D52-4D6F-47D3-A10C-0577211D2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C51E-DCD9-4BE0-B3A4-645628124E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22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doi.org/10.13154/294-85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p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370" y="3080088"/>
            <a:ext cx="11329259" cy="129614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/>
              <a:t>VIS and VUV Spectroscopy of Atomic and Molecular Hydrogen at PSI-2</a:t>
            </a:r>
            <a:br>
              <a:rPr lang="de-DE" dirty="0"/>
            </a:br>
            <a:r>
              <a:rPr lang="en-US" dirty="0"/>
              <a:t> 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5" name="Rechteck 4"/>
          <p:cNvSpPr/>
          <p:nvPr/>
        </p:nvSpPr>
        <p:spPr>
          <a:xfrm>
            <a:off x="119336" y="3273368"/>
            <a:ext cx="1180931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/>
              <a:t>O. Marchuk</a:t>
            </a:r>
            <a:r>
              <a:rPr lang="de-DE" dirty="0"/>
              <a:t>, M. Sackers, V. </a:t>
            </a:r>
            <a:r>
              <a:rPr lang="de-DE" dirty="0" err="1"/>
              <a:t>Kotov</a:t>
            </a:r>
            <a:r>
              <a:rPr lang="de-DE" dirty="0"/>
              <a:t>, G. </a:t>
            </a:r>
            <a:r>
              <a:rPr lang="de-DE" dirty="0" err="1"/>
              <a:t>Sergienko</a:t>
            </a:r>
            <a:r>
              <a:rPr lang="de-DE" dirty="0"/>
              <a:t>, M. Reinhart, S. Brezinsek and A. Kreter </a:t>
            </a:r>
          </a:p>
          <a:p>
            <a:endParaRPr lang="de-DE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Forschungszentrum Jülich GmbH – Institute </a:t>
            </a:r>
            <a:r>
              <a:rPr lang="de-DE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Fusion Energy and </a:t>
            </a:r>
            <a:r>
              <a:rPr lang="de-DE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Nuclear</a:t>
            </a: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Waste</a:t>
            </a:r>
            <a:r>
              <a:rPr lang="de-DE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Management - Plasmaphysik,</a:t>
            </a:r>
          </a:p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Partner of the Trilateral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Euregio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Cluster (TEC), 52425 </a:t>
            </a:r>
            <a:r>
              <a:rPr lang="en-US" sz="16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Jülich</a:t>
            </a:r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 Germany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5733256"/>
            <a:ext cx="2211928" cy="64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5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9E864-1CAE-4823-A3A7-F9D9E4FB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" y="84683"/>
            <a:ext cx="10058400" cy="457200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Progress in VUV</a:t>
            </a:r>
            <a:r>
              <a:rPr lang="de-DE" b="1" cap="none" dirty="0"/>
              <a:t> </a:t>
            </a:r>
            <a:r>
              <a:rPr lang="de-DE" b="1" cap="none" dirty="0" err="1"/>
              <a:t>spectroscopy</a:t>
            </a:r>
            <a:r>
              <a:rPr lang="de-DE" b="1" cap="none" dirty="0"/>
              <a:t> at PSI-2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6092E5-6B71-4C2E-ABFC-1DA4A58D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97" y="807850"/>
            <a:ext cx="6466786" cy="27311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6C2E08-12EB-400C-B7B8-07E050A7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537" y="838348"/>
            <a:ext cx="3852153" cy="287938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75AF973-59F9-46B1-90C5-359D96A81331}"/>
              </a:ext>
            </a:extLst>
          </p:cNvPr>
          <p:cNvSpPr txBox="1"/>
          <p:nvPr/>
        </p:nvSpPr>
        <p:spPr>
          <a:xfrm>
            <a:off x="42213" y="4184235"/>
            <a:ext cx="3609450" cy="25853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/>
              <a:t>VUV </a:t>
            </a:r>
            <a:r>
              <a:rPr lang="de-DE" dirty="0" err="1"/>
              <a:t>Spectrometer</a:t>
            </a:r>
            <a:r>
              <a:rPr lang="de-DE" dirty="0"/>
              <a:t>:</a:t>
            </a:r>
          </a:p>
          <a:p>
            <a:r>
              <a:rPr lang="de-DE" dirty="0"/>
              <a:t>McPherson </a:t>
            </a:r>
            <a:r>
              <a:rPr lang="de-DE" dirty="0" err="1"/>
              <a:t>Seya-Namioka</a:t>
            </a:r>
            <a:r>
              <a:rPr lang="de-DE" dirty="0"/>
              <a:t> ½ m</a:t>
            </a:r>
          </a:p>
          <a:p>
            <a:endParaRPr lang="de-DE" dirty="0"/>
          </a:p>
          <a:p>
            <a:r>
              <a:rPr lang="de-DE" dirty="0" err="1"/>
              <a:t>Grating</a:t>
            </a:r>
            <a:r>
              <a:rPr lang="de-DE" dirty="0"/>
              <a:t>: 1200 g/mm</a:t>
            </a:r>
          </a:p>
          <a:p>
            <a:r>
              <a:rPr lang="de-DE" dirty="0"/>
              <a:t>Blaze </a:t>
            </a:r>
            <a:r>
              <a:rPr lang="de-DE" dirty="0" err="1"/>
              <a:t>wavelength</a:t>
            </a:r>
            <a:r>
              <a:rPr lang="de-DE" dirty="0"/>
              <a:t> – 150 </a:t>
            </a:r>
            <a:r>
              <a:rPr lang="de-DE" dirty="0" err="1"/>
              <a:t>nm</a:t>
            </a:r>
            <a:endParaRPr lang="de-DE" dirty="0"/>
          </a:p>
          <a:p>
            <a:r>
              <a:rPr lang="de-DE" dirty="0" err="1"/>
              <a:t>Detector</a:t>
            </a:r>
            <a:r>
              <a:rPr lang="de-DE" dirty="0"/>
              <a:t>: PMT R6095 (Hamamatsu)</a:t>
            </a:r>
          </a:p>
          <a:p>
            <a:r>
              <a:rPr lang="de-DE" dirty="0"/>
              <a:t>                + </a:t>
            </a:r>
            <a:r>
              <a:rPr lang="de-DE" dirty="0" err="1"/>
              <a:t>Scintillator</a:t>
            </a:r>
            <a:r>
              <a:rPr lang="de-DE" dirty="0"/>
              <a:t> (McPherson)</a:t>
            </a:r>
          </a:p>
          <a:p>
            <a:r>
              <a:rPr lang="de-DE" dirty="0"/>
              <a:t> </a:t>
            </a:r>
          </a:p>
          <a:p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:  104 </a:t>
            </a:r>
            <a:r>
              <a:rPr lang="de-DE" dirty="0" err="1"/>
              <a:t>nm</a:t>
            </a:r>
            <a:r>
              <a:rPr lang="de-DE" dirty="0"/>
              <a:t> – 300 </a:t>
            </a:r>
            <a:r>
              <a:rPr lang="de-DE" dirty="0" err="1"/>
              <a:t>nm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CA44B1F-EE8C-4AA5-B588-A0C42C349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50" y="4625254"/>
            <a:ext cx="2365111" cy="1703287"/>
          </a:xfrm>
          <a:prstGeom prst="rect">
            <a:avLst/>
          </a:prstGeom>
        </p:spPr>
      </p:pic>
      <p:cxnSp>
        <p:nvCxnSpPr>
          <p:cNvPr id="15" name="Verbinder: gewinkelt 14">
            <a:extLst>
              <a:ext uri="{FF2B5EF4-FFF2-40B4-BE49-F238E27FC236}">
                <a16:creationId xmlns:a16="http://schemas.microsoft.com/office/drawing/2014/main" id="{DEFE4CBE-BDF9-4064-A6BB-03CBAF5E169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82656" y="3927123"/>
            <a:ext cx="605002" cy="422586"/>
          </a:xfrm>
          <a:prstGeom prst="bentConnector3">
            <a:avLst>
              <a:gd name="adj1" fmla="val 405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FD71C21-4817-46E7-9D0F-0E0EA1B13A98}"/>
              </a:ext>
            </a:extLst>
          </p:cNvPr>
          <p:cNvCxnSpPr>
            <a:cxnSpLocks/>
          </p:cNvCxnSpPr>
          <p:nvPr/>
        </p:nvCxnSpPr>
        <p:spPr>
          <a:xfrm>
            <a:off x="4549463" y="912483"/>
            <a:ext cx="0" cy="4133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AE5569E5-CFE5-4A6D-9D20-8A314291DAA6}"/>
              </a:ext>
            </a:extLst>
          </p:cNvPr>
          <p:cNvSpPr txBox="1"/>
          <p:nvPr/>
        </p:nvSpPr>
        <p:spPr>
          <a:xfrm>
            <a:off x="4616824" y="663498"/>
            <a:ext cx="71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VIS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9962E1F-EF0D-4578-9633-49512FE08B31}"/>
              </a:ext>
            </a:extLst>
          </p:cNvPr>
          <p:cNvSpPr txBox="1"/>
          <p:nvPr/>
        </p:nvSpPr>
        <p:spPr>
          <a:xfrm>
            <a:off x="4616824" y="3559642"/>
            <a:ext cx="91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VUV</a:t>
            </a:r>
          </a:p>
        </p:txBody>
      </p:sp>
      <p:sp>
        <p:nvSpPr>
          <p:cNvPr id="33" name="Pfeil: nach rechts 32">
            <a:extLst>
              <a:ext uri="{FF2B5EF4-FFF2-40B4-BE49-F238E27FC236}">
                <a16:creationId xmlns:a16="http://schemas.microsoft.com/office/drawing/2014/main" id="{37CB8BD3-DC32-4179-B111-AF6E30D51DC0}"/>
              </a:ext>
            </a:extLst>
          </p:cNvPr>
          <p:cNvSpPr/>
          <p:nvPr/>
        </p:nvSpPr>
        <p:spPr>
          <a:xfrm>
            <a:off x="10368307" y="5885203"/>
            <a:ext cx="128016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6CAD268-20D9-40F0-9BCE-7543A0572CB7}"/>
              </a:ext>
            </a:extLst>
          </p:cNvPr>
          <p:cNvSpPr txBox="1"/>
          <p:nvPr/>
        </p:nvSpPr>
        <p:spPr>
          <a:xfrm>
            <a:off x="10178993" y="5382146"/>
            <a:ext cx="165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to</a:t>
            </a:r>
            <a:r>
              <a:rPr lang="de-DE" b="1" dirty="0"/>
              <a:t> PSI-2 Plasma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D2F6B87-7DEC-40CC-850E-78E98FDE34C1}"/>
              </a:ext>
            </a:extLst>
          </p:cNvPr>
          <p:cNvSpPr/>
          <p:nvPr/>
        </p:nvSpPr>
        <p:spPr>
          <a:xfrm>
            <a:off x="9542931" y="5843358"/>
            <a:ext cx="57863" cy="5408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C89EB7D-9D18-4650-A508-C2508E82C6EF}"/>
              </a:ext>
            </a:extLst>
          </p:cNvPr>
          <p:cNvSpPr txBox="1"/>
          <p:nvPr/>
        </p:nvSpPr>
        <p:spPr>
          <a:xfrm>
            <a:off x="9254604" y="6384247"/>
            <a:ext cx="285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LiF</a:t>
            </a:r>
            <a:r>
              <a:rPr lang="de-DE" sz="1400" dirty="0"/>
              <a:t> </a:t>
            </a:r>
            <a:r>
              <a:rPr lang="de-DE" sz="1400" dirty="0" err="1"/>
              <a:t>window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100" dirty="0"/>
              <a:t>(</a:t>
            </a:r>
            <a:r>
              <a:rPr lang="de-DE" sz="1100" dirty="0" err="1"/>
              <a:t>to</a:t>
            </a:r>
            <a:r>
              <a:rPr lang="de-DE" sz="1100" dirty="0"/>
              <a:t> </a:t>
            </a:r>
            <a:r>
              <a:rPr lang="de-DE" sz="1100" dirty="0" err="1"/>
              <a:t>supress</a:t>
            </a:r>
            <a:r>
              <a:rPr lang="de-DE" sz="1100" dirty="0"/>
              <a:t> 2nd </a:t>
            </a:r>
            <a:r>
              <a:rPr lang="de-DE" sz="1100" dirty="0" err="1"/>
              <a:t>order</a:t>
            </a:r>
            <a:r>
              <a:rPr lang="de-DE" sz="1100" dirty="0"/>
              <a:t> and </a:t>
            </a:r>
            <a:r>
              <a:rPr lang="de-DE" sz="1100" dirty="0" err="1"/>
              <a:t>protect</a:t>
            </a:r>
            <a:r>
              <a:rPr lang="de-DE" sz="1100" dirty="0"/>
              <a:t> DUV </a:t>
            </a:r>
            <a:r>
              <a:rPr lang="de-DE" sz="1100" dirty="0" err="1"/>
              <a:t>mirror</a:t>
            </a:r>
            <a:r>
              <a:rPr lang="de-DE" sz="1400" dirty="0"/>
              <a:t>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2B71DF5-8AA1-4197-8A05-D00CFBD962C5}"/>
              </a:ext>
            </a:extLst>
          </p:cNvPr>
          <p:cNvSpPr/>
          <p:nvPr/>
        </p:nvSpPr>
        <p:spPr>
          <a:xfrm rot="19520527">
            <a:off x="8355827" y="5898724"/>
            <a:ext cx="98611" cy="5408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01437B5-723C-4719-994C-9D58ECA4A3B9}"/>
              </a:ext>
            </a:extLst>
          </p:cNvPr>
          <p:cNvCxnSpPr>
            <a:stCxn id="37" idx="3"/>
          </p:cNvCxnSpPr>
          <p:nvPr/>
        </p:nvCxnSpPr>
        <p:spPr>
          <a:xfrm flipV="1">
            <a:off x="8445690" y="6113802"/>
            <a:ext cx="2821075" cy="2732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16D5ECB-1FA7-4426-B471-A214146DCFAE}"/>
              </a:ext>
            </a:extLst>
          </p:cNvPr>
          <p:cNvCxnSpPr>
            <a:cxnSpLocks/>
          </p:cNvCxnSpPr>
          <p:nvPr/>
        </p:nvCxnSpPr>
        <p:spPr>
          <a:xfrm flipH="1" flipV="1">
            <a:off x="8441580" y="4989121"/>
            <a:ext cx="3810" cy="1096192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79AE2038-EE29-41FA-BDE2-D19204B841B6}"/>
              </a:ext>
            </a:extLst>
          </p:cNvPr>
          <p:cNvSpPr txBox="1"/>
          <p:nvPr/>
        </p:nvSpPr>
        <p:spPr>
          <a:xfrm>
            <a:off x="7958645" y="6297625"/>
            <a:ext cx="12677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DUV Mirror</a:t>
            </a:r>
          </a:p>
          <a:p>
            <a:r>
              <a:rPr lang="de-DE" sz="1100" dirty="0"/>
              <a:t>(</a:t>
            </a:r>
            <a:r>
              <a:rPr lang="de-DE" sz="1100" dirty="0" err="1"/>
              <a:t>movable</a:t>
            </a:r>
            <a:r>
              <a:rPr lang="de-DE" sz="1100" dirty="0"/>
              <a:t>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6375A20-C1D4-4842-9FAE-73E2FD954A41}"/>
              </a:ext>
            </a:extLst>
          </p:cNvPr>
          <p:cNvSpPr txBox="1"/>
          <p:nvPr/>
        </p:nvSpPr>
        <p:spPr>
          <a:xfrm>
            <a:off x="8511680" y="4672943"/>
            <a:ext cx="2826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DUV </a:t>
            </a:r>
            <a:r>
              <a:rPr lang="de-DE" dirty="0" err="1"/>
              <a:t>Parabolic</a:t>
            </a:r>
            <a:r>
              <a:rPr lang="de-DE" dirty="0"/>
              <a:t> Mirror, f =  8“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9D404130-6D13-4458-AE4C-C56306B90C44}"/>
              </a:ext>
            </a:extLst>
          </p:cNvPr>
          <p:cNvCxnSpPr>
            <a:cxnSpLocks/>
          </p:cNvCxnSpPr>
          <p:nvPr/>
        </p:nvCxnSpPr>
        <p:spPr>
          <a:xfrm flipV="1">
            <a:off x="6570749" y="5013783"/>
            <a:ext cx="1868721" cy="20088"/>
          </a:xfrm>
          <a:prstGeom prst="line">
            <a:avLst/>
          </a:prstGeom>
          <a:ln w="31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Bogen 57">
            <a:extLst>
              <a:ext uri="{FF2B5EF4-FFF2-40B4-BE49-F238E27FC236}">
                <a16:creationId xmlns:a16="http://schemas.microsoft.com/office/drawing/2014/main" id="{7E757F4B-FF0C-477C-A3FD-799A780362DA}"/>
              </a:ext>
            </a:extLst>
          </p:cNvPr>
          <p:cNvSpPr/>
          <p:nvPr/>
        </p:nvSpPr>
        <p:spPr>
          <a:xfrm>
            <a:off x="7666957" y="4888526"/>
            <a:ext cx="926309" cy="84120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>
            <a:extLst>
              <a:ext uri="{FF2B5EF4-FFF2-40B4-BE49-F238E27FC236}">
                <a16:creationId xmlns:a16="http://schemas.microsoft.com/office/drawing/2014/main" id="{823BDED8-A07F-4D21-B243-0E0F95EAB526}"/>
              </a:ext>
            </a:extLst>
          </p:cNvPr>
          <p:cNvCxnSpPr>
            <a:cxnSpLocks/>
          </p:cNvCxnSpPr>
          <p:nvPr/>
        </p:nvCxnSpPr>
        <p:spPr>
          <a:xfrm flipH="1" flipV="1">
            <a:off x="6570749" y="5033871"/>
            <a:ext cx="2022518" cy="275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7DF45CCE-E127-4CC2-9320-8A41491AA5E7}"/>
              </a:ext>
            </a:extLst>
          </p:cNvPr>
          <p:cNvCxnSpPr>
            <a:cxnSpLocks/>
          </p:cNvCxnSpPr>
          <p:nvPr/>
        </p:nvCxnSpPr>
        <p:spPr>
          <a:xfrm flipH="1">
            <a:off x="6570749" y="4896408"/>
            <a:ext cx="1553144" cy="13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>
            <a:extLst>
              <a:ext uri="{FF2B5EF4-FFF2-40B4-BE49-F238E27FC236}">
                <a16:creationId xmlns:a16="http://schemas.microsoft.com/office/drawing/2014/main" id="{2693A8EA-C29B-4AE3-9504-D219E702E467}"/>
              </a:ext>
            </a:extLst>
          </p:cNvPr>
          <p:cNvSpPr/>
          <p:nvPr/>
        </p:nvSpPr>
        <p:spPr>
          <a:xfrm flipH="1">
            <a:off x="6566208" y="4840428"/>
            <a:ext cx="21328" cy="400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71D40F45-5A5B-4BB6-BC3C-ED40E1B36B63}"/>
              </a:ext>
            </a:extLst>
          </p:cNvPr>
          <p:cNvSpPr txBox="1"/>
          <p:nvPr/>
        </p:nvSpPr>
        <p:spPr>
          <a:xfrm>
            <a:off x="6249251" y="4592834"/>
            <a:ext cx="9396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slit</a:t>
            </a:r>
            <a:r>
              <a:rPr lang="de-DE" sz="1000" dirty="0"/>
              <a:t> (5mm x W)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8502B039-C30F-4E26-B0FD-047F38C25ECE}"/>
              </a:ext>
            </a:extLst>
          </p:cNvPr>
          <p:cNvSpPr txBox="1"/>
          <p:nvPr/>
        </p:nvSpPr>
        <p:spPr>
          <a:xfrm>
            <a:off x="6220503" y="5255305"/>
            <a:ext cx="9813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W = 20.. 50 </a:t>
            </a:r>
            <a:r>
              <a:rPr lang="de-DE" sz="1000" dirty="0">
                <a:sym typeface="Symbol" panose="05050102010706020507" pitchFamily="18" charset="2"/>
              </a:rPr>
              <a:t>m</a:t>
            </a:r>
            <a:endParaRPr lang="de-DE" sz="1000" dirty="0"/>
          </a:p>
        </p:txBody>
      </p:sp>
      <p:pic>
        <p:nvPicPr>
          <p:cNvPr id="72" name="Grafik 71">
            <a:extLst>
              <a:ext uri="{FF2B5EF4-FFF2-40B4-BE49-F238E27FC236}">
                <a16:creationId xmlns:a16="http://schemas.microsoft.com/office/drawing/2014/main" id="{69B0770C-9FF5-4CA1-BAFB-CE639BDF42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203" y="5945310"/>
            <a:ext cx="1073054" cy="630166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56AC05C4-E83B-4124-AA46-F161777458B0}"/>
              </a:ext>
            </a:extLst>
          </p:cNvPr>
          <p:cNvSpPr txBox="1"/>
          <p:nvPr/>
        </p:nvSpPr>
        <p:spPr>
          <a:xfrm>
            <a:off x="6587536" y="6575476"/>
            <a:ext cx="1402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Optics</a:t>
            </a:r>
            <a:r>
              <a:rPr lang="de-DE" sz="1600" dirty="0"/>
              <a:t> </a:t>
            </a:r>
            <a:r>
              <a:rPr lang="de-DE" sz="1600" dirty="0" err="1"/>
              <a:t>size</a:t>
            </a:r>
            <a:r>
              <a:rPr lang="de-DE" sz="1600" dirty="0"/>
              <a:t>~ 1“</a:t>
            </a:r>
          </a:p>
        </p:txBody>
      </p:sp>
      <p:pic>
        <p:nvPicPr>
          <p:cNvPr id="74" name="Grafik 73">
            <a:extLst>
              <a:ext uri="{FF2B5EF4-FFF2-40B4-BE49-F238E27FC236}">
                <a16:creationId xmlns:a16="http://schemas.microsoft.com/office/drawing/2014/main" id="{789F6988-A046-4AC4-A050-80F3C46BB1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473" y="5788613"/>
            <a:ext cx="392306" cy="523074"/>
          </a:xfrm>
          <a:prstGeom prst="rect">
            <a:avLst/>
          </a:prstGeom>
        </p:spPr>
      </p:pic>
      <p:sp>
        <p:nvSpPr>
          <p:cNvPr id="75" name="Textfeld 74">
            <a:extLst>
              <a:ext uri="{FF2B5EF4-FFF2-40B4-BE49-F238E27FC236}">
                <a16:creationId xmlns:a16="http://schemas.microsoft.com/office/drawing/2014/main" id="{74D58041-2411-4F6A-A626-7B995E5E12E7}"/>
              </a:ext>
            </a:extLst>
          </p:cNvPr>
          <p:cNvSpPr txBox="1"/>
          <p:nvPr/>
        </p:nvSpPr>
        <p:spPr>
          <a:xfrm>
            <a:off x="6718850" y="5699537"/>
            <a:ext cx="1209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(</a:t>
            </a:r>
            <a:r>
              <a:rPr lang="de-DE" sz="1200" dirty="0" err="1"/>
              <a:t>edmond</a:t>
            </a:r>
            <a:r>
              <a:rPr lang="de-DE" sz="1200" dirty="0"/>
              <a:t> </a:t>
            </a:r>
            <a:r>
              <a:rPr lang="de-DE" sz="1200" dirty="0" err="1"/>
              <a:t>optics</a:t>
            </a:r>
            <a:r>
              <a:rPr lang="de-DE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728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5573C10-04EA-41A7-B5AF-BE7BE7797CC4}"/>
              </a:ext>
            </a:extLst>
          </p:cNvPr>
          <p:cNvSpPr txBox="1"/>
          <p:nvPr/>
        </p:nvSpPr>
        <p:spPr>
          <a:xfrm>
            <a:off x="511409" y="145947"/>
            <a:ext cx="8784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Exampe</a:t>
            </a:r>
            <a:r>
              <a:rPr lang="de-DE" sz="2400" b="1" dirty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spectra</a:t>
            </a:r>
            <a:r>
              <a:rPr lang="de-DE" sz="2400" b="1" dirty="0"/>
              <a:t> Ar </a:t>
            </a:r>
            <a:r>
              <a:rPr lang="de-DE" sz="2400" b="1" dirty="0" err="1"/>
              <a:t>spectra</a:t>
            </a:r>
            <a:r>
              <a:rPr lang="de-DE" sz="2400" b="1" dirty="0"/>
              <a:t> </a:t>
            </a:r>
            <a:r>
              <a:rPr lang="de-DE" sz="2400" b="1" dirty="0" err="1"/>
              <a:t>from</a:t>
            </a:r>
            <a:r>
              <a:rPr lang="de-DE" sz="2400" b="1" dirty="0"/>
              <a:t> </a:t>
            </a:r>
            <a:r>
              <a:rPr lang="de-DE" sz="2400" b="1" dirty="0" err="1"/>
              <a:t>Hollow</a:t>
            </a:r>
            <a:r>
              <a:rPr lang="de-DE" sz="2400" b="1" dirty="0"/>
              <a:t> </a:t>
            </a:r>
            <a:r>
              <a:rPr lang="de-DE" sz="2400" b="1" dirty="0" err="1"/>
              <a:t>Cathode</a:t>
            </a:r>
            <a:r>
              <a:rPr lang="de-DE" sz="2400" b="1" dirty="0"/>
              <a:t> </a:t>
            </a:r>
            <a:r>
              <a:rPr lang="de-DE" sz="2400" b="1" dirty="0" err="1"/>
              <a:t>discharge</a:t>
            </a:r>
            <a:endParaRPr lang="de-DE" sz="24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A95246-7C17-4288-AB03-C66B6BA0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242301"/>
            <a:ext cx="3648075" cy="2736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9942147-29DA-496E-ABB5-5FE81083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438" y="1236652"/>
            <a:ext cx="5627428" cy="27902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9B75400-338E-4198-AAF9-EAA5D6946010}"/>
              </a:ext>
            </a:extLst>
          </p:cNvPr>
          <p:cNvSpPr txBox="1"/>
          <p:nvPr/>
        </p:nvSpPr>
        <p:spPr>
          <a:xfrm>
            <a:off x="5495925" y="867320"/>
            <a:ext cx="486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Ar I </a:t>
            </a:r>
            <a:r>
              <a:rPr lang="de-DE" dirty="0" err="1"/>
              <a:t>lines</a:t>
            </a:r>
            <a:r>
              <a:rPr lang="de-DE" dirty="0"/>
              <a:t> (104.8 and 106.67 </a:t>
            </a:r>
            <a:r>
              <a:rPr lang="de-DE" dirty="0" err="1"/>
              <a:t>nm</a:t>
            </a:r>
            <a:r>
              <a:rPr lang="de-DE" dirty="0"/>
              <a:t>) &amp; 8-bit </a:t>
            </a:r>
            <a:r>
              <a:rPr lang="de-DE" dirty="0" err="1"/>
              <a:t>Picoscope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042CEC0-4ACD-47F6-8EB0-DD1D54E3B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0545" y="1484739"/>
            <a:ext cx="1806305" cy="106236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9D62E58-5711-4E4F-932C-FDE3DD1CCD2A}"/>
              </a:ext>
            </a:extLst>
          </p:cNvPr>
          <p:cNvSpPr txBox="1"/>
          <p:nvPr/>
        </p:nvSpPr>
        <p:spPr>
          <a:xfrm>
            <a:off x="5510885" y="4217253"/>
            <a:ext cx="52905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de-DE" sz="1200" dirty="0" err="1"/>
              <a:t>Testing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Dispersion, FWHM and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Linearity</a:t>
            </a:r>
            <a:r>
              <a:rPr lang="de-DE" sz="1200" dirty="0"/>
              <a:t> 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VUV and  PMT.</a:t>
            </a:r>
          </a:p>
          <a:p>
            <a:pPr marL="342900" indent="-342900">
              <a:buAutoNum type="alphaLcParenR"/>
            </a:pPr>
            <a:r>
              <a:rPr lang="de-DE" sz="1200" dirty="0"/>
              <a:t>NIST, „</a:t>
            </a:r>
            <a:r>
              <a:rPr lang="de-DE" sz="1200" dirty="0" err="1"/>
              <a:t>Self</a:t>
            </a:r>
            <a:r>
              <a:rPr lang="de-DE" sz="1200" dirty="0"/>
              <a:t> Study Manual on Optical Radiation </a:t>
            </a:r>
            <a:r>
              <a:rPr lang="de-DE" sz="1200" dirty="0" err="1"/>
              <a:t>Measurements</a:t>
            </a:r>
            <a:r>
              <a:rPr lang="de-DE" sz="1200" dirty="0"/>
              <a:t>“ (1979)</a:t>
            </a:r>
          </a:p>
          <a:p>
            <a:pPr marL="342900" indent="-342900">
              <a:buAutoNum type="alphaLcParenR"/>
            </a:pPr>
            <a:endParaRPr lang="de-DE" sz="1200" dirty="0"/>
          </a:p>
          <a:p>
            <a:r>
              <a:rPr lang="de-DE" sz="1200" b="1" dirty="0"/>
              <a:t>The </a:t>
            </a:r>
            <a:r>
              <a:rPr lang="de-DE" sz="1200" b="1" dirty="0" err="1"/>
              <a:t>problem</a:t>
            </a:r>
            <a:r>
              <a:rPr lang="de-DE" sz="1200" b="1" dirty="0"/>
              <a:t> </a:t>
            </a:r>
            <a:r>
              <a:rPr lang="de-DE" sz="1200" b="1" dirty="0" err="1"/>
              <a:t>with</a:t>
            </a:r>
            <a:r>
              <a:rPr lang="de-DE" sz="1200" b="1" dirty="0"/>
              <a:t> </a:t>
            </a:r>
            <a:r>
              <a:rPr lang="de-DE" sz="1200" b="1" dirty="0" err="1"/>
              <a:t>transmission</a:t>
            </a:r>
            <a:r>
              <a:rPr lang="de-DE" sz="1200" b="1" dirty="0"/>
              <a:t> </a:t>
            </a:r>
            <a:r>
              <a:rPr lang="de-DE" sz="1200" b="1" dirty="0" err="1"/>
              <a:t>during</a:t>
            </a:r>
            <a:r>
              <a:rPr lang="de-DE" sz="1200" b="1" dirty="0"/>
              <a:t> </a:t>
            </a:r>
            <a:r>
              <a:rPr lang="de-DE" sz="1200" b="1" dirty="0" err="1"/>
              <a:t>wavelength</a:t>
            </a:r>
            <a:r>
              <a:rPr lang="de-DE" sz="1200" b="1" dirty="0"/>
              <a:t> </a:t>
            </a:r>
            <a:r>
              <a:rPr lang="de-DE" sz="1200" b="1" dirty="0" err="1"/>
              <a:t>scan</a:t>
            </a:r>
            <a:r>
              <a:rPr lang="de-DE" sz="1200" b="1" dirty="0"/>
              <a:t> </a:t>
            </a:r>
            <a:r>
              <a:rPr lang="de-DE" sz="1200" b="1" dirty="0" err="1"/>
              <a:t>of</a:t>
            </a:r>
            <a:r>
              <a:rPr lang="de-DE" sz="1200" b="1" dirty="0"/>
              <a:t> VUV </a:t>
            </a:r>
            <a:r>
              <a:rPr lang="de-DE" sz="1200" b="1" dirty="0" err="1"/>
              <a:t>monochromator</a:t>
            </a:r>
            <a:endParaRPr lang="de-DE" sz="1200" b="1" dirty="0"/>
          </a:p>
          <a:p>
            <a:r>
              <a:rPr lang="de-DE" sz="1200" b="1" dirty="0"/>
              <a:t>  was </a:t>
            </a:r>
            <a:r>
              <a:rPr lang="de-DE" sz="1200" b="1" dirty="0" err="1"/>
              <a:t>detected</a:t>
            </a:r>
            <a:r>
              <a:rPr lang="de-DE" sz="1200" b="1" dirty="0"/>
              <a:t> (</a:t>
            </a:r>
            <a:r>
              <a:rPr lang="de-DE" sz="1200" b="1" dirty="0" err="1"/>
              <a:t>see</a:t>
            </a:r>
            <a:r>
              <a:rPr lang="de-DE" sz="1200" b="1" dirty="0"/>
              <a:t> </a:t>
            </a:r>
            <a:r>
              <a:rPr lang="de-DE" sz="1200" b="1" dirty="0" err="1"/>
              <a:t>video</a:t>
            </a:r>
            <a:r>
              <a:rPr lang="de-DE" sz="1200" b="1" dirty="0"/>
              <a:t>). </a:t>
            </a:r>
            <a:r>
              <a:rPr lang="de-DE" sz="1200" b="1" dirty="0">
                <a:solidFill>
                  <a:schemeClr val="accent1"/>
                </a:solidFill>
              </a:rPr>
              <a:t>The </a:t>
            </a:r>
            <a:r>
              <a:rPr lang="de-DE" sz="1200" b="1" dirty="0" err="1">
                <a:solidFill>
                  <a:schemeClr val="accent1"/>
                </a:solidFill>
              </a:rPr>
              <a:t>problem</a:t>
            </a:r>
            <a:r>
              <a:rPr lang="de-DE" sz="1200" b="1" dirty="0">
                <a:solidFill>
                  <a:schemeClr val="accent1"/>
                </a:solidFill>
              </a:rPr>
              <a:t> was </a:t>
            </a:r>
            <a:r>
              <a:rPr lang="de-DE" sz="1200" b="1" dirty="0" err="1">
                <a:solidFill>
                  <a:schemeClr val="accent1"/>
                </a:solidFill>
              </a:rPr>
              <a:t>resolved</a:t>
            </a:r>
            <a:r>
              <a:rPr lang="de-DE" sz="1200" b="1" dirty="0">
                <a:solidFill>
                  <a:schemeClr val="accent1"/>
                </a:solidFill>
              </a:rPr>
              <a:t>.</a:t>
            </a:r>
            <a:endParaRPr lang="de-DE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DE" sz="1200" b="1" dirty="0"/>
          </a:p>
          <a:p>
            <a:endParaRPr lang="de-DE" sz="1200" b="1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380835-EA46-4529-A923-B0875022E25F}"/>
              </a:ext>
            </a:extLst>
          </p:cNvPr>
          <p:cNvSpPr txBox="1"/>
          <p:nvPr/>
        </p:nvSpPr>
        <p:spPr>
          <a:xfrm>
            <a:off x="5629275" y="1484739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D80E885-C581-4D7E-A4D4-BC66A1AA1193}"/>
              </a:ext>
            </a:extLst>
          </p:cNvPr>
          <p:cNvSpPr txBox="1"/>
          <p:nvPr/>
        </p:nvSpPr>
        <p:spPr>
          <a:xfrm>
            <a:off x="7280545" y="1426987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b))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5824B34-CF6F-4791-85EE-88756816AAF4}"/>
              </a:ext>
            </a:extLst>
          </p:cNvPr>
          <p:cNvSpPr/>
          <p:nvPr/>
        </p:nvSpPr>
        <p:spPr>
          <a:xfrm>
            <a:off x="9153525" y="2247900"/>
            <a:ext cx="727944" cy="13716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AAF8178-9ECE-4F9B-B309-020C8016A3E0}"/>
              </a:ext>
            </a:extLst>
          </p:cNvPr>
          <p:cNvSpPr txBox="1"/>
          <p:nvPr/>
        </p:nvSpPr>
        <p:spPr>
          <a:xfrm>
            <a:off x="511409" y="738196"/>
            <a:ext cx="218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VUV </a:t>
            </a:r>
            <a:r>
              <a:rPr lang="de-DE" dirty="0" err="1"/>
              <a:t>monochromator</a:t>
            </a:r>
            <a:endParaRPr lang="de-DE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8242A03-2CC8-4436-9AC9-454456F8456B}"/>
              </a:ext>
            </a:extLst>
          </p:cNvPr>
          <p:cNvCxnSpPr/>
          <p:nvPr/>
        </p:nvCxnSpPr>
        <p:spPr>
          <a:xfrm>
            <a:off x="923925" y="1084406"/>
            <a:ext cx="0" cy="707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68A90493-B699-479D-A2E0-FDF77336DC0C}"/>
              </a:ext>
            </a:extLst>
          </p:cNvPr>
          <p:cNvSpPr txBox="1"/>
          <p:nvPr/>
        </p:nvSpPr>
        <p:spPr>
          <a:xfrm>
            <a:off x="1544530" y="1035261"/>
            <a:ext cx="2414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Hollow</a:t>
            </a:r>
            <a:r>
              <a:rPr lang="de-DE" dirty="0"/>
              <a:t> </a:t>
            </a:r>
            <a:r>
              <a:rPr lang="de-DE" dirty="0" err="1"/>
              <a:t>Cathode</a:t>
            </a:r>
            <a:r>
              <a:rPr lang="de-DE" dirty="0"/>
              <a:t> source </a:t>
            </a:r>
          </a:p>
          <a:p>
            <a:r>
              <a:rPr lang="de-DE" dirty="0"/>
              <a:t>(box)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B2F9AD99-D924-4101-B46F-54C96D88171A}"/>
              </a:ext>
            </a:extLst>
          </p:cNvPr>
          <p:cNvCxnSpPr>
            <a:cxnSpLocks/>
          </p:cNvCxnSpPr>
          <p:nvPr/>
        </p:nvCxnSpPr>
        <p:spPr>
          <a:xfrm>
            <a:off x="1744234" y="1792141"/>
            <a:ext cx="0" cy="365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4031D1AC-2682-4261-A14D-7A0D5490E0F7}"/>
              </a:ext>
            </a:extLst>
          </p:cNvPr>
          <p:cNvSpPr txBox="1"/>
          <p:nvPr/>
        </p:nvSpPr>
        <p:spPr>
          <a:xfrm>
            <a:off x="280948" y="4881889"/>
            <a:ext cx="480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sz="1200" dirty="0"/>
              <a:t>(</a:t>
            </a:r>
            <a:r>
              <a:rPr lang="de-DE" sz="1200" dirty="0" err="1"/>
              <a:t>Secondary</a:t>
            </a:r>
            <a:r>
              <a:rPr lang="de-DE" sz="1200" dirty="0"/>
              <a:t>) Absolute </a:t>
            </a:r>
            <a:r>
              <a:rPr lang="de-DE" sz="1200" dirty="0" err="1"/>
              <a:t>calibration</a:t>
            </a:r>
            <a:r>
              <a:rPr lang="de-DE" sz="1200" dirty="0"/>
              <a:t> Source </a:t>
            </a:r>
            <a:r>
              <a:rPr lang="de-DE" sz="1200" dirty="0" err="1"/>
              <a:t>up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146 </a:t>
            </a:r>
            <a:r>
              <a:rPr lang="de-DE" sz="1200" dirty="0" err="1"/>
              <a:t>nm</a:t>
            </a:r>
            <a:r>
              <a:rPr lang="de-DE" sz="1200" dirty="0"/>
              <a:t> (Ar, Ne, </a:t>
            </a:r>
            <a:r>
              <a:rPr lang="de-DE" sz="1200" dirty="0" err="1"/>
              <a:t>Kr</a:t>
            </a:r>
            <a:r>
              <a:rPr lang="de-DE" sz="1200" dirty="0"/>
              <a:t> and </a:t>
            </a:r>
            <a:r>
              <a:rPr lang="de-DE" sz="1200" dirty="0" err="1"/>
              <a:t>Xe</a:t>
            </a:r>
            <a:r>
              <a:rPr lang="de-DE" sz="1200" dirty="0"/>
              <a:t>)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42F96AA-7B8D-44E4-B11C-B54B62A76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925" y="5214734"/>
            <a:ext cx="2233036" cy="1471245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7C7E03D-5DE1-4EB1-B6C7-F9800B20DABA}"/>
              </a:ext>
            </a:extLst>
          </p:cNvPr>
          <p:cNvSpPr txBox="1"/>
          <p:nvPr/>
        </p:nvSpPr>
        <p:spPr>
          <a:xfrm>
            <a:off x="28860" y="6637011"/>
            <a:ext cx="35910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J. </a:t>
            </a:r>
            <a:r>
              <a:rPr lang="de-DE" sz="1000" dirty="0" err="1"/>
              <a:t>Hollandt</a:t>
            </a:r>
            <a:r>
              <a:rPr lang="de-DE" sz="1000" dirty="0"/>
              <a:t>, M. Kühne and B. Wende, Applied </a:t>
            </a:r>
            <a:r>
              <a:rPr lang="de-DE" sz="1000" dirty="0" err="1"/>
              <a:t>Optics</a:t>
            </a:r>
            <a:r>
              <a:rPr lang="de-DE" sz="1000" dirty="0"/>
              <a:t> </a:t>
            </a:r>
            <a:r>
              <a:rPr lang="de-DE" sz="1000" b="1" dirty="0"/>
              <a:t>33 </a:t>
            </a:r>
            <a:r>
              <a:rPr lang="de-DE" sz="1000" dirty="0"/>
              <a:t>68 (1994)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3A16A89-34BD-4823-A969-3858ABDCFEF1}"/>
              </a:ext>
            </a:extLst>
          </p:cNvPr>
          <p:cNvSpPr txBox="1"/>
          <p:nvPr/>
        </p:nvSpPr>
        <p:spPr>
          <a:xfrm>
            <a:off x="4856513" y="5836791"/>
            <a:ext cx="6654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The VUV </a:t>
            </a:r>
            <a:r>
              <a:rPr lang="de-DE" dirty="0" err="1"/>
              <a:t>spectrometer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installed</a:t>
            </a:r>
            <a:r>
              <a:rPr lang="de-DE" dirty="0"/>
              <a:t> at PSI-2 in </a:t>
            </a:r>
            <a:r>
              <a:rPr lang="de-DE" dirty="0" err="1"/>
              <a:t>the</a:t>
            </a:r>
            <a:r>
              <a:rPr lang="de-DE" dirty="0"/>
              <a:t> 1-2 </a:t>
            </a:r>
            <a:r>
              <a:rPr lang="de-DE" dirty="0" err="1"/>
              <a:t>week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December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H- and D-Plasma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CE6D6-041D-4116-A495-FB125BA9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295" y="-256674"/>
            <a:ext cx="5370095" cy="1090863"/>
          </a:xfrm>
        </p:spPr>
        <p:txBody>
          <a:bodyPr>
            <a:normAutofit/>
          </a:bodyPr>
          <a:lstStyle/>
          <a:p>
            <a:r>
              <a:rPr lang="de-DE" sz="3200" b="1" dirty="0"/>
              <a:t>First VUV </a:t>
            </a:r>
            <a:r>
              <a:rPr lang="de-DE" sz="3200" b="1" dirty="0" err="1"/>
              <a:t>Spectra</a:t>
            </a:r>
            <a:r>
              <a:rPr lang="de-DE" sz="3200" b="1" dirty="0"/>
              <a:t> </a:t>
            </a:r>
            <a:r>
              <a:rPr lang="de-DE" sz="3200" b="1" dirty="0" err="1"/>
              <a:t>from</a:t>
            </a:r>
            <a:r>
              <a:rPr lang="de-DE" sz="3200" b="1" dirty="0"/>
              <a:t> PSI-2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9127E3-B995-4A6E-94B4-E64266F9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" y="609490"/>
            <a:ext cx="7093468" cy="31687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447B43-F4CC-494E-B10D-889329793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1" y="3568949"/>
            <a:ext cx="7141836" cy="325496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41DC2C9-9BBE-4024-B6A0-3E83ED8DEAB6}"/>
              </a:ext>
            </a:extLst>
          </p:cNvPr>
          <p:cNvSpPr txBox="1"/>
          <p:nvPr/>
        </p:nvSpPr>
        <p:spPr>
          <a:xfrm>
            <a:off x="6837950" y="1395663"/>
            <a:ext cx="5018682" cy="3831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First VUV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PSI-2 </a:t>
            </a:r>
            <a:r>
              <a:rPr lang="de-DE" dirty="0" err="1"/>
              <a:t>plasma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	 in </a:t>
            </a:r>
            <a:r>
              <a:rPr lang="de-DE" dirty="0" err="1"/>
              <a:t>December</a:t>
            </a:r>
            <a:r>
              <a:rPr lang="de-DE" dirty="0"/>
              <a:t>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The relative </a:t>
            </a:r>
            <a:r>
              <a:rPr lang="de-DE" dirty="0" err="1"/>
              <a:t>calbiration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</a:p>
          <a:p>
            <a:pPr>
              <a:lnSpc>
                <a:spcPct val="150000"/>
              </a:lnSpc>
            </a:pPr>
            <a:r>
              <a:rPr lang="de-DE" dirty="0"/>
              <a:t>     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performed</a:t>
            </a:r>
            <a:r>
              <a:rPr lang="de-DE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alignment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optics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performed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focusing</a:t>
            </a:r>
            <a:r>
              <a:rPr lang="de-DE" dirty="0"/>
              <a:t> </a:t>
            </a:r>
            <a:r>
              <a:rPr lang="de-DE" dirty="0" err="1"/>
              <a:t>mirror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replaced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</a:p>
          <a:p>
            <a:pPr>
              <a:lnSpc>
                <a:spcPct val="150000"/>
              </a:lnSpc>
            </a:pPr>
            <a:r>
              <a:rPr lang="de-DE" dirty="0"/>
              <a:t>     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(R ~ 70-80% @ 120- 200 </a:t>
            </a:r>
            <a:r>
              <a:rPr lang="de-DE" dirty="0" err="1"/>
              <a:t>nm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3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390AC-3739-4C72-B098-CF25BE15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620" y="255856"/>
            <a:ext cx="11955380" cy="1163738"/>
          </a:xfrm>
        </p:spPr>
        <p:txBody>
          <a:bodyPr>
            <a:noAutofit/>
          </a:bodyPr>
          <a:lstStyle/>
          <a:p>
            <a:r>
              <a:rPr lang="de-DE" sz="2800" dirty="0">
                <a:latin typeface="+mn-lt"/>
              </a:rPr>
              <a:t>Imaging </a:t>
            </a:r>
            <a:r>
              <a:rPr lang="de-DE" sz="2800" dirty="0" err="1">
                <a:latin typeface="+mn-lt"/>
              </a:rPr>
              <a:t>spectrometer</a:t>
            </a:r>
            <a:r>
              <a:rPr lang="de-DE" sz="2800" dirty="0">
                <a:latin typeface="+mn-lt"/>
              </a:rPr>
              <a:t>.</a:t>
            </a:r>
            <a:br>
              <a:rPr lang="de-DE" sz="2800" dirty="0">
                <a:latin typeface="+mn-lt"/>
              </a:rPr>
            </a:br>
            <a:r>
              <a:rPr lang="de-DE" sz="2800" dirty="0" err="1">
                <a:latin typeface="+mn-lt"/>
              </a:rPr>
              <a:t>Molecular</a:t>
            </a:r>
            <a:r>
              <a:rPr lang="de-DE" sz="2800" dirty="0">
                <a:latin typeface="+mn-lt"/>
              </a:rPr>
              <a:t> and </a:t>
            </a:r>
            <a:r>
              <a:rPr lang="de-DE" sz="2800" dirty="0" err="1">
                <a:latin typeface="+mn-lt"/>
              </a:rPr>
              <a:t>Atomic</a:t>
            </a:r>
            <a:r>
              <a:rPr lang="de-DE" sz="2800" dirty="0">
                <a:latin typeface="+mn-lt"/>
              </a:rPr>
              <a:t> </a:t>
            </a:r>
            <a:r>
              <a:rPr lang="de-DE" sz="2800" dirty="0" err="1">
                <a:latin typeface="+mn-lt"/>
              </a:rPr>
              <a:t>Spectra</a:t>
            </a:r>
            <a:r>
              <a:rPr lang="de-DE" sz="2800" dirty="0">
                <a:latin typeface="+mn-lt"/>
              </a:rPr>
              <a:t> at </a:t>
            </a:r>
            <a:r>
              <a:rPr lang="de-DE" sz="2800" dirty="0" err="1">
                <a:latin typeface="+mn-lt"/>
              </a:rPr>
              <a:t>the</a:t>
            </a:r>
            <a:r>
              <a:rPr lang="de-DE" sz="2800" dirty="0">
                <a:latin typeface="+mn-lt"/>
              </a:rPr>
              <a:t> PSI-2 in </a:t>
            </a:r>
            <a:r>
              <a:rPr lang="de-DE" sz="2800" dirty="0" err="1">
                <a:latin typeface="+mn-lt"/>
              </a:rPr>
              <a:t>the</a:t>
            </a:r>
            <a:r>
              <a:rPr lang="de-DE" sz="2800" dirty="0">
                <a:latin typeface="+mn-lt"/>
              </a:rPr>
              <a:t> VIS </a:t>
            </a:r>
            <a:r>
              <a:rPr lang="de-DE" sz="2800" dirty="0" err="1">
                <a:latin typeface="+mn-lt"/>
              </a:rPr>
              <a:t>range</a:t>
            </a:r>
            <a:r>
              <a:rPr lang="de-DE" sz="2800" dirty="0">
                <a:latin typeface="+mn-lt"/>
              </a:rPr>
              <a:t> (350 – 660 </a:t>
            </a:r>
            <a:r>
              <a:rPr lang="de-DE" sz="2800" dirty="0" err="1">
                <a:latin typeface="+mn-lt"/>
              </a:rPr>
              <a:t>nm</a:t>
            </a:r>
            <a:r>
              <a:rPr lang="de-DE" sz="2800" dirty="0">
                <a:latin typeface="+mn-lt"/>
              </a:rPr>
              <a:t>) </a:t>
            </a:r>
            <a:br>
              <a:rPr lang="de-DE" sz="2800" dirty="0">
                <a:latin typeface="+mn-lt"/>
              </a:rPr>
            </a:br>
            <a:endParaRPr lang="de-DE" sz="2800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D0B871-A215-4D8D-8A9F-EA7EB2E7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14" y="1222306"/>
            <a:ext cx="9348167" cy="445634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754B6F8-3069-44D3-A57B-288CA9439F39}"/>
              </a:ext>
            </a:extLst>
          </p:cNvPr>
          <p:cNvSpPr/>
          <p:nvPr/>
        </p:nvSpPr>
        <p:spPr>
          <a:xfrm>
            <a:off x="206542" y="5277671"/>
            <a:ext cx="3497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A. </a:t>
            </a:r>
            <a:r>
              <a:rPr lang="de-DE" sz="1200" dirty="0" err="1"/>
              <a:t>Pospieszczyk</a:t>
            </a:r>
            <a:r>
              <a:rPr lang="de-DE" sz="1200" dirty="0"/>
              <a:t> et al, J. </a:t>
            </a:r>
            <a:r>
              <a:rPr lang="de-DE" sz="1200" dirty="0" err="1"/>
              <a:t>Nucl</a:t>
            </a:r>
            <a:r>
              <a:rPr lang="de-DE" sz="1200" dirty="0"/>
              <a:t>. Mat. 438 S1249 (2013)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723A49-C212-4E51-9955-6749F2DFB2E0}"/>
              </a:ext>
            </a:extLst>
          </p:cNvPr>
          <p:cNvSpPr txBox="1"/>
          <p:nvPr/>
        </p:nvSpPr>
        <p:spPr>
          <a:xfrm>
            <a:off x="401948" y="5802636"/>
            <a:ext cx="6604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VUV and VIS </a:t>
            </a:r>
            <a:r>
              <a:rPr lang="de-DE" dirty="0" err="1"/>
              <a:t>spectroscopy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same </a:t>
            </a:r>
            <a:r>
              <a:rPr lang="de-DE" dirty="0" err="1"/>
              <a:t>positions</a:t>
            </a:r>
            <a:r>
              <a:rPr lang="de-DE" dirty="0"/>
              <a:t> (different </a:t>
            </a:r>
            <a:r>
              <a:rPr lang="de-DE" dirty="0" err="1"/>
              <a:t>optics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29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1E1050-EE02-4E6F-9F4B-A74EB566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15" y="5779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sz="2400" dirty="0"/>
              <a:t>Modelling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Molecular</a:t>
            </a:r>
            <a:r>
              <a:rPr lang="de-DE" sz="2400" dirty="0"/>
              <a:t> and </a:t>
            </a:r>
            <a:r>
              <a:rPr lang="de-DE" sz="2400" dirty="0" err="1"/>
              <a:t>Atomic</a:t>
            </a:r>
            <a:r>
              <a:rPr lang="de-DE" sz="2400" dirty="0"/>
              <a:t> </a:t>
            </a:r>
            <a:r>
              <a:rPr lang="de-DE" sz="2400" dirty="0" err="1"/>
              <a:t>lines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(</a:t>
            </a:r>
            <a:r>
              <a:rPr lang="de-DE" sz="2400" dirty="0" err="1"/>
              <a:t>Yacora</a:t>
            </a:r>
            <a:r>
              <a:rPr lang="de-DE" sz="2400" dirty="0"/>
              <a:t>, </a:t>
            </a:r>
            <a:r>
              <a:rPr lang="de-DE" sz="2400" dirty="0" err="1"/>
              <a:t>Sawada</a:t>
            </a:r>
            <a:r>
              <a:rPr lang="de-DE" sz="2400" dirty="0"/>
              <a:t>, …) </a:t>
            </a:r>
            <a:r>
              <a:rPr lang="de-DE" sz="2400" dirty="0" err="1"/>
              <a:t>codes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 err="1"/>
              <a:t>Measurements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concentrations</a:t>
            </a:r>
            <a:r>
              <a:rPr lang="de-DE" sz="2400" dirty="0"/>
              <a:t> and </a:t>
            </a:r>
            <a:r>
              <a:rPr lang="de-DE" sz="2400" dirty="0" err="1"/>
              <a:t>role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molecular</a:t>
            </a:r>
            <a:r>
              <a:rPr lang="de-DE" sz="2400" dirty="0"/>
              <a:t> </a:t>
            </a:r>
            <a:r>
              <a:rPr lang="de-DE" sz="2400" dirty="0" err="1"/>
              <a:t>ions</a:t>
            </a:r>
            <a:r>
              <a:rPr lang="de-DE" sz="2400" dirty="0"/>
              <a:t> in </a:t>
            </a:r>
            <a:r>
              <a:rPr lang="de-DE" sz="2400" dirty="0" err="1"/>
              <a:t>ionizing</a:t>
            </a:r>
            <a:r>
              <a:rPr lang="de-DE" sz="2400" dirty="0"/>
              <a:t> and </a:t>
            </a:r>
            <a:r>
              <a:rPr lang="de-DE" sz="2400" dirty="0" err="1"/>
              <a:t>recombined</a:t>
            </a:r>
            <a:r>
              <a:rPr lang="de-DE" sz="2400" dirty="0"/>
              <a:t> </a:t>
            </a:r>
            <a:r>
              <a:rPr lang="de-DE" sz="2400" dirty="0" err="1"/>
              <a:t>plasma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PSI-2</a:t>
            </a:r>
          </a:p>
          <a:p>
            <a:endParaRPr lang="de-DE" sz="2400" dirty="0"/>
          </a:p>
          <a:p>
            <a:r>
              <a:rPr lang="de-DE" sz="2400" dirty="0"/>
              <a:t>New experimental </a:t>
            </a:r>
            <a:r>
              <a:rPr lang="de-DE" sz="2400" dirty="0" err="1"/>
              <a:t>data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 VUV Lines</a:t>
            </a:r>
          </a:p>
          <a:p>
            <a:endParaRPr lang="de-DE" sz="2400" dirty="0"/>
          </a:p>
          <a:p>
            <a:r>
              <a:rPr lang="de-DE" sz="2400" dirty="0"/>
              <a:t>Relative </a:t>
            </a:r>
            <a:r>
              <a:rPr lang="de-DE" sz="2400" dirty="0" err="1"/>
              <a:t>calibration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spectrometers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Radial </a:t>
            </a:r>
            <a:r>
              <a:rPr lang="de-DE" sz="2400" dirty="0" err="1"/>
              <a:t>scan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different </a:t>
            </a:r>
            <a:r>
              <a:rPr lang="de-DE" sz="2400" dirty="0" err="1"/>
              <a:t>line-of-sights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F9E944-FA8B-496E-B21B-5A4C6FE2A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49450"/>
            <a:ext cx="5797685" cy="416343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E24E88F-2BC2-4471-B337-15B531D224AA}"/>
              </a:ext>
            </a:extLst>
          </p:cNvPr>
          <p:cNvSpPr/>
          <p:nvPr/>
        </p:nvSpPr>
        <p:spPr>
          <a:xfrm>
            <a:off x="7543547" y="6299701"/>
            <a:ext cx="34974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A. </a:t>
            </a:r>
            <a:r>
              <a:rPr lang="de-DE" sz="1200" dirty="0" err="1"/>
              <a:t>Pospieszczyk</a:t>
            </a:r>
            <a:r>
              <a:rPr lang="de-DE" sz="1200" dirty="0"/>
              <a:t> et al, J. </a:t>
            </a:r>
            <a:r>
              <a:rPr lang="de-DE" sz="1200" dirty="0" err="1"/>
              <a:t>Nucl</a:t>
            </a:r>
            <a:r>
              <a:rPr lang="de-DE" sz="1200" dirty="0"/>
              <a:t>. Mat. 438 S1249 (2013)  </a:t>
            </a:r>
          </a:p>
        </p:txBody>
      </p:sp>
    </p:spTree>
    <p:extLst>
      <p:ext uri="{BB962C8B-B14F-4D97-AF65-F5344CB8AC3E}">
        <p14:creationId xmlns:p14="http://schemas.microsoft.com/office/powerpoint/2010/main" val="383807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70691-5FC3-4070-9C99-C14F3EF6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896" y="168479"/>
            <a:ext cx="10515600" cy="1325563"/>
          </a:xfrm>
        </p:spPr>
        <p:txBody>
          <a:bodyPr/>
          <a:lstStyle/>
          <a:p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BE680F-7133-44C6-89E7-28E7BDE8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1282827"/>
            <a:ext cx="11560278" cy="52064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de-DE" sz="3100" dirty="0"/>
              <a:t>Progress on </a:t>
            </a:r>
            <a:r>
              <a:rPr lang="de-DE" sz="3100" dirty="0" err="1"/>
              <a:t>atomic</a:t>
            </a:r>
            <a:r>
              <a:rPr lang="de-DE" sz="3100" dirty="0"/>
              <a:t> and </a:t>
            </a:r>
            <a:r>
              <a:rPr lang="de-DE" sz="3100" dirty="0" err="1"/>
              <a:t>molecular</a:t>
            </a:r>
            <a:r>
              <a:rPr lang="de-DE" sz="3100" dirty="0"/>
              <a:t> </a:t>
            </a:r>
            <a:r>
              <a:rPr lang="de-DE" sz="3100" dirty="0" err="1"/>
              <a:t>spectroscopy</a:t>
            </a:r>
            <a:r>
              <a:rPr lang="de-DE" sz="3100" dirty="0"/>
              <a:t> at </a:t>
            </a:r>
            <a:r>
              <a:rPr lang="de-DE" sz="3100" dirty="0" err="1"/>
              <a:t>the</a:t>
            </a:r>
            <a:r>
              <a:rPr lang="de-DE" sz="3100" dirty="0"/>
              <a:t> PSI-2</a:t>
            </a:r>
          </a:p>
          <a:p>
            <a:pPr>
              <a:lnSpc>
                <a:spcPct val="170000"/>
              </a:lnSpc>
            </a:pPr>
            <a:endParaRPr lang="de-DE" sz="3100" dirty="0"/>
          </a:p>
          <a:p>
            <a:pPr lvl="1">
              <a:lnSpc>
                <a:spcPct val="170000"/>
              </a:lnSpc>
            </a:pPr>
            <a:r>
              <a:rPr lang="de-DE" sz="3100" dirty="0"/>
              <a:t>Very </a:t>
            </a:r>
            <a:r>
              <a:rPr lang="de-DE" sz="3100" dirty="0" err="1"/>
              <a:t>accurate</a:t>
            </a:r>
            <a:r>
              <a:rPr lang="de-DE" sz="3100" dirty="0"/>
              <a:t> </a:t>
            </a:r>
            <a:r>
              <a:rPr lang="de-DE" sz="3100" dirty="0" err="1"/>
              <a:t>data</a:t>
            </a:r>
            <a:r>
              <a:rPr lang="de-DE" sz="3100" dirty="0"/>
              <a:t> on Balmer-</a:t>
            </a:r>
            <a:r>
              <a:rPr lang="de-DE" sz="3100" dirty="0" err="1"/>
              <a:t>lines</a:t>
            </a:r>
            <a:r>
              <a:rPr lang="de-DE" sz="3100" dirty="0"/>
              <a:t>  </a:t>
            </a:r>
            <a:r>
              <a:rPr lang="de-DE" sz="3100" dirty="0" err="1"/>
              <a:t>were</a:t>
            </a:r>
            <a:r>
              <a:rPr lang="de-DE" sz="3100" dirty="0"/>
              <a:t> </a:t>
            </a:r>
            <a:r>
              <a:rPr lang="de-DE" sz="3100" dirty="0" err="1"/>
              <a:t>obtained</a:t>
            </a:r>
            <a:r>
              <a:rPr lang="de-DE" sz="3100" dirty="0"/>
              <a:t> in </a:t>
            </a:r>
            <a:r>
              <a:rPr lang="de-DE" sz="3100" dirty="0" err="1"/>
              <a:t>the</a:t>
            </a:r>
            <a:r>
              <a:rPr lang="de-DE" sz="3100" dirty="0"/>
              <a:t> 2024 &amp; 2025.</a:t>
            </a:r>
          </a:p>
          <a:p>
            <a:pPr lvl="1">
              <a:lnSpc>
                <a:spcPct val="170000"/>
              </a:lnSpc>
            </a:pPr>
            <a:endParaRPr lang="de-DE" sz="3100" dirty="0"/>
          </a:p>
          <a:p>
            <a:pPr lvl="1">
              <a:lnSpc>
                <a:spcPct val="170000"/>
              </a:lnSpc>
            </a:pPr>
            <a:r>
              <a:rPr lang="de-DE" sz="3100" dirty="0"/>
              <a:t>VUV </a:t>
            </a:r>
            <a:r>
              <a:rPr lang="de-DE" sz="3100" dirty="0" err="1"/>
              <a:t>Spectrometer</a:t>
            </a:r>
            <a:r>
              <a:rPr lang="de-DE" sz="3100" dirty="0"/>
              <a:t> was </a:t>
            </a:r>
            <a:r>
              <a:rPr lang="de-DE" sz="3100" dirty="0" err="1"/>
              <a:t>put</a:t>
            </a:r>
            <a:r>
              <a:rPr lang="de-DE" sz="3100" dirty="0"/>
              <a:t> </a:t>
            </a:r>
            <a:r>
              <a:rPr lang="de-DE" sz="3100" dirty="0" err="1"/>
              <a:t>into</a:t>
            </a:r>
            <a:r>
              <a:rPr lang="de-DE" sz="3100" dirty="0"/>
              <a:t> </a:t>
            </a:r>
            <a:r>
              <a:rPr lang="de-DE" sz="3100" dirty="0" err="1"/>
              <a:t>operation</a:t>
            </a:r>
            <a:r>
              <a:rPr lang="de-DE" sz="3100" dirty="0"/>
              <a:t> in 2024. </a:t>
            </a:r>
            <a:br>
              <a:rPr lang="de-DE" sz="3100" dirty="0"/>
            </a:br>
            <a:r>
              <a:rPr lang="de-DE" sz="3100" dirty="0"/>
              <a:t>(The </a:t>
            </a:r>
            <a:r>
              <a:rPr lang="de-DE" sz="3100" dirty="0" err="1"/>
              <a:t>new</a:t>
            </a:r>
            <a:r>
              <a:rPr lang="de-DE" sz="3100" dirty="0"/>
              <a:t> </a:t>
            </a:r>
            <a:r>
              <a:rPr lang="de-DE" sz="3100" dirty="0" err="1"/>
              <a:t>parabolic</a:t>
            </a:r>
            <a:r>
              <a:rPr lang="de-DE" sz="3100" dirty="0"/>
              <a:t> </a:t>
            </a:r>
            <a:r>
              <a:rPr lang="de-DE" sz="3100" dirty="0" err="1"/>
              <a:t>mirror</a:t>
            </a:r>
            <a:r>
              <a:rPr lang="de-DE" sz="3100" dirty="0"/>
              <a:t> </a:t>
            </a:r>
            <a:r>
              <a:rPr lang="de-DE" sz="3100" dirty="0" err="1"/>
              <a:t>should</a:t>
            </a:r>
            <a:r>
              <a:rPr lang="de-DE" sz="3100" dirty="0"/>
              <a:t> </a:t>
            </a:r>
            <a:r>
              <a:rPr lang="de-DE" sz="3100" dirty="0" err="1"/>
              <a:t>improve</a:t>
            </a:r>
            <a:r>
              <a:rPr lang="de-DE" sz="3100" dirty="0"/>
              <a:t> </a:t>
            </a:r>
            <a:r>
              <a:rPr lang="de-DE" sz="3100" dirty="0" err="1"/>
              <a:t>the</a:t>
            </a:r>
            <a:r>
              <a:rPr lang="de-DE" sz="3100" dirty="0"/>
              <a:t> </a:t>
            </a:r>
            <a:r>
              <a:rPr lang="de-DE" sz="3100" dirty="0" err="1"/>
              <a:t>spectra</a:t>
            </a:r>
            <a:r>
              <a:rPr lang="de-DE" sz="3100" dirty="0"/>
              <a:t> </a:t>
            </a:r>
            <a:r>
              <a:rPr lang="de-DE" sz="3100" dirty="0" err="1"/>
              <a:t>statistics</a:t>
            </a:r>
            <a:r>
              <a:rPr lang="de-DE" sz="3100" dirty="0"/>
              <a:t> in 2025) </a:t>
            </a:r>
          </a:p>
          <a:p>
            <a:pPr lvl="1">
              <a:lnSpc>
                <a:spcPct val="170000"/>
              </a:lnSpc>
            </a:pPr>
            <a:endParaRPr lang="de-DE" sz="3100" dirty="0"/>
          </a:p>
          <a:p>
            <a:pPr>
              <a:lnSpc>
                <a:spcPct val="170000"/>
              </a:lnSpc>
            </a:pPr>
            <a:r>
              <a:rPr lang="de-DE" sz="3100" dirty="0"/>
              <a:t>The </a:t>
            </a:r>
            <a:r>
              <a:rPr lang="de-DE" sz="3100" dirty="0" err="1"/>
              <a:t>emission</a:t>
            </a:r>
            <a:r>
              <a:rPr lang="de-DE" sz="3100" dirty="0"/>
              <a:t> </a:t>
            </a:r>
            <a:r>
              <a:rPr lang="de-DE" sz="3100" dirty="0" err="1"/>
              <a:t>of</a:t>
            </a:r>
            <a:r>
              <a:rPr lang="de-DE" sz="3100" dirty="0"/>
              <a:t> </a:t>
            </a:r>
            <a:r>
              <a:rPr lang="de-DE" sz="3100" dirty="0" err="1"/>
              <a:t>lines</a:t>
            </a:r>
            <a:r>
              <a:rPr lang="de-DE" sz="3100" dirty="0"/>
              <a:t> </a:t>
            </a:r>
            <a:r>
              <a:rPr lang="de-DE" sz="3100" dirty="0" err="1"/>
              <a:t>is</a:t>
            </a:r>
            <a:r>
              <a:rPr lang="de-DE" sz="3100" dirty="0"/>
              <a:t> </a:t>
            </a:r>
            <a:r>
              <a:rPr lang="de-DE" sz="3100" dirty="0" err="1"/>
              <a:t>strongly</a:t>
            </a:r>
            <a:r>
              <a:rPr lang="de-DE" sz="3100" dirty="0"/>
              <a:t> </a:t>
            </a:r>
            <a:r>
              <a:rPr lang="de-DE" sz="3100" dirty="0" err="1"/>
              <a:t>impacted</a:t>
            </a:r>
            <a:r>
              <a:rPr lang="de-DE" sz="3100" dirty="0"/>
              <a:t> </a:t>
            </a:r>
            <a:r>
              <a:rPr lang="de-DE" sz="3100" dirty="0" err="1"/>
              <a:t>by</a:t>
            </a:r>
            <a:r>
              <a:rPr lang="de-DE" sz="3100" dirty="0"/>
              <a:t> </a:t>
            </a:r>
            <a:r>
              <a:rPr lang="de-DE" sz="3100" dirty="0" err="1"/>
              <a:t>presence</a:t>
            </a:r>
            <a:r>
              <a:rPr lang="de-DE" sz="3100" dirty="0"/>
              <a:t> </a:t>
            </a:r>
            <a:r>
              <a:rPr lang="de-DE" sz="3100" dirty="0" err="1"/>
              <a:t>of</a:t>
            </a:r>
            <a:r>
              <a:rPr lang="de-DE" sz="3100" dirty="0"/>
              <a:t> </a:t>
            </a:r>
            <a:r>
              <a:rPr lang="de-DE" sz="3100" dirty="0" err="1"/>
              <a:t>molecular</a:t>
            </a:r>
            <a:r>
              <a:rPr lang="de-DE" sz="3100" dirty="0"/>
              <a:t> </a:t>
            </a:r>
            <a:r>
              <a:rPr lang="de-DE" sz="3100" dirty="0" err="1"/>
              <a:t>ions</a:t>
            </a:r>
            <a:r>
              <a:rPr lang="de-DE" sz="3100" dirty="0"/>
              <a:t> . The </a:t>
            </a:r>
            <a:r>
              <a:rPr lang="de-DE" sz="3100" dirty="0" err="1"/>
              <a:t>impact</a:t>
            </a:r>
            <a:r>
              <a:rPr lang="de-DE" sz="3100" dirty="0"/>
              <a:t> </a:t>
            </a:r>
            <a:r>
              <a:rPr lang="de-DE" sz="3100" dirty="0" err="1"/>
              <a:t>of</a:t>
            </a:r>
            <a:r>
              <a:rPr lang="de-DE" sz="3100" dirty="0"/>
              <a:t> H</a:t>
            </a:r>
            <a:r>
              <a:rPr lang="de-DE" sz="3100" baseline="-25000" dirty="0"/>
              <a:t>2</a:t>
            </a:r>
            <a:r>
              <a:rPr lang="de-DE" sz="3100" baseline="30000" dirty="0"/>
              <a:t>+</a:t>
            </a:r>
            <a:r>
              <a:rPr lang="de-DE" sz="3100" dirty="0"/>
              <a:t>  was </a:t>
            </a:r>
            <a:r>
              <a:rPr lang="de-DE" sz="3100" dirty="0" err="1"/>
              <a:t>ingored</a:t>
            </a:r>
            <a:r>
              <a:rPr lang="de-DE" sz="3100" dirty="0"/>
              <a:t> in </a:t>
            </a:r>
            <a:r>
              <a:rPr lang="de-DE" sz="3100" dirty="0" err="1"/>
              <a:t>the</a:t>
            </a:r>
            <a:r>
              <a:rPr lang="de-DE" sz="3100" dirty="0"/>
              <a:t> </a:t>
            </a:r>
            <a:r>
              <a:rPr lang="de-DE" sz="3100" dirty="0" err="1"/>
              <a:t>past</a:t>
            </a:r>
            <a:r>
              <a:rPr lang="de-DE" sz="3100" dirty="0"/>
              <a:t>. Balmer-</a:t>
            </a:r>
            <a:r>
              <a:rPr lang="de-DE" sz="3100" dirty="0" err="1"/>
              <a:t>series</a:t>
            </a:r>
            <a:r>
              <a:rPr lang="de-DE" sz="3100" dirty="0"/>
              <a:t> in </a:t>
            </a:r>
            <a:r>
              <a:rPr lang="de-DE" sz="3100" dirty="0" err="1"/>
              <a:t>ionizing</a:t>
            </a:r>
            <a:r>
              <a:rPr lang="de-DE" sz="3100" dirty="0"/>
              <a:t> and </a:t>
            </a:r>
            <a:r>
              <a:rPr lang="de-DE" sz="3100" dirty="0" err="1"/>
              <a:t>recombined</a:t>
            </a:r>
            <a:r>
              <a:rPr lang="de-DE" sz="3100" dirty="0"/>
              <a:t> </a:t>
            </a:r>
            <a:r>
              <a:rPr lang="de-DE" sz="3100" dirty="0" err="1"/>
              <a:t>plasma</a:t>
            </a:r>
            <a:r>
              <a:rPr lang="de-DE" sz="3100" dirty="0"/>
              <a:t> was </a:t>
            </a:r>
            <a:r>
              <a:rPr lang="de-DE" sz="3100" dirty="0" err="1"/>
              <a:t>measured</a:t>
            </a:r>
            <a:r>
              <a:rPr lang="de-DE" sz="3100" dirty="0"/>
              <a:t> and </a:t>
            </a:r>
            <a:r>
              <a:rPr lang="de-DE" sz="3100" dirty="0" err="1"/>
              <a:t>is</a:t>
            </a:r>
            <a:r>
              <a:rPr lang="de-DE" sz="3100" dirty="0"/>
              <a:t> </a:t>
            </a:r>
            <a:r>
              <a:rPr lang="de-DE" sz="3100" dirty="0" err="1"/>
              <a:t>going</a:t>
            </a:r>
            <a:r>
              <a:rPr lang="de-DE" sz="3100" dirty="0"/>
              <a:t> </a:t>
            </a:r>
            <a:r>
              <a:rPr lang="de-DE" sz="3100" dirty="0" err="1"/>
              <a:t>to</a:t>
            </a:r>
            <a:r>
              <a:rPr lang="de-DE" sz="3100" dirty="0"/>
              <a:t> </a:t>
            </a:r>
            <a:r>
              <a:rPr lang="de-DE" sz="3100" dirty="0" err="1"/>
              <a:t>be</a:t>
            </a:r>
            <a:r>
              <a:rPr lang="de-DE" sz="3100" dirty="0"/>
              <a:t> </a:t>
            </a:r>
            <a:r>
              <a:rPr lang="de-DE" sz="3100" dirty="0" err="1"/>
              <a:t>investigated</a:t>
            </a:r>
            <a:r>
              <a:rPr lang="de-DE" sz="3100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82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74F54F76-0AB2-4120-8C5E-73849EB8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25" y="1020762"/>
            <a:ext cx="11363633" cy="50131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2800" b="1" dirty="0" err="1"/>
              <a:t>Atomic</a:t>
            </a:r>
            <a:r>
              <a:rPr lang="de-DE" sz="2800" b="1" dirty="0"/>
              <a:t> and </a:t>
            </a:r>
            <a:r>
              <a:rPr lang="de-DE" sz="2800" b="1" dirty="0" err="1"/>
              <a:t>molecular</a:t>
            </a:r>
            <a:r>
              <a:rPr lang="de-DE" sz="2800" b="1" dirty="0"/>
              <a:t> hydrogen </a:t>
            </a:r>
            <a:r>
              <a:rPr lang="de-DE" sz="2800" b="1" dirty="0" err="1"/>
              <a:t>play</a:t>
            </a:r>
            <a:r>
              <a:rPr lang="de-DE" sz="2800" b="1" dirty="0"/>
              <a:t> fundamental </a:t>
            </a:r>
            <a:r>
              <a:rPr lang="de-DE" sz="2800" b="1" dirty="0" err="1"/>
              <a:t>role</a:t>
            </a:r>
            <a:r>
              <a:rPr lang="de-DE" sz="2800" b="1" dirty="0"/>
              <a:t> </a:t>
            </a:r>
            <a:r>
              <a:rPr lang="de-DE" sz="2800" b="1" dirty="0" err="1"/>
              <a:t>for</a:t>
            </a:r>
            <a:r>
              <a:rPr lang="de-DE" sz="2800" b="1" dirty="0"/>
              <a:t> plasma-</a:t>
            </a:r>
            <a:r>
              <a:rPr lang="de-DE" sz="2800" b="1" dirty="0" err="1"/>
              <a:t>surface</a:t>
            </a:r>
            <a:r>
              <a:rPr lang="de-DE" sz="2800" b="1" dirty="0"/>
              <a:t> </a:t>
            </a:r>
            <a:r>
              <a:rPr lang="de-DE" sz="2800" b="1" dirty="0" err="1"/>
              <a:t>interaction</a:t>
            </a:r>
            <a:r>
              <a:rPr lang="de-DE" sz="2800" b="1" dirty="0"/>
              <a:t>.</a:t>
            </a:r>
            <a:br>
              <a:rPr lang="de-DE" sz="2800" b="1" dirty="0"/>
            </a:br>
            <a:br>
              <a:rPr lang="de-DE" sz="2800" b="1" dirty="0"/>
            </a:br>
            <a:r>
              <a:rPr lang="de-DE" sz="2800" b="1" dirty="0"/>
              <a:t>Visible and VUV </a:t>
            </a:r>
            <a:r>
              <a:rPr lang="de-DE" sz="2800" b="1" dirty="0" err="1"/>
              <a:t>Spectroscopy</a:t>
            </a:r>
            <a:r>
              <a:rPr lang="de-DE" sz="2800" b="1" dirty="0"/>
              <a:t> </a:t>
            </a:r>
            <a:r>
              <a:rPr lang="de-DE" sz="2800" b="1" dirty="0" err="1"/>
              <a:t>remain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most</a:t>
            </a:r>
            <a:r>
              <a:rPr lang="de-DE" sz="2800" b="1" dirty="0"/>
              <a:t> robust and reliable </a:t>
            </a:r>
            <a:r>
              <a:rPr lang="de-DE" sz="2800" b="1" dirty="0" err="1"/>
              <a:t>diagnostic</a:t>
            </a:r>
            <a:r>
              <a:rPr lang="de-DE" sz="2800" b="1" dirty="0"/>
              <a:t> </a:t>
            </a:r>
            <a:r>
              <a:rPr lang="de-DE" sz="2800" b="1" dirty="0" err="1"/>
              <a:t>to</a:t>
            </a:r>
            <a:r>
              <a:rPr lang="de-DE" sz="2800" b="1" dirty="0"/>
              <a:t> </a:t>
            </a:r>
            <a:r>
              <a:rPr lang="de-DE" sz="2800" b="1" dirty="0" err="1"/>
              <a:t>understand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processes</a:t>
            </a:r>
            <a:r>
              <a:rPr lang="de-DE" sz="2800" b="1" dirty="0"/>
              <a:t> (</a:t>
            </a:r>
            <a:r>
              <a:rPr lang="de-DE" sz="2800" b="1" dirty="0" err="1"/>
              <a:t>detachment</a:t>
            </a:r>
            <a:r>
              <a:rPr lang="de-DE" sz="2800" b="1" dirty="0"/>
              <a:t>, </a:t>
            </a:r>
            <a:r>
              <a:rPr lang="de-DE" sz="2800" b="1" dirty="0" err="1"/>
              <a:t>calculation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fluxes</a:t>
            </a:r>
            <a:r>
              <a:rPr lang="de-DE" sz="2800" b="1" dirty="0"/>
              <a:t>, etc.)</a:t>
            </a:r>
            <a:br>
              <a:rPr lang="de-DE" sz="2800" b="1" dirty="0"/>
            </a:br>
            <a:br>
              <a:rPr lang="de-DE" sz="2800" b="1" dirty="0"/>
            </a:br>
            <a:r>
              <a:rPr lang="de-DE" sz="2800" b="1" dirty="0"/>
              <a:t>Linear Plasma Device PSI-2 </a:t>
            </a:r>
            <a:r>
              <a:rPr lang="de-DE" sz="2800" b="1" dirty="0" err="1"/>
              <a:t>represent</a:t>
            </a:r>
            <a:r>
              <a:rPr lang="de-DE" sz="2800" b="1" dirty="0"/>
              <a:t> an </a:t>
            </a:r>
            <a:r>
              <a:rPr lang="de-DE" sz="2800" b="1" dirty="0" err="1"/>
              <a:t>excellent</a:t>
            </a:r>
            <a:r>
              <a:rPr lang="de-DE" sz="2800" b="1" dirty="0"/>
              <a:t> </a:t>
            </a:r>
            <a:r>
              <a:rPr lang="de-DE" sz="2800" b="1" dirty="0" err="1"/>
              <a:t>tool</a:t>
            </a:r>
            <a:r>
              <a:rPr lang="de-DE" sz="2800" b="1" dirty="0"/>
              <a:t> </a:t>
            </a:r>
            <a:r>
              <a:rPr lang="de-DE" sz="2800" b="1" dirty="0" err="1"/>
              <a:t>to</a:t>
            </a:r>
            <a:r>
              <a:rPr lang="de-DE" sz="2800" b="1" dirty="0"/>
              <a:t> </a:t>
            </a:r>
            <a:r>
              <a:rPr lang="de-DE" sz="2800" b="1" dirty="0" err="1"/>
              <a:t>study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</a:t>
            </a:r>
            <a:r>
              <a:rPr lang="de-DE" sz="2800" b="1" dirty="0" err="1"/>
              <a:t>reaction</a:t>
            </a:r>
            <a:r>
              <a:rPr lang="de-DE" sz="2800" b="1" dirty="0"/>
              <a:t> </a:t>
            </a:r>
            <a:r>
              <a:rPr lang="de-DE" sz="2800" b="1" dirty="0" err="1"/>
              <a:t>kinetics</a:t>
            </a:r>
            <a:r>
              <a:rPr lang="de-DE" sz="2800" b="1" dirty="0"/>
              <a:t> </a:t>
            </a:r>
            <a:r>
              <a:rPr lang="de-DE" sz="2800" b="1" dirty="0" err="1"/>
              <a:t>for</a:t>
            </a:r>
            <a:r>
              <a:rPr lang="de-DE" sz="2800" b="1" dirty="0"/>
              <a:t> </a:t>
            </a:r>
            <a:r>
              <a:rPr lang="de-DE" sz="2800" b="1" dirty="0" err="1"/>
              <a:t>atoms</a:t>
            </a:r>
            <a:r>
              <a:rPr lang="de-DE" sz="2800" b="1" dirty="0"/>
              <a:t>, </a:t>
            </a:r>
            <a:r>
              <a:rPr lang="de-DE" sz="2800" b="1" dirty="0" err="1"/>
              <a:t>ions</a:t>
            </a:r>
            <a:r>
              <a:rPr lang="de-DE" sz="2800" b="1" dirty="0"/>
              <a:t>, </a:t>
            </a:r>
            <a:r>
              <a:rPr lang="de-DE" sz="2800" b="1" dirty="0" err="1"/>
              <a:t>molecular</a:t>
            </a:r>
            <a:r>
              <a:rPr lang="de-DE" sz="2800" b="1" dirty="0"/>
              <a:t> </a:t>
            </a:r>
            <a:r>
              <a:rPr lang="de-DE" sz="2800" b="1" dirty="0" err="1"/>
              <a:t>ions</a:t>
            </a:r>
            <a:r>
              <a:rPr lang="de-DE" sz="2800" b="1" dirty="0"/>
              <a:t> and </a:t>
            </a:r>
            <a:r>
              <a:rPr lang="de-DE" sz="2800" b="1" dirty="0" err="1"/>
              <a:t>molecules</a:t>
            </a:r>
            <a:r>
              <a:rPr lang="de-DE" sz="2800" b="1" dirty="0"/>
              <a:t>.</a:t>
            </a:r>
            <a:br>
              <a:rPr lang="de-DE" sz="2800" b="1" dirty="0"/>
            </a:b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8663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9E864-1CAE-4823-A3A7-F9D9E4FBC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1" y="22933"/>
            <a:ext cx="10515600" cy="1325563"/>
          </a:xfrm>
        </p:spPr>
        <p:txBody>
          <a:bodyPr/>
          <a:lstStyle/>
          <a:p>
            <a:r>
              <a:rPr lang="de-DE" b="1" dirty="0"/>
              <a:t>Setup </a:t>
            </a:r>
            <a:r>
              <a:rPr lang="de-DE" b="1" dirty="0" err="1"/>
              <a:t>of</a:t>
            </a:r>
            <a:r>
              <a:rPr lang="de-DE" b="1" dirty="0"/>
              <a:t> PSI-2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06092E5-6B71-4C2E-ABFC-1DA4A58D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946" y="912483"/>
            <a:ext cx="6466786" cy="27311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F6C2E08-12EB-400C-B7B8-07E050A78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487" y="3717965"/>
            <a:ext cx="3852153" cy="28793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255474B-E412-4006-87F6-FDA49B0D31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63" y="1154473"/>
            <a:ext cx="3600400" cy="239586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3F679AD-08AD-404F-ADC4-F35BDDE7B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49" y="3818548"/>
            <a:ext cx="6109308" cy="287938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A2B3B666-0CBC-40F1-9816-32E9909F81BA}"/>
              </a:ext>
            </a:extLst>
          </p:cNvPr>
          <p:cNvSpPr/>
          <p:nvPr/>
        </p:nvSpPr>
        <p:spPr>
          <a:xfrm>
            <a:off x="4000383" y="4756066"/>
            <a:ext cx="1152128" cy="100434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29884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/>
          <p:nvPr/>
        </p:nvCxnSpPr>
        <p:spPr>
          <a:xfrm flipH="1">
            <a:off x="6168008" y="548680"/>
            <a:ext cx="1708" cy="5832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7407" y="5248744"/>
            <a:ext cx="59052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Visible </a:t>
            </a:r>
            <a:r>
              <a:rPr lang="de-DE" sz="2000" dirty="0" err="1"/>
              <a:t>spectroscopy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five</a:t>
            </a:r>
            <a:r>
              <a:rPr lang="de-DE" sz="2000" dirty="0"/>
              <a:t> </a:t>
            </a:r>
            <a:r>
              <a:rPr lang="de-DE" sz="2000" dirty="0" err="1"/>
              <a:t>line-of-sights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VUV </a:t>
            </a:r>
            <a:r>
              <a:rPr lang="de-DE" sz="2000" dirty="0" err="1"/>
              <a:t>Spectroscopy</a:t>
            </a:r>
            <a:r>
              <a:rPr lang="de-DE" sz="2000" dirty="0"/>
              <a:t>  </a:t>
            </a:r>
            <a:r>
              <a:rPr lang="de-DE" sz="2000" dirty="0" err="1"/>
              <a:t>uses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line-of-sight</a:t>
            </a:r>
            <a:r>
              <a:rPr lang="de-DE" sz="2000" dirty="0"/>
              <a:t> (  # 4 )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899300" y="4386034"/>
            <a:ext cx="492571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/>
              <a:t>Plasma pressure : 0.01…0.1 Pa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Electron temperature: 1..20 eV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Electron density: 10</a:t>
            </a:r>
            <a:r>
              <a:rPr lang="en-US" sz="1600" baseline="30000" dirty="0"/>
              <a:t>10</a:t>
            </a:r>
            <a:r>
              <a:rPr lang="en-US" sz="1600" dirty="0"/>
              <a:t>…10</a:t>
            </a:r>
            <a:r>
              <a:rPr lang="en-US" sz="1600" baseline="30000" dirty="0"/>
              <a:t>12</a:t>
            </a:r>
            <a:r>
              <a:rPr lang="en-US" sz="1600" dirty="0"/>
              <a:t> cm</a:t>
            </a:r>
            <a:r>
              <a:rPr lang="en-US" sz="1600" baseline="30000" dirty="0"/>
              <a:t>-3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Magnetic field: 0.025…0.1 T 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Ionization degree: 1-5%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8770" y="-9524"/>
            <a:ext cx="10515600" cy="1325563"/>
          </a:xfrm>
        </p:spPr>
        <p:txBody>
          <a:bodyPr/>
          <a:lstStyle/>
          <a:p>
            <a:r>
              <a:rPr lang="de-DE" b="1" dirty="0" err="1"/>
              <a:t>Spectroscopic</a:t>
            </a:r>
            <a:r>
              <a:rPr lang="de-DE" b="1" dirty="0"/>
              <a:t> </a:t>
            </a:r>
            <a:r>
              <a:rPr lang="de-DE" b="1" dirty="0" err="1"/>
              <a:t>studies</a:t>
            </a:r>
            <a:r>
              <a:rPr lang="de-DE" sz="4400" b="1" dirty="0"/>
              <a:t> at PSI-2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79" y="711867"/>
            <a:ext cx="4685192" cy="3547013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 flipH="1">
            <a:off x="5260828" y="2383050"/>
            <a:ext cx="565742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425680" y="1954328"/>
            <a:ext cx="3561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5</a:t>
            </a:r>
            <a:endParaRPr lang="en-US" sz="2400" dirty="0" err="1"/>
          </a:p>
        </p:txBody>
      </p:sp>
      <p:sp>
        <p:nvSpPr>
          <p:cNvPr id="13" name="Freihandform 12"/>
          <p:cNvSpPr/>
          <p:nvPr/>
        </p:nvSpPr>
        <p:spPr>
          <a:xfrm>
            <a:off x="5152464" y="1873462"/>
            <a:ext cx="971550" cy="1019175"/>
          </a:xfrm>
          <a:custGeom>
            <a:avLst/>
            <a:gdLst>
              <a:gd name="connsiteX0" fmla="*/ 466725 w 971550"/>
              <a:gd name="connsiteY0" fmla="*/ 0 h 1019175"/>
              <a:gd name="connsiteX1" fmla="*/ 419100 w 971550"/>
              <a:gd name="connsiteY1" fmla="*/ 9525 h 1019175"/>
              <a:gd name="connsiteX2" fmla="*/ 400050 w 971550"/>
              <a:gd name="connsiteY2" fmla="*/ 38100 h 1019175"/>
              <a:gd name="connsiteX3" fmla="*/ 361950 w 971550"/>
              <a:gd name="connsiteY3" fmla="*/ 47625 h 1019175"/>
              <a:gd name="connsiteX4" fmla="*/ 333375 w 971550"/>
              <a:gd name="connsiteY4" fmla="*/ 76200 h 1019175"/>
              <a:gd name="connsiteX5" fmla="*/ 266700 w 971550"/>
              <a:gd name="connsiteY5" fmla="*/ 95250 h 1019175"/>
              <a:gd name="connsiteX6" fmla="*/ 219075 w 971550"/>
              <a:gd name="connsiteY6" fmla="*/ 133350 h 1019175"/>
              <a:gd name="connsiteX7" fmla="*/ 190500 w 971550"/>
              <a:gd name="connsiteY7" fmla="*/ 142875 h 1019175"/>
              <a:gd name="connsiteX8" fmla="*/ 180975 w 971550"/>
              <a:gd name="connsiteY8" fmla="*/ 180975 h 1019175"/>
              <a:gd name="connsiteX9" fmla="*/ 85725 w 971550"/>
              <a:gd name="connsiteY9" fmla="*/ 295275 h 1019175"/>
              <a:gd name="connsiteX10" fmla="*/ 47625 w 971550"/>
              <a:gd name="connsiteY10" fmla="*/ 390525 h 1019175"/>
              <a:gd name="connsiteX11" fmla="*/ 28575 w 971550"/>
              <a:gd name="connsiteY11" fmla="*/ 466725 h 1019175"/>
              <a:gd name="connsiteX12" fmla="*/ 0 w 971550"/>
              <a:gd name="connsiteY12" fmla="*/ 514350 h 1019175"/>
              <a:gd name="connsiteX13" fmla="*/ 19050 w 971550"/>
              <a:gd name="connsiteY13" fmla="*/ 752475 h 1019175"/>
              <a:gd name="connsiteX14" fmla="*/ 57150 w 971550"/>
              <a:gd name="connsiteY14" fmla="*/ 800100 h 1019175"/>
              <a:gd name="connsiteX15" fmla="*/ 104775 w 971550"/>
              <a:gd name="connsiteY15" fmla="*/ 866775 h 1019175"/>
              <a:gd name="connsiteX16" fmla="*/ 190500 w 971550"/>
              <a:gd name="connsiteY16" fmla="*/ 895350 h 1019175"/>
              <a:gd name="connsiteX17" fmla="*/ 219075 w 971550"/>
              <a:gd name="connsiteY17" fmla="*/ 923925 h 1019175"/>
              <a:gd name="connsiteX18" fmla="*/ 285750 w 971550"/>
              <a:gd name="connsiteY18" fmla="*/ 942975 h 1019175"/>
              <a:gd name="connsiteX19" fmla="*/ 323850 w 971550"/>
              <a:gd name="connsiteY19" fmla="*/ 990600 h 1019175"/>
              <a:gd name="connsiteX20" fmla="*/ 361950 w 971550"/>
              <a:gd name="connsiteY20" fmla="*/ 1000125 h 1019175"/>
              <a:gd name="connsiteX21" fmla="*/ 409575 w 971550"/>
              <a:gd name="connsiteY21" fmla="*/ 1019175 h 1019175"/>
              <a:gd name="connsiteX22" fmla="*/ 504825 w 971550"/>
              <a:gd name="connsiteY22" fmla="*/ 990600 h 1019175"/>
              <a:gd name="connsiteX23" fmla="*/ 561975 w 971550"/>
              <a:gd name="connsiteY23" fmla="*/ 952500 h 1019175"/>
              <a:gd name="connsiteX24" fmla="*/ 609600 w 971550"/>
              <a:gd name="connsiteY24" fmla="*/ 914400 h 1019175"/>
              <a:gd name="connsiteX25" fmla="*/ 666750 w 971550"/>
              <a:gd name="connsiteY25" fmla="*/ 904875 h 1019175"/>
              <a:gd name="connsiteX26" fmla="*/ 704850 w 971550"/>
              <a:gd name="connsiteY26" fmla="*/ 885825 h 1019175"/>
              <a:gd name="connsiteX27" fmla="*/ 723900 w 971550"/>
              <a:gd name="connsiteY27" fmla="*/ 857250 h 1019175"/>
              <a:gd name="connsiteX28" fmla="*/ 752475 w 971550"/>
              <a:gd name="connsiteY28" fmla="*/ 847725 h 1019175"/>
              <a:gd name="connsiteX29" fmla="*/ 781050 w 971550"/>
              <a:gd name="connsiteY29" fmla="*/ 828675 h 1019175"/>
              <a:gd name="connsiteX30" fmla="*/ 819150 w 971550"/>
              <a:gd name="connsiteY30" fmla="*/ 771525 h 1019175"/>
              <a:gd name="connsiteX31" fmla="*/ 847725 w 971550"/>
              <a:gd name="connsiteY31" fmla="*/ 733425 h 1019175"/>
              <a:gd name="connsiteX32" fmla="*/ 857250 w 971550"/>
              <a:gd name="connsiteY32" fmla="*/ 704850 h 1019175"/>
              <a:gd name="connsiteX33" fmla="*/ 933450 w 971550"/>
              <a:gd name="connsiteY33" fmla="*/ 638175 h 1019175"/>
              <a:gd name="connsiteX34" fmla="*/ 952500 w 971550"/>
              <a:gd name="connsiteY34" fmla="*/ 581025 h 1019175"/>
              <a:gd name="connsiteX35" fmla="*/ 962025 w 971550"/>
              <a:gd name="connsiteY35" fmla="*/ 552450 h 1019175"/>
              <a:gd name="connsiteX36" fmla="*/ 971550 w 971550"/>
              <a:gd name="connsiteY36" fmla="*/ 514350 h 1019175"/>
              <a:gd name="connsiteX37" fmla="*/ 962025 w 971550"/>
              <a:gd name="connsiteY37" fmla="*/ 333375 h 1019175"/>
              <a:gd name="connsiteX38" fmla="*/ 952500 w 971550"/>
              <a:gd name="connsiteY38" fmla="*/ 228600 h 1019175"/>
              <a:gd name="connsiteX39" fmla="*/ 923925 w 971550"/>
              <a:gd name="connsiteY39" fmla="*/ 200025 h 1019175"/>
              <a:gd name="connsiteX40" fmla="*/ 914400 w 971550"/>
              <a:gd name="connsiteY40" fmla="*/ 161925 h 1019175"/>
              <a:gd name="connsiteX41" fmla="*/ 885825 w 971550"/>
              <a:gd name="connsiteY41" fmla="*/ 142875 h 1019175"/>
              <a:gd name="connsiteX42" fmla="*/ 819150 w 971550"/>
              <a:gd name="connsiteY42" fmla="*/ 85725 h 1019175"/>
              <a:gd name="connsiteX43" fmla="*/ 762000 w 971550"/>
              <a:gd name="connsiteY43" fmla="*/ 66675 h 1019175"/>
              <a:gd name="connsiteX44" fmla="*/ 695325 w 971550"/>
              <a:gd name="connsiteY44" fmla="*/ 38100 h 1019175"/>
              <a:gd name="connsiteX45" fmla="*/ 657225 w 971550"/>
              <a:gd name="connsiteY45" fmla="*/ 28575 h 1019175"/>
              <a:gd name="connsiteX46" fmla="*/ 523875 w 971550"/>
              <a:gd name="connsiteY46" fmla="*/ 285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1550" h="1019175">
                <a:moveTo>
                  <a:pt x="466725" y="0"/>
                </a:moveTo>
                <a:cubicBezTo>
                  <a:pt x="450850" y="3175"/>
                  <a:pt x="433156" y="1493"/>
                  <a:pt x="419100" y="9525"/>
                </a:cubicBezTo>
                <a:cubicBezTo>
                  <a:pt x="409161" y="15205"/>
                  <a:pt x="409575" y="31750"/>
                  <a:pt x="400050" y="38100"/>
                </a:cubicBezTo>
                <a:cubicBezTo>
                  <a:pt x="389158" y="45362"/>
                  <a:pt x="374650" y="44450"/>
                  <a:pt x="361950" y="47625"/>
                </a:cubicBezTo>
                <a:cubicBezTo>
                  <a:pt x="352425" y="57150"/>
                  <a:pt x="344583" y="68728"/>
                  <a:pt x="333375" y="76200"/>
                </a:cubicBezTo>
                <a:cubicBezTo>
                  <a:pt x="325176" y="81666"/>
                  <a:pt x="271781" y="93980"/>
                  <a:pt x="266700" y="95250"/>
                </a:cubicBezTo>
                <a:cubicBezTo>
                  <a:pt x="250825" y="107950"/>
                  <a:pt x="236315" y="122575"/>
                  <a:pt x="219075" y="133350"/>
                </a:cubicBezTo>
                <a:cubicBezTo>
                  <a:pt x="210561" y="138671"/>
                  <a:pt x="196772" y="135035"/>
                  <a:pt x="190500" y="142875"/>
                </a:cubicBezTo>
                <a:cubicBezTo>
                  <a:pt x="182322" y="153097"/>
                  <a:pt x="187181" y="169449"/>
                  <a:pt x="180975" y="180975"/>
                </a:cubicBezTo>
                <a:cubicBezTo>
                  <a:pt x="136295" y="263952"/>
                  <a:pt x="141464" y="253470"/>
                  <a:pt x="85725" y="295275"/>
                </a:cubicBezTo>
                <a:cubicBezTo>
                  <a:pt x="68983" y="378983"/>
                  <a:pt x="88630" y="308515"/>
                  <a:pt x="47625" y="390525"/>
                </a:cubicBezTo>
                <a:cubicBezTo>
                  <a:pt x="26628" y="432519"/>
                  <a:pt x="50312" y="412382"/>
                  <a:pt x="28575" y="466725"/>
                </a:cubicBezTo>
                <a:cubicBezTo>
                  <a:pt x="21699" y="483914"/>
                  <a:pt x="9525" y="498475"/>
                  <a:pt x="0" y="514350"/>
                </a:cubicBezTo>
                <a:cubicBezTo>
                  <a:pt x="6350" y="593725"/>
                  <a:pt x="3434" y="674393"/>
                  <a:pt x="19050" y="752475"/>
                </a:cubicBezTo>
                <a:cubicBezTo>
                  <a:pt x="23037" y="772410"/>
                  <a:pt x="44952" y="783836"/>
                  <a:pt x="57150" y="800100"/>
                </a:cubicBezTo>
                <a:cubicBezTo>
                  <a:pt x="67406" y="813775"/>
                  <a:pt x="93738" y="858497"/>
                  <a:pt x="104775" y="866775"/>
                </a:cubicBezTo>
                <a:cubicBezTo>
                  <a:pt x="122709" y="880225"/>
                  <a:pt x="167851" y="889688"/>
                  <a:pt x="190500" y="895350"/>
                </a:cubicBezTo>
                <a:cubicBezTo>
                  <a:pt x="200025" y="904875"/>
                  <a:pt x="207867" y="916453"/>
                  <a:pt x="219075" y="923925"/>
                </a:cubicBezTo>
                <a:cubicBezTo>
                  <a:pt x="227274" y="929391"/>
                  <a:pt x="280669" y="941705"/>
                  <a:pt x="285750" y="942975"/>
                </a:cubicBezTo>
                <a:cubicBezTo>
                  <a:pt x="298450" y="958850"/>
                  <a:pt x="307586" y="978402"/>
                  <a:pt x="323850" y="990600"/>
                </a:cubicBezTo>
                <a:cubicBezTo>
                  <a:pt x="334323" y="998455"/>
                  <a:pt x="349531" y="995985"/>
                  <a:pt x="361950" y="1000125"/>
                </a:cubicBezTo>
                <a:cubicBezTo>
                  <a:pt x="378170" y="1005532"/>
                  <a:pt x="393700" y="1012825"/>
                  <a:pt x="409575" y="1019175"/>
                </a:cubicBezTo>
                <a:cubicBezTo>
                  <a:pt x="441325" y="1009650"/>
                  <a:pt x="474456" y="1003886"/>
                  <a:pt x="504825" y="990600"/>
                </a:cubicBezTo>
                <a:cubicBezTo>
                  <a:pt x="525801" y="981423"/>
                  <a:pt x="544097" y="966803"/>
                  <a:pt x="561975" y="952500"/>
                </a:cubicBezTo>
                <a:cubicBezTo>
                  <a:pt x="577850" y="939800"/>
                  <a:pt x="591092" y="922813"/>
                  <a:pt x="609600" y="914400"/>
                </a:cubicBezTo>
                <a:cubicBezTo>
                  <a:pt x="627182" y="906408"/>
                  <a:pt x="647700" y="908050"/>
                  <a:pt x="666750" y="904875"/>
                </a:cubicBezTo>
                <a:cubicBezTo>
                  <a:pt x="679450" y="898525"/>
                  <a:pt x="693942" y="894915"/>
                  <a:pt x="704850" y="885825"/>
                </a:cubicBezTo>
                <a:cubicBezTo>
                  <a:pt x="713644" y="878496"/>
                  <a:pt x="714961" y="864401"/>
                  <a:pt x="723900" y="857250"/>
                </a:cubicBezTo>
                <a:cubicBezTo>
                  <a:pt x="731740" y="850978"/>
                  <a:pt x="743495" y="852215"/>
                  <a:pt x="752475" y="847725"/>
                </a:cubicBezTo>
                <a:cubicBezTo>
                  <a:pt x="762714" y="842605"/>
                  <a:pt x="771525" y="835025"/>
                  <a:pt x="781050" y="828675"/>
                </a:cubicBezTo>
                <a:cubicBezTo>
                  <a:pt x="793750" y="809625"/>
                  <a:pt x="806020" y="790282"/>
                  <a:pt x="819150" y="771525"/>
                </a:cubicBezTo>
                <a:cubicBezTo>
                  <a:pt x="828254" y="758520"/>
                  <a:pt x="839849" y="747208"/>
                  <a:pt x="847725" y="733425"/>
                </a:cubicBezTo>
                <a:cubicBezTo>
                  <a:pt x="852706" y="724708"/>
                  <a:pt x="851226" y="712882"/>
                  <a:pt x="857250" y="704850"/>
                </a:cubicBezTo>
                <a:cubicBezTo>
                  <a:pt x="885110" y="667704"/>
                  <a:pt x="900401" y="660208"/>
                  <a:pt x="933450" y="638175"/>
                </a:cubicBezTo>
                <a:lnTo>
                  <a:pt x="952500" y="581025"/>
                </a:lnTo>
                <a:cubicBezTo>
                  <a:pt x="955675" y="571500"/>
                  <a:pt x="959590" y="562190"/>
                  <a:pt x="962025" y="552450"/>
                </a:cubicBezTo>
                <a:lnTo>
                  <a:pt x="971550" y="514350"/>
                </a:lnTo>
                <a:cubicBezTo>
                  <a:pt x="968375" y="454025"/>
                  <a:pt x="966043" y="393650"/>
                  <a:pt x="962025" y="333375"/>
                </a:cubicBezTo>
                <a:cubicBezTo>
                  <a:pt x="959692" y="298384"/>
                  <a:pt x="962134" y="262320"/>
                  <a:pt x="952500" y="228600"/>
                </a:cubicBezTo>
                <a:cubicBezTo>
                  <a:pt x="948799" y="215648"/>
                  <a:pt x="933450" y="209550"/>
                  <a:pt x="923925" y="200025"/>
                </a:cubicBezTo>
                <a:cubicBezTo>
                  <a:pt x="920750" y="187325"/>
                  <a:pt x="921662" y="172817"/>
                  <a:pt x="914400" y="161925"/>
                </a:cubicBezTo>
                <a:cubicBezTo>
                  <a:pt x="908050" y="152400"/>
                  <a:pt x="893920" y="150970"/>
                  <a:pt x="885825" y="142875"/>
                </a:cubicBezTo>
                <a:cubicBezTo>
                  <a:pt x="839101" y="96151"/>
                  <a:pt x="904738" y="124629"/>
                  <a:pt x="819150" y="85725"/>
                </a:cubicBezTo>
                <a:cubicBezTo>
                  <a:pt x="800869" y="77416"/>
                  <a:pt x="779961" y="75655"/>
                  <a:pt x="762000" y="66675"/>
                </a:cubicBezTo>
                <a:cubicBezTo>
                  <a:pt x="728133" y="49742"/>
                  <a:pt x="728027" y="47443"/>
                  <a:pt x="695325" y="38100"/>
                </a:cubicBezTo>
                <a:cubicBezTo>
                  <a:pt x="682738" y="34504"/>
                  <a:pt x="670296" y="29301"/>
                  <a:pt x="657225" y="28575"/>
                </a:cubicBezTo>
                <a:cubicBezTo>
                  <a:pt x="612843" y="26109"/>
                  <a:pt x="568325" y="28575"/>
                  <a:pt x="523875" y="2857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ihandform 13"/>
          <p:cNvSpPr/>
          <p:nvPr/>
        </p:nvSpPr>
        <p:spPr>
          <a:xfrm>
            <a:off x="4453920" y="1736094"/>
            <a:ext cx="1508730" cy="1381125"/>
          </a:xfrm>
          <a:custGeom>
            <a:avLst/>
            <a:gdLst>
              <a:gd name="connsiteX0" fmla="*/ 1203930 w 1508730"/>
              <a:gd name="connsiteY0" fmla="*/ 0 h 1381125"/>
              <a:gd name="connsiteX1" fmla="*/ 1156305 w 1508730"/>
              <a:gd name="connsiteY1" fmla="*/ 28575 h 1381125"/>
              <a:gd name="connsiteX2" fmla="*/ 1070580 w 1508730"/>
              <a:gd name="connsiteY2" fmla="*/ 104775 h 1381125"/>
              <a:gd name="connsiteX3" fmla="*/ 1022955 w 1508730"/>
              <a:gd name="connsiteY3" fmla="*/ 133350 h 1381125"/>
              <a:gd name="connsiteX4" fmla="*/ 889605 w 1508730"/>
              <a:gd name="connsiteY4" fmla="*/ 190500 h 1381125"/>
              <a:gd name="connsiteX5" fmla="*/ 756255 w 1508730"/>
              <a:gd name="connsiteY5" fmla="*/ 219075 h 1381125"/>
              <a:gd name="connsiteX6" fmla="*/ 594330 w 1508730"/>
              <a:gd name="connsiteY6" fmla="*/ 314325 h 1381125"/>
              <a:gd name="connsiteX7" fmla="*/ 451455 w 1508730"/>
              <a:gd name="connsiteY7" fmla="*/ 352425 h 1381125"/>
              <a:gd name="connsiteX8" fmla="*/ 232380 w 1508730"/>
              <a:gd name="connsiteY8" fmla="*/ 428625 h 1381125"/>
              <a:gd name="connsiteX9" fmla="*/ 118080 w 1508730"/>
              <a:gd name="connsiteY9" fmla="*/ 504825 h 1381125"/>
              <a:gd name="connsiteX10" fmla="*/ 108555 w 1508730"/>
              <a:gd name="connsiteY10" fmla="*/ 533400 h 1381125"/>
              <a:gd name="connsiteX11" fmla="*/ 60930 w 1508730"/>
              <a:gd name="connsiteY11" fmla="*/ 600075 h 1381125"/>
              <a:gd name="connsiteX12" fmla="*/ 41880 w 1508730"/>
              <a:gd name="connsiteY12" fmla="*/ 666750 h 1381125"/>
              <a:gd name="connsiteX13" fmla="*/ 13305 w 1508730"/>
              <a:gd name="connsiteY13" fmla="*/ 742950 h 1381125"/>
              <a:gd name="connsiteX14" fmla="*/ 60930 w 1508730"/>
              <a:gd name="connsiteY14" fmla="*/ 1104900 h 1381125"/>
              <a:gd name="connsiteX15" fmla="*/ 89505 w 1508730"/>
              <a:gd name="connsiteY15" fmla="*/ 1114425 h 1381125"/>
              <a:gd name="connsiteX16" fmla="*/ 194280 w 1508730"/>
              <a:gd name="connsiteY16" fmla="*/ 1200150 h 1381125"/>
              <a:gd name="connsiteX17" fmla="*/ 241905 w 1508730"/>
              <a:gd name="connsiteY17" fmla="*/ 1238250 h 1381125"/>
              <a:gd name="connsiteX18" fmla="*/ 346680 w 1508730"/>
              <a:gd name="connsiteY18" fmla="*/ 1276350 h 1381125"/>
              <a:gd name="connsiteX19" fmla="*/ 384780 w 1508730"/>
              <a:gd name="connsiteY19" fmla="*/ 1295400 h 1381125"/>
              <a:gd name="connsiteX20" fmla="*/ 451455 w 1508730"/>
              <a:gd name="connsiteY20" fmla="*/ 1333500 h 1381125"/>
              <a:gd name="connsiteX21" fmla="*/ 527655 w 1508730"/>
              <a:gd name="connsiteY21" fmla="*/ 1352550 h 1381125"/>
              <a:gd name="connsiteX22" fmla="*/ 613380 w 1508730"/>
              <a:gd name="connsiteY22" fmla="*/ 1381125 h 1381125"/>
              <a:gd name="connsiteX23" fmla="*/ 727680 w 1508730"/>
              <a:gd name="connsiteY23" fmla="*/ 1371600 h 1381125"/>
              <a:gd name="connsiteX24" fmla="*/ 756255 w 1508730"/>
              <a:gd name="connsiteY24" fmla="*/ 1343025 h 1381125"/>
              <a:gd name="connsiteX25" fmla="*/ 803880 w 1508730"/>
              <a:gd name="connsiteY25" fmla="*/ 1314450 h 1381125"/>
              <a:gd name="connsiteX26" fmla="*/ 851505 w 1508730"/>
              <a:gd name="connsiteY26" fmla="*/ 1295400 h 1381125"/>
              <a:gd name="connsiteX27" fmla="*/ 908655 w 1508730"/>
              <a:gd name="connsiteY27" fmla="*/ 1257300 h 1381125"/>
              <a:gd name="connsiteX28" fmla="*/ 984855 w 1508730"/>
              <a:gd name="connsiteY28" fmla="*/ 1200150 h 1381125"/>
              <a:gd name="connsiteX29" fmla="*/ 1013430 w 1508730"/>
              <a:gd name="connsiteY29" fmla="*/ 1171575 h 1381125"/>
              <a:gd name="connsiteX30" fmla="*/ 1032480 w 1508730"/>
              <a:gd name="connsiteY30" fmla="*/ 1143000 h 1381125"/>
              <a:gd name="connsiteX31" fmla="*/ 1080105 w 1508730"/>
              <a:gd name="connsiteY31" fmla="*/ 1076325 h 1381125"/>
              <a:gd name="connsiteX32" fmla="*/ 1089630 w 1508730"/>
              <a:gd name="connsiteY32" fmla="*/ 1047750 h 1381125"/>
              <a:gd name="connsiteX33" fmla="*/ 1146780 w 1508730"/>
              <a:gd name="connsiteY33" fmla="*/ 1019175 h 1381125"/>
              <a:gd name="connsiteX34" fmla="*/ 1222980 w 1508730"/>
              <a:gd name="connsiteY34" fmla="*/ 942975 h 1381125"/>
              <a:gd name="connsiteX35" fmla="*/ 1289655 w 1508730"/>
              <a:gd name="connsiteY35" fmla="*/ 895350 h 1381125"/>
              <a:gd name="connsiteX36" fmla="*/ 1327755 w 1508730"/>
              <a:gd name="connsiteY36" fmla="*/ 876300 h 1381125"/>
              <a:gd name="connsiteX37" fmla="*/ 1356330 w 1508730"/>
              <a:gd name="connsiteY37" fmla="*/ 847725 h 1381125"/>
              <a:gd name="connsiteX38" fmla="*/ 1413480 w 1508730"/>
              <a:gd name="connsiteY38" fmla="*/ 809625 h 1381125"/>
              <a:gd name="connsiteX39" fmla="*/ 1432530 w 1508730"/>
              <a:gd name="connsiteY39" fmla="*/ 752475 h 1381125"/>
              <a:gd name="connsiteX40" fmla="*/ 1489680 w 1508730"/>
              <a:gd name="connsiteY40" fmla="*/ 676275 h 1381125"/>
              <a:gd name="connsiteX41" fmla="*/ 1508730 w 1508730"/>
              <a:gd name="connsiteY41" fmla="*/ 609600 h 1381125"/>
              <a:gd name="connsiteX42" fmla="*/ 1499205 w 1508730"/>
              <a:gd name="connsiteY42" fmla="*/ 219075 h 1381125"/>
              <a:gd name="connsiteX43" fmla="*/ 1461105 w 1508730"/>
              <a:gd name="connsiteY43" fmla="*/ 161925 h 1381125"/>
              <a:gd name="connsiteX44" fmla="*/ 1394430 w 1508730"/>
              <a:gd name="connsiteY44" fmla="*/ 114300 h 1381125"/>
              <a:gd name="connsiteX45" fmla="*/ 1327755 w 1508730"/>
              <a:gd name="connsiteY45" fmla="*/ 85725 h 1381125"/>
              <a:gd name="connsiteX46" fmla="*/ 1280130 w 1508730"/>
              <a:gd name="connsiteY46" fmla="*/ 66675 h 1381125"/>
              <a:gd name="connsiteX47" fmla="*/ 1203930 w 1508730"/>
              <a:gd name="connsiteY47" fmla="*/ 57150 h 1381125"/>
              <a:gd name="connsiteX48" fmla="*/ 1146780 w 1508730"/>
              <a:gd name="connsiteY48" fmla="*/ 476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508730" h="1381125">
                <a:moveTo>
                  <a:pt x="1203930" y="0"/>
                </a:moveTo>
                <a:cubicBezTo>
                  <a:pt x="1188055" y="9525"/>
                  <a:pt x="1170761" y="17010"/>
                  <a:pt x="1156305" y="28575"/>
                </a:cubicBezTo>
                <a:cubicBezTo>
                  <a:pt x="1058730" y="106635"/>
                  <a:pt x="1154023" y="49146"/>
                  <a:pt x="1070580" y="104775"/>
                </a:cubicBezTo>
                <a:cubicBezTo>
                  <a:pt x="1055176" y="115044"/>
                  <a:pt x="1039255" y="124573"/>
                  <a:pt x="1022955" y="133350"/>
                </a:cubicBezTo>
                <a:cubicBezTo>
                  <a:pt x="975705" y="158793"/>
                  <a:pt x="940525" y="177770"/>
                  <a:pt x="889605" y="190500"/>
                </a:cubicBezTo>
                <a:cubicBezTo>
                  <a:pt x="845503" y="201525"/>
                  <a:pt x="800705" y="209550"/>
                  <a:pt x="756255" y="219075"/>
                </a:cubicBezTo>
                <a:cubicBezTo>
                  <a:pt x="699678" y="261508"/>
                  <a:pt x="675951" y="282259"/>
                  <a:pt x="594330" y="314325"/>
                </a:cubicBezTo>
                <a:cubicBezTo>
                  <a:pt x="548454" y="332348"/>
                  <a:pt x="498456" y="337582"/>
                  <a:pt x="451455" y="352425"/>
                </a:cubicBezTo>
                <a:cubicBezTo>
                  <a:pt x="377728" y="375707"/>
                  <a:pt x="232380" y="428625"/>
                  <a:pt x="232380" y="428625"/>
                </a:cubicBezTo>
                <a:cubicBezTo>
                  <a:pt x="144821" y="494294"/>
                  <a:pt x="184578" y="471576"/>
                  <a:pt x="118080" y="504825"/>
                </a:cubicBezTo>
                <a:cubicBezTo>
                  <a:pt x="114905" y="514350"/>
                  <a:pt x="113536" y="524683"/>
                  <a:pt x="108555" y="533400"/>
                </a:cubicBezTo>
                <a:cubicBezTo>
                  <a:pt x="91297" y="563601"/>
                  <a:pt x="75672" y="570591"/>
                  <a:pt x="60930" y="600075"/>
                </a:cubicBezTo>
                <a:cubicBezTo>
                  <a:pt x="51757" y="618421"/>
                  <a:pt x="47984" y="648439"/>
                  <a:pt x="41880" y="666750"/>
                </a:cubicBezTo>
                <a:cubicBezTo>
                  <a:pt x="33302" y="692485"/>
                  <a:pt x="22830" y="717550"/>
                  <a:pt x="13305" y="742950"/>
                </a:cubicBezTo>
                <a:cubicBezTo>
                  <a:pt x="16918" y="862183"/>
                  <a:pt x="-41386" y="1017200"/>
                  <a:pt x="60930" y="1104900"/>
                </a:cubicBezTo>
                <a:cubicBezTo>
                  <a:pt x="68553" y="1111434"/>
                  <a:pt x="79980" y="1111250"/>
                  <a:pt x="89505" y="1114425"/>
                </a:cubicBezTo>
                <a:cubicBezTo>
                  <a:pt x="139328" y="1197463"/>
                  <a:pt x="91340" y="1136803"/>
                  <a:pt x="194280" y="1200150"/>
                </a:cubicBezTo>
                <a:cubicBezTo>
                  <a:pt x="211594" y="1210805"/>
                  <a:pt x="223721" y="1229158"/>
                  <a:pt x="241905" y="1238250"/>
                </a:cubicBezTo>
                <a:cubicBezTo>
                  <a:pt x="275144" y="1254870"/>
                  <a:pt x="312176" y="1262548"/>
                  <a:pt x="346680" y="1276350"/>
                </a:cubicBezTo>
                <a:cubicBezTo>
                  <a:pt x="359863" y="1281623"/>
                  <a:pt x="372315" y="1288601"/>
                  <a:pt x="384780" y="1295400"/>
                </a:cubicBezTo>
                <a:cubicBezTo>
                  <a:pt x="407252" y="1307657"/>
                  <a:pt x="427688" y="1323993"/>
                  <a:pt x="451455" y="1333500"/>
                </a:cubicBezTo>
                <a:cubicBezTo>
                  <a:pt x="475764" y="1343224"/>
                  <a:pt x="502537" y="1345162"/>
                  <a:pt x="527655" y="1352550"/>
                </a:cubicBezTo>
                <a:cubicBezTo>
                  <a:pt x="556552" y="1361049"/>
                  <a:pt x="584805" y="1371600"/>
                  <a:pt x="613380" y="1381125"/>
                </a:cubicBezTo>
                <a:cubicBezTo>
                  <a:pt x="651480" y="1377950"/>
                  <a:pt x="690739" y="1381451"/>
                  <a:pt x="727680" y="1371600"/>
                </a:cubicBezTo>
                <a:cubicBezTo>
                  <a:pt x="740696" y="1368129"/>
                  <a:pt x="745479" y="1351107"/>
                  <a:pt x="756255" y="1343025"/>
                </a:cubicBezTo>
                <a:cubicBezTo>
                  <a:pt x="771066" y="1331917"/>
                  <a:pt x="787321" y="1322729"/>
                  <a:pt x="803880" y="1314450"/>
                </a:cubicBezTo>
                <a:cubicBezTo>
                  <a:pt x="819173" y="1306804"/>
                  <a:pt x="836495" y="1303587"/>
                  <a:pt x="851505" y="1295400"/>
                </a:cubicBezTo>
                <a:cubicBezTo>
                  <a:pt x="871605" y="1284437"/>
                  <a:pt x="889605" y="1270000"/>
                  <a:pt x="908655" y="1257300"/>
                </a:cubicBezTo>
                <a:cubicBezTo>
                  <a:pt x="942679" y="1234617"/>
                  <a:pt x="948654" y="1231826"/>
                  <a:pt x="984855" y="1200150"/>
                </a:cubicBezTo>
                <a:cubicBezTo>
                  <a:pt x="994992" y="1191280"/>
                  <a:pt x="1004806" y="1181923"/>
                  <a:pt x="1013430" y="1171575"/>
                </a:cubicBezTo>
                <a:cubicBezTo>
                  <a:pt x="1020759" y="1162781"/>
                  <a:pt x="1025826" y="1152315"/>
                  <a:pt x="1032480" y="1143000"/>
                </a:cubicBezTo>
                <a:cubicBezTo>
                  <a:pt x="1039671" y="1132933"/>
                  <a:pt x="1072622" y="1091290"/>
                  <a:pt x="1080105" y="1076325"/>
                </a:cubicBezTo>
                <a:cubicBezTo>
                  <a:pt x="1084595" y="1067345"/>
                  <a:pt x="1083358" y="1055590"/>
                  <a:pt x="1089630" y="1047750"/>
                </a:cubicBezTo>
                <a:cubicBezTo>
                  <a:pt x="1103059" y="1030964"/>
                  <a:pt x="1127956" y="1025450"/>
                  <a:pt x="1146780" y="1019175"/>
                </a:cubicBezTo>
                <a:cubicBezTo>
                  <a:pt x="1172180" y="993775"/>
                  <a:pt x="1190851" y="959039"/>
                  <a:pt x="1222980" y="942975"/>
                </a:cubicBezTo>
                <a:cubicBezTo>
                  <a:pt x="1327400" y="890765"/>
                  <a:pt x="1199553" y="959709"/>
                  <a:pt x="1289655" y="895350"/>
                </a:cubicBezTo>
                <a:cubicBezTo>
                  <a:pt x="1301209" y="887097"/>
                  <a:pt x="1316201" y="884553"/>
                  <a:pt x="1327755" y="876300"/>
                </a:cubicBezTo>
                <a:cubicBezTo>
                  <a:pt x="1338716" y="868470"/>
                  <a:pt x="1345697" y="855995"/>
                  <a:pt x="1356330" y="847725"/>
                </a:cubicBezTo>
                <a:cubicBezTo>
                  <a:pt x="1374402" y="833669"/>
                  <a:pt x="1413480" y="809625"/>
                  <a:pt x="1413480" y="809625"/>
                </a:cubicBezTo>
                <a:cubicBezTo>
                  <a:pt x="1419830" y="790575"/>
                  <a:pt x="1422914" y="770104"/>
                  <a:pt x="1432530" y="752475"/>
                </a:cubicBezTo>
                <a:cubicBezTo>
                  <a:pt x="1474587" y="675371"/>
                  <a:pt x="1461152" y="733332"/>
                  <a:pt x="1489680" y="676275"/>
                </a:cubicBezTo>
                <a:cubicBezTo>
                  <a:pt x="1496512" y="662610"/>
                  <a:pt x="1505678" y="621807"/>
                  <a:pt x="1508730" y="609600"/>
                </a:cubicBezTo>
                <a:cubicBezTo>
                  <a:pt x="1505555" y="479425"/>
                  <a:pt x="1512980" y="348558"/>
                  <a:pt x="1499205" y="219075"/>
                </a:cubicBezTo>
                <a:cubicBezTo>
                  <a:pt x="1496783" y="196308"/>
                  <a:pt x="1473805" y="180975"/>
                  <a:pt x="1461105" y="161925"/>
                </a:cubicBezTo>
                <a:cubicBezTo>
                  <a:pt x="1430929" y="116660"/>
                  <a:pt x="1455137" y="141281"/>
                  <a:pt x="1394430" y="114300"/>
                </a:cubicBezTo>
                <a:cubicBezTo>
                  <a:pt x="1274009" y="60779"/>
                  <a:pt x="1421660" y="120939"/>
                  <a:pt x="1327755" y="85725"/>
                </a:cubicBezTo>
                <a:cubicBezTo>
                  <a:pt x="1311746" y="79722"/>
                  <a:pt x="1296790" y="70520"/>
                  <a:pt x="1280130" y="66675"/>
                </a:cubicBezTo>
                <a:cubicBezTo>
                  <a:pt x="1255188" y="60919"/>
                  <a:pt x="1229179" y="61358"/>
                  <a:pt x="1203930" y="57150"/>
                </a:cubicBezTo>
                <a:cubicBezTo>
                  <a:pt x="1137539" y="46085"/>
                  <a:pt x="1189656" y="47625"/>
                  <a:pt x="1146780" y="4762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ihandform 14"/>
          <p:cNvSpPr/>
          <p:nvPr/>
        </p:nvSpPr>
        <p:spPr>
          <a:xfrm>
            <a:off x="1680938" y="3264876"/>
            <a:ext cx="1603054" cy="1208801"/>
          </a:xfrm>
          <a:custGeom>
            <a:avLst/>
            <a:gdLst>
              <a:gd name="connsiteX0" fmla="*/ 698468 w 1603054"/>
              <a:gd name="connsiteY0" fmla="*/ 28930 h 1208801"/>
              <a:gd name="connsiteX1" fmla="*/ 609978 w 1603054"/>
              <a:gd name="connsiteY1" fmla="*/ 38763 h 1208801"/>
              <a:gd name="connsiteX2" fmla="*/ 580481 w 1603054"/>
              <a:gd name="connsiteY2" fmla="*/ 58427 h 1208801"/>
              <a:gd name="connsiteX3" fmla="*/ 442830 w 1603054"/>
              <a:gd name="connsiteY3" fmla="*/ 97756 h 1208801"/>
              <a:gd name="connsiteX4" fmla="*/ 334675 w 1603054"/>
              <a:gd name="connsiteY4" fmla="*/ 137085 h 1208801"/>
              <a:gd name="connsiteX5" fmla="*/ 275681 w 1603054"/>
              <a:gd name="connsiteY5" fmla="*/ 166582 h 1208801"/>
              <a:gd name="connsiteX6" fmla="*/ 236352 w 1603054"/>
              <a:gd name="connsiteY6" fmla="*/ 196079 h 1208801"/>
              <a:gd name="connsiteX7" fmla="*/ 177359 w 1603054"/>
              <a:gd name="connsiteY7" fmla="*/ 255072 h 1208801"/>
              <a:gd name="connsiteX8" fmla="*/ 157694 w 1603054"/>
              <a:gd name="connsiteY8" fmla="*/ 294401 h 1208801"/>
              <a:gd name="connsiteX9" fmla="*/ 118365 w 1603054"/>
              <a:gd name="connsiteY9" fmla="*/ 353395 h 1208801"/>
              <a:gd name="connsiteX10" fmla="*/ 98701 w 1603054"/>
              <a:gd name="connsiteY10" fmla="*/ 402556 h 1208801"/>
              <a:gd name="connsiteX11" fmla="*/ 29875 w 1603054"/>
              <a:gd name="connsiteY11" fmla="*/ 491047 h 1208801"/>
              <a:gd name="connsiteX12" fmla="*/ 378 w 1603054"/>
              <a:gd name="connsiteY12" fmla="*/ 609034 h 1208801"/>
              <a:gd name="connsiteX13" fmla="*/ 10210 w 1603054"/>
              <a:gd name="connsiteY13" fmla="*/ 805679 h 1208801"/>
              <a:gd name="connsiteX14" fmla="*/ 20043 w 1603054"/>
              <a:gd name="connsiteY14" fmla="*/ 962995 h 1208801"/>
              <a:gd name="connsiteX15" fmla="*/ 29875 w 1603054"/>
              <a:gd name="connsiteY15" fmla="*/ 992492 h 1208801"/>
              <a:gd name="connsiteX16" fmla="*/ 69204 w 1603054"/>
              <a:gd name="connsiteY16" fmla="*/ 1061318 h 1208801"/>
              <a:gd name="connsiteX17" fmla="*/ 98701 w 1603054"/>
              <a:gd name="connsiteY17" fmla="*/ 1120311 h 1208801"/>
              <a:gd name="connsiteX18" fmla="*/ 138030 w 1603054"/>
              <a:gd name="connsiteY18" fmla="*/ 1149808 h 1208801"/>
              <a:gd name="connsiteX19" fmla="*/ 167527 w 1603054"/>
              <a:gd name="connsiteY19" fmla="*/ 1179305 h 1208801"/>
              <a:gd name="connsiteX20" fmla="*/ 246185 w 1603054"/>
              <a:gd name="connsiteY20" fmla="*/ 1198969 h 1208801"/>
              <a:gd name="connsiteX21" fmla="*/ 275681 w 1603054"/>
              <a:gd name="connsiteY21" fmla="*/ 1208801 h 1208801"/>
              <a:gd name="connsiteX22" fmla="*/ 1475217 w 1603054"/>
              <a:gd name="connsiteY22" fmla="*/ 1189137 h 1208801"/>
              <a:gd name="connsiteX23" fmla="*/ 1544043 w 1603054"/>
              <a:gd name="connsiteY23" fmla="*/ 1139976 h 1208801"/>
              <a:gd name="connsiteX24" fmla="*/ 1583372 w 1603054"/>
              <a:gd name="connsiteY24" fmla="*/ 1031821 h 1208801"/>
              <a:gd name="connsiteX25" fmla="*/ 1593204 w 1603054"/>
              <a:gd name="connsiteY25" fmla="*/ 953163 h 1208801"/>
              <a:gd name="connsiteX26" fmla="*/ 1603036 w 1603054"/>
              <a:gd name="connsiteY26" fmla="*/ 913834 h 1208801"/>
              <a:gd name="connsiteX27" fmla="*/ 1553875 w 1603054"/>
              <a:gd name="connsiteY27" fmla="*/ 343563 h 1208801"/>
              <a:gd name="connsiteX28" fmla="*/ 1544043 w 1603054"/>
              <a:gd name="connsiteY28" fmla="*/ 274737 h 1208801"/>
              <a:gd name="connsiteX29" fmla="*/ 1534210 w 1603054"/>
              <a:gd name="connsiteY29" fmla="*/ 235408 h 1208801"/>
              <a:gd name="connsiteX30" fmla="*/ 1504714 w 1603054"/>
              <a:gd name="connsiteY30" fmla="*/ 215743 h 1208801"/>
              <a:gd name="connsiteX31" fmla="*/ 1475217 w 1603054"/>
              <a:gd name="connsiteY31" fmla="*/ 156750 h 1208801"/>
              <a:gd name="connsiteX32" fmla="*/ 1445720 w 1603054"/>
              <a:gd name="connsiteY32" fmla="*/ 127253 h 1208801"/>
              <a:gd name="connsiteX33" fmla="*/ 1426056 w 1603054"/>
              <a:gd name="connsiteY33" fmla="*/ 97756 h 1208801"/>
              <a:gd name="connsiteX34" fmla="*/ 1357230 w 1603054"/>
              <a:gd name="connsiteY34" fmla="*/ 58427 h 1208801"/>
              <a:gd name="connsiteX35" fmla="*/ 1190081 w 1603054"/>
              <a:gd name="connsiteY35" fmla="*/ 48595 h 1208801"/>
              <a:gd name="connsiteX36" fmla="*/ 403501 w 1603054"/>
              <a:gd name="connsiteY36" fmla="*/ 28930 h 120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603054" h="1208801">
                <a:moveTo>
                  <a:pt x="698468" y="28930"/>
                </a:moveTo>
                <a:cubicBezTo>
                  <a:pt x="668971" y="32208"/>
                  <a:pt x="638770" y="31565"/>
                  <a:pt x="609978" y="38763"/>
                </a:cubicBezTo>
                <a:cubicBezTo>
                  <a:pt x="598514" y="41629"/>
                  <a:pt x="591239" y="53537"/>
                  <a:pt x="580481" y="58427"/>
                </a:cubicBezTo>
                <a:cubicBezTo>
                  <a:pt x="510047" y="90442"/>
                  <a:pt x="510301" y="86511"/>
                  <a:pt x="442830" y="97756"/>
                </a:cubicBezTo>
                <a:cubicBezTo>
                  <a:pt x="415303" y="106932"/>
                  <a:pt x="362033" y="123406"/>
                  <a:pt x="334675" y="137085"/>
                </a:cubicBezTo>
                <a:cubicBezTo>
                  <a:pt x="258434" y="175205"/>
                  <a:pt x="349822" y="141869"/>
                  <a:pt x="275681" y="166582"/>
                </a:cubicBezTo>
                <a:cubicBezTo>
                  <a:pt x="262571" y="176414"/>
                  <a:pt x="248532" y="185117"/>
                  <a:pt x="236352" y="196079"/>
                </a:cubicBezTo>
                <a:cubicBezTo>
                  <a:pt x="215681" y="214683"/>
                  <a:pt x="177359" y="255072"/>
                  <a:pt x="177359" y="255072"/>
                </a:cubicBezTo>
                <a:cubicBezTo>
                  <a:pt x="170804" y="268182"/>
                  <a:pt x="165235" y="281833"/>
                  <a:pt x="157694" y="294401"/>
                </a:cubicBezTo>
                <a:cubicBezTo>
                  <a:pt x="145534" y="314667"/>
                  <a:pt x="127142" y="331451"/>
                  <a:pt x="118365" y="353395"/>
                </a:cubicBezTo>
                <a:cubicBezTo>
                  <a:pt x="111810" y="369782"/>
                  <a:pt x="108245" y="387710"/>
                  <a:pt x="98701" y="402556"/>
                </a:cubicBezTo>
                <a:cubicBezTo>
                  <a:pt x="78494" y="433990"/>
                  <a:pt x="29875" y="491047"/>
                  <a:pt x="29875" y="491047"/>
                </a:cubicBezTo>
                <a:cubicBezTo>
                  <a:pt x="17570" y="527962"/>
                  <a:pt x="1642" y="572373"/>
                  <a:pt x="378" y="609034"/>
                </a:cubicBezTo>
                <a:cubicBezTo>
                  <a:pt x="-1884" y="674625"/>
                  <a:pt x="6569" y="740150"/>
                  <a:pt x="10210" y="805679"/>
                </a:cubicBezTo>
                <a:cubicBezTo>
                  <a:pt x="13125" y="858139"/>
                  <a:pt x="14543" y="910743"/>
                  <a:pt x="20043" y="962995"/>
                </a:cubicBezTo>
                <a:cubicBezTo>
                  <a:pt x="21128" y="973302"/>
                  <a:pt x="25792" y="982966"/>
                  <a:pt x="29875" y="992492"/>
                </a:cubicBezTo>
                <a:cubicBezTo>
                  <a:pt x="58621" y="1059568"/>
                  <a:pt x="38347" y="1005776"/>
                  <a:pt x="69204" y="1061318"/>
                </a:cubicBezTo>
                <a:cubicBezTo>
                  <a:pt x="79881" y="1080537"/>
                  <a:pt x="85203" y="1102957"/>
                  <a:pt x="98701" y="1120311"/>
                </a:cubicBezTo>
                <a:cubicBezTo>
                  <a:pt x="108762" y="1133246"/>
                  <a:pt x="125588" y="1139143"/>
                  <a:pt x="138030" y="1149808"/>
                </a:cubicBezTo>
                <a:cubicBezTo>
                  <a:pt x="148587" y="1158857"/>
                  <a:pt x="154868" y="1173551"/>
                  <a:pt x="167527" y="1179305"/>
                </a:cubicBezTo>
                <a:cubicBezTo>
                  <a:pt x="192131" y="1190488"/>
                  <a:pt x="220111" y="1191858"/>
                  <a:pt x="246185" y="1198969"/>
                </a:cubicBezTo>
                <a:cubicBezTo>
                  <a:pt x="256184" y="1201696"/>
                  <a:pt x="265849" y="1205524"/>
                  <a:pt x="275681" y="1208801"/>
                </a:cubicBezTo>
                <a:lnTo>
                  <a:pt x="1475217" y="1189137"/>
                </a:lnTo>
                <a:cubicBezTo>
                  <a:pt x="1507380" y="1188365"/>
                  <a:pt x="1524080" y="1159939"/>
                  <a:pt x="1544043" y="1139976"/>
                </a:cubicBezTo>
                <a:cubicBezTo>
                  <a:pt x="1569288" y="1064238"/>
                  <a:pt x="1556008" y="1100228"/>
                  <a:pt x="1583372" y="1031821"/>
                </a:cubicBezTo>
                <a:cubicBezTo>
                  <a:pt x="1586649" y="1005602"/>
                  <a:pt x="1588860" y="979227"/>
                  <a:pt x="1593204" y="953163"/>
                </a:cubicBezTo>
                <a:cubicBezTo>
                  <a:pt x="1595425" y="939834"/>
                  <a:pt x="1603486" y="927340"/>
                  <a:pt x="1603036" y="913834"/>
                </a:cubicBezTo>
                <a:cubicBezTo>
                  <a:pt x="1599959" y="821530"/>
                  <a:pt x="1560948" y="412524"/>
                  <a:pt x="1553875" y="343563"/>
                </a:cubicBezTo>
                <a:cubicBezTo>
                  <a:pt x="1551510" y="320509"/>
                  <a:pt x="1548189" y="297538"/>
                  <a:pt x="1544043" y="274737"/>
                </a:cubicBezTo>
                <a:cubicBezTo>
                  <a:pt x="1541626" y="261442"/>
                  <a:pt x="1541706" y="246652"/>
                  <a:pt x="1534210" y="235408"/>
                </a:cubicBezTo>
                <a:cubicBezTo>
                  <a:pt x="1527655" y="225576"/>
                  <a:pt x="1514546" y="222298"/>
                  <a:pt x="1504714" y="215743"/>
                </a:cubicBezTo>
                <a:cubicBezTo>
                  <a:pt x="1494860" y="186183"/>
                  <a:pt x="1496393" y="182162"/>
                  <a:pt x="1475217" y="156750"/>
                </a:cubicBezTo>
                <a:cubicBezTo>
                  <a:pt x="1466315" y="146068"/>
                  <a:pt x="1454622" y="137935"/>
                  <a:pt x="1445720" y="127253"/>
                </a:cubicBezTo>
                <a:cubicBezTo>
                  <a:pt x="1438155" y="118175"/>
                  <a:pt x="1434412" y="106112"/>
                  <a:pt x="1426056" y="97756"/>
                </a:cubicBezTo>
                <a:cubicBezTo>
                  <a:pt x="1417341" y="89041"/>
                  <a:pt x="1366224" y="59712"/>
                  <a:pt x="1357230" y="58427"/>
                </a:cubicBezTo>
                <a:cubicBezTo>
                  <a:pt x="1301978" y="50534"/>
                  <a:pt x="1245797" y="51872"/>
                  <a:pt x="1190081" y="48595"/>
                </a:cubicBezTo>
                <a:cubicBezTo>
                  <a:pt x="901006" y="-47767"/>
                  <a:pt x="1151816" y="28930"/>
                  <a:pt x="403501" y="28930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ihandform 17"/>
          <p:cNvSpPr/>
          <p:nvPr/>
        </p:nvSpPr>
        <p:spPr>
          <a:xfrm>
            <a:off x="1959243" y="3345929"/>
            <a:ext cx="971550" cy="1019175"/>
          </a:xfrm>
          <a:custGeom>
            <a:avLst/>
            <a:gdLst>
              <a:gd name="connsiteX0" fmla="*/ 466725 w 971550"/>
              <a:gd name="connsiteY0" fmla="*/ 0 h 1019175"/>
              <a:gd name="connsiteX1" fmla="*/ 419100 w 971550"/>
              <a:gd name="connsiteY1" fmla="*/ 9525 h 1019175"/>
              <a:gd name="connsiteX2" fmla="*/ 400050 w 971550"/>
              <a:gd name="connsiteY2" fmla="*/ 38100 h 1019175"/>
              <a:gd name="connsiteX3" fmla="*/ 361950 w 971550"/>
              <a:gd name="connsiteY3" fmla="*/ 47625 h 1019175"/>
              <a:gd name="connsiteX4" fmla="*/ 333375 w 971550"/>
              <a:gd name="connsiteY4" fmla="*/ 76200 h 1019175"/>
              <a:gd name="connsiteX5" fmla="*/ 266700 w 971550"/>
              <a:gd name="connsiteY5" fmla="*/ 95250 h 1019175"/>
              <a:gd name="connsiteX6" fmla="*/ 219075 w 971550"/>
              <a:gd name="connsiteY6" fmla="*/ 133350 h 1019175"/>
              <a:gd name="connsiteX7" fmla="*/ 190500 w 971550"/>
              <a:gd name="connsiteY7" fmla="*/ 142875 h 1019175"/>
              <a:gd name="connsiteX8" fmla="*/ 180975 w 971550"/>
              <a:gd name="connsiteY8" fmla="*/ 180975 h 1019175"/>
              <a:gd name="connsiteX9" fmla="*/ 85725 w 971550"/>
              <a:gd name="connsiteY9" fmla="*/ 295275 h 1019175"/>
              <a:gd name="connsiteX10" fmla="*/ 47625 w 971550"/>
              <a:gd name="connsiteY10" fmla="*/ 390525 h 1019175"/>
              <a:gd name="connsiteX11" fmla="*/ 28575 w 971550"/>
              <a:gd name="connsiteY11" fmla="*/ 466725 h 1019175"/>
              <a:gd name="connsiteX12" fmla="*/ 0 w 971550"/>
              <a:gd name="connsiteY12" fmla="*/ 514350 h 1019175"/>
              <a:gd name="connsiteX13" fmla="*/ 19050 w 971550"/>
              <a:gd name="connsiteY13" fmla="*/ 752475 h 1019175"/>
              <a:gd name="connsiteX14" fmla="*/ 57150 w 971550"/>
              <a:gd name="connsiteY14" fmla="*/ 800100 h 1019175"/>
              <a:gd name="connsiteX15" fmla="*/ 104775 w 971550"/>
              <a:gd name="connsiteY15" fmla="*/ 866775 h 1019175"/>
              <a:gd name="connsiteX16" fmla="*/ 190500 w 971550"/>
              <a:gd name="connsiteY16" fmla="*/ 895350 h 1019175"/>
              <a:gd name="connsiteX17" fmla="*/ 219075 w 971550"/>
              <a:gd name="connsiteY17" fmla="*/ 923925 h 1019175"/>
              <a:gd name="connsiteX18" fmla="*/ 285750 w 971550"/>
              <a:gd name="connsiteY18" fmla="*/ 942975 h 1019175"/>
              <a:gd name="connsiteX19" fmla="*/ 323850 w 971550"/>
              <a:gd name="connsiteY19" fmla="*/ 990600 h 1019175"/>
              <a:gd name="connsiteX20" fmla="*/ 361950 w 971550"/>
              <a:gd name="connsiteY20" fmla="*/ 1000125 h 1019175"/>
              <a:gd name="connsiteX21" fmla="*/ 409575 w 971550"/>
              <a:gd name="connsiteY21" fmla="*/ 1019175 h 1019175"/>
              <a:gd name="connsiteX22" fmla="*/ 504825 w 971550"/>
              <a:gd name="connsiteY22" fmla="*/ 990600 h 1019175"/>
              <a:gd name="connsiteX23" fmla="*/ 561975 w 971550"/>
              <a:gd name="connsiteY23" fmla="*/ 952500 h 1019175"/>
              <a:gd name="connsiteX24" fmla="*/ 609600 w 971550"/>
              <a:gd name="connsiteY24" fmla="*/ 914400 h 1019175"/>
              <a:gd name="connsiteX25" fmla="*/ 666750 w 971550"/>
              <a:gd name="connsiteY25" fmla="*/ 904875 h 1019175"/>
              <a:gd name="connsiteX26" fmla="*/ 704850 w 971550"/>
              <a:gd name="connsiteY26" fmla="*/ 885825 h 1019175"/>
              <a:gd name="connsiteX27" fmla="*/ 723900 w 971550"/>
              <a:gd name="connsiteY27" fmla="*/ 857250 h 1019175"/>
              <a:gd name="connsiteX28" fmla="*/ 752475 w 971550"/>
              <a:gd name="connsiteY28" fmla="*/ 847725 h 1019175"/>
              <a:gd name="connsiteX29" fmla="*/ 781050 w 971550"/>
              <a:gd name="connsiteY29" fmla="*/ 828675 h 1019175"/>
              <a:gd name="connsiteX30" fmla="*/ 819150 w 971550"/>
              <a:gd name="connsiteY30" fmla="*/ 771525 h 1019175"/>
              <a:gd name="connsiteX31" fmla="*/ 847725 w 971550"/>
              <a:gd name="connsiteY31" fmla="*/ 733425 h 1019175"/>
              <a:gd name="connsiteX32" fmla="*/ 857250 w 971550"/>
              <a:gd name="connsiteY32" fmla="*/ 704850 h 1019175"/>
              <a:gd name="connsiteX33" fmla="*/ 933450 w 971550"/>
              <a:gd name="connsiteY33" fmla="*/ 638175 h 1019175"/>
              <a:gd name="connsiteX34" fmla="*/ 952500 w 971550"/>
              <a:gd name="connsiteY34" fmla="*/ 581025 h 1019175"/>
              <a:gd name="connsiteX35" fmla="*/ 962025 w 971550"/>
              <a:gd name="connsiteY35" fmla="*/ 552450 h 1019175"/>
              <a:gd name="connsiteX36" fmla="*/ 971550 w 971550"/>
              <a:gd name="connsiteY36" fmla="*/ 514350 h 1019175"/>
              <a:gd name="connsiteX37" fmla="*/ 962025 w 971550"/>
              <a:gd name="connsiteY37" fmla="*/ 333375 h 1019175"/>
              <a:gd name="connsiteX38" fmla="*/ 952500 w 971550"/>
              <a:gd name="connsiteY38" fmla="*/ 228600 h 1019175"/>
              <a:gd name="connsiteX39" fmla="*/ 923925 w 971550"/>
              <a:gd name="connsiteY39" fmla="*/ 200025 h 1019175"/>
              <a:gd name="connsiteX40" fmla="*/ 914400 w 971550"/>
              <a:gd name="connsiteY40" fmla="*/ 161925 h 1019175"/>
              <a:gd name="connsiteX41" fmla="*/ 885825 w 971550"/>
              <a:gd name="connsiteY41" fmla="*/ 142875 h 1019175"/>
              <a:gd name="connsiteX42" fmla="*/ 819150 w 971550"/>
              <a:gd name="connsiteY42" fmla="*/ 85725 h 1019175"/>
              <a:gd name="connsiteX43" fmla="*/ 762000 w 971550"/>
              <a:gd name="connsiteY43" fmla="*/ 66675 h 1019175"/>
              <a:gd name="connsiteX44" fmla="*/ 695325 w 971550"/>
              <a:gd name="connsiteY44" fmla="*/ 38100 h 1019175"/>
              <a:gd name="connsiteX45" fmla="*/ 657225 w 971550"/>
              <a:gd name="connsiteY45" fmla="*/ 28575 h 1019175"/>
              <a:gd name="connsiteX46" fmla="*/ 523875 w 971550"/>
              <a:gd name="connsiteY46" fmla="*/ 285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1550" h="1019175">
                <a:moveTo>
                  <a:pt x="466725" y="0"/>
                </a:moveTo>
                <a:cubicBezTo>
                  <a:pt x="450850" y="3175"/>
                  <a:pt x="433156" y="1493"/>
                  <a:pt x="419100" y="9525"/>
                </a:cubicBezTo>
                <a:cubicBezTo>
                  <a:pt x="409161" y="15205"/>
                  <a:pt x="409575" y="31750"/>
                  <a:pt x="400050" y="38100"/>
                </a:cubicBezTo>
                <a:cubicBezTo>
                  <a:pt x="389158" y="45362"/>
                  <a:pt x="374650" y="44450"/>
                  <a:pt x="361950" y="47625"/>
                </a:cubicBezTo>
                <a:cubicBezTo>
                  <a:pt x="352425" y="57150"/>
                  <a:pt x="344583" y="68728"/>
                  <a:pt x="333375" y="76200"/>
                </a:cubicBezTo>
                <a:cubicBezTo>
                  <a:pt x="325176" y="81666"/>
                  <a:pt x="271781" y="93980"/>
                  <a:pt x="266700" y="95250"/>
                </a:cubicBezTo>
                <a:cubicBezTo>
                  <a:pt x="250825" y="107950"/>
                  <a:pt x="236315" y="122575"/>
                  <a:pt x="219075" y="133350"/>
                </a:cubicBezTo>
                <a:cubicBezTo>
                  <a:pt x="210561" y="138671"/>
                  <a:pt x="196772" y="135035"/>
                  <a:pt x="190500" y="142875"/>
                </a:cubicBezTo>
                <a:cubicBezTo>
                  <a:pt x="182322" y="153097"/>
                  <a:pt x="187181" y="169449"/>
                  <a:pt x="180975" y="180975"/>
                </a:cubicBezTo>
                <a:cubicBezTo>
                  <a:pt x="136295" y="263952"/>
                  <a:pt x="141464" y="253470"/>
                  <a:pt x="85725" y="295275"/>
                </a:cubicBezTo>
                <a:cubicBezTo>
                  <a:pt x="68983" y="378983"/>
                  <a:pt x="88630" y="308515"/>
                  <a:pt x="47625" y="390525"/>
                </a:cubicBezTo>
                <a:cubicBezTo>
                  <a:pt x="26628" y="432519"/>
                  <a:pt x="50312" y="412382"/>
                  <a:pt x="28575" y="466725"/>
                </a:cubicBezTo>
                <a:cubicBezTo>
                  <a:pt x="21699" y="483914"/>
                  <a:pt x="9525" y="498475"/>
                  <a:pt x="0" y="514350"/>
                </a:cubicBezTo>
                <a:cubicBezTo>
                  <a:pt x="6350" y="593725"/>
                  <a:pt x="3434" y="674393"/>
                  <a:pt x="19050" y="752475"/>
                </a:cubicBezTo>
                <a:cubicBezTo>
                  <a:pt x="23037" y="772410"/>
                  <a:pt x="44952" y="783836"/>
                  <a:pt x="57150" y="800100"/>
                </a:cubicBezTo>
                <a:cubicBezTo>
                  <a:pt x="67406" y="813775"/>
                  <a:pt x="93738" y="858497"/>
                  <a:pt x="104775" y="866775"/>
                </a:cubicBezTo>
                <a:cubicBezTo>
                  <a:pt x="122709" y="880225"/>
                  <a:pt x="167851" y="889688"/>
                  <a:pt x="190500" y="895350"/>
                </a:cubicBezTo>
                <a:cubicBezTo>
                  <a:pt x="200025" y="904875"/>
                  <a:pt x="207867" y="916453"/>
                  <a:pt x="219075" y="923925"/>
                </a:cubicBezTo>
                <a:cubicBezTo>
                  <a:pt x="227274" y="929391"/>
                  <a:pt x="280669" y="941705"/>
                  <a:pt x="285750" y="942975"/>
                </a:cubicBezTo>
                <a:cubicBezTo>
                  <a:pt x="298450" y="958850"/>
                  <a:pt x="307586" y="978402"/>
                  <a:pt x="323850" y="990600"/>
                </a:cubicBezTo>
                <a:cubicBezTo>
                  <a:pt x="334323" y="998455"/>
                  <a:pt x="349531" y="995985"/>
                  <a:pt x="361950" y="1000125"/>
                </a:cubicBezTo>
                <a:cubicBezTo>
                  <a:pt x="378170" y="1005532"/>
                  <a:pt x="393700" y="1012825"/>
                  <a:pt x="409575" y="1019175"/>
                </a:cubicBezTo>
                <a:cubicBezTo>
                  <a:pt x="441325" y="1009650"/>
                  <a:pt x="474456" y="1003886"/>
                  <a:pt x="504825" y="990600"/>
                </a:cubicBezTo>
                <a:cubicBezTo>
                  <a:pt x="525801" y="981423"/>
                  <a:pt x="544097" y="966803"/>
                  <a:pt x="561975" y="952500"/>
                </a:cubicBezTo>
                <a:cubicBezTo>
                  <a:pt x="577850" y="939800"/>
                  <a:pt x="591092" y="922813"/>
                  <a:pt x="609600" y="914400"/>
                </a:cubicBezTo>
                <a:cubicBezTo>
                  <a:pt x="627182" y="906408"/>
                  <a:pt x="647700" y="908050"/>
                  <a:pt x="666750" y="904875"/>
                </a:cubicBezTo>
                <a:cubicBezTo>
                  <a:pt x="679450" y="898525"/>
                  <a:pt x="693942" y="894915"/>
                  <a:pt x="704850" y="885825"/>
                </a:cubicBezTo>
                <a:cubicBezTo>
                  <a:pt x="713644" y="878496"/>
                  <a:pt x="714961" y="864401"/>
                  <a:pt x="723900" y="857250"/>
                </a:cubicBezTo>
                <a:cubicBezTo>
                  <a:pt x="731740" y="850978"/>
                  <a:pt x="743495" y="852215"/>
                  <a:pt x="752475" y="847725"/>
                </a:cubicBezTo>
                <a:cubicBezTo>
                  <a:pt x="762714" y="842605"/>
                  <a:pt x="771525" y="835025"/>
                  <a:pt x="781050" y="828675"/>
                </a:cubicBezTo>
                <a:cubicBezTo>
                  <a:pt x="793750" y="809625"/>
                  <a:pt x="806020" y="790282"/>
                  <a:pt x="819150" y="771525"/>
                </a:cubicBezTo>
                <a:cubicBezTo>
                  <a:pt x="828254" y="758520"/>
                  <a:pt x="839849" y="747208"/>
                  <a:pt x="847725" y="733425"/>
                </a:cubicBezTo>
                <a:cubicBezTo>
                  <a:pt x="852706" y="724708"/>
                  <a:pt x="851226" y="712882"/>
                  <a:pt x="857250" y="704850"/>
                </a:cubicBezTo>
                <a:cubicBezTo>
                  <a:pt x="885110" y="667704"/>
                  <a:pt x="900401" y="660208"/>
                  <a:pt x="933450" y="638175"/>
                </a:cubicBezTo>
                <a:lnTo>
                  <a:pt x="952500" y="581025"/>
                </a:lnTo>
                <a:cubicBezTo>
                  <a:pt x="955675" y="571500"/>
                  <a:pt x="959590" y="562190"/>
                  <a:pt x="962025" y="552450"/>
                </a:cubicBezTo>
                <a:lnTo>
                  <a:pt x="971550" y="514350"/>
                </a:lnTo>
                <a:cubicBezTo>
                  <a:pt x="968375" y="454025"/>
                  <a:pt x="966043" y="393650"/>
                  <a:pt x="962025" y="333375"/>
                </a:cubicBezTo>
                <a:cubicBezTo>
                  <a:pt x="959692" y="298384"/>
                  <a:pt x="962134" y="262320"/>
                  <a:pt x="952500" y="228600"/>
                </a:cubicBezTo>
                <a:cubicBezTo>
                  <a:pt x="948799" y="215648"/>
                  <a:pt x="933450" y="209550"/>
                  <a:pt x="923925" y="200025"/>
                </a:cubicBezTo>
                <a:cubicBezTo>
                  <a:pt x="920750" y="187325"/>
                  <a:pt x="921662" y="172817"/>
                  <a:pt x="914400" y="161925"/>
                </a:cubicBezTo>
                <a:cubicBezTo>
                  <a:pt x="908050" y="152400"/>
                  <a:pt x="893920" y="150970"/>
                  <a:pt x="885825" y="142875"/>
                </a:cubicBezTo>
                <a:cubicBezTo>
                  <a:pt x="839101" y="96151"/>
                  <a:pt x="904738" y="124629"/>
                  <a:pt x="819150" y="85725"/>
                </a:cubicBezTo>
                <a:cubicBezTo>
                  <a:pt x="800869" y="77416"/>
                  <a:pt x="779961" y="75655"/>
                  <a:pt x="762000" y="66675"/>
                </a:cubicBezTo>
                <a:cubicBezTo>
                  <a:pt x="728133" y="49742"/>
                  <a:pt x="728027" y="47443"/>
                  <a:pt x="695325" y="38100"/>
                </a:cubicBezTo>
                <a:cubicBezTo>
                  <a:pt x="682738" y="34504"/>
                  <a:pt x="670296" y="29301"/>
                  <a:pt x="657225" y="28575"/>
                </a:cubicBezTo>
                <a:cubicBezTo>
                  <a:pt x="612843" y="26109"/>
                  <a:pt x="568325" y="28575"/>
                  <a:pt x="523875" y="28575"/>
                </a:cubicBez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498421" y="4580485"/>
            <a:ext cx="3711272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(1-5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line-of-sights</a:t>
            </a:r>
            <a:r>
              <a:rPr lang="de-DE" sz="2400" dirty="0"/>
              <a:t>)</a:t>
            </a:r>
            <a:endParaRPr lang="en-US" sz="2400" dirty="0" err="1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904" y="612324"/>
            <a:ext cx="4632252" cy="357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Ellipse 48">
            <a:extLst>
              <a:ext uri="{FF2B5EF4-FFF2-40B4-BE49-F238E27FC236}">
                <a16:creationId xmlns:a16="http://schemas.microsoft.com/office/drawing/2014/main" id="{E3EC8AF6-C23E-4947-80BF-BAD40E14DACC}"/>
              </a:ext>
            </a:extLst>
          </p:cNvPr>
          <p:cNvSpPr/>
          <p:nvPr/>
        </p:nvSpPr>
        <p:spPr>
          <a:xfrm>
            <a:off x="2771804" y="940985"/>
            <a:ext cx="215662" cy="2156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739FF5-317D-4EFE-B31A-E61CC695C448}"/>
              </a:ext>
            </a:extLst>
          </p:cNvPr>
          <p:cNvSpPr/>
          <p:nvPr/>
        </p:nvSpPr>
        <p:spPr>
          <a:xfrm>
            <a:off x="1727575" y="5074034"/>
            <a:ext cx="1224136" cy="443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186BA7-AC05-4F32-9960-C8E01D763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2" y="145202"/>
            <a:ext cx="10887000" cy="457200"/>
          </a:xfrm>
        </p:spPr>
        <p:txBody>
          <a:bodyPr>
            <a:normAutofit fontScale="90000"/>
          </a:bodyPr>
          <a:lstStyle/>
          <a:p>
            <a:r>
              <a:rPr lang="de-DE" dirty="0"/>
              <a:t>High </a:t>
            </a:r>
            <a:r>
              <a:rPr lang="de-DE" dirty="0" err="1"/>
              <a:t>resolution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r>
              <a:rPr lang="de-DE" dirty="0"/>
              <a:t> (HRS)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9B8EB51-D510-420A-992D-FAD2E18A50E5}"/>
              </a:ext>
            </a:extLst>
          </p:cNvPr>
          <p:cNvSpPr txBox="1"/>
          <p:nvPr/>
        </p:nvSpPr>
        <p:spPr>
          <a:xfrm>
            <a:off x="278644" y="6057656"/>
            <a:ext cx="8154797" cy="501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1400" dirty="0"/>
              <a:t>S. Ertmer , PhD </a:t>
            </a:r>
            <a:r>
              <a:rPr lang="de-DE" sz="1400" dirty="0" err="1"/>
              <a:t>thesis</a:t>
            </a:r>
            <a:r>
              <a:rPr lang="de-DE" sz="1400" dirty="0"/>
              <a:t>, </a:t>
            </a:r>
            <a:r>
              <a:rPr lang="en-US" sz="1100" b="1" dirty="0"/>
              <a:t>High-resolution spectroscopy studies on sputtered atoms in the linear plasma device PSI-2</a:t>
            </a:r>
          </a:p>
          <a:p>
            <a:pPr>
              <a:lnSpc>
                <a:spcPct val="95000"/>
              </a:lnSpc>
            </a:pPr>
            <a:r>
              <a:rPr lang="de-DE" sz="1400" dirty="0"/>
              <a:t> RUB Bochum, </a:t>
            </a:r>
            <a:r>
              <a:rPr lang="de-DE" sz="1400" dirty="0">
                <a:hlinkClick r:id="rId2"/>
              </a:rPr>
              <a:t>https://doi.org/10.13154/294-8580</a:t>
            </a:r>
            <a:endParaRPr lang="de-DE" sz="1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F99D506-3A0B-4E83-8CC2-C8D494F98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4" y="1949714"/>
            <a:ext cx="6548463" cy="26819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D8153DB-6E7F-48B6-952F-9BC750CD9278}"/>
              </a:ext>
            </a:extLst>
          </p:cNvPr>
          <p:cNvSpPr txBox="1"/>
          <p:nvPr/>
        </p:nvSpPr>
        <p:spPr>
          <a:xfrm>
            <a:off x="1884317" y="5062691"/>
            <a:ext cx="954107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PSI-2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74DBF0-CF47-48B5-A910-0B2CF2D11E40}"/>
              </a:ext>
            </a:extLst>
          </p:cNvPr>
          <p:cNvSpPr txBox="1"/>
          <p:nvPr/>
        </p:nvSpPr>
        <p:spPr>
          <a:xfrm>
            <a:off x="3163616" y="4279970"/>
            <a:ext cx="410400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/>
              <a:t>Spectral</a:t>
            </a:r>
            <a:r>
              <a:rPr lang="de-DE" sz="1600" dirty="0"/>
              <a:t> </a:t>
            </a:r>
            <a:r>
              <a:rPr lang="de-DE" sz="1600" dirty="0" err="1"/>
              <a:t>dispersion</a:t>
            </a:r>
            <a:r>
              <a:rPr lang="de-DE" sz="1600" dirty="0"/>
              <a:t> ~ 0.7 … 1.0 </a:t>
            </a:r>
            <a:r>
              <a:rPr lang="de-DE" sz="1600" dirty="0" err="1"/>
              <a:t>pm</a:t>
            </a:r>
            <a:r>
              <a:rPr lang="de-DE" sz="1600" dirty="0"/>
              <a:t>/</a:t>
            </a:r>
            <a:r>
              <a:rPr lang="de-DE" sz="1600" dirty="0" err="1"/>
              <a:t>ch</a:t>
            </a:r>
            <a:endParaRPr lang="de-DE" sz="1600" dirty="0"/>
          </a:p>
          <a:p>
            <a:pPr algn="l">
              <a:lnSpc>
                <a:spcPct val="95000"/>
              </a:lnSpc>
            </a:pPr>
            <a:endParaRPr lang="de-DE" sz="1600" dirty="0"/>
          </a:p>
          <a:p>
            <a:pPr algn="l">
              <a:lnSpc>
                <a:spcPct val="95000"/>
              </a:lnSpc>
            </a:pPr>
            <a:r>
              <a:rPr lang="de-DE" sz="1600" dirty="0"/>
              <a:t>FWHM (</a:t>
            </a:r>
            <a:r>
              <a:rPr lang="de-DE" sz="1600" dirty="0" err="1"/>
              <a:t>Full</a:t>
            </a:r>
            <a:r>
              <a:rPr lang="de-DE" sz="1600" dirty="0"/>
              <a:t> Width Half Maximum) ~ 5-7 </a:t>
            </a:r>
            <a:r>
              <a:rPr lang="de-DE" sz="1600" dirty="0" err="1"/>
              <a:t>ch</a:t>
            </a:r>
            <a:endParaRPr lang="de-DE" sz="1600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A91823E8-3325-41FE-A2FF-7D5DDA4EE1E1}"/>
              </a:ext>
            </a:extLst>
          </p:cNvPr>
          <p:cNvCxnSpPr/>
          <p:nvPr/>
        </p:nvCxnSpPr>
        <p:spPr>
          <a:xfrm>
            <a:off x="2495600" y="1844824"/>
            <a:ext cx="79208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32039F5-D75D-4191-9C63-5B2A1156CC81}"/>
              </a:ext>
            </a:extLst>
          </p:cNvPr>
          <p:cNvSpPr txBox="1"/>
          <p:nvPr/>
        </p:nvSpPr>
        <p:spPr>
          <a:xfrm>
            <a:off x="1871591" y="951366"/>
            <a:ext cx="3561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a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BEEA544-2F83-46FE-8A60-CDCFE575FA94}"/>
              </a:ext>
            </a:extLst>
          </p:cNvPr>
          <p:cNvSpPr txBox="1"/>
          <p:nvPr/>
        </p:nvSpPr>
        <p:spPr>
          <a:xfrm>
            <a:off x="2050089" y="1518645"/>
            <a:ext cx="35618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b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F75E3769-8630-4FE4-8093-8DE28E2776D0}"/>
              </a:ext>
            </a:extLst>
          </p:cNvPr>
          <p:cNvCxnSpPr/>
          <p:nvPr/>
        </p:nvCxnSpPr>
        <p:spPr>
          <a:xfrm>
            <a:off x="2660305" y="1128553"/>
            <a:ext cx="291406" cy="611691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DA272C9A-BC4A-4359-A543-086E34676D97}"/>
              </a:ext>
            </a:extLst>
          </p:cNvPr>
          <p:cNvSpPr/>
          <p:nvPr/>
        </p:nvSpPr>
        <p:spPr>
          <a:xfrm>
            <a:off x="3080084" y="1411705"/>
            <a:ext cx="673769" cy="25433"/>
          </a:xfrm>
          <a:custGeom>
            <a:avLst/>
            <a:gdLst>
              <a:gd name="connsiteX0" fmla="*/ 0 w 673769"/>
              <a:gd name="connsiteY0" fmla="*/ 8021 h 25433"/>
              <a:gd name="connsiteX1" fmla="*/ 40105 w 673769"/>
              <a:gd name="connsiteY1" fmla="*/ 0 h 25433"/>
              <a:gd name="connsiteX2" fmla="*/ 433137 w 673769"/>
              <a:gd name="connsiteY2" fmla="*/ 24063 h 25433"/>
              <a:gd name="connsiteX3" fmla="*/ 673769 w 673769"/>
              <a:gd name="connsiteY3" fmla="*/ 24063 h 25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769" h="25433">
                <a:moveTo>
                  <a:pt x="0" y="8021"/>
                </a:moveTo>
                <a:cubicBezTo>
                  <a:pt x="13368" y="5347"/>
                  <a:pt x="26472" y="0"/>
                  <a:pt x="40105" y="0"/>
                </a:cubicBezTo>
                <a:cubicBezTo>
                  <a:pt x="464612" y="0"/>
                  <a:pt x="62977" y="9826"/>
                  <a:pt x="433137" y="24063"/>
                </a:cubicBezTo>
                <a:cubicBezTo>
                  <a:pt x="513288" y="27146"/>
                  <a:pt x="593558" y="24063"/>
                  <a:pt x="673769" y="2406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D9D9574F-24C7-4498-9A40-B21E3528E1BE}"/>
              </a:ext>
            </a:extLst>
          </p:cNvPr>
          <p:cNvSpPr/>
          <p:nvPr/>
        </p:nvSpPr>
        <p:spPr>
          <a:xfrm rot="16200000">
            <a:off x="3434248" y="1115135"/>
            <a:ext cx="394157" cy="61168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02E80CC4-8657-4558-9401-CF60B0A68934}"/>
              </a:ext>
            </a:extLst>
          </p:cNvPr>
          <p:cNvSpPr txBox="1"/>
          <p:nvPr/>
        </p:nvSpPr>
        <p:spPr>
          <a:xfrm>
            <a:off x="5731249" y="1158356"/>
            <a:ext cx="198163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 err="1"/>
              <a:t>spectrometer</a:t>
            </a:r>
            <a:endParaRPr lang="de-DE" sz="2400" dirty="0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60D386B-325A-4C93-B388-E2C72C0671F4}"/>
              </a:ext>
            </a:extLst>
          </p:cNvPr>
          <p:cNvSpPr txBox="1"/>
          <p:nvPr/>
        </p:nvSpPr>
        <p:spPr>
          <a:xfrm>
            <a:off x="3205739" y="954903"/>
            <a:ext cx="821059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err="1"/>
              <a:t>photons</a:t>
            </a:r>
            <a:endParaRPr lang="de-DE" sz="1400" dirty="0"/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FB8E0225-4701-42E3-8E1C-CF93BC34616A}"/>
              </a:ext>
            </a:extLst>
          </p:cNvPr>
          <p:cNvCxnSpPr/>
          <p:nvPr/>
        </p:nvCxnSpPr>
        <p:spPr>
          <a:xfrm>
            <a:off x="2279576" y="1056043"/>
            <a:ext cx="76145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DB49251F-E73C-4E7C-8F92-CB144CA3A0A9}"/>
              </a:ext>
            </a:extLst>
          </p:cNvPr>
          <p:cNvSpPr txBox="1"/>
          <p:nvPr/>
        </p:nvSpPr>
        <p:spPr>
          <a:xfrm>
            <a:off x="4489070" y="949732"/>
            <a:ext cx="799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Fibers</a:t>
            </a:r>
            <a:r>
              <a:rPr lang="de-DE" dirty="0"/>
              <a:t> 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09B9C5FD-3BDE-429B-855C-FB159EB2AD7B}"/>
              </a:ext>
            </a:extLst>
          </p:cNvPr>
          <p:cNvSpPr/>
          <p:nvPr/>
        </p:nvSpPr>
        <p:spPr>
          <a:xfrm>
            <a:off x="4197956" y="1386316"/>
            <a:ext cx="1366712" cy="147484"/>
          </a:xfrm>
          <a:custGeom>
            <a:avLst/>
            <a:gdLst>
              <a:gd name="connsiteX0" fmla="*/ 0 w 1366712"/>
              <a:gd name="connsiteY0" fmla="*/ 29497 h 147484"/>
              <a:gd name="connsiteX1" fmla="*/ 49161 w 1366712"/>
              <a:gd name="connsiteY1" fmla="*/ 58993 h 147484"/>
              <a:gd name="connsiteX2" fmla="*/ 78658 w 1366712"/>
              <a:gd name="connsiteY2" fmla="*/ 68826 h 147484"/>
              <a:gd name="connsiteX3" fmla="*/ 127819 w 1366712"/>
              <a:gd name="connsiteY3" fmla="*/ 98323 h 147484"/>
              <a:gd name="connsiteX4" fmla="*/ 167148 w 1366712"/>
              <a:gd name="connsiteY4" fmla="*/ 117987 h 147484"/>
              <a:gd name="connsiteX5" fmla="*/ 196645 w 1366712"/>
              <a:gd name="connsiteY5" fmla="*/ 137652 h 147484"/>
              <a:gd name="connsiteX6" fmla="*/ 265471 w 1366712"/>
              <a:gd name="connsiteY6" fmla="*/ 147484 h 147484"/>
              <a:gd name="connsiteX7" fmla="*/ 707922 w 1366712"/>
              <a:gd name="connsiteY7" fmla="*/ 137652 h 147484"/>
              <a:gd name="connsiteX8" fmla="*/ 796413 w 1366712"/>
              <a:gd name="connsiteY8" fmla="*/ 127819 h 147484"/>
              <a:gd name="connsiteX9" fmla="*/ 855406 w 1366712"/>
              <a:gd name="connsiteY9" fmla="*/ 108155 h 147484"/>
              <a:gd name="connsiteX10" fmla="*/ 973393 w 1366712"/>
              <a:gd name="connsiteY10" fmla="*/ 68826 h 147484"/>
              <a:gd name="connsiteX11" fmla="*/ 1032387 w 1366712"/>
              <a:gd name="connsiteY11" fmla="*/ 49161 h 147484"/>
              <a:gd name="connsiteX12" fmla="*/ 1081548 w 1366712"/>
              <a:gd name="connsiteY12" fmla="*/ 39329 h 147484"/>
              <a:gd name="connsiteX13" fmla="*/ 1307690 w 1366712"/>
              <a:gd name="connsiteY13" fmla="*/ 19664 h 147484"/>
              <a:gd name="connsiteX14" fmla="*/ 1366684 w 1366712"/>
              <a:gd name="connsiteY14" fmla="*/ 0 h 14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6712" h="147484">
                <a:moveTo>
                  <a:pt x="0" y="29497"/>
                </a:moveTo>
                <a:cubicBezTo>
                  <a:pt x="16387" y="39329"/>
                  <a:pt x="32068" y="50447"/>
                  <a:pt x="49161" y="58993"/>
                </a:cubicBezTo>
                <a:cubicBezTo>
                  <a:pt x="58431" y="63628"/>
                  <a:pt x="69388" y="64191"/>
                  <a:pt x="78658" y="68826"/>
                </a:cubicBezTo>
                <a:cubicBezTo>
                  <a:pt x="95751" y="77373"/>
                  <a:pt x="111113" y="89042"/>
                  <a:pt x="127819" y="98323"/>
                </a:cubicBezTo>
                <a:cubicBezTo>
                  <a:pt x="140632" y="105441"/>
                  <a:pt x="154422" y="110715"/>
                  <a:pt x="167148" y="117987"/>
                </a:cubicBezTo>
                <a:cubicBezTo>
                  <a:pt x="177408" y="123850"/>
                  <a:pt x="185326" y="134256"/>
                  <a:pt x="196645" y="137652"/>
                </a:cubicBezTo>
                <a:cubicBezTo>
                  <a:pt x="218843" y="144311"/>
                  <a:pt x="242529" y="144207"/>
                  <a:pt x="265471" y="147484"/>
                </a:cubicBezTo>
                <a:lnTo>
                  <a:pt x="707922" y="137652"/>
                </a:lnTo>
                <a:cubicBezTo>
                  <a:pt x="737580" y="136554"/>
                  <a:pt x="767311" y="133639"/>
                  <a:pt x="796413" y="127819"/>
                </a:cubicBezTo>
                <a:cubicBezTo>
                  <a:pt x="816738" y="123754"/>
                  <a:pt x="835742" y="114710"/>
                  <a:pt x="855406" y="108155"/>
                </a:cubicBezTo>
                <a:lnTo>
                  <a:pt x="973393" y="68826"/>
                </a:lnTo>
                <a:lnTo>
                  <a:pt x="1032387" y="49161"/>
                </a:lnTo>
                <a:cubicBezTo>
                  <a:pt x="1048774" y="45884"/>
                  <a:pt x="1064939" y="41174"/>
                  <a:pt x="1081548" y="39329"/>
                </a:cubicBezTo>
                <a:cubicBezTo>
                  <a:pt x="1308805" y="14079"/>
                  <a:pt x="1115514" y="43686"/>
                  <a:pt x="1307690" y="19664"/>
                </a:cubicBezTo>
                <a:cubicBezTo>
                  <a:pt x="1369917" y="11886"/>
                  <a:pt x="1366684" y="29342"/>
                  <a:pt x="1366684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2169674-DCFE-4D59-A9B2-28A19DF21B24}"/>
              </a:ext>
            </a:extLst>
          </p:cNvPr>
          <p:cNvCxnSpPr/>
          <p:nvPr/>
        </p:nvCxnSpPr>
        <p:spPr>
          <a:xfrm>
            <a:off x="7297995" y="1693929"/>
            <a:ext cx="0" cy="4614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E0A49935-4D37-47CD-A5E7-B29C7A95BD9D}"/>
              </a:ext>
            </a:extLst>
          </p:cNvPr>
          <p:cNvSpPr txBox="1"/>
          <p:nvPr/>
        </p:nvSpPr>
        <p:spPr>
          <a:xfrm>
            <a:off x="7806813" y="1693929"/>
            <a:ext cx="3833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spectra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H/D </a:t>
            </a:r>
            <a:r>
              <a:rPr lang="de-DE" dirty="0" err="1"/>
              <a:t>Lamp</a:t>
            </a:r>
            <a:endParaRPr lang="de-DE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BF89C21-FC97-47CD-B878-50349A5AA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952750"/>
            <a:ext cx="952500" cy="9525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E9FA7B89-A44D-48AA-A59B-C31FEA38D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510" y="2603685"/>
            <a:ext cx="4710703" cy="341846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66C8A994-5D8E-4B50-BE09-3CD27A3C7C03}"/>
              </a:ext>
            </a:extLst>
          </p:cNvPr>
          <p:cNvSpPr txBox="1"/>
          <p:nvPr/>
        </p:nvSpPr>
        <p:spPr>
          <a:xfrm>
            <a:off x="9848064" y="4492336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F92852F-9F6A-4E7A-9B3F-C8C7981CCDC2}"/>
              </a:ext>
            </a:extLst>
          </p:cNvPr>
          <p:cNvSpPr txBox="1"/>
          <p:nvPr/>
        </p:nvSpPr>
        <p:spPr>
          <a:xfrm>
            <a:off x="8071803" y="288072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 </a:t>
            </a:r>
            <a:r>
              <a:rPr lang="de-DE" dirty="0" err="1"/>
              <a:t>line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8D98794-8525-4377-963D-44E81729A600}"/>
              </a:ext>
            </a:extLst>
          </p:cNvPr>
          <p:cNvSpPr txBox="1"/>
          <p:nvPr/>
        </p:nvSpPr>
        <p:spPr>
          <a:xfrm>
            <a:off x="7988241" y="3285561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3p-2s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6D5D915-2798-4FE7-843D-9B1F634540AE}"/>
              </a:ext>
            </a:extLst>
          </p:cNvPr>
          <p:cNvSpPr txBox="1"/>
          <p:nvPr/>
        </p:nvSpPr>
        <p:spPr>
          <a:xfrm>
            <a:off x="8007651" y="3543292"/>
            <a:ext cx="732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3d-2p</a:t>
            </a:r>
          </a:p>
          <a:p>
            <a:r>
              <a:rPr lang="de-DE" dirty="0"/>
              <a:t>3s-2p</a:t>
            </a:r>
          </a:p>
        </p:txBody>
      </p:sp>
    </p:spTree>
    <p:extLst>
      <p:ext uri="{BB962C8B-B14F-4D97-AF65-F5344CB8AC3E}">
        <p14:creationId xmlns:p14="http://schemas.microsoft.com/office/powerpoint/2010/main" val="146189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900F7-70C7-4CF9-B787-FA5C1843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2" y="0"/>
            <a:ext cx="4649430" cy="1637693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Measurements</a:t>
            </a:r>
            <a:r>
              <a:rPr lang="de-DE" sz="3600" b="1" dirty="0"/>
              <a:t> </a:t>
            </a:r>
            <a:r>
              <a:rPr lang="de-DE" sz="3600" b="1" dirty="0" err="1"/>
              <a:t>of</a:t>
            </a:r>
            <a:br>
              <a:rPr lang="de-DE" sz="3600" b="1" dirty="0"/>
            </a:br>
            <a:r>
              <a:rPr lang="de-DE" sz="3600" b="1" dirty="0"/>
              <a:t> Balmer-</a:t>
            </a:r>
            <a:r>
              <a:rPr lang="de-DE" sz="3600" b="1" dirty="0" err="1"/>
              <a:t>lines</a:t>
            </a:r>
            <a:r>
              <a:rPr lang="de-DE" sz="3600" b="1" dirty="0"/>
              <a:t> at PSI-2 (</a:t>
            </a:r>
            <a:r>
              <a:rPr lang="de-DE" sz="3600" b="1" dirty="0" err="1"/>
              <a:t>ionizing</a:t>
            </a:r>
            <a:r>
              <a:rPr lang="de-DE" sz="3600" b="1" dirty="0"/>
              <a:t> </a:t>
            </a:r>
            <a:r>
              <a:rPr lang="de-DE" sz="3600" b="1" dirty="0" err="1"/>
              <a:t>plasma</a:t>
            </a:r>
            <a:r>
              <a:rPr lang="de-DE" sz="3600" b="1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261BAB-4FDB-4065-9147-9C0CAADDA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088" y="334297"/>
            <a:ext cx="4510550" cy="32600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D6807F3-DD53-401C-BA9E-AD45F47BFAE6}"/>
              </a:ext>
            </a:extLst>
          </p:cNvPr>
          <p:cNvSpPr txBox="1"/>
          <p:nvPr/>
        </p:nvSpPr>
        <p:spPr>
          <a:xfrm>
            <a:off x="7049730" y="61139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z=0 mm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35CE28-CE30-4B52-8B38-8E69BA82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175" y="3623692"/>
            <a:ext cx="4510549" cy="323430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84B78BF-BEB4-48C5-B6E5-D222B9B8FCB6}"/>
              </a:ext>
            </a:extLst>
          </p:cNvPr>
          <p:cNvSpPr txBox="1"/>
          <p:nvPr/>
        </p:nvSpPr>
        <p:spPr>
          <a:xfrm>
            <a:off x="7143603" y="387144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z=24 mm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39EEF1-55A7-480D-9110-3EB8E871C19F}"/>
              </a:ext>
            </a:extLst>
          </p:cNvPr>
          <p:cNvSpPr txBox="1"/>
          <p:nvPr/>
        </p:nvSpPr>
        <p:spPr>
          <a:xfrm>
            <a:off x="228592" y="1410379"/>
            <a:ext cx="5078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Hydrogen Lines </a:t>
            </a:r>
            <a:r>
              <a:rPr lang="de-DE" sz="2800" dirty="0" err="1"/>
              <a:t>consists</a:t>
            </a:r>
            <a:r>
              <a:rPr lang="de-DE" sz="2800" dirty="0"/>
              <a:t> at least</a:t>
            </a:r>
          </a:p>
          <a:p>
            <a:r>
              <a:rPr lang="de-DE" sz="2800" dirty="0"/>
              <a:t>  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</a:t>
            </a:r>
            <a:r>
              <a:rPr lang="de-DE" sz="2800" dirty="0" err="1"/>
              <a:t>components</a:t>
            </a:r>
            <a:r>
              <a:rPr lang="de-DE" sz="2800" dirty="0"/>
              <a:t> : </a:t>
            </a:r>
          </a:p>
          <a:p>
            <a:endParaRPr lang="de-DE" sz="2800" dirty="0"/>
          </a:p>
          <a:p>
            <a:r>
              <a:rPr lang="de-DE" sz="2800" dirty="0"/>
              <a:t> - </a:t>
            </a:r>
            <a:r>
              <a:rPr lang="de-DE" sz="2800" dirty="0" err="1"/>
              <a:t>cold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 ( not </a:t>
            </a:r>
            <a:r>
              <a:rPr lang="de-DE" sz="2800" dirty="0" err="1"/>
              <a:t>moving</a:t>
            </a:r>
            <a:r>
              <a:rPr lang="de-DE" sz="2800" dirty="0"/>
              <a:t>)</a:t>
            </a:r>
          </a:p>
          <a:p>
            <a:r>
              <a:rPr lang="de-DE" sz="2800" dirty="0"/>
              <a:t> - </a:t>
            </a:r>
            <a:r>
              <a:rPr lang="de-DE" sz="2800" dirty="0" err="1"/>
              <a:t>hot</a:t>
            </a:r>
            <a:r>
              <a:rPr lang="de-DE" sz="2800" dirty="0"/>
              <a:t>  </a:t>
            </a:r>
            <a:r>
              <a:rPr lang="de-DE" sz="2800" dirty="0" err="1"/>
              <a:t>line</a:t>
            </a:r>
            <a:r>
              <a:rPr lang="de-DE" sz="2800" dirty="0"/>
              <a:t>  (</a:t>
            </a:r>
            <a:r>
              <a:rPr lang="de-DE" sz="2800" dirty="0" err="1"/>
              <a:t>moving</a:t>
            </a:r>
            <a:r>
              <a:rPr lang="de-DE" sz="2800" dirty="0"/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EA561A5-C916-4EE6-97F7-C6360DF8DEF4}"/>
              </a:ext>
            </a:extLst>
          </p:cNvPr>
          <p:cNvSpPr txBox="1"/>
          <p:nvPr/>
        </p:nvSpPr>
        <p:spPr>
          <a:xfrm>
            <a:off x="7143603" y="4240780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Ti=3.64 eV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9FFFEC-EA51-4588-B790-FDDD9F89EE4E}"/>
              </a:ext>
            </a:extLst>
          </p:cNvPr>
          <p:cNvSpPr txBox="1"/>
          <p:nvPr/>
        </p:nvSpPr>
        <p:spPr>
          <a:xfrm>
            <a:off x="7080284" y="928581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Ti=3.3 eV 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6946459-9002-409F-B27D-2347FBB88F2D}"/>
              </a:ext>
            </a:extLst>
          </p:cNvPr>
          <p:cNvCxnSpPr/>
          <p:nvPr/>
        </p:nvCxnSpPr>
        <p:spPr>
          <a:xfrm flipV="1">
            <a:off x="896895" y="4409628"/>
            <a:ext cx="1406013" cy="12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577DC51-EFA1-4D8E-9E8E-C906FBE26972}"/>
              </a:ext>
            </a:extLst>
          </p:cNvPr>
          <p:cNvCxnSpPr>
            <a:cxnSpLocks/>
          </p:cNvCxnSpPr>
          <p:nvPr/>
        </p:nvCxnSpPr>
        <p:spPr>
          <a:xfrm>
            <a:off x="384686" y="5301275"/>
            <a:ext cx="173250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92F7277-2792-486B-877B-BDA2604C8C29}"/>
              </a:ext>
            </a:extLst>
          </p:cNvPr>
          <p:cNvCxnSpPr/>
          <p:nvPr/>
        </p:nvCxnSpPr>
        <p:spPr>
          <a:xfrm>
            <a:off x="1599901" y="4422377"/>
            <a:ext cx="0" cy="81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373F7C1-93D7-4DB3-AC54-76B8EF229625}"/>
              </a:ext>
            </a:extLst>
          </p:cNvPr>
          <p:cNvSpPr txBox="1"/>
          <p:nvPr/>
        </p:nvSpPr>
        <p:spPr>
          <a:xfrm>
            <a:off x="795475" y="4033922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Line-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sights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338CB88-EAD5-4B16-9081-B30C739E66A6}"/>
              </a:ext>
            </a:extLst>
          </p:cNvPr>
          <p:cNvSpPr txBox="1"/>
          <p:nvPr/>
        </p:nvSpPr>
        <p:spPr>
          <a:xfrm>
            <a:off x="1289483" y="461011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8F1C4D1-BFD0-4AAD-8808-75957AEC9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97" y="3657148"/>
            <a:ext cx="4093559" cy="307371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543048CA-93DC-4BCA-8040-2920965AC171}"/>
              </a:ext>
            </a:extLst>
          </p:cNvPr>
          <p:cNvSpPr txBox="1"/>
          <p:nvPr/>
        </p:nvSpPr>
        <p:spPr>
          <a:xfrm>
            <a:off x="168364" y="5881838"/>
            <a:ext cx="151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Sp</a:t>
            </a:r>
            <a:r>
              <a:rPr lang="de-DE" dirty="0"/>
              <a:t>. </a:t>
            </a:r>
            <a:r>
              <a:rPr lang="de-DE" dirty="0" err="1"/>
              <a:t>res</a:t>
            </a:r>
            <a:r>
              <a:rPr lang="de-DE" dirty="0"/>
              <a:t> ~ 2mm</a:t>
            </a:r>
          </a:p>
        </p:txBody>
      </p:sp>
    </p:spTree>
    <p:extLst>
      <p:ext uri="{BB962C8B-B14F-4D97-AF65-F5344CB8AC3E}">
        <p14:creationId xmlns:p14="http://schemas.microsoft.com/office/powerpoint/2010/main" val="123503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900F7-70C7-4CF9-B787-FA5C18438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" y="0"/>
            <a:ext cx="6191951" cy="1637693"/>
          </a:xfrm>
        </p:spPr>
        <p:txBody>
          <a:bodyPr>
            <a:normAutofit/>
          </a:bodyPr>
          <a:lstStyle/>
          <a:p>
            <a:r>
              <a:rPr lang="de-DE" sz="3600" b="1" dirty="0" err="1"/>
              <a:t>Measurements</a:t>
            </a:r>
            <a:r>
              <a:rPr lang="de-DE" sz="3600" b="1" dirty="0"/>
              <a:t> </a:t>
            </a:r>
            <a:r>
              <a:rPr lang="de-DE" sz="3600" b="1" dirty="0" err="1"/>
              <a:t>of</a:t>
            </a:r>
            <a:br>
              <a:rPr lang="de-DE" sz="3600" b="1" dirty="0"/>
            </a:br>
            <a:r>
              <a:rPr lang="de-DE" sz="3600" b="1" dirty="0"/>
              <a:t> Balmer-</a:t>
            </a:r>
            <a:r>
              <a:rPr lang="de-DE" sz="3600" b="1" dirty="0" err="1"/>
              <a:t>lines</a:t>
            </a:r>
            <a:r>
              <a:rPr lang="de-DE" sz="3600" b="1" dirty="0"/>
              <a:t> at PSI-2 (H</a:t>
            </a:r>
            <a:r>
              <a:rPr lang="de-DE" sz="3600" b="1" dirty="0">
                <a:sym typeface="Symbol" panose="05050102010706020507" pitchFamily="18" charset="2"/>
              </a:rPr>
              <a:t>) </a:t>
            </a:r>
            <a:r>
              <a:rPr lang="de-DE" sz="3600" b="1" dirty="0"/>
              <a:t> (</a:t>
            </a:r>
            <a:r>
              <a:rPr lang="de-DE" sz="3600" b="1" dirty="0" err="1"/>
              <a:t>ionizing</a:t>
            </a:r>
            <a:r>
              <a:rPr lang="de-DE" sz="3600" b="1" dirty="0"/>
              <a:t> </a:t>
            </a:r>
            <a:r>
              <a:rPr lang="de-DE" sz="3600" b="1" dirty="0" err="1"/>
              <a:t>plasma</a:t>
            </a:r>
            <a:r>
              <a:rPr lang="de-DE" sz="3600" b="1" dirty="0"/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B39EEF1-55A7-480D-9110-3EB8E871C19F}"/>
              </a:ext>
            </a:extLst>
          </p:cNvPr>
          <p:cNvSpPr txBox="1"/>
          <p:nvPr/>
        </p:nvSpPr>
        <p:spPr>
          <a:xfrm>
            <a:off x="199095" y="1524036"/>
            <a:ext cx="50785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Hydrogen Lines </a:t>
            </a:r>
            <a:r>
              <a:rPr lang="de-DE" sz="2800" dirty="0" err="1"/>
              <a:t>consists</a:t>
            </a:r>
            <a:r>
              <a:rPr lang="de-DE" sz="2800" dirty="0"/>
              <a:t> at least</a:t>
            </a:r>
          </a:p>
          <a:p>
            <a:r>
              <a:rPr lang="de-DE" sz="2800" dirty="0"/>
              <a:t>  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</a:t>
            </a:r>
            <a:r>
              <a:rPr lang="de-DE" sz="2800" dirty="0" err="1"/>
              <a:t>components</a:t>
            </a:r>
            <a:r>
              <a:rPr lang="de-DE" sz="2800" dirty="0"/>
              <a:t> : </a:t>
            </a:r>
          </a:p>
          <a:p>
            <a:endParaRPr lang="de-DE" sz="2800" dirty="0"/>
          </a:p>
          <a:p>
            <a:r>
              <a:rPr lang="de-DE" sz="2800" dirty="0"/>
              <a:t> - </a:t>
            </a:r>
            <a:r>
              <a:rPr lang="de-DE" sz="2800" dirty="0" err="1"/>
              <a:t>cold</a:t>
            </a:r>
            <a:r>
              <a:rPr lang="de-DE" sz="2800" dirty="0"/>
              <a:t> </a:t>
            </a:r>
            <a:r>
              <a:rPr lang="de-DE" sz="2800" dirty="0" err="1"/>
              <a:t>line</a:t>
            </a:r>
            <a:r>
              <a:rPr lang="de-DE" sz="2800" dirty="0"/>
              <a:t> ( not </a:t>
            </a:r>
            <a:r>
              <a:rPr lang="de-DE" sz="2800" dirty="0" err="1"/>
              <a:t>moving</a:t>
            </a:r>
            <a:r>
              <a:rPr lang="de-DE" sz="2800" dirty="0"/>
              <a:t>)</a:t>
            </a:r>
          </a:p>
          <a:p>
            <a:r>
              <a:rPr lang="de-DE" sz="2800" dirty="0"/>
              <a:t> - </a:t>
            </a:r>
            <a:r>
              <a:rPr lang="de-DE" sz="2800" dirty="0" err="1"/>
              <a:t>hot</a:t>
            </a:r>
            <a:r>
              <a:rPr lang="de-DE" sz="2800" dirty="0"/>
              <a:t>  </a:t>
            </a:r>
            <a:r>
              <a:rPr lang="de-DE" sz="2800" dirty="0" err="1"/>
              <a:t>line</a:t>
            </a:r>
            <a:r>
              <a:rPr lang="de-DE" sz="2800" dirty="0"/>
              <a:t>  (</a:t>
            </a:r>
            <a:r>
              <a:rPr lang="de-DE" sz="2800" dirty="0" err="1"/>
              <a:t>moving</a:t>
            </a:r>
            <a:r>
              <a:rPr lang="de-DE" sz="2800" dirty="0"/>
              <a:t>)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16946459-9002-409F-B27D-2347FBB88F2D}"/>
              </a:ext>
            </a:extLst>
          </p:cNvPr>
          <p:cNvCxnSpPr/>
          <p:nvPr/>
        </p:nvCxnSpPr>
        <p:spPr>
          <a:xfrm flipV="1">
            <a:off x="896895" y="4409628"/>
            <a:ext cx="1406013" cy="12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577DC51-EFA1-4D8E-9E8E-C906FBE26972}"/>
              </a:ext>
            </a:extLst>
          </p:cNvPr>
          <p:cNvCxnSpPr>
            <a:cxnSpLocks/>
          </p:cNvCxnSpPr>
          <p:nvPr/>
        </p:nvCxnSpPr>
        <p:spPr>
          <a:xfrm>
            <a:off x="384686" y="5301275"/>
            <a:ext cx="1732508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D92F7277-2792-486B-877B-BDA2604C8C29}"/>
              </a:ext>
            </a:extLst>
          </p:cNvPr>
          <p:cNvCxnSpPr/>
          <p:nvPr/>
        </p:nvCxnSpPr>
        <p:spPr>
          <a:xfrm>
            <a:off x="1599901" y="4422377"/>
            <a:ext cx="0" cy="81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A373F7C1-93D7-4DB3-AC54-76B8EF229625}"/>
              </a:ext>
            </a:extLst>
          </p:cNvPr>
          <p:cNvSpPr txBox="1"/>
          <p:nvPr/>
        </p:nvSpPr>
        <p:spPr>
          <a:xfrm>
            <a:off x="795475" y="4033922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Line-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sights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5338CB88-EAD5-4B16-9081-B30C739E66A6}"/>
              </a:ext>
            </a:extLst>
          </p:cNvPr>
          <p:cNvSpPr txBox="1"/>
          <p:nvPr/>
        </p:nvSpPr>
        <p:spPr>
          <a:xfrm>
            <a:off x="1289483" y="4610112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C8F1C4D1-BFD0-4AAD-8808-75957AEC9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97" y="3657148"/>
            <a:ext cx="4093559" cy="30737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D6C98F8-F6EF-47AB-B34B-08326D68C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189" y="87814"/>
            <a:ext cx="4845269" cy="33411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53E794-AAEA-40BC-80F6-2078F2F0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3421" y="3417952"/>
            <a:ext cx="4843102" cy="33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3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4916108-7C60-41A1-BCA3-2137166A0AD2}"/>
              </a:ext>
            </a:extLst>
          </p:cNvPr>
          <p:cNvSpPr txBox="1"/>
          <p:nvPr/>
        </p:nvSpPr>
        <p:spPr>
          <a:xfrm>
            <a:off x="0" y="255640"/>
            <a:ext cx="12211228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Charge-exchange was </a:t>
            </a:r>
            <a:r>
              <a:rPr lang="de-DE" sz="2800" dirty="0" err="1"/>
              <a:t>considered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many</a:t>
            </a:r>
            <a:r>
              <a:rPr lang="de-DE" sz="2800" dirty="0"/>
              <a:t> </a:t>
            </a:r>
            <a:r>
              <a:rPr lang="de-DE" sz="2800" dirty="0" err="1"/>
              <a:t>years</a:t>
            </a:r>
            <a:r>
              <a:rPr lang="de-DE" sz="2800" dirty="0"/>
              <a:t>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driving</a:t>
            </a:r>
            <a:r>
              <a:rPr lang="de-DE" sz="2800" dirty="0"/>
              <a:t> </a:t>
            </a:r>
            <a:r>
              <a:rPr lang="de-DE" sz="2800" dirty="0" err="1"/>
              <a:t>mechanism</a:t>
            </a:r>
            <a:endParaRPr lang="de-DE" sz="2800" dirty="0"/>
          </a:p>
          <a:p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reaction</a:t>
            </a:r>
            <a:r>
              <a:rPr lang="de-DE" sz="2800" dirty="0"/>
              <a:t>.</a:t>
            </a:r>
          </a:p>
          <a:p>
            <a:r>
              <a:rPr lang="de-DE" sz="2800" dirty="0"/>
              <a:t> </a:t>
            </a:r>
          </a:p>
          <a:p>
            <a:r>
              <a:rPr lang="de-DE" sz="2800" dirty="0" err="1"/>
              <a:t>However</a:t>
            </a:r>
            <a:r>
              <a:rPr lang="de-DE" sz="2800" dirty="0"/>
              <a:t> :</a:t>
            </a:r>
          </a:p>
          <a:p>
            <a:endParaRPr lang="de-DE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/>
              <a:t>The </a:t>
            </a:r>
            <a:r>
              <a:rPr lang="de-DE" sz="2800" dirty="0" err="1"/>
              <a:t>similar</a:t>
            </a:r>
            <a:r>
              <a:rPr lang="de-DE" sz="2800" dirty="0"/>
              <a:t> </a:t>
            </a:r>
            <a:r>
              <a:rPr lang="de-DE" sz="2800" dirty="0" err="1"/>
              <a:t>effect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not </a:t>
            </a:r>
            <a:r>
              <a:rPr lang="de-DE" sz="2800" dirty="0" err="1"/>
              <a:t>observed</a:t>
            </a:r>
            <a:r>
              <a:rPr lang="de-DE" sz="2800" dirty="0"/>
              <a:t> in </a:t>
            </a:r>
            <a:r>
              <a:rPr lang="de-DE" sz="2800" dirty="0" err="1"/>
              <a:t>any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noble </a:t>
            </a:r>
            <a:r>
              <a:rPr lang="de-DE" sz="2800" dirty="0" err="1"/>
              <a:t>gases</a:t>
            </a:r>
            <a:r>
              <a:rPr lang="de-DE" sz="2800" dirty="0"/>
              <a:t> (Ar, Ne, He, ..)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 err="1"/>
              <a:t>There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</a:t>
            </a:r>
            <a:r>
              <a:rPr lang="de-DE" sz="2800" dirty="0" err="1"/>
              <a:t>no</a:t>
            </a:r>
            <a:r>
              <a:rPr lang="de-DE" sz="2800" dirty="0"/>
              <a:t> </a:t>
            </a:r>
            <a:r>
              <a:rPr lang="de-DE" sz="2800" dirty="0" err="1"/>
              <a:t>attempt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expaling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observed</a:t>
            </a:r>
            <a:r>
              <a:rPr lang="de-DE" sz="2800" dirty="0"/>
              <a:t> </a:t>
            </a:r>
            <a:r>
              <a:rPr lang="de-DE" sz="2800" dirty="0" err="1"/>
              <a:t>emission</a:t>
            </a:r>
            <a:r>
              <a:rPr lang="de-DE" sz="2800" dirty="0"/>
              <a:t> </a:t>
            </a:r>
            <a:r>
              <a:rPr lang="de-DE" sz="2800" dirty="0" err="1"/>
              <a:t>using</a:t>
            </a:r>
            <a:r>
              <a:rPr lang="de-DE" sz="2800" dirty="0"/>
              <a:t> </a:t>
            </a:r>
            <a:r>
              <a:rPr lang="de-DE" sz="2800" dirty="0" err="1"/>
              <a:t>reaction</a:t>
            </a:r>
            <a:r>
              <a:rPr lang="de-DE" sz="2800" dirty="0"/>
              <a:t> </a:t>
            </a:r>
            <a:r>
              <a:rPr lang="de-DE" sz="2800" dirty="0" err="1"/>
              <a:t>kinetics</a:t>
            </a:r>
            <a:endParaRPr lang="de-D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800" dirty="0"/>
          </a:p>
          <a:p>
            <a:pPr lvl="1"/>
            <a:r>
              <a:rPr lang="de-DE" sz="2800" dirty="0"/>
              <a:t>	H + H</a:t>
            </a:r>
            <a:r>
              <a:rPr lang="de-DE" sz="2800" baseline="30000" dirty="0"/>
              <a:t>+    </a:t>
            </a:r>
            <a:r>
              <a:rPr lang="de-DE" sz="2800" dirty="0"/>
              <a:t>→ H</a:t>
            </a:r>
            <a:r>
              <a:rPr lang="de-DE" sz="2800" baseline="30000" dirty="0"/>
              <a:t>+  </a:t>
            </a:r>
            <a:r>
              <a:rPr lang="de-DE" sz="2800" dirty="0"/>
              <a:t>+  H*   </a:t>
            </a:r>
            <a:r>
              <a:rPr lang="de-DE" sz="2800" dirty="0" err="1"/>
              <a:t>or</a:t>
            </a:r>
            <a:r>
              <a:rPr lang="de-DE" sz="2800" dirty="0"/>
              <a:t>  H + H</a:t>
            </a:r>
            <a:r>
              <a:rPr lang="de-DE" sz="2800" baseline="30000" dirty="0"/>
              <a:t>+    </a:t>
            </a:r>
            <a:r>
              <a:rPr lang="de-DE" sz="2800" dirty="0"/>
              <a:t>→ H</a:t>
            </a:r>
            <a:r>
              <a:rPr lang="de-DE" sz="2800" baseline="30000" dirty="0"/>
              <a:t>+  </a:t>
            </a:r>
            <a:r>
              <a:rPr lang="de-DE" sz="2800" dirty="0"/>
              <a:t>+  H and H+ e → H*</a:t>
            </a:r>
          </a:p>
          <a:p>
            <a:pPr lvl="1"/>
            <a:endParaRPr lang="de-DE" sz="2800" dirty="0"/>
          </a:p>
          <a:p>
            <a:pPr lvl="1"/>
            <a:endParaRPr lang="de-DE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tried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perform a </a:t>
            </a:r>
            <a:r>
              <a:rPr lang="de-DE" sz="2800" dirty="0" err="1"/>
              <a:t>simulation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observed</a:t>
            </a:r>
            <a:r>
              <a:rPr lang="de-DE" sz="2800" dirty="0"/>
              <a:t> </a:t>
            </a:r>
            <a:r>
              <a:rPr lang="de-DE" sz="2800" dirty="0" err="1"/>
              <a:t>emission</a:t>
            </a:r>
            <a:r>
              <a:rPr lang="de-DE" sz="2800" dirty="0"/>
              <a:t> and </a:t>
            </a:r>
          </a:p>
          <a:p>
            <a:pPr lvl="1"/>
            <a:endParaRPr lang="de-DE" sz="2800" dirty="0"/>
          </a:p>
          <a:p>
            <a:pPr lvl="1"/>
            <a:r>
              <a:rPr lang="de-DE" sz="2800" dirty="0" err="1"/>
              <a:t>come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absolute different </a:t>
            </a:r>
            <a:r>
              <a:rPr lang="de-DE" sz="2800" dirty="0" err="1"/>
              <a:t>conclusion</a:t>
            </a:r>
            <a:r>
              <a:rPr lang="de-DE" sz="2800" dirty="0"/>
              <a:t>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2065B02-1AA2-4909-82D1-0F6D20D4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-88523"/>
            <a:ext cx="10515600" cy="1325563"/>
          </a:xfrm>
        </p:spPr>
        <p:txBody>
          <a:bodyPr/>
          <a:lstStyle/>
          <a:p>
            <a:r>
              <a:rPr lang="de-DE" sz="3600" b="1" dirty="0"/>
              <a:t>Impact </a:t>
            </a:r>
            <a:r>
              <a:rPr lang="de-DE" sz="3600" b="1" dirty="0" err="1"/>
              <a:t>of</a:t>
            </a:r>
            <a:r>
              <a:rPr lang="de-DE" sz="3600" b="1" dirty="0"/>
              <a:t> </a:t>
            </a:r>
            <a:r>
              <a:rPr lang="de-DE" sz="3600" b="1" dirty="0" err="1"/>
              <a:t>molecular</a:t>
            </a:r>
            <a:r>
              <a:rPr lang="de-DE" sz="3600" b="1" dirty="0"/>
              <a:t> </a:t>
            </a:r>
            <a:r>
              <a:rPr lang="de-DE" sz="3600" b="1" dirty="0" err="1"/>
              <a:t>ions</a:t>
            </a:r>
            <a:r>
              <a:rPr lang="de-DE" sz="3600" b="1" dirty="0"/>
              <a:t> on Balmer </a:t>
            </a:r>
            <a:r>
              <a:rPr lang="de-DE" sz="3600" b="1" dirty="0" err="1"/>
              <a:t>lines</a:t>
            </a:r>
            <a:r>
              <a:rPr lang="de-DE" sz="3600" b="1" dirty="0"/>
              <a:t> (</a:t>
            </a:r>
            <a:r>
              <a:rPr lang="de-DE" sz="3600" b="1" dirty="0" err="1"/>
              <a:t>one</a:t>
            </a:r>
            <a:r>
              <a:rPr lang="de-DE" sz="3600" b="1" dirty="0"/>
              <a:t> </a:t>
            </a:r>
            <a:r>
              <a:rPr lang="de-DE" sz="3600" b="1" dirty="0" err="1"/>
              <a:t>example</a:t>
            </a:r>
            <a:r>
              <a:rPr lang="de-DE" sz="3600" b="1" dirty="0"/>
              <a:t>)</a:t>
            </a:r>
            <a:r>
              <a:rPr lang="de-DE" b="1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39559D9-07A0-4770-BEE0-1C4AB1CF6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91" y="1185132"/>
            <a:ext cx="6427838" cy="52386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90738A7-173B-4DD4-9E3C-61C2AE2DD47C}"/>
              </a:ext>
            </a:extLst>
          </p:cNvPr>
          <p:cNvSpPr txBox="1"/>
          <p:nvPr/>
        </p:nvSpPr>
        <p:spPr>
          <a:xfrm>
            <a:off x="7888626" y="1871695"/>
            <a:ext cx="2058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 + e → H* + e </a:t>
            </a:r>
          </a:p>
          <a:p>
            <a:endParaRPr lang="de-DE" dirty="0"/>
          </a:p>
          <a:p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dirty="0"/>
              <a:t> + e → H* + H + 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112AFD-0A4F-4D3B-B5F4-14D4A58F0051}"/>
              </a:ext>
            </a:extLst>
          </p:cNvPr>
          <p:cNvSpPr txBox="1"/>
          <p:nvPr/>
        </p:nvSpPr>
        <p:spPr>
          <a:xfrm>
            <a:off x="7619369" y="1333510"/>
            <a:ext cx="2466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Cold </a:t>
            </a:r>
            <a:r>
              <a:rPr lang="de-DE" sz="2400" dirty="0" err="1"/>
              <a:t>component</a:t>
            </a:r>
            <a:r>
              <a:rPr lang="de-DE" sz="2400" dirty="0"/>
              <a:t> :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9D1972-64EE-4DB2-A7A2-A5956514F14A}"/>
              </a:ext>
            </a:extLst>
          </p:cNvPr>
          <p:cNvSpPr txBox="1"/>
          <p:nvPr/>
        </p:nvSpPr>
        <p:spPr>
          <a:xfrm>
            <a:off x="7888626" y="3849560"/>
            <a:ext cx="24490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Hot </a:t>
            </a:r>
            <a:r>
              <a:rPr lang="de-DE" sz="2400" dirty="0" err="1"/>
              <a:t>compoment</a:t>
            </a:r>
            <a:r>
              <a:rPr lang="de-DE" sz="2400" dirty="0"/>
              <a:t> : </a:t>
            </a:r>
          </a:p>
          <a:p>
            <a:endParaRPr lang="de-DE" dirty="0"/>
          </a:p>
          <a:p>
            <a:r>
              <a:rPr lang="de-DE" dirty="0"/>
              <a:t>H</a:t>
            </a:r>
            <a:r>
              <a:rPr lang="de-DE" baseline="-25000" dirty="0"/>
              <a:t>2</a:t>
            </a:r>
            <a:r>
              <a:rPr lang="de-DE" baseline="30000" dirty="0"/>
              <a:t>+  </a:t>
            </a:r>
            <a:r>
              <a:rPr lang="de-DE" dirty="0"/>
              <a:t>+ e</a:t>
            </a:r>
            <a:r>
              <a:rPr lang="de-DE" baseline="30000" dirty="0"/>
              <a:t> </a:t>
            </a:r>
            <a:r>
              <a:rPr lang="de-DE" dirty="0"/>
              <a:t>→   H + H* + e</a:t>
            </a:r>
          </a:p>
          <a:p>
            <a:endParaRPr lang="de-DE" baseline="30000" dirty="0"/>
          </a:p>
          <a:p>
            <a:endParaRPr lang="de-DE" baseline="30000" dirty="0"/>
          </a:p>
          <a:p>
            <a:r>
              <a:rPr lang="de-DE" dirty="0"/>
              <a:t>H</a:t>
            </a:r>
            <a:r>
              <a:rPr lang="de-DE" baseline="30000" dirty="0"/>
              <a:t>+  </a:t>
            </a:r>
            <a:r>
              <a:rPr lang="de-DE" dirty="0"/>
              <a:t>+ H</a:t>
            </a:r>
            <a:r>
              <a:rPr lang="de-DE" baseline="30000" dirty="0"/>
              <a:t>- </a:t>
            </a:r>
            <a:r>
              <a:rPr lang="de-DE" dirty="0"/>
              <a:t>→   H + H</a:t>
            </a:r>
          </a:p>
          <a:p>
            <a:endParaRPr lang="de-DE" baseline="30000" dirty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12B7E80C-B196-4C0E-8AB2-2E2AB91A243D}"/>
              </a:ext>
            </a:extLst>
          </p:cNvPr>
          <p:cNvCxnSpPr>
            <a:cxnSpLocks/>
          </p:cNvCxnSpPr>
          <p:nvPr/>
        </p:nvCxnSpPr>
        <p:spPr>
          <a:xfrm>
            <a:off x="7010399" y="1140937"/>
            <a:ext cx="0" cy="5148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B14B711F-B157-407D-8369-411D15D8DA96}"/>
              </a:ext>
            </a:extLst>
          </p:cNvPr>
          <p:cNvSpPr txBox="1"/>
          <p:nvPr/>
        </p:nvSpPr>
        <p:spPr>
          <a:xfrm>
            <a:off x="442452" y="6289458"/>
            <a:ext cx="10366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Using</a:t>
            </a:r>
            <a:r>
              <a:rPr lang="de-DE" sz="2400" dirty="0"/>
              <a:t> </a:t>
            </a:r>
            <a:r>
              <a:rPr lang="de-DE" sz="2400" dirty="0" err="1"/>
              <a:t>new</a:t>
            </a:r>
            <a:r>
              <a:rPr lang="de-DE" sz="2400" dirty="0"/>
              <a:t> HRS </a:t>
            </a:r>
            <a:r>
              <a:rPr lang="de-DE" sz="2400" dirty="0" err="1"/>
              <a:t>data</a:t>
            </a:r>
            <a:r>
              <a:rPr lang="de-DE" sz="2400" dirty="0"/>
              <a:t> on hydrogen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able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fix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ionic</a:t>
            </a:r>
            <a:r>
              <a:rPr lang="de-DE" sz="2400" dirty="0"/>
              <a:t> and neutral </a:t>
            </a:r>
            <a:r>
              <a:rPr lang="de-DE" sz="2400" dirty="0" err="1"/>
              <a:t>components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8732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1042</Words>
  <Application>Microsoft Office PowerPoint</Application>
  <PresentationFormat>Breitbild</PresentationFormat>
  <Paragraphs>154</Paragraphs>
  <Slides>15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</vt:lpstr>
      <vt:lpstr>VIS and VUV Spectroscopy of Atomic and Molecular Hydrogen at PSI-2   </vt:lpstr>
      <vt:lpstr>Atomic and molecular hydrogen play fundamental role for plasma-surface interaction.  Visible and VUV Spectroscopy remain the most robust and reliable diagnostic to understand the processes (detachment, calculation of fluxes, etc.)  Linear Plasma Device PSI-2 represent an excellent tool to study the reaction kinetics for atoms, ions, molecular ions and molecules. </vt:lpstr>
      <vt:lpstr>Setup of PSI-2</vt:lpstr>
      <vt:lpstr>Spectroscopic studies at PSI-2 </vt:lpstr>
      <vt:lpstr>High resolution spectroscopy (HRS)</vt:lpstr>
      <vt:lpstr>Measurements of  Balmer-lines at PSI-2 (ionizing plasma)</vt:lpstr>
      <vt:lpstr>Measurements of  Balmer-lines at PSI-2 (H)  (ionizing plasma)</vt:lpstr>
      <vt:lpstr>PowerPoint-Präsentation</vt:lpstr>
      <vt:lpstr>Impact of molecular ions on Balmer lines (one example) </vt:lpstr>
      <vt:lpstr>Progress in VUV spectroscopy at PSI-2</vt:lpstr>
      <vt:lpstr>PowerPoint-Präsentation</vt:lpstr>
      <vt:lpstr>First VUV Spectra from PSI-2</vt:lpstr>
      <vt:lpstr>Imaging spectrometer. Molecular and Atomic Spectra at the PSI-2 in the VIS range (350 – 660 nm)  </vt:lpstr>
      <vt:lpstr>PowerPoint-Präsentation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VUV Spectroscopy at PSI-2</dc:title>
  <dc:creator>Marchuk, Oleksandr</dc:creator>
  <cp:lastModifiedBy>Marchuk, Oleksandr</cp:lastModifiedBy>
  <cp:revision>40</cp:revision>
  <dcterms:created xsi:type="dcterms:W3CDTF">2024-09-20T07:17:02Z</dcterms:created>
  <dcterms:modified xsi:type="dcterms:W3CDTF">2025-03-25T10:02:11Z</dcterms:modified>
</cp:coreProperties>
</file>