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40"/>
  </p:notesMasterIdLst>
  <p:sldIdLst>
    <p:sldId id="474" r:id="rId2"/>
    <p:sldId id="279" r:id="rId3"/>
    <p:sldId id="497" r:id="rId4"/>
    <p:sldId id="347" r:id="rId5"/>
    <p:sldId id="456" r:id="rId6"/>
    <p:sldId id="501" r:id="rId7"/>
    <p:sldId id="507" r:id="rId8"/>
    <p:sldId id="509" r:id="rId9"/>
    <p:sldId id="505" r:id="rId10"/>
    <p:sldId id="498" r:id="rId11"/>
    <p:sldId id="304" r:id="rId12"/>
    <p:sldId id="443" r:id="rId13"/>
    <p:sldId id="487" r:id="rId14"/>
    <p:sldId id="486" r:id="rId15"/>
    <p:sldId id="521" r:id="rId16"/>
    <p:sldId id="522" r:id="rId17"/>
    <p:sldId id="290" r:id="rId18"/>
    <p:sldId id="493" r:id="rId19"/>
    <p:sldId id="299" r:id="rId20"/>
    <p:sldId id="512" r:id="rId21"/>
    <p:sldId id="492" r:id="rId22"/>
    <p:sldId id="489" r:id="rId23"/>
    <p:sldId id="510" r:id="rId24"/>
    <p:sldId id="500" r:id="rId25"/>
    <p:sldId id="491" r:id="rId26"/>
    <p:sldId id="514" r:id="rId27"/>
    <p:sldId id="515" r:id="rId28"/>
    <p:sldId id="516" r:id="rId29"/>
    <p:sldId id="517" r:id="rId30"/>
    <p:sldId id="513" r:id="rId31"/>
    <p:sldId id="518" r:id="rId32"/>
    <p:sldId id="519" r:id="rId33"/>
    <p:sldId id="520" r:id="rId34"/>
    <p:sldId id="469" r:id="rId35"/>
    <p:sldId id="464" r:id="rId36"/>
    <p:sldId id="468" r:id="rId37"/>
    <p:sldId id="331" r:id="rId38"/>
    <p:sldId id="46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2677F"/>
    <a:srgbClr val="FFFFFF"/>
    <a:srgbClr val="808B93"/>
    <a:srgbClr val="718D9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4778" autoAdjust="0"/>
  </p:normalViewPr>
  <p:slideViewPr>
    <p:cSldViewPr snapToGrid="0">
      <p:cViewPr varScale="1">
        <p:scale>
          <a:sx n="53" d="100"/>
          <a:sy n="53" d="100"/>
        </p:scale>
        <p:origin x="11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76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F3891-A3D7-6A48-8389-DE48000BD88F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4924-B4C9-DD49-A4DA-61CA7F7D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4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7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9045-6F69-D26B-A976-698EBD85C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6EFAB-7B7A-65B6-7E74-35233850C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469432-B30D-74A5-325C-3A821916A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231B7-F0BF-E978-E9AC-2AF3FD725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0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07A0C-5BEF-014B-F049-3B2D223EA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AA110E-807D-3594-2DA4-8B3244826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8D8F0-E830-3BC1-DBE0-A6EBC59DF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E87FE-8ED2-E8F2-2124-496A19B15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6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9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1e19 m</a:t>
            </a:r>
            <a:r>
              <a:rPr lang="en-GB" baseline="30000" dirty="0">
                <a:solidFill>
                  <a:schemeClr val="tx2"/>
                </a:solidFill>
              </a:rPr>
              <a:t>-3</a:t>
            </a:r>
            <a:r>
              <a:rPr lang="en-GB" dirty="0">
                <a:solidFill>
                  <a:schemeClr val="tx2"/>
                </a:solidFill>
              </a:rPr>
              <a:t>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4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492B2-DEAE-7C5E-D9A8-B420D7529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57EF0-091A-D83A-1C05-BF1F20E22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4EAF2-3F8C-6CED-480E-9EB4BDFEE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A63D-D35B-4453-332D-E79D8CD34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9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9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39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572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C659A-1F9B-494E-FE85-84A6A225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FD66D-818E-C980-6F5B-94749B03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989606-BB66-449F-8F98-D660AEB5F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47BD3-191A-C28F-8F40-B70FF1116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045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20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1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04F8D-541F-0F05-D459-ADD2E24A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BE057-50F2-97FE-D280-85DCEFD80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3BC69-7129-B351-8EEA-2C6442AF1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2F89D-487B-0048-72F2-B5C018C0D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9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A2A21-0BBC-514B-C2C7-007E52C21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B6CED-C6D4-583B-1CDD-992ADF07F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C8519E-1CB0-9510-E9E7-4B59A8307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6F3F9-6EFC-9004-2717-2BF7354B7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1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A009F-333D-597C-F446-C934EA01F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1EADE1-B216-F40B-FF5E-7F566D91E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8379F-0D03-1D17-7E8B-588C65266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78451-5333-D7E2-ED02-5AEABC8CB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34924-B4C9-DD49-A4DA-61CA7F7DB7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CEBC59-9D37-B7EA-2B89-16B1E8C9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F1A968E-D6BA-44CA-8C03-0CBABAB21F9C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E821BF-FC72-CD2C-5D29-5E8994154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 dirty="0"/>
              <a:t>K. Schutjes | WP PWIE Meeting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FFB910DE-ED25-3A17-8BE5-3A93B1812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3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9A55D50-BF75-47CA-9540-F4C20EE33762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BA1F32-E855-D9FF-E9D8-BE689033B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20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1E1A6190-917C-1ECD-16CA-D7AD5469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132AC629-2D14-41E5-8CC2-461D89E8CB51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459C986A-3360-5ED0-49D5-FB764EDB3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K. Schutjes | WP PWIE Meeting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19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87760033-113D-E61B-4A1D-D56565034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94F53C6F-CF32-4AE3-9C24-329FAE5C7B17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9E57462E-FC74-33FE-77EF-9A2EF26F8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K. Schutjes | WP PWIE Meeting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10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Logos must be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374 x 126 pixels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(or related format).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Placeholder is center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0354FFE-123A-1154-0979-EC569A49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F658229-78B1-451B-A992-B35631EE7CA5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E37CF93-1F9A-AFCE-423D-34CAF51C6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K. Schutjes | WP PWIE Meeting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34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48A18404-BB24-B6F3-9F0F-D93B1EA4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D2384E2-F281-4252-81C6-F3BBD77367D0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604643A7-9D27-E320-A69A-6869F13B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K. Schutjes | WP PWIE Meeting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 dirty="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 dirty="0">
                <a:solidFill>
                  <a:schemeClr val="tx1"/>
                </a:solidFill>
              </a:rPr>
              <a:t>DIFFER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>
                <a:solidFill>
                  <a:schemeClr val="tx1"/>
                </a:solidFill>
              </a:rPr>
              <a:t>Eindhoven, The Netherlands</a:t>
            </a:r>
            <a:br>
              <a:rPr lang="en-GB" sz="1600" noProof="0" dirty="0">
                <a:solidFill>
                  <a:schemeClr val="tx1"/>
                </a:solidFill>
              </a:rPr>
            </a:br>
            <a:r>
              <a:rPr lang="en-GB" sz="1600" noProof="0" dirty="0" err="1">
                <a:solidFill>
                  <a:schemeClr val="tx1"/>
                </a:solidFill>
              </a:rPr>
              <a:t>info@differ.nl</a:t>
            </a:r>
            <a:r>
              <a:rPr lang="en-GB" sz="1600" noProof="0" dirty="0">
                <a:solidFill>
                  <a:schemeClr val="tx1"/>
                </a:solidFill>
              </a:rPr>
              <a:t>   |   </a:t>
            </a:r>
            <a:r>
              <a:rPr lang="en-GB" sz="1600" noProof="0" dirty="0" err="1">
                <a:solidFill>
                  <a:schemeClr val="tx1"/>
                </a:solidFill>
              </a:rPr>
              <a:t>www.differ.nl</a:t>
            </a:r>
            <a:r>
              <a:rPr lang="en-GB" sz="1600" noProof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 dirty="0">
                <a:solidFill>
                  <a:schemeClr val="bg2"/>
                </a:solidFill>
              </a:rPr>
              <a:t>No LinkedIn</a:t>
            </a:r>
            <a:br>
              <a:rPr lang="nl-NL" sz="1400" b="1" dirty="0">
                <a:solidFill>
                  <a:schemeClr val="bg2"/>
                </a:solidFill>
              </a:rPr>
            </a:br>
            <a:r>
              <a:rPr lang="nl-NL" sz="1400" b="1" dirty="0" err="1">
                <a:solidFill>
                  <a:schemeClr val="bg2"/>
                </a:solidFill>
              </a:rPr>
              <a:t>and</a:t>
            </a:r>
            <a:r>
              <a:rPr lang="nl-NL" sz="1400" b="1" dirty="0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 dirty="0">
                <a:solidFill>
                  <a:schemeClr val="bg2"/>
                </a:solidFill>
              </a:rPr>
              <a:t>Just select the icon </a:t>
            </a:r>
            <a:r>
              <a:rPr lang="nl-NL" sz="1400" dirty="0" err="1">
                <a:solidFill>
                  <a:schemeClr val="bg2"/>
                </a:solidFill>
              </a:rPr>
              <a:t>and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 dirty="0"/>
              <a:t>Click to add</a:t>
            </a:r>
            <a:br>
              <a:rPr lang="en-GB" noProof="0" dirty="0"/>
            </a:br>
            <a:r>
              <a:rPr lang="en-GB" noProof="0" dirty="0"/>
              <a:t>portrait</a:t>
            </a:r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7CE5991C-00F4-C83B-D3CD-335F78E8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AF90225-8BB0-482B-A926-BF7F4B0B8C62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F5E23C46-0801-C0C3-7BDA-C30E71B65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K. Schutjes | WP PWIE Meeting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25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A41327-2AF7-CB93-E7A7-689A4E85E2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479" y="1588228"/>
            <a:ext cx="4758697" cy="40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above</a:t>
            </a:r>
            <a:r>
              <a:rPr lang="nl-NL" sz="1400" dirty="0">
                <a:solidFill>
                  <a:schemeClr val="bg2"/>
                </a:solidFill>
              </a:rPr>
              <a:t>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No content right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2"/>
                </a:solidFill>
              </a:rPr>
              <a:t>No content left</a:t>
            </a:r>
            <a:br>
              <a:rPr lang="en-US" sz="1400" b="0" dirty="0">
                <a:solidFill>
                  <a:schemeClr val="bg2"/>
                </a:solidFill>
              </a:rPr>
            </a:br>
            <a:r>
              <a:rPr lang="en-US" sz="1400" b="0" dirty="0">
                <a:solidFill>
                  <a:schemeClr val="bg2"/>
                </a:solidFill>
              </a:rPr>
              <a:t>of this line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 dirty="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2"/>
                </a:solidFill>
              </a:rPr>
              <a:t>No content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below </a:t>
            </a:r>
            <a:r>
              <a:rPr lang="nl-NL" sz="1400" dirty="0" err="1">
                <a:solidFill>
                  <a:schemeClr val="bg2"/>
                </a:solidFill>
              </a:rPr>
              <a:t>this</a:t>
            </a:r>
            <a:r>
              <a:rPr lang="nl-NL" sz="1400" dirty="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2"/>
                </a:solidFill>
              </a:rPr>
              <a:t>Manually</a:t>
            </a:r>
            <a:r>
              <a:rPr lang="nl-NL" sz="1400" dirty="0">
                <a:solidFill>
                  <a:schemeClr val="bg2"/>
                </a:solidFill>
              </a:rPr>
              <a:t> change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>
                <a:solidFill>
                  <a:schemeClr val="bg2"/>
                </a:solidFill>
              </a:rPr>
              <a:t>/12 to the correct</a:t>
            </a:r>
            <a:br>
              <a:rPr lang="nl-NL" sz="1400" dirty="0">
                <a:solidFill>
                  <a:schemeClr val="bg2"/>
                </a:solidFill>
              </a:rPr>
            </a:br>
            <a:r>
              <a:rPr lang="nl-NL" sz="1400" dirty="0" err="1">
                <a:solidFill>
                  <a:schemeClr val="bg2"/>
                </a:solidFill>
              </a:rPr>
              <a:t>total</a:t>
            </a:r>
            <a:r>
              <a:rPr lang="nl-NL" sz="1400" dirty="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2"/>
                </a:solidFill>
              </a:rPr>
              <a:t>To edit </a:t>
            </a:r>
            <a:r>
              <a:rPr lang="en-US" sz="1400" b="1" dirty="0">
                <a:solidFill>
                  <a:schemeClr val="bg2"/>
                </a:solidFill>
              </a:rPr>
              <a:t>Name Surname | Congress/event </a:t>
            </a:r>
            <a:r>
              <a:rPr lang="en-US" sz="1400" dirty="0">
                <a:solidFill>
                  <a:schemeClr val="bg2"/>
                </a:solidFill>
              </a:rPr>
              <a:t>- go to: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Don't want a date and </a:t>
            </a:r>
            <a:r>
              <a:rPr lang="en-US" sz="1400" b="1" dirty="0" err="1">
                <a:solidFill>
                  <a:schemeClr val="bg2"/>
                </a:solidFill>
              </a:rPr>
              <a:t>footertext</a:t>
            </a:r>
            <a:r>
              <a:rPr lang="en-US" sz="1400" b="1" dirty="0">
                <a:solidFill>
                  <a:schemeClr val="bg2"/>
                </a:solidFill>
              </a:rPr>
              <a:t>?</a:t>
            </a:r>
            <a:br>
              <a:rPr lang="en-US" sz="1400" b="1" dirty="0">
                <a:solidFill>
                  <a:schemeClr val="bg2"/>
                </a:solidFill>
              </a:rPr>
            </a:br>
            <a:r>
              <a:rPr lang="en-US" sz="1400" dirty="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Colours you can use</a:t>
            </a:r>
            <a:br>
              <a:rPr lang="en-GB" sz="1400" noProof="0" dirty="0">
                <a:solidFill>
                  <a:schemeClr val="bg2"/>
                </a:solidFill>
              </a:rPr>
            </a:br>
            <a:r>
              <a:rPr lang="en-GB" sz="1400" noProof="0" dirty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kstvak 14">
            <a:extLst>
              <a:ext uri="{FF2B5EF4-FFF2-40B4-BE49-F238E27FC236}">
                <a16:creationId xmlns:a16="http://schemas.microsoft.com/office/drawing/2014/main" id="{B7D25A9D-4D98-4175-89EB-AAD17FDA00E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39" name="Tekstvak 16">
            <a:extLst>
              <a:ext uri="{FF2B5EF4-FFF2-40B4-BE49-F238E27FC236}">
                <a16:creationId xmlns:a16="http://schemas.microsoft.com/office/drawing/2014/main" id="{BFDBA976-9561-4BBF-BF3D-F00EEAC9AFE2}"/>
              </a:ext>
            </a:extLst>
          </p:cNvPr>
          <p:cNvSpPr txBox="1"/>
          <p:nvPr userDrawn="1"/>
        </p:nvSpPr>
        <p:spPr>
          <a:xfrm>
            <a:off x="-1773141" y="1103105"/>
            <a:ext cx="111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42" name="Tekstvak 18">
            <a:extLst>
              <a:ext uri="{FF2B5EF4-FFF2-40B4-BE49-F238E27FC236}">
                <a16:creationId xmlns:a16="http://schemas.microsoft.com/office/drawing/2014/main" id="{0A34D8A6-AB57-4B7C-A4EE-478C5D901E37}"/>
              </a:ext>
            </a:extLst>
          </p:cNvPr>
          <p:cNvSpPr txBox="1"/>
          <p:nvPr userDrawn="1"/>
        </p:nvSpPr>
        <p:spPr>
          <a:xfrm>
            <a:off x="-1773141" y="1462056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50" name="Tekstvak 20">
            <a:extLst>
              <a:ext uri="{FF2B5EF4-FFF2-40B4-BE49-F238E27FC236}">
                <a16:creationId xmlns:a16="http://schemas.microsoft.com/office/drawing/2014/main" id="{951ECC24-2CF6-44B0-A332-1A6DCC4C419C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 dirty="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51" name="Tekstvak 22">
            <a:extLst>
              <a:ext uri="{FF2B5EF4-FFF2-40B4-BE49-F238E27FC236}">
                <a16:creationId xmlns:a16="http://schemas.microsoft.com/office/drawing/2014/main" id="{9BC4E77B-5C5A-4762-8764-71E3976E8280}"/>
              </a:ext>
            </a:extLst>
          </p:cNvPr>
          <p:cNvSpPr txBox="1"/>
          <p:nvPr userDrawn="1"/>
        </p:nvSpPr>
        <p:spPr>
          <a:xfrm>
            <a:off x="-1773141" y="2179958"/>
            <a:ext cx="132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400" dirty="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8F7D1297-977E-EE8C-239E-DBAFF6FAD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31A8897-B7A8-4109-9556-389F7659C146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0F5C66D3-591E-B697-4802-57DF3C10D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40727-8133-3FB4-4CBC-A7049151987D}"/>
              </a:ext>
            </a:extLst>
          </p:cNvPr>
          <p:cNvSpPr/>
          <p:nvPr userDrawn="1"/>
        </p:nvSpPr>
        <p:spPr>
          <a:xfrm>
            <a:off x="11317288" y="6073200"/>
            <a:ext cx="790629" cy="609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2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3600" dirty="0" err="1"/>
              <a:t>Measuring</a:t>
            </a:r>
            <a:r>
              <a:rPr lang="nl-NL" sz="3600" dirty="0"/>
              <a:t> H</a:t>
            </a:r>
            <a:r>
              <a:rPr lang="nl-NL" sz="3600" baseline="-25000" dirty="0"/>
              <a:t>2</a:t>
            </a:r>
            <a:r>
              <a:rPr lang="nl-NL" sz="3600" dirty="0"/>
              <a:t> </a:t>
            </a:r>
            <a:r>
              <a:rPr lang="nl-NL" sz="3600" dirty="0" err="1"/>
              <a:t>molecules</a:t>
            </a:r>
            <a:r>
              <a:rPr lang="nl-NL" sz="3600" dirty="0"/>
              <a:t> </a:t>
            </a:r>
            <a:br>
              <a:rPr lang="nl-NL" sz="3600" dirty="0"/>
            </a:br>
            <a:r>
              <a:rPr lang="nl-NL" sz="3600" dirty="0"/>
              <a:t>in </a:t>
            </a:r>
            <a:r>
              <a:rPr lang="nl-NL" sz="3600" dirty="0" err="1"/>
              <a:t>divertor</a:t>
            </a:r>
            <a:r>
              <a:rPr lang="nl-NL" sz="3600" dirty="0"/>
              <a:t> </a:t>
            </a:r>
            <a:r>
              <a:rPr lang="nl-NL" sz="3600" dirty="0" err="1"/>
              <a:t>plasmas</a:t>
            </a:r>
            <a:br>
              <a:rPr lang="nl-NL" sz="1800" dirty="0"/>
            </a:br>
            <a:br>
              <a:rPr lang="nl-NL" sz="1800" dirty="0"/>
            </a:br>
            <a:r>
              <a:rPr lang="nl-NL" sz="2400" dirty="0"/>
              <a:t>Development of a new CARS </a:t>
            </a:r>
            <a:r>
              <a:rPr lang="nl-NL" sz="2400" dirty="0" err="1"/>
              <a:t>diagnostic</a:t>
            </a:r>
            <a:br>
              <a:rPr lang="nl-NL" sz="2400" dirty="0"/>
            </a:b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linear</a:t>
            </a:r>
            <a:r>
              <a:rPr lang="nl-NL" sz="2400" dirty="0"/>
              <a:t> plasma </a:t>
            </a:r>
            <a:r>
              <a:rPr lang="nl-NL" sz="2400" dirty="0" err="1"/>
              <a:t>devices</a:t>
            </a:r>
            <a:endParaRPr lang="nl-NL" sz="3600" dirty="0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F21E41CF-3A78-84D6-8C00-055704AC2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220" y="3429000"/>
            <a:ext cx="6509572" cy="1971207"/>
          </a:xfrm>
        </p:spPr>
        <p:txBody>
          <a:bodyPr/>
          <a:lstStyle/>
          <a:p>
            <a:pPr marL="0" indent="0">
              <a:buNone/>
            </a:pPr>
            <a:r>
              <a:rPr lang="nl-NL" sz="2200" b="1" dirty="0"/>
              <a:t>Kay Schutjes</a:t>
            </a:r>
            <a:r>
              <a:rPr lang="nl-NL" sz="2200" b="1" baseline="30000" dirty="0"/>
              <a:t>1</a:t>
            </a:r>
            <a:r>
              <a:rPr lang="nl-NL" dirty="0"/>
              <a:t>,</a:t>
            </a:r>
            <a:r>
              <a:rPr lang="nl-NL" sz="2200" dirty="0"/>
              <a:t> Ivo Classen</a:t>
            </a:r>
            <a:r>
              <a:rPr lang="nl-NL" sz="2200" baseline="30000" dirty="0"/>
              <a:t>1</a:t>
            </a:r>
            <a:r>
              <a:rPr lang="nl-NL" sz="2200" dirty="0"/>
              <a:t>, Jordy Vernimmen</a:t>
            </a:r>
            <a:r>
              <a:rPr lang="nl-NL" baseline="30000" dirty="0"/>
              <a:t>1</a:t>
            </a:r>
            <a:r>
              <a:rPr lang="nl-NL" sz="2200" dirty="0"/>
              <a:t>, </a:t>
            </a:r>
            <a:br>
              <a:rPr lang="nl-NL" sz="2200" dirty="0"/>
            </a:br>
            <a:r>
              <a:rPr lang="nl-NL" sz="2200" dirty="0"/>
              <a:t>Hennie van der Meiden</a:t>
            </a:r>
            <a:r>
              <a:rPr lang="nl-NL" sz="2200" baseline="30000" dirty="0"/>
              <a:t>1</a:t>
            </a:r>
            <a:r>
              <a:rPr lang="nl-NL" sz="2200" dirty="0"/>
              <a:t>, </a:t>
            </a:r>
            <a:r>
              <a:rPr lang="nl-NL" sz="2200" dirty="0" err="1"/>
              <a:t>and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Magnum-PSI Team</a:t>
            </a:r>
            <a:r>
              <a:rPr lang="nl-NL" sz="2200" baseline="30000" dirty="0"/>
              <a:t>1</a:t>
            </a:r>
          </a:p>
          <a:p>
            <a:pPr marL="0" indent="0">
              <a:buNone/>
            </a:pPr>
            <a:r>
              <a:rPr lang="nl-NL" sz="1200" baseline="30000" dirty="0"/>
              <a:t>1. DIFFER, Eindhoven, Netherlands</a:t>
            </a:r>
          </a:p>
        </p:txBody>
      </p:sp>
      <p:pic>
        <p:nvPicPr>
          <p:cNvPr id="1026" name="Picture 2" descr="EUROfusion - Realising Fusion Energy">
            <a:extLst>
              <a:ext uri="{FF2B5EF4-FFF2-40B4-BE49-F238E27FC236}">
                <a16:creationId xmlns:a16="http://schemas.microsoft.com/office/drawing/2014/main" id="{EF646BA5-F7CF-D757-7BD0-CAEC0E5A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78" y="5775639"/>
            <a:ext cx="818844" cy="81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50BC-2017-714E-B2A1-F53D918EC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FFBEF61A-C4F8-389C-9135-BA949051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</a:t>
            </a:r>
            <a:r>
              <a:rPr lang="en-US" baseline="-25000" dirty="0"/>
              <a:t>2</a:t>
            </a:r>
            <a:r>
              <a:rPr lang="en-US" dirty="0"/>
              <a:t> - CARS Explanation</a:t>
            </a:r>
            <a:endParaRPr lang="nl-NL" dirty="0"/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ECDF22C3-9B8E-04C4-8CD3-2B720987D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29" y="1691963"/>
            <a:ext cx="5334707" cy="41364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2"/>
                </a:solidFill>
              </a:rPr>
              <a:t>CARS</a:t>
            </a:r>
            <a:r>
              <a:rPr lang="en-GB" dirty="0">
                <a:solidFill>
                  <a:schemeClr val="tx2"/>
                </a:solidFill>
              </a:rPr>
              <a:t>: </a:t>
            </a:r>
            <a:r>
              <a:rPr lang="en-GB" b="1" dirty="0">
                <a:solidFill>
                  <a:schemeClr val="tx2"/>
                </a:solidFill>
              </a:rPr>
              <a:t>C</a:t>
            </a:r>
            <a:r>
              <a:rPr lang="en-GB" dirty="0">
                <a:solidFill>
                  <a:schemeClr val="tx2"/>
                </a:solidFill>
              </a:rPr>
              <a:t>oherent </a:t>
            </a:r>
            <a:r>
              <a:rPr lang="en-GB" b="1" dirty="0">
                <a:solidFill>
                  <a:schemeClr val="tx2"/>
                </a:solidFill>
              </a:rPr>
              <a:t>A</a:t>
            </a:r>
            <a:r>
              <a:rPr lang="en-GB" dirty="0">
                <a:solidFill>
                  <a:schemeClr val="tx2"/>
                </a:solidFill>
              </a:rPr>
              <a:t>nti-Stokes </a:t>
            </a:r>
            <a:r>
              <a:rPr lang="en-GB" b="1" dirty="0">
                <a:solidFill>
                  <a:schemeClr val="tx2"/>
                </a:solidFill>
              </a:rPr>
              <a:t>R</a:t>
            </a:r>
            <a:r>
              <a:rPr lang="en-GB" dirty="0">
                <a:solidFill>
                  <a:schemeClr val="tx2"/>
                </a:solidFill>
              </a:rPr>
              <a:t>aman </a:t>
            </a:r>
            <a:r>
              <a:rPr lang="en-GB" b="1" dirty="0">
                <a:solidFill>
                  <a:schemeClr val="tx2"/>
                </a:solidFill>
              </a:rPr>
              <a:t>S</a:t>
            </a:r>
            <a:r>
              <a:rPr lang="en-GB" dirty="0">
                <a:solidFill>
                  <a:schemeClr val="tx2"/>
                </a:solidFill>
              </a:rPr>
              <a:t>cattering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Two-step process: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2"/>
                </a:solidFill>
              </a:rPr>
              <a:t>1) Couple 2 vibrational states of H</a:t>
            </a:r>
            <a:r>
              <a:rPr lang="en-GB" baseline="-25000" dirty="0">
                <a:solidFill>
                  <a:schemeClr val="tx2"/>
                </a:solidFill>
              </a:rPr>
              <a:t>2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Use 2 lasers: </a:t>
            </a:r>
            <a:r>
              <a:rPr lang="en-US" dirty="0">
                <a:solidFill>
                  <a:srgbClr val="00B050"/>
                </a:solidFill>
              </a:rPr>
              <a:t>Pump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Stokes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sz="2000" dirty="0">
                <a:solidFill>
                  <a:srgbClr val="00B050"/>
                </a:solidFill>
                <a:sym typeface="Symbol" panose="05050102010706020507" pitchFamily="18" charset="2"/>
              </a:rPr>
              <a:t></a:t>
            </a:r>
            <a:r>
              <a:rPr lang="en-US" sz="2000" baseline="-25000" dirty="0">
                <a:solidFill>
                  <a:srgbClr val="00B050"/>
                </a:solidFill>
              </a:rPr>
              <a:t>Pump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-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</a:t>
            </a:r>
            <a:r>
              <a:rPr lang="en-US" sz="2000" b="1" baseline="-25000" dirty="0">
                <a:solidFill>
                  <a:srgbClr val="FF0000"/>
                </a:solidFill>
              </a:rPr>
              <a:t>Stokes </a:t>
            </a:r>
            <a:r>
              <a:rPr lang="en-US" dirty="0">
                <a:solidFill>
                  <a:schemeClr val="tx2"/>
                </a:solidFill>
              </a:rPr>
              <a:t>= </a:t>
            </a:r>
            <a:r>
              <a:rPr lang="el-GR" sz="2000" dirty="0">
                <a:solidFill>
                  <a:schemeClr val="tx2"/>
                </a:solidFill>
              </a:rPr>
              <a:t>Δ</a:t>
            </a:r>
            <a:r>
              <a:rPr lang="en-GB" sz="2000" dirty="0" err="1">
                <a:solidFill>
                  <a:schemeClr val="tx2"/>
                </a:solidFill>
              </a:rPr>
              <a:t>E</a:t>
            </a:r>
            <a:r>
              <a:rPr lang="en-GB" sz="2000" baseline="-25000" dirty="0" err="1">
                <a:solidFill>
                  <a:schemeClr val="tx2"/>
                </a:solidFill>
              </a:rPr>
              <a:t>vib</a:t>
            </a:r>
            <a:br>
              <a:rPr lang="en-GB" sz="2000" dirty="0">
                <a:solidFill>
                  <a:schemeClr val="tx2"/>
                </a:solidFill>
              </a:rPr>
            </a:br>
            <a:endParaRPr lang="en-US" baseline="-25000" dirty="0">
              <a:solidFill>
                <a:schemeClr val="tx2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DC3053-C872-723D-6FB5-22DED4CAFAF1}"/>
              </a:ext>
            </a:extLst>
          </p:cNvPr>
          <p:cNvGrpSpPr/>
          <p:nvPr/>
        </p:nvGrpSpPr>
        <p:grpSpPr>
          <a:xfrm>
            <a:off x="6095999" y="962326"/>
            <a:ext cx="4181475" cy="4676519"/>
            <a:chOff x="6546107" y="1191162"/>
            <a:chExt cx="3526758" cy="4041754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1E46E7FC-E1A5-D30F-F7A6-2B273F9BDEC5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5048250"/>
              <a:ext cx="2603727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323FF4-F5A4-B35C-501C-5B18296B0396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4195951"/>
              <a:ext cx="1861054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0D7F19-14A7-E512-5171-EA8B9CAB5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6982" y="2393929"/>
              <a:ext cx="0" cy="265432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9A1C4F7-4202-0417-1DE9-C0A9D5D103BB}"/>
                </a:ext>
              </a:extLst>
            </p:cNvPr>
            <p:cNvCxnSpPr>
              <a:cxnSpLocks/>
            </p:cNvCxnSpPr>
            <p:nvPr/>
          </p:nvCxnSpPr>
          <p:spPr>
            <a:xfrm>
              <a:off x="8290448" y="2393929"/>
              <a:ext cx="24029" cy="180202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3179F6-65FB-3395-5B12-DAE067AE7399}"/>
                </a:ext>
              </a:extLst>
            </p:cNvPr>
            <p:cNvCxnSpPr/>
            <p:nvPr/>
          </p:nvCxnSpPr>
          <p:spPr>
            <a:xfrm>
              <a:off x="7359921" y="2393929"/>
              <a:ext cx="143583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5131339-D929-7DAF-C5F9-F8AEA426405F}"/>
                </a:ext>
              </a:extLst>
            </p:cNvPr>
            <p:cNvCxnSpPr/>
            <p:nvPr/>
          </p:nvCxnSpPr>
          <p:spPr>
            <a:xfrm>
              <a:off x="8637029" y="1529716"/>
              <a:ext cx="143583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91C176-15A1-1A03-D5A2-960A420BAA6F}"/>
                </a:ext>
              </a:extLst>
            </p:cNvPr>
            <p:cNvSpPr txBox="1"/>
            <p:nvPr/>
          </p:nvSpPr>
          <p:spPr>
            <a:xfrm>
              <a:off x="6756614" y="4863584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1</a:t>
              </a:r>
              <a:r>
                <a:rPr lang="en-GB" dirty="0">
                  <a:solidFill>
                    <a:schemeClr val="tx2"/>
                  </a:solidFill>
                </a:rPr>
                <a:t>=x</a:t>
              </a:r>
              <a:endParaRPr lang="nl-NL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D3F9CC-AF27-06C3-33FE-49A794B50E2A}"/>
                </a:ext>
              </a:extLst>
            </p:cNvPr>
            <p:cNvSpPr txBox="1"/>
            <p:nvPr/>
          </p:nvSpPr>
          <p:spPr>
            <a:xfrm rot="16200000">
              <a:off x="6974017" y="2911775"/>
              <a:ext cx="11304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chemeClr val="tx2"/>
                  </a:solidFill>
                  <a:sym typeface="Wingdings" pitchFamily="2" charset="2"/>
                </a:rPr>
                <a:t>Pump</a:t>
              </a:r>
              <a:endParaRPr lang="nl-NL" sz="24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D578FE-D54D-093E-7174-1E97A3D1552F}"/>
                </a:ext>
              </a:extLst>
            </p:cNvPr>
            <p:cNvSpPr txBox="1"/>
            <p:nvPr/>
          </p:nvSpPr>
          <p:spPr>
            <a:xfrm rot="16200000">
              <a:off x="7538967" y="2968370"/>
              <a:ext cx="10498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Stokes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2203E7-C160-5DF6-9F94-97F9046FE8BC}"/>
                </a:ext>
              </a:extLst>
            </p:cNvPr>
            <p:cNvSpPr txBox="1"/>
            <p:nvPr/>
          </p:nvSpPr>
          <p:spPr>
            <a:xfrm>
              <a:off x="8760072" y="1191162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Virtual state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B2A9C7-B6FF-8EF4-8628-380582F22F7D}"/>
                </a:ext>
              </a:extLst>
            </p:cNvPr>
            <p:cNvSpPr txBox="1"/>
            <p:nvPr/>
          </p:nvSpPr>
          <p:spPr>
            <a:xfrm>
              <a:off x="7462071" y="2065314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Virtual state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119B96-5886-6EBA-741F-DEF0E6676F1F}"/>
                </a:ext>
              </a:extLst>
            </p:cNvPr>
            <p:cNvSpPr txBox="1"/>
            <p:nvPr/>
          </p:nvSpPr>
          <p:spPr>
            <a:xfrm>
              <a:off x="6546107" y="4011285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2</a:t>
              </a:r>
              <a:r>
                <a:rPr lang="en-GB" dirty="0">
                  <a:solidFill>
                    <a:schemeClr val="tx2"/>
                  </a:solidFill>
                </a:rPr>
                <a:t>=x+1</a:t>
              </a:r>
              <a:endParaRPr lang="nl-NL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8EC10-86CE-BEEC-4D25-53269873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45B-3AD9-43CB-B602-2078850D9E97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5A31-51E2-A2C4-6C77-82F85EC4A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29A53-7A6B-699F-000A-22E6C0E79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6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761DE724-B517-4AC9-9A3F-3D86791A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</a:t>
            </a:r>
            <a:r>
              <a:rPr lang="en-US" baseline="-25000" dirty="0"/>
              <a:t>2</a:t>
            </a:r>
            <a:r>
              <a:rPr lang="en-US" dirty="0"/>
              <a:t> - CARS Explanation</a:t>
            </a:r>
            <a:endParaRPr lang="nl-NL" dirty="0"/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6433E2CA-E95A-4258-8CE3-1936F0A2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29" y="1691963"/>
            <a:ext cx="5334707" cy="4677840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GB" b="1" dirty="0">
                <a:solidFill>
                  <a:schemeClr val="tx2"/>
                </a:solidFill>
              </a:rPr>
              <a:t>CARS</a:t>
            </a:r>
            <a:r>
              <a:rPr lang="en-GB" dirty="0">
                <a:solidFill>
                  <a:schemeClr val="tx2"/>
                </a:solidFill>
              </a:rPr>
              <a:t>: </a:t>
            </a:r>
            <a:r>
              <a:rPr lang="en-GB" b="1" dirty="0">
                <a:solidFill>
                  <a:schemeClr val="tx2"/>
                </a:solidFill>
              </a:rPr>
              <a:t>C</a:t>
            </a:r>
            <a:r>
              <a:rPr lang="en-GB" dirty="0">
                <a:solidFill>
                  <a:schemeClr val="tx2"/>
                </a:solidFill>
              </a:rPr>
              <a:t>oherent </a:t>
            </a:r>
            <a:r>
              <a:rPr lang="en-GB" b="1" dirty="0">
                <a:solidFill>
                  <a:schemeClr val="tx2"/>
                </a:solidFill>
              </a:rPr>
              <a:t>A</a:t>
            </a:r>
            <a:r>
              <a:rPr lang="en-GB" dirty="0">
                <a:solidFill>
                  <a:schemeClr val="tx2"/>
                </a:solidFill>
              </a:rPr>
              <a:t>nti-Stokes </a:t>
            </a:r>
            <a:r>
              <a:rPr lang="en-GB" b="1" dirty="0">
                <a:solidFill>
                  <a:schemeClr val="tx2"/>
                </a:solidFill>
              </a:rPr>
              <a:t>R</a:t>
            </a:r>
            <a:r>
              <a:rPr lang="en-GB" dirty="0">
                <a:solidFill>
                  <a:schemeClr val="tx2"/>
                </a:solidFill>
              </a:rPr>
              <a:t>aman </a:t>
            </a:r>
            <a:r>
              <a:rPr lang="en-GB" b="1" dirty="0">
                <a:solidFill>
                  <a:schemeClr val="tx2"/>
                </a:solidFill>
              </a:rPr>
              <a:t>S</a:t>
            </a:r>
            <a:r>
              <a:rPr lang="en-GB" dirty="0">
                <a:solidFill>
                  <a:schemeClr val="tx2"/>
                </a:solidFill>
              </a:rPr>
              <a:t>cattering</a:t>
            </a:r>
          </a:p>
          <a:p>
            <a:pPr marL="0" indent="0" algn="l">
              <a:lnSpc>
                <a:spcPct val="100000"/>
              </a:lnSpc>
              <a:buNone/>
            </a:pP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Two-step process: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2"/>
                </a:solidFill>
              </a:rPr>
              <a:t>1) Couple 2 vibrational states of H</a:t>
            </a:r>
            <a:r>
              <a:rPr lang="en-GB" baseline="-25000" dirty="0">
                <a:solidFill>
                  <a:schemeClr val="tx2"/>
                </a:solidFill>
              </a:rPr>
              <a:t>2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Use 2 lasers: </a:t>
            </a:r>
            <a:r>
              <a:rPr lang="en-US" dirty="0">
                <a:solidFill>
                  <a:srgbClr val="00B050"/>
                </a:solidFill>
              </a:rPr>
              <a:t>Pump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Stokes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sz="2000" dirty="0">
                <a:solidFill>
                  <a:srgbClr val="00B050"/>
                </a:solidFill>
                <a:sym typeface="Symbol" panose="05050102010706020507" pitchFamily="18" charset="2"/>
              </a:rPr>
              <a:t></a:t>
            </a:r>
            <a:r>
              <a:rPr lang="en-US" sz="2000" baseline="-25000" dirty="0">
                <a:solidFill>
                  <a:srgbClr val="00B050"/>
                </a:solidFill>
              </a:rPr>
              <a:t>Pump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GB" sz="2000" dirty="0">
                <a:solidFill>
                  <a:schemeClr val="tx2"/>
                </a:solidFill>
              </a:rPr>
              <a:t>-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</a:t>
            </a:r>
            <a:r>
              <a:rPr lang="en-US" sz="2000" b="1" baseline="-25000" dirty="0">
                <a:solidFill>
                  <a:srgbClr val="FF0000"/>
                </a:solidFill>
              </a:rPr>
              <a:t>Stokes </a:t>
            </a:r>
            <a:r>
              <a:rPr lang="en-US" dirty="0">
                <a:solidFill>
                  <a:schemeClr val="tx2"/>
                </a:solidFill>
              </a:rPr>
              <a:t>= </a:t>
            </a:r>
            <a:r>
              <a:rPr lang="el-GR" sz="2000" dirty="0">
                <a:solidFill>
                  <a:schemeClr val="tx2"/>
                </a:solidFill>
              </a:rPr>
              <a:t>Δ</a:t>
            </a:r>
            <a:r>
              <a:rPr lang="en-GB" sz="2000" dirty="0" err="1">
                <a:solidFill>
                  <a:schemeClr val="tx2"/>
                </a:solidFill>
              </a:rPr>
              <a:t>E</a:t>
            </a:r>
            <a:r>
              <a:rPr lang="en-GB" sz="2000" baseline="-25000" dirty="0" err="1">
                <a:solidFill>
                  <a:schemeClr val="tx2"/>
                </a:solidFill>
              </a:rPr>
              <a:t>vib</a:t>
            </a:r>
            <a:br>
              <a:rPr lang="en-GB" sz="2000" baseline="-25000" dirty="0">
                <a:solidFill>
                  <a:schemeClr val="tx2"/>
                </a:solidFill>
              </a:rPr>
            </a:br>
            <a:br>
              <a:rPr lang="en-GB" sz="11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) ‘Excite’ state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Measure </a:t>
            </a:r>
            <a:r>
              <a:rPr lang="en-US" dirty="0">
                <a:solidFill>
                  <a:srgbClr val="0070C0"/>
                </a:solidFill>
              </a:rPr>
              <a:t>Anti-Stokes</a:t>
            </a:r>
            <a:r>
              <a:rPr lang="en-US" dirty="0">
                <a:solidFill>
                  <a:schemeClr val="tx2"/>
                </a:solidFill>
              </a:rPr>
              <a:t> photons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2"/>
                </a:solidFill>
              </a:rPr>
              <a:t>Indication for population density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 L</a:t>
            </a:r>
            <a:r>
              <a:rPr lang="en-US" dirty="0">
                <a:solidFill>
                  <a:schemeClr val="tx2"/>
                </a:solidFill>
              </a:rPr>
              <a:t>arger intensity + coherent beam</a:t>
            </a:r>
            <a:endParaRPr lang="en-US" baseline="-25000" dirty="0">
              <a:solidFill>
                <a:schemeClr val="tx2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562932-3D07-03D0-38BB-8EA17AD3B151}"/>
              </a:ext>
            </a:extLst>
          </p:cNvPr>
          <p:cNvGrpSpPr/>
          <p:nvPr/>
        </p:nvGrpSpPr>
        <p:grpSpPr>
          <a:xfrm>
            <a:off x="6095999" y="962326"/>
            <a:ext cx="4181475" cy="4676519"/>
            <a:chOff x="6546107" y="1191162"/>
            <a:chExt cx="3526758" cy="4041754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A964298C-B32C-705E-F8B7-CE012E81A481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5048250"/>
              <a:ext cx="2603727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F1FFE1E-4A07-6142-D3A3-CE3C32DB83F4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4195951"/>
              <a:ext cx="1861054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4A250C6-1140-A1BB-2BB8-1AA8D1879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6982" y="2393929"/>
              <a:ext cx="0" cy="265432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50EFD7F-B8F2-F56E-10FD-C91C5E59EEDA}"/>
                </a:ext>
              </a:extLst>
            </p:cNvPr>
            <p:cNvCxnSpPr>
              <a:cxnSpLocks/>
            </p:cNvCxnSpPr>
            <p:nvPr/>
          </p:nvCxnSpPr>
          <p:spPr>
            <a:xfrm>
              <a:off x="8290448" y="2393929"/>
              <a:ext cx="24029" cy="180202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273268-644B-F779-DC88-0B6CAEEEE45C}"/>
                </a:ext>
              </a:extLst>
            </p:cNvPr>
            <p:cNvCxnSpPr/>
            <p:nvPr/>
          </p:nvCxnSpPr>
          <p:spPr>
            <a:xfrm>
              <a:off x="7359921" y="2393929"/>
              <a:ext cx="143583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D35E6B-82EB-DCF2-1CB5-E908687C96BF}"/>
                </a:ext>
              </a:extLst>
            </p:cNvPr>
            <p:cNvCxnSpPr/>
            <p:nvPr/>
          </p:nvCxnSpPr>
          <p:spPr>
            <a:xfrm>
              <a:off x="8637029" y="1529716"/>
              <a:ext cx="143583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7A97ECA-FBE4-A9EF-B54E-E1CA543A8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7638" y="1541630"/>
              <a:ext cx="0" cy="265432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A7C8505-1EDC-F576-5226-4B4920296647}"/>
                </a:ext>
              </a:extLst>
            </p:cNvPr>
            <p:cNvCxnSpPr>
              <a:cxnSpLocks/>
            </p:cNvCxnSpPr>
            <p:nvPr/>
          </p:nvCxnSpPr>
          <p:spPr>
            <a:xfrm>
              <a:off x="9676771" y="1577370"/>
              <a:ext cx="24029" cy="347088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CBAFF5-F10C-07CA-31CA-5A0AC657786E}"/>
                </a:ext>
              </a:extLst>
            </p:cNvPr>
            <p:cNvSpPr txBox="1"/>
            <p:nvPr/>
          </p:nvSpPr>
          <p:spPr>
            <a:xfrm>
              <a:off x="6756614" y="4863584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1</a:t>
              </a:r>
              <a:r>
                <a:rPr lang="en-GB" dirty="0">
                  <a:solidFill>
                    <a:schemeClr val="tx2"/>
                  </a:solidFill>
                </a:rPr>
                <a:t>=x</a:t>
              </a:r>
              <a:endParaRPr lang="nl-NL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D488AE-F64D-60AD-59F0-57662F11D31C}"/>
                </a:ext>
              </a:extLst>
            </p:cNvPr>
            <p:cNvSpPr txBox="1"/>
            <p:nvPr/>
          </p:nvSpPr>
          <p:spPr>
            <a:xfrm rot="16200000">
              <a:off x="6974017" y="2911775"/>
              <a:ext cx="11304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chemeClr val="tx2"/>
                  </a:solidFill>
                  <a:sym typeface="Wingdings" pitchFamily="2" charset="2"/>
                </a:rPr>
                <a:t>Pump</a:t>
              </a:r>
              <a:endParaRPr lang="nl-NL" sz="2400" baseline="-25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ABD2E3-C0C0-F57E-72D9-784CFFC73F3D}"/>
                </a:ext>
              </a:extLst>
            </p:cNvPr>
            <p:cNvSpPr txBox="1"/>
            <p:nvPr/>
          </p:nvSpPr>
          <p:spPr>
            <a:xfrm rot="16200000">
              <a:off x="7538967" y="2968370"/>
              <a:ext cx="10498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Stokes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4546E5-748E-6A4D-63D3-9F9FB744C165}"/>
                </a:ext>
              </a:extLst>
            </p:cNvPr>
            <p:cNvSpPr txBox="1"/>
            <p:nvPr/>
          </p:nvSpPr>
          <p:spPr>
            <a:xfrm rot="16200000">
              <a:off x="8275528" y="3004513"/>
              <a:ext cx="9858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Pump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BEB0EE-BA89-2F0F-A797-6436584CFB14}"/>
                </a:ext>
              </a:extLst>
            </p:cNvPr>
            <p:cNvSpPr txBox="1"/>
            <p:nvPr/>
          </p:nvSpPr>
          <p:spPr>
            <a:xfrm rot="16200000">
              <a:off x="8569188" y="2658294"/>
              <a:ext cx="16796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Anti-Stokes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B30A9-1432-645F-EECE-8165A53C6065}"/>
                </a:ext>
              </a:extLst>
            </p:cNvPr>
            <p:cNvSpPr txBox="1"/>
            <p:nvPr/>
          </p:nvSpPr>
          <p:spPr>
            <a:xfrm>
              <a:off x="8760072" y="1191162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Virtual state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91E92F-BA4E-E79E-DE1A-E725D889D64B}"/>
                </a:ext>
              </a:extLst>
            </p:cNvPr>
            <p:cNvSpPr txBox="1"/>
            <p:nvPr/>
          </p:nvSpPr>
          <p:spPr>
            <a:xfrm>
              <a:off x="7462071" y="2065314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Virtual state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1426E0-5A99-ADC1-701E-0D0F9A13D186}"/>
                </a:ext>
              </a:extLst>
            </p:cNvPr>
            <p:cNvSpPr txBox="1"/>
            <p:nvPr/>
          </p:nvSpPr>
          <p:spPr>
            <a:xfrm>
              <a:off x="6546107" y="4011285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2</a:t>
              </a:r>
              <a:r>
                <a:rPr lang="en-GB" dirty="0">
                  <a:solidFill>
                    <a:schemeClr val="tx2"/>
                  </a:solidFill>
                </a:rPr>
                <a:t>=x+1</a:t>
              </a:r>
              <a:endParaRPr lang="nl-NL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91D51E-7541-3EC4-C3A7-2227BB9A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E31A-819B-41B5-831D-C72C8402870C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C56E6-4612-BE06-C6B1-DA04160A8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386F4-1084-F8C2-AD43-BD9AD87C4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0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5CE98-8694-E66F-7F48-9E0B890E1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CARS Setup</a:t>
            </a:r>
          </a:p>
        </p:txBody>
      </p:sp>
      <p:pic>
        <p:nvPicPr>
          <p:cNvPr id="3" name="Picture 2" descr="A diagram of a laser beam&#10;&#10;AI-generated content may be incorrect.">
            <a:extLst>
              <a:ext uri="{FF2B5EF4-FFF2-40B4-BE49-F238E27FC236}">
                <a16:creationId xmlns:a16="http://schemas.microsoft.com/office/drawing/2014/main" id="{79C9713C-7AA6-107D-D685-0B523CBF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01" y="1803401"/>
            <a:ext cx="7548598" cy="444260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A3274-CBD5-FF23-F129-7BF35D43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54E4-8CD4-4D6F-A527-B373A4E13304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7CFAA-FDCD-D183-EEF1-671B941F6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E58CC-9BC0-18D5-7F0A-ACBFC35DE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9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A57B8-630F-4D57-CC07-79D5DEEA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951C142-3CFA-5DC4-25D5-C81BD25C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3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098DBBD-3A17-6C87-9839-5813A2033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5" y="2615114"/>
            <a:ext cx="11150616" cy="1500187"/>
          </a:xfrm>
        </p:spPr>
        <p:txBody>
          <a:bodyPr/>
          <a:lstStyle/>
          <a:p>
            <a:r>
              <a:rPr lang="en-GB" dirty="0"/>
              <a:t>First CARS results on </a:t>
            </a:r>
            <a:br>
              <a:rPr lang="en-GB" dirty="0"/>
            </a:br>
            <a:r>
              <a:rPr lang="en-GB" dirty="0"/>
              <a:t>linear plasma device UPP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ECA85-2420-4398-7CA9-FD004A0FF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8D180A8E-2D44-55E6-31DA-AB199706B2AA}"/>
              </a:ext>
            </a:extLst>
          </p:cNvPr>
          <p:cNvSpPr/>
          <p:nvPr/>
        </p:nvSpPr>
        <p:spPr>
          <a:xfrm>
            <a:off x="11343376" y="6073200"/>
            <a:ext cx="426720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49888-8CC2-FD74-D2C9-40E55358CF38}"/>
              </a:ext>
            </a:extLst>
          </p:cNvPr>
          <p:cNvSpPr/>
          <p:nvPr/>
        </p:nvSpPr>
        <p:spPr>
          <a:xfrm>
            <a:off x="11282680" y="6009125"/>
            <a:ext cx="543433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BA30B6FD-9304-D357-838E-242FB6367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0438" y="1171482"/>
            <a:ext cx="7454204" cy="4969469"/>
          </a:xfrm>
          <a:prstGeom prst="rect">
            <a:avLst/>
          </a:prstGeom>
        </p:spPr>
      </p:pic>
      <p:pic>
        <p:nvPicPr>
          <p:cNvPr id="8" name="Picture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6305C53-586F-3602-02E9-C15D8714D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507" y="1294218"/>
            <a:ext cx="6653493" cy="4435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00DADA-C060-0C45-EF43-5E9DF582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en-US" b="1" baseline="-25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ν</a:t>
            </a:r>
            <a:r>
              <a:rPr lang="en-GB" b="1" dirty="0">
                <a:solidFill>
                  <a:schemeClr val="tx2"/>
                </a:solidFill>
              </a:rPr>
              <a:t>=0,J=1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dirty="0"/>
              <a:t>Signal measured in UPP plasma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07525-332B-24D4-6F0E-B657A6CC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CA1-8151-402C-B01B-47C14AF36A17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79D3E-D49F-A265-7C1C-84D9DD0E1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F66CA-CEE7-5B5C-B48A-DB4227FC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73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755D9-E40D-E305-87B2-E739B9F35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F34CE028-18DC-3849-CF70-BB85598894E5}"/>
              </a:ext>
            </a:extLst>
          </p:cNvPr>
          <p:cNvSpPr/>
          <p:nvPr/>
        </p:nvSpPr>
        <p:spPr>
          <a:xfrm>
            <a:off x="11343376" y="6073200"/>
            <a:ext cx="426720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84C470-168B-8D01-7B17-854562158188}"/>
              </a:ext>
            </a:extLst>
          </p:cNvPr>
          <p:cNvSpPr/>
          <p:nvPr/>
        </p:nvSpPr>
        <p:spPr>
          <a:xfrm>
            <a:off x="11282680" y="6009125"/>
            <a:ext cx="543433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07D1A-F5DB-45CE-06D6-4D9DE768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en-US" b="1" baseline="-25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ν</a:t>
            </a:r>
            <a:r>
              <a:rPr lang="en-GB" b="1" dirty="0">
                <a:solidFill>
                  <a:schemeClr val="tx2"/>
                </a:solidFill>
              </a:rPr>
              <a:t>=0,J=1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dirty="0"/>
              <a:t>Signal measured in UPP plasma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E147C-92B6-6F15-C7BA-540F125C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CA1-8151-402C-B01B-47C14AF36A17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F8AC5-F78A-5664-EE0F-676BC42D3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5411F-5345-6E13-3F3B-122239E82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10" name="Picture 9" descr="A graph with a line&#10;&#10;AI-generated content may be incorrect.">
            <a:extLst>
              <a:ext uri="{FF2B5EF4-FFF2-40B4-BE49-F238E27FC236}">
                <a16:creationId xmlns:a16="http://schemas.microsoft.com/office/drawing/2014/main" id="{086DE069-76B3-E861-2CA2-8360DFCA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50" y="1414172"/>
            <a:ext cx="10629797" cy="44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72EEC-407D-A1FA-9890-D1A37E2D8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C089CE40-BA5E-FC8F-2052-8510C0AAF495}"/>
              </a:ext>
            </a:extLst>
          </p:cNvPr>
          <p:cNvSpPr/>
          <p:nvPr/>
        </p:nvSpPr>
        <p:spPr>
          <a:xfrm>
            <a:off x="11343376" y="6073200"/>
            <a:ext cx="426720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F0E7-94E4-9AC4-815D-A463C8CCB067}"/>
              </a:ext>
            </a:extLst>
          </p:cNvPr>
          <p:cNvSpPr/>
          <p:nvPr/>
        </p:nvSpPr>
        <p:spPr>
          <a:xfrm>
            <a:off x="11282680" y="6009125"/>
            <a:ext cx="543433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CDA06-7C27-D810-6F90-8B2014BA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en-US" b="1" baseline="-25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ν</a:t>
            </a:r>
            <a:r>
              <a:rPr lang="en-GB" b="1" dirty="0">
                <a:solidFill>
                  <a:schemeClr val="tx2"/>
                </a:solidFill>
              </a:rPr>
              <a:t>=0,J=1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dirty="0"/>
              <a:t>Signal measured in UPP plasma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6608-CBAB-ED36-719E-EE6DC5D8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CA1-8151-402C-B01B-47C14AF36A17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1021A-BA66-4F11-057C-C0F1509CF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B93D0-B40C-011E-D442-7988970E1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4A99A1-913D-ADC4-2714-5DC6FDAB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76" y="1349369"/>
            <a:ext cx="10756031" cy="45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761DE724-B517-4AC9-9A3F-3D86791A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radial density profiles for </a:t>
            </a:r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en-US" b="1" baseline="-25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ν</a:t>
            </a:r>
            <a:r>
              <a:rPr lang="en-GB" b="1" dirty="0">
                <a:solidFill>
                  <a:schemeClr val="tx2"/>
                </a:solidFill>
              </a:rPr>
              <a:t>=0,J)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4966D-CA31-9DD4-2670-29594F6D4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0" y="1527691"/>
            <a:ext cx="6887869" cy="49617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B9A71-AB6B-4D1A-0CFE-7AE87F01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7EB4-D15B-43F0-8060-E22A6972F48C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BD889-A819-E3D3-48E8-A5BF9CD9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CF423-AE7B-8FB8-2BB8-706CF9998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45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33413-4F69-2C82-B3F1-53BCA126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with numbers and dots&#10;&#10;Description automatically generated">
            <a:extLst>
              <a:ext uri="{FF2B5EF4-FFF2-40B4-BE49-F238E27FC236}">
                <a16:creationId xmlns:a16="http://schemas.microsoft.com/office/drawing/2014/main" id="{41217D35-2733-F5E6-276D-A713F3C4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066053"/>
            <a:ext cx="7246011" cy="5434509"/>
          </a:xfrm>
          <a:prstGeom prst="rect">
            <a:avLst/>
          </a:prstGeom>
        </p:spPr>
      </p:pic>
      <p:sp>
        <p:nvSpPr>
          <p:cNvPr id="15" name="Titel 14">
            <a:extLst>
              <a:ext uri="{FF2B5EF4-FFF2-40B4-BE49-F238E27FC236}">
                <a16:creationId xmlns:a16="http://schemas.microsoft.com/office/drawing/2014/main" id="{92E9F3F1-BBA3-79CA-6436-CE4E5D94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axial density profiles for </a:t>
            </a:r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en-US" b="1" baseline="-25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ν</a:t>
            </a:r>
            <a:r>
              <a:rPr lang="en-GB" b="1" dirty="0">
                <a:solidFill>
                  <a:schemeClr val="tx2"/>
                </a:solidFill>
              </a:rPr>
              <a:t>=0,J=1)</a:t>
            </a:r>
            <a:endParaRPr lang="nl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8EFDC-B2C5-1EC7-BE91-71F3CF28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35D6-3DB9-4C2D-A198-B6CFDCDB7A71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F5E22-A2D7-9A26-CBAE-23B933929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F14A1-E14D-6B6F-9F01-D663BA928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01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6433E2CA-E95A-4258-8CE3-1936F0A2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79" y="1691963"/>
            <a:ext cx="5268371" cy="413643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Same as gif, but zoomed-out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 for several states</a:t>
            </a:r>
          </a:p>
          <a:p>
            <a:pPr algn="l">
              <a:lnSpc>
                <a:spcPct val="150000"/>
              </a:lnSpc>
            </a:pPr>
            <a:endParaRPr lang="en-GB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What causes detection limit?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GB" dirty="0">
              <a:solidFill>
                <a:schemeClr val="tx2"/>
              </a:solidFill>
            </a:endParaRPr>
          </a:p>
          <a:p>
            <a:pPr algn="l">
              <a:lnSpc>
                <a:spcPct val="10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F4ED6-D1C0-B957-83FF-02377DE5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57288" cy="11304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Multiple H</a:t>
            </a:r>
            <a:r>
              <a:rPr lang="en-US" b="1" baseline="-25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l-GR" b="1" dirty="0">
                <a:solidFill>
                  <a:schemeClr val="tx2"/>
                </a:solidFill>
              </a:rPr>
              <a:t>ν</a:t>
            </a:r>
            <a:r>
              <a:rPr lang="en-GB" b="1" dirty="0">
                <a:solidFill>
                  <a:schemeClr val="tx2"/>
                </a:solidFill>
              </a:rPr>
              <a:t>,J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dirty="0"/>
              <a:t>states measured in plasma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A7E949-F0F2-1823-E0C0-857C53B5AA13}"/>
              </a:ext>
            </a:extLst>
          </p:cNvPr>
          <p:cNvGrpSpPr/>
          <p:nvPr/>
        </p:nvGrpSpPr>
        <p:grpSpPr>
          <a:xfrm>
            <a:off x="4695825" y="1301251"/>
            <a:ext cx="7496175" cy="5232978"/>
            <a:chOff x="5039409" y="1285875"/>
            <a:chExt cx="6748091" cy="46649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D736ED5-C401-42C5-121C-49190BC98E10}"/>
                </a:ext>
              </a:extLst>
            </p:cNvPr>
            <p:cNvGrpSpPr/>
            <p:nvPr/>
          </p:nvGrpSpPr>
          <p:grpSpPr>
            <a:xfrm>
              <a:off x="5039409" y="1285875"/>
              <a:ext cx="6748091" cy="4664925"/>
              <a:chOff x="3809994" y="1795416"/>
              <a:chExt cx="5486411" cy="3657607"/>
            </a:xfrm>
          </p:grpSpPr>
          <p:pic>
            <p:nvPicPr>
              <p:cNvPr id="9" name="Picture 8" descr="A graph of a graph of a number of numbers and a graph of a number of numbers&#10;&#10;Description automatically generated with medium confidence">
                <a:extLst>
                  <a:ext uri="{FF2B5EF4-FFF2-40B4-BE49-F238E27FC236}">
                    <a16:creationId xmlns:a16="http://schemas.microsoft.com/office/drawing/2014/main" id="{2DE2C4EE-7610-7AAE-E17C-8D28407DFD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9994" y="1795416"/>
                <a:ext cx="5486411" cy="365760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2A825B1-387B-D6C7-5543-88585A706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9318" y="2434651"/>
                <a:ext cx="1000197" cy="765885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EAD3347-DDBA-2BB7-863E-C1546F1E890E}"/>
                  </a:ext>
                </a:extLst>
              </p:cNvPr>
              <p:cNvSpPr/>
              <p:nvPr/>
            </p:nvSpPr>
            <p:spPr>
              <a:xfrm>
                <a:off x="4455572" y="5236622"/>
                <a:ext cx="20955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C1ACC66-B61C-972D-D763-76CD1BEB2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35622" y="5223907"/>
                <a:ext cx="2168527" cy="203754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85C042-437C-B366-9B86-290CCBBBC1A7}"/>
                </a:ext>
              </a:extLst>
            </p:cNvPr>
            <p:cNvSpPr/>
            <p:nvPr/>
          </p:nvSpPr>
          <p:spPr>
            <a:xfrm>
              <a:off x="5828017" y="1366695"/>
              <a:ext cx="850799" cy="438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55C66-8FCE-9ACE-3CF4-1ECC4BE7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540C-7E09-4912-9417-110AF85C3F89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8D7A1-E2E3-B54D-41DF-5D943E65A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9BB3D-1235-E551-E745-48E5AC41A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93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6E1E50-29C6-40D5-B3BD-52BDF76A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1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1778C9-497B-4023-9523-AAAC5F5B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5" y="2492022"/>
            <a:ext cx="10515600" cy="1500187"/>
          </a:xfrm>
        </p:spPr>
        <p:txBody>
          <a:bodyPr/>
          <a:lstStyle/>
          <a:p>
            <a:r>
              <a:rPr lang="nl-NL" dirty="0" err="1"/>
              <a:t>Motivation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5683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B8AA3-4A32-A599-AF63-4EE5ED77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0A45F229-B3F9-C5F4-77B2-9C97EC18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signal in UPP – Vacuum, no Plasma</a:t>
            </a:r>
            <a:endParaRPr lang="nl-N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FA2C28-62B9-F660-A5B8-A30CB4FF7674}"/>
              </a:ext>
            </a:extLst>
          </p:cNvPr>
          <p:cNvGrpSpPr/>
          <p:nvPr/>
        </p:nvGrpSpPr>
        <p:grpSpPr>
          <a:xfrm>
            <a:off x="2552760" y="1725796"/>
            <a:ext cx="6618535" cy="4435181"/>
            <a:chOff x="2598480" y="1478908"/>
            <a:chExt cx="6618535" cy="4435181"/>
          </a:xfrm>
        </p:grpSpPr>
        <p:pic>
          <p:nvPicPr>
            <p:cNvPr id="10" name="Picture 9" descr="A green dot on a blue background&#10;&#10;AI-generated content may be incorrect.">
              <a:extLst>
                <a:ext uri="{FF2B5EF4-FFF2-40B4-BE49-F238E27FC236}">
                  <a16:creationId xmlns:a16="http://schemas.microsoft.com/office/drawing/2014/main" id="{A1DB4FAE-D56B-DEBB-BFF7-6960D55D0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8480" y="1478908"/>
              <a:ext cx="6618535" cy="437705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7D6860-086C-9EAC-0232-EA64A6FEE752}"/>
                </a:ext>
              </a:extLst>
            </p:cNvPr>
            <p:cNvSpPr/>
            <p:nvPr/>
          </p:nvSpPr>
          <p:spPr>
            <a:xfrm>
              <a:off x="3056808" y="5454753"/>
              <a:ext cx="6014039" cy="459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399BA1-7B2E-415A-8C2E-686F9A3CF5DB}"/>
                </a:ext>
              </a:extLst>
            </p:cNvPr>
            <p:cNvSpPr/>
            <p:nvPr/>
          </p:nvSpPr>
          <p:spPr>
            <a:xfrm rot="5400000">
              <a:off x="800947" y="3441715"/>
              <a:ext cx="4290129" cy="459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D4AA42-1AEE-8967-AF1A-A8900CF952F1}"/>
                </a:ext>
              </a:extLst>
            </p:cNvPr>
            <p:cNvSpPr/>
            <p:nvPr/>
          </p:nvSpPr>
          <p:spPr>
            <a:xfrm>
              <a:off x="5225627" y="2963348"/>
              <a:ext cx="792480" cy="74980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85DFD7-5B19-139F-0C8D-87D9326D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3302-7F55-4C76-B375-DF64379495DD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5E972-1032-6A7B-4D62-7CAAAC10C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A5D5C-5A11-A883-3CA1-63AD7358C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2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4F577-ACE5-B578-EA31-1C81AB116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C101188-E0EC-E257-516E-CB091DA2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4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289026-6741-3291-2B08-8C20B564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5" y="2615114"/>
            <a:ext cx="11150616" cy="1500187"/>
          </a:xfrm>
        </p:spPr>
        <p:txBody>
          <a:bodyPr/>
          <a:lstStyle/>
          <a:p>
            <a:r>
              <a:rPr lang="en-GB" dirty="0"/>
              <a:t>Improving CARS sensitivity</a:t>
            </a:r>
          </a:p>
        </p:txBody>
      </p:sp>
    </p:spTree>
    <p:extLst>
      <p:ext uri="{BB962C8B-B14F-4D97-AF65-F5344CB8AC3E}">
        <p14:creationId xmlns:p14="http://schemas.microsoft.com/office/powerpoint/2010/main" val="31180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4239C-0BE1-CB30-EB3E-6ED096C55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A2376985-D05E-0980-7D65-11210AC1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CARS vs reality</a:t>
            </a:r>
            <a:endParaRPr lang="nl-NL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4710D1-B259-D2D8-686B-7C90B5703134}"/>
              </a:ext>
            </a:extLst>
          </p:cNvPr>
          <p:cNvGrpSpPr/>
          <p:nvPr/>
        </p:nvGrpSpPr>
        <p:grpSpPr>
          <a:xfrm>
            <a:off x="828674" y="1452416"/>
            <a:ext cx="3945361" cy="4412451"/>
            <a:chOff x="6546107" y="1191162"/>
            <a:chExt cx="3526758" cy="404175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897560-2A61-528A-8FF4-85EAFD06458B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5048250"/>
              <a:ext cx="2603727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93F4360-9CE0-1185-2BA0-4C31F931B698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4195951"/>
              <a:ext cx="1861054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2E73E3B-4CA7-1053-45E7-E1E637559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6982" y="2393929"/>
              <a:ext cx="0" cy="265432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5B798EB-2FDD-640C-F051-080D8CB9718A}"/>
                </a:ext>
              </a:extLst>
            </p:cNvPr>
            <p:cNvCxnSpPr>
              <a:cxnSpLocks/>
            </p:cNvCxnSpPr>
            <p:nvPr/>
          </p:nvCxnSpPr>
          <p:spPr>
            <a:xfrm>
              <a:off x="8290448" y="2393929"/>
              <a:ext cx="24029" cy="180202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6743DF-448F-F9AD-3989-2BACA8CDC938}"/>
                </a:ext>
              </a:extLst>
            </p:cNvPr>
            <p:cNvCxnSpPr/>
            <p:nvPr/>
          </p:nvCxnSpPr>
          <p:spPr>
            <a:xfrm>
              <a:off x="7359921" y="2393929"/>
              <a:ext cx="143583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4B6B7B-AB39-D683-476B-7D778149F34C}"/>
                </a:ext>
              </a:extLst>
            </p:cNvPr>
            <p:cNvCxnSpPr/>
            <p:nvPr/>
          </p:nvCxnSpPr>
          <p:spPr>
            <a:xfrm>
              <a:off x="8637029" y="1529716"/>
              <a:ext cx="143583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3E81D72-8540-11DD-83BF-5691AD16E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7638" y="1541630"/>
              <a:ext cx="0" cy="265432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BFD9D1D-BDD7-3FB7-A7FD-9B928195848B}"/>
                </a:ext>
              </a:extLst>
            </p:cNvPr>
            <p:cNvCxnSpPr>
              <a:cxnSpLocks/>
            </p:cNvCxnSpPr>
            <p:nvPr/>
          </p:nvCxnSpPr>
          <p:spPr>
            <a:xfrm>
              <a:off x="9676771" y="1577370"/>
              <a:ext cx="24029" cy="347088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C87012-CCFB-8A73-D4A1-37ACDCCC4F63}"/>
                </a:ext>
              </a:extLst>
            </p:cNvPr>
            <p:cNvSpPr txBox="1"/>
            <p:nvPr/>
          </p:nvSpPr>
          <p:spPr>
            <a:xfrm>
              <a:off x="6756614" y="4863584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1</a:t>
              </a:r>
              <a:r>
                <a:rPr lang="en-GB" dirty="0">
                  <a:solidFill>
                    <a:schemeClr val="tx2"/>
                  </a:solidFill>
                </a:rPr>
                <a:t>=x</a:t>
              </a:r>
              <a:endParaRPr lang="nl-NL" dirty="0">
                <a:solidFill>
                  <a:schemeClr val="tx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5537EF-0DA5-E97B-2C55-EAFEF08D9D56}"/>
                </a:ext>
              </a:extLst>
            </p:cNvPr>
            <p:cNvSpPr txBox="1"/>
            <p:nvPr/>
          </p:nvSpPr>
          <p:spPr>
            <a:xfrm rot="16200000">
              <a:off x="6974017" y="2911775"/>
              <a:ext cx="11304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chemeClr val="tx2"/>
                  </a:solidFill>
                  <a:sym typeface="Wingdings" pitchFamily="2" charset="2"/>
                </a:rPr>
                <a:t>Pump</a:t>
              </a:r>
              <a:endParaRPr lang="nl-NL" sz="2400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931DCFC-9343-0A59-8D61-03366E6E5E01}"/>
                </a:ext>
              </a:extLst>
            </p:cNvPr>
            <p:cNvSpPr txBox="1"/>
            <p:nvPr/>
          </p:nvSpPr>
          <p:spPr>
            <a:xfrm rot="16200000">
              <a:off x="7538967" y="2968370"/>
              <a:ext cx="10498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Stokes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05D74C-02FD-F72E-7C9B-5BDC036D7B98}"/>
                </a:ext>
              </a:extLst>
            </p:cNvPr>
            <p:cNvSpPr txBox="1"/>
            <p:nvPr/>
          </p:nvSpPr>
          <p:spPr>
            <a:xfrm rot="16200000">
              <a:off x="8275528" y="3004513"/>
              <a:ext cx="9858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Pump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53099D-F7B2-9426-5F72-741E42328C03}"/>
                </a:ext>
              </a:extLst>
            </p:cNvPr>
            <p:cNvSpPr txBox="1"/>
            <p:nvPr/>
          </p:nvSpPr>
          <p:spPr>
            <a:xfrm rot="16200000">
              <a:off x="8569188" y="2658294"/>
              <a:ext cx="16796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Anti-Stokes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03663C-670B-721A-25B4-45D2EBCC77E8}"/>
                </a:ext>
              </a:extLst>
            </p:cNvPr>
            <p:cNvSpPr txBox="1"/>
            <p:nvPr/>
          </p:nvSpPr>
          <p:spPr>
            <a:xfrm>
              <a:off x="8760072" y="1191162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Virtual state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68F890-BBB5-8CA1-3F7D-E2921DAF7558}"/>
                </a:ext>
              </a:extLst>
            </p:cNvPr>
            <p:cNvSpPr txBox="1"/>
            <p:nvPr/>
          </p:nvSpPr>
          <p:spPr>
            <a:xfrm>
              <a:off x="7462071" y="2065314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Virtual state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201A44-3F18-5703-3A70-AFE4C3B8109A}"/>
                </a:ext>
              </a:extLst>
            </p:cNvPr>
            <p:cNvSpPr txBox="1"/>
            <p:nvPr/>
          </p:nvSpPr>
          <p:spPr>
            <a:xfrm>
              <a:off x="6546107" y="4011285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2</a:t>
              </a:r>
              <a:r>
                <a:rPr lang="en-GB" dirty="0">
                  <a:solidFill>
                    <a:schemeClr val="tx2"/>
                  </a:solidFill>
                </a:rPr>
                <a:t>=x+1</a:t>
              </a:r>
              <a:endParaRPr lang="nl-NL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009AB9C-8B5B-C61F-767F-F3B9474570E3}"/>
              </a:ext>
            </a:extLst>
          </p:cNvPr>
          <p:cNvGrpSpPr/>
          <p:nvPr/>
        </p:nvGrpSpPr>
        <p:grpSpPr>
          <a:xfrm>
            <a:off x="5834860" y="1359177"/>
            <a:ext cx="4452502" cy="4447329"/>
            <a:chOff x="6011740" y="1327049"/>
            <a:chExt cx="4623886" cy="461851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EA1F3DA-180C-48D0-AEE0-FB7C57CDB5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7160" y="4803745"/>
              <a:ext cx="2087681" cy="1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E09A545-02AE-4F48-C502-261C543100D1}"/>
                </a:ext>
              </a:extLst>
            </p:cNvPr>
            <p:cNvGrpSpPr/>
            <p:nvPr/>
          </p:nvGrpSpPr>
          <p:grpSpPr>
            <a:xfrm>
              <a:off x="6011740" y="1327049"/>
              <a:ext cx="4623886" cy="4618515"/>
              <a:chOff x="6011740" y="1327049"/>
              <a:chExt cx="4623886" cy="4618515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9243559-3961-6C3A-BA49-093342C2949A}"/>
                  </a:ext>
                </a:extLst>
              </p:cNvPr>
              <p:cNvGrpSpPr/>
              <p:nvPr/>
            </p:nvGrpSpPr>
            <p:grpSpPr>
              <a:xfrm>
                <a:off x="6703738" y="1327049"/>
                <a:ext cx="3931888" cy="4618515"/>
                <a:chOff x="6756615" y="1191162"/>
                <a:chExt cx="3316250" cy="3991623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0C2E535-59F4-0033-ECAD-D1EB99FC7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59921" y="5048250"/>
                  <a:ext cx="2603727" cy="0"/>
                </a:xfrm>
                <a:prstGeom prst="line">
                  <a:avLst/>
                </a:prstGeom>
                <a:ln w="571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894796A2-6882-629E-A0C8-58FE12235B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6982" y="2393929"/>
                  <a:ext cx="0" cy="265432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AECC031B-0B0A-72B2-7F8E-E806A2F72D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90448" y="2393929"/>
                  <a:ext cx="24029" cy="180202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6477EC98-8867-DD8C-CD67-92C9B413912C}"/>
                    </a:ext>
                  </a:extLst>
                </p:cNvPr>
                <p:cNvCxnSpPr/>
                <p:nvPr/>
              </p:nvCxnSpPr>
              <p:spPr>
                <a:xfrm>
                  <a:off x="7359921" y="2393929"/>
                  <a:ext cx="1435836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E320E158-64DF-69F6-5814-8F69E222CB67}"/>
                    </a:ext>
                  </a:extLst>
                </p:cNvPr>
                <p:cNvCxnSpPr/>
                <p:nvPr/>
              </p:nvCxnSpPr>
              <p:spPr>
                <a:xfrm>
                  <a:off x="8637029" y="1529716"/>
                  <a:ext cx="1435836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15B2D64B-5805-0D19-B491-C2FA44B986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07638" y="1541630"/>
                  <a:ext cx="0" cy="265432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9A39721D-E3EF-8AB2-D935-67E9743488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6771" y="1577370"/>
                  <a:ext cx="24029" cy="347088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073170A-CA9E-CC81-94FB-5E635A4C6439}"/>
                    </a:ext>
                  </a:extLst>
                </p:cNvPr>
                <p:cNvSpPr txBox="1"/>
                <p:nvPr/>
              </p:nvSpPr>
              <p:spPr>
                <a:xfrm>
                  <a:off x="6756615" y="4863584"/>
                  <a:ext cx="660758" cy="319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l-GR" dirty="0">
                      <a:solidFill>
                        <a:schemeClr val="tx2"/>
                      </a:solidFill>
                    </a:rPr>
                    <a:t>ν</a:t>
                  </a:r>
                  <a:r>
                    <a:rPr lang="en-GB" baseline="-25000" dirty="0">
                      <a:solidFill>
                        <a:schemeClr val="tx2"/>
                      </a:solidFill>
                    </a:rPr>
                    <a:t>1</a:t>
                  </a:r>
                  <a:r>
                    <a:rPr lang="en-GB" dirty="0">
                      <a:solidFill>
                        <a:schemeClr val="tx2"/>
                      </a:solidFill>
                    </a:rPr>
                    <a:t>=x</a:t>
                  </a:r>
                  <a:endParaRPr lang="nl-NL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061E60F-FA8A-2771-22ED-4BC16E3CB68B}"/>
                    </a:ext>
                  </a:extLst>
                </p:cNvPr>
                <p:cNvSpPr txBox="1"/>
                <p:nvPr/>
              </p:nvSpPr>
              <p:spPr>
                <a:xfrm rot="16200000">
                  <a:off x="6974017" y="2911775"/>
                  <a:ext cx="113040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42677F"/>
                      </a:solidFill>
                      <a:sym typeface="Symbol" panose="05050102010706020507" pitchFamily="18" charset="2"/>
                    </a:rPr>
                    <a:t></a:t>
                  </a:r>
                  <a:r>
                    <a:rPr lang="en-GB" sz="2400" baseline="-25000" dirty="0">
                      <a:solidFill>
                        <a:schemeClr val="tx2"/>
                      </a:solidFill>
                      <a:sym typeface="Wingdings" pitchFamily="2" charset="2"/>
                    </a:rPr>
                    <a:t>Pump</a:t>
                  </a:r>
                  <a:endParaRPr lang="nl-NL" sz="2400" baseline="-25000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3C6800A-ED96-46F5-DF57-DDF54B032248}"/>
                    </a:ext>
                  </a:extLst>
                </p:cNvPr>
                <p:cNvSpPr txBox="1"/>
                <p:nvPr/>
              </p:nvSpPr>
              <p:spPr>
                <a:xfrm rot="16200000">
                  <a:off x="7538967" y="2968370"/>
                  <a:ext cx="104984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42677F"/>
                      </a:solidFill>
                      <a:sym typeface="Symbol" panose="05050102010706020507" pitchFamily="18" charset="2"/>
                    </a:rPr>
                    <a:t></a:t>
                  </a:r>
                  <a:r>
                    <a:rPr lang="en-GB" sz="2400" baseline="-25000" dirty="0">
                      <a:solidFill>
                        <a:srgbClr val="42677F"/>
                      </a:solidFill>
                      <a:sym typeface="Wingdings" pitchFamily="2" charset="2"/>
                    </a:rPr>
                    <a:t>Stokes</a:t>
                  </a:r>
                  <a:endParaRPr lang="nl-NL" sz="2400" baseline="-25000" dirty="0">
                    <a:solidFill>
                      <a:srgbClr val="42677F"/>
                    </a:solidFill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5E29B6B-908F-F451-378B-12F562FD3408}"/>
                    </a:ext>
                  </a:extLst>
                </p:cNvPr>
                <p:cNvSpPr txBox="1"/>
                <p:nvPr/>
              </p:nvSpPr>
              <p:spPr>
                <a:xfrm rot="16200000">
                  <a:off x="8275528" y="3004513"/>
                  <a:ext cx="98583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42677F"/>
                      </a:solidFill>
                      <a:sym typeface="Symbol" panose="05050102010706020507" pitchFamily="18" charset="2"/>
                    </a:rPr>
                    <a:t></a:t>
                  </a:r>
                  <a:r>
                    <a:rPr lang="en-GB" sz="2400" baseline="-25000" dirty="0">
                      <a:solidFill>
                        <a:srgbClr val="42677F"/>
                      </a:solidFill>
                      <a:sym typeface="Wingdings" pitchFamily="2" charset="2"/>
                    </a:rPr>
                    <a:t>Pump</a:t>
                  </a:r>
                  <a:endParaRPr lang="nl-NL" sz="2400" baseline="-25000" dirty="0">
                    <a:solidFill>
                      <a:srgbClr val="42677F"/>
                    </a:solidFill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F7ED15F-3C39-7259-4F51-B6A286335A7F}"/>
                    </a:ext>
                  </a:extLst>
                </p:cNvPr>
                <p:cNvSpPr txBox="1"/>
                <p:nvPr/>
              </p:nvSpPr>
              <p:spPr>
                <a:xfrm rot="16200000">
                  <a:off x="8569188" y="2658294"/>
                  <a:ext cx="16796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42677F"/>
                      </a:solidFill>
                      <a:sym typeface="Symbol" panose="05050102010706020507" pitchFamily="18" charset="2"/>
                    </a:rPr>
                    <a:t></a:t>
                  </a:r>
                  <a:r>
                    <a:rPr lang="en-GB" sz="2400" baseline="-25000" dirty="0">
                      <a:solidFill>
                        <a:srgbClr val="42677F"/>
                      </a:solidFill>
                      <a:sym typeface="Wingdings" pitchFamily="2" charset="2"/>
                    </a:rPr>
                    <a:t>Anti-Stokes</a:t>
                  </a:r>
                  <a:endParaRPr lang="nl-NL" sz="2400" baseline="-25000" dirty="0">
                    <a:solidFill>
                      <a:srgbClr val="42677F"/>
                    </a:solidFill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BF83AEC-2F85-2C40-EC8E-0E89FBF1FF81}"/>
                    </a:ext>
                  </a:extLst>
                </p:cNvPr>
                <p:cNvSpPr txBox="1"/>
                <p:nvPr/>
              </p:nvSpPr>
              <p:spPr>
                <a:xfrm>
                  <a:off x="8760072" y="1191162"/>
                  <a:ext cx="11897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GB" sz="1400" dirty="0">
                      <a:solidFill>
                        <a:schemeClr val="tx2"/>
                      </a:solidFill>
                    </a:rPr>
                    <a:t>Virtual state</a:t>
                  </a:r>
                  <a:endParaRPr lang="nl-NL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85163EF5-C97E-A313-09ED-EC7D9567DFD1}"/>
                    </a:ext>
                  </a:extLst>
                </p:cNvPr>
                <p:cNvSpPr txBox="1"/>
                <p:nvPr/>
              </p:nvSpPr>
              <p:spPr>
                <a:xfrm>
                  <a:off x="7462071" y="2065314"/>
                  <a:ext cx="11897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GB" sz="1400" dirty="0">
                      <a:solidFill>
                        <a:schemeClr val="tx2"/>
                      </a:solidFill>
                    </a:rPr>
                    <a:t>Virtual state</a:t>
                  </a:r>
                  <a:endParaRPr lang="nl-NL" sz="14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DD1A46-534B-5DB9-0CA4-2C4C86D43EE8}"/>
                  </a:ext>
                </a:extLst>
              </p:cNvPr>
              <p:cNvSpPr txBox="1"/>
              <p:nvPr/>
            </p:nvSpPr>
            <p:spPr>
              <a:xfrm>
                <a:off x="6011740" y="4469256"/>
                <a:ext cx="157608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strike="sngStrike" dirty="0">
                    <a:solidFill>
                      <a:srgbClr val="FF0000"/>
                    </a:solidFill>
                  </a:rPr>
                  <a:t>ν</a:t>
                </a:r>
                <a:r>
                  <a:rPr lang="en-GB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GB" sz="2400" strike="sngStrike" dirty="0">
                    <a:solidFill>
                      <a:srgbClr val="FF0000"/>
                    </a:solidFill>
                  </a:rPr>
                  <a:t>=x+1</a:t>
                </a:r>
                <a:br>
                  <a:rPr lang="en-GB" sz="1400" dirty="0">
                    <a:solidFill>
                      <a:schemeClr val="tx2"/>
                    </a:solidFill>
                  </a:rPr>
                </a:br>
                <a:r>
                  <a:rPr lang="en-GB" dirty="0">
                    <a:solidFill>
                      <a:srgbClr val="FF0000"/>
                    </a:solidFill>
                  </a:rPr>
                  <a:t>Virtual state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FA81B-FD7F-84E1-9CB8-E36F26E3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0F1-2646-422A-A871-7AF12AF89D9D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4DFF9-54B0-6053-292F-946C0C4AE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F7D7-58FB-D3DA-5AF5-80C71D7D6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31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4D7E2-06C2-C1FE-BD4B-B1175566A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4FD436E-F507-75C0-8F8F-EDF55D621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579" y="4872295"/>
            <a:ext cx="3302532" cy="11055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B6D9DD-15D6-2BED-0460-11F9C0479694}"/>
              </a:ext>
            </a:extLst>
          </p:cNvPr>
          <p:cNvSpPr/>
          <p:nvPr/>
        </p:nvSpPr>
        <p:spPr>
          <a:xfrm>
            <a:off x="11182029" y="6041226"/>
            <a:ext cx="782665" cy="459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952B27-C8C4-1FA7-2A8E-54CF7E4ABEC1}"/>
              </a:ext>
            </a:extLst>
          </p:cNvPr>
          <p:cNvGrpSpPr/>
          <p:nvPr/>
        </p:nvGrpSpPr>
        <p:grpSpPr>
          <a:xfrm>
            <a:off x="514402" y="1490912"/>
            <a:ext cx="4452502" cy="4447329"/>
            <a:chOff x="6011740" y="1327049"/>
            <a:chExt cx="4623886" cy="461851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F1293C4-8234-E156-2350-D3EBAAC05C60}"/>
                </a:ext>
              </a:extLst>
            </p:cNvPr>
            <p:cNvCxnSpPr>
              <a:cxnSpLocks/>
            </p:cNvCxnSpPr>
            <p:nvPr/>
          </p:nvCxnSpPr>
          <p:spPr>
            <a:xfrm>
              <a:off x="7487160" y="4803746"/>
              <a:ext cx="191102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BC45AF5-3100-7CAE-3BAC-73F09F58FF8B}"/>
                </a:ext>
              </a:extLst>
            </p:cNvPr>
            <p:cNvGrpSpPr/>
            <p:nvPr/>
          </p:nvGrpSpPr>
          <p:grpSpPr>
            <a:xfrm>
              <a:off x="6011740" y="1327049"/>
              <a:ext cx="4623886" cy="4618515"/>
              <a:chOff x="6011740" y="1327049"/>
              <a:chExt cx="4623886" cy="461851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6936564-ABBD-D855-7F4F-C191BB36C77A}"/>
                  </a:ext>
                </a:extLst>
              </p:cNvPr>
              <p:cNvGrpSpPr/>
              <p:nvPr/>
            </p:nvGrpSpPr>
            <p:grpSpPr>
              <a:xfrm>
                <a:off x="6703738" y="1327049"/>
                <a:ext cx="3931888" cy="4618515"/>
                <a:chOff x="6756615" y="1191162"/>
                <a:chExt cx="3316250" cy="3991623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3EE12872-F160-1D6F-1DB2-6761395DE1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59921" y="5048250"/>
                  <a:ext cx="2603727" cy="0"/>
                </a:xfrm>
                <a:prstGeom prst="line">
                  <a:avLst/>
                </a:prstGeom>
                <a:ln w="571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3CE488AB-C058-6506-1342-DA79BCB8A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06982" y="2393929"/>
                  <a:ext cx="0" cy="265432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F101E14-8E86-582D-7380-38B498E363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90448" y="2393929"/>
                  <a:ext cx="24029" cy="180202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EA81C277-C80E-9F2D-4102-A52B4AC03D65}"/>
                    </a:ext>
                  </a:extLst>
                </p:cNvPr>
                <p:cNvCxnSpPr/>
                <p:nvPr/>
              </p:nvCxnSpPr>
              <p:spPr>
                <a:xfrm>
                  <a:off x="7359921" y="2393929"/>
                  <a:ext cx="1435836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D9D4393-C413-805D-5702-694D108DDAEA}"/>
                    </a:ext>
                  </a:extLst>
                </p:cNvPr>
                <p:cNvCxnSpPr/>
                <p:nvPr/>
              </p:nvCxnSpPr>
              <p:spPr>
                <a:xfrm>
                  <a:off x="8637029" y="1529716"/>
                  <a:ext cx="1435836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6938ED50-22FD-6D95-8E08-A0C2A36ABF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07638" y="1541630"/>
                  <a:ext cx="0" cy="265432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1B8225EB-E979-89CC-F609-D6A0A96F9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76771" y="1577370"/>
                  <a:ext cx="24029" cy="3470880"/>
                </a:xfrm>
                <a:prstGeom prst="straightConnector1">
                  <a:avLst/>
                </a:prstGeom>
                <a:ln w="38100">
                  <a:solidFill>
                    <a:srgbClr val="0070C0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0058EE6-61B2-C910-303C-D9F651BFC4CF}"/>
                    </a:ext>
                  </a:extLst>
                </p:cNvPr>
                <p:cNvSpPr txBox="1"/>
                <p:nvPr/>
              </p:nvSpPr>
              <p:spPr>
                <a:xfrm>
                  <a:off x="6756615" y="4863584"/>
                  <a:ext cx="660758" cy="3192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l-GR" dirty="0">
                      <a:solidFill>
                        <a:schemeClr val="tx2"/>
                      </a:solidFill>
                    </a:rPr>
                    <a:t>ν</a:t>
                  </a:r>
                  <a:r>
                    <a:rPr lang="en-GB" baseline="-25000" dirty="0">
                      <a:solidFill>
                        <a:schemeClr val="tx2"/>
                      </a:solidFill>
                    </a:rPr>
                    <a:t>1</a:t>
                  </a:r>
                  <a:r>
                    <a:rPr lang="en-GB" dirty="0">
                      <a:solidFill>
                        <a:schemeClr val="tx2"/>
                      </a:solidFill>
                    </a:rPr>
                    <a:t>=x</a:t>
                  </a:r>
                  <a:endParaRPr lang="nl-NL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EF91DA5-DBB8-E9B7-1A9C-D85612B835FE}"/>
                    </a:ext>
                  </a:extLst>
                </p:cNvPr>
                <p:cNvSpPr txBox="1"/>
                <p:nvPr/>
              </p:nvSpPr>
              <p:spPr>
                <a:xfrm rot="16200000">
                  <a:off x="6974017" y="2911775"/>
                  <a:ext cx="113040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42677F"/>
                      </a:solidFill>
                      <a:sym typeface="Symbol" panose="05050102010706020507" pitchFamily="18" charset="2"/>
                    </a:rPr>
                    <a:t></a:t>
                  </a:r>
                  <a:r>
                    <a:rPr lang="en-GB" sz="2400" baseline="-25000" dirty="0">
                      <a:solidFill>
                        <a:schemeClr val="tx2"/>
                      </a:solidFill>
                      <a:sym typeface="Wingdings" pitchFamily="2" charset="2"/>
                    </a:rPr>
                    <a:t>Pump</a:t>
                  </a:r>
                  <a:endParaRPr lang="nl-NL" sz="2400" baseline="-25000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427136B-B53D-8F42-2BE3-426E59851522}"/>
                    </a:ext>
                  </a:extLst>
                </p:cNvPr>
                <p:cNvSpPr txBox="1"/>
                <p:nvPr/>
              </p:nvSpPr>
              <p:spPr>
                <a:xfrm rot="16200000">
                  <a:off x="7538967" y="2968370"/>
                  <a:ext cx="104984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42677F"/>
                      </a:solidFill>
                      <a:sym typeface="Symbol" panose="05050102010706020507" pitchFamily="18" charset="2"/>
                    </a:rPr>
                    <a:t></a:t>
                  </a:r>
                  <a:r>
                    <a:rPr lang="en-GB" sz="2400" baseline="-25000" dirty="0">
                      <a:solidFill>
                        <a:srgbClr val="42677F"/>
                      </a:solidFill>
                      <a:sym typeface="Wingdings" pitchFamily="2" charset="2"/>
                    </a:rPr>
                    <a:t>Stokes</a:t>
                  </a:r>
                  <a:endParaRPr lang="nl-NL" sz="2400" baseline="-25000" dirty="0">
                    <a:solidFill>
                      <a:srgbClr val="42677F"/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4D0B942-525D-B6E4-A59C-D5DB822E7DAA}"/>
                    </a:ext>
                  </a:extLst>
                </p:cNvPr>
                <p:cNvSpPr txBox="1"/>
                <p:nvPr/>
              </p:nvSpPr>
              <p:spPr>
                <a:xfrm rot="16200000">
                  <a:off x="8275528" y="3004513"/>
                  <a:ext cx="98583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42677F"/>
                      </a:solidFill>
                      <a:sym typeface="Symbol" panose="05050102010706020507" pitchFamily="18" charset="2"/>
                    </a:rPr>
                    <a:t></a:t>
                  </a:r>
                  <a:r>
                    <a:rPr lang="en-GB" sz="2400" baseline="-25000" dirty="0">
                      <a:solidFill>
                        <a:srgbClr val="42677F"/>
                      </a:solidFill>
                      <a:sym typeface="Wingdings" pitchFamily="2" charset="2"/>
                    </a:rPr>
                    <a:t>Pump</a:t>
                  </a:r>
                  <a:endParaRPr lang="nl-NL" sz="2400" baseline="-25000" dirty="0">
                    <a:solidFill>
                      <a:srgbClr val="42677F"/>
                    </a:solidFill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419A19B-8BB8-8A90-1EA0-3C1DD3B9FE35}"/>
                    </a:ext>
                  </a:extLst>
                </p:cNvPr>
                <p:cNvSpPr txBox="1"/>
                <p:nvPr/>
              </p:nvSpPr>
              <p:spPr>
                <a:xfrm rot="16200000">
                  <a:off x="8569188" y="2658294"/>
                  <a:ext cx="16796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rgbClr val="42677F"/>
                      </a:solidFill>
                      <a:sym typeface="Symbol" panose="05050102010706020507" pitchFamily="18" charset="2"/>
                    </a:rPr>
                    <a:t></a:t>
                  </a:r>
                  <a:r>
                    <a:rPr lang="en-GB" sz="2400" baseline="-25000" dirty="0">
                      <a:solidFill>
                        <a:srgbClr val="42677F"/>
                      </a:solidFill>
                      <a:sym typeface="Wingdings" pitchFamily="2" charset="2"/>
                    </a:rPr>
                    <a:t>Anti-Stokes</a:t>
                  </a:r>
                  <a:endParaRPr lang="nl-NL" sz="2400" baseline="-25000" dirty="0">
                    <a:solidFill>
                      <a:srgbClr val="42677F"/>
                    </a:solidFill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8DAEAC4-DF9F-752A-D182-2B6DDAE55F65}"/>
                    </a:ext>
                  </a:extLst>
                </p:cNvPr>
                <p:cNvSpPr txBox="1"/>
                <p:nvPr/>
              </p:nvSpPr>
              <p:spPr>
                <a:xfrm>
                  <a:off x="8760072" y="1191162"/>
                  <a:ext cx="11897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GB" sz="1400" dirty="0">
                      <a:solidFill>
                        <a:schemeClr val="tx2"/>
                      </a:solidFill>
                    </a:rPr>
                    <a:t>Virtual state</a:t>
                  </a:r>
                  <a:endParaRPr lang="nl-NL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8AF7F7D-8DF2-C693-C08C-F2C308F438EE}"/>
                    </a:ext>
                  </a:extLst>
                </p:cNvPr>
                <p:cNvSpPr txBox="1"/>
                <p:nvPr/>
              </p:nvSpPr>
              <p:spPr>
                <a:xfrm>
                  <a:off x="7462071" y="2065314"/>
                  <a:ext cx="118974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GB" sz="1400" dirty="0">
                      <a:solidFill>
                        <a:schemeClr val="tx2"/>
                      </a:solidFill>
                    </a:rPr>
                    <a:t>Virtual state</a:t>
                  </a:r>
                  <a:endParaRPr lang="nl-NL" sz="14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49E74-121E-B18B-C332-87F95E7CDEA5}"/>
                  </a:ext>
                </a:extLst>
              </p:cNvPr>
              <p:cNvSpPr txBox="1"/>
              <p:nvPr/>
            </p:nvSpPr>
            <p:spPr>
              <a:xfrm>
                <a:off x="6011740" y="4260345"/>
                <a:ext cx="1576087" cy="1150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>
                    <a:solidFill>
                      <a:srgbClr val="FF0000"/>
                    </a:solidFill>
                  </a:rPr>
                  <a:t>ν</a:t>
                </a:r>
                <a:r>
                  <a:rPr lang="en-GB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GB" sz="2400" dirty="0">
                    <a:solidFill>
                      <a:srgbClr val="FF0000"/>
                    </a:solidFill>
                  </a:rPr>
                  <a:t>=x+1</a:t>
                </a:r>
                <a:br>
                  <a:rPr lang="en-GB" sz="2400" dirty="0">
                    <a:solidFill>
                      <a:srgbClr val="FF0000"/>
                    </a:solidFill>
                  </a:rPr>
                </a:br>
                <a:r>
                  <a:rPr lang="en-GB" sz="2400" dirty="0">
                    <a:solidFill>
                      <a:srgbClr val="FF0000"/>
                    </a:solidFill>
                  </a:rPr>
                  <a:t>AND</a:t>
                </a:r>
                <a:br>
                  <a:rPr lang="en-GB" sz="1400" dirty="0">
                    <a:solidFill>
                      <a:schemeClr val="tx2"/>
                    </a:solidFill>
                  </a:rPr>
                </a:br>
                <a:r>
                  <a:rPr lang="en-GB" dirty="0">
                    <a:solidFill>
                      <a:srgbClr val="FF0000"/>
                    </a:solidFill>
                  </a:rPr>
                  <a:t>Virtual state</a:t>
                </a:r>
                <a:endParaRPr lang="nl-NL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F54EEE7-3B89-DE60-6EB3-EB0C64247C2F}"/>
              </a:ext>
            </a:extLst>
          </p:cNvPr>
          <p:cNvGrpSpPr/>
          <p:nvPr/>
        </p:nvGrpSpPr>
        <p:grpSpPr>
          <a:xfrm>
            <a:off x="5348607" y="1025000"/>
            <a:ext cx="6611166" cy="5706968"/>
            <a:chOff x="5348607" y="1591928"/>
            <a:chExt cx="6611166" cy="570696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FE3FDE-BEF2-05B9-7BF3-307D64AAF5D2}"/>
                </a:ext>
              </a:extLst>
            </p:cNvPr>
            <p:cNvGrpSpPr/>
            <p:nvPr/>
          </p:nvGrpSpPr>
          <p:grpSpPr>
            <a:xfrm>
              <a:off x="5348607" y="1591928"/>
              <a:ext cx="6611166" cy="3867135"/>
              <a:chOff x="5643566" y="1841934"/>
              <a:chExt cx="6163211" cy="338600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6DE8596-1EE2-EE4F-01FD-943FC2C66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3566" y="1841934"/>
                <a:ext cx="6163211" cy="3386004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B947AD-BAC3-4C0C-DF0F-724246572231}"/>
                  </a:ext>
                </a:extLst>
              </p:cNvPr>
              <p:cNvSpPr txBox="1"/>
              <p:nvPr/>
            </p:nvSpPr>
            <p:spPr>
              <a:xfrm>
                <a:off x="6434947" y="4085766"/>
                <a:ext cx="57419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2"/>
                    </a:solidFill>
                  </a:rPr>
                  <a:t>Lens</a:t>
                </a:r>
              </a:p>
              <a:p>
                <a:endParaRPr lang="en-GB" dirty="0"/>
              </a:p>
              <a:p>
                <a:endParaRPr lang="nl-NL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16D2C44-F303-5135-E431-FB484A06D03F}"/>
                  </a:ext>
                </a:extLst>
              </p:cNvPr>
              <p:cNvSpPr txBox="1"/>
              <p:nvPr/>
            </p:nvSpPr>
            <p:spPr>
              <a:xfrm>
                <a:off x="9969766" y="4085766"/>
                <a:ext cx="574196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bg2"/>
                    </a:solidFill>
                  </a:rPr>
                  <a:t>Lens</a:t>
                </a:r>
              </a:p>
              <a:p>
                <a:endParaRPr lang="en-GB" dirty="0"/>
              </a:p>
              <a:p>
                <a:endParaRPr lang="nl-NL" dirty="0"/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A95BEF-B3FD-D502-947A-C3F300D607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6493" y="3363228"/>
              <a:ext cx="1199061" cy="2178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BF3F54-F402-0575-0046-B3B1A558C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27360" y="3418092"/>
              <a:ext cx="1310447" cy="230684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4D2FA65-5CFD-3C02-917A-13CD72652E34}"/>
                </a:ext>
              </a:extLst>
            </p:cNvPr>
            <p:cNvSpPr/>
            <p:nvPr/>
          </p:nvSpPr>
          <p:spPr>
            <a:xfrm>
              <a:off x="6576292" y="4779320"/>
              <a:ext cx="3605367" cy="251957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el 14">
            <a:extLst>
              <a:ext uri="{FF2B5EF4-FFF2-40B4-BE49-F238E27FC236}">
                <a16:creationId xmlns:a16="http://schemas.microsoft.com/office/drawing/2014/main" id="{A24AC420-CCAA-A0B4-EF1E-E70008A0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Colinear CARS Laser Configuration</a:t>
            </a:r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5A18F-5F87-E6B7-C395-05419A9C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368E9-60BB-40AE-8A0F-A7A46BBD66F1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FC954-4A2D-2308-ED68-B885718F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E42AE59-D4D1-88AB-8AEB-02A31CA4F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02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7F0A0-9C92-A031-7D44-28081552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59D41DBD-70C5-1B09-5008-27463AE7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BOXCARS Laser Configuration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F29CAC-13FD-8017-8318-5F65158ECDB9}"/>
              </a:ext>
            </a:extLst>
          </p:cNvPr>
          <p:cNvGrpSpPr/>
          <p:nvPr/>
        </p:nvGrpSpPr>
        <p:grpSpPr>
          <a:xfrm>
            <a:off x="7142153" y="1322083"/>
            <a:ext cx="4256080" cy="4412451"/>
            <a:chOff x="6268354" y="1191162"/>
            <a:chExt cx="3804511" cy="404175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7653AF-A8C3-3275-5387-86E35642B134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5048250"/>
              <a:ext cx="2603727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D9AE8B0-283D-3E7E-4E5E-E0D1AE2F3F31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4195951"/>
              <a:ext cx="1861054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5EE525D-C03E-03BD-E681-9131B3EFD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06982" y="2393929"/>
              <a:ext cx="0" cy="265432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8F93C09-4902-A616-6D06-CF00EA8AE107}"/>
                </a:ext>
              </a:extLst>
            </p:cNvPr>
            <p:cNvCxnSpPr>
              <a:cxnSpLocks/>
            </p:cNvCxnSpPr>
            <p:nvPr/>
          </p:nvCxnSpPr>
          <p:spPr>
            <a:xfrm>
              <a:off x="8290448" y="2393929"/>
              <a:ext cx="24029" cy="180202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124F20-DFE4-F63B-BC9D-336BF0757ADB}"/>
                </a:ext>
              </a:extLst>
            </p:cNvPr>
            <p:cNvCxnSpPr/>
            <p:nvPr/>
          </p:nvCxnSpPr>
          <p:spPr>
            <a:xfrm>
              <a:off x="7359921" y="2393929"/>
              <a:ext cx="143583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0020440-640E-3074-D596-6A101D246D60}"/>
                </a:ext>
              </a:extLst>
            </p:cNvPr>
            <p:cNvCxnSpPr/>
            <p:nvPr/>
          </p:nvCxnSpPr>
          <p:spPr>
            <a:xfrm>
              <a:off x="8637029" y="1529716"/>
              <a:ext cx="143583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5BCD5E-258E-08B2-0D26-F62CF40AF0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07638" y="1541630"/>
              <a:ext cx="0" cy="2654321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2CF7F8F-4276-6B72-550D-D520226FEACC}"/>
                </a:ext>
              </a:extLst>
            </p:cNvPr>
            <p:cNvCxnSpPr>
              <a:cxnSpLocks/>
            </p:cNvCxnSpPr>
            <p:nvPr/>
          </p:nvCxnSpPr>
          <p:spPr>
            <a:xfrm>
              <a:off x="9676771" y="1577370"/>
              <a:ext cx="24029" cy="347088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6C9E01-30BD-9872-143F-196BC3A124EC}"/>
                </a:ext>
              </a:extLst>
            </p:cNvPr>
            <p:cNvSpPr txBox="1"/>
            <p:nvPr/>
          </p:nvSpPr>
          <p:spPr>
            <a:xfrm>
              <a:off x="6756614" y="4863584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1</a:t>
              </a:r>
              <a:r>
                <a:rPr lang="en-GB" dirty="0">
                  <a:solidFill>
                    <a:schemeClr val="tx2"/>
                  </a:solidFill>
                </a:rPr>
                <a:t>=x</a:t>
              </a:r>
              <a:endParaRPr lang="nl-NL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40AD88-CBB4-32AE-8AE4-B7CDC524B80F}"/>
                </a:ext>
              </a:extLst>
            </p:cNvPr>
            <p:cNvSpPr txBox="1"/>
            <p:nvPr/>
          </p:nvSpPr>
          <p:spPr>
            <a:xfrm rot="16200000">
              <a:off x="6974017" y="2911775"/>
              <a:ext cx="11304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chemeClr val="tx2"/>
                  </a:solidFill>
                  <a:sym typeface="Wingdings" pitchFamily="2" charset="2"/>
                </a:rPr>
                <a:t>Pump</a:t>
              </a:r>
              <a:endParaRPr lang="nl-NL" sz="2400" baseline="-25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0B1F2C-B75B-05A0-3D2E-A63913514A12}"/>
                </a:ext>
              </a:extLst>
            </p:cNvPr>
            <p:cNvSpPr txBox="1"/>
            <p:nvPr/>
          </p:nvSpPr>
          <p:spPr>
            <a:xfrm rot="16200000">
              <a:off x="7538967" y="2968370"/>
              <a:ext cx="10498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Stokes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863786-10C6-854F-D5D5-94510E58B3E1}"/>
                </a:ext>
              </a:extLst>
            </p:cNvPr>
            <p:cNvSpPr txBox="1"/>
            <p:nvPr/>
          </p:nvSpPr>
          <p:spPr>
            <a:xfrm rot="16200000">
              <a:off x="8275528" y="3004513"/>
              <a:ext cx="9858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Pump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255DB9-8655-685D-C7BB-DF9FB14C737C}"/>
                </a:ext>
              </a:extLst>
            </p:cNvPr>
            <p:cNvSpPr txBox="1"/>
            <p:nvPr/>
          </p:nvSpPr>
          <p:spPr>
            <a:xfrm rot="16200000">
              <a:off x="8569188" y="2658294"/>
              <a:ext cx="16796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42677F"/>
                  </a:solidFill>
                  <a:sym typeface="Symbol" panose="05050102010706020507" pitchFamily="18" charset="2"/>
                </a:rPr>
                <a:t></a:t>
              </a:r>
              <a:r>
                <a:rPr lang="en-GB" sz="2400" baseline="-25000" dirty="0">
                  <a:solidFill>
                    <a:srgbClr val="42677F"/>
                  </a:solidFill>
                  <a:sym typeface="Wingdings" pitchFamily="2" charset="2"/>
                </a:rPr>
                <a:t>Anti-Stokes</a:t>
              </a:r>
              <a:endParaRPr lang="nl-NL" sz="2400" baseline="-25000" dirty="0">
                <a:solidFill>
                  <a:srgbClr val="42677F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BD6444-53DF-65D4-8812-E4834D6E818B}"/>
                </a:ext>
              </a:extLst>
            </p:cNvPr>
            <p:cNvSpPr txBox="1"/>
            <p:nvPr/>
          </p:nvSpPr>
          <p:spPr>
            <a:xfrm>
              <a:off x="8760072" y="1191162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Virtual state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4BEB99-74BF-992C-6D72-6F240DC9634F}"/>
                </a:ext>
              </a:extLst>
            </p:cNvPr>
            <p:cNvSpPr txBox="1"/>
            <p:nvPr/>
          </p:nvSpPr>
          <p:spPr>
            <a:xfrm>
              <a:off x="7462071" y="2065314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tx2"/>
                  </a:solidFill>
                </a:rPr>
                <a:t>Virtual state</a:t>
              </a:r>
              <a:endParaRPr lang="nl-NL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C7632C-DB02-D015-4642-D6975F3FED7B}"/>
                </a:ext>
              </a:extLst>
            </p:cNvPr>
            <p:cNvSpPr txBox="1"/>
            <p:nvPr/>
          </p:nvSpPr>
          <p:spPr>
            <a:xfrm>
              <a:off x="6268354" y="3937980"/>
              <a:ext cx="1213973" cy="4792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sz="2800" dirty="0">
                  <a:solidFill>
                    <a:srgbClr val="FF0000"/>
                  </a:solidFill>
                </a:rPr>
                <a:t>ν</a:t>
              </a:r>
              <a:r>
                <a:rPr lang="en-GB" sz="2800" baseline="-25000" dirty="0">
                  <a:solidFill>
                    <a:srgbClr val="FF0000"/>
                  </a:solidFill>
                </a:rPr>
                <a:t>2</a:t>
              </a:r>
              <a:r>
                <a:rPr lang="en-GB" sz="2800" dirty="0">
                  <a:solidFill>
                    <a:srgbClr val="FF0000"/>
                  </a:solidFill>
                </a:rPr>
                <a:t>=x+1</a:t>
              </a:r>
              <a:endParaRPr lang="nl-NL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F87C79-48EE-EB2A-416E-540761B1D0F9}"/>
              </a:ext>
            </a:extLst>
          </p:cNvPr>
          <p:cNvGrpSpPr/>
          <p:nvPr/>
        </p:nvGrpSpPr>
        <p:grpSpPr>
          <a:xfrm>
            <a:off x="134484" y="1148567"/>
            <a:ext cx="7085641" cy="3893910"/>
            <a:chOff x="137014" y="1402225"/>
            <a:chExt cx="7085641" cy="389391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B49FBAF-3108-E196-9C68-5B37883C4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014" y="1402225"/>
              <a:ext cx="7085641" cy="389391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7FB3C4-D02F-6138-AA6C-6F5B7B621AC3}"/>
                </a:ext>
              </a:extLst>
            </p:cNvPr>
            <p:cNvSpPr txBox="1"/>
            <p:nvPr/>
          </p:nvSpPr>
          <p:spPr>
            <a:xfrm>
              <a:off x="928868" y="3999670"/>
              <a:ext cx="57419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2"/>
                  </a:solidFill>
                </a:rPr>
                <a:t>Lens</a:t>
              </a:r>
            </a:p>
            <a:p>
              <a:endParaRPr lang="en-GB" dirty="0"/>
            </a:p>
            <a:p>
              <a:endParaRPr lang="nl-NL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363147-49B7-2455-F3EF-F160DA3E5554}"/>
                </a:ext>
              </a:extLst>
            </p:cNvPr>
            <p:cNvSpPr txBox="1"/>
            <p:nvPr/>
          </p:nvSpPr>
          <p:spPr>
            <a:xfrm>
              <a:off x="5109252" y="4084047"/>
              <a:ext cx="57419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2"/>
                  </a:solidFill>
                </a:rPr>
                <a:t>Lens</a:t>
              </a:r>
            </a:p>
            <a:p>
              <a:endParaRPr lang="en-GB" dirty="0"/>
            </a:p>
            <a:p>
              <a:endParaRPr lang="nl-NL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029B51-0065-4375-FA61-81D5F566BFB8}"/>
              </a:ext>
            </a:extLst>
          </p:cNvPr>
          <p:cNvCxnSpPr>
            <a:cxnSpLocks/>
          </p:cNvCxnSpPr>
          <p:nvPr/>
        </p:nvCxnSpPr>
        <p:spPr>
          <a:xfrm flipV="1">
            <a:off x="1653236" y="2835470"/>
            <a:ext cx="1199061" cy="217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9AD2E5A-D028-C41E-E8D7-C05177450D89}"/>
              </a:ext>
            </a:extLst>
          </p:cNvPr>
          <p:cNvSpPr/>
          <p:nvPr/>
        </p:nvSpPr>
        <p:spPr>
          <a:xfrm>
            <a:off x="4332122" y="4151720"/>
            <a:ext cx="782665" cy="459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BEC811-CF9D-B0B6-6D78-122E4395B9AF}"/>
              </a:ext>
            </a:extLst>
          </p:cNvPr>
          <p:cNvCxnSpPr>
            <a:cxnSpLocks/>
          </p:cNvCxnSpPr>
          <p:nvPr/>
        </p:nvCxnSpPr>
        <p:spPr>
          <a:xfrm flipH="1" flipV="1">
            <a:off x="3754959" y="2835470"/>
            <a:ext cx="1310447" cy="23068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A554C929-7A11-0550-503F-584ED9D6F3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64"/>
          <a:stretch/>
        </p:blipFill>
        <p:spPr>
          <a:xfrm>
            <a:off x="1900578" y="4852748"/>
            <a:ext cx="2863456" cy="131720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F40B05F-D4B3-3170-BDA8-80DF3DE23EB4}"/>
              </a:ext>
            </a:extLst>
          </p:cNvPr>
          <p:cNvSpPr/>
          <p:nvPr/>
        </p:nvSpPr>
        <p:spPr>
          <a:xfrm>
            <a:off x="3691168" y="4574397"/>
            <a:ext cx="782665" cy="459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DC5E4-E14D-4589-FB1C-29C88121D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24</a:t>
            </a:fld>
            <a:endParaRPr lang="nl-NL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70B0609-34B4-C173-B04D-5A1CF0BED0D1}"/>
              </a:ext>
            </a:extLst>
          </p:cNvPr>
          <p:cNvSpPr/>
          <p:nvPr/>
        </p:nvSpPr>
        <p:spPr>
          <a:xfrm>
            <a:off x="1513035" y="4251562"/>
            <a:ext cx="3605367" cy="2519576"/>
          </a:xfrm>
          <a:prstGeom prst="ellipse">
            <a:avLst/>
          </a:prstGeom>
          <a:noFill/>
          <a:ln w="222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1C22C-CDEE-4F09-E8FF-52DBB4F1F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5849DE17-424A-9206-4308-EC24A4A6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46800" cy="1130400"/>
          </a:xfrm>
        </p:spPr>
        <p:txBody>
          <a:bodyPr/>
          <a:lstStyle/>
          <a:p>
            <a:r>
              <a:rPr lang="en-US" dirty="0"/>
              <a:t>Comparison of Sensitivities in Lab</a:t>
            </a:r>
            <a:endParaRPr lang="nl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FA5DB8-00B4-7335-36D8-87A1A001CD0E}"/>
              </a:ext>
            </a:extLst>
          </p:cNvPr>
          <p:cNvSpPr/>
          <p:nvPr/>
        </p:nvSpPr>
        <p:spPr>
          <a:xfrm>
            <a:off x="11182029" y="6041226"/>
            <a:ext cx="782665" cy="459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613FB3F9-0877-A4EA-6921-5A763137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693" y="1377049"/>
            <a:ext cx="5992454" cy="4494340"/>
          </a:xfrm>
          <a:prstGeom prst="rect">
            <a:avLst/>
          </a:prstGeom>
        </p:spPr>
      </p:pic>
      <p:pic>
        <p:nvPicPr>
          <p:cNvPr id="10" name="Picture 9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D66AAC85-2CC6-4DE2-C506-67C15CBF7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1" y="1431638"/>
            <a:ext cx="5846882" cy="43851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9388A9-FF52-EECD-BB9A-DC021BC33D8B}"/>
              </a:ext>
            </a:extLst>
          </p:cNvPr>
          <p:cNvSpPr/>
          <p:nvPr/>
        </p:nvSpPr>
        <p:spPr>
          <a:xfrm>
            <a:off x="360000" y="6041226"/>
            <a:ext cx="782665" cy="689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3A6DE-FDF7-4810-6B65-1865ABA9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C4F7-3790-489E-9905-54F36FCE056A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FA7F-CB41-8D11-BBC1-EFCA8843A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09FD8-9811-2753-9442-63F3AF4D2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59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06375-AF60-1145-0EA8-F5167EA87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4AF9-7518-650E-DF63-16D0BCE1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BOXCARS Setup</a:t>
            </a:r>
          </a:p>
        </p:txBody>
      </p:sp>
      <p:pic>
        <p:nvPicPr>
          <p:cNvPr id="5" name="Picture 4" descr="A diagram of a laser&#10;&#10;AI-generated content may be incorrect.">
            <a:extLst>
              <a:ext uri="{FF2B5EF4-FFF2-40B4-BE49-F238E27FC236}">
                <a16:creationId xmlns:a16="http://schemas.microsoft.com/office/drawing/2014/main" id="{D7E4F41C-19C5-1F57-69F4-65426308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56" y="1454863"/>
            <a:ext cx="10351032" cy="518821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99ACC-4D09-6D0D-5DA9-8D96312D7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3624-3F5C-4BEF-B557-A13EFEF5A070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790A9-E928-44C9-65B5-7B668C621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F8292-F655-9249-D4D8-EDF306358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8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C6028-BE06-F108-A6D1-B8E52D579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blue lines&#10;&#10;AI-generated content may be incorrect.">
            <a:extLst>
              <a:ext uri="{FF2B5EF4-FFF2-40B4-BE49-F238E27FC236}">
                <a16:creationId xmlns:a16="http://schemas.microsoft.com/office/drawing/2014/main" id="{29073455-0D34-C127-F5C7-B9D66048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13" y="1115568"/>
            <a:ext cx="7261135" cy="544585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087ED-44E4-1BAE-F860-537E7357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46800" cy="1130400"/>
          </a:xfrm>
        </p:spPr>
        <p:txBody>
          <a:bodyPr anchor="b">
            <a:normAutofit/>
          </a:bodyPr>
          <a:lstStyle/>
          <a:p>
            <a:r>
              <a:rPr lang="en-US" dirty="0"/>
              <a:t>Signal fluctuations in CARS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9699B-DDBC-0E29-AD4F-5DCF54D8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B4C0D08-404F-4BCE-9DC1-CF0CE9F84583}" type="datetime1">
              <a:rPr lang="en-GB" smtClean="0"/>
              <a:pPr>
                <a:spcAft>
                  <a:spcPts val="600"/>
                </a:spcAft>
              </a:pPr>
              <a:t>24/03/2025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06AFF-87F2-782D-8F46-ACA26A5F9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K. Schutjes | WP PWIE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F7F38-2CE5-E32F-106A-7B31025EF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26CF14-CA55-4C05-9804-096C821AFF5B}" type="slidenum">
              <a:rPr lang="nl-NL" smtClean="0"/>
              <a:pPr>
                <a:spcAft>
                  <a:spcPts val="600"/>
                </a:spcAft>
              </a:pPr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5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85100-0EA5-0375-E371-1F7863314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machine&#10;&#10;AI-generated content may be incorrect.">
            <a:extLst>
              <a:ext uri="{FF2B5EF4-FFF2-40B4-BE49-F238E27FC236}">
                <a16:creationId xmlns:a16="http://schemas.microsoft.com/office/drawing/2014/main" id="{426AE241-DDD2-4D7A-7EE2-58FCDF9C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05213"/>
            <a:ext cx="11380460" cy="5060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27BB0B-7771-8CF3-F849-B631B899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BOXCARS Setup – w. Reference cell to monitor fluctuations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146B2-7CE8-4ECE-3145-CAC5E9AE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D08-404F-4BCE-9DC1-CF0CE9F84583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A6FA3-399B-AA78-C1E0-89DCE715C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CF96-3928-8289-7E96-46DD4505E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5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FE78F-558F-0813-A66B-27334701A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97A67D-3AA2-8E1A-AF1B-16BD45C9C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852" y="1090927"/>
            <a:ext cx="7327060" cy="5495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AB4504-E37A-D849-80C2-97AB67C7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46800" cy="1130400"/>
          </a:xfrm>
        </p:spPr>
        <p:txBody>
          <a:bodyPr anchor="b">
            <a:normAutofit/>
          </a:bodyPr>
          <a:lstStyle/>
          <a:p>
            <a:r>
              <a:rPr lang="en-US" dirty="0"/>
              <a:t>Signal fluctuations in CARS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4CD64-4AFD-A093-756A-ACF9DB79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B4C0D08-404F-4BCE-9DC1-CF0CE9F84583}" type="datetime1">
              <a:rPr lang="en-GB" smtClean="0"/>
              <a:pPr>
                <a:spcAft>
                  <a:spcPts val="600"/>
                </a:spcAft>
              </a:pPr>
              <a:t>24/03/2025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906CC-224D-ECF3-2930-966734389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K. Schutjes | WP PWIE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56267-7A98-F80C-EEFC-A9AD32F64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26CF14-CA55-4C05-9804-096C821AFF5B}" type="slidenum">
              <a:rPr lang="nl-NL" smtClean="0"/>
              <a:pPr>
                <a:spcAft>
                  <a:spcPts val="600"/>
                </a:spcAft>
              </a:pPr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2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59875-E389-7E31-D2E3-7A1AA47E7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00B4739-1C99-49B9-66B1-321B73277A7A}"/>
              </a:ext>
            </a:extLst>
          </p:cNvPr>
          <p:cNvSpPr txBox="1"/>
          <p:nvPr/>
        </p:nvSpPr>
        <p:spPr>
          <a:xfrm>
            <a:off x="1074098" y="5947563"/>
            <a:ext cx="61051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1) N. Ohno, </a:t>
            </a:r>
            <a:r>
              <a:rPr lang="fr-FR" sz="1100" dirty="0"/>
              <a:t>Plasma Phys. Control. Fusion (2017)</a:t>
            </a:r>
            <a:endParaRPr lang="en-GB" sz="1100" dirty="0"/>
          </a:p>
          <a:p>
            <a:r>
              <a:rPr lang="en-GB" sz="1100" dirty="0"/>
              <a:t>2) S.I. </a:t>
            </a:r>
            <a:r>
              <a:rPr lang="en-GB" sz="1100" dirty="0" err="1"/>
              <a:t>Krasheninnikov</a:t>
            </a:r>
            <a:r>
              <a:rPr lang="en-GB" sz="1100" dirty="0"/>
              <a:t> and A.S. Kukushkin,</a:t>
            </a:r>
            <a:r>
              <a:rPr lang="fr-FR" sz="1100" dirty="0"/>
              <a:t> J. Plasma Phys. (2017)</a:t>
            </a:r>
            <a:br>
              <a:rPr lang="fr-FR" sz="1100" dirty="0"/>
            </a:br>
            <a:r>
              <a:rPr lang="it-IT" sz="1100" b="0" i="0" u="none" strike="noStrike" baseline="0" dirty="0"/>
              <a:t>3) A. </a:t>
            </a:r>
            <a:r>
              <a:rPr lang="it-IT" sz="1100" b="0" i="0" u="none" strike="noStrike" baseline="0" dirty="0" err="1"/>
              <a:t>Loarte</a:t>
            </a:r>
            <a:r>
              <a:rPr lang="it-IT" sz="1100" b="0" i="0" u="none" strike="noStrike" baseline="0" dirty="0"/>
              <a:t>, et al., </a:t>
            </a:r>
            <a:r>
              <a:rPr lang="it-IT" sz="1100" b="0" i="0" u="none" strike="noStrike" baseline="0" dirty="0" err="1"/>
              <a:t>Nucl</a:t>
            </a:r>
            <a:r>
              <a:rPr lang="it-IT" sz="1100" b="0" i="0" u="none" strike="noStrike" baseline="0" dirty="0"/>
              <a:t>. Fusion (2007)</a:t>
            </a:r>
          </a:p>
          <a:p>
            <a:r>
              <a:rPr lang="it-IT" sz="1100" dirty="0"/>
              <a:t>4) K. </a:t>
            </a:r>
            <a:r>
              <a:rPr lang="it-IT" sz="1100" dirty="0" err="1"/>
              <a:t>Verhaegh</a:t>
            </a:r>
            <a:r>
              <a:rPr lang="it-IT" sz="1100" dirty="0"/>
              <a:t>, et al., ArXiv.org (2024)</a:t>
            </a:r>
          </a:p>
          <a:p>
            <a:r>
              <a:rPr lang="it-IT" sz="1100" b="0" i="0" u="none" strike="noStrike" baseline="0" dirty="0"/>
              <a:t>5) M.J. De Graaf, et al., </a:t>
            </a:r>
            <a:r>
              <a:rPr lang="it-IT" sz="1100" b="0" i="0" u="none" strike="noStrike" baseline="0" dirty="0" err="1"/>
              <a:t>Phys</a:t>
            </a:r>
            <a:r>
              <a:rPr lang="it-IT" sz="1100" b="0" i="0" u="none" strike="noStrike" baseline="0" dirty="0"/>
              <a:t>. Rev. (1993)</a:t>
            </a:r>
          </a:p>
          <a:p>
            <a:endParaRPr lang="it-IT" sz="1100" b="0" i="0" u="none" strike="noStrike" baseline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47133-F3F2-2876-2539-FA423445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Neutrals Crucial for Detachment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3A3546-61BC-88DE-D6D6-2AC9FF61D8C3}"/>
              </a:ext>
            </a:extLst>
          </p:cNvPr>
          <p:cNvSpPr/>
          <p:nvPr/>
        </p:nvSpPr>
        <p:spPr>
          <a:xfrm>
            <a:off x="11282680" y="6098025"/>
            <a:ext cx="543433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148A6-30C7-5F76-4F3C-B223E47599D4}"/>
              </a:ext>
            </a:extLst>
          </p:cNvPr>
          <p:cNvSpPr txBox="1"/>
          <p:nvPr/>
        </p:nvSpPr>
        <p:spPr>
          <a:xfrm>
            <a:off x="360000" y="1473362"/>
            <a:ext cx="1074615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Neutrals determine plasma dynamics near divertor </a:t>
            </a:r>
            <a:r>
              <a:rPr lang="en-US" sz="2000" baseline="30000" dirty="0">
                <a:solidFill>
                  <a:schemeClr val="tx2"/>
                </a:solidFill>
              </a:rPr>
              <a:t>1,2,3,4</a:t>
            </a:r>
            <a:br>
              <a:rPr lang="en-US" sz="2000" baseline="30000" dirty="0">
                <a:solidFill>
                  <a:schemeClr val="tx2"/>
                </a:solidFill>
              </a:rPr>
            </a:br>
            <a:endParaRPr lang="en-US" sz="19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2"/>
                </a:solidFill>
              </a:rPr>
              <a:t>Only </a:t>
            </a:r>
            <a:r>
              <a:rPr lang="en-US" sz="1900" b="1" dirty="0">
                <a:solidFill>
                  <a:schemeClr val="tx2"/>
                </a:solidFill>
              </a:rPr>
              <a:t>passive</a:t>
            </a:r>
            <a:r>
              <a:rPr lang="en-US" sz="1900" dirty="0">
                <a:solidFill>
                  <a:schemeClr val="tx2"/>
                </a:solidFill>
              </a:rPr>
              <a:t> </a:t>
            </a:r>
            <a:r>
              <a:rPr lang="en-US" sz="1900" b="1" dirty="0">
                <a:solidFill>
                  <a:schemeClr val="tx2"/>
                </a:solidFill>
              </a:rPr>
              <a:t>spectroscopy </a:t>
            </a:r>
            <a:r>
              <a:rPr lang="en-US" sz="1900" dirty="0">
                <a:solidFill>
                  <a:schemeClr val="tx2"/>
                </a:solidFill>
              </a:rPr>
              <a:t>measurements performed </a:t>
            </a:r>
            <a:br>
              <a:rPr lang="en-US" sz="1900" dirty="0">
                <a:solidFill>
                  <a:schemeClr val="tx2"/>
                </a:solidFill>
              </a:rPr>
            </a:br>
            <a:br>
              <a:rPr lang="en-US" sz="1900" dirty="0">
                <a:solidFill>
                  <a:schemeClr val="tx2"/>
                </a:solidFill>
              </a:rPr>
            </a:br>
            <a:r>
              <a:rPr lang="en-US" sz="1900" dirty="0">
                <a:solidFill>
                  <a:schemeClr val="tx2"/>
                </a:solidFill>
                <a:sym typeface="Wingdings" panose="05000000000000000000" pitchFamily="2" charset="2"/>
              </a:rPr>
              <a:t> No accurate </a:t>
            </a:r>
            <a:r>
              <a:rPr lang="en-US" sz="1900" b="1" dirty="0">
                <a:solidFill>
                  <a:srgbClr val="42677F"/>
                </a:solidFill>
              </a:rPr>
              <a:t>H</a:t>
            </a:r>
            <a:r>
              <a:rPr lang="en-US" sz="1900" b="1" baseline="-25000" dirty="0">
                <a:solidFill>
                  <a:srgbClr val="42677F"/>
                </a:solidFill>
              </a:rPr>
              <a:t>2</a:t>
            </a:r>
            <a:r>
              <a:rPr lang="en-US" sz="1900" b="1" dirty="0">
                <a:solidFill>
                  <a:srgbClr val="42677F"/>
                </a:solidFill>
              </a:rPr>
              <a:t>(ν</a:t>
            </a:r>
            <a:r>
              <a:rPr lang="en-GB" sz="1900" b="1" dirty="0">
                <a:solidFill>
                  <a:srgbClr val="42677F"/>
                </a:solidFill>
              </a:rPr>
              <a:t>,J</a:t>
            </a:r>
            <a:r>
              <a:rPr lang="en-US" sz="1900" b="1" dirty="0">
                <a:solidFill>
                  <a:srgbClr val="42677F"/>
                </a:solidFill>
              </a:rPr>
              <a:t>)</a:t>
            </a:r>
            <a:r>
              <a:rPr lang="en-US" sz="1900" b="1" dirty="0">
                <a:solidFill>
                  <a:srgbClr val="FF0000"/>
                </a:solidFill>
              </a:rPr>
              <a:t> </a:t>
            </a:r>
            <a:r>
              <a:rPr lang="en-US" sz="1900" dirty="0">
                <a:solidFill>
                  <a:schemeClr val="tx2"/>
                </a:solidFill>
                <a:sym typeface="Wingdings" panose="05000000000000000000" pitchFamily="2" charset="2"/>
              </a:rPr>
              <a:t>electronic ground state information!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B85E19-6C8E-5941-D6DF-DD0CB1E993C8}"/>
              </a:ext>
            </a:extLst>
          </p:cNvPr>
          <p:cNvSpPr txBox="1"/>
          <p:nvPr/>
        </p:nvSpPr>
        <p:spPr>
          <a:xfrm>
            <a:off x="474300" y="3572548"/>
            <a:ext cx="5078775" cy="220060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n-US" sz="1000" b="1" dirty="0">
              <a:solidFill>
                <a:schemeClr val="tx2"/>
              </a:solidFill>
            </a:endParaRPr>
          </a:p>
          <a:p>
            <a:r>
              <a:rPr lang="en-US" sz="1900" b="1" dirty="0">
                <a:solidFill>
                  <a:schemeClr val="tx2"/>
                </a:solidFill>
              </a:rPr>
              <a:t>Ion sinks essential for detachment</a:t>
            </a:r>
            <a:r>
              <a:rPr lang="en-US" baseline="30000" dirty="0">
                <a:solidFill>
                  <a:schemeClr val="tx2"/>
                </a:solidFill>
              </a:rPr>
              <a:t> 2,4</a:t>
            </a:r>
            <a:br>
              <a:rPr lang="en-US" baseline="30000" dirty="0">
                <a:solidFill>
                  <a:schemeClr val="tx2"/>
                </a:solidFill>
              </a:rPr>
            </a:br>
            <a:br>
              <a:rPr lang="en-US" baseline="30000" dirty="0">
                <a:solidFill>
                  <a:schemeClr val="tx2"/>
                </a:solidFill>
              </a:rPr>
            </a:br>
            <a:r>
              <a:rPr lang="en-US" sz="1900" dirty="0">
                <a:solidFill>
                  <a:schemeClr val="tx2"/>
                </a:solidFill>
              </a:rPr>
              <a:t>Important example:</a:t>
            </a:r>
            <a:br>
              <a:rPr lang="en-US" sz="1900" dirty="0">
                <a:solidFill>
                  <a:schemeClr val="tx2"/>
                </a:solidFill>
              </a:rPr>
            </a:br>
            <a:endParaRPr lang="en-US" sz="1900" b="1" dirty="0">
              <a:solidFill>
                <a:schemeClr val="tx2"/>
              </a:solidFill>
            </a:endParaRPr>
          </a:p>
          <a:p>
            <a:r>
              <a:rPr lang="en-US" sz="1900" b="1" dirty="0">
                <a:solidFill>
                  <a:schemeClr val="tx2"/>
                </a:solidFill>
              </a:rPr>
              <a:t>CX</a:t>
            </a:r>
            <a:r>
              <a:rPr lang="en-US" sz="1900" b="1" dirty="0">
                <a:solidFill>
                  <a:srgbClr val="42677F"/>
                </a:solidFill>
              </a:rPr>
              <a:t>:    </a:t>
            </a:r>
            <a:r>
              <a:rPr lang="en-US" sz="1900" dirty="0">
                <a:solidFill>
                  <a:srgbClr val="42677F"/>
                </a:solidFill>
              </a:rPr>
              <a:t> </a:t>
            </a:r>
            <a:r>
              <a:rPr lang="en-US" sz="1900" dirty="0">
                <a:solidFill>
                  <a:srgbClr val="FF0000"/>
                </a:solidFill>
              </a:rPr>
              <a:t>H</a:t>
            </a:r>
            <a:r>
              <a:rPr lang="en-US" sz="1900" baseline="-25000" dirty="0">
                <a:solidFill>
                  <a:srgbClr val="FF0000"/>
                </a:solidFill>
              </a:rPr>
              <a:t>2</a:t>
            </a:r>
            <a:r>
              <a:rPr lang="en-GB" sz="1900" dirty="0">
                <a:solidFill>
                  <a:srgbClr val="FF0000"/>
                </a:solidFill>
              </a:rPr>
              <a:t>(</a:t>
            </a:r>
            <a:r>
              <a:rPr lang="en-US" sz="1900" dirty="0">
                <a:solidFill>
                  <a:srgbClr val="FF0000"/>
                </a:solidFill>
              </a:rPr>
              <a:t>ν</a:t>
            </a:r>
            <a:r>
              <a:rPr lang="en-GB" sz="1900" dirty="0">
                <a:solidFill>
                  <a:srgbClr val="FF0000"/>
                </a:solidFill>
              </a:rPr>
              <a:t>,J)</a:t>
            </a:r>
            <a:r>
              <a:rPr lang="en-GB" sz="1900" dirty="0">
                <a:solidFill>
                  <a:srgbClr val="42677F"/>
                </a:solidFill>
              </a:rPr>
              <a:t> + H</a:t>
            </a:r>
            <a:r>
              <a:rPr lang="en-US" sz="1900" baseline="30000" dirty="0">
                <a:solidFill>
                  <a:srgbClr val="42677F"/>
                </a:solidFill>
              </a:rPr>
              <a:t>+</a:t>
            </a:r>
            <a:r>
              <a:rPr lang="en-GB" sz="1900" dirty="0">
                <a:solidFill>
                  <a:srgbClr val="42677F"/>
                </a:solidFill>
              </a:rPr>
              <a:t> </a:t>
            </a:r>
            <a:r>
              <a:rPr lang="en-GB" sz="1900" dirty="0">
                <a:solidFill>
                  <a:srgbClr val="42677F"/>
                </a:solidFill>
                <a:ea typeface="Yu Mincho Demibold" panose="020B0400000000000000" pitchFamily="18" charset="-128"/>
              </a:rPr>
              <a:t>→</a:t>
            </a:r>
            <a:r>
              <a:rPr lang="en-US" sz="1900" dirty="0">
                <a:solidFill>
                  <a:srgbClr val="42677F"/>
                </a:solidFill>
              </a:rPr>
              <a:t> H</a:t>
            </a:r>
            <a:r>
              <a:rPr lang="en-US" sz="1900" baseline="-25000" dirty="0">
                <a:solidFill>
                  <a:srgbClr val="42677F"/>
                </a:solidFill>
              </a:rPr>
              <a:t>2</a:t>
            </a:r>
            <a:r>
              <a:rPr lang="en-US" sz="1900" baseline="30000" dirty="0">
                <a:solidFill>
                  <a:srgbClr val="42677F"/>
                </a:solidFill>
              </a:rPr>
              <a:t>+</a:t>
            </a:r>
            <a:r>
              <a:rPr lang="en-GB" sz="1900" dirty="0">
                <a:solidFill>
                  <a:srgbClr val="42677F"/>
                </a:solidFill>
                <a:ea typeface="Yu Mincho Demibold" panose="020B0400000000000000" pitchFamily="18" charset="-128"/>
              </a:rPr>
              <a:t> + H</a:t>
            </a:r>
            <a:r>
              <a:rPr lang="en-GB" sz="1900" baseline="30000" dirty="0">
                <a:solidFill>
                  <a:srgbClr val="42677F"/>
                </a:solidFill>
                <a:ea typeface="Yu Mincho Demibold" panose="020B0400000000000000" pitchFamily="18" charset="-128"/>
              </a:rPr>
              <a:t>*</a:t>
            </a:r>
            <a:endParaRPr lang="en-US" sz="1900" dirty="0">
              <a:solidFill>
                <a:srgbClr val="42677F"/>
              </a:solidFill>
            </a:endParaRPr>
          </a:p>
          <a:p>
            <a:br>
              <a:rPr lang="en-US" sz="1000" b="1" dirty="0">
                <a:solidFill>
                  <a:srgbClr val="42677F"/>
                </a:solidFill>
              </a:rPr>
            </a:br>
            <a:endParaRPr lang="en-US" sz="1000" b="1" dirty="0">
              <a:solidFill>
                <a:srgbClr val="42677F"/>
              </a:solidFill>
            </a:endParaRPr>
          </a:p>
          <a:p>
            <a:r>
              <a:rPr lang="en-US" sz="1900" b="1" dirty="0">
                <a:solidFill>
                  <a:srgbClr val="42677F"/>
                </a:solidFill>
              </a:rPr>
              <a:t>MAR: </a:t>
            </a:r>
            <a:r>
              <a:rPr lang="en-US" sz="1900" dirty="0">
                <a:solidFill>
                  <a:srgbClr val="42677F"/>
                </a:solidFill>
              </a:rPr>
              <a:t>e</a:t>
            </a:r>
            <a:r>
              <a:rPr lang="en-US" sz="1900" b="1" baseline="30000" dirty="0">
                <a:solidFill>
                  <a:srgbClr val="42677F"/>
                </a:solidFill>
              </a:rPr>
              <a:t>-  </a:t>
            </a:r>
            <a:r>
              <a:rPr lang="en-GB" sz="1900" dirty="0">
                <a:solidFill>
                  <a:srgbClr val="42677F"/>
                </a:solidFill>
                <a:ea typeface="Yu Mincho Demibold" panose="020B0400000000000000" pitchFamily="18" charset="-128"/>
              </a:rPr>
              <a:t>+ </a:t>
            </a:r>
            <a:r>
              <a:rPr lang="en-US" sz="1900" dirty="0">
                <a:solidFill>
                  <a:srgbClr val="42677F"/>
                </a:solidFill>
              </a:rPr>
              <a:t>H</a:t>
            </a:r>
            <a:r>
              <a:rPr lang="en-US" sz="1900" baseline="-25000" dirty="0">
                <a:solidFill>
                  <a:srgbClr val="42677F"/>
                </a:solidFill>
              </a:rPr>
              <a:t>2</a:t>
            </a:r>
            <a:r>
              <a:rPr lang="en-US" sz="1900" baseline="30000" dirty="0">
                <a:solidFill>
                  <a:srgbClr val="42677F"/>
                </a:solidFill>
              </a:rPr>
              <a:t>+</a:t>
            </a:r>
            <a:r>
              <a:rPr lang="en-GB" sz="1900" dirty="0">
                <a:solidFill>
                  <a:srgbClr val="42677F"/>
                </a:solidFill>
                <a:ea typeface="Yu Mincho Demibold" panose="020B0400000000000000" pitchFamily="18" charset="-128"/>
              </a:rPr>
              <a:t> → 2H</a:t>
            </a:r>
            <a:endParaRPr lang="en-US" sz="1900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1BA5CFA-31F7-E8B0-1A89-1324C5F3D589}"/>
              </a:ext>
            </a:extLst>
          </p:cNvPr>
          <p:cNvCxnSpPr>
            <a:cxnSpLocks/>
          </p:cNvCxnSpPr>
          <p:nvPr/>
        </p:nvCxnSpPr>
        <p:spPr>
          <a:xfrm>
            <a:off x="5069637" y="4580516"/>
            <a:ext cx="139550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05F60C1-49CA-5AEA-057C-01E20989CFFF}"/>
              </a:ext>
            </a:extLst>
          </p:cNvPr>
          <p:cNvSpPr txBox="1"/>
          <p:nvPr/>
        </p:nvSpPr>
        <p:spPr>
          <a:xfrm>
            <a:off x="6475621" y="4079054"/>
            <a:ext cx="5078775" cy="9848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chemeClr val="tx2"/>
                </a:solidFill>
              </a:rPr>
              <a:t>Endothermic reaction; </a:t>
            </a:r>
            <a:r>
              <a:rPr lang="en-US" sz="1900" dirty="0">
                <a:solidFill>
                  <a:srgbClr val="42677F"/>
                </a:solidFill>
              </a:rPr>
              <a:t>ν≥4</a:t>
            </a:r>
            <a:r>
              <a:rPr lang="en-US" sz="1900" b="1" dirty="0">
                <a:solidFill>
                  <a:srgbClr val="42677F"/>
                </a:solidFill>
              </a:rPr>
              <a:t> </a:t>
            </a:r>
            <a:r>
              <a:rPr lang="en-GB" sz="1900" dirty="0">
                <a:solidFill>
                  <a:schemeClr val="tx2"/>
                </a:solidFill>
              </a:rPr>
              <a:t>needed</a:t>
            </a:r>
            <a:r>
              <a:rPr lang="en-US" sz="2000" baseline="30000" dirty="0">
                <a:solidFill>
                  <a:schemeClr val="tx2"/>
                </a:solidFill>
              </a:rPr>
              <a:t> 5</a:t>
            </a:r>
            <a:endParaRPr lang="en-US" sz="1900" dirty="0">
              <a:solidFill>
                <a:schemeClr val="tx2"/>
              </a:solidFill>
            </a:endParaRPr>
          </a:p>
          <a:p>
            <a:endParaRPr lang="en-US" sz="1900" dirty="0">
              <a:solidFill>
                <a:schemeClr val="tx2"/>
              </a:solidFill>
            </a:endParaRPr>
          </a:p>
          <a:p>
            <a:r>
              <a:rPr lang="en-US" sz="1900" b="1" dirty="0">
                <a:solidFill>
                  <a:schemeClr val="tx2"/>
                </a:solidFill>
              </a:rPr>
              <a:t>But what is </a:t>
            </a:r>
            <a:r>
              <a:rPr lang="en-US" sz="1900" b="1" dirty="0">
                <a:solidFill>
                  <a:srgbClr val="FF0000"/>
                </a:solidFill>
              </a:rPr>
              <a:t>H</a:t>
            </a:r>
            <a:r>
              <a:rPr lang="en-US" sz="1900" b="1" baseline="-25000" dirty="0">
                <a:solidFill>
                  <a:srgbClr val="FF0000"/>
                </a:solidFill>
              </a:rPr>
              <a:t>2</a:t>
            </a:r>
            <a:r>
              <a:rPr lang="en-US" sz="1900" b="1" dirty="0">
                <a:solidFill>
                  <a:srgbClr val="FF0000"/>
                </a:solidFill>
              </a:rPr>
              <a:t>(ν</a:t>
            </a:r>
            <a:r>
              <a:rPr lang="en-GB" sz="1900" b="1" dirty="0">
                <a:solidFill>
                  <a:srgbClr val="FF0000"/>
                </a:solidFill>
              </a:rPr>
              <a:t>,J</a:t>
            </a:r>
            <a:r>
              <a:rPr lang="en-US" sz="1900" b="1" dirty="0">
                <a:solidFill>
                  <a:srgbClr val="FF0000"/>
                </a:solidFill>
              </a:rPr>
              <a:t>)</a:t>
            </a:r>
            <a:r>
              <a:rPr lang="en-US" sz="1900" b="1" dirty="0">
                <a:solidFill>
                  <a:schemeClr val="tx2"/>
                </a:solidFill>
              </a:rPr>
              <a:t> density?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67D595-1FB7-8CB9-6F52-F2205DDFC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5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174FC-5410-695C-AE65-90520D99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93730DE-2F27-A865-C0C2-686EF83D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5" y="1756182"/>
            <a:ext cx="10515600" cy="681354"/>
          </a:xfrm>
        </p:spPr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5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D3F9A93-42BA-4180-9092-EC024528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5" y="2615114"/>
            <a:ext cx="10515600" cy="1500187"/>
          </a:xfrm>
        </p:spPr>
        <p:txBody>
          <a:bodyPr/>
          <a:lstStyle/>
          <a:p>
            <a:r>
              <a:rPr lang="en-GB" dirty="0"/>
              <a:t>Preliminary BOXCARS </a:t>
            </a:r>
            <a:br>
              <a:rPr lang="en-GB" dirty="0"/>
            </a:br>
            <a:r>
              <a:rPr lang="en-GB" dirty="0"/>
              <a:t>results on Magnum-PSI</a:t>
            </a:r>
          </a:p>
        </p:txBody>
      </p:sp>
    </p:spTree>
    <p:extLst>
      <p:ext uri="{BB962C8B-B14F-4D97-AF65-F5344CB8AC3E}">
        <p14:creationId xmlns:p14="http://schemas.microsoft.com/office/powerpoint/2010/main" val="16473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FF4B-3D73-6D8A-92BE-4C411CF69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3A9E9685-EC41-39A0-80C9-4763D77B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57288" cy="1130400"/>
          </a:xfrm>
        </p:spPr>
        <p:txBody>
          <a:bodyPr anchor="b">
            <a:normAutofit/>
          </a:bodyPr>
          <a:lstStyle/>
          <a:p>
            <a:r>
              <a:rPr lang="en-US" dirty="0"/>
              <a:t>Good news: first H</a:t>
            </a:r>
            <a:r>
              <a:rPr lang="en-US" baseline="-25000" dirty="0"/>
              <a:t>2</a:t>
            </a:r>
            <a:r>
              <a:rPr lang="en-US" dirty="0"/>
              <a:t> data on Magnum!</a:t>
            </a:r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808F7-7975-EABE-67F3-D4D0402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F37A84-7082-40C9-9DDD-B84790AA2399}" type="datetime1">
              <a:rPr lang="en-GB" smtClean="0"/>
              <a:pPr>
                <a:spcAft>
                  <a:spcPts val="600"/>
                </a:spcAft>
              </a:pPr>
              <a:t>24/03/2025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FB21A-6393-14F6-7871-C385E1723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K. Schutjes | WP PWIE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3BF1B-F615-DD06-8303-C1745B76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26CF14-CA55-4C05-9804-096C821AFF5B}" type="slidenum">
              <a:rPr lang="nl-NL" smtClean="0"/>
              <a:pPr>
                <a:spcAft>
                  <a:spcPts val="600"/>
                </a:spcAft>
              </a:pPr>
              <a:t>31</a:t>
            </a:fld>
            <a:endParaRPr lang="nl-NL"/>
          </a:p>
        </p:txBody>
      </p:sp>
      <p:pic>
        <p:nvPicPr>
          <p:cNvPr id="12" name="Picture 11" descr="A graph of a blue line&#10;&#10;AI-generated content may be incorrect.">
            <a:extLst>
              <a:ext uri="{FF2B5EF4-FFF2-40B4-BE49-F238E27FC236}">
                <a16:creationId xmlns:a16="http://schemas.microsoft.com/office/drawing/2014/main" id="{3154067F-A534-FB4F-F412-9933F2C8A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8" y="1451746"/>
            <a:ext cx="6260968" cy="4695726"/>
          </a:xfrm>
          <a:prstGeom prst="rect">
            <a:avLst/>
          </a:prstGeom>
        </p:spPr>
      </p:pic>
      <p:pic>
        <p:nvPicPr>
          <p:cNvPr id="14" name="Picture 13" descr="A graph with a line&#10;&#10;AI-generated content may be incorrect.">
            <a:extLst>
              <a:ext uri="{FF2B5EF4-FFF2-40B4-BE49-F238E27FC236}">
                <a16:creationId xmlns:a16="http://schemas.microsoft.com/office/drawing/2014/main" id="{8734E140-A2ED-E90B-037F-5BE82DEA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47" y="1439714"/>
            <a:ext cx="6260968" cy="46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B71B-79BF-1048-C504-07AB27687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41CB5715-DFBA-A7C2-0D05-8C4BF2E2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57288" cy="1130400"/>
          </a:xfrm>
        </p:spPr>
        <p:txBody>
          <a:bodyPr anchor="b">
            <a:normAutofit/>
          </a:bodyPr>
          <a:lstStyle/>
          <a:p>
            <a:r>
              <a:rPr lang="en-US" dirty="0"/>
              <a:t>Bad news: unable to reach sensitivities from lab</a:t>
            </a:r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42C9D-046A-2BCB-D67C-478B6258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F37A84-7082-40C9-9DDD-B84790AA2399}" type="datetime1">
              <a:rPr lang="en-GB" smtClean="0"/>
              <a:pPr>
                <a:spcAft>
                  <a:spcPts val="600"/>
                </a:spcAft>
              </a:pPr>
              <a:t>24/03/2025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3891D-1D8A-3A12-9B33-D1E539966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K. Schutjes | WP PWIE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05361-8CFB-EA28-A4C9-E188EC1E6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26CF14-CA55-4C05-9804-096C821AFF5B}" type="slidenum">
              <a:rPr lang="nl-NL" smtClean="0"/>
              <a:pPr>
                <a:spcAft>
                  <a:spcPts val="600"/>
                </a:spcAft>
              </a:pPr>
              <a:t>32</a:t>
            </a:fld>
            <a:endParaRPr lang="nl-NL"/>
          </a:p>
        </p:txBody>
      </p:sp>
      <p:pic>
        <p:nvPicPr>
          <p:cNvPr id="6" name="Picture 5" descr="A graph with blue lines&#10;&#10;AI-generated content may be incorrect.">
            <a:extLst>
              <a:ext uri="{FF2B5EF4-FFF2-40B4-BE49-F238E27FC236}">
                <a16:creationId xmlns:a16="http://schemas.microsoft.com/office/drawing/2014/main" id="{9C75BD61-46DB-0FE0-7AED-B8D5A8B6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60" y="1414542"/>
            <a:ext cx="6293590" cy="4720192"/>
          </a:xfrm>
          <a:prstGeom prst="rect">
            <a:avLst/>
          </a:prstGeom>
        </p:spPr>
      </p:pic>
      <p:sp>
        <p:nvSpPr>
          <p:cNvPr id="7" name="Tijdelijke aanduiding voor inhoud 15">
            <a:extLst>
              <a:ext uri="{FF2B5EF4-FFF2-40B4-BE49-F238E27FC236}">
                <a16:creationId xmlns:a16="http://schemas.microsoft.com/office/drawing/2014/main" id="{099A467D-2039-2EB6-AC07-A91E37AF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89" y="1741466"/>
            <a:ext cx="5129271" cy="413643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Background signal observed in windows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Higher rovibrational states not measured</a:t>
            </a:r>
          </a:p>
          <a:p>
            <a:pPr algn="l">
              <a:lnSpc>
                <a:spcPct val="150000"/>
              </a:lnSpc>
            </a:pP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4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17039-F862-7493-D841-F8FA99A4C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D81B52CE-EDCB-7818-9998-5C9B1494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57288" cy="1130400"/>
          </a:xfrm>
        </p:spPr>
        <p:txBody>
          <a:bodyPr anchor="b">
            <a:normAutofit/>
          </a:bodyPr>
          <a:lstStyle/>
          <a:p>
            <a:r>
              <a:rPr lang="en-US" dirty="0"/>
              <a:t>Bad news: unable to reach sensitivities from lab</a:t>
            </a:r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6B359-88FB-313E-62E4-D397157C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0F37A84-7082-40C9-9DDD-B84790AA2399}" type="datetime1">
              <a:rPr lang="en-GB" smtClean="0"/>
              <a:pPr>
                <a:spcAft>
                  <a:spcPts val="600"/>
                </a:spcAft>
              </a:pPr>
              <a:t>24/03/2025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C43A63-45FF-2620-E486-8C53AF46F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K. Schutjes | WP PWIE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71483-71C6-66A7-EFC7-4562808D7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26CF14-CA55-4C05-9804-096C821AFF5B}" type="slidenum">
              <a:rPr lang="nl-NL" smtClean="0"/>
              <a:pPr>
                <a:spcAft>
                  <a:spcPts val="600"/>
                </a:spcAft>
              </a:pPr>
              <a:t>33</a:t>
            </a:fld>
            <a:endParaRPr lang="nl-NL"/>
          </a:p>
        </p:txBody>
      </p:sp>
      <p:pic>
        <p:nvPicPr>
          <p:cNvPr id="6" name="Picture 5" descr="A graph with blue lines&#10;&#10;AI-generated content may be incorrect.">
            <a:extLst>
              <a:ext uri="{FF2B5EF4-FFF2-40B4-BE49-F238E27FC236}">
                <a16:creationId xmlns:a16="http://schemas.microsoft.com/office/drawing/2014/main" id="{7E8291A9-3706-5924-94D5-7EF8CBC9D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60" y="1414542"/>
            <a:ext cx="6293590" cy="4720192"/>
          </a:xfrm>
          <a:prstGeom prst="rect">
            <a:avLst/>
          </a:prstGeom>
        </p:spPr>
      </p:pic>
      <p:sp>
        <p:nvSpPr>
          <p:cNvPr id="7" name="Tijdelijke aanduiding voor inhoud 15">
            <a:extLst>
              <a:ext uri="{FF2B5EF4-FFF2-40B4-BE49-F238E27FC236}">
                <a16:creationId xmlns:a16="http://schemas.microsoft.com/office/drawing/2014/main" id="{551DF9FB-870E-8FEB-47B2-E28233C8C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89" y="1741466"/>
            <a:ext cx="5129271" cy="439326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Background signal observed in windows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Higher rovibrational states not measured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Background may be supressed with filters or  filtered out with displacement prism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Use bandpass filters to remove lasers before fluorescence generation</a:t>
            </a:r>
          </a:p>
        </p:txBody>
      </p:sp>
    </p:spTree>
    <p:extLst>
      <p:ext uri="{BB962C8B-B14F-4D97-AF65-F5344CB8AC3E}">
        <p14:creationId xmlns:p14="http://schemas.microsoft.com/office/powerpoint/2010/main" val="321738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6E1E50-29C6-40D5-B3BD-52BDF76A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5" y="1756182"/>
            <a:ext cx="10515600" cy="681354"/>
          </a:xfrm>
        </p:spPr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6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1778C9-497B-4023-9523-AAAC5F5B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5" y="2615114"/>
            <a:ext cx="10515600" cy="1500187"/>
          </a:xfrm>
        </p:spPr>
        <p:txBody>
          <a:bodyPr/>
          <a:lstStyle/>
          <a:p>
            <a:r>
              <a:rPr lang="en-GB" dirty="0"/>
              <a:t>Conclusion and Outlook</a:t>
            </a:r>
          </a:p>
        </p:txBody>
      </p:sp>
    </p:spTree>
    <p:extLst>
      <p:ext uri="{BB962C8B-B14F-4D97-AF65-F5344CB8AC3E}">
        <p14:creationId xmlns:p14="http://schemas.microsoft.com/office/powerpoint/2010/main" val="36634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761DE724-B517-4AC9-9A3F-3D86791A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Outlook</a:t>
            </a:r>
            <a:endParaRPr lang="nl-NL" dirty="0"/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6433E2CA-E95A-4258-8CE3-1936F0A2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28" y="1691963"/>
            <a:ext cx="10313614" cy="41364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Goals: measure up to </a:t>
            </a:r>
            <a:r>
              <a:rPr lang="el-GR" dirty="0">
                <a:solidFill>
                  <a:schemeClr val="tx2"/>
                </a:solidFill>
              </a:rPr>
              <a:t>ν</a:t>
            </a:r>
            <a:r>
              <a:rPr lang="en-GB" dirty="0">
                <a:solidFill>
                  <a:schemeClr val="tx2"/>
                </a:solidFill>
              </a:rPr>
              <a:t>=2. Provide </a:t>
            </a:r>
            <a:r>
              <a:rPr lang="en-US" sz="1800" dirty="0">
                <a:solidFill>
                  <a:schemeClr val="tx2"/>
                </a:solidFill>
              </a:rPr>
              <a:t>H</a:t>
            </a:r>
            <a:r>
              <a:rPr lang="en-US" sz="1800" baseline="-25000" dirty="0">
                <a:solidFill>
                  <a:schemeClr val="tx2"/>
                </a:solidFill>
              </a:rPr>
              <a:t>2</a:t>
            </a:r>
            <a:r>
              <a:rPr lang="en-GB" dirty="0">
                <a:solidFill>
                  <a:schemeClr val="tx2"/>
                </a:solidFill>
              </a:rPr>
              <a:t>(</a:t>
            </a:r>
            <a:r>
              <a:rPr lang="el-GR" dirty="0">
                <a:solidFill>
                  <a:schemeClr val="tx2"/>
                </a:solidFill>
              </a:rPr>
              <a:t>ν</a:t>
            </a:r>
            <a:r>
              <a:rPr lang="en-GB" dirty="0">
                <a:solidFill>
                  <a:schemeClr val="tx2"/>
                </a:solidFill>
              </a:rPr>
              <a:t>,J) population input for fusion modelling efforts</a:t>
            </a:r>
          </a:p>
          <a:p>
            <a:pPr algn="l">
              <a:lnSpc>
                <a:spcPct val="150000"/>
              </a:lnSpc>
            </a:pPr>
            <a:endParaRPr lang="en-GB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First experiments on UPP show CARS feasibility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- Measured up to </a:t>
            </a:r>
            <a:r>
              <a:rPr lang="en-US" sz="1800" dirty="0">
                <a:solidFill>
                  <a:schemeClr val="tx2"/>
                </a:solidFill>
              </a:rPr>
              <a:t>H</a:t>
            </a:r>
            <a:r>
              <a:rPr lang="en-US" sz="1800" baseline="-25000" dirty="0">
                <a:solidFill>
                  <a:schemeClr val="tx2"/>
                </a:solidFill>
              </a:rPr>
              <a:t>2</a:t>
            </a:r>
            <a:r>
              <a:rPr lang="en-GB" dirty="0">
                <a:solidFill>
                  <a:schemeClr val="tx2"/>
                </a:solidFill>
              </a:rPr>
              <a:t>(</a:t>
            </a:r>
            <a:r>
              <a:rPr lang="el-GR" dirty="0">
                <a:solidFill>
                  <a:schemeClr val="tx2"/>
                </a:solidFill>
              </a:rPr>
              <a:t>ν</a:t>
            </a:r>
            <a:r>
              <a:rPr lang="en-GB" dirty="0">
                <a:solidFill>
                  <a:schemeClr val="tx2"/>
                </a:solidFill>
              </a:rPr>
              <a:t>=1,J=1). Axial and radial scans possible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CARS sensitivity in lab environment increased with BOXCARS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- Able to measure down to 0.1 Pa or 1e19 m</a:t>
            </a:r>
            <a:r>
              <a:rPr lang="en-GB" baseline="30000" dirty="0">
                <a:solidFill>
                  <a:schemeClr val="tx2"/>
                </a:solidFill>
              </a:rPr>
              <a:t>-3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GB" dirty="0">
                <a:solidFill>
                  <a:schemeClr val="tx2"/>
                </a:solidFill>
              </a:rPr>
              <a:t>BOXCARS on Magnum only enabled measurements of higher densities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- Supress background signal from windows using displacement prism or bandpass filters</a:t>
            </a:r>
            <a:br>
              <a:rPr lang="en-GB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5C691-1E7C-80B1-CB75-CBA33D9C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7A84-7082-40C9-9DDD-B84790AA2399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BD1ED-BC2E-6CC3-B2F4-44FE9B8E9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8A063-FE5A-2A22-6EF3-48F1BB89C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19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6E1E50-29C6-40D5-B3BD-52BDF76A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7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1778C9-497B-4023-9523-AAAC5F5B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5" y="2615114"/>
            <a:ext cx="10515600" cy="1500187"/>
          </a:xfrm>
        </p:spPr>
        <p:txBody>
          <a:bodyPr/>
          <a:lstStyle/>
          <a:p>
            <a:r>
              <a:rPr lang="nl-NL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9055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B5C1-71E2-DB15-B82B-FBFD75F7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Heat Exhaust Problem in Fusion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9D2A1E-2884-614A-4271-52ACAD99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477" y="1717397"/>
            <a:ext cx="4300373" cy="32445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849E45-FE0F-618F-3898-171B5A7D94CB}"/>
              </a:ext>
            </a:extLst>
          </p:cNvPr>
          <p:cNvSpPr txBox="1"/>
          <p:nvPr/>
        </p:nvSpPr>
        <p:spPr>
          <a:xfrm>
            <a:off x="7318719" y="5026570"/>
            <a:ext cx="42356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Melted divertor tungsten tile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Credit: B. </a:t>
            </a:r>
            <a:r>
              <a:rPr lang="en-US" sz="1200" dirty="0" err="1">
                <a:solidFill>
                  <a:schemeClr val="tx2"/>
                </a:solidFill>
              </a:rPr>
              <a:t>Lipschultz</a:t>
            </a:r>
            <a:r>
              <a:rPr lang="en-US" sz="1200" dirty="0">
                <a:solidFill>
                  <a:schemeClr val="tx2"/>
                </a:solidFill>
              </a:rPr>
              <a:t> et al. (2012)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B5A78-9C39-24D0-0303-1B21C1891C3E}"/>
              </a:ext>
            </a:extLst>
          </p:cNvPr>
          <p:cNvSpPr txBox="1"/>
          <p:nvPr/>
        </p:nvSpPr>
        <p:spPr>
          <a:xfrm>
            <a:off x="271324" y="1717397"/>
            <a:ext cx="556732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Heat load to ITER divertor must always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remain under threshold value</a:t>
            </a:r>
            <a:endParaRPr lang="en-US" baseline="30000" dirty="0">
              <a:solidFill>
                <a:schemeClr val="tx2"/>
              </a:solidFill>
            </a:endParaRPr>
          </a:p>
          <a:p>
            <a:pPr algn="l"/>
            <a:endParaRPr lang="en-US" baseline="300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30DB5A-8EA9-C125-A8C2-EBC2F2EB3D7D}"/>
              </a:ext>
            </a:extLst>
          </p:cNvPr>
          <p:cNvCxnSpPr>
            <a:cxnSpLocks/>
            <a:stCxn id="16" idx="2"/>
            <a:endCxn id="21" idx="0"/>
          </p:cNvCxnSpPr>
          <p:nvPr/>
        </p:nvCxnSpPr>
        <p:spPr>
          <a:xfrm>
            <a:off x="3054984" y="2548394"/>
            <a:ext cx="0" cy="6436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060065-4FA6-78CD-C26C-E7D328BD516D}"/>
              </a:ext>
            </a:extLst>
          </p:cNvPr>
          <p:cNvSpPr txBox="1"/>
          <p:nvPr/>
        </p:nvSpPr>
        <p:spPr>
          <a:xfrm>
            <a:off x="271324" y="3192037"/>
            <a:ext cx="5567320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l"/>
            <a:endParaRPr lang="en-US" baseline="30000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Mitigation of loads essential.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Use </a:t>
            </a:r>
            <a:r>
              <a:rPr lang="en-US" b="1" dirty="0">
                <a:solidFill>
                  <a:schemeClr val="tx2"/>
                </a:solidFill>
              </a:rPr>
              <a:t>plasma detachment</a:t>
            </a:r>
          </a:p>
          <a:p>
            <a:pPr algn="ctr"/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AC2E2A-08D1-F521-6087-3BEEEF4B387E}"/>
              </a:ext>
            </a:extLst>
          </p:cNvPr>
          <p:cNvSpPr txBox="1"/>
          <p:nvPr/>
        </p:nvSpPr>
        <p:spPr>
          <a:xfrm>
            <a:off x="271324" y="4746262"/>
            <a:ext cx="5567320" cy="933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endParaRPr lang="en-US" baseline="30000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 Simulations disagree with experimental results.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Impact on future devices?</a:t>
            </a:r>
          </a:p>
          <a:p>
            <a:pPr algn="ctr"/>
            <a:endParaRPr lang="en-US" sz="1000" baseline="30000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707FD9-D26A-6BC3-D335-D7BA80022451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3054984" y="4207700"/>
            <a:ext cx="0" cy="5385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32F4A-2EAA-4D02-197D-EB5CE0C6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2E28-F37A-410E-9A41-754E187E3E8F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F0CF3-58FF-B8F5-DB2B-06B593BFB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780B7-88FF-E957-3230-9B47FE421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21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064E9BC-57EC-3019-8965-941FCC9C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88" y="1820863"/>
            <a:ext cx="6828149" cy="4139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E5CE98-8694-E66F-7F48-9E0B890E1B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Measuring higher </a:t>
            </a:r>
            <a:r>
              <a:rPr lang="en-US" dirty="0">
                <a:solidFill>
                  <a:schemeClr val="tx2"/>
                </a:solidFill>
              </a:rPr>
              <a:t>vibrational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n-US" dirty="0"/>
              <a:t>states: </a:t>
            </a:r>
            <a:br>
              <a:rPr lang="en-US" dirty="0"/>
            </a:br>
            <a:r>
              <a:rPr lang="en-US" dirty="0"/>
              <a:t>Future plans for a VUV-LIF setup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9F3BF4-AEE6-8108-E0AD-05DC4FF01A92}"/>
              </a:ext>
            </a:extLst>
          </p:cNvPr>
          <p:cNvSpPr txBox="1"/>
          <p:nvPr/>
        </p:nvSpPr>
        <p:spPr>
          <a:xfrm>
            <a:off x="421904" y="1595954"/>
            <a:ext cx="45910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CARS: only up to </a:t>
            </a:r>
            <a:r>
              <a:rPr lang="el-GR" dirty="0">
                <a:solidFill>
                  <a:schemeClr val="tx2"/>
                </a:solidFill>
              </a:rPr>
              <a:t>ν</a:t>
            </a:r>
            <a:r>
              <a:rPr lang="en-GB" dirty="0">
                <a:solidFill>
                  <a:schemeClr val="tx2"/>
                </a:solidFill>
              </a:rPr>
              <a:t>=2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VUV-LIF: </a:t>
            </a:r>
            <a:r>
              <a:rPr lang="en-GB" b="1" dirty="0">
                <a:solidFill>
                  <a:schemeClr val="tx2"/>
                </a:solidFill>
              </a:rPr>
              <a:t>V</a:t>
            </a:r>
            <a:r>
              <a:rPr lang="en-GB" dirty="0">
                <a:solidFill>
                  <a:schemeClr val="tx2"/>
                </a:solidFill>
              </a:rPr>
              <a:t>acuum </a:t>
            </a:r>
            <a:r>
              <a:rPr lang="en-GB" b="1" dirty="0" err="1">
                <a:solidFill>
                  <a:schemeClr val="tx2"/>
                </a:solidFill>
              </a:rPr>
              <a:t>U</a:t>
            </a:r>
            <a:r>
              <a:rPr lang="en-GB" dirty="0" err="1">
                <a:solidFill>
                  <a:schemeClr val="tx2"/>
                </a:solidFill>
              </a:rPr>
              <a:t>ltra</a:t>
            </a:r>
            <a:r>
              <a:rPr lang="en-GB" b="1" dirty="0" err="1">
                <a:solidFill>
                  <a:schemeClr val="tx2"/>
                </a:solidFill>
              </a:rPr>
              <a:t>V</a:t>
            </a:r>
            <a:r>
              <a:rPr lang="en-GB" dirty="0" err="1">
                <a:solidFill>
                  <a:schemeClr val="tx2"/>
                </a:solidFill>
              </a:rPr>
              <a:t>iolet</a:t>
            </a:r>
            <a:r>
              <a:rPr lang="en-GB" dirty="0">
                <a:solidFill>
                  <a:schemeClr val="tx2"/>
                </a:solidFill>
              </a:rPr>
              <a:t> LIF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- Excite electronic ground states to higher states; measure fluorescence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Generate VUV light with a ‘Raman cell’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- N</a:t>
            </a:r>
            <a:r>
              <a:rPr lang="en-GB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cooled H</a:t>
            </a:r>
            <a:r>
              <a:rPr lang="en-GB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 cell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All in vacuum!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Monitor signal with VUV spectrometers, calibrate with CARS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2E572-36FA-8C72-30B8-95C83716ED81}"/>
              </a:ext>
            </a:extLst>
          </p:cNvPr>
          <p:cNvSpPr/>
          <p:nvPr/>
        </p:nvSpPr>
        <p:spPr>
          <a:xfrm>
            <a:off x="11343376" y="6073200"/>
            <a:ext cx="426720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986CBE4-3E6C-5219-E9E6-7100012F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</p:spPr>
        <p:txBody>
          <a:bodyPr/>
          <a:lstStyle/>
          <a:p>
            <a:fld id="{70556CE2-B03E-47AD-AE5F-FAD8AE944768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C3ECB-ED6F-1D0A-2CFA-E196ADD07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34446-EEEF-E62F-A963-76ADE6E24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497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41BAC-1F36-DF37-3BD6-3A56E9E7DDC4}"/>
              </a:ext>
            </a:extLst>
          </p:cNvPr>
          <p:cNvSpPr txBox="1"/>
          <p:nvPr/>
        </p:nvSpPr>
        <p:spPr>
          <a:xfrm>
            <a:off x="437175" y="1764604"/>
            <a:ext cx="113176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Directly measure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H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en-US" sz="2800" b="1" dirty="0">
                <a:solidFill>
                  <a:schemeClr val="tx2"/>
                </a:solidFill>
              </a:rPr>
              <a:t>(</a:t>
            </a:r>
            <a:r>
              <a:rPr lang="el-GR" sz="2800" b="1" dirty="0">
                <a:solidFill>
                  <a:schemeClr val="tx2"/>
                </a:solidFill>
              </a:rPr>
              <a:t>ν</a:t>
            </a:r>
            <a:r>
              <a:rPr lang="en-GB" sz="2800" b="1" dirty="0">
                <a:solidFill>
                  <a:schemeClr val="tx2"/>
                </a:solidFill>
              </a:rPr>
              <a:t>,J</a:t>
            </a:r>
            <a:r>
              <a:rPr lang="en-US" sz="2800" b="1" dirty="0">
                <a:solidFill>
                  <a:schemeClr val="tx2"/>
                </a:solidFill>
              </a:rPr>
              <a:t>) populations </a:t>
            </a:r>
            <a:br>
              <a:rPr lang="en-US" sz="2800" b="1" dirty="0">
                <a:solidFill>
                  <a:schemeClr val="tx2"/>
                </a:solidFill>
              </a:rPr>
            </a:br>
            <a:r>
              <a:rPr lang="en-US" sz="2800" b="1" dirty="0">
                <a:solidFill>
                  <a:schemeClr val="tx2"/>
                </a:solidFill>
              </a:rPr>
              <a:t>in the electronic ground state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72AFF-85C6-CD9A-A6AB-2444B8D61AC6}"/>
              </a:ext>
            </a:extLst>
          </p:cNvPr>
          <p:cNvSpPr/>
          <p:nvPr/>
        </p:nvSpPr>
        <p:spPr>
          <a:xfrm>
            <a:off x="11282680" y="6047225"/>
            <a:ext cx="543433" cy="263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5F307-C1E6-C134-21C3-A8AAF4042489}"/>
              </a:ext>
            </a:extLst>
          </p:cNvPr>
          <p:cNvSpPr txBox="1"/>
          <p:nvPr/>
        </p:nvSpPr>
        <p:spPr>
          <a:xfrm>
            <a:off x="437175" y="4234358"/>
            <a:ext cx="113176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Full </a:t>
            </a:r>
            <a:r>
              <a:rPr lang="en-US" sz="2400" b="1" dirty="0">
                <a:solidFill>
                  <a:schemeClr val="tx2"/>
                </a:solidFill>
              </a:rPr>
              <a:t>H</a:t>
            </a:r>
            <a:r>
              <a:rPr lang="en-US" sz="2400" b="1" baseline="-25000" dirty="0">
                <a:solidFill>
                  <a:schemeClr val="tx2"/>
                </a:solidFill>
              </a:rPr>
              <a:t>2</a:t>
            </a:r>
            <a:r>
              <a:rPr lang="en-US" sz="2400" b="1" dirty="0">
                <a:solidFill>
                  <a:schemeClr val="tx2"/>
                </a:solidFill>
              </a:rPr>
              <a:t>(</a:t>
            </a:r>
            <a:r>
              <a:rPr lang="el-GR" sz="2400" b="1" dirty="0">
                <a:solidFill>
                  <a:schemeClr val="tx2"/>
                </a:solidFill>
              </a:rPr>
              <a:t>ν</a:t>
            </a:r>
            <a:r>
              <a:rPr lang="en-GB" sz="2400" b="1" dirty="0">
                <a:solidFill>
                  <a:schemeClr val="tx2"/>
                </a:solidFill>
              </a:rPr>
              <a:t>,J</a:t>
            </a:r>
            <a:r>
              <a:rPr lang="en-US" sz="2400" dirty="0">
                <a:solidFill>
                  <a:schemeClr val="tx2"/>
                </a:solidFill>
              </a:rPr>
              <a:t>) overview requires two diagnostics</a:t>
            </a:r>
            <a:br>
              <a:rPr lang="en-US" sz="2400" b="1" dirty="0">
                <a:solidFill>
                  <a:schemeClr val="tx2"/>
                </a:solidFill>
              </a:rPr>
            </a:b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This talk only discusses </a:t>
            </a:r>
            <a:r>
              <a:rPr lang="en-US" sz="2400" b="1" dirty="0">
                <a:solidFill>
                  <a:schemeClr val="tx2"/>
                </a:solidFill>
              </a:rPr>
              <a:t>CARS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dirty="0">
                <a:solidFill>
                  <a:schemeClr val="tx2"/>
                </a:solidFill>
              </a:rPr>
              <a:t>oherent </a:t>
            </a: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nti-Stokes </a:t>
            </a:r>
            <a:r>
              <a:rPr lang="en-US" sz="2400" b="1" dirty="0">
                <a:solidFill>
                  <a:schemeClr val="tx2"/>
                </a:solidFill>
              </a:rPr>
              <a:t>R</a:t>
            </a:r>
            <a:r>
              <a:rPr lang="en-US" sz="2400" dirty="0">
                <a:solidFill>
                  <a:schemeClr val="tx2"/>
                </a:solidFill>
              </a:rPr>
              <a:t>aman </a:t>
            </a: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dirty="0">
                <a:solidFill>
                  <a:schemeClr val="tx2"/>
                </a:solidFill>
              </a:rPr>
              <a:t>cattering)</a:t>
            </a:r>
            <a:endParaRPr lang="nl-NL" sz="24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200E76-F76F-C917-613A-58FB1D91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6813"/>
            <a:ext cx="10957288" cy="1130400"/>
          </a:xfrm>
        </p:spPr>
        <p:txBody>
          <a:bodyPr/>
          <a:lstStyle/>
          <a:p>
            <a:r>
              <a:rPr lang="en-US" dirty="0"/>
              <a:t>Research Goal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51EB68-ACFC-C30E-2B43-CF18B7DBC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8C9F-DB86-471D-BDD6-D6B79E83B64E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7EBA0-041D-E606-E73C-AB2182EB3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2D66D-F56A-A649-A7C9-03500BA65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74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6E1E50-29C6-40D5-B3BD-52BDF76A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Section</a:t>
            </a:r>
            <a:r>
              <a:rPr lang="nl-NL" dirty="0"/>
              <a:t> 2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1778C9-497B-4023-9523-AAAC5F5B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15" y="2615114"/>
            <a:ext cx="11150616" cy="1500187"/>
          </a:xfrm>
        </p:spPr>
        <p:txBody>
          <a:bodyPr/>
          <a:lstStyle/>
          <a:p>
            <a:r>
              <a:rPr lang="nl-NL" dirty="0"/>
              <a:t>How CARS </a:t>
            </a:r>
            <a:r>
              <a:rPr lang="nl-NL" dirty="0" err="1"/>
              <a:t>can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measure</a:t>
            </a:r>
            <a:r>
              <a:rPr lang="nl-NL" dirty="0"/>
              <a:t> H</a:t>
            </a:r>
            <a:r>
              <a:rPr lang="nl-NL" baseline="-25000" dirty="0"/>
              <a:t>2 </a:t>
            </a:r>
            <a:r>
              <a:rPr lang="nl-NL" dirty="0">
                <a:solidFill>
                  <a:srgbClr val="FFFFFF"/>
                </a:solidFill>
              </a:rPr>
              <a:t>(</a:t>
            </a:r>
            <a:r>
              <a:rPr lang="el-GR" dirty="0">
                <a:solidFill>
                  <a:srgbClr val="FFFFFF"/>
                </a:solidFill>
              </a:rPr>
              <a:t>ν</a:t>
            </a:r>
            <a:r>
              <a:rPr lang="en-GB" dirty="0">
                <a:solidFill>
                  <a:srgbClr val="FFFFFF"/>
                </a:solidFill>
              </a:rPr>
              <a:t>,J)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A9C25-41DE-A955-1584-AE57186E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018C4CB6-272B-681A-2A91-92E0D41C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</a:t>
            </a:r>
            <a:r>
              <a:rPr lang="en-US" baseline="-25000" dirty="0"/>
              <a:t>2</a:t>
            </a:r>
            <a:r>
              <a:rPr lang="en-US" dirty="0"/>
              <a:t> – States we focus on</a:t>
            </a:r>
            <a:endParaRPr lang="nl-N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C315F9-B569-FFED-D59B-A23A60376971}"/>
              </a:ext>
            </a:extLst>
          </p:cNvPr>
          <p:cNvSpPr/>
          <p:nvPr/>
        </p:nvSpPr>
        <p:spPr>
          <a:xfrm>
            <a:off x="11182029" y="6041226"/>
            <a:ext cx="782665" cy="459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966C146-B7A6-69B0-E60F-F5C83A8C4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22" y="1416158"/>
            <a:ext cx="5874052" cy="478814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3BA5A-E9FB-423A-545A-193759A3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737F-C48A-46D3-874E-2E6C947A3A14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2D260-7B4D-4800-B51C-DDF8B6F28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05D70-6A97-F7EE-B405-7452411BB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0F20E-0DDF-74A5-8DC6-0BACD6B3C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A4830C67-93B4-7FD4-716D-EE035474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</a:t>
            </a:r>
            <a:r>
              <a:rPr lang="en-US" baseline="-25000" dirty="0"/>
              <a:t>2</a:t>
            </a:r>
            <a:r>
              <a:rPr lang="en-US" dirty="0"/>
              <a:t> - States we focus on</a:t>
            </a:r>
            <a:endParaRPr lang="nl-NL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2BA4DD-FFE2-04ED-1E18-1E4B1E93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45" t="81074" r="45262" b="2962"/>
          <a:stretch/>
        </p:blipFill>
        <p:spPr>
          <a:xfrm>
            <a:off x="2020439" y="2372009"/>
            <a:ext cx="6966024" cy="27811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4CC679-49E6-AA68-2AE6-088EB7883070}"/>
              </a:ext>
            </a:extLst>
          </p:cNvPr>
          <p:cNvSpPr/>
          <p:nvPr/>
        </p:nvSpPr>
        <p:spPr>
          <a:xfrm>
            <a:off x="8036747" y="4476677"/>
            <a:ext cx="1269178" cy="885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F1929-EC6C-8DBA-5E96-83AD77B5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3D03-D714-442B-B21B-35E4E9EBFB6D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C96908-9CA0-21CB-C39C-A738491DB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22C8A-DAFB-4E4C-6303-0C75BDC25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103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F34C8-1F17-62CC-B93C-1A0B74E5C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5FA1E2E7-6FF3-1C08-9C6F-DFBFA3CA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</a:t>
            </a:r>
            <a:r>
              <a:rPr lang="en-US" baseline="-25000" dirty="0"/>
              <a:t>2</a:t>
            </a:r>
            <a:r>
              <a:rPr lang="en-US" dirty="0"/>
              <a:t> - States we focus on</a:t>
            </a:r>
            <a:endParaRPr lang="nl-NL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91A7E7-F188-480B-F66B-45F67FE9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45" t="81074" r="45262" b="2962"/>
          <a:stretch/>
        </p:blipFill>
        <p:spPr>
          <a:xfrm>
            <a:off x="2020439" y="2372009"/>
            <a:ext cx="6966024" cy="27811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CFC3B0-887B-C0B5-0F71-E8E923F81318}"/>
              </a:ext>
            </a:extLst>
          </p:cNvPr>
          <p:cNvSpPr/>
          <p:nvPr/>
        </p:nvSpPr>
        <p:spPr>
          <a:xfrm>
            <a:off x="8036747" y="4476677"/>
            <a:ext cx="1269178" cy="885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023947-55FD-2C56-E1C1-74412C1E445A}"/>
              </a:ext>
            </a:extLst>
          </p:cNvPr>
          <p:cNvGrpSpPr/>
          <p:nvPr/>
        </p:nvGrpSpPr>
        <p:grpSpPr>
          <a:xfrm>
            <a:off x="4118147" y="2941488"/>
            <a:ext cx="4254327" cy="354509"/>
            <a:chOff x="7731854" y="4002810"/>
            <a:chExt cx="1763669" cy="19785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8213C-4EDC-6FF9-4E25-93B0CC536694}"/>
                </a:ext>
              </a:extLst>
            </p:cNvPr>
            <p:cNvCxnSpPr>
              <a:cxnSpLocks/>
            </p:cNvCxnSpPr>
            <p:nvPr/>
          </p:nvCxnSpPr>
          <p:spPr>
            <a:xfrm>
              <a:off x="7781196" y="4200665"/>
              <a:ext cx="152084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762E9D-A7D2-4CD0-07E4-152DEEE381B9}"/>
                </a:ext>
              </a:extLst>
            </p:cNvPr>
            <p:cNvCxnSpPr>
              <a:cxnSpLocks/>
            </p:cNvCxnSpPr>
            <p:nvPr/>
          </p:nvCxnSpPr>
          <p:spPr>
            <a:xfrm>
              <a:off x="7763006" y="4110519"/>
              <a:ext cx="164855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0E48BD-9C05-8717-C2F3-8AC78F0E4EF9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54" y="4002810"/>
              <a:ext cx="17636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B97241-CBD8-369A-3D3F-444F78FAC730}"/>
              </a:ext>
            </a:extLst>
          </p:cNvPr>
          <p:cNvGrpSpPr/>
          <p:nvPr/>
        </p:nvGrpSpPr>
        <p:grpSpPr>
          <a:xfrm>
            <a:off x="4438354" y="3660321"/>
            <a:ext cx="3067346" cy="286844"/>
            <a:chOff x="7710201" y="4002810"/>
            <a:chExt cx="1785322" cy="19785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392331-9B3A-A688-1E8F-5A6259A11B0F}"/>
                </a:ext>
              </a:extLst>
            </p:cNvPr>
            <p:cNvCxnSpPr>
              <a:cxnSpLocks/>
            </p:cNvCxnSpPr>
            <p:nvPr/>
          </p:nvCxnSpPr>
          <p:spPr>
            <a:xfrm>
              <a:off x="7781196" y="4200665"/>
              <a:ext cx="152206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AE328D-5B5F-C643-4CAA-2B5961B37DA5}"/>
                </a:ext>
              </a:extLst>
            </p:cNvPr>
            <p:cNvCxnSpPr>
              <a:cxnSpLocks/>
            </p:cNvCxnSpPr>
            <p:nvPr/>
          </p:nvCxnSpPr>
          <p:spPr>
            <a:xfrm>
              <a:off x="7763006" y="4110519"/>
              <a:ext cx="164855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1D139C-3418-89FD-A2C6-A9DED89C59D9}"/>
                </a:ext>
              </a:extLst>
            </p:cNvPr>
            <p:cNvCxnSpPr>
              <a:cxnSpLocks/>
            </p:cNvCxnSpPr>
            <p:nvPr/>
          </p:nvCxnSpPr>
          <p:spPr>
            <a:xfrm>
              <a:off x="7710201" y="4002810"/>
              <a:ext cx="178532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24F3A1-5549-53EA-7F3D-CFDB790281BB}"/>
              </a:ext>
            </a:extLst>
          </p:cNvPr>
          <p:cNvGrpSpPr/>
          <p:nvPr/>
        </p:nvGrpSpPr>
        <p:grpSpPr>
          <a:xfrm>
            <a:off x="3918105" y="2471316"/>
            <a:ext cx="5077882" cy="121798"/>
            <a:chOff x="7756858" y="4069775"/>
            <a:chExt cx="1648554" cy="19917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AA0852-B680-E7E7-C024-A8956A195268}"/>
                </a:ext>
              </a:extLst>
            </p:cNvPr>
            <p:cNvCxnSpPr>
              <a:cxnSpLocks/>
            </p:cNvCxnSpPr>
            <p:nvPr/>
          </p:nvCxnSpPr>
          <p:spPr>
            <a:xfrm>
              <a:off x="7771956" y="4268949"/>
              <a:ext cx="157262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732D20-B1E3-740A-8D40-16529B25F08A}"/>
                </a:ext>
              </a:extLst>
            </p:cNvPr>
            <p:cNvCxnSpPr>
              <a:cxnSpLocks/>
            </p:cNvCxnSpPr>
            <p:nvPr/>
          </p:nvCxnSpPr>
          <p:spPr>
            <a:xfrm>
              <a:off x="7756858" y="4069775"/>
              <a:ext cx="164855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F581D46-7B19-81A4-6E01-A89B9076472C}"/>
              </a:ext>
            </a:extLst>
          </p:cNvPr>
          <p:cNvSpPr txBox="1"/>
          <p:nvPr/>
        </p:nvSpPr>
        <p:spPr>
          <a:xfrm>
            <a:off x="9133923" y="2387892"/>
            <a:ext cx="180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J = 0,1,…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246AB4-D5F7-C298-C690-134CB7279731}"/>
              </a:ext>
            </a:extLst>
          </p:cNvPr>
          <p:cNvSpPr txBox="1"/>
          <p:nvPr/>
        </p:nvSpPr>
        <p:spPr>
          <a:xfrm>
            <a:off x="8402247" y="3012331"/>
            <a:ext cx="180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J = 0,1,…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BCCD2F-4E07-DF83-157C-4CC0E5264322}"/>
              </a:ext>
            </a:extLst>
          </p:cNvPr>
          <p:cNvSpPr txBox="1"/>
          <p:nvPr/>
        </p:nvSpPr>
        <p:spPr>
          <a:xfrm>
            <a:off x="7790677" y="3554415"/>
            <a:ext cx="180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J = 0,1,…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B516F2-0FD0-C282-D766-A8E9ECFD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EAD2-8BB3-4469-96BB-99828D093347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7D749-9537-7659-3049-261FDFD8A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5B3D4-D949-F804-24FA-0F2D5C4AF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22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E1FA4-6FAD-7166-9E46-4D67D195B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B27A32AB-06B9-300A-ED1C-A96E35A8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H</a:t>
            </a:r>
            <a:r>
              <a:rPr lang="en-US" baseline="-25000" dirty="0"/>
              <a:t>2</a:t>
            </a:r>
            <a:r>
              <a:rPr lang="en-US" dirty="0"/>
              <a:t> - CARS Explanation</a:t>
            </a:r>
            <a:endParaRPr lang="nl-NL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8D0980-5C94-2169-B5B1-82278042AD4E}"/>
              </a:ext>
            </a:extLst>
          </p:cNvPr>
          <p:cNvGrpSpPr/>
          <p:nvPr/>
        </p:nvGrpSpPr>
        <p:grpSpPr>
          <a:xfrm>
            <a:off x="6096000" y="4225352"/>
            <a:ext cx="4051983" cy="1413490"/>
            <a:chOff x="6546107" y="4011285"/>
            <a:chExt cx="3417541" cy="1221631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230F8A36-04AD-5D80-9B14-85746DF12C53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5048250"/>
              <a:ext cx="2603727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87523C4-9C98-8CCE-F81D-868C4CA76B67}"/>
                </a:ext>
              </a:extLst>
            </p:cNvPr>
            <p:cNvCxnSpPr>
              <a:cxnSpLocks/>
            </p:cNvCxnSpPr>
            <p:nvPr/>
          </p:nvCxnSpPr>
          <p:spPr>
            <a:xfrm>
              <a:off x="7359921" y="4195951"/>
              <a:ext cx="1861054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4BF29E-C21A-2816-0DED-3B83BE9DFAE3}"/>
                </a:ext>
              </a:extLst>
            </p:cNvPr>
            <p:cNvSpPr txBox="1"/>
            <p:nvPr/>
          </p:nvSpPr>
          <p:spPr>
            <a:xfrm>
              <a:off x="6756614" y="4863584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1</a:t>
              </a:r>
              <a:r>
                <a:rPr lang="en-GB" dirty="0">
                  <a:solidFill>
                    <a:schemeClr val="tx2"/>
                  </a:solidFill>
                </a:rPr>
                <a:t>=x</a:t>
              </a:r>
              <a:endParaRPr lang="nl-NL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D5EBF4B-C762-4364-FE45-F94962E2A074}"/>
                </a:ext>
              </a:extLst>
            </p:cNvPr>
            <p:cNvSpPr txBox="1"/>
            <p:nvPr/>
          </p:nvSpPr>
          <p:spPr>
            <a:xfrm>
              <a:off x="6546107" y="4011285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chemeClr val="tx2"/>
                  </a:solidFill>
                </a:rPr>
                <a:t>ν</a:t>
              </a:r>
              <a:r>
                <a:rPr lang="en-GB" baseline="-25000" dirty="0">
                  <a:solidFill>
                    <a:schemeClr val="tx2"/>
                  </a:solidFill>
                </a:rPr>
                <a:t>2</a:t>
              </a:r>
              <a:r>
                <a:rPr lang="en-GB" dirty="0">
                  <a:solidFill>
                    <a:schemeClr val="tx2"/>
                  </a:solidFill>
                </a:rPr>
                <a:t>=x+1</a:t>
              </a:r>
              <a:endParaRPr lang="nl-NL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5AAE8-1CD7-FCC0-DFB1-CEB5F6F2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E73A-4CFB-4C85-AD81-D4CADC14B1A7}" type="datetime1">
              <a:rPr lang="en-GB" smtClean="0"/>
              <a:t>24/03/2025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699C5-1712-1AFA-8B24-154A240F2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K. Schutjes | WP PWIE Meeting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61BED-ED52-B1E4-27A2-53068AA7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7" name="Tijdelijke aanduiding voor inhoud 15">
            <a:extLst>
              <a:ext uri="{FF2B5EF4-FFF2-40B4-BE49-F238E27FC236}">
                <a16:creationId xmlns:a16="http://schemas.microsoft.com/office/drawing/2014/main" id="{15427B2C-ADD2-55F8-E170-850A4C21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29" y="1691963"/>
            <a:ext cx="5334707" cy="41364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solidFill>
                  <a:schemeClr val="tx2"/>
                </a:solidFill>
              </a:rPr>
              <a:t>CARS</a:t>
            </a:r>
            <a:r>
              <a:rPr lang="en-GB" dirty="0">
                <a:solidFill>
                  <a:schemeClr val="tx2"/>
                </a:solidFill>
              </a:rPr>
              <a:t>: </a:t>
            </a:r>
            <a:r>
              <a:rPr lang="en-GB" b="1" dirty="0">
                <a:solidFill>
                  <a:schemeClr val="tx2"/>
                </a:solidFill>
              </a:rPr>
              <a:t>C</a:t>
            </a:r>
            <a:r>
              <a:rPr lang="en-GB" dirty="0">
                <a:solidFill>
                  <a:schemeClr val="tx2"/>
                </a:solidFill>
              </a:rPr>
              <a:t>oherent </a:t>
            </a:r>
            <a:r>
              <a:rPr lang="en-GB" b="1" dirty="0">
                <a:solidFill>
                  <a:schemeClr val="tx2"/>
                </a:solidFill>
              </a:rPr>
              <a:t>A</a:t>
            </a:r>
            <a:r>
              <a:rPr lang="en-GB" dirty="0">
                <a:solidFill>
                  <a:schemeClr val="tx2"/>
                </a:solidFill>
              </a:rPr>
              <a:t>nti-Stokes </a:t>
            </a:r>
            <a:r>
              <a:rPr lang="en-GB" b="1" dirty="0">
                <a:solidFill>
                  <a:schemeClr val="tx2"/>
                </a:solidFill>
              </a:rPr>
              <a:t>R</a:t>
            </a:r>
            <a:r>
              <a:rPr lang="en-GB" dirty="0">
                <a:solidFill>
                  <a:schemeClr val="tx2"/>
                </a:solidFill>
              </a:rPr>
              <a:t>aman </a:t>
            </a:r>
            <a:r>
              <a:rPr lang="en-GB" b="1" dirty="0">
                <a:solidFill>
                  <a:schemeClr val="tx2"/>
                </a:solidFill>
              </a:rPr>
              <a:t>S</a:t>
            </a:r>
            <a:r>
              <a:rPr lang="en-GB" dirty="0">
                <a:solidFill>
                  <a:schemeClr val="tx2"/>
                </a:solidFill>
              </a:rPr>
              <a:t>cattering</a:t>
            </a:r>
            <a:br>
              <a:rPr lang="en-GB" sz="2000" dirty="0">
                <a:solidFill>
                  <a:schemeClr val="tx2"/>
                </a:solidFill>
              </a:rPr>
            </a:br>
            <a:endParaRPr lang="en-US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12749</TotalTime>
  <Words>1331</Words>
  <Application>Microsoft Office PowerPoint</Application>
  <PresentationFormat>Widescreen</PresentationFormat>
  <Paragraphs>262</Paragraphs>
  <Slides>38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Yu Mincho Demibold</vt:lpstr>
      <vt:lpstr>Arial</vt:lpstr>
      <vt:lpstr>Calibri</vt:lpstr>
      <vt:lpstr>Open Sans</vt:lpstr>
      <vt:lpstr>Symbol</vt:lpstr>
      <vt:lpstr>Wingdings</vt:lpstr>
      <vt:lpstr>DIFFER RedOrange</vt:lpstr>
      <vt:lpstr>Measuring H2 molecules  in divertor plasmas  Development of a new CARS diagnostic for linear plasma devices</vt:lpstr>
      <vt:lpstr>Section 1</vt:lpstr>
      <vt:lpstr>Neutrals Crucial for Detachment</vt:lpstr>
      <vt:lpstr>Research Goal</vt:lpstr>
      <vt:lpstr>Section 2</vt:lpstr>
      <vt:lpstr>Measuring H2 – States we focus on</vt:lpstr>
      <vt:lpstr>Measuring H2 - States we focus on</vt:lpstr>
      <vt:lpstr>Measuring H2 - States we focus on</vt:lpstr>
      <vt:lpstr>Measuring H2 - CARS Explanation</vt:lpstr>
      <vt:lpstr>Measuring H2 - CARS Explanation</vt:lpstr>
      <vt:lpstr>Measuring H2 - CARS Explanation</vt:lpstr>
      <vt:lpstr>CARS Setup</vt:lpstr>
      <vt:lpstr>Section 3</vt:lpstr>
      <vt:lpstr>H2(ν=0,J=1) Signal measured in UPP plasma </vt:lpstr>
      <vt:lpstr>H2(ν=0,J=1) Signal measured in UPP plasma </vt:lpstr>
      <vt:lpstr>H2(ν=0,J=1) Signal measured in UPP plasma </vt:lpstr>
      <vt:lpstr>Measured radial density profiles for H2(ν=0,J) </vt:lpstr>
      <vt:lpstr>Measured axial density profiles for H2(ν=0,J=1)</vt:lpstr>
      <vt:lpstr>Multiple H2(ν,J) states measured in plasma </vt:lpstr>
      <vt:lpstr>Background signal in UPP – Vacuum, no Plasma</vt:lpstr>
      <vt:lpstr>Section 4</vt:lpstr>
      <vt:lpstr>Ideal CARS vs reality</vt:lpstr>
      <vt:lpstr>Colinear CARS Laser Configuration</vt:lpstr>
      <vt:lpstr>BOXCARS Laser Configuration</vt:lpstr>
      <vt:lpstr>Comparison of Sensitivities in Lab</vt:lpstr>
      <vt:lpstr>BOXCARS Setup</vt:lpstr>
      <vt:lpstr>Signal fluctuations in CARS</vt:lpstr>
      <vt:lpstr>BOXCARS Setup – w. Reference cell to monitor fluctuations</vt:lpstr>
      <vt:lpstr>Signal fluctuations in CARS</vt:lpstr>
      <vt:lpstr>Section 5</vt:lpstr>
      <vt:lpstr>Good news: first H2 data on Magnum!</vt:lpstr>
      <vt:lpstr>Bad news: unable to reach sensitivities from lab</vt:lpstr>
      <vt:lpstr>Bad news: unable to reach sensitivities from lab</vt:lpstr>
      <vt:lpstr>Section 6</vt:lpstr>
      <vt:lpstr>Conclusion and Outlook</vt:lpstr>
      <vt:lpstr>Section 7</vt:lpstr>
      <vt:lpstr>The Heat Exhaust Problem in Fusion</vt:lpstr>
      <vt:lpstr>Measuring higher vibrational states:  Future plans for a VUV-LIF setup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Kaden Jay Loring</dc:creator>
  <cp:lastModifiedBy>Kay Schutjes</cp:lastModifiedBy>
  <cp:revision>610</cp:revision>
  <dcterms:created xsi:type="dcterms:W3CDTF">2023-02-10T12:49:19Z</dcterms:created>
  <dcterms:modified xsi:type="dcterms:W3CDTF">2025-03-24T19:57:30Z</dcterms:modified>
</cp:coreProperties>
</file>