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83" r:id="rId3"/>
    <p:sldMasterId id="2147483689" r:id="rId4"/>
  </p:sldMasterIdLst>
  <p:notesMasterIdLst>
    <p:notesMasterId r:id="rId30"/>
  </p:notesMasterIdLst>
  <p:handoutMasterIdLst>
    <p:handoutMasterId r:id="rId31"/>
  </p:handoutMasterIdLst>
  <p:sldIdLst>
    <p:sldId id="379" r:id="rId5"/>
    <p:sldId id="345" r:id="rId6"/>
    <p:sldId id="392" r:id="rId7"/>
    <p:sldId id="376" r:id="rId8"/>
    <p:sldId id="381" r:id="rId9"/>
    <p:sldId id="393" r:id="rId10"/>
    <p:sldId id="373" r:id="rId11"/>
    <p:sldId id="370" r:id="rId12"/>
    <p:sldId id="394" r:id="rId13"/>
    <p:sldId id="367" r:id="rId14"/>
    <p:sldId id="396" r:id="rId15"/>
    <p:sldId id="368" r:id="rId16"/>
    <p:sldId id="382" r:id="rId17"/>
    <p:sldId id="386" r:id="rId18"/>
    <p:sldId id="374" r:id="rId19"/>
    <p:sldId id="266" r:id="rId20"/>
    <p:sldId id="267" r:id="rId21"/>
    <p:sldId id="391" r:id="rId22"/>
    <p:sldId id="387" r:id="rId23"/>
    <p:sldId id="395" r:id="rId24"/>
    <p:sldId id="366" r:id="rId25"/>
    <p:sldId id="388" r:id="rId26"/>
    <p:sldId id="389" r:id="rId27"/>
    <p:sldId id="390" r:id="rId28"/>
    <p:sldId id="397" r:id="rId29"/>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99FEB"/>
    <a:srgbClr val="00339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2881" autoAdjust="0"/>
  </p:normalViewPr>
  <p:slideViewPr>
    <p:cSldViewPr showGuides="1">
      <p:cViewPr varScale="1">
        <p:scale>
          <a:sx n="109" d="100"/>
          <a:sy n="109" d="100"/>
        </p:scale>
        <p:origin x="163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25/03/2025</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25/03/2025</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494243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5.emf"/><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a:prstGeom prst="rect">
            <a:avLst/>
          </a:prstGeo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a:prstGeom prst="rect">
            <a:avLst/>
          </a:prstGeo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a:prstGeom prst="rect">
            <a:avLst/>
          </a:prstGeo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Tree>
    <p:extLst>
      <p:ext uri="{BB962C8B-B14F-4D97-AF65-F5344CB8AC3E}">
        <p14:creationId xmlns:p14="http://schemas.microsoft.com/office/powerpoint/2010/main" val="30182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4806563" y="1610140"/>
            <a:ext cx="1628030" cy="1210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55464233-290E-F450-429D-1C58FA6BE3BA}"/>
              </a:ext>
            </a:extLst>
          </p:cNvPr>
          <p:cNvSpPr/>
          <p:nvPr userDrawn="1"/>
        </p:nvSpPr>
        <p:spPr>
          <a:xfrm>
            <a:off x="6847067" y="1468010"/>
            <a:ext cx="1628030" cy="1406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61" y="734888"/>
            <a:ext cx="9135879" cy="4183380"/>
          </a:xfrm>
          <a:prstGeom prst="rect">
            <a:avLst/>
          </a:prstGeom>
        </p:spPr>
      </p:pic>
    </p:spTree>
    <p:extLst>
      <p:ext uri="{BB962C8B-B14F-4D97-AF65-F5344CB8AC3E}">
        <p14:creationId xmlns:p14="http://schemas.microsoft.com/office/powerpoint/2010/main" val="323463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1982391" y="4493449"/>
            <a:ext cx="2964653" cy="425078"/>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50" i="1" dirty="0">
                  <a:latin typeface="Arial Narrow" panose="020B0606020202030204" pitchFamily="34" charset="0"/>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777478" y="2821782"/>
            <a:ext cx="6373415" cy="1473628"/>
          </a:xfrm>
          <a:prstGeom prst="rect">
            <a:avLst/>
          </a:prstGeom>
        </p:spPr>
        <p:txBody>
          <a:bodyPr anchor="b" anchorCtr="0"/>
          <a:lstStyle>
            <a:lvl1pPr marL="0" indent="0" algn="l">
              <a:spcBef>
                <a:spcPts val="1725"/>
              </a:spcBef>
              <a:buNone/>
              <a:defRPr sz="1425" b="0" spc="0" baseline="0">
                <a:solidFill>
                  <a:schemeClr val="bg1"/>
                </a:solidFill>
              </a:defRPr>
            </a:lvl1pPr>
            <a:lvl2pPr marL="0" indent="189000" algn="l">
              <a:lnSpc>
                <a:spcPts val="1200"/>
              </a:lnSpc>
              <a:spcBef>
                <a:spcPts val="225"/>
              </a:spcBef>
              <a:buSzPct val="110000"/>
              <a:buFont typeface="Symbol"/>
              <a:buChar char="↘"/>
              <a:defRPr sz="975" i="1" baseline="0">
                <a:solidFill>
                  <a:schemeClr val="bg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el 1"/>
          <p:cNvSpPr>
            <a:spLocks noGrp="1"/>
          </p:cNvSpPr>
          <p:nvPr>
            <p:ph type="title" hasCustomPrompt="1"/>
          </p:nvPr>
        </p:nvSpPr>
        <p:spPr>
          <a:xfrm>
            <a:off x="777478" y="1467155"/>
            <a:ext cx="6373415" cy="1541794"/>
          </a:xfrm>
        </p:spPr>
        <p:txBody>
          <a:bodyPr/>
          <a:lstStyle>
            <a:lvl1pPr>
              <a:lnSpc>
                <a:spcPct val="100000"/>
              </a:lnSpc>
              <a:defRPr sz="24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91663" y="355151"/>
            <a:ext cx="2413482" cy="558363"/>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9848" y="4516995"/>
            <a:ext cx="1172762" cy="278588"/>
          </a:xfrm>
          <a:prstGeom prst="rect">
            <a:avLst/>
          </a:prstGeom>
        </p:spPr>
      </p:pic>
      <p:sp>
        <p:nvSpPr>
          <p:cNvPr id="5" name="Datumsplatzhalter 4"/>
          <p:cNvSpPr>
            <a:spLocks noGrp="1"/>
          </p:cNvSpPr>
          <p:nvPr>
            <p:ph type="dt" sz="half" idx="10"/>
          </p:nvPr>
        </p:nvSpPr>
        <p:spPr>
          <a:xfrm>
            <a:off x="2999149" y="3314177"/>
            <a:ext cx="5420489" cy="108000"/>
          </a:xfrm>
          <a:prstGeom prst="rect">
            <a:avLst/>
          </a:prstGeom>
        </p:spPr>
        <p:txBody>
          <a:bodyPr/>
          <a:lstStyle/>
          <a:p>
            <a:endParaRPr lang="de-DE" dirty="0"/>
          </a:p>
        </p:txBody>
      </p:sp>
      <p:sp>
        <p:nvSpPr>
          <p:cNvPr id="6" name="Fußzeilenplatzhalter 5"/>
          <p:cNvSpPr>
            <a:spLocks noGrp="1"/>
          </p:cNvSpPr>
          <p:nvPr>
            <p:ph type="ftr" sz="quarter" idx="11"/>
          </p:nvPr>
        </p:nvSpPr>
        <p:spPr/>
        <p:txBody>
          <a:bodyPr/>
          <a:lstStyle/>
          <a:p>
            <a:r>
              <a:rPr lang="de-DE"/>
              <a:t>Max-Planck-Institut für Plasmaphysik | Klaus Schmid</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084896688"/>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777478" y="2821782"/>
            <a:ext cx="6373415" cy="1473628"/>
          </a:xfrm>
          <a:prstGeom prst="rect">
            <a:avLst/>
          </a:prstGeom>
        </p:spPr>
        <p:txBody>
          <a:bodyPr anchor="b" anchorCtr="0"/>
          <a:lstStyle>
            <a:lvl1pPr marL="0" indent="0" algn="l">
              <a:spcBef>
                <a:spcPts val="1725"/>
              </a:spcBef>
              <a:buNone/>
              <a:defRPr sz="1425" b="0" spc="0" baseline="0">
                <a:solidFill>
                  <a:schemeClr val="bg1"/>
                </a:solidFill>
              </a:defRPr>
            </a:lvl1pPr>
            <a:lvl2pPr marL="0" indent="189000" algn="l">
              <a:lnSpc>
                <a:spcPts val="1200"/>
              </a:lnSpc>
              <a:spcBef>
                <a:spcPts val="225"/>
              </a:spcBef>
              <a:buSzPct val="110000"/>
              <a:buFont typeface="Symbol"/>
              <a:buChar char="↘"/>
              <a:defRPr sz="975" i="1" baseline="0">
                <a:solidFill>
                  <a:schemeClr val="bg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el 1"/>
          <p:cNvSpPr>
            <a:spLocks noGrp="1"/>
          </p:cNvSpPr>
          <p:nvPr>
            <p:ph type="title" hasCustomPrompt="1"/>
          </p:nvPr>
        </p:nvSpPr>
        <p:spPr>
          <a:xfrm>
            <a:off x="777478" y="1467155"/>
            <a:ext cx="6373415" cy="1541794"/>
          </a:xfrm>
        </p:spPr>
        <p:txBody>
          <a:bodyPr/>
          <a:lstStyle>
            <a:lvl1pPr>
              <a:lnSpc>
                <a:spcPct val="100000"/>
              </a:lnSpc>
              <a:defRPr sz="24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91663" y="355151"/>
            <a:ext cx="2413482" cy="558363"/>
          </a:xfrm>
          <a:prstGeom prst="rect">
            <a:avLst/>
          </a:prstGeom>
        </p:spPr>
      </p:pic>
      <p:sp>
        <p:nvSpPr>
          <p:cNvPr id="5" name="Datumsplatzhalter 4"/>
          <p:cNvSpPr>
            <a:spLocks noGrp="1"/>
          </p:cNvSpPr>
          <p:nvPr>
            <p:ph type="dt" sz="half" idx="10"/>
          </p:nvPr>
        </p:nvSpPr>
        <p:spPr>
          <a:xfrm>
            <a:off x="2999149" y="3314177"/>
            <a:ext cx="5420489" cy="108000"/>
          </a:xfrm>
          <a:prstGeom prst="rect">
            <a:avLst/>
          </a:prstGeom>
        </p:spPr>
        <p:txBody>
          <a:bodyPr/>
          <a:lstStyle/>
          <a:p>
            <a:endParaRPr lang="de-DE" dirty="0"/>
          </a:p>
        </p:txBody>
      </p:sp>
      <p:sp>
        <p:nvSpPr>
          <p:cNvPr id="6" name="Fußzeilenplatzhalter 5"/>
          <p:cNvSpPr>
            <a:spLocks noGrp="1"/>
          </p:cNvSpPr>
          <p:nvPr>
            <p:ph type="ftr" sz="quarter" idx="11"/>
          </p:nvPr>
        </p:nvSpPr>
        <p:spPr/>
        <p:txBody>
          <a:bodyPr/>
          <a:lstStyle/>
          <a:p>
            <a:r>
              <a:rPr lang="de-DE"/>
              <a:t>Max-Planck-Institut für Plasmaphysik | Klaus Schmid</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525080281"/>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49776691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725" b="1" i="0" baseline="0" dirty="0">
              <a:latin typeface="Arial" panose="020B0604020202020204" pitchFamily="34" charset="0"/>
              <a:ea typeface="+mj-ea"/>
              <a:cs typeface="+mj-cs"/>
              <a:sym typeface="Arial" panose="020B0604020202020204" pitchFamily="34" charset="0"/>
            </a:endParaRPr>
          </a:p>
        </p:txBody>
      </p:sp>
      <p:sp>
        <p:nvSpPr>
          <p:cNvPr id="9" name="Fußzeilenplatzhalter 8"/>
          <p:cNvSpPr>
            <a:spLocks noGrp="1"/>
          </p:cNvSpPr>
          <p:nvPr>
            <p:ph type="ftr" sz="quarter" idx="15"/>
          </p:nvPr>
        </p:nvSpPr>
        <p:spPr/>
        <p:txBody>
          <a:bodyPr/>
          <a:lstStyle>
            <a:lvl1pPr>
              <a:defRPr sz="750" b="1">
                <a:solidFill>
                  <a:schemeClr val="tx1"/>
                </a:solidFill>
              </a:defRPr>
            </a:lvl1pPr>
          </a:lstStyle>
          <a:p>
            <a:r>
              <a:rPr lang="de-DE"/>
              <a:t>Max-Planck-Institut für Plasmaphysik | Klaus Schmid</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55526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35496" y="66469"/>
            <a:ext cx="7543800" cy="342900"/>
          </a:xfrm>
          <a:prstGeom prst="rect">
            <a:avLst/>
          </a:prstGeo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8" name="Footer Placeholder 4"/>
          <p:cNvSpPr>
            <a:spLocks noGrp="1"/>
          </p:cNvSpPr>
          <p:nvPr>
            <p:ph type="ftr" sz="quarter" idx="11"/>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de-DE" dirty="0"/>
              <a:t>K. Schmid| WPPWIE Project Meeting  | Pargue | 25.03.2025 | Page </a:t>
            </a:r>
            <a:fld id="{6A6D9FA1-99C7-4910-8E32-B85D378B0060}" type="slidenum">
              <a:rPr lang="de-DE" smtClean="0"/>
              <a:pPr algn="r"/>
              <a:t>‹#›</a:t>
            </a:fld>
            <a:endParaRPr lang="de-DE"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61609" y="82253"/>
            <a:ext cx="7543800" cy="342900"/>
          </a:xfr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3" name="Content Placeholder 2"/>
          <p:cNvSpPr>
            <a:spLocks noGrp="1"/>
          </p:cNvSpPr>
          <p:nvPr>
            <p:ph idx="1"/>
          </p:nvPr>
        </p:nvSpPr>
        <p:spPr>
          <a:xfrm>
            <a:off x="457200" y="1254135"/>
            <a:ext cx="8229600" cy="3672408"/>
          </a:xfrm>
        </p:spPr>
        <p:txBody>
          <a:bodyPr/>
          <a:lstStyle>
            <a:lvl1pPr marL="342900" indent="-342900">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de-DE" dirty="0"/>
              <a:t>Formatvorlagen des Textmasters bearbeiten</a:t>
            </a:r>
          </a:p>
          <a:p>
            <a:pPr lvl="1"/>
            <a:r>
              <a:rPr lang="de-DE" dirty="0"/>
              <a:t>Zweite Ebene</a:t>
            </a:r>
          </a:p>
          <a:p>
            <a:pPr lvl="2"/>
            <a:r>
              <a:rPr lang="de-DE" dirty="0"/>
              <a:t>Dritte Ebene</a:t>
            </a:r>
          </a:p>
        </p:txBody>
      </p:sp>
      <p:sp>
        <p:nvSpPr>
          <p:cNvPr id="8" name="Footer Placeholder 4"/>
          <p:cNvSpPr>
            <a:spLocks noGrp="1"/>
          </p:cNvSpPr>
          <p:nvPr>
            <p:ph type="ftr" sz="quarter" idx="11"/>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srgbClr val="FF0000"/>
                </a:solidFill>
              </a:rPr>
              <a:t>YOUR NAME </a:t>
            </a:r>
            <a:r>
              <a:rPr lang="en-GB" dirty="0"/>
              <a:t>| WPPWIE Project Meeting  | Zoom | 24.01.2022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52109244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29243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61609" y="82253"/>
            <a:ext cx="7543800" cy="342900"/>
          </a:xfr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3" name="Content Placeholder 2"/>
          <p:cNvSpPr>
            <a:spLocks noGrp="1"/>
          </p:cNvSpPr>
          <p:nvPr>
            <p:ph idx="1"/>
          </p:nvPr>
        </p:nvSpPr>
        <p:spPr>
          <a:xfrm>
            <a:off x="457200" y="1254135"/>
            <a:ext cx="8229600" cy="3672408"/>
          </a:xfrm>
        </p:spPr>
        <p:txBody>
          <a:bodyPr/>
          <a:lstStyle>
            <a:lvl1pPr marL="342900" indent="-342900">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de-DE" dirty="0"/>
              <a:t>Formatvorlagen des Textmasters bearbeiten</a:t>
            </a:r>
          </a:p>
          <a:p>
            <a:pPr lvl="1"/>
            <a:r>
              <a:rPr lang="de-DE" dirty="0"/>
              <a:t>Zweite Ebene</a:t>
            </a:r>
          </a:p>
          <a:p>
            <a:pPr lvl="2"/>
            <a:r>
              <a:rPr lang="de-DE" dirty="0"/>
              <a:t>Dritte Ebene</a:t>
            </a:r>
          </a:p>
        </p:txBody>
      </p:sp>
      <p:sp>
        <p:nvSpPr>
          <p:cNvPr id="8" name="Footer Placeholder 4"/>
          <p:cNvSpPr>
            <a:spLocks noGrp="1"/>
          </p:cNvSpPr>
          <p:nvPr>
            <p:ph type="ftr" sz="quarter" idx="11"/>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srgbClr val="FF0000"/>
                </a:solidFill>
              </a:rPr>
              <a:t>YOUR NAME </a:t>
            </a:r>
            <a:r>
              <a:rPr lang="en-GB" dirty="0"/>
              <a:t>| WPPWIE Project Meeting  | Zoom | 24.01.2022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10951442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65D127D-477C-4745-B845-4A93FAE49FD9}"/>
              </a:ext>
            </a:extLst>
          </p:cNvPr>
          <p:cNvSpPr>
            <a:spLocks noGrp="1"/>
          </p:cNvSpPr>
          <p:nvPr>
            <p:ph type="ftr" sz="quarter" idx="10"/>
          </p:nvPr>
        </p:nvSpPr>
        <p:spPr/>
        <p:txBody>
          <a:bodyPr/>
          <a:lstStyle/>
          <a:p>
            <a:pPr algn="r"/>
            <a:r>
              <a:rPr lang="en-GB">
                <a:solidFill>
                  <a:srgbClr val="FF0000"/>
                </a:solidFill>
              </a:rPr>
              <a:t>YOUR NAME</a:t>
            </a:r>
            <a:r>
              <a:rPr lang="en-GB"/>
              <a:t>| Project Board WP PWIE  | Zoom | 22.06.2021 | Page </a:t>
            </a:r>
            <a:fld id="{6A6D9FA1-99C7-4910-8E32-B85D378B0060}" type="slidenum">
              <a:rPr lang="en-GB" smtClean="0"/>
              <a:pPr algn="r"/>
              <a:t>‹#›</a:t>
            </a:fld>
            <a:endParaRPr lang="en-GB" dirty="0"/>
          </a:p>
        </p:txBody>
      </p:sp>
    </p:spTree>
    <p:extLst>
      <p:ext uri="{BB962C8B-B14F-4D97-AF65-F5344CB8AC3E}">
        <p14:creationId xmlns:p14="http://schemas.microsoft.com/office/powerpoint/2010/main" val="126126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35496" y="66469"/>
            <a:ext cx="7543800" cy="342900"/>
          </a:xfrm>
          <a:prstGeom prst="rect">
            <a:avLst/>
          </a:prstGeo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8" name="Footer Placeholder 4"/>
          <p:cNvSpPr>
            <a:spLocks noGrp="1"/>
          </p:cNvSpPr>
          <p:nvPr>
            <p:ph type="ftr" sz="quarter" idx="11"/>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srgbClr val="FF0000"/>
                </a:solidFill>
              </a:rPr>
              <a:t>YOUR NAME </a:t>
            </a:r>
            <a:r>
              <a:rPr lang="en-GB" dirty="0"/>
              <a:t>| WPPWIE Project Meeting  | Zoom | 24.01.2022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203291487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308902" y="4526222"/>
            <a:ext cx="3294366" cy="528606"/>
            <a:chOff x="5735960" y="5717361"/>
            <a:chExt cx="6120680" cy="1010607"/>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1010607"/>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33800" y="243857"/>
            <a:ext cx="1728192" cy="44725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7" y="1555642"/>
            <a:ext cx="4158461" cy="465188"/>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6" y="2769806"/>
            <a:ext cx="3281363" cy="343386"/>
          </a:xfrm>
        </p:spPr>
        <p:txBody>
          <a:bodyPr/>
          <a:lstStyle>
            <a:lvl1pPr marL="0" indent="0">
              <a:buNone/>
              <a:defRPr b="1"/>
            </a:lvl1pPr>
            <a:lvl2pPr marL="257175"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6" y="3119445"/>
            <a:ext cx="3281363" cy="343386"/>
          </a:xfrm>
        </p:spPr>
        <p:txBody>
          <a:bodyPr/>
          <a:lstStyle>
            <a:lvl1pPr marL="0" indent="0">
              <a:buNone/>
              <a:defRPr b="0"/>
            </a:lvl1pPr>
            <a:lvl2pPr marL="257175"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6" y="1237714"/>
            <a:ext cx="4158461" cy="253916"/>
          </a:xfrm>
        </p:spPr>
        <p:txBody>
          <a:bodyPr>
            <a:normAutofit/>
          </a:bodyPr>
          <a:lstStyle>
            <a:lvl1pPr marL="0" indent="0">
              <a:buNone/>
              <a:defRPr sz="1200" b="0"/>
            </a:lvl1pPr>
            <a:lvl2pPr marL="257175"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solidFill>
            <a:schemeClr val="bg1"/>
          </a:solidFill>
        </p:spPr>
      </p:pic>
    </p:spTree>
    <p:extLst>
      <p:ext uri="{BB962C8B-B14F-4D97-AF65-F5344CB8AC3E}">
        <p14:creationId xmlns:p14="http://schemas.microsoft.com/office/powerpoint/2010/main" val="907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627534"/>
            <a:ext cx="8327268" cy="4266474"/>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noFill/>
        </p:spPr>
      </p:pic>
    </p:spTree>
    <p:extLst>
      <p:ext uri="{BB962C8B-B14F-4D97-AF65-F5344CB8AC3E}">
        <p14:creationId xmlns:p14="http://schemas.microsoft.com/office/powerpoint/2010/main" val="109013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4.xml"/><Relationship Id="rId9" Type="http://schemas.openxmlformats.org/officeDocument/2006/relationships/image" Target="../media/image1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ußzeilenplatzhalter 3"/>
          <p:cNvSpPr>
            <a:spLocks noGrp="1"/>
          </p:cNvSpPr>
          <p:nvPr>
            <p:ph type="ftr" sz="quarter" idx="3"/>
          </p:nvPr>
        </p:nvSpPr>
        <p:spPr>
          <a:xfrm>
            <a:off x="467544" y="4908928"/>
            <a:ext cx="8240228" cy="201104"/>
          </a:xfrm>
          <a:prstGeom prst="rect">
            <a:avLst/>
          </a:prstGeom>
        </p:spPr>
        <p:txBody>
          <a:bodyPr/>
          <a:lstStyle/>
          <a:p>
            <a:pPr algn="r"/>
            <a:r>
              <a:rPr lang="de-DE" dirty="0"/>
              <a:t>K. Schmid| WPPWIE Project Meeting  | Pargue | 25.03.2025 </a:t>
            </a:r>
            <a:r>
              <a:rPr lang="en-GB" dirty="0"/>
              <a:t>| Page </a:t>
            </a:r>
            <a:fld id="{6A6D9FA1-99C7-4910-8E32-B85D378B0060}" type="slidenum">
              <a:rPr lang="en-GB" smtClean="0"/>
              <a:pPr algn="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Fußzeilenplatzhalter 3"/>
          <p:cNvSpPr>
            <a:spLocks noGrp="1"/>
          </p:cNvSpPr>
          <p:nvPr>
            <p:ph type="ftr" sz="quarter" idx="3"/>
          </p:nvPr>
        </p:nvSpPr>
        <p:spPr>
          <a:xfrm>
            <a:off x="467544" y="4908928"/>
            <a:ext cx="8240228" cy="201104"/>
          </a:xfrm>
          <a:prstGeom prst="rect">
            <a:avLst/>
          </a:prstGeom>
        </p:spPr>
        <p:txBody>
          <a:bodyPr/>
          <a:lstStyle/>
          <a:p>
            <a:pPr algn="r"/>
            <a:r>
              <a:rPr lang="en-GB" dirty="0">
                <a:solidFill>
                  <a:srgbClr val="FF0000"/>
                </a:solidFill>
              </a:rPr>
              <a:t>YOUR NAME</a:t>
            </a:r>
            <a:r>
              <a:rPr lang="en-GB" dirty="0"/>
              <a:t>| Project Board WP PWIE  | Zoom | 22.06.2021 | Page </a:t>
            </a:r>
            <a:fld id="{6A6D9FA1-99C7-4910-8E32-B85D378B0060}" type="slidenum">
              <a:rPr lang="en-GB" smtClean="0"/>
              <a:pPr algn="r"/>
              <a:t>‹#›</a:t>
            </a:fld>
            <a:endParaRPr lang="en-GB" dirty="0"/>
          </a:p>
        </p:txBody>
      </p:sp>
    </p:spTree>
    <p:extLst>
      <p:ext uri="{BB962C8B-B14F-4D97-AF65-F5344CB8AC3E}">
        <p14:creationId xmlns:p14="http://schemas.microsoft.com/office/powerpoint/2010/main" val="282577571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136396" y="4767265"/>
            <a:ext cx="550404" cy="273844"/>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800">
              <a:defRPr/>
            </a:pPr>
            <a:fld id="{6A6D9FA1-99C7-4910-8E32-B85D378B0060}" type="slidenum">
              <a:rPr lang="en-GB" smtClean="0">
                <a:solidFill>
                  <a:prstClr val="black">
                    <a:tint val="75000"/>
                  </a:prstClr>
                </a:solidFill>
              </a:rPr>
              <a:pPr defTabSz="685800">
                <a:defRPr/>
              </a:pPr>
              <a:t>‹#›</a:t>
            </a:fld>
            <a:endParaRPr lang="en-GB" dirty="0">
              <a:solidFill>
                <a:prstClr val="black">
                  <a:tint val="75000"/>
                </a:prstClr>
              </a:solidFill>
            </a:endParaRPr>
          </a:p>
        </p:txBody>
      </p:sp>
    </p:spTree>
    <p:extLst>
      <p:ext uri="{BB962C8B-B14F-4D97-AF65-F5344CB8AC3E}">
        <p14:creationId xmlns:p14="http://schemas.microsoft.com/office/powerpoint/2010/main" val="20462203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77994" y="146927"/>
            <a:ext cx="448387" cy="448387"/>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5"/>
            </p:custDataLst>
            <p:extLst>
              <p:ext uri="{D42A27DB-BD31-4B8C-83A1-F6EECF244321}">
                <p14:modId xmlns:p14="http://schemas.microsoft.com/office/powerpoint/2010/main" val="145823685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Folie" r:id="rId8" imgW="384" imgH="385" progId="TCLayout.ActiveDocument.1">
                  <p:embed/>
                </p:oleObj>
              </mc:Choice>
              <mc:Fallback>
                <p:oleObj name="think-cell Folie" r:id="rId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6"/>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1725"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117619" y="8335"/>
            <a:ext cx="8460374" cy="586979"/>
          </a:xfrm>
          <a:prstGeom prst="rect">
            <a:avLst/>
          </a:prstGeom>
        </p:spPr>
        <p:txBody>
          <a:bodyPr vert="horz" lIns="0" tIns="0" rIns="0" bIns="0" rtlCol="0" anchor="ctr" anchorCtr="0">
            <a:noAutofit/>
          </a:bodyPr>
          <a:lstStyle/>
          <a:p>
            <a:r>
              <a:rPr lang="de-DE" dirty="0"/>
              <a:t>Headline Arial MPG_green_dark, 25 pt, ZAB 28 pt</a:t>
            </a:r>
            <a:endParaRPr lang="en-US" dirty="0"/>
          </a:p>
        </p:txBody>
      </p:sp>
      <p:sp>
        <p:nvSpPr>
          <p:cNvPr id="9" name="Fußzeilenplatzhalter 8"/>
          <p:cNvSpPr>
            <a:spLocks noGrp="1"/>
          </p:cNvSpPr>
          <p:nvPr>
            <p:ph type="ftr" sz="quarter" idx="3"/>
          </p:nvPr>
        </p:nvSpPr>
        <p:spPr>
          <a:xfrm>
            <a:off x="494110" y="4921200"/>
            <a:ext cx="4586288" cy="108000"/>
          </a:xfrm>
          <a:prstGeom prst="rect">
            <a:avLst/>
          </a:prstGeom>
        </p:spPr>
        <p:txBody>
          <a:bodyPr vert="horz" wrap="none" lIns="0" tIns="0" rIns="0" bIns="0" rtlCol="0" anchor="b" anchorCtr="0"/>
          <a:lstStyle>
            <a:lvl1pPr algn="l">
              <a:defRPr lang="de-DE" sz="450" kern="600" cap="all" spc="68" baseline="0">
                <a:solidFill>
                  <a:schemeClr val="tx1">
                    <a:tint val="75000"/>
                  </a:schemeClr>
                </a:solidFill>
                <a:latin typeface="+mn-lt"/>
                <a:ea typeface="+mn-ea"/>
                <a:cs typeface="+mn-cs"/>
              </a:defRPr>
            </a:lvl1pPr>
          </a:lstStyle>
          <a:p>
            <a:r>
              <a:rPr lang="de-DE"/>
              <a:t>Max-Planck-Institut für Plasmaphysik | Klaus Schmid</a:t>
            </a:r>
            <a:endParaRPr lang="de-DE" dirty="0"/>
          </a:p>
        </p:txBody>
      </p:sp>
      <p:sp>
        <p:nvSpPr>
          <p:cNvPr id="10" name="Foliennummernplatzhalter 9"/>
          <p:cNvSpPr>
            <a:spLocks noGrp="1"/>
          </p:cNvSpPr>
          <p:nvPr>
            <p:ph type="sldNum" sz="quarter" idx="4"/>
          </p:nvPr>
        </p:nvSpPr>
        <p:spPr>
          <a:xfrm>
            <a:off x="8460581" y="4921201"/>
            <a:ext cx="163012" cy="108000"/>
          </a:xfrm>
          <a:prstGeom prst="rect">
            <a:avLst/>
          </a:prstGeom>
        </p:spPr>
        <p:txBody>
          <a:bodyPr vert="horz" wrap="none" lIns="0" tIns="0" rIns="0" bIns="0" rtlCol="0" anchor="b" anchorCtr="0"/>
          <a:lstStyle>
            <a:lvl1pPr algn="r">
              <a:defRPr lang="de-DE" sz="450" kern="600" cap="all" spc="68"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5138648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dt="0"/>
  <p:txStyles>
    <p:titleStyle>
      <a:lvl1pPr algn="l" defTabSz="685800" rtl="0" eaLnBrk="1" latinLnBrk="0" hangingPunct="1">
        <a:lnSpc>
          <a:spcPts val="2100"/>
        </a:lnSpc>
        <a:spcBef>
          <a:spcPct val="0"/>
        </a:spcBef>
        <a:spcAft>
          <a:spcPts val="1350"/>
        </a:spcAft>
        <a:buNone/>
        <a:defRPr sz="1875" b="1" kern="600" cap="none" spc="0" baseline="0">
          <a:solidFill>
            <a:srgbClr val="005555"/>
          </a:solidFill>
          <a:latin typeface="+mj-lt"/>
          <a:ea typeface="+mj-ea"/>
          <a:cs typeface="+mj-cs"/>
        </a:defRPr>
      </a:lvl1pPr>
    </p:titleStyle>
    <p:bodyStyle>
      <a:lvl1pPr marL="0" marR="0" indent="0" algn="l" defTabSz="685800" rtl="0" eaLnBrk="1" fontAlgn="auto" latinLnBrk="0" hangingPunct="1">
        <a:lnSpc>
          <a:spcPct val="120000"/>
        </a:lnSpc>
        <a:spcBef>
          <a:spcPts val="450"/>
        </a:spcBef>
        <a:spcAft>
          <a:spcPts val="0"/>
        </a:spcAft>
        <a:buClrTx/>
        <a:buSzTx/>
        <a:buFont typeface="Arial" panose="020B0604020202020204" pitchFamily="34" charset="0"/>
        <a:buNone/>
        <a:tabLst/>
        <a:defRPr lang="de-DE" sz="1350" b="0" i="0" kern="600" spc="30" baseline="0" dirty="0" smtClean="0">
          <a:solidFill>
            <a:schemeClr val="tx1"/>
          </a:solidFill>
          <a:latin typeface="+mn-lt"/>
          <a:ea typeface="+mn-ea"/>
          <a:cs typeface="+mn-cs"/>
        </a:defRPr>
      </a:lvl1pPr>
      <a:lvl2pPr marL="0" indent="0" algn="l" defTabSz="685800" rtl="0" eaLnBrk="1" latinLnBrk="0" hangingPunct="1">
        <a:lnSpc>
          <a:spcPct val="120000"/>
        </a:lnSpc>
        <a:spcBef>
          <a:spcPts val="450"/>
        </a:spcBef>
        <a:spcAft>
          <a:spcPts val="0"/>
        </a:spcAft>
        <a:buFont typeface="Arial" panose="020B0604020202020204" pitchFamily="34" charset="0"/>
        <a:buNone/>
        <a:defRPr sz="1350" b="1" kern="600" spc="30" baseline="0">
          <a:solidFill>
            <a:schemeClr val="tx2"/>
          </a:solidFill>
          <a:latin typeface="+mn-lt"/>
          <a:ea typeface="+mn-ea"/>
          <a:cs typeface="+mn-cs"/>
        </a:defRPr>
      </a:lvl2pPr>
      <a:lvl3pPr marL="134541" indent="-134541" algn="l" defTabSz="685800" rtl="0" eaLnBrk="1" latinLnBrk="0" hangingPunct="1">
        <a:lnSpc>
          <a:spcPct val="120000"/>
        </a:lnSpc>
        <a:spcBef>
          <a:spcPts val="450"/>
        </a:spcBef>
        <a:buFont typeface="Arial" panose="020B0604020202020204" pitchFamily="34" charset="0"/>
        <a:buChar char="•"/>
        <a:defRPr sz="1350" b="1" kern="400" spc="30" baseline="0">
          <a:solidFill>
            <a:schemeClr val="accent3"/>
          </a:solidFill>
          <a:latin typeface="+mn-lt"/>
          <a:ea typeface="+mn-ea"/>
          <a:cs typeface="+mn-cs"/>
        </a:defRPr>
      </a:lvl3pPr>
      <a:lvl4pPr marL="134541" indent="-134541" algn="l" defTabSz="685800" rtl="0" eaLnBrk="1" latinLnBrk="0" hangingPunct="1">
        <a:lnSpc>
          <a:spcPct val="120000"/>
        </a:lnSpc>
        <a:spcBef>
          <a:spcPts val="450"/>
        </a:spcBef>
        <a:buFont typeface="Arial" panose="020B0604020202020204" pitchFamily="34" charset="0"/>
        <a:buChar char="•"/>
        <a:defRPr sz="1350" kern="600" spc="30" baseline="0">
          <a:solidFill>
            <a:schemeClr val="tx1"/>
          </a:solidFill>
          <a:latin typeface="+mn-lt"/>
          <a:ea typeface="+mn-ea"/>
          <a:cs typeface="+mn-cs"/>
        </a:defRPr>
      </a:lvl4pPr>
      <a:lvl5pPr marL="267891" indent="-134541" algn="l" defTabSz="685800" rtl="0" eaLnBrk="1" latinLnBrk="0" hangingPunct="1">
        <a:lnSpc>
          <a:spcPct val="120000"/>
        </a:lnSpc>
        <a:spcBef>
          <a:spcPts val="450"/>
        </a:spcBef>
        <a:buFont typeface="Arial" panose="020B0604020202020204" pitchFamily="34" charset="0"/>
        <a:buChar char="•"/>
        <a:defRPr lang="de-DE" sz="1350" b="0" i="0" kern="600" spc="30" baseline="0" dirty="0" smtClean="0">
          <a:solidFill>
            <a:schemeClr val="tx1"/>
          </a:solidFill>
          <a:latin typeface="+mn-lt"/>
          <a:ea typeface="+mn-ea"/>
          <a:cs typeface="+mn-cs"/>
        </a:defRPr>
      </a:lvl5pPr>
      <a:lvl6pPr marL="484313" indent="-214313" algn="l" defTabSz="685800" rtl="0" eaLnBrk="1" latinLnBrk="0" hangingPunct="1">
        <a:lnSpc>
          <a:spcPct val="100000"/>
        </a:lnSpc>
        <a:spcBef>
          <a:spcPts val="225"/>
        </a:spcBef>
        <a:spcAft>
          <a:spcPts val="0"/>
        </a:spcAft>
        <a:buClr>
          <a:schemeClr val="tx1"/>
        </a:buClr>
        <a:buSzPct val="110000"/>
        <a:buFont typeface="Symbol" panose="05050102010706020507" pitchFamily="18" charset="2"/>
        <a:buChar char=""/>
        <a:defRPr sz="1350" b="0" i="0" kern="600" spc="30" baseline="0">
          <a:solidFill>
            <a:schemeClr val="tx1"/>
          </a:solidFill>
          <a:latin typeface="+mn-lt"/>
          <a:ea typeface="+mn-ea"/>
          <a:cs typeface="+mn-cs"/>
        </a:defRPr>
      </a:lvl6pPr>
      <a:lvl7pPr marL="0" indent="161925" algn="l" defTabSz="685800" rtl="0" eaLnBrk="1" latinLnBrk="0" hangingPunct="1">
        <a:lnSpc>
          <a:spcPct val="100000"/>
        </a:lnSpc>
        <a:spcBef>
          <a:spcPts val="450"/>
        </a:spcBef>
        <a:spcAft>
          <a:spcPts val="0"/>
        </a:spcAft>
        <a:buClr>
          <a:schemeClr val="tx2"/>
        </a:buClr>
        <a:buFont typeface="Wingdings 3" panose="05040102010807070707" pitchFamily="18" charset="2"/>
        <a:buChar char=""/>
        <a:defRPr sz="1125" b="0" i="1" kern="600" spc="30" baseline="0">
          <a:solidFill>
            <a:schemeClr val="tx2"/>
          </a:solidFill>
          <a:latin typeface="+mn-lt"/>
          <a:ea typeface="+mn-ea"/>
          <a:cs typeface="+mn-cs"/>
        </a:defRPr>
      </a:lvl7pPr>
      <a:lvl8pPr marL="0" indent="0" algn="l" defTabSz="685800" rtl="0" eaLnBrk="1" latinLnBrk="0" hangingPunct="1">
        <a:lnSpc>
          <a:spcPct val="100000"/>
        </a:lnSpc>
        <a:spcBef>
          <a:spcPts val="394"/>
        </a:spcBef>
        <a:spcAft>
          <a:spcPts val="0"/>
        </a:spcAft>
        <a:buSzPct val="110000"/>
        <a:buFont typeface="Symbol"/>
        <a:buNone/>
        <a:defRPr sz="750" b="0" i="1" kern="600" spc="90" baseline="0">
          <a:solidFill>
            <a:schemeClr val="tx1">
              <a:lumMod val="50000"/>
              <a:lumOff val="50000"/>
            </a:schemeClr>
          </a:solidFill>
          <a:latin typeface="+mn-lt"/>
          <a:ea typeface="+mn-ea"/>
          <a:cs typeface="+mn-cs"/>
        </a:defRPr>
      </a:lvl8pPr>
      <a:lvl9pPr marL="0" indent="0" algn="l" defTabSz="685800" rtl="0" eaLnBrk="1" latinLnBrk="0" hangingPunct="1">
        <a:lnSpc>
          <a:spcPts val="825"/>
        </a:lnSpc>
        <a:spcBef>
          <a:spcPts val="394"/>
        </a:spcBef>
        <a:buFont typeface="Arial" panose="020B0604020202020204" pitchFamily="34" charset="0"/>
        <a:buNone/>
        <a:defRPr sz="600" b="0" i="1" kern="600" spc="90" baseline="0">
          <a:solidFill>
            <a:schemeClr val="tx1">
              <a:lumMod val="50000"/>
              <a:lumOff val="50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DE8B2-EAE8-C7DC-127B-36F9424B49A8}"/>
              </a:ext>
            </a:extLst>
          </p:cNvPr>
          <p:cNvSpPr>
            <a:spLocks noGrp="1"/>
          </p:cNvSpPr>
          <p:nvPr>
            <p:ph type="title"/>
          </p:nvPr>
        </p:nvSpPr>
        <p:spPr>
          <a:xfrm>
            <a:off x="305527" y="1555642"/>
            <a:ext cx="4914545" cy="465188"/>
          </a:xfrm>
        </p:spPr>
        <p:txBody>
          <a:bodyPr>
            <a:normAutofit fontScale="90000"/>
          </a:bodyPr>
          <a:lstStyle/>
          <a:p>
            <a:r>
              <a:rPr lang="en-GB" noProof="0" dirty="0"/>
              <a:t>Update on the of 2025 tasks within SP-C</a:t>
            </a:r>
          </a:p>
        </p:txBody>
      </p:sp>
      <p:sp>
        <p:nvSpPr>
          <p:cNvPr id="3" name="Textplatzhalter 2">
            <a:extLst>
              <a:ext uri="{FF2B5EF4-FFF2-40B4-BE49-F238E27FC236}">
                <a16:creationId xmlns:a16="http://schemas.microsoft.com/office/drawing/2014/main" id="{5A33423E-7CC5-D8E4-746B-CC3E02C7E1A6}"/>
              </a:ext>
            </a:extLst>
          </p:cNvPr>
          <p:cNvSpPr>
            <a:spLocks noGrp="1"/>
          </p:cNvSpPr>
          <p:nvPr>
            <p:ph type="body" sz="quarter" idx="10"/>
          </p:nvPr>
        </p:nvSpPr>
        <p:spPr/>
        <p:txBody>
          <a:bodyPr>
            <a:normAutofit lnSpcReduction="10000"/>
          </a:bodyPr>
          <a:lstStyle/>
          <a:p>
            <a:r>
              <a:rPr lang="en-GB" noProof="0" dirty="0"/>
              <a:t>K. Schmid</a:t>
            </a:r>
          </a:p>
        </p:txBody>
      </p:sp>
      <p:sp>
        <p:nvSpPr>
          <p:cNvPr id="4" name="Textplatzhalter 3">
            <a:extLst>
              <a:ext uri="{FF2B5EF4-FFF2-40B4-BE49-F238E27FC236}">
                <a16:creationId xmlns:a16="http://schemas.microsoft.com/office/drawing/2014/main" id="{BF5579AB-3207-D09A-3FC1-953286686F3E}"/>
              </a:ext>
            </a:extLst>
          </p:cNvPr>
          <p:cNvSpPr>
            <a:spLocks noGrp="1"/>
          </p:cNvSpPr>
          <p:nvPr>
            <p:ph type="body" sz="quarter" idx="11"/>
          </p:nvPr>
        </p:nvSpPr>
        <p:spPr>
          <a:xfrm>
            <a:off x="305526" y="3119445"/>
            <a:ext cx="3474386" cy="343386"/>
          </a:xfrm>
        </p:spPr>
        <p:txBody>
          <a:bodyPr>
            <a:normAutofit fontScale="32500" lnSpcReduction="20000"/>
          </a:bodyPr>
          <a:lstStyle/>
          <a:p>
            <a:r>
              <a:rPr lang="en-GB" noProof="0" dirty="0"/>
              <a:t>E. Bernard, T. Morgan, A. Houben , A. Manhard, S. Markelj, T. Schwarz-Selinger, L. Ciupinski, M. Fellinger, D. </a:t>
            </a:r>
            <a:r>
              <a:rPr lang="en-GB" noProof="0" dirty="0" err="1"/>
              <a:t>Primezhofer</a:t>
            </a:r>
            <a:r>
              <a:rPr lang="en-GB" noProof="0" dirty="0"/>
              <a:t>, Y. Ferro, M. Lavrentiev, R. Bisson, </a:t>
            </a:r>
            <a:br>
              <a:rPr lang="en-GB" noProof="0" dirty="0"/>
            </a:br>
            <a:r>
              <a:rPr lang="en-GB" noProof="0" dirty="0"/>
              <a:t>J. </a:t>
            </a:r>
            <a:r>
              <a:rPr lang="en-GB" noProof="0" dirty="0" err="1"/>
              <a:t>Zavaznik</a:t>
            </a:r>
            <a:r>
              <a:rPr lang="en-GB" noProof="0" dirty="0"/>
              <a:t>, A. </a:t>
            </a:r>
            <a:r>
              <a:rPr lang="en-GB" noProof="0" dirty="0" err="1"/>
              <a:t>Kärcher</a:t>
            </a:r>
            <a:r>
              <a:rPr lang="en-GB" noProof="0" dirty="0"/>
              <a:t>, V. Nemanic, E. </a:t>
            </a:r>
            <a:r>
              <a:rPr lang="en-GB" noProof="0" dirty="0" err="1"/>
              <a:t>Pitthan</a:t>
            </a:r>
            <a:r>
              <a:rPr lang="en-GB" noProof="0" dirty="0"/>
              <a:t>, A. </a:t>
            </a:r>
            <a:r>
              <a:rPr lang="en-GB" noProof="0" dirty="0" err="1"/>
              <a:t>Teimane</a:t>
            </a:r>
            <a:endParaRPr lang="en-GB" noProof="0" dirty="0"/>
          </a:p>
          <a:p>
            <a:endParaRPr lang="en-GB" noProof="0" dirty="0"/>
          </a:p>
        </p:txBody>
      </p:sp>
      <p:sp>
        <p:nvSpPr>
          <p:cNvPr id="5" name="Textplatzhalter 4">
            <a:extLst>
              <a:ext uri="{FF2B5EF4-FFF2-40B4-BE49-F238E27FC236}">
                <a16:creationId xmlns:a16="http://schemas.microsoft.com/office/drawing/2014/main" id="{2138F596-4CE7-779C-A7D3-3CC401EF3646}"/>
              </a:ext>
            </a:extLst>
          </p:cNvPr>
          <p:cNvSpPr>
            <a:spLocks noGrp="1"/>
          </p:cNvSpPr>
          <p:nvPr>
            <p:ph type="body" sz="quarter" idx="12"/>
          </p:nvPr>
        </p:nvSpPr>
        <p:spPr/>
        <p:txBody>
          <a:bodyPr>
            <a:normAutofit fontScale="92500" lnSpcReduction="10000"/>
          </a:bodyPr>
          <a:lstStyle/>
          <a:p>
            <a:r>
              <a:rPr lang="en-GB" noProof="0" dirty="0"/>
              <a:t>Reporting Meeting PWIE 2024</a:t>
            </a:r>
          </a:p>
        </p:txBody>
      </p:sp>
    </p:spTree>
    <p:extLst>
      <p:ext uri="{BB962C8B-B14F-4D97-AF65-F5344CB8AC3E}">
        <p14:creationId xmlns:p14="http://schemas.microsoft.com/office/powerpoint/2010/main" val="297736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505F3-0822-1A3D-B359-860767BCEE12}"/>
              </a:ext>
            </a:extLst>
          </p:cNvPr>
          <p:cNvSpPr>
            <a:spLocks noGrp="1"/>
          </p:cNvSpPr>
          <p:nvPr>
            <p:ph type="title"/>
          </p:nvPr>
        </p:nvSpPr>
        <p:spPr/>
        <p:txBody>
          <a:bodyPr/>
          <a:lstStyle/>
          <a:p>
            <a:r>
              <a:rPr lang="en-GB" noProof="0" dirty="0"/>
              <a:t>Retention in Cu and </a:t>
            </a:r>
            <a:r>
              <a:rPr lang="en-GB" noProof="0" dirty="0" err="1"/>
              <a:t>CuCrZr</a:t>
            </a:r>
            <a:endParaRPr lang="en-GB" noProof="0" dirty="0"/>
          </a:p>
        </p:txBody>
      </p:sp>
      <p:sp>
        <p:nvSpPr>
          <p:cNvPr id="4" name="Footer Placeholder 3">
            <a:extLst>
              <a:ext uri="{FF2B5EF4-FFF2-40B4-BE49-F238E27FC236}">
                <a16:creationId xmlns:a16="http://schemas.microsoft.com/office/drawing/2014/main" id="{FA875841-A8AF-51E9-80B3-AE9EE09A912E}"/>
              </a:ext>
            </a:extLst>
          </p:cNvPr>
          <p:cNvSpPr>
            <a:spLocks noGrp="1"/>
          </p:cNvSpPr>
          <p:nvPr>
            <p:ph type="ftr" sz="quarter" idx="11"/>
          </p:nvPr>
        </p:nvSpPr>
        <p:spPr/>
        <p:txBody>
          <a:bodyPr/>
          <a:lstStyle/>
          <a:p>
            <a:pPr algn="r"/>
            <a:r>
              <a:rPr lang="en-GB" noProof="0" dirty="0"/>
              <a:t>| WPPWIE Project Meeting  | Prag | 25.03.2025 | Page </a:t>
            </a:r>
            <a:fld id="{6A6D9FA1-99C7-4910-8E32-B85D378B0060}" type="slidenum">
              <a:rPr lang="en-GB" noProof="0" smtClean="0"/>
              <a:pPr algn="r"/>
              <a:t>10</a:t>
            </a:fld>
            <a:endParaRPr lang="en-GB" noProof="0" dirty="0"/>
          </a:p>
        </p:txBody>
      </p:sp>
      <p:pic>
        <p:nvPicPr>
          <p:cNvPr id="7" name="Picture 6">
            <a:extLst>
              <a:ext uri="{FF2B5EF4-FFF2-40B4-BE49-F238E27FC236}">
                <a16:creationId xmlns:a16="http://schemas.microsoft.com/office/drawing/2014/main" id="{AA8E9D9C-49A2-31A3-C14C-F0D0A72CC0C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92080" y="555526"/>
            <a:ext cx="3453889" cy="3631786"/>
          </a:xfrm>
          <a:prstGeom prst="rect">
            <a:avLst/>
          </a:prstGeom>
        </p:spPr>
      </p:pic>
      <p:sp>
        <p:nvSpPr>
          <p:cNvPr id="8" name="TextBox 7">
            <a:extLst>
              <a:ext uri="{FF2B5EF4-FFF2-40B4-BE49-F238E27FC236}">
                <a16:creationId xmlns:a16="http://schemas.microsoft.com/office/drawing/2014/main" id="{F86DED4C-7883-D90E-F771-056BE6B511E0}"/>
              </a:ext>
            </a:extLst>
          </p:cNvPr>
          <p:cNvSpPr txBox="1"/>
          <p:nvPr/>
        </p:nvSpPr>
        <p:spPr>
          <a:xfrm>
            <a:off x="5277236" y="4206698"/>
            <a:ext cx="3866764" cy="276999"/>
          </a:xfrm>
          <a:prstGeom prst="rect">
            <a:avLst/>
          </a:prstGeom>
          <a:noFill/>
        </p:spPr>
        <p:txBody>
          <a:bodyPr wrap="none" rtlCol="0">
            <a:spAutoFit/>
          </a:bodyPr>
          <a:lstStyle/>
          <a:p>
            <a:r>
              <a:rPr lang="en-GB" sz="1200" i="1" noProof="0" dirty="0"/>
              <a:t>R. Delaporte-Mathurin et al, </a:t>
            </a:r>
            <a:r>
              <a:rPr lang="en-GB" sz="1200" i="1" noProof="0" dirty="0" err="1"/>
              <a:t>Nucl</a:t>
            </a:r>
            <a:r>
              <a:rPr lang="en-GB" sz="1200" i="1" noProof="0" dirty="0"/>
              <a:t>. Fusion 64 (2024) 026003</a:t>
            </a:r>
          </a:p>
        </p:txBody>
      </p:sp>
      <p:sp>
        <p:nvSpPr>
          <p:cNvPr id="9" name="TextBox 8">
            <a:extLst>
              <a:ext uri="{FF2B5EF4-FFF2-40B4-BE49-F238E27FC236}">
                <a16:creationId xmlns:a16="http://schemas.microsoft.com/office/drawing/2014/main" id="{5D9C1E60-03EE-CAC7-DACD-6B072B8A8645}"/>
              </a:ext>
            </a:extLst>
          </p:cNvPr>
          <p:cNvSpPr txBox="1"/>
          <p:nvPr/>
        </p:nvSpPr>
        <p:spPr>
          <a:xfrm>
            <a:off x="107504" y="627534"/>
            <a:ext cx="4392488" cy="646331"/>
          </a:xfrm>
          <a:prstGeom prst="rect">
            <a:avLst/>
          </a:prstGeom>
          <a:noFill/>
        </p:spPr>
        <p:txBody>
          <a:bodyPr wrap="square" rtlCol="0">
            <a:spAutoFit/>
          </a:bodyPr>
          <a:lstStyle/>
          <a:p>
            <a:pPr marL="285750" indent="-285750">
              <a:buFont typeface="Wingdings" panose="05000000000000000000" pitchFamily="2" charset="2"/>
              <a:buChar char="v"/>
            </a:pPr>
            <a:r>
              <a:rPr lang="en-GB" noProof="0" dirty="0"/>
              <a:t>W-</a:t>
            </a:r>
            <a:r>
              <a:rPr lang="en-GB" noProof="0" dirty="0" err="1"/>
              <a:t>monoblock</a:t>
            </a:r>
            <a:r>
              <a:rPr lang="en-GB" noProof="0" dirty="0"/>
              <a:t> divertor concept is based on a Cu, </a:t>
            </a:r>
            <a:r>
              <a:rPr lang="en-GB" noProof="0" dirty="0" err="1"/>
              <a:t>CuCrZr</a:t>
            </a:r>
            <a:r>
              <a:rPr lang="en-GB" noProof="0" dirty="0"/>
              <a:t> heatsink</a:t>
            </a:r>
          </a:p>
        </p:txBody>
      </p:sp>
      <p:sp>
        <p:nvSpPr>
          <p:cNvPr id="10" name="TextBox 9">
            <a:extLst>
              <a:ext uri="{FF2B5EF4-FFF2-40B4-BE49-F238E27FC236}">
                <a16:creationId xmlns:a16="http://schemas.microsoft.com/office/drawing/2014/main" id="{22455952-03B3-1377-A474-192D0497A45D}"/>
              </a:ext>
            </a:extLst>
          </p:cNvPr>
          <p:cNvSpPr txBox="1"/>
          <p:nvPr/>
        </p:nvSpPr>
        <p:spPr>
          <a:xfrm>
            <a:off x="107504" y="1492030"/>
            <a:ext cx="4032448" cy="646331"/>
          </a:xfrm>
          <a:prstGeom prst="rect">
            <a:avLst/>
          </a:prstGeom>
          <a:noFill/>
        </p:spPr>
        <p:txBody>
          <a:bodyPr wrap="square" rtlCol="0">
            <a:spAutoFit/>
          </a:bodyPr>
          <a:lstStyle/>
          <a:p>
            <a:pPr marL="285750" indent="-285750">
              <a:buFont typeface="Wingdings" panose="05000000000000000000" pitchFamily="2" charset="2"/>
              <a:buChar char="v"/>
            </a:pPr>
            <a:r>
              <a:rPr lang="en-GB" noProof="0" dirty="0"/>
              <a:t>Very little data is available on trapping in Cu or </a:t>
            </a:r>
            <a:r>
              <a:rPr lang="en-GB" noProof="0" dirty="0" err="1"/>
              <a:t>CuCrZr</a:t>
            </a:r>
            <a:endParaRPr lang="en-GB" noProof="0" dirty="0"/>
          </a:p>
        </p:txBody>
      </p:sp>
      <p:sp>
        <p:nvSpPr>
          <p:cNvPr id="11" name="TextBox 10">
            <a:extLst>
              <a:ext uri="{FF2B5EF4-FFF2-40B4-BE49-F238E27FC236}">
                <a16:creationId xmlns:a16="http://schemas.microsoft.com/office/drawing/2014/main" id="{2E622E1B-5C55-4795-6D2A-B449C35DB784}"/>
              </a:ext>
            </a:extLst>
          </p:cNvPr>
          <p:cNvSpPr txBox="1"/>
          <p:nvPr/>
        </p:nvSpPr>
        <p:spPr>
          <a:xfrm>
            <a:off x="107504" y="2497731"/>
            <a:ext cx="4032448" cy="646331"/>
          </a:xfrm>
          <a:prstGeom prst="rect">
            <a:avLst/>
          </a:prstGeom>
          <a:noFill/>
        </p:spPr>
        <p:txBody>
          <a:bodyPr wrap="square" rtlCol="0">
            <a:spAutoFit/>
          </a:bodyPr>
          <a:lstStyle/>
          <a:p>
            <a:pPr marL="285750" indent="-285750">
              <a:buFont typeface="Wingdings" panose="05000000000000000000" pitchFamily="2" charset="2"/>
              <a:buChar char="v"/>
            </a:pPr>
            <a:r>
              <a:rPr lang="en-GB" noProof="0" dirty="0"/>
              <a:t> </a:t>
            </a:r>
            <a:r>
              <a:rPr lang="en-GB" b="1" u="sng" noProof="0" dirty="0"/>
              <a:t>NO</a:t>
            </a:r>
            <a:r>
              <a:rPr lang="en-GB" noProof="0" dirty="0"/>
              <a:t> data is available on trapping in displacement damaged Cu or </a:t>
            </a:r>
            <a:r>
              <a:rPr lang="en-GB" noProof="0" dirty="0" err="1"/>
              <a:t>CuCrZr</a:t>
            </a:r>
            <a:endParaRPr lang="en-GB" noProof="0" dirty="0"/>
          </a:p>
        </p:txBody>
      </p:sp>
    </p:spTree>
    <p:extLst>
      <p:ext uri="{BB962C8B-B14F-4D97-AF65-F5344CB8AC3E}">
        <p14:creationId xmlns:p14="http://schemas.microsoft.com/office/powerpoint/2010/main" val="99584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937C2-5F44-91F1-E88E-542B549E0D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19F74E-82E5-4593-303D-00466F0FFC2C}"/>
              </a:ext>
            </a:extLst>
          </p:cNvPr>
          <p:cNvSpPr>
            <a:spLocks noGrp="1"/>
          </p:cNvSpPr>
          <p:nvPr>
            <p:ph type="title"/>
          </p:nvPr>
        </p:nvSpPr>
        <p:spPr/>
        <p:txBody>
          <a:bodyPr/>
          <a:lstStyle/>
          <a:p>
            <a:r>
              <a:rPr lang="en-GB" noProof="0" dirty="0"/>
              <a:t>Retention in Cu and </a:t>
            </a:r>
            <a:r>
              <a:rPr lang="en-GB" noProof="0" dirty="0" err="1"/>
              <a:t>CuCrZr</a:t>
            </a:r>
            <a:endParaRPr lang="en-GB" noProof="0" dirty="0"/>
          </a:p>
        </p:txBody>
      </p:sp>
      <p:sp>
        <p:nvSpPr>
          <p:cNvPr id="4" name="Footer Placeholder 3">
            <a:extLst>
              <a:ext uri="{FF2B5EF4-FFF2-40B4-BE49-F238E27FC236}">
                <a16:creationId xmlns:a16="http://schemas.microsoft.com/office/drawing/2014/main" id="{008C1740-8FA5-B6A4-E9B9-060959BB33C3}"/>
              </a:ext>
            </a:extLst>
          </p:cNvPr>
          <p:cNvSpPr>
            <a:spLocks noGrp="1"/>
          </p:cNvSpPr>
          <p:nvPr>
            <p:ph type="ftr" sz="quarter" idx="11"/>
          </p:nvPr>
        </p:nvSpPr>
        <p:spPr/>
        <p:txBody>
          <a:bodyPr/>
          <a:lstStyle/>
          <a:p>
            <a:pPr algn="r"/>
            <a:r>
              <a:rPr lang="en-GB" noProof="0" dirty="0"/>
              <a:t>| WPPWIE Project Meeting  | Prag | 25.03.2025 | Page </a:t>
            </a:r>
            <a:fld id="{6A6D9FA1-99C7-4910-8E32-B85D378B0060}" type="slidenum">
              <a:rPr lang="en-GB" noProof="0" smtClean="0"/>
              <a:pPr algn="r"/>
              <a:t>11</a:t>
            </a:fld>
            <a:endParaRPr lang="en-GB" noProof="0" dirty="0"/>
          </a:p>
        </p:txBody>
      </p:sp>
      <p:graphicFrame>
        <p:nvGraphicFramePr>
          <p:cNvPr id="2" name="Table 1">
            <a:extLst>
              <a:ext uri="{FF2B5EF4-FFF2-40B4-BE49-F238E27FC236}">
                <a16:creationId xmlns:a16="http://schemas.microsoft.com/office/drawing/2014/main" id="{31322A46-5CF5-BB68-289A-47FCEF193B0B}"/>
              </a:ext>
            </a:extLst>
          </p:cNvPr>
          <p:cNvGraphicFramePr>
            <a:graphicFrameLocks noGrp="1"/>
          </p:cNvGraphicFramePr>
          <p:nvPr>
            <p:extLst>
              <p:ext uri="{D42A27DB-BD31-4B8C-83A1-F6EECF244321}">
                <p14:modId xmlns:p14="http://schemas.microsoft.com/office/powerpoint/2010/main" val="3799878061"/>
              </p:ext>
            </p:extLst>
          </p:nvPr>
        </p:nvGraphicFramePr>
        <p:xfrm>
          <a:off x="478224" y="790050"/>
          <a:ext cx="8369538" cy="248890"/>
        </p:xfrm>
        <a:graphic>
          <a:graphicData uri="http://schemas.openxmlformats.org/drawingml/2006/table">
            <a:tbl>
              <a:tblPr/>
              <a:tblGrid>
                <a:gridCol w="808699">
                  <a:extLst>
                    <a:ext uri="{9D8B030D-6E8A-4147-A177-3AD203B41FA5}">
                      <a16:colId xmlns:a16="http://schemas.microsoft.com/office/drawing/2014/main" val="639189173"/>
                    </a:ext>
                  </a:extLst>
                </a:gridCol>
                <a:gridCol w="720080">
                  <a:extLst>
                    <a:ext uri="{9D8B030D-6E8A-4147-A177-3AD203B41FA5}">
                      <a16:colId xmlns:a16="http://schemas.microsoft.com/office/drawing/2014/main" val="1564197929"/>
                    </a:ext>
                  </a:extLst>
                </a:gridCol>
                <a:gridCol w="6840759">
                  <a:extLst>
                    <a:ext uri="{9D8B030D-6E8A-4147-A177-3AD203B41FA5}">
                      <a16:colId xmlns:a16="http://schemas.microsoft.com/office/drawing/2014/main" val="962456670"/>
                    </a:ext>
                  </a:extLst>
                </a:gridCol>
              </a:tblGrid>
              <a:tr h="171997">
                <a:tc>
                  <a:txBody>
                    <a:bodyPr/>
                    <a:lstStyle/>
                    <a:p>
                      <a:pPr algn="l" fontAlgn="t"/>
                      <a:r>
                        <a:rPr lang="en-GB" sz="1600" b="0" i="0" u="none" strike="noStrike" noProof="0" dirty="0">
                          <a:solidFill>
                            <a:srgbClr val="000000"/>
                          </a:solidFill>
                          <a:effectLst/>
                          <a:latin typeface="Calibri" panose="020F0502020204030204" pitchFamily="34" charset="0"/>
                        </a:rPr>
                        <a:t>CEA</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6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600" b="0" i="0" u="none" strike="noStrike" noProof="0" dirty="0">
                          <a:solidFill>
                            <a:srgbClr val="000000"/>
                          </a:solidFill>
                          <a:effectLst/>
                          <a:latin typeface="Calibri" panose="020F0502020204030204" pitchFamily="34" charset="0"/>
                        </a:rPr>
                        <a:t>Start developing W/Cu interatomic ML potentials for H transport studies</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61017786"/>
                  </a:ext>
                </a:extLst>
              </a:tr>
            </a:tbl>
          </a:graphicData>
        </a:graphic>
      </p:graphicFrame>
      <p:graphicFrame>
        <p:nvGraphicFramePr>
          <p:cNvPr id="3" name="Table 2">
            <a:extLst>
              <a:ext uri="{FF2B5EF4-FFF2-40B4-BE49-F238E27FC236}">
                <a16:creationId xmlns:a16="http://schemas.microsoft.com/office/drawing/2014/main" id="{E0941037-7B48-46DB-5A19-55111EA84097}"/>
              </a:ext>
            </a:extLst>
          </p:cNvPr>
          <p:cNvGraphicFramePr>
            <a:graphicFrameLocks noGrp="1"/>
          </p:cNvGraphicFramePr>
          <p:nvPr>
            <p:extLst>
              <p:ext uri="{D42A27DB-BD31-4B8C-83A1-F6EECF244321}">
                <p14:modId xmlns:p14="http://schemas.microsoft.com/office/powerpoint/2010/main" val="2430063929"/>
              </p:ext>
            </p:extLst>
          </p:nvPr>
        </p:nvGraphicFramePr>
        <p:xfrm>
          <a:off x="467544" y="1813845"/>
          <a:ext cx="8369538" cy="497780"/>
        </p:xfrm>
        <a:graphic>
          <a:graphicData uri="http://schemas.openxmlformats.org/drawingml/2006/table">
            <a:tbl>
              <a:tblPr/>
              <a:tblGrid>
                <a:gridCol w="808699">
                  <a:extLst>
                    <a:ext uri="{9D8B030D-6E8A-4147-A177-3AD203B41FA5}">
                      <a16:colId xmlns:a16="http://schemas.microsoft.com/office/drawing/2014/main" val="1283011488"/>
                    </a:ext>
                  </a:extLst>
                </a:gridCol>
                <a:gridCol w="720080">
                  <a:extLst>
                    <a:ext uri="{9D8B030D-6E8A-4147-A177-3AD203B41FA5}">
                      <a16:colId xmlns:a16="http://schemas.microsoft.com/office/drawing/2014/main" val="148656909"/>
                    </a:ext>
                  </a:extLst>
                </a:gridCol>
                <a:gridCol w="6840759">
                  <a:extLst>
                    <a:ext uri="{9D8B030D-6E8A-4147-A177-3AD203B41FA5}">
                      <a16:colId xmlns:a16="http://schemas.microsoft.com/office/drawing/2014/main" val="241978573"/>
                    </a:ext>
                  </a:extLst>
                </a:gridCol>
              </a:tblGrid>
              <a:tr h="171997">
                <a:tc>
                  <a:txBody>
                    <a:bodyPr/>
                    <a:lstStyle/>
                    <a:p>
                      <a:pPr algn="l" fontAlgn="t"/>
                      <a:r>
                        <a:rPr lang="en-GB" sz="1600" b="0" i="0" u="none" strike="noStrike" noProof="0" dirty="0">
                          <a:solidFill>
                            <a:srgbClr val="000000"/>
                          </a:solidFill>
                          <a:effectLst/>
                          <a:latin typeface="Calibri" panose="020F0502020204030204" pitchFamily="34" charset="0"/>
                        </a:rPr>
                        <a:t>FZJ</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600" b="0" i="0" u="none" strike="noStrike" noProof="0" dirty="0">
                          <a:solidFill>
                            <a:srgbClr val="000000"/>
                          </a:solidFill>
                          <a:effectLst/>
                          <a:latin typeface="Calibri" panose="020F0502020204030204" pitchFamily="34" charset="0"/>
                        </a:rPr>
                        <a:t>SP-C-4</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600" b="0" i="0" u="none" strike="noStrike" noProof="0" dirty="0">
                          <a:solidFill>
                            <a:srgbClr val="000000"/>
                          </a:solidFill>
                          <a:effectLst/>
                          <a:latin typeface="Calibri" panose="020F0502020204030204" pitchFamily="34" charset="0"/>
                        </a:rPr>
                        <a:t>H-retention in </a:t>
                      </a:r>
                      <a:r>
                        <a:rPr lang="en-GB" sz="1600" b="0" i="0" u="none" strike="noStrike" noProof="0" dirty="0" err="1">
                          <a:solidFill>
                            <a:srgbClr val="000000"/>
                          </a:solidFill>
                          <a:effectLst/>
                          <a:latin typeface="Calibri" panose="020F0502020204030204" pitchFamily="34" charset="0"/>
                        </a:rPr>
                        <a:t>CuCrZr</a:t>
                      </a:r>
                      <a:r>
                        <a:rPr lang="en-GB" sz="1600" b="0" i="0" u="none" strike="noStrike" noProof="0" dirty="0">
                          <a:solidFill>
                            <a:srgbClr val="000000"/>
                          </a:solidFill>
                          <a:effectLst/>
                          <a:latin typeface="Calibri" panose="020F0502020204030204" pitchFamily="34" charset="0"/>
                        </a:rPr>
                        <a:t> and Cu</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85059068"/>
                  </a:ext>
                </a:extLst>
              </a:tr>
              <a:tr h="171997">
                <a:tc>
                  <a:txBody>
                    <a:bodyPr/>
                    <a:lstStyle/>
                    <a:p>
                      <a:pPr algn="l" fontAlgn="t"/>
                      <a:r>
                        <a:rPr lang="en-GB" sz="1600" b="0" i="0" u="none" strike="noStrike" noProof="0" dirty="0">
                          <a:solidFill>
                            <a:srgbClr val="000000"/>
                          </a:solidFill>
                          <a:effectLst/>
                          <a:latin typeface="Calibri" panose="020F0502020204030204" pitchFamily="34" charset="0"/>
                        </a:rPr>
                        <a:t>MPG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600" b="0" i="0" u="none" strike="noStrike" noProof="0" dirty="0">
                          <a:solidFill>
                            <a:srgbClr val="000000"/>
                          </a:solidFill>
                          <a:effectLst/>
                          <a:latin typeface="Calibri" panose="020F0502020204030204" pitchFamily="34" charset="0"/>
                        </a:rPr>
                        <a:t>SP-C-4</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600" b="0" i="0" u="none" strike="noStrike" noProof="0" dirty="0">
                          <a:solidFill>
                            <a:srgbClr val="000000"/>
                          </a:solidFill>
                          <a:effectLst/>
                          <a:latin typeface="Calibri" panose="020F0502020204030204" pitchFamily="34" charset="0"/>
                        </a:rPr>
                        <a:t>D retention in displacement damaged Cu and </a:t>
                      </a:r>
                      <a:r>
                        <a:rPr lang="en-GB" sz="1600" b="0" i="0" u="none" strike="noStrike" noProof="0" dirty="0" err="1">
                          <a:solidFill>
                            <a:srgbClr val="000000"/>
                          </a:solidFill>
                          <a:effectLst/>
                          <a:latin typeface="Calibri" panose="020F0502020204030204" pitchFamily="34" charset="0"/>
                        </a:rPr>
                        <a:t>CuCrZr</a:t>
                      </a:r>
                      <a:endParaRPr lang="en-GB" sz="1600" b="0" i="0" u="none" strike="noStrike" noProof="0" dirty="0">
                        <a:solidFill>
                          <a:srgbClr val="000000"/>
                        </a:solidFill>
                        <a:effectLst/>
                        <a:latin typeface="Calibri" panose="020F0502020204030204" pitchFamily="34" charset="0"/>
                      </a:endParaRP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75075509"/>
                  </a:ext>
                </a:extLst>
              </a:tr>
            </a:tbl>
          </a:graphicData>
        </a:graphic>
      </p:graphicFrame>
      <p:graphicFrame>
        <p:nvGraphicFramePr>
          <p:cNvPr id="6" name="Table 5">
            <a:extLst>
              <a:ext uri="{FF2B5EF4-FFF2-40B4-BE49-F238E27FC236}">
                <a16:creationId xmlns:a16="http://schemas.microsoft.com/office/drawing/2014/main" id="{ED81464C-7FB5-7C4B-280F-94FA6BE59CF0}"/>
              </a:ext>
            </a:extLst>
          </p:cNvPr>
          <p:cNvGraphicFramePr>
            <a:graphicFrameLocks noGrp="1"/>
          </p:cNvGraphicFramePr>
          <p:nvPr>
            <p:extLst>
              <p:ext uri="{D42A27DB-BD31-4B8C-83A1-F6EECF244321}">
                <p14:modId xmlns:p14="http://schemas.microsoft.com/office/powerpoint/2010/main" val="4018659708"/>
              </p:ext>
            </p:extLst>
          </p:nvPr>
        </p:nvGraphicFramePr>
        <p:xfrm>
          <a:off x="457200" y="1419622"/>
          <a:ext cx="8369538" cy="248890"/>
        </p:xfrm>
        <a:graphic>
          <a:graphicData uri="http://schemas.openxmlformats.org/drawingml/2006/table">
            <a:tbl>
              <a:tblPr/>
              <a:tblGrid>
                <a:gridCol w="808699">
                  <a:extLst>
                    <a:ext uri="{9D8B030D-6E8A-4147-A177-3AD203B41FA5}">
                      <a16:colId xmlns:a16="http://schemas.microsoft.com/office/drawing/2014/main" val="1958988379"/>
                    </a:ext>
                  </a:extLst>
                </a:gridCol>
                <a:gridCol w="720080">
                  <a:extLst>
                    <a:ext uri="{9D8B030D-6E8A-4147-A177-3AD203B41FA5}">
                      <a16:colId xmlns:a16="http://schemas.microsoft.com/office/drawing/2014/main" val="2512814274"/>
                    </a:ext>
                  </a:extLst>
                </a:gridCol>
                <a:gridCol w="6840759">
                  <a:extLst>
                    <a:ext uri="{9D8B030D-6E8A-4147-A177-3AD203B41FA5}">
                      <a16:colId xmlns:a16="http://schemas.microsoft.com/office/drawing/2014/main" val="4175617804"/>
                    </a:ext>
                  </a:extLst>
                </a:gridCol>
              </a:tblGrid>
              <a:tr h="171997">
                <a:tc>
                  <a:txBody>
                    <a:bodyPr/>
                    <a:lstStyle/>
                    <a:p>
                      <a:pPr marL="0" algn="l" defTabSz="914400" rtl="0" eaLnBrk="1" fontAlgn="t" latinLnBrk="0" hangingPunct="1"/>
                      <a:r>
                        <a:rPr lang="en-GB" sz="1600" b="0" i="0" u="none" strike="noStrike" kern="1200" noProof="0" dirty="0">
                          <a:solidFill>
                            <a:srgbClr val="000000"/>
                          </a:solidFill>
                          <a:effectLst/>
                          <a:latin typeface="Calibri" panose="020F0502020204030204" pitchFamily="34" charset="0"/>
                          <a:ea typeface="+mn-ea"/>
                          <a:cs typeface="+mn-cs"/>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0" algn="l" defTabSz="914400" rtl="0" eaLnBrk="1" fontAlgn="t" latinLnBrk="0" hangingPunct="1"/>
                      <a:r>
                        <a:rPr lang="en-GB" sz="1600" b="0" i="0" u="none" strike="noStrike" kern="1200" noProof="0" dirty="0">
                          <a:solidFill>
                            <a:srgbClr val="000000"/>
                          </a:solidFill>
                          <a:effectLst/>
                          <a:latin typeface="Calibri" panose="020F0502020204030204" pitchFamily="34" charset="0"/>
                          <a:ea typeface="+mn-ea"/>
                          <a:cs typeface="+mn-cs"/>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0" algn="l" defTabSz="914400" rtl="0" eaLnBrk="1" fontAlgn="t" latinLnBrk="0" hangingPunct="1"/>
                      <a:r>
                        <a:rPr lang="en-GB" sz="1600" b="0" i="0" u="none" strike="noStrike" kern="1200" noProof="0" dirty="0">
                          <a:solidFill>
                            <a:srgbClr val="000000"/>
                          </a:solidFill>
                          <a:effectLst/>
                          <a:latin typeface="Calibri" panose="020F0502020204030204" pitchFamily="34" charset="0"/>
                          <a:ea typeface="+mn-ea"/>
                          <a:cs typeface="+mn-cs"/>
                        </a:rPr>
                        <a:t>D retention in displacement damaged Cu and </a:t>
                      </a:r>
                      <a:r>
                        <a:rPr lang="en-GB" sz="1600" b="0" i="0" u="none" strike="noStrike" kern="1200" noProof="0" dirty="0" err="1">
                          <a:solidFill>
                            <a:srgbClr val="000000"/>
                          </a:solidFill>
                          <a:effectLst/>
                          <a:latin typeface="Calibri" panose="020F0502020204030204" pitchFamily="34" charset="0"/>
                          <a:ea typeface="+mn-ea"/>
                          <a:cs typeface="+mn-cs"/>
                        </a:rPr>
                        <a:t>CuCrZr</a:t>
                      </a:r>
                      <a:endParaRPr lang="en-GB" sz="1600" b="0" i="0" u="none" strike="noStrike" kern="1200" noProof="0" dirty="0">
                        <a:solidFill>
                          <a:srgbClr val="000000"/>
                        </a:solidFill>
                        <a:effectLst/>
                        <a:latin typeface="Calibri" panose="020F0502020204030204" pitchFamily="34" charset="0"/>
                        <a:ea typeface="+mn-ea"/>
                        <a:cs typeface="+mn-cs"/>
                      </a:endParaRP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2486301"/>
                  </a:ext>
                </a:extLst>
              </a:tr>
            </a:tbl>
          </a:graphicData>
        </a:graphic>
      </p:graphicFrame>
      <p:sp>
        <p:nvSpPr>
          <p:cNvPr id="12" name="TextBox 11">
            <a:extLst>
              <a:ext uri="{FF2B5EF4-FFF2-40B4-BE49-F238E27FC236}">
                <a16:creationId xmlns:a16="http://schemas.microsoft.com/office/drawing/2014/main" id="{5DCE86AE-7754-EB3E-7F33-229F4B5D0DE1}"/>
              </a:ext>
            </a:extLst>
          </p:cNvPr>
          <p:cNvSpPr txBox="1"/>
          <p:nvPr/>
        </p:nvSpPr>
        <p:spPr>
          <a:xfrm>
            <a:off x="755576" y="2993794"/>
            <a:ext cx="4351704" cy="461665"/>
          </a:xfrm>
          <a:prstGeom prst="rect">
            <a:avLst/>
          </a:prstGeom>
          <a:noFill/>
        </p:spPr>
        <p:txBody>
          <a:bodyPr wrap="none" rtlCol="0">
            <a:spAutoFit/>
          </a:bodyPr>
          <a:lstStyle/>
          <a:p>
            <a:pPr marL="342900" indent="-342900">
              <a:buFont typeface="Wingdings" panose="05000000000000000000" pitchFamily="2" charset="2"/>
              <a:buChar char="v"/>
            </a:pPr>
            <a:r>
              <a:rPr lang="en-GB" sz="2400" b="1" dirty="0"/>
              <a:t>What’s available in literature?</a:t>
            </a:r>
            <a:endParaRPr lang="en-DE" sz="2400" b="1" dirty="0"/>
          </a:p>
        </p:txBody>
      </p:sp>
      <p:sp>
        <p:nvSpPr>
          <p:cNvPr id="13" name="TextBox 12">
            <a:extLst>
              <a:ext uri="{FF2B5EF4-FFF2-40B4-BE49-F238E27FC236}">
                <a16:creationId xmlns:a16="http://schemas.microsoft.com/office/drawing/2014/main" id="{75BF1E7B-4C8B-BE5D-A5F9-884B5B24B0DE}"/>
              </a:ext>
            </a:extLst>
          </p:cNvPr>
          <p:cNvSpPr txBox="1"/>
          <p:nvPr/>
        </p:nvSpPr>
        <p:spPr>
          <a:xfrm>
            <a:off x="1259632" y="3535862"/>
            <a:ext cx="7339381" cy="923330"/>
          </a:xfrm>
          <a:prstGeom prst="rect">
            <a:avLst/>
          </a:prstGeom>
          <a:noFill/>
        </p:spPr>
        <p:txBody>
          <a:bodyPr wrap="none" rtlCol="0">
            <a:spAutoFit/>
          </a:bodyPr>
          <a:lstStyle/>
          <a:p>
            <a:pPr marL="285750" indent="-285750">
              <a:buFont typeface="Wingdings" panose="05000000000000000000" pitchFamily="2" charset="2"/>
              <a:buChar char="Ø"/>
            </a:pPr>
            <a:r>
              <a:rPr lang="en-GB" dirty="0"/>
              <a:t>Nothing on displacement damaged Cu, Cu-alloys</a:t>
            </a:r>
          </a:p>
          <a:p>
            <a:pPr marL="285750" indent="-285750">
              <a:buFont typeface="Wingdings" panose="05000000000000000000" pitchFamily="2" charset="2"/>
              <a:buChar char="Ø"/>
            </a:pPr>
            <a:r>
              <a:rPr lang="en-GB" dirty="0"/>
              <a:t>Mainly permeation measurements </a:t>
            </a:r>
            <a:r>
              <a:rPr lang="en-GB" dirty="0">
                <a:sym typeface="Wingdings" panose="05000000000000000000" pitchFamily="2" charset="2"/>
              </a:rPr>
              <a:t> insufficient for predicting retention</a:t>
            </a:r>
          </a:p>
          <a:p>
            <a:pPr marL="285750" indent="-285750">
              <a:buFont typeface="Wingdings" panose="05000000000000000000" pitchFamily="2" charset="2"/>
              <a:buChar char="Ø"/>
            </a:pPr>
            <a:r>
              <a:rPr lang="en-GB" dirty="0">
                <a:sym typeface="Wingdings" panose="05000000000000000000" pitchFamily="2" charset="2"/>
              </a:rPr>
              <a:t>I could only find very few TDS measurements </a:t>
            </a:r>
            <a:endParaRPr lang="en-DE" dirty="0"/>
          </a:p>
        </p:txBody>
      </p:sp>
      <p:sp>
        <p:nvSpPr>
          <p:cNvPr id="7" name="TextBox 6">
            <a:extLst>
              <a:ext uri="{FF2B5EF4-FFF2-40B4-BE49-F238E27FC236}">
                <a16:creationId xmlns:a16="http://schemas.microsoft.com/office/drawing/2014/main" id="{6B367FC9-7C55-0E43-5240-FCDCBC8C99FD}"/>
              </a:ext>
            </a:extLst>
          </p:cNvPr>
          <p:cNvSpPr txBox="1"/>
          <p:nvPr/>
        </p:nvSpPr>
        <p:spPr>
          <a:xfrm>
            <a:off x="3618162" y="1050289"/>
            <a:ext cx="2261838" cy="369332"/>
          </a:xfrm>
          <a:prstGeom prst="rect">
            <a:avLst/>
          </a:prstGeom>
          <a:noFill/>
        </p:spPr>
        <p:txBody>
          <a:bodyPr wrap="none" rtlCol="0">
            <a:spAutoFit/>
          </a:bodyPr>
          <a:lstStyle/>
          <a:p>
            <a:r>
              <a:rPr lang="en-GB" b="1" dirty="0">
                <a:sym typeface="Wingdings" panose="05000000000000000000" pitchFamily="2" charset="2"/>
              </a:rPr>
              <a:t> </a:t>
            </a:r>
            <a:r>
              <a:rPr lang="en-GB" b="1" dirty="0"/>
              <a:t>See talk by Y. Ferro</a:t>
            </a:r>
            <a:endParaRPr lang="en-DE" b="1" dirty="0"/>
          </a:p>
        </p:txBody>
      </p:sp>
    </p:spTree>
    <p:extLst>
      <p:ext uri="{BB962C8B-B14F-4D97-AF65-F5344CB8AC3E}">
        <p14:creationId xmlns:p14="http://schemas.microsoft.com/office/powerpoint/2010/main" val="409092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D9042-2094-4CCA-5358-16341D7C0F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888F05-407B-6D2C-18AD-197211CEFDFD}"/>
              </a:ext>
            </a:extLst>
          </p:cNvPr>
          <p:cNvSpPr>
            <a:spLocks noGrp="1"/>
          </p:cNvSpPr>
          <p:nvPr>
            <p:ph type="title"/>
          </p:nvPr>
        </p:nvSpPr>
        <p:spPr/>
        <p:txBody>
          <a:bodyPr/>
          <a:lstStyle/>
          <a:p>
            <a:r>
              <a:rPr lang="en-GB" noProof="0" dirty="0"/>
              <a:t>Retention in Cu and </a:t>
            </a:r>
            <a:r>
              <a:rPr lang="en-GB" noProof="0" dirty="0" err="1"/>
              <a:t>CuCrZr</a:t>
            </a:r>
            <a:endParaRPr lang="en-GB" noProof="0" dirty="0"/>
          </a:p>
        </p:txBody>
      </p:sp>
      <p:sp>
        <p:nvSpPr>
          <p:cNvPr id="4" name="Footer Placeholder 3">
            <a:extLst>
              <a:ext uri="{FF2B5EF4-FFF2-40B4-BE49-F238E27FC236}">
                <a16:creationId xmlns:a16="http://schemas.microsoft.com/office/drawing/2014/main" id="{CC95FA6D-2117-B617-88BF-BF2B2549D989}"/>
              </a:ext>
            </a:extLst>
          </p:cNvPr>
          <p:cNvSpPr>
            <a:spLocks noGrp="1"/>
          </p:cNvSpPr>
          <p:nvPr>
            <p:ph type="ftr" sz="quarter" idx="11"/>
          </p:nvPr>
        </p:nvSpPr>
        <p:spPr/>
        <p:txBody>
          <a:bodyPr/>
          <a:lstStyle/>
          <a:p>
            <a:pPr algn="r"/>
            <a:r>
              <a:rPr lang="en-GB" noProof="0" dirty="0"/>
              <a:t>| WPPWIE Project Meeting  | Prag | 25.03.2025 | Page </a:t>
            </a:r>
            <a:fld id="{6A6D9FA1-99C7-4910-8E32-B85D378B0060}" type="slidenum">
              <a:rPr lang="en-GB" noProof="0" smtClean="0"/>
              <a:pPr algn="r"/>
              <a:t>12</a:t>
            </a:fld>
            <a:endParaRPr lang="en-GB" noProof="0" dirty="0"/>
          </a:p>
        </p:txBody>
      </p:sp>
      <p:sp>
        <p:nvSpPr>
          <p:cNvPr id="2" name="TextBox 1">
            <a:extLst>
              <a:ext uri="{FF2B5EF4-FFF2-40B4-BE49-F238E27FC236}">
                <a16:creationId xmlns:a16="http://schemas.microsoft.com/office/drawing/2014/main" id="{A52D5BE4-D250-9A1C-41DD-C6A4C9DACCFC}"/>
              </a:ext>
            </a:extLst>
          </p:cNvPr>
          <p:cNvSpPr txBox="1"/>
          <p:nvPr/>
        </p:nvSpPr>
        <p:spPr>
          <a:xfrm>
            <a:off x="145761" y="617460"/>
            <a:ext cx="4833439" cy="307777"/>
          </a:xfrm>
          <a:prstGeom prst="rect">
            <a:avLst/>
          </a:prstGeom>
          <a:noFill/>
        </p:spPr>
        <p:txBody>
          <a:bodyPr wrap="none" rtlCol="0">
            <a:spAutoFit/>
          </a:bodyPr>
          <a:lstStyle/>
          <a:p>
            <a:r>
              <a:rPr lang="en-GB" sz="1400" b="1" noProof="0" dirty="0"/>
              <a:t>H.-D. Liu, et al, Nuclear Materials and Energy 23 (2020) 100755</a:t>
            </a:r>
          </a:p>
        </p:txBody>
      </p:sp>
      <p:pic>
        <p:nvPicPr>
          <p:cNvPr id="6" name="Picture 5">
            <a:extLst>
              <a:ext uri="{FF2B5EF4-FFF2-40B4-BE49-F238E27FC236}">
                <a16:creationId xmlns:a16="http://schemas.microsoft.com/office/drawing/2014/main" id="{661BD513-13F4-7266-7254-B09124DB91DF}"/>
              </a:ext>
            </a:extLst>
          </p:cNvPr>
          <p:cNvPicPr>
            <a:picLocks noChangeAspect="1"/>
          </p:cNvPicPr>
          <p:nvPr/>
        </p:nvPicPr>
        <p:blipFill>
          <a:blip r:embed="rId2">
            <a:clrChange>
              <a:clrFrom>
                <a:srgbClr val="FFFFFF"/>
              </a:clrFrom>
              <a:clrTo>
                <a:srgbClr val="FFFFFF">
                  <a:alpha val="0"/>
                </a:srgbClr>
              </a:clrTo>
            </a:clrChange>
          </a:blip>
          <a:srcRect b="19407"/>
          <a:stretch/>
        </p:blipFill>
        <p:spPr>
          <a:xfrm>
            <a:off x="5580112" y="555526"/>
            <a:ext cx="3359094" cy="1908953"/>
          </a:xfrm>
          <a:prstGeom prst="rect">
            <a:avLst/>
          </a:prstGeom>
        </p:spPr>
      </p:pic>
      <p:sp>
        <p:nvSpPr>
          <p:cNvPr id="12" name="TextBox 11">
            <a:extLst>
              <a:ext uri="{FF2B5EF4-FFF2-40B4-BE49-F238E27FC236}">
                <a16:creationId xmlns:a16="http://schemas.microsoft.com/office/drawing/2014/main" id="{0413C775-DBFB-A6A6-BC59-C46579663EA0}"/>
              </a:ext>
            </a:extLst>
          </p:cNvPr>
          <p:cNvSpPr txBox="1"/>
          <p:nvPr/>
        </p:nvSpPr>
        <p:spPr>
          <a:xfrm>
            <a:off x="8388424" y="771550"/>
            <a:ext cx="429926" cy="369332"/>
          </a:xfrm>
          <a:prstGeom prst="rect">
            <a:avLst/>
          </a:prstGeom>
          <a:solidFill>
            <a:schemeClr val="bg1"/>
          </a:solidFill>
        </p:spPr>
        <p:txBody>
          <a:bodyPr wrap="none" rtlCol="0">
            <a:spAutoFit/>
          </a:bodyPr>
          <a:lstStyle/>
          <a:p>
            <a:r>
              <a:rPr lang="en-GB" b="1" noProof="0" dirty="0"/>
              <a:t>Cu</a:t>
            </a:r>
          </a:p>
        </p:txBody>
      </p:sp>
      <p:pic>
        <p:nvPicPr>
          <p:cNvPr id="14" name="Picture 13">
            <a:extLst>
              <a:ext uri="{FF2B5EF4-FFF2-40B4-BE49-F238E27FC236}">
                <a16:creationId xmlns:a16="http://schemas.microsoft.com/office/drawing/2014/main" id="{8FBF2E76-EF98-338B-0F13-4D339160FE0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1854" y="2291367"/>
            <a:ext cx="3568137" cy="2368800"/>
          </a:xfrm>
          <a:prstGeom prst="rect">
            <a:avLst/>
          </a:prstGeom>
        </p:spPr>
      </p:pic>
      <p:sp>
        <p:nvSpPr>
          <p:cNvPr id="15" name="TextBox 14">
            <a:extLst>
              <a:ext uri="{FF2B5EF4-FFF2-40B4-BE49-F238E27FC236}">
                <a16:creationId xmlns:a16="http://schemas.microsoft.com/office/drawing/2014/main" id="{E25B22B7-941D-DF69-75DF-E431EDFDBF38}"/>
              </a:ext>
            </a:extLst>
          </p:cNvPr>
          <p:cNvSpPr txBox="1"/>
          <p:nvPr/>
        </p:nvSpPr>
        <p:spPr>
          <a:xfrm>
            <a:off x="143508" y="1000348"/>
            <a:ext cx="4032448" cy="923330"/>
          </a:xfrm>
          <a:prstGeom prst="rect">
            <a:avLst/>
          </a:prstGeom>
          <a:noFill/>
        </p:spPr>
        <p:txBody>
          <a:bodyPr wrap="square" rtlCol="0">
            <a:spAutoFit/>
          </a:bodyPr>
          <a:lstStyle/>
          <a:p>
            <a:pPr marL="285750" indent="-285750">
              <a:buFont typeface="Wingdings" panose="05000000000000000000" pitchFamily="2" charset="2"/>
              <a:buChar char="v"/>
            </a:pPr>
            <a:r>
              <a:rPr lang="en-GB" noProof="0" dirty="0"/>
              <a:t>Literature data on undamaged Cu and </a:t>
            </a:r>
            <a:r>
              <a:rPr lang="en-GB" noProof="0" dirty="0" err="1"/>
              <a:t>CuCrZr</a:t>
            </a:r>
            <a:r>
              <a:rPr lang="en-GB" noProof="0" dirty="0"/>
              <a:t> suggest release up to very high temperatures</a:t>
            </a:r>
          </a:p>
        </p:txBody>
      </p:sp>
      <p:sp>
        <p:nvSpPr>
          <p:cNvPr id="16" name="TextBox 15">
            <a:extLst>
              <a:ext uri="{FF2B5EF4-FFF2-40B4-BE49-F238E27FC236}">
                <a16:creationId xmlns:a16="http://schemas.microsoft.com/office/drawing/2014/main" id="{1E231CED-9244-7F22-D33E-431DC9638AB7}"/>
              </a:ext>
            </a:extLst>
          </p:cNvPr>
          <p:cNvSpPr txBox="1"/>
          <p:nvPr/>
        </p:nvSpPr>
        <p:spPr>
          <a:xfrm>
            <a:off x="143508" y="1944673"/>
            <a:ext cx="2890278" cy="369332"/>
          </a:xfrm>
          <a:prstGeom prst="rect">
            <a:avLst/>
          </a:prstGeom>
          <a:noFill/>
        </p:spPr>
        <p:txBody>
          <a:bodyPr wrap="none" rtlCol="0">
            <a:spAutoFit/>
          </a:bodyPr>
          <a:lstStyle/>
          <a:p>
            <a:pPr marL="285750" indent="-285750">
              <a:buFont typeface="Wingdings" panose="05000000000000000000" pitchFamily="2" charset="2"/>
              <a:buChar char="v"/>
            </a:pPr>
            <a:r>
              <a:rPr lang="en-GB" noProof="0" dirty="0"/>
              <a:t>Retention in </a:t>
            </a:r>
            <a:r>
              <a:rPr lang="en-GB" noProof="0" dirty="0" err="1"/>
              <a:t>CuCrZr</a:t>
            </a:r>
            <a:r>
              <a:rPr lang="en-GB" noProof="0" dirty="0"/>
              <a:t> &gt;&gt; Cu</a:t>
            </a:r>
          </a:p>
        </p:txBody>
      </p:sp>
      <p:pic>
        <p:nvPicPr>
          <p:cNvPr id="7" name="Picture 6">
            <a:extLst>
              <a:ext uri="{FF2B5EF4-FFF2-40B4-BE49-F238E27FC236}">
                <a16:creationId xmlns:a16="http://schemas.microsoft.com/office/drawing/2014/main" id="{C10895D1-1D06-3B8A-CE11-B89519AFCC3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0142" y="2708231"/>
            <a:ext cx="3014836" cy="2368800"/>
          </a:xfrm>
          <a:prstGeom prst="rect">
            <a:avLst/>
          </a:prstGeom>
        </p:spPr>
      </p:pic>
      <p:sp>
        <p:nvSpPr>
          <p:cNvPr id="8" name="TextBox 7">
            <a:extLst>
              <a:ext uri="{FF2B5EF4-FFF2-40B4-BE49-F238E27FC236}">
                <a16:creationId xmlns:a16="http://schemas.microsoft.com/office/drawing/2014/main" id="{C90F60C8-7163-7AA6-4C2F-E59F2D331EFA}"/>
              </a:ext>
            </a:extLst>
          </p:cNvPr>
          <p:cNvSpPr txBox="1"/>
          <p:nvPr/>
        </p:nvSpPr>
        <p:spPr>
          <a:xfrm>
            <a:off x="827584" y="2387084"/>
            <a:ext cx="1584536" cy="369332"/>
          </a:xfrm>
          <a:prstGeom prst="rect">
            <a:avLst/>
          </a:prstGeom>
          <a:noFill/>
        </p:spPr>
        <p:txBody>
          <a:bodyPr wrap="none" rtlCol="0">
            <a:spAutoFit/>
          </a:bodyPr>
          <a:lstStyle/>
          <a:p>
            <a:r>
              <a:rPr lang="en-GB" b="1" dirty="0"/>
              <a:t>W-comparison</a:t>
            </a:r>
            <a:endParaRPr lang="en-DE" b="1" dirty="0"/>
          </a:p>
        </p:txBody>
      </p:sp>
      <p:sp>
        <p:nvSpPr>
          <p:cNvPr id="9" name="TextBox 8">
            <a:extLst>
              <a:ext uri="{FF2B5EF4-FFF2-40B4-BE49-F238E27FC236}">
                <a16:creationId xmlns:a16="http://schemas.microsoft.com/office/drawing/2014/main" id="{5FEB75B4-FA8F-61EB-ECFF-B8BB71FC15B0}"/>
              </a:ext>
            </a:extLst>
          </p:cNvPr>
          <p:cNvSpPr txBox="1"/>
          <p:nvPr/>
        </p:nvSpPr>
        <p:spPr>
          <a:xfrm>
            <a:off x="3807396" y="2879914"/>
            <a:ext cx="1579070" cy="923330"/>
          </a:xfrm>
          <a:prstGeom prst="rect">
            <a:avLst/>
          </a:prstGeom>
          <a:noFill/>
        </p:spPr>
        <p:txBody>
          <a:bodyPr wrap="square" rtlCol="0">
            <a:spAutoFit/>
          </a:bodyPr>
          <a:lstStyle/>
          <a:p>
            <a:r>
              <a:rPr lang="en-GB" b="1" dirty="0"/>
              <a:t>Cu releases at higher T than damaged W!?!</a:t>
            </a:r>
            <a:endParaRPr lang="en-DE" b="1" dirty="0"/>
          </a:p>
        </p:txBody>
      </p:sp>
    </p:spTree>
    <p:extLst>
      <p:ext uri="{BB962C8B-B14F-4D97-AF65-F5344CB8AC3E}">
        <p14:creationId xmlns:p14="http://schemas.microsoft.com/office/powerpoint/2010/main" val="29026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9481-AA70-07C1-38A5-D2F61DBB20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9F599C2-E839-C0EA-2EE2-D2D64457CFF7}"/>
              </a:ext>
            </a:extLst>
          </p:cNvPr>
          <p:cNvSpPr>
            <a:spLocks noGrp="1"/>
          </p:cNvSpPr>
          <p:nvPr>
            <p:ph type="title"/>
          </p:nvPr>
        </p:nvSpPr>
        <p:spPr/>
        <p:txBody>
          <a:bodyPr/>
          <a:lstStyle/>
          <a:p>
            <a:r>
              <a:rPr lang="en-GB" noProof="0" dirty="0"/>
              <a:t>Retention in Cu and </a:t>
            </a:r>
            <a:r>
              <a:rPr lang="en-GB" noProof="0" dirty="0" err="1"/>
              <a:t>CuCrZr</a:t>
            </a:r>
            <a:endParaRPr lang="en-GB" noProof="0" dirty="0"/>
          </a:p>
        </p:txBody>
      </p:sp>
      <p:sp>
        <p:nvSpPr>
          <p:cNvPr id="4" name="Footer Placeholder 3">
            <a:extLst>
              <a:ext uri="{FF2B5EF4-FFF2-40B4-BE49-F238E27FC236}">
                <a16:creationId xmlns:a16="http://schemas.microsoft.com/office/drawing/2014/main" id="{55200CB8-A756-7A0C-3BB4-6C76438F3D66}"/>
              </a:ext>
            </a:extLst>
          </p:cNvPr>
          <p:cNvSpPr>
            <a:spLocks noGrp="1"/>
          </p:cNvSpPr>
          <p:nvPr>
            <p:ph type="ftr" sz="quarter" idx="11"/>
          </p:nvPr>
        </p:nvSpPr>
        <p:spPr/>
        <p:txBody>
          <a:bodyPr/>
          <a:lstStyle/>
          <a:p>
            <a:pPr algn="r"/>
            <a:r>
              <a:rPr lang="en-GB" noProof="0" dirty="0"/>
              <a:t>| WPPWIE Project Meeting  | Prag | 25.03.2025 | Page </a:t>
            </a:r>
            <a:fld id="{6A6D9FA1-99C7-4910-8E32-B85D378B0060}" type="slidenum">
              <a:rPr lang="en-GB" noProof="0" smtClean="0"/>
              <a:pPr algn="r"/>
              <a:t>13</a:t>
            </a:fld>
            <a:endParaRPr lang="en-GB" noProof="0" dirty="0"/>
          </a:p>
        </p:txBody>
      </p:sp>
      <p:pic>
        <p:nvPicPr>
          <p:cNvPr id="7" name="Picture 6">
            <a:extLst>
              <a:ext uri="{FF2B5EF4-FFF2-40B4-BE49-F238E27FC236}">
                <a16:creationId xmlns:a16="http://schemas.microsoft.com/office/drawing/2014/main" id="{0F187ACE-CD21-73C3-3B8E-C58D229D210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749811" y="946524"/>
            <a:ext cx="5420742" cy="4003152"/>
          </a:xfrm>
          <a:prstGeom prst="rect">
            <a:avLst/>
          </a:prstGeom>
        </p:spPr>
      </p:pic>
      <p:sp>
        <p:nvSpPr>
          <p:cNvPr id="17" name="TextBox 16">
            <a:extLst>
              <a:ext uri="{FF2B5EF4-FFF2-40B4-BE49-F238E27FC236}">
                <a16:creationId xmlns:a16="http://schemas.microsoft.com/office/drawing/2014/main" id="{2A34CF91-C09B-FA2F-DBFA-7A67D13E7022}"/>
              </a:ext>
            </a:extLst>
          </p:cNvPr>
          <p:cNvSpPr txBox="1"/>
          <p:nvPr/>
        </p:nvSpPr>
        <p:spPr>
          <a:xfrm>
            <a:off x="0" y="1080487"/>
            <a:ext cx="3923928" cy="830997"/>
          </a:xfrm>
          <a:prstGeom prst="rect">
            <a:avLst/>
          </a:prstGeom>
          <a:noFill/>
        </p:spPr>
        <p:txBody>
          <a:bodyPr wrap="square">
            <a:spAutoFit/>
          </a:bodyPr>
          <a:lstStyle/>
          <a:p>
            <a:pPr marL="285750" indent="-285750">
              <a:buFont typeface="Wingdings" panose="05000000000000000000" pitchFamily="2" charset="2"/>
              <a:buChar char="v"/>
            </a:pPr>
            <a:r>
              <a:rPr lang="en-GB" sz="1600" noProof="0" dirty="0"/>
              <a:t>Literature data on undamaged Cu and </a:t>
            </a:r>
            <a:r>
              <a:rPr lang="en-GB" sz="1600" noProof="0" dirty="0" err="1"/>
              <a:t>CuCrZr</a:t>
            </a:r>
            <a:r>
              <a:rPr lang="en-GB" sz="1600" noProof="0" dirty="0"/>
              <a:t> suggest release up to very high temperatures</a:t>
            </a:r>
          </a:p>
        </p:txBody>
      </p:sp>
      <p:sp>
        <p:nvSpPr>
          <p:cNvPr id="18" name="TextBox 17">
            <a:extLst>
              <a:ext uri="{FF2B5EF4-FFF2-40B4-BE49-F238E27FC236}">
                <a16:creationId xmlns:a16="http://schemas.microsoft.com/office/drawing/2014/main" id="{4B91F086-8074-D954-BD12-44CD901C9F7D}"/>
              </a:ext>
            </a:extLst>
          </p:cNvPr>
          <p:cNvSpPr txBox="1"/>
          <p:nvPr/>
        </p:nvSpPr>
        <p:spPr>
          <a:xfrm>
            <a:off x="35496" y="1943826"/>
            <a:ext cx="3024336" cy="338554"/>
          </a:xfrm>
          <a:prstGeom prst="rect">
            <a:avLst/>
          </a:prstGeom>
          <a:noFill/>
        </p:spPr>
        <p:txBody>
          <a:bodyPr wrap="square" rtlCol="0">
            <a:spAutoFit/>
          </a:bodyPr>
          <a:lstStyle/>
          <a:p>
            <a:pPr marL="285750" indent="-285750">
              <a:buFont typeface="Wingdings" panose="05000000000000000000" pitchFamily="2" charset="2"/>
              <a:buChar char="v"/>
            </a:pPr>
            <a:r>
              <a:rPr lang="en-GB" sz="1600" noProof="0" dirty="0"/>
              <a:t>Retention in </a:t>
            </a:r>
            <a:r>
              <a:rPr lang="en-GB" sz="1600" noProof="0" dirty="0" err="1"/>
              <a:t>CuCrZr</a:t>
            </a:r>
            <a:r>
              <a:rPr lang="en-GB" sz="1600" noProof="0" dirty="0"/>
              <a:t> &gt;&gt; Cu</a:t>
            </a:r>
          </a:p>
        </p:txBody>
      </p:sp>
      <p:sp>
        <p:nvSpPr>
          <p:cNvPr id="19" name="TextBox 18">
            <a:extLst>
              <a:ext uri="{FF2B5EF4-FFF2-40B4-BE49-F238E27FC236}">
                <a16:creationId xmlns:a16="http://schemas.microsoft.com/office/drawing/2014/main" id="{8AEC0962-F9B5-D551-6B54-0F24E908A37E}"/>
              </a:ext>
            </a:extLst>
          </p:cNvPr>
          <p:cNvSpPr txBox="1"/>
          <p:nvPr/>
        </p:nvSpPr>
        <p:spPr>
          <a:xfrm>
            <a:off x="37502" y="3087823"/>
            <a:ext cx="3310361" cy="584775"/>
          </a:xfrm>
          <a:prstGeom prst="rect">
            <a:avLst/>
          </a:prstGeom>
          <a:noFill/>
        </p:spPr>
        <p:txBody>
          <a:bodyPr wrap="square" rtlCol="0">
            <a:spAutoFit/>
          </a:bodyPr>
          <a:lstStyle/>
          <a:p>
            <a:pPr marL="285750" indent="-285750">
              <a:buFont typeface="Wingdings" panose="05000000000000000000" pitchFamily="2" charset="2"/>
              <a:buChar char="v"/>
            </a:pPr>
            <a:r>
              <a:rPr lang="en-GB" sz="1600" dirty="0"/>
              <a:t>These are TDS from gas loaded membranes (thickness ~1/10 mm)</a:t>
            </a:r>
            <a:endParaRPr lang="en-DE" sz="1600" dirty="0"/>
          </a:p>
        </p:txBody>
      </p:sp>
      <p:sp>
        <p:nvSpPr>
          <p:cNvPr id="20" name="TextBox 19">
            <a:extLst>
              <a:ext uri="{FF2B5EF4-FFF2-40B4-BE49-F238E27FC236}">
                <a16:creationId xmlns:a16="http://schemas.microsoft.com/office/drawing/2014/main" id="{BFCC52CC-75F2-30CC-F2F7-3E5C9A6B6031}"/>
              </a:ext>
            </a:extLst>
          </p:cNvPr>
          <p:cNvSpPr txBox="1"/>
          <p:nvPr/>
        </p:nvSpPr>
        <p:spPr>
          <a:xfrm>
            <a:off x="611560" y="3682877"/>
            <a:ext cx="3096344" cy="584775"/>
          </a:xfrm>
          <a:prstGeom prst="rect">
            <a:avLst/>
          </a:prstGeom>
          <a:noFill/>
        </p:spPr>
        <p:txBody>
          <a:bodyPr wrap="square" rtlCol="0">
            <a:spAutoFit/>
          </a:bodyPr>
          <a:lstStyle/>
          <a:p>
            <a:r>
              <a:rPr lang="en-GB" sz="1600" dirty="0">
                <a:sym typeface="Wingdings" panose="05000000000000000000" pitchFamily="2" charset="2"/>
              </a:rPr>
              <a:t> </a:t>
            </a:r>
            <a:r>
              <a:rPr lang="en-GB" sz="1600" dirty="0"/>
              <a:t>Is the high release temperature a transport artefact?</a:t>
            </a:r>
            <a:endParaRPr lang="en-DE" sz="1600" dirty="0"/>
          </a:p>
        </p:txBody>
      </p:sp>
      <p:sp>
        <p:nvSpPr>
          <p:cNvPr id="3" name="TextBox 2">
            <a:extLst>
              <a:ext uri="{FF2B5EF4-FFF2-40B4-BE49-F238E27FC236}">
                <a16:creationId xmlns:a16="http://schemas.microsoft.com/office/drawing/2014/main" id="{7BD97B53-21A0-8FE4-1288-CDF3F4F6D9B0}"/>
              </a:ext>
            </a:extLst>
          </p:cNvPr>
          <p:cNvSpPr txBox="1"/>
          <p:nvPr/>
        </p:nvSpPr>
        <p:spPr>
          <a:xfrm>
            <a:off x="35496" y="622576"/>
            <a:ext cx="4776051" cy="307777"/>
          </a:xfrm>
          <a:prstGeom prst="rect">
            <a:avLst/>
          </a:prstGeom>
          <a:noFill/>
        </p:spPr>
        <p:txBody>
          <a:bodyPr wrap="none" rtlCol="0">
            <a:spAutoFit/>
          </a:bodyPr>
          <a:lstStyle/>
          <a:p>
            <a:r>
              <a:rPr lang="en-GB" sz="1400" b="1" i="1" noProof="0" dirty="0"/>
              <a:t>H.-S. Zhou et al. / Journal of Nuclear Materials 493 (2017) 398</a:t>
            </a:r>
          </a:p>
        </p:txBody>
      </p:sp>
    </p:spTree>
    <p:extLst>
      <p:ext uri="{BB962C8B-B14F-4D97-AF65-F5344CB8AC3E}">
        <p14:creationId xmlns:p14="http://schemas.microsoft.com/office/powerpoint/2010/main" val="307705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E416-35C0-2244-0F7A-456328C0748D}"/>
              </a:ext>
            </a:extLst>
          </p:cNvPr>
          <p:cNvSpPr>
            <a:spLocks noGrp="1"/>
          </p:cNvSpPr>
          <p:nvPr>
            <p:ph type="title"/>
          </p:nvPr>
        </p:nvSpPr>
        <p:spPr/>
        <p:txBody>
          <a:bodyPr/>
          <a:lstStyle/>
          <a:p>
            <a:r>
              <a:rPr lang="en-GB" noProof="0" dirty="0"/>
              <a:t>Retention in Cu and </a:t>
            </a:r>
            <a:r>
              <a:rPr lang="en-GB" noProof="0" dirty="0" err="1"/>
              <a:t>CuCrZr</a:t>
            </a:r>
            <a:endParaRPr lang="en-DE" dirty="0"/>
          </a:p>
        </p:txBody>
      </p:sp>
      <p:sp>
        <p:nvSpPr>
          <p:cNvPr id="3" name="Footer Placeholder 2">
            <a:extLst>
              <a:ext uri="{FF2B5EF4-FFF2-40B4-BE49-F238E27FC236}">
                <a16:creationId xmlns:a16="http://schemas.microsoft.com/office/drawing/2014/main" id="{D58B21B8-372E-241E-87E8-4872F4EFF862}"/>
              </a:ext>
            </a:extLst>
          </p:cNvPr>
          <p:cNvSpPr>
            <a:spLocks noGrp="1"/>
          </p:cNvSpPr>
          <p:nvPr>
            <p:ph type="ftr" sz="quarter" idx="11"/>
          </p:nvPr>
        </p:nvSpPr>
        <p:spPr/>
        <p:txBody>
          <a:bodyPr/>
          <a:lstStyle/>
          <a:p>
            <a:pPr algn="r"/>
            <a:r>
              <a:rPr lang="en-GB" dirty="0"/>
              <a:t>K. Schmid| WPPWIE Project Meeting  | </a:t>
            </a:r>
            <a:r>
              <a:rPr lang="en-GB" noProof="0" dirty="0"/>
              <a:t>Prag | 25.03.2025 </a:t>
            </a:r>
            <a:r>
              <a:rPr lang="en-GB" dirty="0"/>
              <a:t>| Page </a:t>
            </a:r>
            <a:fld id="{6A6D9FA1-99C7-4910-8E32-B85D378B0060}" type="slidenum">
              <a:rPr lang="en-GB" smtClean="0"/>
              <a:pPr algn="r"/>
              <a:t>14</a:t>
            </a:fld>
            <a:endParaRPr lang="en-GB" dirty="0"/>
          </a:p>
        </p:txBody>
      </p:sp>
      <p:sp>
        <p:nvSpPr>
          <p:cNvPr id="5" name="TextBox 4">
            <a:extLst>
              <a:ext uri="{FF2B5EF4-FFF2-40B4-BE49-F238E27FC236}">
                <a16:creationId xmlns:a16="http://schemas.microsoft.com/office/drawing/2014/main" id="{054BFC19-1DC5-3714-147B-BBD6219B2C88}"/>
              </a:ext>
            </a:extLst>
          </p:cNvPr>
          <p:cNvSpPr txBox="1"/>
          <p:nvPr/>
        </p:nvSpPr>
        <p:spPr>
          <a:xfrm>
            <a:off x="70390" y="627534"/>
            <a:ext cx="8822089" cy="584775"/>
          </a:xfrm>
          <a:prstGeom prst="rect">
            <a:avLst/>
          </a:prstGeom>
          <a:noFill/>
        </p:spPr>
        <p:txBody>
          <a:bodyPr wrap="square" rtlCol="0">
            <a:spAutoFit/>
          </a:bodyPr>
          <a:lstStyle/>
          <a:p>
            <a:pPr marL="285750" indent="-285750">
              <a:buFont typeface="Wingdings" panose="05000000000000000000" pitchFamily="2" charset="2"/>
              <a:buChar char="v"/>
            </a:pPr>
            <a:r>
              <a:rPr lang="en-GB" sz="1600" dirty="0"/>
              <a:t>These are TDS from gas loaded membranes </a:t>
            </a:r>
            <a:br>
              <a:rPr lang="en-GB" sz="1600" dirty="0"/>
            </a:br>
            <a:r>
              <a:rPr lang="en-GB" sz="1600" dirty="0">
                <a:sym typeface="Wingdings" panose="05000000000000000000" pitchFamily="2" charset="2"/>
              </a:rPr>
              <a:t> </a:t>
            </a:r>
            <a:r>
              <a:rPr lang="en-GB" sz="1600" dirty="0"/>
              <a:t>Is the high release temperature a transport artefact?</a:t>
            </a:r>
            <a:endParaRPr lang="en-DE" sz="1600" dirty="0"/>
          </a:p>
        </p:txBody>
      </p:sp>
      <p:pic>
        <p:nvPicPr>
          <p:cNvPr id="8" name="Picture 7">
            <a:extLst>
              <a:ext uri="{FF2B5EF4-FFF2-40B4-BE49-F238E27FC236}">
                <a16:creationId xmlns:a16="http://schemas.microsoft.com/office/drawing/2014/main" id="{FB4A9B67-FEFA-5AFF-AD3E-0C8A7D80030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5976" y="987574"/>
            <a:ext cx="4474827" cy="3579862"/>
          </a:xfrm>
          <a:prstGeom prst="rect">
            <a:avLst/>
          </a:prstGeom>
        </p:spPr>
      </p:pic>
      <p:sp>
        <p:nvSpPr>
          <p:cNvPr id="9" name="TextBox 8">
            <a:extLst>
              <a:ext uri="{FF2B5EF4-FFF2-40B4-BE49-F238E27FC236}">
                <a16:creationId xmlns:a16="http://schemas.microsoft.com/office/drawing/2014/main" id="{5420D382-1941-3431-C3EF-0D8C7C86B697}"/>
              </a:ext>
            </a:extLst>
          </p:cNvPr>
          <p:cNvSpPr txBox="1"/>
          <p:nvPr/>
        </p:nvSpPr>
        <p:spPr>
          <a:xfrm>
            <a:off x="70390" y="1507317"/>
            <a:ext cx="3008965" cy="369332"/>
          </a:xfrm>
          <a:prstGeom prst="rect">
            <a:avLst/>
          </a:prstGeom>
          <a:noFill/>
        </p:spPr>
        <p:txBody>
          <a:bodyPr wrap="none" rtlCol="0">
            <a:spAutoFit/>
          </a:bodyPr>
          <a:lstStyle/>
          <a:p>
            <a:pPr marL="285750" indent="-285750">
              <a:buFont typeface="Wingdings" panose="05000000000000000000" pitchFamily="2" charset="2"/>
              <a:buChar char="v"/>
            </a:pPr>
            <a:r>
              <a:rPr lang="en-GB" dirty="0"/>
              <a:t>Qualitative example: W foil</a:t>
            </a:r>
            <a:endParaRPr lang="en-DE" dirty="0"/>
          </a:p>
        </p:txBody>
      </p:sp>
      <p:sp>
        <p:nvSpPr>
          <p:cNvPr id="10" name="TextBox 9">
            <a:extLst>
              <a:ext uri="{FF2B5EF4-FFF2-40B4-BE49-F238E27FC236}">
                <a16:creationId xmlns:a16="http://schemas.microsoft.com/office/drawing/2014/main" id="{CC79DDBB-C09C-14F5-A4E2-BC62625F065D}"/>
              </a:ext>
            </a:extLst>
          </p:cNvPr>
          <p:cNvSpPr txBox="1"/>
          <p:nvPr/>
        </p:nvSpPr>
        <p:spPr>
          <a:xfrm>
            <a:off x="395536" y="2072131"/>
            <a:ext cx="4043351" cy="646331"/>
          </a:xfrm>
          <a:prstGeom prst="rect">
            <a:avLst/>
          </a:prstGeom>
          <a:noFill/>
        </p:spPr>
        <p:txBody>
          <a:bodyPr wrap="none" rtlCol="0">
            <a:spAutoFit/>
          </a:bodyPr>
          <a:lstStyle/>
          <a:p>
            <a:pPr marL="285750" indent="-285750">
              <a:buFont typeface="Wingdings" panose="05000000000000000000" pitchFamily="2" charset="2"/>
              <a:buChar char="Ø"/>
            </a:pPr>
            <a:r>
              <a:rPr lang="en-GB" dirty="0"/>
              <a:t>Peaks do shift with thickness</a:t>
            </a:r>
          </a:p>
          <a:p>
            <a:pPr marL="285750" indent="-285750">
              <a:buFont typeface="Wingdings" panose="05000000000000000000" pitchFamily="2" charset="2"/>
              <a:buChar char="Ø"/>
            </a:pPr>
            <a:r>
              <a:rPr lang="en-GB" dirty="0"/>
              <a:t>But mainly it broadens towards high-T</a:t>
            </a:r>
            <a:endParaRPr lang="en-DE" dirty="0"/>
          </a:p>
        </p:txBody>
      </p:sp>
      <p:sp>
        <p:nvSpPr>
          <p:cNvPr id="12" name="TextBox 11">
            <a:extLst>
              <a:ext uri="{FF2B5EF4-FFF2-40B4-BE49-F238E27FC236}">
                <a16:creationId xmlns:a16="http://schemas.microsoft.com/office/drawing/2014/main" id="{1C866EF9-D9E4-6AC2-AD5F-11844082BF3E}"/>
              </a:ext>
            </a:extLst>
          </p:cNvPr>
          <p:cNvSpPr txBox="1"/>
          <p:nvPr/>
        </p:nvSpPr>
        <p:spPr>
          <a:xfrm>
            <a:off x="71928" y="4393586"/>
            <a:ext cx="5663666" cy="369332"/>
          </a:xfrm>
          <a:prstGeom prst="rect">
            <a:avLst/>
          </a:prstGeom>
          <a:noFill/>
        </p:spPr>
        <p:txBody>
          <a:bodyPr wrap="none" rtlCol="0">
            <a:spAutoFit/>
          </a:bodyPr>
          <a:lstStyle/>
          <a:p>
            <a:pPr marL="285750" indent="-285750">
              <a:buFont typeface="Wingdings" panose="05000000000000000000" pitchFamily="2" charset="2"/>
              <a:buChar char="q"/>
            </a:pPr>
            <a:r>
              <a:rPr lang="en-GB" b="1" dirty="0"/>
              <a:t>High release temperature could also be surface effect?</a:t>
            </a:r>
            <a:endParaRPr lang="en-DE" b="1" dirty="0"/>
          </a:p>
        </p:txBody>
      </p:sp>
    </p:spTree>
    <p:extLst>
      <p:ext uri="{BB962C8B-B14F-4D97-AF65-F5344CB8AC3E}">
        <p14:creationId xmlns:p14="http://schemas.microsoft.com/office/powerpoint/2010/main" val="35169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A073-9AF7-DC1D-10DB-6249835B54BF}"/>
              </a:ext>
            </a:extLst>
          </p:cNvPr>
          <p:cNvSpPr>
            <a:spLocks noGrp="1"/>
          </p:cNvSpPr>
          <p:nvPr>
            <p:ph type="title"/>
          </p:nvPr>
        </p:nvSpPr>
        <p:spPr/>
        <p:txBody>
          <a:bodyPr/>
          <a:lstStyle/>
          <a:p>
            <a:r>
              <a:rPr lang="en-GB" noProof="0" dirty="0"/>
              <a:t>Near surface energy landscape</a:t>
            </a:r>
          </a:p>
        </p:txBody>
      </p:sp>
      <p:sp>
        <p:nvSpPr>
          <p:cNvPr id="4" name="Footer Placeholder 3">
            <a:extLst>
              <a:ext uri="{FF2B5EF4-FFF2-40B4-BE49-F238E27FC236}">
                <a16:creationId xmlns:a16="http://schemas.microsoft.com/office/drawing/2014/main" id="{8859AD0B-019C-271B-5CD7-B40AFF220687}"/>
              </a:ext>
            </a:extLst>
          </p:cNvPr>
          <p:cNvSpPr>
            <a:spLocks noGrp="1"/>
          </p:cNvSpPr>
          <p:nvPr>
            <p:ph type="ftr" sz="quarter" idx="11"/>
          </p:nvPr>
        </p:nvSpPr>
        <p:spPr/>
        <p:txBody>
          <a:bodyPr/>
          <a:lstStyle/>
          <a:p>
            <a:pPr algn="r"/>
            <a:r>
              <a:rPr lang="en-GB" noProof="0" dirty="0"/>
              <a:t> </a:t>
            </a:r>
            <a:r>
              <a:rPr lang="en-GB" dirty="0"/>
              <a:t>K. Schmid| WPPWIE Project Meeting  | </a:t>
            </a:r>
            <a:r>
              <a:rPr lang="en-GB" noProof="0" dirty="0"/>
              <a:t>Prag | 25.03.2025 | Page </a:t>
            </a:r>
            <a:fld id="{6A6D9FA1-99C7-4910-8E32-B85D378B0060}" type="slidenum">
              <a:rPr lang="en-GB" noProof="0" smtClean="0"/>
              <a:pPr algn="r"/>
              <a:t>15</a:t>
            </a:fld>
            <a:endParaRPr lang="en-GB" noProof="0" dirty="0"/>
          </a:p>
        </p:txBody>
      </p:sp>
      <p:sp>
        <p:nvSpPr>
          <p:cNvPr id="5" name="TextBox 4">
            <a:extLst>
              <a:ext uri="{FF2B5EF4-FFF2-40B4-BE49-F238E27FC236}">
                <a16:creationId xmlns:a16="http://schemas.microsoft.com/office/drawing/2014/main" id="{B0E987B7-7710-50E9-8B09-4F8109E05E21}"/>
              </a:ext>
            </a:extLst>
          </p:cNvPr>
          <p:cNvSpPr txBox="1"/>
          <p:nvPr/>
        </p:nvSpPr>
        <p:spPr>
          <a:xfrm>
            <a:off x="107504" y="555526"/>
            <a:ext cx="7223452" cy="553998"/>
          </a:xfrm>
          <a:prstGeom prst="rect">
            <a:avLst/>
          </a:prstGeom>
          <a:noFill/>
        </p:spPr>
        <p:txBody>
          <a:bodyPr wrap="none" rtlCol="0">
            <a:spAutoFit/>
          </a:bodyPr>
          <a:lstStyle/>
          <a:p>
            <a:pPr marL="285750" indent="-285750">
              <a:buFont typeface="Wingdings" panose="05000000000000000000" pitchFamily="2" charset="2"/>
              <a:buChar char="v"/>
            </a:pPr>
            <a:r>
              <a:rPr lang="en-GB" noProof="0" dirty="0"/>
              <a:t>The uptake of H into metals is described by the Pick-Sonnenberg model </a:t>
            </a:r>
            <a:br>
              <a:rPr lang="en-GB" noProof="0" dirty="0"/>
            </a:br>
            <a:r>
              <a:rPr lang="en-GB" sz="1200" i="1" noProof="0" dirty="0"/>
              <a:t>J. </a:t>
            </a:r>
            <a:r>
              <a:rPr lang="en-GB" sz="1200" i="1" noProof="0" dirty="0" err="1"/>
              <a:t>Nucl</a:t>
            </a:r>
            <a:r>
              <a:rPr lang="en-GB" sz="1200" i="1" noProof="0" dirty="0"/>
              <a:t>. Mat. 131 (1985) p. 208</a:t>
            </a:r>
            <a:endParaRPr lang="en-GB" i="1" noProof="0" dirty="0"/>
          </a:p>
        </p:txBody>
      </p:sp>
      <p:pic>
        <p:nvPicPr>
          <p:cNvPr id="7" name="Picture 6">
            <a:extLst>
              <a:ext uri="{FF2B5EF4-FFF2-40B4-BE49-F238E27FC236}">
                <a16:creationId xmlns:a16="http://schemas.microsoft.com/office/drawing/2014/main" id="{5ACB43D8-AD27-93DE-2A28-F113C145A5EF}"/>
              </a:ext>
            </a:extLst>
          </p:cNvPr>
          <p:cNvPicPr>
            <a:picLocks noChangeAspect="1"/>
          </p:cNvPicPr>
          <p:nvPr/>
        </p:nvPicPr>
        <p:blipFill>
          <a:blip r:embed="rId2">
            <a:clrChange>
              <a:clrFrom>
                <a:srgbClr val="FFFFFF"/>
              </a:clrFrom>
              <a:clrTo>
                <a:srgbClr val="FFFFFF">
                  <a:alpha val="0"/>
                </a:srgbClr>
              </a:clrTo>
            </a:clrChange>
          </a:blip>
          <a:srcRect b="19565"/>
          <a:stretch/>
        </p:blipFill>
        <p:spPr>
          <a:xfrm>
            <a:off x="20923" y="1514503"/>
            <a:ext cx="4551077" cy="3226987"/>
          </a:xfrm>
          <a:prstGeom prst="rect">
            <a:avLst/>
          </a:prstGeom>
        </p:spPr>
      </p:pic>
      <p:sp>
        <p:nvSpPr>
          <p:cNvPr id="8" name="TextBox 7">
            <a:extLst>
              <a:ext uri="{FF2B5EF4-FFF2-40B4-BE49-F238E27FC236}">
                <a16:creationId xmlns:a16="http://schemas.microsoft.com/office/drawing/2014/main" id="{305C1EBA-4D8F-448A-41EA-616B469212BA}"/>
              </a:ext>
            </a:extLst>
          </p:cNvPr>
          <p:cNvSpPr txBox="1"/>
          <p:nvPr/>
        </p:nvSpPr>
        <p:spPr>
          <a:xfrm>
            <a:off x="405602" y="4736286"/>
            <a:ext cx="3974358" cy="369332"/>
          </a:xfrm>
          <a:prstGeom prst="rect">
            <a:avLst/>
          </a:prstGeom>
          <a:noFill/>
        </p:spPr>
        <p:txBody>
          <a:bodyPr wrap="none" rtlCol="0">
            <a:spAutoFit/>
          </a:bodyPr>
          <a:lstStyle/>
          <a:p>
            <a:r>
              <a:rPr lang="en-GB" i="1" noProof="0" dirty="0"/>
              <a:t>K. Schmid </a:t>
            </a:r>
            <a:r>
              <a:rPr lang="it-IT" i="1" noProof="0" dirty="0"/>
              <a:t>Nucl. Fusion 61 (2021) 086008</a:t>
            </a:r>
            <a:endParaRPr lang="en-GB" i="1" noProof="0" dirty="0"/>
          </a:p>
        </p:txBody>
      </p:sp>
      <p:pic>
        <p:nvPicPr>
          <p:cNvPr id="11" name="Picture 10">
            <a:extLst>
              <a:ext uri="{FF2B5EF4-FFF2-40B4-BE49-F238E27FC236}">
                <a16:creationId xmlns:a16="http://schemas.microsoft.com/office/drawing/2014/main" id="{13E49D88-F2FF-BF95-E2E4-89E52D67628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032484"/>
            <a:ext cx="3929286" cy="629161"/>
          </a:xfrm>
          <a:prstGeom prst="rect">
            <a:avLst/>
          </a:prstGeom>
        </p:spPr>
      </p:pic>
      <p:sp>
        <p:nvSpPr>
          <p:cNvPr id="9" name="TextBox 8">
            <a:extLst>
              <a:ext uri="{FF2B5EF4-FFF2-40B4-BE49-F238E27FC236}">
                <a16:creationId xmlns:a16="http://schemas.microsoft.com/office/drawing/2014/main" id="{3B9A76BF-8038-3DA9-56A6-DD29924617C2}"/>
              </a:ext>
            </a:extLst>
          </p:cNvPr>
          <p:cNvSpPr txBox="1"/>
          <p:nvPr/>
        </p:nvSpPr>
        <p:spPr>
          <a:xfrm>
            <a:off x="4587658" y="2443045"/>
            <a:ext cx="4418197" cy="338554"/>
          </a:xfrm>
          <a:prstGeom prst="rect">
            <a:avLst/>
          </a:prstGeom>
          <a:noFill/>
        </p:spPr>
        <p:txBody>
          <a:bodyPr wrap="none" rtlCol="0">
            <a:spAutoFit/>
          </a:bodyPr>
          <a:lstStyle/>
          <a:p>
            <a:r>
              <a:rPr lang="en-GB" sz="1600" b="1" dirty="0">
                <a:sym typeface="Wingdings" panose="05000000000000000000" pitchFamily="2" charset="2"/>
              </a:rPr>
              <a:t> </a:t>
            </a:r>
            <a:r>
              <a:rPr lang="en-GB" sz="1600" b="1" dirty="0"/>
              <a:t>A surface limit for release can shift TDS spectra</a:t>
            </a:r>
            <a:endParaRPr lang="en-DE" sz="1600" b="1" dirty="0"/>
          </a:p>
        </p:txBody>
      </p:sp>
      <p:sp>
        <p:nvSpPr>
          <p:cNvPr id="10" name="TextBox 9">
            <a:extLst>
              <a:ext uri="{FF2B5EF4-FFF2-40B4-BE49-F238E27FC236}">
                <a16:creationId xmlns:a16="http://schemas.microsoft.com/office/drawing/2014/main" id="{BD229DCF-0D0D-986C-14EB-BE6CAA8DBDDB}"/>
              </a:ext>
            </a:extLst>
          </p:cNvPr>
          <p:cNvSpPr txBox="1"/>
          <p:nvPr/>
        </p:nvSpPr>
        <p:spPr>
          <a:xfrm>
            <a:off x="4228920" y="1954097"/>
            <a:ext cx="4563493" cy="338554"/>
          </a:xfrm>
          <a:prstGeom prst="rect">
            <a:avLst/>
          </a:prstGeom>
          <a:noFill/>
        </p:spPr>
        <p:txBody>
          <a:bodyPr wrap="none" rtlCol="0">
            <a:spAutoFit/>
          </a:bodyPr>
          <a:lstStyle/>
          <a:p>
            <a:pPr marL="285750" indent="-285750">
              <a:buFont typeface="Wingdings" panose="05000000000000000000" pitchFamily="2" charset="2"/>
              <a:buChar char="Ø"/>
            </a:pPr>
            <a:r>
              <a:rPr lang="en-GB" sz="1600" dirty="0"/>
              <a:t>Energy landscape can kinetically hinder D-release</a:t>
            </a:r>
            <a:endParaRPr lang="en-DE" sz="1600" dirty="0"/>
          </a:p>
        </p:txBody>
      </p:sp>
      <p:sp>
        <p:nvSpPr>
          <p:cNvPr id="12" name="TextBox 11">
            <a:extLst>
              <a:ext uri="{FF2B5EF4-FFF2-40B4-BE49-F238E27FC236}">
                <a16:creationId xmlns:a16="http://schemas.microsoft.com/office/drawing/2014/main" id="{5B9CFBAE-607A-755C-C0C9-51D3D282EED5}"/>
              </a:ext>
            </a:extLst>
          </p:cNvPr>
          <p:cNvSpPr txBox="1"/>
          <p:nvPr/>
        </p:nvSpPr>
        <p:spPr>
          <a:xfrm>
            <a:off x="5271458" y="3349791"/>
            <a:ext cx="2210733" cy="400110"/>
          </a:xfrm>
          <a:prstGeom prst="rect">
            <a:avLst/>
          </a:prstGeom>
          <a:noFill/>
        </p:spPr>
        <p:txBody>
          <a:bodyPr wrap="none" rtlCol="0">
            <a:spAutoFit/>
          </a:bodyPr>
          <a:lstStyle/>
          <a:p>
            <a:r>
              <a:rPr lang="en-GB" sz="2000" b="1" dirty="0"/>
              <a:t>Example: EUROFER</a:t>
            </a:r>
            <a:endParaRPr lang="en-DE" sz="2000" b="1" dirty="0"/>
          </a:p>
        </p:txBody>
      </p:sp>
    </p:spTree>
    <p:extLst>
      <p:ext uri="{BB962C8B-B14F-4D97-AF65-F5344CB8AC3E}">
        <p14:creationId xmlns:p14="http://schemas.microsoft.com/office/powerpoint/2010/main" val="231347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CAB25-D55D-D645-3328-B11AF4FA0E5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751392-AE04-B6F2-A5F3-9D8231C5ACC0}"/>
              </a:ext>
            </a:extLst>
          </p:cNvPr>
          <p:cNvSpPr>
            <a:spLocks noGrp="1"/>
          </p:cNvSpPr>
          <p:nvPr>
            <p:ph type="ftr" sz="quarter" idx="15"/>
          </p:nvPr>
        </p:nvSpPr>
        <p:spPr>
          <a:xfrm>
            <a:off x="658813" y="6561600"/>
            <a:ext cx="6115051" cy="144000"/>
          </a:xfrm>
          <a:prstGeom prst="rect">
            <a:avLst/>
          </a:prstGeom>
        </p:spPr>
        <p:txBody>
          <a:bodyPr vert="horz" wrap="none" lIns="0" tIns="0" rIns="0" bIns="0" rtlCol="0" anchor="b" anchorCtr="0"/>
          <a:lstStyle>
            <a:defPPr>
              <a:defRPr lang="en-US"/>
            </a:defPPr>
            <a:lvl1pPr marL="0" algn="l" defTabSz="457200" rtl="0" eaLnBrk="1" latinLnBrk="0" hangingPunct="1">
              <a:defRPr lang="de-DE" sz="1000" b="1" kern="600" cap="all" spc="9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4671FFCF-7D0C-DD79-5A2F-43D00CF5AA05}"/>
              </a:ext>
            </a:extLst>
          </p:cNvPr>
          <p:cNvSpPr>
            <a:spLocks noGrp="1"/>
          </p:cNvSpPr>
          <p:nvPr>
            <p:ph type="sldNum" sz="quarter" idx="16"/>
          </p:nvPr>
        </p:nvSpPr>
        <p:spPr>
          <a:xfrm>
            <a:off x="11280774" y="6561601"/>
            <a:ext cx="217349" cy="144000"/>
          </a:xfrm>
          <a:prstGeom prst="rect">
            <a:avLst/>
          </a:prstGeom>
        </p:spPr>
        <p:txBody>
          <a:bodyPr vert="horz" wrap="none" lIns="0" tIns="0" rIns="0" bIns="0" rtlCol="0" anchor="b" anchorCtr="0"/>
          <a:lstStyle>
            <a:defPPr>
              <a:defRPr lang="en-US"/>
            </a:defPPr>
            <a:lvl1pPr marL="0" algn="r" defTabSz="457200" rtl="0" eaLnBrk="1" latinLnBrk="0" hangingPunct="1">
              <a:defRPr lang="de-DE" sz="600" kern="600" cap="all" spc="90" baseline="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E691D0-CC49-4FC7-9C4D-6112B0CB3A76}" type="slidenum">
              <a:rPr lang="en-DE" smtClean="0"/>
              <a:pPr/>
              <a:t>16</a:t>
            </a:fld>
            <a:endParaRPr lang="de-DE" dirty="0"/>
          </a:p>
        </p:txBody>
      </p:sp>
      <p:sp>
        <p:nvSpPr>
          <p:cNvPr id="4" name="Title 3">
            <a:extLst>
              <a:ext uri="{FF2B5EF4-FFF2-40B4-BE49-F238E27FC236}">
                <a16:creationId xmlns:a16="http://schemas.microsoft.com/office/drawing/2014/main" id="{173EE389-2309-C27D-0708-3FD5BC6BB80E}"/>
              </a:ext>
            </a:extLst>
          </p:cNvPr>
          <p:cNvSpPr>
            <a:spLocks noGrp="1"/>
          </p:cNvSpPr>
          <p:nvPr>
            <p:ph type="title"/>
          </p:nvPr>
        </p:nvSpPr>
        <p:spPr/>
        <p:txBody>
          <a:bodyPr/>
          <a:lstStyle/>
          <a:p>
            <a:r>
              <a:rPr lang="en-GB" sz="2400" noProof="0" dirty="0"/>
              <a:t>Near surface energy landscape</a:t>
            </a:r>
            <a:endParaRPr lang="en-GB" sz="2100" dirty="0">
              <a:solidFill>
                <a:srgbClr val="005555"/>
              </a:solidFill>
            </a:endParaRPr>
          </a:p>
        </p:txBody>
      </p:sp>
      <p:sp>
        <p:nvSpPr>
          <p:cNvPr id="5" name="TextBox 4">
            <a:extLst>
              <a:ext uri="{FF2B5EF4-FFF2-40B4-BE49-F238E27FC236}">
                <a16:creationId xmlns:a16="http://schemas.microsoft.com/office/drawing/2014/main" id="{B72B1F2A-7572-CA1C-68AC-E637522667BF}"/>
              </a:ext>
            </a:extLst>
          </p:cNvPr>
          <p:cNvSpPr txBox="1"/>
          <p:nvPr/>
        </p:nvSpPr>
        <p:spPr>
          <a:xfrm>
            <a:off x="77932" y="464175"/>
            <a:ext cx="6215573" cy="262277"/>
          </a:xfrm>
          <a:prstGeom prst="rect">
            <a:avLst/>
          </a:prstGeom>
          <a:noFill/>
        </p:spPr>
        <p:txBody>
          <a:bodyPr wrap="none" lIns="27000" tIns="27000" rIns="27000" bIns="27000" rtlCol="0" anchor="t" anchorCtr="0">
            <a:spAutoFit/>
          </a:bodyPr>
          <a:lstStyle/>
          <a:p>
            <a:pPr marL="214313" indent="-214313">
              <a:buFont typeface="Wingdings" panose="05000000000000000000" pitchFamily="2" charset="2"/>
              <a:buChar char="v"/>
            </a:pPr>
            <a:r>
              <a:rPr lang="de-DE" sz="1350" dirty="0">
                <a:solidFill>
                  <a:srgbClr val="005555"/>
                </a:solidFill>
              </a:rPr>
              <a:t>Material parameters are model dependent: </a:t>
            </a:r>
            <a:r>
              <a:rPr lang="de-DE" sz="1350" b="1" i="1" dirty="0">
                <a:solidFill>
                  <a:srgbClr val="005555"/>
                </a:solidFill>
              </a:rPr>
              <a:t>Example surface model for EUROFER [1]</a:t>
            </a:r>
            <a:endParaRPr lang="en-GB" sz="1350" b="1" i="1" dirty="0">
              <a:solidFill>
                <a:srgbClr val="005555"/>
              </a:solidFill>
            </a:endParaRPr>
          </a:p>
        </p:txBody>
      </p:sp>
      <p:sp>
        <p:nvSpPr>
          <p:cNvPr id="12" name="TextBox 11">
            <a:extLst>
              <a:ext uri="{FF2B5EF4-FFF2-40B4-BE49-F238E27FC236}">
                <a16:creationId xmlns:a16="http://schemas.microsoft.com/office/drawing/2014/main" id="{746B3B31-F7F5-5D86-0200-3C24DC863E04}"/>
              </a:ext>
            </a:extLst>
          </p:cNvPr>
          <p:cNvSpPr txBox="1"/>
          <p:nvPr/>
        </p:nvSpPr>
        <p:spPr>
          <a:xfrm>
            <a:off x="5812196" y="1708704"/>
            <a:ext cx="2612382" cy="207749"/>
          </a:xfrm>
          <a:prstGeom prst="rect">
            <a:avLst/>
          </a:prstGeom>
          <a:noFill/>
        </p:spPr>
        <p:txBody>
          <a:bodyPr wrap="none" lIns="0" tIns="0" rIns="0" bIns="0" rtlCol="0" anchor="t" anchorCtr="0">
            <a:spAutoFit/>
          </a:bodyPr>
          <a:lstStyle/>
          <a:p>
            <a:pPr marL="214313" indent="-214313">
              <a:buFont typeface="Wingdings" panose="05000000000000000000" pitchFamily="2" charset="2"/>
              <a:buChar char="Ø"/>
            </a:pPr>
            <a:r>
              <a:rPr lang="de-DE" sz="1350" dirty="0">
                <a:solidFill>
                  <a:srgbClr val="006C66"/>
                </a:solidFill>
                <a:sym typeface="Wingdings" panose="05000000000000000000" pitchFamily="2" charset="2"/>
              </a:rPr>
              <a:t>Simultaneous fit of all TDS spectra</a:t>
            </a:r>
          </a:p>
        </p:txBody>
      </p:sp>
      <p:sp>
        <p:nvSpPr>
          <p:cNvPr id="14" name="TextBox 13">
            <a:extLst>
              <a:ext uri="{FF2B5EF4-FFF2-40B4-BE49-F238E27FC236}">
                <a16:creationId xmlns:a16="http://schemas.microsoft.com/office/drawing/2014/main" id="{C037D218-7A24-7A50-6551-3CF217A94EB8}"/>
              </a:ext>
            </a:extLst>
          </p:cNvPr>
          <p:cNvSpPr txBox="1"/>
          <p:nvPr/>
        </p:nvSpPr>
        <p:spPr>
          <a:xfrm>
            <a:off x="5812196" y="2717866"/>
            <a:ext cx="2587055" cy="207749"/>
          </a:xfrm>
          <a:prstGeom prst="rect">
            <a:avLst/>
          </a:prstGeom>
          <a:noFill/>
        </p:spPr>
        <p:txBody>
          <a:bodyPr wrap="none" lIns="0" tIns="0" rIns="0" bIns="0" rtlCol="0" anchor="t" anchorCtr="0">
            <a:spAutoFit/>
          </a:bodyPr>
          <a:lstStyle/>
          <a:p>
            <a:pPr marL="214313" indent="-214313">
              <a:buFont typeface="Wingdings" panose="05000000000000000000" pitchFamily="2" charset="2"/>
              <a:buChar char="Ø"/>
            </a:pPr>
            <a:r>
              <a:rPr lang="de-DE" sz="1350" dirty="0">
                <a:solidFill>
                  <a:srgbClr val="006C66"/>
                </a:solidFill>
                <a:sym typeface="Wingdings" panose="05000000000000000000" pitchFamily="2" charset="2"/>
              </a:rPr>
              <a:t>Explains lack of gas loading at 1Pa</a:t>
            </a:r>
            <a:endParaRPr lang="en-GB" sz="1350" dirty="0">
              <a:solidFill>
                <a:srgbClr val="006C66"/>
              </a:solidFill>
              <a:sym typeface="Wingdings" panose="05000000000000000000" pitchFamily="2" charset="2"/>
            </a:endParaRPr>
          </a:p>
        </p:txBody>
      </p:sp>
      <p:sp>
        <p:nvSpPr>
          <p:cNvPr id="16" name="TextBox 15">
            <a:extLst>
              <a:ext uri="{FF2B5EF4-FFF2-40B4-BE49-F238E27FC236}">
                <a16:creationId xmlns:a16="http://schemas.microsoft.com/office/drawing/2014/main" id="{EE5EA434-3C07-6B8B-6896-45217719438B}"/>
              </a:ext>
            </a:extLst>
          </p:cNvPr>
          <p:cNvSpPr txBox="1"/>
          <p:nvPr/>
        </p:nvSpPr>
        <p:spPr>
          <a:xfrm>
            <a:off x="5812196" y="3183010"/>
            <a:ext cx="3329707" cy="415498"/>
          </a:xfrm>
          <a:prstGeom prst="rect">
            <a:avLst/>
          </a:prstGeom>
          <a:noFill/>
        </p:spPr>
        <p:txBody>
          <a:bodyPr wrap="square" lIns="0" tIns="0" rIns="0" bIns="0" rtlCol="0" anchor="t" anchorCtr="0">
            <a:spAutoFit/>
          </a:bodyPr>
          <a:lstStyle/>
          <a:p>
            <a:pPr marL="214313" indent="-214313">
              <a:buFont typeface="Wingdings" panose="05000000000000000000" pitchFamily="2" charset="2"/>
              <a:buChar char="Ø"/>
            </a:pPr>
            <a:r>
              <a:rPr lang="de-DE" sz="1350" dirty="0">
                <a:solidFill>
                  <a:srgbClr val="006C66"/>
                </a:solidFill>
                <a:sym typeface="Wingdings" panose="05000000000000000000" pitchFamily="2" charset="2"/>
              </a:rPr>
              <a:t>Explains time depenence of plasma loading:</a:t>
            </a:r>
          </a:p>
          <a:p>
            <a:pPr marL="557213" lvl="1" indent="-214313">
              <a:buFont typeface="Wingdings" panose="05000000000000000000" pitchFamily="2" charset="2"/>
              <a:buChar char="q"/>
            </a:pPr>
            <a:r>
              <a:rPr lang="de-DE" sz="1350" dirty="0">
                <a:solidFill>
                  <a:srgbClr val="006C66"/>
                </a:solidFill>
                <a:sym typeface="Wingdings" panose="05000000000000000000" pitchFamily="2" charset="2"/>
              </a:rPr>
              <a:t>Damaged 48h vs un-damaged 143h</a:t>
            </a:r>
            <a:endParaRPr lang="en-GB" sz="1350" dirty="0">
              <a:solidFill>
                <a:srgbClr val="006C66"/>
              </a:solidFill>
              <a:sym typeface="Wingdings" panose="05000000000000000000" pitchFamily="2" charset="2"/>
            </a:endParaRPr>
          </a:p>
        </p:txBody>
      </p:sp>
      <p:sp>
        <p:nvSpPr>
          <p:cNvPr id="18" name="TextBox 17">
            <a:extLst>
              <a:ext uri="{FF2B5EF4-FFF2-40B4-BE49-F238E27FC236}">
                <a16:creationId xmlns:a16="http://schemas.microsoft.com/office/drawing/2014/main" id="{4D898EEB-7903-19D8-4A12-F9E2139E806F}"/>
              </a:ext>
            </a:extLst>
          </p:cNvPr>
          <p:cNvSpPr txBox="1"/>
          <p:nvPr/>
        </p:nvSpPr>
        <p:spPr>
          <a:xfrm>
            <a:off x="5577435" y="1307820"/>
            <a:ext cx="1363065" cy="207749"/>
          </a:xfrm>
          <a:prstGeom prst="rect">
            <a:avLst/>
          </a:prstGeom>
          <a:noFill/>
        </p:spPr>
        <p:txBody>
          <a:bodyPr wrap="none" lIns="0" tIns="0" rIns="0" bIns="0" rtlCol="0" anchor="t" anchorCtr="0">
            <a:spAutoFit/>
          </a:bodyPr>
          <a:lstStyle/>
          <a:p>
            <a:pPr marL="214313" indent="-214313">
              <a:buFont typeface="Wingdings" panose="05000000000000000000" pitchFamily="2" charset="2"/>
              <a:buChar char="v"/>
            </a:pPr>
            <a:r>
              <a:rPr lang="de-DE" sz="1350" b="1" dirty="0">
                <a:solidFill>
                  <a:srgbClr val="006C66"/>
                </a:solidFill>
                <a:sym typeface="Wingdings" panose="05000000000000000000" pitchFamily="2" charset="2"/>
              </a:rPr>
              <a:t>Not perfect but:</a:t>
            </a:r>
            <a:endParaRPr lang="en-GB" sz="1350" b="1" dirty="0">
              <a:solidFill>
                <a:srgbClr val="006C66"/>
              </a:solidFill>
              <a:sym typeface="Wingdings" panose="05000000000000000000" pitchFamily="2" charset="2"/>
            </a:endParaRPr>
          </a:p>
        </p:txBody>
      </p:sp>
      <p:sp>
        <p:nvSpPr>
          <p:cNvPr id="23" name="TextBox 22">
            <a:extLst>
              <a:ext uri="{FF2B5EF4-FFF2-40B4-BE49-F238E27FC236}">
                <a16:creationId xmlns:a16="http://schemas.microsoft.com/office/drawing/2014/main" id="{2BB04E64-23E9-18E4-721E-5100574BFB2D}"/>
              </a:ext>
            </a:extLst>
          </p:cNvPr>
          <p:cNvSpPr txBox="1"/>
          <p:nvPr/>
        </p:nvSpPr>
        <p:spPr>
          <a:xfrm>
            <a:off x="5812197" y="4335663"/>
            <a:ext cx="2778261" cy="207749"/>
          </a:xfrm>
          <a:prstGeom prst="rect">
            <a:avLst/>
          </a:prstGeom>
          <a:noFill/>
        </p:spPr>
        <p:txBody>
          <a:bodyPr wrap="none" lIns="0" tIns="0" rIns="0" bIns="0" rtlCol="0" anchor="t" anchorCtr="0">
            <a:spAutoFit/>
          </a:bodyPr>
          <a:lstStyle/>
          <a:p>
            <a:pPr marL="214313" indent="-214313">
              <a:buFont typeface="Wingdings" panose="05000000000000000000" pitchFamily="2" charset="2"/>
              <a:buChar char="Ø"/>
            </a:pPr>
            <a:r>
              <a:rPr lang="de-DE" sz="1350" dirty="0">
                <a:solidFill>
                  <a:srgbClr val="006C66"/>
                </a:solidFill>
                <a:sym typeface="Wingdings" panose="05000000000000000000" pitchFamily="2" charset="2"/>
              </a:rPr>
              <a:t>Follows  Sievert‘s law in equilibrium!</a:t>
            </a:r>
            <a:endParaRPr lang="en-GB" sz="1350" dirty="0">
              <a:solidFill>
                <a:srgbClr val="006C66"/>
              </a:solidFill>
              <a:sym typeface="Wingdings" panose="05000000000000000000" pitchFamily="2" charset="2"/>
            </a:endParaRPr>
          </a:p>
        </p:txBody>
      </p:sp>
      <p:sp>
        <p:nvSpPr>
          <p:cNvPr id="24" name="TextBox 23">
            <a:extLst>
              <a:ext uri="{FF2B5EF4-FFF2-40B4-BE49-F238E27FC236}">
                <a16:creationId xmlns:a16="http://schemas.microsoft.com/office/drawing/2014/main" id="{45394277-5CC8-801A-A293-9DDB6482C23D}"/>
              </a:ext>
            </a:extLst>
          </p:cNvPr>
          <p:cNvSpPr txBox="1"/>
          <p:nvPr/>
        </p:nvSpPr>
        <p:spPr>
          <a:xfrm>
            <a:off x="6246355" y="1983410"/>
            <a:ext cx="1740798" cy="415498"/>
          </a:xfrm>
          <a:prstGeom prst="rect">
            <a:avLst/>
          </a:prstGeom>
          <a:noFill/>
        </p:spPr>
        <p:txBody>
          <a:bodyPr wrap="none" lIns="0" tIns="0" rIns="0" bIns="0" rtlCol="0" anchor="t" anchorCtr="0">
            <a:spAutoFit/>
          </a:bodyPr>
          <a:lstStyle/>
          <a:p>
            <a:pPr marL="214313" indent="-214313">
              <a:buFont typeface="Wingdings" panose="05000000000000000000" pitchFamily="2" charset="2"/>
              <a:buChar char="q"/>
            </a:pPr>
            <a:r>
              <a:rPr lang="de-DE" sz="1350" dirty="0">
                <a:solidFill>
                  <a:srgbClr val="006C66"/>
                </a:solidFill>
                <a:sym typeface="Wingdings" panose="05000000000000000000" pitchFamily="2" charset="2"/>
              </a:rPr>
              <a:t>Same trap settings</a:t>
            </a:r>
          </a:p>
          <a:p>
            <a:pPr marL="214313" indent="-214313">
              <a:buFont typeface="Wingdings" panose="05000000000000000000" pitchFamily="2" charset="2"/>
              <a:buChar char="q"/>
            </a:pPr>
            <a:r>
              <a:rPr lang="de-DE" sz="1350" dirty="0">
                <a:solidFill>
                  <a:srgbClr val="006C66"/>
                </a:solidFill>
                <a:sym typeface="Wingdings" panose="05000000000000000000" pitchFamily="2" charset="2"/>
              </a:rPr>
              <a:t>Same surface settings</a:t>
            </a:r>
            <a:endParaRPr lang="en-GB" sz="1350" dirty="0">
              <a:solidFill>
                <a:srgbClr val="006C66"/>
              </a:solidFill>
              <a:sym typeface="Wingdings" panose="05000000000000000000" pitchFamily="2" charset="2"/>
            </a:endParaRPr>
          </a:p>
        </p:txBody>
      </p:sp>
      <p:sp>
        <p:nvSpPr>
          <p:cNvPr id="25" name="TextBox 24">
            <a:extLst>
              <a:ext uri="{FF2B5EF4-FFF2-40B4-BE49-F238E27FC236}">
                <a16:creationId xmlns:a16="http://schemas.microsoft.com/office/drawing/2014/main" id="{786EF7F7-9D83-5985-E6AB-7E6EE5ACFC5B}"/>
              </a:ext>
            </a:extLst>
          </p:cNvPr>
          <p:cNvSpPr txBox="1"/>
          <p:nvPr/>
        </p:nvSpPr>
        <p:spPr>
          <a:xfrm>
            <a:off x="2555776" y="4589326"/>
            <a:ext cx="2670628" cy="262277"/>
          </a:xfrm>
          <a:prstGeom prst="rect">
            <a:avLst/>
          </a:prstGeom>
          <a:noFill/>
        </p:spPr>
        <p:txBody>
          <a:bodyPr wrap="none" lIns="27000" tIns="27000" rIns="27000" bIns="27000" rtlCol="0" anchor="t" anchorCtr="0">
            <a:spAutoFit/>
          </a:bodyPr>
          <a:lstStyle/>
          <a:p>
            <a:pPr algn="l"/>
            <a:r>
              <a:rPr lang="de-DE" sz="1350" i="1" dirty="0">
                <a:solidFill>
                  <a:srgbClr val="005555"/>
                </a:solidFill>
              </a:rPr>
              <a:t>[1] </a:t>
            </a:r>
            <a:r>
              <a:rPr lang="en-GB" sz="1350" i="1" dirty="0">
                <a:solidFill>
                  <a:srgbClr val="005555"/>
                </a:solidFill>
              </a:rPr>
              <a:t>K. Schmid, NME 36 (2023) 101494</a:t>
            </a:r>
          </a:p>
        </p:txBody>
      </p:sp>
      <p:sp>
        <p:nvSpPr>
          <p:cNvPr id="26" name="TextBox 25">
            <a:extLst>
              <a:ext uri="{FF2B5EF4-FFF2-40B4-BE49-F238E27FC236}">
                <a16:creationId xmlns:a16="http://schemas.microsoft.com/office/drawing/2014/main" id="{0F12B0CA-F500-4BB6-BC62-F0A815F84C65}"/>
              </a:ext>
            </a:extLst>
          </p:cNvPr>
          <p:cNvSpPr txBox="1"/>
          <p:nvPr/>
        </p:nvSpPr>
        <p:spPr>
          <a:xfrm>
            <a:off x="265483" y="754792"/>
            <a:ext cx="6065340" cy="262277"/>
          </a:xfrm>
          <a:prstGeom prst="rect">
            <a:avLst/>
          </a:prstGeom>
          <a:noFill/>
        </p:spPr>
        <p:txBody>
          <a:bodyPr wrap="none" lIns="27000" tIns="27000" rIns="27000" bIns="27000" rtlCol="0" anchor="t" anchorCtr="0">
            <a:spAutoFit/>
          </a:bodyPr>
          <a:lstStyle/>
          <a:p>
            <a:pPr marL="214313" indent="-214313">
              <a:buFont typeface="Wingdings" panose="05000000000000000000" pitchFamily="2" charset="2"/>
              <a:buChar char="Ø"/>
            </a:pPr>
            <a:r>
              <a:rPr lang="de-DE" sz="1350" dirty="0">
                <a:solidFill>
                  <a:srgbClr val="005555"/>
                </a:solidFill>
              </a:rPr>
              <a:t>Complex kinetic surface model </a:t>
            </a:r>
            <a:r>
              <a:rPr lang="de-DE" sz="1350" b="1" dirty="0">
                <a:solidFill>
                  <a:srgbClr val="005555"/>
                </a:solidFill>
              </a:rPr>
              <a:t>„Pick &amp; Sonneberg“</a:t>
            </a:r>
            <a:r>
              <a:rPr lang="de-DE" sz="1350" dirty="0">
                <a:solidFill>
                  <a:srgbClr val="005555"/>
                </a:solidFill>
              </a:rPr>
              <a:t> needed to explain experiments</a:t>
            </a:r>
            <a:endParaRPr lang="en-GB" sz="1350" dirty="0">
              <a:solidFill>
                <a:srgbClr val="005555"/>
              </a:solidFill>
            </a:endParaRPr>
          </a:p>
        </p:txBody>
      </p:sp>
      <p:pic>
        <p:nvPicPr>
          <p:cNvPr id="7" name="Picture 6">
            <a:extLst>
              <a:ext uri="{FF2B5EF4-FFF2-40B4-BE49-F238E27FC236}">
                <a16:creationId xmlns:a16="http://schemas.microsoft.com/office/drawing/2014/main" id="{C88C4493-618B-3400-2A71-3292F735F33A}"/>
              </a:ext>
            </a:extLst>
          </p:cNvPr>
          <p:cNvPicPr>
            <a:picLocks noChangeAspect="1"/>
          </p:cNvPicPr>
          <p:nvPr/>
        </p:nvPicPr>
        <p:blipFill>
          <a:blip r:embed="rId2">
            <a:clrChange>
              <a:clrFrom>
                <a:srgbClr val="FFFFFF"/>
              </a:clrFrom>
              <a:clrTo>
                <a:srgbClr val="FFFFFF">
                  <a:alpha val="0"/>
                </a:srgbClr>
              </a:clrTo>
            </a:clrChange>
          </a:blip>
          <a:srcRect t="6666"/>
          <a:stretch/>
        </p:blipFill>
        <p:spPr>
          <a:xfrm>
            <a:off x="80900" y="996784"/>
            <a:ext cx="5603823" cy="3723681"/>
          </a:xfrm>
          <a:prstGeom prst="rect">
            <a:avLst/>
          </a:prstGeom>
        </p:spPr>
      </p:pic>
      <p:sp>
        <p:nvSpPr>
          <p:cNvPr id="8" name="TextBox 7">
            <a:extLst>
              <a:ext uri="{FF2B5EF4-FFF2-40B4-BE49-F238E27FC236}">
                <a16:creationId xmlns:a16="http://schemas.microsoft.com/office/drawing/2014/main" id="{E8538A94-89AF-BD14-F249-7F998764470D}"/>
              </a:ext>
            </a:extLst>
          </p:cNvPr>
          <p:cNvSpPr txBox="1"/>
          <p:nvPr/>
        </p:nvSpPr>
        <p:spPr>
          <a:xfrm>
            <a:off x="2304489" y="1785314"/>
            <a:ext cx="1270758" cy="262277"/>
          </a:xfrm>
          <a:prstGeom prst="rect">
            <a:avLst/>
          </a:prstGeom>
          <a:solidFill>
            <a:srgbClr val="FFC000"/>
          </a:solidFill>
          <a:ln>
            <a:solidFill>
              <a:srgbClr val="FFC000"/>
            </a:solidFill>
          </a:ln>
        </p:spPr>
        <p:txBody>
          <a:bodyPr wrap="none" lIns="27000" tIns="27000" rIns="27000" bIns="27000" rtlCol="0" anchor="t" anchorCtr="0">
            <a:spAutoFit/>
          </a:bodyPr>
          <a:lstStyle/>
          <a:p>
            <a:pPr algn="l"/>
            <a:r>
              <a:rPr lang="de-DE" sz="1350" b="1" dirty="0">
                <a:solidFill>
                  <a:srgbClr val="005555"/>
                </a:solidFill>
              </a:rPr>
              <a:t>E</a:t>
            </a:r>
            <a:r>
              <a:rPr lang="de-DE" sz="1350" b="1" baseline="-25000" dirty="0">
                <a:solidFill>
                  <a:srgbClr val="005555"/>
                </a:solidFill>
              </a:rPr>
              <a:t>Trap</a:t>
            </a:r>
            <a:r>
              <a:rPr lang="de-DE" sz="1350" b="1" dirty="0">
                <a:solidFill>
                  <a:srgbClr val="005555"/>
                </a:solidFill>
              </a:rPr>
              <a:t> = 1.1, 0.9 eV</a:t>
            </a:r>
            <a:endParaRPr lang="en-GB" sz="1350" b="1" dirty="0">
              <a:solidFill>
                <a:srgbClr val="005555"/>
              </a:solidFill>
            </a:endParaRPr>
          </a:p>
        </p:txBody>
      </p:sp>
      <p:sp>
        <p:nvSpPr>
          <p:cNvPr id="6" name="Footer Placeholder 3">
            <a:extLst>
              <a:ext uri="{FF2B5EF4-FFF2-40B4-BE49-F238E27FC236}">
                <a16:creationId xmlns:a16="http://schemas.microsoft.com/office/drawing/2014/main" id="{F658247F-7C32-4C1B-AB4E-A8BA6AC43AF2}"/>
              </a:ext>
            </a:extLst>
          </p:cNvPr>
          <p:cNvSpPr>
            <a:spLocks noGrp="1"/>
          </p:cNvSpPr>
          <p:nvPr>
            <p:ph type="ftr" sz="quarter" idx="11"/>
          </p:nvPr>
        </p:nvSpPr>
        <p:spPr>
          <a:xfrm>
            <a:off x="467544" y="4908928"/>
            <a:ext cx="8240228" cy="201104"/>
          </a:xfrm>
        </p:spPr>
        <p:txBody>
          <a:bodyPr/>
          <a:lstStyle/>
          <a:p>
            <a:pPr algn="r"/>
            <a:r>
              <a:rPr lang="en-GB" noProof="0" dirty="0"/>
              <a:t> </a:t>
            </a:r>
            <a:r>
              <a:rPr lang="en-GB" dirty="0"/>
              <a:t>K. Schmid| WPPWIE Project Meeting  | </a:t>
            </a:r>
            <a:r>
              <a:rPr lang="en-GB" noProof="0" dirty="0"/>
              <a:t>Prag | 25.03.2025 | Page </a:t>
            </a:r>
            <a:fld id="{6A6D9FA1-99C7-4910-8E32-B85D378B0060}" type="slidenum">
              <a:rPr lang="en-GB" noProof="0" smtClean="0"/>
              <a:pPr algn="r"/>
              <a:t>16</a:t>
            </a:fld>
            <a:endParaRPr lang="en-GB" noProof="0" dirty="0"/>
          </a:p>
        </p:txBody>
      </p:sp>
    </p:spTree>
    <p:extLst>
      <p:ext uri="{BB962C8B-B14F-4D97-AF65-F5344CB8AC3E}">
        <p14:creationId xmlns:p14="http://schemas.microsoft.com/office/powerpoint/2010/main" val="350750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CDFCE-4686-3906-0B95-1E3FEF24D0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065812-82FA-1FEF-55CE-E878E94AED1C}"/>
              </a:ext>
            </a:extLst>
          </p:cNvPr>
          <p:cNvSpPr>
            <a:spLocks noGrp="1"/>
          </p:cNvSpPr>
          <p:nvPr>
            <p:ph type="title"/>
          </p:nvPr>
        </p:nvSpPr>
        <p:spPr/>
        <p:txBody>
          <a:bodyPr/>
          <a:lstStyle/>
          <a:p>
            <a:r>
              <a:rPr lang="en-GB" sz="2100" dirty="0"/>
              <a:t>Near surface energy landscape</a:t>
            </a:r>
          </a:p>
        </p:txBody>
      </p:sp>
      <p:sp>
        <p:nvSpPr>
          <p:cNvPr id="3" name="Slide Number Placeholder 2">
            <a:extLst>
              <a:ext uri="{FF2B5EF4-FFF2-40B4-BE49-F238E27FC236}">
                <a16:creationId xmlns:a16="http://schemas.microsoft.com/office/drawing/2014/main" id="{0363A397-F15A-D34D-6B02-34799AAA4CD1}"/>
              </a:ext>
            </a:extLst>
          </p:cNvPr>
          <p:cNvSpPr>
            <a:spLocks noGrp="1"/>
          </p:cNvSpPr>
          <p:nvPr>
            <p:ph type="sldNum" sz="quarter" idx="4294967295"/>
          </p:nvPr>
        </p:nvSpPr>
        <p:spPr>
          <a:xfrm>
            <a:off x="8980488" y="4921250"/>
            <a:ext cx="163512" cy="107950"/>
          </a:xfrm>
          <a:prstGeom prst="rect">
            <a:avLst/>
          </a:prstGeom>
        </p:spPr>
        <p:txBody>
          <a:bodyPr/>
          <a:lstStyle/>
          <a:p>
            <a:pPr defTabSz="342900"/>
            <a:fld id="{ECE691D0-CC49-4FC7-9C4D-6112B0CB3A76}" type="slidenum">
              <a:rPr lang="de-DE">
                <a:solidFill>
                  <a:srgbClr val="000000">
                    <a:tint val="75000"/>
                  </a:srgbClr>
                </a:solidFill>
                <a:latin typeface="Arial" panose="020B0604020202020204"/>
              </a:rPr>
              <a:pPr defTabSz="342900"/>
              <a:t>17</a:t>
            </a:fld>
            <a:endParaRPr lang="de-DE" dirty="0">
              <a:solidFill>
                <a:srgbClr val="000000">
                  <a:tint val="75000"/>
                </a:srgbClr>
              </a:solidFill>
              <a:latin typeface="Arial" panose="020B0604020202020204"/>
            </a:endParaRPr>
          </a:p>
        </p:txBody>
      </p:sp>
      <p:sp>
        <p:nvSpPr>
          <p:cNvPr id="5" name="TextBox 4">
            <a:extLst>
              <a:ext uri="{FF2B5EF4-FFF2-40B4-BE49-F238E27FC236}">
                <a16:creationId xmlns:a16="http://schemas.microsoft.com/office/drawing/2014/main" id="{9E25851A-6BB5-40DB-1BAB-0C0240927F38}"/>
              </a:ext>
            </a:extLst>
          </p:cNvPr>
          <p:cNvSpPr txBox="1"/>
          <p:nvPr/>
        </p:nvSpPr>
        <p:spPr>
          <a:xfrm>
            <a:off x="77932" y="464175"/>
            <a:ext cx="6955776" cy="262277"/>
          </a:xfrm>
          <a:prstGeom prst="rect">
            <a:avLst/>
          </a:prstGeom>
          <a:noFill/>
        </p:spPr>
        <p:txBody>
          <a:bodyPr wrap="none" lIns="27000" tIns="27000" rIns="27000" bIns="27000" rtlCol="0" anchor="t" anchorCtr="0">
            <a:spAutoFit/>
          </a:bodyPr>
          <a:lstStyle/>
          <a:p>
            <a:pPr marL="214313" indent="-214313" defTabSz="342900">
              <a:buFont typeface="Wingdings" panose="05000000000000000000" pitchFamily="2" charset="2"/>
              <a:buChar char="v"/>
            </a:pPr>
            <a:r>
              <a:rPr lang="de-DE" sz="1350" dirty="0">
                <a:solidFill>
                  <a:srgbClr val="005555"/>
                </a:solidFill>
                <a:latin typeface="Arial" panose="020B0604020202020204"/>
              </a:rPr>
              <a:t>Material parameters are model dependent: </a:t>
            </a:r>
            <a:r>
              <a:rPr lang="de-DE" sz="1350" b="1" i="1" dirty="0">
                <a:solidFill>
                  <a:srgbClr val="005555"/>
                </a:solidFill>
                <a:latin typeface="Arial" panose="020B0604020202020204"/>
              </a:rPr>
              <a:t>Example surface model for EUROFER [1]</a:t>
            </a:r>
            <a:endParaRPr lang="en-GB" sz="1350" b="1" i="1" dirty="0">
              <a:solidFill>
                <a:srgbClr val="005555"/>
              </a:solidFill>
              <a:latin typeface="Arial" panose="020B0604020202020204"/>
            </a:endParaRPr>
          </a:p>
        </p:txBody>
      </p:sp>
      <p:sp>
        <p:nvSpPr>
          <p:cNvPr id="18" name="TextBox 17">
            <a:extLst>
              <a:ext uri="{FF2B5EF4-FFF2-40B4-BE49-F238E27FC236}">
                <a16:creationId xmlns:a16="http://schemas.microsoft.com/office/drawing/2014/main" id="{23E67CE3-5B55-3C49-C11F-96C51A15FF49}"/>
              </a:ext>
            </a:extLst>
          </p:cNvPr>
          <p:cNvSpPr txBox="1"/>
          <p:nvPr/>
        </p:nvSpPr>
        <p:spPr>
          <a:xfrm>
            <a:off x="5901302" y="1481508"/>
            <a:ext cx="2332690" cy="207749"/>
          </a:xfrm>
          <a:prstGeom prst="rect">
            <a:avLst/>
          </a:prstGeom>
          <a:noFill/>
        </p:spPr>
        <p:txBody>
          <a:bodyPr wrap="none" lIns="0" tIns="0" rIns="0" bIns="0" rtlCol="0" anchor="t" anchorCtr="0">
            <a:spAutoFit/>
          </a:bodyPr>
          <a:lstStyle/>
          <a:p>
            <a:pPr marL="214313" indent="-214313" defTabSz="342900">
              <a:buFont typeface="Wingdings" panose="05000000000000000000" pitchFamily="2" charset="2"/>
              <a:buChar char="v"/>
            </a:pPr>
            <a:r>
              <a:rPr lang="de-DE" sz="1350" b="1" dirty="0">
                <a:solidFill>
                  <a:srgbClr val="006C66"/>
                </a:solidFill>
                <a:latin typeface="Arial" panose="020B0604020202020204"/>
                <a:sym typeface="Wingdings" panose="05000000000000000000" pitchFamily="2" charset="2"/>
              </a:rPr>
              <a:t>Removing surface model:</a:t>
            </a:r>
            <a:endParaRPr lang="en-GB" sz="1350" b="1" dirty="0">
              <a:solidFill>
                <a:srgbClr val="006C66"/>
              </a:solidFill>
              <a:latin typeface="Arial" panose="020B0604020202020204"/>
              <a:sym typeface="Wingdings" panose="05000000000000000000" pitchFamily="2" charset="2"/>
            </a:endParaRPr>
          </a:p>
        </p:txBody>
      </p:sp>
      <p:sp>
        <p:nvSpPr>
          <p:cNvPr id="25" name="TextBox 24">
            <a:extLst>
              <a:ext uri="{FF2B5EF4-FFF2-40B4-BE49-F238E27FC236}">
                <a16:creationId xmlns:a16="http://schemas.microsoft.com/office/drawing/2014/main" id="{7FC0A0BB-CFAF-F197-AF8A-582AAFEC45A1}"/>
              </a:ext>
            </a:extLst>
          </p:cNvPr>
          <p:cNvSpPr txBox="1"/>
          <p:nvPr/>
        </p:nvSpPr>
        <p:spPr>
          <a:xfrm>
            <a:off x="3555820" y="4556740"/>
            <a:ext cx="2978405" cy="262277"/>
          </a:xfrm>
          <a:prstGeom prst="rect">
            <a:avLst/>
          </a:prstGeom>
          <a:noFill/>
        </p:spPr>
        <p:txBody>
          <a:bodyPr wrap="none" lIns="27000" tIns="27000" rIns="27000" bIns="27000" rtlCol="0" anchor="t" anchorCtr="0">
            <a:spAutoFit/>
          </a:bodyPr>
          <a:lstStyle/>
          <a:p>
            <a:pPr defTabSz="342900"/>
            <a:r>
              <a:rPr lang="de-DE" sz="1350" i="1" dirty="0">
                <a:solidFill>
                  <a:srgbClr val="005555"/>
                </a:solidFill>
                <a:latin typeface="Arial" panose="020B0604020202020204"/>
              </a:rPr>
              <a:t>[1] </a:t>
            </a:r>
            <a:r>
              <a:rPr lang="en-GB" sz="1350" i="1" dirty="0">
                <a:solidFill>
                  <a:srgbClr val="005555"/>
                </a:solidFill>
                <a:latin typeface="Arial" panose="020B0604020202020204"/>
              </a:rPr>
              <a:t>K. Schmid, NME 36 (2023) 101494</a:t>
            </a:r>
          </a:p>
        </p:txBody>
      </p:sp>
      <p:sp>
        <p:nvSpPr>
          <p:cNvPr id="26" name="TextBox 25">
            <a:extLst>
              <a:ext uri="{FF2B5EF4-FFF2-40B4-BE49-F238E27FC236}">
                <a16:creationId xmlns:a16="http://schemas.microsoft.com/office/drawing/2014/main" id="{705542CE-BA94-844E-B3C4-2E2AEE70F118}"/>
              </a:ext>
            </a:extLst>
          </p:cNvPr>
          <p:cNvSpPr txBox="1"/>
          <p:nvPr/>
        </p:nvSpPr>
        <p:spPr>
          <a:xfrm>
            <a:off x="327454" y="734507"/>
            <a:ext cx="6898067" cy="262277"/>
          </a:xfrm>
          <a:prstGeom prst="rect">
            <a:avLst/>
          </a:prstGeom>
          <a:noFill/>
        </p:spPr>
        <p:txBody>
          <a:bodyPr wrap="none" lIns="27000" tIns="27000" rIns="27000" bIns="27000" rtlCol="0" anchor="t" anchorCtr="0">
            <a:spAutoFit/>
          </a:bodyPr>
          <a:lstStyle/>
          <a:p>
            <a:pPr marL="214313" indent="-214313" defTabSz="342900">
              <a:buFont typeface="Wingdings" panose="05000000000000000000" pitchFamily="2" charset="2"/>
              <a:buChar char="Ø"/>
            </a:pPr>
            <a:r>
              <a:rPr lang="de-DE" sz="1350" b="1" dirty="0">
                <a:solidFill>
                  <a:srgbClr val="005555"/>
                </a:solidFill>
                <a:latin typeface="Arial" panose="020B0604020202020204"/>
              </a:rPr>
              <a:t>Swap surface model with simple diffusion limit </a:t>
            </a:r>
            <a:r>
              <a:rPr lang="de-DE" sz="1350" dirty="0">
                <a:solidFill>
                  <a:srgbClr val="005555"/>
                </a:solidFill>
                <a:latin typeface="Arial" panose="020B0604020202020204"/>
              </a:rPr>
              <a:t>and try to fit data with trapping only:</a:t>
            </a:r>
            <a:endParaRPr lang="en-GB" sz="1350" dirty="0">
              <a:solidFill>
                <a:srgbClr val="005555"/>
              </a:solidFill>
              <a:latin typeface="Arial" panose="020B0604020202020204"/>
            </a:endParaRPr>
          </a:p>
        </p:txBody>
      </p:sp>
      <p:sp>
        <p:nvSpPr>
          <p:cNvPr id="6" name="TextBox 5">
            <a:extLst>
              <a:ext uri="{FF2B5EF4-FFF2-40B4-BE49-F238E27FC236}">
                <a16:creationId xmlns:a16="http://schemas.microsoft.com/office/drawing/2014/main" id="{D86494BD-4473-EC76-2313-627F23C7C3D7}"/>
              </a:ext>
            </a:extLst>
          </p:cNvPr>
          <p:cNvSpPr txBox="1"/>
          <p:nvPr/>
        </p:nvSpPr>
        <p:spPr>
          <a:xfrm>
            <a:off x="6154765" y="2847351"/>
            <a:ext cx="2789695" cy="470026"/>
          </a:xfrm>
          <a:prstGeom prst="rect">
            <a:avLst/>
          </a:prstGeom>
          <a:noFill/>
        </p:spPr>
        <p:txBody>
          <a:bodyPr wrap="square" lIns="27000" tIns="27000" rIns="27000" bIns="27000" rtlCol="0" anchor="t" anchorCtr="0">
            <a:spAutoFit/>
          </a:bodyPr>
          <a:lstStyle/>
          <a:p>
            <a:pPr marL="214313" indent="-214313" defTabSz="342900">
              <a:buFont typeface="Wingdings" panose="05000000000000000000" pitchFamily="2" charset="2"/>
              <a:buChar char="Ø"/>
            </a:pPr>
            <a:r>
              <a:rPr lang="de-DE" sz="1350" b="1" dirty="0">
                <a:solidFill>
                  <a:srgbClr val="005555"/>
                </a:solidFill>
                <a:latin typeface="Arial" panose="020B0604020202020204"/>
                <a:sym typeface="Wingdings" panose="05000000000000000000" pitchFamily="2" charset="2"/>
              </a:rPr>
              <a:t>Needs different de-trapping energies</a:t>
            </a:r>
            <a:endParaRPr lang="en-GB" sz="1350" b="1" dirty="0">
              <a:solidFill>
                <a:srgbClr val="005555"/>
              </a:solidFill>
              <a:latin typeface="Arial" panose="020B0604020202020204"/>
            </a:endParaRPr>
          </a:p>
        </p:txBody>
      </p:sp>
      <p:pic>
        <p:nvPicPr>
          <p:cNvPr id="8" name="Picture 7">
            <a:extLst>
              <a:ext uri="{FF2B5EF4-FFF2-40B4-BE49-F238E27FC236}">
                <a16:creationId xmlns:a16="http://schemas.microsoft.com/office/drawing/2014/main" id="{FCA2660C-0507-FE7E-9C7B-BEAC17D50BEB}"/>
              </a:ext>
            </a:extLst>
          </p:cNvPr>
          <p:cNvPicPr>
            <a:picLocks noChangeAspect="1"/>
          </p:cNvPicPr>
          <p:nvPr/>
        </p:nvPicPr>
        <p:blipFill>
          <a:blip r:embed="rId2">
            <a:clrChange>
              <a:clrFrom>
                <a:srgbClr val="FFFFFF"/>
              </a:clrFrom>
              <a:clrTo>
                <a:srgbClr val="FFFFFF">
                  <a:alpha val="0"/>
                </a:srgbClr>
              </a:clrTo>
            </a:clrChange>
          </a:blip>
          <a:srcRect t="7118"/>
          <a:stretch/>
        </p:blipFill>
        <p:spPr>
          <a:xfrm>
            <a:off x="1" y="987574"/>
            <a:ext cx="5901302" cy="3682194"/>
          </a:xfrm>
          <a:prstGeom prst="rect">
            <a:avLst/>
          </a:prstGeom>
        </p:spPr>
      </p:pic>
      <p:sp>
        <p:nvSpPr>
          <p:cNvPr id="9" name="TextBox 8">
            <a:extLst>
              <a:ext uri="{FF2B5EF4-FFF2-40B4-BE49-F238E27FC236}">
                <a16:creationId xmlns:a16="http://schemas.microsoft.com/office/drawing/2014/main" id="{357DAF35-B1A8-0685-04D9-C9FD17D6F5F8}"/>
              </a:ext>
            </a:extLst>
          </p:cNvPr>
          <p:cNvSpPr txBox="1"/>
          <p:nvPr/>
        </p:nvSpPr>
        <p:spPr>
          <a:xfrm>
            <a:off x="2304489" y="1785314"/>
            <a:ext cx="1447601" cy="262277"/>
          </a:xfrm>
          <a:prstGeom prst="rect">
            <a:avLst/>
          </a:prstGeom>
          <a:solidFill>
            <a:srgbClr val="FFC000"/>
          </a:solidFill>
          <a:ln>
            <a:solidFill>
              <a:srgbClr val="FFC000"/>
            </a:solidFill>
          </a:ln>
        </p:spPr>
        <p:txBody>
          <a:bodyPr wrap="none" lIns="27000" tIns="27000" rIns="27000" bIns="27000" rtlCol="0" anchor="t" anchorCtr="0">
            <a:spAutoFit/>
          </a:bodyPr>
          <a:lstStyle>
            <a:defPPr>
              <a:defRPr lang="en-US"/>
            </a:defPPr>
            <a:lvl1pPr>
              <a:defRPr sz="1350" b="1">
                <a:solidFill>
                  <a:srgbClr val="005555"/>
                </a:solidFill>
              </a:defRPr>
            </a:lvl1pPr>
          </a:lstStyle>
          <a:p>
            <a:r>
              <a:rPr lang="de-DE" dirty="0"/>
              <a:t>ETrap = 1.3, 1.1 eV</a:t>
            </a:r>
            <a:endParaRPr lang="en-GB" dirty="0"/>
          </a:p>
        </p:txBody>
      </p:sp>
      <p:sp>
        <p:nvSpPr>
          <p:cNvPr id="10" name="TextBox 9">
            <a:extLst>
              <a:ext uri="{FF2B5EF4-FFF2-40B4-BE49-F238E27FC236}">
                <a16:creationId xmlns:a16="http://schemas.microsoft.com/office/drawing/2014/main" id="{8A0DA836-65DF-B567-0537-B0A7952F6AD6}"/>
              </a:ext>
            </a:extLst>
          </p:cNvPr>
          <p:cNvSpPr txBox="1"/>
          <p:nvPr/>
        </p:nvSpPr>
        <p:spPr>
          <a:xfrm>
            <a:off x="6154765" y="1852772"/>
            <a:ext cx="2789695" cy="677775"/>
          </a:xfrm>
          <a:prstGeom prst="rect">
            <a:avLst/>
          </a:prstGeom>
          <a:noFill/>
        </p:spPr>
        <p:txBody>
          <a:bodyPr wrap="square" lIns="27000" tIns="27000" rIns="27000" bIns="27000" rtlCol="0" anchor="t" anchorCtr="0">
            <a:spAutoFit/>
          </a:bodyPr>
          <a:lstStyle/>
          <a:p>
            <a:pPr marL="214313" indent="-214313" defTabSz="342900">
              <a:buFont typeface="Wingdings" panose="05000000000000000000" pitchFamily="2" charset="2"/>
              <a:buChar char="Ø"/>
            </a:pPr>
            <a:r>
              <a:rPr lang="de-DE" sz="1350" dirty="0">
                <a:solidFill>
                  <a:srgbClr val="005555"/>
                </a:solidFill>
                <a:latin typeface="Arial" panose="020B0604020202020204"/>
              </a:rPr>
              <a:t>Can‘t simultaneously fit all experiements</a:t>
            </a:r>
          </a:p>
          <a:p>
            <a:pPr marL="214313" indent="-214313" defTabSz="342900">
              <a:buFont typeface="Wingdings" panose="05000000000000000000" pitchFamily="2" charset="2"/>
              <a:buChar char="Ø"/>
            </a:pPr>
            <a:r>
              <a:rPr lang="de-DE" sz="1350" dirty="0">
                <a:solidFill>
                  <a:srgbClr val="005555"/>
                </a:solidFill>
                <a:latin typeface="Arial" panose="020B0604020202020204"/>
              </a:rPr>
              <a:t>Onset slope too flat</a:t>
            </a:r>
            <a:endParaRPr lang="en-GB" sz="1350" dirty="0">
              <a:solidFill>
                <a:srgbClr val="005555"/>
              </a:solidFill>
              <a:latin typeface="Arial" panose="020B0604020202020204"/>
            </a:endParaRPr>
          </a:p>
        </p:txBody>
      </p:sp>
      <p:sp>
        <p:nvSpPr>
          <p:cNvPr id="11" name="TextBox 10">
            <a:extLst>
              <a:ext uri="{FF2B5EF4-FFF2-40B4-BE49-F238E27FC236}">
                <a16:creationId xmlns:a16="http://schemas.microsoft.com/office/drawing/2014/main" id="{7D450A9A-588C-0097-5B5D-CB49D4B7F4C5}"/>
              </a:ext>
            </a:extLst>
          </p:cNvPr>
          <p:cNvSpPr txBox="1"/>
          <p:nvPr/>
        </p:nvSpPr>
        <p:spPr>
          <a:xfrm>
            <a:off x="5901302" y="3663670"/>
            <a:ext cx="2811585" cy="470026"/>
          </a:xfrm>
          <a:prstGeom prst="rect">
            <a:avLst/>
          </a:prstGeom>
          <a:solidFill>
            <a:schemeClr val="bg2"/>
          </a:solidFill>
        </p:spPr>
        <p:txBody>
          <a:bodyPr wrap="square" lIns="27000" tIns="27000" rIns="27000" bIns="27000" rtlCol="0" anchor="t" anchorCtr="0">
            <a:spAutoFit/>
          </a:bodyPr>
          <a:lstStyle/>
          <a:p>
            <a:pPr algn="ctr" defTabSz="342900"/>
            <a:r>
              <a:rPr lang="de-DE" sz="1350" b="1" dirty="0">
                <a:solidFill>
                  <a:srgbClr val="005555"/>
                </a:solidFill>
                <a:latin typeface="Arial" panose="020B0604020202020204"/>
              </a:rPr>
              <a:t>Trapping parameters depend on </a:t>
            </a:r>
            <a:r>
              <a:rPr lang="de-DE" sz="1350" b="1" u="sng" dirty="0">
                <a:solidFill>
                  <a:srgbClr val="005555"/>
                </a:solidFill>
                <a:latin typeface="Arial" panose="020B0604020202020204"/>
              </a:rPr>
              <a:t>surface model </a:t>
            </a:r>
            <a:r>
              <a:rPr lang="de-DE" sz="1350" b="1" dirty="0">
                <a:solidFill>
                  <a:srgbClr val="005555"/>
                </a:solidFill>
                <a:latin typeface="Arial" panose="020B0604020202020204"/>
              </a:rPr>
              <a:t>assumptions</a:t>
            </a:r>
            <a:endParaRPr lang="en-GB" sz="1350" b="1" dirty="0">
              <a:solidFill>
                <a:srgbClr val="005555"/>
              </a:solidFill>
              <a:latin typeface="Arial" panose="020B0604020202020204"/>
            </a:endParaRPr>
          </a:p>
        </p:txBody>
      </p:sp>
      <p:sp>
        <p:nvSpPr>
          <p:cNvPr id="7" name="Footer Placeholder 3">
            <a:extLst>
              <a:ext uri="{FF2B5EF4-FFF2-40B4-BE49-F238E27FC236}">
                <a16:creationId xmlns:a16="http://schemas.microsoft.com/office/drawing/2014/main" id="{EB39D498-4462-4F8D-071B-E2A899D90449}"/>
              </a:ext>
            </a:extLst>
          </p:cNvPr>
          <p:cNvSpPr>
            <a:spLocks noGrp="1"/>
          </p:cNvSpPr>
          <p:nvPr>
            <p:ph type="ftr" sz="quarter" idx="11"/>
          </p:nvPr>
        </p:nvSpPr>
        <p:spPr>
          <a:xfrm>
            <a:off x="467544" y="4908928"/>
            <a:ext cx="8240228" cy="201104"/>
          </a:xfrm>
        </p:spPr>
        <p:txBody>
          <a:bodyPr/>
          <a:lstStyle/>
          <a:p>
            <a:pPr algn="r"/>
            <a:r>
              <a:rPr lang="en-GB" noProof="0" dirty="0"/>
              <a:t> </a:t>
            </a:r>
            <a:r>
              <a:rPr lang="en-GB" dirty="0"/>
              <a:t>K. Schmid| WPPWIE Project Meeting  | </a:t>
            </a:r>
            <a:r>
              <a:rPr lang="en-GB" noProof="0" dirty="0"/>
              <a:t>Prag | 25.03.2025 | Page </a:t>
            </a:r>
            <a:fld id="{6A6D9FA1-99C7-4910-8E32-B85D378B0060}" type="slidenum">
              <a:rPr lang="en-GB" noProof="0" smtClean="0"/>
              <a:pPr algn="r"/>
              <a:t>17</a:t>
            </a:fld>
            <a:endParaRPr lang="en-GB" noProof="0" dirty="0"/>
          </a:p>
        </p:txBody>
      </p:sp>
      <p:grpSp>
        <p:nvGrpSpPr>
          <p:cNvPr id="16" name="Group 15">
            <a:extLst>
              <a:ext uri="{FF2B5EF4-FFF2-40B4-BE49-F238E27FC236}">
                <a16:creationId xmlns:a16="http://schemas.microsoft.com/office/drawing/2014/main" id="{6E80C5C8-0421-7B56-CAAB-C893016D654F}"/>
              </a:ext>
            </a:extLst>
          </p:cNvPr>
          <p:cNvGrpSpPr/>
          <p:nvPr/>
        </p:nvGrpSpPr>
        <p:grpSpPr>
          <a:xfrm>
            <a:off x="1259632" y="1919485"/>
            <a:ext cx="478037" cy="432048"/>
            <a:chOff x="467544" y="1823092"/>
            <a:chExt cx="478037" cy="432048"/>
          </a:xfrm>
        </p:grpSpPr>
        <p:cxnSp>
          <p:nvCxnSpPr>
            <p:cNvPr id="12" name="Straight Connector 11">
              <a:extLst>
                <a:ext uri="{FF2B5EF4-FFF2-40B4-BE49-F238E27FC236}">
                  <a16:creationId xmlns:a16="http://schemas.microsoft.com/office/drawing/2014/main" id="{1F97BA22-7EA6-924B-DD94-E81E19A4D285}"/>
                </a:ext>
              </a:extLst>
            </p:cNvPr>
            <p:cNvCxnSpPr>
              <a:cxnSpLocks/>
            </p:cNvCxnSpPr>
            <p:nvPr/>
          </p:nvCxnSpPr>
          <p:spPr>
            <a:xfrm>
              <a:off x="520833" y="1823092"/>
              <a:ext cx="360040"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3A3CF8-F407-4549-89F1-8DCC22F52A23}"/>
                </a:ext>
              </a:extLst>
            </p:cNvPr>
            <p:cNvCxnSpPr>
              <a:cxnSpLocks/>
            </p:cNvCxnSpPr>
            <p:nvPr/>
          </p:nvCxnSpPr>
          <p:spPr>
            <a:xfrm flipH="1">
              <a:off x="467544" y="1852772"/>
              <a:ext cx="478037" cy="358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65048A53-FFC3-9884-48BB-10CB5F573D19}"/>
              </a:ext>
            </a:extLst>
          </p:cNvPr>
          <p:cNvCxnSpPr/>
          <p:nvPr/>
        </p:nvCxnSpPr>
        <p:spPr>
          <a:xfrm>
            <a:off x="3923928" y="1913290"/>
            <a:ext cx="0" cy="394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2E8960F-B4C6-508C-5447-622297B003D9}"/>
              </a:ext>
            </a:extLst>
          </p:cNvPr>
          <p:cNvCxnSpPr/>
          <p:nvPr/>
        </p:nvCxnSpPr>
        <p:spPr>
          <a:xfrm>
            <a:off x="3935032" y="3607815"/>
            <a:ext cx="0" cy="394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5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F5E3-9606-8520-02B7-0414150AD0B0}"/>
              </a:ext>
            </a:extLst>
          </p:cNvPr>
          <p:cNvSpPr>
            <a:spLocks noGrp="1"/>
          </p:cNvSpPr>
          <p:nvPr>
            <p:ph type="title"/>
          </p:nvPr>
        </p:nvSpPr>
        <p:spPr/>
        <p:txBody>
          <a:bodyPr/>
          <a:lstStyle/>
          <a:p>
            <a:r>
              <a:rPr lang="en-GB" dirty="0"/>
              <a:t>Modelling needs</a:t>
            </a:r>
            <a:endParaRPr lang="en-DE" dirty="0"/>
          </a:p>
        </p:txBody>
      </p:sp>
      <p:sp>
        <p:nvSpPr>
          <p:cNvPr id="3" name="Footer Placeholder 2">
            <a:extLst>
              <a:ext uri="{FF2B5EF4-FFF2-40B4-BE49-F238E27FC236}">
                <a16:creationId xmlns:a16="http://schemas.microsoft.com/office/drawing/2014/main" id="{3C0F5122-A3A2-1B41-D077-947B94870800}"/>
              </a:ext>
            </a:extLst>
          </p:cNvPr>
          <p:cNvSpPr>
            <a:spLocks noGrp="1"/>
          </p:cNvSpPr>
          <p:nvPr>
            <p:ph type="ftr" sz="quarter" idx="11"/>
          </p:nvPr>
        </p:nvSpPr>
        <p:spPr/>
        <p:txBody>
          <a:bodyPr/>
          <a:lstStyle/>
          <a:p>
            <a:pPr algn="r"/>
            <a:r>
              <a:rPr lang="en-GB" dirty="0"/>
              <a:t>Klaus Schmid | WPPWIE Project Meeting  | Zoom | 24.01.2022 | Page </a:t>
            </a:r>
            <a:fld id="{6A6D9FA1-99C7-4910-8E32-B85D378B0060}" type="slidenum">
              <a:rPr lang="en-GB" smtClean="0"/>
              <a:pPr algn="r"/>
              <a:t>18</a:t>
            </a:fld>
            <a:endParaRPr lang="en-GB" dirty="0"/>
          </a:p>
        </p:txBody>
      </p:sp>
      <p:sp>
        <p:nvSpPr>
          <p:cNvPr id="4" name="TextBox 3">
            <a:extLst>
              <a:ext uri="{FF2B5EF4-FFF2-40B4-BE49-F238E27FC236}">
                <a16:creationId xmlns:a16="http://schemas.microsoft.com/office/drawing/2014/main" id="{BFF43C16-3E74-003C-B0FB-8052D108EF97}"/>
              </a:ext>
            </a:extLst>
          </p:cNvPr>
          <p:cNvSpPr txBox="1"/>
          <p:nvPr/>
        </p:nvSpPr>
        <p:spPr>
          <a:xfrm>
            <a:off x="346259" y="699542"/>
            <a:ext cx="8451481" cy="338554"/>
          </a:xfrm>
          <a:prstGeom prst="rect">
            <a:avLst/>
          </a:prstGeom>
          <a:noFill/>
        </p:spPr>
        <p:txBody>
          <a:bodyPr wrap="none" rtlCol="0">
            <a:spAutoFit/>
          </a:bodyPr>
          <a:lstStyle/>
          <a:p>
            <a:pPr marL="285750" indent="-285750">
              <a:buFont typeface="Wingdings" panose="05000000000000000000" pitchFamily="2" charset="2"/>
              <a:buChar char="v"/>
            </a:pPr>
            <a:r>
              <a:rPr lang="en-GB" sz="1600" b="1" dirty="0"/>
              <a:t>Predictions for ITER and demo require diffusion trapping parameters including surface models</a:t>
            </a:r>
            <a:endParaRPr lang="en-DE" sz="1600" b="1" dirty="0"/>
          </a:p>
        </p:txBody>
      </p:sp>
      <p:sp>
        <p:nvSpPr>
          <p:cNvPr id="5" name="TextBox 4">
            <a:extLst>
              <a:ext uri="{FF2B5EF4-FFF2-40B4-BE49-F238E27FC236}">
                <a16:creationId xmlns:a16="http://schemas.microsoft.com/office/drawing/2014/main" id="{05DB306A-159C-4F12-188C-85613AF75089}"/>
              </a:ext>
            </a:extLst>
          </p:cNvPr>
          <p:cNvSpPr txBox="1"/>
          <p:nvPr/>
        </p:nvSpPr>
        <p:spPr>
          <a:xfrm>
            <a:off x="827584" y="1143603"/>
            <a:ext cx="2468433" cy="369332"/>
          </a:xfrm>
          <a:prstGeom prst="rect">
            <a:avLst/>
          </a:prstGeom>
          <a:noFill/>
        </p:spPr>
        <p:txBody>
          <a:bodyPr wrap="none" rtlCol="0">
            <a:spAutoFit/>
          </a:bodyPr>
          <a:lstStyle/>
          <a:p>
            <a:pPr marL="285750" indent="-285750">
              <a:buFont typeface="Wingdings" panose="05000000000000000000" pitchFamily="2" charset="2"/>
              <a:buChar char="Ø"/>
            </a:pPr>
            <a:r>
              <a:rPr lang="en-GB" dirty="0"/>
              <a:t>Experiments needed:</a:t>
            </a:r>
            <a:endParaRPr lang="en-DE" dirty="0"/>
          </a:p>
        </p:txBody>
      </p:sp>
      <p:sp>
        <p:nvSpPr>
          <p:cNvPr id="7" name="TextBox 6">
            <a:extLst>
              <a:ext uri="{FF2B5EF4-FFF2-40B4-BE49-F238E27FC236}">
                <a16:creationId xmlns:a16="http://schemas.microsoft.com/office/drawing/2014/main" id="{C33C1FEC-DA1B-B339-3A65-C7F0CE7578FA}"/>
              </a:ext>
            </a:extLst>
          </p:cNvPr>
          <p:cNvSpPr txBox="1"/>
          <p:nvPr/>
        </p:nvSpPr>
        <p:spPr>
          <a:xfrm>
            <a:off x="1331640" y="1618442"/>
            <a:ext cx="6480720" cy="646331"/>
          </a:xfrm>
          <a:prstGeom prst="rect">
            <a:avLst/>
          </a:prstGeom>
          <a:noFill/>
        </p:spPr>
        <p:txBody>
          <a:bodyPr wrap="square">
            <a:spAutoFit/>
          </a:bodyPr>
          <a:lstStyle/>
          <a:p>
            <a:pPr marL="285750" indent="-285750">
              <a:buFont typeface="Wingdings" panose="05000000000000000000" pitchFamily="2" charset="2"/>
              <a:buChar char="q"/>
            </a:pPr>
            <a:r>
              <a:rPr lang="en-GB" dirty="0"/>
              <a:t>Gas vs ions/plasma vs. atom loading </a:t>
            </a:r>
            <a:r>
              <a:rPr lang="en-GB" dirty="0">
                <a:sym typeface="Wingdings" panose="05000000000000000000" pitchFamily="2" charset="2"/>
              </a:rPr>
              <a:t> Probe surface model</a:t>
            </a:r>
            <a:endParaRPr lang="en-GB" dirty="0"/>
          </a:p>
          <a:p>
            <a:pPr marL="285750" indent="-285750">
              <a:buFont typeface="Wingdings" panose="05000000000000000000" pitchFamily="2" charset="2"/>
              <a:buChar char="q"/>
            </a:pPr>
            <a:r>
              <a:rPr lang="en-GB" dirty="0"/>
              <a:t>Depth profiles and TDS spectra </a:t>
            </a:r>
          </a:p>
        </p:txBody>
      </p:sp>
      <p:sp>
        <p:nvSpPr>
          <p:cNvPr id="8" name="TextBox 7">
            <a:extLst>
              <a:ext uri="{FF2B5EF4-FFF2-40B4-BE49-F238E27FC236}">
                <a16:creationId xmlns:a16="http://schemas.microsoft.com/office/drawing/2014/main" id="{6326B3E7-9163-5865-8324-9ABB46D3E68F}"/>
              </a:ext>
            </a:extLst>
          </p:cNvPr>
          <p:cNvSpPr txBox="1"/>
          <p:nvPr/>
        </p:nvSpPr>
        <p:spPr>
          <a:xfrm>
            <a:off x="827584" y="2429566"/>
            <a:ext cx="6240811" cy="369332"/>
          </a:xfrm>
          <a:prstGeom prst="rect">
            <a:avLst/>
          </a:prstGeom>
          <a:noFill/>
        </p:spPr>
        <p:txBody>
          <a:bodyPr wrap="none" rtlCol="0">
            <a:spAutoFit/>
          </a:bodyPr>
          <a:lstStyle/>
          <a:p>
            <a:pPr marL="285750" indent="-285750">
              <a:buFont typeface="Wingdings" panose="05000000000000000000" pitchFamily="2" charset="2"/>
              <a:buChar char="Ø"/>
            </a:pPr>
            <a:r>
              <a:rPr lang="en-GB" dirty="0"/>
              <a:t>Experiments need to be modelled by diffusion trapping codes</a:t>
            </a:r>
            <a:endParaRPr lang="en-DE" dirty="0"/>
          </a:p>
        </p:txBody>
      </p:sp>
      <p:sp>
        <p:nvSpPr>
          <p:cNvPr id="9" name="TextBox 8">
            <a:extLst>
              <a:ext uri="{FF2B5EF4-FFF2-40B4-BE49-F238E27FC236}">
                <a16:creationId xmlns:a16="http://schemas.microsoft.com/office/drawing/2014/main" id="{0253FE3E-D090-83C7-DEFF-D89B8ABB4B3F}"/>
              </a:ext>
            </a:extLst>
          </p:cNvPr>
          <p:cNvSpPr txBox="1"/>
          <p:nvPr/>
        </p:nvSpPr>
        <p:spPr>
          <a:xfrm>
            <a:off x="1331640" y="2871127"/>
            <a:ext cx="4376263" cy="369332"/>
          </a:xfrm>
          <a:prstGeom prst="rect">
            <a:avLst/>
          </a:prstGeom>
          <a:noFill/>
        </p:spPr>
        <p:txBody>
          <a:bodyPr wrap="none" rtlCol="0">
            <a:spAutoFit/>
          </a:bodyPr>
          <a:lstStyle/>
          <a:p>
            <a:pPr marL="285750" indent="-285750">
              <a:buFont typeface="Wingdings" panose="05000000000000000000" pitchFamily="2" charset="2"/>
              <a:buChar char="q"/>
            </a:pPr>
            <a:r>
              <a:rPr lang="en-GB" dirty="0"/>
              <a:t>Otherwise, no predictions for ITER/DEMO</a:t>
            </a:r>
            <a:endParaRPr lang="en-DE" dirty="0"/>
          </a:p>
        </p:txBody>
      </p:sp>
      <p:sp>
        <p:nvSpPr>
          <p:cNvPr id="10" name="TextBox 9">
            <a:extLst>
              <a:ext uri="{FF2B5EF4-FFF2-40B4-BE49-F238E27FC236}">
                <a16:creationId xmlns:a16="http://schemas.microsoft.com/office/drawing/2014/main" id="{2141A588-AE24-2D73-02E6-95D5A4D09BB9}"/>
              </a:ext>
            </a:extLst>
          </p:cNvPr>
          <p:cNvSpPr txBox="1"/>
          <p:nvPr/>
        </p:nvSpPr>
        <p:spPr>
          <a:xfrm>
            <a:off x="2027588" y="3610076"/>
            <a:ext cx="4615879" cy="646331"/>
          </a:xfrm>
          <a:prstGeom prst="rect">
            <a:avLst/>
          </a:prstGeom>
          <a:noFill/>
        </p:spPr>
        <p:txBody>
          <a:bodyPr wrap="none" rtlCol="0">
            <a:spAutoFit/>
          </a:bodyPr>
          <a:lstStyle/>
          <a:p>
            <a:r>
              <a:rPr lang="en-GB" b="1" dirty="0"/>
              <a:t>Surface model was not too important for W</a:t>
            </a:r>
          </a:p>
          <a:p>
            <a:r>
              <a:rPr lang="en-GB" b="1" dirty="0"/>
              <a:t>…but is very important for steels and Cu-alloys</a:t>
            </a:r>
            <a:endParaRPr lang="en-DE" b="1" dirty="0"/>
          </a:p>
        </p:txBody>
      </p:sp>
      <p:sp>
        <p:nvSpPr>
          <p:cNvPr id="11" name="TextBox 10">
            <a:extLst>
              <a:ext uri="{FF2B5EF4-FFF2-40B4-BE49-F238E27FC236}">
                <a16:creationId xmlns:a16="http://schemas.microsoft.com/office/drawing/2014/main" id="{86772817-9D56-06EA-DC69-61FB7543E39A}"/>
              </a:ext>
            </a:extLst>
          </p:cNvPr>
          <p:cNvSpPr txBox="1"/>
          <p:nvPr/>
        </p:nvSpPr>
        <p:spPr>
          <a:xfrm>
            <a:off x="6732240" y="1893172"/>
            <a:ext cx="2228367" cy="369332"/>
          </a:xfrm>
          <a:prstGeom prst="rect">
            <a:avLst/>
          </a:prstGeom>
          <a:noFill/>
        </p:spPr>
        <p:txBody>
          <a:bodyPr wrap="none" rtlCol="0">
            <a:spAutoFit/>
          </a:bodyPr>
          <a:lstStyle/>
          <a:p>
            <a:r>
              <a:rPr lang="en-GB" b="1" dirty="0"/>
              <a:t>See talk by S. Markelj</a:t>
            </a:r>
            <a:endParaRPr lang="en-DE" b="1" dirty="0"/>
          </a:p>
        </p:txBody>
      </p:sp>
    </p:spTree>
    <p:extLst>
      <p:ext uri="{BB962C8B-B14F-4D97-AF65-F5344CB8AC3E}">
        <p14:creationId xmlns:p14="http://schemas.microsoft.com/office/powerpoint/2010/main" val="42883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5E26-5C91-6996-0754-05F6D28E6740}"/>
              </a:ext>
            </a:extLst>
          </p:cNvPr>
          <p:cNvSpPr>
            <a:spLocks noGrp="1"/>
          </p:cNvSpPr>
          <p:nvPr>
            <p:ph type="title"/>
          </p:nvPr>
        </p:nvSpPr>
        <p:spPr/>
        <p:txBody>
          <a:bodyPr/>
          <a:lstStyle/>
          <a:p>
            <a:r>
              <a:rPr lang="en-GB" dirty="0"/>
              <a:t>Influence of transmutation products He, Re</a:t>
            </a:r>
            <a:endParaRPr lang="en-DE" dirty="0"/>
          </a:p>
        </p:txBody>
      </p:sp>
      <p:sp>
        <p:nvSpPr>
          <p:cNvPr id="4" name="Footer Placeholder 3">
            <a:extLst>
              <a:ext uri="{FF2B5EF4-FFF2-40B4-BE49-F238E27FC236}">
                <a16:creationId xmlns:a16="http://schemas.microsoft.com/office/drawing/2014/main" id="{402DB58F-B05C-EB01-C9DF-004F571A3116}"/>
              </a:ext>
            </a:extLst>
          </p:cNvPr>
          <p:cNvSpPr>
            <a:spLocks noGrp="1"/>
          </p:cNvSpPr>
          <p:nvPr>
            <p:ph type="ftr" sz="quarter" idx="11"/>
          </p:nvPr>
        </p:nvSpPr>
        <p:spPr/>
        <p:txBody>
          <a:bodyPr/>
          <a:lstStyle/>
          <a:p>
            <a:pPr algn="r"/>
            <a:r>
              <a:rPr lang="en-GB" dirty="0"/>
              <a:t>K. Schmid| WPPWIE Project Meeting  | </a:t>
            </a:r>
            <a:r>
              <a:rPr lang="en-GB" noProof="0" dirty="0"/>
              <a:t>Prag | 25.03.2025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en-GB" dirty="0"/>
              <a:t>Page </a:t>
            </a:r>
            <a:fld id="{6A6D9FA1-99C7-4910-8E32-B85D378B0060}" type="slidenum">
              <a:rPr lang="en-GB" smtClean="0"/>
              <a:pPr algn="r"/>
              <a:t>19</a:t>
            </a:fld>
            <a:endParaRPr lang="en-GB" dirty="0"/>
          </a:p>
        </p:txBody>
      </p:sp>
      <p:pic>
        <p:nvPicPr>
          <p:cNvPr id="5" name="Picture 4">
            <a:extLst>
              <a:ext uri="{FF2B5EF4-FFF2-40B4-BE49-F238E27FC236}">
                <a16:creationId xmlns:a16="http://schemas.microsoft.com/office/drawing/2014/main" id="{B0F40A24-8CA2-0676-9E7A-FDC3BBEFC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3179" y="774124"/>
            <a:ext cx="4013317" cy="2402460"/>
          </a:xfrm>
          <a:prstGeom prst="rect">
            <a:avLst/>
          </a:prstGeom>
        </p:spPr>
      </p:pic>
      <p:sp>
        <p:nvSpPr>
          <p:cNvPr id="6" name="TextBox 5">
            <a:extLst>
              <a:ext uri="{FF2B5EF4-FFF2-40B4-BE49-F238E27FC236}">
                <a16:creationId xmlns:a16="http://schemas.microsoft.com/office/drawing/2014/main" id="{EF64E615-4E32-6874-D186-23757853CD79}"/>
              </a:ext>
            </a:extLst>
          </p:cNvPr>
          <p:cNvSpPr txBox="1"/>
          <p:nvPr/>
        </p:nvSpPr>
        <p:spPr>
          <a:xfrm>
            <a:off x="5437646" y="555526"/>
            <a:ext cx="3270126" cy="338554"/>
          </a:xfrm>
          <a:prstGeom prst="rect">
            <a:avLst/>
          </a:prstGeom>
          <a:noFill/>
        </p:spPr>
        <p:txBody>
          <a:bodyPr wrap="none" rtlCol="0">
            <a:spAutoFit/>
          </a:bodyPr>
          <a:lstStyle/>
          <a:p>
            <a:r>
              <a:rPr lang="en-GB" sz="1600" dirty="0"/>
              <a:t>Taken from 2024 report by S. </a:t>
            </a:r>
            <a:r>
              <a:rPr lang="en-GB" sz="1600" dirty="0" err="1"/>
              <a:t>Mareklj</a:t>
            </a:r>
            <a:endParaRPr lang="en-DE" sz="1600" dirty="0"/>
          </a:p>
        </p:txBody>
      </p:sp>
      <p:sp>
        <p:nvSpPr>
          <p:cNvPr id="7" name="TextBox 6">
            <a:extLst>
              <a:ext uri="{FF2B5EF4-FFF2-40B4-BE49-F238E27FC236}">
                <a16:creationId xmlns:a16="http://schemas.microsoft.com/office/drawing/2014/main" id="{8193FE90-084E-BF64-BC66-6ADBC26C5ED0}"/>
              </a:ext>
            </a:extLst>
          </p:cNvPr>
          <p:cNvSpPr txBox="1"/>
          <p:nvPr/>
        </p:nvSpPr>
        <p:spPr>
          <a:xfrm>
            <a:off x="107505" y="732025"/>
            <a:ext cx="4013318" cy="584775"/>
          </a:xfrm>
          <a:prstGeom prst="rect">
            <a:avLst/>
          </a:prstGeom>
          <a:noFill/>
        </p:spPr>
        <p:txBody>
          <a:bodyPr wrap="square" rtlCol="0">
            <a:spAutoFit/>
          </a:bodyPr>
          <a:lstStyle/>
          <a:p>
            <a:pPr marL="285750" indent="-285750">
              <a:buFont typeface="Wingdings" panose="05000000000000000000" pitchFamily="2" charset="2"/>
              <a:buChar char="v"/>
            </a:pPr>
            <a:r>
              <a:rPr lang="en-GB" sz="1600" dirty="0"/>
              <a:t>Similar to W, He implantation in EUROFER also limits uptake</a:t>
            </a:r>
            <a:endParaRPr lang="en-DE" sz="1600" dirty="0"/>
          </a:p>
        </p:txBody>
      </p:sp>
      <p:sp>
        <p:nvSpPr>
          <p:cNvPr id="8" name="TextBox 7">
            <a:extLst>
              <a:ext uri="{FF2B5EF4-FFF2-40B4-BE49-F238E27FC236}">
                <a16:creationId xmlns:a16="http://schemas.microsoft.com/office/drawing/2014/main" id="{3D64F7DB-6FC5-C26A-E6BB-E93C1ED4A5B0}"/>
              </a:ext>
            </a:extLst>
          </p:cNvPr>
          <p:cNvSpPr txBox="1"/>
          <p:nvPr/>
        </p:nvSpPr>
        <p:spPr>
          <a:xfrm>
            <a:off x="478355" y="1454395"/>
            <a:ext cx="3158237" cy="338554"/>
          </a:xfrm>
          <a:prstGeom prst="rect">
            <a:avLst/>
          </a:prstGeom>
          <a:noFill/>
        </p:spPr>
        <p:txBody>
          <a:bodyPr wrap="none" rtlCol="0">
            <a:spAutoFit/>
          </a:bodyPr>
          <a:lstStyle/>
          <a:p>
            <a:pPr marL="285750" indent="-285750">
              <a:buFont typeface="Wingdings" panose="05000000000000000000" pitchFamily="2" charset="2"/>
              <a:buChar char="Ø"/>
            </a:pPr>
            <a:r>
              <a:rPr lang="en-GB" sz="1600" dirty="0"/>
              <a:t>What about high temperatures?</a:t>
            </a:r>
            <a:endParaRPr lang="en-DE" sz="1600" dirty="0"/>
          </a:p>
        </p:txBody>
      </p:sp>
      <p:sp>
        <p:nvSpPr>
          <p:cNvPr id="9" name="TextBox 8">
            <a:extLst>
              <a:ext uri="{FF2B5EF4-FFF2-40B4-BE49-F238E27FC236}">
                <a16:creationId xmlns:a16="http://schemas.microsoft.com/office/drawing/2014/main" id="{0915DA8E-B40F-2554-6338-8F0C56AFB1B1}"/>
              </a:ext>
            </a:extLst>
          </p:cNvPr>
          <p:cNvSpPr txBox="1"/>
          <p:nvPr/>
        </p:nvSpPr>
        <p:spPr>
          <a:xfrm>
            <a:off x="107504" y="2765812"/>
            <a:ext cx="4885505" cy="338554"/>
          </a:xfrm>
          <a:prstGeom prst="rect">
            <a:avLst/>
          </a:prstGeom>
          <a:noFill/>
        </p:spPr>
        <p:txBody>
          <a:bodyPr wrap="none" rtlCol="0">
            <a:spAutoFit/>
          </a:bodyPr>
          <a:lstStyle/>
          <a:p>
            <a:pPr marL="285750" indent="-285750">
              <a:buFont typeface="Wingdings" panose="05000000000000000000" pitchFamily="2" charset="2"/>
              <a:buChar char="v"/>
            </a:pPr>
            <a:r>
              <a:rPr lang="en-GB" sz="1600" dirty="0"/>
              <a:t>Apart for He also Re is produces in W by n-irradiation</a:t>
            </a:r>
            <a:endParaRPr lang="en-DE" sz="1600" dirty="0"/>
          </a:p>
        </p:txBody>
      </p:sp>
      <p:sp>
        <p:nvSpPr>
          <p:cNvPr id="10" name="TextBox 9">
            <a:extLst>
              <a:ext uri="{FF2B5EF4-FFF2-40B4-BE49-F238E27FC236}">
                <a16:creationId xmlns:a16="http://schemas.microsoft.com/office/drawing/2014/main" id="{86BFC759-75DC-503B-4831-8AE3876B083F}"/>
              </a:ext>
            </a:extLst>
          </p:cNvPr>
          <p:cNvSpPr txBox="1"/>
          <p:nvPr/>
        </p:nvSpPr>
        <p:spPr>
          <a:xfrm>
            <a:off x="461456" y="3126975"/>
            <a:ext cx="6155852" cy="338554"/>
          </a:xfrm>
          <a:prstGeom prst="rect">
            <a:avLst/>
          </a:prstGeom>
          <a:noFill/>
        </p:spPr>
        <p:txBody>
          <a:bodyPr wrap="none" rtlCol="0">
            <a:spAutoFit/>
          </a:bodyPr>
          <a:lstStyle/>
          <a:p>
            <a:pPr marL="285750" indent="-285750">
              <a:buFont typeface="Wingdings" panose="05000000000000000000" pitchFamily="2" charset="2"/>
              <a:buChar char="Ø"/>
            </a:pPr>
            <a:r>
              <a:rPr lang="en-GB" sz="1600" dirty="0"/>
              <a:t>Effect of Re on displacement damage creation: </a:t>
            </a:r>
            <a:r>
              <a:rPr lang="en-GB" sz="1600" b="1" dirty="0"/>
              <a:t>See talk by M. </a:t>
            </a:r>
            <a:r>
              <a:rPr lang="en-GB" sz="1600" b="1" dirty="0" err="1"/>
              <a:t>Zibrov</a:t>
            </a:r>
            <a:endParaRPr lang="en-DE" sz="1600" b="1" dirty="0"/>
          </a:p>
        </p:txBody>
      </p:sp>
      <p:graphicFrame>
        <p:nvGraphicFramePr>
          <p:cNvPr id="3" name="Table 2">
            <a:extLst>
              <a:ext uri="{FF2B5EF4-FFF2-40B4-BE49-F238E27FC236}">
                <a16:creationId xmlns:a16="http://schemas.microsoft.com/office/drawing/2014/main" id="{F8B6F803-2FF4-A8A5-21AA-945C16912E14}"/>
              </a:ext>
            </a:extLst>
          </p:cNvPr>
          <p:cNvGraphicFramePr>
            <a:graphicFrameLocks noGrp="1"/>
          </p:cNvGraphicFramePr>
          <p:nvPr>
            <p:extLst>
              <p:ext uri="{D42A27DB-BD31-4B8C-83A1-F6EECF244321}">
                <p14:modId xmlns:p14="http://schemas.microsoft.com/office/powerpoint/2010/main" val="584269424"/>
              </p:ext>
            </p:extLst>
          </p:nvPr>
        </p:nvGraphicFramePr>
        <p:xfrm>
          <a:off x="226002" y="3690808"/>
          <a:ext cx="8691995" cy="995560"/>
        </p:xfrm>
        <a:graphic>
          <a:graphicData uri="http://schemas.openxmlformats.org/drawingml/2006/table">
            <a:tbl>
              <a:tblPr/>
              <a:tblGrid>
                <a:gridCol w="839856">
                  <a:extLst>
                    <a:ext uri="{9D8B030D-6E8A-4147-A177-3AD203B41FA5}">
                      <a16:colId xmlns:a16="http://schemas.microsoft.com/office/drawing/2014/main" val="3010223024"/>
                    </a:ext>
                  </a:extLst>
                </a:gridCol>
                <a:gridCol w="747823">
                  <a:extLst>
                    <a:ext uri="{9D8B030D-6E8A-4147-A177-3AD203B41FA5}">
                      <a16:colId xmlns:a16="http://schemas.microsoft.com/office/drawing/2014/main" val="2371419142"/>
                    </a:ext>
                  </a:extLst>
                </a:gridCol>
                <a:gridCol w="7104316">
                  <a:extLst>
                    <a:ext uri="{9D8B030D-6E8A-4147-A177-3AD203B41FA5}">
                      <a16:colId xmlns:a16="http://schemas.microsoft.com/office/drawing/2014/main" val="3544586904"/>
                    </a:ext>
                  </a:extLst>
                </a:gridCol>
              </a:tblGrid>
              <a:tr h="171997">
                <a:tc>
                  <a:txBody>
                    <a:bodyPr/>
                    <a:lstStyle/>
                    <a:p>
                      <a:pPr algn="l" fontAlgn="t"/>
                      <a:r>
                        <a:rPr lang="en-GB" sz="16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600" b="0" i="0" u="none" strike="noStrike" noProof="0" dirty="0">
                          <a:solidFill>
                            <a:srgbClr val="000000"/>
                          </a:solidFill>
                          <a:effectLst/>
                          <a:latin typeface="Calibri" panose="020F0502020204030204" pitchFamily="34" charset="0"/>
                        </a:rPr>
                        <a:t>SP-C-3</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600" b="0" i="0" u="none" strike="noStrike" noProof="0" dirty="0">
                          <a:solidFill>
                            <a:srgbClr val="000000"/>
                          </a:solidFill>
                          <a:effectLst/>
                          <a:latin typeface="Calibri" panose="020F0502020204030204" pitchFamily="34" charset="0"/>
                        </a:rPr>
                        <a:t>Influence of surface He pre-implantation  in EUROFER</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575057551"/>
                  </a:ext>
                </a:extLst>
              </a:tr>
              <a:tr h="171997">
                <a:tc>
                  <a:txBody>
                    <a:bodyPr/>
                    <a:lstStyle/>
                    <a:p>
                      <a:pPr algn="l" fontAlgn="t"/>
                      <a:r>
                        <a:rPr lang="en-GB" sz="1600" b="0" i="0" u="none" strike="noStrike" noProof="0" dirty="0">
                          <a:solidFill>
                            <a:srgbClr val="000000"/>
                          </a:solidFill>
                          <a:effectLst/>
                          <a:latin typeface="Calibri" panose="020F0502020204030204" pitchFamily="34" charset="0"/>
                        </a:rPr>
                        <a:t>MPG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600" b="0" i="0" u="none" strike="noStrike" noProof="0" dirty="0">
                          <a:solidFill>
                            <a:srgbClr val="000000"/>
                          </a:solidFill>
                          <a:effectLst/>
                          <a:latin typeface="Calibri" panose="020F0502020204030204" pitchFamily="34" charset="0"/>
                        </a:rPr>
                        <a:t>SP-C-3</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600" b="0" i="0" u="none" strike="noStrike" noProof="0" dirty="0">
                          <a:solidFill>
                            <a:srgbClr val="000000"/>
                          </a:solidFill>
                          <a:effectLst/>
                          <a:latin typeface="Calibri" panose="020F0502020204030204" pitchFamily="34" charset="0"/>
                        </a:rPr>
                        <a:t>Influence of surface He pre-implantation  in EUROFER</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191360554"/>
                  </a:ext>
                </a:extLst>
              </a:tr>
              <a:tr h="171997">
                <a:tc>
                  <a:txBody>
                    <a:bodyPr/>
                    <a:lstStyle/>
                    <a:p>
                      <a:pPr algn="l" fontAlgn="t"/>
                      <a:r>
                        <a:rPr lang="en-GB" sz="16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600" b="0" i="0" u="none" strike="noStrike" noProof="0" dirty="0">
                          <a:solidFill>
                            <a:srgbClr val="000000"/>
                          </a:solidFill>
                          <a:effectLst/>
                          <a:latin typeface="Calibri" panose="020F0502020204030204" pitchFamily="34" charset="0"/>
                        </a:rPr>
                        <a:t>SP-C-3</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600" b="0" i="0" u="none" strike="noStrike" noProof="0" dirty="0">
                          <a:solidFill>
                            <a:srgbClr val="000000"/>
                          </a:solidFill>
                          <a:effectLst/>
                          <a:latin typeface="Calibri" panose="020F0502020204030204" pitchFamily="34" charset="0"/>
                        </a:rPr>
                        <a:t>Influence of Re presence on radiation damage and deuterium retention in tungsten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175625095"/>
                  </a:ext>
                </a:extLst>
              </a:tr>
              <a:tr h="171997">
                <a:tc>
                  <a:txBody>
                    <a:bodyPr/>
                    <a:lstStyle/>
                    <a:p>
                      <a:pPr algn="l" fontAlgn="t"/>
                      <a:r>
                        <a:rPr lang="en-GB" sz="1600" b="0" i="0" u="none" strike="noStrike" noProof="0" dirty="0">
                          <a:solidFill>
                            <a:srgbClr val="000000"/>
                          </a:solidFill>
                          <a:effectLst/>
                          <a:latin typeface="Calibri" panose="020F0502020204030204" pitchFamily="34" charset="0"/>
                        </a:rPr>
                        <a:t>MPG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600" b="0" i="0" u="none" strike="noStrike" noProof="0" dirty="0">
                          <a:solidFill>
                            <a:srgbClr val="000000"/>
                          </a:solidFill>
                          <a:effectLst/>
                          <a:latin typeface="Calibri" panose="020F0502020204030204" pitchFamily="34" charset="0"/>
                        </a:rPr>
                        <a:t>SP-C-3</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600" b="0" i="0" u="none" strike="noStrike" noProof="0" dirty="0">
                          <a:solidFill>
                            <a:srgbClr val="000000"/>
                          </a:solidFill>
                          <a:effectLst/>
                          <a:latin typeface="Calibri" panose="020F0502020204030204" pitchFamily="34" charset="0"/>
                        </a:rPr>
                        <a:t>Influence of Re presence on radiation damage and deuterium retention in tungsten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508897526"/>
                  </a:ext>
                </a:extLst>
              </a:tr>
            </a:tbl>
          </a:graphicData>
        </a:graphic>
      </p:graphicFrame>
    </p:spTree>
    <p:extLst>
      <p:ext uri="{BB962C8B-B14F-4D97-AF65-F5344CB8AC3E}">
        <p14:creationId xmlns:p14="http://schemas.microsoft.com/office/powerpoint/2010/main" val="40490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8A65FC-924C-65FC-20BA-50745DA57CF9}"/>
              </a:ext>
            </a:extLst>
          </p:cNvPr>
          <p:cNvSpPr>
            <a:spLocks noGrp="1"/>
          </p:cNvSpPr>
          <p:nvPr>
            <p:ph type="title"/>
          </p:nvPr>
        </p:nvSpPr>
        <p:spPr/>
        <p:txBody>
          <a:bodyPr/>
          <a:lstStyle/>
          <a:p>
            <a:r>
              <a:rPr lang="en-GB" noProof="0" dirty="0"/>
              <a:t>Tasks in 2025</a:t>
            </a:r>
          </a:p>
        </p:txBody>
      </p:sp>
      <p:sp>
        <p:nvSpPr>
          <p:cNvPr id="4" name="Footer Placeholder 3">
            <a:extLst>
              <a:ext uri="{FF2B5EF4-FFF2-40B4-BE49-F238E27FC236}">
                <a16:creationId xmlns:a16="http://schemas.microsoft.com/office/drawing/2014/main" id="{441C8F57-6F46-6C18-3205-D61330703BDC}"/>
              </a:ext>
            </a:extLst>
          </p:cNvPr>
          <p:cNvSpPr>
            <a:spLocks noGrp="1"/>
          </p:cNvSpPr>
          <p:nvPr>
            <p:ph type="ftr" sz="quarter" idx="11"/>
          </p:nvPr>
        </p:nvSpPr>
        <p:spPr/>
        <p:txBody>
          <a:bodyPr/>
          <a:lstStyle/>
          <a:p>
            <a:pPr algn="r"/>
            <a:r>
              <a:rPr lang="en-GB" noProof="0" dirty="0"/>
              <a:t> WPPWIE Project Meeting  | Prag | 25.03.2025 | Page </a:t>
            </a:r>
            <a:fld id="{6A6D9FA1-99C7-4910-8E32-B85D378B0060}" type="slidenum">
              <a:rPr lang="en-GB" noProof="0" smtClean="0"/>
              <a:pPr algn="r"/>
              <a:t>2</a:t>
            </a:fld>
            <a:endParaRPr lang="en-GB" noProof="0" dirty="0"/>
          </a:p>
        </p:txBody>
      </p:sp>
      <p:graphicFrame>
        <p:nvGraphicFramePr>
          <p:cNvPr id="6" name="Table 5">
            <a:extLst>
              <a:ext uri="{FF2B5EF4-FFF2-40B4-BE49-F238E27FC236}">
                <a16:creationId xmlns:a16="http://schemas.microsoft.com/office/drawing/2014/main" id="{D74D3379-0C42-FC3C-3092-C0DB2CE9FA98}"/>
              </a:ext>
            </a:extLst>
          </p:cNvPr>
          <p:cNvGraphicFramePr>
            <a:graphicFrameLocks noGrp="1"/>
          </p:cNvGraphicFramePr>
          <p:nvPr>
            <p:extLst>
              <p:ext uri="{D42A27DB-BD31-4B8C-83A1-F6EECF244321}">
                <p14:modId xmlns:p14="http://schemas.microsoft.com/office/powerpoint/2010/main" val="1095606106"/>
              </p:ext>
            </p:extLst>
          </p:nvPr>
        </p:nvGraphicFramePr>
        <p:xfrm>
          <a:off x="107504" y="555526"/>
          <a:ext cx="8369538" cy="4313869"/>
        </p:xfrm>
        <a:graphic>
          <a:graphicData uri="http://schemas.openxmlformats.org/drawingml/2006/table">
            <a:tbl>
              <a:tblPr/>
              <a:tblGrid>
                <a:gridCol w="808699">
                  <a:extLst>
                    <a:ext uri="{9D8B030D-6E8A-4147-A177-3AD203B41FA5}">
                      <a16:colId xmlns:a16="http://schemas.microsoft.com/office/drawing/2014/main" val="2720407513"/>
                    </a:ext>
                  </a:extLst>
                </a:gridCol>
                <a:gridCol w="720080">
                  <a:extLst>
                    <a:ext uri="{9D8B030D-6E8A-4147-A177-3AD203B41FA5}">
                      <a16:colId xmlns:a16="http://schemas.microsoft.com/office/drawing/2014/main" val="842601842"/>
                    </a:ext>
                  </a:extLst>
                </a:gridCol>
                <a:gridCol w="6840759">
                  <a:extLst>
                    <a:ext uri="{9D8B030D-6E8A-4147-A177-3AD203B41FA5}">
                      <a16:colId xmlns:a16="http://schemas.microsoft.com/office/drawing/2014/main" val="3979083135"/>
                    </a:ext>
                  </a:extLst>
                </a:gridCol>
              </a:tblGrid>
              <a:tr h="171997">
                <a:tc>
                  <a:txBody>
                    <a:bodyPr/>
                    <a:lstStyle/>
                    <a:p>
                      <a:pPr algn="l" fontAlgn="t"/>
                      <a:r>
                        <a:rPr lang="en-GB" sz="1100" b="1" i="0" u="none" strike="noStrike" noProof="0" dirty="0">
                          <a:solidFill>
                            <a:srgbClr val="000000"/>
                          </a:solidFill>
                          <a:effectLst/>
                          <a:latin typeface="Calibri" panose="020F0502020204030204" pitchFamily="34" charset="0"/>
                        </a:rPr>
                        <a:t>Association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100" b="1" i="0" u="none" strike="noStrike" noProof="0" dirty="0" err="1">
                          <a:solidFill>
                            <a:srgbClr val="000000"/>
                          </a:solidFill>
                          <a:effectLst/>
                          <a:latin typeface="Calibri" panose="020F0502020204030204" pitchFamily="34" charset="0"/>
                        </a:rPr>
                        <a:t>SPCToppic</a:t>
                      </a:r>
                      <a:endParaRPr lang="en-GB" sz="1100" b="1" i="0" u="none" strike="noStrike" noProof="0" dirty="0">
                        <a:solidFill>
                          <a:srgbClr val="000000"/>
                        </a:solidFill>
                        <a:effectLst/>
                        <a:latin typeface="Calibri" panose="020F0502020204030204" pitchFamily="34" charset="0"/>
                      </a:endParaRP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1100" b="1" i="0" u="none" strike="noStrike" noProof="0" dirty="0">
                          <a:solidFill>
                            <a:srgbClr val="000000"/>
                          </a:solidFill>
                          <a:effectLst/>
                          <a:latin typeface="Calibri" panose="020F0502020204030204" pitchFamily="34" charset="0"/>
                        </a:rPr>
                        <a:t>Title</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5299665"/>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ISSP-UL</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T-permeation experiments in 316L into gas and water</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46262847"/>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CEA</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Permeation (D,T) through liquid/solid interfaces with interface characterization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283470137"/>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CEA</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Start developing W/Cu interatomic ML potentials for H transport </a:t>
                      </a:r>
                      <a:r>
                        <a:rPr lang="en-GB" sz="1100" b="0" i="0" u="none" strike="noStrike" noProof="0" dirty="0" err="1">
                          <a:solidFill>
                            <a:srgbClr val="000000"/>
                          </a:solidFill>
                          <a:effectLst/>
                          <a:latin typeface="Calibri" panose="020F0502020204030204" pitchFamily="34" charset="0"/>
                        </a:rPr>
                        <a:t>studdies</a:t>
                      </a:r>
                      <a:endParaRPr lang="en-GB" sz="1100" b="0" i="0" u="none" strike="noStrike" noProof="0" dirty="0">
                        <a:solidFill>
                          <a:srgbClr val="000000"/>
                        </a:solidFill>
                        <a:effectLst/>
                        <a:latin typeface="Calibri" panose="020F0502020204030204" pitchFamily="34" charset="0"/>
                      </a:endParaRP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537817010"/>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Study of D location in tungsten single crystal containing single vacancy defects by NRA-C</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84767254"/>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MPG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Study importance of grain boundary diffusion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353929183"/>
                  </a:ext>
                </a:extLst>
              </a:tr>
              <a:tr h="187303">
                <a:tc>
                  <a:txBody>
                    <a:bodyPr/>
                    <a:lstStyle/>
                    <a:p>
                      <a:pPr algn="l" fontAlgn="t"/>
                      <a:r>
                        <a:rPr lang="en-GB" sz="1100" b="0" i="0" u="none" strike="noStrike" noProof="0" dirty="0">
                          <a:solidFill>
                            <a:srgbClr val="000000"/>
                          </a:solidFill>
                          <a:effectLst/>
                          <a:latin typeface="Calibri" panose="020F0502020204030204" pitchFamily="34" charset="0"/>
                        </a:rPr>
                        <a:t>CEA</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Test </a:t>
                      </a:r>
                      <a:r>
                        <a:rPr lang="en-GB" sz="1100" b="0" i="0" u="none" strike="noStrike" noProof="0" dirty="0" err="1">
                          <a:solidFill>
                            <a:srgbClr val="000000"/>
                          </a:solidFill>
                          <a:effectLst/>
                          <a:latin typeface="Calibri" panose="020F0502020204030204" pitchFamily="34" charset="0"/>
                        </a:rPr>
                        <a:t>VnHk</a:t>
                      </a:r>
                      <a:r>
                        <a:rPr lang="en-GB" sz="1100" b="0" i="0" u="none" strike="noStrike" noProof="0" dirty="0">
                          <a:solidFill>
                            <a:srgbClr val="000000"/>
                          </a:solidFill>
                          <a:effectLst/>
                          <a:latin typeface="Calibri" panose="020F0502020204030204" pitchFamily="34" charset="0"/>
                        </a:rPr>
                        <a:t> cluster binding energies from OKMC on experimental TDS and NRA spectra</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531091552"/>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D retention in displacement damaged Cu and </a:t>
                      </a:r>
                      <a:r>
                        <a:rPr lang="en-GB" sz="1100" b="0" i="0" u="none" strike="noStrike" noProof="0" dirty="0" err="1">
                          <a:solidFill>
                            <a:srgbClr val="000000"/>
                          </a:solidFill>
                          <a:effectLst/>
                          <a:latin typeface="Calibri" panose="020F0502020204030204" pitchFamily="34" charset="0"/>
                        </a:rPr>
                        <a:t>CuCrZr</a:t>
                      </a:r>
                      <a:endParaRPr lang="en-GB" sz="1100" b="0" i="0" u="none" strike="noStrike" noProof="0" dirty="0">
                        <a:solidFill>
                          <a:srgbClr val="000000"/>
                        </a:solidFill>
                        <a:effectLst/>
                        <a:latin typeface="Calibri" panose="020F0502020204030204" pitchFamily="34" charset="0"/>
                      </a:endParaRP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24958856"/>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IPP_LM</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TEM analysis of annealed, He implanted W. In cooperation with MPG  </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938587362"/>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ÖAW</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Systematic investigation of thickness dependence of re-deposited W layers on retention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00390350"/>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VR</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100" b="0" i="0" u="none" strike="noStrike" noProof="0" dirty="0">
                          <a:solidFill>
                            <a:srgbClr val="000000"/>
                          </a:solidFill>
                          <a:effectLst/>
                          <a:latin typeface="Calibri" panose="020F0502020204030204" pitchFamily="34" charset="0"/>
                        </a:rPr>
                        <a:t>Systematic investigation of thickness dependence of re-deposited W layers on retention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056849436"/>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CEA</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Fluence dependence of D retention in B layers: Damage/Production vs Annealing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757103005"/>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DIFFER</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 Evaluation of D/B ratio in co-deposited boron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041968828"/>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FZJ</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Formation of a-BH layers by co-</a:t>
                      </a:r>
                      <a:r>
                        <a:rPr lang="en-GB" sz="1100" b="0" i="0" u="none" strike="noStrike" noProof="0" dirty="0" err="1">
                          <a:solidFill>
                            <a:srgbClr val="000000"/>
                          </a:solidFill>
                          <a:effectLst/>
                          <a:latin typeface="Calibri" panose="020F0502020204030204" pitchFamily="34" charset="0"/>
                        </a:rPr>
                        <a:t>depositon</a:t>
                      </a:r>
                      <a:endParaRPr lang="en-GB" sz="1100" b="0" i="0" u="none" strike="noStrike" noProof="0" dirty="0">
                        <a:solidFill>
                          <a:srgbClr val="000000"/>
                        </a:solidFill>
                        <a:effectLst/>
                        <a:latin typeface="Calibri" panose="020F0502020204030204" pitchFamily="34" charset="0"/>
                      </a:endParaRP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4050037487"/>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FZJ</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Permeation through B:D and B:W mixed layers on steel</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285248660"/>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100" b="0" i="0" u="none" strike="noStrike" noProof="0" dirty="0">
                          <a:solidFill>
                            <a:srgbClr val="000000"/>
                          </a:solidFill>
                          <a:effectLst/>
                          <a:latin typeface="Calibri" panose="020F0502020204030204" pitchFamily="34" charset="0"/>
                        </a:rPr>
                        <a:t>Influence of B layer on permeation </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883588240"/>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100" b="0" i="0" u="none" strike="noStrike" noProof="0" dirty="0">
                          <a:solidFill>
                            <a:srgbClr val="000000"/>
                          </a:solidFill>
                          <a:effectLst/>
                          <a:latin typeface="Calibri" panose="020F0502020204030204" pitchFamily="34" charset="0"/>
                        </a:rPr>
                        <a:t>SP-C-3</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100" b="0" i="0" u="none" strike="noStrike" noProof="0" dirty="0">
                          <a:solidFill>
                            <a:srgbClr val="000000"/>
                          </a:solidFill>
                          <a:effectLst/>
                          <a:latin typeface="Calibri" panose="020F0502020204030204" pitchFamily="34" charset="0"/>
                        </a:rPr>
                        <a:t>Influence of surface He pre-implantation  in EUROFER</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100838222"/>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MPG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100" b="0" i="0" u="none" strike="noStrike" noProof="0" dirty="0">
                          <a:solidFill>
                            <a:srgbClr val="000000"/>
                          </a:solidFill>
                          <a:effectLst/>
                          <a:latin typeface="Calibri" panose="020F0502020204030204" pitchFamily="34" charset="0"/>
                        </a:rPr>
                        <a:t>SP-C-3</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100" b="0" i="0" u="none" strike="noStrike" noProof="0" dirty="0">
                          <a:solidFill>
                            <a:srgbClr val="000000"/>
                          </a:solidFill>
                          <a:effectLst/>
                          <a:latin typeface="Calibri" panose="020F0502020204030204" pitchFamily="34" charset="0"/>
                        </a:rPr>
                        <a:t>Influence of surface He pre-implantation  in EUROFER</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880654205"/>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100" b="0" i="0" u="none" strike="noStrike" noProof="0" dirty="0">
                          <a:solidFill>
                            <a:srgbClr val="000000"/>
                          </a:solidFill>
                          <a:effectLst/>
                          <a:latin typeface="Calibri" panose="020F0502020204030204" pitchFamily="34" charset="0"/>
                        </a:rPr>
                        <a:t>SP-C-3</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100" b="0" i="0" u="none" strike="noStrike" noProof="0" dirty="0">
                          <a:solidFill>
                            <a:srgbClr val="000000"/>
                          </a:solidFill>
                          <a:effectLst/>
                          <a:latin typeface="Calibri" panose="020F0502020204030204" pitchFamily="34" charset="0"/>
                        </a:rPr>
                        <a:t>Influence of rhenium presence on radiation damage and deuterium retention in tungsten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55766253"/>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MPG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100" b="0" i="0" u="none" strike="noStrike" noProof="0" dirty="0">
                          <a:solidFill>
                            <a:srgbClr val="000000"/>
                          </a:solidFill>
                          <a:effectLst/>
                          <a:latin typeface="Calibri" panose="020F0502020204030204" pitchFamily="34" charset="0"/>
                        </a:rPr>
                        <a:t>SP-C-3</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GB" sz="1100" b="0" i="0" u="none" strike="noStrike" noProof="0" dirty="0">
                          <a:solidFill>
                            <a:srgbClr val="000000"/>
                          </a:solidFill>
                          <a:effectLst/>
                          <a:latin typeface="Calibri" panose="020F0502020204030204" pitchFamily="34" charset="0"/>
                        </a:rPr>
                        <a:t>Influence of rhenium presence on radiation damage and deuterium retention in tungsten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168260794"/>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FZJ</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100" b="0" i="0" u="none" strike="noStrike" noProof="0" dirty="0">
                          <a:solidFill>
                            <a:srgbClr val="000000"/>
                          </a:solidFill>
                          <a:effectLst/>
                          <a:latin typeface="Calibri" panose="020F0502020204030204" pitchFamily="34" charset="0"/>
                        </a:rPr>
                        <a:t>SP-C-4</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100" b="0" i="0" u="none" strike="noStrike" noProof="0" dirty="0">
                          <a:solidFill>
                            <a:srgbClr val="000000"/>
                          </a:solidFill>
                          <a:effectLst/>
                          <a:latin typeface="Calibri" panose="020F0502020204030204" pitchFamily="34" charset="0"/>
                        </a:rPr>
                        <a:t>H-retention in </a:t>
                      </a:r>
                      <a:r>
                        <a:rPr lang="en-GB" sz="1100" b="0" i="0" u="none" strike="noStrike" noProof="0" dirty="0" err="1">
                          <a:solidFill>
                            <a:srgbClr val="000000"/>
                          </a:solidFill>
                          <a:effectLst/>
                          <a:latin typeface="Calibri" panose="020F0502020204030204" pitchFamily="34" charset="0"/>
                        </a:rPr>
                        <a:t>CuCrZr</a:t>
                      </a:r>
                      <a:r>
                        <a:rPr lang="en-GB" sz="1100" b="0" i="0" u="none" strike="noStrike" noProof="0" dirty="0">
                          <a:solidFill>
                            <a:srgbClr val="000000"/>
                          </a:solidFill>
                          <a:effectLst/>
                          <a:latin typeface="Calibri" panose="020F0502020204030204" pitchFamily="34" charset="0"/>
                        </a:rPr>
                        <a:t> and Cu</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994812854"/>
                  </a:ext>
                </a:extLst>
              </a:tr>
              <a:tr h="171997">
                <a:tc>
                  <a:txBody>
                    <a:bodyPr/>
                    <a:lstStyle/>
                    <a:p>
                      <a:pPr algn="l" fontAlgn="t"/>
                      <a:r>
                        <a:rPr lang="en-GB" sz="1100" b="0" i="0" u="none" strike="noStrike" noProof="0" dirty="0">
                          <a:solidFill>
                            <a:srgbClr val="000000"/>
                          </a:solidFill>
                          <a:effectLst/>
                          <a:latin typeface="Calibri" panose="020F0502020204030204" pitchFamily="34" charset="0"/>
                        </a:rPr>
                        <a:t>MPG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100" b="0" i="0" u="none" strike="noStrike" noProof="0" dirty="0">
                          <a:solidFill>
                            <a:srgbClr val="000000"/>
                          </a:solidFill>
                          <a:effectLst/>
                          <a:latin typeface="Calibri" panose="020F0502020204030204" pitchFamily="34" charset="0"/>
                        </a:rPr>
                        <a:t>SP-C-4</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100" b="0" i="0" u="none" strike="noStrike" noProof="0" dirty="0">
                          <a:solidFill>
                            <a:srgbClr val="000000"/>
                          </a:solidFill>
                          <a:effectLst/>
                          <a:latin typeface="Calibri" panose="020F0502020204030204" pitchFamily="34" charset="0"/>
                        </a:rPr>
                        <a:t>D retention in displacement damaged Cu and </a:t>
                      </a:r>
                      <a:r>
                        <a:rPr lang="en-GB" sz="1100" b="0" i="0" u="none" strike="noStrike" noProof="0" dirty="0" err="1">
                          <a:solidFill>
                            <a:srgbClr val="000000"/>
                          </a:solidFill>
                          <a:effectLst/>
                          <a:latin typeface="Calibri" panose="020F0502020204030204" pitchFamily="34" charset="0"/>
                        </a:rPr>
                        <a:t>CuCrZr</a:t>
                      </a:r>
                      <a:endParaRPr lang="en-GB" sz="1100" b="0" i="0" u="none" strike="noStrike" noProof="0" dirty="0">
                        <a:solidFill>
                          <a:srgbClr val="000000"/>
                        </a:solidFill>
                        <a:effectLst/>
                        <a:latin typeface="Calibri" panose="020F0502020204030204" pitchFamily="34" charset="0"/>
                      </a:endParaRP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26690164"/>
                  </a:ext>
                </a:extLst>
              </a:tr>
              <a:tr h="250038">
                <a:tc>
                  <a:txBody>
                    <a:bodyPr/>
                    <a:lstStyle/>
                    <a:p>
                      <a:pPr algn="l" fontAlgn="t"/>
                      <a:r>
                        <a:rPr lang="en-GB" sz="11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100" b="0" i="0" u="none" strike="noStrike" noProof="0" dirty="0">
                          <a:solidFill>
                            <a:srgbClr val="000000"/>
                          </a:solidFill>
                          <a:effectLst/>
                          <a:latin typeface="Calibri" panose="020F0502020204030204" pitchFamily="34" charset="0"/>
                        </a:rPr>
                        <a:t>SP-C-4</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100" b="0" i="0" u="none" strike="noStrike" noProof="0" dirty="0">
                          <a:solidFill>
                            <a:srgbClr val="000000"/>
                          </a:solidFill>
                          <a:effectLst/>
                          <a:latin typeface="Calibri" panose="020F0502020204030204" pitchFamily="34" charset="0"/>
                        </a:rPr>
                        <a:t>H plasma exposure of deuterium loaded high-temperature self-ion irradiated W to study the retention in cavities in W </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45753904"/>
                  </a:ext>
                </a:extLst>
              </a:tr>
              <a:tr h="250038">
                <a:tc>
                  <a:txBody>
                    <a:bodyPr/>
                    <a:lstStyle/>
                    <a:p>
                      <a:pPr algn="l" fontAlgn="t"/>
                      <a:r>
                        <a:rPr lang="en-GB" sz="1100" b="0" i="0" u="none" strike="noStrike" noProof="0" dirty="0">
                          <a:solidFill>
                            <a:srgbClr val="000000"/>
                          </a:solidFill>
                          <a:effectLst/>
                          <a:latin typeface="Calibri" panose="020F0502020204030204" pitchFamily="34" charset="0"/>
                        </a:rPr>
                        <a:t>MPG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100" b="0" i="0" u="none" strike="noStrike" noProof="0" dirty="0">
                          <a:solidFill>
                            <a:srgbClr val="000000"/>
                          </a:solidFill>
                          <a:effectLst/>
                          <a:latin typeface="Calibri" panose="020F0502020204030204" pitchFamily="34" charset="0"/>
                        </a:rPr>
                        <a:t>SP-C-4</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100" b="0" i="0" u="none" strike="noStrike" noProof="0" dirty="0">
                          <a:solidFill>
                            <a:srgbClr val="000000"/>
                          </a:solidFill>
                          <a:effectLst/>
                          <a:latin typeface="Calibri" panose="020F0502020204030204" pitchFamily="34" charset="0"/>
                        </a:rPr>
                        <a:t>H plasma exposure of deuterium loaded high-temperature self-ion irradiated W to study the retention in cavities in W </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08468169"/>
                  </a:ext>
                </a:extLst>
              </a:tr>
            </a:tbl>
          </a:graphicData>
        </a:graphic>
      </p:graphicFrame>
      <p:sp>
        <p:nvSpPr>
          <p:cNvPr id="7" name="TextBox 6">
            <a:extLst>
              <a:ext uri="{FF2B5EF4-FFF2-40B4-BE49-F238E27FC236}">
                <a16:creationId xmlns:a16="http://schemas.microsoft.com/office/drawing/2014/main" id="{85672950-4CA8-49A6-73B3-97BBFBC0808A}"/>
              </a:ext>
            </a:extLst>
          </p:cNvPr>
          <p:cNvSpPr txBox="1"/>
          <p:nvPr/>
        </p:nvSpPr>
        <p:spPr>
          <a:xfrm>
            <a:off x="436228" y="4816273"/>
            <a:ext cx="2083840" cy="369332"/>
          </a:xfrm>
          <a:prstGeom prst="rect">
            <a:avLst/>
          </a:prstGeom>
          <a:noFill/>
        </p:spPr>
        <p:txBody>
          <a:bodyPr wrap="none" rtlCol="0">
            <a:spAutoFit/>
          </a:bodyPr>
          <a:lstStyle/>
          <a:p>
            <a:r>
              <a:rPr lang="en-GB" b="1" noProof="0" dirty="0"/>
              <a:t>23 Tasks for 108 PM</a:t>
            </a:r>
          </a:p>
        </p:txBody>
      </p:sp>
    </p:spTree>
    <p:extLst>
      <p:ext uri="{BB962C8B-B14F-4D97-AF65-F5344CB8AC3E}">
        <p14:creationId xmlns:p14="http://schemas.microsoft.com/office/powerpoint/2010/main" val="333459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A1C60-839E-CE20-6ABE-1C259A444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BBC52-2E0E-4DA2-5B09-E58094306CFD}"/>
              </a:ext>
            </a:extLst>
          </p:cNvPr>
          <p:cNvSpPr>
            <a:spLocks noGrp="1"/>
          </p:cNvSpPr>
          <p:nvPr>
            <p:ph type="title"/>
          </p:nvPr>
        </p:nvSpPr>
        <p:spPr/>
        <p:txBody>
          <a:bodyPr/>
          <a:lstStyle/>
          <a:p>
            <a:r>
              <a:rPr lang="en-GB" sz="2000" dirty="0"/>
              <a:t>High temperature effects and transmutation products</a:t>
            </a:r>
            <a:endParaRPr lang="en-DE" sz="2000" dirty="0"/>
          </a:p>
        </p:txBody>
      </p:sp>
      <p:sp>
        <p:nvSpPr>
          <p:cNvPr id="4" name="Footer Placeholder 3">
            <a:extLst>
              <a:ext uri="{FF2B5EF4-FFF2-40B4-BE49-F238E27FC236}">
                <a16:creationId xmlns:a16="http://schemas.microsoft.com/office/drawing/2014/main" id="{6066063D-22DC-4035-6AA9-34CE31A97899}"/>
              </a:ext>
            </a:extLst>
          </p:cNvPr>
          <p:cNvSpPr>
            <a:spLocks noGrp="1"/>
          </p:cNvSpPr>
          <p:nvPr>
            <p:ph type="ftr" sz="quarter" idx="11"/>
          </p:nvPr>
        </p:nvSpPr>
        <p:spPr/>
        <p:txBody>
          <a:bodyPr/>
          <a:lstStyle/>
          <a:p>
            <a:pPr algn="r"/>
            <a:r>
              <a:rPr lang="en-GB" dirty="0"/>
              <a:t>K. Schmid| WPPWIE Project Meeting  | </a:t>
            </a:r>
            <a:r>
              <a:rPr lang="en-GB" noProof="0" dirty="0"/>
              <a:t>Prag | 25.03.2025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en-GB" dirty="0"/>
              <a:t>Page </a:t>
            </a:r>
            <a:fld id="{6A6D9FA1-99C7-4910-8E32-B85D378B0060}" type="slidenum">
              <a:rPr lang="en-GB" smtClean="0"/>
              <a:pPr algn="r"/>
              <a:t>20</a:t>
            </a:fld>
            <a:endParaRPr lang="en-GB" dirty="0"/>
          </a:p>
        </p:txBody>
      </p:sp>
      <p:sp>
        <p:nvSpPr>
          <p:cNvPr id="3" name="TextBox 2">
            <a:extLst>
              <a:ext uri="{FF2B5EF4-FFF2-40B4-BE49-F238E27FC236}">
                <a16:creationId xmlns:a16="http://schemas.microsoft.com/office/drawing/2014/main" id="{A5398029-6768-90AB-5D3E-F90FEFDCF853}"/>
              </a:ext>
            </a:extLst>
          </p:cNvPr>
          <p:cNvSpPr txBox="1"/>
          <p:nvPr/>
        </p:nvSpPr>
        <p:spPr>
          <a:xfrm>
            <a:off x="539552" y="987574"/>
            <a:ext cx="8388771" cy="369332"/>
          </a:xfrm>
          <a:prstGeom prst="rect">
            <a:avLst/>
          </a:prstGeom>
          <a:noFill/>
        </p:spPr>
        <p:txBody>
          <a:bodyPr wrap="none" rtlCol="0">
            <a:spAutoFit/>
          </a:bodyPr>
          <a:lstStyle/>
          <a:p>
            <a:pPr marL="285750" indent="-285750">
              <a:buFont typeface="Wingdings" panose="05000000000000000000" pitchFamily="2" charset="2"/>
              <a:buChar char="v"/>
            </a:pPr>
            <a:r>
              <a:rPr lang="en-GB" dirty="0"/>
              <a:t>Displacement damage at high temperatures leads to formation of extended defects</a:t>
            </a:r>
            <a:endParaRPr lang="en-DE" dirty="0"/>
          </a:p>
        </p:txBody>
      </p:sp>
      <p:sp>
        <p:nvSpPr>
          <p:cNvPr id="11" name="TextBox 10">
            <a:extLst>
              <a:ext uri="{FF2B5EF4-FFF2-40B4-BE49-F238E27FC236}">
                <a16:creationId xmlns:a16="http://schemas.microsoft.com/office/drawing/2014/main" id="{DD34CC83-C160-5D40-021C-662D83827D63}"/>
              </a:ext>
            </a:extLst>
          </p:cNvPr>
          <p:cNvSpPr txBox="1"/>
          <p:nvPr/>
        </p:nvSpPr>
        <p:spPr>
          <a:xfrm>
            <a:off x="548508" y="1831832"/>
            <a:ext cx="8044959" cy="369332"/>
          </a:xfrm>
          <a:prstGeom prst="rect">
            <a:avLst/>
          </a:prstGeom>
          <a:noFill/>
        </p:spPr>
        <p:txBody>
          <a:bodyPr wrap="none" rtlCol="0">
            <a:spAutoFit/>
          </a:bodyPr>
          <a:lstStyle/>
          <a:p>
            <a:pPr marL="285750" indent="-285750">
              <a:buFont typeface="Wingdings" panose="05000000000000000000" pitchFamily="2" charset="2"/>
              <a:buChar char="v"/>
            </a:pPr>
            <a:r>
              <a:rPr lang="en-GB" dirty="0"/>
              <a:t>Presence of He or Re affects defect formation and annealing at high temperature</a:t>
            </a:r>
            <a:endParaRPr lang="en-DE" dirty="0"/>
          </a:p>
        </p:txBody>
      </p:sp>
      <p:sp>
        <p:nvSpPr>
          <p:cNvPr id="12" name="TextBox 11">
            <a:extLst>
              <a:ext uri="{FF2B5EF4-FFF2-40B4-BE49-F238E27FC236}">
                <a16:creationId xmlns:a16="http://schemas.microsoft.com/office/drawing/2014/main" id="{E9CA28CC-46C4-C9B2-2983-DD005902852A}"/>
              </a:ext>
            </a:extLst>
          </p:cNvPr>
          <p:cNvSpPr txBox="1"/>
          <p:nvPr/>
        </p:nvSpPr>
        <p:spPr>
          <a:xfrm>
            <a:off x="2033369" y="2391153"/>
            <a:ext cx="5075236" cy="646331"/>
          </a:xfrm>
          <a:prstGeom prst="rect">
            <a:avLst/>
          </a:prstGeom>
          <a:noFill/>
        </p:spPr>
        <p:txBody>
          <a:bodyPr wrap="none" rtlCol="0">
            <a:spAutoFit/>
          </a:bodyPr>
          <a:lstStyle/>
          <a:p>
            <a:pPr marL="285750" indent="-285750">
              <a:buFont typeface="Wingdings" panose="05000000000000000000" pitchFamily="2" charset="2"/>
              <a:buChar char="à"/>
            </a:pPr>
            <a:r>
              <a:rPr lang="en-GB" dirty="0">
                <a:sym typeface="Wingdings" panose="05000000000000000000" pitchFamily="2" charset="2"/>
              </a:rPr>
              <a:t>Need to continue high temperature experiments </a:t>
            </a:r>
          </a:p>
          <a:p>
            <a:pPr marL="285750" indent="-285750">
              <a:buFont typeface="Wingdings" panose="05000000000000000000" pitchFamily="2" charset="2"/>
              <a:buChar char="à"/>
            </a:pPr>
            <a:r>
              <a:rPr lang="en-GB" dirty="0">
                <a:sym typeface="Wingdings" panose="05000000000000000000" pitchFamily="2" charset="2"/>
              </a:rPr>
              <a:t>Extend the scope from W to steels and Cu-alloys</a:t>
            </a:r>
            <a:endParaRPr lang="en-DE" dirty="0"/>
          </a:p>
        </p:txBody>
      </p:sp>
      <p:graphicFrame>
        <p:nvGraphicFramePr>
          <p:cNvPr id="5" name="Table 4">
            <a:extLst>
              <a:ext uri="{FF2B5EF4-FFF2-40B4-BE49-F238E27FC236}">
                <a16:creationId xmlns:a16="http://schemas.microsoft.com/office/drawing/2014/main" id="{EBE857C2-1C4A-9E49-6118-189708BF8ABE}"/>
              </a:ext>
            </a:extLst>
          </p:cNvPr>
          <p:cNvGraphicFramePr>
            <a:graphicFrameLocks noGrp="1"/>
          </p:cNvGraphicFramePr>
          <p:nvPr>
            <p:extLst>
              <p:ext uri="{D42A27DB-BD31-4B8C-83A1-F6EECF244321}">
                <p14:modId xmlns:p14="http://schemas.microsoft.com/office/powerpoint/2010/main" val="20816154"/>
              </p:ext>
            </p:extLst>
          </p:nvPr>
        </p:nvGraphicFramePr>
        <p:xfrm>
          <a:off x="252974" y="3592917"/>
          <a:ext cx="8369538" cy="1107380"/>
        </p:xfrm>
        <a:graphic>
          <a:graphicData uri="http://schemas.openxmlformats.org/drawingml/2006/table">
            <a:tbl>
              <a:tblPr/>
              <a:tblGrid>
                <a:gridCol w="808699">
                  <a:extLst>
                    <a:ext uri="{9D8B030D-6E8A-4147-A177-3AD203B41FA5}">
                      <a16:colId xmlns:a16="http://schemas.microsoft.com/office/drawing/2014/main" val="2802129676"/>
                    </a:ext>
                  </a:extLst>
                </a:gridCol>
                <a:gridCol w="720080">
                  <a:extLst>
                    <a:ext uri="{9D8B030D-6E8A-4147-A177-3AD203B41FA5}">
                      <a16:colId xmlns:a16="http://schemas.microsoft.com/office/drawing/2014/main" val="734912793"/>
                    </a:ext>
                  </a:extLst>
                </a:gridCol>
                <a:gridCol w="6840759">
                  <a:extLst>
                    <a:ext uri="{9D8B030D-6E8A-4147-A177-3AD203B41FA5}">
                      <a16:colId xmlns:a16="http://schemas.microsoft.com/office/drawing/2014/main" val="2389430108"/>
                    </a:ext>
                  </a:extLst>
                </a:gridCol>
              </a:tblGrid>
              <a:tr h="250038">
                <a:tc>
                  <a:txBody>
                    <a:bodyPr/>
                    <a:lstStyle/>
                    <a:p>
                      <a:pPr algn="l" fontAlgn="t"/>
                      <a:r>
                        <a:rPr lang="en-GB" sz="18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800" b="0" i="0" u="none" strike="noStrike" noProof="0" dirty="0">
                          <a:solidFill>
                            <a:srgbClr val="000000"/>
                          </a:solidFill>
                          <a:effectLst/>
                          <a:latin typeface="Calibri" panose="020F0502020204030204" pitchFamily="34" charset="0"/>
                        </a:rPr>
                        <a:t>SP-C-4</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800" b="0" i="0" u="none" strike="noStrike" noProof="0" dirty="0">
                          <a:solidFill>
                            <a:srgbClr val="000000"/>
                          </a:solidFill>
                          <a:effectLst/>
                          <a:latin typeface="Calibri" panose="020F0502020204030204" pitchFamily="34" charset="0"/>
                        </a:rPr>
                        <a:t>H plasma exposure of deuterium loaded high-temperature self-ion irradiated W to study the retention in cavities in W </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921544374"/>
                  </a:ext>
                </a:extLst>
              </a:tr>
              <a:tr h="250038">
                <a:tc>
                  <a:txBody>
                    <a:bodyPr/>
                    <a:lstStyle/>
                    <a:p>
                      <a:pPr algn="l" fontAlgn="t"/>
                      <a:r>
                        <a:rPr lang="en-GB" sz="1800" b="0" i="0" u="none" strike="noStrike" noProof="0" dirty="0">
                          <a:solidFill>
                            <a:srgbClr val="000000"/>
                          </a:solidFill>
                          <a:effectLst/>
                          <a:latin typeface="Calibri" panose="020F0502020204030204" pitchFamily="34" charset="0"/>
                        </a:rPr>
                        <a:t>MPG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800" b="0" i="0" u="none" strike="noStrike" noProof="0" dirty="0">
                          <a:solidFill>
                            <a:srgbClr val="000000"/>
                          </a:solidFill>
                          <a:effectLst/>
                          <a:latin typeface="Calibri" panose="020F0502020204030204" pitchFamily="34" charset="0"/>
                        </a:rPr>
                        <a:t>SP-C-4</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800" b="0" i="0" u="none" strike="noStrike" noProof="0" dirty="0">
                          <a:solidFill>
                            <a:srgbClr val="000000"/>
                          </a:solidFill>
                          <a:effectLst/>
                          <a:latin typeface="Calibri" panose="020F0502020204030204" pitchFamily="34" charset="0"/>
                        </a:rPr>
                        <a:t>H plasma exposure of deuterium loaded high-temperature self-ion irradiated W to study the retention in cavities in W </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98634367"/>
                  </a:ext>
                </a:extLst>
              </a:tr>
            </a:tbl>
          </a:graphicData>
        </a:graphic>
      </p:graphicFrame>
    </p:spTree>
    <p:extLst>
      <p:ext uri="{BB962C8B-B14F-4D97-AF65-F5344CB8AC3E}">
        <p14:creationId xmlns:p14="http://schemas.microsoft.com/office/powerpoint/2010/main" val="241343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FBED-C6DF-B00D-2C30-1880D2564A16}"/>
              </a:ext>
            </a:extLst>
          </p:cNvPr>
          <p:cNvSpPr>
            <a:spLocks noGrp="1"/>
          </p:cNvSpPr>
          <p:nvPr>
            <p:ph type="title"/>
          </p:nvPr>
        </p:nvSpPr>
        <p:spPr/>
        <p:txBody>
          <a:bodyPr/>
          <a:lstStyle/>
          <a:p>
            <a:r>
              <a:rPr lang="en-GB" noProof="0" dirty="0"/>
              <a:t>Planning</a:t>
            </a:r>
          </a:p>
        </p:txBody>
      </p:sp>
      <p:sp>
        <p:nvSpPr>
          <p:cNvPr id="4" name="Footer Placeholder 3">
            <a:extLst>
              <a:ext uri="{FF2B5EF4-FFF2-40B4-BE49-F238E27FC236}">
                <a16:creationId xmlns:a16="http://schemas.microsoft.com/office/drawing/2014/main" id="{2DCC3E40-05FE-C65C-2A7A-DF6170196876}"/>
              </a:ext>
            </a:extLst>
          </p:cNvPr>
          <p:cNvSpPr>
            <a:spLocks noGrp="1"/>
          </p:cNvSpPr>
          <p:nvPr>
            <p:ph type="ftr" sz="quarter" idx="11"/>
          </p:nvPr>
        </p:nvSpPr>
        <p:spPr/>
        <p:txBody>
          <a:bodyPr/>
          <a:lstStyle/>
          <a:p>
            <a:pPr algn="r"/>
            <a:r>
              <a:rPr lang="en-GB" dirty="0"/>
              <a:t>K. Schmid| WPPWIE Project Meeting  | </a:t>
            </a:r>
            <a:r>
              <a:rPr lang="en-GB" noProof="0" dirty="0"/>
              <a:t>Prag | 25.03.2025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en-GB" noProof="0" dirty="0"/>
              <a:t>Page </a:t>
            </a:r>
            <a:fld id="{6A6D9FA1-99C7-4910-8E32-B85D378B0060}" type="slidenum">
              <a:rPr lang="en-GB" noProof="0" smtClean="0"/>
              <a:pPr algn="r"/>
              <a:t>21</a:t>
            </a:fld>
            <a:endParaRPr lang="en-GB" noProof="0" dirty="0"/>
          </a:p>
        </p:txBody>
      </p:sp>
      <p:sp>
        <p:nvSpPr>
          <p:cNvPr id="5" name="TextBox 4">
            <a:extLst>
              <a:ext uri="{FF2B5EF4-FFF2-40B4-BE49-F238E27FC236}">
                <a16:creationId xmlns:a16="http://schemas.microsoft.com/office/drawing/2014/main" id="{ED2BB65E-3208-AA0F-50DD-C1CCB3F99853}"/>
              </a:ext>
            </a:extLst>
          </p:cNvPr>
          <p:cNvSpPr txBox="1"/>
          <p:nvPr/>
        </p:nvSpPr>
        <p:spPr>
          <a:xfrm>
            <a:off x="1349709" y="1419622"/>
            <a:ext cx="5222840" cy="523220"/>
          </a:xfrm>
          <a:prstGeom prst="rect">
            <a:avLst/>
          </a:prstGeom>
          <a:noFill/>
        </p:spPr>
        <p:txBody>
          <a:bodyPr wrap="none" rtlCol="0">
            <a:spAutoFit/>
          </a:bodyPr>
          <a:lstStyle/>
          <a:p>
            <a:r>
              <a:rPr lang="en-GB" sz="2800" b="1" noProof="0" dirty="0"/>
              <a:t>Plans for the 2026/27 programme</a:t>
            </a:r>
          </a:p>
        </p:txBody>
      </p:sp>
    </p:spTree>
    <p:extLst>
      <p:ext uri="{BB962C8B-B14F-4D97-AF65-F5344CB8AC3E}">
        <p14:creationId xmlns:p14="http://schemas.microsoft.com/office/powerpoint/2010/main" val="858950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8F7E-3B2B-14C4-85C1-D29389B2DE05}"/>
              </a:ext>
            </a:extLst>
          </p:cNvPr>
          <p:cNvSpPr>
            <a:spLocks noGrp="1"/>
          </p:cNvSpPr>
          <p:nvPr>
            <p:ph type="title"/>
          </p:nvPr>
        </p:nvSpPr>
        <p:spPr/>
        <p:txBody>
          <a:bodyPr/>
          <a:lstStyle/>
          <a:p>
            <a:r>
              <a:rPr lang="en-GB" noProof="0" dirty="0"/>
              <a:t>Planning</a:t>
            </a:r>
            <a:endParaRPr lang="en-DE" dirty="0"/>
          </a:p>
        </p:txBody>
      </p:sp>
      <p:sp>
        <p:nvSpPr>
          <p:cNvPr id="4" name="Footer Placeholder 3">
            <a:extLst>
              <a:ext uri="{FF2B5EF4-FFF2-40B4-BE49-F238E27FC236}">
                <a16:creationId xmlns:a16="http://schemas.microsoft.com/office/drawing/2014/main" id="{1907DA4A-6A88-2DB3-F081-69EC97CF6E83}"/>
              </a:ext>
            </a:extLst>
          </p:cNvPr>
          <p:cNvSpPr>
            <a:spLocks noGrp="1"/>
          </p:cNvSpPr>
          <p:nvPr>
            <p:ph type="ftr" sz="quarter" idx="11"/>
          </p:nvPr>
        </p:nvSpPr>
        <p:spPr/>
        <p:txBody>
          <a:bodyPr/>
          <a:lstStyle/>
          <a:p>
            <a:pPr algn="r"/>
            <a:r>
              <a:rPr lang="en-GB" dirty="0"/>
              <a:t>K. Schmid | WPPWIE Project Meeting  | </a:t>
            </a:r>
            <a:r>
              <a:rPr lang="en-GB" noProof="0" dirty="0"/>
              <a:t>Prag | 25.03.2025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en-GB" dirty="0"/>
              <a:t>Page </a:t>
            </a:r>
            <a:fld id="{6A6D9FA1-99C7-4910-8E32-B85D378B0060}" type="slidenum">
              <a:rPr lang="en-GB" smtClean="0"/>
              <a:pPr algn="r"/>
              <a:t>22</a:t>
            </a:fld>
            <a:endParaRPr lang="en-GB" dirty="0"/>
          </a:p>
        </p:txBody>
      </p:sp>
      <p:sp>
        <p:nvSpPr>
          <p:cNvPr id="5" name="TextBox 4">
            <a:extLst>
              <a:ext uri="{FF2B5EF4-FFF2-40B4-BE49-F238E27FC236}">
                <a16:creationId xmlns:a16="http://schemas.microsoft.com/office/drawing/2014/main" id="{666A4159-E4D9-68A8-172C-E187E17A71FB}"/>
              </a:ext>
            </a:extLst>
          </p:cNvPr>
          <p:cNvSpPr txBox="1"/>
          <p:nvPr/>
        </p:nvSpPr>
        <p:spPr>
          <a:xfrm>
            <a:off x="395536" y="555526"/>
            <a:ext cx="6912768"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a:t>Trapping- transport- and </a:t>
            </a:r>
            <a:r>
              <a:rPr lang="en-GB" u="sng" dirty="0"/>
              <a:t>surface limit parameters </a:t>
            </a:r>
            <a:r>
              <a:rPr lang="en-GB" dirty="0"/>
              <a:t>for ITER materials Cu, </a:t>
            </a:r>
            <a:r>
              <a:rPr lang="en-GB" dirty="0" err="1"/>
              <a:t>CuCrZr</a:t>
            </a:r>
            <a:r>
              <a:rPr lang="en-GB" dirty="0"/>
              <a:t>, 316L and W.</a:t>
            </a:r>
            <a:endParaRPr lang="en-DE" dirty="0"/>
          </a:p>
        </p:txBody>
      </p:sp>
      <p:sp>
        <p:nvSpPr>
          <p:cNvPr id="6" name="TextBox 5">
            <a:extLst>
              <a:ext uri="{FF2B5EF4-FFF2-40B4-BE49-F238E27FC236}">
                <a16:creationId xmlns:a16="http://schemas.microsoft.com/office/drawing/2014/main" id="{D86F59BE-2EEC-D3FE-03C8-D1CD4AB975F2}"/>
              </a:ext>
            </a:extLst>
          </p:cNvPr>
          <p:cNvSpPr txBox="1"/>
          <p:nvPr/>
        </p:nvSpPr>
        <p:spPr>
          <a:xfrm>
            <a:off x="1043608" y="1401525"/>
            <a:ext cx="7224154" cy="1754326"/>
          </a:xfrm>
          <a:prstGeom prst="rect">
            <a:avLst/>
          </a:prstGeom>
          <a:noFill/>
        </p:spPr>
        <p:txBody>
          <a:bodyPr wrap="square" rtlCol="0">
            <a:spAutoFit/>
          </a:bodyPr>
          <a:lstStyle/>
          <a:p>
            <a:pPr marL="285750" indent="-285750">
              <a:buFont typeface="Wingdings" panose="05000000000000000000" pitchFamily="2" charset="2"/>
              <a:buChar char="Ø"/>
            </a:pPr>
            <a:r>
              <a:rPr lang="en-GB" dirty="0"/>
              <a:t>Data lacking for displacement damaged Cu and Cu alloys</a:t>
            </a:r>
          </a:p>
          <a:p>
            <a:pPr marL="285750" indent="-285750">
              <a:buFont typeface="Wingdings" panose="05000000000000000000" pitchFamily="2" charset="2"/>
              <a:buChar char="Ø"/>
            </a:pPr>
            <a:r>
              <a:rPr lang="en-GB" dirty="0"/>
              <a:t>Needs TDS and depth profiles to pin down trapping parameters</a:t>
            </a:r>
          </a:p>
          <a:p>
            <a:pPr marL="285750" indent="-285750">
              <a:buFont typeface="Wingdings" panose="05000000000000000000" pitchFamily="2" charset="2"/>
              <a:buChar char="Ø"/>
            </a:pPr>
            <a:r>
              <a:rPr lang="en-GB" dirty="0"/>
              <a:t>Existing data is only partially interpreted by modelling</a:t>
            </a:r>
          </a:p>
          <a:p>
            <a:pPr lvl="1"/>
            <a:r>
              <a:rPr lang="en-GB" dirty="0">
                <a:sym typeface="Wingdings" panose="05000000000000000000" pitchFamily="2" charset="2"/>
              </a:rPr>
              <a:t> Basically, unusable for ITER predictions</a:t>
            </a:r>
            <a:endParaRPr lang="en-GB" dirty="0"/>
          </a:p>
          <a:p>
            <a:pPr lvl="1"/>
            <a:r>
              <a:rPr lang="en-GB" dirty="0">
                <a:sym typeface="Wingdings" panose="05000000000000000000" pitchFamily="2" charset="2"/>
              </a:rPr>
              <a:t> Experiments + p</a:t>
            </a:r>
            <a:r>
              <a:rPr lang="en-GB" dirty="0"/>
              <a:t>roper diffusion trapping modelling of results to obtain parameters</a:t>
            </a:r>
            <a:endParaRPr lang="en-DE" dirty="0"/>
          </a:p>
        </p:txBody>
      </p:sp>
    </p:spTree>
    <p:extLst>
      <p:ext uri="{BB962C8B-B14F-4D97-AF65-F5344CB8AC3E}">
        <p14:creationId xmlns:p14="http://schemas.microsoft.com/office/powerpoint/2010/main" val="110054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F3638-C9E7-E8D2-6EFA-6AB04B8A0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9A5C3-E391-01B1-0E6E-C6E1BBE76DBF}"/>
              </a:ext>
            </a:extLst>
          </p:cNvPr>
          <p:cNvSpPr>
            <a:spLocks noGrp="1"/>
          </p:cNvSpPr>
          <p:nvPr>
            <p:ph type="title"/>
          </p:nvPr>
        </p:nvSpPr>
        <p:spPr/>
        <p:txBody>
          <a:bodyPr/>
          <a:lstStyle/>
          <a:p>
            <a:r>
              <a:rPr lang="en-GB" noProof="0" dirty="0"/>
              <a:t>Planning</a:t>
            </a:r>
            <a:endParaRPr lang="en-DE" dirty="0"/>
          </a:p>
        </p:txBody>
      </p:sp>
      <p:sp>
        <p:nvSpPr>
          <p:cNvPr id="4" name="Footer Placeholder 3">
            <a:extLst>
              <a:ext uri="{FF2B5EF4-FFF2-40B4-BE49-F238E27FC236}">
                <a16:creationId xmlns:a16="http://schemas.microsoft.com/office/drawing/2014/main" id="{2DA1C46F-6449-58AE-935D-5E630DCB92C2}"/>
              </a:ext>
            </a:extLst>
          </p:cNvPr>
          <p:cNvSpPr>
            <a:spLocks noGrp="1"/>
          </p:cNvSpPr>
          <p:nvPr>
            <p:ph type="ftr" sz="quarter" idx="11"/>
          </p:nvPr>
        </p:nvSpPr>
        <p:spPr/>
        <p:txBody>
          <a:bodyPr/>
          <a:lstStyle/>
          <a:p>
            <a:pPr algn="r"/>
            <a:r>
              <a:rPr lang="en-GB" dirty="0"/>
              <a:t>K. Schmid | WPPWIE Project Meeting  | </a:t>
            </a:r>
            <a:r>
              <a:rPr lang="en-GB" noProof="0" dirty="0"/>
              <a:t>Prag | 25.03.2025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en-GB" dirty="0"/>
              <a:t>Page </a:t>
            </a:r>
            <a:fld id="{6A6D9FA1-99C7-4910-8E32-B85D378B0060}" type="slidenum">
              <a:rPr lang="en-GB" smtClean="0"/>
              <a:pPr algn="r"/>
              <a:t>23</a:t>
            </a:fld>
            <a:endParaRPr lang="en-GB" dirty="0"/>
          </a:p>
        </p:txBody>
      </p:sp>
      <p:sp>
        <p:nvSpPr>
          <p:cNvPr id="5" name="TextBox 4">
            <a:extLst>
              <a:ext uri="{FF2B5EF4-FFF2-40B4-BE49-F238E27FC236}">
                <a16:creationId xmlns:a16="http://schemas.microsoft.com/office/drawing/2014/main" id="{91CAC6F3-7001-68F7-EA1C-E81413613536}"/>
              </a:ext>
            </a:extLst>
          </p:cNvPr>
          <p:cNvSpPr txBox="1"/>
          <p:nvPr/>
        </p:nvSpPr>
        <p:spPr>
          <a:xfrm>
            <a:off x="395536" y="555526"/>
            <a:ext cx="6912768"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t>Retention in co-deposits: D/B, D/"Steel", D/W etc. D/X ratios</a:t>
            </a:r>
            <a:endParaRPr lang="en-DE" dirty="0"/>
          </a:p>
        </p:txBody>
      </p:sp>
      <p:sp>
        <p:nvSpPr>
          <p:cNvPr id="3" name="TextBox 2">
            <a:extLst>
              <a:ext uri="{FF2B5EF4-FFF2-40B4-BE49-F238E27FC236}">
                <a16:creationId xmlns:a16="http://schemas.microsoft.com/office/drawing/2014/main" id="{58230B01-0C84-E08E-5CEC-42B07A6C8F0B}"/>
              </a:ext>
            </a:extLst>
          </p:cNvPr>
          <p:cNvSpPr txBox="1"/>
          <p:nvPr/>
        </p:nvSpPr>
        <p:spPr>
          <a:xfrm>
            <a:off x="1515853" y="1493858"/>
            <a:ext cx="5947910" cy="923330"/>
          </a:xfrm>
          <a:prstGeom prst="rect">
            <a:avLst/>
          </a:prstGeom>
          <a:noFill/>
        </p:spPr>
        <p:txBody>
          <a:bodyPr wrap="none" rtlCol="0">
            <a:spAutoFit/>
          </a:bodyPr>
          <a:lstStyle/>
          <a:p>
            <a:pPr marL="285750" indent="-285750">
              <a:buFont typeface="Wingdings" panose="05000000000000000000" pitchFamily="2" charset="2"/>
              <a:buChar char="Ø"/>
            </a:pPr>
            <a:r>
              <a:rPr lang="en-GB" dirty="0"/>
              <a:t>Particle energy hard to “guess” in Magnetrons</a:t>
            </a:r>
          </a:p>
          <a:p>
            <a:pPr lvl="1"/>
            <a:r>
              <a:rPr lang="en-GB" dirty="0">
                <a:sym typeface="Wingdings" panose="05000000000000000000" pitchFamily="2" charset="2"/>
              </a:rPr>
              <a:t> </a:t>
            </a:r>
            <a:r>
              <a:rPr lang="en-GB" dirty="0"/>
              <a:t>Try to produce co-deposits ideally in linear machines</a:t>
            </a:r>
          </a:p>
          <a:p>
            <a:pPr marL="285750" indent="-285750">
              <a:buFont typeface="Wingdings" panose="05000000000000000000" pitchFamily="2" charset="2"/>
              <a:buChar char="Ø"/>
            </a:pPr>
            <a:r>
              <a:rPr lang="en-GB" dirty="0"/>
              <a:t>Diagnose not just D but also B, W, Steel etc. areal densities</a:t>
            </a:r>
            <a:endParaRPr lang="en-DE" dirty="0"/>
          </a:p>
        </p:txBody>
      </p:sp>
      <p:sp>
        <p:nvSpPr>
          <p:cNvPr id="7" name="TextBox 6">
            <a:extLst>
              <a:ext uri="{FF2B5EF4-FFF2-40B4-BE49-F238E27FC236}">
                <a16:creationId xmlns:a16="http://schemas.microsoft.com/office/drawing/2014/main" id="{393B7F65-38EF-7296-C7D2-1F37341CDA77}"/>
              </a:ext>
            </a:extLst>
          </p:cNvPr>
          <p:cNvSpPr txBox="1"/>
          <p:nvPr/>
        </p:nvSpPr>
        <p:spPr>
          <a:xfrm>
            <a:off x="1043608" y="1052084"/>
            <a:ext cx="6420155" cy="369332"/>
          </a:xfrm>
          <a:prstGeom prst="rect">
            <a:avLst/>
          </a:prstGeom>
          <a:noFill/>
        </p:spPr>
        <p:txBody>
          <a:bodyPr wrap="none" rtlCol="0">
            <a:spAutoFit/>
          </a:bodyPr>
          <a:lstStyle/>
          <a:p>
            <a:pPr marL="285750" indent="-285750">
              <a:buFont typeface="Wingdings" panose="05000000000000000000" pitchFamily="2" charset="2"/>
              <a:buChar char="q"/>
            </a:pPr>
            <a:r>
              <a:rPr lang="en-GB" dirty="0"/>
              <a:t>Typically, D/X depends on </a:t>
            </a:r>
            <a:r>
              <a:rPr lang="en-GB" u="sng" dirty="0"/>
              <a:t>energy</a:t>
            </a:r>
            <a:r>
              <a:rPr lang="en-GB" dirty="0"/>
              <a:t>, temperature and growth rate </a:t>
            </a:r>
            <a:endParaRPr lang="en-DE" dirty="0"/>
          </a:p>
        </p:txBody>
      </p:sp>
    </p:spTree>
    <p:extLst>
      <p:ext uri="{BB962C8B-B14F-4D97-AF65-F5344CB8AC3E}">
        <p14:creationId xmlns:p14="http://schemas.microsoft.com/office/powerpoint/2010/main" val="207804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EBE8C-9AF9-03BE-CA6A-03EC7F96F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27A34-7E04-4545-28BA-40DBA85ADDF2}"/>
              </a:ext>
            </a:extLst>
          </p:cNvPr>
          <p:cNvSpPr>
            <a:spLocks noGrp="1"/>
          </p:cNvSpPr>
          <p:nvPr>
            <p:ph type="title"/>
          </p:nvPr>
        </p:nvSpPr>
        <p:spPr/>
        <p:txBody>
          <a:bodyPr/>
          <a:lstStyle/>
          <a:p>
            <a:r>
              <a:rPr lang="en-GB" noProof="0" dirty="0"/>
              <a:t>Planning</a:t>
            </a:r>
            <a:endParaRPr lang="en-DE" dirty="0"/>
          </a:p>
        </p:txBody>
      </p:sp>
      <p:sp>
        <p:nvSpPr>
          <p:cNvPr id="4" name="Footer Placeholder 3">
            <a:extLst>
              <a:ext uri="{FF2B5EF4-FFF2-40B4-BE49-F238E27FC236}">
                <a16:creationId xmlns:a16="http://schemas.microsoft.com/office/drawing/2014/main" id="{01221DCD-C69C-BA45-8736-4FE3AD7F8946}"/>
              </a:ext>
            </a:extLst>
          </p:cNvPr>
          <p:cNvSpPr>
            <a:spLocks noGrp="1"/>
          </p:cNvSpPr>
          <p:nvPr>
            <p:ph type="ftr" sz="quarter" idx="11"/>
          </p:nvPr>
        </p:nvSpPr>
        <p:spPr/>
        <p:txBody>
          <a:bodyPr/>
          <a:lstStyle/>
          <a:p>
            <a:pPr algn="r"/>
            <a:r>
              <a:rPr lang="en-GB" dirty="0"/>
              <a:t>K. Schmid | WPPWIE Project Meeting  | </a:t>
            </a:r>
            <a:r>
              <a:rPr lang="en-GB" noProof="0" dirty="0"/>
              <a:t>Prag | 25.03.2025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en-GB" dirty="0"/>
              <a:t>Page </a:t>
            </a:r>
            <a:fld id="{6A6D9FA1-99C7-4910-8E32-B85D378B0060}" type="slidenum">
              <a:rPr lang="en-GB" smtClean="0"/>
              <a:pPr algn="r"/>
              <a:t>24</a:t>
            </a:fld>
            <a:endParaRPr lang="en-GB" dirty="0"/>
          </a:p>
        </p:txBody>
      </p:sp>
      <p:sp>
        <p:nvSpPr>
          <p:cNvPr id="5" name="TextBox 4">
            <a:extLst>
              <a:ext uri="{FF2B5EF4-FFF2-40B4-BE49-F238E27FC236}">
                <a16:creationId xmlns:a16="http://schemas.microsoft.com/office/drawing/2014/main" id="{120AB749-F7A3-F3EF-2E0E-A0C045351434}"/>
              </a:ext>
            </a:extLst>
          </p:cNvPr>
          <p:cNvSpPr txBox="1"/>
          <p:nvPr/>
        </p:nvSpPr>
        <p:spPr>
          <a:xfrm>
            <a:off x="395536" y="555526"/>
            <a:ext cx="7543800"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t>Influence of Neutron damage and the presence of transmutation products</a:t>
            </a:r>
            <a:endParaRPr lang="en-DE" dirty="0"/>
          </a:p>
        </p:txBody>
      </p:sp>
      <p:sp>
        <p:nvSpPr>
          <p:cNvPr id="7" name="TextBox 6">
            <a:extLst>
              <a:ext uri="{FF2B5EF4-FFF2-40B4-BE49-F238E27FC236}">
                <a16:creationId xmlns:a16="http://schemas.microsoft.com/office/drawing/2014/main" id="{2A8BECC3-5ACC-AF8A-2703-B931F55DE9AD}"/>
              </a:ext>
            </a:extLst>
          </p:cNvPr>
          <p:cNvSpPr txBox="1"/>
          <p:nvPr/>
        </p:nvSpPr>
        <p:spPr>
          <a:xfrm>
            <a:off x="1043608" y="1052084"/>
            <a:ext cx="5814990" cy="646331"/>
          </a:xfrm>
          <a:prstGeom prst="rect">
            <a:avLst/>
          </a:prstGeom>
          <a:noFill/>
        </p:spPr>
        <p:txBody>
          <a:bodyPr wrap="none" rtlCol="0">
            <a:spAutoFit/>
          </a:bodyPr>
          <a:lstStyle/>
          <a:p>
            <a:pPr marL="285750" indent="-285750">
              <a:buFont typeface="Wingdings" panose="05000000000000000000" pitchFamily="2" charset="2"/>
              <a:buChar char="q"/>
            </a:pPr>
            <a:r>
              <a:rPr lang="en-GB" dirty="0"/>
              <a:t>Focus is on high temperatures</a:t>
            </a:r>
          </a:p>
          <a:p>
            <a:pPr marL="285750" indent="-285750">
              <a:buFont typeface="Wingdings" panose="05000000000000000000" pitchFamily="2" charset="2"/>
              <a:buChar char="q"/>
            </a:pPr>
            <a:r>
              <a:rPr lang="en-GB" dirty="0"/>
              <a:t>Synergies between He and Re and displacement damage.</a:t>
            </a:r>
            <a:endParaRPr lang="en-DE" dirty="0"/>
          </a:p>
        </p:txBody>
      </p:sp>
      <p:sp>
        <p:nvSpPr>
          <p:cNvPr id="3" name="TextBox 2">
            <a:extLst>
              <a:ext uri="{FF2B5EF4-FFF2-40B4-BE49-F238E27FC236}">
                <a16:creationId xmlns:a16="http://schemas.microsoft.com/office/drawing/2014/main" id="{AB8E10A8-3225-B56F-9C79-3543D1A8E5F5}"/>
              </a:ext>
            </a:extLst>
          </p:cNvPr>
          <p:cNvSpPr txBox="1"/>
          <p:nvPr/>
        </p:nvSpPr>
        <p:spPr>
          <a:xfrm>
            <a:off x="1691680" y="1698415"/>
            <a:ext cx="5274970" cy="369332"/>
          </a:xfrm>
          <a:prstGeom prst="rect">
            <a:avLst/>
          </a:prstGeom>
          <a:noFill/>
        </p:spPr>
        <p:txBody>
          <a:bodyPr wrap="none" rtlCol="0">
            <a:spAutoFit/>
          </a:bodyPr>
          <a:lstStyle/>
          <a:p>
            <a:pPr marL="285750" indent="-285750">
              <a:buFont typeface="Wingdings" panose="05000000000000000000" pitchFamily="2" charset="2"/>
              <a:buChar char="Ø"/>
            </a:pPr>
            <a:r>
              <a:rPr lang="en-GB" dirty="0"/>
              <a:t>Formation of “extended defects” (e.g. Bubbles etc.)</a:t>
            </a:r>
            <a:endParaRPr lang="en-DE" dirty="0"/>
          </a:p>
        </p:txBody>
      </p:sp>
    </p:spTree>
    <p:extLst>
      <p:ext uri="{BB962C8B-B14F-4D97-AF65-F5344CB8AC3E}">
        <p14:creationId xmlns:p14="http://schemas.microsoft.com/office/powerpoint/2010/main" val="3800117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FAE50-6A56-4DFE-22D9-4F685B146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7EDB2-58AE-A065-D016-070643ED93D4}"/>
              </a:ext>
            </a:extLst>
          </p:cNvPr>
          <p:cNvSpPr>
            <a:spLocks noGrp="1"/>
          </p:cNvSpPr>
          <p:nvPr>
            <p:ph type="title"/>
          </p:nvPr>
        </p:nvSpPr>
        <p:spPr/>
        <p:txBody>
          <a:bodyPr/>
          <a:lstStyle/>
          <a:p>
            <a:r>
              <a:rPr lang="en-GB" noProof="0" dirty="0"/>
              <a:t>Planning</a:t>
            </a:r>
            <a:endParaRPr lang="en-GB" dirty="0"/>
          </a:p>
        </p:txBody>
      </p:sp>
      <p:sp>
        <p:nvSpPr>
          <p:cNvPr id="4" name="Footer Placeholder 3">
            <a:extLst>
              <a:ext uri="{FF2B5EF4-FFF2-40B4-BE49-F238E27FC236}">
                <a16:creationId xmlns:a16="http://schemas.microsoft.com/office/drawing/2014/main" id="{C4550377-7308-F5F0-8E73-80DC2CE4A6B3}"/>
              </a:ext>
            </a:extLst>
          </p:cNvPr>
          <p:cNvSpPr>
            <a:spLocks noGrp="1"/>
          </p:cNvSpPr>
          <p:nvPr>
            <p:ph type="ftr" sz="quarter" idx="11"/>
          </p:nvPr>
        </p:nvSpPr>
        <p:spPr/>
        <p:txBody>
          <a:bodyPr/>
          <a:lstStyle/>
          <a:p>
            <a:pPr algn="r"/>
            <a:r>
              <a:rPr lang="en-GB" dirty="0"/>
              <a:t>K. Schmid | WPPWIE Project Meeting  | </a:t>
            </a:r>
            <a:r>
              <a:rPr lang="en-GB" noProof="0" dirty="0"/>
              <a:t>Prag | 25.03.2025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lang="en-GB" dirty="0"/>
              <a:t>Page </a:t>
            </a:r>
            <a:fld id="{6A6D9FA1-99C7-4910-8E32-B85D378B0060}" type="slidenum">
              <a:rPr lang="en-GB" smtClean="0"/>
              <a:pPr algn="r"/>
              <a:t>25</a:t>
            </a:fld>
            <a:endParaRPr lang="en-GB" dirty="0"/>
          </a:p>
        </p:txBody>
      </p:sp>
      <p:sp>
        <p:nvSpPr>
          <p:cNvPr id="5" name="TextBox 4">
            <a:extLst>
              <a:ext uri="{FF2B5EF4-FFF2-40B4-BE49-F238E27FC236}">
                <a16:creationId xmlns:a16="http://schemas.microsoft.com/office/drawing/2014/main" id="{C4E796FD-B18C-A301-034B-8FE9C8B31694}"/>
              </a:ext>
            </a:extLst>
          </p:cNvPr>
          <p:cNvSpPr txBox="1"/>
          <p:nvPr/>
        </p:nvSpPr>
        <p:spPr>
          <a:xfrm>
            <a:off x="39940" y="600527"/>
            <a:ext cx="7543800"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t>Permeation “reduction methods”</a:t>
            </a:r>
          </a:p>
        </p:txBody>
      </p:sp>
      <p:sp>
        <p:nvSpPr>
          <p:cNvPr id="6" name="TextBox 5">
            <a:extLst>
              <a:ext uri="{FF2B5EF4-FFF2-40B4-BE49-F238E27FC236}">
                <a16:creationId xmlns:a16="http://schemas.microsoft.com/office/drawing/2014/main" id="{1557FA5E-040A-04B4-413B-3532B0FE5090}"/>
              </a:ext>
            </a:extLst>
          </p:cNvPr>
          <p:cNvSpPr txBox="1"/>
          <p:nvPr/>
        </p:nvSpPr>
        <p:spPr>
          <a:xfrm>
            <a:off x="680630" y="1275606"/>
            <a:ext cx="6262420" cy="369332"/>
          </a:xfrm>
          <a:prstGeom prst="rect">
            <a:avLst/>
          </a:prstGeom>
          <a:noFill/>
        </p:spPr>
        <p:txBody>
          <a:bodyPr wrap="none" rtlCol="0">
            <a:spAutoFit/>
          </a:bodyPr>
          <a:lstStyle/>
          <a:p>
            <a:pPr marL="285750" indent="-285750">
              <a:buFont typeface="Wingdings" panose="05000000000000000000" pitchFamily="2" charset="2"/>
              <a:buChar char="Ø"/>
            </a:pPr>
            <a:r>
              <a:rPr lang="en-GB" dirty="0"/>
              <a:t>Reduce uptake by e.g. porosity in VPS-W, He-pre-implantation</a:t>
            </a:r>
          </a:p>
        </p:txBody>
      </p:sp>
      <p:sp>
        <p:nvSpPr>
          <p:cNvPr id="8" name="TextBox 7">
            <a:extLst>
              <a:ext uri="{FF2B5EF4-FFF2-40B4-BE49-F238E27FC236}">
                <a16:creationId xmlns:a16="http://schemas.microsoft.com/office/drawing/2014/main" id="{DBFE2C4F-6278-3626-4378-782BCBED2754}"/>
              </a:ext>
            </a:extLst>
          </p:cNvPr>
          <p:cNvSpPr txBox="1"/>
          <p:nvPr/>
        </p:nvSpPr>
        <p:spPr>
          <a:xfrm>
            <a:off x="680630" y="2047856"/>
            <a:ext cx="2344424" cy="369332"/>
          </a:xfrm>
          <a:prstGeom prst="rect">
            <a:avLst/>
          </a:prstGeom>
          <a:noFill/>
        </p:spPr>
        <p:txBody>
          <a:bodyPr wrap="none" rtlCol="0">
            <a:spAutoFit/>
          </a:bodyPr>
          <a:lstStyle/>
          <a:p>
            <a:pPr marL="285750" indent="-285750">
              <a:buFont typeface="Wingdings" panose="05000000000000000000" pitchFamily="2" charset="2"/>
              <a:buChar char="Ø"/>
            </a:pPr>
            <a:r>
              <a:rPr lang="en-GB" dirty="0"/>
              <a:t>Permeation barriers</a:t>
            </a:r>
          </a:p>
        </p:txBody>
      </p:sp>
      <p:sp>
        <p:nvSpPr>
          <p:cNvPr id="9" name="TextBox 8">
            <a:extLst>
              <a:ext uri="{FF2B5EF4-FFF2-40B4-BE49-F238E27FC236}">
                <a16:creationId xmlns:a16="http://schemas.microsoft.com/office/drawing/2014/main" id="{BFEAB3CE-4011-AF54-0206-32459DB1BD42}"/>
              </a:ext>
            </a:extLst>
          </p:cNvPr>
          <p:cNvSpPr txBox="1"/>
          <p:nvPr/>
        </p:nvSpPr>
        <p:spPr>
          <a:xfrm>
            <a:off x="1313807" y="2417188"/>
            <a:ext cx="7866705" cy="646331"/>
          </a:xfrm>
          <a:prstGeom prst="rect">
            <a:avLst/>
          </a:prstGeom>
          <a:noFill/>
        </p:spPr>
        <p:txBody>
          <a:bodyPr wrap="none" rtlCol="0">
            <a:spAutoFit/>
          </a:bodyPr>
          <a:lstStyle/>
          <a:p>
            <a:pPr marL="285750" indent="-285750">
              <a:buFont typeface="Wingdings" panose="05000000000000000000" pitchFamily="2" charset="2"/>
              <a:buChar char="q"/>
            </a:pPr>
            <a:r>
              <a:rPr lang="en-GB" dirty="0"/>
              <a:t>A lot has been done on ceramic barriers, don’t want to repeat that.</a:t>
            </a:r>
          </a:p>
          <a:p>
            <a:pPr lvl="1"/>
            <a:r>
              <a:rPr lang="en-GB" dirty="0">
                <a:sym typeface="Wingdings" panose="05000000000000000000" pitchFamily="2" charset="2"/>
              </a:rPr>
              <a:t> </a:t>
            </a:r>
            <a:r>
              <a:rPr lang="en-GB" dirty="0"/>
              <a:t>Try metallic multilayers or nitrides which are mechanically less challenging</a:t>
            </a:r>
          </a:p>
        </p:txBody>
      </p:sp>
    </p:spTree>
    <p:extLst>
      <p:ext uri="{BB962C8B-B14F-4D97-AF65-F5344CB8AC3E}">
        <p14:creationId xmlns:p14="http://schemas.microsoft.com/office/powerpoint/2010/main" val="261218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46E6-4F0B-D9CA-F89A-F356805D3008}"/>
              </a:ext>
            </a:extLst>
          </p:cNvPr>
          <p:cNvSpPr>
            <a:spLocks noGrp="1"/>
          </p:cNvSpPr>
          <p:nvPr>
            <p:ph type="title"/>
          </p:nvPr>
        </p:nvSpPr>
        <p:spPr/>
        <p:txBody>
          <a:bodyPr/>
          <a:lstStyle/>
          <a:p>
            <a:r>
              <a:rPr lang="en-GB" dirty="0"/>
              <a:t>Outline</a:t>
            </a:r>
            <a:endParaRPr lang="en-DE" dirty="0"/>
          </a:p>
        </p:txBody>
      </p:sp>
      <p:sp>
        <p:nvSpPr>
          <p:cNvPr id="3" name="Footer Placeholder 2">
            <a:extLst>
              <a:ext uri="{FF2B5EF4-FFF2-40B4-BE49-F238E27FC236}">
                <a16:creationId xmlns:a16="http://schemas.microsoft.com/office/drawing/2014/main" id="{867CCFCB-0824-5471-F083-78B1120A9235}"/>
              </a:ext>
            </a:extLst>
          </p:cNvPr>
          <p:cNvSpPr>
            <a:spLocks noGrp="1"/>
          </p:cNvSpPr>
          <p:nvPr>
            <p:ph type="ftr" sz="quarter" idx="11"/>
          </p:nvPr>
        </p:nvSpPr>
        <p:spPr/>
        <p:txBody>
          <a:bodyPr/>
          <a:lstStyle/>
          <a:p>
            <a:pPr algn="r"/>
            <a:r>
              <a:rPr lang="de-DE"/>
              <a:t>K. Schmid| WPPWIE Project Meeting  | Pargue | 25.03.2025 | Page </a:t>
            </a:r>
            <a:fld id="{6A6D9FA1-99C7-4910-8E32-B85D378B0060}" type="slidenum">
              <a:rPr lang="de-DE" smtClean="0"/>
              <a:pPr algn="r"/>
              <a:t>3</a:t>
            </a:fld>
            <a:endParaRPr lang="de-DE" dirty="0"/>
          </a:p>
        </p:txBody>
      </p:sp>
      <p:sp>
        <p:nvSpPr>
          <p:cNvPr id="4" name="TextBox 3">
            <a:extLst>
              <a:ext uri="{FF2B5EF4-FFF2-40B4-BE49-F238E27FC236}">
                <a16:creationId xmlns:a16="http://schemas.microsoft.com/office/drawing/2014/main" id="{C624289D-84A9-DF0D-25B4-3A18834297B6}"/>
              </a:ext>
            </a:extLst>
          </p:cNvPr>
          <p:cNvSpPr txBox="1"/>
          <p:nvPr/>
        </p:nvSpPr>
        <p:spPr>
          <a:xfrm>
            <a:off x="683568" y="1059582"/>
            <a:ext cx="4261103" cy="400110"/>
          </a:xfrm>
          <a:prstGeom prst="rect">
            <a:avLst/>
          </a:prstGeom>
          <a:noFill/>
        </p:spPr>
        <p:txBody>
          <a:bodyPr wrap="none" rtlCol="0">
            <a:spAutoFit/>
          </a:bodyPr>
          <a:lstStyle/>
          <a:p>
            <a:pPr marL="342900" indent="-342900">
              <a:buFont typeface="Wingdings" panose="05000000000000000000" pitchFamily="2" charset="2"/>
              <a:buChar char="v"/>
            </a:pPr>
            <a:r>
              <a:rPr lang="en-GB" sz="2000" b="1" dirty="0"/>
              <a:t>Overview of topics covered in 2025</a:t>
            </a:r>
            <a:endParaRPr lang="en-DE" sz="2000" b="1" dirty="0"/>
          </a:p>
        </p:txBody>
      </p:sp>
      <p:sp>
        <p:nvSpPr>
          <p:cNvPr id="5" name="TextBox 4">
            <a:extLst>
              <a:ext uri="{FF2B5EF4-FFF2-40B4-BE49-F238E27FC236}">
                <a16:creationId xmlns:a16="http://schemas.microsoft.com/office/drawing/2014/main" id="{FD1EEA1C-E216-C741-F842-EF49F20EC352}"/>
              </a:ext>
            </a:extLst>
          </p:cNvPr>
          <p:cNvSpPr txBox="1"/>
          <p:nvPr/>
        </p:nvSpPr>
        <p:spPr>
          <a:xfrm>
            <a:off x="677854" y="2133134"/>
            <a:ext cx="2351221" cy="400110"/>
          </a:xfrm>
          <a:prstGeom prst="rect">
            <a:avLst/>
          </a:prstGeom>
          <a:noFill/>
        </p:spPr>
        <p:txBody>
          <a:bodyPr wrap="none" rtlCol="0">
            <a:spAutoFit/>
          </a:bodyPr>
          <a:lstStyle/>
          <a:p>
            <a:pPr marL="285750" indent="-285750">
              <a:buFont typeface="Wingdings" panose="05000000000000000000" pitchFamily="2" charset="2"/>
              <a:buChar char="v"/>
            </a:pPr>
            <a:r>
              <a:rPr lang="en-GB" sz="2000" b="1" dirty="0"/>
              <a:t>Plans for 2026/27</a:t>
            </a:r>
            <a:endParaRPr lang="en-DE" sz="2000" b="1" dirty="0"/>
          </a:p>
        </p:txBody>
      </p:sp>
    </p:spTree>
    <p:extLst>
      <p:ext uri="{BB962C8B-B14F-4D97-AF65-F5344CB8AC3E}">
        <p14:creationId xmlns:p14="http://schemas.microsoft.com/office/powerpoint/2010/main" val="66333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5C8D-E94C-9B55-3F5E-2658706DF9D7}"/>
              </a:ext>
            </a:extLst>
          </p:cNvPr>
          <p:cNvSpPr>
            <a:spLocks noGrp="1"/>
          </p:cNvSpPr>
          <p:nvPr>
            <p:ph type="title"/>
          </p:nvPr>
        </p:nvSpPr>
        <p:spPr/>
        <p:txBody>
          <a:bodyPr/>
          <a:lstStyle/>
          <a:p>
            <a:r>
              <a:rPr lang="en-GB" noProof="0" dirty="0"/>
              <a:t>Transport from Plasma to coolant</a:t>
            </a:r>
          </a:p>
        </p:txBody>
      </p:sp>
      <p:sp>
        <p:nvSpPr>
          <p:cNvPr id="3" name="Footer Placeholder 2">
            <a:extLst>
              <a:ext uri="{FF2B5EF4-FFF2-40B4-BE49-F238E27FC236}">
                <a16:creationId xmlns:a16="http://schemas.microsoft.com/office/drawing/2014/main" id="{FEBD59E0-B442-A422-3615-980E9EC7921D}"/>
              </a:ext>
            </a:extLst>
          </p:cNvPr>
          <p:cNvSpPr>
            <a:spLocks noGrp="1"/>
          </p:cNvSpPr>
          <p:nvPr>
            <p:ph type="ftr" sz="quarter" idx="11"/>
          </p:nvPr>
        </p:nvSpPr>
        <p:spPr/>
        <p:txBody>
          <a:bodyPr/>
          <a:lstStyle/>
          <a:p>
            <a:pPr algn="r"/>
            <a:r>
              <a:rPr lang="en-GB" noProof="0" dirty="0"/>
              <a:t>WPPWIE Project Meeting  | Prag | 25.03.2025 | Page </a:t>
            </a:r>
            <a:fld id="{6A6D9FA1-99C7-4910-8E32-B85D378B0060}" type="slidenum">
              <a:rPr lang="en-GB" noProof="0" smtClean="0"/>
              <a:pPr algn="r"/>
              <a:t>4</a:t>
            </a:fld>
            <a:endParaRPr lang="en-GB" noProof="0" dirty="0"/>
          </a:p>
        </p:txBody>
      </p:sp>
      <p:sp>
        <p:nvSpPr>
          <p:cNvPr id="9" name="Rectangle 8">
            <a:extLst>
              <a:ext uri="{FF2B5EF4-FFF2-40B4-BE49-F238E27FC236}">
                <a16:creationId xmlns:a16="http://schemas.microsoft.com/office/drawing/2014/main" id="{2D88926D-1A6E-0AF7-965D-C0759E470309}"/>
              </a:ext>
            </a:extLst>
          </p:cNvPr>
          <p:cNvSpPr/>
          <p:nvPr/>
        </p:nvSpPr>
        <p:spPr>
          <a:xfrm>
            <a:off x="2935536" y="1631806"/>
            <a:ext cx="864096" cy="1512168"/>
          </a:xfrm>
          <a:prstGeom prst="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3">
            <a:extLst>
              <a:ext uri="{FF2B5EF4-FFF2-40B4-BE49-F238E27FC236}">
                <a16:creationId xmlns:a16="http://schemas.microsoft.com/office/drawing/2014/main" id="{E463BD41-FA04-7041-61B6-FEE50BB45344}"/>
              </a:ext>
            </a:extLst>
          </p:cNvPr>
          <p:cNvSpPr/>
          <p:nvPr/>
        </p:nvSpPr>
        <p:spPr>
          <a:xfrm>
            <a:off x="1351360" y="1127750"/>
            <a:ext cx="1008112" cy="252028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Freeform: Shape 6">
            <a:extLst>
              <a:ext uri="{FF2B5EF4-FFF2-40B4-BE49-F238E27FC236}">
                <a16:creationId xmlns:a16="http://schemas.microsoft.com/office/drawing/2014/main" id="{73EF9AC5-A692-C80C-5884-EC38137A86A7}"/>
              </a:ext>
            </a:extLst>
          </p:cNvPr>
          <p:cNvSpPr/>
          <p:nvPr/>
        </p:nvSpPr>
        <p:spPr>
          <a:xfrm>
            <a:off x="2359472" y="1127750"/>
            <a:ext cx="1440160" cy="2520280"/>
          </a:xfrm>
          <a:custGeom>
            <a:avLst/>
            <a:gdLst>
              <a:gd name="connsiteX0" fmla="*/ 0 w 1440160"/>
              <a:gd name="connsiteY0" fmla="*/ 0 h 2520280"/>
              <a:gd name="connsiteX1" fmla="*/ 1440160 w 1440160"/>
              <a:gd name="connsiteY1" fmla="*/ 0 h 2520280"/>
              <a:gd name="connsiteX2" fmla="*/ 1440160 w 1440160"/>
              <a:gd name="connsiteY2" fmla="*/ 612068 h 2520280"/>
              <a:gd name="connsiteX3" fmla="*/ 792088 w 1440160"/>
              <a:gd name="connsiteY3" fmla="*/ 1260140 h 2520280"/>
              <a:gd name="connsiteX4" fmla="*/ 1440160 w 1440160"/>
              <a:gd name="connsiteY4" fmla="*/ 1908212 h 2520280"/>
              <a:gd name="connsiteX5" fmla="*/ 1440160 w 1440160"/>
              <a:gd name="connsiteY5" fmla="*/ 2520280 h 2520280"/>
              <a:gd name="connsiteX6" fmla="*/ 0 w 1440160"/>
              <a:gd name="connsiteY6" fmla="*/ 2520280 h 2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2520280">
                <a:moveTo>
                  <a:pt x="0" y="0"/>
                </a:moveTo>
                <a:lnTo>
                  <a:pt x="1440160" y="0"/>
                </a:lnTo>
                <a:lnTo>
                  <a:pt x="1440160" y="612068"/>
                </a:lnTo>
                <a:cubicBezTo>
                  <a:pt x="1082240" y="612068"/>
                  <a:pt x="792088" y="902220"/>
                  <a:pt x="792088" y="1260140"/>
                </a:cubicBezTo>
                <a:cubicBezTo>
                  <a:pt x="792088" y="1618060"/>
                  <a:pt x="1082240" y="1908212"/>
                  <a:pt x="1440160" y="1908212"/>
                </a:cubicBezTo>
                <a:lnTo>
                  <a:pt x="1440160" y="2520280"/>
                </a:lnTo>
                <a:lnTo>
                  <a:pt x="0" y="252028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10" name="TextBox 9">
            <a:extLst>
              <a:ext uri="{FF2B5EF4-FFF2-40B4-BE49-F238E27FC236}">
                <a16:creationId xmlns:a16="http://schemas.microsoft.com/office/drawing/2014/main" id="{F09C1983-73BF-DEB3-63C1-A5D5B97DA968}"/>
              </a:ext>
            </a:extLst>
          </p:cNvPr>
          <p:cNvSpPr txBox="1"/>
          <p:nvPr/>
        </p:nvSpPr>
        <p:spPr>
          <a:xfrm rot="16200000">
            <a:off x="3099092" y="2151295"/>
            <a:ext cx="926857" cy="369332"/>
          </a:xfrm>
          <a:prstGeom prst="rect">
            <a:avLst/>
          </a:prstGeom>
          <a:noFill/>
        </p:spPr>
        <p:txBody>
          <a:bodyPr wrap="none" rtlCol="0">
            <a:spAutoFit/>
          </a:bodyPr>
          <a:lstStyle/>
          <a:p>
            <a:r>
              <a:rPr lang="en-GB" b="1" noProof="0" dirty="0">
                <a:solidFill>
                  <a:schemeClr val="bg1"/>
                </a:solidFill>
              </a:rPr>
              <a:t>Coolant</a:t>
            </a:r>
          </a:p>
        </p:txBody>
      </p:sp>
      <p:sp>
        <p:nvSpPr>
          <p:cNvPr id="11" name="TextBox 10">
            <a:extLst>
              <a:ext uri="{FF2B5EF4-FFF2-40B4-BE49-F238E27FC236}">
                <a16:creationId xmlns:a16="http://schemas.microsoft.com/office/drawing/2014/main" id="{3E0DF1A1-3D4A-E812-58EE-A647C33B5228}"/>
              </a:ext>
            </a:extLst>
          </p:cNvPr>
          <p:cNvSpPr txBox="1"/>
          <p:nvPr/>
        </p:nvSpPr>
        <p:spPr>
          <a:xfrm>
            <a:off x="2545046" y="1288900"/>
            <a:ext cx="1089850" cy="369332"/>
          </a:xfrm>
          <a:prstGeom prst="rect">
            <a:avLst/>
          </a:prstGeom>
          <a:noFill/>
        </p:spPr>
        <p:txBody>
          <a:bodyPr wrap="none" rtlCol="0">
            <a:spAutoFit/>
          </a:bodyPr>
          <a:lstStyle/>
          <a:p>
            <a:r>
              <a:rPr lang="en-GB" b="1" noProof="0" dirty="0"/>
              <a:t>Heat-sink</a:t>
            </a:r>
          </a:p>
        </p:txBody>
      </p:sp>
      <p:sp>
        <p:nvSpPr>
          <p:cNvPr id="13" name="TextBox 12">
            <a:extLst>
              <a:ext uri="{FF2B5EF4-FFF2-40B4-BE49-F238E27FC236}">
                <a16:creationId xmlns:a16="http://schemas.microsoft.com/office/drawing/2014/main" id="{E86056CA-CAF8-D01B-E2E1-642598691627}"/>
              </a:ext>
            </a:extLst>
          </p:cNvPr>
          <p:cNvSpPr txBox="1"/>
          <p:nvPr/>
        </p:nvSpPr>
        <p:spPr>
          <a:xfrm rot="16200000">
            <a:off x="1395587" y="2203223"/>
            <a:ext cx="798617" cy="369332"/>
          </a:xfrm>
          <a:prstGeom prst="rect">
            <a:avLst/>
          </a:prstGeom>
          <a:noFill/>
        </p:spPr>
        <p:txBody>
          <a:bodyPr wrap="none" rtlCol="0">
            <a:spAutoFit/>
          </a:bodyPr>
          <a:lstStyle/>
          <a:p>
            <a:r>
              <a:rPr lang="en-GB" b="1" noProof="0" dirty="0">
                <a:solidFill>
                  <a:schemeClr val="bg1"/>
                </a:solidFill>
              </a:rPr>
              <a:t>Armor</a:t>
            </a:r>
          </a:p>
        </p:txBody>
      </p:sp>
      <p:sp>
        <p:nvSpPr>
          <p:cNvPr id="15" name="Rectangle 14">
            <a:extLst>
              <a:ext uri="{FF2B5EF4-FFF2-40B4-BE49-F238E27FC236}">
                <a16:creationId xmlns:a16="http://schemas.microsoft.com/office/drawing/2014/main" id="{ADD212AD-5BB1-F1BD-54AD-0A0B8D119390}"/>
              </a:ext>
            </a:extLst>
          </p:cNvPr>
          <p:cNvSpPr/>
          <p:nvPr/>
        </p:nvSpPr>
        <p:spPr>
          <a:xfrm>
            <a:off x="199232" y="1127750"/>
            <a:ext cx="1152128" cy="2520280"/>
          </a:xfrm>
          <a:prstGeom prst="rect">
            <a:avLst/>
          </a:prstGeom>
          <a:gradFill flip="none" rotWithShape="1">
            <a:gsLst>
              <a:gs pos="0">
                <a:srgbClr val="E99FEB"/>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TextBox 15">
            <a:extLst>
              <a:ext uri="{FF2B5EF4-FFF2-40B4-BE49-F238E27FC236}">
                <a16:creationId xmlns:a16="http://schemas.microsoft.com/office/drawing/2014/main" id="{5F4D7836-6785-036D-B51C-C51E8005B17A}"/>
              </a:ext>
            </a:extLst>
          </p:cNvPr>
          <p:cNvSpPr txBox="1"/>
          <p:nvPr/>
        </p:nvSpPr>
        <p:spPr>
          <a:xfrm rot="16200000">
            <a:off x="-589269" y="2181772"/>
            <a:ext cx="2155077" cy="369332"/>
          </a:xfrm>
          <a:prstGeom prst="rect">
            <a:avLst/>
          </a:prstGeom>
          <a:noFill/>
        </p:spPr>
        <p:txBody>
          <a:bodyPr wrap="none" rtlCol="0">
            <a:spAutoFit/>
          </a:bodyPr>
          <a:lstStyle/>
          <a:p>
            <a:r>
              <a:rPr lang="en-GB" b="1" noProof="0" dirty="0">
                <a:solidFill>
                  <a:srgbClr val="0070C0"/>
                </a:solidFill>
              </a:rPr>
              <a:t>Plasma/gas/neutrals</a:t>
            </a:r>
          </a:p>
        </p:txBody>
      </p:sp>
      <p:sp>
        <p:nvSpPr>
          <p:cNvPr id="17" name="TextBox 16">
            <a:extLst>
              <a:ext uri="{FF2B5EF4-FFF2-40B4-BE49-F238E27FC236}">
                <a16:creationId xmlns:a16="http://schemas.microsoft.com/office/drawing/2014/main" id="{DD0BC518-5ABB-2767-7CCF-EADE47A1DC3F}"/>
              </a:ext>
            </a:extLst>
          </p:cNvPr>
          <p:cNvSpPr txBox="1"/>
          <p:nvPr/>
        </p:nvSpPr>
        <p:spPr>
          <a:xfrm>
            <a:off x="0" y="623669"/>
            <a:ext cx="6557564" cy="369332"/>
          </a:xfrm>
          <a:prstGeom prst="rect">
            <a:avLst/>
          </a:prstGeom>
          <a:noFill/>
        </p:spPr>
        <p:txBody>
          <a:bodyPr wrap="none" rtlCol="0">
            <a:spAutoFit/>
          </a:bodyPr>
          <a:lstStyle/>
          <a:p>
            <a:pPr marL="285750" indent="-285750">
              <a:buFont typeface="Wingdings" panose="05000000000000000000" pitchFamily="2" charset="2"/>
              <a:buChar char="v"/>
            </a:pPr>
            <a:r>
              <a:rPr lang="en-GB" noProof="0" dirty="0"/>
              <a:t>Transition of different sources of D/T through </a:t>
            </a:r>
            <a:r>
              <a:rPr lang="en-GB" b="1" noProof="0" dirty="0"/>
              <a:t>different interfaces</a:t>
            </a:r>
          </a:p>
        </p:txBody>
      </p:sp>
      <p:sp>
        <p:nvSpPr>
          <p:cNvPr id="18" name="TextBox 17">
            <a:extLst>
              <a:ext uri="{FF2B5EF4-FFF2-40B4-BE49-F238E27FC236}">
                <a16:creationId xmlns:a16="http://schemas.microsoft.com/office/drawing/2014/main" id="{FDA7B5D8-C681-3016-51C4-16E149B4B544}"/>
              </a:ext>
            </a:extLst>
          </p:cNvPr>
          <p:cNvSpPr txBox="1"/>
          <p:nvPr/>
        </p:nvSpPr>
        <p:spPr>
          <a:xfrm>
            <a:off x="4179542" y="871563"/>
            <a:ext cx="4561057" cy="2784737"/>
          </a:xfrm>
          <a:prstGeom prst="rect">
            <a:avLst/>
          </a:prstGeom>
          <a:noFill/>
        </p:spPr>
        <p:txBody>
          <a:bodyPr wrap="none" rtlCol="0">
            <a:spAutoFit/>
          </a:bodyPr>
          <a:lstStyle/>
          <a:p>
            <a:pPr marL="285750" indent="-285750">
              <a:lnSpc>
                <a:spcPct val="200000"/>
              </a:lnSpc>
              <a:buFont typeface="Wingdings" panose="05000000000000000000" pitchFamily="2" charset="2"/>
              <a:buChar char="q"/>
            </a:pPr>
            <a:r>
              <a:rPr lang="en-GB" b="1" noProof="0" dirty="0">
                <a:solidFill>
                  <a:srgbClr val="00B050"/>
                </a:solidFill>
              </a:rPr>
              <a:t>Ions/metal: Implantation source</a:t>
            </a:r>
          </a:p>
          <a:p>
            <a:pPr marL="285750" indent="-285750">
              <a:lnSpc>
                <a:spcPct val="200000"/>
              </a:lnSpc>
              <a:buFont typeface="Wingdings" panose="05000000000000000000" pitchFamily="2" charset="2"/>
              <a:buChar char="q"/>
            </a:pPr>
            <a:r>
              <a:rPr lang="en-GB" b="1" noProof="0" dirty="0">
                <a:solidFill>
                  <a:srgbClr val="00B050"/>
                </a:solidFill>
              </a:rPr>
              <a:t>Gas/metal: Sievert‘s law</a:t>
            </a:r>
          </a:p>
          <a:p>
            <a:pPr marL="285750" indent="-285750">
              <a:lnSpc>
                <a:spcPct val="200000"/>
              </a:lnSpc>
              <a:buFont typeface="Wingdings" panose="05000000000000000000" pitchFamily="2" charset="2"/>
              <a:buChar char="q"/>
            </a:pPr>
            <a:r>
              <a:rPr lang="en-GB" b="1" noProof="0" dirty="0">
                <a:solidFill>
                  <a:srgbClr val="FFC000"/>
                </a:solidFill>
              </a:rPr>
              <a:t>Atoms/metal: Complex energy landscape</a:t>
            </a:r>
          </a:p>
          <a:p>
            <a:pPr marL="285750" indent="-285750">
              <a:lnSpc>
                <a:spcPct val="200000"/>
              </a:lnSpc>
              <a:buFont typeface="Wingdings" panose="05000000000000000000" pitchFamily="2" charset="2"/>
              <a:buChar char="q"/>
            </a:pPr>
            <a:r>
              <a:rPr lang="en-GB" b="1" noProof="0" dirty="0">
                <a:solidFill>
                  <a:srgbClr val="00B050"/>
                </a:solidFill>
              </a:rPr>
              <a:t>Metal/metal: </a:t>
            </a:r>
            <a:r>
              <a:rPr lang="en-GB" b="1" noProof="0" dirty="0" err="1">
                <a:solidFill>
                  <a:srgbClr val="00B050"/>
                </a:solidFill>
              </a:rPr>
              <a:t>Thermodyn</a:t>
            </a:r>
            <a:r>
              <a:rPr lang="en-GB" b="1" noProof="0" dirty="0">
                <a:solidFill>
                  <a:srgbClr val="00B050"/>
                </a:solidFill>
              </a:rPr>
              <a:t>. </a:t>
            </a:r>
            <a:r>
              <a:rPr lang="en-GB" b="1" noProof="0" dirty="0" err="1">
                <a:solidFill>
                  <a:srgbClr val="00B050"/>
                </a:solidFill>
              </a:rPr>
              <a:t>Equil</a:t>
            </a:r>
            <a:r>
              <a:rPr lang="en-GB" b="1" noProof="0" dirty="0">
                <a:solidFill>
                  <a:srgbClr val="00B050"/>
                </a:solidFill>
              </a:rPr>
              <a:t>. </a:t>
            </a:r>
          </a:p>
          <a:p>
            <a:pPr marL="285750" indent="-285750">
              <a:lnSpc>
                <a:spcPct val="200000"/>
              </a:lnSpc>
              <a:buFont typeface="Wingdings" panose="05000000000000000000" pitchFamily="2" charset="2"/>
              <a:buChar char="q"/>
            </a:pPr>
            <a:r>
              <a:rPr lang="en-GB" b="1" noProof="0" dirty="0">
                <a:solidFill>
                  <a:srgbClr val="FF0000"/>
                </a:solidFill>
              </a:rPr>
              <a:t>Metal/water: Henry‘s law vs. Sievert‘s law?</a:t>
            </a:r>
          </a:p>
        </p:txBody>
      </p:sp>
      <p:sp>
        <p:nvSpPr>
          <p:cNvPr id="19" name="TextBox 18">
            <a:extLst>
              <a:ext uri="{FF2B5EF4-FFF2-40B4-BE49-F238E27FC236}">
                <a16:creationId xmlns:a16="http://schemas.microsoft.com/office/drawing/2014/main" id="{6F37233D-B1D2-8FA9-DF98-591CD0E28584}"/>
              </a:ext>
            </a:extLst>
          </p:cNvPr>
          <p:cNvSpPr txBox="1"/>
          <p:nvPr/>
        </p:nvSpPr>
        <p:spPr>
          <a:xfrm>
            <a:off x="1691680" y="3867894"/>
            <a:ext cx="5088381" cy="923330"/>
          </a:xfrm>
          <a:prstGeom prst="rect">
            <a:avLst/>
          </a:prstGeom>
          <a:noFill/>
        </p:spPr>
        <p:txBody>
          <a:bodyPr wrap="none" rtlCol="0">
            <a:spAutoFit/>
          </a:bodyPr>
          <a:lstStyle/>
          <a:p>
            <a:r>
              <a:rPr lang="en-GB" b="1" noProof="0" dirty="0">
                <a:solidFill>
                  <a:srgbClr val="00B050"/>
                </a:solidFill>
              </a:rPr>
              <a:t>Green model &amp; parameters available</a:t>
            </a:r>
          </a:p>
          <a:p>
            <a:r>
              <a:rPr lang="en-GB" b="1" noProof="0" dirty="0">
                <a:solidFill>
                  <a:srgbClr val="FFC000"/>
                </a:solidFill>
              </a:rPr>
              <a:t>Yellow model is there but parameters are „unclear“</a:t>
            </a:r>
          </a:p>
          <a:p>
            <a:r>
              <a:rPr lang="en-GB" b="1" noProof="0" dirty="0">
                <a:solidFill>
                  <a:srgbClr val="FF0000"/>
                </a:solidFill>
              </a:rPr>
              <a:t>Red: Not sure about model or parameters</a:t>
            </a:r>
          </a:p>
        </p:txBody>
      </p:sp>
      <p:sp>
        <p:nvSpPr>
          <p:cNvPr id="5" name="Rectangle 4">
            <a:extLst>
              <a:ext uri="{FF2B5EF4-FFF2-40B4-BE49-F238E27FC236}">
                <a16:creationId xmlns:a16="http://schemas.microsoft.com/office/drawing/2014/main" id="{7ED60B3A-E4FA-BF64-D07C-FBA3D5E0C098}"/>
              </a:ext>
            </a:extLst>
          </p:cNvPr>
          <p:cNvSpPr/>
          <p:nvPr/>
        </p:nvSpPr>
        <p:spPr>
          <a:xfrm>
            <a:off x="2339752" y="1127750"/>
            <a:ext cx="152849" cy="252028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Box 7">
            <a:extLst>
              <a:ext uri="{FF2B5EF4-FFF2-40B4-BE49-F238E27FC236}">
                <a16:creationId xmlns:a16="http://schemas.microsoft.com/office/drawing/2014/main" id="{A6A02ED1-C0E6-1FA0-E333-1D4E7FEFED8A}"/>
              </a:ext>
            </a:extLst>
          </p:cNvPr>
          <p:cNvSpPr txBox="1"/>
          <p:nvPr/>
        </p:nvSpPr>
        <p:spPr>
          <a:xfrm rot="16200000">
            <a:off x="1532246" y="2274980"/>
            <a:ext cx="1742336" cy="307777"/>
          </a:xfrm>
          <a:prstGeom prst="rect">
            <a:avLst/>
          </a:prstGeom>
          <a:noFill/>
        </p:spPr>
        <p:txBody>
          <a:bodyPr wrap="none" rtlCol="0">
            <a:spAutoFit/>
          </a:bodyPr>
          <a:lstStyle/>
          <a:p>
            <a:r>
              <a:rPr lang="en-GB" sz="1400" noProof="0" dirty="0"/>
              <a:t>?Permeation barrier?</a:t>
            </a:r>
          </a:p>
        </p:txBody>
      </p:sp>
    </p:spTree>
    <p:extLst>
      <p:ext uri="{BB962C8B-B14F-4D97-AF65-F5344CB8AC3E}">
        <p14:creationId xmlns:p14="http://schemas.microsoft.com/office/powerpoint/2010/main" val="102074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808A-BC50-436D-644C-090ED4317B18}"/>
              </a:ext>
            </a:extLst>
          </p:cNvPr>
          <p:cNvSpPr>
            <a:spLocks noGrp="1"/>
          </p:cNvSpPr>
          <p:nvPr>
            <p:ph type="title"/>
          </p:nvPr>
        </p:nvSpPr>
        <p:spPr/>
        <p:txBody>
          <a:bodyPr/>
          <a:lstStyle/>
          <a:p>
            <a:r>
              <a:rPr lang="en-GB" noProof="0" dirty="0"/>
              <a:t>Transport from Plasma to coolant</a:t>
            </a:r>
          </a:p>
        </p:txBody>
      </p:sp>
      <p:sp>
        <p:nvSpPr>
          <p:cNvPr id="3" name="Footer Placeholder 2">
            <a:extLst>
              <a:ext uri="{FF2B5EF4-FFF2-40B4-BE49-F238E27FC236}">
                <a16:creationId xmlns:a16="http://schemas.microsoft.com/office/drawing/2014/main" id="{432D71E4-0504-3571-01CE-A512A5E32561}"/>
              </a:ext>
            </a:extLst>
          </p:cNvPr>
          <p:cNvSpPr>
            <a:spLocks noGrp="1"/>
          </p:cNvSpPr>
          <p:nvPr>
            <p:ph type="ftr" sz="quarter" idx="11"/>
          </p:nvPr>
        </p:nvSpPr>
        <p:spPr/>
        <p:txBody>
          <a:bodyPr/>
          <a:lstStyle/>
          <a:p>
            <a:pPr algn="r"/>
            <a:r>
              <a:rPr lang="en-GB" noProof="0" dirty="0"/>
              <a:t>K. Schmid| WPPWIE Project Meeting  | Prag | 25.03.2025 | Page </a:t>
            </a:r>
            <a:fld id="{6A6D9FA1-99C7-4910-8E32-B85D378B0060}" type="slidenum">
              <a:rPr lang="en-GB" noProof="0" smtClean="0"/>
              <a:pPr algn="r"/>
              <a:t>5</a:t>
            </a:fld>
            <a:endParaRPr lang="en-GB" noProof="0" dirty="0"/>
          </a:p>
        </p:txBody>
      </p:sp>
      <p:grpSp>
        <p:nvGrpSpPr>
          <p:cNvPr id="23" name="Group 22">
            <a:extLst>
              <a:ext uri="{FF2B5EF4-FFF2-40B4-BE49-F238E27FC236}">
                <a16:creationId xmlns:a16="http://schemas.microsoft.com/office/drawing/2014/main" id="{037FC32C-1355-E932-6A53-15D1862ABA83}"/>
              </a:ext>
            </a:extLst>
          </p:cNvPr>
          <p:cNvGrpSpPr/>
          <p:nvPr/>
        </p:nvGrpSpPr>
        <p:grpSpPr>
          <a:xfrm rot="5400000">
            <a:off x="693478" y="439711"/>
            <a:ext cx="1440160" cy="2520280"/>
            <a:chOff x="395536" y="987574"/>
            <a:chExt cx="1440160" cy="2520280"/>
          </a:xfrm>
        </p:grpSpPr>
        <p:sp>
          <p:nvSpPr>
            <p:cNvPr id="4" name="Rectangle 3">
              <a:extLst>
                <a:ext uri="{FF2B5EF4-FFF2-40B4-BE49-F238E27FC236}">
                  <a16:creationId xmlns:a16="http://schemas.microsoft.com/office/drawing/2014/main" id="{C1CC2608-FC8A-5802-8553-5020AB2F687E}"/>
                </a:ext>
              </a:extLst>
            </p:cNvPr>
            <p:cNvSpPr/>
            <p:nvPr/>
          </p:nvSpPr>
          <p:spPr>
            <a:xfrm>
              <a:off x="971600" y="1491630"/>
              <a:ext cx="864096" cy="1512168"/>
            </a:xfrm>
            <a:prstGeom prst="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Freeform: Shape 4">
              <a:extLst>
                <a:ext uri="{FF2B5EF4-FFF2-40B4-BE49-F238E27FC236}">
                  <a16:creationId xmlns:a16="http://schemas.microsoft.com/office/drawing/2014/main" id="{67CF6DD7-92EA-9C4D-01D8-7381CED6BA34}"/>
                </a:ext>
              </a:extLst>
            </p:cNvPr>
            <p:cNvSpPr/>
            <p:nvPr/>
          </p:nvSpPr>
          <p:spPr>
            <a:xfrm>
              <a:off x="395536" y="987574"/>
              <a:ext cx="1440160" cy="2520280"/>
            </a:xfrm>
            <a:custGeom>
              <a:avLst/>
              <a:gdLst>
                <a:gd name="connsiteX0" fmla="*/ 0 w 1440160"/>
                <a:gd name="connsiteY0" fmla="*/ 0 h 2520280"/>
                <a:gd name="connsiteX1" fmla="*/ 1440160 w 1440160"/>
                <a:gd name="connsiteY1" fmla="*/ 0 h 2520280"/>
                <a:gd name="connsiteX2" fmla="*/ 1440160 w 1440160"/>
                <a:gd name="connsiteY2" fmla="*/ 612068 h 2520280"/>
                <a:gd name="connsiteX3" fmla="*/ 792088 w 1440160"/>
                <a:gd name="connsiteY3" fmla="*/ 1260140 h 2520280"/>
                <a:gd name="connsiteX4" fmla="*/ 1440160 w 1440160"/>
                <a:gd name="connsiteY4" fmla="*/ 1908212 h 2520280"/>
                <a:gd name="connsiteX5" fmla="*/ 1440160 w 1440160"/>
                <a:gd name="connsiteY5" fmla="*/ 2520280 h 2520280"/>
                <a:gd name="connsiteX6" fmla="*/ 0 w 1440160"/>
                <a:gd name="connsiteY6" fmla="*/ 2520280 h 2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2520280">
                  <a:moveTo>
                    <a:pt x="0" y="0"/>
                  </a:moveTo>
                  <a:lnTo>
                    <a:pt x="1440160" y="0"/>
                  </a:lnTo>
                  <a:lnTo>
                    <a:pt x="1440160" y="612068"/>
                  </a:lnTo>
                  <a:cubicBezTo>
                    <a:pt x="1082240" y="612068"/>
                    <a:pt x="792088" y="902220"/>
                    <a:pt x="792088" y="1260140"/>
                  </a:cubicBezTo>
                  <a:cubicBezTo>
                    <a:pt x="792088" y="1618060"/>
                    <a:pt x="1082240" y="1908212"/>
                    <a:pt x="1440160" y="1908212"/>
                  </a:cubicBezTo>
                  <a:lnTo>
                    <a:pt x="1440160" y="2520280"/>
                  </a:lnTo>
                  <a:lnTo>
                    <a:pt x="0" y="252028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6" name="TextBox 5">
              <a:extLst>
                <a:ext uri="{FF2B5EF4-FFF2-40B4-BE49-F238E27FC236}">
                  <a16:creationId xmlns:a16="http://schemas.microsoft.com/office/drawing/2014/main" id="{AF821835-0B2D-103C-BB25-9A6B4067A6A9}"/>
                </a:ext>
              </a:extLst>
            </p:cNvPr>
            <p:cNvSpPr txBox="1"/>
            <p:nvPr/>
          </p:nvSpPr>
          <p:spPr>
            <a:xfrm rot="16200000">
              <a:off x="1135156" y="2011119"/>
              <a:ext cx="926857" cy="369332"/>
            </a:xfrm>
            <a:prstGeom prst="rect">
              <a:avLst/>
            </a:prstGeom>
            <a:noFill/>
          </p:spPr>
          <p:txBody>
            <a:bodyPr wrap="none" rtlCol="0">
              <a:spAutoFit/>
            </a:bodyPr>
            <a:lstStyle/>
            <a:p>
              <a:r>
                <a:rPr lang="en-GB" b="1" noProof="0" dirty="0">
                  <a:solidFill>
                    <a:schemeClr val="bg1"/>
                  </a:solidFill>
                </a:rPr>
                <a:t>Coolant</a:t>
              </a:r>
            </a:p>
          </p:txBody>
        </p:sp>
        <p:sp>
          <p:nvSpPr>
            <p:cNvPr id="7" name="TextBox 6">
              <a:extLst>
                <a:ext uri="{FF2B5EF4-FFF2-40B4-BE49-F238E27FC236}">
                  <a16:creationId xmlns:a16="http://schemas.microsoft.com/office/drawing/2014/main" id="{AD486E75-8CCD-0883-C4EB-456FE5E8A387}"/>
                </a:ext>
              </a:extLst>
            </p:cNvPr>
            <p:cNvSpPr txBox="1"/>
            <p:nvPr/>
          </p:nvSpPr>
          <p:spPr>
            <a:xfrm rot="16200000">
              <a:off x="303607" y="2046378"/>
              <a:ext cx="1089850" cy="369332"/>
            </a:xfrm>
            <a:prstGeom prst="rect">
              <a:avLst/>
            </a:prstGeom>
            <a:noFill/>
          </p:spPr>
          <p:txBody>
            <a:bodyPr wrap="none" rtlCol="0">
              <a:spAutoFit/>
            </a:bodyPr>
            <a:lstStyle/>
            <a:p>
              <a:r>
                <a:rPr lang="en-GB" b="1" noProof="0" dirty="0"/>
                <a:t>Heat-sink</a:t>
              </a:r>
            </a:p>
          </p:txBody>
        </p: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46CBC03-F576-D58E-3CD7-13A378572846}"/>
                  </a:ext>
                </a:extLst>
              </p:cNvPr>
              <p:cNvSpPr txBox="1"/>
              <p:nvPr/>
            </p:nvSpPr>
            <p:spPr>
              <a:xfrm>
                <a:off x="2771800" y="1052711"/>
                <a:ext cx="2917978" cy="974369"/>
              </a:xfrm>
              <a:prstGeom prst="rect">
                <a:avLst/>
              </a:prstGeom>
              <a:noFill/>
            </p:spPr>
            <p:txBody>
              <a:bodyPr wrap="none" rtlCol="0">
                <a:spAutoFit/>
              </a:bodyPr>
              <a:lstStyle/>
              <a:p>
                <a14:m>
                  <m:oMath xmlns:m="http://schemas.openxmlformats.org/officeDocument/2006/math">
                    <m:sSub>
                      <m:sSubPr>
                        <m:ctrlPr>
                          <a:rPr lang="en-GB" sz="1400" i="1" noProof="0" smtClean="0">
                            <a:latin typeface="Cambria Math" panose="02040503050406030204" pitchFamily="18" charset="0"/>
                          </a:rPr>
                        </m:ctrlPr>
                      </m:sSubPr>
                      <m:e>
                        <m:r>
                          <a:rPr lang="en-GB" sz="1400" b="0" i="1" noProof="0" smtClean="0">
                            <a:latin typeface="Cambria Math" panose="02040503050406030204" pitchFamily="18" charset="0"/>
                          </a:rPr>
                          <m:t>𝐶</m:t>
                        </m:r>
                      </m:e>
                      <m:sub>
                        <m:r>
                          <a:rPr lang="en-GB" sz="1400" b="0" i="1" noProof="0" smtClean="0">
                            <a:latin typeface="Cambria Math" panose="02040503050406030204" pitchFamily="18" charset="0"/>
                          </a:rPr>
                          <m:t>𝑀𝑒𝑡𝑎𝑙</m:t>
                        </m:r>
                      </m:sub>
                    </m:sSub>
                    <m:r>
                      <a:rPr lang="en-GB" sz="1400" b="0" i="1" noProof="0" smtClean="0">
                        <a:latin typeface="Cambria Math" panose="02040503050406030204" pitchFamily="18" charset="0"/>
                      </a:rPr>
                      <m:t>=</m:t>
                    </m:r>
                    <m:r>
                      <a:rPr lang="en-GB" sz="1400" b="0" i="1" noProof="0" smtClean="0">
                        <a:latin typeface="Cambria Math" panose="02040503050406030204" pitchFamily="18" charset="0"/>
                      </a:rPr>
                      <m:t>𝑆</m:t>
                    </m:r>
                    <m:d>
                      <m:dPr>
                        <m:ctrlPr>
                          <a:rPr lang="en-GB" sz="1400" b="0" i="1" noProof="0" smtClean="0">
                            <a:latin typeface="Cambria Math" panose="02040503050406030204" pitchFamily="18" charset="0"/>
                          </a:rPr>
                        </m:ctrlPr>
                      </m:dPr>
                      <m:e>
                        <m:r>
                          <a:rPr lang="en-GB" sz="1400" b="0" i="1" noProof="0" smtClean="0">
                            <a:latin typeface="Cambria Math" panose="02040503050406030204" pitchFamily="18" charset="0"/>
                          </a:rPr>
                          <m:t>𝑇</m:t>
                        </m:r>
                      </m:e>
                    </m:d>
                    <m:r>
                      <a:rPr lang="en-GB" sz="1400" b="0" i="1" noProof="0" smtClean="0">
                        <a:latin typeface="Cambria Math" panose="02040503050406030204" pitchFamily="18" charset="0"/>
                        <a:ea typeface="Cambria Math" panose="02040503050406030204" pitchFamily="18" charset="0"/>
                      </a:rPr>
                      <m:t>×</m:t>
                    </m:r>
                    <m:rad>
                      <m:radPr>
                        <m:degHide m:val="on"/>
                        <m:ctrlPr>
                          <a:rPr lang="en-GB" sz="1400" b="0" i="1" noProof="0" smtClean="0">
                            <a:latin typeface="Cambria Math" panose="02040503050406030204" pitchFamily="18" charset="0"/>
                            <a:ea typeface="Cambria Math" panose="02040503050406030204" pitchFamily="18" charset="0"/>
                          </a:rPr>
                        </m:ctrlPr>
                      </m:radPr>
                      <m:deg/>
                      <m:e>
                        <m:r>
                          <a:rPr lang="en-GB" sz="1400" b="0" i="1" noProof="0" smtClean="0">
                            <a:latin typeface="Cambria Math" panose="02040503050406030204" pitchFamily="18" charset="0"/>
                            <a:ea typeface="Cambria Math" panose="02040503050406030204" pitchFamily="18" charset="0"/>
                          </a:rPr>
                          <m:t>𝑃</m:t>
                        </m:r>
                      </m:e>
                    </m:rad>
                  </m:oMath>
                </a14:m>
                <a:r>
                  <a:rPr lang="en-GB" sz="1400" b="0" noProof="0" dirty="0">
                    <a:ea typeface="Cambria Math" panose="02040503050406030204" pitchFamily="18" charset="0"/>
                  </a:rPr>
                  <a:t> Sievert’s law</a:t>
                </a:r>
              </a:p>
              <a:p>
                <a:endParaRPr lang="en-GB" sz="1400" noProof="0" dirty="0"/>
              </a:p>
              <a:p>
                <a14:m>
                  <m:oMath xmlns:m="http://schemas.openxmlformats.org/officeDocument/2006/math">
                    <m:sSub>
                      <m:sSubPr>
                        <m:ctrlPr>
                          <a:rPr lang="en-GB" sz="1400" i="1" noProof="0" smtClean="0">
                            <a:latin typeface="Cambria Math" panose="02040503050406030204" pitchFamily="18" charset="0"/>
                          </a:rPr>
                        </m:ctrlPr>
                      </m:sSubPr>
                      <m:e>
                        <m:r>
                          <a:rPr lang="en-GB" sz="1400" b="0" i="1" noProof="0" smtClean="0">
                            <a:latin typeface="Cambria Math" panose="02040503050406030204" pitchFamily="18" charset="0"/>
                          </a:rPr>
                          <m:t>𝐶</m:t>
                        </m:r>
                      </m:e>
                      <m:sub>
                        <m:r>
                          <a:rPr lang="en-GB" sz="1400" b="0" i="1" noProof="0" smtClean="0">
                            <a:latin typeface="Cambria Math" panose="02040503050406030204" pitchFamily="18" charset="0"/>
                          </a:rPr>
                          <m:t>𝑊𝑎𝑡𝑒𝑟</m:t>
                        </m:r>
                      </m:sub>
                    </m:sSub>
                    <m:r>
                      <a:rPr lang="en-GB" sz="1400" b="0" i="1" noProof="0" smtClean="0">
                        <a:latin typeface="Cambria Math" panose="02040503050406030204" pitchFamily="18" charset="0"/>
                      </a:rPr>
                      <m:t>=</m:t>
                    </m:r>
                    <m:r>
                      <a:rPr lang="en-GB" sz="1400" i="1">
                        <a:latin typeface="Cambria Math" panose="02040503050406030204" pitchFamily="18" charset="0"/>
                      </a:rPr>
                      <m:t>𝐻𝑒𝑛𝑟𝑦</m:t>
                    </m:r>
                    <m:d>
                      <m:dPr>
                        <m:ctrlPr>
                          <a:rPr lang="en-GB" sz="1400" b="0" i="1" noProof="0" smtClean="0">
                            <a:latin typeface="Cambria Math" panose="02040503050406030204" pitchFamily="18" charset="0"/>
                          </a:rPr>
                        </m:ctrlPr>
                      </m:dPr>
                      <m:e>
                        <m:r>
                          <a:rPr lang="en-GB" sz="1400" b="0" i="1" noProof="0" smtClean="0">
                            <a:latin typeface="Cambria Math" panose="02040503050406030204" pitchFamily="18" charset="0"/>
                          </a:rPr>
                          <m:t>𝑇</m:t>
                        </m:r>
                      </m:e>
                    </m:d>
                    <m:r>
                      <a:rPr lang="en-GB" sz="1400" b="0" i="1" noProof="0" smtClean="0">
                        <a:latin typeface="Cambria Math" panose="02040503050406030204" pitchFamily="18" charset="0"/>
                        <a:ea typeface="Cambria Math" panose="02040503050406030204" pitchFamily="18" charset="0"/>
                      </a:rPr>
                      <m:t>×</m:t>
                    </m:r>
                    <m:r>
                      <a:rPr lang="en-GB" sz="1400" b="0" i="1" noProof="0" smtClean="0">
                        <a:latin typeface="Cambria Math" panose="02040503050406030204" pitchFamily="18" charset="0"/>
                        <a:ea typeface="Cambria Math" panose="02040503050406030204" pitchFamily="18" charset="0"/>
                      </a:rPr>
                      <m:t>𝑃</m:t>
                    </m:r>
                  </m:oMath>
                </a14:m>
                <a:r>
                  <a:rPr lang="en-GB" sz="1400" b="0" noProof="0" dirty="0">
                    <a:ea typeface="Cambria Math" panose="02040503050406030204" pitchFamily="18" charset="0"/>
                  </a:rPr>
                  <a:t> Henry’s law</a:t>
                </a:r>
              </a:p>
              <a:p>
                <a:endParaRPr lang="en-GB" sz="1400" noProof="0" dirty="0"/>
              </a:p>
            </p:txBody>
          </p:sp>
        </mc:Choice>
        <mc:Fallback>
          <p:sp>
            <p:nvSpPr>
              <p:cNvPr id="8" name="TextBox 7">
                <a:extLst>
                  <a:ext uri="{FF2B5EF4-FFF2-40B4-BE49-F238E27FC236}">
                    <a16:creationId xmlns:a16="http://schemas.microsoft.com/office/drawing/2014/main" id="{046CBC03-F576-D58E-3CD7-13A378572846}"/>
                  </a:ext>
                </a:extLst>
              </p:cNvPr>
              <p:cNvSpPr txBox="1">
                <a:spLocks noRot="1" noChangeAspect="1" noMove="1" noResize="1" noEditPoints="1" noAdjustHandles="1" noChangeArrowheads="1" noChangeShapeType="1" noTextEdit="1"/>
              </p:cNvSpPr>
              <p:nvPr/>
            </p:nvSpPr>
            <p:spPr>
              <a:xfrm>
                <a:off x="2771800" y="1052711"/>
                <a:ext cx="2917978" cy="974369"/>
              </a:xfrm>
              <a:prstGeom prst="rect">
                <a:avLst/>
              </a:prstGeom>
              <a:blipFill>
                <a:blip r:embed="rId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7DC0F29-2F65-691C-FEA1-7ED73108F406}"/>
                  </a:ext>
                </a:extLst>
              </p:cNvPr>
              <p:cNvSpPr txBox="1"/>
              <p:nvPr/>
            </p:nvSpPr>
            <p:spPr>
              <a:xfrm>
                <a:off x="2629964" y="1793029"/>
                <a:ext cx="2712053" cy="12049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400" i="1" noProof="0" smtClean="0">
                              <a:latin typeface="Cambria Math" panose="02040503050406030204" pitchFamily="18" charset="0"/>
                            </a:rPr>
                          </m:ctrlPr>
                        </m:sSubPr>
                        <m:e>
                          <m:r>
                            <a:rPr lang="en-GB" sz="1400" b="0" i="1" noProof="0" smtClean="0">
                              <a:latin typeface="Cambria Math" panose="02040503050406030204" pitchFamily="18" charset="0"/>
                            </a:rPr>
                            <m:t>𝐶</m:t>
                          </m:r>
                        </m:e>
                        <m:sub>
                          <m:r>
                            <a:rPr lang="en-GB" sz="1400" b="0" i="1" noProof="0" smtClean="0">
                              <a:latin typeface="Cambria Math" panose="02040503050406030204" pitchFamily="18" charset="0"/>
                            </a:rPr>
                            <m:t>𝑊𝑎𝑡𝑒𝑟</m:t>
                          </m:r>
                        </m:sub>
                      </m:sSub>
                      <m:r>
                        <a:rPr lang="en-GB" sz="1400" b="0" i="1" noProof="0" smtClean="0">
                          <a:latin typeface="Cambria Math" panose="02040503050406030204" pitchFamily="18" charset="0"/>
                        </a:rPr>
                        <m:t>=</m:t>
                      </m:r>
                      <m:f>
                        <m:fPr>
                          <m:ctrlPr>
                            <a:rPr lang="en-GB" sz="1400" i="1" noProof="0">
                              <a:latin typeface="Cambria Math" panose="02040503050406030204" pitchFamily="18" charset="0"/>
                            </a:rPr>
                          </m:ctrlPr>
                        </m:fPr>
                        <m:num>
                          <m:r>
                            <a:rPr lang="en-GB" sz="1400" i="1" noProof="0">
                              <a:latin typeface="Cambria Math" panose="02040503050406030204" pitchFamily="18" charset="0"/>
                            </a:rPr>
                            <m:t>𝐻</m:t>
                          </m:r>
                          <m:r>
                            <a:rPr lang="en-GB" sz="1400" b="0" i="1" noProof="0" smtClean="0">
                              <a:latin typeface="Cambria Math" panose="02040503050406030204" pitchFamily="18" charset="0"/>
                            </a:rPr>
                            <m:t>𝑒𝑛𝑟𝑦</m:t>
                          </m:r>
                          <m:d>
                            <m:dPr>
                              <m:ctrlPr>
                                <a:rPr lang="en-GB" sz="1400" i="1" noProof="0">
                                  <a:latin typeface="Cambria Math" panose="02040503050406030204" pitchFamily="18" charset="0"/>
                                </a:rPr>
                              </m:ctrlPr>
                            </m:dPr>
                            <m:e>
                              <m:r>
                                <a:rPr lang="en-GB" sz="1400" i="1" noProof="0">
                                  <a:latin typeface="Cambria Math" panose="02040503050406030204" pitchFamily="18" charset="0"/>
                                </a:rPr>
                                <m:t>𝑇</m:t>
                              </m:r>
                            </m:e>
                          </m:d>
                        </m:num>
                        <m:den>
                          <m:sSup>
                            <m:sSupPr>
                              <m:ctrlPr>
                                <a:rPr lang="en-GB" sz="1400" i="1" noProof="0">
                                  <a:latin typeface="Cambria Math" panose="02040503050406030204" pitchFamily="18" charset="0"/>
                                </a:rPr>
                              </m:ctrlPr>
                            </m:sSupPr>
                            <m:e>
                              <m:r>
                                <a:rPr lang="en-GB" sz="1400" i="1" noProof="0">
                                  <a:latin typeface="Cambria Math" panose="02040503050406030204" pitchFamily="18" charset="0"/>
                                </a:rPr>
                                <m:t>𝑆</m:t>
                              </m:r>
                              <m:d>
                                <m:dPr>
                                  <m:ctrlPr>
                                    <a:rPr lang="en-GB" sz="1400" i="1" noProof="0">
                                      <a:latin typeface="Cambria Math" panose="02040503050406030204" pitchFamily="18" charset="0"/>
                                    </a:rPr>
                                  </m:ctrlPr>
                                </m:dPr>
                                <m:e>
                                  <m:r>
                                    <a:rPr lang="en-GB" sz="1400" i="1" noProof="0">
                                      <a:latin typeface="Cambria Math" panose="02040503050406030204" pitchFamily="18" charset="0"/>
                                    </a:rPr>
                                    <m:t>𝑇</m:t>
                                  </m:r>
                                </m:e>
                              </m:d>
                            </m:e>
                            <m:sup>
                              <m:r>
                                <a:rPr lang="en-GB" sz="1400" i="1" noProof="0">
                                  <a:latin typeface="Cambria Math" panose="02040503050406030204" pitchFamily="18" charset="0"/>
                                </a:rPr>
                                <m:t>2</m:t>
                              </m:r>
                            </m:sup>
                          </m:sSup>
                        </m:den>
                      </m:f>
                      <m:sSup>
                        <m:sSupPr>
                          <m:ctrlPr>
                            <a:rPr lang="en-GB" sz="1400" b="0" i="1" noProof="0" smtClean="0">
                              <a:latin typeface="Cambria Math" panose="02040503050406030204" pitchFamily="18" charset="0"/>
                            </a:rPr>
                          </m:ctrlPr>
                        </m:sSupPr>
                        <m:e>
                          <m:sSub>
                            <m:sSubPr>
                              <m:ctrlPr>
                                <a:rPr lang="en-GB" sz="1400" i="1" noProof="0" smtClean="0">
                                  <a:latin typeface="Cambria Math" panose="02040503050406030204" pitchFamily="18" charset="0"/>
                                </a:rPr>
                              </m:ctrlPr>
                            </m:sSubPr>
                            <m:e>
                              <m:r>
                                <a:rPr lang="en-GB" sz="1400" i="1" noProof="0">
                                  <a:latin typeface="Cambria Math" panose="02040503050406030204" pitchFamily="18" charset="0"/>
                                </a:rPr>
                                <m:t>𝐶</m:t>
                              </m:r>
                            </m:e>
                            <m:sub>
                              <m:r>
                                <a:rPr lang="en-GB" sz="1400" i="1" noProof="0">
                                  <a:latin typeface="Cambria Math" panose="02040503050406030204" pitchFamily="18" charset="0"/>
                                </a:rPr>
                                <m:t>𝑀𝑒𝑡𝑎𝑙</m:t>
                              </m:r>
                            </m:sub>
                          </m:sSub>
                        </m:e>
                        <m:sup>
                          <m:r>
                            <a:rPr lang="en-GB" sz="1400" b="0" i="1" noProof="0" smtClean="0">
                              <a:latin typeface="Cambria Math" panose="02040503050406030204" pitchFamily="18" charset="0"/>
                            </a:rPr>
                            <m:t>2</m:t>
                          </m:r>
                        </m:sup>
                      </m:sSup>
                    </m:oMath>
                  </m:oMathPara>
                </a14:m>
                <a:endParaRPr lang="en-GB" sz="1400" noProof="0" dirty="0"/>
              </a:p>
              <a:p>
                <a:pPr/>
                <a14:m>
                  <m:oMathPara xmlns:m="http://schemas.openxmlformats.org/officeDocument/2006/math">
                    <m:oMathParaPr>
                      <m:jc m:val="centerGroup"/>
                    </m:oMathParaPr>
                    <m:oMath xmlns:m="http://schemas.openxmlformats.org/officeDocument/2006/math">
                      <m:sSub>
                        <m:sSubPr>
                          <m:ctrlPr>
                            <a:rPr lang="en-GB" sz="1400" i="1" noProof="0" smtClean="0">
                              <a:latin typeface="Cambria Math" panose="02040503050406030204" pitchFamily="18" charset="0"/>
                            </a:rPr>
                          </m:ctrlPr>
                        </m:sSubPr>
                        <m:e>
                          <m:r>
                            <a:rPr lang="en-GB" sz="1400" b="0" i="1" noProof="0" smtClean="0">
                              <a:latin typeface="Cambria Math" panose="02040503050406030204" pitchFamily="18" charset="0"/>
                            </a:rPr>
                            <m:t>𝐶</m:t>
                          </m:r>
                        </m:e>
                        <m:sub>
                          <m:r>
                            <a:rPr lang="en-GB" sz="1400" b="0" i="1" noProof="0" smtClean="0">
                              <a:latin typeface="Cambria Math" panose="02040503050406030204" pitchFamily="18" charset="0"/>
                            </a:rPr>
                            <m:t>𝐸𝑈𝑅𝑂𝐹𝐸𝑅</m:t>
                          </m:r>
                        </m:sub>
                      </m:sSub>
                      <m:r>
                        <a:rPr lang="en-GB" sz="1400" b="0" i="1" noProof="0" smtClean="0">
                          <a:latin typeface="Cambria Math" panose="02040503050406030204" pitchFamily="18" charset="0"/>
                        </a:rPr>
                        <m:t>=</m:t>
                      </m:r>
                      <m:f>
                        <m:fPr>
                          <m:ctrlPr>
                            <a:rPr lang="en-GB" sz="1400" i="1" noProof="0">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𝑆</m:t>
                              </m:r>
                            </m:e>
                            <m:sub>
                              <m:r>
                                <a:rPr lang="en-GB" sz="1400" i="1">
                                  <a:latin typeface="Cambria Math" panose="02040503050406030204" pitchFamily="18" charset="0"/>
                                </a:rPr>
                                <m:t>𝐸𝑈𝑅𝑂𝐹𝐸𝑅</m:t>
                              </m:r>
                            </m:sub>
                          </m:sSub>
                        </m:num>
                        <m:den>
                          <m:sSub>
                            <m:sSubPr>
                              <m:ctrlPr>
                                <a:rPr lang="en-GB" sz="1400" i="1">
                                  <a:latin typeface="Cambria Math" panose="02040503050406030204" pitchFamily="18" charset="0"/>
                                </a:rPr>
                              </m:ctrlPr>
                            </m:sSubPr>
                            <m:e>
                              <m:r>
                                <a:rPr lang="en-GB" sz="1400" i="1">
                                  <a:latin typeface="Cambria Math" panose="02040503050406030204" pitchFamily="18" charset="0"/>
                                </a:rPr>
                                <m:t>𝑆</m:t>
                              </m:r>
                            </m:e>
                            <m:sub>
                              <m:r>
                                <a:rPr lang="en-GB" sz="1400" i="1">
                                  <a:latin typeface="Cambria Math" panose="02040503050406030204" pitchFamily="18" charset="0"/>
                                </a:rPr>
                                <m:t>𝑃𝑏𝐿𝑖</m:t>
                              </m:r>
                            </m:sub>
                          </m:sSub>
                        </m:den>
                      </m:f>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𝑃𝑏𝐿𝑖</m:t>
                          </m:r>
                        </m:sub>
                      </m:sSub>
                    </m:oMath>
                  </m:oMathPara>
                </a14:m>
                <a:endParaRPr lang="en-GB" sz="1400" noProof="0" dirty="0"/>
              </a:p>
              <a:p>
                <a:endParaRPr lang="en-GB" sz="1400" noProof="0" dirty="0"/>
              </a:p>
            </p:txBody>
          </p:sp>
        </mc:Choice>
        <mc:Fallback xmlns="">
          <p:sp>
            <p:nvSpPr>
              <p:cNvPr id="10" name="TextBox 9">
                <a:extLst>
                  <a:ext uri="{FF2B5EF4-FFF2-40B4-BE49-F238E27FC236}">
                    <a16:creationId xmlns:a16="http://schemas.microsoft.com/office/drawing/2014/main" id="{F7DC0F29-2F65-691C-FEA1-7ED73108F406}"/>
                  </a:ext>
                </a:extLst>
              </p:cNvPr>
              <p:cNvSpPr txBox="1">
                <a:spLocks noRot="1" noChangeAspect="1" noMove="1" noResize="1" noEditPoints="1" noAdjustHandles="1" noChangeArrowheads="1" noChangeShapeType="1" noTextEdit="1"/>
              </p:cNvSpPr>
              <p:nvPr/>
            </p:nvSpPr>
            <p:spPr>
              <a:xfrm>
                <a:off x="2629964" y="1793029"/>
                <a:ext cx="2712053" cy="1204945"/>
              </a:xfrm>
              <a:prstGeom prst="rect">
                <a:avLst/>
              </a:prstGeom>
              <a:blipFill>
                <a:blip r:embed="rId3"/>
                <a:stretch>
                  <a:fillRect/>
                </a:stretch>
              </a:blipFill>
            </p:spPr>
            <p:txBody>
              <a:bodyPr/>
              <a:lstStyle/>
              <a:p>
                <a:r>
                  <a:rPr lang="en-DE">
                    <a:noFill/>
                  </a:rPr>
                  <a:t> </a:t>
                </a:r>
              </a:p>
            </p:txBody>
          </p:sp>
        </mc:Fallback>
      </mc:AlternateContent>
      <p:sp>
        <p:nvSpPr>
          <p:cNvPr id="11" name="TextBox 10">
            <a:extLst>
              <a:ext uri="{FF2B5EF4-FFF2-40B4-BE49-F238E27FC236}">
                <a16:creationId xmlns:a16="http://schemas.microsoft.com/office/drawing/2014/main" id="{ABD74914-DE99-C710-58F6-76988EAC8654}"/>
              </a:ext>
            </a:extLst>
          </p:cNvPr>
          <p:cNvSpPr txBox="1"/>
          <p:nvPr/>
        </p:nvSpPr>
        <p:spPr>
          <a:xfrm>
            <a:off x="107504" y="595125"/>
            <a:ext cx="7137275" cy="369332"/>
          </a:xfrm>
          <a:prstGeom prst="rect">
            <a:avLst/>
          </a:prstGeom>
          <a:noFill/>
        </p:spPr>
        <p:txBody>
          <a:bodyPr wrap="none" rtlCol="0">
            <a:spAutoFit/>
          </a:bodyPr>
          <a:lstStyle/>
          <a:p>
            <a:pPr marL="285750" indent="-285750">
              <a:buFont typeface="Wingdings" panose="05000000000000000000" pitchFamily="2" charset="2"/>
              <a:buChar char="v"/>
            </a:pPr>
            <a:r>
              <a:rPr lang="en-GB" noProof="0" dirty="0"/>
              <a:t>Metal/Water equilibrium expectations: Solute concentration, Pressures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24152DC-59E0-C455-400F-9866599BA444}"/>
                  </a:ext>
                </a:extLst>
              </p:cNvPr>
              <p:cNvSpPr txBox="1"/>
              <p:nvPr/>
            </p:nvSpPr>
            <p:spPr>
              <a:xfrm>
                <a:off x="101284" y="2499657"/>
                <a:ext cx="2814532" cy="306879"/>
              </a:xfrm>
              <a:prstGeom prst="rect">
                <a:avLst/>
              </a:prstGeom>
              <a:noFill/>
            </p:spPr>
            <p:txBody>
              <a:bodyPr wrap="square">
                <a:spAutoFit/>
              </a:bodyPr>
              <a:lstStyle/>
              <a:p>
                <a14:m>
                  <m:oMath xmlns:m="http://schemas.openxmlformats.org/officeDocument/2006/math">
                    <m:sSub>
                      <m:sSubPr>
                        <m:ctrlPr>
                          <a:rPr lang="en-GB" sz="1200" b="0" i="1" noProof="0" smtClean="0">
                            <a:latin typeface="Cambria Math" panose="02040503050406030204" pitchFamily="18" charset="0"/>
                          </a:rPr>
                        </m:ctrlPr>
                      </m:sSubPr>
                      <m:e>
                        <m:r>
                          <a:rPr lang="en-GB" sz="1200" i="1">
                            <a:latin typeface="Cambria Math" panose="02040503050406030204" pitchFamily="18" charset="0"/>
                          </a:rPr>
                          <m:t>𝑆</m:t>
                        </m:r>
                      </m:e>
                      <m:sub>
                        <m:r>
                          <a:rPr lang="en-GB" sz="1200" b="0" i="1" noProof="0" smtClean="0">
                            <a:latin typeface="Cambria Math" panose="02040503050406030204" pitchFamily="18" charset="0"/>
                          </a:rPr>
                          <m:t>𝐸𝑈𝑅𝑂𝐹𝐸𝑅</m:t>
                        </m:r>
                      </m:sub>
                    </m:sSub>
                    <m:d>
                      <m:dPr>
                        <m:ctrlPr>
                          <a:rPr lang="en-GB" sz="1200" b="0" i="1" noProof="0" smtClean="0">
                            <a:latin typeface="Cambria Math" panose="02040503050406030204" pitchFamily="18" charset="0"/>
                          </a:rPr>
                        </m:ctrlPr>
                      </m:dPr>
                      <m:e>
                        <m:r>
                          <a:rPr lang="en-GB" sz="1200" b="0" i="1" noProof="0" smtClean="0">
                            <a:latin typeface="Cambria Math" panose="02040503050406030204" pitchFamily="18" charset="0"/>
                          </a:rPr>
                          <m:t>𝑇</m:t>
                        </m:r>
                      </m:e>
                    </m:d>
                    <m:r>
                      <a:rPr lang="en-GB" sz="1200" b="0" i="1" noProof="0" smtClean="0">
                        <a:latin typeface="Cambria Math" panose="02040503050406030204" pitchFamily="18" charset="0"/>
                      </a:rPr>
                      <m:t>=</m:t>
                    </m:r>
                    <m:sSup>
                      <m:sSupPr>
                        <m:ctrlPr>
                          <a:rPr lang="en-GB" sz="1200" b="0" i="1" noProof="0" smtClean="0">
                            <a:latin typeface="Cambria Math" panose="02040503050406030204" pitchFamily="18" charset="0"/>
                          </a:rPr>
                        </m:ctrlPr>
                      </m:sSupPr>
                      <m:e>
                        <m:r>
                          <a:rPr lang="en-GB" sz="1200" b="0" i="1" noProof="0" smtClean="0">
                            <a:latin typeface="Cambria Math" panose="02040503050406030204" pitchFamily="18" charset="0"/>
                          </a:rPr>
                          <m:t>1.5</m:t>
                        </m:r>
                      </m:e>
                      <m:sup>
                        <m:r>
                          <a:rPr lang="en-GB" sz="1200" b="0" i="1" noProof="0" smtClean="0">
                            <a:latin typeface="Cambria Math" panose="02040503050406030204" pitchFamily="18" charset="0"/>
                          </a:rPr>
                          <m:t>−6</m:t>
                        </m:r>
                      </m:sup>
                    </m:sSup>
                    <m:r>
                      <a:rPr lang="en-GB" sz="1200" b="0" i="1" noProof="0" smtClean="0">
                        <a:latin typeface="Cambria Math" panose="02040503050406030204" pitchFamily="18" charset="0"/>
                      </a:rPr>
                      <m:t>𝑒𝑥𝑝</m:t>
                    </m:r>
                    <m:d>
                      <m:dPr>
                        <m:ctrlPr>
                          <a:rPr lang="en-GB" sz="1200" b="0" i="1" noProof="0" smtClean="0">
                            <a:latin typeface="Cambria Math" panose="02040503050406030204" pitchFamily="18" charset="0"/>
                          </a:rPr>
                        </m:ctrlPr>
                      </m:dPr>
                      <m:e>
                        <m:f>
                          <m:fPr>
                            <m:type m:val="skw"/>
                            <m:ctrlPr>
                              <a:rPr lang="en-GB" sz="1200" i="1" noProof="0">
                                <a:latin typeface="Cambria Math" panose="02040503050406030204" pitchFamily="18" charset="0"/>
                              </a:rPr>
                            </m:ctrlPr>
                          </m:fPr>
                          <m:num>
                            <m:r>
                              <a:rPr lang="en-GB" sz="1200" b="0" i="1" noProof="0" smtClean="0">
                                <a:latin typeface="Cambria Math" panose="02040503050406030204" pitchFamily="18" charset="0"/>
                              </a:rPr>
                              <m:t>−0.238</m:t>
                            </m:r>
                          </m:num>
                          <m:den>
                            <m:sSub>
                              <m:sSubPr>
                                <m:ctrlPr>
                                  <a:rPr lang="en-GB" sz="1200" i="1" noProof="0" smtClean="0">
                                    <a:latin typeface="Cambria Math" panose="02040503050406030204" pitchFamily="18" charset="0"/>
                                  </a:rPr>
                                </m:ctrlPr>
                              </m:sSubPr>
                              <m:e>
                                <m:r>
                                  <a:rPr lang="en-GB" sz="1200" b="0" i="1" noProof="0" smtClean="0">
                                    <a:latin typeface="Cambria Math" panose="02040503050406030204" pitchFamily="18" charset="0"/>
                                  </a:rPr>
                                  <m:t>𝐾</m:t>
                                </m:r>
                              </m:e>
                              <m:sub>
                                <m:r>
                                  <a:rPr lang="en-GB" sz="1200" b="0" i="1" noProof="0" smtClean="0">
                                    <a:latin typeface="Cambria Math" panose="02040503050406030204" pitchFamily="18" charset="0"/>
                                  </a:rPr>
                                  <m:t>𝐵</m:t>
                                </m:r>
                              </m:sub>
                            </m:sSub>
                            <m:r>
                              <a:rPr lang="en-GB" sz="1200" b="0" i="1" noProof="0" smtClean="0">
                                <a:latin typeface="Cambria Math" panose="02040503050406030204" pitchFamily="18" charset="0"/>
                              </a:rPr>
                              <m:t>𝑇</m:t>
                            </m:r>
                          </m:den>
                        </m:f>
                      </m:e>
                    </m:d>
                  </m:oMath>
                </a14:m>
                <a:r>
                  <a:rPr lang="en-GB" sz="1200" noProof="0" dirty="0"/>
                  <a:t> [1]</a:t>
                </a:r>
              </a:p>
            </p:txBody>
          </p:sp>
        </mc:Choice>
        <mc:Fallback xmlns="">
          <p:sp>
            <p:nvSpPr>
              <p:cNvPr id="13" name="TextBox 12">
                <a:extLst>
                  <a:ext uri="{FF2B5EF4-FFF2-40B4-BE49-F238E27FC236}">
                    <a16:creationId xmlns:a16="http://schemas.microsoft.com/office/drawing/2014/main" id="{A24152DC-59E0-C455-400F-9866599BA444}"/>
                  </a:ext>
                </a:extLst>
              </p:cNvPr>
              <p:cNvSpPr txBox="1">
                <a:spLocks noRot="1" noChangeAspect="1" noMove="1" noResize="1" noEditPoints="1" noAdjustHandles="1" noChangeArrowheads="1" noChangeShapeType="1" noTextEdit="1"/>
              </p:cNvSpPr>
              <p:nvPr/>
            </p:nvSpPr>
            <p:spPr>
              <a:xfrm>
                <a:off x="101284" y="2499657"/>
                <a:ext cx="2814532" cy="306879"/>
              </a:xfrm>
              <a:prstGeom prst="rect">
                <a:avLst/>
              </a:prstGeom>
              <a:blipFill>
                <a:blip r:embed="rId4"/>
                <a:stretch>
                  <a:fillRect t="-112000" r="-217" b="-182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492253-E4DC-8525-6ED0-81C89A21ABFA}"/>
                  </a:ext>
                </a:extLst>
              </p:cNvPr>
              <p:cNvSpPr txBox="1"/>
              <p:nvPr/>
            </p:nvSpPr>
            <p:spPr>
              <a:xfrm>
                <a:off x="68115" y="2981870"/>
                <a:ext cx="4935933" cy="418897"/>
              </a:xfrm>
              <a:prstGeom prst="rect">
                <a:avLst/>
              </a:prstGeom>
              <a:noFill/>
            </p:spPr>
            <p:txBody>
              <a:bodyPr wrap="square">
                <a:spAutoFit/>
              </a:bodyPr>
              <a:lstStyle/>
              <a:p>
                <a14:m>
                  <m:oMath xmlns:m="http://schemas.openxmlformats.org/officeDocument/2006/math">
                    <m:r>
                      <a:rPr lang="en-GB" sz="1200" i="1" noProof="0" smtClean="0">
                        <a:latin typeface="Cambria Math" panose="02040503050406030204" pitchFamily="18" charset="0"/>
                      </a:rPr>
                      <m:t>𝐻</m:t>
                    </m:r>
                    <m:r>
                      <a:rPr lang="en-GB" sz="1200" b="0" i="1" noProof="0" smtClean="0">
                        <a:latin typeface="Cambria Math" panose="02040503050406030204" pitchFamily="18" charset="0"/>
                      </a:rPr>
                      <m:t>𝑒𝑛𝑟𝑦</m:t>
                    </m:r>
                    <m:d>
                      <m:dPr>
                        <m:ctrlPr>
                          <a:rPr lang="en-GB" sz="1200" i="1" noProof="0">
                            <a:latin typeface="Cambria Math" panose="02040503050406030204" pitchFamily="18" charset="0"/>
                          </a:rPr>
                        </m:ctrlPr>
                      </m:dPr>
                      <m:e>
                        <m:r>
                          <a:rPr lang="en-GB" sz="1200" i="1" noProof="0">
                            <a:latin typeface="Cambria Math" panose="02040503050406030204" pitchFamily="18" charset="0"/>
                          </a:rPr>
                          <m:t>𝑇</m:t>
                        </m:r>
                      </m:e>
                    </m:d>
                    <m:r>
                      <a:rPr lang="en-GB" sz="1200" b="0" i="0" noProof="0" smtClean="0">
                        <a:latin typeface="Cambria Math" panose="02040503050406030204" pitchFamily="18" charset="0"/>
                      </a:rPr>
                      <m:t>=2</m:t>
                    </m:r>
                    <m:r>
                      <a:rPr lang="en-GB" sz="1200" b="0" i="1" noProof="0" smtClean="0">
                        <a:latin typeface="Cambria Math" panose="02040503050406030204" pitchFamily="18" charset="0"/>
                        <a:ea typeface="Cambria Math" panose="02040503050406030204" pitchFamily="18" charset="0"/>
                      </a:rPr>
                      <m:t>×1.8×</m:t>
                    </m:r>
                    <m:sSup>
                      <m:sSupPr>
                        <m:ctrlPr>
                          <a:rPr lang="en-GB" sz="1200" b="0" i="1" noProof="0" smtClean="0">
                            <a:latin typeface="Cambria Math" panose="02040503050406030204" pitchFamily="18" charset="0"/>
                            <a:ea typeface="Cambria Math" panose="02040503050406030204" pitchFamily="18" charset="0"/>
                          </a:rPr>
                        </m:ctrlPr>
                      </m:sSupPr>
                      <m:e>
                        <m:r>
                          <a:rPr lang="en-GB" sz="1200" b="0" i="1" noProof="0" smtClean="0">
                            <a:latin typeface="Cambria Math" panose="02040503050406030204" pitchFamily="18" charset="0"/>
                            <a:ea typeface="Cambria Math" panose="02040503050406030204" pitchFamily="18" charset="0"/>
                          </a:rPr>
                          <m:t>10</m:t>
                        </m:r>
                      </m:e>
                      <m:sup>
                        <m:r>
                          <a:rPr lang="en-GB" sz="1200" b="0" i="1" noProof="0" smtClean="0">
                            <a:latin typeface="Cambria Math" panose="02040503050406030204" pitchFamily="18" charset="0"/>
                            <a:ea typeface="Cambria Math" panose="02040503050406030204" pitchFamily="18" charset="0"/>
                          </a:rPr>
                          <m:t>−7</m:t>
                        </m:r>
                      </m:sup>
                    </m:sSup>
                    <m:r>
                      <a:rPr lang="en-GB" sz="1200" i="1" noProof="0">
                        <a:latin typeface="Cambria Math" panose="02040503050406030204" pitchFamily="18" charset="0"/>
                      </a:rPr>
                      <m:t>𝑒𝑥𝑝</m:t>
                    </m:r>
                    <m:d>
                      <m:dPr>
                        <m:ctrlPr>
                          <a:rPr lang="en-GB" sz="1200" i="1" noProof="0" smtClean="0">
                            <a:latin typeface="Cambria Math" panose="02040503050406030204" pitchFamily="18" charset="0"/>
                          </a:rPr>
                        </m:ctrlPr>
                      </m:dPr>
                      <m:e>
                        <m:r>
                          <a:rPr lang="en-GB" sz="1200" b="0" i="1" noProof="0" smtClean="0">
                            <a:latin typeface="Cambria Math" panose="02040503050406030204" pitchFamily="18" charset="0"/>
                          </a:rPr>
                          <m:t>−</m:t>
                        </m:r>
                        <m:r>
                          <a:rPr lang="en-GB" sz="1200" i="1" noProof="0">
                            <a:latin typeface="Cambria Math" panose="02040503050406030204" pitchFamily="18" charset="0"/>
                          </a:rPr>
                          <m:t>500</m:t>
                        </m:r>
                        <m:d>
                          <m:dPr>
                            <m:ctrlPr>
                              <a:rPr lang="en-GB" sz="1200" i="1" noProof="0" smtClean="0">
                                <a:latin typeface="Cambria Math" panose="02040503050406030204" pitchFamily="18" charset="0"/>
                              </a:rPr>
                            </m:ctrlPr>
                          </m:dPr>
                          <m:e>
                            <m:f>
                              <m:fPr>
                                <m:ctrlPr>
                                  <a:rPr lang="en-GB" sz="1200" i="1" noProof="0">
                                    <a:latin typeface="Cambria Math" panose="02040503050406030204" pitchFamily="18" charset="0"/>
                                  </a:rPr>
                                </m:ctrlPr>
                              </m:fPr>
                              <m:num>
                                <m:r>
                                  <a:rPr lang="en-GB" sz="1200" i="1" noProof="0">
                                    <a:latin typeface="Cambria Math" panose="02040503050406030204" pitchFamily="18" charset="0"/>
                                  </a:rPr>
                                  <m:t>1</m:t>
                                </m:r>
                              </m:num>
                              <m:den>
                                <m:r>
                                  <a:rPr lang="en-GB" sz="1200" i="1" noProof="0">
                                    <a:latin typeface="Cambria Math" panose="02040503050406030204" pitchFamily="18" charset="0"/>
                                  </a:rPr>
                                  <m:t>𝑇</m:t>
                                </m:r>
                              </m:den>
                            </m:f>
                            <m:r>
                              <a:rPr lang="en-GB" sz="1200" i="1" noProof="0">
                                <a:latin typeface="Cambria Math" panose="02040503050406030204" pitchFamily="18" charset="0"/>
                              </a:rPr>
                              <m:t>−</m:t>
                            </m:r>
                            <m:f>
                              <m:fPr>
                                <m:ctrlPr>
                                  <a:rPr lang="en-GB" sz="1200" i="1" noProof="0">
                                    <a:latin typeface="Cambria Math" panose="02040503050406030204" pitchFamily="18" charset="0"/>
                                  </a:rPr>
                                </m:ctrlPr>
                              </m:fPr>
                              <m:num>
                                <m:r>
                                  <a:rPr lang="en-GB" sz="1200" i="1" noProof="0">
                                    <a:latin typeface="Cambria Math" panose="02040503050406030204" pitchFamily="18" charset="0"/>
                                  </a:rPr>
                                  <m:t>1</m:t>
                                </m:r>
                              </m:num>
                              <m:den>
                                <m:r>
                                  <a:rPr lang="en-GB" sz="1200" i="1" noProof="0">
                                    <a:latin typeface="Cambria Math" panose="02040503050406030204" pitchFamily="18" charset="0"/>
                                  </a:rPr>
                                  <m:t>298.15</m:t>
                                </m:r>
                              </m:den>
                            </m:f>
                          </m:e>
                        </m:d>
                      </m:e>
                    </m:d>
                  </m:oMath>
                </a14:m>
                <a:r>
                  <a:rPr lang="en-GB" sz="1200" noProof="0" dirty="0"/>
                  <a:t> [3] </a:t>
                </a:r>
              </a:p>
            </p:txBody>
          </p:sp>
        </mc:Choice>
        <mc:Fallback xmlns="">
          <p:sp>
            <p:nvSpPr>
              <p:cNvPr id="15" name="TextBox 14">
                <a:extLst>
                  <a:ext uri="{FF2B5EF4-FFF2-40B4-BE49-F238E27FC236}">
                    <a16:creationId xmlns:a16="http://schemas.microsoft.com/office/drawing/2014/main" id="{4E492253-E4DC-8525-6ED0-81C89A21ABFA}"/>
                  </a:ext>
                </a:extLst>
              </p:cNvPr>
              <p:cNvSpPr txBox="1">
                <a:spLocks noRot="1" noChangeAspect="1" noMove="1" noResize="1" noEditPoints="1" noAdjustHandles="1" noChangeArrowheads="1" noChangeShapeType="1" noTextEdit="1"/>
              </p:cNvSpPr>
              <p:nvPr/>
            </p:nvSpPr>
            <p:spPr>
              <a:xfrm>
                <a:off x="68115" y="2981870"/>
                <a:ext cx="4935933" cy="418897"/>
              </a:xfrm>
              <a:prstGeom prst="rect">
                <a:avLst/>
              </a:prstGeom>
              <a:blipFill>
                <a:blip r:embed="rId5"/>
                <a:stretch>
                  <a:fillRect/>
                </a:stretch>
              </a:blipFill>
            </p:spPr>
            <p:txBody>
              <a:bodyPr/>
              <a:lstStyle/>
              <a:p>
                <a:r>
                  <a:rPr lang="en-DE">
                    <a:noFill/>
                  </a:rPr>
                  <a:t> </a:t>
                </a:r>
              </a:p>
            </p:txBody>
          </p:sp>
        </mc:Fallback>
      </mc:AlternateContent>
      <p:sp>
        <p:nvSpPr>
          <p:cNvPr id="16" name="TextBox 15">
            <a:extLst>
              <a:ext uri="{FF2B5EF4-FFF2-40B4-BE49-F238E27FC236}">
                <a16:creationId xmlns:a16="http://schemas.microsoft.com/office/drawing/2014/main" id="{08C19E32-D85D-7410-7E83-6D7F2165BC72}"/>
              </a:ext>
            </a:extLst>
          </p:cNvPr>
          <p:cNvSpPr txBox="1"/>
          <p:nvPr/>
        </p:nvSpPr>
        <p:spPr>
          <a:xfrm>
            <a:off x="574250" y="3386098"/>
            <a:ext cx="1063112" cy="369332"/>
          </a:xfrm>
          <a:prstGeom prst="rect">
            <a:avLst/>
          </a:prstGeom>
          <a:noFill/>
        </p:spPr>
        <p:txBody>
          <a:bodyPr wrap="none" rtlCol="0">
            <a:spAutoFit/>
          </a:bodyPr>
          <a:lstStyle/>
          <a:p>
            <a:r>
              <a:rPr lang="en-GB" noProof="0" dirty="0"/>
              <a:t>H</a:t>
            </a:r>
            <a:r>
              <a:rPr lang="en-GB" baseline="-25000" noProof="0" dirty="0"/>
              <a:t>2</a:t>
            </a:r>
            <a:r>
              <a:rPr lang="en-GB" noProof="0" dirty="0"/>
              <a:t> in H</a:t>
            </a:r>
            <a:r>
              <a:rPr lang="en-GB" baseline="-25000" noProof="0" dirty="0"/>
              <a:t>2</a:t>
            </a:r>
            <a:r>
              <a:rPr lang="en-GB" noProof="0" dirty="0"/>
              <a:t>O</a:t>
            </a:r>
          </a:p>
        </p:txBody>
      </p:sp>
      <p:cxnSp>
        <p:nvCxnSpPr>
          <p:cNvPr id="18" name="Straight Arrow Connector 17">
            <a:extLst>
              <a:ext uri="{FF2B5EF4-FFF2-40B4-BE49-F238E27FC236}">
                <a16:creationId xmlns:a16="http://schemas.microsoft.com/office/drawing/2014/main" id="{745114DD-14D1-2303-A2F1-E579283CC54A}"/>
              </a:ext>
            </a:extLst>
          </p:cNvPr>
          <p:cNvCxnSpPr/>
          <p:nvPr/>
        </p:nvCxnSpPr>
        <p:spPr>
          <a:xfrm flipV="1">
            <a:off x="1058344" y="3255967"/>
            <a:ext cx="0" cy="222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F551679-21AF-49B2-9A56-8B206A0A89E3}"/>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8361" y="1009009"/>
            <a:ext cx="2910103" cy="1900800"/>
          </a:xfrm>
          <a:prstGeom prst="rect">
            <a:avLst/>
          </a:prstGeom>
        </p:spPr>
      </p:pic>
      <p:sp>
        <p:nvSpPr>
          <p:cNvPr id="24" name="TextBox 23">
            <a:extLst>
              <a:ext uri="{FF2B5EF4-FFF2-40B4-BE49-F238E27FC236}">
                <a16:creationId xmlns:a16="http://schemas.microsoft.com/office/drawing/2014/main" id="{3BAADA61-01D6-F1F4-7F7F-8E02E9D0A497}"/>
              </a:ext>
            </a:extLst>
          </p:cNvPr>
          <p:cNvSpPr txBox="1"/>
          <p:nvPr/>
        </p:nvSpPr>
        <p:spPr>
          <a:xfrm>
            <a:off x="35496" y="4384899"/>
            <a:ext cx="2308645" cy="738664"/>
          </a:xfrm>
          <a:prstGeom prst="rect">
            <a:avLst/>
          </a:prstGeom>
          <a:noFill/>
        </p:spPr>
        <p:txBody>
          <a:bodyPr wrap="none" rtlCol="0">
            <a:spAutoFit/>
          </a:bodyPr>
          <a:lstStyle/>
          <a:p>
            <a:r>
              <a:rPr lang="en-GB" sz="1400" i="1" noProof="0" dirty="0"/>
              <a:t>[1] Aiello FED 41 (2002) 872</a:t>
            </a:r>
          </a:p>
          <a:p>
            <a:r>
              <a:rPr lang="en-GB" sz="1400" i="1" dirty="0"/>
              <a:t>[2] Chan JNM 123 (1984) 935</a:t>
            </a:r>
            <a:endParaRPr lang="en-GB" sz="1400" i="1" noProof="0" dirty="0"/>
          </a:p>
          <a:p>
            <a:r>
              <a:rPr lang="en-GB" sz="1400" i="1" noProof="0" dirty="0"/>
              <a:t>[3] H</a:t>
            </a:r>
            <a:r>
              <a:rPr lang="en-GB" sz="1400" i="1" baseline="-25000" noProof="0" dirty="0"/>
              <a:t>2</a:t>
            </a:r>
            <a:r>
              <a:rPr lang="en-GB" sz="1400" i="1" noProof="0" dirty="0"/>
              <a:t> in H</a:t>
            </a:r>
            <a:r>
              <a:rPr lang="en-GB" sz="1400" i="1" baseline="-25000" noProof="0" dirty="0"/>
              <a:t>2</a:t>
            </a:r>
            <a:r>
              <a:rPr lang="en-GB" sz="1400" i="1" noProof="0" dirty="0"/>
              <a:t>O from NIST</a:t>
            </a:r>
          </a:p>
        </p:txBody>
      </p:sp>
      <p:pic>
        <p:nvPicPr>
          <p:cNvPr id="26" name="Picture 25">
            <a:extLst>
              <a:ext uri="{FF2B5EF4-FFF2-40B4-BE49-F238E27FC236}">
                <a16:creationId xmlns:a16="http://schemas.microsoft.com/office/drawing/2014/main" id="{4013964F-0018-C16B-B3EB-71A53BB0F0C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4201" y="2964735"/>
            <a:ext cx="2889909" cy="1899641"/>
          </a:xfrm>
          <a:prstGeom prst="rect">
            <a:avLst/>
          </a:prstGeom>
        </p:spPr>
      </p:pic>
      <p:sp>
        <p:nvSpPr>
          <p:cNvPr id="27" name="TextBox 26">
            <a:extLst>
              <a:ext uri="{FF2B5EF4-FFF2-40B4-BE49-F238E27FC236}">
                <a16:creationId xmlns:a16="http://schemas.microsoft.com/office/drawing/2014/main" id="{4E78018D-11F3-837E-3861-DED513983B56}"/>
              </a:ext>
            </a:extLst>
          </p:cNvPr>
          <p:cNvSpPr txBox="1"/>
          <p:nvPr/>
        </p:nvSpPr>
        <p:spPr>
          <a:xfrm>
            <a:off x="7718399" y="2276357"/>
            <a:ext cx="989373" cy="369332"/>
          </a:xfrm>
          <a:prstGeom prst="rect">
            <a:avLst/>
          </a:prstGeom>
          <a:noFill/>
        </p:spPr>
        <p:txBody>
          <a:bodyPr wrap="none" rtlCol="0">
            <a:spAutoFit/>
          </a:bodyPr>
          <a:lstStyle/>
          <a:p>
            <a:r>
              <a:rPr lang="en-GB" dirty="0"/>
              <a:t>T = 600K</a:t>
            </a:r>
            <a:endParaRPr lang="en-DE" dirty="0"/>
          </a:p>
        </p:txBody>
      </p:sp>
      <p:sp>
        <p:nvSpPr>
          <p:cNvPr id="28" name="TextBox 27">
            <a:extLst>
              <a:ext uri="{FF2B5EF4-FFF2-40B4-BE49-F238E27FC236}">
                <a16:creationId xmlns:a16="http://schemas.microsoft.com/office/drawing/2014/main" id="{AD27438B-112B-F14D-2148-D32B02DB0CA5}"/>
              </a:ext>
            </a:extLst>
          </p:cNvPr>
          <p:cNvSpPr txBox="1"/>
          <p:nvPr/>
        </p:nvSpPr>
        <p:spPr>
          <a:xfrm>
            <a:off x="2244163" y="3795886"/>
            <a:ext cx="184731" cy="369332"/>
          </a:xfrm>
          <a:prstGeom prst="rect">
            <a:avLst/>
          </a:prstGeom>
          <a:noFill/>
        </p:spPr>
        <p:txBody>
          <a:bodyPr wrap="none" rtlCol="0">
            <a:spAutoFit/>
          </a:bodyPr>
          <a:lstStyle/>
          <a:p>
            <a:endParaRPr lang="en-DE"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FCAAB66-D739-447F-A8A0-1DD2BCE64CB9}"/>
                  </a:ext>
                </a:extLst>
              </p:cNvPr>
              <p:cNvSpPr txBox="1"/>
              <p:nvPr/>
            </p:nvSpPr>
            <p:spPr>
              <a:xfrm>
                <a:off x="1665361" y="3580462"/>
                <a:ext cx="3932748" cy="646331"/>
              </a:xfrm>
              <a:prstGeom prst="rect">
                <a:avLst/>
              </a:prstGeom>
              <a:solidFill>
                <a:srgbClr val="FFFFCC"/>
              </a:solidFill>
            </p:spPr>
            <p:txBody>
              <a:bodyPr wrap="square">
                <a:spAutoFit/>
              </a:bodyPr>
              <a:lstStyle/>
              <a:p>
                <a:r>
                  <a:rPr lang="en-GB" b="1" dirty="0"/>
                  <a:t>During permeation </a:t>
                </a:r>
                <a14:m>
                  <m:oMath xmlns:m="http://schemas.openxmlformats.org/officeDocument/2006/math">
                    <m:sSub>
                      <m:sSubPr>
                        <m:ctrlPr>
                          <a:rPr lang="en-GB" sz="1800" b="1" i="1" noProof="0" smtClean="0">
                            <a:latin typeface="Cambria Math" panose="02040503050406030204" pitchFamily="18" charset="0"/>
                          </a:rPr>
                        </m:ctrlPr>
                      </m:sSubPr>
                      <m:e>
                        <m:r>
                          <a:rPr lang="en-GB" sz="1800" b="1" i="1" noProof="0" smtClean="0">
                            <a:latin typeface="Cambria Math" panose="02040503050406030204" pitchFamily="18" charset="0"/>
                          </a:rPr>
                          <m:t>𝑪</m:t>
                        </m:r>
                      </m:e>
                      <m:sub>
                        <m:r>
                          <a:rPr lang="en-GB" sz="1800" b="1" i="1" noProof="0" smtClean="0">
                            <a:latin typeface="Cambria Math" panose="02040503050406030204" pitchFamily="18" charset="0"/>
                          </a:rPr>
                          <m:t>𝑴𝒆𝒕𝒂𝒍</m:t>
                        </m:r>
                      </m:sub>
                    </m:sSub>
                    <m:r>
                      <a:rPr lang="en-GB" sz="1800" b="1" i="1" noProof="0" smtClean="0">
                        <a:latin typeface="Cambria Math" panose="02040503050406030204" pitchFamily="18" charset="0"/>
                      </a:rPr>
                      <m:t> </m:t>
                    </m:r>
                  </m:oMath>
                </a14:m>
                <a:r>
                  <a:rPr lang="en-GB" b="1" dirty="0"/>
                  <a:t>depends on interface kinetics</a:t>
                </a:r>
                <a:endParaRPr lang="en-DE" b="1" dirty="0"/>
              </a:p>
            </p:txBody>
          </p:sp>
        </mc:Choice>
        <mc:Fallback xmlns="">
          <p:sp>
            <p:nvSpPr>
              <p:cNvPr id="30" name="TextBox 29">
                <a:extLst>
                  <a:ext uri="{FF2B5EF4-FFF2-40B4-BE49-F238E27FC236}">
                    <a16:creationId xmlns:a16="http://schemas.microsoft.com/office/drawing/2014/main" id="{6FCAAB66-D739-447F-A8A0-1DD2BCE64CB9}"/>
                  </a:ext>
                </a:extLst>
              </p:cNvPr>
              <p:cNvSpPr txBox="1">
                <a:spLocks noRot="1" noChangeAspect="1" noMove="1" noResize="1" noEditPoints="1" noAdjustHandles="1" noChangeArrowheads="1" noChangeShapeType="1" noTextEdit="1"/>
              </p:cNvSpPr>
              <p:nvPr/>
            </p:nvSpPr>
            <p:spPr>
              <a:xfrm>
                <a:off x="1665361" y="3580462"/>
                <a:ext cx="3932748" cy="646331"/>
              </a:xfrm>
              <a:prstGeom prst="rect">
                <a:avLst/>
              </a:prstGeom>
              <a:blipFill>
                <a:blip r:embed="rId8"/>
                <a:stretch>
                  <a:fillRect l="-1240" t="-4717" b="-14151"/>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238F3CD-1E37-B734-B269-8B3EFB0F5C30}"/>
                  </a:ext>
                </a:extLst>
              </p:cNvPr>
              <p:cNvSpPr txBox="1"/>
              <p:nvPr/>
            </p:nvSpPr>
            <p:spPr>
              <a:xfrm>
                <a:off x="101284" y="2754308"/>
                <a:ext cx="2670516" cy="306879"/>
              </a:xfrm>
              <a:prstGeom prst="rect">
                <a:avLst/>
              </a:prstGeom>
              <a:noFill/>
            </p:spPr>
            <p:txBody>
              <a:bodyPr wrap="square">
                <a:spAutoFit/>
              </a:bodyPr>
              <a:lstStyle/>
              <a:p>
                <a14:m>
                  <m:oMath xmlns:m="http://schemas.openxmlformats.org/officeDocument/2006/math">
                    <m:sSub>
                      <m:sSubPr>
                        <m:ctrlPr>
                          <a:rPr lang="en-GB" sz="1200" b="0" i="1" noProof="0" smtClean="0">
                            <a:latin typeface="Cambria Math" panose="02040503050406030204" pitchFamily="18" charset="0"/>
                          </a:rPr>
                        </m:ctrlPr>
                      </m:sSubPr>
                      <m:e>
                        <m:r>
                          <a:rPr lang="en-GB" sz="1200" i="1">
                            <a:latin typeface="Cambria Math" panose="02040503050406030204" pitchFamily="18" charset="0"/>
                          </a:rPr>
                          <m:t>𝑆</m:t>
                        </m:r>
                      </m:e>
                      <m:sub>
                        <m:r>
                          <a:rPr lang="en-GB" sz="1200" b="0" i="1" noProof="0" smtClean="0">
                            <a:latin typeface="Cambria Math" panose="02040503050406030204" pitchFamily="18" charset="0"/>
                          </a:rPr>
                          <m:t>𝑃𝑏𝐿𝑖</m:t>
                        </m:r>
                      </m:sub>
                    </m:sSub>
                    <m:d>
                      <m:dPr>
                        <m:ctrlPr>
                          <a:rPr lang="en-GB" sz="1200" b="0" i="1" noProof="0" smtClean="0">
                            <a:latin typeface="Cambria Math" panose="02040503050406030204" pitchFamily="18" charset="0"/>
                          </a:rPr>
                        </m:ctrlPr>
                      </m:dPr>
                      <m:e>
                        <m:r>
                          <a:rPr lang="en-GB" sz="1200" b="0" i="1" noProof="0" smtClean="0">
                            <a:latin typeface="Cambria Math" panose="02040503050406030204" pitchFamily="18" charset="0"/>
                          </a:rPr>
                          <m:t>𝑇</m:t>
                        </m:r>
                      </m:e>
                    </m:d>
                    <m:r>
                      <a:rPr lang="en-GB" sz="1200" b="0" i="1" noProof="0" smtClean="0">
                        <a:latin typeface="Cambria Math" panose="02040503050406030204" pitchFamily="18" charset="0"/>
                      </a:rPr>
                      <m:t>=</m:t>
                    </m:r>
                    <m:sSup>
                      <m:sSupPr>
                        <m:ctrlPr>
                          <a:rPr lang="en-GB" sz="1200" b="0" i="1" noProof="0" smtClean="0">
                            <a:latin typeface="Cambria Math" panose="02040503050406030204" pitchFamily="18" charset="0"/>
                          </a:rPr>
                        </m:ctrlPr>
                      </m:sSupPr>
                      <m:e>
                        <m:r>
                          <a:rPr lang="en-GB" sz="1200" b="0" i="1" noProof="0" smtClean="0">
                            <a:latin typeface="Cambria Math" panose="02040503050406030204" pitchFamily="18" charset="0"/>
                          </a:rPr>
                          <m:t>4.7</m:t>
                        </m:r>
                      </m:e>
                      <m:sup>
                        <m:r>
                          <a:rPr lang="en-GB" sz="1200" b="0" i="1" noProof="0" smtClean="0">
                            <a:latin typeface="Cambria Math" panose="02040503050406030204" pitchFamily="18" charset="0"/>
                          </a:rPr>
                          <m:t>−7</m:t>
                        </m:r>
                      </m:sup>
                    </m:sSup>
                    <m:r>
                      <a:rPr lang="en-GB" sz="1200" b="0" i="1" noProof="0" smtClean="0">
                        <a:latin typeface="Cambria Math" panose="02040503050406030204" pitchFamily="18" charset="0"/>
                      </a:rPr>
                      <m:t>𝑒𝑥𝑝</m:t>
                    </m:r>
                    <m:d>
                      <m:dPr>
                        <m:ctrlPr>
                          <a:rPr lang="en-GB" sz="1200" b="0" i="1" noProof="0" smtClean="0">
                            <a:latin typeface="Cambria Math" panose="02040503050406030204" pitchFamily="18" charset="0"/>
                          </a:rPr>
                        </m:ctrlPr>
                      </m:dPr>
                      <m:e>
                        <m:f>
                          <m:fPr>
                            <m:type m:val="skw"/>
                            <m:ctrlPr>
                              <a:rPr lang="en-GB" sz="1200" i="1" noProof="0">
                                <a:latin typeface="Cambria Math" panose="02040503050406030204" pitchFamily="18" charset="0"/>
                              </a:rPr>
                            </m:ctrlPr>
                          </m:fPr>
                          <m:num>
                            <m:r>
                              <a:rPr lang="en-GB" sz="1200" b="0" i="1" noProof="0" smtClean="0">
                                <a:latin typeface="Cambria Math" panose="02040503050406030204" pitchFamily="18" charset="0"/>
                              </a:rPr>
                              <m:t>−0.092</m:t>
                            </m:r>
                          </m:num>
                          <m:den>
                            <m:sSub>
                              <m:sSubPr>
                                <m:ctrlPr>
                                  <a:rPr lang="en-GB" sz="1200" i="1" noProof="0" smtClean="0">
                                    <a:latin typeface="Cambria Math" panose="02040503050406030204" pitchFamily="18" charset="0"/>
                                  </a:rPr>
                                </m:ctrlPr>
                              </m:sSubPr>
                              <m:e>
                                <m:r>
                                  <a:rPr lang="en-GB" sz="1200" b="0" i="1" noProof="0" smtClean="0">
                                    <a:latin typeface="Cambria Math" panose="02040503050406030204" pitchFamily="18" charset="0"/>
                                  </a:rPr>
                                  <m:t>𝐾</m:t>
                                </m:r>
                              </m:e>
                              <m:sub>
                                <m:r>
                                  <a:rPr lang="en-GB" sz="1200" b="0" i="1" noProof="0" smtClean="0">
                                    <a:latin typeface="Cambria Math" panose="02040503050406030204" pitchFamily="18" charset="0"/>
                                  </a:rPr>
                                  <m:t>𝐵</m:t>
                                </m:r>
                              </m:sub>
                            </m:sSub>
                            <m:r>
                              <a:rPr lang="en-GB" sz="1200" b="0" i="1" noProof="0" smtClean="0">
                                <a:latin typeface="Cambria Math" panose="02040503050406030204" pitchFamily="18" charset="0"/>
                              </a:rPr>
                              <m:t>𝑇</m:t>
                            </m:r>
                          </m:den>
                        </m:f>
                      </m:e>
                    </m:d>
                  </m:oMath>
                </a14:m>
                <a:r>
                  <a:rPr lang="en-GB" sz="1200" noProof="0" dirty="0"/>
                  <a:t> [2]</a:t>
                </a:r>
              </a:p>
            </p:txBody>
          </p:sp>
        </mc:Choice>
        <mc:Fallback xmlns="">
          <p:sp>
            <p:nvSpPr>
              <p:cNvPr id="31" name="TextBox 30">
                <a:extLst>
                  <a:ext uri="{FF2B5EF4-FFF2-40B4-BE49-F238E27FC236}">
                    <a16:creationId xmlns:a16="http://schemas.microsoft.com/office/drawing/2014/main" id="{0238F3CD-1E37-B734-B269-8B3EFB0F5C30}"/>
                  </a:ext>
                </a:extLst>
              </p:cNvPr>
              <p:cNvSpPr txBox="1">
                <a:spLocks noRot="1" noChangeAspect="1" noMove="1" noResize="1" noEditPoints="1" noAdjustHandles="1" noChangeArrowheads="1" noChangeShapeType="1" noTextEdit="1"/>
              </p:cNvSpPr>
              <p:nvPr/>
            </p:nvSpPr>
            <p:spPr>
              <a:xfrm>
                <a:off x="101284" y="2754308"/>
                <a:ext cx="2670516" cy="306879"/>
              </a:xfrm>
              <a:prstGeom prst="rect">
                <a:avLst/>
              </a:prstGeom>
              <a:blipFill>
                <a:blip r:embed="rId9"/>
                <a:stretch>
                  <a:fillRect t="-112000" b="-182000"/>
                </a:stretch>
              </a:blipFill>
            </p:spPr>
            <p:txBody>
              <a:bodyPr/>
              <a:lstStyle/>
              <a:p>
                <a:r>
                  <a:rPr lang="en-DE">
                    <a:noFill/>
                  </a:rPr>
                  <a:t> </a:t>
                </a:r>
              </a:p>
            </p:txBody>
          </p:sp>
        </mc:Fallback>
      </mc:AlternateContent>
      <p:sp>
        <p:nvSpPr>
          <p:cNvPr id="32" name="TextBox 31">
            <a:extLst>
              <a:ext uri="{FF2B5EF4-FFF2-40B4-BE49-F238E27FC236}">
                <a16:creationId xmlns:a16="http://schemas.microsoft.com/office/drawing/2014/main" id="{35543343-EDAE-8E3F-89BF-3EC354328A17}"/>
              </a:ext>
            </a:extLst>
          </p:cNvPr>
          <p:cNvSpPr txBox="1"/>
          <p:nvPr/>
        </p:nvSpPr>
        <p:spPr>
          <a:xfrm>
            <a:off x="7176775" y="3261882"/>
            <a:ext cx="1512168" cy="461665"/>
          </a:xfrm>
          <a:prstGeom prst="rect">
            <a:avLst/>
          </a:prstGeom>
          <a:noFill/>
        </p:spPr>
        <p:txBody>
          <a:bodyPr wrap="square" rtlCol="0">
            <a:spAutoFit/>
          </a:bodyPr>
          <a:lstStyle/>
          <a:p>
            <a:r>
              <a:rPr lang="en-GB" sz="1200" dirty="0"/>
              <a:t>Expected from equilibrium with </a:t>
            </a:r>
            <a:r>
              <a:rPr lang="en-GB" sz="1200" dirty="0" err="1"/>
              <a:t>PbLi</a:t>
            </a:r>
            <a:endParaRPr lang="en-DE" sz="1200" dirty="0"/>
          </a:p>
        </p:txBody>
      </p:sp>
      <p:cxnSp>
        <p:nvCxnSpPr>
          <p:cNvPr id="34" name="Straight Arrow Connector 33">
            <a:extLst>
              <a:ext uri="{FF2B5EF4-FFF2-40B4-BE49-F238E27FC236}">
                <a16:creationId xmlns:a16="http://schemas.microsoft.com/office/drawing/2014/main" id="{72F62071-7B6C-E3AB-7932-FE7869DD1B65}"/>
              </a:ext>
            </a:extLst>
          </p:cNvPr>
          <p:cNvCxnSpPr/>
          <p:nvPr/>
        </p:nvCxnSpPr>
        <p:spPr>
          <a:xfrm flipH="1">
            <a:off x="7100047" y="3754225"/>
            <a:ext cx="832812" cy="5243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6347B80-6ABE-C100-5B53-0753F302B7AF}"/>
              </a:ext>
            </a:extLst>
          </p:cNvPr>
          <p:cNvSpPr txBox="1"/>
          <p:nvPr/>
        </p:nvSpPr>
        <p:spPr>
          <a:xfrm>
            <a:off x="7722620" y="4251924"/>
            <a:ext cx="989373" cy="369332"/>
          </a:xfrm>
          <a:prstGeom prst="rect">
            <a:avLst/>
          </a:prstGeom>
          <a:noFill/>
        </p:spPr>
        <p:txBody>
          <a:bodyPr wrap="none" rtlCol="0">
            <a:spAutoFit/>
          </a:bodyPr>
          <a:lstStyle/>
          <a:p>
            <a:r>
              <a:rPr lang="en-GB" dirty="0"/>
              <a:t>T = 600K</a:t>
            </a:r>
            <a:endParaRPr lang="en-DE" dirty="0"/>
          </a:p>
        </p:txBody>
      </p:sp>
    </p:spTree>
    <p:extLst>
      <p:ext uri="{BB962C8B-B14F-4D97-AF65-F5344CB8AC3E}">
        <p14:creationId xmlns:p14="http://schemas.microsoft.com/office/powerpoint/2010/main" val="39316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7" grpId="0"/>
      <p:bldP spid="30" grpId="0" animBg="1"/>
      <p:bldP spid="31" grpId="0"/>
      <p:bldP spid="3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39F38-EE19-F894-81AA-AFF234371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7A4D9-F4F7-4714-9459-ECBF1EA0528A}"/>
              </a:ext>
            </a:extLst>
          </p:cNvPr>
          <p:cNvSpPr>
            <a:spLocks noGrp="1"/>
          </p:cNvSpPr>
          <p:nvPr>
            <p:ph type="title"/>
          </p:nvPr>
        </p:nvSpPr>
        <p:spPr/>
        <p:txBody>
          <a:bodyPr/>
          <a:lstStyle/>
          <a:p>
            <a:r>
              <a:rPr lang="en-GB" noProof="0" dirty="0"/>
              <a:t>Transport from Plasma to coolant</a:t>
            </a:r>
          </a:p>
        </p:txBody>
      </p:sp>
      <p:sp>
        <p:nvSpPr>
          <p:cNvPr id="3" name="Footer Placeholder 2">
            <a:extLst>
              <a:ext uri="{FF2B5EF4-FFF2-40B4-BE49-F238E27FC236}">
                <a16:creationId xmlns:a16="http://schemas.microsoft.com/office/drawing/2014/main" id="{1965CC19-537B-0E0B-65A7-05CCBAF61531}"/>
              </a:ext>
            </a:extLst>
          </p:cNvPr>
          <p:cNvSpPr>
            <a:spLocks noGrp="1"/>
          </p:cNvSpPr>
          <p:nvPr>
            <p:ph type="ftr" sz="quarter" idx="11"/>
          </p:nvPr>
        </p:nvSpPr>
        <p:spPr/>
        <p:txBody>
          <a:bodyPr/>
          <a:lstStyle/>
          <a:p>
            <a:pPr algn="r"/>
            <a:r>
              <a:rPr lang="en-GB" noProof="0" dirty="0"/>
              <a:t>K. Schmid| WPPWIE Project Meeting  | Prag | 25.03.2025 | Page </a:t>
            </a:r>
            <a:fld id="{6A6D9FA1-99C7-4910-8E32-B85D378B0060}" type="slidenum">
              <a:rPr lang="en-GB" noProof="0" smtClean="0"/>
              <a:pPr algn="r"/>
              <a:t>6</a:t>
            </a:fld>
            <a:endParaRPr lang="en-GB" noProof="0" dirty="0"/>
          </a:p>
        </p:txBody>
      </p:sp>
      <p:sp>
        <p:nvSpPr>
          <p:cNvPr id="11" name="TextBox 10">
            <a:extLst>
              <a:ext uri="{FF2B5EF4-FFF2-40B4-BE49-F238E27FC236}">
                <a16:creationId xmlns:a16="http://schemas.microsoft.com/office/drawing/2014/main" id="{54042A13-F7EC-5392-9C0B-0A4DD16EB6EC}"/>
              </a:ext>
            </a:extLst>
          </p:cNvPr>
          <p:cNvSpPr txBox="1"/>
          <p:nvPr/>
        </p:nvSpPr>
        <p:spPr>
          <a:xfrm>
            <a:off x="107504" y="595125"/>
            <a:ext cx="2573012" cy="369332"/>
          </a:xfrm>
          <a:prstGeom prst="rect">
            <a:avLst/>
          </a:prstGeom>
          <a:noFill/>
        </p:spPr>
        <p:txBody>
          <a:bodyPr wrap="none" rtlCol="0">
            <a:spAutoFit/>
          </a:bodyPr>
          <a:lstStyle/>
          <a:p>
            <a:pPr marL="285750" indent="-285750">
              <a:buFont typeface="Wingdings" panose="05000000000000000000" pitchFamily="2" charset="2"/>
              <a:buChar char="v"/>
            </a:pPr>
            <a:r>
              <a:rPr lang="en-GB" noProof="0" dirty="0"/>
              <a:t>Metal/Water interface</a:t>
            </a:r>
          </a:p>
        </p:txBody>
      </p:sp>
      <p:sp>
        <p:nvSpPr>
          <p:cNvPr id="12" name="TextBox 11">
            <a:extLst>
              <a:ext uri="{FF2B5EF4-FFF2-40B4-BE49-F238E27FC236}">
                <a16:creationId xmlns:a16="http://schemas.microsoft.com/office/drawing/2014/main" id="{E884147D-0FBB-E233-56FF-AE4B169CA22C}"/>
              </a:ext>
            </a:extLst>
          </p:cNvPr>
          <p:cNvSpPr txBox="1"/>
          <p:nvPr/>
        </p:nvSpPr>
        <p:spPr>
          <a:xfrm>
            <a:off x="692434" y="1275606"/>
            <a:ext cx="7153561" cy="369332"/>
          </a:xfrm>
          <a:prstGeom prst="rect">
            <a:avLst/>
          </a:prstGeom>
          <a:noFill/>
        </p:spPr>
        <p:txBody>
          <a:bodyPr wrap="none" rtlCol="0">
            <a:spAutoFit/>
          </a:bodyPr>
          <a:lstStyle/>
          <a:p>
            <a:pPr marL="285750" indent="-285750">
              <a:buFont typeface="Wingdings" panose="05000000000000000000" pitchFamily="2" charset="2"/>
              <a:buChar char="Ø"/>
            </a:pPr>
            <a:r>
              <a:rPr lang="en-GB" dirty="0"/>
              <a:t>We need an estimate on possible surface limits between metal &amp; water</a:t>
            </a:r>
            <a:endParaRPr lang="en-DE" dirty="0"/>
          </a:p>
        </p:txBody>
      </p:sp>
      <p:sp>
        <p:nvSpPr>
          <p:cNvPr id="14" name="TextBox 13">
            <a:extLst>
              <a:ext uri="{FF2B5EF4-FFF2-40B4-BE49-F238E27FC236}">
                <a16:creationId xmlns:a16="http://schemas.microsoft.com/office/drawing/2014/main" id="{06817689-B5BB-EB5B-51C7-FEEA7D7F31AB}"/>
              </a:ext>
            </a:extLst>
          </p:cNvPr>
          <p:cNvSpPr txBox="1"/>
          <p:nvPr/>
        </p:nvSpPr>
        <p:spPr>
          <a:xfrm>
            <a:off x="4860032" y="2571750"/>
            <a:ext cx="2832122" cy="369332"/>
          </a:xfrm>
          <a:prstGeom prst="rect">
            <a:avLst/>
          </a:prstGeom>
          <a:noFill/>
        </p:spPr>
        <p:txBody>
          <a:bodyPr wrap="none" rtlCol="0">
            <a:spAutoFit/>
          </a:bodyPr>
          <a:lstStyle/>
          <a:p>
            <a:r>
              <a:rPr lang="en-GB" dirty="0">
                <a:sym typeface="Wingdings" panose="05000000000000000000" pitchFamily="2" charset="2"/>
              </a:rPr>
              <a:t> </a:t>
            </a:r>
            <a:r>
              <a:rPr lang="en-GB" dirty="0"/>
              <a:t>See talk by A. S. </a:t>
            </a:r>
            <a:r>
              <a:rPr lang="en-GB" dirty="0" err="1"/>
              <a:t>Teimane</a:t>
            </a:r>
            <a:r>
              <a:rPr lang="en-GB" dirty="0"/>
              <a:t> </a:t>
            </a:r>
            <a:endParaRPr lang="en-DE" dirty="0"/>
          </a:p>
        </p:txBody>
      </p:sp>
      <p:graphicFrame>
        <p:nvGraphicFramePr>
          <p:cNvPr id="4" name="Table 3">
            <a:extLst>
              <a:ext uri="{FF2B5EF4-FFF2-40B4-BE49-F238E27FC236}">
                <a16:creationId xmlns:a16="http://schemas.microsoft.com/office/drawing/2014/main" id="{C0769C45-B0F6-0641-41F1-CCB763D2A855}"/>
              </a:ext>
            </a:extLst>
          </p:cNvPr>
          <p:cNvGraphicFramePr>
            <a:graphicFrameLocks noGrp="1"/>
          </p:cNvGraphicFramePr>
          <p:nvPr>
            <p:extLst>
              <p:ext uri="{D42A27DB-BD31-4B8C-83A1-F6EECF244321}">
                <p14:modId xmlns:p14="http://schemas.microsoft.com/office/powerpoint/2010/main" val="3850798754"/>
              </p:ext>
            </p:extLst>
          </p:nvPr>
        </p:nvGraphicFramePr>
        <p:xfrm>
          <a:off x="402889" y="3498563"/>
          <a:ext cx="8369538" cy="497780"/>
        </p:xfrm>
        <a:graphic>
          <a:graphicData uri="http://schemas.openxmlformats.org/drawingml/2006/table">
            <a:tbl>
              <a:tblPr/>
              <a:tblGrid>
                <a:gridCol w="808699">
                  <a:extLst>
                    <a:ext uri="{9D8B030D-6E8A-4147-A177-3AD203B41FA5}">
                      <a16:colId xmlns:a16="http://schemas.microsoft.com/office/drawing/2014/main" val="3270261968"/>
                    </a:ext>
                  </a:extLst>
                </a:gridCol>
                <a:gridCol w="720080">
                  <a:extLst>
                    <a:ext uri="{9D8B030D-6E8A-4147-A177-3AD203B41FA5}">
                      <a16:colId xmlns:a16="http://schemas.microsoft.com/office/drawing/2014/main" val="4212156844"/>
                    </a:ext>
                  </a:extLst>
                </a:gridCol>
                <a:gridCol w="6840759">
                  <a:extLst>
                    <a:ext uri="{9D8B030D-6E8A-4147-A177-3AD203B41FA5}">
                      <a16:colId xmlns:a16="http://schemas.microsoft.com/office/drawing/2014/main" val="3378324731"/>
                    </a:ext>
                  </a:extLst>
                </a:gridCol>
              </a:tblGrid>
              <a:tr h="171997">
                <a:tc>
                  <a:txBody>
                    <a:bodyPr/>
                    <a:lstStyle/>
                    <a:p>
                      <a:pPr algn="l" fontAlgn="t"/>
                      <a:r>
                        <a:rPr lang="en-GB" sz="1600" b="0" i="0" u="none" strike="noStrike" noProof="0" dirty="0">
                          <a:solidFill>
                            <a:srgbClr val="000000"/>
                          </a:solidFill>
                          <a:effectLst/>
                          <a:latin typeface="Calibri" panose="020F0502020204030204" pitchFamily="34" charset="0"/>
                        </a:rPr>
                        <a:t>ISSP-UL</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6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600" b="0" i="0" u="none" strike="noStrike" noProof="0" dirty="0">
                          <a:solidFill>
                            <a:srgbClr val="000000"/>
                          </a:solidFill>
                          <a:effectLst/>
                          <a:latin typeface="Calibri" panose="020F0502020204030204" pitchFamily="34" charset="0"/>
                        </a:rPr>
                        <a:t>T-permeation experiments in 316L into gas and water</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08376863"/>
                  </a:ext>
                </a:extLst>
              </a:tr>
              <a:tr h="171997">
                <a:tc>
                  <a:txBody>
                    <a:bodyPr/>
                    <a:lstStyle/>
                    <a:p>
                      <a:pPr algn="l" fontAlgn="t"/>
                      <a:r>
                        <a:rPr lang="en-GB" sz="1600" b="0" i="0" u="none" strike="noStrike" noProof="0" dirty="0">
                          <a:solidFill>
                            <a:srgbClr val="000000"/>
                          </a:solidFill>
                          <a:effectLst/>
                          <a:latin typeface="Calibri" panose="020F0502020204030204" pitchFamily="34" charset="0"/>
                        </a:rPr>
                        <a:t>CEA</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600" b="0" i="0" u="none" strike="noStrike" noProof="0" dirty="0">
                          <a:solidFill>
                            <a:srgbClr val="000000"/>
                          </a:solidFill>
                          <a:effectLst/>
                          <a:latin typeface="Calibri" panose="020F0502020204030204" pitchFamily="34" charset="0"/>
                        </a:rPr>
                        <a:t>SP-C-1</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GB" sz="1600" b="0" i="0" u="none" strike="noStrike" noProof="0" dirty="0">
                          <a:solidFill>
                            <a:srgbClr val="000000"/>
                          </a:solidFill>
                          <a:effectLst/>
                          <a:latin typeface="Calibri" panose="020F0502020204030204" pitchFamily="34" charset="0"/>
                        </a:rPr>
                        <a:t>Permeation (D,T) through liquid/solid interfaces with interface characterization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09136412"/>
                  </a:ext>
                </a:extLst>
              </a:tr>
            </a:tbl>
          </a:graphicData>
        </a:graphic>
      </p:graphicFrame>
    </p:spTree>
    <p:extLst>
      <p:ext uri="{BB962C8B-B14F-4D97-AF65-F5344CB8AC3E}">
        <p14:creationId xmlns:p14="http://schemas.microsoft.com/office/powerpoint/2010/main" val="71297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E3FC-A9D8-7C69-82A0-710BBA71812D}"/>
              </a:ext>
            </a:extLst>
          </p:cNvPr>
          <p:cNvSpPr>
            <a:spLocks noGrp="1"/>
          </p:cNvSpPr>
          <p:nvPr>
            <p:ph type="title"/>
          </p:nvPr>
        </p:nvSpPr>
        <p:spPr/>
        <p:txBody>
          <a:bodyPr/>
          <a:lstStyle/>
          <a:p>
            <a:r>
              <a:rPr lang="en-GB" sz="2800" b="1" noProof="0" dirty="0"/>
              <a:t>T retention Release from B layers</a:t>
            </a:r>
            <a:endParaRPr lang="en-GB" noProof="0" dirty="0"/>
          </a:p>
        </p:txBody>
      </p:sp>
      <p:sp>
        <p:nvSpPr>
          <p:cNvPr id="3" name="Footer Placeholder 2">
            <a:extLst>
              <a:ext uri="{FF2B5EF4-FFF2-40B4-BE49-F238E27FC236}">
                <a16:creationId xmlns:a16="http://schemas.microsoft.com/office/drawing/2014/main" id="{D2FA3C49-7BF0-BB12-0821-E726128D264D}"/>
              </a:ext>
            </a:extLst>
          </p:cNvPr>
          <p:cNvSpPr>
            <a:spLocks noGrp="1"/>
          </p:cNvSpPr>
          <p:nvPr>
            <p:ph type="ftr" sz="quarter" idx="11"/>
          </p:nvPr>
        </p:nvSpPr>
        <p:spPr/>
        <p:txBody>
          <a:bodyPr/>
          <a:lstStyle/>
          <a:p>
            <a:pPr algn="r"/>
            <a:r>
              <a:rPr lang="en-GB" noProof="0" dirty="0"/>
              <a:t> WPPWIE Project Meeting  | Prag | 25.03.2025 | Page </a:t>
            </a:r>
            <a:fld id="{6A6D9FA1-99C7-4910-8E32-B85D378B0060}" type="slidenum">
              <a:rPr lang="en-GB" noProof="0" smtClean="0"/>
              <a:pPr algn="r"/>
              <a:t>7</a:t>
            </a:fld>
            <a:endParaRPr lang="en-GB" noProof="0" dirty="0"/>
          </a:p>
        </p:txBody>
      </p:sp>
      <p:pic>
        <p:nvPicPr>
          <p:cNvPr id="5" name="Picture 4">
            <a:extLst>
              <a:ext uri="{FF2B5EF4-FFF2-40B4-BE49-F238E27FC236}">
                <a16:creationId xmlns:a16="http://schemas.microsoft.com/office/drawing/2014/main" id="{7FC0F6F4-F220-BE2D-8805-17B777FBEF2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2618" y="975519"/>
            <a:ext cx="3564778" cy="3435846"/>
          </a:xfrm>
          <a:prstGeom prst="rect">
            <a:avLst/>
          </a:prstGeom>
        </p:spPr>
      </p:pic>
      <p:sp>
        <p:nvSpPr>
          <p:cNvPr id="6" name="TextBox 5">
            <a:extLst>
              <a:ext uri="{FF2B5EF4-FFF2-40B4-BE49-F238E27FC236}">
                <a16:creationId xmlns:a16="http://schemas.microsoft.com/office/drawing/2014/main" id="{D07BDB05-D5D3-7A4B-BD4B-2B0CE6CC5ACA}"/>
              </a:ext>
            </a:extLst>
          </p:cNvPr>
          <p:cNvSpPr txBox="1"/>
          <p:nvPr/>
        </p:nvSpPr>
        <p:spPr>
          <a:xfrm>
            <a:off x="107504" y="606187"/>
            <a:ext cx="8927444" cy="369332"/>
          </a:xfrm>
          <a:prstGeom prst="rect">
            <a:avLst/>
          </a:prstGeom>
          <a:noFill/>
        </p:spPr>
        <p:txBody>
          <a:bodyPr wrap="none" rtlCol="0">
            <a:spAutoFit/>
          </a:bodyPr>
          <a:lstStyle/>
          <a:p>
            <a:pPr marL="285750" indent="-285750">
              <a:buFont typeface="Wingdings" panose="05000000000000000000" pitchFamily="2" charset="2"/>
              <a:buChar char="v"/>
            </a:pPr>
            <a:r>
              <a:rPr lang="en-GB" b="1" noProof="0" dirty="0"/>
              <a:t>Ultimate goal: Scaling law for D/B like G. De Temmerman </a:t>
            </a:r>
            <a:r>
              <a:rPr lang="en-GB" b="1" noProof="0" dirty="0" err="1"/>
              <a:t>Nucl</a:t>
            </a:r>
            <a:r>
              <a:rPr lang="en-GB" b="1" noProof="0" dirty="0"/>
              <a:t>. Fusion 48 (2008) 075008 </a:t>
            </a:r>
          </a:p>
        </p:txBody>
      </p:sp>
      <p:pic>
        <p:nvPicPr>
          <p:cNvPr id="8" name="Picture 7">
            <a:extLst>
              <a:ext uri="{FF2B5EF4-FFF2-40B4-BE49-F238E27FC236}">
                <a16:creationId xmlns:a16="http://schemas.microsoft.com/office/drawing/2014/main" id="{EE8ADD94-EB63-CD5A-1632-C0A59B2007A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76836" y="1059582"/>
            <a:ext cx="4809216" cy="1361008"/>
          </a:xfrm>
          <a:prstGeom prst="rect">
            <a:avLst/>
          </a:prstGeom>
        </p:spPr>
      </p:pic>
      <p:sp>
        <p:nvSpPr>
          <p:cNvPr id="9" name="TextBox 8">
            <a:extLst>
              <a:ext uri="{FF2B5EF4-FFF2-40B4-BE49-F238E27FC236}">
                <a16:creationId xmlns:a16="http://schemas.microsoft.com/office/drawing/2014/main" id="{2D667965-FB66-9BCC-5EB9-7F428D236CF9}"/>
              </a:ext>
            </a:extLst>
          </p:cNvPr>
          <p:cNvSpPr txBox="1"/>
          <p:nvPr/>
        </p:nvSpPr>
        <p:spPr>
          <a:xfrm>
            <a:off x="3903794" y="3798649"/>
            <a:ext cx="5408853" cy="369332"/>
          </a:xfrm>
          <a:prstGeom prst="rect">
            <a:avLst/>
          </a:prstGeom>
          <a:noFill/>
        </p:spPr>
        <p:txBody>
          <a:bodyPr wrap="none" rtlCol="0">
            <a:spAutoFit/>
          </a:bodyPr>
          <a:lstStyle/>
          <a:p>
            <a:pPr marL="285750" indent="-285750">
              <a:buFont typeface="Wingdings" panose="05000000000000000000" pitchFamily="2" charset="2"/>
              <a:buChar char="Ø"/>
            </a:pPr>
            <a:r>
              <a:rPr lang="en-GB" noProof="0" dirty="0"/>
              <a:t>Need to co-deposit B and D not implant into B layers</a:t>
            </a:r>
          </a:p>
        </p:txBody>
      </p:sp>
      <p:sp>
        <p:nvSpPr>
          <p:cNvPr id="10" name="TextBox 9">
            <a:extLst>
              <a:ext uri="{FF2B5EF4-FFF2-40B4-BE49-F238E27FC236}">
                <a16:creationId xmlns:a16="http://schemas.microsoft.com/office/drawing/2014/main" id="{D53DD56C-548C-7498-5727-69FF02373919}"/>
              </a:ext>
            </a:extLst>
          </p:cNvPr>
          <p:cNvSpPr txBox="1"/>
          <p:nvPr/>
        </p:nvSpPr>
        <p:spPr>
          <a:xfrm>
            <a:off x="3906458" y="4352647"/>
            <a:ext cx="4801314" cy="369332"/>
          </a:xfrm>
          <a:prstGeom prst="rect">
            <a:avLst/>
          </a:prstGeom>
          <a:noFill/>
        </p:spPr>
        <p:txBody>
          <a:bodyPr wrap="none" rtlCol="0">
            <a:spAutoFit/>
          </a:bodyPr>
          <a:lstStyle/>
          <a:p>
            <a:pPr marL="285750" indent="-285750">
              <a:buFont typeface="Wingdings" panose="05000000000000000000" pitchFamily="2" charset="2"/>
              <a:buChar char="Ø"/>
            </a:pPr>
            <a:r>
              <a:rPr lang="en-GB" noProof="0" dirty="0"/>
              <a:t>Vary temperature, deposition rate and energy</a:t>
            </a:r>
          </a:p>
        </p:txBody>
      </p:sp>
      <p:sp>
        <p:nvSpPr>
          <p:cNvPr id="11" name="TextBox 10">
            <a:extLst>
              <a:ext uri="{FF2B5EF4-FFF2-40B4-BE49-F238E27FC236}">
                <a16:creationId xmlns:a16="http://schemas.microsoft.com/office/drawing/2014/main" id="{DF8D961C-7225-8B84-BD62-FC9980517B18}"/>
              </a:ext>
            </a:extLst>
          </p:cNvPr>
          <p:cNvSpPr txBox="1"/>
          <p:nvPr/>
        </p:nvSpPr>
        <p:spPr>
          <a:xfrm>
            <a:off x="3909106" y="2741429"/>
            <a:ext cx="5158112" cy="923330"/>
          </a:xfrm>
          <a:prstGeom prst="rect">
            <a:avLst/>
          </a:prstGeom>
          <a:noFill/>
        </p:spPr>
        <p:txBody>
          <a:bodyPr wrap="square" rtlCol="0">
            <a:spAutoFit/>
          </a:bodyPr>
          <a:lstStyle/>
          <a:p>
            <a:pPr marL="285750" indent="-285750">
              <a:buFont typeface="Wingdings" panose="05000000000000000000" pitchFamily="2" charset="2"/>
              <a:buChar char="v"/>
            </a:pPr>
            <a:r>
              <a:rPr lang="en-GB" noProof="0" dirty="0"/>
              <a:t>a-BD layers differ greatly depending on deposition parameters: </a:t>
            </a:r>
            <a:br>
              <a:rPr lang="en-GB" noProof="0" dirty="0"/>
            </a:br>
            <a:r>
              <a:rPr lang="en-GB" i="1" noProof="0" dirty="0"/>
              <a:t>A. Annen Thin Solid Films 300 (1997) p.101</a:t>
            </a:r>
          </a:p>
        </p:txBody>
      </p:sp>
      <p:sp>
        <p:nvSpPr>
          <p:cNvPr id="12" name="TextBox 11">
            <a:extLst>
              <a:ext uri="{FF2B5EF4-FFF2-40B4-BE49-F238E27FC236}">
                <a16:creationId xmlns:a16="http://schemas.microsoft.com/office/drawing/2014/main" id="{9CBCD134-A85F-60E3-0366-6B3D92096C95}"/>
              </a:ext>
            </a:extLst>
          </p:cNvPr>
          <p:cNvSpPr txBox="1"/>
          <p:nvPr/>
        </p:nvSpPr>
        <p:spPr>
          <a:xfrm>
            <a:off x="2039127" y="2693442"/>
            <a:ext cx="1540999" cy="369332"/>
          </a:xfrm>
          <a:prstGeom prst="rect">
            <a:avLst/>
          </a:prstGeom>
          <a:noFill/>
        </p:spPr>
        <p:txBody>
          <a:bodyPr wrap="none" rtlCol="0">
            <a:spAutoFit/>
          </a:bodyPr>
          <a:lstStyle/>
          <a:p>
            <a:r>
              <a:rPr lang="en-GB" b="1" noProof="0" dirty="0">
                <a:solidFill>
                  <a:srgbClr val="FF0000"/>
                </a:solidFill>
              </a:rPr>
              <a:t>Example D/Be</a:t>
            </a:r>
          </a:p>
        </p:txBody>
      </p:sp>
    </p:spTree>
    <p:extLst>
      <p:ext uri="{BB962C8B-B14F-4D97-AF65-F5344CB8AC3E}">
        <p14:creationId xmlns:p14="http://schemas.microsoft.com/office/powerpoint/2010/main" val="165150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A17D-730A-E699-D577-D80CF472925C}"/>
              </a:ext>
            </a:extLst>
          </p:cNvPr>
          <p:cNvSpPr>
            <a:spLocks noGrp="1"/>
          </p:cNvSpPr>
          <p:nvPr>
            <p:ph type="title"/>
          </p:nvPr>
        </p:nvSpPr>
        <p:spPr/>
        <p:txBody>
          <a:bodyPr/>
          <a:lstStyle/>
          <a:p>
            <a:r>
              <a:rPr lang="en-GB" sz="2800" b="1" noProof="0" dirty="0"/>
              <a:t>T retention Release from B layers</a:t>
            </a:r>
            <a:endParaRPr lang="en-GB" noProof="0" dirty="0"/>
          </a:p>
        </p:txBody>
      </p:sp>
      <p:sp>
        <p:nvSpPr>
          <p:cNvPr id="3" name="Footer Placeholder 2">
            <a:extLst>
              <a:ext uri="{FF2B5EF4-FFF2-40B4-BE49-F238E27FC236}">
                <a16:creationId xmlns:a16="http://schemas.microsoft.com/office/drawing/2014/main" id="{1576E236-1AFC-DFD3-D8F3-981388A46387}"/>
              </a:ext>
            </a:extLst>
          </p:cNvPr>
          <p:cNvSpPr>
            <a:spLocks noGrp="1"/>
          </p:cNvSpPr>
          <p:nvPr>
            <p:ph type="ftr" sz="quarter" idx="11"/>
          </p:nvPr>
        </p:nvSpPr>
        <p:spPr/>
        <p:txBody>
          <a:bodyPr/>
          <a:lstStyle/>
          <a:p>
            <a:pPr algn="r"/>
            <a:r>
              <a:rPr lang="en-GB" noProof="0" dirty="0"/>
              <a:t>WPPWIE Project Meeting  | Prag | 25.03.2025 | Page </a:t>
            </a:r>
            <a:fld id="{6A6D9FA1-99C7-4910-8E32-B85D378B0060}" type="slidenum">
              <a:rPr lang="en-GB" noProof="0" smtClean="0"/>
              <a:pPr algn="r"/>
              <a:t>8</a:t>
            </a:fld>
            <a:endParaRPr lang="en-GB" noProof="0" dirty="0"/>
          </a:p>
        </p:txBody>
      </p:sp>
      <p:sp>
        <p:nvSpPr>
          <p:cNvPr id="4" name="TextBox 3">
            <a:extLst>
              <a:ext uri="{FF2B5EF4-FFF2-40B4-BE49-F238E27FC236}">
                <a16:creationId xmlns:a16="http://schemas.microsoft.com/office/drawing/2014/main" id="{46AF78D4-0D99-6E20-C808-A9481571A959}"/>
              </a:ext>
            </a:extLst>
          </p:cNvPr>
          <p:cNvSpPr txBox="1"/>
          <p:nvPr/>
        </p:nvSpPr>
        <p:spPr>
          <a:xfrm>
            <a:off x="107504" y="627534"/>
            <a:ext cx="7721537" cy="369332"/>
          </a:xfrm>
          <a:prstGeom prst="rect">
            <a:avLst/>
          </a:prstGeom>
          <a:noFill/>
        </p:spPr>
        <p:txBody>
          <a:bodyPr wrap="none" rtlCol="0">
            <a:spAutoFit/>
          </a:bodyPr>
          <a:lstStyle/>
          <a:p>
            <a:pPr marL="285750" indent="-285750">
              <a:buFont typeface="Wingdings" panose="05000000000000000000" pitchFamily="2" charset="2"/>
              <a:buChar char="v"/>
            </a:pPr>
            <a:r>
              <a:rPr lang="en-GB" noProof="0" dirty="0"/>
              <a:t>Ultimate goal is a scaling for the D/B ratio similar to what was available for Be</a:t>
            </a:r>
          </a:p>
        </p:txBody>
      </p:sp>
      <p:sp>
        <p:nvSpPr>
          <p:cNvPr id="5" name="TextBox 4">
            <a:extLst>
              <a:ext uri="{FF2B5EF4-FFF2-40B4-BE49-F238E27FC236}">
                <a16:creationId xmlns:a16="http://schemas.microsoft.com/office/drawing/2014/main" id="{90300C51-592E-C96E-1160-6EAC46A93A22}"/>
              </a:ext>
            </a:extLst>
          </p:cNvPr>
          <p:cNvSpPr txBox="1"/>
          <p:nvPr/>
        </p:nvSpPr>
        <p:spPr>
          <a:xfrm>
            <a:off x="693550" y="931199"/>
            <a:ext cx="7560840" cy="646331"/>
          </a:xfrm>
          <a:prstGeom prst="rect">
            <a:avLst/>
          </a:prstGeom>
          <a:noFill/>
        </p:spPr>
        <p:txBody>
          <a:bodyPr wrap="square" rtlCol="0">
            <a:spAutoFit/>
          </a:bodyPr>
          <a:lstStyle/>
          <a:p>
            <a:pPr marL="266700" indent="-266700"/>
            <a:r>
              <a:rPr lang="en-GB" noProof="0" dirty="0">
                <a:sym typeface="Wingdings" panose="05000000000000000000" pitchFamily="2" charset="2"/>
              </a:rPr>
              <a:t> </a:t>
            </a:r>
            <a:r>
              <a:rPr lang="en-GB" noProof="0" dirty="0"/>
              <a:t>For this we need co-deposited layer and no pre-deposited B layers that are then exposed to plasma</a:t>
            </a:r>
          </a:p>
        </p:txBody>
      </p:sp>
      <p:sp>
        <p:nvSpPr>
          <p:cNvPr id="6" name="TextBox 5">
            <a:extLst>
              <a:ext uri="{FF2B5EF4-FFF2-40B4-BE49-F238E27FC236}">
                <a16:creationId xmlns:a16="http://schemas.microsoft.com/office/drawing/2014/main" id="{C10C59D3-5BC8-A37B-A12A-3C36AD61B7C7}"/>
              </a:ext>
            </a:extLst>
          </p:cNvPr>
          <p:cNvSpPr txBox="1"/>
          <p:nvPr/>
        </p:nvSpPr>
        <p:spPr>
          <a:xfrm>
            <a:off x="107504" y="1733767"/>
            <a:ext cx="5426294" cy="369332"/>
          </a:xfrm>
          <a:prstGeom prst="rect">
            <a:avLst/>
          </a:prstGeom>
          <a:noFill/>
        </p:spPr>
        <p:txBody>
          <a:bodyPr wrap="none" rtlCol="0">
            <a:spAutoFit/>
          </a:bodyPr>
          <a:lstStyle/>
          <a:p>
            <a:pPr marL="285750" indent="-285750">
              <a:buFont typeface="Wingdings" panose="05000000000000000000" pitchFamily="2" charset="2"/>
              <a:buChar char="v"/>
            </a:pPr>
            <a:r>
              <a:rPr lang="en-GB" noProof="0" dirty="0"/>
              <a:t>Co-deposit B and D in a linear plasma device varying:</a:t>
            </a:r>
          </a:p>
        </p:txBody>
      </p:sp>
      <p:sp>
        <p:nvSpPr>
          <p:cNvPr id="7" name="TextBox 6">
            <a:extLst>
              <a:ext uri="{FF2B5EF4-FFF2-40B4-BE49-F238E27FC236}">
                <a16:creationId xmlns:a16="http://schemas.microsoft.com/office/drawing/2014/main" id="{72202195-FCBE-581D-F14B-072FA56A3A88}"/>
              </a:ext>
            </a:extLst>
          </p:cNvPr>
          <p:cNvSpPr txBox="1"/>
          <p:nvPr/>
        </p:nvSpPr>
        <p:spPr>
          <a:xfrm>
            <a:off x="899592" y="2093807"/>
            <a:ext cx="4309898" cy="646331"/>
          </a:xfrm>
          <a:prstGeom prst="rect">
            <a:avLst/>
          </a:prstGeom>
          <a:noFill/>
        </p:spPr>
        <p:txBody>
          <a:bodyPr wrap="none" rtlCol="0">
            <a:spAutoFit/>
          </a:bodyPr>
          <a:lstStyle/>
          <a:p>
            <a:pPr marL="285750" indent="-285750">
              <a:buFont typeface="Wingdings" panose="05000000000000000000" pitchFamily="2" charset="2"/>
              <a:buChar char="Ø"/>
            </a:pPr>
            <a:r>
              <a:rPr lang="en-GB" noProof="0" dirty="0"/>
              <a:t>Deposition rate (vary upstream B source)</a:t>
            </a:r>
          </a:p>
          <a:p>
            <a:pPr marL="285750" indent="-285750">
              <a:buFont typeface="Wingdings" panose="05000000000000000000" pitchFamily="2" charset="2"/>
              <a:buChar char="Ø"/>
            </a:pPr>
            <a:r>
              <a:rPr lang="en-GB" noProof="0" dirty="0"/>
              <a:t>Temperature (heated catcher sample)</a:t>
            </a:r>
          </a:p>
        </p:txBody>
      </p:sp>
      <p:sp>
        <p:nvSpPr>
          <p:cNvPr id="9" name="TextBox 8">
            <a:extLst>
              <a:ext uri="{FF2B5EF4-FFF2-40B4-BE49-F238E27FC236}">
                <a16:creationId xmlns:a16="http://schemas.microsoft.com/office/drawing/2014/main" id="{77A7BF4B-7806-E94F-7BEF-D85C5042A447}"/>
              </a:ext>
            </a:extLst>
          </p:cNvPr>
          <p:cNvSpPr txBox="1"/>
          <p:nvPr/>
        </p:nvSpPr>
        <p:spPr>
          <a:xfrm>
            <a:off x="899592" y="3435846"/>
            <a:ext cx="2376264" cy="369332"/>
          </a:xfrm>
          <a:prstGeom prst="rect">
            <a:avLst/>
          </a:prstGeom>
          <a:noFill/>
        </p:spPr>
        <p:txBody>
          <a:bodyPr wrap="square">
            <a:spAutoFit/>
          </a:bodyPr>
          <a:lstStyle/>
          <a:p>
            <a:pPr marL="285750" indent="-285750">
              <a:buFont typeface="Wingdings" panose="05000000000000000000" pitchFamily="2" charset="2"/>
              <a:buChar char="q"/>
            </a:pPr>
            <a:r>
              <a:rPr lang="en-GB" noProof="0" dirty="0"/>
              <a:t>upstream B source:</a:t>
            </a:r>
          </a:p>
        </p:txBody>
      </p:sp>
      <p:sp>
        <p:nvSpPr>
          <p:cNvPr id="10" name="TextBox 9">
            <a:extLst>
              <a:ext uri="{FF2B5EF4-FFF2-40B4-BE49-F238E27FC236}">
                <a16:creationId xmlns:a16="http://schemas.microsoft.com/office/drawing/2014/main" id="{FCEBAC6A-1265-2930-C725-FC3292A24884}"/>
              </a:ext>
            </a:extLst>
          </p:cNvPr>
          <p:cNvSpPr txBox="1"/>
          <p:nvPr/>
        </p:nvSpPr>
        <p:spPr>
          <a:xfrm>
            <a:off x="1187624" y="3771103"/>
            <a:ext cx="7960321" cy="923330"/>
          </a:xfrm>
          <a:prstGeom prst="rect">
            <a:avLst/>
          </a:prstGeom>
          <a:noFill/>
        </p:spPr>
        <p:txBody>
          <a:bodyPr wrap="none" rtlCol="0">
            <a:spAutoFit/>
          </a:bodyPr>
          <a:lstStyle/>
          <a:p>
            <a:r>
              <a:rPr lang="en-GB" noProof="0" dirty="0"/>
              <a:t>Di-borane gas (</a:t>
            </a:r>
            <a:r>
              <a:rPr lang="en-GB" noProof="0" dirty="0">
                <a:sym typeface="Wingdings" panose="05000000000000000000" pitchFamily="2" charset="2"/>
              </a:rPr>
              <a:t> challenging safety precautions necessary)</a:t>
            </a:r>
          </a:p>
          <a:p>
            <a:r>
              <a:rPr lang="en-GB" noProof="0" dirty="0">
                <a:sym typeface="Wingdings" panose="05000000000000000000" pitchFamily="2" charset="2"/>
              </a:rPr>
              <a:t>Erode a junk of B by the plasma ( homogeneity of deposition? May be a feature?)</a:t>
            </a:r>
          </a:p>
          <a:p>
            <a:r>
              <a:rPr lang="en-GB" noProof="0" dirty="0">
                <a:sym typeface="Wingdings" panose="05000000000000000000" pitchFamily="2" charset="2"/>
              </a:rPr>
              <a:t>...</a:t>
            </a:r>
            <a:endParaRPr lang="en-GB" noProof="0" dirty="0"/>
          </a:p>
        </p:txBody>
      </p:sp>
      <p:pic>
        <p:nvPicPr>
          <p:cNvPr id="11" name="Picture 10">
            <a:extLst>
              <a:ext uri="{FF2B5EF4-FFF2-40B4-BE49-F238E27FC236}">
                <a16:creationId xmlns:a16="http://schemas.microsoft.com/office/drawing/2014/main" id="{D9464E0D-E2E0-F616-0F61-FAF6CCF88A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8146" y="1215828"/>
            <a:ext cx="3024334" cy="2796082"/>
          </a:xfrm>
          <a:prstGeom prst="rect">
            <a:avLst/>
          </a:prstGeom>
        </p:spPr>
      </p:pic>
      <p:sp>
        <p:nvSpPr>
          <p:cNvPr id="8" name="TextBox 7">
            <a:extLst>
              <a:ext uri="{FF2B5EF4-FFF2-40B4-BE49-F238E27FC236}">
                <a16:creationId xmlns:a16="http://schemas.microsoft.com/office/drawing/2014/main" id="{E6BBAAE3-B7B0-CBF0-C1AB-8F78850DB284}"/>
              </a:ext>
            </a:extLst>
          </p:cNvPr>
          <p:cNvSpPr txBox="1"/>
          <p:nvPr/>
        </p:nvSpPr>
        <p:spPr>
          <a:xfrm>
            <a:off x="7812360" y="3147814"/>
            <a:ext cx="442750" cy="369332"/>
          </a:xfrm>
          <a:prstGeom prst="rect">
            <a:avLst/>
          </a:prstGeom>
          <a:noFill/>
        </p:spPr>
        <p:txBody>
          <a:bodyPr wrap="none" rtlCol="0">
            <a:spAutoFit/>
          </a:bodyPr>
          <a:lstStyle/>
          <a:p>
            <a:r>
              <a:rPr lang="en-GB" noProof="0" dirty="0"/>
              <a:t>[1]</a:t>
            </a:r>
          </a:p>
        </p:txBody>
      </p:sp>
      <p:sp>
        <p:nvSpPr>
          <p:cNvPr id="13" name="TextBox 12">
            <a:extLst>
              <a:ext uri="{FF2B5EF4-FFF2-40B4-BE49-F238E27FC236}">
                <a16:creationId xmlns:a16="http://schemas.microsoft.com/office/drawing/2014/main" id="{319160B5-D433-58E9-6E58-4E4A8688C74D}"/>
              </a:ext>
            </a:extLst>
          </p:cNvPr>
          <p:cNvSpPr txBox="1"/>
          <p:nvPr/>
        </p:nvSpPr>
        <p:spPr>
          <a:xfrm>
            <a:off x="141524" y="4752691"/>
            <a:ext cx="4968552" cy="276999"/>
          </a:xfrm>
          <a:prstGeom prst="rect">
            <a:avLst/>
          </a:prstGeom>
          <a:noFill/>
        </p:spPr>
        <p:txBody>
          <a:bodyPr wrap="square">
            <a:spAutoFit/>
          </a:bodyPr>
          <a:lstStyle/>
          <a:p>
            <a:r>
              <a:rPr lang="en-GB" sz="1200" i="1" noProof="0" dirty="0"/>
              <a:t>[1] A. Annen et al. Journal of Non-Crystalline Solids 209 (1997) 240–246</a:t>
            </a:r>
          </a:p>
        </p:txBody>
      </p:sp>
      <p:sp>
        <p:nvSpPr>
          <p:cNvPr id="14" name="TextBox 13">
            <a:extLst>
              <a:ext uri="{FF2B5EF4-FFF2-40B4-BE49-F238E27FC236}">
                <a16:creationId xmlns:a16="http://schemas.microsoft.com/office/drawing/2014/main" id="{436577F6-223B-DFF0-8EDE-B28D765AC6D6}"/>
              </a:ext>
            </a:extLst>
          </p:cNvPr>
          <p:cNvSpPr txBox="1"/>
          <p:nvPr/>
        </p:nvSpPr>
        <p:spPr>
          <a:xfrm>
            <a:off x="905896" y="2694359"/>
            <a:ext cx="4637942" cy="646331"/>
          </a:xfrm>
          <a:prstGeom prst="rect">
            <a:avLst/>
          </a:prstGeom>
          <a:noFill/>
        </p:spPr>
        <p:txBody>
          <a:bodyPr wrap="square">
            <a:spAutoFit/>
          </a:bodyPr>
          <a:lstStyle/>
          <a:p>
            <a:pPr marL="285750" indent="-285750">
              <a:buFont typeface="Wingdings" panose="05000000000000000000" pitchFamily="2" charset="2"/>
              <a:buChar char="Ø"/>
            </a:pPr>
            <a:r>
              <a:rPr lang="en-GB" noProof="0" dirty="0"/>
              <a:t>Particle energy (bias)</a:t>
            </a:r>
          </a:p>
          <a:p>
            <a:r>
              <a:rPr lang="en-GB" noProof="0" dirty="0">
                <a:solidFill>
                  <a:srgbClr val="FF0000"/>
                </a:solidFill>
                <a:sym typeface="Wingdings" panose="05000000000000000000" pitchFamily="2" charset="2"/>
              </a:rPr>
              <a:t> </a:t>
            </a:r>
            <a:r>
              <a:rPr lang="en-GB" b="1" noProof="0" dirty="0">
                <a:solidFill>
                  <a:srgbClr val="FF0000"/>
                </a:solidFill>
                <a:sym typeface="Wingdings" panose="05000000000000000000" pitchFamily="2" charset="2"/>
              </a:rPr>
              <a:t>This produces very different layers</a:t>
            </a:r>
            <a:endParaRPr lang="en-GB" b="1" noProof="0" dirty="0">
              <a:solidFill>
                <a:srgbClr val="FF0000"/>
              </a:solidFill>
            </a:endParaRPr>
          </a:p>
        </p:txBody>
      </p:sp>
    </p:spTree>
    <p:extLst>
      <p:ext uri="{BB962C8B-B14F-4D97-AF65-F5344CB8AC3E}">
        <p14:creationId xmlns:p14="http://schemas.microsoft.com/office/powerpoint/2010/main" val="42242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8E401-F988-24B2-F325-D0BDAF68F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47178-6A6C-8F63-C6D6-65925EE72238}"/>
              </a:ext>
            </a:extLst>
          </p:cNvPr>
          <p:cNvSpPr>
            <a:spLocks noGrp="1"/>
          </p:cNvSpPr>
          <p:nvPr>
            <p:ph type="title"/>
          </p:nvPr>
        </p:nvSpPr>
        <p:spPr/>
        <p:txBody>
          <a:bodyPr/>
          <a:lstStyle/>
          <a:p>
            <a:r>
              <a:rPr lang="en-GB" sz="2800" b="1" noProof="0" dirty="0"/>
              <a:t>T retention Release from B layers</a:t>
            </a:r>
            <a:endParaRPr lang="en-GB" noProof="0" dirty="0"/>
          </a:p>
        </p:txBody>
      </p:sp>
      <p:sp>
        <p:nvSpPr>
          <p:cNvPr id="3" name="Footer Placeholder 2">
            <a:extLst>
              <a:ext uri="{FF2B5EF4-FFF2-40B4-BE49-F238E27FC236}">
                <a16:creationId xmlns:a16="http://schemas.microsoft.com/office/drawing/2014/main" id="{F6DB3AB1-DA3C-2E6E-A6F5-F1A3A0225EED}"/>
              </a:ext>
            </a:extLst>
          </p:cNvPr>
          <p:cNvSpPr>
            <a:spLocks noGrp="1"/>
          </p:cNvSpPr>
          <p:nvPr>
            <p:ph type="ftr" sz="quarter" idx="11"/>
          </p:nvPr>
        </p:nvSpPr>
        <p:spPr/>
        <p:txBody>
          <a:bodyPr/>
          <a:lstStyle/>
          <a:p>
            <a:pPr algn="r"/>
            <a:r>
              <a:rPr lang="en-GB" noProof="0" dirty="0"/>
              <a:t>K. Schmid | WPPWIE Project Meeting  | Prag | 25.03.2025 | Page </a:t>
            </a:r>
            <a:fld id="{6A6D9FA1-99C7-4910-8E32-B85D378B0060}" type="slidenum">
              <a:rPr lang="en-GB" noProof="0" smtClean="0"/>
              <a:pPr algn="r"/>
              <a:t>9</a:t>
            </a:fld>
            <a:endParaRPr lang="en-GB" noProof="0" dirty="0"/>
          </a:p>
        </p:txBody>
      </p:sp>
      <p:sp>
        <p:nvSpPr>
          <p:cNvPr id="4" name="TextBox 3">
            <a:extLst>
              <a:ext uri="{FF2B5EF4-FFF2-40B4-BE49-F238E27FC236}">
                <a16:creationId xmlns:a16="http://schemas.microsoft.com/office/drawing/2014/main" id="{EFE1C327-A56C-0249-9B23-FD3CB589DAAF}"/>
              </a:ext>
            </a:extLst>
          </p:cNvPr>
          <p:cNvSpPr txBox="1"/>
          <p:nvPr/>
        </p:nvSpPr>
        <p:spPr>
          <a:xfrm>
            <a:off x="107504" y="627534"/>
            <a:ext cx="7721537" cy="369332"/>
          </a:xfrm>
          <a:prstGeom prst="rect">
            <a:avLst/>
          </a:prstGeom>
          <a:noFill/>
        </p:spPr>
        <p:txBody>
          <a:bodyPr wrap="none" rtlCol="0">
            <a:spAutoFit/>
          </a:bodyPr>
          <a:lstStyle/>
          <a:p>
            <a:pPr marL="285750" indent="-285750">
              <a:buFont typeface="Wingdings" panose="05000000000000000000" pitchFamily="2" charset="2"/>
              <a:buChar char="v"/>
            </a:pPr>
            <a:r>
              <a:rPr lang="en-GB" noProof="0" dirty="0"/>
              <a:t>Ultimate goal is a scaling for the D/B ratio similar to what was available for Be</a:t>
            </a:r>
          </a:p>
        </p:txBody>
      </p:sp>
      <p:sp>
        <p:nvSpPr>
          <p:cNvPr id="12" name="TextBox 11">
            <a:extLst>
              <a:ext uri="{FF2B5EF4-FFF2-40B4-BE49-F238E27FC236}">
                <a16:creationId xmlns:a16="http://schemas.microsoft.com/office/drawing/2014/main" id="{E73D0135-70B9-A930-ADEF-E764EF63D3A4}"/>
              </a:ext>
            </a:extLst>
          </p:cNvPr>
          <p:cNvSpPr txBox="1"/>
          <p:nvPr/>
        </p:nvSpPr>
        <p:spPr>
          <a:xfrm>
            <a:off x="1547664" y="1197350"/>
            <a:ext cx="3991670" cy="646331"/>
          </a:xfrm>
          <a:prstGeom prst="rect">
            <a:avLst/>
          </a:prstGeom>
          <a:noFill/>
        </p:spPr>
        <p:txBody>
          <a:bodyPr wrap="none" rtlCol="0">
            <a:spAutoFit/>
          </a:bodyPr>
          <a:lstStyle/>
          <a:p>
            <a:pPr marL="285750" indent="-285750">
              <a:buFont typeface="Wingdings" panose="05000000000000000000" pitchFamily="2" charset="2"/>
              <a:buChar char="q"/>
            </a:pPr>
            <a:r>
              <a:rPr lang="en-GB" dirty="0"/>
              <a:t>Don’t just focus on D content</a:t>
            </a:r>
          </a:p>
          <a:p>
            <a:pPr marL="285750" indent="-285750">
              <a:buFont typeface="Wingdings" panose="05000000000000000000" pitchFamily="2" charset="2"/>
              <a:buChar char="q"/>
            </a:pPr>
            <a:r>
              <a:rPr lang="en-GB" dirty="0"/>
              <a:t>B density determines layer properties</a:t>
            </a:r>
            <a:endParaRPr lang="en-DE" dirty="0"/>
          </a:p>
        </p:txBody>
      </p:sp>
      <p:sp>
        <p:nvSpPr>
          <p:cNvPr id="14" name="TextBox 13">
            <a:extLst>
              <a:ext uri="{FF2B5EF4-FFF2-40B4-BE49-F238E27FC236}">
                <a16:creationId xmlns:a16="http://schemas.microsoft.com/office/drawing/2014/main" id="{E3A26E8E-3B2F-EED8-277A-AD729D46F3B5}"/>
              </a:ext>
            </a:extLst>
          </p:cNvPr>
          <p:cNvSpPr txBox="1"/>
          <p:nvPr/>
        </p:nvSpPr>
        <p:spPr>
          <a:xfrm>
            <a:off x="1558942" y="2222966"/>
            <a:ext cx="5523115" cy="369332"/>
          </a:xfrm>
          <a:prstGeom prst="rect">
            <a:avLst/>
          </a:prstGeom>
          <a:noFill/>
        </p:spPr>
        <p:txBody>
          <a:bodyPr wrap="none" rtlCol="0">
            <a:spAutoFit/>
          </a:bodyPr>
          <a:lstStyle/>
          <a:p>
            <a:pPr marL="285750" indent="-285750">
              <a:buFont typeface="Wingdings" panose="05000000000000000000" pitchFamily="2" charset="2"/>
              <a:buChar char="Ø"/>
            </a:pPr>
            <a:r>
              <a:rPr lang="en-GB" b="1" dirty="0"/>
              <a:t>Particle energy is a key input that needs to be known</a:t>
            </a:r>
            <a:endParaRPr lang="en-DE" b="1" dirty="0"/>
          </a:p>
        </p:txBody>
      </p:sp>
      <p:sp>
        <p:nvSpPr>
          <p:cNvPr id="5" name="TextBox 4">
            <a:extLst>
              <a:ext uri="{FF2B5EF4-FFF2-40B4-BE49-F238E27FC236}">
                <a16:creationId xmlns:a16="http://schemas.microsoft.com/office/drawing/2014/main" id="{D9969DF9-4082-1054-D116-4326FAD4610A}"/>
              </a:ext>
            </a:extLst>
          </p:cNvPr>
          <p:cNvSpPr txBox="1"/>
          <p:nvPr/>
        </p:nvSpPr>
        <p:spPr>
          <a:xfrm>
            <a:off x="2195736" y="2541333"/>
            <a:ext cx="3145926" cy="369332"/>
          </a:xfrm>
          <a:prstGeom prst="rect">
            <a:avLst/>
          </a:prstGeom>
          <a:noFill/>
        </p:spPr>
        <p:txBody>
          <a:bodyPr wrap="none" rtlCol="0">
            <a:spAutoFit/>
          </a:bodyPr>
          <a:lstStyle/>
          <a:p>
            <a:r>
              <a:rPr lang="en-GB" dirty="0"/>
              <a:t>(Difficult to set for magnetrons)</a:t>
            </a:r>
            <a:endParaRPr lang="en-DE" dirty="0"/>
          </a:p>
        </p:txBody>
      </p:sp>
      <p:graphicFrame>
        <p:nvGraphicFramePr>
          <p:cNvPr id="6" name="Table 5">
            <a:extLst>
              <a:ext uri="{FF2B5EF4-FFF2-40B4-BE49-F238E27FC236}">
                <a16:creationId xmlns:a16="http://schemas.microsoft.com/office/drawing/2014/main" id="{D0C1FDF1-91DE-3DF1-2445-D6D8ACEFC844}"/>
              </a:ext>
            </a:extLst>
          </p:cNvPr>
          <p:cNvGraphicFramePr>
            <a:graphicFrameLocks noGrp="1"/>
          </p:cNvGraphicFramePr>
          <p:nvPr>
            <p:extLst>
              <p:ext uri="{D42A27DB-BD31-4B8C-83A1-F6EECF244321}">
                <p14:modId xmlns:p14="http://schemas.microsoft.com/office/powerpoint/2010/main" val="2490368235"/>
              </p:ext>
            </p:extLst>
          </p:nvPr>
        </p:nvGraphicFramePr>
        <p:xfrm>
          <a:off x="387231" y="3410219"/>
          <a:ext cx="8369538" cy="1244450"/>
        </p:xfrm>
        <a:graphic>
          <a:graphicData uri="http://schemas.openxmlformats.org/drawingml/2006/table">
            <a:tbl>
              <a:tblPr/>
              <a:tblGrid>
                <a:gridCol w="808699">
                  <a:extLst>
                    <a:ext uri="{9D8B030D-6E8A-4147-A177-3AD203B41FA5}">
                      <a16:colId xmlns:a16="http://schemas.microsoft.com/office/drawing/2014/main" val="1706322979"/>
                    </a:ext>
                  </a:extLst>
                </a:gridCol>
                <a:gridCol w="720080">
                  <a:extLst>
                    <a:ext uri="{9D8B030D-6E8A-4147-A177-3AD203B41FA5}">
                      <a16:colId xmlns:a16="http://schemas.microsoft.com/office/drawing/2014/main" val="3318953255"/>
                    </a:ext>
                  </a:extLst>
                </a:gridCol>
                <a:gridCol w="6840759">
                  <a:extLst>
                    <a:ext uri="{9D8B030D-6E8A-4147-A177-3AD203B41FA5}">
                      <a16:colId xmlns:a16="http://schemas.microsoft.com/office/drawing/2014/main" val="3932841787"/>
                    </a:ext>
                  </a:extLst>
                </a:gridCol>
              </a:tblGrid>
              <a:tr h="171997">
                <a:tc>
                  <a:txBody>
                    <a:bodyPr/>
                    <a:lstStyle/>
                    <a:p>
                      <a:pPr algn="l" fontAlgn="t"/>
                      <a:r>
                        <a:rPr lang="en-GB" sz="1600" b="0" i="0" u="none" strike="noStrike" noProof="0" dirty="0">
                          <a:solidFill>
                            <a:srgbClr val="000000"/>
                          </a:solidFill>
                          <a:effectLst/>
                          <a:latin typeface="Calibri" panose="020F0502020204030204" pitchFamily="34" charset="0"/>
                        </a:rPr>
                        <a:t>CEA</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Fluence dependence of D retention in B layers: Damage/Production vs Annealing</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352334558"/>
                  </a:ext>
                </a:extLst>
              </a:tr>
              <a:tr h="171997">
                <a:tc>
                  <a:txBody>
                    <a:bodyPr/>
                    <a:lstStyle/>
                    <a:p>
                      <a:pPr algn="l" fontAlgn="t"/>
                      <a:r>
                        <a:rPr lang="en-GB" sz="1600" b="0" i="0" u="none" strike="noStrike" noProof="0" dirty="0">
                          <a:solidFill>
                            <a:srgbClr val="000000"/>
                          </a:solidFill>
                          <a:effectLst/>
                          <a:latin typeface="Calibri" panose="020F0502020204030204" pitchFamily="34" charset="0"/>
                        </a:rPr>
                        <a:t>DIFFER</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Evaluation of D/B ratio in co-deposited boron</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637105681"/>
                  </a:ext>
                </a:extLst>
              </a:tr>
              <a:tr h="171997">
                <a:tc>
                  <a:txBody>
                    <a:bodyPr/>
                    <a:lstStyle/>
                    <a:p>
                      <a:pPr algn="l" fontAlgn="t"/>
                      <a:r>
                        <a:rPr lang="en-GB" sz="1600" b="0" i="0" u="none" strike="noStrike" noProof="0" dirty="0">
                          <a:solidFill>
                            <a:srgbClr val="000000"/>
                          </a:solidFill>
                          <a:effectLst/>
                          <a:latin typeface="Calibri" panose="020F0502020204030204" pitchFamily="34" charset="0"/>
                        </a:rPr>
                        <a:t>FZJ</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Formation of a-BH layers by co-</a:t>
                      </a:r>
                      <a:r>
                        <a:rPr lang="en-GB" sz="1600" b="0" i="0" u="none" strike="noStrike" noProof="0" dirty="0" err="1">
                          <a:solidFill>
                            <a:srgbClr val="000000"/>
                          </a:solidFill>
                          <a:effectLst/>
                          <a:latin typeface="Calibri" panose="020F0502020204030204" pitchFamily="34" charset="0"/>
                        </a:rPr>
                        <a:t>depositon</a:t>
                      </a:r>
                      <a:endParaRPr lang="en-GB" sz="1600" b="0" i="0" u="none" strike="noStrike" noProof="0" dirty="0">
                        <a:solidFill>
                          <a:srgbClr val="000000"/>
                        </a:solidFill>
                        <a:effectLst/>
                        <a:latin typeface="Calibri" panose="020F0502020204030204" pitchFamily="34" charset="0"/>
                      </a:endParaRP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317149032"/>
                  </a:ext>
                </a:extLst>
              </a:tr>
              <a:tr h="171997">
                <a:tc>
                  <a:txBody>
                    <a:bodyPr/>
                    <a:lstStyle/>
                    <a:p>
                      <a:pPr algn="l" fontAlgn="t"/>
                      <a:r>
                        <a:rPr lang="en-GB" sz="1600" b="0" i="0" u="none" strike="noStrike" noProof="0" dirty="0">
                          <a:solidFill>
                            <a:srgbClr val="000000"/>
                          </a:solidFill>
                          <a:effectLst/>
                          <a:latin typeface="Calibri" panose="020F0502020204030204" pitchFamily="34" charset="0"/>
                        </a:rPr>
                        <a:t>FZJ</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Permeation through B:D and B:W mixed layers on steel</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4264816928"/>
                  </a:ext>
                </a:extLst>
              </a:tr>
              <a:tr h="171997">
                <a:tc>
                  <a:txBody>
                    <a:bodyPr/>
                    <a:lstStyle/>
                    <a:p>
                      <a:pPr algn="l" fontAlgn="t"/>
                      <a:r>
                        <a:rPr lang="en-GB" sz="1600" b="0" i="0" u="none" strike="noStrike" noProof="0" dirty="0">
                          <a:solidFill>
                            <a:srgbClr val="000000"/>
                          </a:solidFill>
                          <a:effectLst/>
                          <a:latin typeface="Calibri" panose="020F0502020204030204" pitchFamily="34" charset="0"/>
                        </a:rPr>
                        <a:t>JSI</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SP-C-2</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t"/>
                      <a:r>
                        <a:rPr lang="en-GB" sz="1600" b="0" i="0" u="none" strike="noStrike" noProof="0" dirty="0">
                          <a:solidFill>
                            <a:srgbClr val="000000"/>
                          </a:solidFill>
                          <a:effectLst/>
                          <a:latin typeface="Calibri" panose="020F0502020204030204" pitchFamily="34" charset="0"/>
                        </a:rPr>
                        <a:t>Influence of B layer on permeation (moved from 2024)</a:t>
                      </a:r>
                    </a:p>
                  </a:txBody>
                  <a:tcPr marL="5050" marR="5050" marT="5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69305623"/>
                  </a:ext>
                </a:extLst>
              </a:tr>
            </a:tbl>
          </a:graphicData>
        </a:graphic>
      </p:graphicFrame>
    </p:spTree>
    <p:extLst>
      <p:ext uri="{BB962C8B-B14F-4D97-AF65-F5344CB8AC3E}">
        <p14:creationId xmlns:p14="http://schemas.microsoft.com/office/powerpoint/2010/main" val="2592171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4.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solid"/>
          <a:headEnd type="none" w="med" len="med"/>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t" anchorCtr="0">
        <a:spAutoFit/>
      </a:bodyPr>
      <a:lstStyle>
        <a:defPPr algn="l">
          <a:defRPr dirty="0" smtClean="0">
            <a:solidFill>
              <a:srgbClr val="005555"/>
            </a:solidFill>
          </a:defRPr>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IPP 2022_Final_v20.potx" id="{82F7FB6F-CED7-48D8-B2D7-CE590BD9F0F7}" vid="{EFD4C0C3-9C16-4188-8AA9-EB152123ADE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6073</TotalTime>
  <Words>2328</Words>
  <Application>Microsoft Office PowerPoint</Application>
  <PresentationFormat>On-screen Show (16:9)</PresentationFormat>
  <Paragraphs>331</Paragraphs>
  <Slides>25</Slides>
  <Notes>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7" baseType="lpstr">
      <vt:lpstr>Arial</vt:lpstr>
      <vt:lpstr>Arial Narrow</vt:lpstr>
      <vt:lpstr>Calibri</vt:lpstr>
      <vt:lpstr>Cambria Math</vt:lpstr>
      <vt:lpstr>Symbol</vt:lpstr>
      <vt:lpstr>Wingdings</vt:lpstr>
      <vt:lpstr>Wingdings 3</vt:lpstr>
      <vt:lpstr>Office</vt:lpstr>
      <vt:lpstr>1_Office</vt:lpstr>
      <vt:lpstr>EUROfusion.1line_5_3_2019</vt:lpstr>
      <vt:lpstr>IPP</vt:lpstr>
      <vt:lpstr>think-cell Folie</vt:lpstr>
      <vt:lpstr>Update on the of 2025 tasks within SP-C</vt:lpstr>
      <vt:lpstr>Tasks in 2025</vt:lpstr>
      <vt:lpstr>Outline</vt:lpstr>
      <vt:lpstr>Transport from Plasma to coolant</vt:lpstr>
      <vt:lpstr>Transport from Plasma to coolant</vt:lpstr>
      <vt:lpstr>Transport from Plasma to coolant</vt:lpstr>
      <vt:lpstr>T retention Release from B layers</vt:lpstr>
      <vt:lpstr>T retention Release from B layers</vt:lpstr>
      <vt:lpstr>T retention Release from B layers</vt:lpstr>
      <vt:lpstr>Retention in Cu and CuCrZr</vt:lpstr>
      <vt:lpstr>Retention in Cu and CuCrZr</vt:lpstr>
      <vt:lpstr>Retention in Cu and CuCrZr</vt:lpstr>
      <vt:lpstr>Retention in Cu and CuCrZr</vt:lpstr>
      <vt:lpstr>Retention in Cu and CuCrZr</vt:lpstr>
      <vt:lpstr>Near surface energy landscape</vt:lpstr>
      <vt:lpstr>Near surface energy landscape</vt:lpstr>
      <vt:lpstr>Near surface energy landscape</vt:lpstr>
      <vt:lpstr>Modelling needs</vt:lpstr>
      <vt:lpstr>Influence of transmutation products He, Re</vt:lpstr>
      <vt:lpstr>High temperature effects and transmutation products</vt:lpstr>
      <vt:lpstr>Planning</vt:lpstr>
      <vt:lpstr>Planning</vt:lpstr>
      <vt:lpstr>Planning</vt:lpstr>
      <vt:lpstr>Planning</vt:lpstr>
      <vt:lpstr>Planning</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Brezinse</dc:creator>
  <cp:lastModifiedBy>MadMax</cp:lastModifiedBy>
  <cp:revision>442</cp:revision>
  <cp:lastPrinted>2014-10-16T14:51:28Z</cp:lastPrinted>
  <dcterms:created xsi:type="dcterms:W3CDTF">2020-10-16T13:52:18Z</dcterms:created>
  <dcterms:modified xsi:type="dcterms:W3CDTF">2025-03-25T08:44:21Z</dcterms:modified>
</cp:coreProperties>
</file>