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sldIdLst>
    <p:sldId id="256" r:id="rId5"/>
    <p:sldId id="257" r:id="rId6"/>
    <p:sldId id="271" r:id="rId7"/>
    <p:sldId id="268" r:id="rId8"/>
    <p:sldId id="275" r:id="rId9"/>
    <p:sldId id="272" r:id="rId10"/>
    <p:sldId id="273" r:id="rId11"/>
    <p:sldId id="274" r:id="rId12"/>
    <p:sldId id="278" r:id="rId13"/>
    <p:sldId id="279" r:id="rId14"/>
    <p:sldId id="276" r:id="rId15"/>
    <p:sldId id="277"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F82D-39AF-2F97-3CD1-1742504E6FCB}" v="7" dt="2024-12-02T09:45:1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 Szabolics" userId="cd3bfe97-2fa8-411c-81f0-3ee7e59ce51b" providerId="ADAL" clId="{8234C197-AA9D-7B4D-8F1B-2AD2DD247065}"/>
    <pc:docChg chg="undo custSel addSld delSld modSld sldOrd modMainMaster">
      <pc:chgData name="Tamas Szabolics" userId="cd3bfe97-2fa8-411c-81f0-3ee7e59ce51b" providerId="ADAL" clId="{8234C197-AA9D-7B4D-8F1B-2AD2DD247065}" dt="2024-11-25T16:04:47.279" v="742" actId="20578"/>
      <pc:docMkLst>
        <pc:docMk/>
      </pc:docMkLst>
      <pc:sldChg chg="new">
        <pc:chgData name="Tamas Szabolics" userId="cd3bfe97-2fa8-411c-81f0-3ee7e59ce51b" providerId="ADAL" clId="{8234C197-AA9D-7B4D-8F1B-2AD2DD247065}" dt="2024-10-18T07:25:54.830" v="0" actId="680"/>
        <pc:sldMkLst>
          <pc:docMk/>
          <pc:sldMk cId="431817190" sldId="257"/>
        </pc:sldMkLst>
      </pc:sldChg>
      <pc:sldChg chg="new del">
        <pc:chgData name="Tamas Szabolics" userId="cd3bfe97-2fa8-411c-81f0-3ee7e59ce51b" providerId="ADAL" clId="{8234C197-AA9D-7B4D-8F1B-2AD2DD247065}" dt="2024-10-18T08:44:01.810" v="135" actId="2696"/>
        <pc:sldMkLst>
          <pc:docMk/>
          <pc:sldMk cId="2101610814" sldId="258"/>
        </pc:sldMkLst>
      </pc:sldChg>
      <pc:sldChg chg="addSp delSp modSp new del mod">
        <pc:chgData name="Tamas Szabolics" userId="cd3bfe97-2fa8-411c-81f0-3ee7e59ce51b" providerId="ADAL" clId="{8234C197-AA9D-7B4D-8F1B-2AD2DD247065}" dt="2024-11-25T16:04:24.252" v="739" actId="2696"/>
        <pc:sldMkLst>
          <pc:docMk/>
          <pc:sldMk cId="750468423" sldId="259"/>
        </pc:sldMkLst>
      </pc:sldChg>
      <pc:sldChg chg="new del">
        <pc:chgData name="Tamas Szabolics" userId="cd3bfe97-2fa8-411c-81f0-3ee7e59ce51b" providerId="ADAL" clId="{8234C197-AA9D-7B4D-8F1B-2AD2DD247065}" dt="2024-10-18T08:44:05.917" v="138" actId="2696"/>
        <pc:sldMkLst>
          <pc:docMk/>
          <pc:sldMk cId="3389238595" sldId="260"/>
        </pc:sldMkLst>
      </pc:sldChg>
      <pc:sldChg chg="modSp new del mod">
        <pc:chgData name="Tamas Szabolics" userId="cd3bfe97-2fa8-411c-81f0-3ee7e59ce51b" providerId="ADAL" clId="{8234C197-AA9D-7B4D-8F1B-2AD2DD247065}" dt="2024-10-18T08:44:04.015" v="136" actId="2696"/>
        <pc:sldMkLst>
          <pc:docMk/>
          <pc:sldMk cId="1573047952" sldId="261"/>
        </pc:sldMkLst>
      </pc:sldChg>
      <pc:sldChg chg="new del">
        <pc:chgData name="Tamas Szabolics" userId="cd3bfe97-2fa8-411c-81f0-3ee7e59ce51b" providerId="ADAL" clId="{8234C197-AA9D-7B4D-8F1B-2AD2DD247065}" dt="2024-10-18T08:44:05.246" v="137" actId="2696"/>
        <pc:sldMkLst>
          <pc:docMk/>
          <pc:sldMk cId="2691157056" sldId="262"/>
        </pc:sldMkLst>
      </pc:sldChg>
      <pc:sldChg chg="modSp new del mod">
        <pc:chgData name="Tamas Szabolics" userId="cd3bfe97-2fa8-411c-81f0-3ee7e59ce51b" providerId="ADAL" clId="{8234C197-AA9D-7B4D-8F1B-2AD2DD247065}" dt="2024-10-18T08:44:00.854" v="134" actId="2696"/>
        <pc:sldMkLst>
          <pc:docMk/>
          <pc:sldMk cId="994293115" sldId="263"/>
        </pc:sldMkLst>
      </pc:sldChg>
      <pc:sldChg chg="addSp delSp modSp new mod">
        <pc:chgData name="Tamas Szabolics" userId="cd3bfe97-2fa8-411c-81f0-3ee7e59ce51b" providerId="ADAL" clId="{8234C197-AA9D-7B4D-8F1B-2AD2DD247065}" dt="2024-10-23T11:23:30.040" v="194" actId="478"/>
        <pc:sldMkLst>
          <pc:docMk/>
          <pc:sldMk cId="1401760247" sldId="264"/>
        </pc:sldMkLst>
      </pc:sldChg>
      <pc:sldChg chg="new del">
        <pc:chgData name="Tamas Szabolics" userId="cd3bfe97-2fa8-411c-81f0-3ee7e59ce51b" providerId="ADAL" clId="{8234C197-AA9D-7B4D-8F1B-2AD2DD247065}" dt="2024-11-25T15:18:04.631" v="480" actId="2696"/>
        <pc:sldMkLst>
          <pc:docMk/>
          <pc:sldMk cId="881058919" sldId="265"/>
        </pc:sldMkLst>
      </pc:sldChg>
      <pc:sldChg chg="delSp modSp new mod">
        <pc:chgData name="Tamas Szabolics" userId="cd3bfe97-2fa8-411c-81f0-3ee7e59ce51b" providerId="ADAL" clId="{8234C197-AA9D-7B4D-8F1B-2AD2DD247065}" dt="2024-11-25T16:03:06.756" v="730" actId="478"/>
        <pc:sldMkLst>
          <pc:docMk/>
          <pc:sldMk cId="2566406109" sldId="265"/>
        </pc:sldMkLst>
      </pc:sldChg>
      <pc:sldChg chg="modSp new mod ord">
        <pc:chgData name="Tamas Szabolics" userId="cd3bfe97-2fa8-411c-81f0-3ee7e59ce51b" providerId="ADAL" clId="{8234C197-AA9D-7B4D-8F1B-2AD2DD247065}" dt="2024-11-25T16:04:45.997" v="741" actId="20578"/>
        <pc:sldMkLst>
          <pc:docMk/>
          <pc:sldMk cId="796714568" sldId="266"/>
        </pc:sldMkLst>
        <pc:spChg chg="mod">
          <ac:chgData name="Tamas Szabolics" userId="cd3bfe97-2fa8-411c-81f0-3ee7e59ce51b" providerId="ADAL" clId="{8234C197-AA9D-7B4D-8F1B-2AD2DD247065}" dt="2024-11-25T16:00:57.711" v="685" actId="27636"/>
          <ac:spMkLst>
            <pc:docMk/>
            <pc:sldMk cId="796714568" sldId="266"/>
            <ac:spMk id="2" creationId="{2B5668B3-0A4C-492B-F245-5A14D7E752CB}"/>
          </ac:spMkLst>
        </pc:spChg>
      </pc:sldChg>
      <pc:sldChg chg="new ord">
        <pc:chgData name="Tamas Szabolics" userId="cd3bfe97-2fa8-411c-81f0-3ee7e59ce51b" providerId="ADAL" clId="{8234C197-AA9D-7B4D-8F1B-2AD2DD247065}" dt="2024-11-25T16:04:47.279" v="742" actId="20578"/>
        <pc:sldMkLst>
          <pc:docMk/>
          <pc:sldMk cId="714882574" sldId="267"/>
        </pc:sldMkLst>
      </pc:sldChg>
      <pc:sldChg chg="new">
        <pc:chgData name="Tamas Szabolics" userId="cd3bfe97-2fa8-411c-81f0-3ee7e59ce51b" providerId="ADAL" clId="{8234C197-AA9D-7B4D-8F1B-2AD2DD247065}" dt="2024-11-25T16:04:06.222" v="736" actId="680"/>
        <pc:sldMkLst>
          <pc:docMk/>
          <pc:sldMk cId="2857641979" sldId="268"/>
        </pc:sldMkLst>
      </pc:sldChg>
      <pc:sldChg chg="new">
        <pc:chgData name="Tamas Szabolics" userId="cd3bfe97-2fa8-411c-81f0-3ee7e59ce51b" providerId="ADAL" clId="{8234C197-AA9D-7B4D-8F1B-2AD2DD247065}" dt="2024-11-25T16:04:09.187" v="737" actId="680"/>
        <pc:sldMkLst>
          <pc:docMk/>
          <pc:sldMk cId="232290782" sldId="269"/>
        </pc:sldMkLst>
      </pc:sldChg>
      <pc:sldChg chg="new">
        <pc:chgData name="Tamas Szabolics" userId="cd3bfe97-2fa8-411c-81f0-3ee7e59ce51b" providerId="ADAL" clId="{8234C197-AA9D-7B4D-8F1B-2AD2DD247065}" dt="2024-11-25T16:04:12.198" v="738" actId="680"/>
        <pc:sldMkLst>
          <pc:docMk/>
          <pc:sldMk cId="3476055104" sldId="270"/>
        </pc:sldMkLst>
      </pc:sldChg>
      <pc:sldMasterChg chg="modSp addSldLayout modSldLayout sldLayoutOrd">
        <pc:chgData name="Tamas Szabolics" userId="cd3bfe97-2fa8-411c-81f0-3ee7e59ce51b" providerId="ADAL" clId="{8234C197-AA9D-7B4D-8F1B-2AD2DD247065}" dt="2024-11-25T16:04:40.919" v="740" actId="1076"/>
        <pc:sldMasterMkLst>
          <pc:docMk/>
          <pc:sldMasterMk cId="2402646876" sldId="2147483657"/>
        </pc:sldMasterMkLst>
        <pc:sldLayoutChg chg="modSp">
          <pc:chgData name="Tamas Szabolics" userId="cd3bfe97-2fa8-411c-81f0-3ee7e59ce51b" providerId="ADAL" clId="{8234C197-AA9D-7B4D-8F1B-2AD2DD247065}" dt="2024-10-18T07:27:02.160" v="6" actId="735"/>
          <pc:sldLayoutMkLst>
            <pc:docMk/>
            <pc:sldMasterMk cId="2402646876" sldId="2147483657"/>
            <pc:sldLayoutMk cId="640704308" sldId="2147483658"/>
          </pc:sldLayoutMkLst>
        </pc:sldLayoutChg>
        <pc:sldLayoutChg chg="addSp delSp modSp mod">
          <pc:chgData name="Tamas Szabolics" userId="cd3bfe97-2fa8-411c-81f0-3ee7e59ce51b" providerId="ADAL" clId="{8234C197-AA9D-7B4D-8F1B-2AD2DD247065}" dt="2024-10-23T07:28:29.184" v="177" actId="1076"/>
          <pc:sldLayoutMkLst>
            <pc:docMk/>
            <pc:sldMasterMk cId="2402646876" sldId="2147483657"/>
            <pc:sldLayoutMk cId="4285183126" sldId="2147483663"/>
          </pc:sldLayoutMkLst>
          <pc:spChg chg="mod">
            <ac:chgData name="Tamas Szabolics" userId="cd3bfe97-2fa8-411c-81f0-3ee7e59ce51b" providerId="ADAL" clId="{8234C197-AA9D-7B4D-8F1B-2AD2DD247065}" dt="2024-10-18T07:27:49.302" v="7" actId="2085"/>
            <ac:spMkLst>
              <pc:docMk/>
              <pc:sldMasterMk cId="2402646876" sldId="2147483657"/>
              <pc:sldLayoutMk cId="4285183126" sldId="2147483663"/>
              <ac:spMk id="4" creationId="{47ECB478-BAE3-9650-1ED0-40553289DFEC}"/>
            </ac:spMkLst>
          </pc:spChg>
          <pc:picChg chg="mod">
            <ac:chgData name="Tamas Szabolics" userId="cd3bfe97-2fa8-411c-81f0-3ee7e59ce51b" providerId="ADAL" clId="{8234C197-AA9D-7B4D-8F1B-2AD2DD247065}" dt="2024-10-23T07:28:29.184" v="177" actId="1076"/>
            <ac:picMkLst>
              <pc:docMk/>
              <pc:sldMasterMk cId="2402646876" sldId="2147483657"/>
              <pc:sldLayoutMk cId="4285183126" sldId="2147483663"/>
              <ac:picMk id="6" creationId="{40CFE93D-B60A-5519-67CA-2FB5FDAACE49}"/>
            </ac:picMkLst>
          </pc:picChg>
        </pc:sldLayoutChg>
        <pc:sldLayoutChg chg="addSp delSp modSp mod">
          <pc:chgData name="Tamas Szabolics" userId="cd3bfe97-2fa8-411c-81f0-3ee7e59ce51b" providerId="ADAL" clId="{8234C197-AA9D-7B4D-8F1B-2AD2DD247065}" dt="2024-10-23T07:28:36.018" v="181"/>
          <pc:sldLayoutMkLst>
            <pc:docMk/>
            <pc:sldMasterMk cId="2402646876" sldId="2147483657"/>
            <pc:sldLayoutMk cId="1696459684" sldId="2147483664"/>
          </pc:sldLayoutMkLst>
          <pc:spChg chg="mod">
            <ac:chgData name="Tamas Szabolics" userId="cd3bfe97-2fa8-411c-81f0-3ee7e59ce51b" providerId="ADAL" clId="{8234C197-AA9D-7B4D-8F1B-2AD2DD247065}" dt="2024-10-18T07:28:12.842" v="11" actId="2085"/>
            <ac:spMkLst>
              <pc:docMk/>
              <pc:sldMasterMk cId="2402646876" sldId="2147483657"/>
              <pc:sldLayoutMk cId="1696459684" sldId="2147483664"/>
              <ac:spMk id="4" creationId="{47ECB478-BAE3-9650-1ED0-40553289DFEC}"/>
            </ac:spMkLst>
          </pc:spChg>
          <pc:picChg chg="add mod">
            <ac:chgData name="Tamas Szabolics" userId="cd3bfe97-2fa8-411c-81f0-3ee7e59ce51b" providerId="ADAL" clId="{8234C197-AA9D-7B4D-8F1B-2AD2DD247065}" dt="2024-10-23T07:28:36.018" v="181"/>
            <ac:picMkLst>
              <pc:docMk/>
              <pc:sldMasterMk cId="2402646876" sldId="2147483657"/>
              <pc:sldLayoutMk cId="1696459684" sldId="2147483664"/>
              <ac:picMk id="5" creationId="{99801FBB-9E6A-4AE4-3DF9-7243B31E29C4}"/>
            </ac:picMkLst>
          </pc:picChg>
        </pc:sldLayoutChg>
        <pc:sldLayoutChg chg="addSp delSp modSp mod">
          <pc:chgData name="Tamas Szabolics" userId="cd3bfe97-2fa8-411c-81f0-3ee7e59ce51b" providerId="ADAL" clId="{8234C197-AA9D-7B4D-8F1B-2AD2DD247065}" dt="2024-11-18T04:13:53.953" v="479" actId="20577"/>
          <pc:sldLayoutMkLst>
            <pc:docMk/>
            <pc:sldMasterMk cId="2402646876" sldId="2147483657"/>
            <pc:sldLayoutMk cId="1067269772" sldId="2147483665"/>
          </pc:sldLayoutMkLst>
          <pc:spChg chg="add mod">
            <ac:chgData name="Tamas Szabolics" userId="cd3bfe97-2fa8-411c-81f0-3ee7e59ce51b" providerId="ADAL" clId="{8234C197-AA9D-7B4D-8F1B-2AD2DD247065}" dt="2024-11-06T12:26:05.011" v="252" actId="20577"/>
            <ac:spMkLst>
              <pc:docMk/>
              <pc:sldMasterMk cId="2402646876" sldId="2147483657"/>
              <pc:sldLayoutMk cId="1067269772" sldId="2147483665"/>
              <ac:spMk id="3" creationId="{85518383-0A9F-8787-EE49-6ABD1BDB1C74}"/>
            </ac:spMkLst>
          </pc:spChg>
          <pc:spChg chg="mod">
            <ac:chgData name="Tamas Szabolics" userId="cd3bfe97-2fa8-411c-81f0-3ee7e59ce51b" providerId="ADAL" clId="{8234C197-AA9D-7B4D-8F1B-2AD2DD247065}" dt="2024-10-18T07:29:25.196" v="23" actId="2085"/>
            <ac:spMkLst>
              <pc:docMk/>
              <pc:sldMasterMk cId="2402646876" sldId="2147483657"/>
              <pc:sldLayoutMk cId="1067269772" sldId="2147483665"/>
              <ac:spMk id="4" creationId="{47ECB478-BAE3-9650-1ED0-40553289DFEC}"/>
            </ac:spMkLst>
          </pc:spChg>
          <pc:spChg chg="mod">
            <ac:chgData name="Tamas Szabolics" userId="cd3bfe97-2fa8-411c-81f0-3ee7e59ce51b" providerId="ADAL" clId="{8234C197-AA9D-7B4D-8F1B-2AD2DD247065}" dt="2024-10-18T07:29:08.442" v="20" actId="20577"/>
            <ac:spMkLst>
              <pc:docMk/>
              <pc:sldMasterMk cId="2402646876" sldId="2147483657"/>
              <pc:sldLayoutMk cId="1067269772" sldId="2147483665"/>
              <ac:spMk id="8" creationId="{00000000-0000-0000-0000-000000000000}"/>
            </ac:spMkLst>
          </pc:spChg>
          <pc:spChg chg="mod">
            <ac:chgData name="Tamas Szabolics" userId="cd3bfe97-2fa8-411c-81f0-3ee7e59ce51b" providerId="ADAL" clId="{8234C197-AA9D-7B4D-8F1B-2AD2DD247065}" dt="2024-11-18T04:13:53.953" v="479" actId="20577"/>
            <ac:spMkLst>
              <pc:docMk/>
              <pc:sldMasterMk cId="2402646876" sldId="2147483657"/>
              <pc:sldLayoutMk cId="1067269772" sldId="2147483665"/>
              <ac:spMk id="10" creationId="{C85B798E-0E11-AC76-5A3B-7AEDB8476845}"/>
            </ac:spMkLst>
          </pc:spChg>
          <pc:picChg chg="add mod">
            <ac:chgData name="Tamas Szabolics" userId="cd3bfe97-2fa8-411c-81f0-3ee7e59ce51b" providerId="ADAL" clId="{8234C197-AA9D-7B4D-8F1B-2AD2DD247065}" dt="2024-10-23T07:28:47.940" v="186"/>
            <ac:picMkLst>
              <pc:docMk/>
              <pc:sldMasterMk cId="2402646876" sldId="2147483657"/>
              <pc:sldLayoutMk cId="1067269772" sldId="2147483665"/>
              <ac:picMk id="2" creationId="{C3E709DA-A623-E292-E86E-AD6FBCDEE9FD}"/>
            </ac:picMkLst>
          </pc:picChg>
        </pc:sldLayoutChg>
        <pc:sldLayoutChg chg="addSp delSp modSp mod">
          <pc:chgData name="Tamas Szabolics" userId="cd3bfe97-2fa8-411c-81f0-3ee7e59ce51b" providerId="ADAL" clId="{8234C197-AA9D-7B4D-8F1B-2AD2DD247065}" dt="2024-11-06T12:25:33.386" v="239" actId="1038"/>
          <pc:sldLayoutMkLst>
            <pc:docMk/>
            <pc:sldMasterMk cId="2402646876" sldId="2147483657"/>
            <pc:sldLayoutMk cId="4054005621" sldId="2147483666"/>
          </pc:sldLayoutMkLst>
          <pc:spChg chg="mod">
            <ac:chgData name="Tamas Szabolics" userId="cd3bfe97-2fa8-411c-81f0-3ee7e59ce51b" providerId="ADAL" clId="{8234C197-AA9D-7B4D-8F1B-2AD2DD247065}" dt="2024-10-18T07:29:30.225" v="24" actId="2085"/>
            <ac:spMkLst>
              <pc:docMk/>
              <pc:sldMasterMk cId="2402646876" sldId="2147483657"/>
              <pc:sldLayoutMk cId="4054005621" sldId="2147483666"/>
              <ac:spMk id="4" creationId="{47ECB478-BAE3-9650-1ED0-40553289DFEC}"/>
            </ac:spMkLst>
          </pc:spChg>
          <pc:spChg chg="mod">
            <ac:chgData name="Tamas Szabolics" userId="cd3bfe97-2fa8-411c-81f0-3ee7e59ce51b" providerId="ADAL" clId="{8234C197-AA9D-7B4D-8F1B-2AD2DD247065}" dt="2024-10-18T08:39:37.807" v="46" actId="20577"/>
            <ac:spMkLst>
              <pc:docMk/>
              <pc:sldMasterMk cId="2402646876" sldId="2147483657"/>
              <pc:sldLayoutMk cId="4054005621" sldId="2147483666"/>
              <ac:spMk id="8" creationId="{00000000-0000-0000-0000-000000000000}"/>
            </ac:spMkLst>
          </pc:spChg>
          <pc:spChg chg="add mod">
            <ac:chgData name="Tamas Szabolics" userId="cd3bfe97-2fa8-411c-81f0-3ee7e59ce51b" providerId="ADAL" clId="{8234C197-AA9D-7B4D-8F1B-2AD2DD247065}" dt="2024-11-06T12:25:33.386" v="239" actId="1038"/>
            <ac:spMkLst>
              <pc:docMk/>
              <pc:sldMasterMk cId="2402646876" sldId="2147483657"/>
              <pc:sldLayoutMk cId="4054005621" sldId="2147483666"/>
              <ac:spMk id="12" creationId="{C16436CB-AC07-4BBB-7928-069CF8956E3B}"/>
            </ac:spMkLst>
          </pc:spChg>
          <pc:picChg chg="add mod">
            <ac:chgData name="Tamas Szabolics" userId="cd3bfe97-2fa8-411c-81f0-3ee7e59ce51b" providerId="ADAL" clId="{8234C197-AA9D-7B4D-8F1B-2AD2DD247065}" dt="2024-10-23T07:28:54.666" v="188"/>
            <ac:picMkLst>
              <pc:docMk/>
              <pc:sldMasterMk cId="2402646876" sldId="2147483657"/>
              <pc:sldLayoutMk cId="4054005621" sldId="2147483666"/>
              <ac:picMk id="2" creationId="{4B54540B-5211-6405-3954-CAE563B89955}"/>
            </ac:picMkLst>
          </pc:picChg>
          <pc:picChg chg="add mod">
            <ac:chgData name="Tamas Szabolics" userId="cd3bfe97-2fa8-411c-81f0-3ee7e59ce51b" providerId="ADAL" clId="{8234C197-AA9D-7B4D-8F1B-2AD2DD247065}" dt="2024-10-18T07:37:11.614" v="33" actId="14100"/>
            <ac:picMkLst>
              <pc:docMk/>
              <pc:sldMasterMk cId="2402646876" sldId="2147483657"/>
              <pc:sldLayoutMk cId="4054005621" sldId="2147483666"/>
              <ac:picMk id="3" creationId="{E6A79DA8-5CC9-F046-C150-72773BF96224}"/>
            </ac:picMkLst>
          </pc:picChg>
        </pc:sldLayoutChg>
        <pc:sldLayoutChg chg="addSp delSp modSp mod ord">
          <pc:chgData name="Tamas Szabolics" userId="cd3bfe97-2fa8-411c-81f0-3ee7e59ce51b" providerId="ADAL" clId="{8234C197-AA9D-7B4D-8F1B-2AD2DD247065}" dt="2024-11-25T15:29:09.884" v="483" actId="20578"/>
          <pc:sldLayoutMkLst>
            <pc:docMk/>
            <pc:sldMasterMk cId="2402646876" sldId="2147483657"/>
            <pc:sldLayoutMk cId="3048919335" sldId="2147483667"/>
          </pc:sldLayoutMkLst>
          <pc:spChg chg="mod">
            <ac:chgData name="Tamas Szabolics" userId="cd3bfe97-2fa8-411c-81f0-3ee7e59ce51b" providerId="ADAL" clId="{8234C197-AA9D-7B4D-8F1B-2AD2DD247065}" dt="2024-10-23T07:27:57.843" v="175" actId="14100"/>
            <ac:spMkLst>
              <pc:docMk/>
              <pc:sldMasterMk cId="2402646876" sldId="2147483657"/>
              <pc:sldLayoutMk cId="3048919335" sldId="2147483667"/>
              <ac:spMk id="4" creationId="{47ECB478-BAE3-9650-1ED0-40553289DFEC}"/>
            </ac:spMkLst>
          </pc:spChg>
          <pc:spChg chg="add mod">
            <ac:chgData name="Tamas Szabolics" userId="cd3bfe97-2fa8-411c-81f0-3ee7e59ce51b" providerId="ADAL" clId="{8234C197-AA9D-7B4D-8F1B-2AD2DD247065}" dt="2024-11-06T12:25:24.116" v="233" actId="1038"/>
            <ac:spMkLst>
              <pc:docMk/>
              <pc:sldMasterMk cId="2402646876" sldId="2147483657"/>
              <pc:sldLayoutMk cId="3048919335" sldId="2147483667"/>
              <ac:spMk id="5" creationId="{02484EB3-402E-4F49-FFDD-1AF24F678560}"/>
            </ac:spMkLst>
          </pc:spChg>
          <pc:picChg chg="add mod">
            <ac:chgData name="Tamas Szabolics" userId="cd3bfe97-2fa8-411c-81f0-3ee7e59ce51b" providerId="ADAL" clId="{8234C197-AA9D-7B4D-8F1B-2AD2DD247065}" dt="2024-10-23T07:29:12.062" v="192"/>
            <ac:picMkLst>
              <pc:docMk/>
              <pc:sldMasterMk cId="2402646876" sldId="2147483657"/>
              <pc:sldLayoutMk cId="3048919335" sldId="2147483667"/>
              <ac:picMk id="7" creationId="{FC763037-8E92-533F-A2B0-EF01A1FA3FB9}"/>
            </ac:picMkLst>
          </pc:picChg>
          <pc:picChg chg="add mod">
            <ac:chgData name="Tamas Szabolics" userId="cd3bfe97-2fa8-411c-81f0-3ee7e59ce51b" providerId="ADAL" clId="{8234C197-AA9D-7B4D-8F1B-2AD2DD247065}" dt="2024-10-23T14:40:46.486" v="217" actId="1076"/>
            <ac:picMkLst>
              <pc:docMk/>
              <pc:sldMasterMk cId="2402646876" sldId="2147483657"/>
              <pc:sldLayoutMk cId="3048919335" sldId="2147483667"/>
              <ac:picMk id="13" creationId="{03FA7AAB-EA32-20E6-77CB-9DAA1586D8E7}"/>
            </ac:picMkLst>
          </pc:picChg>
        </pc:sldLayoutChg>
        <pc:sldLayoutChg chg="addSp delSp modSp mod">
          <pc:chgData name="Tamas Szabolics" userId="cd3bfe97-2fa8-411c-81f0-3ee7e59ce51b" providerId="ADAL" clId="{8234C197-AA9D-7B4D-8F1B-2AD2DD247065}" dt="2024-11-25T16:04:40.919" v="740" actId="1076"/>
          <pc:sldLayoutMkLst>
            <pc:docMk/>
            <pc:sldMasterMk cId="2402646876" sldId="2147483657"/>
            <pc:sldLayoutMk cId="2045912402" sldId="2147483668"/>
          </pc:sldLayoutMkLst>
          <pc:spChg chg="add mod">
            <ac:chgData name="Tamas Szabolics" userId="cd3bfe97-2fa8-411c-81f0-3ee7e59ce51b" providerId="ADAL" clId="{8234C197-AA9D-7B4D-8F1B-2AD2DD247065}" dt="2024-11-25T16:01:35.230" v="695" actId="14100"/>
            <ac:spMkLst>
              <pc:docMk/>
              <pc:sldMasterMk cId="2402646876" sldId="2147483657"/>
              <pc:sldLayoutMk cId="2045912402" sldId="2147483668"/>
              <ac:spMk id="12" creationId="{C8275B34-5F14-82E5-77B3-EBE27FBE272A}"/>
            </ac:spMkLst>
          </pc:spChg>
          <pc:picChg chg="add mod">
            <ac:chgData name="Tamas Szabolics" userId="cd3bfe97-2fa8-411c-81f0-3ee7e59ce51b" providerId="ADAL" clId="{8234C197-AA9D-7B4D-8F1B-2AD2DD247065}" dt="2024-11-11T14:35:18.902" v="274" actId="1076"/>
            <ac:picMkLst>
              <pc:docMk/>
              <pc:sldMasterMk cId="2402646876" sldId="2147483657"/>
              <pc:sldLayoutMk cId="2045912402" sldId="2147483668"/>
              <ac:picMk id="5" creationId="{73BD9AAF-FD9A-1CC2-D729-3753918186B2}"/>
            </ac:picMkLst>
          </pc:picChg>
          <pc:picChg chg="add mod">
            <ac:chgData name="Tamas Szabolics" userId="cd3bfe97-2fa8-411c-81f0-3ee7e59ce51b" providerId="ADAL" clId="{8234C197-AA9D-7B4D-8F1B-2AD2DD247065}" dt="2024-11-25T16:04:40.919" v="740" actId="1076"/>
            <ac:picMkLst>
              <pc:docMk/>
              <pc:sldMasterMk cId="2402646876" sldId="2147483657"/>
              <pc:sldLayoutMk cId="2045912402" sldId="2147483668"/>
              <ac:picMk id="10" creationId="{D5DD0C48-F720-08EA-F6CF-5E3528E640CC}"/>
            </ac:picMkLst>
          </pc:picChg>
          <pc:picChg chg="add mod">
            <ac:chgData name="Tamas Szabolics" userId="cd3bfe97-2fa8-411c-81f0-3ee7e59ce51b" providerId="ADAL" clId="{8234C197-AA9D-7B4D-8F1B-2AD2DD247065}" dt="2024-11-12T18:31:19.649" v="341" actId="1076"/>
            <ac:picMkLst>
              <pc:docMk/>
              <pc:sldMasterMk cId="2402646876" sldId="2147483657"/>
              <pc:sldLayoutMk cId="2045912402" sldId="2147483668"/>
              <ac:picMk id="11" creationId="{91352402-9C53-2D42-47B4-F358B7FF6AFB}"/>
            </ac:picMkLst>
          </pc:picChg>
          <pc:picChg chg="add mod">
            <ac:chgData name="Tamas Szabolics" userId="cd3bfe97-2fa8-411c-81f0-3ee7e59ce51b" providerId="ADAL" clId="{8234C197-AA9D-7B4D-8F1B-2AD2DD247065}" dt="2024-11-12T18:31:23.253" v="342" actId="1076"/>
            <ac:picMkLst>
              <pc:docMk/>
              <pc:sldMasterMk cId="2402646876" sldId="2147483657"/>
              <pc:sldLayoutMk cId="2045912402" sldId="2147483668"/>
              <ac:picMk id="13" creationId="{7685BD55-BC1C-6498-4299-C61B81575713}"/>
            </ac:picMkLst>
          </pc:picChg>
          <pc:picChg chg="add mod">
            <ac:chgData name="Tamas Szabolics" userId="cd3bfe97-2fa8-411c-81f0-3ee7e59ce51b" providerId="ADAL" clId="{8234C197-AA9D-7B4D-8F1B-2AD2DD247065}" dt="2024-11-12T18:31:46.294" v="348" actId="1076"/>
            <ac:picMkLst>
              <pc:docMk/>
              <pc:sldMasterMk cId="2402646876" sldId="2147483657"/>
              <pc:sldLayoutMk cId="2045912402" sldId="2147483668"/>
              <ac:picMk id="15" creationId="{1874E19B-511F-0030-2D8B-B2ACBF39BADF}"/>
            </ac:picMkLst>
          </pc:picChg>
          <pc:picChg chg="add mod">
            <ac:chgData name="Tamas Szabolics" userId="cd3bfe97-2fa8-411c-81f0-3ee7e59ce51b" providerId="ADAL" clId="{8234C197-AA9D-7B4D-8F1B-2AD2DD247065}" dt="2024-11-12T18:31:42.055" v="347" actId="1076"/>
            <ac:picMkLst>
              <pc:docMk/>
              <pc:sldMasterMk cId="2402646876" sldId="2147483657"/>
              <pc:sldLayoutMk cId="2045912402" sldId="2147483668"/>
              <ac:picMk id="17" creationId="{27268761-FB3D-E1F8-20BB-D829350ED86C}"/>
            </ac:picMkLst>
          </pc:picChg>
          <pc:picChg chg="add mod">
            <ac:chgData name="Tamas Szabolics" userId="cd3bfe97-2fa8-411c-81f0-3ee7e59ce51b" providerId="ADAL" clId="{8234C197-AA9D-7B4D-8F1B-2AD2DD247065}" dt="2024-11-12T18:31:39.085" v="346" actId="1076"/>
            <ac:picMkLst>
              <pc:docMk/>
              <pc:sldMasterMk cId="2402646876" sldId="2147483657"/>
              <pc:sldLayoutMk cId="2045912402" sldId="2147483668"/>
              <ac:picMk id="19" creationId="{D2FCBC92-3D1A-6374-B1CA-E903024761A1}"/>
            </ac:picMkLst>
          </pc:picChg>
          <pc:picChg chg="add mod">
            <ac:chgData name="Tamas Szabolics" userId="cd3bfe97-2fa8-411c-81f0-3ee7e59ce51b" providerId="ADAL" clId="{8234C197-AA9D-7B4D-8F1B-2AD2DD247065}" dt="2024-11-12T18:31:34.398" v="345" actId="1076"/>
            <ac:picMkLst>
              <pc:docMk/>
              <pc:sldMasterMk cId="2402646876" sldId="2147483657"/>
              <pc:sldLayoutMk cId="2045912402" sldId="2147483668"/>
              <ac:picMk id="21" creationId="{2EFD888F-46F1-6AF2-B54A-DB8AED2A23AC}"/>
            </ac:picMkLst>
          </pc:picChg>
          <pc:picChg chg="add mod">
            <ac:chgData name="Tamas Szabolics" userId="cd3bfe97-2fa8-411c-81f0-3ee7e59ce51b" providerId="ADAL" clId="{8234C197-AA9D-7B4D-8F1B-2AD2DD247065}" dt="2024-11-12T18:31:30.872" v="344" actId="1076"/>
            <ac:picMkLst>
              <pc:docMk/>
              <pc:sldMasterMk cId="2402646876" sldId="2147483657"/>
              <pc:sldLayoutMk cId="2045912402" sldId="2147483668"/>
              <ac:picMk id="23" creationId="{A5D099B7-7F0C-F012-4ACA-A9AE1F801CFA}"/>
            </ac:picMkLst>
          </pc:picChg>
          <pc:picChg chg="add mod">
            <ac:chgData name="Tamas Szabolics" userId="cd3bfe97-2fa8-411c-81f0-3ee7e59ce51b" providerId="ADAL" clId="{8234C197-AA9D-7B4D-8F1B-2AD2DD247065}" dt="2024-11-12T18:31:26.558" v="343" actId="1076"/>
            <ac:picMkLst>
              <pc:docMk/>
              <pc:sldMasterMk cId="2402646876" sldId="2147483657"/>
              <pc:sldLayoutMk cId="2045912402" sldId="2147483668"/>
              <ac:picMk id="25" creationId="{3187A4B3-34C9-3C95-62A9-002571104AA5}"/>
            </ac:picMkLst>
          </pc:picChg>
        </pc:sldLayoutChg>
        <pc:sldLayoutChg chg="addSp delSp modSp mod">
          <pc:chgData name="Tamas Szabolics" userId="cd3bfe97-2fa8-411c-81f0-3ee7e59ce51b" providerId="ADAL" clId="{8234C197-AA9D-7B4D-8F1B-2AD2DD247065}" dt="2024-10-23T07:28:41.070" v="183"/>
          <pc:sldLayoutMkLst>
            <pc:docMk/>
            <pc:sldMasterMk cId="2402646876" sldId="2147483657"/>
            <pc:sldLayoutMk cId="1308084676" sldId="2147483669"/>
          </pc:sldLayoutMkLst>
          <pc:spChg chg="mod">
            <ac:chgData name="Tamas Szabolics" userId="cd3bfe97-2fa8-411c-81f0-3ee7e59ce51b" providerId="ADAL" clId="{8234C197-AA9D-7B4D-8F1B-2AD2DD247065}" dt="2024-10-18T07:29:20.067" v="22" actId="2085"/>
            <ac:spMkLst>
              <pc:docMk/>
              <pc:sldMasterMk cId="2402646876" sldId="2147483657"/>
              <pc:sldLayoutMk cId="1308084676" sldId="2147483669"/>
              <ac:spMk id="4" creationId="{47ECB478-BAE3-9650-1ED0-40553289DFEC}"/>
            </ac:spMkLst>
          </pc:spChg>
          <pc:spChg chg="add mod">
            <ac:chgData name="Tamas Szabolics" userId="cd3bfe97-2fa8-411c-81f0-3ee7e59ce51b" providerId="ADAL" clId="{8234C197-AA9D-7B4D-8F1B-2AD2DD247065}" dt="2024-10-18T08:42:43.942" v="132" actId="20577"/>
            <ac:spMkLst>
              <pc:docMk/>
              <pc:sldMasterMk cId="2402646876" sldId="2147483657"/>
              <pc:sldLayoutMk cId="1308084676" sldId="2147483669"/>
              <ac:spMk id="10" creationId="{C4FC0C94-3F09-A426-49C2-6BCA659CC317}"/>
            </ac:spMkLst>
          </pc:spChg>
          <pc:picChg chg="add mod">
            <ac:chgData name="Tamas Szabolics" userId="cd3bfe97-2fa8-411c-81f0-3ee7e59ce51b" providerId="ADAL" clId="{8234C197-AA9D-7B4D-8F1B-2AD2DD247065}" dt="2024-10-23T07:28:41.070" v="183"/>
            <ac:picMkLst>
              <pc:docMk/>
              <pc:sldMasterMk cId="2402646876" sldId="2147483657"/>
              <pc:sldLayoutMk cId="1308084676" sldId="2147483669"/>
              <ac:picMk id="2" creationId="{F84EBC05-6609-C5DD-15BD-05B21625A052}"/>
            </ac:picMkLst>
          </pc:picChg>
        </pc:sldLayoutChg>
        <pc:sldLayoutChg chg="addSp delSp modSp add mod ord modTransition">
          <pc:chgData name="Tamas Szabolics" userId="cd3bfe97-2fa8-411c-81f0-3ee7e59ce51b" providerId="ADAL" clId="{8234C197-AA9D-7B4D-8F1B-2AD2DD247065}" dt="2024-11-25T16:03:31.693" v="734" actId="1076"/>
          <pc:sldLayoutMkLst>
            <pc:docMk/>
            <pc:sldMasterMk cId="2402646876" sldId="2147483657"/>
            <pc:sldLayoutMk cId="955192769" sldId="2147483670"/>
          </pc:sldLayoutMkLst>
          <pc:spChg chg="add mod">
            <ac:chgData name="Tamas Szabolics" userId="cd3bfe97-2fa8-411c-81f0-3ee7e59ce51b" providerId="ADAL" clId="{8234C197-AA9D-7B4D-8F1B-2AD2DD247065}" dt="2024-11-25T15:49:35.308" v="519" actId="1076"/>
            <ac:spMkLst>
              <pc:docMk/>
              <pc:sldMasterMk cId="2402646876" sldId="2147483657"/>
              <pc:sldLayoutMk cId="955192769" sldId="2147483670"/>
              <ac:spMk id="6" creationId="{5966BD16-7752-454F-C58B-251A11EFB1B2}"/>
            </ac:spMkLst>
          </pc:spChg>
          <pc:spChg chg="mod">
            <ac:chgData name="Tamas Szabolics" userId="cd3bfe97-2fa8-411c-81f0-3ee7e59ce51b" providerId="ADAL" clId="{8234C197-AA9D-7B4D-8F1B-2AD2DD247065}" dt="2024-11-25T16:02:30.909" v="729"/>
            <ac:spMkLst>
              <pc:docMk/>
              <pc:sldMasterMk cId="2402646876" sldId="2147483657"/>
              <pc:sldLayoutMk cId="955192769" sldId="2147483670"/>
              <ac:spMk id="8" creationId="{00000000-0000-0000-0000-000000000000}"/>
            </ac:spMkLst>
          </pc:spChg>
          <pc:spChg chg="add mod">
            <ac:chgData name="Tamas Szabolics" userId="cd3bfe97-2fa8-411c-81f0-3ee7e59ce51b" providerId="ADAL" clId="{8234C197-AA9D-7B4D-8F1B-2AD2DD247065}" dt="2024-11-25T15:56:43.175" v="603" actId="1076"/>
            <ac:spMkLst>
              <pc:docMk/>
              <pc:sldMasterMk cId="2402646876" sldId="2147483657"/>
              <pc:sldLayoutMk cId="955192769" sldId="2147483670"/>
              <ac:spMk id="23" creationId="{3F4C3661-F367-DD87-C4F0-0F3D609FF14F}"/>
            </ac:spMkLst>
          </pc:spChg>
          <pc:spChg chg="add mod">
            <ac:chgData name="Tamas Szabolics" userId="cd3bfe97-2fa8-411c-81f0-3ee7e59ce51b" providerId="ADAL" clId="{8234C197-AA9D-7B4D-8F1B-2AD2DD247065}" dt="2024-11-25T15:57:00.826" v="620" actId="20577"/>
            <ac:spMkLst>
              <pc:docMk/>
              <pc:sldMasterMk cId="2402646876" sldId="2147483657"/>
              <pc:sldLayoutMk cId="955192769" sldId="2147483670"/>
              <ac:spMk id="24" creationId="{610AD9B7-CA49-CFD0-EC71-07952B731B92}"/>
            </ac:spMkLst>
          </pc:spChg>
          <pc:spChg chg="add mod">
            <ac:chgData name="Tamas Szabolics" userId="cd3bfe97-2fa8-411c-81f0-3ee7e59ce51b" providerId="ADAL" clId="{8234C197-AA9D-7B4D-8F1B-2AD2DD247065}" dt="2024-11-25T15:57:22.755" v="641" actId="20577"/>
            <ac:spMkLst>
              <pc:docMk/>
              <pc:sldMasterMk cId="2402646876" sldId="2147483657"/>
              <pc:sldLayoutMk cId="955192769" sldId="2147483670"/>
              <ac:spMk id="25" creationId="{037898E9-5B8E-5DA0-DF2B-DC22864A93CC}"/>
            </ac:spMkLst>
          </pc:spChg>
          <pc:spChg chg="add mod">
            <ac:chgData name="Tamas Szabolics" userId="cd3bfe97-2fa8-411c-81f0-3ee7e59ce51b" providerId="ADAL" clId="{8234C197-AA9D-7B4D-8F1B-2AD2DD247065}" dt="2024-11-25T15:57:47.308" v="655" actId="14100"/>
            <ac:spMkLst>
              <pc:docMk/>
              <pc:sldMasterMk cId="2402646876" sldId="2147483657"/>
              <pc:sldLayoutMk cId="955192769" sldId="2147483670"/>
              <ac:spMk id="26" creationId="{36FB1264-C2E8-DD08-2C49-DD49CB0ABAD1}"/>
            </ac:spMkLst>
          </pc:spChg>
          <pc:spChg chg="add mod">
            <ac:chgData name="Tamas Szabolics" userId="cd3bfe97-2fa8-411c-81f0-3ee7e59ce51b" providerId="ADAL" clId="{8234C197-AA9D-7B4D-8F1B-2AD2DD247065}" dt="2024-11-25T15:58:25.071" v="660" actId="20577"/>
            <ac:spMkLst>
              <pc:docMk/>
              <pc:sldMasterMk cId="2402646876" sldId="2147483657"/>
              <pc:sldLayoutMk cId="955192769" sldId="2147483670"/>
              <ac:spMk id="27" creationId="{5307E400-DD53-4AFF-D83E-2882C9D3BCFF}"/>
            </ac:spMkLst>
          </pc:spChg>
          <pc:spChg chg="add mod">
            <ac:chgData name="Tamas Szabolics" userId="cd3bfe97-2fa8-411c-81f0-3ee7e59ce51b" providerId="ADAL" clId="{8234C197-AA9D-7B4D-8F1B-2AD2DD247065}" dt="2024-11-25T15:58:45.439" v="665" actId="14100"/>
            <ac:spMkLst>
              <pc:docMk/>
              <pc:sldMasterMk cId="2402646876" sldId="2147483657"/>
              <pc:sldLayoutMk cId="955192769" sldId="2147483670"/>
              <ac:spMk id="28" creationId="{66A624E3-3044-B88F-1376-898A84380400}"/>
            </ac:spMkLst>
          </pc:spChg>
          <pc:spChg chg="add mod">
            <ac:chgData name="Tamas Szabolics" userId="cd3bfe97-2fa8-411c-81f0-3ee7e59ce51b" providerId="ADAL" clId="{8234C197-AA9D-7B4D-8F1B-2AD2DD247065}" dt="2024-11-25T16:03:31.693" v="734" actId="1076"/>
            <ac:spMkLst>
              <pc:docMk/>
              <pc:sldMasterMk cId="2402646876" sldId="2147483657"/>
              <pc:sldLayoutMk cId="955192769" sldId="2147483670"/>
              <ac:spMk id="29" creationId="{52F7C2E1-47EF-402C-1FD2-5E75EF1540AD}"/>
            </ac:spMkLst>
          </pc:sp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0" creationId="{138A6984-7C86-595B-8E5D-01900B91B6E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2" creationId="{D8722D63-74D6-7BF0-51FD-94F45C212BA6}"/>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4" creationId="{A3CAC57B-2782-2657-2AD5-AAE913C1979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6" creationId="{0F37F52F-AF8C-654D-F3B1-ED83AD4E20FB}"/>
            </ac:picMkLst>
          </pc:picChg>
          <pc:picChg chg="add mod">
            <ac:chgData name="Tamas Szabolics" userId="cd3bfe97-2fa8-411c-81f0-3ee7e59ce51b" providerId="ADAL" clId="{8234C197-AA9D-7B4D-8F1B-2AD2DD247065}" dt="2024-11-25T15:56:04.260" v="576" actId="1076"/>
            <ac:picMkLst>
              <pc:docMk/>
              <pc:sldMasterMk cId="2402646876" sldId="2147483657"/>
              <pc:sldLayoutMk cId="955192769" sldId="2147483670"/>
              <ac:picMk id="20" creationId="{D29BE78D-AA53-704B-61E8-A12E1D569361}"/>
            </ac:picMkLst>
          </pc:picChg>
          <pc:picChg chg="add mod">
            <ac:chgData name="Tamas Szabolics" userId="cd3bfe97-2fa8-411c-81f0-3ee7e59ce51b" providerId="ADAL" clId="{8234C197-AA9D-7B4D-8F1B-2AD2DD247065}" dt="2024-11-25T15:56:02.115" v="575" actId="1076"/>
            <ac:picMkLst>
              <pc:docMk/>
              <pc:sldMasterMk cId="2402646876" sldId="2147483657"/>
              <pc:sldLayoutMk cId="955192769" sldId="2147483670"/>
              <ac:picMk id="22" creationId="{AA77A93C-B0C1-ADE8-6757-95598466950B}"/>
            </ac:picMkLst>
          </pc:picChg>
        </pc:sldLayoutChg>
        <pc:sldLayoutChg chg="modSp add mod modTransition">
          <pc:chgData name="Tamas Szabolics" userId="cd3bfe97-2fa8-411c-81f0-3ee7e59ce51b" providerId="ADAL" clId="{8234C197-AA9D-7B4D-8F1B-2AD2DD247065}" dt="2024-11-12T16:56:24.914" v="304" actId="20577"/>
          <pc:sldLayoutMkLst>
            <pc:docMk/>
            <pc:sldMasterMk cId="2402646876" sldId="2147483657"/>
            <pc:sldLayoutMk cId="2704862446" sldId="2147483670"/>
          </pc:sldLayoutMkLst>
        </pc:sldLayoutChg>
      </pc:sldMasterChg>
    </pc:docChg>
  </pc:docChgLst>
  <pc:docChgLst>
    <pc:chgData name="Eva Belonohy" userId="S::eva.belonohy@euro-fusion.org::3ff31e48-f040-458c-8486-e3c844f61368" providerId="AD" clId="Web-{0A24F82D-39AF-2F97-3CD1-1742504E6FCB}"/>
    <pc:docChg chg="modSld">
      <pc:chgData name="Eva Belonohy" userId="S::eva.belonohy@euro-fusion.org::3ff31e48-f040-458c-8486-e3c844f61368" providerId="AD" clId="Web-{0A24F82D-39AF-2F97-3CD1-1742504E6FCB}" dt="2024-12-02T09:45:10.705" v="6" actId="20577"/>
      <pc:docMkLst>
        <pc:docMk/>
      </pc:docMkLst>
      <pc:sldChg chg="modSp">
        <pc:chgData name="Eva Belonohy" userId="S::eva.belonohy@euro-fusion.org::3ff31e48-f040-458c-8486-e3c844f61368" providerId="AD" clId="Web-{0A24F82D-39AF-2F97-3CD1-1742504E6FCB}" dt="2024-12-02T09:45:10.705" v="6" actId="20577"/>
        <pc:sldMkLst>
          <pc:docMk/>
          <pc:sldMk cId="3476055104" sldId="270"/>
        </pc:sldMkLst>
        <pc:spChg chg="mod">
          <ac:chgData name="Eva Belonohy" userId="S::eva.belonohy@euro-fusion.org::3ff31e48-f040-458c-8486-e3c844f61368" providerId="AD" clId="Web-{0A24F82D-39AF-2F97-3CD1-1742504E6FCB}" dt="2024-12-02T09:45:10.705" v="6" actId="20577"/>
          <ac:spMkLst>
            <pc:docMk/>
            <pc:sldMk cId="3476055104" sldId="270"/>
            <ac:spMk id="4" creationId="{1B2253B3-EB04-3485-955A-35D566CC4A5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nete\Documents\Darbs\Instit&#363;ts\Dif&#363;zija\SS_permeation\SS_209424_dynamic_empty%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https://universityoflatvia387-my.sharepoint.com/personal/at17013_edu_lu_lv/Documents/SS316L_L5-8.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https://universityoflatvia387-my.sharepoint.com/personal/at17013_edu_lu_lv/Documents/SS316L_L5-8.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https://universityoflatvia387.sharepoint.com/sites/KFI-RK/JET/Koplietojamie%20dokumenti/SS316L%20EUROFusion%202024/Loading_outgassing_2025/L7_SS316L_loading_outgassing_220125_summary.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universityoflatvia387-my.sharepoint.com/personal/at17013_edu_lu_lv/Documents/SS316L_L5-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129875521592"/>
          <c:y val="5.2380952380952382E-2"/>
          <c:w val="0.84902999725570494"/>
          <c:h val="0.71772178477690285"/>
        </c:manualLayout>
      </c:layout>
      <c:scatterChart>
        <c:scatterStyle val="lineMarker"/>
        <c:varyColors val="0"/>
        <c:ser>
          <c:idx val="0"/>
          <c:order val="3"/>
          <c:tx>
            <c:strRef>
              <c:f>Visadi_grafiki!$B$35</c:f>
              <c:strCache>
                <c:ptCount val="1"/>
                <c:pt idx="0">
                  <c:v>Static</c:v>
                </c:pt>
              </c:strCache>
            </c:strRef>
          </c:tx>
          <c:spPr>
            <a:ln w="25400" cap="rnd">
              <a:noFill/>
              <a:round/>
            </a:ln>
            <a:effectLst/>
          </c:spPr>
          <c:marker>
            <c:symbol val="circle"/>
            <c:size val="5"/>
            <c:spPr>
              <a:solidFill>
                <a:schemeClr val="accent1"/>
              </a:solidFill>
              <a:ln w="9525">
                <a:solidFill>
                  <a:schemeClr val="accent1"/>
                </a:solidFill>
              </a:ln>
              <a:effectLst/>
            </c:spPr>
          </c:marker>
          <c:xVal>
            <c:numRef>
              <c:f>Visadi_grafiki!$A$36:$A$42</c:f>
              <c:numCache>
                <c:formatCode>General</c:formatCode>
                <c:ptCount val="7"/>
                <c:pt idx="0">
                  <c:v>50</c:v>
                </c:pt>
                <c:pt idx="1">
                  <c:v>100</c:v>
                </c:pt>
                <c:pt idx="2">
                  <c:v>200</c:v>
                </c:pt>
                <c:pt idx="3">
                  <c:v>265</c:v>
                </c:pt>
                <c:pt idx="4">
                  <c:v>300</c:v>
                </c:pt>
                <c:pt idx="5">
                  <c:v>350</c:v>
                </c:pt>
                <c:pt idx="6">
                  <c:v>400</c:v>
                </c:pt>
              </c:numCache>
            </c:numRef>
          </c:xVal>
          <c:yVal>
            <c:numRef>
              <c:f>Visadi_grafiki!$B$36:$B$42</c:f>
              <c:numCache>
                <c:formatCode>General</c:formatCode>
                <c:ptCount val="7"/>
                <c:pt idx="0">
                  <c:v>1.4200000000000002</c:v>
                </c:pt>
                <c:pt idx="1">
                  <c:v>0.3</c:v>
                </c:pt>
                <c:pt idx="2">
                  <c:v>9.6</c:v>
                </c:pt>
                <c:pt idx="3">
                  <c:v>42</c:v>
                </c:pt>
                <c:pt idx="5">
                  <c:v>94</c:v>
                </c:pt>
                <c:pt idx="6">
                  <c:v>100</c:v>
                </c:pt>
              </c:numCache>
            </c:numRef>
          </c:yVal>
          <c:smooth val="0"/>
          <c:extLst>
            <c:ext xmlns:c16="http://schemas.microsoft.com/office/drawing/2014/chart" uri="{C3380CC4-5D6E-409C-BE32-E72D297353CC}">
              <c16:uniqueId val="{00000000-EAC9-4B70-800A-1DF2E89FE11F}"/>
            </c:ext>
          </c:extLst>
        </c:ser>
        <c:ser>
          <c:idx val="1"/>
          <c:order val="4"/>
          <c:tx>
            <c:strRef>
              <c:f>Visadi_grafiki!$C$35</c:f>
              <c:strCache>
                <c:ptCount val="1"/>
                <c:pt idx="0">
                  <c:v>Dynamic 0.5L/h</c:v>
                </c:pt>
              </c:strCache>
            </c:strRef>
          </c:tx>
          <c:spPr>
            <a:ln w="25400" cap="rnd">
              <a:noFill/>
              <a:round/>
            </a:ln>
            <a:effectLst/>
          </c:spPr>
          <c:marker>
            <c:symbol val="circle"/>
            <c:size val="5"/>
            <c:spPr>
              <a:solidFill>
                <a:schemeClr val="accent6">
                  <a:lumMod val="75000"/>
                </a:schemeClr>
              </a:solidFill>
              <a:ln w="9525">
                <a:solidFill>
                  <a:schemeClr val="accent6">
                    <a:lumMod val="75000"/>
                  </a:schemeClr>
                </a:solidFill>
              </a:ln>
              <a:effectLst/>
            </c:spPr>
          </c:marker>
          <c:xVal>
            <c:numRef>
              <c:f>Visadi_grafiki!$A$36:$A$42</c:f>
              <c:numCache>
                <c:formatCode>General</c:formatCode>
                <c:ptCount val="7"/>
                <c:pt idx="0">
                  <c:v>50</c:v>
                </c:pt>
                <c:pt idx="1">
                  <c:v>100</c:v>
                </c:pt>
                <c:pt idx="2">
                  <c:v>200</c:v>
                </c:pt>
                <c:pt idx="3">
                  <c:v>265</c:v>
                </c:pt>
                <c:pt idx="4">
                  <c:v>300</c:v>
                </c:pt>
                <c:pt idx="5">
                  <c:v>350</c:v>
                </c:pt>
                <c:pt idx="6">
                  <c:v>400</c:v>
                </c:pt>
              </c:numCache>
            </c:numRef>
          </c:xVal>
          <c:yVal>
            <c:numRef>
              <c:f>Visadi_grafiki!$C$36:$C$42</c:f>
              <c:numCache>
                <c:formatCode>General</c:formatCode>
                <c:ptCount val="7"/>
                <c:pt idx="0">
                  <c:v>3</c:v>
                </c:pt>
                <c:pt idx="2">
                  <c:v>20</c:v>
                </c:pt>
                <c:pt idx="3">
                  <c:v>72</c:v>
                </c:pt>
                <c:pt idx="6">
                  <c:v>100</c:v>
                </c:pt>
              </c:numCache>
            </c:numRef>
          </c:yVal>
          <c:smooth val="0"/>
          <c:extLst>
            <c:ext xmlns:c16="http://schemas.microsoft.com/office/drawing/2014/chart" uri="{C3380CC4-5D6E-409C-BE32-E72D297353CC}">
              <c16:uniqueId val="{00000001-EAC9-4B70-800A-1DF2E89FE11F}"/>
            </c:ext>
          </c:extLst>
        </c:ser>
        <c:ser>
          <c:idx val="6"/>
          <c:order val="6"/>
          <c:tx>
            <c:strRef>
              <c:f>Visadi_grafiki!$E$35</c:f>
              <c:strCache>
                <c:ptCount val="1"/>
                <c:pt idx="0">
                  <c:v>literature</c:v>
                </c:pt>
              </c:strCache>
            </c:strRef>
          </c:tx>
          <c:spPr>
            <a:ln w="25400" cap="rnd">
              <a:noFill/>
              <a:round/>
            </a:ln>
            <a:effectLst/>
          </c:spPr>
          <c:marker>
            <c:symbol val="circle"/>
            <c:size val="5"/>
            <c:spPr>
              <a:solidFill>
                <a:srgbClr val="C00000"/>
              </a:solidFill>
              <a:ln w="9525">
                <a:solidFill>
                  <a:srgbClr val="FF0000"/>
                </a:solidFill>
              </a:ln>
              <a:effectLst/>
            </c:spPr>
          </c:marker>
          <c:xVal>
            <c:numRef>
              <c:f>Visadi_grafiki!$A$36:$A$42</c:f>
              <c:numCache>
                <c:formatCode>General</c:formatCode>
                <c:ptCount val="7"/>
                <c:pt idx="0">
                  <c:v>50</c:v>
                </c:pt>
                <c:pt idx="1">
                  <c:v>100</c:v>
                </c:pt>
                <c:pt idx="2">
                  <c:v>200</c:v>
                </c:pt>
                <c:pt idx="3">
                  <c:v>265</c:v>
                </c:pt>
                <c:pt idx="4">
                  <c:v>300</c:v>
                </c:pt>
                <c:pt idx="5">
                  <c:v>350</c:v>
                </c:pt>
                <c:pt idx="6">
                  <c:v>400</c:v>
                </c:pt>
              </c:numCache>
            </c:numRef>
          </c:xVal>
          <c:yVal>
            <c:numRef>
              <c:f>Visadi_grafiki!$E$36:$E$42</c:f>
              <c:numCache>
                <c:formatCode>General</c:formatCode>
                <c:ptCount val="7"/>
                <c:pt idx="0">
                  <c:v>0</c:v>
                </c:pt>
                <c:pt idx="2">
                  <c:v>20</c:v>
                </c:pt>
                <c:pt idx="4">
                  <c:v>69</c:v>
                </c:pt>
                <c:pt idx="6">
                  <c:v>79</c:v>
                </c:pt>
              </c:numCache>
            </c:numRef>
          </c:yVal>
          <c:smooth val="0"/>
          <c:extLst>
            <c:ext xmlns:c16="http://schemas.microsoft.com/office/drawing/2014/chart" uri="{C3380CC4-5D6E-409C-BE32-E72D297353CC}">
              <c16:uniqueId val="{00000002-EAC9-4B70-800A-1DF2E89FE11F}"/>
            </c:ext>
          </c:extLst>
        </c:ser>
        <c:dLbls>
          <c:showLegendKey val="0"/>
          <c:showVal val="0"/>
          <c:showCatName val="0"/>
          <c:showSerName val="0"/>
          <c:showPercent val="0"/>
          <c:showBubbleSize val="0"/>
        </c:dLbls>
        <c:axId val="1182202016"/>
        <c:axId val="1182224576"/>
        <c:extLst>
          <c:ext xmlns:c15="http://schemas.microsoft.com/office/drawing/2012/chart" uri="{02D57815-91ED-43cb-92C2-25804820EDAC}">
            <c15:filteredScatterSeries>
              <c15:ser>
                <c:idx val="5"/>
                <c:order val="5"/>
                <c:tx>
                  <c:strRef>
                    <c:extLst>
                      <c:ext uri="{02D57815-91ED-43cb-92C2-25804820EDAC}">
                        <c15:formulaRef>
                          <c15:sqref>Visadi_grafiki!$D$35</c15:sqref>
                        </c15:formulaRef>
                      </c:ext>
                    </c:extLst>
                    <c:strCache>
                      <c:ptCount val="1"/>
                      <c:pt idx="0">
                        <c:v>dynamic 1L/h</c:v>
                      </c:pt>
                    </c:strCache>
                  </c:strRef>
                </c:tx>
                <c:spPr>
                  <a:ln w="25400" cap="rnd">
                    <a:noFill/>
                    <a:round/>
                  </a:ln>
                  <a:effectLst/>
                </c:spPr>
                <c:marker>
                  <c:symbol val="circle"/>
                  <c:size val="5"/>
                  <c:spPr>
                    <a:solidFill>
                      <a:schemeClr val="accent6"/>
                    </a:solidFill>
                    <a:ln w="9525">
                      <a:solidFill>
                        <a:schemeClr val="accent6"/>
                      </a:solidFill>
                    </a:ln>
                    <a:effectLst/>
                  </c:spPr>
                </c:marker>
                <c:xVal>
                  <c:numRef>
                    <c:extLst>
                      <c:ext uri="{02D57815-91ED-43cb-92C2-25804820EDAC}">
                        <c15:formulaRef>
                          <c15:sqref>Visadi_grafiki!$A$36:$A$42</c15:sqref>
                        </c15:formulaRef>
                      </c:ext>
                    </c:extLst>
                    <c:numCache>
                      <c:formatCode>General</c:formatCode>
                      <c:ptCount val="7"/>
                      <c:pt idx="0">
                        <c:v>50</c:v>
                      </c:pt>
                      <c:pt idx="1">
                        <c:v>100</c:v>
                      </c:pt>
                      <c:pt idx="2">
                        <c:v>200</c:v>
                      </c:pt>
                      <c:pt idx="3">
                        <c:v>265</c:v>
                      </c:pt>
                      <c:pt idx="4">
                        <c:v>300</c:v>
                      </c:pt>
                      <c:pt idx="5">
                        <c:v>350</c:v>
                      </c:pt>
                      <c:pt idx="6">
                        <c:v>400</c:v>
                      </c:pt>
                    </c:numCache>
                  </c:numRef>
                </c:xVal>
                <c:yVal>
                  <c:numRef>
                    <c:extLst>
                      <c:ext uri="{02D57815-91ED-43cb-92C2-25804820EDAC}">
                        <c15:formulaRef>
                          <c15:sqref>Visadi_grafiki!$D$36:$D$42</c15:sqref>
                        </c15:formulaRef>
                      </c:ext>
                    </c:extLst>
                    <c:numCache>
                      <c:formatCode>General</c:formatCode>
                      <c:ptCount val="7"/>
                      <c:pt idx="0">
                        <c:v>8.6999999999999993</c:v>
                      </c:pt>
                      <c:pt idx="3">
                        <c:v>49.9</c:v>
                      </c:pt>
                      <c:pt idx="5">
                        <c:v>55.400000000000006</c:v>
                      </c:pt>
                      <c:pt idx="6">
                        <c:v>100</c:v>
                      </c:pt>
                    </c:numCache>
                  </c:numRef>
                </c:yVal>
                <c:smooth val="0"/>
                <c:extLst>
                  <c:ext xmlns:c16="http://schemas.microsoft.com/office/drawing/2014/chart" uri="{C3380CC4-5D6E-409C-BE32-E72D297353CC}">
                    <c16:uniqueId val="{00000006-EAC9-4B70-800A-1DF2E89FE11F}"/>
                  </c:ext>
                </c:extLst>
              </c15:ser>
            </c15:filteredScatterSeries>
          </c:ext>
        </c:extLst>
      </c:scatterChart>
      <c:scatterChart>
        <c:scatterStyle val="smoothMarker"/>
        <c:varyColors val="0"/>
        <c:ser>
          <c:idx val="2"/>
          <c:order val="0"/>
          <c:tx>
            <c:strRef>
              <c:f>Visadi_grafiki!$N$35</c:f>
              <c:strCache>
                <c:ptCount val="1"/>
                <c:pt idx="0">
                  <c:v>fit_static</c:v>
                </c:pt>
              </c:strCache>
            </c:strRef>
          </c:tx>
          <c:spPr>
            <a:ln w="19050" cap="rnd">
              <a:solidFill>
                <a:srgbClr val="0070C0"/>
              </a:solidFill>
              <a:round/>
            </a:ln>
            <a:effectLst/>
          </c:spPr>
          <c:marker>
            <c:symbol val="none"/>
          </c:marker>
          <c:xVal>
            <c:numRef>
              <c:f>Visadi_grafiki!$I$51:$I$69</c:f>
              <c:numCache>
                <c:formatCode>General</c:formatCode>
                <c:ptCount val="19"/>
                <c:pt idx="0">
                  <c:v>50</c:v>
                </c:pt>
                <c:pt idx="1">
                  <c:v>70</c:v>
                </c:pt>
                <c:pt idx="2">
                  <c:v>90</c:v>
                </c:pt>
                <c:pt idx="3">
                  <c:v>110</c:v>
                </c:pt>
                <c:pt idx="4">
                  <c:v>130</c:v>
                </c:pt>
                <c:pt idx="5">
                  <c:v>150</c:v>
                </c:pt>
                <c:pt idx="6">
                  <c:v>170</c:v>
                </c:pt>
                <c:pt idx="7">
                  <c:v>190</c:v>
                </c:pt>
                <c:pt idx="8">
                  <c:v>210</c:v>
                </c:pt>
                <c:pt idx="9">
                  <c:v>230</c:v>
                </c:pt>
                <c:pt idx="10">
                  <c:v>250</c:v>
                </c:pt>
                <c:pt idx="11">
                  <c:v>270</c:v>
                </c:pt>
                <c:pt idx="12">
                  <c:v>290</c:v>
                </c:pt>
                <c:pt idx="13">
                  <c:v>310</c:v>
                </c:pt>
                <c:pt idx="14">
                  <c:v>330</c:v>
                </c:pt>
                <c:pt idx="15">
                  <c:v>350</c:v>
                </c:pt>
                <c:pt idx="16">
                  <c:v>370</c:v>
                </c:pt>
                <c:pt idx="17">
                  <c:v>390</c:v>
                </c:pt>
                <c:pt idx="18">
                  <c:v>410</c:v>
                </c:pt>
              </c:numCache>
            </c:numRef>
          </c:xVal>
          <c:yVal>
            <c:numRef>
              <c:f>Visadi_grafiki!$K$51:$K$69</c:f>
              <c:numCache>
                <c:formatCode>0.000</c:formatCode>
                <c:ptCount val="19"/>
                <c:pt idx="0">
                  <c:v>6.0369675561742248E-2</c:v>
                </c:pt>
                <c:pt idx="1">
                  <c:v>0.11721154903069432</c:v>
                </c:pt>
                <c:pt idx="2">
                  <c:v>0.227451840571297</c:v>
                </c:pt>
                <c:pt idx="3">
                  <c:v>0.44091809121740866</c:v>
                </c:pt>
                <c:pt idx="4">
                  <c:v>0.85301212491764322</c:v>
                </c:pt>
                <c:pt idx="5">
                  <c:v>1.6439008494418978</c:v>
                </c:pt>
                <c:pt idx="6">
                  <c:v>3.144820194191944</c:v>
                </c:pt>
                <c:pt idx="7">
                  <c:v>5.9334441020624604</c:v>
                </c:pt>
                <c:pt idx="8">
                  <c:v>10.916144164399363</c:v>
                </c:pt>
                <c:pt idx="9">
                  <c:v>19.227843488223325</c:v>
                </c:pt>
                <c:pt idx="10">
                  <c:v>31.621731342339856</c:v>
                </c:pt>
                <c:pt idx="11">
                  <c:v>47.323858324755143</c:v>
                </c:pt>
                <c:pt idx="12">
                  <c:v>63.573828210229294</c:v>
                </c:pt>
                <c:pt idx="13">
                  <c:v>77.223539831942489</c:v>
                </c:pt>
                <c:pt idx="14">
                  <c:v>86.818886737477754</c:v>
                </c:pt>
                <c:pt idx="15">
                  <c:v>92.75131371034179</c:v>
                </c:pt>
                <c:pt idx="16">
                  <c:v>96.132666888265092</c:v>
                </c:pt>
                <c:pt idx="17">
                  <c:v>97.97119479087344</c:v>
                </c:pt>
                <c:pt idx="18">
                  <c:v>98.945277108709107</c:v>
                </c:pt>
              </c:numCache>
            </c:numRef>
          </c:yVal>
          <c:smooth val="1"/>
          <c:extLst>
            <c:ext xmlns:c16="http://schemas.microsoft.com/office/drawing/2014/chart" uri="{C3380CC4-5D6E-409C-BE32-E72D297353CC}">
              <c16:uniqueId val="{00000003-EAC9-4B70-800A-1DF2E89FE11F}"/>
            </c:ext>
          </c:extLst>
        </c:ser>
        <c:ser>
          <c:idx val="3"/>
          <c:order val="1"/>
          <c:tx>
            <c:strRef>
              <c:f>Visadi_grafiki!$P$35</c:f>
              <c:strCache>
                <c:ptCount val="1"/>
                <c:pt idx="0">
                  <c:v>fit_dynamic</c:v>
                </c:pt>
              </c:strCache>
            </c:strRef>
          </c:tx>
          <c:spPr>
            <a:ln w="19050" cap="rnd">
              <a:solidFill>
                <a:schemeClr val="accent6">
                  <a:lumMod val="75000"/>
                </a:schemeClr>
              </a:solidFill>
              <a:round/>
            </a:ln>
            <a:effectLst/>
          </c:spPr>
          <c:marker>
            <c:symbol val="none"/>
          </c:marker>
          <c:xVal>
            <c:numRef>
              <c:f>Visadi_grafiki!$I$51:$I$69</c:f>
              <c:numCache>
                <c:formatCode>General</c:formatCode>
                <c:ptCount val="19"/>
                <c:pt idx="0">
                  <c:v>50</c:v>
                </c:pt>
                <c:pt idx="1">
                  <c:v>70</c:v>
                </c:pt>
                <c:pt idx="2">
                  <c:v>90</c:v>
                </c:pt>
                <c:pt idx="3">
                  <c:v>110</c:v>
                </c:pt>
                <c:pt idx="4">
                  <c:v>130</c:v>
                </c:pt>
                <c:pt idx="5">
                  <c:v>150</c:v>
                </c:pt>
                <c:pt idx="6">
                  <c:v>170</c:v>
                </c:pt>
                <c:pt idx="7">
                  <c:v>190</c:v>
                </c:pt>
                <c:pt idx="8">
                  <c:v>210</c:v>
                </c:pt>
                <c:pt idx="9">
                  <c:v>230</c:v>
                </c:pt>
                <c:pt idx="10">
                  <c:v>250</c:v>
                </c:pt>
                <c:pt idx="11">
                  <c:v>270</c:v>
                </c:pt>
                <c:pt idx="12">
                  <c:v>290</c:v>
                </c:pt>
                <c:pt idx="13">
                  <c:v>310</c:v>
                </c:pt>
                <c:pt idx="14">
                  <c:v>330</c:v>
                </c:pt>
                <c:pt idx="15">
                  <c:v>350</c:v>
                </c:pt>
                <c:pt idx="16">
                  <c:v>370</c:v>
                </c:pt>
                <c:pt idx="17">
                  <c:v>390</c:v>
                </c:pt>
                <c:pt idx="18">
                  <c:v>410</c:v>
                </c:pt>
              </c:numCache>
            </c:numRef>
          </c:xVal>
          <c:yVal>
            <c:numRef>
              <c:f>Visadi_grafiki!$J$51:$J$69</c:f>
              <c:numCache>
                <c:formatCode>0.000</c:formatCode>
                <c:ptCount val="19"/>
                <c:pt idx="0">
                  <c:v>0.1497574749770921</c:v>
                </c:pt>
                <c:pt idx="1">
                  <c:v>0.29795059747204394</c:v>
                </c:pt>
                <c:pt idx="2">
                  <c:v>0.59191950816219774</c:v>
                </c:pt>
                <c:pt idx="3">
                  <c:v>1.172517913400406</c:v>
                </c:pt>
                <c:pt idx="4">
                  <c:v>2.3093800608830666</c:v>
                </c:pt>
                <c:pt idx="5">
                  <c:v>4.4983595782609598</c:v>
                </c:pt>
                <c:pt idx="6">
                  <c:v>8.5799648884810313</c:v>
                </c:pt>
                <c:pt idx="7">
                  <c:v>15.754102859082257</c:v>
                </c:pt>
                <c:pt idx="8">
                  <c:v>27.145693263861901</c:v>
                </c:pt>
                <c:pt idx="9">
                  <c:v>42.608377708660875</c:v>
                </c:pt>
                <c:pt idx="10">
                  <c:v>59.66553776100799</c:v>
                </c:pt>
                <c:pt idx="11">
                  <c:v>74.667261290161377</c:v>
                </c:pt>
                <c:pt idx="12">
                  <c:v>85.44999413415043</c:v>
                </c:pt>
                <c:pt idx="13">
                  <c:v>92.127049793426281</c:v>
                </c:pt>
                <c:pt idx="14">
                  <c:v>95.88744883144885</c:v>
                </c:pt>
                <c:pt idx="15">
                  <c:v>97.892829670436853</c:v>
                </c:pt>
                <c:pt idx="16">
                  <c:v>98.931237002772363</c:v>
                </c:pt>
                <c:pt idx="17">
                  <c:v>99.460739187067915</c:v>
                </c:pt>
                <c:pt idx="18">
                  <c:v>99.728627253367293</c:v>
                </c:pt>
              </c:numCache>
            </c:numRef>
          </c:yVal>
          <c:smooth val="1"/>
          <c:extLst>
            <c:ext xmlns:c16="http://schemas.microsoft.com/office/drawing/2014/chart" uri="{C3380CC4-5D6E-409C-BE32-E72D297353CC}">
              <c16:uniqueId val="{00000004-EAC9-4B70-800A-1DF2E89FE11F}"/>
            </c:ext>
          </c:extLst>
        </c:ser>
        <c:ser>
          <c:idx val="4"/>
          <c:order val="2"/>
          <c:tx>
            <c:v>fit_lit</c:v>
          </c:tx>
          <c:spPr>
            <a:ln w="19050" cap="rnd">
              <a:solidFill>
                <a:srgbClr val="FF0000"/>
              </a:solidFill>
              <a:round/>
            </a:ln>
            <a:effectLst/>
          </c:spPr>
          <c:marker>
            <c:symbol val="none"/>
          </c:marker>
          <c:xVal>
            <c:numRef>
              <c:f>Visadi_grafiki!$I$51:$I$69</c:f>
              <c:numCache>
                <c:formatCode>General</c:formatCode>
                <c:ptCount val="19"/>
                <c:pt idx="0">
                  <c:v>50</c:v>
                </c:pt>
                <c:pt idx="1">
                  <c:v>70</c:v>
                </c:pt>
                <c:pt idx="2">
                  <c:v>90</c:v>
                </c:pt>
                <c:pt idx="3">
                  <c:v>110</c:v>
                </c:pt>
                <c:pt idx="4">
                  <c:v>130</c:v>
                </c:pt>
                <c:pt idx="5">
                  <c:v>150</c:v>
                </c:pt>
                <c:pt idx="6">
                  <c:v>170</c:v>
                </c:pt>
                <c:pt idx="7">
                  <c:v>190</c:v>
                </c:pt>
                <c:pt idx="8">
                  <c:v>210</c:v>
                </c:pt>
                <c:pt idx="9">
                  <c:v>230</c:v>
                </c:pt>
                <c:pt idx="10">
                  <c:v>250</c:v>
                </c:pt>
                <c:pt idx="11">
                  <c:v>270</c:v>
                </c:pt>
                <c:pt idx="12">
                  <c:v>290</c:v>
                </c:pt>
                <c:pt idx="13">
                  <c:v>310</c:v>
                </c:pt>
                <c:pt idx="14">
                  <c:v>330</c:v>
                </c:pt>
                <c:pt idx="15">
                  <c:v>350</c:v>
                </c:pt>
                <c:pt idx="16">
                  <c:v>370</c:v>
                </c:pt>
                <c:pt idx="17">
                  <c:v>390</c:v>
                </c:pt>
                <c:pt idx="18">
                  <c:v>410</c:v>
                </c:pt>
              </c:numCache>
            </c:numRef>
          </c:xVal>
          <c:yVal>
            <c:numRef>
              <c:f>Visadi_grafiki!$L$51:$L$69</c:f>
              <c:numCache>
                <c:formatCode>0.000</c:formatCode>
                <c:ptCount val="19"/>
                <c:pt idx="0">
                  <c:v>3.9284910070290917</c:v>
                </c:pt>
                <c:pt idx="1">
                  <c:v>5.1902167752086354</c:v>
                </c:pt>
                <c:pt idx="2">
                  <c:v>6.8283726878683684</c:v>
                </c:pt>
                <c:pt idx="3">
                  <c:v>8.9348438076603554</c:v>
                </c:pt>
                <c:pt idx="4">
                  <c:v>11.610161496885784</c:v>
                </c:pt>
                <c:pt idx="5">
                  <c:v>14.954984796144597</c:v>
                </c:pt>
                <c:pt idx="6">
                  <c:v>19.055688271276249</c:v>
                </c:pt>
                <c:pt idx="7">
                  <c:v>23.963976859805651</c:v>
                </c:pt>
                <c:pt idx="8">
                  <c:v>29.673063659669417</c:v>
                </c:pt>
                <c:pt idx="9">
                  <c:v>36.0965761342663</c:v>
                </c:pt>
                <c:pt idx="10">
                  <c:v>43.059238509497789</c:v>
                </c:pt>
                <c:pt idx="11">
                  <c:v>50.307636837041223</c:v>
                </c:pt>
                <c:pt idx="12">
                  <c:v>57.543127288374485</c:v>
                </c:pt>
                <c:pt idx="13">
                  <c:v>64.469166047532909</c:v>
                </c:pt>
                <c:pt idx="14">
                  <c:v>70.837945688841302</c:v>
                </c:pt>
                <c:pt idx="15">
                  <c:v>76.481593526140188</c:v>
                </c:pt>
                <c:pt idx="16">
                  <c:v>81.321039869215838</c:v>
                </c:pt>
                <c:pt idx="17">
                  <c:v>85.355340496691809</c:v>
                </c:pt>
                <c:pt idx="18">
                  <c:v>88.640027751854703</c:v>
                </c:pt>
              </c:numCache>
            </c:numRef>
          </c:yVal>
          <c:smooth val="1"/>
          <c:extLst>
            <c:ext xmlns:c16="http://schemas.microsoft.com/office/drawing/2014/chart" uri="{C3380CC4-5D6E-409C-BE32-E72D297353CC}">
              <c16:uniqueId val="{00000005-EAC9-4B70-800A-1DF2E89FE11F}"/>
            </c:ext>
          </c:extLst>
        </c:ser>
        <c:dLbls>
          <c:showLegendKey val="0"/>
          <c:showVal val="0"/>
          <c:showCatName val="0"/>
          <c:showSerName val="0"/>
          <c:showPercent val="0"/>
          <c:showBubbleSize val="0"/>
        </c:dLbls>
        <c:axId val="1182202016"/>
        <c:axId val="1182224576"/>
      </c:scatterChart>
      <c:valAx>
        <c:axId val="1182202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noProof="0"/>
                  <a:t>t, </a:t>
                </a:r>
                <a:r>
                  <a:rPr lang="en-GB" sz="1400" noProof="0">
                    <a:latin typeface="Times New Roman" panose="02020603050405020304" pitchFamily="18" charset="0"/>
                    <a:cs typeface="Times New Roman" panose="02020603050405020304" pitchFamily="18" charset="0"/>
                  </a:rPr>
                  <a:t>℃</a:t>
                </a:r>
                <a:endParaRPr lang="en-GB" sz="1400" noProof="0"/>
              </a:p>
            </c:rich>
          </c:tx>
          <c:layout>
            <c:manualLayout>
              <c:xMode val="edge"/>
              <c:yMode val="edge"/>
              <c:x val="0.50843290198644742"/>
              <c:y val="0.837774139969652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2224576"/>
        <c:crosses val="autoZero"/>
        <c:crossBetween val="midCat"/>
      </c:valAx>
      <c:valAx>
        <c:axId val="1182224576"/>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sz="1400" noProof="0">
                    <a:latin typeface="Times New Roman" panose="02020603050405020304" pitchFamily="18" charset="0"/>
                    <a:cs typeface="Times New Roman" panose="02020603050405020304" pitchFamily="18" charset="0"/>
                  </a:rPr>
                  <a:t>HTO production,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82202016"/>
        <c:crosses val="autoZero"/>
        <c:crossBetween val="midCat"/>
      </c:valAx>
      <c:spPr>
        <a:noFill/>
        <a:ln>
          <a:noFill/>
        </a:ln>
        <a:effectLst/>
      </c:spPr>
    </c:plotArea>
    <c:legend>
      <c:legendPos val="b"/>
      <c:layout>
        <c:manualLayout>
          <c:xMode val="edge"/>
          <c:yMode val="edge"/>
          <c:x val="3.8829311885612151E-2"/>
          <c:y val="0.9011965552925788"/>
          <c:w val="0.93798033958891847"/>
          <c:h val="8.8674298088023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4299358413532"/>
          <c:y val="5.9863945578231291E-2"/>
          <c:w val="0.86313848789734615"/>
          <c:h val="0.74746499544699774"/>
        </c:manualLayout>
      </c:layout>
      <c:scatterChart>
        <c:scatterStyle val="lineMarker"/>
        <c:varyColors val="0"/>
        <c:ser>
          <c:idx val="1"/>
          <c:order val="0"/>
          <c:spPr>
            <a:ln w="38100">
              <a:noFill/>
            </a:ln>
          </c:spPr>
          <c:xVal>
            <c:numRef>
              <c:f>Samplee!$B$3:$B$8</c:f>
              <c:numCache>
                <c:formatCode>General</c:formatCode>
                <c:ptCount val="6"/>
                <c:pt idx="0">
                  <c:v>0</c:v>
                </c:pt>
                <c:pt idx="1">
                  <c:v>1</c:v>
                </c:pt>
                <c:pt idx="2" formatCode="0.00">
                  <c:v>13</c:v>
                </c:pt>
                <c:pt idx="3" formatCode="0.00">
                  <c:v>20</c:v>
                </c:pt>
                <c:pt idx="4" formatCode="0.00">
                  <c:v>21</c:v>
                </c:pt>
                <c:pt idx="5" formatCode="0.00">
                  <c:v>22</c:v>
                </c:pt>
              </c:numCache>
            </c:numRef>
          </c:xVal>
          <c:yVal>
            <c:numRef>
              <c:f>Samplee!$D$3:$D$8</c:f>
              <c:numCache>
                <c:formatCode>0.0</c:formatCode>
                <c:ptCount val="6"/>
                <c:pt idx="0">
                  <c:v>100</c:v>
                </c:pt>
                <c:pt idx="1">
                  <c:v>121.04512134709013</c:v>
                </c:pt>
                <c:pt idx="2">
                  <c:v>2.0616251423729461</c:v>
                </c:pt>
                <c:pt idx="3">
                  <c:v>0.35884186377445504</c:v>
                </c:pt>
                <c:pt idx="4">
                  <c:v>0.19198281845444665</c:v>
                </c:pt>
                <c:pt idx="5">
                  <c:v>0.34131165936175467</c:v>
                </c:pt>
              </c:numCache>
            </c:numRef>
          </c:yVal>
          <c:smooth val="0"/>
          <c:extLst>
            <c:ext xmlns:c16="http://schemas.microsoft.com/office/drawing/2014/chart" uri="{C3380CC4-5D6E-409C-BE32-E72D297353CC}">
              <c16:uniqueId val="{00000000-8FDE-4B39-A416-C2C6B5E6930B}"/>
            </c:ext>
          </c:extLst>
        </c:ser>
        <c:ser>
          <c:idx val="2"/>
          <c:order val="1"/>
          <c:spPr>
            <a:ln w="25400">
              <a:noFill/>
            </a:ln>
            <a:effectLst/>
          </c:spPr>
          <c:xVal>
            <c:numRef>
              <c:f>Samplee!$B$11:$B$22</c:f>
              <c:numCache>
                <c:formatCode>0.0</c:formatCode>
                <c:ptCount val="12"/>
                <c:pt idx="0" formatCode="General">
                  <c:v>0</c:v>
                </c:pt>
                <c:pt idx="1">
                  <c:v>0.20833333333333334</c:v>
                </c:pt>
                <c:pt idx="2">
                  <c:v>1</c:v>
                </c:pt>
                <c:pt idx="3">
                  <c:v>1.2083333333333333</c:v>
                </c:pt>
                <c:pt idx="4" formatCode="General">
                  <c:v>8</c:v>
                </c:pt>
                <c:pt idx="5" formatCode="General">
                  <c:v>16</c:v>
                </c:pt>
                <c:pt idx="6" formatCode="General">
                  <c:v>19</c:v>
                </c:pt>
                <c:pt idx="7" formatCode="General">
                  <c:v>20</c:v>
                </c:pt>
                <c:pt idx="8" formatCode="General">
                  <c:v>22</c:v>
                </c:pt>
                <c:pt idx="9" formatCode="General">
                  <c:v>23</c:v>
                </c:pt>
                <c:pt idx="10" formatCode="General">
                  <c:v>26</c:v>
                </c:pt>
                <c:pt idx="11" formatCode="General">
                  <c:v>27</c:v>
                </c:pt>
              </c:numCache>
            </c:numRef>
          </c:xVal>
          <c:yVal>
            <c:numRef>
              <c:f>Samplee!$D$11:$D$22</c:f>
              <c:numCache>
                <c:formatCode>0.0</c:formatCode>
                <c:ptCount val="12"/>
                <c:pt idx="0">
                  <c:v>100</c:v>
                </c:pt>
                <c:pt idx="1">
                  <c:v>49.913815859891955</c:v>
                </c:pt>
                <c:pt idx="2">
                  <c:v>6.0480009438839675</c:v>
                </c:pt>
                <c:pt idx="3">
                  <c:v>1.4781891682952737</c:v>
                </c:pt>
                <c:pt idx="4">
                  <c:v>0.63257243994091361</c:v>
                </c:pt>
                <c:pt idx="5">
                  <c:v>0.40265944490532335</c:v>
                </c:pt>
                <c:pt idx="6">
                  <c:v>0.35853318121816341</c:v>
                </c:pt>
                <c:pt idx="7">
                  <c:v>0.2530400951521935</c:v>
                </c:pt>
                <c:pt idx="8">
                  <c:v>0.48153680208656119</c:v>
                </c:pt>
                <c:pt idx="9">
                  <c:v>0.24461016472255981</c:v>
                </c:pt>
                <c:pt idx="10">
                  <c:v>0.38475120644003408</c:v>
                </c:pt>
                <c:pt idx="11">
                  <c:v>0.17949830637685588</c:v>
                </c:pt>
              </c:numCache>
            </c:numRef>
          </c:yVal>
          <c:smooth val="0"/>
          <c:extLst>
            <c:ext xmlns:c16="http://schemas.microsoft.com/office/drawing/2014/chart" uri="{C3380CC4-5D6E-409C-BE32-E72D297353CC}">
              <c16:uniqueId val="{00000001-8FDE-4B39-A416-C2C6B5E6930B}"/>
            </c:ext>
          </c:extLst>
        </c:ser>
        <c:ser>
          <c:idx val="0"/>
          <c:order val="2"/>
          <c:spPr>
            <a:ln w="25400">
              <a:noFill/>
            </a:ln>
            <a:effectLst/>
          </c:spPr>
          <c:marker>
            <c:symbol val="circle"/>
            <c:size val="5"/>
            <c:spPr>
              <a:solidFill>
                <a:schemeClr val="accent1"/>
              </a:solidFill>
              <a:ln w="9525">
                <a:solidFill>
                  <a:schemeClr val="accent1"/>
                </a:solidFill>
              </a:ln>
              <a:effectLst/>
            </c:spPr>
          </c:marker>
          <c:xVal>
            <c:numRef>
              <c:f>Samplee!$B$25:$B$32</c:f>
              <c:numCache>
                <c:formatCode>General</c:formatCode>
                <c:ptCount val="8"/>
                <c:pt idx="0">
                  <c:v>0</c:v>
                </c:pt>
                <c:pt idx="1">
                  <c:v>5.75</c:v>
                </c:pt>
                <c:pt idx="2">
                  <c:v>13.92</c:v>
                </c:pt>
                <c:pt idx="3">
                  <c:v>17.71</c:v>
                </c:pt>
                <c:pt idx="4">
                  <c:v>25.83</c:v>
                </c:pt>
                <c:pt idx="5">
                  <c:v>31.875</c:v>
                </c:pt>
                <c:pt idx="6">
                  <c:v>39.875</c:v>
                </c:pt>
                <c:pt idx="7">
                  <c:v>45.832999999999998</c:v>
                </c:pt>
              </c:numCache>
            </c:numRef>
          </c:xVal>
          <c:yVal>
            <c:numRef>
              <c:f>Samplee!$D$25:$D$32</c:f>
              <c:numCache>
                <c:formatCode>0.0</c:formatCode>
                <c:ptCount val="8"/>
                <c:pt idx="0">
                  <c:v>100</c:v>
                </c:pt>
                <c:pt idx="1">
                  <c:v>12.83441311368502</c:v>
                </c:pt>
                <c:pt idx="2">
                  <c:v>26.626717896515807</c:v>
                </c:pt>
                <c:pt idx="3">
                  <c:v>30.377504120543492</c:v>
                </c:pt>
                <c:pt idx="4">
                  <c:v>6.9872631341438369</c:v>
                </c:pt>
                <c:pt idx="5">
                  <c:v>6.6246065368934115</c:v>
                </c:pt>
                <c:pt idx="6">
                  <c:v>8.2741213705525603</c:v>
                </c:pt>
                <c:pt idx="7">
                  <c:v>8.4227404597373763</c:v>
                </c:pt>
              </c:numCache>
            </c:numRef>
          </c:yVal>
          <c:smooth val="0"/>
          <c:extLst>
            <c:ext xmlns:c16="http://schemas.microsoft.com/office/drawing/2014/chart" uri="{C3380CC4-5D6E-409C-BE32-E72D297353CC}">
              <c16:uniqueId val="{00000002-8FDE-4B39-A416-C2C6B5E6930B}"/>
            </c:ext>
          </c:extLst>
        </c:ser>
        <c:dLbls>
          <c:showLegendKey val="0"/>
          <c:showVal val="0"/>
          <c:showCatName val="0"/>
          <c:showSerName val="0"/>
          <c:showPercent val="0"/>
          <c:showBubbleSize val="0"/>
        </c:dLbls>
        <c:axId val="1785973264"/>
        <c:axId val="1785975184"/>
      </c:scatterChart>
      <c:valAx>
        <c:axId val="1785973264"/>
        <c:scaling>
          <c:orientation val="minMax"/>
          <c:min val="0"/>
        </c:scaling>
        <c:delete val="0"/>
        <c:axPos val="b"/>
        <c:title>
          <c:tx>
            <c:rich>
              <a:bodyPr/>
              <a:lstStyle/>
              <a:p>
                <a:pPr>
                  <a:defRPr/>
                </a:pPr>
                <a:r>
                  <a:rPr lang="en-GB" dirty="0"/>
                  <a:t>t, days</a:t>
                </a:r>
              </a:p>
            </c:rich>
          </c:tx>
          <c:layout>
            <c:manualLayout>
              <c:xMode val="edge"/>
              <c:yMode val="edge"/>
              <c:x val="0.50656733012540089"/>
              <c:y val="0.90636713267984359"/>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975184"/>
        <c:crosses val="autoZero"/>
        <c:crossBetween val="midCat"/>
      </c:valAx>
      <c:valAx>
        <c:axId val="1785975184"/>
        <c:scaling>
          <c:orientation val="minMax"/>
          <c:max val="125"/>
          <c:min val="0"/>
        </c:scaling>
        <c:delete val="0"/>
        <c:axPos val="l"/>
        <c:title>
          <c:tx>
            <c:rich>
              <a:bodyPr/>
              <a:lstStyle/>
              <a:p>
                <a:pPr>
                  <a:defRPr/>
                </a:pPr>
                <a:r>
                  <a:rPr lang="en-GB" dirty="0"/>
                  <a:t>T amount,</a:t>
                </a:r>
                <a:r>
                  <a:rPr lang="en-GB" baseline="0" dirty="0"/>
                  <a:t> % of initial</a:t>
                </a:r>
                <a:endParaRPr lang="en-GB" dirty="0"/>
              </a:p>
            </c:rich>
          </c:tx>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973264"/>
        <c:crosses val="autoZero"/>
        <c:crossBetween val="midCat"/>
      </c:valAx>
    </c:plotArea>
    <c:plotVisOnly val="1"/>
    <c:dispBlanksAs val="gap"/>
    <c:showDLblsOverMax val="0"/>
    <c:extLst/>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7262321376495"/>
          <c:y val="5.9863945578231291E-2"/>
          <c:w val="0.8585088582677165"/>
          <c:h val="0.74202281857624941"/>
        </c:manualLayout>
      </c:layout>
      <c:scatterChart>
        <c:scatterStyle val="lineMarker"/>
        <c:varyColors val="0"/>
        <c:ser>
          <c:idx val="1"/>
          <c:order val="0"/>
          <c:spPr>
            <a:ln w="38100">
              <a:noFill/>
            </a:ln>
          </c:spPr>
          <c:xVal>
            <c:numRef>
              <c:f>Samplee!$E$4:$E$8</c:f>
              <c:numCache>
                <c:formatCode>0.00</c:formatCode>
                <c:ptCount val="5"/>
                <c:pt idx="0" formatCode="General">
                  <c:v>0</c:v>
                </c:pt>
                <c:pt idx="1">
                  <c:v>13</c:v>
                </c:pt>
                <c:pt idx="2">
                  <c:v>20</c:v>
                </c:pt>
                <c:pt idx="3">
                  <c:v>21</c:v>
                </c:pt>
                <c:pt idx="4">
                  <c:v>22</c:v>
                </c:pt>
              </c:numCache>
            </c:numRef>
          </c:xVal>
          <c:yVal>
            <c:numRef>
              <c:f>Samplee!$G$4:$G$8</c:f>
              <c:numCache>
                <c:formatCode>0.0</c:formatCode>
                <c:ptCount val="5"/>
                <c:pt idx="0">
                  <c:v>100</c:v>
                </c:pt>
                <c:pt idx="1">
                  <c:v>1.1777048507107666</c:v>
                </c:pt>
                <c:pt idx="2">
                  <c:v>0.14652407770468392</c:v>
                </c:pt>
                <c:pt idx="3">
                  <c:v>0.1636788973454083</c:v>
                </c:pt>
                <c:pt idx="4">
                  <c:v>0.21021966011208287</c:v>
                </c:pt>
              </c:numCache>
            </c:numRef>
          </c:yVal>
          <c:smooth val="0"/>
          <c:extLst>
            <c:ext xmlns:c16="http://schemas.microsoft.com/office/drawing/2014/chart" uri="{C3380CC4-5D6E-409C-BE32-E72D297353CC}">
              <c16:uniqueId val="{00000000-8350-44F2-A4D5-32D1CF22EE1E}"/>
            </c:ext>
          </c:extLst>
        </c:ser>
        <c:ser>
          <c:idx val="2"/>
          <c:order val="1"/>
          <c:spPr>
            <a:ln w="38100">
              <a:noFill/>
            </a:ln>
          </c:spPr>
          <c:xVal>
            <c:numRef>
              <c:f>Samplee!$E$15:$E$22</c:f>
              <c:numCache>
                <c:formatCode>General</c:formatCode>
                <c:ptCount val="8"/>
                <c:pt idx="0">
                  <c:v>0</c:v>
                </c:pt>
                <c:pt idx="1">
                  <c:v>8</c:v>
                </c:pt>
                <c:pt idx="2">
                  <c:v>16</c:v>
                </c:pt>
                <c:pt idx="3">
                  <c:v>19</c:v>
                </c:pt>
                <c:pt idx="4">
                  <c:v>22</c:v>
                </c:pt>
                <c:pt idx="5">
                  <c:v>23</c:v>
                </c:pt>
                <c:pt idx="6">
                  <c:v>26</c:v>
                </c:pt>
                <c:pt idx="7">
                  <c:v>27</c:v>
                </c:pt>
              </c:numCache>
            </c:numRef>
          </c:xVal>
          <c:yVal>
            <c:numRef>
              <c:f>Samplee!$G$15:$G$22</c:f>
              <c:numCache>
                <c:formatCode>0.0</c:formatCode>
                <c:ptCount val="8"/>
                <c:pt idx="0">
                  <c:v>100</c:v>
                </c:pt>
                <c:pt idx="1">
                  <c:v>0.22916900675029636</c:v>
                </c:pt>
                <c:pt idx="2">
                  <c:v>0.44067030477467073</c:v>
                </c:pt>
                <c:pt idx="3">
                  <c:v>0.41166717282994619</c:v>
                </c:pt>
                <c:pt idx="4">
                  <c:v>0.32821544403175079</c:v>
                </c:pt>
                <c:pt idx="5">
                  <c:v>0.37567718924959165</c:v>
                </c:pt>
                <c:pt idx="6">
                  <c:v>0.33622928324907486</c:v>
                </c:pt>
                <c:pt idx="7">
                  <c:v>0.25569222816935083</c:v>
                </c:pt>
              </c:numCache>
            </c:numRef>
          </c:yVal>
          <c:smooth val="0"/>
          <c:extLst>
            <c:ext xmlns:c16="http://schemas.microsoft.com/office/drawing/2014/chart" uri="{C3380CC4-5D6E-409C-BE32-E72D297353CC}">
              <c16:uniqueId val="{00000001-8350-44F2-A4D5-32D1CF22EE1E}"/>
            </c:ext>
          </c:extLst>
        </c:ser>
        <c:ser>
          <c:idx val="0"/>
          <c:order val="2"/>
          <c:spPr>
            <a:ln w="38100">
              <a:noFill/>
            </a:ln>
          </c:spPr>
          <c:marker>
            <c:symbol val="circle"/>
            <c:size val="5"/>
            <c:spPr>
              <a:solidFill>
                <a:schemeClr val="accent1"/>
              </a:solidFill>
              <a:ln w="9525">
                <a:solidFill>
                  <a:schemeClr val="accent1"/>
                </a:solidFill>
              </a:ln>
              <a:effectLst/>
            </c:spPr>
          </c:marker>
          <c:xVal>
            <c:numRef>
              <c:f>Samplee!$E$25:$E$32</c:f>
              <c:numCache>
                <c:formatCode>General</c:formatCode>
                <c:ptCount val="8"/>
                <c:pt idx="0">
                  <c:v>0</c:v>
                </c:pt>
                <c:pt idx="1">
                  <c:v>10</c:v>
                </c:pt>
                <c:pt idx="2">
                  <c:v>15</c:v>
                </c:pt>
                <c:pt idx="3">
                  <c:v>21</c:v>
                </c:pt>
                <c:pt idx="4">
                  <c:v>26</c:v>
                </c:pt>
                <c:pt idx="5">
                  <c:v>33</c:v>
                </c:pt>
                <c:pt idx="6">
                  <c:v>41</c:v>
                </c:pt>
                <c:pt idx="7">
                  <c:v>47</c:v>
                </c:pt>
              </c:numCache>
            </c:numRef>
          </c:xVal>
          <c:yVal>
            <c:numRef>
              <c:f>Samplee!$G$25:$G$32</c:f>
              <c:numCache>
                <c:formatCode>0.0</c:formatCode>
                <c:ptCount val="8"/>
                <c:pt idx="0">
                  <c:v>100</c:v>
                </c:pt>
                <c:pt idx="1">
                  <c:v>7.3579096287699546</c:v>
                </c:pt>
                <c:pt idx="2">
                  <c:v>39.304928262624742</c:v>
                </c:pt>
                <c:pt idx="3">
                  <c:v>12.055815862906288</c:v>
                </c:pt>
                <c:pt idx="4">
                  <c:v>10.577727438680229</c:v>
                </c:pt>
                <c:pt idx="5">
                  <c:v>5.7909301322152196</c:v>
                </c:pt>
                <c:pt idx="6">
                  <c:v>8.6732197265041293</c:v>
                </c:pt>
                <c:pt idx="7">
                  <c:v>6.5937047697998183</c:v>
                </c:pt>
              </c:numCache>
            </c:numRef>
          </c:yVal>
          <c:smooth val="0"/>
          <c:extLst>
            <c:ext xmlns:c16="http://schemas.microsoft.com/office/drawing/2014/chart" uri="{C3380CC4-5D6E-409C-BE32-E72D297353CC}">
              <c16:uniqueId val="{00000002-8350-44F2-A4D5-32D1CF22EE1E}"/>
            </c:ext>
          </c:extLst>
        </c:ser>
        <c:dLbls>
          <c:showLegendKey val="0"/>
          <c:showVal val="0"/>
          <c:showCatName val="0"/>
          <c:showSerName val="0"/>
          <c:showPercent val="0"/>
          <c:showBubbleSize val="0"/>
        </c:dLbls>
        <c:axId val="1785973264"/>
        <c:axId val="1785975184"/>
      </c:scatterChart>
      <c:valAx>
        <c:axId val="1785973264"/>
        <c:scaling>
          <c:orientation val="minMax"/>
          <c:min val="0"/>
        </c:scaling>
        <c:delete val="0"/>
        <c:axPos val="b"/>
        <c:title>
          <c:tx>
            <c:rich>
              <a:bodyPr/>
              <a:lstStyle/>
              <a:p>
                <a:pPr>
                  <a:defRPr/>
                </a:pPr>
                <a:r>
                  <a:rPr lang="en-GB" dirty="0"/>
                  <a:t>t, days</a:t>
                </a:r>
              </a:p>
            </c:rich>
          </c:tx>
          <c:layout>
            <c:manualLayout>
              <c:xMode val="edge"/>
              <c:yMode val="edge"/>
              <c:x val="0.50193770049577124"/>
              <c:y val="0.91725148642134013"/>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975184"/>
        <c:crosses val="autoZero"/>
        <c:crossBetween val="midCat"/>
      </c:valAx>
      <c:valAx>
        <c:axId val="1785975184"/>
        <c:scaling>
          <c:orientation val="minMax"/>
          <c:max val="120"/>
          <c:min val="0"/>
        </c:scaling>
        <c:delete val="0"/>
        <c:axPos val="l"/>
        <c:title>
          <c:tx>
            <c:rich>
              <a:bodyPr/>
              <a:lstStyle/>
              <a:p>
                <a:pPr>
                  <a:defRPr/>
                </a:pPr>
                <a:r>
                  <a:rPr lang="en-GB" sz="1000" b="1" i="0" u="none" strike="noStrike" kern="1200" baseline="0" dirty="0">
                    <a:solidFill>
                      <a:prstClr val="black"/>
                    </a:solidFill>
                  </a:rPr>
                  <a:t>T amount, % of initial</a:t>
                </a:r>
              </a:p>
            </c:rich>
          </c:tx>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5973264"/>
        <c:crosses val="autoZero"/>
        <c:crossBetween val="midCat"/>
      </c:valAx>
    </c:plotArea>
    <c:plotVisOnly val="1"/>
    <c:dispBlanksAs val="gap"/>
    <c:showDLblsOverMax val="0"/>
    <c:extLst/>
  </c:chart>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1714785651794"/>
          <c:y val="0.17171296296296296"/>
          <c:w val="0.85212729658792652"/>
          <c:h val="0.65549394867308253"/>
        </c:manualLayout>
      </c:layout>
      <c:barChart>
        <c:barDir val="col"/>
        <c:grouping val="clustered"/>
        <c:varyColors val="0"/>
        <c:ser>
          <c:idx val="0"/>
          <c:order val="0"/>
          <c:spPr>
            <a:solidFill>
              <a:schemeClr val="accent1"/>
            </a:solidFill>
            <a:ln>
              <a:noFill/>
            </a:ln>
            <a:effectLst/>
          </c:spPr>
          <c:invertIfNegative val="0"/>
          <c:cat>
            <c:strRef>
              <c:f>HTO_TDS!$A$17:$E$17</c:f>
              <c:strCache>
                <c:ptCount val="5"/>
                <c:pt idx="0">
                  <c:v>0-200</c:v>
                </c:pt>
                <c:pt idx="1">
                  <c:v>200-400</c:v>
                </c:pt>
                <c:pt idx="2">
                  <c:v>400-600</c:v>
                </c:pt>
                <c:pt idx="3">
                  <c:v>600-800</c:v>
                </c:pt>
                <c:pt idx="4">
                  <c:v>800-1100</c:v>
                </c:pt>
              </c:strCache>
            </c:strRef>
          </c:cat>
          <c:val>
            <c:numRef>
              <c:f>HTO_TDS!$A$18:$E$18</c:f>
              <c:numCache>
                <c:formatCode>0.00%</c:formatCode>
                <c:ptCount val="5"/>
                <c:pt idx="0">
                  <c:v>0.3457832758415606</c:v>
                </c:pt>
                <c:pt idx="1">
                  <c:v>7.7197573450695861E-2</c:v>
                </c:pt>
                <c:pt idx="2">
                  <c:v>0.10741049125728559</c:v>
                </c:pt>
                <c:pt idx="3">
                  <c:v>0.11288212204115618</c:v>
                </c:pt>
                <c:pt idx="4">
                  <c:v>0.35672653740930171</c:v>
                </c:pt>
              </c:numCache>
            </c:numRef>
          </c:val>
          <c:extLst>
            <c:ext xmlns:c16="http://schemas.microsoft.com/office/drawing/2014/chart" uri="{C3380CC4-5D6E-409C-BE32-E72D297353CC}">
              <c16:uniqueId val="{00000000-0674-436D-BD00-ECD96784AF80}"/>
            </c:ext>
          </c:extLst>
        </c:ser>
        <c:dLbls>
          <c:showLegendKey val="0"/>
          <c:showVal val="0"/>
          <c:showCatName val="0"/>
          <c:showSerName val="0"/>
          <c:showPercent val="0"/>
          <c:showBubbleSize val="0"/>
        </c:dLbls>
        <c:gapWidth val="219"/>
        <c:overlap val="-27"/>
        <c:axId val="1216864943"/>
        <c:axId val="1216865423"/>
      </c:barChart>
      <c:catAx>
        <c:axId val="121686494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v-LV" sz="1400" dirty="0"/>
                  <a:t>Temperature, </a:t>
                </a:r>
                <a:r>
                  <a:rPr lang="lv-LV" sz="1400" dirty="0">
                    <a:latin typeface="Times New Roman" panose="02020603050405020304" pitchFamily="18" charset="0"/>
                    <a:cs typeface="Times New Roman" panose="02020603050405020304" pitchFamily="18" charset="0"/>
                  </a:rPr>
                  <a:t>℃</a:t>
                </a:r>
                <a:endParaRPr lang="en-GB" sz="1400" dirty="0"/>
              </a:p>
            </c:rich>
          </c:tx>
          <c:layout>
            <c:manualLayout>
              <c:xMode val="edge"/>
              <c:yMode val="edge"/>
              <c:x val="0.44373490813648298"/>
              <c:y val="0.911087780694079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6865423"/>
        <c:crosses val="autoZero"/>
        <c:auto val="1"/>
        <c:lblAlgn val="ctr"/>
        <c:lblOffset val="100"/>
        <c:noMultiLvlLbl val="0"/>
      </c:catAx>
      <c:valAx>
        <c:axId val="1216865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 of T desorbed,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686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Gas!$C$30</c:f>
              <c:strCache>
                <c:ptCount val="1"/>
                <c:pt idx="0">
                  <c:v>Air-air</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Gas!$B$31:$B$42</c:f>
              <c:numCache>
                <c:formatCode>General</c:formatCode>
                <c:ptCount val="12"/>
                <c:pt idx="0">
                  <c:v>0</c:v>
                </c:pt>
                <c:pt idx="1">
                  <c:v>1</c:v>
                </c:pt>
                <c:pt idx="2">
                  <c:v>4</c:v>
                </c:pt>
                <c:pt idx="3">
                  <c:v>7</c:v>
                </c:pt>
                <c:pt idx="4">
                  <c:v>9</c:v>
                </c:pt>
                <c:pt idx="5">
                  <c:v>12</c:v>
                </c:pt>
                <c:pt idx="6">
                  <c:v>13</c:v>
                </c:pt>
                <c:pt idx="7">
                  <c:v>15</c:v>
                </c:pt>
                <c:pt idx="8">
                  <c:v>16</c:v>
                </c:pt>
                <c:pt idx="9">
                  <c:v>17</c:v>
                </c:pt>
                <c:pt idx="10">
                  <c:v>19</c:v>
                </c:pt>
                <c:pt idx="11">
                  <c:v>20</c:v>
                </c:pt>
              </c:numCache>
            </c:numRef>
          </c:xVal>
          <c:yVal>
            <c:numRef>
              <c:f>Gas!$C$31:$C$42</c:f>
              <c:numCache>
                <c:formatCode>General</c:formatCode>
                <c:ptCount val="12"/>
                <c:pt idx="0">
                  <c:v>0</c:v>
                </c:pt>
                <c:pt idx="1">
                  <c:v>1.870793819067962</c:v>
                </c:pt>
                <c:pt idx="2">
                  <c:v>2.0210757510723303</c:v>
                </c:pt>
                <c:pt idx="3">
                  <c:v>2.0962167170745145</c:v>
                </c:pt>
                <c:pt idx="4">
                  <c:v>2.1146225402894889</c:v>
                </c:pt>
                <c:pt idx="5">
                  <c:v>2.1269253800173926</c:v>
                </c:pt>
                <c:pt idx="6">
                  <c:v>2.1437812391721587</c:v>
                </c:pt>
                <c:pt idx="7">
                  <c:v>2.2078141294095164</c:v>
                </c:pt>
                <c:pt idx="8">
                  <c:v>2.2345510094481105</c:v>
                </c:pt>
                <c:pt idx="9">
                  <c:v>2.258962943396392</c:v>
                </c:pt>
                <c:pt idx="10">
                  <c:v>2.2717501468931109</c:v>
                </c:pt>
                <c:pt idx="11">
                  <c:v>2.2852154596661709</c:v>
                </c:pt>
              </c:numCache>
            </c:numRef>
          </c:yVal>
          <c:smooth val="1"/>
          <c:extLst>
            <c:ext xmlns:c16="http://schemas.microsoft.com/office/drawing/2014/chart" uri="{C3380CC4-5D6E-409C-BE32-E72D297353CC}">
              <c16:uniqueId val="{00000000-BED6-468A-BC61-FBD92763D792}"/>
            </c:ext>
          </c:extLst>
        </c:ser>
        <c:ser>
          <c:idx val="1"/>
          <c:order val="1"/>
          <c:tx>
            <c:strRef>
              <c:f>Gas!$D$30</c:f>
              <c:strCache>
                <c:ptCount val="1"/>
                <c:pt idx="0">
                  <c:v>Air-water</c:v>
                </c:pt>
              </c:strCache>
            </c:strRef>
          </c:tx>
          <c:spPr>
            <a:ln w="19050" cap="rnd">
              <a:solidFill>
                <a:schemeClr val="tx2">
                  <a:lumMod val="25000"/>
                  <a:lumOff val="75000"/>
                </a:schemeClr>
              </a:solidFill>
              <a:round/>
            </a:ln>
            <a:effectLst/>
          </c:spPr>
          <c:marker>
            <c:symbol val="circle"/>
            <c:size val="5"/>
            <c:spPr>
              <a:solidFill>
                <a:schemeClr val="tx2">
                  <a:lumMod val="25000"/>
                  <a:lumOff val="75000"/>
                </a:schemeClr>
              </a:solidFill>
              <a:ln w="9525">
                <a:noFill/>
              </a:ln>
              <a:effectLst/>
            </c:spPr>
          </c:marker>
          <c:xVal>
            <c:numRef>
              <c:f>Gas!$B$31:$B$42</c:f>
              <c:numCache>
                <c:formatCode>General</c:formatCode>
                <c:ptCount val="12"/>
                <c:pt idx="0">
                  <c:v>0</c:v>
                </c:pt>
                <c:pt idx="1">
                  <c:v>1</c:v>
                </c:pt>
                <c:pt idx="2">
                  <c:v>4</c:v>
                </c:pt>
                <c:pt idx="3">
                  <c:v>7</c:v>
                </c:pt>
                <c:pt idx="4">
                  <c:v>9</c:v>
                </c:pt>
                <c:pt idx="5">
                  <c:v>12</c:v>
                </c:pt>
                <c:pt idx="6">
                  <c:v>13</c:v>
                </c:pt>
                <c:pt idx="7">
                  <c:v>15</c:v>
                </c:pt>
                <c:pt idx="8">
                  <c:v>16</c:v>
                </c:pt>
                <c:pt idx="9">
                  <c:v>17</c:v>
                </c:pt>
                <c:pt idx="10">
                  <c:v>19</c:v>
                </c:pt>
                <c:pt idx="11">
                  <c:v>20</c:v>
                </c:pt>
              </c:numCache>
            </c:numRef>
          </c:xVal>
          <c:yVal>
            <c:numRef>
              <c:f>Gas!$D$31:$D$42</c:f>
              <c:numCache>
                <c:formatCode>General</c:formatCode>
                <c:ptCount val="12"/>
                <c:pt idx="0">
                  <c:v>0</c:v>
                </c:pt>
                <c:pt idx="1">
                  <c:v>0.14887004903643841</c:v>
                </c:pt>
                <c:pt idx="2">
                  <c:v>0.83992675393586458</c:v>
                </c:pt>
                <c:pt idx="3">
                  <c:v>1.1854551063855778</c:v>
                </c:pt>
                <c:pt idx="4">
                  <c:v>1.2058726091137786</c:v>
                </c:pt>
                <c:pt idx="5">
                  <c:v>1.2138706495938609</c:v>
                </c:pt>
                <c:pt idx="6">
                  <c:v>1.238616114167598</c:v>
                </c:pt>
                <c:pt idx="7">
                  <c:v>1.3365110752523692</c:v>
                </c:pt>
                <c:pt idx="8">
                  <c:v>1.3759284099885249</c:v>
                </c:pt>
                <c:pt idx="9">
                  <c:v>1.3964160755273851</c:v>
                </c:pt>
                <c:pt idx="10">
                  <c:v>1.4133078844731692</c:v>
                </c:pt>
                <c:pt idx="11">
                  <c:v>1.4237118521792536</c:v>
                </c:pt>
              </c:numCache>
            </c:numRef>
          </c:yVal>
          <c:smooth val="1"/>
          <c:extLst>
            <c:ext xmlns:c16="http://schemas.microsoft.com/office/drawing/2014/chart" uri="{C3380CC4-5D6E-409C-BE32-E72D297353CC}">
              <c16:uniqueId val="{00000001-BED6-468A-BC61-FBD92763D792}"/>
            </c:ext>
          </c:extLst>
        </c:ser>
        <c:ser>
          <c:idx val="2"/>
          <c:order val="2"/>
          <c:tx>
            <c:strRef>
              <c:f>Gas!$E$30</c:f>
              <c:strCache>
                <c:ptCount val="1"/>
                <c:pt idx="0">
                  <c:v>Water-water</c:v>
                </c:pt>
              </c:strCache>
            </c:strRef>
          </c:tx>
          <c:spPr>
            <a:ln w="19050" cap="rnd">
              <a:solidFill>
                <a:schemeClr val="tx2">
                  <a:lumMod val="50000"/>
                  <a:lumOff val="50000"/>
                </a:schemeClr>
              </a:solidFill>
              <a:round/>
            </a:ln>
            <a:effectLst/>
          </c:spPr>
          <c:marker>
            <c:symbol val="circle"/>
            <c:size val="5"/>
            <c:spPr>
              <a:solidFill>
                <a:schemeClr val="tx2">
                  <a:lumMod val="50000"/>
                  <a:lumOff val="50000"/>
                </a:schemeClr>
              </a:solidFill>
              <a:ln w="9525">
                <a:noFill/>
              </a:ln>
              <a:effectLst/>
            </c:spPr>
          </c:marker>
          <c:xVal>
            <c:numRef>
              <c:f>Gas!$B$31:$B$42</c:f>
              <c:numCache>
                <c:formatCode>General</c:formatCode>
                <c:ptCount val="12"/>
                <c:pt idx="0">
                  <c:v>0</c:v>
                </c:pt>
                <c:pt idx="1">
                  <c:v>1</c:v>
                </c:pt>
                <c:pt idx="2">
                  <c:v>4</c:v>
                </c:pt>
                <c:pt idx="3">
                  <c:v>7</c:v>
                </c:pt>
                <c:pt idx="4">
                  <c:v>9</c:v>
                </c:pt>
                <c:pt idx="5">
                  <c:v>12</c:v>
                </c:pt>
                <c:pt idx="6">
                  <c:v>13</c:v>
                </c:pt>
                <c:pt idx="7">
                  <c:v>15</c:v>
                </c:pt>
                <c:pt idx="8">
                  <c:v>16</c:v>
                </c:pt>
                <c:pt idx="9">
                  <c:v>17</c:v>
                </c:pt>
                <c:pt idx="10">
                  <c:v>19</c:v>
                </c:pt>
                <c:pt idx="11">
                  <c:v>20</c:v>
                </c:pt>
              </c:numCache>
            </c:numRef>
          </c:xVal>
          <c:yVal>
            <c:numRef>
              <c:f>Gas!$E$31:$E$42</c:f>
              <c:numCache>
                <c:formatCode>General</c:formatCode>
                <c:ptCount val="12"/>
                <c:pt idx="0">
                  <c:v>0</c:v>
                </c:pt>
                <c:pt idx="1">
                  <c:v>0.83470073904714503</c:v>
                </c:pt>
                <c:pt idx="2">
                  <c:v>1.0006039915285652</c:v>
                </c:pt>
                <c:pt idx="3">
                  <c:v>1.0835556177692753</c:v>
                </c:pt>
                <c:pt idx="4">
                  <c:v>1.0524487579290089</c:v>
                </c:pt>
                <c:pt idx="5">
                  <c:v>1.0738347240691921</c:v>
                </c:pt>
                <c:pt idx="6">
                  <c:v>1.0816114390292586</c:v>
                </c:pt>
                <c:pt idx="7">
                  <c:v>1.0718905453291754</c:v>
                </c:pt>
                <c:pt idx="8">
                  <c:v>1.0952206902093751</c:v>
                </c:pt>
                <c:pt idx="9">
                  <c:v>1.1827087335101241</c:v>
                </c:pt>
                <c:pt idx="10">
                  <c:v>1.2079830571303405</c:v>
                </c:pt>
                <c:pt idx="11">
                  <c:v>1.1749320185500576</c:v>
                </c:pt>
              </c:numCache>
            </c:numRef>
          </c:yVal>
          <c:smooth val="1"/>
          <c:extLst>
            <c:ext xmlns:c16="http://schemas.microsoft.com/office/drawing/2014/chart" uri="{C3380CC4-5D6E-409C-BE32-E72D297353CC}">
              <c16:uniqueId val="{00000002-BED6-468A-BC61-FBD92763D792}"/>
            </c:ext>
          </c:extLst>
        </c:ser>
        <c:ser>
          <c:idx val="3"/>
          <c:order val="3"/>
          <c:tx>
            <c:strRef>
              <c:f>Gas!$F$30</c:f>
              <c:strCache>
                <c:ptCount val="1"/>
                <c:pt idx="0">
                  <c:v>Water-Air+water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Gas!$B$31:$B$42</c:f>
              <c:numCache>
                <c:formatCode>General</c:formatCode>
                <c:ptCount val="12"/>
                <c:pt idx="0">
                  <c:v>0</c:v>
                </c:pt>
                <c:pt idx="1">
                  <c:v>1</c:v>
                </c:pt>
                <c:pt idx="2">
                  <c:v>4</c:v>
                </c:pt>
                <c:pt idx="3">
                  <c:v>7</c:v>
                </c:pt>
                <c:pt idx="4">
                  <c:v>9</c:v>
                </c:pt>
                <c:pt idx="5">
                  <c:v>12</c:v>
                </c:pt>
                <c:pt idx="6">
                  <c:v>13</c:v>
                </c:pt>
                <c:pt idx="7">
                  <c:v>15</c:v>
                </c:pt>
                <c:pt idx="8">
                  <c:v>16</c:v>
                </c:pt>
                <c:pt idx="9">
                  <c:v>17</c:v>
                </c:pt>
                <c:pt idx="10">
                  <c:v>19</c:v>
                </c:pt>
                <c:pt idx="11">
                  <c:v>20</c:v>
                </c:pt>
              </c:numCache>
            </c:numRef>
          </c:xVal>
          <c:yVal>
            <c:numRef>
              <c:f>Gas!$F$31:$F$42</c:f>
              <c:numCache>
                <c:formatCode>General</c:formatCode>
                <c:ptCount val="12"/>
                <c:pt idx="0">
                  <c:v>0</c:v>
                </c:pt>
                <c:pt idx="1">
                  <c:v>0.98357078808358345</c:v>
                </c:pt>
                <c:pt idx="2">
                  <c:v>1.8405307454644297</c:v>
                </c:pt>
                <c:pt idx="3">
                  <c:v>2.2690107241548532</c:v>
                </c:pt>
                <c:pt idx="4">
                  <c:v>2.2583213670427877</c:v>
                </c:pt>
                <c:pt idx="5">
                  <c:v>2.2877053736630533</c:v>
                </c:pt>
                <c:pt idx="6">
                  <c:v>2.3202275531968564</c:v>
                </c:pt>
                <c:pt idx="7">
                  <c:v>2.4084016205815448</c:v>
                </c:pt>
                <c:pt idx="8">
                  <c:v>2.4711491001979002</c:v>
                </c:pt>
                <c:pt idx="9">
                  <c:v>2.5791248090375092</c:v>
                </c:pt>
                <c:pt idx="10">
                  <c:v>2.6212909416035099</c:v>
                </c:pt>
                <c:pt idx="11">
                  <c:v>2.5986438707293109</c:v>
                </c:pt>
              </c:numCache>
            </c:numRef>
          </c:yVal>
          <c:smooth val="1"/>
          <c:extLst>
            <c:ext xmlns:c16="http://schemas.microsoft.com/office/drawing/2014/chart" uri="{C3380CC4-5D6E-409C-BE32-E72D297353CC}">
              <c16:uniqueId val="{00000003-BED6-468A-BC61-FBD92763D792}"/>
            </c:ext>
          </c:extLst>
        </c:ser>
        <c:dLbls>
          <c:showLegendKey val="0"/>
          <c:showVal val="0"/>
          <c:showCatName val="0"/>
          <c:showSerName val="0"/>
          <c:showPercent val="0"/>
          <c:showBubbleSize val="0"/>
        </c:dLbls>
        <c:axId val="326939103"/>
        <c:axId val="326940543"/>
      </c:scatterChart>
      <c:valAx>
        <c:axId val="326939103"/>
        <c:scaling>
          <c:orientation val="minMax"/>
          <c:max val="2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t</a:t>
                </a:r>
                <a:r>
                  <a:rPr lang="lv-LV" sz="1200" dirty="0"/>
                  <a:t>, days</a:t>
                </a:r>
                <a:endParaRPr lang="en-GB"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940543"/>
        <c:crosses val="autoZero"/>
        <c:crossBetween val="midCat"/>
      </c:valAx>
      <c:valAx>
        <c:axId val="32694054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lv-LV" sz="1200" dirty="0"/>
                  <a:t>C, </a:t>
                </a:r>
                <a:r>
                  <a:rPr lang="lv-LV" sz="1200" dirty="0" err="1"/>
                  <a:t>Bq</a:t>
                </a:r>
                <a:r>
                  <a:rPr lang="lv-LV" sz="1200" dirty="0"/>
                  <a:t>/</a:t>
                </a:r>
                <a:r>
                  <a:rPr lang="lv-LV" sz="1200" dirty="0" err="1"/>
                  <a:t>mL</a:t>
                </a: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93910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03/25/2025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3</a:t>
            </a:fld>
            <a:endParaRPr lang="en-HU"/>
          </a:p>
        </p:txBody>
      </p:sp>
    </p:spTree>
    <p:extLst>
      <p:ext uri="{BB962C8B-B14F-4D97-AF65-F5344CB8AC3E}">
        <p14:creationId xmlns:p14="http://schemas.microsoft.com/office/powerpoint/2010/main" val="23783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13</a:t>
            </a:fld>
            <a:endParaRPr lang="en-HU"/>
          </a:p>
        </p:txBody>
      </p:sp>
    </p:spTree>
    <p:extLst>
      <p:ext uri="{BB962C8B-B14F-4D97-AF65-F5344CB8AC3E}">
        <p14:creationId xmlns:p14="http://schemas.microsoft.com/office/powerpoint/2010/main" val="924162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255163"/>
            <a:ext cx="5688632" cy="1354812"/>
          </a:xfrm>
        </p:spPr>
        <p:txBody>
          <a:bodyPr>
            <a:normAutofit fontScale="90000"/>
          </a:bodyPr>
          <a:lstStyle/>
          <a:p>
            <a:r>
              <a:rPr lang="en-GB" b="1" dirty="0"/>
              <a:t>Tritium Outgassing from SS316L: Behaviour in Air and Water Media</a:t>
            </a:r>
            <a:endParaRPr lang="en-US" dirty="0"/>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a:xfrm>
            <a:off x="407368" y="3874049"/>
            <a:ext cx="4375150" cy="457848"/>
          </a:xfrm>
        </p:spPr>
        <p:txBody>
          <a:bodyPr/>
          <a:lstStyle/>
          <a:p>
            <a:r>
              <a:rPr lang="en-US" dirty="0"/>
              <a:t>Anete Stīne Teimane</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8" y="4340235"/>
            <a:ext cx="4375150" cy="457848"/>
          </a:xfrm>
        </p:spPr>
        <p:txBody>
          <a:bodyPr/>
          <a:lstStyle/>
          <a:p>
            <a:r>
              <a:rPr lang="en-US" dirty="0"/>
              <a:t>University of Latvia</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a:xfrm>
            <a:off x="407368" y="1831261"/>
            <a:ext cx="5544614" cy="338554"/>
          </a:xfrm>
        </p:spPr>
        <p:txBody>
          <a:bodyPr>
            <a:normAutofit lnSpcReduction="10000"/>
          </a:bodyPr>
          <a:lstStyle/>
          <a:p>
            <a:r>
              <a:rPr lang="en-GB" sz="1800" b="0" i="0" dirty="0">
                <a:effectLst/>
                <a:latin typeface="Roboto" panose="020F0502020204030204" pitchFamily="2" charset="0"/>
              </a:rPr>
              <a:t>WP PWIE Meeting</a:t>
            </a:r>
            <a:endParaRPr lang="en-US" dirty="0"/>
          </a:p>
        </p:txBody>
      </p:sp>
      <p:pic>
        <p:nvPicPr>
          <p:cNvPr id="6" name="Picture 5" descr="A logo on a black background&#10;&#10;AI-generated content may be incorrect.">
            <a:extLst>
              <a:ext uri="{FF2B5EF4-FFF2-40B4-BE49-F238E27FC236}">
                <a16:creationId xmlns:a16="http://schemas.microsoft.com/office/drawing/2014/main" id="{F5E47E4D-5456-DFC7-8354-1E51E8948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8559" y="-152804"/>
            <a:ext cx="3530466" cy="1962918"/>
          </a:xfrm>
          <a:prstGeom prst="rect">
            <a:avLst/>
          </a:prstGeom>
        </p:spPr>
      </p:pic>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309F-3545-2FBA-762A-3A17CD4B2465}"/>
              </a:ext>
            </a:extLst>
          </p:cNvPr>
          <p:cNvSpPr>
            <a:spLocks noGrp="1"/>
          </p:cNvSpPr>
          <p:nvPr>
            <p:ph type="title"/>
          </p:nvPr>
        </p:nvSpPr>
        <p:spPr>
          <a:xfrm>
            <a:off x="983432" y="211565"/>
            <a:ext cx="9451776" cy="457200"/>
          </a:xfrm>
        </p:spPr>
        <p:txBody>
          <a:bodyPr/>
          <a:lstStyle/>
          <a:p>
            <a:r>
              <a:rPr lang="lv-LV" sz="3200" dirty="0"/>
              <a:t>Tritium in the sample</a:t>
            </a:r>
            <a:endParaRPr lang="en-GB" sz="3200" dirty="0"/>
          </a:p>
        </p:txBody>
      </p:sp>
      <p:sp>
        <p:nvSpPr>
          <p:cNvPr id="4" name="Slide Number Placeholder 3">
            <a:extLst>
              <a:ext uri="{FF2B5EF4-FFF2-40B4-BE49-F238E27FC236}">
                <a16:creationId xmlns:a16="http://schemas.microsoft.com/office/drawing/2014/main" id="{37D23C11-5105-93BA-88A2-658BA7731AF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5" name="Content Placeholder 2">
            <a:extLst>
              <a:ext uri="{FF2B5EF4-FFF2-40B4-BE49-F238E27FC236}">
                <a16:creationId xmlns:a16="http://schemas.microsoft.com/office/drawing/2014/main" id="{4C21D398-771A-77F1-8945-73B050BE89F3}"/>
              </a:ext>
            </a:extLst>
          </p:cNvPr>
          <p:cNvSpPr txBox="1">
            <a:spLocks/>
          </p:cNvSpPr>
          <p:nvPr/>
        </p:nvSpPr>
        <p:spPr>
          <a:xfrm>
            <a:off x="6187440" y="1452663"/>
            <a:ext cx="5486400" cy="4741552"/>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a:t>First experiment</a:t>
            </a:r>
            <a:r>
              <a:rPr lang="lv-LV"/>
              <a:t>s</a:t>
            </a:r>
            <a:r>
              <a:rPr lang="en-GB"/>
              <a:t> focused on T change in sample – sample was heated to 800</a:t>
            </a:r>
            <a:r>
              <a:rPr lang="en-GB">
                <a:cs typeface="Times New Roman" panose="02020603050405020304" pitchFamily="18" charset="0"/>
              </a:rPr>
              <a:t>℃ and tritium collected in water bubbler</a:t>
            </a:r>
            <a:endParaRPr lang="lv-LV">
              <a:cs typeface="Times New Roman" panose="02020603050405020304" pitchFamily="18" charset="0"/>
            </a:endParaRPr>
          </a:p>
          <a:p>
            <a:r>
              <a:rPr lang="lv-LV">
                <a:cs typeface="Times New Roman" panose="02020603050405020304" pitchFamily="18" charset="0"/>
              </a:rPr>
              <a:t>Large differences in T amount due to insuficient desorption, TDS temperature increased to 1100</a:t>
            </a:r>
            <a:r>
              <a:rPr lang="en-GB">
                <a:cs typeface="Times New Roman" panose="02020603050405020304" pitchFamily="18" charset="0"/>
              </a:rPr>
              <a:t> ℃</a:t>
            </a:r>
          </a:p>
          <a:p>
            <a:r>
              <a:rPr lang="en-GB">
                <a:cs typeface="Times New Roman" panose="02020603050405020304" pitchFamily="18" charset="0"/>
              </a:rPr>
              <a:t>Tritium in sample reaches a plateau value after ~20</a:t>
            </a:r>
            <a:r>
              <a:rPr lang="en-GB" baseline="30000">
                <a:cs typeface="Times New Roman" panose="02020603050405020304" pitchFamily="18" charset="0"/>
              </a:rPr>
              <a:t>th</a:t>
            </a:r>
            <a:r>
              <a:rPr lang="en-GB">
                <a:cs typeface="Times New Roman" panose="02020603050405020304" pitchFamily="18" charset="0"/>
              </a:rPr>
              <a:t> day</a:t>
            </a:r>
          </a:p>
          <a:p>
            <a:r>
              <a:rPr lang="en-GB">
                <a:cs typeface="Times New Roman" panose="02020603050405020304" pitchFamily="18" charset="0"/>
              </a:rPr>
              <a:t>Dropped for later experiments due to being time consuming and not very valuable</a:t>
            </a:r>
            <a:endParaRPr lang="en-GB" dirty="0"/>
          </a:p>
        </p:txBody>
      </p:sp>
      <p:sp>
        <p:nvSpPr>
          <p:cNvPr id="6" name="Slide Number Placeholder 3">
            <a:extLst>
              <a:ext uri="{FF2B5EF4-FFF2-40B4-BE49-F238E27FC236}">
                <a16:creationId xmlns:a16="http://schemas.microsoft.com/office/drawing/2014/main" id="{36BDE87A-B9DE-44EB-9CD7-83A7D569B910}"/>
              </a:ext>
            </a:extLst>
          </p:cNvPr>
          <p:cNvSpPr txBox="1">
            <a:spLocks/>
          </p:cNvSpPr>
          <p:nvPr/>
        </p:nvSpPr>
        <p:spPr>
          <a:xfrm>
            <a:off x="10899648" y="-387193"/>
            <a:ext cx="1016000" cy="365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10</a:t>
            </a:fld>
            <a:endParaRPr lang="en-US"/>
          </a:p>
        </p:txBody>
      </p:sp>
      <p:graphicFrame>
        <p:nvGraphicFramePr>
          <p:cNvPr id="11" name="Chart 10">
            <a:extLst>
              <a:ext uri="{FF2B5EF4-FFF2-40B4-BE49-F238E27FC236}">
                <a16:creationId xmlns:a16="http://schemas.microsoft.com/office/drawing/2014/main" id="{B62F4A75-C6D6-5216-27C3-FFFE08B7662B}"/>
              </a:ext>
            </a:extLst>
          </p:cNvPr>
          <p:cNvGraphicFramePr>
            <a:graphicFrameLocks/>
          </p:cNvGraphicFramePr>
          <p:nvPr>
            <p:extLst>
              <p:ext uri="{D42A27DB-BD31-4B8C-83A1-F6EECF244321}">
                <p14:modId xmlns:p14="http://schemas.microsoft.com/office/powerpoint/2010/main" val="1050534924"/>
              </p:ext>
            </p:extLst>
          </p:nvPr>
        </p:nvGraphicFramePr>
        <p:xfrm>
          <a:off x="257175" y="1246720"/>
          <a:ext cx="5486400" cy="2333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DE6BAB96-7430-CC2C-023E-F50A24CD44B4}"/>
              </a:ext>
            </a:extLst>
          </p:cNvPr>
          <p:cNvGraphicFramePr>
            <a:graphicFrameLocks/>
          </p:cNvGraphicFramePr>
          <p:nvPr>
            <p:extLst>
              <p:ext uri="{D42A27DB-BD31-4B8C-83A1-F6EECF244321}">
                <p14:modId xmlns:p14="http://schemas.microsoft.com/office/powerpoint/2010/main" val="2570979640"/>
              </p:ext>
            </p:extLst>
          </p:nvPr>
        </p:nvGraphicFramePr>
        <p:xfrm>
          <a:off x="257175" y="3624166"/>
          <a:ext cx="5486400" cy="2333625"/>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Placeholder 3">
            <a:extLst>
              <a:ext uri="{FF2B5EF4-FFF2-40B4-BE49-F238E27FC236}">
                <a16:creationId xmlns:a16="http://schemas.microsoft.com/office/drawing/2014/main" id="{866699D0-3190-67B4-EBF1-537C8FE9E04F}"/>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362400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8999-07E6-C661-7C7D-9C96484064B1}"/>
              </a:ext>
            </a:extLst>
          </p:cNvPr>
          <p:cNvSpPr>
            <a:spLocks noGrp="1"/>
          </p:cNvSpPr>
          <p:nvPr>
            <p:ph type="title"/>
          </p:nvPr>
        </p:nvSpPr>
        <p:spPr>
          <a:xfrm>
            <a:off x="983432" y="211565"/>
            <a:ext cx="9451776" cy="457200"/>
          </a:xfrm>
        </p:spPr>
        <p:txBody>
          <a:bodyPr/>
          <a:lstStyle/>
          <a:p>
            <a:r>
              <a:rPr lang="lv-LV" sz="3200" dirty="0"/>
              <a:t>Tritium in the sample - TDS</a:t>
            </a:r>
            <a:endParaRPr lang="en-GB" sz="3200" dirty="0"/>
          </a:p>
        </p:txBody>
      </p:sp>
      <p:sp>
        <p:nvSpPr>
          <p:cNvPr id="4" name="Slide Number Placeholder 3">
            <a:extLst>
              <a:ext uri="{FF2B5EF4-FFF2-40B4-BE49-F238E27FC236}">
                <a16:creationId xmlns:a16="http://schemas.microsoft.com/office/drawing/2014/main" id="{497F6401-49EC-2D5B-2A25-70C34D56CD97}"/>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5" name="Content Placeholder 2">
            <a:extLst>
              <a:ext uri="{FF2B5EF4-FFF2-40B4-BE49-F238E27FC236}">
                <a16:creationId xmlns:a16="http://schemas.microsoft.com/office/drawing/2014/main" id="{4F01E916-A1FD-E47E-E503-F8846D833DBF}"/>
              </a:ext>
            </a:extLst>
          </p:cNvPr>
          <p:cNvSpPr txBox="1">
            <a:spLocks/>
          </p:cNvSpPr>
          <p:nvPr/>
        </p:nvSpPr>
        <p:spPr>
          <a:xfrm>
            <a:off x="6365993" y="1153662"/>
            <a:ext cx="5607627" cy="4980610"/>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TDS was performed for long experiment samples with heating rate of 10</a:t>
            </a:r>
            <a:r>
              <a:rPr lang="en-GB" dirty="0">
                <a:cs typeface="Times New Roman" panose="02020603050405020304" pitchFamily="18" charset="0"/>
              </a:rPr>
              <a:t>℃/min for selected samples</a:t>
            </a:r>
          </a:p>
          <a:p>
            <a:r>
              <a:rPr lang="en-GB" dirty="0">
                <a:cs typeface="Times New Roman" panose="02020603050405020304" pitchFamily="18" charset="0"/>
              </a:rPr>
              <a:t>Desorbed T was collected in fractions not continuously, therefore only ranges are available</a:t>
            </a:r>
          </a:p>
          <a:p>
            <a:r>
              <a:rPr lang="en-GB" dirty="0">
                <a:cs typeface="Times New Roman" panose="02020603050405020304" pitchFamily="18" charset="0"/>
              </a:rPr>
              <a:t>Large fraction of T is desorbed at temperatures higher than 800 ℃ which might explain large uncertainties for T in sample since first experiments were performed up to 800 ℃</a:t>
            </a:r>
            <a:endParaRPr lang="lv-LV" dirty="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E3D5421D-3CFE-47CE-BBC2-0C086B574C1B}"/>
              </a:ext>
            </a:extLst>
          </p:cNvPr>
          <p:cNvGraphicFramePr>
            <a:graphicFrameLocks/>
          </p:cNvGraphicFramePr>
          <p:nvPr>
            <p:extLst>
              <p:ext uri="{D42A27DB-BD31-4B8C-83A1-F6EECF244321}">
                <p14:modId xmlns:p14="http://schemas.microsoft.com/office/powerpoint/2010/main" val="261729884"/>
              </p:ext>
            </p:extLst>
          </p:nvPr>
        </p:nvGraphicFramePr>
        <p:xfrm>
          <a:off x="85029" y="1590675"/>
          <a:ext cx="6010971"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3">
            <a:extLst>
              <a:ext uri="{FF2B5EF4-FFF2-40B4-BE49-F238E27FC236}">
                <a16:creationId xmlns:a16="http://schemas.microsoft.com/office/drawing/2014/main" id="{C1621969-BB19-DDF1-93B7-B0B104C71F5C}"/>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36372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6676-A1EF-A998-6394-65AB1EF4951C}"/>
              </a:ext>
            </a:extLst>
          </p:cNvPr>
          <p:cNvSpPr>
            <a:spLocks noGrp="1"/>
          </p:cNvSpPr>
          <p:nvPr>
            <p:ph type="title"/>
          </p:nvPr>
        </p:nvSpPr>
        <p:spPr>
          <a:xfrm>
            <a:off x="983432" y="211565"/>
            <a:ext cx="9451776" cy="457200"/>
          </a:xfrm>
        </p:spPr>
        <p:txBody>
          <a:bodyPr/>
          <a:lstStyle/>
          <a:p>
            <a:r>
              <a:rPr lang="en-GB" sz="3200" dirty="0"/>
              <a:t>Loading-outgassing times</a:t>
            </a:r>
          </a:p>
        </p:txBody>
      </p:sp>
      <p:sp>
        <p:nvSpPr>
          <p:cNvPr id="4" name="Slide Number Placeholder 3">
            <a:extLst>
              <a:ext uri="{FF2B5EF4-FFF2-40B4-BE49-F238E27FC236}">
                <a16:creationId xmlns:a16="http://schemas.microsoft.com/office/drawing/2014/main" id="{333B577A-B61F-B4E2-FBB5-DABABC4019E5}"/>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5" name="Content Placeholder 2">
            <a:extLst>
              <a:ext uri="{FF2B5EF4-FFF2-40B4-BE49-F238E27FC236}">
                <a16:creationId xmlns:a16="http://schemas.microsoft.com/office/drawing/2014/main" id="{B12F2ADD-2DFD-0836-A498-77018281D893}"/>
              </a:ext>
            </a:extLst>
          </p:cNvPr>
          <p:cNvSpPr txBox="1">
            <a:spLocks/>
          </p:cNvSpPr>
          <p:nvPr/>
        </p:nvSpPr>
        <p:spPr>
          <a:xfrm>
            <a:off x="5686425" y="1095376"/>
            <a:ext cx="5895975" cy="5191124"/>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To assess the time scale for the experiments, loading times were estimated with Eq.1</a:t>
            </a:r>
          </a:p>
          <a:p>
            <a:r>
              <a:rPr lang="en-GB" dirty="0"/>
              <a:t>For outgassing similar trend was assumed (without the 2.7 multiplier)</a:t>
            </a:r>
          </a:p>
          <a:p>
            <a:r>
              <a:rPr lang="en-GB" dirty="0"/>
              <a:t>Since not a lot of literature on D for T in 316L is available and available one has large deviations, it was hard to assess the time-scale for the process</a:t>
            </a:r>
            <a:endParaRPr lang="lv-LV" dirty="0"/>
          </a:p>
          <a:p>
            <a:r>
              <a:rPr lang="lv-LV" dirty="0"/>
              <a:t>Since for outgassing HTO is expected times may be larger than those calculated for HT</a:t>
            </a:r>
            <a:endParaRPr lang="en-GB" dirty="0"/>
          </a:p>
        </p:txBody>
      </p:sp>
      <p:sp>
        <p:nvSpPr>
          <p:cNvPr id="6" name="Slide Number Placeholder 3">
            <a:extLst>
              <a:ext uri="{FF2B5EF4-FFF2-40B4-BE49-F238E27FC236}">
                <a16:creationId xmlns:a16="http://schemas.microsoft.com/office/drawing/2014/main" id="{605CFEC8-F8BC-5187-7ABD-44CEDCF23511}"/>
              </a:ext>
            </a:extLst>
          </p:cNvPr>
          <p:cNvSpPr txBox="1">
            <a:spLocks/>
          </p:cNvSpPr>
          <p:nvPr/>
        </p:nvSpPr>
        <p:spPr>
          <a:xfrm>
            <a:off x="10899648" y="-708927"/>
            <a:ext cx="1016000" cy="365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12</a:t>
            </a:fld>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0BAEDEC-C79C-699E-E627-AE1E1C4099FB}"/>
                  </a:ext>
                </a:extLst>
              </p:cNvPr>
              <p:cNvSpPr txBox="1"/>
              <p:nvPr/>
            </p:nvSpPr>
            <p:spPr>
              <a:xfrm>
                <a:off x="1537703" y="1848863"/>
                <a:ext cx="2581348"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𝜏</m:t>
                          </m:r>
                        </m:e>
                        <m:sub>
                          <m:r>
                            <a:rPr lang="en-GB" sz="2800" b="0" i="1" smtClean="0">
                              <a:latin typeface="Cambria Math" panose="02040503050406030204" pitchFamily="18" charset="0"/>
                            </a:rPr>
                            <m:t>𝑙𝑜𝑎𝑑</m:t>
                          </m:r>
                        </m:sub>
                      </m:sSub>
                      <m:r>
                        <a:rPr lang="en-GB" sz="2800" b="0" i="1" smtClean="0">
                          <a:latin typeface="Cambria Math" panose="02040503050406030204" pitchFamily="18" charset="0"/>
                        </a:rPr>
                        <m:t>=2.7</m:t>
                      </m:r>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𝑙</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6</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rPr>
                            <m:t>𝐷</m:t>
                          </m:r>
                        </m:den>
                      </m:f>
                    </m:oMath>
                  </m:oMathPara>
                </a14:m>
                <a:endParaRPr lang="en-GB" sz="2800" dirty="0"/>
              </a:p>
            </p:txBody>
          </p:sp>
        </mc:Choice>
        <mc:Fallback>
          <p:sp>
            <p:nvSpPr>
              <p:cNvPr id="7" name="TextBox 6">
                <a:extLst>
                  <a:ext uri="{FF2B5EF4-FFF2-40B4-BE49-F238E27FC236}">
                    <a16:creationId xmlns:a16="http://schemas.microsoft.com/office/drawing/2014/main" id="{30BAEDEC-C79C-699E-E627-AE1E1C4099FB}"/>
                  </a:ext>
                </a:extLst>
              </p:cNvPr>
              <p:cNvSpPr txBox="1">
                <a:spLocks noRot="1" noChangeAspect="1" noMove="1" noResize="1" noEditPoints="1" noAdjustHandles="1" noChangeArrowheads="1" noChangeShapeType="1" noTextEdit="1"/>
              </p:cNvSpPr>
              <p:nvPr/>
            </p:nvSpPr>
            <p:spPr>
              <a:xfrm>
                <a:off x="1537703" y="1848863"/>
                <a:ext cx="2581348" cy="864596"/>
              </a:xfrm>
              <a:prstGeom prst="rect">
                <a:avLst/>
              </a:prstGeom>
              <a:blipFill>
                <a:blip r:embed="rId2"/>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E13E7B1-8738-D276-E6E3-72C8695AB2B8}"/>
              </a:ext>
            </a:extLst>
          </p:cNvPr>
          <p:cNvSpPr txBox="1"/>
          <p:nvPr/>
        </p:nvSpPr>
        <p:spPr>
          <a:xfrm>
            <a:off x="1521052" y="2982729"/>
            <a:ext cx="3141472" cy="1661993"/>
          </a:xfrm>
          <a:prstGeom prst="rect">
            <a:avLst/>
          </a:prstGeom>
          <a:noFill/>
        </p:spPr>
        <p:txBody>
          <a:bodyPr wrap="square" rtlCol="0">
            <a:spAutoFit/>
          </a:bodyPr>
          <a:lstStyle/>
          <a:p>
            <a:endParaRPr lang="en-GB" dirty="0"/>
          </a:p>
          <a:p>
            <a:pPr algn="ctr"/>
            <a:r>
              <a:rPr lang="en-GB" dirty="0"/>
              <a:t>↓</a:t>
            </a:r>
          </a:p>
          <a:p>
            <a:endParaRPr lang="en-GB" dirty="0"/>
          </a:p>
          <a:p>
            <a:r>
              <a:rPr lang="en-GB" sz="2400" b="1" dirty="0" err="1"/>
              <a:t>τ</a:t>
            </a:r>
            <a:r>
              <a:rPr lang="en-GB" sz="2400" b="1" baseline="-25000" dirty="0" err="1"/>
              <a:t>load</a:t>
            </a:r>
            <a:r>
              <a:rPr lang="lv-LV" sz="2400" b="1" baseline="-25000" dirty="0" err="1"/>
              <a:t>ing</a:t>
            </a:r>
            <a:r>
              <a:rPr lang="en-GB" sz="2400" b="1" dirty="0"/>
              <a:t> = 0.4 to 84s</a:t>
            </a:r>
          </a:p>
          <a:p>
            <a:r>
              <a:rPr lang="el-GR" sz="2400" b="1" dirty="0"/>
              <a:t>τ</a:t>
            </a:r>
            <a:r>
              <a:rPr lang="en-GB" sz="2400" b="1" baseline="-25000" dirty="0"/>
              <a:t>outgassing</a:t>
            </a:r>
            <a:r>
              <a:rPr lang="en-GB" sz="2400" b="1" dirty="0"/>
              <a:t> = 6 to 120+h?</a:t>
            </a:r>
          </a:p>
        </p:txBody>
      </p:sp>
      <p:sp>
        <p:nvSpPr>
          <p:cNvPr id="9" name="TextBox 8">
            <a:extLst>
              <a:ext uri="{FF2B5EF4-FFF2-40B4-BE49-F238E27FC236}">
                <a16:creationId xmlns:a16="http://schemas.microsoft.com/office/drawing/2014/main" id="{C665A3C4-5049-E497-35C1-111FCF7F7936}"/>
              </a:ext>
            </a:extLst>
          </p:cNvPr>
          <p:cNvSpPr txBox="1"/>
          <p:nvPr/>
        </p:nvSpPr>
        <p:spPr>
          <a:xfrm>
            <a:off x="4667323" y="2096495"/>
            <a:ext cx="528320" cy="369332"/>
          </a:xfrm>
          <a:prstGeom prst="rect">
            <a:avLst/>
          </a:prstGeom>
          <a:noFill/>
        </p:spPr>
        <p:txBody>
          <a:bodyPr wrap="square" rtlCol="0">
            <a:spAutoFit/>
          </a:bodyPr>
          <a:lstStyle/>
          <a:p>
            <a:r>
              <a:rPr lang="lv-LV" dirty="0"/>
              <a:t>(1)</a:t>
            </a:r>
            <a:endParaRPr lang="en-GB" dirty="0"/>
          </a:p>
        </p:txBody>
      </p:sp>
      <p:sp>
        <p:nvSpPr>
          <p:cNvPr id="10" name="TextBox 9">
            <a:extLst>
              <a:ext uri="{FF2B5EF4-FFF2-40B4-BE49-F238E27FC236}">
                <a16:creationId xmlns:a16="http://schemas.microsoft.com/office/drawing/2014/main" id="{8637EB26-CA1F-E151-673E-99BAF4C68A00}"/>
              </a:ext>
            </a:extLst>
          </p:cNvPr>
          <p:cNvSpPr txBox="1"/>
          <p:nvPr/>
        </p:nvSpPr>
        <p:spPr>
          <a:xfrm>
            <a:off x="245740" y="5363170"/>
            <a:ext cx="6096000" cy="923330"/>
          </a:xfrm>
          <a:prstGeom prst="rect">
            <a:avLst/>
          </a:prstGeom>
          <a:noFill/>
        </p:spPr>
        <p:txBody>
          <a:bodyPr wrap="square">
            <a:spAutoFit/>
          </a:bodyPr>
          <a:lstStyle/>
          <a:p>
            <a:r>
              <a:rPr lang="en-GB" dirty="0"/>
              <a:t>D</a:t>
            </a:r>
            <a:r>
              <a:rPr lang="en-GB" baseline="-25000" dirty="0"/>
              <a:t>23</a:t>
            </a:r>
            <a:r>
              <a:rPr lang="en-GB" dirty="0"/>
              <a:t> = ~</a:t>
            </a:r>
            <a:r>
              <a:rPr lang="lv-LV" dirty="0"/>
              <a:t> </a:t>
            </a:r>
            <a:r>
              <a:rPr lang="en-GB" dirty="0"/>
              <a:t>5∙10</a:t>
            </a:r>
            <a:r>
              <a:rPr lang="en-GB" baseline="30000" dirty="0"/>
              <a:t>-11</a:t>
            </a:r>
            <a:r>
              <a:rPr lang="en-GB" dirty="0"/>
              <a:t> - </a:t>
            </a:r>
            <a:r>
              <a:rPr lang="lv-LV" dirty="0"/>
              <a:t>7</a:t>
            </a:r>
            <a:r>
              <a:rPr lang="en-GB" dirty="0"/>
              <a:t> ∙ 10</a:t>
            </a:r>
            <a:r>
              <a:rPr lang="en-GB" baseline="30000" dirty="0"/>
              <a:t>-</a:t>
            </a:r>
            <a:r>
              <a:rPr lang="lv-LV" baseline="30000" dirty="0"/>
              <a:t>10</a:t>
            </a:r>
            <a:r>
              <a:rPr lang="en-GB" baseline="30000" dirty="0"/>
              <a:t> </a:t>
            </a:r>
            <a:r>
              <a:rPr lang="en-GB" dirty="0"/>
              <a:t>cm</a:t>
            </a:r>
            <a:r>
              <a:rPr lang="en-GB" baseline="30000" dirty="0"/>
              <a:t>2</a:t>
            </a:r>
            <a:r>
              <a:rPr lang="en-GB" dirty="0"/>
              <a:t>/s</a:t>
            </a:r>
          </a:p>
          <a:p>
            <a:r>
              <a:rPr lang="en-GB" dirty="0"/>
              <a:t>D</a:t>
            </a:r>
            <a:r>
              <a:rPr lang="en-GB" baseline="-25000" dirty="0"/>
              <a:t>450</a:t>
            </a:r>
            <a:r>
              <a:rPr lang="en-GB" dirty="0"/>
              <a:t> = ~</a:t>
            </a:r>
            <a:r>
              <a:rPr lang="lv-LV" dirty="0"/>
              <a:t> </a:t>
            </a:r>
            <a:r>
              <a:rPr lang="en-GB" dirty="0"/>
              <a:t>2 ∙ 10</a:t>
            </a:r>
            <a:r>
              <a:rPr lang="en-GB" baseline="30000" dirty="0"/>
              <a:t>-7</a:t>
            </a:r>
            <a:r>
              <a:rPr lang="en-GB" dirty="0"/>
              <a:t> - 7 ∙ 10</a:t>
            </a:r>
            <a:r>
              <a:rPr lang="en-GB" baseline="30000" dirty="0"/>
              <a:t>-6 </a:t>
            </a:r>
            <a:r>
              <a:rPr lang="en-GB" dirty="0"/>
              <a:t>cm</a:t>
            </a:r>
            <a:r>
              <a:rPr lang="en-GB" baseline="30000" dirty="0"/>
              <a:t>2</a:t>
            </a:r>
            <a:r>
              <a:rPr lang="en-GB" dirty="0"/>
              <a:t>/s</a:t>
            </a:r>
          </a:p>
          <a:p>
            <a:r>
              <a:rPr lang="en-GB" dirty="0"/>
              <a:t>L = 0.025 cm</a:t>
            </a:r>
          </a:p>
        </p:txBody>
      </p:sp>
      <p:sp>
        <p:nvSpPr>
          <p:cNvPr id="11" name="Footer Placeholder 3">
            <a:extLst>
              <a:ext uri="{FF2B5EF4-FFF2-40B4-BE49-F238E27FC236}">
                <a16:creationId xmlns:a16="http://schemas.microsoft.com/office/drawing/2014/main" id="{02D44159-43E3-133A-27E8-01252F97402F}"/>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140042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E6D-1BE9-8FB4-8C31-1F8E773C138E}"/>
              </a:ext>
            </a:extLst>
          </p:cNvPr>
          <p:cNvSpPr>
            <a:spLocks noGrp="1"/>
          </p:cNvSpPr>
          <p:nvPr>
            <p:ph type="title"/>
          </p:nvPr>
        </p:nvSpPr>
        <p:spPr>
          <a:xfrm>
            <a:off x="983432" y="211565"/>
            <a:ext cx="9451776" cy="457200"/>
          </a:xfrm>
        </p:spPr>
        <p:txBody>
          <a:bodyPr/>
          <a:lstStyle/>
          <a:p>
            <a:r>
              <a:rPr lang="en-GB" sz="3200" dirty="0"/>
              <a:t>Tritium in a</a:t>
            </a:r>
            <a:r>
              <a:rPr lang="lv-LV" sz="3200" dirty="0"/>
              <a:t>ir vs water media – short experiments</a:t>
            </a:r>
            <a:endParaRPr lang="en-GB" sz="3200" dirty="0"/>
          </a:p>
        </p:txBody>
      </p:sp>
      <p:sp>
        <p:nvSpPr>
          <p:cNvPr id="4" name="Slide Number Placeholder 3">
            <a:extLst>
              <a:ext uri="{FF2B5EF4-FFF2-40B4-BE49-F238E27FC236}">
                <a16:creationId xmlns:a16="http://schemas.microsoft.com/office/drawing/2014/main" id="{E5B266AC-0FB6-5ACE-08E6-28DDB0848137}"/>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5" name="Content Placeholder 2">
            <a:extLst>
              <a:ext uri="{FF2B5EF4-FFF2-40B4-BE49-F238E27FC236}">
                <a16:creationId xmlns:a16="http://schemas.microsoft.com/office/drawing/2014/main" id="{17094C36-63A5-76C8-5BBC-66118F781D1F}"/>
              </a:ext>
            </a:extLst>
          </p:cNvPr>
          <p:cNvSpPr txBox="1">
            <a:spLocks/>
          </p:cNvSpPr>
          <p:nvPr/>
        </p:nvSpPr>
        <p:spPr>
          <a:xfrm>
            <a:off x="7230637" y="1181100"/>
            <a:ext cx="4650467" cy="5019675"/>
          </a:xfrm>
          <a:prstGeom prst="rect">
            <a:avLst/>
          </a:prstGeom>
        </p:spPr>
        <p:txBody>
          <a:bodyPr>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No difference between tritium outgassing between water and air medias can be seen</a:t>
            </a:r>
          </a:p>
          <a:p>
            <a:endParaRPr lang="en-GB" dirty="0"/>
          </a:p>
          <a:p>
            <a:r>
              <a:rPr lang="en-GB" dirty="0"/>
              <a:t>Air experiments were performed in a continuous gas flow whilst no flow for water samples – this may have an impact on the results</a:t>
            </a:r>
          </a:p>
          <a:p>
            <a:endParaRPr lang="en-GB" dirty="0"/>
          </a:p>
          <a:p>
            <a:r>
              <a:rPr lang="en-GB" dirty="0"/>
              <a:t>Additional experiments could be done with moisturized air instead of water as done previously by </a:t>
            </a:r>
            <a:r>
              <a:rPr lang="en-GB" dirty="0" err="1"/>
              <a:t>Torikai</a:t>
            </a:r>
            <a:r>
              <a:rPr lang="en-GB" dirty="0"/>
              <a:t> Y. et al in </a:t>
            </a:r>
            <a:r>
              <a:rPr lang="en-GB" i="1" dirty="0"/>
              <a:t>Effect of Water Vapor on Tritium Decontamination of Stainless Steel 316</a:t>
            </a:r>
          </a:p>
          <a:p>
            <a:endParaRPr lang="en-GB" dirty="0"/>
          </a:p>
        </p:txBody>
      </p:sp>
      <p:pic>
        <p:nvPicPr>
          <p:cNvPr id="6" name="Picture 4">
            <a:extLst>
              <a:ext uri="{FF2B5EF4-FFF2-40B4-BE49-F238E27FC236}">
                <a16:creationId xmlns:a16="http://schemas.microsoft.com/office/drawing/2014/main" id="{16ACA0F1-C74E-C4BF-9C9E-4C602AD97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3" y="1053512"/>
            <a:ext cx="7018317" cy="534728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BFA682CF-2DD8-73CD-E6B9-13D13AB28E3D}"/>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48195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8BEA-D3EA-D15F-3690-F57EF2AFA863}"/>
              </a:ext>
            </a:extLst>
          </p:cNvPr>
          <p:cNvSpPr>
            <a:spLocks noGrp="1"/>
          </p:cNvSpPr>
          <p:nvPr>
            <p:ph type="title"/>
          </p:nvPr>
        </p:nvSpPr>
        <p:spPr>
          <a:xfrm>
            <a:off x="983432" y="211565"/>
            <a:ext cx="9836968" cy="457200"/>
          </a:xfrm>
        </p:spPr>
        <p:txBody>
          <a:bodyPr/>
          <a:lstStyle/>
          <a:p>
            <a:r>
              <a:rPr lang="lv-LV" sz="3200" dirty="0"/>
              <a:t>Tritium in </a:t>
            </a:r>
            <a:r>
              <a:rPr lang="en-GB" sz="3200" dirty="0"/>
              <a:t>a</a:t>
            </a:r>
            <a:r>
              <a:rPr lang="lv-LV" sz="3200" dirty="0"/>
              <a:t>ir vs water media – long experiments</a:t>
            </a:r>
            <a:endParaRPr lang="en-GB" sz="3200" dirty="0"/>
          </a:p>
        </p:txBody>
      </p:sp>
      <p:sp>
        <p:nvSpPr>
          <p:cNvPr id="4" name="Slide Number Placeholder 3">
            <a:extLst>
              <a:ext uri="{FF2B5EF4-FFF2-40B4-BE49-F238E27FC236}">
                <a16:creationId xmlns:a16="http://schemas.microsoft.com/office/drawing/2014/main" id="{12946BD2-FAAC-F624-0555-61BF925BE5D7}"/>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5" name="Content Placeholder 2">
            <a:extLst>
              <a:ext uri="{FF2B5EF4-FFF2-40B4-BE49-F238E27FC236}">
                <a16:creationId xmlns:a16="http://schemas.microsoft.com/office/drawing/2014/main" id="{30B1B063-E94E-0048-CC3D-1FBD9DA6C47E}"/>
              </a:ext>
            </a:extLst>
          </p:cNvPr>
          <p:cNvSpPr txBox="1">
            <a:spLocks/>
          </p:cNvSpPr>
          <p:nvPr/>
        </p:nvSpPr>
        <p:spPr>
          <a:xfrm>
            <a:off x="6096000" y="1656764"/>
            <a:ext cx="5860473" cy="524827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lv-LV" dirty="0"/>
              <a:t>Concentration increase in air for samples stored in air was compared to concentration change in samples stored in water (sum of T in water and air above water)</a:t>
            </a:r>
          </a:p>
          <a:p>
            <a:r>
              <a:rPr lang="en-GB" dirty="0"/>
              <a:t>Time delay between tritium measured in water and measured in air above it can be seen – this must be explored more</a:t>
            </a:r>
          </a:p>
          <a:p>
            <a:r>
              <a:rPr lang="en-GB" dirty="0"/>
              <a:t>T concentration in both water and air above it are similar</a:t>
            </a:r>
          </a:p>
        </p:txBody>
      </p:sp>
      <p:graphicFrame>
        <p:nvGraphicFramePr>
          <p:cNvPr id="6" name="Chart 5">
            <a:extLst>
              <a:ext uri="{FF2B5EF4-FFF2-40B4-BE49-F238E27FC236}">
                <a16:creationId xmlns:a16="http://schemas.microsoft.com/office/drawing/2014/main" id="{B766D67E-9F01-3B7B-E090-071C6FD8507D}"/>
              </a:ext>
            </a:extLst>
          </p:cNvPr>
          <p:cNvGraphicFramePr>
            <a:graphicFrameLocks/>
          </p:cNvGraphicFramePr>
          <p:nvPr>
            <p:extLst>
              <p:ext uri="{D42A27DB-BD31-4B8C-83A1-F6EECF244321}">
                <p14:modId xmlns:p14="http://schemas.microsoft.com/office/powerpoint/2010/main" val="3589315450"/>
              </p:ext>
            </p:extLst>
          </p:nvPr>
        </p:nvGraphicFramePr>
        <p:xfrm>
          <a:off x="235526" y="1200151"/>
          <a:ext cx="5860473"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3">
            <a:extLst>
              <a:ext uri="{FF2B5EF4-FFF2-40B4-BE49-F238E27FC236}">
                <a16:creationId xmlns:a16="http://schemas.microsoft.com/office/drawing/2014/main" id="{CE3B03CE-47A1-5A5E-639B-E013CF055080}"/>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9436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E452-B8D4-23C7-D91E-13FB3B7C9E75}"/>
              </a:ext>
            </a:extLst>
          </p:cNvPr>
          <p:cNvSpPr>
            <a:spLocks noGrp="1"/>
          </p:cNvSpPr>
          <p:nvPr>
            <p:ph type="title"/>
          </p:nvPr>
        </p:nvSpPr>
        <p:spPr>
          <a:xfrm>
            <a:off x="983432" y="211565"/>
            <a:ext cx="9451776" cy="457200"/>
          </a:xfrm>
        </p:spPr>
        <p:txBody>
          <a:bodyPr/>
          <a:lstStyle/>
          <a:p>
            <a:r>
              <a:rPr lang="en-GB" sz="3200" dirty="0"/>
              <a:t>Combined s</a:t>
            </a:r>
            <a:r>
              <a:rPr lang="lv-LV" sz="3200" dirty="0"/>
              <a:t>hort + long</a:t>
            </a:r>
            <a:r>
              <a:rPr lang="en-GB" sz="3200" dirty="0"/>
              <a:t> experiments</a:t>
            </a:r>
          </a:p>
        </p:txBody>
      </p:sp>
      <p:sp>
        <p:nvSpPr>
          <p:cNvPr id="4" name="Slide Number Placeholder 3">
            <a:extLst>
              <a:ext uri="{FF2B5EF4-FFF2-40B4-BE49-F238E27FC236}">
                <a16:creationId xmlns:a16="http://schemas.microsoft.com/office/drawing/2014/main" id="{689C795B-BD07-F872-655D-6807FBA2C957}"/>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
        <p:nvSpPr>
          <p:cNvPr id="5" name="Content Placeholder 2">
            <a:extLst>
              <a:ext uri="{FF2B5EF4-FFF2-40B4-BE49-F238E27FC236}">
                <a16:creationId xmlns:a16="http://schemas.microsoft.com/office/drawing/2014/main" id="{1F159E5A-5448-8F34-6DF8-A0D3C4C06D48}"/>
              </a:ext>
            </a:extLst>
          </p:cNvPr>
          <p:cNvSpPr txBox="1">
            <a:spLocks/>
          </p:cNvSpPr>
          <p:nvPr/>
        </p:nvSpPr>
        <p:spPr>
          <a:xfrm>
            <a:off x="581617" y="1517979"/>
            <a:ext cx="6613840" cy="451564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lv-LV" dirty="0"/>
              <a:t>From combined short and long experiment data fit it looks like most of the tritium is outgassed in 5000min or 3.5 days</a:t>
            </a:r>
            <a:endParaRPr lang="en-GB" dirty="0"/>
          </a:p>
          <a:p>
            <a:endParaRPr lang="en-GB" dirty="0"/>
          </a:p>
          <a:p>
            <a:r>
              <a:rPr lang="en-GB" dirty="0"/>
              <a:t>That would give a diffusion coefficient of ~2</a:t>
            </a:r>
            <a:r>
              <a:rPr lang="lv-LV" dirty="0"/>
              <a:t>∙</a:t>
            </a:r>
            <a:r>
              <a:rPr lang="en-GB" dirty="0"/>
              <a:t>10</a:t>
            </a:r>
            <a:r>
              <a:rPr lang="en-GB" baseline="30000" dirty="0"/>
              <a:t>-11 </a:t>
            </a:r>
            <a:r>
              <a:rPr lang="en-GB" dirty="0"/>
              <a:t>cm</a:t>
            </a:r>
            <a:r>
              <a:rPr lang="en-GB" baseline="30000" dirty="0"/>
              <a:t>2</a:t>
            </a:r>
            <a:r>
              <a:rPr lang="en-GB" dirty="0"/>
              <a:t>/s</a:t>
            </a:r>
          </a:p>
          <a:p>
            <a:endParaRPr lang="en-GB" baseline="30000" dirty="0"/>
          </a:p>
          <a:p>
            <a:r>
              <a:rPr lang="en-GB" dirty="0"/>
              <a:t>No data for air above water for short experiments</a:t>
            </a:r>
          </a:p>
        </p:txBody>
      </p:sp>
      <p:pic>
        <p:nvPicPr>
          <p:cNvPr id="6" name="Picture 2">
            <a:extLst>
              <a:ext uri="{FF2B5EF4-FFF2-40B4-BE49-F238E27FC236}">
                <a16:creationId xmlns:a16="http://schemas.microsoft.com/office/drawing/2014/main" id="{973663F1-6C47-F6F2-94B5-39338FAFF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872" y="363173"/>
            <a:ext cx="4395324" cy="3245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F70324E-B74E-BC31-3E21-C0F50EAA5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871" y="3237420"/>
            <a:ext cx="4395325" cy="32457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ED324D-D173-93C1-5FC9-1621B37DB06C}"/>
                  </a:ext>
                </a:extLst>
              </p:cNvPr>
              <p:cNvSpPr txBox="1"/>
              <p:nvPr/>
            </p:nvSpPr>
            <p:spPr>
              <a:xfrm>
                <a:off x="3048000" y="5740696"/>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𝑦</m:t>
                      </m:r>
                      <m:r>
                        <a:rPr lang="es-ES" i="1" dirty="0" smtClean="0">
                          <a:latin typeface="Cambria Math" panose="02040503050406030204" pitchFamily="18" charset="0"/>
                        </a:rPr>
                        <m:t>=</m:t>
                      </m:r>
                      <m:r>
                        <a:rPr lang="es-ES" i="1" dirty="0" err="1">
                          <a:latin typeface="Cambria Math" panose="02040503050406030204" pitchFamily="18" charset="0"/>
                        </a:rPr>
                        <m:t>𝐿</m:t>
                      </m:r>
                      <m:r>
                        <a:rPr lang="es-ES" i="1" dirty="0" err="1">
                          <a:latin typeface="Cambria Math" panose="02040503050406030204" pitchFamily="18" charset="0"/>
                        </a:rPr>
                        <m:t>−</m:t>
                      </m:r>
                      <m:r>
                        <a:rPr lang="es-ES" i="1" dirty="0" err="1">
                          <a:latin typeface="Cambria Math" panose="02040503050406030204" pitchFamily="18" charset="0"/>
                        </a:rPr>
                        <m:t>𝑎</m:t>
                      </m:r>
                      <m:r>
                        <a:rPr lang="es-ES" i="1" dirty="0" err="1">
                          <a:latin typeface="Cambria Math" panose="02040503050406030204" pitchFamily="18" charset="0"/>
                        </a:rPr>
                        <m:t>⋅</m:t>
                      </m:r>
                      <m:r>
                        <a:rPr lang="es-ES" i="1" dirty="0" err="1">
                          <a:latin typeface="Cambria Math" panose="02040503050406030204" pitchFamily="18" charset="0"/>
                        </a:rPr>
                        <m:t>𝑒</m:t>
                      </m:r>
                      <m:r>
                        <a:rPr lang="es-ES" i="1" baseline="30000" dirty="0" err="1">
                          <a:latin typeface="Cambria Math" panose="02040503050406030204" pitchFamily="18" charset="0"/>
                        </a:rPr>
                        <m:t>−</m:t>
                      </m:r>
                      <m:r>
                        <a:rPr lang="es-ES" i="1" baseline="30000" dirty="0" err="1">
                          <a:latin typeface="Cambria Math" panose="02040503050406030204" pitchFamily="18" charset="0"/>
                        </a:rPr>
                        <m:t>𝑏𝑥</m:t>
                      </m:r>
                    </m:oMath>
                  </m:oMathPara>
                </a14:m>
                <a:endParaRPr lang="en-GB" i="1" baseline="30000" dirty="0"/>
              </a:p>
            </p:txBody>
          </p:sp>
        </mc:Choice>
        <mc:Fallback xmlns="">
          <p:sp>
            <p:nvSpPr>
              <p:cNvPr id="8" name="TextBox 7">
                <a:extLst>
                  <a:ext uri="{FF2B5EF4-FFF2-40B4-BE49-F238E27FC236}">
                    <a16:creationId xmlns:a16="http://schemas.microsoft.com/office/drawing/2014/main" id="{62ED324D-D173-93C1-5FC9-1621B37DB06C}"/>
                  </a:ext>
                </a:extLst>
              </p:cNvPr>
              <p:cNvSpPr txBox="1">
                <a:spLocks noRot="1" noChangeAspect="1" noMove="1" noResize="1" noEditPoints="1" noAdjustHandles="1" noChangeArrowheads="1" noChangeShapeType="1" noTextEdit="1"/>
              </p:cNvSpPr>
              <p:nvPr/>
            </p:nvSpPr>
            <p:spPr>
              <a:xfrm>
                <a:off x="3048000" y="5740696"/>
                <a:ext cx="6096000" cy="369332"/>
              </a:xfrm>
              <a:prstGeom prst="rect">
                <a:avLst/>
              </a:prstGeom>
              <a:blipFill>
                <a:blip r:embed="rId4"/>
                <a:stretch>
                  <a:fillRect b="-8333"/>
                </a:stretch>
              </a:blipFill>
            </p:spPr>
            <p:txBody>
              <a:bodyPr/>
              <a:lstStyle/>
              <a:p>
                <a:r>
                  <a:rPr lang="en-GB">
                    <a:noFill/>
                  </a:rPr>
                  <a:t> </a:t>
                </a:r>
              </a:p>
            </p:txBody>
          </p:sp>
        </mc:Fallback>
      </mc:AlternateContent>
      <p:sp>
        <p:nvSpPr>
          <p:cNvPr id="9" name="Footer Placeholder 3">
            <a:extLst>
              <a:ext uri="{FF2B5EF4-FFF2-40B4-BE49-F238E27FC236}">
                <a16:creationId xmlns:a16="http://schemas.microsoft.com/office/drawing/2014/main" id="{9FC88D2E-DB4E-DB49-7B05-176E6A52605C}"/>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
        <p:nvSpPr>
          <p:cNvPr id="10" name="TextBox 9">
            <a:extLst>
              <a:ext uri="{FF2B5EF4-FFF2-40B4-BE49-F238E27FC236}">
                <a16:creationId xmlns:a16="http://schemas.microsoft.com/office/drawing/2014/main" id="{CBF2F437-DD72-D338-39F5-2123311B8360}"/>
              </a:ext>
            </a:extLst>
          </p:cNvPr>
          <p:cNvSpPr txBox="1"/>
          <p:nvPr/>
        </p:nvSpPr>
        <p:spPr>
          <a:xfrm>
            <a:off x="9470571" y="1757159"/>
            <a:ext cx="760336" cy="369332"/>
          </a:xfrm>
          <a:prstGeom prst="rect">
            <a:avLst/>
          </a:prstGeom>
          <a:noFill/>
        </p:spPr>
        <p:txBody>
          <a:bodyPr wrap="none" rtlCol="0">
            <a:spAutoFit/>
          </a:bodyPr>
          <a:lstStyle/>
          <a:p>
            <a:r>
              <a:rPr lang="en-GB" dirty="0"/>
              <a:t>Water</a:t>
            </a:r>
          </a:p>
        </p:txBody>
      </p:sp>
      <p:sp>
        <p:nvSpPr>
          <p:cNvPr id="11" name="TextBox 10">
            <a:extLst>
              <a:ext uri="{FF2B5EF4-FFF2-40B4-BE49-F238E27FC236}">
                <a16:creationId xmlns:a16="http://schemas.microsoft.com/office/drawing/2014/main" id="{50654948-0988-9504-93CA-354340C6DA7C}"/>
              </a:ext>
            </a:extLst>
          </p:cNvPr>
          <p:cNvSpPr txBox="1"/>
          <p:nvPr/>
        </p:nvSpPr>
        <p:spPr>
          <a:xfrm>
            <a:off x="9622971" y="4489477"/>
            <a:ext cx="450764" cy="369332"/>
          </a:xfrm>
          <a:prstGeom prst="rect">
            <a:avLst/>
          </a:prstGeom>
          <a:noFill/>
        </p:spPr>
        <p:txBody>
          <a:bodyPr wrap="none" rtlCol="0">
            <a:spAutoFit/>
          </a:bodyPr>
          <a:lstStyle/>
          <a:p>
            <a:r>
              <a:rPr lang="en-GB" dirty="0"/>
              <a:t>Air</a:t>
            </a:r>
          </a:p>
        </p:txBody>
      </p:sp>
    </p:spTree>
    <p:extLst>
      <p:ext uri="{BB962C8B-B14F-4D97-AF65-F5344CB8AC3E}">
        <p14:creationId xmlns:p14="http://schemas.microsoft.com/office/powerpoint/2010/main" val="419110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0FA8-D3F2-747E-49A6-5DF7F54147AC}"/>
              </a:ext>
            </a:extLst>
          </p:cNvPr>
          <p:cNvSpPr>
            <a:spLocks noGrp="1"/>
          </p:cNvSpPr>
          <p:nvPr>
            <p:ph type="title"/>
          </p:nvPr>
        </p:nvSpPr>
        <p:spPr>
          <a:xfrm>
            <a:off x="983432" y="211565"/>
            <a:ext cx="9451776" cy="457200"/>
          </a:xfrm>
        </p:spPr>
        <p:txBody>
          <a:bodyPr/>
          <a:lstStyle/>
          <a:p>
            <a:r>
              <a:rPr lang="en-GB" sz="3200" dirty="0"/>
              <a:t>Further investigation</a:t>
            </a:r>
          </a:p>
        </p:txBody>
      </p:sp>
      <p:sp>
        <p:nvSpPr>
          <p:cNvPr id="4" name="Slide Number Placeholder 3">
            <a:extLst>
              <a:ext uri="{FF2B5EF4-FFF2-40B4-BE49-F238E27FC236}">
                <a16:creationId xmlns:a16="http://schemas.microsoft.com/office/drawing/2014/main" id="{2CC7B00F-242B-0D73-6F5E-4396495D9784}"/>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sp>
        <p:nvSpPr>
          <p:cNvPr id="5" name="Content Placeholder 2">
            <a:extLst>
              <a:ext uri="{FF2B5EF4-FFF2-40B4-BE49-F238E27FC236}">
                <a16:creationId xmlns:a16="http://schemas.microsoft.com/office/drawing/2014/main" id="{DEE68F1D-99DF-B9CE-B95E-2BED3562E33C}"/>
              </a:ext>
            </a:extLst>
          </p:cNvPr>
          <p:cNvSpPr txBox="1">
            <a:spLocks/>
          </p:cNvSpPr>
          <p:nvPr/>
        </p:nvSpPr>
        <p:spPr>
          <a:xfrm>
            <a:off x="521970" y="952500"/>
            <a:ext cx="6558455" cy="5384971"/>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Additional outgassing series with more data points from day 1 to day 4</a:t>
            </a:r>
          </a:p>
          <a:p>
            <a:r>
              <a:rPr lang="en-GB" dirty="0"/>
              <a:t>Permeation experiments with the same system as that used for HT/HTO ratio analysis</a:t>
            </a:r>
          </a:p>
          <a:p>
            <a:r>
              <a:rPr lang="en-GB" dirty="0"/>
              <a:t>Diffusion coefficient based on pressure change has been determined for H</a:t>
            </a:r>
            <a:r>
              <a:rPr lang="en-GB" baseline="-25000" dirty="0"/>
              <a:t>2</a:t>
            </a:r>
            <a:r>
              <a:rPr lang="en-GB" dirty="0"/>
              <a:t> at room temperature</a:t>
            </a:r>
          </a:p>
          <a:p>
            <a:r>
              <a:rPr lang="en-GB" dirty="0"/>
              <a:t>Effective diffusion coefficient was determined to be:</a:t>
            </a:r>
          </a:p>
          <a:p>
            <a:pPr marL="109728" indent="0" algn="ctr">
              <a:buFont typeface="Arial" panose="020B0604020202020204" pitchFamily="34" charset="0"/>
              <a:buNone/>
            </a:pPr>
            <a:r>
              <a:rPr lang="en-GB" dirty="0" err="1"/>
              <a:t>D</a:t>
            </a:r>
            <a:r>
              <a:rPr lang="en-GB" baseline="-25000" dirty="0" err="1"/>
              <a:t>eff</a:t>
            </a:r>
            <a:r>
              <a:rPr lang="en-GB" baseline="-25000" dirty="0"/>
              <a:t> </a:t>
            </a:r>
            <a:r>
              <a:rPr lang="en-GB" dirty="0"/>
              <a:t>= (1,7±0,4)·10</a:t>
            </a:r>
            <a:r>
              <a:rPr lang="en-GB" baseline="30000" dirty="0"/>
              <a:t>-10</a:t>
            </a:r>
            <a:r>
              <a:rPr lang="en-GB" dirty="0"/>
              <a:t> cm</a:t>
            </a:r>
            <a:r>
              <a:rPr lang="en-GB" baseline="30000" dirty="0"/>
              <a:t>2</a:t>
            </a:r>
            <a:r>
              <a:rPr lang="en-GB" dirty="0"/>
              <a:t>/s </a:t>
            </a:r>
          </a:p>
          <a:p>
            <a:pPr marL="109538" indent="247650">
              <a:buFont typeface="Arial" panose="020B0604020202020204" pitchFamily="34" charset="0"/>
              <a:buNone/>
            </a:pPr>
            <a:endParaRPr lang="en-GB" dirty="0"/>
          </a:p>
          <a:p>
            <a:pPr marL="109538" indent="247650">
              <a:buFont typeface="Arial" panose="020B0604020202020204" pitchFamily="34" charset="0"/>
              <a:buNone/>
            </a:pPr>
            <a:r>
              <a:rPr lang="en-GB" dirty="0"/>
              <a:t>and is similar to those found in literature</a:t>
            </a:r>
          </a:p>
          <a:p>
            <a:pPr marL="452438" indent="-342900"/>
            <a:r>
              <a:rPr lang="en-GB" dirty="0"/>
              <a:t>Experiments at temperatures other than room temp</a:t>
            </a:r>
          </a:p>
        </p:txBody>
      </p:sp>
      <p:sp>
        <p:nvSpPr>
          <p:cNvPr id="6" name="Slide Number Placeholder 3">
            <a:extLst>
              <a:ext uri="{FF2B5EF4-FFF2-40B4-BE49-F238E27FC236}">
                <a16:creationId xmlns:a16="http://schemas.microsoft.com/office/drawing/2014/main" id="{C8F88EC9-5422-CFF9-5E24-286EF8552694}"/>
              </a:ext>
            </a:extLst>
          </p:cNvPr>
          <p:cNvSpPr txBox="1">
            <a:spLocks/>
          </p:cNvSpPr>
          <p:nvPr/>
        </p:nvSpPr>
        <p:spPr>
          <a:xfrm>
            <a:off x="10899648" y="2272"/>
            <a:ext cx="1016000" cy="365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16</a:t>
            </a:fld>
            <a:endParaRPr lang="en-US"/>
          </a:p>
        </p:txBody>
      </p:sp>
      <p:pic>
        <p:nvPicPr>
          <p:cNvPr id="7" name="Picture 2" descr="A graph on a white sheet&#10;&#10;Description automatically generated">
            <a:extLst>
              <a:ext uri="{FF2B5EF4-FFF2-40B4-BE49-F238E27FC236}">
                <a16:creationId xmlns:a16="http://schemas.microsoft.com/office/drawing/2014/main" id="{235115C8-36E1-6695-4DD8-C98E74252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30" y="822496"/>
            <a:ext cx="4686300" cy="55149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1322D976-CF05-1231-2F3B-587100034D2E}"/>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246687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34A0-B367-E9F3-EF87-9FD14743A649}"/>
              </a:ext>
            </a:extLst>
          </p:cNvPr>
          <p:cNvSpPr>
            <a:spLocks noGrp="1"/>
          </p:cNvSpPr>
          <p:nvPr>
            <p:ph type="title"/>
          </p:nvPr>
        </p:nvSpPr>
        <p:spPr>
          <a:xfrm>
            <a:off x="983432" y="211565"/>
            <a:ext cx="9451776" cy="457200"/>
          </a:xfrm>
        </p:spPr>
        <p:txBody>
          <a:bodyPr/>
          <a:lstStyle/>
          <a:p>
            <a:r>
              <a:rPr lang="en-US" sz="3200" dirty="0"/>
              <a:t>Summary</a:t>
            </a:r>
            <a:endParaRPr lang="en-GB" sz="3200" dirty="0"/>
          </a:p>
        </p:txBody>
      </p:sp>
      <p:sp>
        <p:nvSpPr>
          <p:cNvPr id="4" name="Slide Number Placeholder 3">
            <a:extLst>
              <a:ext uri="{FF2B5EF4-FFF2-40B4-BE49-F238E27FC236}">
                <a16:creationId xmlns:a16="http://schemas.microsoft.com/office/drawing/2014/main" id="{A9E93AF7-C460-9B1C-12F3-043B11F2CD2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
        <p:nvSpPr>
          <p:cNvPr id="6" name="TextBox 5">
            <a:extLst>
              <a:ext uri="{FF2B5EF4-FFF2-40B4-BE49-F238E27FC236}">
                <a16:creationId xmlns:a16="http://schemas.microsoft.com/office/drawing/2014/main" id="{4E5354D5-D389-7FE1-D9BE-3507E530F48B}"/>
              </a:ext>
            </a:extLst>
          </p:cNvPr>
          <p:cNvSpPr txBox="1"/>
          <p:nvPr/>
        </p:nvSpPr>
        <p:spPr>
          <a:xfrm>
            <a:off x="825706" y="1186696"/>
            <a:ext cx="10540587" cy="5262979"/>
          </a:xfrm>
          <a:prstGeom prst="rect">
            <a:avLst/>
          </a:prstGeom>
          <a:noFill/>
        </p:spPr>
        <p:txBody>
          <a:bodyPr wrap="square">
            <a:spAutoFit/>
          </a:bodyPr>
          <a:lstStyle/>
          <a:p>
            <a:pPr marL="285750" indent="-285750">
              <a:buFont typeface="Arial" panose="020B0604020202020204" pitchFamily="34" charset="0"/>
              <a:buChar char="•"/>
            </a:pPr>
            <a:r>
              <a:rPr lang="lv-LV" sz="2800" dirty="0"/>
              <a:t>All of the T desorbed from SS316L is found in the oxidized form of HTO rather than molecular form of HT</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lv-LV" sz="2800" dirty="0"/>
              <a:t>Two largest desorption temperatures have been measured at ranges 23-200</a:t>
            </a:r>
            <a:r>
              <a:rPr lang="lv-LV" sz="2800" dirty="0">
                <a:cs typeface="Times New Roman" panose="02020603050405020304" pitchFamily="18" charset="0"/>
              </a:rPr>
              <a:t>℃ and 800-950℃</a:t>
            </a:r>
            <a:endParaRPr lang="en-GB" sz="2800" dirty="0">
              <a:cs typeface="Times New Roman" panose="02020603050405020304" pitchFamily="18" charset="0"/>
            </a:endParaRPr>
          </a:p>
          <a:p>
            <a:pPr marL="285750" indent="-285750">
              <a:buFont typeface="Arial" panose="020B0604020202020204" pitchFamily="34" charset="0"/>
              <a:buChar char="•"/>
            </a:pPr>
            <a:endParaRPr lang="en-GB" sz="2800" dirty="0">
              <a:cs typeface="Times New Roman" panose="02020603050405020304" pitchFamily="18" charset="0"/>
            </a:endParaRPr>
          </a:p>
          <a:p>
            <a:pPr marL="285750" indent="-285750">
              <a:buFont typeface="Arial" panose="020B0604020202020204" pitchFamily="34" charset="0"/>
              <a:buChar char="•"/>
            </a:pPr>
            <a:r>
              <a:rPr lang="en-GB" sz="2800" dirty="0">
                <a:cs typeface="Times New Roman" panose="02020603050405020304" pitchFamily="18" charset="0"/>
              </a:rPr>
              <a:t>Most of the loaded T is expected to be desorbed from SS316L sample in ~3.5 days</a:t>
            </a:r>
            <a:endParaRPr lang="lv-LV" sz="2800" dirty="0">
              <a:cs typeface="Times New Roman" panose="02020603050405020304" pitchFamily="18" charset="0"/>
            </a:endParaRPr>
          </a:p>
          <a:p>
            <a:pPr marL="285750" indent="-285750">
              <a:buFont typeface="Arial" panose="020B0604020202020204" pitchFamily="34" charset="0"/>
              <a:buChar char="•"/>
            </a:pPr>
            <a:endParaRPr lang="lv-LV" sz="2800" dirty="0">
              <a:cs typeface="Times New Roman" panose="02020603050405020304" pitchFamily="18" charset="0"/>
            </a:endParaRPr>
          </a:p>
          <a:p>
            <a:pPr marL="285750" indent="-285750">
              <a:buFont typeface="Arial" panose="020B0604020202020204" pitchFamily="34" charset="0"/>
              <a:buChar char="•"/>
            </a:pPr>
            <a:r>
              <a:rPr lang="en-GB" sz="2800" dirty="0">
                <a:cs typeface="Times New Roman" panose="02020603050405020304" pitchFamily="18" charset="0"/>
              </a:rPr>
              <a:t>No difference between HT/HTO outgassing kinetics can be seen in acquired results thus far</a:t>
            </a:r>
            <a:endParaRPr lang="en-US" sz="2800" dirty="0"/>
          </a:p>
          <a:p>
            <a:pPr marL="285750" indent="-285750">
              <a:buFont typeface="Arial" panose="020B0604020202020204" pitchFamily="34" charset="0"/>
              <a:buChar char="•"/>
            </a:pPr>
            <a:endParaRPr lang="en-US" sz="2800" dirty="0"/>
          </a:p>
        </p:txBody>
      </p:sp>
      <p:sp>
        <p:nvSpPr>
          <p:cNvPr id="7" name="Footer Placeholder 3">
            <a:extLst>
              <a:ext uri="{FF2B5EF4-FFF2-40B4-BE49-F238E27FC236}">
                <a16:creationId xmlns:a16="http://schemas.microsoft.com/office/drawing/2014/main" id="{47D6C82B-7023-2ECE-C7F3-97B956BDF61D}"/>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18502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6923A7-89B9-B86F-1742-4EDFBBBBF287}"/>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
        <p:nvSpPr>
          <p:cNvPr id="5" name="Title 1">
            <a:extLst>
              <a:ext uri="{FF2B5EF4-FFF2-40B4-BE49-F238E27FC236}">
                <a16:creationId xmlns:a16="http://schemas.microsoft.com/office/drawing/2014/main" id="{9ABC1C06-79BE-3210-C030-F9A19EA2F3D9}"/>
              </a:ext>
            </a:extLst>
          </p:cNvPr>
          <p:cNvSpPr txBox="1">
            <a:spLocks/>
          </p:cNvSpPr>
          <p:nvPr/>
        </p:nvSpPr>
        <p:spPr>
          <a:xfrm>
            <a:off x="914400" y="1165682"/>
            <a:ext cx="10363200" cy="1362075"/>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pPr algn="ctr"/>
            <a:r>
              <a:rPr lang="en-US" sz="3200" dirty="0"/>
              <a:t>Thank you for your attention!</a:t>
            </a:r>
          </a:p>
        </p:txBody>
      </p:sp>
      <p:sp>
        <p:nvSpPr>
          <p:cNvPr id="6" name="Text Placeholder 2">
            <a:extLst>
              <a:ext uri="{FF2B5EF4-FFF2-40B4-BE49-F238E27FC236}">
                <a16:creationId xmlns:a16="http://schemas.microsoft.com/office/drawing/2014/main" id="{A8F66053-2F5A-B292-76F0-1D69ED4CF285}"/>
              </a:ext>
            </a:extLst>
          </p:cNvPr>
          <p:cNvSpPr txBox="1">
            <a:spLocks/>
          </p:cNvSpPr>
          <p:nvPr/>
        </p:nvSpPr>
        <p:spPr>
          <a:xfrm>
            <a:off x="8732513" y="2820532"/>
            <a:ext cx="2878319" cy="1509712"/>
          </a:xfrm>
          <a:prstGeom prst="rect">
            <a:avLst/>
          </a:prstGeom>
        </p:spPr>
        <p:txBody>
          <a:bodyPr>
            <a:normAutofit fontScale="70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lv-LV" u="sng" dirty="0"/>
              <a:t>Anete Stīne Teimane</a:t>
            </a:r>
            <a:endParaRPr lang="en-US" u="sng" dirty="0"/>
          </a:p>
          <a:p>
            <a:pPr marL="0" indent="0" algn="r">
              <a:buNone/>
            </a:pPr>
            <a:r>
              <a:rPr lang="en-US" dirty="0"/>
              <a:t>Institute of Chemical Physics</a:t>
            </a:r>
          </a:p>
          <a:p>
            <a:pPr marL="0" indent="0" algn="r">
              <a:buNone/>
            </a:pPr>
            <a:r>
              <a:rPr lang="en-US" dirty="0"/>
              <a:t>University of Latvia</a:t>
            </a:r>
          </a:p>
          <a:p>
            <a:pPr marL="0" indent="0" algn="r">
              <a:buNone/>
            </a:pPr>
            <a:r>
              <a:rPr lang="en-US" dirty="0" err="1"/>
              <a:t>Jelgavas</a:t>
            </a:r>
            <a:r>
              <a:rPr lang="en-US" dirty="0"/>
              <a:t> 1, Riga, Latvia</a:t>
            </a:r>
          </a:p>
          <a:p>
            <a:pPr marL="0" indent="0" algn="r">
              <a:buNone/>
            </a:pPr>
            <a:r>
              <a:rPr lang="lv-LV" dirty="0"/>
              <a:t>anete_stine.teimane</a:t>
            </a:r>
            <a:r>
              <a:rPr lang="en-US" dirty="0"/>
              <a:t>@lu.lv</a:t>
            </a:r>
          </a:p>
        </p:txBody>
      </p:sp>
      <p:pic>
        <p:nvPicPr>
          <p:cNvPr id="7" name="Picture 6">
            <a:extLst>
              <a:ext uri="{FF2B5EF4-FFF2-40B4-BE49-F238E27FC236}">
                <a16:creationId xmlns:a16="http://schemas.microsoft.com/office/drawing/2014/main" id="{879E892A-B891-234B-F9F0-32C9AF3040F0}"/>
              </a:ext>
            </a:extLst>
          </p:cNvPr>
          <p:cNvPicPr>
            <a:picLocks noChangeAspect="1"/>
          </p:cNvPicPr>
          <p:nvPr/>
        </p:nvPicPr>
        <p:blipFill>
          <a:blip r:embed="rId2"/>
          <a:stretch>
            <a:fillRect/>
          </a:stretch>
        </p:blipFill>
        <p:spPr>
          <a:xfrm>
            <a:off x="3572522" y="2659620"/>
            <a:ext cx="4553803" cy="3037351"/>
          </a:xfrm>
          <a:prstGeom prst="rect">
            <a:avLst/>
          </a:prstGeom>
        </p:spPr>
      </p:pic>
      <p:sp>
        <p:nvSpPr>
          <p:cNvPr id="8" name="Footer Placeholder 3">
            <a:extLst>
              <a:ext uri="{FF2B5EF4-FFF2-40B4-BE49-F238E27FC236}">
                <a16:creationId xmlns:a16="http://schemas.microsoft.com/office/drawing/2014/main" id="{B04B6AC2-572B-80C0-8433-DB8133AD02C2}"/>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415149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a:xfrm>
            <a:off x="983432" y="211565"/>
            <a:ext cx="9451776" cy="457200"/>
          </a:xfrm>
        </p:spPr>
        <p:txBody>
          <a:bodyPr/>
          <a:lstStyle/>
          <a:p>
            <a:r>
              <a:rPr lang="en-GB" sz="3200" dirty="0"/>
              <a:t>Goal</a:t>
            </a:r>
            <a:endParaRPr lang="en-HU" sz="3200"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1666874"/>
            <a:ext cx="11103024" cy="3752851"/>
          </a:xfrm>
        </p:spPr>
        <p:txBody>
          <a:bodyPr>
            <a:normAutofit/>
          </a:bodyPr>
          <a:lstStyle/>
          <a:p>
            <a:r>
              <a:rPr lang="lv-LV" sz="3200" dirty="0"/>
              <a:t>The goal of our research activities was to determine the difference (if any) between tritium diffusion/outgassing from SS316L with air versus water as the outbound media</a:t>
            </a:r>
          </a:p>
          <a:p>
            <a:endParaRPr lang="lv-LV" sz="3200" dirty="0"/>
          </a:p>
          <a:p>
            <a:r>
              <a:rPr lang="lv-LV" sz="3200" dirty="0"/>
              <a:t>Secondary goal was to quantify tritium concentration in each phase – sample, water, air</a:t>
            </a:r>
            <a:endParaRPr lang="en-GB" sz="32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p:txBody>
          <a:bodyPr/>
          <a:lstStyle/>
          <a:p>
            <a:r>
              <a:rPr lang="en-GB" dirty="0" err="1">
                <a:solidFill>
                  <a:prstClr val="white"/>
                </a:solidFill>
              </a:rPr>
              <a:t>A.S.Teimane</a:t>
            </a:r>
            <a:r>
              <a:rPr lang="en-GB" dirty="0">
                <a:solidFill>
                  <a:prstClr val="white"/>
                </a:solidFill>
              </a:rPr>
              <a:t> | WP PWIE Prague | 25th March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78DFBD-E456-8AE2-3CFE-DB5719FDD55D}"/>
              </a:ext>
            </a:extLst>
          </p:cNvPr>
          <p:cNvSpPr>
            <a:spLocks noGrp="1"/>
          </p:cNvSpPr>
          <p:nvPr>
            <p:ph type="ftr" sz="quarter" idx="11"/>
          </p:nvPr>
        </p:nvSpPr>
        <p:spPr>
          <a:xfrm>
            <a:off x="825624" y="6331429"/>
            <a:ext cx="3470176" cy="329614"/>
          </a:xfrm>
        </p:spPr>
        <p:txBody>
          <a:bodyPr/>
          <a:lstStyle/>
          <a:p>
            <a:r>
              <a:rPr lang="en-GB">
                <a:solidFill>
                  <a:prstClr val="white"/>
                </a:solidFill>
              </a:rPr>
              <a:t>Author | Event | dd Month yyyy</a:t>
            </a:r>
          </a:p>
        </p:txBody>
      </p:sp>
      <p:sp>
        <p:nvSpPr>
          <p:cNvPr id="5" name="Slide Number Placeholder 4">
            <a:extLst>
              <a:ext uri="{FF2B5EF4-FFF2-40B4-BE49-F238E27FC236}">
                <a16:creationId xmlns:a16="http://schemas.microsoft.com/office/drawing/2014/main" id="{46C9829F-057D-6A55-4F67-12B3A720BD0A}"/>
              </a:ext>
            </a:extLst>
          </p:cNvPr>
          <p:cNvSpPr>
            <a:spLocks noGrp="1"/>
          </p:cNvSpPr>
          <p:nvPr>
            <p:ph type="sldNum" sz="quarter" idx="12"/>
          </p:nvPr>
        </p:nvSpPr>
        <p:spPr>
          <a:xfrm>
            <a:off x="0" y="6450361"/>
            <a:ext cx="720080" cy="492304"/>
          </a:xfrm>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25" name="Content Placeholder 4">
            <a:extLst>
              <a:ext uri="{FF2B5EF4-FFF2-40B4-BE49-F238E27FC236}">
                <a16:creationId xmlns:a16="http://schemas.microsoft.com/office/drawing/2014/main" id="{88B345B1-6DB9-BE5F-85CD-678B34BCC850}"/>
              </a:ext>
            </a:extLst>
          </p:cNvPr>
          <p:cNvSpPr txBox="1">
            <a:spLocks/>
          </p:cNvSpPr>
          <p:nvPr/>
        </p:nvSpPr>
        <p:spPr>
          <a:xfrm>
            <a:off x="214171" y="886947"/>
            <a:ext cx="2388737" cy="1391770"/>
          </a:xfrm>
          <a:prstGeom prst="rect">
            <a:avLst/>
          </a:prstGeom>
          <a:solidFill>
            <a:srgbClr val="ACCBF9">
              <a:lumMod val="90000"/>
            </a:srgbClr>
          </a:solidFill>
        </p:spPr>
        <p:txBody>
          <a:bodyPr vert="horz" anchor="ctr">
            <a:no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r>
              <a:rPr kumimoji="0" lang="en-GB" sz="2800" b="0" i="0" u="none" strike="noStrike" kern="1200" cap="none" spc="0" normalizeH="0" baseline="0" noProof="0">
                <a:ln>
                  <a:noFill/>
                </a:ln>
                <a:solidFill>
                  <a:srgbClr val="242852"/>
                </a:solidFill>
                <a:effectLst/>
                <a:uLnTx/>
                <a:uFillTx/>
                <a:latin typeface="Calibri" panose="020F0502020204030204"/>
                <a:ea typeface="+mn-ea"/>
                <a:cs typeface="+mn-cs"/>
              </a:rPr>
              <a:t>Pre-treatment</a:t>
            </a:r>
          </a:p>
        </p:txBody>
      </p:sp>
      <p:sp>
        <p:nvSpPr>
          <p:cNvPr id="26" name="Content Placeholder 4">
            <a:extLst>
              <a:ext uri="{FF2B5EF4-FFF2-40B4-BE49-F238E27FC236}">
                <a16:creationId xmlns:a16="http://schemas.microsoft.com/office/drawing/2014/main" id="{BF7DD4A4-E4FD-892C-6326-BCA3F79D1655}"/>
              </a:ext>
            </a:extLst>
          </p:cNvPr>
          <p:cNvSpPr txBox="1">
            <a:spLocks/>
          </p:cNvSpPr>
          <p:nvPr/>
        </p:nvSpPr>
        <p:spPr>
          <a:xfrm>
            <a:off x="3168582" y="857517"/>
            <a:ext cx="2779311" cy="1437672"/>
          </a:xfrm>
          <a:prstGeom prst="rect">
            <a:avLst/>
          </a:prstGeom>
          <a:solidFill>
            <a:srgbClr val="ACCBF9">
              <a:lumMod val="90000"/>
            </a:srgbClr>
          </a:solidFill>
        </p:spPr>
        <p:txBody>
          <a:bodyPr vert="horz" anchor="ct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r>
              <a:rPr kumimoji="0" lang="en-GB" sz="2800" b="0" i="0" u="none" strike="noStrike" kern="1200" cap="none" spc="0" normalizeH="0" baseline="0" noProof="0">
                <a:ln>
                  <a:noFill/>
                </a:ln>
                <a:solidFill>
                  <a:srgbClr val="242852"/>
                </a:solidFill>
                <a:effectLst/>
                <a:uLnTx/>
                <a:uFillTx/>
                <a:latin typeface="Calibri" panose="020F0502020204030204"/>
                <a:ea typeface="+mn-ea"/>
                <a:cs typeface="+mn-cs"/>
              </a:rPr>
              <a:t>Tritium loading</a:t>
            </a:r>
          </a:p>
        </p:txBody>
      </p:sp>
      <p:sp>
        <p:nvSpPr>
          <p:cNvPr id="27" name="Content Placeholder 4">
            <a:extLst>
              <a:ext uri="{FF2B5EF4-FFF2-40B4-BE49-F238E27FC236}">
                <a16:creationId xmlns:a16="http://schemas.microsoft.com/office/drawing/2014/main" id="{9546638E-FD54-93AB-2B20-36A10C6A4342}"/>
              </a:ext>
            </a:extLst>
          </p:cNvPr>
          <p:cNvSpPr txBox="1">
            <a:spLocks/>
          </p:cNvSpPr>
          <p:nvPr/>
        </p:nvSpPr>
        <p:spPr>
          <a:xfrm>
            <a:off x="6342433" y="841043"/>
            <a:ext cx="5507967" cy="1454145"/>
          </a:xfrm>
          <a:prstGeom prst="rect">
            <a:avLst/>
          </a:prstGeom>
          <a:solidFill>
            <a:srgbClr val="ACCBF9">
              <a:lumMod val="90000"/>
            </a:srgbClr>
          </a:solidFill>
        </p:spPr>
        <p:txBody>
          <a:bodyPr vert="horz" anchor="ct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
                <a:srgbClr val="297FD5">
                  <a:lumMod val="75000"/>
                </a:srgbClr>
              </a:buClr>
              <a:buSzTx/>
              <a:buFont typeface="Georgia"/>
              <a:buNone/>
              <a:tabLst/>
              <a:defRPr/>
            </a:pPr>
            <a:r>
              <a:rPr kumimoji="0" lang="en-GB" sz="2800" b="0" i="0" u="none" strike="noStrike" kern="1200" cap="none" spc="0" normalizeH="0" baseline="0" noProof="0">
                <a:ln>
                  <a:noFill/>
                </a:ln>
                <a:solidFill>
                  <a:srgbClr val="242852"/>
                </a:solidFill>
                <a:effectLst/>
                <a:uLnTx/>
                <a:uFillTx/>
                <a:latin typeface="Calibri" panose="020F0502020204030204"/>
                <a:ea typeface="+mn-ea"/>
                <a:cs typeface="+mn-cs"/>
              </a:rPr>
              <a:t>Tritium quantification</a:t>
            </a:r>
          </a:p>
        </p:txBody>
      </p:sp>
      <p:sp>
        <p:nvSpPr>
          <p:cNvPr id="28" name="Right Arrow 8">
            <a:extLst>
              <a:ext uri="{FF2B5EF4-FFF2-40B4-BE49-F238E27FC236}">
                <a16:creationId xmlns:a16="http://schemas.microsoft.com/office/drawing/2014/main" id="{2FE349A3-EDDF-495D-EB68-281073F23024}"/>
              </a:ext>
            </a:extLst>
          </p:cNvPr>
          <p:cNvSpPr/>
          <p:nvPr/>
        </p:nvSpPr>
        <p:spPr>
          <a:xfrm>
            <a:off x="2610040" y="1146383"/>
            <a:ext cx="647510" cy="826991"/>
          </a:xfrm>
          <a:prstGeom prst="rightArrow">
            <a:avLst/>
          </a:prstGeom>
          <a:solidFill>
            <a:srgbClr val="4A66AC"/>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093B8A5B-8C06-742D-07F4-969A62CA975B}"/>
              </a:ext>
            </a:extLst>
          </p:cNvPr>
          <p:cNvSpPr txBox="1"/>
          <p:nvPr/>
        </p:nvSpPr>
        <p:spPr>
          <a:xfrm>
            <a:off x="209762" y="2376276"/>
            <a:ext cx="2384298" cy="1754326"/>
          </a:xfrm>
          <a:prstGeom prst="rect">
            <a:avLst/>
          </a:prstGeom>
          <a:solidFill>
            <a:srgbClr val="297FD5">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Goodfellow annealed 0.025mm AISI 316L foil was cut in 2x5cm samples, rolled in tubes, washed with ethanol and </a:t>
            </a:r>
            <a:r>
              <a:rPr kumimoji="0" lang="lv-LV" sz="1800" b="0" i="0" u="none" strike="noStrike" kern="0" cap="none" spc="0" normalizeH="0" baseline="0" noProof="0" err="1">
                <a:ln>
                  <a:noFill/>
                </a:ln>
                <a:solidFill>
                  <a:prstClr val="white"/>
                </a:solidFill>
                <a:effectLst/>
                <a:uLnTx/>
                <a:uFillTx/>
              </a:rPr>
              <a:t>air-dryed</a:t>
            </a:r>
            <a:endParaRPr kumimoji="0" lang="en-GB" sz="2800" b="0" i="0" u="none" strike="noStrike" kern="0" cap="none" spc="0" normalizeH="0" baseline="0" noProof="0">
              <a:ln>
                <a:noFill/>
              </a:ln>
              <a:solidFill>
                <a:prstClr val="white"/>
              </a:solidFill>
              <a:effectLst/>
              <a:uLnTx/>
              <a:uFillTx/>
            </a:endParaRPr>
          </a:p>
        </p:txBody>
      </p:sp>
      <p:sp>
        <p:nvSpPr>
          <p:cNvPr id="30" name="Rectangle 29">
            <a:extLst>
              <a:ext uri="{FF2B5EF4-FFF2-40B4-BE49-F238E27FC236}">
                <a16:creationId xmlns:a16="http://schemas.microsoft.com/office/drawing/2014/main" id="{DC568346-1B64-11BA-B46A-715C7FEDF68B}"/>
              </a:ext>
            </a:extLst>
          </p:cNvPr>
          <p:cNvSpPr/>
          <p:nvPr/>
        </p:nvSpPr>
        <p:spPr>
          <a:xfrm>
            <a:off x="3173814" y="2374259"/>
            <a:ext cx="2779311" cy="160087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Whilst still hot, the system is opened and filled with </a:t>
            </a:r>
            <a:r>
              <a:rPr kumimoji="0" lang="en-GB" sz="1800" b="0" i="0" u="none" strike="noStrike" kern="0" cap="none" spc="0" normalizeH="0" baseline="0" noProof="0" dirty="0" err="1">
                <a:ln>
                  <a:noFill/>
                </a:ln>
                <a:solidFill>
                  <a:prstClr val="white"/>
                </a:solidFill>
                <a:effectLst/>
                <a:uLnTx/>
                <a:uFillTx/>
                <a:latin typeface="Calibri" panose="020F0502020204030204"/>
                <a:ea typeface="+mn-ea"/>
                <a:cs typeface="+mn-cs"/>
              </a:rPr>
              <a:t>He+HT</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mixture (1.02∙10</a:t>
            </a:r>
            <a:r>
              <a:rPr kumimoji="0" lang="en-GB" sz="1800" b="0" i="0" u="none" strike="noStrike" kern="0" cap="none" spc="0" normalizeH="0" baseline="30000" noProof="0" dirty="0">
                <a:ln>
                  <a:noFill/>
                </a:ln>
                <a:solidFill>
                  <a:prstClr val="white"/>
                </a:solidFill>
                <a:effectLst/>
                <a:uLnTx/>
                <a:uFillTx/>
                <a:latin typeface="Calibri" panose="020F0502020204030204"/>
                <a:ea typeface="+mn-ea"/>
                <a:cs typeface="+mn-cs"/>
              </a:rPr>
              <a:t>9</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0" cap="none" spc="0" normalizeH="0" baseline="0" noProof="0" dirty="0" err="1">
                <a:ln>
                  <a:noFill/>
                </a:ln>
                <a:solidFill>
                  <a:prstClr val="white"/>
                </a:solidFill>
                <a:effectLst/>
                <a:uLnTx/>
                <a:uFillTx/>
                <a:latin typeface="Calibri" panose="020F0502020204030204"/>
                <a:ea typeface="+mn-ea"/>
                <a:cs typeface="+mn-cs"/>
              </a:rPr>
              <a:t>Bq</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/m</a:t>
            </a:r>
            <a:r>
              <a:rPr kumimoji="0" lang="en-GB" sz="1800" b="0" i="0" u="none" strike="noStrike" kern="0" cap="none" spc="0" normalizeH="0" baseline="30000" noProof="0" dirty="0">
                <a:ln>
                  <a:noFill/>
                </a:ln>
                <a:solidFill>
                  <a:prstClr val="white"/>
                </a:solidFill>
                <a:effectLst/>
                <a:uLnTx/>
                <a:uFillTx/>
                <a:latin typeface="Calibri" panose="020F0502020204030204"/>
                <a:ea typeface="+mn-ea"/>
                <a:cs typeface="+mn-cs"/>
              </a:rPr>
              <a:t>3</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 closed again and kept at 450</a:t>
            </a: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 for 1.5 to 90h</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25709CD-A33F-6EF6-EF2C-019A2B64E813}"/>
              </a:ext>
            </a:extLst>
          </p:cNvPr>
          <p:cNvSpPr/>
          <p:nvPr/>
        </p:nvSpPr>
        <p:spPr>
          <a:xfrm>
            <a:off x="6315427" y="3886035"/>
            <a:ext cx="1708300" cy="97775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0" i="0" u="none" strike="noStrike" kern="0" cap="none" spc="0" normalizeH="0" baseline="0" noProof="0" dirty="0">
                <a:ln>
                  <a:noFill/>
                </a:ln>
                <a:solidFill>
                  <a:prstClr val="white"/>
                </a:solidFill>
                <a:effectLst/>
                <a:uLnTx/>
                <a:uFillTx/>
                <a:latin typeface="Calibri" panose="020F0502020204030204"/>
                <a:ea typeface="+mn-ea"/>
                <a:cs typeface="+mn-cs"/>
              </a:rPr>
              <a:t>Air phase</a:t>
            </a:r>
            <a:endParaRPr kumimoji="0" lang="en-GB"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EF125E4-E4AC-5ACB-CF41-F00E5CDA1236}"/>
              </a:ext>
            </a:extLst>
          </p:cNvPr>
          <p:cNvSpPr/>
          <p:nvPr/>
        </p:nvSpPr>
        <p:spPr>
          <a:xfrm>
            <a:off x="6315427" y="5277104"/>
            <a:ext cx="1701168" cy="97775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0" i="0" u="none" strike="noStrike" kern="0" cap="none" spc="0" normalizeH="0" baseline="0" noProof="0" dirty="0">
                <a:ln>
                  <a:noFill/>
                </a:ln>
                <a:solidFill>
                  <a:prstClr val="white"/>
                </a:solidFill>
                <a:effectLst/>
                <a:uLnTx/>
                <a:uFillTx/>
                <a:latin typeface="Calibri" panose="020F0502020204030204"/>
                <a:ea typeface="+mn-ea"/>
                <a:cs typeface="+mn-cs"/>
              </a:rPr>
              <a:t>Water phase</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DAE8F1F-9B57-5DD1-C4BB-4B28EDD0705F}"/>
              </a:ext>
            </a:extLst>
          </p:cNvPr>
          <p:cNvSpPr/>
          <p:nvPr/>
        </p:nvSpPr>
        <p:spPr>
          <a:xfrm>
            <a:off x="6342433" y="2369089"/>
            <a:ext cx="1701169" cy="1229934"/>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400" b="0" i="0" u="none" strike="noStrike" kern="0" cap="none" spc="0" normalizeH="0" baseline="0" noProof="0" dirty="0">
                <a:ln>
                  <a:noFill/>
                </a:ln>
                <a:solidFill>
                  <a:prstClr val="white"/>
                </a:solidFill>
                <a:effectLst/>
                <a:uLnTx/>
                <a:uFillTx/>
                <a:latin typeface="Calibri" panose="020F0502020204030204"/>
                <a:ea typeface="+mn-ea"/>
                <a:cs typeface="+mn-cs"/>
              </a:rPr>
              <a:t>Sample</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B1AFA2E-65C4-9765-24E5-E9A09CCBB01C}"/>
              </a:ext>
            </a:extLst>
          </p:cNvPr>
          <p:cNvSpPr/>
          <p:nvPr/>
        </p:nvSpPr>
        <p:spPr>
          <a:xfrm>
            <a:off x="8182698" y="3890986"/>
            <a:ext cx="3659712" cy="97775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mn-cs"/>
              </a:rPr>
              <a:t>Bubbler connected to water</a:t>
            </a:r>
            <a:r>
              <a:rPr kumimoji="0" lang="en-GB" sz="2000" b="0" i="0" u="none" strike="noStrike" kern="0" cap="none" spc="0" normalizeH="0" baseline="0" noProof="0" dirty="0">
                <a:ln>
                  <a:noFill/>
                </a:ln>
                <a:solidFill>
                  <a:prstClr val="white"/>
                </a:solidFill>
                <a:effectLst/>
                <a:uLnTx/>
                <a:uFillTx/>
                <a:latin typeface="Calibri" panose="020F0502020204030204"/>
                <a:ea typeface="+mn-ea"/>
                <a:cs typeface="+mn-cs"/>
              </a:rPr>
              <a:t> bubbler</a:t>
            </a: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mn-cs"/>
              </a:rPr>
              <a:t>, purged with synthetic air, measured with liquic scint.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43C4ECC-0779-DA5D-F2BA-13DEAA8C2CCD}"/>
              </a:ext>
            </a:extLst>
          </p:cNvPr>
          <p:cNvSpPr/>
          <p:nvPr/>
        </p:nvSpPr>
        <p:spPr>
          <a:xfrm>
            <a:off x="8198679" y="5278686"/>
            <a:ext cx="3651721" cy="97775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mn-cs"/>
              </a:rPr>
              <a:t>1mL alliquote removed, measured with liquid scint.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1D64D8A-8E62-5FCB-5E9F-8C7E58F3ED18}"/>
              </a:ext>
            </a:extLst>
          </p:cNvPr>
          <p:cNvSpPr/>
          <p:nvPr/>
        </p:nvSpPr>
        <p:spPr>
          <a:xfrm>
            <a:off x="8182698" y="2380647"/>
            <a:ext cx="3651721" cy="1218376"/>
          </a:xfrm>
          <a:prstGeom prst="rect">
            <a:avLst/>
          </a:prstGeom>
          <a:solidFill>
            <a:srgbClr val="297FD5">
              <a:lumMod val="50000"/>
            </a:srgbClr>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mn-cs"/>
              </a:rPr>
              <a:t>Placed in a quartz tube, connected to 5L/h He and water bubbler, heated to </a:t>
            </a:r>
            <a:r>
              <a:rPr kumimoji="0" lang="en-GB" sz="2000" b="0" i="0" u="none" strike="noStrike" kern="0" cap="none" spc="0" normalizeH="0" baseline="0" noProof="0" dirty="0">
                <a:ln>
                  <a:noFill/>
                </a:ln>
                <a:solidFill>
                  <a:prstClr val="white"/>
                </a:solidFill>
                <a:effectLst/>
                <a:uLnTx/>
                <a:uFillTx/>
                <a:latin typeface="Calibri" panose="020F0502020204030204"/>
                <a:ea typeface="+mn-ea"/>
                <a:cs typeface="+mn-cs"/>
              </a:rPr>
              <a:t>800 or </a:t>
            </a: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mn-cs"/>
              </a:rPr>
              <a:t>1100</a:t>
            </a:r>
            <a:r>
              <a:rPr kumimoji="0" lang="lv-LV" sz="2000" b="0" i="0" u="none" strike="noStrike" kern="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 for 2h</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7962FA1-5534-68A0-7186-8EBD5F67192A}"/>
              </a:ext>
            </a:extLst>
          </p:cNvPr>
          <p:cNvSpPr txBox="1"/>
          <p:nvPr/>
        </p:nvSpPr>
        <p:spPr>
          <a:xfrm>
            <a:off x="205323" y="4223535"/>
            <a:ext cx="2388737" cy="2031325"/>
          </a:xfrm>
          <a:prstGeom prst="rect">
            <a:avLst/>
          </a:prstGeom>
          <a:solidFill>
            <a:srgbClr val="297FD5">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Samples </a:t>
            </a:r>
            <a:r>
              <a:rPr kumimoji="0" lang="lv-LV" sz="1800" b="0" i="0" u="none" strike="noStrike" kern="0" cap="none" spc="0" normalizeH="0" baseline="0" noProof="0" dirty="0" err="1">
                <a:ln>
                  <a:noFill/>
                </a:ln>
                <a:solidFill>
                  <a:prstClr val="white"/>
                </a:solidFill>
                <a:effectLst/>
                <a:uLnTx/>
                <a:uFillTx/>
              </a:rPr>
              <a:t>were</a:t>
            </a:r>
            <a:r>
              <a:rPr kumimoji="0" lang="en-GB" sz="1800" b="0" i="0" u="none" strike="noStrike" kern="0" cap="none" spc="0" normalizeH="0" baseline="0" noProof="0" dirty="0">
                <a:ln>
                  <a:noFill/>
                </a:ln>
                <a:solidFill>
                  <a:prstClr val="white"/>
                </a:solidFill>
                <a:effectLst/>
                <a:uLnTx/>
                <a:uFillTx/>
              </a:rPr>
              <a:t> placed in a quartz tube (d=2cm) and the tube filled with H</a:t>
            </a:r>
            <a:r>
              <a:rPr kumimoji="0" lang="en-GB" sz="1800" b="0" i="0" u="none" strike="noStrike" kern="0" cap="none" spc="0" normalizeH="0" baseline="-25000" noProof="0" dirty="0">
                <a:ln>
                  <a:noFill/>
                </a:ln>
                <a:solidFill>
                  <a:prstClr val="white"/>
                </a:solidFill>
                <a:effectLst/>
                <a:uLnTx/>
                <a:uFillTx/>
              </a:rPr>
              <a:t>2</a:t>
            </a:r>
            <a:r>
              <a:rPr kumimoji="0" lang="en-GB" sz="1800" b="0" i="0" u="none" strike="noStrike" kern="0" cap="none" spc="0" normalizeH="0" baseline="0" noProof="0" dirty="0">
                <a:ln>
                  <a:noFill/>
                </a:ln>
                <a:solidFill>
                  <a:prstClr val="white"/>
                </a:solidFill>
                <a:effectLst/>
                <a:uLnTx/>
                <a:uFillTx/>
              </a:rPr>
              <a:t> and closed. System </a:t>
            </a:r>
            <a:r>
              <a:rPr kumimoji="0" lang="en-GB" sz="1800" b="0" i="0" u="none" strike="noStrike" kern="0" cap="none" spc="0" normalizeH="0" baseline="0" noProof="0" dirty="0" err="1">
                <a:ln>
                  <a:noFill/>
                </a:ln>
                <a:solidFill>
                  <a:prstClr val="white"/>
                </a:solidFill>
                <a:effectLst/>
                <a:uLnTx/>
                <a:uFillTx/>
              </a:rPr>
              <a:t>i</a:t>
            </a:r>
            <a:r>
              <a:rPr kumimoji="0" lang="lv-LV" sz="1800" b="0" i="0" u="none" strike="noStrike" kern="0" cap="none" spc="0" normalizeH="0" baseline="0" noProof="0" dirty="0">
                <a:ln>
                  <a:noFill/>
                </a:ln>
                <a:solidFill>
                  <a:prstClr val="white"/>
                </a:solidFill>
                <a:effectLst/>
                <a:uLnTx/>
                <a:uFillTx/>
              </a:rPr>
              <a:t>s</a:t>
            </a:r>
            <a:r>
              <a:rPr kumimoji="0" lang="en-GB" sz="1800" b="0" i="0" u="none" strike="noStrike" kern="0" cap="none" spc="0" normalizeH="0" baseline="0" noProof="0" dirty="0">
                <a:ln>
                  <a:noFill/>
                </a:ln>
                <a:solidFill>
                  <a:prstClr val="white"/>
                </a:solidFill>
                <a:effectLst/>
                <a:uLnTx/>
                <a:uFillTx/>
              </a:rPr>
              <a:t> heated to 450</a:t>
            </a:r>
            <a:r>
              <a:rPr kumimoji="0" lang="en-GB" sz="1800" b="0" i="0" u="none" strike="noStrike" kern="0" cap="none" spc="0" normalizeH="0" baseline="0" noProof="0" dirty="0">
                <a:ln>
                  <a:noFill/>
                </a:ln>
                <a:solidFill>
                  <a:prstClr val="white"/>
                </a:solidFill>
                <a:effectLst/>
                <a:uLnTx/>
                <a:uFillTx/>
                <a:cs typeface="Times New Roman" panose="02020603050405020304" pitchFamily="18" charset="0"/>
              </a:rPr>
              <a:t>℃ and kept at the temperature for 20h</a:t>
            </a:r>
            <a:endParaRPr kumimoji="0" lang="en-GB" sz="2800" b="0" i="0" u="none" strike="noStrike" kern="0" cap="none" spc="0" normalizeH="0" baseline="0" noProof="0" dirty="0">
              <a:ln>
                <a:noFill/>
              </a:ln>
              <a:solidFill>
                <a:prstClr val="white"/>
              </a:solidFill>
              <a:effectLst/>
              <a:uLnTx/>
              <a:uFillTx/>
            </a:endParaRPr>
          </a:p>
        </p:txBody>
      </p:sp>
      <p:sp>
        <p:nvSpPr>
          <p:cNvPr id="38" name="Right Arrow 8">
            <a:extLst>
              <a:ext uri="{FF2B5EF4-FFF2-40B4-BE49-F238E27FC236}">
                <a16:creationId xmlns:a16="http://schemas.microsoft.com/office/drawing/2014/main" id="{13A04215-4327-3EF8-A8C0-39C15CFEE532}"/>
              </a:ext>
            </a:extLst>
          </p:cNvPr>
          <p:cNvSpPr/>
          <p:nvPr/>
        </p:nvSpPr>
        <p:spPr>
          <a:xfrm>
            <a:off x="5947893" y="1154619"/>
            <a:ext cx="467659" cy="826991"/>
          </a:xfrm>
          <a:prstGeom prst="rightArrow">
            <a:avLst/>
          </a:prstGeom>
          <a:solidFill>
            <a:srgbClr val="4A66AC"/>
          </a:solidFill>
          <a:ln w="12700" cap="flat" cmpd="sng" algn="ctr">
            <a:solidFill>
              <a:srgbClr val="4A66A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60910F21-F37D-EE87-623F-298C6B65B187}"/>
              </a:ext>
            </a:extLst>
          </p:cNvPr>
          <p:cNvSpPr txBox="1"/>
          <p:nvPr/>
        </p:nvSpPr>
        <p:spPr>
          <a:xfrm>
            <a:off x="3166032" y="4046252"/>
            <a:ext cx="2818549" cy="1200329"/>
          </a:xfrm>
          <a:prstGeom prst="rect">
            <a:avLst/>
          </a:prstGeom>
          <a:solidFill>
            <a:srgbClr val="297FD5">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Afterwards quartz tube is thermally quenched to room temperature with water</a:t>
            </a:r>
            <a:endParaRPr kumimoji="0" lang="en-GB" sz="2800" b="0" i="0" u="none" strike="noStrike" kern="0" cap="none" spc="0" normalizeH="0" baseline="0" noProof="0" dirty="0">
              <a:ln>
                <a:noFill/>
              </a:ln>
              <a:solidFill>
                <a:prstClr val="white"/>
              </a:solidFill>
              <a:effectLst/>
              <a:uLnTx/>
              <a:uFillTx/>
            </a:endParaRPr>
          </a:p>
        </p:txBody>
      </p:sp>
      <p:sp>
        <p:nvSpPr>
          <p:cNvPr id="40" name="TextBox 39">
            <a:extLst>
              <a:ext uri="{FF2B5EF4-FFF2-40B4-BE49-F238E27FC236}">
                <a16:creationId xmlns:a16="http://schemas.microsoft.com/office/drawing/2014/main" id="{2F3BD3D6-303B-35AA-B8DC-0F987E981B34}"/>
              </a:ext>
            </a:extLst>
          </p:cNvPr>
          <p:cNvSpPr txBox="1"/>
          <p:nvPr/>
        </p:nvSpPr>
        <p:spPr>
          <a:xfrm>
            <a:off x="3154877" y="5321231"/>
            <a:ext cx="2829703" cy="923330"/>
          </a:xfrm>
          <a:prstGeom prst="rect">
            <a:avLst/>
          </a:prstGeom>
          <a:solidFill>
            <a:srgbClr val="297FD5">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Half of samples are placed in bubbler with water, whilst rest in </a:t>
            </a:r>
            <a:r>
              <a:rPr kumimoji="0" lang="lv-LV" sz="1800" b="0" i="0" u="none" strike="noStrike" kern="0" cap="none" spc="0" normalizeH="0" baseline="0" noProof="0" dirty="0">
                <a:ln>
                  <a:noFill/>
                </a:ln>
                <a:solidFill>
                  <a:prstClr val="white"/>
                </a:solidFill>
                <a:effectLst/>
                <a:uLnTx/>
                <a:uFillTx/>
              </a:rPr>
              <a:t>synthetic </a:t>
            </a:r>
            <a:r>
              <a:rPr kumimoji="0" lang="en-GB" sz="1800" b="0" i="0" u="none" strike="noStrike" kern="0" cap="none" spc="0" normalizeH="0" baseline="0" noProof="0" dirty="0">
                <a:ln>
                  <a:noFill/>
                </a:ln>
                <a:solidFill>
                  <a:prstClr val="white"/>
                </a:solidFill>
                <a:effectLst/>
                <a:uLnTx/>
                <a:uFillTx/>
              </a:rPr>
              <a:t>air</a:t>
            </a:r>
            <a:endParaRPr kumimoji="0" lang="en-GB" sz="2800" b="0" i="0" u="none" strike="noStrike" kern="0" cap="none" spc="0" normalizeH="0" baseline="0" noProof="0" dirty="0">
              <a:ln>
                <a:noFill/>
              </a:ln>
              <a:solidFill>
                <a:prstClr val="white"/>
              </a:solidFill>
              <a:effectLst/>
              <a:uLnTx/>
              <a:uFillTx/>
            </a:endParaRPr>
          </a:p>
        </p:txBody>
      </p:sp>
      <p:sp>
        <p:nvSpPr>
          <p:cNvPr id="41" name="TextBox 40">
            <a:extLst>
              <a:ext uri="{FF2B5EF4-FFF2-40B4-BE49-F238E27FC236}">
                <a16:creationId xmlns:a16="http://schemas.microsoft.com/office/drawing/2014/main" id="{B89C0F12-D6B0-70A3-97E2-984A2E9216BA}"/>
              </a:ext>
            </a:extLst>
          </p:cNvPr>
          <p:cNvSpPr txBox="1"/>
          <p:nvPr/>
        </p:nvSpPr>
        <p:spPr>
          <a:xfrm>
            <a:off x="1464564" y="6296153"/>
            <a:ext cx="9262872" cy="369332"/>
          </a:xfrm>
          <a:prstGeom prst="rect">
            <a:avLst/>
          </a:prstGeom>
          <a:solidFill>
            <a:srgbClr val="143F6A"/>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Surface analysis with scanning electron microscopy (SEM)</a:t>
            </a:r>
          </a:p>
        </p:txBody>
      </p:sp>
      <p:sp>
        <p:nvSpPr>
          <p:cNvPr id="42" name="Title 1">
            <a:extLst>
              <a:ext uri="{FF2B5EF4-FFF2-40B4-BE49-F238E27FC236}">
                <a16:creationId xmlns:a16="http://schemas.microsoft.com/office/drawing/2014/main" id="{E875FD20-2827-9582-A99E-378A5DCF4E17}"/>
              </a:ext>
            </a:extLst>
          </p:cNvPr>
          <p:cNvSpPr>
            <a:spLocks noGrp="1"/>
          </p:cNvSpPr>
          <p:nvPr>
            <p:ph type="title"/>
          </p:nvPr>
        </p:nvSpPr>
        <p:spPr>
          <a:xfrm>
            <a:off x="983432" y="192515"/>
            <a:ext cx="9451776" cy="457200"/>
          </a:xfrm>
        </p:spPr>
        <p:txBody>
          <a:bodyPr/>
          <a:lstStyle/>
          <a:p>
            <a:r>
              <a:rPr lang="en-GB" sz="3200" dirty="0"/>
              <a:t>Experimental setup</a:t>
            </a:r>
            <a:endParaRPr lang="en-HU" sz="3200" dirty="0"/>
          </a:p>
        </p:txBody>
      </p:sp>
      <p:sp>
        <p:nvSpPr>
          <p:cNvPr id="44" name="Footer Placeholder 3">
            <a:extLst>
              <a:ext uri="{FF2B5EF4-FFF2-40B4-BE49-F238E27FC236}">
                <a16:creationId xmlns:a16="http://schemas.microsoft.com/office/drawing/2014/main" id="{B3CF07EF-53FB-9D35-7D42-4923DB8A9A10}"/>
              </a:ext>
            </a:extLst>
          </p:cNvPr>
          <p:cNvSpPr txBox="1">
            <a:spLocks/>
          </p:cNvSpPr>
          <p:nvPr/>
        </p:nvSpPr>
        <p:spPr>
          <a:xfrm>
            <a:off x="825624" y="6555770"/>
            <a:ext cx="3470176"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A.S.Teimane | WP PWIE Prague | 25th March 2025</a:t>
            </a:r>
            <a:endParaRPr lang="en-GB" dirty="0">
              <a:solidFill>
                <a:prstClr val="white"/>
              </a:solidFill>
            </a:endParaRPr>
          </a:p>
        </p:txBody>
      </p:sp>
    </p:spTree>
    <p:extLst>
      <p:ext uri="{BB962C8B-B14F-4D97-AF65-F5344CB8AC3E}">
        <p14:creationId xmlns:p14="http://schemas.microsoft.com/office/powerpoint/2010/main" val="4797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BA6A-5193-9405-3FE5-A42E05F703B9}"/>
              </a:ext>
            </a:extLst>
          </p:cNvPr>
          <p:cNvSpPr>
            <a:spLocks noGrp="1"/>
          </p:cNvSpPr>
          <p:nvPr>
            <p:ph type="title"/>
          </p:nvPr>
        </p:nvSpPr>
        <p:spPr>
          <a:xfrm>
            <a:off x="983432" y="202040"/>
            <a:ext cx="9451776" cy="457200"/>
          </a:xfrm>
        </p:spPr>
        <p:txBody>
          <a:bodyPr/>
          <a:lstStyle/>
          <a:p>
            <a:r>
              <a:rPr lang="en-GB" sz="3200" noProof="0" dirty="0"/>
              <a:t>Why liquid scintillation?</a:t>
            </a:r>
            <a:endParaRPr lang="en-HU" sz="3200" dirty="0"/>
          </a:p>
        </p:txBody>
      </p:sp>
      <p:sp>
        <p:nvSpPr>
          <p:cNvPr id="4" name="Slide Number Placeholder 3">
            <a:extLst>
              <a:ext uri="{FF2B5EF4-FFF2-40B4-BE49-F238E27FC236}">
                <a16:creationId xmlns:a16="http://schemas.microsoft.com/office/drawing/2014/main" id="{9EC4912C-5B6A-F1AE-6849-2092C20B568F}"/>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5" name="Content Placeholder 2">
            <a:extLst>
              <a:ext uri="{FF2B5EF4-FFF2-40B4-BE49-F238E27FC236}">
                <a16:creationId xmlns:a16="http://schemas.microsoft.com/office/drawing/2014/main" id="{59481AEB-5536-8900-54DF-FE9B4D94B233}"/>
              </a:ext>
            </a:extLst>
          </p:cNvPr>
          <p:cNvSpPr txBox="1">
            <a:spLocks/>
          </p:cNvSpPr>
          <p:nvPr/>
        </p:nvSpPr>
        <p:spPr>
          <a:xfrm>
            <a:off x="85378" y="1304015"/>
            <a:ext cx="4578062" cy="4900408"/>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a:t>HT </a:t>
            </a:r>
            <a:r>
              <a:rPr lang="en-GB">
                <a:sym typeface="Wingdings" panose="05000000000000000000" pitchFamily="2" charset="2"/>
              </a:rPr>
              <a:t> HTO reaction was noticed to take place. It was tracked at various temperatures (50-450</a:t>
            </a:r>
            <a:r>
              <a:rPr lang="en-GB">
                <a:latin typeface="Times New Roman" panose="02020603050405020304" pitchFamily="18" charset="0"/>
                <a:cs typeface="Times New Roman" panose="02020603050405020304" pitchFamily="18" charset="0"/>
                <a:sym typeface="Wingdings" panose="05000000000000000000" pitchFamily="2" charset="2"/>
              </a:rPr>
              <a:t>℃) </a:t>
            </a:r>
            <a:r>
              <a:rPr lang="en-GB">
                <a:sym typeface="Wingdings" panose="05000000000000000000" pitchFamily="2" charset="2"/>
              </a:rPr>
              <a:t>by performing permeation experiments with He+HT</a:t>
            </a:r>
          </a:p>
          <a:p>
            <a:r>
              <a:rPr lang="en-GB">
                <a:sym typeface="Wingdings" panose="05000000000000000000" pitchFamily="2" charset="2"/>
              </a:rPr>
              <a:t>Form of tritium was determined by proportional counter for HT and HTO with liquid scintillation</a:t>
            </a:r>
          </a:p>
          <a:p>
            <a:r>
              <a:rPr lang="en-GB">
                <a:sym typeface="Wingdings" panose="05000000000000000000" pitchFamily="2" charset="2"/>
              </a:rPr>
              <a:t>Proportion of HT/HTO was calculated with and without flow (0.5L/h)</a:t>
            </a:r>
            <a:endParaRPr lang="en-GB" dirty="0"/>
          </a:p>
        </p:txBody>
      </p:sp>
      <p:pic>
        <p:nvPicPr>
          <p:cNvPr id="6" name="Picture 5" descr="A diagram of a machine&#10;&#10;AI-generated content may be incorrect.">
            <a:extLst>
              <a:ext uri="{FF2B5EF4-FFF2-40B4-BE49-F238E27FC236}">
                <a16:creationId xmlns:a16="http://schemas.microsoft.com/office/drawing/2014/main" id="{C5147B34-163C-5F18-0815-828157B05AD3}"/>
              </a:ext>
            </a:extLst>
          </p:cNvPr>
          <p:cNvPicPr>
            <a:picLocks noChangeAspect="1"/>
          </p:cNvPicPr>
          <p:nvPr/>
        </p:nvPicPr>
        <p:blipFill>
          <a:blip r:embed="rId2"/>
          <a:stretch>
            <a:fillRect/>
          </a:stretch>
        </p:blipFill>
        <p:spPr>
          <a:xfrm>
            <a:off x="3717003" y="1231902"/>
            <a:ext cx="8606094" cy="4978400"/>
          </a:xfrm>
          <a:prstGeom prst="rect">
            <a:avLst/>
          </a:prstGeom>
        </p:spPr>
      </p:pic>
      <p:sp>
        <p:nvSpPr>
          <p:cNvPr id="7" name="Footer Placeholder 3">
            <a:extLst>
              <a:ext uri="{FF2B5EF4-FFF2-40B4-BE49-F238E27FC236}">
                <a16:creationId xmlns:a16="http://schemas.microsoft.com/office/drawing/2014/main" id="{464C6E7C-5A39-A3CA-A10F-87D8BC7CB9D3}"/>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285764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C380-867A-60D0-CC19-D113F385D08F}"/>
              </a:ext>
            </a:extLst>
          </p:cNvPr>
          <p:cNvSpPr>
            <a:spLocks noGrp="1"/>
          </p:cNvSpPr>
          <p:nvPr>
            <p:ph type="title"/>
          </p:nvPr>
        </p:nvSpPr>
        <p:spPr>
          <a:xfrm>
            <a:off x="983432" y="211565"/>
            <a:ext cx="9451776" cy="457200"/>
          </a:xfrm>
        </p:spPr>
        <p:txBody>
          <a:bodyPr/>
          <a:lstStyle/>
          <a:p>
            <a:r>
              <a:rPr lang="en-GB" sz="3200" noProof="0" dirty="0"/>
              <a:t>Why liquid scintillation?</a:t>
            </a:r>
            <a:endParaRPr lang="en-GB" sz="3200" dirty="0"/>
          </a:p>
        </p:txBody>
      </p:sp>
      <p:sp>
        <p:nvSpPr>
          <p:cNvPr id="4" name="Slide Number Placeholder 3">
            <a:extLst>
              <a:ext uri="{FF2B5EF4-FFF2-40B4-BE49-F238E27FC236}">
                <a16:creationId xmlns:a16="http://schemas.microsoft.com/office/drawing/2014/main" id="{E295FF01-EB85-40D3-7C51-B247A2CBE76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5" name="Content Placeholder 2">
            <a:extLst>
              <a:ext uri="{FF2B5EF4-FFF2-40B4-BE49-F238E27FC236}">
                <a16:creationId xmlns:a16="http://schemas.microsoft.com/office/drawing/2014/main" id="{30CD8D6D-91A5-4CE7-C52B-CF8453EB2C5F}"/>
              </a:ext>
            </a:extLst>
          </p:cNvPr>
          <p:cNvSpPr txBox="1">
            <a:spLocks/>
          </p:cNvSpPr>
          <p:nvPr/>
        </p:nvSpPr>
        <p:spPr>
          <a:xfrm>
            <a:off x="6414712" y="788195"/>
            <a:ext cx="5777287" cy="4844942"/>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GB" dirty="0">
              <a:sym typeface="Wingdings" panose="05000000000000000000" pitchFamily="2" charset="2"/>
            </a:endParaRPr>
          </a:p>
          <a:p>
            <a:r>
              <a:rPr lang="en-GB" dirty="0">
                <a:sym typeface="Wingdings" panose="05000000000000000000" pitchFamily="2" charset="2"/>
              </a:rPr>
              <a:t>Results show that noticeable HTO production starts at around 200</a:t>
            </a:r>
            <a:r>
              <a:rPr lang="en-GB" dirty="0">
                <a:cs typeface="Times New Roman" panose="02020603050405020304" pitchFamily="18" charset="0"/>
                <a:sym typeface="Wingdings" panose="05000000000000000000" pitchFamily="2" charset="2"/>
              </a:rPr>
              <a:t>℃ and is shifted to lower temperatures by introduction of flow in the system</a:t>
            </a:r>
          </a:p>
          <a:p>
            <a:endParaRPr lang="en-GB" dirty="0">
              <a:sym typeface="Wingdings" panose="05000000000000000000" pitchFamily="2" charset="2"/>
            </a:endParaRPr>
          </a:p>
          <a:p>
            <a:r>
              <a:rPr lang="en-GB" dirty="0">
                <a:sym typeface="Wingdings" panose="05000000000000000000" pitchFamily="2" charset="2"/>
              </a:rPr>
              <a:t>Results were compared to literature*</a:t>
            </a:r>
          </a:p>
          <a:p>
            <a:endParaRPr lang="en-GB" dirty="0">
              <a:sym typeface="Wingdings" panose="05000000000000000000" pitchFamily="2" charset="2"/>
            </a:endParaRPr>
          </a:p>
          <a:p>
            <a:r>
              <a:rPr lang="en-GB" dirty="0">
                <a:sym typeface="Wingdings" panose="05000000000000000000" pitchFamily="2" charset="2"/>
              </a:rPr>
              <a:t>Since loading is done at 450</a:t>
            </a:r>
            <a:r>
              <a:rPr lang="en-GB" dirty="0">
                <a:cs typeface="Times New Roman" panose="02020603050405020304" pitchFamily="18" charset="0"/>
                <a:sym typeface="Wingdings" panose="05000000000000000000" pitchFamily="2" charset="2"/>
              </a:rPr>
              <a:t>℃, most of the HT introduced is expected as HTO</a:t>
            </a:r>
            <a:endParaRPr lang="en-GB" dirty="0"/>
          </a:p>
        </p:txBody>
      </p:sp>
      <p:graphicFrame>
        <p:nvGraphicFramePr>
          <p:cNvPr id="6" name="Chart 5">
            <a:extLst>
              <a:ext uri="{FF2B5EF4-FFF2-40B4-BE49-F238E27FC236}">
                <a16:creationId xmlns:a16="http://schemas.microsoft.com/office/drawing/2014/main" id="{1127DE08-E37D-DD7A-1DDE-821094ECFEB4}"/>
              </a:ext>
            </a:extLst>
          </p:cNvPr>
          <p:cNvGraphicFramePr/>
          <p:nvPr>
            <p:extLst>
              <p:ext uri="{D42A27DB-BD31-4B8C-83A1-F6EECF244321}">
                <p14:modId xmlns:p14="http://schemas.microsoft.com/office/powerpoint/2010/main" val="974944695"/>
              </p:ext>
            </p:extLst>
          </p:nvPr>
        </p:nvGraphicFramePr>
        <p:xfrm>
          <a:off x="82434" y="1585670"/>
          <a:ext cx="6332279" cy="404746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Text Box 1">
                <a:extLst>
                  <a:ext uri="{FF2B5EF4-FFF2-40B4-BE49-F238E27FC236}">
                    <a16:creationId xmlns:a16="http://schemas.microsoft.com/office/drawing/2014/main" id="{7E256B1F-D697-2202-9DF5-B1218B9D7248}"/>
                  </a:ext>
                </a:extLst>
              </p:cNvPr>
              <p:cNvSpPr txBox="1">
                <a:spLocks/>
              </p:cNvSpPr>
              <p:nvPr/>
            </p:nvSpPr>
            <p:spPr>
              <a:xfrm>
                <a:off x="563938" y="5633137"/>
                <a:ext cx="5213350" cy="58928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indent="3510915" algn="ctr">
                  <a:lnSpc>
                    <a:spcPct val="107000"/>
                  </a:lnSpc>
                  <a:spcAft>
                    <a:spcPts val="800"/>
                  </a:spcAft>
                </a:pPr>
                <a14:m>
                  <m:oMathPara xmlns:m="http://schemas.openxmlformats.org/officeDocument/2006/math">
                    <m:oMathParaPr>
                      <m:jc m:val="centerGroup"/>
                    </m:oMathParaPr>
                    <m:oMath xmlns:m="http://schemas.openxmlformats.org/officeDocument/2006/math">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num>
                        <m:den>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d>
                                <m:d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400" i="1" noProof="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d>
                                </m:e>
                              </m:d>
                            </m:sup>
                          </m:sSup>
                          <m:r>
                            <a:rPr lang="en-GB" sz="1400" i="1" noProof="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GB" sz="1100" noProof="0">
                  <a:effectLst/>
                  <a:ea typeface="Calibri" panose="020F0502020204030204" pitchFamily="34" charset="0"/>
                  <a:cs typeface="Times New Roman" panose="02020603050405020304" pitchFamily="18" charset="0"/>
                </a:endParaRPr>
              </a:p>
            </p:txBody>
          </p:sp>
        </mc:Choice>
        <mc:Fallback xmlns="">
          <p:sp>
            <p:nvSpPr>
              <p:cNvPr id="7" name="Text Box 1">
                <a:extLst>
                  <a:ext uri="{FF2B5EF4-FFF2-40B4-BE49-F238E27FC236}">
                    <a16:creationId xmlns:a16="http://schemas.microsoft.com/office/drawing/2014/main" id="{7E256B1F-D697-2202-9DF5-B1218B9D7248}"/>
                  </a:ext>
                </a:extLst>
              </p:cNvPr>
              <p:cNvSpPr txBox="1">
                <a:spLocks noRot="1" noChangeAspect="1" noMove="1" noResize="1" noEditPoints="1" noAdjustHandles="1" noChangeArrowheads="1" noChangeShapeType="1" noTextEdit="1"/>
              </p:cNvSpPr>
              <p:nvPr/>
            </p:nvSpPr>
            <p:spPr>
              <a:xfrm>
                <a:off x="563938" y="5633137"/>
                <a:ext cx="5213350" cy="589280"/>
              </a:xfrm>
              <a:prstGeom prst="rect">
                <a:avLst/>
              </a:prstGeom>
              <a:blipFill>
                <a:blip r:embed="rId3"/>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0F5D260F-D108-8D59-74BF-DC739D4B51A8}"/>
              </a:ext>
            </a:extLst>
          </p:cNvPr>
          <p:cNvSpPr txBox="1"/>
          <p:nvPr/>
        </p:nvSpPr>
        <p:spPr>
          <a:xfrm>
            <a:off x="6591041" y="5545309"/>
            <a:ext cx="5213350" cy="677108"/>
          </a:xfrm>
          <a:prstGeom prst="rect">
            <a:avLst/>
          </a:prstGeom>
          <a:noFill/>
        </p:spPr>
        <p:txBody>
          <a:bodyPr wrap="square">
            <a:spAutoFit/>
          </a:bodyPr>
          <a:lstStyle/>
          <a:p>
            <a:pPr>
              <a:buNone/>
              <a:tabLst>
                <a:tab pos="2865755" algn="ctr"/>
                <a:tab pos="5731510" algn="r"/>
              </a:tabLst>
            </a:pPr>
            <a:r>
              <a:rPr lang="en-GB" sz="1400" b="1"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*On the fate of tritium in thermally treated stainless steel type 316L</a:t>
            </a:r>
            <a:endParaRPr lang="en-GB" sz="1200" b="1"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None/>
              <a:tabLst>
                <a:tab pos="2865755" algn="ctr"/>
                <a:tab pos="5731510" algn="r"/>
              </a:tabLst>
            </a:pPr>
            <a:r>
              <a:rPr lang="en-GB" sz="1200"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R.-D. </a:t>
            </a:r>
            <a:r>
              <a:rPr lang="en-GB" sz="1200" noProof="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Penzhorn</a:t>
            </a:r>
            <a:r>
              <a:rPr lang="en-GB" sz="1200"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Y. </a:t>
            </a:r>
            <a:r>
              <a:rPr lang="en-GB" sz="1200" noProof="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Torikai</a:t>
            </a:r>
            <a:r>
              <a:rPr lang="en-GB" sz="1200"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K. Watanabe, M. Matsuyama, A. </a:t>
            </a:r>
            <a:r>
              <a:rPr lang="en-GB" sz="1200" noProof="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Perevezentsev</a:t>
            </a:r>
            <a:r>
              <a:rPr lang="en-GB" sz="1200" noProof="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GB" sz="1200" kern="0"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https://doi.org/10.1016/j.jnucmat.2012.03.012</a:t>
            </a:r>
            <a:endParaRPr lang="en-GB" sz="1200" noProof="0" dirty="0">
              <a:solidFill>
                <a:srgbClr val="002060"/>
              </a:solidFill>
            </a:endParaRPr>
          </a:p>
        </p:txBody>
      </p:sp>
      <p:sp>
        <p:nvSpPr>
          <p:cNvPr id="9" name="Footer Placeholder 3">
            <a:extLst>
              <a:ext uri="{FF2B5EF4-FFF2-40B4-BE49-F238E27FC236}">
                <a16:creationId xmlns:a16="http://schemas.microsoft.com/office/drawing/2014/main" id="{7968C601-FA7C-B9A7-3D1F-39596ED9B6AD}"/>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297198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E7E-7826-B241-3986-201B0E6358AB}"/>
              </a:ext>
            </a:extLst>
          </p:cNvPr>
          <p:cNvSpPr>
            <a:spLocks noGrp="1"/>
          </p:cNvSpPr>
          <p:nvPr>
            <p:ph type="title"/>
          </p:nvPr>
        </p:nvSpPr>
        <p:spPr>
          <a:xfrm>
            <a:off x="983432" y="211565"/>
            <a:ext cx="9451776" cy="457200"/>
          </a:xfrm>
        </p:spPr>
        <p:txBody>
          <a:bodyPr/>
          <a:lstStyle/>
          <a:p>
            <a:r>
              <a:rPr lang="lv-LV" sz="3200" dirty="0"/>
              <a:t>Surface analysis</a:t>
            </a:r>
            <a:endParaRPr lang="en-GB" sz="3200" dirty="0"/>
          </a:p>
        </p:txBody>
      </p:sp>
      <p:sp>
        <p:nvSpPr>
          <p:cNvPr id="5" name="Slide Number Placeholder 4">
            <a:extLst>
              <a:ext uri="{FF2B5EF4-FFF2-40B4-BE49-F238E27FC236}">
                <a16:creationId xmlns:a16="http://schemas.microsoft.com/office/drawing/2014/main" id="{035E9509-D73A-0279-1C2F-7C0A8546FBDD}"/>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pic>
        <p:nvPicPr>
          <p:cNvPr id="6" name="Content Placeholder 5" descr="A close-up of a grey surface&#10;&#10;AI-generated content may be incorrect.">
            <a:extLst>
              <a:ext uri="{FF2B5EF4-FFF2-40B4-BE49-F238E27FC236}">
                <a16:creationId xmlns:a16="http://schemas.microsoft.com/office/drawing/2014/main" id="{0F644EF9-6AA7-0BB0-54DF-B5D9ECC029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6" y="2351519"/>
            <a:ext cx="2791447" cy="2093585"/>
          </a:xfrm>
        </p:spPr>
      </p:pic>
      <p:sp>
        <p:nvSpPr>
          <p:cNvPr id="7" name="Slide Number Placeholder 3">
            <a:extLst>
              <a:ext uri="{FF2B5EF4-FFF2-40B4-BE49-F238E27FC236}">
                <a16:creationId xmlns:a16="http://schemas.microsoft.com/office/drawing/2014/main" id="{B0A15DCD-E664-395D-993C-87C11511BEE9}"/>
              </a:ext>
            </a:extLst>
          </p:cNvPr>
          <p:cNvSpPr txBox="1">
            <a:spLocks/>
          </p:cNvSpPr>
          <p:nvPr/>
        </p:nvSpPr>
        <p:spPr>
          <a:xfrm>
            <a:off x="10899648" y="2272"/>
            <a:ext cx="1016000" cy="365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6</a:t>
            </a:fld>
            <a:endParaRPr lang="en-US"/>
          </a:p>
        </p:txBody>
      </p:sp>
      <p:pic>
        <p:nvPicPr>
          <p:cNvPr id="8" name="Picture 7" descr="A close-up of a grey surface&#10;&#10;AI-generated content may be incorrect.">
            <a:extLst>
              <a:ext uri="{FF2B5EF4-FFF2-40B4-BE49-F238E27FC236}">
                <a16:creationId xmlns:a16="http://schemas.microsoft.com/office/drawing/2014/main" id="{382CF568-3504-4405-04EE-4A6AFC542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503" y="371127"/>
            <a:ext cx="3163459" cy="2372594"/>
          </a:xfrm>
          <a:prstGeom prst="rect">
            <a:avLst/>
          </a:prstGeom>
        </p:spPr>
      </p:pic>
      <p:pic>
        <p:nvPicPr>
          <p:cNvPr id="9" name="Picture 8" descr="A close-up of a grey surface&#10;&#10;AI-generated content may be incorrect.">
            <a:extLst>
              <a:ext uri="{FF2B5EF4-FFF2-40B4-BE49-F238E27FC236}">
                <a16:creationId xmlns:a16="http://schemas.microsoft.com/office/drawing/2014/main" id="{157B416E-87A3-50FD-3F60-BC72A07DE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898" y="371127"/>
            <a:ext cx="3163459" cy="2372594"/>
          </a:xfrm>
          <a:prstGeom prst="rect">
            <a:avLst/>
          </a:prstGeom>
        </p:spPr>
      </p:pic>
      <p:sp>
        <p:nvSpPr>
          <p:cNvPr id="10" name="TextBox 9">
            <a:extLst>
              <a:ext uri="{FF2B5EF4-FFF2-40B4-BE49-F238E27FC236}">
                <a16:creationId xmlns:a16="http://schemas.microsoft.com/office/drawing/2014/main" id="{8A45782E-FD29-4111-256A-AEF16B1594AF}"/>
              </a:ext>
            </a:extLst>
          </p:cNvPr>
          <p:cNvSpPr txBox="1"/>
          <p:nvPr/>
        </p:nvSpPr>
        <p:spPr>
          <a:xfrm>
            <a:off x="172603" y="5723410"/>
            <a:ext cx="2415948" cy="369332"/>
          </a:xfrm>
          <a:prstGeom prst="rect">
            <a:avLst/>
          </a:prstGeom>
          <a:noFill/>
        </p:spPr>
        <p:txBody>
          <a:bodyPr wrap="square" rtlCol="0">
            <a:spAutoFit/>
          </a:bodyPr>
          <a:lstStyle/>
          <a:p>
            <a:r>
              <a:rPr lang="lv-LV" err="1"/>
              <a:t>Without</a:t>
            </a:r>
            <a:r>
              <a:rPr lang="lv-LV"/>
              <a:t> </a:t>
            </a:r>
            <a:r>
              <a:rPr lang="lv-LV" err="1"/>
              <a:t>pre-treatment</a:t>
            </a:r>
            <a:endParaRPr lang="en-GB"/>
          </a:p>
        </p:txBody>
      </p:sp>
      <p:pic>
        <p:nvPicPr>
          <p:cNvPr id="11" name="Picture 10" descr="A close-up of a grey surface&#10;&#10;AI-generated content may be incorrect.">
            <a:extLst>
              <a:ext uri="{FF2B5EF4-FFF2-40B4-BE49-F238E27FC236}">
                <a16:creationId xmlns:a16="http://schemas.microsoft.com/office/drawing/2014/main" id="{A951663F-D613-9D0A-14A5-93FA9A97E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148" y="3625766"/>
            <a:ext cx="3163459" cy="2372594"/>
          </a:xfrm>
          <a:prstGeom prst="rect">
            <a:avLst/>
          </a:prstGeom>
        </p:spPr>
      </p:pic>
      <p:sp>
        <p:nvSpPr>
          <p:cNvPr id="12" name="TextBox 11">
            <a:extLst>
              <a:ext uri="{FF2B5EF4-FFF2-40B4-BE49-F238E27FC236}">
                <a16:creationId xmlns:a16="http://schemas.microsoft.com/office/drawing/2014/main" id="{A3E4FBF6-5678-1055-7E25-4B32209010D2}"/>
              </a:ext>
            </a:extLst>
          </p:cNvPr>
          <p:cNvSpPr txBox="1"/>
          <p:nvPr/>
        </p:nvSpPr>
        <p:spPr>
          <a:xfrm>
            <a:off x="7864565" y="5998360"/>
            <a:ext cx="2327955" cy="369332"/>
          </a:xfrm>
          <a:prstGeom prst="rect">
            <a:avLst/>
          </a:prstGeom>
          <a:noFill/>
        </p:spPr>
        <p:txBody>
          <a:bodyPr wrap="square" rtlCol="0">
            <a:spAutoFit/>
          </a:bodyPr>
          <a:lstStyle/>
          <a:p>
            <a:r>
              <a:rPr lang="lv-LV" err="1"/>
              <a:t>After</a:t>
            </a:r>
            <a:r>
              <a:rPr lang="lv-LV"/>
              <a:t> 40 </a:t>
            </a:r>
            <a:r>
              <a:rPr lang="lv-LV" err="1"/>
              <a:t>days</a:t>
            </a:r>
            <a:r>
              <a:rPr lang="lv-LV"/>
              <a:t> </a:t>
            </a:r>
            <a:r>
              <a:rPr lang="lv-LV" err="1"/>
              <a:t>in</a:t>
            </a:r>
            <a:r>
              <a:rPr lang="lv-LV"/>
              <a:t> </a:t>
            </a:r>
            <a:r>
              <a:rPr lang="lv-LV" err="1"/>
              <a:t>water</a:t>
            </a:r>
            <a:endParaRPr lang="en-GB"/>
          </a:p>
        </p:txBody>
      </p:sp>
      <p:pic>
        <p:nvPicPr>
          <p:cNvPr id="13" name="Picture 12" descr="A close-up of a black and white photo&#10;&#10;AI-generated content may be incorrect.">
            <a:extLst>
              <a:ext uri="{FF2B5EF4-FFF2-40B4-BE49-F238E27FC236}">
                <a16:creationId xmlns:a16="http://schemas.microsoft.com/office/drawing/2014/main" id="{9B495C51-34CE-0402-4C9D-4750C119B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8543" y="3625767"/>
            <a:ext cx="3163457" cy="2372593"/>
          </a:xfrm>
          <a:prstGeom prst="rect">
            <a:avLst/>
          </a:prstGeom>
        </p:spPr>
      </p:pic>
      <p:sp>
        <p:nvSpPr>
          <p:cNvPr id="14" name="TextBox 13">
            <a:extLst>
              <a:ext uri="{FF2B5EF4-FFF2-40B4-BE49-F238E27FC236}">
                <a16:creationId xmlns:a16="http://schemas.microsoft.com/office/drawing/2014/main" id="{EC33ABFE-B6EA-6F75-0EEC-52E09972801C}"/>
              </a:ext>
            </a:extLst>
          </p:cNvPr>
          <p:cNvSpPr txBox="1"/>
          <p:nvPr/>
        </p:nvSpPr>
        <p:spPr>
          <a:xfrm>
            <a:off x="7835453" y="2730222"/>
            <a:ext cx="2327955" cy="369332"/>
          </a:xfrm>
          <a:prstGeom prst="rect">
            <a:avLst/>
          </a:prstGeom>
          <a:noFill/>
        </p:spPr>
        <p:txBody>
          <a:bodyPr wrap="square" rtlCol="0">
            <a:spAutoFit/>
          </a:bodyPr>
          <a:lstStyle/>
          <a:p>
            <a:r>
              <a:rPr lang="lv-LV" dirty="0" err="1"/>
              <a:t>After</a:t>
            </a:r>
            <a:r>
              <a:rPr lang="lv-LV" dirty="0"/>
              <a:t> 40 </a:t>
            </a:r>
            <a:r>
              <a:rPr lang="lv-LV" dirty="0" err="1"/>
              <a:t>days</a:t>
            </a:r>
            <a:r>
              <a:rPr lang="lv-LV" dirty="0"/>
              <a:t> </a:t>
            </a:r>
            <a:r>
              <a:rPr lang="lv-LV" dirty="0" err="1"/>
              <a:t>in</a:t>
            </a:r>
            <a:r>
              <a:rPr lang="lv-LV" dirty="0"/>
              <a:t> </a:t>
            </a:r>
            <a:r>
              <a:rPr lang="lv-LV" dirty="0" err="1"/>
              <a:t>air</a:t>
            </a:r>
            <a:endParaRPr lang="lv-LV" dirty="0"/>
          </a:p>
        </p:txBody>
      </p:sp>
      <p:sp>
        <p:nvSpPr>
          <p:cNvPr id="15" name="TextBox 14">
            <a:extLst>
              <a:ext uri="{FF2B5EF4-FFF2-40B4-BE49-F238E27FC236}">
                <a16:creationId xmlns:a16="http://schemas.microsoft.com/office/drawing/2014/main" id="{729BD6CC-0977-E07F-1CD4-FC739909C71E}"/>
              </a:ext>
            </a:extLst>
          </p:cNvPr>
          <p:cNvSpPr txBox="1"/>
          <p:nvPr/>
        </p:nvSpPr>
        <p:spPr>
          <a:xfrm>
            <a:off x="3148450" y="5723410"/>
            <a:ext cx="2415948" cy="369332"/>
          </a:xfrm>
          <a:prstGeom prst="rect">
            <a:avLst/>
          </a:prstGeom>
          <a:noFill/>
        </p:spPr>
        <p:txBody>
          <a:bodyPr wrap="square" rtlCol="0">
            <a:spAutoFit/>
          </a:bodyPr>
          <a:lstStyle/>
          <a:p>
            <a:r>
              <a:rPr lang="lv-LV" err="1"/>
              <a:t>After</a:t>
            </a:r>
            <a:r>
              <a:rPr lang="lv-LV"/>
              <a:t> </a:t>
            </a:r>
            <a:r>
              <a:rPr lang="lv-LV" err="1"/>
              <a:t>pre-treatment</a:t>
            </a:r>
            <a:endParaRPr lang="en-GB"/>
          </a:p>
        </p:txBody>
      </p:sp>
      <p:pic>
        <p:nvPicPr>
          <p:cNvPr id="16" name="Picture 15" descr="A close-up of a grey surface&#10;&#10;AI-generated content may be incorrect.">
            <a:extLst>
              <a:ext uri="{FF2B5EF4-FFF2-40B4-BE49-F238E27FC236}">
                <a16:creationId xmlns:a16="http://schemas.microsoft.com/office/drawing/2014/main" id="{8A14EF2D-E086-7CD5-C46F-12B6A2D4F6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0929" y="1402227"/>
            <a:ext cx="2791447" cy="2093585"/>
          </a:xfrm>
          <a:prstGeom prst="rect">
            <a:avLst/>
          </a:prstGeom>
        </p:spPr>
      </p:pic>
      <p:pic>
        <p:nvPicPr>
          <p:cNvPr id="18" name="Picture 17" descr="A close-up of a black and white photo&#10;&#10;AI-generated content may be incorrect.">
            <a:extLst>
              <a:ext uri="{FF2B5EF4-FFF2-40B4-BE49-F238E27FC236}">
                <a16:creationId xmlns:a16="http://schemas.microsoft.com/office/drawing/2014/main" id="{10B87EF8-275D-D907-2ED1-E60BF841EF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0929" y="3535157"/>
            <a:ext cx="2791447" cy="2093585"/>
          </a:xfrm>
          <a:prstGeom prst="rect">
            <a:avLst/>
          </a:prstGeom>
        </p:spPr>
      </p:pic>
      <p:sp>
        <p:nvSpPr>
          <p:cNvPr id="21" name="Footer Placeholder 3">
            <a:extLst>
              <a:ext uri="{FF2B5EF4-FFF2-40B4-BE49-F238E27FC236}">
                <a16:creationId xmlns:a16="http://schemas.microsoft.com/office/drawing/2014/main" id="{F8AD5369-DF96-E2C5-00F4-2E077AD398BE}"/>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159375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86B7F7-8842-F04C-EBAD-978320F9669E}"/>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pic>
        <p:nvPicPr>
          <p:cNvPr id="6" name="Content Placeholder 5" descr="A close-up of a rock&#10;&#10;AI-generated content may be incorrect.">
            <a:extLst>
              <a:ext uri="{FF2B5EF4-FFF2-40B4-BE49-F238E27FC236}">
                <a16:creationId xmlns:a16="http://schemas.microsoft.com/office/drawing/2014/main" id="{7D2B0633-5977-0026-BA39-952419AEE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5186" y="526208"/>
            <a:ext cx="3163459" cy="2372595"/>
          </a:xfrm>
        </p:spPr>
      </p:pic>
      <p:pic>
        <p:nvPicPr>
          <p:cNvPr id="7" name="Picture 6" descr="A close-up of a grey surface&#10;&#10;AI-generated content may be incorrect.">
            <a:extLst>
              <a:ext uri="{FF2B5EF4-FFF2-40B4-BE49-F238E27FC236}">
                <a16:creationId xmlns:a16="http://schemas.microsoft.com/office/drawing/2014/main" id="{4E5AA5B9-3FA2-F47D-F41F-0096D67A6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9708"/>
            <a:ext cx="3190814" cy="2372594"/>
          </a:xfrm>
          <a:prstGeom prst="rect">
            <a:avLst/>
          </a:prstGeom>
        </p:spPr>
      </p:pic>
      <p:pic>
        <p:nvPicPr>
          <p:cNvPr id="8" name="Picture 7" descr="A close-up of a grey surface&#10;&#10;AI-generated content may be incorrect.">
            <a:extLst>
              <a:ext uri="{FF2B5EF4-FFF2-40B4-BE49-F238E27FC236}">
                <a16:creationId xmlns:a16="http://schemas.microsoft.com/office/drawing/2014/main" id="{88C1ADDA-86D5-D565-4780-9D0ED2F98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750" y="539708"/>
            <a:ext cx="3163459" cy="2372594"/>
          </a:xfrm>
          <a:prstGeom prst="rect">
            <a:avLst/>
          </a:prstGeom>
        </p:spPr>
      </p:pic>
      <p:pic>
        <p:nvPicPr>
          <p:cNvPr id="9" name="Picture 8" descr="A close-up of a grey surface&#10;&#10;AI-generated content may be incorrect.">
            <a:extLst>
              <a:ext uri="{FF2B5EF4-FFF2-40B4-BE49-F238E27FC236}">
                <a16:creationId xmlns:a16="http://schemas.microsoft.com/office/drawing/2014/main" id="{81B6709F-0324-67E1-ACA1-894D7D3FE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94347"/>
            <a:ext cx="3163459" cy="2372594"/>
          </a:xfrm>
          <a:prstGeom prst="rect">
            <a:avLst/>
          </a:prstGeom>
        </p:spPr>
      </p:pic>
      <p:sp>
        <p:nvSpPr>
          <p:cNvPr id="10" name="TextBox 9">
            <a:extLst>
              <a:ext uri="{FF2B5EF4-FFF2-40B4-BE49-F238E27FC236}">
                <a16:creationId xmlns:a16="http://schemas.microsoft.com/office/drawing/2014/main" id="{E003D7B3-CFC5-F905-0F63-D4917239A5A9}"/>
              </a:ext>
            </a:extLst>
          </p:cNvPr>
          <p:cNvSpPr txBox="1"/>
          <p:nvPr/>
        </p:nvSpPr>
        <p:spPr>
          <a:xfrm>
            <a:off x="2112417" y="6166941"/>
            <a:ext cx="2327955" cy="369332"/>
          </a:xfrm>
          <a:prstGeom prst="rect">
            <a:avLst/>
          </a:prstGeom>
          <a:noFill/>
        </p:spPr>
        <p:txBody>
          <a:bodyPr wrap="square" rtlCol="0">
            <a:spAutoFit/>
          </a:bodyPr>
          <a:lstStyle/>
          <a:p>
            <a:r>
              <a:rPr lang="lv-LV" err="1"/>
              <a:t>After</a:t>
            </a:r>
            <a:r>
              <a:rPr lang="lv-LV"/>
              <a:t> 40 </a:t>
            </a:r>
            <a:r>
              <a:rPr lang="lv-LV" err="1"/>
              <a:t>days</a:t>
            </a:r>
            <a:r>
              <a:rPr lang="lv-LV"/>
              <a:t> </a:t>
            </a:r>
            <a:r>
              <a:rPr lang="lv-LV" err="1"/>
              <a:t>in</a:t>
            </a:r>
            <a:r>
              <a:rPr lang="lv-LV"/>
              <a:t> </a:t>
            </a:r>
            <a:r>
              <a:rPr lang="lv-LV" err="1"/>
              <a:t>water</a:t>
            </a:r>
            <a:endParaRPr lang="en-GB"/>
          </a:p>
        </p:txBody>
      </p:sp>
      <p:pic>
        <p:nvPicPr>
          <p:cNvPr id="11" name="Picture 10" descr="A close-up of a black and white photo&#10;&#10;AI-generated content may be incorrect.">
            <a:extLst>
              <a:ext uri="{FF2B5EF4-FFF2-40B4-BE49-F238E27FC236}">
                <a16:creationId xmlns:a16="http://schemas.microsoft.com/office/drawing/2014/main" id="{5321DC5B-D8AD-DC31-DAB5-4389EC6540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395" y="3794348"/>
            <a:ext cx="3163457" cy="2372593"/>
          </a:xfrm>
          <a:prstGeom prst="rect">
            <a:avLst/>
          </a:prstGeom>
        </p:spPr>
      </p:pic>
      <p:sp>
        <p:nvSpPr>
          <p:cNvPr id="12" name="TextBox 11">
            <a:extLst>
              <a:ext uri="{FF2B5EF4-FFF2-40B4-BE49-F238E27FC236}">
                <a16:creationId xmlns:a16="http://schemas.microsoft.com/office/drawing/2014/main" id="{86375208-9566-1B45-C5BA-93FE39D17F16}"/>
              </a:ext>
            </a:extLst>
          </p:cNvPr>
          <p:cNvSpPr txBox="1"/>
          <p:nvPr/>
        </p:nvSpPr>
        <p:spPr>
          <a:xfrm>
            <a:off x="2083305" y="2898803"/>
            <a:ext cx="2327955" cy="369332"/>
          </a:xfrm>
          <a:prstGeom prst="rect">
            <a:avLst/>
          </a:prstGeom>
          <a:noFill/>
        </p:spPr>
        <p:txBody>
          <a:bodyPr wrap="square" rtlCol="0">
            <a:spAutoFit/>
          </a:bodyPr>
          <a:lstStyle/>
          <a:p>
            <a:r>
              <a:rPr lang="lv-LV" err="1"/>
              <a:t>After</a:t>
            </a:r>
            <a:r>
              <a:rPr lang="lv-LV"/>
              <a:t> 40 </a:t>
            </a:r>
            <a:r>
              <a:rPr lang="lv-LV" err="1"/>
              <a:t>days</a:t>
            </a:r>
            <a:r>
              <a:rPr lang="lv-LV"/>
              <a:t> </a:t>
            </a:r>
            <a:r>
              <a:rPr lang="lv-LV" err="1"/>
              <a:t>in</a:t>
            </a:r>
            <a:r>
              <a:rPr lang="lv-LV"/>
              <a:t> </a:t>
            </a:r>
            <a:r>
              <a:rPr lang="lv-LV" err="1"/>
              <a:t>air</a:t>
            </a:r>
            <a:endParaRPr lang="lv-LV"/>
          </a:p>
        </p:txBody>
      </p:sp>
      <p:pic>
        <p:nvPicPr>
          <p:cNvPr id="13" name="Picture 12" descr="A close-up of a microscope&#10;&#10;AI-generated content may be incorrect.">
            <a:extLst>
              <a:ext uri="{FF2B5EF4-FFF2-40B4-BE49-F238E27FC236}">
                <a16:creationId xmlns:a16="http://schemas.microsoft.com/office/drawing/2014/main" id="{617E0170-16D2-EB9A-FDAA-5FA0B69856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5186" y="3794345"/>
            <a:ext cx="3163457" cy="2372593"/>
          </a:xfrm>
          <a:prstGeom prst="rect">
            <a:avLst/>
          </a:prstGeom>
        </p:spPr>
      </p:pic>
      <p:cxnSp>
        <p:nvCxnSpPr>
          <p:cNvPr id="14" name="Straight Arrow Connector 13">
            <a:extLst>
              <a:ext uri="{FF2B5EF4-FFF2-40B4-BE49-F238E27FC236}">
                <a16:creationId xmlns:a16="http://schemas.microsoft.com/office/drawing/2014/main" id="{8C092606-2D11-B535-3D76-63A8D4782180}"/>
              </a:ext>
            </a:extLst>
          </p:cNvPr>
          <p:cNvCxnSpPr>
            <a:cxnSpLocks/>
          </p:cNvCxnSpPr>
          <p:nvPr/>
        </p:nvCxnSpPr>
        <p:spPr>
          <a:xfrm flipV="1">
            <a:off x="6552788" y="1725659"/>
            <a:ext cx="1366460" cy="15975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71314F-2A4D-C3B1-3458-E09D87E1F308}"/>
              </a:ext>
            </a:extLst>
          </p:cNvPr>
          <p:cNvCxnSpPr>
            <a:cxnSpLocks/>
          </p:cNvCxnSpPr>
          <p:nvPr/>
        </p:nvCxnSpPr>
        <p:spPr>
          <a:xfrm>
            <a:off x="6552788" y="3333905"/>
            <a:ext cx="1339105" cy="164639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D310DC-C379-CFAA-1922-98ADD29C8439}"/>
              </a:ext>
            </a:extLst>
          </p:cNvPr>
          <p:cNvSpPr txBox="1"/>
          <p:nvPr/>
        </p:nvSpPr>
        <p:spPr>
          <a:xfrm>
            <a:off x="8417967" y="3189462"/>
            <a:ext cx="2327955" cy="369332"/>
          </a:xfrm>
          <a:prstGeom prst="rect">
            <a:avLst/>
          </a:prstGeom>
          <a:noFill/>
        </p:spPr>
        <p:txBody>
          <a:bodyPr wrap="square" rtlCol="0">
            <a:spAutoFit/>
          </a:bodyPr>
          <a:lstStyle/>
          <a:p>
            <a:r>
              <a:rPr lang="lv-LV" err="1"/>
              <a:t>After</a:t>
            </a:r>
            <a:r>
              <a:rPr lang="lv-LV"/>
              <a:t> TDS</a:t>
            </a:r>
            <a:endParaRPr lang="en-GB"/>
          </a:p>
        </p:txBody>
      </p:sp>
      <p:sp>
        <p:nvSpPr>
          <p:cNvPr id="18" name="Footer Placeholder 3">
            <a:extLst>
              <a:ext uri="{FF2B5EF4-FFF2-40B4-BE49-F238E27FC236}">
                <a16:creationId xmlns:a16="http://schemas.microsoft.com/office/drawing/2014/main" id="{D1428C33-8209-D339-353E-A1FDD9638A42}"/>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306338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EA92-2FBC-DEF6-76FC-3C5A78A4E078}"/>
              </a:ext>
            </a:extLst>
          </p:cNvPr>
          <p:cNvSpPr>
            <a:spLocks noGrp="1"/>
          </p:cNvSpPr>
          <p:nvPr>
            <p:ph type="title"/>
          </p:nvPr>
        </p:nvSpPr>
        <p:spPr>
          <a:xfrm>
            <a:off x="983432" y="211565"/>
            <a:ext cx="9451776" cy="457200"/>
          </a:xfrm>
        </p:spPr>
        <p:txBody>
          <a:bodyPr/>
          <a:lstStyle/>
          <a:p>
            <a:r>
              <a:rPr lang="lv-LV" sz="3200" dirty="0"/>
              <a:t>Surface analysis</a:t>
            </a:r>
            <a:endParaRPr lang="en-GB" sz="3200" dirty="0"/>
          </a:p>
        </p:txBody>
      </p:sp>
      <p:sp>
        <p:nvSpPr>
          <p:cNvPr id="5" name="Slide Number Placeholder 4">
            <a:extLst>
              <a:ext uri="{FF2B5EF4-FFF2-40B4-BE49-F238E27FC236}">
                <a16:creationId xmlns:a16="http://schemas.microsoft.com/office/drawing/2014/main" id="{F8DDE0DF-CFF1-526D-A7D2-F36A000A2C5D}"/>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pic>
        <p:nvPicPr>
          <p:cNvPr id="7" name="Content Placeholder 5" descr="A group of metal objects&#10;&#10;AI-generated content may be incorrect.">
            <a:extLst>
              <a:ext uri="{FF2B5EF4-FFF2-40B4-BE49-F238E27FC236}">
                <a16:creationId xmlns:a16="http://schemas.microsoft.com/office/drawing/2014/main" id="{0E10E057-DA2A-ED49-7DD7-9E8FC09E8FB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81379" y="2147155"/>
            <a:ext cx="10029242" cy="2830616"/>
          </a:xfrm>
        </p:spPr>
      </p:pic>
      <p:sp>
        <p:nvSpPr>
          <p:cNvPr id="8" name="TextBox 7">
            <a:extLst>
              <a:ext uri="{FF2B5EF4-FFF2-40B4-BE49-F238E27FC236}">
                <a16:creationId xmlns:a16="http://schemas.microsoft.com/office/drawing/2014/main" id="{4EFF3710-7746-CAD8-ABE8-9F9496F67BFD}"/>
              </a:ext>
            </a:extLst>
          </p:cNvPr>
          <p:cNvSpPr txBox="1"/>
          <p:nvPr/>
        </p:nvSpPr>
        <p:spPr>
          <a:xfrm>
            <a:off x="2540000" y="5206596"/>
            <a:ext cx="965200" cy="369332"/>
          </a:xfrm>
          <a:prstGeom prst="rect">
            <a:avLst/>
          </a:prstGeom>
          <a:noFill/>
        </p:spPr>
        <p:txBody>
          <a:bodyPr wrap="square" rtlCol="0">
            <a:spAutoFit/>
          </a:bodyPr>
          <a:lstStyle/>
          <a:p>
            <a:r>
              <a:rPr lang="lv-LV" dirty="0" err="1"/>
              <a:t>Pristine</a:t>
            </a:r>
            <a:endParaRPr lang="en-GB" dirty="0"/>
          </a:p>
        </p:txBody>
      </p:sp>
      <p:sp>
        <p:nvSpPr>
          <p:cNvPr id="9" name="TextBox 8">
            <a:extLst>
              <a:ext uri="{FF2B5EF4-FFF2-40B4-BE49-F238E27FC236}">
                <a16:creationId xmlns:a16="http://schemas.microsoft.com/office/drawing/2014/main" id="{3F4C7E66-C675-9138-C252-B0AC276C2FDD}"/>
              </a:ext>
            </a:extLst>
          </p:cNvPr>
          <p:cNvSpPr txBox="1"/>
          <p:nvPr/>
        </p:nvSpPr>
        <p:spPr>
          <a:xfrm>
            <a:off x="4734560" y="1495882"/>
            <a:ext cx="1371600" cy="369332"/>
          </a:xfrm>
          <a:prstGeom prst="rect">
            <a:avLst/>
          </a:prstGeom>
          <a:noFill/>
        </p:spPr>
        <p:txBody>
          <a:bodyPr wrap="square" rtlCol="0">
            <a:spAutoFit/>
          </a:bodyPr>
          <a:lstStyle/>
          <a:p>
            <a:r>
              <a:rPr lang="lv-LV" dirty="0" err="1"/>
              <a:t>Pre-treated</a:t>
            </a:r>
            <a:endParaRPr lang="en-GB" dirty="0"/>
          </a:p>
        </p:txBody>
      </p:sp>
      <p:sp>
        <p:nvSpPr>
          <p:cNvPr id="10" name="TextBox 9">
            <a:extLst>
              <a:ext uri="{FF2B5EF4-FFF2-40B4-BE49-F238E27FC236}">
                <a16:creationId xmlns:a16="http://schemas.microsoft.com/office/drawing/2014/main" id="{D1A28255-1D6B-38D7-ED98-F569268D64EE}"/>
              </a:ext>
            </a:extLst>
          </p:cNvPr>
          <p:cNvSpPr txBox="1"/>
          <p:nvPr/>
        </p:nvSpPr>
        <p:spPr>
          <a:xfrm>
            <a:off x="5872480" y="5187558"/>
            <a:ext cx="1635760" cy="646331"/>
          </a:xfrm>
          <a:prstGeom prst="rect">
            <a:avLst/>
          </a:prstGeom>
          <a:noFill/>
        </p:spPr>
        <p:txBody>
          <a:bodyPr wrap="square" rtlCol="0">
            <a:spAutoFit/>
          </a:bodyPr>
          <a:lstStyle/>
          <a:p>
            <a:r>
              <a:rPr lang="lv-LV" dirty="0" err="1"/>
              <a:t>Loaded</a:t>
            </a:r>
            <a:r>
              <a:rPr lang="lv-LV" dirty="0"/>
              <a:t> w/o </a:t>
            </a:r>
            <a:r>
              <a:rPr lang="lv-LV" dirty="0" err="1"/>
              <a:t>pre-treatment</a:t>
            </a:r>
            <a:endParaRPr lang="en-GB" dirty="0"/>
          </a:p>
        </p:txBody>
      </p:sp>
      <p:sp>
        <p:nvSpPr>
          <p:cNvPr id="11" name="TextBox 10">
            <a:extLst>
              <a:ext uri="{FF2B5EF4-FFF2-40B4-BE49-F238E27FC236}">
                <a16:creationId xmlns:a16="http://schemas.microsoft.com/office/drawing/2014/main" id="{4F5081A8-0231-A0FE-0AB4-8B5810E30C5F}"/>
              </a:ext>
            </a:extLst>
          </p:cNvPr>
          <p:cNvSpPr txBox="1"/>
          <p:nvPr/>
        </p:nvSpPr>
        <p:spPr>
          <a:xfrm>
            <a:off x="7208520" y="1336027"/>
            <a:ext cx="1635760" cy="646331"/>
          </a:xfrm>
          <a:prstGeom prst="rect">
            <a:avLst/>
          </a:prstGeom>
          <a:noFill/>
        </p:spPr>
        <p:txBody>
          <a:bodyPr wrap="square" rtlCol="0">
            <a:spAutoFit/>
          </a:bodyPr>
          <a:lstStyle/>
          <a:p>
            <a:r>
              <a:rPr lang="lv-LV" dirty="0" err="1"/>
              <a:t>Loaded</a:t>
            </a:r>
            <a:r>
              <a:rPr lang="lv-LV" dirty="0"/>
              <a:t> </a:t>
            </a:r>
            <a:r>
              <a:rPr lang="lv-LV" dirty="0" err="1"/>
              <a:t>with</a:t>
            </a:r>
            <a:r>
              <a:rPr lang="lv-LV" dirty="0"/>
              <a:t> </a:t>
            </a:r>
            <a:r>
              <a:rPr lang="lv-LV" dirty="0" err="1"/>
              <a:t>pre-treatment</a:t>
            </a:r>
            <a:endParaRPr lang="en-GB" dirty="0"/>
          </a:p>
        </p:txBody>
      </p:sp>
      <p:sp>
        <p:nvSpPr>
          <p:cNvPr id="12" name="TextBox 11">
            <a:extLst>
              <a:ext uri="{FF2B5EF4-FFF2-40B4-BE49-F238E27FC236}">
                <a16:creationId xmlns:a16="http://schemas.microsoft.com/office/drawing/2014/main" id="{0B0810FC-01BF-54BD-03E4-B649919E7F18}"/>
              </a:ext>
            </a:extLst>
          </p:cNvPr>
          <p:cNvSpPr txBox="1"/>
          <p:nvPr/>
        </p:nvSpPr>
        <p:spPr>
          <a:xfrm>
            <a:off x="8407400" y="5031145"/>
            <a:ext cx="1635760" cy="1200329"/>
          </a:xfrm>
          <a:prstGeom prst="rect">
            <a:avLst/>
          </a:prstGeom>
          <a:noFill/>
        </p:spPr>
        <p:txBody>
          <a:bodyPr wrap="square" rtlCol="0">
            <a:spAutoFit/>
          </a:bodyPr>
          <a:lstStyle/>
          <a:p>
            <a:r>
              <a:rPr lang="lv-LV" dirty="0" err="1"/>
              <a:t>Loaded</a:t>
            </a:r>
            <a:r>
              <a:rPr lang="lv-LV" dirty="0"/>
              <a:t> </a:t>
            </a:r>
            <a:r>
              <a:rPr lang="lv-LV" dirty="0" err="1"/>
              <a:t>with</a:t>
            </a:r>
            <a:r>
              <a:rPr lang="lv-LV" dirty="0"/>
              <a:t> </a:t>
            </a:r>
            <a:r>
              <a:rPr lang="lv-LV" dirty="0" err="1"/>
              <a:t>pre-treatment</a:t>
            </a:r>
            <a:endParaRPr lang="lv-LV" dirty="0"/>
          </a:p>
          <a:p>
            <a:r>
              <a:rPr lang="lv-LV" dirty="0" err="1"/>
              <a:t>After</a:t>
            </a:r>
            <a:r>
              <a:rPr lang="lv-LV" dirty="0"/>
              <a:t> 30 </a:t>
            </a:r>
            <a:r>
              <a:rPr lang="lv-LV" dirty="0" err="1"/>
              <a:t>days</a:t>
            </a:r>
            <a:r>
              <a:rPr lang="lv-LV" dirty="0"/>
              <a:t> </a:t>
            </a:r>
            <a:r>
              <a:rPr lang="lv-LV" dirty="0" err="1"/>
              <a:t>of</a:t>
            </a:r>
            <a:r>
              <a:rPr lang="lv-LV" dirty="0"/>
              <a:t> </a:t>
            </a:r>
            <a:r>
              <a:rPr lang="lv-LV" dirty="0" err="1"/>
              <a:t>storage</a:t>
            </a:r>
            <a:endParaRPr lang="en-GB" dirty="0"/>
          </a:p>
        </p:txBody>
      </p:sp>
      <p:sp>
        <p:nvSpPr>
          <p:cNvPr id="13" name="TextBox 12">
            <a:extLst>
              <a:ext uri="{FF2B5EF4-FFF2-40B4-BE49-F238E27FC236}">
                <a16:creationId xmlns:a16="http://schemas.microsoft.com/office/drawing/2014/main" id="{82C32475-33DB-E6DE-6EC8-75A6BA6C99DF}"/>
              </a:ext>
            </a:extLst>
          </p:cNvPr>
          <p:cNvSpPr txBox="1"/>
          <p:nvPr/>
        </p:nvSpPr>
        <p:spPr>
          <a:xfrm>
            <a:off x="9771888" y="1495882"/>
            <a:ext cx="1635760" cy="369332"/>
          </a:xfrm>
          <a:prstGeom prst="rect">
            <a:avLst/>
          </a:prstGeom>
          <a:noFill/>
        </p:spPr>
        <p:txBody>
          <a:bodyPr wrap="square" rtlCol="0">
            <a:spAutoFit/>
          </a:bodyPr>
          <a:lstStyle/>
          <a:p>
            <a:r>
              <a:rPr lang="lv-LV" dirty="0" err="1"/>
              <a:t>After</a:t>
            </a:r>
            <a:r>
              <a:rPr lang="lv-LV" dirty="0"/>
              <a:t> TDS</a:t>
            </a:r>
            <a:endParaRPr lang="en-GB" dirty="0"/>
          </a:p>
        </p:txBody>
      </p:sp>
      <p:sp>
        <p:nvSpPr>
          <p:cNvPr id="15" name="Footer Placeholder 3">
            <a:extLst>
              <a:ext uri="{FF2B5EF4-FFF2-40B4-BE49-F238E27FC236}">
                <a16:creationId xmlns:a16="http://schemas.microsoft.com/office/drawing/2014/main" id="{B86B8E6C-B3CF-AD4A-C623-E407C71220F6}"/>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152238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9EC0-2797-961E-330C-28359C9D7A86}"/>
              </a:ext>
            </a:extLst>
          </p:cNvPr>
          <p:cNvSpPr>
            <a:spLocks noGrp="1"/>
          </p:cNvSpPr>
          <p:nvPr>
            <p:ph type="title"/>
          </p:nvPr>
        </p:nvSpPr>
        <p:spPr/>
        <p:txBody>
          <a:bodyPr/>
          <a:lstStyle/>
          <a:p>
            <a:r>
              <a:rPr lang="en-GB" sz="3200" noProof="0" dirty="0"/>
              <a:t>Experimental set-up</a:t>
            </a:r>
            <a:endParaRPr lang="en-GB" sz="3200" dirty="0"/>
          </a:p>
        </p:txBody>
      </p:sp>
      <p:sp>
        <p:nvSpPr>
          <p:cNvPr id="4" name="Slide Number Placeholder 3">
            <a:extLst>
              <a:ext uri="{FF2B5EF4-FFF2-40B4-BE49-F238E27FC236}">
                <a16:creationId xmlns:a16="http://schemas.microsoft.com/office/drawing/2014/main" id="{C80CB8B5-03A6-1330-8A00-804699804175}"/>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pic>
        <p:nvPicPr>
          <p:cNvPr id="5" name="Picture 4" descr="A glass bottle with a label and a green plant&#10;&#10;AI-generated content may be incorrect.">
            <a:extLst>
              <a:ext uri="{FF2B5EF4-FFF2-40B4-BE49-F238E27FC236}">
                <a16:creationId xmlns:a16="http://schemas.microsoft.com/office/drawing/2014/main" id="{FA8E5425-405F-A330-F66B-183B81B4A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635" y="1122221"/>
            <a:ext cx="1452924" cy="5313933"/>
          </a:xfrm>
          <a:prstGeom prst="rect">
            <a:avLst/>
          </a:prstGeom>
        </p:spPr>
      </p:pic>
      <p:sp>
        <p:nvSpPr>
          <p:cNvPr id="6" name="Content Placeholder 2">
            <a:extLst>
              <a:ext uri="{FF2B5EF4-FFF2-40B4-BE49-F238E27FC236}">
                <a16:creationId xmlns:a16="http://schemas.microsoft.com/office/drawing/2014/main" id="{FA5C073A-603C-30CD-209C-350BF265BBB9}"/>
              </a:ext>
            </a:extLst>
          </p:cNvPr>
          <p:cNvSpPr txBox="1">
            <a:spLocks/>
          </p:cNvSpPr>
          <p:nvPr/>
        </p:nvSpPr>
        <p:spPr>
          <a:xfrm>
            <a:off x="5643475" y="1066801"/>
            <a:ext cx="6283332" cy="5229224"/>
          </a:xfrm>
          <a:prstGeom prst="rect">
            <a:avLst/>
          </a:prstGeom>
        </p:spPr>
        <p:txBody>
          <a:bodyPr>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2800" dirty="0"/>
              <a:t>Outgassing experiments were performed in 2 different time scales</a:t>
            </a:r>
            <a:endParaRPr lang="lv-LV" sz="2800" dirty="0"/>
          </a:p>
          <a:p>
            <a:pPr lvl="1"/>
            <a:r>
              <a:rPr lang="en-GB" sz="2400" dirty="0"/>
              <a:t>short (every 5 min for 120 min)</a:t>
            </a:r>
            <a:endParaRPr lang="lv-LV" sz="2400" dirty="0"/>
          </a:p>
          <a:p>
            <a:pPr lvl="1"/>
            <a:r>
              <a:rPr lang="en-GB" sz="2400" dirty="0"/>
              <a:t>long (1-5 days for up to 20 days)</a:t>
            </a:r>
          </a:p>
          <a:p>
            <a:r>
              <a:rPr lang="lv-LV" sz="2800" dirty="0">
                <a:cs typeface="Times New Roman" panose="02020603050405020304" pitchFamily="18" charset="0"/>
              </a:rPr>
              <a:t>In long experiments tritium in </a:t>
            </a:r>
            <a:r>
              <a:rPr lang="en-GB" sz="2800" dirty="0">
                <a:cs typeface="Times New Roman" panose="02020603050405020304" pitchFamily="18" charset="0"/>
              </a:rPr>
              <a:t>sample and </a:t>
            </a:r>
            <a:r>
              <a:rPr lang="lv-LV" sz="2800" dirty="0">
                <a:cs typeface="Times New Roman" panose="02020603050405020304" pitchFamily="18" charset="0"/>
              </a:rPr>
              <a:t>both  water and air above water was measured</a:t>
            </a:r>
            <a:endParaRPr lang="en-GB" sz="2800" dirty="0">
              <a:cs typeface="Times New Roman" panose="02020603050405020304" pitchFamily="18" charset="0"/>
            </a:endParaRPr>
          </a:p>
          <a:p>
            <a:r>
              <a:rPr lang="en-GB" sz="2800" dirty="0">
                <a:cs typeface="Times New Roman" panose="02020603050405020304" pitchFamily="18" charset="0"/>
              </a:rPr>
              <a:t>In short experiments only T in air for air samples and water for water samples was measured</a:t>
            </a:r>
            <a:endParaRPr lang="lv-LV" sz="2800" dirty="0">
              <a:cs typeface="Times New Roman" panose="02020603050405020304" pitchFamily="18" charset="0"/>
            </a:endParaRPr>
          </a:p>
          <a:p>
            <a:r>
              <a:rPr lang="en-GB" sz="2800" dirty="0">
                <a:cs typeface="Times New Roman" panose="02020603050405020304" pitchFamily="18" charset="0"/>
              </a:rPr>
              <a:t>Slight difference between all series </a:t>
            </a:r>
            <a:r>
              <a:rPr lang="lv-LV" sz="2800" dirty="0">
                <a:cs typeface="Times New Roman" panose="02020603050405020304" pitchFamily="18" charset="0"/>
              </a:rPr>
              <a:t>in the </a:t>
            </a:r>
            <a:r>
              <a:rPr lang="en-GB" sz="2800" dirty="0">
                <a:cs typeface="Times New Roman" panose="02020603050405020304" pitchFamily="18" charset="0"/>
              </a:rPr>
              <a:t>experimental setup</a:t>
            </a:r>
            <a:endParaRPr lang="lv-LV" sz="2800" dirty="0">
              <a:cs typeface="Times New Roman" panose="02020603050405020304" pitchFamily="18" charset="0"/>
            </a:endParaRPr>
          </a:p>
        </p:txBody>
      </p:sp>
      <p:sp>
        <p:nvSpPr>
          <p:cNvPr id="7" name="Slide Number Placeholder 3">
            <a:extLst>
              <a:ext uri="{FF2B5EF4-FFF2-40B4-BE49-F238E27FC236}">
                <a16:creationId xmlns:a16="http://schemas.microsoft.com/office/drawing/2014/main" id="{EE35588A-C1DB-23C9-3FEF-CBFA07551885}"/>
              </a:ext>
            </a:extLst>
          </p:cNvPr>
          <p:cNvSpPr txBox="1">
            <a:spLocks/>
          </p:cNvSpPr>
          <p:nvPr/>
        </p:nvSpPr>
        <p:spPr>
          <a:xfrm>
            <a:off x="10814983" y="-302524"/>
            <a:ext cx="1016000" cy="36576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GB" smtClean="0"/>
              <a:pPr/>
              <a:t>9</a:t>
            </a:fld>
            <a:endParaRPr lang="en-GB"/>
          </a:p>
        </p:txBody>
      </p:sp>
      <p:pic>
        <p:nvPicPr>
          <p:cNvPr id="8" name="Picture 7">
            <a:extLst>
              <a:ext uri="{FF2B5EF4-FFF2-40B4-BE49-F238E27FC236}">
                <a16:creationId xmlns:a16="http://schemas.microsoft.com/office/drawing/2014/main" id="{4631A548-76A1-3730-764A-70D9487BCAA0}"/>
              </a:ext>
            </a:extLst>
          </p:cNvPr>
          <p:cNvPicPr>
            <a:picLocks noChangeAspect="1"/>
          </p:cNvPicPr>
          <p:nvPr/>
        </p:nvPicPr>
        <p:blipFill>
          <a:blip r:embed="rId3"/>
          <a:stretch>
            <a:fillRect/>
          </a:stretch>
        </p:blipFill>
        <p:spPr>
          <a:xfrm>
            <a:off x="218819" y="1122221"/>
            <a:ext cx="1873964" cy="5313933"/>
          </a:xfrm>
          <a:prstGeom prst="rect">
            <a:avLst/>
          </a:prstGeom>
        </p:spPr>
      </p:pic>
      <p:cxnSp>
        <p:nvCxnSpPr>
          <p:cNvPr id="9" name="Straight Arrow Connector 8">
            <a:extLst>
              <a:ext uri="{FF2B5EF4-FFF2-40B4-BE49-F238E27FC236}">
                <a16:creationId xmlns:a16="http://schemas.microsoft.com/office/drawing/2014/main" id="{4D4929B7-6AEE-9E4A-470A-6AC7E0EAACF0}"/>
              </a:ext>
            </a:extLst>
          </p:cNvPr>
          <p:cNvCxnSpPr/>
          <p:nvPr/>
        </p:nvCxnSpPr>
        <p:spPr>
          <a:xfrm>
            <a:off x="1238297" y="5648532"/>
            <a:ext cx="3035029"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65E306-DA57-01A2-DAE3-0B9A88587578}"/>
              </a:ext>
            </a:extLst>
          </p:cNvPr>
          <p:cNvCxnSpPr/>
          <p:nvPr/>
        </p:nvCxnSpPr>
        <p:spPr>
          <a:xfrm>
            <a:off x="1293596" y="4625101"/>
            <a:ext cx="3035029"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A04DCD-8F4A-D584-CC3E-23DF1E304A1D}"/>
              </a:ext>
            </a:extLst>
          </p:cNvPr>
          <p:cNvCxnSpPr/>
          <p:nvPr/>
        </p:nvCxnSpPr>
        <p:spPr>
          <a:xfrm>
            <a:off x="2337427" y="5284894"/>
            <a:ext cx="177043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C76AC4-076E-36D9-7B36-0B84766BD6AB}"/>
              </a:ext>
            </a:extLst>
          </p:cNvPr>
          <p:cNvSpPr txBox="1"/>
          <p:nvPr/>
        </p:nvSpPr>
        <p:spPr>
          <a:xfrm>
            <a:off x="2659486" y="4312607"/>
            <a:ext cx="671209" cy="369332"/>
          </a:xfrm>
          <a:prstGeom prst="rect">
            <a:avLst/>
          </a:prstGeom>
          <a:noFill/>
        </p:spPr>
        <p:txBody>
          <a:bodyPr wrap="square" rtlCol="0">
            <a:spAutoFit/>
          </a:bodyPr>
          <a:lstStyle/>
          <a:p>
            <a:r>
              <a:rPr lang="en-GB" noProof="0"/>
              <a:t>Air</a:t>
            </a:r>
          </a:p>
        </p:txBody>
      </p:sp>
      <p:sp>
        <p:nvSpPr>
          <p:cNvPr id="13" name="TextBox 12">
            <a:extLst>
              <a:ext uri="{FF2B5EF4-FFF2-40B4-BE49-F238E27FC236}">
                <a16:creationId xmlns:a16="http://schemas.microsoft.com/office/drawing/2014/main" id="{DD586885-7D44-B939-C35E-E8A927C61FFB}"/>
              </a:ext>
            </a:extLst>
          </p:cNvPr>
          <p:cNvSpPr txBox="1"/>
          <p:nvPr/>
        </p:nvSpPr>
        <p:spPr>
          <a:xfrm>
            <a:off x="2537162" y="4949366"/>
            <a:ext cx="849738" cy="369332"/>
          </a:xfrm>
          <a:prstGeom prst="rect">
            <a:avLst/>
          </a:prstGeom>
          <a:noFill/>
        </p:spPr>
        <p:txBody>
          <a:bodyPr wrap="square" rtlCol="0">
            <a:spAutoFit/>
          </a:bodyPr>
          <a:lstStyle/>
          <a:p>
            <a:r>
              <a:rPr lang="en-GB" noProof="0"/>
              <a:t>Water</a:t>
            </a:r>
          </a:p>
        </p:txBody>
      </p:sp>
      <p:sp>
        <p:nvSpPr>
          <p:cNvPr id="14" name="TextBox 13">
            <a:extLst>
              <a:ext uri="{FF2B5EF4-FFF2-40B4-BE49-F238E27FC236}">
                <a16:creationId xmlns:a16="http://schemas.microsoft.com/office/drawing/2014/main" id="{0F191E34-A812-9761-C767-6CF5A2608928}"/>
              </a:ext>
            </a:extLst>
          </p:cNvPr>
          <p:cNvSpPr txBox="1"/>
          <p:nvPr/>
        </p:nvSpPr>
        <p:spPr>
          <a:xfrm>
            <a:off x="2457119" y="5300499"/>
            <a:ext cx="849738" cy="369332"/>
          </a:xfrm>
          <a:prstGeom prst="rect">
            <a:avLst/>
          </a:prstGeom>
          <a:noFill/>
        </p:spPr>
        <p:txBody>
          <a:bodyPr wrap="square" rtlCol="0">
            <a:spAutoFit/>
          </a:bodyPr>
          <a:lstStyle/>
          <a:p>
            <a:r>
              <a:rPr lang="en-GB" noProof="0"/>
              <a:t>SS316L</a:t>
            </a:r>
          </a:p>
        </p:txBody>
      </p:sp>
      <p:sp>
        <p:nvSpPr>
          <p:cNvPr id="15" name="Footer Placeholder 3">
            <a:extLst>
              <a:ext uri="{FF2B5EF4-FFF2-40B4-BE49-F238E27FC236}">
                <a16:creationId xmlns:a16="http://schemas.microsoft.com/office/drawing/2014/main" id="{A214D59D-CF2C-DC99-686E-DADAC586845A}"/>
              </a:ext>
            </a:extLst>
          </p:cNvPr>
          <p:cNvSpPr>
            <a:spLocks noGrp="1"/>
          </p:cNvSpPr>
          <p:nvPr>
            <p:ph type="ftr" sz="quarter" idx="11"/>
          </p:nvPr>
        </p:nvSpPr>
        <p:spPr>
          <a:xfrm>
            <a:off x="825624" y="6555770"/>
            <a:ext cx="3470176" cy="329614"/>
          </a:xfrm>
        </p:spPr>
        <p:txBody>
          <a:bodyPr/>
          <a:lstStyle/>
          <a:p>
            <a:r>
              <a:rPr lang="en-GB" dirty="0" err="1">
                <a:solidFill>
                  <a:prstClr val="white"/>
                </a:solidFill>
              </a:rPr>
              <a:t>A.S.Teimane</a:t>
            </a:r>
            <a:r>
              <a:rPr lang="en-GB" dirty="0">
                <a:solidFill>
                  <a:prstClr val="white"/>
                </a:solidFill>
              </a:rPr>
              <a:t> | WP PWIE Prague | 25th March 2025</a:t>
            </a:r>
          </a:p>
        </p:txBody>
      </p:sp>
    </p:spTree>
    <p:extLst>
      <p:ext uri="{BB962C8B-B14F-4D97-AF65-F5344CB8AC3E}">
        <p14:creationId xmlns:p14="http://schemas.microsoft.com/office/powerpoint/2010/main" val="1194752137"/>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7.jpeg"/></Relationships>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1296</TotalTime>
  <Words>1491</Words>
  <Application>Microsoft Office PowerPoint</Application>
  <PresentationFormat>Widescreen</PresentationFormat>
  <Paragraphs>182</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Cambria Math</vt:lpstr>
      <vt:lpstr>Georgia</vt:lpstr>
      <vt:lpstr>Poppins</vt:lpstr>
      <vt:lpstr>Roboto</vt:lpstr>
      <vt:lpstr>Times New Roman</vt:lpstr>
      <vt:lpstr>Wingdings</vt:lpstr>
      <vt:lpstr>EUROfusion.1line_5_3_2019</vt:lpstr>
      <vt:lpstr>Tritium Outgassing from SS316L: Behaviour in Air and Water Media</vt:lpstr>
      <vt:lpstr>Goal</vt:lpstr>
      <vt:lpstr>Experimental setup</vt:lpstr>
      <vt:lpstr>Why liquid scintillation?</vt:lpstr>
      <vt:lpstr>Why liquid scintillation?</vt:lpstr>
      <vt:lpstr>Surface analysis</vt:lpstr>
      <vt:lpstr>PowerPoint Presentation</vt:lpstr>
      <vt:lpstr>Surface analysis</vt:lpstr>
      <vt:lpstr>Experimental set-up</vt:lpstr>
      <vt:lpstr>Tritium in the sample</vt:lpstr>
      <vt:lpstr>Tritium in the sample - TDS</vt:lpstr>
      <vt:lpstr>Loading-outgassing times</vt:lpstr>
      <vt:lpstr>Tritium in air vs water media – short experiments</vt:lpstr>
      <vt:lpstr>Tritium in air vs water media – long experiments</vt:lpstr>
      <vt:lpstr>Combined short + long experiments</vt:lpstr>
      <vt:lpstr>Further investigation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Anete Stīne Teimane</cp:lastModifiedBy>
  <cp:revision>31</cp:revision>
  <dcterms:created xsi:type="dcterms:W3CDTF">2023-11-15T09:40:03Z</dcterms:created>
  <dcterms:modified xsi:type="dcterms:W3CDTF">2025-03-25T10:47:03Z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