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28" r:id="rId3"/>
    <p:sldId id="329" r:id="rId4"/>
    <p:sldId id="331" r:id="rId5"/>
    <p:sldId id="353" r:id="rId6"/>
    <p:sldId id="332" r:id="rId7"/>
    <p:sldId id="333" r:id="rId8"/>
    <p:sldId id="334" r:id="rId9"/>
    <p:sldId id="335" r:id="rId10"/>
    <p:sldId id="336" r:id="rId11"/>
    <p:sldId id="338" r:id="rId12"/>
    <p:sldId id="350" r:id="rId13"/>
    <p:sldId id="365" r:id="rId14"/>
    <p:sldId id="355" r:id="rId15"/>
    <p:sldId id="340" r:id="rId16"/>
    <p:sldId id="349" r:id="rId17"/>
    <p:sldId id="342" r:id="rId18"/>
    <p:sldId id="344" r:id="rId19"/>
    <p:sldId id="347" r:id="rId20"/>
    <p:sldId id="348" r:id="rId21"/>
    <p:sldId id="343" r:id="rId22"/>
    <p:sldId id="341" r:id="rId23"/>
    <p:sldId id="352" r:id="rId24"/>
    <p:sldId id="367" r:id="rId25"/>
    <p:sldId id="359" r:id="rId26"/>
    <p:sldId id="358" r:id="rId27"/>
    <p:sldId id="360" r:id="rId28"/>
    <p:sldId id="345" r:id="rId29"/>
    <p:sldId id="361" r:id="rId30"/>
    <p:sldId id="362" r:id="rId31"/>
    <p:sldId id="368" r:id="rId32"/>
    <p:sldId id="363" r:id="rId33"/>
    <p:sldId id="364" r:id="rId34"/>
    <p:sldId id="366" r:id="rId35"/>
    <p:sldId id="330" r:id="rId36"/>
    <p:sldId id="337" r:id="rId37"/>
    <p:sldId id="339" r:id="rId38"/>
    <p:sldId id="346" r:id="rId39"/>
    <p:sldId id="356" r:id="rId40"/>
  </p:sldIdLst>
  <p:sldSz cx="12192000" cy="6858000"/>
  <p:notesSz cx="6858000" cy="9144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57613-BF8E-497F-890F-6160461880FA}" v="5677" dt="2025-03-26T05:57:41.5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 styleId="{69CF1AB2-1976-4502-BF36-3FF5EA218861}" styleName="Medium Style 4 - Accent 1">
    <a:wholeTbl>
      <a:tcTxStyle>
        <a:fontRef idx="minor">
          <a:prstClr val="black"/>
        </a:fontRef>
        <a:schemeClr val="dk1"/>
      </a:tcTxStyle>
      <a:tcStyle>
        <a:tcBdr>
          <a:left>
            <a:ln w="12700">
              <a:solidFill>
                <a:schemeClr val="accent1"/>
              </a:solidFill>
            </a:ln>
          </a:left>
          <a:right>
            <a:ln w="12700">
              <a:solidFill>
                <a:schemeClr val="accent1"/>
              </a:solidFill>
            </a:ln>
          </a:right>
          <a:top>
            <a:ln w="12700">
              <a:solidFill>
                <a:schemeClr val="accent1"/>
              </a:solidFill>
            </a:ln>
          </a:top>
          <a:bottom>
            <a:ln w="12700">
              <a:solidFill>
                <a:schemeClr val="accent1"/>
              </a:solidFill>
            </a:ln>
          </a:bottom>
          <a:insideH>
            <a:ln w="12700">
              <a:solidFill>
                <a:schemeClr val="accent1"/>
              </a:solidFill>
            </a:ln>
          </a:insideH>
          <a:insideV>
            <a:ln w="12700">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dk1"/>
      </a:tcTxStyle>
      <a:tcStyle>
        <a:tcBdr/>
      </a:tcStyle>
    </a:lastCol>
    <a:firstCol>
      <a:tcTxStyle b="on">
        <a:fontRef idx="minor">
          <a:prstClr val="black"/>
        </a:fontRef>
        <a:schemeClr val="dk1"/>
      </a:tcTxStyle>
      <a:tcStyle>
        <a:tcBdr/>
      </a:tcStyle>
    </a:firstCol>
    <a:lastRow>
      <a:tcTxStyle b="on">
        <a:fontRef idx="minor">
          <a:prstClr val="black"/>
        </a:fontRef>
        <a:schemeClr val="dk1"/>
      </a:tcTxStyle>
      <a:tcStyle>
        <a:tcBdr>
          <a:top>
            <a:ln w="38100">
              <a:solidFill>
                <a:schemeClr val="accent1"/>
              </a:solidFill>
            </a:ln>
          </a:top>
        </a:tcBdr>
        <a:fill>
          <a:solidFill>
            <a:schemeClr val="accent1">
              <a:tint val="20000"/>
            </a:schemeClr>
          </a:solidFill>
        </a:fill>
      </a:tcStyle>
    </a:lastRow>
    <a:seCell>
      <a:tcStyle>
        <a:tcBdr/>
      </a:tcStyle>
    </a:seCell>
    <a:swCell>
      <a:tcStyle>
        <a:tcBdr/>
      </a:tcStyle>
    </a:swCell>
    <a:firstRow>
      <a:tcTxStyle b="on">
        <a:fontRef idx="minor">
          <a:prstClr val="black"/>
        </a:fontRef>
        <a:schemeClr val="dk1"/>
      </a:tcTxStyle>
      <a:tcStyle>
        <a:tcBdr>
          <a:bottom>
            <a:ln w="12700">
              <a:solidFill>
                <a:schemeClr val="accent1"/>
              </a:solidFill>
            </a:ln>
          </a:bottom>
        </a:tcBdr>
        <a:fill>
          <a:solidFill>
            <a:schemeClr val="accent1">
              <a:tint val="20000"/>
            </a:schemeClr>
          </a:solidFill>
        </a:fill>
      </a:tcStyle>
    </a:firstRow>
    <a:neCell>
      <a:tcStyle>
        <a:tcBdr/>
      </a:tcStyle>
    </a:neCell>
    <a:nwCell>
      <a:tcStyle>
        <a:tcBdr/>
      </a:tcStyle>
    </a:nwCell>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0"/>
  </p:normalViewPr>
  <p:slideViewPr>
    <p:cSldViewPr snapToGrid="0">
      <p:cViewPr varScale="1">
        <p:scale>
          <a:sx n="75" d="100"/>
          <a:sy n="75" d="100"/>
        </p:scale>
        <p:origin x="48" y="43"/>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kola Antti" userId="65992f85-13c6-4cb4-8e3e-57db52c3c016" providerId="ADAL" clId="{14657613-BF8E-497F-890F-6160461880FA}"/>
    <pc:docChg chg="undo custSel addSld delSld modSld sldOrd modMainMaster">
      <pc:chgData name="Hakola Antti" userId="65992f85-13c6-4cb4-8e3e-57db52c3c016" providerId="ADAL" clId="{14657613-BF8E-497F-890F-6160461880FA}" dt="2025-03-26T05:58:27.104" v="12223" actId="20577"/>
      <pc:docMkLst>
        <pc:docMk/>
      </pc:docMkLst>
      <pc:sldChg chg="modSp mod">
        <pc:chgData name="Hakola Antti" userId="65992f85-13c6-4cb4-8e3e-57db52c3c016" providerId="ADAL" clId="{14657613-BF8E-497F-890F-6160461880FA}" dt="2025-03-14T07:41:01.469" v="52" actId="20577"/>
        <pc:sldMkLst>
          <pc:docMk/>
          <pc:sldMk cId="0" sldId="256"/>
        </pc:sldMkLst>
        <pc:spChg chg="mod">
          <ac:chgData name="Hakola Antti" userId="65992f85-13c6-4cb4-8e3e-57db52c3c016" providerId="ADAL" clId="{14657613-BF8E-497F-890F-6160461880FA}" dt="2025-03-14T07:40:29.960" v="1" actId="20577"/>
          <ac:spMkLst>
            <pc:docMk/>
            <pc:sldMk cId="0" sldId="256"/>
            <ac:spMk id="2" creationId="{00000000-0000-0000-0000-000000000000}"/>
          </ac:spMkLst>
        </pc:spChg>
        <pc:spChg chg="mod">
          <ac:chgData name="Hakola Antti" userId="65992f85-13c6-4cb4-8e3e-57db52c3c016" providerId="ADAL" clId="{14657613-BF8E-497F-890F-6160461880FA}" dt="2025-03-14T07:41:01.469" v="52" actId="20577"/>
          <ac:spMkLst>
            <pc:docMk/>
            <pc:sldMk cId="0" sldId="256"/>
            <ac:spMk id="6" creationId="{A17BFC62-E6B9-290F-4867-2D0577BC73BE}"/>
          </ac:spMkLst>
        </pc:spChg>
      </pc:sldChg>
      <pc:sldChg chg="del">
        <pc:chgData name="Hakola Antti" userId="65992f85-13c6-4cb4-8e3e-57db52c3c016" providerId="ADAL" clId="{14657613-BF8E-497F-890F-6160461880FA}" dt="2025-03-14T07:56:16.756" v="250" actId="47"/>
        <pc:sldMkLst>
          <pc:docMk/>
          <pc:sldMk cId="2852573517" sldId="302"/>
        </pc:sldMkLst>
      </pc:sldChg>
      <pc:sldChg chg="del">
        <pc:chgData name="Hakola Antti" userId="65992f85-13c6-4cb4-8e3e-57db52c3c016" providerId="ADAL" clId="{14657613-BF8E-497F-890F-6160461880FA}" dt="2025-03-14T08:14:06.452" v="1564" actId="47"/>
        <pc:sldMkLst>
          <pc:docMk/>
          <pc:sldMk cId="3913750046" sldId="303"/>
        </pc:sldMkLst>
      </pc:sldChg>
      <pc:sldChg chg="del">
        <pc:chgData name="Hakola Antti" userId="65992f85-13c6-4cb4-8e3e-57db52c3c016" providerId="ADAL" clId="{14657613-BF8E-497F-890F-6160461880FA}" dt="2025-03-14T08:25:19.063" v="1617" actId="47"/>
        <pc:sldMkLst>
          <pc:docMk/>
          <pc:sldMk cId="301951130" sldId="304"/>
        </pc:sldMkLst>
      </pc:sldChg>
      <pc:sldChg chg="del">
        <pc:chgData name="Hakola Antti" userId="65992f85-13c6-4cb4-8e3e-57db52c3c016" providerId="ADAL" clId="{14657613-BF8E-497F-890F-6160461880FA}" dt="2025-03-14T08:48:18.352" v="2316" actId="47"/>
        <pc:sldMkLst>
          <pc:docMk/>
          <pc:sldMk cId="515729538" sldId="305"/>
        </pc:sldMkLst>
      </pc:sldChg>
      <pc:sldChg chg="del">
        <pc:chgData name="Hakola Antti" userId="65992f85-13c6-4cb4-8e3e-57db52c3c016" providerId="ADAL" clId="{14657613-BF8E-497F-890F-6160461880FA}" dt="2025-03-14T08:40:23.504" v="2177" actId="47"/>
        <pc:sldMkLst>
          <pc:docMk/>
          <pc:sldMk cId="2499973930" sldId="306"/>
        </pc:sldMkLst>
      </pc:sldChg>
      <pc:sldChg chg="del">
        <pc:chgData name="Hakola Antti" userId="65992f85-13c6-4cb4-8e3e-57db52c3c016" providerId="ADAL" clId="{14657613-BF8E-497F-890F-6160461880FA}" dt="2025-03-14T08:47:27.871" v="2311" actId="47"/>
        <pc:sldMkLst>
          <pc:docMk/>
          <pc:sldMk cId="33484558" sldId="307"/>
        </pc:sldMkLst>
      </pc:sldChg>
      <pc:sldChg chg="del">
        <pc:chgData name="Hakola Antti" userId="65992f85-13c6-4cb4-8e3e-57db52c3c016" providerId="ADAL" clId="{14657613-BF8E-497F-890F-6160461880FA}" dt="2025-03-14T08:26:54.577" v="1653" actId="47"/>
        <pc:sldMkLst>
          <pc:docMk/>
          <pc:sldMk cId="1619821003" sldId="308"/>
        </pc:sldMkLst>
      </pc:sldChg>
      <pc:sldChg chg="addSp modSp del">
        <pc:chgData name="Hakola Antti" userId="65992f85-13c6-4cb4-8e3e-57db52c3c016" providerId="ADAL" clId="{14657613-BF8E-497F-890F-6160461880FA}" dt="2025-03-14T12:43:31.428" v="5764" actId="47"/>
        <pc:sldMkLst>
          <pc:docMk/>
          <pc:sldMk cId="2964274842" sldId="309"/>
        </pc:sldMkLst>
      </pc:sldChg>
      <pc:sldChg chg="del">
        <pc:chgData name="Hakola Antti" userId="65992f85-13c6-4cb4-8e3e-57db52c3c016" providerId="ADAL" clId="{14657613-BF8E-497F-890F-6160461880FA}" dt="2025-03-14T12:51:17.407" v="6102" actId="47"/>
        <pc:sldMkLst>
          <pc:docMk/>
          <pc:sldMk cId="4079734237" sldId="310"/>
        </pc:sldMkLst>
      </pc:sldChg>
      <pc:sldChg chg="del">
        <pc:chgData name="Hakola Antti" userId="65992f85-13c6-4cb4-8e3e-57db52c3c016" providerId="ADAL" clId="{14657613-BF8E-497F-890F-6160461880FA}" dt="2025-03-19T12:02:16.937" v="6370" actId="47"/>
        <pc:sldMkLst>
          <pc:docMk/>
          <pc:sldMk cId="718627304" sldId="311"/>
        </pc:sldMkLst>
      </pc:sldChg>
      <pc:sldChg chg="del">
        <pc:chgData name="Hakola Antti" userId="65992f85-13c6-4cb4-8e3e-57db52c3c016" providerId="ADAL" clId="{14657613-BF8E-497F-890F-6160461880FA}" dt="2025-03-19T16:33:27.768" v="7007" actId="47"/>
        <pc:sldMkLst>
          <pc:docMk/>
          <pc:sldMk cId="4185859846" sldId="312"/>
        </pc:sldMkLst>
      </pc:sldChg>
      <pc:sldChg chg="del">
        <pc:chgData name="Hakola Antti" userId="65992f85-13c6-4cb4-8e3e-57db52c3c016" providerId="ADAL" clId="{14657613-BF8E-497F-890F-6160461880FA}" dt="2025-03-19T16:51:47.274" v="7335" actId="47"/>
        <pc:sldMkLst>
          <pc:docMk/>
          <pc:sldMk cId="2273068497" sldId="313"/>
        </pc:sldMkLst>
      </pc:sldChg>
      <pc:sldChg chg="del">
        <pc:chgData name="Hakola Antti" userId="65992f85-13c6-4cb4-8e3e-57db52c3c016" providerId="ADAL" clId="{14657613-BF8E-497F-890F-6160461880FA}" dt="2025-03-19T16:51:48.801" v="7336" actId="47"/>
        <pc:sldMkLst>
          <pc:docMk/>
          <pc:sldMk cId="515912107" sldId="314"/>
        </pc:sldMkLst>
      </pc:sldChg>
      <pc:sldChg chg="del">
        <pc:chgData name="Hakola Antti" userId="65992f85-13c6-4cb4-8e3e-57db52c3c016" providerId="ADAL" clId="{14657613-BF8E-497F-890F-6160461880FA}" dt="2025-03-22T13:50:52.869" v="8483" actId="47"/>
        <pc:sldMkLst>
          <pc:docMk/>
          <pc:sldMk cId="3026814867" sldId="315"/>
        </pc:sldMkLst>
      </pc:sldChg>
      <pc:sldChg chg="del">
        <pc:chgData name="Hakola Antti" userId="65992f85-13c6-4cb4-8e3e-57db52c3c016" providerId="ADAL" clId="{14657613-BF8E-497F-890F-6160461880FA}" dt="2025-03-22T14:05:17.272" v="9038" actId="47"/>
        <pc:sldMkLst>
          <pc:docMk/>
          <pc:sldMk cId="3501017937" sldId="316"/>
        </pc:sldMkLst>
      </pc:sldChg>
      <pc:sldChg chg="del">
        <pc:chgData name="Hakola Antti" userId="65992f85-13c6-4cb4-8e3e-57db52c3c016" providerId="ADAL" clId="{14657613-BF8E-497F-890F-6160461880FA}" dt="2025-03-22T14:05:23.262" v="9039" actId="47"/>
        <pc:sldMkLst>
          <pc:docMk/>
          <pc:sldMk cId="2982588935" sldId="317"/>
        </pc:sldMkLst>
      </pc:sldChg>
      <pc:sldChg chg="del">
        <pc:chgData name="Hakola Antti" userId="65992f85-13c6-4cb4-8e3e-57db52c3c016" providerId="ADAL" clId="{14657613-BF8E-497F-890F-6160461880FA}" dt="2025-03-22T14:05:27.185" v="9040" actId="47"/>
        <pc:sldMkLst>
          <pc:docMk/>
          <pc:sldMk cId="2706164971" sldId="318"/>
        </pc:sldMkLst>
      </pc:sldChg>
      <pc:sldChg chg="del">
        <pc:chgData name="Hakola Antti" userId="65992f85-13c6-4cb4-8e3e-57db52c3c016" providerId="ADAL" clId="{14657613-BF8E-497F-890F-6160461880FA}" dt="2025-03-22T14:12:54.413" v="9146" actId="47"/>
        <pc:sldMkLst>
          <pc:docMk/>
          <pc:sldMk cId="3524206293" sldId="319"/>
        </pc:sldMkLst>
      </pc:sldChg>
      <pc:sldChg chg="del">
        <pc:chgData name="Hakola Antti" userId="65992f85-13c6-4cb4-8e3e-57db52c3c016" providerId="ADAL" clId="{14657613-BF8E-497F-890F-6160461880FA}" dt="2025-03-22T14:13:34.101" v="9152" actId="47"/>
        <pc:sldMkLst>
          <pc:docMk/>
          <pc:sldMk cId="3880125821" sldId="320"/>
        </pc:sldMkLst>
      </pc:sldChg>
      <pc:sldChg chg="del">
        <pc:chgData name="Hakola Antti" userId="65992f85-13c6-4cb4-8e3e-57db52c3c016" providerId="ADAL" clId="{14657613-BF8E-497F-890F-6160461880FA}" dt="2025-03-22T14:14:52.478" v="9155" actId="47"/>
        <pc:sldMkLst>
          <pc:docMk/>
          <pc:sldMk cId="3497435343" sldId="321"/>
        </pc:sldMkLst>
      </pc:sldChg>
      <pc:sldChg chg="del">
        <pc:chgData name="Hakola Antti" userId="65992f85-13c6-4cb4-8e3e-57db52c3c016" providerId="ADAL" clId="{14657613-BF8E-497F-890F-6160461880FA}" dt="2025-03-23T17:30:53.496" v="9661" actId="47"/>
        <pc:sldMkLst>
          <pc:docMk/>
          <pc:sldMk cId="3198202900" sldId="322"/>
        </pc:sldMkLst>
      </pc:sldChg>
      <pc:sldChg chg="del">
        <pc:chgData name="Hakola Antti" userId="65992f85-13c6-4cb4-8e3e-57db52c3c016" providerId="ADAL" clId="{14657613-BF8E-497F-890F-6160461880FA}" dt="2025-03-22T14:14:49.617" v="9154" actId="47"/>
        <pc:sldMkLst>
          <pc:docMk/>
          <pc:sldMk cId="2680004314" sldId="323"/>
        </pc:sldMkLst>
      </pc:sldChg>
      <pc:sldChg chg="del">
        <pc:chgData name="Hakola Antti" userId="65992f85-13c6-4cb4-8e3e-57db52c3c016" providerId="ADAL" clId="{14657613-BF8E-497F-890F-6160461880FA}" dt="2025-03-22T14:12:53.149" v="9145" actId="47"/>
        <pc:sldMkLst>
          <pc:docMk/>
          <pc:sldMk cId="4252701634" sldId="324"/>
        </pc:sldMkLst>
      </pc:sldChg>
      <pc:sldChg chg="del">
        <pc:chgData name="Hakola Antti" userId="65992f85-13c6-4cb4-8e3e-57db52c3c016" providerId="ADAL" clId="{14657613-BF8E-497F-890F-6160461880FA}" dt="2025-03-14T08:40:24.436" v="2178" actId="47"/>
        <pc:sldMkLst>
          <pc:docMk/>
          <pc:sldMk cId="4054621561" sldId="325"/>
        </pc:sldMkLst>
      </pc:sldChg>
      <pc:sldChg chg="del">
        <pc:chgData name="Hakola Antti" userId="65992f85-13c6-4cb4-8e3e-57db52c3c016" providerId="ADAL" clId="{14657613-BF8E-497F-890F-6160461880FA}" dt="2025-03-19T16:33:30.074" v="7008" actId="47"/>
        <pc:sldMkLst>
          <pc:docMk/>
          <pc:sldMk cId="898365212" sldId="326"/>
        </pc:sldMkLst>
      </pc:sldChg>
      <pc:sldChg chg="delSp new del mod">
        <pc:chgData name="Hakola Antti" userId="65992f85-13c6-4cb4-8e3e-57db52c3c016" providerId="ADAL" clId="{14657613-BF8E-497F-890F-6160461880FA}" dt="2025-03-14T07:45:02.546" v="72" actId="2696"/>
        <pc:sldMkLst>
          <pc:docMk/>
          <pc:sldMk cId="2050839099" sldId="327"/>
        </pc:sldMkLst>
      </pc:sldChg>
      <pc:sldChg chg="addSp delSp modSp new mod modAnim">
        <pc:chgData name="Hakola Antti" userId="65992f85-13c6-4cb4-8e3e-57db52c3c016" providerId="ADAL" clId="{14657613-BF8E-497F-890F-6160461880FA}" dt="2025-03-26T05:15:21.151" v="11987"/>
        <pc:sldMkLst>
          <pc:docMk/>
          <pc:sldMk cId="1534921725" sldId="328"/>
        </pc:sldMkLst>
        <pc:spChg chg="add mod">
          <ac:chgData name="Hakola Antti" userId="65992f85-13c6-4cb4-8e3e-57db52c3c016" providerId="ADAL" clId="{14657613-BF8E-497F-890F-6160461880FA}" dt="2025-03-14T07:45:18.567" v="74"/>
          <ac:spMkLst>
            <pc:docMk/>
            <pc:sldMk cId="1534921725" sldId="328"/>
            <ac:spMk id="5" creationId="{46D8E332-C0DB-E0D8-5B4D-828383A20D23}"/>
          </ac:spMkLst>
        </pc:spChg>
        <pc:spChg chg="add mod">
          <ac:chgData name="Hakola Antti" userId="65992f85-13c6-4cb4-8e3e-57db52c3c016" providerId="ADAL" clId="{14657613-BF8E-497F-890F-6160461880FA}" dt="2025-03-14T07:51:48.732" v="121" actId="20577"/>
          <ac:spMkLst>
            <pc:docMk/>
            <pc:sldMk cId="1534921725" sldId="328"/>
            <ac:spMk id="6" creationId="{19D4076F-4342-7155-F5D0-527655188FC6}"/>
          </ac:spMkLst>
        </pc:spChg>
        <pc:spChg chg="add mod">
          <ac:chgData name="Hakola Antti" userId="65992f85-13c6-4cb4-8e3e-57db52c3c016" providerId="ADAL" clId="{14657613-BF8E-497F-890F-6160461880FA}" dt="2025-03-14T07:56:12.332" v="249" actId="1076"/>
          <ac:spMkLst>
            <pc:docMk/>
            <pc:sldMk cId="1534921725" sldId="328"/>
            <ac:spMk id="7" creationId="{BC3E113C-35B0-856A-5C9D-89690DE58BFA}"/>
          </ac:spMkLst>
        </pc:spChg>
      </pc:sldChg>
      <pc:sldChg chg="addSp delSp modSp new mod modAnim">
        <pc:chgData name="Hakola Antti" userId="65992f85-13c6-4cb4-8e3e-57db52c3c016" providerId="ADAL" clId="{14657613-BF8E-497F-890F-6160461880FA}" dt="2025-03-26T05:15:27.030" v="11988"/>
        <pc:sldMkLst>
          <pc:docMk/>
          <pc:sldMk cId="1899700390" sldId="329"/>
        </pc:sldMkLst>
        <pc:spChg chg="add mod">
          <ac:chgData name="Hakola Antti" userId="65992f85-13c6-4cb4-8e3e-57db52c3c016" providerId="ADAL" clId="{14657613-BF8E-497F-890F-6160461880FA}" dt="2025-03-14T07:56:43.580" v="284" actId="20577"/>
          <ac:spMkLst>
            <pc:docMk/>
            <pc:sldMk cId="1899700390" sldId="329"/>
            <ac:spMk id="5" creationId="{49253C7C-0971-18BD-985E-7FB0EECD73F1}"/>
          </ac:spMkLst>
        </pc:spChg>
        <pc:spChg chg="add mod">
          <ac:chgData name="Hakola Antti" userId="65992f85-13c6-4cb4-8e3e-57db52c3c016" providerId="ADAL" clId="{14657613-BF8E-497F-890F-6160461880FA}" dt="2025-03-14T08:13:54.968" v="1561" actId="113"/>
          <ac:spMkLst>
            <pc:docMk/>
            <pc:sldMk cId="1899700390" sldId="329"/>
            <ac:spMk id="6" creationId="{DE0EC9D7-4BA1-AD0D-7D3A-3EBB4537A0E4}"/>
          </ac:spMkLst>
        </pc:spChg>
      </pc:sldChg>
      <pc:sldChg chg="addSp delSp modSp new mod ord">
        <pc:chgData name="Hakola Antti" userId="65992f85-13c6-4cb4-8e3e-57db52c3c016" providerId="ADAL" clId="{14657613-BF8E-497F-890F-6160461880FA}" dt="2025-03-24T15:24:59.137" v="11221"/>
        <pc:sldMkLst>
          <pc:docMk/>
          <pc:sldMk cId="399035088" sldId="330"/>
        </pc:sldMkLst>
        <pc:spChg chg="add mod">
          <ac:chgData name="Hakola Antti" userId="65992f85-13c6-4cb4-8e3e-57db52c3c016" providerId="ADAL" clId="{14657613-BF8E-497F-890F-6160461880FA}" dt="2025-03-19T12:00:20.158" v="6366" actId="20577"/>
          <ac:spMkLst>
            <pc:docMk/>
            <pc:sldMk cId="399035088" sldId="330"/>
            <ac:spMk id="5" creationId="{3A2D0D89-6004-15C5-999D-33D78387940A}"/>
          </ac:spMkLst>
        </pc:spChg>
        <pc:spChg chg="add mod">
          <ac:chgData name="Hakola Antti" userId="65992f85-13c6-4cb4-8e3e-57db52c3c016" providerId="ADAL" clId="{14657613-BF8E-497F-890F-6160461880FA}" dt="2025-03-14T08:22:09.439" v="1565"/>
          <ac:spMkLst>
            <pc:docMk/>
            <pc:sldMk cId="399035088" sldId="330"/>
            <ac:spMk id="7" creationId="{C6901894-E720-42BE-E77C-341B1FD3694A}"/>
          </ac:spMkLst>
        </pc:spChg>
        <pc:graphicFrameChg chg="add mod modGraphic">
          <ac:chgData name="Hakola Antti" userId="65992f85-13c6-4cb4-8e3e-57db52c3c016" providerId="ADAL" clId="{14657613-BF8E-497F-890F-6160461880FA}" dt="2025-03-14T08:25:08.577" v="1616" actId="1076"/>
          <ac:graphicFrameMkLst>
            <pc:docMk/>
            <pc:sldMk cId="399035088" sldId="330"/>
            <ac:graphicFrameMk id="6" creationId="{6446B9BB-1DF3-0F5A-045D-398703E8437B}"/>
          </ac:graphicFrameMkLst>
        </pc:graphicFrameChg>
      </pc:sldChg>
      <pc:sldChg chg="addSp delSp modSp new mod">
        <pc:chgData name="Hakola Antti" userId="65992f85-13c6-4cb4-8e3e-57db52c3c016" providerId="ADAL" clId="{14657613-BF8E-497F-890F-6160461880FA}" dt="2025-03-19T12:08:02.074" v="6371" actId="115"/>
        <pc:sldMkLst>
          <pc:docMk/>
          <pc:sldMk cId="2903620019" sldId="331"/>
        </pc:sldMkLst>
        <pc:spChg chg="add mod">
          <ac:chgData name="Hakola Antti" userId="65992f85-13c6-4cb4-8e3e-57db52c3c016" providerId="ADAL" clId="{14657613-BF8E-497F-890F-6160461880FA}" dt="2025-03-14T08:25:35.729" v="1620"/>
          <ac:spMkLst>
            <pc:docMk/>
            <pc:sldMk cId="2903620019" sldId="331"/>
            <ac:spMk id="5" creationId="{5DB5566B-7E79-8747-AABD-7DA68C5AC16C}"/>
          </ac:spMkLst>
        </pc:spChg>
        <pc:spChg chg="add mod">
          <ac:chgData name="Hakola Antti" userId="65992f85-13c6-4cb4-8e3e-57db52c3c016" providerId="ADAL" clId="{14657613-BF8E-497F-890F-6160461880FA}" dt="2025-03-19T12:08:02.074" v="6371" actId="115"/>
          <ac:spMkLst>
            <pc:docMk/>
            <pc:sldMk cId="2903620019" sldId="331"/>
            <ac:spMk id="7" creationId="{E1E5C025-A058-CFEB-A4C2-986EF202ACB8}"/>
          </ac:spMkLst>
        </pc:spChg>
        <pc:graphicFrameChg chg="add mod">
          <ac:chgData name="Hakola Antti" userId="65992f85-13c6-4cb4-8e3e-57db52c3c016" providerId="ADAL" clId="{14657613-BF8E-497F-890F-6160461880FA}" dt="2025-03-14T08:25:35.729" v="1620"/>
          <ac:graphicFrameMkLst>
            <pc:docMk/>
            <pc:sldMk cId="2903620019" sldId="331"/>
            <ac:graphicFrameMk id="6" creationId="{264D4B97-9F2D-335E-0578-88A245020798}"/>
          </ac:graphicFrameMkLst>
        </pc:graphicFrameChg>
      </pc:sldChg>
      <pc:sldChg chg="addSp delSp modSp new mod">
        <pc:chgData name="Hakola Antti" userId="65992f85-13c6-4cb4-8e3e-57db52c3c016" providerId="ADAL" clId="{14657613-BF8E-497F-890F-6160461880FA}" dt="2025-03-24T15:34:28.484" v="11335" actId="14100"/>
        <pc:sldMkLst>
          <pc:docMk/>
          <pc:sldMk cId="2788633622" sldId="332"/>
        </pc:sldMkLst>
        <pc:spChg chg="add mod">
          <ac:chgData name="Hakola Antti" userId="65992f85-13c6-4cb4-8e3e-57db52c3c016" providerId="ADAL" clId="{14657613-BF8E-497F-890F-6160461880FA}" dt="2025-03-24T15:34:18.348" v="11324" actId="1076"/>
          <ac:spMkLst>
            <pc:docMk/>
            <pc:sldMk cId="2788633622" sldId="332"/>
            <ac:spMk id="2" creationId="{FE59FFBD-7804-0C49-02C2-39864CD0288C}"/>
          </ac:spMkLst>
        </pc:spChg>
        <pc:spChg chg="add mod">
          <ac:chgData name="Hakola Antti" userId="65992f85-13c6-4cb4-8e3e-57db52c3c016" providerId="ADAL" clId="{14657613-BF8E-497F-890F-6160461880FA}" dt="2025-03-24T15:34:28.484" v="11335" actId="14100"/>
          <ac:spMkLst>
            <pc:docMk/>
            <pc:sldMk cId="2788633622" sldId="332"/>
            <ac:spMk id="5" creationId="{86DD26EF-73C9-FA15-A168-6974669EAE6B}"/>
          </ac:spMkLst>
        </pc:spChg>
        <pc:spChg chg="add mod">
          <ac:chgData name="Hakola Antti" userId="65992f85-13c6-4cb4-8e3e-57db52c3c016" providerId="ADAL" clId="{14657613-BF8E-497F-890F-6160461880FA}" dt="2025-03-24T15:26:57.743" v="11267" actId="6549"/>
          <ac:spMkLst>
            <pc:docMk/>
            <pc:sldMk cId="2788633622" sldId="332"/>
            <ac:spMk id="6" creationId="{D85E271E-68E8-6D14-0934-3EBE0F3B9170}"/>
          </ac:spMkLst>
        </pc:spChg>
        <pc:spChg chg="add mod">
          <ac:chgData name="Hakola Antti" userId="65992f85-13c6-4cb4-8e3e-57db52c3c016" providerId="ADAL" clId="{14657613-BF8E-497F-890F-6160461880FA}" dt="2025-03-14T08:40:18.138" v="2176" actId="20577"/>
          <ac:spMkLst>
            <pc:docMk/>
            <pc:sldMk cId="2788633622" sldId="332"/>
            <ac:spMk id="7" creationId="{D15DF00C-9A8B-81AB-5FAD-9BF0621BC6FD}"/>
          </ac:spMkLst>
        </pc:spChg>
      </pc:sldChg>
      <pc:sldChg chg="addSp delSp modSp new mod">
        <pc:chgData name="Hakola Antti" userId="65992f85-13c6-4cb4-8e3e-57db52c3c016" providerId="ADAL" clId="{14657613-BF8E-497F-890F-6160461880FA}" dt="2025-03-22T13:44:28.888" v="8475" actId="6549"/>
        <pc:sldMkLst>
          <pc:docMk/>
          <pc:sldMk cId="937758563" sldId="333"/>
        </pc:sldMkLst>
        <pc:spChg chg="add mod">
          <ac:chgData name="Hakola Antti" userId="65992f85-13c6-4cb4-8e3e-57db52c3c016" providerId="ADAL" clId="{14657613-BF8E-497F-890F-6160461880FA}" dt="2025-03-14T08:46:05.583" v="2280" actId="1076"/>
          <ac:spMkLst>
            <pc:docMk/>
            <pc:sldMk cId="937758563" sldId="333"/>
            <ac:spMk id="5" creationId="{7CC00C23-3467-95BC-8094-AD96DD433932}"/>
          </ac:spMkLst>
        </pc:spChg>
        <pc:spChg chg="mod">
          <ac:chgData name="Hakola Antti" userId="65992f85-13c6-4cb4-8e3e-57db52c3c016" providerId="ADAL" clId="{14657613-BF8E-497F-890F-6160461880FA}" dt="2025-03-14T08:46:29.951" v="2307" actId="14100"/>
          <ac:spMkLst>
            <pc:docMk/>
            <pc:sldMk cId="937758563" sldId="333"/>
            <ac:spMk id="6" creationId="{215F3355-4ABE-06C0-2972-3E70D741422B}"/>
          </ac:spMkLst>
        </pc:spChg>
        <pc:spChg chg="add mod">
          <ac:chgData name="Hakola Antti" userId="65992f85-13c6-4cb4-8e3e-57db52c3c016" providerId="ADAL" clId="{14657613-BF8E-497F-890F-6160461880FA}" dt="2025-03-14T08:43:17.434" v="2181"/>
          <ac:spMkLst>
            <pc:docMk/>
            <pc:sldMk cId="937758563" sldId="333"/>
            <ac:spMk id="10" creationId="{C2BA30BB-94AA-4AC7-04E8-0A92DD05938C}"/>
          </ac:spMkLst>
        </pc:spChg>
        <pc:spChg chg="add mod">
          <ac:chgData name="Hakola Antti" userId="65992f85-13c6-4cb4-8e3e-57db52c3c016" providerId="ADAL" clId="{14657613-BF8E-497F-890F-6160461880FA}" dt="2025-03-14T08:43:17.434" v="2181"/>
          <ac:spMkLst>
            <pc:docMk/>
            <pc:sldMk cId="937758563" sldId="333"/>
            <ac:spMk id="11" creationId="{901DFBE9-85CB-1A3C-D8B1-9B9FF5FDE18A}"/>
          </ac:spMkLst>
        </pc:spChg>
        <pc:spChg chg="add mod">
          <ac:chgData name="Hakola Antti" userId="65992f85-13c6-4cb4-8e3e-57db52c3c016" providerId="ADAL" clId="{14657613-BF8E-497F-890F-6160461880FA}" dt="2025-03-14T08:43:17.434" v="2181"/>
          <ac:spMkLst>
            <pc:docMk/>
            <pc:sldMk cId="937758563" sldId="333"/>
            <ac:spMk id="12" creationId="{757E05B0-0140-6483-BD3F-32E29BB179C6}"/>
          </ac:spMkLst>
        </pc:spChg>
        <pc:spChg chg="add mod">
          <ac:chgData name="Hakola Antti" userId="65992f85-13c6-4cb4-8e3e-57db52c3c016" providerId="ADAL" clId="{14657613-BF8E-497F-890F-6160461880FA}" dt="2025-03-14T08:43:17.434" v="2181"/>
          <ac:spMkLst>
            <pc:docMk/>
            <pc:sldMk cId="937758563" sldId="333"/>
            <ac:spMk id="13" creationId="{7FA03311-F0FE-EAAC-4B3A-1E6E55878DF4}"/>
          </ac:spMkLst>
        </pc:spChg>
        <pc:spChg chg="add mod">
          <ac:chgData name="Hakola Antti" userId="65992f85-13c6-4cb4-8e3e-57db52c3c016" providerId="ADAL" clId="{14657613-BF8E-497F-890F-6160461880FA}" dt="2025-03-14T08:43:17.434" v="2181"/>
          <ac:spMkLst>
            <pc:docMk/>
            <pc:sldMk cId="937758563" sldId="333"/>
            <ac:spMk id="15" creationId="{BC398626-171E-D37B-28FD-92DD9B122156}"/>
          </ac:spMkLst>
        </pc:spChg>
        <pc:spChg chg="add mod">
          <ac:chgData name="Hakola Antti" userId="65992f85-13c6-4cb4-8e3e-57db52c3c016" providerId="ADAL" clId="{14657613-BF8E-497F-890F-6160461880FA}" dt="2025-03-14T08:43:17.434" v="2181"/>
          <ac:spMkLst>
            <pc:docMk/>
            <pc:sldMk cId="937758563" sldId="333"/>
            <ac:spMk id="18" creationId="{F79BE57A-46E2-7D1F-4286-1DB99B39439B}"/>
          </ac:spMkLst>
        </pc:spChg>
        <pc:spChg chg="add mod">
          <ac:chgData name="Hakola Antti" userId="65992f85-13c6-4cb4-8e3e-57db52c3c016" providerId="ADAL" clId="{14657613-BF8E-497F-890F-6160461880FA}" dt="2025-03-14T08:43:17.434" v="2181"/>
          <ac:spMkLst>
            <pc:docMk/>
            <pc:sldMk cId="937758563" sldId="333"/>
            <ac:spMk id="19" creationId="{8AEEF460-79DE-2D4F-1331-2D588B87072F}"/>
          </ac:spMkLst>
        </pc:spChg>
        <pc:spChg chg="add mod">
          <ac:chgData name="Hakola Antti" userId="65992f85-13c6-4cb4-8e3e-57db52c3c016" providerId="ADAL" clId="{14657613-BF8E-497F-890F-6160461880FA}" dt="2025-03-14T08:43:17.434" v="2181"/>
          <ac:spMkLst>
            <pc:docMk/>
            <pc:sldMk cId="937758563" sldId="333"/>
            <ac:spMk id="21" creationId="{4FE51EC0-F81F-21FB-65B8-CFDB02866352}"/>
          </ac:spMkLst>
        </pc:spChg>
        <pc:spChg chg="add mod">
          <ac:chgData name="Hakola Antti" userId="65992f85-13c6-4cb4-8e3e-57db52c3c016" providerId="ADAL" clId="{14657613-BF8E-497F-890F-6160461880FA}" dt="2025-03-14T08:43:17.434" v="2181"/>
          <ac:spMkLst>
            <pc:docMk/>
            <pc:sldMk cId="937758563" sldId="333"/>
            <ac:spMk id="24" creationId="{E08C6175-06AC-2FE7-11C5-055326DA6A8F}"/>
          </ac:spMkLst>
        </pc:spChg>
        <pc:spChg chg="add mod">
          <ac:chgData name="Hakola Antti" userId="65992f85-13c6-4cb4-8e3e-57db52c3c016" providerId="ADAL" clId="{14657613-BF8E-497F-890F-6160461880FA}" dt="2025-03-22T13:44:28.888" v="8475" actId="6549"/>
          <ac:spMkLst>
            <pc:docMk/>
            <pc:sldMk cId="937758563" sldId="333"/>
            <ac:spMk id="25" creationId="{4C8838F0-7F69-347C-5603-5DDC9097D86B}"/>
          </ac:spMkLst>
        </pc:spChg>
      </pc:sldChg>
      <pc:sldChg chg="addSp delSp modSp new mod">
        <pc:chgData name="Hakola Antti" userId="65992f85-13c6-4cb4-8e3e-57db52c3c016" providerId="ADAL" clId="{14657613-BF8E-497F-890F-6160461880FA}" dt="2025-03-24T15:31:24.862" v="11318" actId="1076"/>
        <pc:sldMkLst>
          <pc:docMk/>
          <pc:sldMk cId="1348852245" sldId="334"/>
        </pc:sldMkLst>
        <pc:spChg chg="add mod">
          <ac:chgData name="Hakola Antti" userId="65992f85-13c6-4cb4-8e3e-57db52c3c016" providerId="ADAL" clId="{14657613-BF8E-497F-890F-6160461880FA}" dt="2025-03-14T08:47:10.124" v="2310"/>
          <ac:spMkLst>
            <pc:docMk/>
            <pc:sldMk cId="1348852245" sldId="334"/>
            <ac:spMk id="5" creationId="{077EE05A-A692-D71C-A053-7A13DCC4A869}"/>
          </ac:spMkLst>
        </pc:spChg>
        <pc:spChg chg="add mod">
          <ac:chgData name="Hakola Antti" userId="65992f85-13c6-4cb4-8e3e-57db52c3c016" providerId="ADAL" clId="{14657613-BF8E-497F-890F-6160461880FA}" dt="2025-03-24T15:29:36.626" v="11286" actId="14100"/>
          <ac:spMkLst>
            <pc:docMk/>
            <pc:sldMk cId="1348852245" sldId="334"/>
            <ac:spMk id="6" creationId="{7FF182D9-F597-4D5B-31EF-6C44274A30A4}"/>
          </ac:spMkLst>
        </pc:spChg>
        <pc:spChg chg="mod">
          <ac:chgData name="Hakola Antti" userId="65992f85-13c6-4cb4-8e3e-57db52c3c016" providerId="ADAL" clId="{14657613-BF8E-497F-890F-6160461880FA}" dt="2025-03-24T15:28:34.708" v="11271"/>
          <ac:spMkLst>
            <pc:docMk/>
            <pc:sldMk cId="1348852245" sldId="334"/>
            <ac:spMk id="8" creationId="{79376199-67C8-DA45-1415-FF6205C71B1D}"/>
          </ac:spMkLst>
        </pc:spChg>
        <pc:spChg chg="mod">
          <ac:chgData name="Hakola Antti" userId="65992f85-13c6-4cb4-8e3e-57db52c3c016" providerId="ADAL" clId="{14657613-BF8E-497F-890F-6160461880FA}" dt="2025-03-24T15:28:34.708" v="11271"/>
          <ac:spMkLst>
            <pc:docMk/>
            <pc:sldMk cId="1348852245" sldId="334"/>
            <ac:spMk id="11" creationId="{E79E3EC1-017C-E9EB-9FAE-2996FD2E6114}"/>
          </ac:spMkLst>
        </pc:spChg>
        <pc:spChg chg="mod">
          <ac:chgData name="Hakola Antti" userId="65992f85-13c6-4cb4-8e3e-57db52c3c016" providerId="ADAL" clId="{14657613-BF8E-497F-890F-6160461880FA}" dt="2025-03-24T15:28:34.708" v="11271"/>
          <ac:spMkLst>
            <pc:docMk/>
            <pc:sldMk cId="1348852245" sldId="334"/>
            <ac:spMk id="14" creationId="{4A471BAB-558D-85A1-23A0-5A7FC86DBBCB}"/>
          </ac:spMkLst>
        </pc:spChg>
        <pc:spChg chg="add mod">
          <ac:chgData name="Hakola Antti" userId="65992f85-13c6-4cb4-8e3e-57db52c3c016" providerId="ADAL" clId="{14657613-BF8E-497F-890F-6160461880FA}" dt="2025-03-24T15:31:11.712" v="11315" actId="255"/>
          <ac:spMkLst>
            <pc:docMk/>
            <pc:sldMk cId="1348852245" sldId="334"/>
            <ac:spMk id="15" creationId="{CDA2ACE9-84E4-D0E6-DACF-64AB8C16A9AB}"/>
          </ac:spMkLst>
        </pc:spChg>
        <pc:spChg chg="add mod">
          <ac:chgData name="Hakola Antti" userId="65992f85-13c6-4cb4-8e3e-57db52c3c016" providerId="ADAL" clId="{14657613-BF8E-497F-890F-6160461880FA}" dt="2025-03-24T15:31:11.712" v="11315" actId="255"/>
          <ac:spMkLst>
            <pc:docMk/>
            <pc:sldMk cId="1348852245" sldId="334"/>
            <ac:spMk id="16" creationId="{0490B0D0-5082-F653-6E60-8835C7CC9C20}"/>
          </ac:spMkLst>
        </pc:spChg>
        <pc:spChg chg="add mod">
          <ac:chgData name="Hakola Antti" userId="65992f85-13c6-4cb4-8e3e-57db52c3c016" providerId="ADAL" clId="{14657613-BF8E-497F-890F-6160461880FA}" dt="2025-03-24T15:28:34.708" v="11271"/>
          <ac:spMkLst>
            <pc:docMk/>
            <pc:sldMk cId="1348852245" sldId="334"/>
            <ac:spMk id="17" creationId="{358901ED-41E1-3D35-BCEC-06D03891859B}"/>
          </ac:spMkLst>
        </pc:spChg>
        <pc:spChg chg="add mod">
          <ac:chgData name="Hakola Antti" userId="65992f85-13c6-4cb4-8e3e-57db52c3c016" providerId="ADAL" clId="{14657613-BF8E-497F-890F-6160461880FA}" dt="2025-03-24T15:28:34.708" v="11271"/>
          <ac:spMkLst>
            <pc:docMk/>
            <pc:sldMk cId="1348852245" sldId="334"/>
            <ac:spMk id="18" creationId="{A12669F3-A1A3-9205-8431-AF67BB0D5DC9}"/>
          </ac:spMkLst>
        </pc:spChg>
        <pc:spChg chg="add mod">
          <ac:chgData name="Hakola Antti" userId="65992f85-13c6-4cb4-8e3e-57db52c3c016" providerId="ADAL" clId="{14657613-BF8E-497F-890F-6160461880FA}" dt="2025-03-24T15:28:34.708" v="11271"/>
          <ac:spMkLst>
            <pc:docMk/>
            <pc:sldMk cId="1348852245" sldId="334"/>
            <ac:spMk id="19" creationId="{E599B191-29B4-71B8-3407-B29A1D7D0380}"/>
          </ac:spMkLst>
        </pc:spChg>
        <pc:spChg chg="add mod">
          <ac:chgData name="Hakola Antti" userId="65992f85-13c6-4cb4-8e3e-57db52c3c016" providerId="ADAL" clId="{14657613-BF8E-497F-890F-6160461880FA}" dt="2025-03-24T15:28:34.708" v="11271"/>
          <ac:spMkLst>
            <pc:docMk/>
            <pc:sldMk cId="1348852245" sldId="334"/>
            <ac:spMk id="24" creationId="{474965C4-E191-B4BA-79CF-CCF539D54EFC}"/>
          </ac:spMkLst>
        </pc:spChg>
        <pc:spChg chg="add mod">
          <ac:chgData name="Hakola Antti" userId="65992f85-13c6-4cb4-8e3e-57db52c3c016" providerId="ADAL" clId="{14657613-BF8E-497F-890F-6160461880FA}" dt="2025-03-24T15:31:24.862" v="11318" actId="1076"/>
          <ac:spMkLst>
            <pc:docMk/>
            <pc:sldMk cId="1348852245" sldId="334"/>
            <ac:spMk id="31" creationId="{FC1428F1-1756-41E7-AC15-6483EA7EA32F}"/>
          </ac:spMkLst>
        </pc:spChg>
        <pc:picChg chg="mod">
          <ac:chgData name="Hakola Antti" userId="65992f85-13c6-4cb4-8e3e-57db52c3c016" providerId="ADAL" clId="{14657613-BF8E-497F-890F-6160461880FA}" dt="2025-03-24T15:28:34.708" v="11271"/>
          <ac:picMkLst>
            <pc:docMk/>
            <pc:sldMk cId="1348852245" sldId="334"/>
            <ac:picMk id="10" creationId="{4790B139-7A0E-D4C5-8625-4425B20C7E08}"/>
          </ac:picMkLst>
        </pc:picChg>
        <pc:picChg chg="add mod">
          <ac:chgData name="Hakola Antti" userId="65992f85-13c6-4cb4-8e3e-57db52c3c016" providerId="ADAL" clId="{14657613-BF8E-497F-890F-6160461880FA}" dt="2025-03-24T15:31:21.004" v="11317" actId="1076"/>
          <ac:picMkLst>
            <pc:docMk/>
            <pc:sldMk cId="1348852245" sldId="334"/>
            <ac:picMk id="30" creationId="{95438BC4-935F-175E-CA80-0A226632FFEF}"/>
          </ac:picMkLst>
        </pc:picChg>
      </pc:sldChg>
      <pc:sldChg chg="addSp delSp modSp new mod">
        <pc:chgData name="Hakola Antti" userId="65992f85-13c6-4cb4-8e3e-57db52c3c016" providerId="ADAL" clId="{14657613-BF8E-497F-890F-6160461880FA}" dt="2025-03-19T12:18:51.572" v="6545" actId="20577"/>
        <pc:sldMkLst>
          <pc:docMk/>
          <pc:sldMk cId="16797876" sldId="335"/>
        </pc:sldMkLst>
        <pc:spChg chg="add mod">
          <ac:chgData name="Hakola Antti" userId="65992f85-13c6-4cb4-8e3e-57db52c3c016" providerId="ADAL" clId="{14657613-BF8E-497F-890F-6160461880FA}" dt="2025-03-14T08:47:55.089" v="2314"/>
          <ac:spMkLst>
            <pc:docMk/>
            <pc:sldMk cId="16797876" sldId="335"/>
            <ac:spMk id="5" creationId="{7B5DD14B-C2C9-D176-9043-FB156BC4108E}"/>
          </ac:spMkLst>
        </pc:spChg>
        <pc:graphicFrameChg chg="add mod modGraphic">
          <ac:chgData name="Hakola Antti" userId="65992f85-13c6-4cb4-8e3e-57db52c3c016" providerId="ADAL" clId="{14657613-BF8E-497F-890F-6160461880FA}" dt="2025-03-19T12:18:51.572" v="6545" actId="20577"/>
          <ac:graphicFrameMkLst>
            <pc:docMk/>
            <pc:sldMk cId="16797876" sldId="335"/>
            <ac:graphicFrameMk id="6" creationId="{FAA8A6D9-05F2-8323-F77A-92561A0ED1E5}"/>
          </ac:graphicFrameMkLst>
        </pc:graphicFrameChg>
      </pc:sldChg>
      <pc:sldChg chg="addSp delSp modSp new mod modAnim">
        <pc:chgData name="Hakola Antti" userId="65992f85-13c6-4cb4-8e3e-57db52c3c016" providerId="ADAL" clId="{14657613-BF8E-497F-890F-6160461880FA}" dt="2025-03-26T05:15:37.091" v="11989"/>
        <pc:sldMkLst>
          <pc:docMk/>
          <pc:sldMk cId="600648023" sldId="336"/>
        </pc:sldMkLst>
        <pc:spChg chg="add mod">
          <ac:chgData name="Hakola Antti" userId="65992f85-13c6-4cb4-8e3e-57db52c3c016" providerId="ADAL" clId="{14657613-BF8E-497F-890F-6160461880FA}" dt="2025-03-22T13:27:51.354" v="8288" actId="14100"/>
          <ac:spMkLst>
            <pc:docMk/>
            <pc:sldMk cId="600648023" sldId="336"/>
            <ac:spMk id="5" creationId="{C65DA68D-143B-1379-3E12-E5994BECD7A4}"/>
          </ac:spMkLst>
        </pc:spChg>
        <pc:spChg chg="add mod">
          <ac:chgData name="Hakola Antti" userId="65992f85-13c6-4cb4-8e3e-57db52c3c016" providerId="ADAL" clId="{14657613-BF8E-497F-890F-6160461880FA}" dt="2025-03-14T09:28:35.273" v="4918" actId="20577"/>
          <ac:spMkLst>
            <pc:docMk/>
            <pc:sldMk cId="600648023" sldId="336"/>
            <ac:spMk id="6" creationId="{EC60E041-B2BE-C836-A5C4-022318D6B61E}"/>
          </ac:spMkLst>
        </pc:spChg>
      </pc:sldChg>
      <pc:sldChg chg="addSp delSp modSp new mod ord">
        <pc:chgData name="Hakola Antti" userId="65992f85-13c6-4cb4-8e3e-57db52c3c016" providerId="ADAL" clId="{14657613-BF8E-497F-890F-6160461880FA}" dt="2025-03-25T05:43:59.379" v="11979"/>
        <pc:sldMkLst>
          <pc:docMk/>
          <pc:sldMk cId="848583470" sldId="337"/>
        </pc:sldMkLst>
        <pc:spChg chg="add mod">
          <ac:chgData name="Hakola Antti" userId="65992f85-13c6-4cb4-8e3e-57db52c3c016" providerId="ADAL" clId="{14657613-BF8E-497F-890F-6160461880FA}" dt="2025-03-14T10:40:57.964" v="4921"/>
          <ac:spMkLst>
            <pc:docMk/>
            <pc:sldMk cId="848583470" sldId="337"/>
            <ac:spMk id="5" creationId="{49147D88-3D0F-9909-E84D-470CCFF6292A}"/>
          </ac:spMkLst>
        </pc:spChg>
        <pc:spChg chg="add mod">
          <ac:chgData name="Hakola Antti" userId="65992f85-13c6-4cb4-8e3e-57db52c3c016" providerId="ADAL" clId="{14657613-BF8E-497F-890F-6160461880FA}" dt="2025-03-14T10:48:26.499" v="5397" actId="6549"/>
          <ac:spMkLst>
            <pc:docMk/>
            <pc:sldMk cId="848583470" sldId="337"/>
            <ac:spMk id="6" creationId="{3D5344A0-71D8-5676-F491-87C0935E42BA}"/>
          </ac:spMkLst>
        </pc:spChg>
        <pc:spChg chg="add mod">
          <ac:chgData name="Hakola Antti" userId="65992f85-13c6-4cb4-8e3e-57db52c3c016" providerId="ADAL" clId="{14657613-BF8E-497F-890F-6160461880FA}" dt="2025-03-14T10:48:04.240" v="5395" actId="20577"/>
          <ac:spMkLst>
            <pc:docMk/>
            <pc:sldMk cId="848583470" sldId="337"/>
            <ac:spMk id="7" creationId="{47DFF1A5-95D2-3274-F502-629F84A3DD09}"/>
          </ac:spMkLst>
        </pc:spChg>
      </pc:sldChg>
      <pc:sldChg chg="addSp delSp modSp new mod">
        <pc:chgData name="Hakola Antti" userId="65992f85-13c6-4cb4-8e3e-57db52c3c016" providerId="ADAL" clId="{14657613-BF8E-497F-890F-6160461880FA}" dt="2025-03-22T13:28:06.436" v="8293" actId="20577"/>
        <pc:sldMkLst>
          <pc:docMk/>
          <pc:sldMk cId="406919654" sldId="338"/>
        </pc:sldMkLst>
        <pc:spChg chg="add mod">
          <ac:chgData name="Hakola Antti" userId="65992f85-13c6-4cb4-8e3e-57db52c3c016" providerId="ADAL" clId="{14657613-BF8E-497F-890F-6160461880FA}" dt="2025-03-22T13:28:06.436" v="8293" actId="20577"/>
          <ac:spMkLst>
            <pc:docMk/>
            <pc:sldMk cId="406919654" sldId="338"/>
            <ac:spMk id="5" creationId="{6033173C-6385-B1FD-FCCC-B1E995239278}"/>
          </ac:spMkLst>
        </pc:spChg>
        <pc:spChg chg="add mod">
          <ac:chgData name="Hakola Antti" userId="65992f85-13c6-4cb4-8e3e-57db52c3c016" providerId="ADAL" clId="{14657613-BF8E-497F-890F-6160461880FA}" dt="2025-03-14T10:55:06.745" v="5488" actId="6549"/>
          <ac:spMkLst>
            <pc:docMk/>
            <pc:sldMk cId="406919654" sldId="338"/>
            <ac:spMk id="6" creationId="{DE91116C-4A22-C19B-4689-EDE6792B1E5A}"/>
          </ac:spMkLst>
        </pc:spChg>
        <pc:spChg chg="add mod">
          <ac:chgData name="Hakola Antti" userId="65992f85-13c6-4cb4-8e3e-57db52c3c016" providerId="ADAL" clId="{14657613-BF8E-497F-890F-6160461880FA}" dt="2025-03-14T12:39:23.236" v="5756" actId="115"/>
          <ac:spMkLst>
            <pc:docMk/>
            <pc:sldMk cId="406919654" sldId="338"/>
            <ac:spMk id="8" creationId="{657B6576-AC6E-2DC8-698A-B3933969B06F}"/>
          </ac:spMkLst>
        </pc:spChg>
        <pc:picChg chg="add mod">
          <ac:chgData name="Hakola Antti" userId="65992f85-13c6-4cb4-8e3e-57db52c3c016" providerId="ADAL" clId="{14657613-BF8E-497F-890F-6160461880FA}" dt="2025-03-14T10:55:17.320" v="5489" actId="1076"/>
          <ac:picMkLst>
            <pc:docMk/>
            <pc:sldMk cId="406919654" sldId="338"/>
            <ac:picMk id="7" creationId="{AD76A963-99BE-D2B6-B795-CAE8E9DAD240}"/>
          </ac:picMkLst>
        </pc:picChg>
      </pc:sldChg>
      <pc:sldChg chg="addSp delSp modSp new mod ord">
        <pc:chgData name="Hakola Antti" userId="65992f85-13c6-4cb4-8e3e-57db52c3c016" providerId="ADAL" clId="{14657613-BF8E-497F-890F-6160461880FA}" dt="2025-03-25T05:44:26.896" v="11981"/>
        <pc:sldMkLst>
          <pc:docMk/>
          <pc:sldMk cId="2143493724" sldId="339"/>
        </pc:sldMkLst>
        <pc:spChg chg="add mod">
          <ac:chgData name="Hakola Antti" userId="65992f85-13c6-4cb4-8e3e-57db52c3c016" providerId="ADAL" clId="{14657613-BF8E-497F-890F-6160461880FA}" dt="2025-03-14T12:43:09.359" v="5762" actId="20577"/>
          <ac:spMkLst>
            <pc:docMk/>
            <pc:sldMk cId="2143493724" sldId="339"/>
            <ac:spMk id="5" creationId="{2244D349-69C0-7C6E-3111-20BA38EE8AE0}"/>
          </ac:spMkLst>
        </pc:spChg>
        <pc:spChg chg="add mod">
          <ac:chgData name="Hakola Antti" userId="65992f85-13c6-4cb4-8e3e-57db52c3c016" providerId="ADAL" clId="{14657613-BF8E-497F-890F-6160461880FA}" dt="2025-03-14T12:45:27.818" v="5887" actId="20577"/>
          <ac:spMkLst>
            <pc:docMk/>
            <pc:sldMk cId="2143493724" sldId="339"/>
            <ac:spMk id="6" creationId="{197EE7C5-5C98-CCA7-A6A1-4ED7151BC566}"/>
          </ac:spMkLst>
        </pc:spChg>
        <pc:spChg chg="add mod">
          <ac:chgData name="Hakola Antti" userId="65992f85-13c6-4cb4-8e3e-57db52c3c016" providerId="ADAL" clId="{14657613-BF8E-497F-890F-6160461880FA}" dt="2025-03-14T12:44:34.008" v="5872" actId="6549"/>
          <ac:spMkLst>
            <pc:docMk/>
            <pc:sldMk cId="2143493724" sldId="339"/>
            <ac:spMk id="7" creationId="{27E2EC4D-33AA-50DA-FE7A-13A41D79C832}"/>
          </ac:spMkLst>
        </pc:spChg>
      </pc:sldChg>
      <pc:sldChg chg="addSp delSp modSp new mod">
        <pc:chgData name="Hakola Antti" userId="65992f85-13c6-4cb4-8e3e-57db52c3c016" providerId="ADAL" clId="{14657613-BF8E-497F-890F-6160461880FA}" dt="2025-03-26T05:56:31.587" v="12099" actId="1076"/>
        <pc:sldMkLst>
          <pc:docMk/>
          <pc:sldMk cId="3263256614" sldId="340"/>
        </pc:sldMkLst>
        <pc:spChg chg="add mod">
          <ac:chgData name="Hakola Antti" userId="65992f85-13c6-4cb4-8e3e-57db52c3c016" providerId="ADAL" clId="{14657613-BF8E-497F-890F-6160461880FA}" dt="2025-03-14T12:46:25.586" v="5890"/>
          <ac:spMkLst>
            <pc:docMk/>
            <pc:sldMk cId="3263256614" sldId="340"/>
            <ac:spMk id="5" creationId="{B832F609-CC93-96FC-BCE0-99951EAE17E0}"/>
          </ac:spMkLst>
        </pc:spChg>
        <pc:spChg chg="add mod">
          <ac:chgData name="Hakola Antti" userId="65992f85-13c6-4cb4-8e3e-57db52c3c016" providerId="ADAL" clId="{14657613-BF8E-497F-890F-6160461880FA}" dt="2025-03-24T15:54:41.829" v="11661" actId="6549"/>
          <ac:spMkLst>
            <pc:docMk/>
            <pc:sldMk cId="3263256614" sldId="340"/>
            <ac:spMk id="6" creationId="{3DB5F918-D492-9BB8-A3F3-F44FA6FD7D52}"/>
          </ac:spMkLst>
        </pc:spChg>
        <pc:spChg chg="add mod">
          <ac:chgData name="Hakola Antti" userId="65992f85-13c6-4cb4-8e3e-57db52c3c016" providerId="ADAL" clId="{14657613-BF8E-497F-890F-6160461880FA}" dt="2025-03-14T12:54:15.966" v="6355" actId="947"/>
          <ac:spMkLst>
            <pc:docMk/>
            <pc:sldMk cId="3263256614" sldId="340"/>
            <ac:spMk id="7" creationId="{98DE12C2-2CD3-BB48-F326-CEDCA518388B}"/>
          </ac:spMkLst>
        </pc:spChg>
        <pc:spChg chg="mod">
          <ac:chgData name="Hakola Antti" userId="65992f85-13c6-4cb4-8e3e-57db52c3c016" providerId="ADAL" clId="{14657613-BF8E-497F-890F-6160461880FA}" dt="2025-03-24T15:54:58.493" v="11662"/>
          <ac:spMkLst>
            <pc:docMk/>
            <pc:sldMk cId="3263256614" sldId="340"/>
            <ac:spMk id="10" creationId="{CF62FFDD-FC65-9A16-BF58-BB75C944540E}"/>
          </ac:spMkLst>
        </pc:spChg>
        <pc:spChg chg="mod">
          <ac:chgData name="Hakola Antti" userId="65992f85-13c6-4cb4-8e3e-57db52c3c016" providerId="ADAL" clId="{14657613-BF8E-497F-890F-6160461880FA}" dt="2025-03-24T15:54:58.493" v="11662"/>
          <ac:spMkLst>
            <pc:docMk/>
            <pc:sldMk cId="3263256614" sldId="340"/>
            <ac:spMk id="11" creationId="{4964E967-C989-AEFD-B4A6-F806FB762DEE}"/>
          </ac:spMkLst>
        </pc:spChg>
        <pc:spChg chg="mod">
          <ac:chgData name="Hakola Antti" userId="65992f85-13c6-4cb4-8e3e-57db52c3c016" providerId="ADAL" clId="{14657613-BF8E-497F-890F-6160461880FA}" dt="2025-03-24T15:54:58.493" v="11662"/>
          <ac:spMkLst>
            <pc:docMk/>
            <pc:sldMk cId="3263256614" sldId="340"/>
            <ac:spMk id="12" creationId="{F8EBFB7F-DF46-225A-4CF7-8648390217BA}"/>
          </ac:spMkLst>
        </pc:spChg>
        <pc:spChg chg="mod">
          <ac:chgData name="Hakola Antti" userId="65992f85-13c6-4cb4-8e3e-57db52c3c016" providerId="ADAL" clId="{14657613-BF8E-497F-890F-6160461880FA}" dt="2025-03-24T15:54:58.493" v="11662"/>
          <ac:spMkLst>
            <pc:docMk/>
            <pc:sldMk cId="3263256614" sldId="340"/>
            <ac:spMk id="17" creationId="{C1AA0275-CD49-67AE-C525-F45EF983930E}"/>
          </ac:spMkLst>
        </pc:spChg>
        <pc:spChg chg="mod">
          <ac:chgData name="Hakola Antti" userId="65992f85-13c6-4cb4-8e3e-57db52c3c016" providerId="ADAL" clId="{14657613-BF8E-497F-890F-6160461880FA}" dt="2025-03-24T15:54:58.493" v="11662"/>
          <ac:spMkLst>
            <pc:docMk/>
            <pc:sldMk cId="3263256614" sldId="340"/>
            <ac:spMk id="18" creationId="{1BABC82C-E0BE-489B-EC60-B02C00FC07DB}"/>
          </ac:spMkLst>
        </pc:spChg>
        <pc:spChg chg="add mod">
          <ac:chgData name="Hakola Antti" userId="65992f85-13c6-4cb4-8e3e-57db52c3c016" providerId="ADAL" clId="{14657613-BF8E-497F-890F-6160461880FA}" dt="2025-03-26T05:56:31.587" v="12099" actId="1076"/>
          <ac:spMkLst>
            <pc:docMk/>
            <pc:sldMk cId="3263256614" sldId="340"/>
            <ac:spMk id="22" creationId="{55D65C1D-276A-9607-C839-AE6BF9A1BAD8}"/>
          </ac:spMkLst>
        </pc:spChg>
        <pc:spChg chg="add mod">
          <ac:chgData name="Hakola Antti" userId="65992f85-13c6-4cb4-8e3e-57db52c3c016" providerId="ADAL" clId="{14657613-BF8E-497F-890F-6160461880FA}" dt="2025-03-26T05:49:32.625" v="12051" actId="1076"/>
          <ac:spMkLst>
            <pc:docMk/>
            <pc:sldMk cId="3263256614" sldId="340"/>
            <ac:spMk id="23" creationId="{6202A43A-92BB-153B-A997-162712DED7EB}"/>
          </ac:spMkLst>
        </pc:spChg>
        <pc:spChg chg="add del mod">
          <ac:chgData name="Hakola Antti" userId="65992f85-13c6-4cb4-8e3e-57db52c3c016" providerId="ADAL" clId="{14657613-BF8E-497F-890F-6160461880FA}" dt="2025-03-26T05:48:37.213" v="12032" actId="478"/>
          <ac:spMkLst>
            <pc:docMk/>
            <pc:sldMk cId="3263256614" sldId="340"/>
            <ac:spMk id="24" creationId="{8669856F-17D3-533E-C730-2B6198E19F93}"/>
          </ac:spMkLst>
        </pc:spChg>
        <pc:spChg chg="add mod">
          <ac:chgData name="Hakola Antti" userId="65992f85-13c6-4cb4-8e3e-57db52c3c016" providerId="ADAL" clId="{14657613-BF8E-497F-890F-6160461880FA}" dt="2025-03-26T05:51:57.361" v="12073" actId="14100"/>
          <ac:spMkLst>
            <pc:docMk/>
            <pc:sldMk cId="3263256614" sldId="340"/>
            <ac:spMk id="35" creationId="{2CBACC94-6AF0-BFE5-D0B8-DCBC72BA454F}"/>
          </ac:spMkLst>
        </pc:spChg>
        <pc:spChg chg="add mod">
          <ac:chgData name="Hakola Antti" userId="65992f85-13c6-4cb4-8e3e-57db52c3c016" providerId="ADAL" clId="{14657613-BF8E-497F-890F-6160461880FA}" dt="2025-03-26T05:52:06.100" v="12077" actId="20577"/>
          <ac:spMkLst>
            <pc:docMk/>
            <pc:sldMk cId="3263256614" sldId="340"/>
            <ac:spMk id="36" creationId="{735ABD95-4AF8-E774-6F09-07592449E501}"/>
          </ac:spMkLst>
        </pc:spChg>
        <pc:spChg chg="add mod">
          <ac:chgData name="Hakola Antti" userId="65992f85-13c6-4cb4-8e3e-57db52c3c016" providerId="ADAL" clId="{14657613-BF8E-497F-890F-6160461880FA}" dt="2025-03-26T05:52:30.881" v="12080" actId="255"/>
          <ac:spMkLst>
            <pc:docMk/>
            <pc:sldMk cId="3263256614" sldId="340"/>
            <ac:spMk id="37" creationId="{534592B7-89E3-5CE0-0518-3D335A7F46D4}"/>
          </ac:spMkLst>
        </pc:spChg>
        <pc:spChg chg="add mod">
          <ac:chgData name="Hakola Antti" userId="65992f85-13c6-4cb4-8e3e-57db52c3c016" providerId="ADAL" clId="{14657613-BF8E-497F-890F-6160461880FA}" dt="2025-03-26T05:52:38.304" v="12084" actId="20577"/>
          <ac:spMkLst>
            <pc:docMk/>
            <pc:sldMk cId="3263256614" sldId="340"/>
            <ac:spMk id="38" creationId="{C9F98C87-B55B-AA37-4A9E-DEA765714DC2}"/>
          </ac:spMkLst>
        </pc:spChg>
        <pc:grpChg chg="mod">
          <ac:chgData name="Hakola Antti" userId="65992f85-13c6-4cb4-8e3e-57db52c3c016" providerId="ADAL" clId="{14657613-BF8E-497F-890F-6160461880FA}" dt="2025-03-24T15:55:08.710" v="11665" actId="1076"/>
          <ac:grpSpMkLst>
            <pc:docMk/>
            <pc:sldMk cId="3263256614" sldId="340"/>
            <ac:grpSpMk id="2" creationId="{DA0397C3-BE6B-9B2D-667F-2A2041C08421}"/>
          </ac:grpSpMkLst>
        </pc:grpChg>
        <pc:grpChg chg="mod">
          <ac:chgData name="Hakola Antti" userId="65992f85-13c6-4cb4-8e3e-57db52c3c016" providerId="ADAL" clId="{14657613-BF8E-497F-890F-6160461880FA}" dt="2025-03-24T15:55:17.835" v="11669" actId="1076"/>
          <ac:grpSpMkLst>
            <pc:docMk/>
            <pc:sldMk cId="3263256614" sldId="340"/>
            <ac:grpSpMk id="15" creationId="{4F0DB6B5-E887-EBF3-79C9-0023F93C9A24}"/>
          </ac:grpSpMkLst>
        </pc:grpChg>
        <pc:picChg chg="mod">
          <ac:chgData name="Hakola Antti" userId="65992f85-13c6-4cb4-8e3e-57db52c3c016" providerId="ADAL" clId="{14657613-BF8E-497F-890F-6160461880FA}" dt="2025-03-24T15:54:58.493" v="11662"/>
          <ac:picMkLst>
            <pc:docMk/>
            <pc:sldMk cId="3263256614" sldId="340"/>
            <ac:picMk id="13" creationId="{46551597-60BA-F318-4C95-BDC97D7610EB}"/>
          </ac:picMkLst>
        </pc:picChg>
        <pc:picChg chg="mod">
          <ac:chgData name="Hakola Antti" userId="65992f85-13c6-4cb4-8e3e-57db52c3c016" providerId="ADAL" clId="{14657613-BF8E-497F-890F-6160461880FA}" dt="2025-03-24T15:54:58.493" v="11662"/>
          <ac:picMkLst>
            <pc:docMk/>
            <pc:sldMk cId="3263256614" sldId="340"/>
            <ac:picMk id="14" creationId="{433F9CA2-30B3-4EA5-30B6-26ED41784F70}"/>
          </ac:picMkLst>
        </pc:picChg>
        <pc:picChg chg="mod">
          <ac:chgData name="Hakola Antti" userId="65992f85-13c6-4cb4-8e3e-57db52c3c016" providerId="ADAL" clId="{14657613-BF8E-497F-890F-6160461880FA}" dt="2025-03-24T15:54:58.493" v="11662"/>
          <ac:picMkLst>
            <pc:docMk/>
            <pc:sldMk cId="3263256614" sldId="340"/>
            <ac:picMk id="19" creationId="{926D1D8F-8827-62B3-E613-F3F23D21FBC5}"/>
          </ac:picMkLst>
        </pc:picChg>
        <pc:picChg chg="mod">
          <ac:chgData name="Hakola Antti" userId="65992f85-13c6-4cb4-8e3e-57db52c3c016" providerId="ADAL" clId="{14657613-BF8E-497F-890F-6160461880FA}" dt="2025-03-24T15:54:58.493" v="11662"/>
          <ac:picMkLst>
            <pc:docMk/>
            <pc:sldMk cId="3263256614" sldId="340"/>
            <ac:picMk id="20" creationId="{26FBD685-7690-9B6E-05E0-ECD84305C0B7}"/>
          </ac:picMkLst>
        </pc:picChg>
        <pc:picChg chg="add mod">
          <ac:chgData name="Hakola Antti" userId="65992f85-13c6-4cb4-8e3e-57db52c3c016" providerId="ADAL" clId="{14657613-BF8E-497F-890F-6160461880FA}" dt="2025-03-26T05:49:26.979" v="12049" actId="1076"/>
          <ac:picMkLst>
            <pc:docMk/>
            <pc:sldMk cId="3263256614" sldId="340"/>
            <ac:picMk id="21" creationId="{BDFE03C8-AB5E-4D1E-2FCF-DB8C6AF6B8C9}"/>
          </ac:picMkLst>
        </pc:picChg>
        <pc:cxnChg chg="add mod">
          <ac:chgData name="Hakola Antti" userId="65992f85-13c6-4cb4-8e3e-57db52c3c016" providerId="ADAL" clId="{14657613-BF8E-497F-890F-6160461880FA}" dt="2025-03-26T05:51:45.916" v="12071" actId="692"/>
          <ac:cxnSpMkLst>
            <pc:docMk/>
            <pc:sldMk cId="3263256614" sldId="340"/>
            <ac:cxnSpMk id="25" creationId="{1222288F-939A-C73B-8E98-8402F19613BF}"/>
          </ac:cxnSpMkLst>
        </pc:cxnChg>
        <pc:cxnChg chg="add mod">
          <ac:chgData name="Hakola Antti" userId="65992f85-13c6-4cb4-8e3e-57db52c3c016" providerId="ADAL" clId="{14657613-BF8E-497F-890F-6160461880FA}" dt="2025-03-26T05:51:41.510" v="12070" actId="692"/>
          <ac:cxnSpMkLst>
            <pc:docMk/>
            <pc:sldMk cId="3263256614" sldId="340"/>
            <ac:cxnSpMk id="27" creationId="{12221FC1-779E-1819-DDA9-CC94D707D2F4}"/>
          </ac:cxnSpMkLst>
        </pc:cxnChg>
        <pc:cxnChg chg="add del mod">
          <ac:chgData name="Hakola Antti" userId="65992f85-13c6-4cb4-8e3e-57db52c3c016" providerId="ADAL" clId="{14657613-BF8E-497F-890F-6160461880FA}" dt="2025-03-26T05:50:53.346" v="12063" actId="478"/>
          <ac:cxnSpMkLst>
            <pc:docMk/>
            <pc:sldMk cId="3263256614" sldId="340"/>
            <ac:cxnSpMk id="33" creationId="{97F7A3F8-3225-11B3-82D0-B83F23C9DE09}"/>
          </ac:cxnSpMkLst>
        </pc:cxnChg>
        <pc:cxnChg chg="add del mod">
          <ac:chgData name="Hakola Antti" userId="65992f85-13c6-4cb4-8e3e-57db52c3c016" providerId="ADAL" clId="{14657613-BF8E-497F-890F-6160461880FA}" dt="2025-03-26T05:51:04.034" v="12065" actId="478"/>
          <ac:cxnSpMkLst>
            <pc:docMk/>
            <pc:sldMk cId="3263256614" sldId="340"/>
            <ac:cxnSpMk id="34" creationId="{925F43B1-4C9F-78EF-3B1E-2DEBF67B1B75}"/>
          </ac:cxnSpMkLst>
        </pc:cxnChg>
      </pc:sldChg>
      <pc:sldChg chg="addSp delSp modSp new mod ord">
        <pc:chgData name="Hakola Antti" userId="65992f85-13c6-4cb4-8e3e-57db52c3c016" providerId="ADAL" clId="{14657613-BF8E-497F-890F-6160461880FA}" dt="2025-03-20T16:46:27.127" v="7898"/>
        <pc:sldMkLst>
          <pc:docMk/>
          <pc:sldMk cId="3643313313" sldId="341"/>
        </pc:sldMkLst>
        <pc:spChg chg="add mod">
          <ac:chgData name="Hakola Antti" userId="65992f85-13c6-4cb4-8e3e-57db52c3c016" providerId="ADAL" clId="{14657613-BF8E-497F-890F-6160461880FA}" dt="2025-03-20T16:46:27.127" v="7898"/>
          <ac:spMkLst>
            <pc:docMk/>
            <pc:sldMk cId="3643313313" sldId="341"/>
            <ac:spMk id="2" creationId="{2DBF98F8-E4E8-4A03-8853-59A1576686E7}"/>
          </ac:spMkLst>
        </pc:spChg>
        <pc:spChg chg="add mod">
          <ac:chgData name="Hakola Antti" userId="65992f85-13c6-4cb4-8e3e-57db52c3c016" providerId="ADAL" clId="{14657613-BF8E-497F-890F-6160461880FA}" dt="2025-03-20T16:46:27.127" v="7898"/>
          <ac:spMkLst>
            <pc:docMk/>
            <pc:sldMk cId="3643313313" sldId="341"/>
            <ac:spMk id="5" creationId="{99B2961B-6AE6-07E3-2EC4-B86ACDBEC626}"/>
          </ac:spMkLst>
        </pc:spChg>
        <pc:spChg chg="mod">
          <ac:chgData name="Hakola Antti" userId="65992f85-13c6-4cb4-8e3e-57db52c3c016" providerId="ADAL" clId="{14657613-BF8E-497F-890F-6160461880FA}" dt="2025-03-20T16:46:27.127" v="7898"/>
          <ac:spMkLst>
            <pc:docMk/>
            <pc:sldMk cId="3643313313" sldId="341"/>
            <ac:spMk id="12" creationId="{F8B2E539-4591-7FE9-02F5-8DD4E5AD1897}"/>
          </ac:spMkLst>
        </pc:spChg>
        <pc:spChg chg="add mod">
          <ac:chgData name="Hakola Antti" userId="65992f85-13c6-4cb4-8e3e-57db52c3c016" providerId="ADAL" clId="{14657613-BF8E-497F-890F-6160461880FA}" dt="2025-03-20T16:46:27.127" v="7898"/>
          <ac:spMkLst>
            <pc:docMk/>
            <pc:sldMk cId="3643313313" sldId="341"/>
            <ac:spMk id="14" creationId="{81CBB403-F207-CBD5-2CB7-71DC372A7183}"/>
          </ac:spMkLst>
        </pc:spChg>
        <pc:spChg chg="add mod">
          <ac:chgData name="Hakola Antti" userId="65992f85-13c6-4cb4-8e3e-57db52c3c016" providerId="ADAL" clId="{14657613-BF8E-497F-890F-6160461880FA}" dt="2025-03-20T16:46:27.127" v="7898"/>
          <ac:spMkLst>
            <pc:docMk/>
            <pc:sldMk cId="3643313313" sldId="341"/>
            <ac:spMk id="15" creationId="{8897DEB4-ECAD-3161-CADA-DA859571C78C}"/>
          </ac:spMkLst>
        </pc:spChg>
        <pc:spChg chg="add mod">
          <ac:chgData name="Hakola Antti" userId="65992f85-13c6-4cb4-8e3e-57db52c3c016" providerId="ADAL" clId="{14657613-BF8E-497F-890F-6160461880FA}" dt="2025-03-20T16:46:27.127" v="7898"/>
          <ac:spMkLst>
            <pc:docMk/>
            <pc:sldMk cId="3643313313" sldId="341"/>
            <ac:spMk id="16" creationId="{D3FAFD7E-D476-C0C0-56CA-93B148FC91A0}"/>
          </ac:spMkLst>
        </pc:spChg>
        <pc:spChg chg="add mod">
          <ac:chgData name="Hakola Antti" userId="65992f85-13c6-4cb4-8e3e-57db52c3c016" providerId="ADAL" clId="{14657613-BF8E-497F-890F-6160461880FA}" dt="2025-03-20T16:46:27.127" v="7898"/>
          <ac:spMkLst>
            <pc:docMk/>
            <pc:sldMk cId="3643313313" sldId="341"/>
            <ac:spMk id="17" creationId="{32390EEB-44C0-DC08-6810-5393A1EA2AF2}"/>
          </ac:spMkLst>
        </pc:spChg>
        <pc:picChg chg="add mod">
          <ac:chgData name="Hakola Antti" userId="65992f85-13c6-4cb4-8e3e-57db52c3c016" providerId="ADAL" clId="{14657613-BF8E-497F-890F-6160461880FA}" dt="2025-03-20T16:46:27.127" v="7898"/>
          <ac:picMkLst>
            <pc:docMk/>
            <pc:sldMk cId="3643313313" sldId="341"/>
            <ac:picMk id="6" creationId="{D02335D8-A5B0-EC1D-A134-165DF501F738}"/>
          </ac:picMkLst>
        </pc:picChg>
        <pc:picChg chg="add mod">
          <ac:chgData name="Hakola Antti" userId="65992f85-13c6-4cb4-8e3e-57db52c3c016" providerId="ADAL" clId="{14657613-BF8E-497F-890F-6160461880FA}" dt="2025-03-20T16:46:27.127" v="7898"/>
          <ac:picMkLst>
            <pc:docMk/>
            <pc:sldMk cId="3643313313" sldId="341"/>
            <ac:picMk id="7" creationId="{9360FFED-13C1-47E3-FAE6-BF11B105DDFD}"/>
          </ac:picMkLst>
        </pc:picChg>
        <pc:picChg chg="add mod">
          <ac:chgData name="Hakola Antti" userId="65992f85-13c6-4cb4-8e3e-57db52c3c016" providerId="ADAL" clId="{14657613-BF8E-497F-890F-6160461880FA}" dt="2025-03-20T16:46:27.127" v="7898"/>
          <ac:picMkLst>
            <pc:docMk/>
            <pc:sldMk cId="3643313313" sldId="341"/>
            <ac:picMk id="8" creationId="{2012B0B1-02C1-5A96-7AF9-BD57CB86AC51}"/>
          </ac:picMkLst>
        </pc:picChg>
      </pc:sldChg>
      <pc:sldChg chg="addSp delSp modSp new mod">
        <pc:chgData name="Hakola Antti" userId="65992f85-13c6-4cb4-8e3e-57db52c3c016" providerId="ADAL" clId="{14657613-BF8E-497F-890F-6160461880FA}" dt="2025-03-19T14:37:43.083" v="6620" actId="20577"/>
        <pc:sldMkLst>
          <pc:docMk/>
          <pc:sldMk cId="803415622" sldId="342"/>
        </pc:sldMkLst>
        <pc:spChg chg="add mod">
          <ac:chgData name="Hakola Antti" userId="65992f85-13c6-4cb4-8e3e-57db52c3c016" providerId="ADAL" clId="{14657613-BF8E-497F-890F-6160461880FA}" dt="2025-03-19T12:02:10.889" v="6369"/>
          <ac:spMkLst>
            <pc:docMk/>
            <pc:sldMk cId="803415622" sldId="342"/>
            <ac:spMk id="5" creationId="{584A582A-89B0-4E1C-FBCE-8061ADC5E403}"/>
          </ac:spMkLst>
        </pc:spChg>
        <pc:graphicFrameChg chg="add mod modGraphic">
          <ac:chgData name="Hakola Antti" userId="65992f85-13c6-4cb4-8e3e-57db52c3c016" providerId="ADAL" clId="{14657613-BF8E-497F-890F-6160461880FA}" dt="2025-03-19T14:37:43.083" v="6620" actId="20577"/>
          <ac:graphicFrameMkLst>
            <pc:docMk/>
            <pc:sldMk cId="803415622" sldId="342"/>
            <ac:graphicFrameMk id="6" creationId="{D4627570-B3B6-936D-8758-1EF40CE0D9A9}"/>
          </ac:graphicFrameMkLst>
        </pc:graphicFrameChg>
      </pc:sldChg>
      <pc:sldChg chg="addSp delSp modSp new mod">
        <pc:chgData name="Hakola Antti" userId="65992f85-13c6-4cb4-8e3e-57db52c3c016" providerId="ADAL" clId="{14657613-BF8E-497F-890F-6160461880FA}" dt="2025-03-19T14:42:21.479" v="6643" actId="20577"/>
        <pc:sldMkLst>
          <pc:docMk/>
          <pc:sldMk cId="1092301662" sldId="343"/>
        </pc:sldMkLst>
        <pc:spChg chg="add mod">
          <ac:chgData name="Hakola Antti" userId="65992f85-13c6-4cb4-8e3e-57db52c3c016" providerId="ADAL" clId="{14657613-BF8E-497F-890F-6160461880FA}" dt="2025-03-19T14:39:03.381" v="6623"/>
          <ac:spMkLst>
            <pc:docMk/>
            <pc:sldMk cId="1092301662" sldId="343"/>
            <ac:spMk id="5" creationId="{7390E877-B18A-C5C1-578A-D656306EE49A}"/>
          </ac:spMkLst>
        </pc:spChg>
        <pc:graphicFrameChg chg="add mod modGraphic">
          <ac:chgData name="Hakola Antti" userId="65992f85-13c6-4cb4-8e3e-57db52c3c016" providerId="ADAL" clId="{14657613-BF8E-497F-890F-6160461880FA}" dt="2025-03-19T14:42:21.479" v="6643" actId="20577"/>
          <ac:graphicFrameMkLst>
            <pc:docMk/>
            <pc:sldMk cId="1092301662" sldId="343"/>
            <ac:graphicFrameMk id="6" creationId="{59C3A2D4-61AF-F8BD-FEF5-1A30A11263FB}"/>
          </ac:graphicFrameMkLst>
        </pc:graphicFrameChg>
      </pc:sldChg>
      <pc:sldChg chg="addSp delSp modSp new mod ord">
        <pc:chgData name="Hakola Antti" userId="65992f85-13c6-4cb4-8e3e-57db52c3c016" providerId="ADAL" clId="{14657613-BF8E-497F-890F-6160461880FA}" dt="2025-03-19T16:33:52.443" v="7010"/>
        <pc:sldMkLst>
          <pc:docMk/>
          <pc:sldMk cId="569229287" sldId="344"/>
        </pc:sldMkLst>
        <pc:spChg chg="add mod">
          <ac:chgData name="Hakola Antti" userId="65992f85-13c6-4cb4-8e3e-57db52c3c016" providerId="ADAL" clId="{14657613-BF8E-497F-890F-6160461880FA}" dt="2025-03-19T16:18:52.726" v="6683"/>
          <ac:spMkLst>
            <pc:docMk/>
            <pc:sldMk cId="569229287" sldId="344"/>
            <ac:spMk id="5" creationId="{349AD6A5-E842-8933-3482-8F4F542F3D7E}"/>
          </ac:spMkLst>
        </pc:spChg>
        <pc:spChg chg="add mod">
          <ac:chgData name="Hakola Antti" userId="65992f85-13c6-4cb4-8e3e-57db52c3c016" providerId="ADAL" clId="{14657613-BF8E-497F-890F-6160461880FA}" dt="2025-03-19T16:22:48.532" v="6748" actId="6549"/>
          <ac:spMkLst>
            <pc:docMk/>
            <pc:sldMk cId="569229287" sldId="344"/>
            <ac:spMk id="6" creationId="{1D642567-CE9D-12DD-5B63-8D7EA8CA0343}"/>
          </ac:spMkLst>
        </pc:spChg>
        <pc:spChg chg="add mod">
          <ac:chgData name="Hakola Antti" userId="65992f85-13c6-4cb4-8e3e-57db52c3c016" providerId="ADAL" clId="{14657613-BF8E-497F-890F-6160461880FA}" dt="2025-03-19T16:21:07.169" v="6715" actId="6549"/>
          <ac:spMkLst>
            <pc:docMk/>
            <pc:sldMk cId="569229287" sldId="344"/>
            <ac:spMk id="8" creationId="{C3D705EC-59C2-C0D5-E31F-3F5BDF57BFAD}"/>
          </ac:spMkLst>
        </pc:spChg>
        <pc:spChg chg="add mod">
          <ac:chgData name="Hakola Antti" userId="65992f85-13c6-4cb4-8e3e-57db52c3c016" providerId="ADAL" clId="{14657613-BF8E-497F-890F-6160461880FA}" dt="2025-03-19T16:23:14.006" v="6751" actId="1076"/>
          <ac:spMkLst>
            <pc:docMk/>
            <pc:sldMk cId="569229287" sldId="344"/>
            <ac:spMk id="9" creationId="{1350C67B-A82B-C988-1A60-38C2759E8846}"/>
          </ac:spMkLst>
        </pc:spChg>
        <pc:spChg chg="add mod">
          <ac:chgData name="Hakola Antti" userId="65992f85-13c6-4cb4-8e3e-57db52c3c016" providerId="ADAL" clId="{14657613-BF8E-497F-890F-6160461880FA}" dt="2025-03-19T16:21:56.014" v="6732" actId="1076"/>
          <ac:spMkLst>
            <pc:docMk/>
            <pc:sldMk cId="569229287" sldId="344"/>
            <ac:spMk id="10" creationId="{7CE7DA1F-8432-212D-6B11-C33003B86DA8}"/>
          </ac:spMkLst>
        </pc:spChg>
        <pc:spChg chg="add mod">
          <ac:chgData name="Hakola Antti" userId="65992f85-13c6-4cb4-8e3e-57db52c3c016" providerId="ADAL" clId="{14657613-BF8E-497F-890F-6160461880FA}" dt="2025-03-19T16:21:20.525" v="6729" actId="6549"/>
          <ac:spMkLst>
            <pc:docMk/>
            <pc:sldMk cId="569229287" sldId="344"/>
            <ac:spMk id="11" creationId="{3DE1CF9C-8811-B050-0545-752119FC293D}"/>
          </ac:spMkLst>
        </pc:spChg>
        <pc:spChg chg="add mod">
          <ac:chgData name="Hakola Antti" userId="65992f85-13c6-4cb4-8e3e-57db52c3c016" providerId="ADAL" clId="{14657613-BF8E-497F-890F-6160461880FA}" dt="2025-03-19T16:23:21.266" v="6752" actId="1076"/>
          <ac:spMkLst>
            <pc:docMk/>
            <pc:sldMk cId="569229287" sldId="344"/>
            <ac:spMk id="12" creationId="{37C9B14C-B46A-76C0-0016-8A7009E8B82B}"/>
          </ac:spMkLst>
        </pc:spChg>
        <pc:spChg chg="add mod">
          <ac:chgData name="Hakola Antti" userId="65992f85-13c6-4cb4-8e3e-57db52c3c016" providerId="ADAL" clId="{14657613-BF8E-497F-890F-6160461880FA}" dt="2025-03-19T16:22:38.547" v="6747" actId="20577"/>
          <ac:spMkLst>
            <pc:docMk/>
            <pc:sldMk cId="569229287" sldId="344"/>
            <ac:spMk id="14" creationId="{54ACE33A-B4BE-12DD-320E-4FAC127FE1B4}"/>
          </ac:spMkLst>
        </pc:spChg>
      </pc:sldChg>
      <pc:sldChg chg="addSp delSp modSp new mod">
        <pc:chgData name="Hakola Antti" userId="65992f85-13c6-4cb4-8e3e-57db52c3c016" providerId="ADAL" clId="{14657613-BF8E-497F-890F-6160461880FA}" dt="2025-03-19T14:48:14.170" v="6682"/>
        <pc:sldMkLst>
          <pc:docMk/>
          <pc:sldMk cId="4148322357" sldId="345"/>
        </pc:sldMkLst>
        <pc:spChg chg="add mod">
          <ac:chgData name="Hakola Antti" userId="65992f85-13c6-4cb4-8e3e-57db52c3c016" providerId="ADAL" clId="{14657613-BF8E-497F-890F-6160461880FA}" dt="2025-03-19T14:43:47.754" v="6648"/>
          <ac:spMkLst>
            <pc:docMk/>
            <pc:sldMk cId="4148322357" sldId="345"/>
            <ac:spMk id="5" creationId="{33BDE2EE-CC9A-9829-7810-DC7411CEF22B}"/>
          </ac:spMkLst>
        </pc:spChg>
        <pc:graphicFrameChg chg="add mod modGraphic">
          <ac:chgData name="Hakola Antti" userId="65992f85-13c6-4cb4-8e3e-57db52c3c016" providerId="ADAL" clId="{14657613-BF8E-497F-890F-6160461880FA}" dt="2025-03-19T14:48:14.170" v="6682"/>
          <ac:graphicFrameMkLst>
            <pc:docMk/>
            <pc:sldMk cId="4148322357" sldId="345"/>
            <ac:graphicFrameMk id="6" creationId="{D7EE2155-7CED-A6F5-E18A-387A5B5C7976}"/>
          </ac:graphicFrameMkLst>
        </pc:graphicFrameChg>
      </pc:sldChg>
      <pc:sldChg chg="addSp delSp modSp new mod ord">
        <pc:chgData name="Hakola Antti" userId="65992f85-13c6-4cb4-8e3e-57db52c3c016" providerId="ADAL" clId="{14657613-BF8E-497F-890F-6160461880FA}" dt="2025-03-25T05:45:03.862" v="11983"/>
        <pc:sldMkLst>
          <pc:docMk/>
          <pc:sldMk cId="4288281382" sldId="346"/>
        </pc:sldMkLst>
        <pc:spChg chg="add mod">
          <ac:chgData name="Hakola Antti" userId="65992f85-13c6-4cb4-8e3e-57db52c3c016" providerId="ADAL" clId="{14657613-BF8E-497F-890F-6160461880FA}" dt="2025-03-23T17:28:23.931" v="9526" actId="1076"/>
          <ac:spMkLst>
            <pc:docMk/>
            <pc:sldMk cId="4288281382" sldId="346"/>
            <ac:spMk id="2" creationId="{18BEC539-D8CA-47B3-962A-C6F7EFC87B62}"/>
          </ac:spMkLst>
        </pc:spChg>
        <pc:spChg chg="add mod">
          <ac:chgData name="Hakola Antti" userId="65992f85-13c6-4cb4-8e3e-57db52c3c016" providerId="ADAL" clId="{14657613-BF8E-497F-890F-6160461880FA}" dt="2025-03-22T13:43:57.304" v="8440" actId="6549"/>
          <ac:spMkLst>
            <pc:docMk/>
            <pc:sldMk cId="4288281382" sldId="346"/>
            <ac:spMk id="5" creationId="{0DB98F48-C9A4-9844-1363-6B4E96B43C2F}"/>
          </ac:spMkLst>
        </pc:spChg>
        <pc:spChg chg="add mod">
          <ac:chgData name="Hakola Antti" userId="65992f85-13c6-4cb4-8e3e-57db52c3c016" providerId="ADAL" clId="{14657613-BF8E-497F-890F-6160461880FA}" dt="2025-03-19T16:30:31.122" v="6881" actId="1076"/>
          <ac:spMkLst>
            <pc:docMk/>
            <pc:sldMk cId="4288281382" sldId="346"/>
            <ac:spMk id="6" creationId="{AC31AAB8-5A62-2125-57D3-4AF40034AED0}"/>
          </ac:spMkLst>
        </pc:spChg>
        <pc:spChg chg="add mod">
          <ac:chgData name="Hakola Antti" userId="65992f85-13c6-4cb4-8e3e-57db52c3c016" providerId="ADAL" clId="{14657613-BF8E-497F-890F-6160461880FA}" dt="2025-03-19T16:30:31.122" v="6881" actId="1076"/>
          <ac:spMkLst>
            <pc:docMk/>
            <pc:sldMk cId="4288281382" sldId="346"/>
            <ac:spMk id="7" creationId="{44B29CA2-2371-740B-2F72-D437022C6D9E}"/>
          </ac:spMkLst>
        </pc:spChg>
        <pc:spChg chg="add mod">
          <ac:chgData name="Hakola Antti" userId="65992f85-13c6-4cb4-8e3e-57db52c3c016" providerId="ADAL" clId="{14657613-BF8E-497F-890F-6160461880FA}" dt="2025-03-19T16:30:31.122" v="6881" actId="1076"/>
          <ac:spMkLst>
            <pc:docMk/>
            <pc:sldMk cId="4288281382" sldId="346"/>
            <ac:spMk id="8" creationId="{EC893608-1553-AF02-8FFF-BCD3E55904F8}"/>
          </ac:spMkLst>
        </pc:spChg>
        <pc:spChg chg="mod">
          <ac:chgData name="Hakola Antti" userId="65992f85-13c6-4cb4-8e3e-57db52c3c016" providerId="ADAL" clId="{14657613-BF8E-497F-890F-6160461880FA}" dt="2025-03-19T16:30:42.427" v="6882"/>
          <ac:spMkLst>
            <pc:docMk/>
            <pc:sldMk cId="4288281382" sldId="346"/>
            <ac:spMk id="72" creationId="{E0AC1549-5F77-8A93-CBD9-5C64C6AA46E1}"/>
          </ac:spMkLst>
        </pc:spChg>
        <pc:spChg chg="mod">
          <ac:chgData name="Hakola Antti" userId="65992f85-13c6-4cb4-8e3e-57db52c3c016" providerId="ADAL" clId="{14657613-BF8E-497F-890F-6160461880FA}" dt="2025-03-19T16:30:42.427" v="6882"/>
          <ac:spMkLst>
            <pc:docMk/>
            <pc:sldMk cId="4288281382" sldId="346"/>
            <ac:spMk id="73" creationId="{15AE2875-F7C6-D004-DF39-DEDAB324581C}"/>
          </ac:spMkLst>
        </pc:spChg>
        <pc:spChg chg="mod">
          <ac:chgData name="Hakola Antti" userId="65992f85-13c6-4cb4-8e3e-57db52c3c016" providerId="ADAL" clId="{14657613-BF8E-497F-890F-6160461880FA}" dt="2025-03-19T16:30:42.427" v="6882"/>
          <ac:spMkLst>
            <pc:docMk/>
            <pc:sldMk cId="4288281382" sldId="346"/>
            <ac:spMk id="74" creationId="{A5E77947-480F-14F2-A4D1-D0A86238D321}"/>
          </ac:spMkLst>
        </pc:spChg>
        <pc:spChg chg="mod">
          <ac:chgData name="Hakola Antti" userId="65992f85-13c6-4cb4-8e3e-57db52c3c016" providerId="ADAL" clId="{14657613-BF8E-497F-890F-6160461880FA}" dt="2025-03-19T16:30:42.427" v="6882"/>
          <ac:spMkLst>
            <pc:docMk/>
            <pc:sldMk cId="4288281382" sldId="346"/>
            <ac:spMk id="75" creationId="{642AEC65-0C82-FF56-FC56-A18D1C14E3A7}"/>
          </ac:spMkLst>
        </pc:spChg>
        <pc:spChg chg="mod">
          <ac:chgData name="Hakola Antti" userId="65992f85-13c6-4cb4-8e3e-57db52c3c016" providerId="ADAL" clId="{14657613-BF8E-497F-890F-6160461880FA}" dt="2025-03-19T16:30:42.427" v="6882"/>
          <ac:spMkLst>
            <pc:docMk/>
            <pc:sldMk cId="4288281382" sldId="346"/>
            <ac:spMk id="76" creationId="{C4EE62D2-EE15-8D52-4607-FC62EC8484DB}"/>
          </ac:spMkLst>
        </pc:spChg>
        <pc:spChg chg="mod">
          <ac:chgData name="Hakola Antti" userId="65992f85-13c6-4cb4-8e3e-57db52c3c016" providerId="ADAL" clId="{14657613-BF8E-497F-890F-6160461880FA}" dt="2025-03-19T16:30:42.427" v="6882"/>
          <ac:spMkLst>
            <pc:docMk/>
            <pc:sldMk cId="4288281382" sldId="346"/>
            <ac:spMk id="77" creationId="{9948F454-316A-9A4A-8B90-43AC66B3E8AF}"/>
          </ac:spMkLst>
        </pc:spChg>
        <pc:spChg chg="mod">
          <ac:chgData name="Hakola Antti" userId="65992f85-13c6-4cb4-8e3e-57db52c3c016" providerId="ADAL" clId="{14657613-BF8E-497F-890F-6160461880FA}" dt="2025-03-19T16:30:42.427" v="6882"/>
          <ac:spMkLst>
            <pc:docMk/>
            <pc:sldMk cId="4288281382" sldId="346"/>
            <ac:spMk id="79" creationId="{3E7C0A5A-E1F4-85C3-8149-728C5BC818C5}"/>
          </ac:spMkLst>
        </pc:spChg>
        <pc:spChg chg="mod">
          <ac:chgData name="Hakola Antti" userId="65992f85-13c6-4cb4-8e3e-57db52c3c016" providerId="ADAL" clId="{14657613-BF8E-497F-890F-6160461880FA}" dt="2025-03-19T16:30:42.427" v="6882"/>
          <ac:spMkLst>
            <pc:docMk/>
            <pc:sldMk cId="4288281382" sldId="346"/>
            <ac:spMk id="80" creationId="{C2093EA2-E911-A26A-FCAE-BBE1324A879E}"/>
          </ac:spMkLst>
        </pc:spChg>
        <pc:spChg chg="mod">
          <ac:chgData name="Hakola Antti" userId="65992f85-13c6-4cb4-8e3e-57db52c3c016" providerId="ADAL" clId="{14657613-BF8E-497F-890F-6160461880FA}" dt="2025-03-19T16:30:42.427" v="6882"/>
          <ac:spMkLst>
            <pc:docMk/>
            <pc:sldMk cId="4288281382" sldId="346"/>
            <ac:spMk id="81" creationId="{0293022A-8EB1-A0CA-AE98-17A6C0010C26}"/>
          </ac:spMkLst>
        </pc:spChg>
        <pc:spChg chg="mod">
          <ac:chgData name="Hakola Antti" userId="65992f85-13c6-4cb4-8e3e-57db52c3c016" providerId="ADAL" clId="{14657613-BF8E-497F-890F-6160461880FA}" dt="2025-03-19T16:30:42.427" v="6882"/>
          <ac:spMkLst>
            <pc:docMk/>
            <pc:sldMk cId="4288281382" sldId="346"/>
            <ac:spMk id="82" creationId="{DD323798-8833-5640-94BC-96E7054E4838}"/>
          </ac:spMkLst>
        </pc:spChg>
        <pc:grpChg chg="mod">
          <ac:chgData name="Hakola Antti" userId="65992f85-13c6-4cb4-8e3e-57db52c3c016" providerId="ADAL" clId="{14657613-BF8E-497F-890F-6160461880FA}" dt="2025-03-19T16:31:00.203" v="6885" actId="1076"/>
          <ac:grpSpMkLst>
            <pc:docMk/>
            <pc:sldMk cId="4288281382" sldId="346"/>
            <ac:grpSpMk id="71" creationId="{32290A85-3DF3-BF33-4DD2-BEB78C7EDDC8}"/>
          </ac:grpSpMkLst>
        </pc:grpChg>
        <pc:graphicFrameChg chg="add mod">
          <ac:chgData name="Hakola Antti" userId="65992f85-13c6-4cb4-8e3e-57db52c3c016" providerId="ADAL" clId="{14657613-BF8E-497F-890F-6160461880FA}" dt="2025-03-23T17:28:16.874" v="9523" actId="1076"/>
          <ac:graphicFrameMkLst>
            <pc:docMk/>
            <pc:sldMk cId="4288281382" sldId="346"/>
            <ac:graphicFrameMk id="9" creationId="{48C5FD38-B67F-EF43-6830-74DA7A095646}"/>
          </ac:graphicFrameMkLst>
        </pc:graphicFrameChg>
        <pc:graphicFrameChg chg="add mod">
          <ac:chgData name="Hakola Antti" userId="65992f85-13c6-4cb4-8e3e-57db52c3c016" providerId="ADAL" clId="{14657613-BF8E-497F-890F-6160461880FA}" dt="2025-03-23T17:28:20.072" v="9525" actId="1076"/>
          <ac:graphicFrameMkLst>
            <pc:docMk/>
            <pc:sldMk cId="4288281382" sldId="346"/>
            <ac:graphicFrameMk id="10" creationId="{3F7908A7-26AC-7F28-5F09-DB4E940EB6AE}"/>
          </ac:graphicFrameMkLst>
        </pc:graphicFrameChg>
        <pc:graphicFrameChg chg="add mod">
          <ac:chgData name="Hakola Antti" userId="65992f85-13c6-4cb4-8e3e-57db52c3c016" providerId="ADAL" clId="{14657613-BF8E-497F-890F-6160461880FA}" dt="2025-03-19T16:30:31.122" v="6881" actId="1076"/>
          <ac:graphicFrameMkLst>
            <pc:docMk/>
            <pc:sldMk cId="4288281382" sldId="346"/>
            <ac:graphicFrameMk id="11" creationId="{CD94F80D-F56A-43BF-9164-6B14DDB61B27}"/>
          </ac:graphicFrameMkLst>
        </pc:graphicFrameChg>
        <pc:picChg chg="add mod">
          <ac:chgData name="Hakola Antti" userId="65992f85-13c6-4cb4-8e3e-57db52c3c016" providerId="ADAL" clId="{14657613-BF8E-497F-890F-6160461880FA}" dt="2025-03-19T16:30:31.122" v="6881" actId="1076"/>
          <ac:picMkLst>
            <pc:docMk/>
            <pc:sldMk cId="4288281382" sldId="346"/>
            <ac:picMk id="68" creationId="{B6B2747E-B251-BB4A-4C91-C0F040C54FB5}"/>
          </ac:picMkLst>
        </pc:picChg>
        <pc:picChg chg="add mod">
          <ac:chgData name="Hakola Antti" userId="65992f85-13c6-4cb4-8e3e-57db52c3c016" providerId="ADAL" clId="{14657613-BF8E-497F-890F-6160461880FA}" dt="2025-03-19T16:30:31.122" v="6881" actId="1076"/>
          <ac:picMkLst>
            <pc:docMk/>
            <pc:sldMk cId="4288281382" sldId="346"/>
            <ac:picMk id="69" creationId="{524DEB69-8E49-447B-DE72-A37015EA44AA}"/>
          </ac:picMkLst>
        </pc:picChg>
        <pc:picChg chg="add mod">
          <ac:chgData name="Hakola Antti" userId="65992f85-13c6-4cb4-8e3e-57db52c3c016" providerId="ADAL" clId="{14657613-BF8E-497F-890F-6160461880FA}" dt="2025-03-19T16:30:31.122" v="6881" actId="1076"/>
          <ac:picMkLst>
            <pc:docMk/>
            <pc:sldMk cId="4288281382" sldId="346"/>
            <ac:picMk id="70" creationId="{F9E11E21-2C21-25F7-3A1E-FC9F5DD3F348}"/>
          </ac:picMkLst>
        </pc:picChg>
      </pc:sldChg>
      <pc:sldChg chg="addSp delSp modSp new mod ord">
        <pc:chgData name="Hakola Antti" userId="65992f85-13c6-4cb4-8e3e-57db52c3c016" providerId="ADAL" clId="{14657613-BF8E-497F-890F-6160461880FA}" dt="2025-03-26T05:58:11.005" v="12222" actId="14100"/>
        <pc:sldMkLst>
          <pc:docMk/>
          <pc:sldMk cId="148344147" sldId="347"/>
        </pc:sldMkLst>
        <pc:spChg chg="add mod">
          <ac:chgData name="Hakola Antti" userId="65992f85-13c6-4cb4-8e3e-57db52c3c016" providerId="ADAL" clId="{14657613-BF8E-497F-890F-6160461880FA}" dt="2025-03-26T05:58:11.005" v="12222" actId="14100"/>
          <ac:spMkLst>
            <pc:docMk/>
            <pc:sldMk cId="148344147" sldId="347"/>
            <ac:spMk id="2" creationId="{BD8CDEB5-AE7F-E5CB-F049-EA3C4C85908F}"/>
          </ac:spMkLst>
        </pc:spChg>
        <pc:spChg chg="add mod">
          <ac:chgData name="Hakola Antti" userId="65992f85-13c6-4cb4-8e3e-57db52c3c016" providerId="ADAL" clId="{14657613-BF8E-497F-890F-6160461880FA}" dt="2025-03-19T16:33:12.685" v="7005"/>
          <ac:spMkLst>
            <pc:docMk/>
            <pc:sldMk cId="148344147" sldId="347"/>
            <ac:spMk id="5" creationId="{E77EB96E-5D3B-B694-B0E3-73844D0F6C30}"/>
          </ac:spMkLst>
        </pc:spChg>
        <pc:spChg chg="add mod">
          <ac:chgData name="Hakola Antti" userId="65992f85-13c6-4cb4-8e3e-57db52c3c016" providerId="ADAL" clId="{14657613-BF8E-497F-890F-6160461880FA}" dt="2025-03-26T05:57:26.347" v="12104" actId="207"/>
          <ac:spMkLst>
            <pc:docMk/>
            <pc:sldMk cId="148344147" sldId="347"/>
            <ac:spMk id="6" creationId="{D3452E14-C7B7-13F3-2FDC-D89FFED5A212}"/>
          </ac:spMkLst>
        </pc:spChg>
        <pc:spChg chg="add mod">
          <ac:chgData name="Hakola Antti" userId="65992f85-13c6-4cb4-8e3e-57db52c3c016" providerId="ADAL" clId="{14657613-BF8E-497F-890F-6160461880FA}" dt="2025-03-19T16:39:58.782" v="7092" actId="6549"/>
          <ac:spMkLst>
            <pc:docMk/>
            <pc:sldMk cId="148344147" sldId="347"/>
            <ac:spMk id="8" creationId="{CD979541-8504-7C44-37AE-40FD1CFE9491}"/>
          </ac:spMkLst>
        </pc:spChg>
        <pc:spChg chg="add mod">
          <ac:chgData name="Hakola Antti" userId="65992f85-13c6-4cb4-8e3e-57db52c3c016" providerId="ADAL" clId="{14657613-BF8E-497F-890F-6160461880FA}" dt="2025-03-26T05:57:37.993" v="12171" actId="1035"/>
          <ac:spMkLst>
            <pc:docMk/>
            <pc:sldMk cId="148344147" sldId="347"/>
            <ac:spMk id="9" creationId="{F2D20711-2945-0CF6-A346-97C071595685}"/>
          </ac:spMkLst>
        </pc:spChg>
        <pc:spChg chg="add mod">
          <ac:chgData name="Hakola Antti" userId="65992f85-13c6-4cb4-8e3e-57db52c3c016" providerId="ADAL" clId="{14657613-BF8E-497F-890F-6160461880FA}" dt="2025-03-19T16:35:19.817" v="7051" actId="1076"/>
          <ac:spMkLst>
            <pc:docMk/>
            <pc:sldMk cId="148344147" sldId="347"/>
            <ac:spMk id="10" creationId="{3E8F1DEE-3C23-9F6B-64F9-5200BBA5BBC9}"/>
          </ac:spMkLst>
        </pc:spChg>
        <pc:spChg chg="add mod">
          <ac:chgData name="Hakola Antti" userId="65992f85-13c6-4cb4-8e3e-57db52c3c016" providerId="ADAL" clId="{14657613-BF8E-497F-890F-6160461880FA}" dt="2025-03-19T16:37:44.691" v="7073" actId="6549"/>
          <ac:spMkLst>
            <pc:docMk/>
            <pc:sldMk cId="148344147" sldId="347"/>
            <ac:spMk id="11" creationId="{2C338026-CB6E-599E-6732-DCC73A6CE048}"/>
          </ac:spMkLst>
        </pc:spChg>
        <pc:spChg chg="add mod">
          <ac:chgData name="Hakola Antti" userId="65992f85-13c6-4cb4-8e3e-57db52c3c016" providerId="ADAL" clId="{14657613-BF8E-497F-890F-6160461880FA}" dt="2025-03-26T05:57:32.814" v="12135" actId="1035"/>
          <ac:spMkLst>
            <pc:docMk/>
            <pc:sldMk cId="148344147" sldId="347"/>
            <ac:spMk id="12" creationId="{A7F6FDBC-488A-E00A-49B6-0D2F78B9E58C}"/>
          </ac:spMkLst>
        </pc:spChg>
        <pc:spChg chg="add mod">
          <ac:chgData name="Hakola Antti" userId="65992f85-13c6-4cb4-8e3e-57db52c3c016" providerId="ADAL" clId="{14657613-BF8E-497F-890F-6160461880FA}" dt="2025-03-24T15:48:49.449" v="11561" actId="20577"/>
          <ac:spMkLst>
            <pc:docMk/>
            <pc:sldMk cId="148344147" sldId="347"/>
            <ac:spMk id="14" creationId="{46A29F22-11C2-2C71-939F-EFC6FAF2625F}"/>
          </ac:spMkLst>
        </pc:spChg>
      </pc:sldChg>
      <pc:sldChg chg="addSp delSp modSp new mod">
        <pc:chgData name="Hakola Antti" userId="65992f85-13c6-4cb4-8e3e-57db52c3c016" providerId="ADAL" clId="{14657613-BF8E-497F-890F-6160461880FA}" dt="2025-03-23T17:28:55.492" v="9536"/>
        <pc:sldMkLst>
          <pc:docMk/>
          <pc:sldMk cId="1340190041" sldId="348"/>
        </pc:sldMkLst>
        <pc:spChg chg="add mod">
          <ac:chgData name="Hakola Antti" userId="65992f85-13c6-4cb4-8e3e-57db52c3c016" providerId="ADAL" clId="{14657613-BF8E-497F-890F-6160461880FA}" dt="2025-03-23T17:28:51.798" v="9534" actId="14100"/>
          <ac:spMkLst>
            <pc:docMk/>
            <pc:sldMk cId="1340190041" sldId="348"/>
            <ac:spMk id="2" creationId="{EF280A55-0341-C582-590B-1B425FE52F5B}"/>
          </ac:spMkLst>
        </pc:spChg>
        <pc:spChg chg="add mod">
          <ac:chgData name="Hakola Antti" userId="65992f85-13c6-4cb4-8e3e-57db52c3c016" providerId="ADAL" clId="{14657613-BF8E-497F-890F-6160461880FA}" dt="2025-03-19T16:44:24.010" v="7149" actId="6549"/>
          <ac:spMkLst>
            <pc:docMk/>
            <pc:sldMk cId="1340190041" sldId="348"/>
            <ac:spMk id="5" creationId="{4A299544-5608-D17D-5784-BFF34548E44A}"/>
          </ac:spMkLst>
        </pc:spChg>
        <pc:spChg chg="mod">
          <ac:chgData name="Hakola Antti" userId="65992f85-13c6-4cb4-8e3e-57db52c3c016" providerId="ADAL" clId="{14657613-BF8E-497F-890F-6160461880FA}" dt="2025-03-19T16:47:20.168" v="7176" actId="2085"/>
          <ac:spMkLst>
            <pc:docMk/>
            <pc:sldMk cId="1340190041" sldId="348"/>
            <ac:spMk id="7" creationId="{893588A0-066A-59B0-B6BF-A2761516AF9C}"/>
          </ac:spMkLst>
        </pc:spChg>
        <pc:spChg chg="add mod">
          <ac:chgData name="Hakola Antti" userId="65992f85-13c6-4cb4-8e3e-57db52c3c016" providerId="ADAL" clId="{14657613-BF8E-497F-890F-6160461880FA}" dt="2025-03-19T16:47:29.998" v="7178" actId="2085"/>
          <ac:spMkLst>
            <pc:docMk/>
            <pc:sldMk cId="1340190041" sldId="348"/>
            <ac:spMk id="8" creationId="{7B4C4C95-82EF-FF00-1A9B-B5C4BCBC89DA}"/>
          </ac:spMkLst>
        </pc:spChg>
        <pc:spChg chg="add del mod">
          <ac:chgData name="Hakola Antti" userId="65992f85-13c6-4cb4-8e3e-57db52c3c016" providerId="ADAL" clId="{14657613-BF8E-497F-890F-6160461880FA}" dt="2025-03-19T16:47:32.791" v="7179" actId="2085"/>
          <ac:spMkLst>
            <pc:docMk/>
            <pc:sldMk cId="1340190041" sldId="348"/>
            <ac:spMk id="9" creationId="{5DD52BEB-328A-4EFB-BAE8-6809704B3F20}"/>
          </ac:spMkLst>
        </pc:spChg>
        <pc:spChg chg="add mod topLvl">
          <ac:chgData name="Hakola Antti" userId="65992f85-13c6-4cb4-8e3e-57db52c3c016" providerId="ADAL" clId="{14657613-BF8E-497F-890F-6160461880FA}" dt="2025-03-19T16:49:34.182" v="7197" actId="165"/>
          <ac:spMkLst>
            <pc:docMk/>
            <pc:sldMk cId="1340190041" sldId="348"/>
            <ac:spMk id="16" creationId="{EC47B675-9089-65DB-EB37-E2B708AE7D23}"/>
          </ac:spMkLst>
        </pc:spChg>
        <pc:spChg chg="add mod topLvl">
          <ac:chgData name="Hakola Antti" userId="65992f85-13c6-4cb4-8e3e-57db52c3c016" providerId="ADAL" clId="{14657613-BF8E-497F-890F-6160461880FA}" dt="2025-03-19T16:48:49.356" v="7187" actId="1076"/>
          <ac:spMkLst>
            <pc:docMk/>
            <pc:sldMk cId="1340190041" sldId="348"/>
            <ac:spMk id="19" creationId="{D8A238D0-B46E-A557-DF1B-F73D5F645DF3}"/>
          </ac:spMkLst>
        </pc:spChg>
        <pc:spChg chg="add mod topLvl">
          <ac:chgData name="Hakola Antti" userId="65992f85-13c6-4cb4-8e3e-57db52c3c016" providerId="ADAL" clId="{14657613-BF8E-497F-890F-6160461880FA}" dt="2025-03-19T16:47:56.181" v="7185" actId="1076"/>
          <ac:spMkLst>
            <pc:docMk/>
            <pc:sldMk cId="1340190041" sldId="348"/>
            <ac:spMk id="22" creationId="{5CDFB28C-1B89-201C-20A6-769B978E70D5}"/>
          </ac:spMkLst>
        </pc:spChg>
        <pc:spChg chg="mod topLvl">
          <ac:chgData name="Hakola Antti" userId="65992f85-13c6-4cb4-8e3e-57db52c3c016" providerId="ADAL" clId="{14657613-BF8E-497F-890F-6160461880FA}" dt="2025-03-19T16:47:56.181" v="7185" actId="1076"/>
          <ac:spMkLst>
            <pc:docMk/>
            <pc:sldMk cId="1340190041" sldId="348"/>
            <ac:spMk id="23" creationId="{BC260C34-C910-8440-8722-88F337A48B08}"/>
          </ac:spMkLst>
        </pc:spChg>
        <pc:spChg chg="mod topLvl">
          <ac:chgData name="Hakola Antti" userId="65992f85-13c6-4cb4-8e3e-57db52c3c016" providerId="ADAL" clId="{14657613-BF8E-497F-890F-6160461880FA}" dt="2025-03-19T16:47:56.181" v="7185" actId="1076"/>
          <ac:spMkLst>
            <pc:docMk/>
            <pc:sldMk cId="1340190041" sldId="348"/>
            <ac:spMk id="25" creationId="{F423112F-5168-80FB-7AB1-F613795C46C7}"/>
          </ac:spMkLst>
        </pc:spChg>
        <pc:spChg chg="mod topLvl">
          <ac:chgData name="Hakola Antti" userId="65992f85-13c6-4cb4-8e3e-57db52c3c016" providerId="ADAL" clId="{14657613-BF8E-497F-890F-6160461880FA}" dt="2025-03-19T16:49:23.644" v="7194" actId="1076"/>
          <ac:spMkLst>
            <pc:docMk/>
            <pc:sldMk cId="1340190041" sldId="348"/>
            <ac:spMk id="26" creationId="{149AABF4-FE55-5732-676D-4240577455B0}"/>
          </ac:spMkLst>
        </pc:spChg>
        <pc:spChg chg="mod topLvl">
          <ac:chgData name="Hakola Antti" userId="65992f85-13c6-4cb4-8e3e-57db52c3c016" providerId="ADAL" clId="{14657613-BF8E-497F-890F-6160461880FA}" dt="2025-03-19T16:46:59.553" v="7170" actId="20577"/>
          <ac:spMkLst>
            <pc:docMk/>
            <pc:sldMk cId="1340190041" sldId="348"/>
            <ac:spMk id="29" creationId="{936F6320-1B28-F38B-15EA-05031F461741}"/>
          </ac:spMkLst>
        </pc:spChg>
        <pc:spChg chg="add mod topLvl">
          <ac:chgData name="Hakola Antti" userId="65992f85-13c6-4cb4-8e3e-57db52c3c016" providerId="ADAL" clId="{14657613-BF8E-497F-890F-6160461880FA}" dt="2025-03-19T16:47:01.655" v="7171" actId="20577"/>
          <ac:spMkLst>
            <pc:docMk/>
            <pc:sldMk cId="1340190041" sldId="348"/>
            <ac:spMk id="31" creationId="{ADBDAC0F-08D7-2178-73DC-6370EF438472}"/>
          </ac:spMkLst>
        </pc:spChg>
        <pc:spChg chg="mod topLvl">
          <ac:chgData name="Hakola Antti" userId="65992f85-13c6-4cb4-8e3e-57db52c3c016" providerId="ADAL" clId="{14657613-BF8E-497F-890F-6160461880FA}" dt="2025-03-19T16:47:03.051" v="7172" actId="20577"/>
          <ac:spMkLst>
            <pc:docMk/>
            <pc:sldMk cId="1340190041" sldId="348"/>
            <ac:spMk id="33" creationId="{BB7E17C6-D760-508C-37BA-E0C85B58ACE0}"/>
          </ac:spMkLst>
        </pc:spChg>
        <pc:spChg chg="add mod topLvl">
          <ac:chgData name="Hakola Antti" userId="65992f85-13c6-4cb4-8e3e-57db52c3c016" providerId="ADAL" clId="{14657613-BF8E-497F-890F-6160461880FA}" dt="2025-03-19T16:46:52.755" v="7168" actId="1076"/>
          <ac:spMkLst>
            <pc:docMk/>
            <pc:sldMk cId="1340190041" sldId="348"/>
            <ac:spMk id="36" creationId="{261DEB98-C0D1-D55B-31B5-F2E7BF835F3C}"/>
          </ac:spMkLst>
        </pc:spChg>
        <pc:picChg chg="mod topLvl">
          <ac:chgData name="Hakola Antti" userId="65992f85-13c6-4cb4-8e3e-57db52c3c016" providerId="ADAL" clId="{14657613-BF8E-497F-890F-6160461880FA}" dt="2025-03-19T16:49:46.719" v="7200" actId="1076"/>
          <ac:picMkLst>
            <pc:docMk/>
            <pc:sldMk cId="1340190041" sldId="348"/>
            <ac:picMk id="14" creationId="{9E35CB4F-A43A-1AD4-DC09-2724241E097E}"/>
          </ac:picMkLst>
        </pc:picChg>
        <pc:picChg chg="mod topLvl">
          <ac:chgData name="Hakola Antti" userId="65992f85-13c6-4cb4-8e3e-57db52c3c016" providerId="ADAL" clId="{14657613-BF8E-497F-890F-6160461880FA}" dt="2025-03-19T16:47:56.181" v="7185" actId="1076"/>
          <ac:picMkLst>
            <pc:docMk/>
            <pc:sldMk cId="1340190041" sldId="348"/>
            <ac:picMk id="18" creationId="{A26190A0-76B4-0B54-31A8-C2EA21A30DDE}"/>
          </ac:picMkLst>
        </pc:picChg>
        <pc:picChg chg="mod topLvl">
          <ac:chgData name="Hakola Antti" userId="65992f85-13c6-4cb4-8e3e-57db52c3c016" providerId="ADAL" clId="{14657613-BF8E-497F-890F-6160461880FA}" dt="2025-03-19T16:46:46.802" v="7167" actId="1076"/>
          <ac:picMkLst>
            <pc:docMk/>
            <pc:sldMk cId="1340190041" sldId="348"/>
            <ac:picMk id="28" creationId="{F47D4BE7-F765-FADA-9661-DD271B579B8F}"/>
          </ac:picMkLst>
        </pc:picChg>
        <pc:picChg chg="add mod">
          <ac:chgData name="Hakola Antti" userId="65992f85-13c6-4cb4-8e3e-57db52c3c016" providerId="ADAL" clId="{14657613-BF8E-497F-890F-6160461880FA}" dt="2025-03-19T16:47:09.913" v="7174" actId="14100"/>
          <ac:picMkLst>
            <pc:docMk/>
            <pc:sldMk cId="1340190041" sldId="348"/>
            <ac:picMk id="1026" creationId="{E08E0FB7-51A0-4EEB-BCD3-82D71A355B16}"/>
          </ac:picMkLst>
        </pc:picChg>
        <pc:picChg chg="add mod">
          <ac:chgData name="Hakola Antti" userId="65992f85-13c6-4cb4-8e3e-57db52c3c016" providerId="ADAL" clId="{14657613-BF8E-497F-890F-6160461880FA}" dt="2025-03-19T16:50:45.435" v="7208" actId="1076"/>
          <ac:picMkLst>
            <pc:docMk/>
            <pc:sldMk cId="1340190041" sldId="348"/>
            <ac:picMk id="1028" creationId="{41D6071B-ED61-BCC1-5038-D3B42735702B}"/>
          </ac:picMkLst>
        </pc:picChg>
        <pc:cxnChg chg="mod">
          <ac:chgData name="Hakola Antti" userId="65992f85-13c6-4cb4-8e3e-57db52c3c016" providerId="ADAL" clId="{14657613-BF8E-497F-890F-6160461880FA}" dt="2025-03-19T16:47:56.181" v="7185" actId="1076"/>
          <ac:cxnSpMkLst>
            <pc:docMk/>
            <pc:sldMk cId="1340190041" sldId="348"/>
            <ac:cxnSpMk id="20" creationId="{F59C2CAF-DC35-6599-8377-86A5EE23F5F9}"/>
          </ac:cxnSpMkLst>
        </pc:cxnChg>
        <pc:cxnChg chg="mod">
          <ac:chgData name="Hakola Antti" userId="65992f85-13c6-4cb4-8e3e-57db52c3c016" providerId="ADAL" clId="{14657613-BF8E-497F-890F-6160461880FA}" dt="2025-03-19T16:47:56.181" v="7185" actId="1076"/>
          <ac:cxnSpMkLst>
            <pc:docMk/>
            <pc:sldMk cId="1340190041" sldId="348"/>
            <ac:cxnSpMk id="21" creationId="{E7A675E3-75E0-6AD9-462F-6C1D6B3B0CEF}"/>
          </ac:cxnSpMkLst>
        </pc:cxnChg>
        <pc:cxnChg chg="mod topLvl">
          <ac:chgData name="Hakola Antti" userId="65992f85-13c6-4cb4-8e3e-57db52c3c016" providerId="ADAL" clId="{14657613-BF8E-497F-890F-6160461880FA}" dt="2025-03-19T16:47:56.181" v="7185" actId="1076"/>
          <ac:cxnSpMkLst>
            <pc:docMk/>
            <pc:sldMk cId="1340190041" sldId="348"/>
            <ac:cxnSpMk id="24" creationId="{C310831C-D7AC-3968-ED0B-7855AB993652}"/>
          </ac:cxnSpMkLst>
        </pc:cxnChg>
        <pc:cxnChg chg="mod">
          <ac:chgData name="Hakola Antti" userId="65992f85-13c6-4cb4-8e3e-57db52c3c016" providerId="ADAL" clId="{14657613-BF8E-497F-890F-6160461880FA}" dt="2025-03-19T16:46:46.802" v="7167" actId="1076"/>
          <ac:cxnSpMkLst>
            <pc:docMk/>
            <pc:sldMk cId="1340190041" sldId="348"/>
            <ac:cxnSpMk id="30" creationId="{5CC8A138-77CE-0329-AF4A-572F9027D36F}"/>
          </ac:cxnSpMkLst>
        </pc:cxnChg>
        <pc:cxnChg chg="mod">
          <ac:chgData name="Hakola Antti" userId="65992f85-13c6-4cb4-8e3e-57db52c3c016" providerId="ADAL" clId="{14657613-BF8E-497F-890F-6160461880FA}" dt="2025-03-19T16:46:46.802" v="7167" actId="1076"/>
          <ac:cxnSpMkLst>
            <pc:docMk/>
            <pc:sldMk cId="1340190041" sldId="348"/>
            <ac:cxnSpMk id="32" creationId="{E3AB92A7-8677-657F-D10C-A2CE387FF5A2}"/>
          </ac:cxnSpMkLst>
        </pc:cxnChg>
        <pc:cxnChg chg="mod topLvl">
          <ac:chgData name="Hakola Antti" userId="65992f85-13c6-4cb4-8e3e-57db52c3c016" providerId="ADAL" clId="{14657613-BF8E-497F-890F-6160461880FA}" dt="2025-03-19T16:46:46.802" v="7167" actId="1076"/>
          <ac:cxnSpMkLst>
            <pc:docMk/>
            <pc:sldMk cId="1340190041" sldId="348"/>
            <ac:cxnSpMk id="34" creationId="{86AEF7F1-1FE3-2153-F1C1-5ABAF5606E2F}"/>
          </ac:cxnSpMkLst>
        </pc:cxnChg>
      </pc:sldChg>
      <pc:sldChg chg="addSp delSp modSp new mod">
        <pc:chgData name="Hakola Antti" userId="65992f85-13c6-4cb4-8e3e-57db52c3c016" providerId="ADAL" clId="{14657613-BF8E-497F-890F-6160461880FA}" dt="2025-03-22T13:44:05.736" v="8447" actId="6549"/>
        <pc:sldMkLst>
          <pc:docMk/>
          <pc:sldMk cId="3553683370" sldId="349"/>
        </pc:sldMkLst>
        <pc:spChg chg="add mod">
          <ac:chgData name="Hakola Antti" userId="65992f85-13c6-4cb4-8e3e-57db52c3c016" providerId="ADAL" clId="{14657613-BF8E-497F-890F-6160461880FA}" dt="2025-03-22T13:44:05.736" v="8447" actId="6549"/>
          <ac:spMkLst>
            <pc:docMk/>
            <pc:sldMk cId="3553683370" sldId="349"/>
            <ac:spMk id="5" creationId="{3D46D7A8-B9A3-593F-9684-33979E1C3753}"/>
          </ac:spMkLst>
        </pc:spChg>
        <pc:spChg chg="mod">
          <ac:chgData name="Hakola Antti" userId="65992f85-13c6-4cb4-8e3e-57db52c3c016" providerId="ADAL" clId="{14657613-BF8E-497F-890F-6160461880FA}" dt="2025-03-20T14:23:33.040" v="7431" actId="207"/>
          <ac:spMkLst>
            <pc:docMk/>
            <pc:sldMk cId="3553683370" sldId="349"/>
            <ac:spMk id="7" creationId="{C97FA93E-FF95-898C-0BEC-C3C410806987}"/>
          </ac:spMkLst>
        </pc:spChg>
        <pc:spChg chg="mod">
          <ac:chgData name="Hakola Antti" userId="65992f85-13c6-4cb4-8e3e-57db52c3c016" providerId="ADAL" clId="{14657613-BF8E-497F-890F-6160461880FA}" dt="2025-03-20T14:23:33.040" v="7431" actId="207"/>
          <ac:spMkLst>
            <pc:docMk/>
            <pc:sldMk cId="3553683370" sldId="349"/>
            <ac:spMk id="9" creationId="{E8D1E6E3-3A4E-CADF-AF4A-1C4F048B42D1}"/>
          </ac:spMkLst>
        </pc:spChg>
        <pc:spChg chg="mod">
          <ac:chgData name="Hakola Antti" userId="65992f85-13c6-4cb4-8e3e-57db52c3c016" providerId="ADAL" clId="{14657613-BF8E-497F-890F-6160461880FA}" dt="2025-03-20T14:22:56.702" v="7426"/>
          <ac:spMkLst>
            <pc:docMk/>
            <pc:sldMk cId="3553683370" sldId="349"/>
            <ac:spMk id="10" creationId="{5DDF67C7-B848-DC1D-3387-73CB9283F215}"/>
          </ac:spMkLst>
        </pc:spChg>
        <pc:spChg chg="mod">
          <ac:chgData name="Hakola Antti" userId="65992f85-13c6-4cb4-8e3e-57db52c3c016" providerId="ADAL" clId="{14657613-BF8E-497F-890F-6160461880FA}" dt="2025-03-20T14:22:56.702" v="7426"/>
          <ac:spMkLst>
            <pc:docMk/>
            <pc:sldMk cId="3553683370" sldId="349"/>
            <ac:spMk id="11" creationId="{B7C9B699-C310-45ED-3771-64C91769273C}"/>
          </ac:spMkLst>
        </pc:spChg>
        <pc:spChg chg="mod">
          <ac:chgData name="Hakola Antti" userId="65992f85-13c6-4cb4-8e3e-57db52c3c016" providerId="ADAL" clId="{14657613-BF8E-497F-890F-6160461880FA}" dt="2025-03-20T14:23:33.040" v="7431" actId="207"/>
          <ac:spMkLst>
            <pc:docMk/>
            <pc:sldMk cId="3553683370" sldId="349"/>
            <ac:spMk id="12" creationId="{0FBB2EB0-AA47-3449-7178-202E29B3F424}"/>
          </ac:spMkLst>
        </pc:spChg>
        <pc:spChg chg="mod">
          <ac:chgData name="Hakola Antti" userId="65992f85-13c6-4cb4-8e3e-57db52c3c016" providerId="ADAL" clId="{14657613-BF8E-497F-890F-6160461880FA}" dt="2025-03-20T14:23:54.004" v="7432" actId="692"/>
          <ac:spMkLst>
            <pc:docMk/>
            <pc:sldMk cId="3553683370" sldId="349"/>
            <ac:spMk id="13" creationId="{BA19C329-901E-79A9-82D1-E8D436AABE48}"/>
          </ac:spMkLst>
        </pc:spChg>
        <pc:spChg chg="mod">
          <ac:chgData name="Hakola Antti" userId="65992f85-13c6-4cb4-8e3e-57db52c3c016" providerId="ADAL" clId="{14657613-BF8E-497F-890F-6160461880FA}" dt="2025-03-20T14:23:33.040" v="7431" actId="207"/>
          <ac:spMkLst>
            <pc:docMk/>
            <pc:sldMk cId="3553683370" sldId="349"/>
            <ac:spMk id="14" creationId="{91FB5CE1-757B-8E77-3465-BCEF8E93EBB7}"/>
          </ac:spMkLst>
        </pc:spChg>
        <pc:spChg chg="mod">
          <ac:chgData name="Hakola Antti" userId="65992f85-13c6-4cb4-8e3e-57db52c3c016" providerId="ADAL" clId="{14657613-BF8E-497F-890F-6160461880FA}" dt="2025-03-20T14:23:33.040" v="7431" actId="207"/>
          <ac:spMkLst>
            <pc:docMk/>
            <pc:sldMk cId="3553683370" sldId="349"/>
            <ac:spMk id="15" creationId="{2B84D465-32F1-B0DA-5E5B-4ECFAB2D7309}"/>
          </ac:spMkLst>
        </pc:spChg>
        <pc:spChg chg="mod">
          <ac:chgData name="Hakola Antti" userId="65992f85-13c6-4cb4-8e3e-57db52c3c016" providerId="ADAL" clId="{14657613-BF8E-497F-890F-6160461880FA}" dt="2025-03-20T14:23:33.040" v="7431" actId="207"/>
          <ac:spMkLst>
            <pc:docMk/>
            <pc:sldMk cId="3553683370" sldId="349"/>
            <ac:spMk id="16" creationId="{AE3452D8-F079-2D7D-EB72-A98FE0B5D888}"/>
          </ac:spMkLst>
        </pc:spChg>
        <pc:spChg chg="mod">
          <ac:chgData name="Hakola Antti" userId="65992f85-13c6-4cb4-8e3e-57db52c3c016" providerId="ADAL" clId="{14657613-BF8E-497F-890F-6160461880FA}" dt="2025-03-20T14:23:33.040" v="7431" actId="207"/>
          <ac:spMkLst>
            <pc:docMk/>
            <pc:sldMk cId="3553683370" sldId="349"/>
            <ac:spMk id="17" creationId="{1A28BE8C-363B-E5F8-1C65-71B8C84E05F1}"/>
          </ac:spMkLst>
        </pc:spChg>
        <pc:spChg chg="mod">
          <ac:chgData name="Hakola Antti" userId="65992f85-13c6-4cb4-8e3e-57db52c3c016" providerId="ADAL" clId="{14657613-BF8E-497F-890F-6160461880FA}" dt="2025-03-20T14:23:33.040" v="7431" actId="207"/>
          <ac:spMkLst>
            <pc:docMk/>
            <pc:sldMk cId="3553683370" sldId="349"/>
            <ac:spMk id="18" creationId="{F5B92074-1D29-C02A-8E15-4D9A6AB874AC}"/>
          </ac:spMkLst>
        </pc:spChg>
        <pc:spChg chg="mod">
          <ac:chgData name="Hakola Antti" userId="65992f85-13c6-4cb4-8e3e-57db52c3c016" providerId="ADAL" clId="{14657613-BF8E-497F-890F-6160461880FA}" dt="2025-03-20T14:23:33.040" v="7431" actId="207"/>
          <ac:spMkLst>
            <pc:docMk/>
            <pc:sldMk cId="3553683370" sldId="349"/>
            <ac:spMk id="19" creationId="{57A8F63C-B8FE-3A3D-C25A-3281C8F02F8A}"/>
          </ac:spMkLst>
        </pc:spChg>
        <pc:spChg chg="mod">
          <ac:chgData name="Hakola Antti" userId="65992f85-13c6-4cb4-8e3e-57db52c3c016" providerId="ADAL" clId="{14657613-BF8E-497F-890F-6160461880FA}" dt="2025-03-20T14:22:56.702" v="7426"/>
          <ac:spMkLst>
            <pc:docMk/>
            <pc:sldMk cId="3553683370" sldId="349"/>
            <ac:spMk id="21" creationId="{B4EF8D05-D135-50AB-EEB2-0EA4469B90DB}"/>
          </ac:spMkLst>
        </pc:spChg>
        <pc:spChg chg="mod">
          <ac:chgData name="Hakola Antti" userId="65992f85-13c6-4cb4-8e3e-57db52c3c016" providerId="ADAL" clId="{14657613-BF8E-497F-890F-6160461880FA}" dt="2025-03-20T14:22:56.702" v="7426"/>
          <ac:spMkLst>
            <pc:docMk/>
            <pc:sldMk cId="3553683370" sldId="349"/>
            <ac:spMk id="24" creationId="{EE703997-E488-C662-370F-A54703B6B4DF}"/>
          </ac:spMkLst>
        </pc:spChg>
        <pc:spChg chg="mod">
          <ac:chgData name="Hakola Antti" userId="65992f85-13c6-4cb4-8e3e-57db52c3c016" providerId="ADAL" clId="{14657613-BF8E-497F-890F-6160461880FA}" dt="2025-03-20T14:27:17.355" v="7563" actId="1076"/>
          <ac:spMkLst>
            <pc:docMk/>
            <pc:sldMk cId="3553683370" sldId="349"/>
            <ac:spMk id="25" creationId="{B45B8D63-B52A-4D24-5469-80B084773769}"/>
          </ac:spMkLst>
        </pc:spChg>
        <pc:spChg chg="mod">
          <ac:chgData name="Hakola Antti" userId="65992f85-13c6-4cb4-8e3e-57db52c3c016" providerId="ADAL" clId="{14657613-BF8E-497F-890F-6160461880FA}" dt="2025-03-20T14:27:17.355" v="7563" actId="1076"/>
          <ac:spMkLst>
            <pc:docMk/>
            <pc:sldMk cId="3553683370" sldId="349"/>
            <ac:spMk id="26" creationId="{91530513-26A5-0BB4-A43A-8D7EF8F1FB1A}"/>
          </ac:spMkLst>
        </pc:spChg>
        <pc:spChg chg="mod">
          <ac:chgData name="Hakola Antti" userId="65992f85-13c6-4cb4-8e3e-57db52c3c016" providerId="ADAL" clId="{14657613-BF8E-497F-890F-6160461880FA}" dt="2025-03-20T14:22:56.702" v="7426"/>
          <ac:spMkLst>
            <pc:docMk/>
            <pc:sldMk cId="3553683370" sldId="349"/>
            <ac:spMk id="27" creationId="{A4AB2770-0D07-B162-BC42-6164679B0C27}"/>
          </ac:spMkLst>
        </pc:spChg>
        <pc:spChg chg="mod">
          <ac:chgData name="Hakola Antti" userId="65992f85-13c6-4cb4-8e3e-57db52c3c016" providerId="ADAL" clId="{14657613-BF8E-497F-890F-6160461880FA}" dt="2025-03-20T14:27:17.355" v="7563" actId="1076"/>
          <ac:spMkLst>
            <pc:docMk/>
            <pc:sldMk cId="3553683370" sldId="349"/>
            <ac:spMk id="28" creationId="{E3B0CE99-F1B6-3286-A14A-699B05DDF60D}"/>
          </ac:spMkLst>
        </pc:spChg>
        <pc:spChg chg="mod">
          <ac:chgData name="Hakola Antti" userId="65992f85-13c6-4cb4-8e3e-57db52c3c016" providerId="ADAL" clId="{14657613-BF8E-497F-890F-6160461880FA}" dt="2025-03-20T14:27:17.355" v="7563" actId="1076"/>
          <ac:spMkLst>
            <pc:docMk/>
            <pc:sldMk cId="3553683370" sldId="349"/>
            <ac:spMk id="29" creationId="{E569BCD1-C970-CCD7-F7F6-1F4A7DF78B04}"/>
          </ac:spMkLst>
        </pc:spChg>
        <pc:spChg chg="mod">
          <ac:chgData name="Hakola Antti" userId="65992f85-13c6-4cb4-8e3e-57db52c3c016" providerId="ADAL" clId="{14657613-BF8E-497F-890F-6160461880FA}" dt="2025-03-20T14:27:17.355" v="7563" actId="1076"/>
          <ac:spMkLst>
            <pc:docMk/>
            <pc:sldMk cId="3553683370" sldId="349"/>
            <ac:spMk id="30" creationId="{6F1468D8-FF0A-42AC-A8AA-FE4C541F7268}"/>
          </ac:spMkLst>
        </pc:spChg>
        <pc:spChg chg="mod">
          <ac:chgData name="Hakola Antti" userId="65992f85-13c6-4cb4-8e3e-57db52c3c016" providerId="ADAL" clId="{14657613-BF8E-497F-890F-6160461880FA}" dt="2025-03-20T14:27:17.355" v="7563" actId="1076"/>
          <ac:spMkLst>
            <pc:docMk/>
            <pc:sldMk cId="3553683370" sldId="349"/>
            <ac:spMk id="33" creationId="{E5E9CBAA-883C-4B4D-ED7F-F521E3DF0A72}"/>
          </ac:spMkLst>
        </pc:spChg>
        <pc:spChg chg="mod">
          <ac:chgData name="Hakola Antti" userId="65992f85-13c6-4cb4-8e3e-57db52c3c016" providerId="ADAL" clId="{14657613-BF8E-497F-890F-6160461880FA}" dt="2025-03-20T14:27:17.355" v="7563" actId="1076"/>
          <ac:spMkLst>
            <pc:docMk/>
            <pc:sldMk cId="3553683370" sldId="349"/>
            <ac:spMk id="36" creationId="{D4554DD7-C43B-C7B3-56DC-4E9BB96F56B8}"/>
          </ac:spMkLst>
        </pc:spChg>
        <pc:spChg chg="mod">
          <ac:chgData name="Hakola Antti" userId="65992f85-13c6-4cb4-8e3e-57db52c3c016" providerId="ADAL" clId="{14657613-BF8E-497F-890F-6160461880FA}" dt="2025-03-20T14:27:17.355" v="7563" actId="1076"/>
          <ac:spMkLst>
            <pc:docMk/>
            <pc:sldMk cId="3553683370" sldId="349"/>
            <ac:spMk id="38" creationId="{931F8FC6-40E1-89CE-0AFC-2D655485FD30}"/>
          </ac:spMkLst>
        </pc:spChg>
        <pc:spChg chg="mod">
          <ac:chgData name="Hakola Antti" userId="65992f85-13c6-4cb4-8e3e-57db52c3c016" providerId="ADAL" clId="{14657613-BF8E-497F-890F-6160461880FA}" dt="2025-03-20T14:27:17.355" v="7563" actId="1076"/>
          <ac:spMkLst>
            <pc:docMk/>
            <pc:sldMk cId="3553683370" sldId="349"/>
            <ac:spMk id="39" creationId="{D8A34A3C-22DC-6794-75FF-B958F421B9B4}"/>
          </ac:spMkLst>
        </pc:spChg>
        <pc:spChg chg="mod">
          <ac:chgData name="Hakola Antti" userId="65992f85-13c6-4cb4-8e3e-57db52c3c016" providerId="ADAL" clId="{14657613-BF8E-497F-890F-6160461880FA}" dt="2025-03-20T14:27:17.355" v="7563" actId="1076"/>
          <ac:spMkLst>
            <pc:docMk/>
            <pc:sldMk cId="3553683370" sldId="349"/>
            <ac:spMk id="40" creationId="{0BC0927C-D352-B308-4C42-C663D7E3E341}"/>
          </ac:spMkLst>
        </pc:spChg>
        <pc:spChg chg="add mod">
          <ac:chgData name="Hakola Antti" userId="65992f85-13c6-4cb4-8e3e-57db52c3c016" providerId="ADAL" clId="{14657613-BF8E-497F-890F-6160461880FA}" dt="2025-03-20T14:27:11.264" v="7562" actId="20577"/>
          <ac:spMkLst>
            <pc:docMk/>
            <pc:sldMk cId="3553683370" sldId="349"/>
            <ac:spMk id="44" creationId="{3F64474E-0274-3FAF-2980-5500E80D381C}"/>
          </ac:spMkLst>
        </pc:spChg>
        <pc:spChg chg="add mod">
          <ac:chgData name="Hakola Antti" userId="65992f85-13c6-4cb4-8e3e-57db52c3c016" providerId="ADAL" clId="{14657613-BF8E-497F-890F-6160461880FA}" dt="2025-03-20T14:27:37.815" v="7570" actId="1076"/>
          <ac:spMkLst>
            <pc:docMk/>
            <pc:sldMk cId="3553683370" sldId="349"/>
            <ac:spMk id="45" creationId="{3EB1A797-D24B-6860-98A0-639D83D7EDEA}"/>
          </ac:spMkLst>
        </pc:spChg>
        <pc:spChg chg="mod">
          <ac:chgData name="Hakola Antti" userId="65992f85-13c6-4cb4-8e3e-57db52c3c016" providerId="ADAL" clId="{14657613-BF8E-497F-890F-6160461880FA}" dt="2025-03-20T14:31:55.713" v="7652" actId="1076"/>
          <ac:spMkLst>
            <pc:docMk/>
            <pc:sldMk cId="3553683370" sldId="349"/>
            <ac:spMk id="48" creationId="{16F5FEA2-64A8-A184-36A6-69BFF5D8CF23}"/>
          </ac:spMkLst>
        </pc:spChg>
        <pc:spChg chg="mod">
          <ac:chgData name="Hakola Antti" userId="65992f85-13c6-4cb4-8e3e-57db52c3c016" providerId="ADAL" clId="{14657613-BF8E-497F-890F-6160461880FA}" dt="2025-03-20T14:31:55.713" v="7652" actId="1076"/>
          <ac:spMkLst>
            <pc:docMk/>
            <pc:sldMk cId="3553683370" sldId="349"/>
            <ac:spMk id="49" creationId="{8944331E-8192-52C0-6DA4-F76FD80EA2DB}"/>
          </ac:spMkLst>
        </pc:spChg>
        <pc:spChg chg="add mod">
          <ac:chgData name="Hakola Antti" userId="65992f85-13c6-4cb4-8e3e-57db52c3c016" providerId="ADAL" clId="{14657613-BF8E-497F-890F-6160461880FA}" dt="2025-03-20T14:29:32.313" v="7587" actId="1076"/>
          <ac:spMkLst>
            <pc:docMk/>
            <pc:sldMk cId="3553683370" sldId="349"/>
            <ac:spMk id="52" creationId="{91536497-BCD6-61DA-027F-281FBD85F719}"/>
          </ac:spMkLst>
        </pc:spChg>
        <pc:spChg chg="add mod">
          <ac:chgData name="Hakola Antti" userId="65992f85-13c6-4cb4-8e3e-57db52c3c016" providerId="ADAL" clId="{14657613-BF8E-497F-890F-6160461880FA}" dt="2025-03-20T14:29:39.190" v="7592" actId="20577"/>
          <ac:spMkLst>
            <pc:docMk/>
            <pc:sldMk cId="3553683370" sldId="349"/>
            <ac:spMk id="53" creationId="{22A29013-6559-C1F1-3191-50EBB24F7F05}"/>
          </ac:spMkLst>
        </pc:spChg>
        <pc:spChg chg="add mod">
          <ac:chgData name="Hakola Antti" userId="65992f85-13c6-4cb4-8e3e-57db52c3c016" providerId="ADAL" clId="{14657613-BF8E-497F-890F-6160461880FA}" dt="2025-03-20T14:31:51.365" v="7651" actId="1076"/>
          <ac:spMkLst>
            <pc:docMk/>
            <pc:sldMk cId="3553683370" sldId="349"/>
            <ac:spMk id="54" creationId="{B3106AFE-DEB9-6175-953E-E7AD5FB5C45D}"/>
          </ac:spMkLst>
        </pc:spChg>
        <pc:spChg chg="add mod">
          <ac:chgData name="Hakola Antti" userId="65992f85-13c6-4cb4-8e3e-57db52c3c016" providerId="ADAL" clId="{14657613-BF8E-497F-890F-6160461880FA}" dt="2025-03-20T14:31:42.681" v="7650" actId="1076"/>
          <ac:spMkLst>
            <pc:docMk/>
            <pc:sldMk cId="3553683370" sldId="349"/>
            <ac:spMk id="55" creationId="{455EEA95-5454-98B4-9630-5C0214DE1ADF}"/>
          </ac:spMkLst>
        </pc:spChg>
        <pc:grpChg chg="add mod">
          <ac:chgData name="Hakola Antti" userId="65992f85-13c6-4cb4-8e3e-57db52c3c016" providerId="ADAL" clId="{14657613-BF8E-497F-890F-6160461880FA}" dt="2025-03-20T14:31:55.713" v="7652" actId="1076"/>
          <ac:grpSpMkLst>
            <pc:docMk/>
            <pc:sldMk cId="3553683370" sldId="349"/>
            <ac:grpSpMk id="46" creationId="{406150D1-7C80-4580-EDCB-9B4A6EC08F71}"/>
          </ac:grpSpMkLst>
        </pc:grpChg>
        <pc:picChg chg="mod">
          <ac:chgData name="Hakola Antti" userId="65992f85-13c6-4cb4-8e3e-57db52c3c016" providerId="ADAL" clId="{14657613-BF8E-497F-890F-6160461880FA}" dt="2025-03-20T14:31:55.713" v="7652" actId="1076"/>
          <ac:picMkLst>
            <pc:docMk/>
            <pc:sldMk cId="3553683370" sldId="349"/>
            <ac:picMk id="47" creationId="{5B29B1D1-9AFA-DE0F-8899-FC3EC9ADCBBD}"/>
          </ac:picMkLst>
        </pc:picChg>
        <pc:picChg chg="add mod">
          <ac:chgData name="Hakola Antti" userId="65992f85-13c6-4cb4-8e3e-57db52c3c016" providerId="ADAL" clId="{14657613-BF8E-497F-890F-6160461880FA}" dt="2025-03-20T14:29:02.401" v="7577" actId="1076"/>
          <ac:picMkLst>
            <pc:docMk/>
            <pc:sldMk cId="3553683370" sldId="349"/>
            <ac:picMk id="50" creationId="{1981E5E0-0AD1-E920-163A-EC09A806F6A4}"/>
          </ac:picMkLst>
        </pc:picChg>
        <pc:picChg chg="add mod">
          <ac:chgData name="Hakola Antti" userId="65992f85-13c6-4cb4-8e3e-57db52c3c016" providerId="ADAL" clId="{14657613-BF8E-497F-890F-6160461880FA}" dt="2025-03-20T14:29:20.536" v="7581" actId="14100"/>
          <ac:picMkLst>
            <pc:docMk/>
            <pc:sldMk cId="3553683370" sldId="349"/>
            <ac:picMk id="51" creationId="{F9E081F7-727D-2187-5A8D-B309F4B58C9C}"/>
          </ac:picMkLst>
        </pc:picChg>
      </pc:sldChg>
      <pc:sldChg chg="addSp delSp modSp new mod modAnim">
        <pc:chgData name="Hakola Antti" userId="65992f85-13c6-4cb4-8e3e-57db52c3c016" providerId="ADAL" clId="{14657613-BF8E-497F-890F-6160461880FA}" dt="2025-03-26T05:15:45.270" v="11990"/>
        <pc:sldMkLst>
          <pc:docMk/>
          <pc:sldMk cId="3212920491" sldId="350"/>
        </pc:sldMkLst>
        <pc:spChg chg="add mod">
          <ac:chgData name="Hakola Antti" userId="65992f85-13c6-4cb4-8e3e-57db52c3c016" providerId="ADAL" clId="{14657613-BF8E-497F-890F-6160461880FA}" dt="2025-03-22T13:44:20.471" v="8468" actId="6549"/>
          <ac:spMkLst>
            <pc:docMk/>
            <pc:sldMk cId="3212920491" sldId="350"/>
            <ac:spMk id="5" creationId="{F0A7F8B6-2795-B04B-B481-44524D08612B}"/>
          </ac:spMkLst>
        </pc:spChg>
        <pc:spChg chg="add mod">
          <ac:chgData name="Hakola Antti" userId="65992f85-13c6-4cb4-8e3e-57db52c3c016" providerId="ADAL" clId="{14657613-BF8E-497F-890F-6160461880FA}" dt="2025-03-20T16:23:12.449" v="7709" actId="1076"/>
          <ac:spMkLst>
            <pc:docMk/>
            <pc:sldMk cId="3212920491" sldId="350"/>
            <ac:spMk id="7" creationId="{C9CF8D09-997B-4703-BBAE-A23963216BA9}"/>
          </ac:spMkLst>
        </pc:spChg>
        <pc:spChg chg="mod">
          <ac:chgData name="Hakola Antti" userId="65992f85-13c6-4cb4-8e3e-57db52c3c016" providerId="ADAL" clId="{14657613-BF8E-497F-890F-6160461880FA}" dt="2025-03-20T16:23:08.585" v="7708"/>
          <ac:spMkLst>
            <pc:docMk/>
            <pc:sldMk cId="3212920491" sldId="350"/>
            <ac:spMk id="11" creationId="{BD1E9DA4-C6DF-A198-761A-74F1C66FC590}"/>
          </ac:spMkLst>
        </pc:spChg>
        <pc:spChg chg="mod">
          <ac:chgData name="Hakola Antti" userId="65992f85-13c6-4cb4-8e3e-57db52c3c016" providerId="ADAL" clId="{14657613-BF8E-497F-890F-6160461880FA}" dt="2025-03-20T16:28:45.552" v="7710"/>
          <ac:spMkLst>
            <pc:docMk/>
            <pc:sldMk cId="3212920491" sldId="350"/>
            <ac:spMk id="36" creationId="{577414E8-8F19-35A5-019D-A8399BEE0525}"/>
          </ac:spMkLst>
        </pc:spChg>
        <pc:spChg chg="mod">
          <ac:chgData name="Hakola Antti" userId="65992f85-13c6-4cb4-8e3e-57db52c3c016" providerId="ADAL" clId="{14657613-BF8E-497F-890F-6160461880FA}" dt="2025-03-20T16:28:45.552" v="7710"/>
          <ac:spMkLst>
            <pc:docMk/>
            <pc:sldMk cId="3212920491" sldId="350"/>
            <ac:spMk id="40" creationId="{8EAF2718-9D99-F46A-2A92-BF8FB7564C12}"/>
          </ac:spMkLst>
        </pc:spChg>
        <pc:spChg chg="mod">
          <ac:chgData name="Hakola Antti" userId="65992f85-13c6-4cb4-8e3e-57db52c3c016" providerId="ADAL" clId="{14657613-BF8E-497F-890F-6160461880FA}" dt="2025-03-20T16:28:45.552" v="7710"/>
          <ac:spMkLst>
            <pc:docMk/>
            <pc:sldMk cId="3212920491" sldId="350"/>
            <ac:spMk id="42" creationId="{4839E2D5-6194-A18B-6797-5C44E792046E}"/>
          </ac:spMkLst>
        </pc:spChg>
        <pc:spChg chg="mod">
          <ac:chgData name="Hakola Antti" userId="65992f85-13c6-4cb4-8e3e-57db52c3c016" providerId="ADAL" clId="{14657613-BF8E-497F-890F-6160461880FA}" dt="2025-03-20T16:28:45.552" v="7710"/>
          <ac:spMkLst>
            <pc:docMk/>
            <pc:sldMk cId="3212920491" sldId="350"/>
            <ac:spMk id="43" creationId="{D6F41727-A100-E6E3-73FD-DA0C0BF98438}"/>
          </ac:spMkLst>
        </pc:spChg>
        <pc:spChg chg="mod">
          <ac:chgData name="Hakola Antti" userId="65992f85-13c6-4cb4-8e3e-57db52c3c016" providerId="ADAL" clId="{14657613-BF8E-497F-890F-6160461880FA}" dt="2025-03-20T16:28:45.552" v="7710"/>
          <ac:spMkLst>
            <pc:docMk/>
            <pc:sldMk cId="3212920491" sldId="350"/>
            <ac:spMk id="44" creationId="{72CB33D9-780F-FBB9-197C-5E01AF17B1D6}"/>
          </ac:spMkLst>
        </pc:spChg>
        <pc:spChg chg="mod">
          <ac:chgData name="Hakola Antti" userId="65992f85-13c6-4cb4-8e3e-57db52c3c016" providerId="ADAL" clId="{14657613-BF8E-497F-890F-6160461880FA}" dt="2025-03-20T16:28:45.552" v="7710"/>
          <ac:spMkLst>
            <pc:docMk/>
            <pc:sldMk cId="3212920491" sldId="350"/>
            <ac:spMk id="50" creationId="{C9A4DAC5-04D3-4A86-7EB9-BFEBEA771647}"/>
          </ac:spMkLst>
        </pc:spChg>
        <pc:spChg chg="add mod">
          <ac:chgData name="Hakola Antti" userId="65992f85-13c6-4cb4-8e3e-57db52c3c016" providerId="ADAL" clId="{14657613-BF8E-497F-890F-6160461880FA}" dt="2025-03-20T16:29:37.934" v="7720" actId="1076"/>
          <ac:spMkLst>
            <pc:docMk/>
            <pc:sldMk cId="3212920491" sldId="350"/>
            <ac:spMk id="64" creationId="{CABC61EA-7C28-345D-7905-FA5341CF4AA0}"/>
          </ac:spMkLst>
        </pc:spChg>
        <pc:spChg chg="mod">
          <ac:chgData name="Hakola Antti" userId="65992f85-13c6-4cb4-8e3e-57db52c3c016" providerId="ADAL" clId="{14657613-BF8E-497F-890F-6160461880FA}" dt="2025-03-20T16:29:37.934" v="7720" actId="1076"/>
          <ac:spMkLst>
            <pc:docMk/>
            <pc:sldMk cId="3212920491" sldId="350"/>
            <ac:spMk id="65" creationId="{32C71513-C615-B5C2-E837-990032C3B6DE}"/>
          </ac:spMkLst>
        </pc:spChg>
        <pc:spChg chg="mod">
          <ac:chgData name="Hakola Antti" userId="65992f85-13c6-4cb4-8e3e-57db52c3c016" providerId="ADAL" clId="{14657613-BF8E-497F-890F-6160461880FA}" dt="2025-03-20T16:28:45.552" v="7710"/>
          <ac:spMkLst>
            <pc:docMk/>
            <pc:sldMk cId="3212920491" sldId="350"/>
            <ac:spMk id="68" creationId="{E8EFF168-C309-418F-102A-06D3658B4B13}"/>
          </ac:spMkLst>
        </pc:spChg>
        <pc:spChg chg="mod">
          <ac:chgData name="Hakola Antti" userId="65992f85-13c6-4cb4-8e3e-57db52c3c016" providerId="ADAL" clId="{14657613-BF8E-497F-890F-6160461880FA}" dt="2025-03-20T16:29:21.419" v="7718" actId="1076"/>
          <ac:spMkLst>
            <pc:docMk/>
            <pc:sldMk cId="3212920491" sldId="350"/>
            <ac:spMk id="69" creationId="{DA85D169-2CB6-ACE3-1CEA-5334C093D7C1}"/>
          </ac:spMkLst>
        </pc:spChg>
        <pc:spChg chg="add mod">
          <ac:chgData name="Hakola Antti" userId="65992f85-13c6-4cb4-8e3e-57db52c3c016" providerId="ADAL" clId="{14657613-BF8E-497F-890F-6160461880FA}" dt="2025-03-20T16:31:25.301" v="7897" actId="1076"/>
          <ac:spMkLst>
            <pc:docMk/>
            <pc:sldMk cId="3212920491" sldId="350"/>
            <ac:spMk id="71" creationId="{A3B72E9A-06A6-B2B2-C41F-E34353A873BA}"/>
          </ac:spMkLst>
        </pc:spChg>
        <pc:grpChg chg="add mod">
          <ac:chgData name="Hakola Antti" userId="65992f85-13c6-4cb4-8e3e-57db52c3c016" providerId="ADAL" clId="{14657613-BF8E-497F-890F-6160461880FA}" dt="2025-03-20T16:23:12.449" v="7709" actId="1076"/>
          <ac:grpSpMkLst>
            <pc:docMk/>
            <pc:sldMk cId="3212920491" sldId="350"/>
            <ac:grpSpMk id="9" creationId="{587C1380-EE2F-1853-EF14-6449829B3E0A}"/>
          </ac:grpSpMkLst>
        </pc:grpChg>
        <pc:grpChg chg="mod">
          <ac:chgData name="Hakola Antti" userId="65992f85-13c6-4cb4-8e3e-57db52c3c016" providerId="ADAL" clId="{14657613-BF8E-497F-890F-6160461880FA}" dt="2025-03-20T16:29:37.934" v="7720" actId="1076"/>
          <ac:grpSpMkLst>
            <pc:docMk/>
            <pc:sldMk cId="3212920491" sldId="350"/>
            <ac:grpSpMk id="16" creationId="{8165C5CF-CF6F-BC63-B4F6-4365ADAE5407}"/>
          </ac:grpSpMkLst>
        </pc:grpChg>
        <pc:grpChg chg="mod">
          <ac:chgData name="Hakola Antti" userId="65992f85-13c6-4cb4-8e3e-57db52c3c016" providerId="ADAL" clId="{14657613-BF8E-497F-890F-6160461880FA}" dt="2025-03-20T16:29:37.934" v="7720" actId="1076"/>
          <ac:grpSpMkLst>
            <pc:docMk/>
            <pc:sldMk cId="3212920491" sldId="350"/>
            <ac:grpSpMk id="67" creationId="{7B00C6AA-FE6D-2E78-B13D-E5412FE72C61}"/>
          </ac:grpSpMkLst>
        </pc:grpChg>
        <pc:picChg chg="add mod">
          <ac:chgData name="Hakola Antti" userId="65992f85-13c6-4cb4-8e3e-57db52c3c016" providerId="ADAL" clId="{14657613-BF8E-497F-890F-6160461880FA}" dt="2025-03-20T16:23:12.449" v="7709" actId="1076"/>
          <ac:picMkLst>
            <pc:docMk/>
            <pc:sldMk cId="3212920491" sldId="350"/>
            <ac:picMk id="6" creationId="{1AB7B8A1-3A75-00B2-3CB7-8BBAF07FB289}"/>
          </ac:picMkLst>
        </pc:picChg>
        <pc:picChg chg="add mod">
          <ac:chgData name="Hakola Antti" userId="65992f85-13c6-4cb4-8e3e-57db52c3c016" providerId="ADAL" clId="{14657613-BF8E-497F-890F-6160461880FA}" dt="2025-03-20T16:23:12.449" v="7709" actId="1076"/>
          <ac:picMkLst>
            <pc:docMk/>
            <pc:sldMk cId="3212920491" sldId="350"/>
            <ac:picMk id="8" creationId="{7370A8DF-943B-736C-1BB5-60F6EDE010C1}"/>
          </ac:picMkLst>
        </pc:picChg>
        <pc:picChg chg="mod">
          <ac:chgData name="Hakola Antti" userId="65992f85-13c6-4cb4-8e3e-57db52c3c016" providerId="ADAL" clId="{14657613-BF8E-497F-890F-6160461880FA}" dt="2025-03-20T16:23:08.585" v="7708"/>
          <ac:picMkLst>
            <pc:docMk/>
            <pc:sldMk cId="3212920491" sldId="350"/>
            <ac:picMk id="10" creationId="{5DE71E92-7BF3-52CB-63DF-2BBAA73B6B05}"/>
          </ac:picMkLst>
        </pc:picChg>
        <pc:cxnChg chg="mod">
          <ac:chgData name="Hakola Antti" userId="65992f85-13c6-4cb4-8e3e-57db52c3c016" providerId="ADAL" clId="{14657613-BF8E-497F-890F-6160461880FA}" dt="2025-03-20T16:23:08.585" v="7708"/>
          <ac:cxnSpMkLst>
            <pc:docMk/>
            <pc:sldMk cId="3212920491" sldId="350"/>
            <ac:cxnSpMk id="12" creationId="{87D9B45F-AB48-B986-94B1-885E81B9F7F6}"/>
          </ac:cxnSpMkLst>
        </pc:cxnChg>
        <pc:cxnChg chg="mod">
          <ac:chgData name="Hakola Antti" userId="65992f85-13c6-4cb4-8e3e-57db52c3c016" providerId="ADAL" clId="{14657613-BF8E-497F-890F-6160461880FA}" dt="2025-03-20T16:23:08.585" v="7708"/>
          <ac:cxnSpMkLst>
            <pc:docMk/>
            <pc:sldMk cId="3212920491" sldId="350"/>
            <ac:cxnSpMk id="13" creationId="{B834A66E-56D3-D30A-6E3B-E31DC03EF12F}"/>
          </ac:cxnSpMkLst>
        </pc:cxnChg>
        <pc:cxnChg chg="mod">
          <ac:chgData name="Hakola Antti" userId="65992f85-13c6-4cb4-8e3e-57db52c3c016" providerId="ADAL" clId="{14657613-BF8E-497F-890F-6160461880FA}" dt="2025-03-20T16:23:08.585" v="7708"/>
          <ac:cxnSpMkLst>
            <pc:docMk/>
            <pc:sldMk cId="3212920491" sldId="350"/>
            <ac:cxnSpMk id="14" creationId="{01CC5FF0-049B-2B1E-22A2-B26395A23FC1}"/>
          </ac:cxnSpMkLst>
        </pc:cxnChg>
        <pc:cxnChg chg="mod">
          <ac:chgData name="Hakola Antti" userId="65992f85-13c6-4cb4-8e3e-57db52c3c016" providerId="ADAL" clId="{14657613-BF8E-497F-890F-6160461880FA}" dt="2025-03-20T16:23:08.585" v="7708"/>
          <ac:cxnSpMkLst>
            <pc:docMk/>
            <pc:sldMk cId="3212920491" sldId="350"/>
            <ac:cxnSpMk id="15" creationId="{D93E93F9-F95B-D8FC-B7BC-32E83191E2DD}"/>
          </ac:cxnSpMkLst>
        </pc:cxnChg>
        <pc:cxnChg chg="mod">
          <ac:chgData name="Hakola Antti" userId="65992f85-13c6-4cb4-8e3e-57db52c3c016" providerId="ADAL" clId="{14657613-BF8E-497F-890F-6160461880FA}" dt="2025-03-20T16:28:51.938" v="7711" actId="1076"/>
          <ac:cxnSpMkLst>
            <pc:docMk/>
            <pc:sldMk cId="3212920491" sldId="350"/>
            <ac:cxnSpMk id="66" creationId="{E9D9F105-B29B-2AC8-04C6-ED340D501F9D}"/>
          </ac:cxnSpMkLst>
        </pc:cxnChg>
      </pc:sldChg>
      <pc:sldChg chg="addSp delSp modSp new del mod ord">
        <pc:chgData name="Hakola Antti" userId="65992f85-13c6-4cb4-8e3e-57db52c3c016" providerId="ADAL" clId="{14657613-BF8E-497F-890F-6160461880FA}" dt="2025-03-24T15:57:18.133" v="11702" actId="47"/>
        <pc:sldMkLst>
          <pc:docMk/>
          <pc:sldMk cId="4241405120" sldId="351"/>
        </pc:sldMkLst>
      </pc:sldChg>
      <pc:sldChg chg="addSp delSp modSp add mod">
        <pc:chgData name="Hakola Antti" userId="65992f85-13c6-4cb4-8e3e-57db52c3c016" providerId="ADAL" clId="{14657613-BF8E-497F-890F-6160461880FA}" dt="2025-03-26T05:58:27.104" v="12223" actId="20577"/>
        <pc:sldMkLst>
          <pc:docMk/>
          <pc:sldMk cId="4249671761" sldId="352"/>
        </pc:sldMkLst>
        <pc:spChg chg="add mod">
          <ac:chgData name="Hakola Antti" userId="65992f85-13c6-4cb4-8e3e-57db52c3c016" providerId="ADAL" clId="{14657613-BF8E-497F-890F-6160461880FA}" dt="2025-03-24T15:44:06.678" v="11413" actId="20577"/>
          <ac:spMkLst>
            <pc:docMk/>
            <pc:sldMk cId="4249671761" sldId="352"/>
            <ac:spMk id="2" creationId="{92D8F931-B5DB-624D-2F9F-0786172380B5}"/>
          </ac:spMkLst>
        </pc:spChg>
        <pc:spChg chg="add mod">
          <ac:chgData name="Hakola Antti" userId="65992f85-13c6-4cb4-8e3e-57db52c3c016" providerId="ADAL" clId="{14657613-BF8E-497F-890F-6160461880FA}" dt="2025-03-22T13:51:02.972" v="8485"/>
          <ac:spMkLst>
            <pc:docMk/>
            <pc:sldMk cId="4249671761" sldId="352"/>
            <ac:spMk id="5" creationId="{1EF8D1C9-AE7A-87DB-8B3D-C0E82ED0CB37}"/>
          </ac:spMkLst>
        </pc:spChg>
        <pc:spChg chg="add mod">
          <ac:chgData name="Hakola Antti" userId="65992f85-13c6-4cb4-8e3e-57db52c3c016" providerId="ADAL" clId="{14657613-BF8E-497F-890F-6160461880FA}" dt="2025-03-24T15:37:34.006" v="11353" actId="1076"/>
          <ac:spMkLst>
            <pc:docMk/>
            <pc:sldMk cId="4249671761" sldId="352"/>
            <ac:spMk id="9" creationId="{A91590C0-C393-90F4-5805-5D512512D5A3}"/>
          </ac:spMkLst>
        </pc:spChg>
        <pc:spChg chg="add mod">
          <ac:chgData name="Hakola Antti" userId="65992f85-13c6-4cb4-8e3e-57db52c3c016" providerId="ADAL" clId="{14657613-BF8E-497F-890F-6160461880FA}" dt="2025-03-26T05:58:27.104" v="12223" actId="20577"/>
          <ac:spMkLst>
            <pc:docMk/>
            <pc:sldMk cId="4249671761" sldId="352"/>
            <ac:spMk id="10" creationId="{42CD8D18-37D4-02B6-B9BD-86D63DDBDB04}"/>
          </ac:spMkLst>
        </pc:spChg>
        <pc:picChg chg="add mod">
          <ac:chgData name="Hakola Antti" userId="65992f85-13c6-4cb4-8e3e-57db52c3c016" providerId="ADAL" clId="{14657613-BF8E-497F-890F-6160461880FA}" dt="2025-03-22T13:55:18.792" v="8583" actId="14100"/>
          <ac:picMkLst>
            <pc:docMk/>
            <pc:sldMk cId="4249671761" sldId="352"/>
            <ac:picMk id="6" creationId="{7A28DCA1-6B9F-7F59-B646-2786FB15DC40}"/>
          </ac:picMkLst>
        </pc:picChg>
        <pc:picChg chg="add mod">
          <ac:chgData name="Hakola Antti" userId="65992f85-13c6-4cb4-8e3e-57db52c3c016" providerId="ADAL" clId="{14657613-BF8E-497F-890F-6160461880FA}" dt="2025-03-22T13:55:14.022" v="8581" actId="1076"/>
          <ac:picMkLst>
            <pc:docMk/>
            <pc:sldMk cId="4249671761" sldId="352"/>
            <ac:picMk id="7" creationId="{9F00F897-C107-7A33-4A38-FE79927B7C3A}"/>
          </ac:picMkLst>
        </pc:picChg>
      </pc:sldChg>
      <pc:sldChg chg="add del">
        <pc:chgData name="Hakola Antti" userId="65992f85-13c6-4cb4-8e3e-57db52c3c016" providerId="ADAL" clId="{14657613-BF8E-497F-890F-6160461880FA}" dt="2025-03-20T16:54:39.638" v="7909"/>
        <pc:sldMkLst>
          <pc:docMk/>
          <pc:sldMk cId="181846592" sldId="353"/>
        </pc:sldMkLst>
      </pc:sldChg>
      <pc:sldChg chg="addSp delSp modSp new mod ord">
        <pc:chgData name="Hakola Antti" userId="65992f85-13c6-4cb4-8e3e-57db52c3c016" providerId="ADAL" clId="{14657613-BF8E-497F-890F-6160461880FA}" dt="2025-03-24T15:34:37.428" v="11346" actId="14100"/>
        <pc:sldMkLst>
          <pc:docMk/>
          <pc:sldMk cId="628516605" sldId="353"/>
        </pc:sldMkLst>
        <pc:spChg chg="add mod">
          <ac:chgData name="Hakola Antti" userId="65992f85-13c6-4cb4-8e3e-57db52c3c016" providerId="ADAL" clId="{14657613-BF8E-497F-890F-6160461880FA}" dt="2025-03-22T13:19:22.197" v="8124" actId="1076"/>
          <ac:spMkLst>
            <pc:docMk/>
            <pc:sldMk cId="628516605" sldId="353"/>
            <ac:spMk id="5" creationId="{2334BB06-A0CC-9F68-D9F0-0FCB950332A5}"/>
          </ac:spMkLst>
        </pc:spChg>
        <pc:spChg chg="mod">
          <ac:chgData name="Hakola Antti" userId="65992f85-13c6-4cb4-8e3e-57db52c3c016" providerId="ADAL" clId="{14657613-BF8E-497F-890F-6160461880FA}" dt="2025-03-22T13:18:00.833" v="8022"/>
          <ac:spMkLst>
            <pc:docMk/>
            <pc:sldMk cId="628516605" sldId="353"/>
            <ac:spMk id="11" creationId="{F6CEB451-29AC-50A2-36F4-194414F04EDE}"/>
          </ac:spMkLst>
        </pc:spChg>
        <pc:spChg chg="mod">
          <ac:chgData name="Hakola Antti" userId="65992f85-13c6-4cb4-8e3e-57db52c3c016" providerId="ADAL" clId="{14657613-BF8E-497F-890F-6160461880FA}" dt="2025-03-22T13:18:00.833" v="8022"/>
          <ac:spMkLst>
            <pc:docMk/>
            <pc:sldMk cId="628516605" sldId="353"/>
            <ac:spMk id="13" creationId="{0FF1F699-3E53-4F50-30DF-AA7980E8500E}"/>
          </ac:spMkLst>
        </pc:spChg>
        <pc:spChg chg="mod">
          <ac:chgData name="Hakola Antti" userId="65992f85-13c6-4cb4-8e3e-57db52c3c016" providerId="ADAL" clId="{14657613-BF8E-497F-890F-6160461880FA}" dt="2025-03-22T13:18:00.833" v="8022"/>
          <ac:spMkLst>
            <pc:docMk/>
            <pc:sldMk cId="628516605" sldId="353"/>
            <ac:spMk id="16" creationId="{31F4C06A-E037-4895-2A0E-B6522C2D11FF}"/>
          </ac:spMkLst>
        </pc:spChg>
        <pc:spChg chg="mod">
          <ac:chgData name="Hakola Antti" userId="65992f85-13c6-4cb4-8e3e-57db52c3c016" providerId="ADAL" clId="{14657613-BF8E-497F-890F-6160461880FA}" dt="2025-03-22T13:18:00.833" v="8022"/>
          <ac:spMkLst>
            <pc:docMk/>
            <pc:sldMk cId="628516605" sldId="353"/>
            <ac:spMk id="17" creationId="{BA56C0B1-3D78-ADA6-CE3C-ADC2B90A1153}"/>
          </ac:spMkLst>
        </pc:spChg>
        <pc:spChg chg="mod">
          <ac:chgData name="Hakola Antti" userId="65992f85-13c6-4cb4-8e3e-57db52c3c016" providerId="ADAL" clId="{14657613-BF8E-497F-890F-6160461880FA}" dt="2025-03-22T13:18:00.833" v="8022"/>
          <ac:spMkLst>
            <pc:docMk/>
            <pc:sldMk cId="628516605" sldId="353"/>
            <ac:spMk id="18" creationId="{4B21D830-F5BA-C354-FD3F-9878A1CFC3FB}"/>
          </ac:spMkLst>
        </pc:spChg>
        <pc:spChg chg="mod">
          <ac:chgData name="Hakola Antti" userId="65992f85-13c6-4cb4-8e3e-57db52c3c016" providerId="ADAL" clId="{14657613-BF8E-497F-890F-6160461880FA}" dt="2025-03-22T13:18:00.833" v="8022"/>
          <ac:spMkLst>
            <pc:docMk/>
            <pc:sldMk cId="628516605" sldId="353"/>
            <ac:spMk id="19" creationId="{88FA0F5E-7F71-ED56-E46C-C425302F548B}"/>
          </ac:spMkLst>
        </pc:spChg>
        <pc:spChg chg="mod">
          <ac:chgData name="Hakola Antti" userId="65992f85-13c6-4cb4-8e3e-57db52c3c016" providerId="ADAL" clId="{14657613-BF8E-497F-890F-6160461880FA}" dt="2025-03-22T13:18:00.833" v="8022"/>
          <ac:spMkLst>
            <pc:docMk/>
            <pc:sldMk cId="628516605" sldId="353"/>
            <ac:spMk id="20" creationId="{376C85E8-6F53-6146-39B1-4CCFC589801A}"/>
          </ac:spMkLst>
        </pc:spChg>
        <pc:spChg chg="add mod">
          <ac:chgData name="Hakola Antti" userId="65992f85-13c6-4cb4-8e3e-57db52c3c016" providerId="ADAL" clId="{14657613-BF8E-497F-890F-6160461880FA}" dt="2025-03-24T15:34:37.428" v="11346" actId="14100"/>
          <ac:spMkLst>
            <pc:docMk/>
            <pc:sldMk cId="628516605" sldId="353"/>
            <ac:spMk id="23" creationId="{AA2BCBF5-FF68-2C2D-2C90-14600F63AEA0}"/>
          </ac:spMkLst>
        </pc:spChg>
        <pc:spChg chg="add mod">
          <ac:chgData name="Hakola Antti" userId="65992f85-13c6-4cb4-8e3e-57db52c3c016" providerId="ADAL" clId="{14657613-BF8E-497F-890F-6160461880FA}" dt="2025-03-24T15:26:51.143" v="11264" actId="14100"/>
          <ac:spMkLst>
            <pc:docMk/>
            <pc:sldMk cId="628516605" sldId="353"/>
            <ac:spMk id="24" creationId="{C0DD4219-FA41-7E4F-9CB9-2B6159188EDB}"/>
          </ac:spMkLst>
        </pc:spChg>
        <pc:grpChg chg="mod">
          <ac:chgData name="Hakola Antti" userId="65992f85-13c6-4cb4-8e3e-57db52c3c016" providerId="ADAL" clId="{14657613-BF8E-497F-890F-6160461880FA}" dt="2025-03-22T13:19:28.112" v="8126" actId="1076"/>
          <ac:grpSpMkLst>
            <pc:docMk/>
            <pc:sldMk cId="628516605" sldId="353"/>
            <ac:grpSpMk id="7" creationId="{3B1C9644-A94E-614B-51F6-4F4C0C63D171}"/>
          </ac:grpSpMkLst>
        </pc:grpChg>
        <pc:grpChg chg="mod">
          <ac:chgData name="Hakola Antti" userId="65992f85-13c6-4cb4-8e3e-57db52c3c016" providerId="ADAL" clId="{14657613-BF8E-497F-890F-6160461880FA}" dt="2025-03-22T13:19:32.656" v="8127" actId="1076"/>
          <ac:grpSpMkLst>
            <pc:docMk/>
            <pc:sldMk cId="628516605" sldId="353"/>
            <ac:grpSpMk id="14" creationId="{D91219ED-BC38-09EA-69B7-8EE92C680BD8}"/>
          </ac:grpSpMkLst>
        </pc:grpChg>
        <pc:picChg chg="mod">
          <ac:chgData name="Hakola Antti" userId="65992f85-13c6-4cb4-8e3e-57db52c3c016" providerId="ADAL" clId="{14657613-BF8E-497F-890F-6160461880FA}" dt="2025-03-22T13:19:25.858" v="8125" actId="1076"/>
          <ac:picMkLst>
            <pc:docMk/>
            <pc:sldMk cId="628516605" sldId="353"/>
            <ac:picMk id="6" creationId="{C2E1FCF5-17FA-EA24-C24E-7DAD6615312B}"/>
          </ac:picMkLst>
        </pc:picChg>
        <pc:picChg chg="mod">
          <ac:chgData name="Hakola Antti" userId="65992f85-13c6-4cb4-8e3e-57db52c3c016" providerId="ADAL" clId="{14657613-BF8E-497F-890F-6160461880FA}" dt="2025-03-22T13:18:00.833" v="8022"/>
          <ac:picMkLst>
            <pc:docMk/>
            <pc:sldMk cId="628516605" sldId="353"/>
            <ac:picMk id="10" creationId="{3BD9E7BC-493A-84AD-EE13-3051B8B5EB86}"/>
          </ac:picMkLst>
        </pc:picChg>
        <pc:picChg chg="mod">
          <ac:chgData name="Hakola Antti" userId="65992f85-13c6-4cb4-8e3e-57db52c3c016" providerId="ADAL" clId="{14657613-BF8E-497F-890F-6160461880FA}" dt="2025-03-22T13:18:00.833" v="8022"/>
          <ac:picMkLst>
            <pc:docMk/>
            <pc:sldMk cId="628516605" sldId="353"/>
            <ac:picMk id="15" creationId="{2B10C52C-A668-E7AE-67CA-F85065D2997E}"/>
          </ac:picMkLst>
        </pc:picChg>
      </pc:sldChg>
      <pc:sldChg chg="addSp delSp modSp new del mod">
        <pc:chgData name="Hakola Antti" userId="65992f85-13c6-4cb4-8e3e-57db52c3c016" providerId="ADAL" clId="{14657613-BF8E-497F-890F-6160461880FA}" dt="2025-03-24T15:31:28.882" v="11319" actId="47"/>
        <pc:sldMkLst>
          <pc:docMk/>
          <pc:sldMk cId="3615651619" sldId="354"/>
        </pc:sldMkLst>
      </pc:sldChg>
      <pc:sldChg chg="addSp delSp modSp new mod">
        <pc:chgData name="Hakola Antti" userId="65992f85-13c6-4cb4-8e3e-57db52c3c016" providerId="ADAL" clId="{14657613-BF8E-497F-890F-6160461880FA}" dt="2025-03-24T15:53:25.802" v="11660" actId="1076"/>
        <pc:sldMkLst>
          <pc:docMk/>
          <pc:sldMk cId="1000349522" sldId="355"/>
        </pc:sldMkLst>
        <pc:spChg chg="add mod">
          <ac:chgData name="Hakola Antti" userId="65992f85-13c6-4cb4-8e3e-57db52c3c016" providerId="ADAL" clId="{14657613-BF8E-497F-890F-6160461880FA}" dt="2025-03-24T15:53:25.802" v="11660" actId="1076"/>
          <ac:spMkLst>
            <pc:docMk/>
            <pc:sldMk cId="1000349522" sldId="355"/>
            <ac:spMk id="2" creationId="{0D4BFF03-58F5-AE88-4F91-3968E73C0239}"/>
          </ac:spMkLst>
        </pc:spChg>
        <pc:spChg chg="add mod">
          <ac:chgData name="Hakola Antti" userId="65992f85-13c6-4cb4-8e3e-57db52c3c016" providerId="ADAL" clId="{14657613-BF8E-497F-890F-6160461880FA}" dt="2025-03-24T15:53:18.430" v="11658" actId="1035"/>
          <ac:spMkLst>
            <pc:docMk/>
            <pc:sldMk cId="1000349522" sldId="355"/>
            <ac:spMk id="5" creationId="{3440E33A-9BD2-8EBB-E9FB-9702BE4B1216}"/>
          </ac:spMkLst>
        </pc:spChg>
        <pc:spChg chg="add mod">
          <ac:chgData name="Hakola Antti" userId="65992f85-13c6-4cb4-8e3e-57db52c3c016" providerId="ADAL" clId="{14657613-BF8E-497F-890F-6160461880FA}" dt="2025-03-22T13:44:15.288" v="8461" actId="6549"/>
          <ac:spMkLst>
            <pc:docMk/>
            <pc:sldMk cId="1000349522" sldId="355"/>
            <ac:spMk id="8" creationId="{C3755FE8-1C95-3D2C-8203-BEE6CF4ABFD9}"/>
          </ac:spMkLst>
        </pc:spChg>
        <pc:spChg chg="add mod">
          <ac:chgData name="Hakola Antti" userId="65992f85-13c6-4cb4-8e3e-57db52c3c016" providerId="ADAL" clId="{14657613-BF8E-497F-890F-6160461880FA}" dt="2025-03-22T13:33:52.091" v="8382" actId="255"/>
          <ac:spMkLst>
            <pc:docMk/>
            <pc:sldMk cId="1000349522" sldId="355"/>
            <ac:spMk id="9" creationId="{E4D25A5D-8083-3725-661F-77D861317172}"/>
          </ac:spMkLst>
        </pc:spChg>
        <pc:spChg chg="add mod">
          <ac:chgData name="Hakola Antti" userId="65992f85-13c6-4cb4-8e3e-57db52c3c016" providerId="ADAL" clId="{14657613-BF8E-497F-890F-6160461880FA}" dt="2025-03-22T13:33:04.265" v="8299"/>
          <ac:spMkLst>
            <pc:docMk/>
            <pc:sldMk cId="1000349522" sldId="355"/>
            <ac:spMk id="12" creationId="{44E0FBE1-C7DF-8487-EDAB-4F8CFF6CF55F}"/>
          </ac:spMkLst>
        </pc:spChg>
        <pc:spChg chg="add mod">
          <ac:chgData name="Hakola Antti" userId="65992f85-13c6-4cb4-8e3e-57db52c3c016" providerId="ADAL" clId="{14657613-BF8E-497F-890F-6160461880FA}" dt="2025-03-22T13:33:04.265" v="8299"/>
          <ac:spMkLst>
            <pc:docMk/>
            <pc:sldMk cId="1000349522" sldId="355"/>
            <ac:spMk id="15" creationId="{F8F74B49-926B-3C55-8EFE-5674AD27AB30}"/>
          </ac:spMkLst>
        </pc:spChg>
        <pc:picChg chg="add mod">
          <ac:chgData name="Hakola Antti" userId="65992f85-13c6-4cb4-8e3e-57db52c3c016" providerId="ADAL" clId="{14657613-BF8E-497F-890F-6160461880FA}" dt="2025-03-22T13:33:04.265" v="8299"/>
          <ac:picMkLst>
            <pc:docMk/>
            <pc:sldMk cId="1000349522" sldId="355"/>
            <ac:picMk id="10" creationId="{9A4FF832-4E1A-DDA5-7B33-8FC1364E31A1}"/>
          </ac:picMkLst>
        </pc:picChg>
        <pc:picChg chg="add mod">
          <ac:chgData name="Hakola Antti" userId="65992f85-13c6-4cb4-8e3e-57db52c3c016" providerId="ADAL" clId="{14657613-BF8E-497F-890F-6160461880FA}" dt="2025-03-22T13:33:04.265" v="8299"/>
          <ac:picMkLst>
            <pc:docMk/>
            <pc:sldMk cId="1000349522" sldId="355"/>
            <ac:picMk id="11" creationId="{3854C753-0256-FA43-E5CF-398185C03D1B}"/>
          </ac:picMkLst>
        </pc:picChg>
      </pc:sldChg>
      <pc:sldChg chg="addSp delSp modSp new mod ord">
        <pc:chgData name="Hakola Antti" userId="65992f85-13c6-4cb4-8e3e-57db52c3c016" providerId="ADAL" clId="{14657613-BF8E-497F-890F-6160461880FA}" dt="2025-03-25T05:45:40.074" v="11985"/>
        <pc:sldMkLst>
          <pc:docMk/>
          <pc:sldMk cId="4110695079" sldId="356"/>
        </pc:sldMkLst>
        <pc:spChg chg="add mod">
          <ac:chgData name="Hakola Antti" userId="65992f85-13c6-4cb4-8e3e-57db52c3c016" providerId="ADAL" clId="{14657613-BF8E-497F-890F-6160461880FA}" dt="2025-03-22T13:57:25.633" v="8835" actId="14100"/>
          <ac:spMkLst>
            <pc:docMk/>
            <pc:sldMk cId="4110695079" sldId="356"/>
            <ac:spMk id="5" creationId="{1EDCEE45-E006-1432-7892-A18A10558425}"/>
          </ac:spMkLst>
        </pc:spChg>
        <pc:spChg chg="add mod">
          <ac:chgData name="Hakola Antti" userId="65992f85-13c6-4cb4-8e3e-57db52c3c016" providerId="ADAL" clId="{14657613-BF8E-497F-890F-6160461880FA}" dt="2025-03-22T14:02:35.558" v="8953" actId="947"/>
          <ac:spMkLst>
            <pc:docMk/>
            <pc:sldMk cId="4110695079" sldId="356"/>
            <ac:spMk id="6" creationId="{B6D84B0C-531A-5D48-5B18-B8B1283C4BA5}"/>
          </ac:spMkLst>
        </pc:spChg>
        <pc:spChg chg="mod">
          <ac:chgData name="Hakola Antti" userId="65992f85-13c6-4cb4-8e3e-57db52c3c016" providerId="ADAL" clId="{14657613-BF8E-497F-890F-6160461880FA}" dt="2025-03-22T13:57:39.683" v="8836"/>
          <ac:spMkLst>
            <pc:docMk/>
            <pc:sldMk cId="4110695079" sldId="356"/>
            <ac:spMk id="9" creationId="{886BD23E-46DE-798F-B9E9-AB8BC9A8344C}"/>
          </ac:spMkLst>
        </pc:spChg>
        <pc:spChg chg="add mod">
          <ac:chgData name="Hakola Antti" userId="65992f85-13c6-4cb4-8e3e-57db52c3c016" providerId="ADAL" clId="{14657613-BF8E-497F-890F-6160461880FA}" dt="2025-03-22T13:57:39.683" v="8836"/>
          <ac:spMkLst>
            <pc:docMk/>
            <pc:sldMk cId="4110695079" sldId="356"/>
            <ac:spMk id="10" creationId="{8CB03B47-FA53-F330-2494-0608E6B85322}"/>
          </ac:spMkLst>
        </pc:spChg>
        <pc:spChg chg="add mod">
          <ac:chgData name="Hakola Antti" userId="65992f85-13c6-4cb4-8e3e-57db52c3c016" providerId="ADAL" clId="{14657613-BF8E-497F-890F-6160461880FA}" dt="2025-03-22T14:00:31.817" v="8901" actId="1076"/>
          <ac:spMkLst>
            <pc:docMk/>
            <pc:sldMk cId="4110695079" sldId="356"/>
            <ac:spMk id="13" creationId="{0D356EE4-B10E-7465-B330-6C1B162D422D}"/>
          </ac:spMkLst>
        </pc:spChg>
        <pc:spChg chg="add mod">
          <ac:chgData name="Hakola Antti" userId="65992f85-13c6-4cb4-8e3e-57db52c3c016" providerId="ADAL" clId="{14657613-BF8E-497F-890F-6160461880FA}" dt="2025-03-22T14:01:02.627" v="8912" actId="20577"/>
          <ac:spMkLst>
            <pc:docMk/>
            <pc:sldMk cId="4110695079" sldId="356"/>
            <ac:spMk id="15" creationId="{ABBDA926-6231-9FA8-A232-6F15D3E05F5D}"/>
          </ac:spMkLst>
        </pc:spChg>
        <pc:spChg chg="add mod">
          <ac:chgData name="Hakola Antti" userId="65992f85-13c6-4cb4-8e3e-57db52c3c016" providerId="ADAL" clId="{14657613-BF8E-497F-890F-6160461880FA}" dt="2025-03-22T13:59:49.995" v="8890" actId="1076"/>
          <ac:spMkLst>
            <pc:docMk/>
            <pc:sldMk cId="4110695079" sldId="356"/>
            <ac:spMk id="18" creationId="{8CE487BC-25D8-09D3-0FB3-5E3DA38817A2}"/>
          </ac:spMkLst>
        </pc:spChg>
        <pc:spChg chg="add mod">
          <ac:chgData name="Hakola Antti" userId="65992f85-13c6-4cb4-8e3e-57db52c3c016" providerId="ADAL" clId="{14657613-BF8E-497F-890F-6160461880FA}" dt="2025-03-22T14:01:55.423" v="8943" actId="1076"/>
          <ac:spMkLst>
            <pc:docMk/>
            <pc:sldMk cId="4110695079" sldId="356"/>
            <ac:spMk id="20" creationId="{0BD30DFD-5FB0-3294-1944-19B7D71EF53E}"/>
          </ac:spMkLst>
        </pc:spChg>
        <pc:spChg chg="add mod">
          <ac:chgData name="Hakola Antti" userId="65992f85-13c6-4cb4-8e3e-57db52c3c016" providerId="ADAL" clId="{14657613-BF8E-497F-890F-6160461880FA}" dt="2025-03-22T13:59:43.948" v="8888" actId="1076"/>
          <ac:spMkLst>
            <pc:docMk/>
            <pc:sldMk cId="4110695079" sldId="356"/>
            <ac:spMk id="21" creationId="{CAD7D211-70A0-4782-A8E8-F148F5346FC3}"/>
          </ac:spMkLst>
        </pc:spChg>
        <pc:spChg chg="add mod">
          <ac:chgData name="Hakola Antti" userId="65992f85-13c6-4cb4-8e3e-57db52c3c016" providerId="ADAL" clId="{14657613-BF8E-497F-890F-6160461880FA}" dt="2025-03-22T13:59:43.948" v="8888" actId="1076"/>
          <ac:spMkLst>
            <pc:docMk/>
            <pc:sldMk cId="4110695079" sldId="356"/>
            <ac:spMk id="22" creationId="{0A6974DA-E64D-DFFD-84CA-6BE8C11DC0FC}"/>
          </ac:spMkLst>
        </pc:spChg>
        <pc:spChg chg="add mod">
          <ac:chgData name="Hakola Antti" userId="65992f85-13c6-4cb4-8e3e-57db52c3c016" providerId="ADAL" clId="{14657613-BF8E-497F-890F-6160461880FA}" dt="2025-03-23T17:29:51.120" v="9556" actId="1076"/>
          <ac:spMkLst>
            <pc:docMk/>
            <pc:sldMk cId="4110695079" sldId="356"/>
            <ac:spMk id="24" creationId="{2C48F9E8-7416-876E-1EF3-7B30FC2F0E8F}"/>
          </ac:spMkLst>
        </pc:spChg>
        <pc:grpChg chg="mod">
          <ac:chgData name="Hakola Antti" userId="65992f85-13c6-4cb4-8e3e-57db52c3c016" providerId="ADAL" clId="{14657613-BF8E-497F-890F-6160461880FA}" dt="2025-03-22T14:01:35.734" v="8940" actId="1037"/>
          <ac:grpSpMkLst>
            <pc:docMk/>
            <pc:sldMk cId="4110695079" sldId="356"/>
            <ac:grpSpMk id="7" creationId="{34F7CE52-0CDD-FC0D-D125-2A3D82457B3B}"/>
          </ac:grpSpMkLst>
        </pc:grpChg>
        <pc:graphicFrameChg chg="mod">
          <ac:chgData name="Hakola Antti" userId="65992f85-13c6-4cb4-8e3e-57db52c3c016" providerId="ADAL" clId="{14657613-BF8E-497F-890F-6160461880FA}" dt="2025-03-22T14:00:24.684" v="8899" actId="1076"/>
          <ac:graphicFrameMkLst>
            <pc:docMk/>
            <pc:sldMk cId="4110695079" sldId="356"/>
            <ac:graphicFrameMk id="8" creationId="{51A564A4-29A4-FC1B-D95C-EEB352BBA40B}"/>
          </ac:graphicFrameMkLst>
        </pc:graphicFrameChg>
        <pc:graphicFrameChg chg="mod">
          <ac:chgData name="Hakola Antti" userId="65992f85-13c6-4cb4-8e3e-57db52c3c016" providerId="ADAL" clId="{14657613-BF8E-497F-890F-6160461880FA}" dt="2025-03-22T14:00:28.893" v="8900" actId="1076"/>
          <ac:graphicFrameMkLst>
            <pc:docMk/>
            <pc:sldMk cId="4110695079" sldId="356"/>
            <ac:graphicFrameMk id="11" creationId="{3294CECB-0A13-1B98-9212-0FD9B4772EFC}"/>
          </ac:graphicFrameMkLst>
        </pc:graphicFrameChg>
        <pc:graphicFrameChg chg="mod">
          <ac:chgData name="Hakola Antti" userId="65992f85-13c6-4cb4-8e3e-57db52c3c016" providerId="ADAL" clId="{14657613-BF8E-497F-890F-6160461880FA}" dt="2025-03-22T14:01:32.251" v="8936" actId="1037"/>
          <ac:graphicFrameMkLst>
            <pc:docMk/>
            <pc:sldMk cId="4110695079" sldId="356"/>
            <ac:graphicFrameMk id="12" creationId="{EF2BD665-963B-132D-7E0C-864D271DC6DD}"/>
          </ac:graphicFrameMkLst>
        </pc:graphicFrameChg>
        <pc:picChg chg="mod">
          <ac:chgData name="Hakola Antti" userId="65992f85-13c6-4cb4-8e3e-57db52c3c016" providerId="ADAL" clId="{14657613-BF8E-497F-890F-6160461880FA}" dt="2025-03-22T13:59:43.948" v="8888" actId="1076"/>
          <ac:picMkLst>
            <pc:docMk/>
            <pc:sldMk cId="4110695079" sldId="356"/>
            <ac:picMk id="16" creationId="{7BD27400-1650-4D17-4E6E-4B81C1917474}"/>
          </ac:picMkLst>
        </pc:picChg>
        <pc:picChg chg="mod">
          <ac:chgData name="Hakola Antti" userId="65992f85-13c6-4cb4-8e3e-57db52c3c016" providerId="ADAL" clId="{14657613-BF8E-497F-890F-6160461880FA}" dt="2025-03-22T13:59:43.948" v="8888" actId="1076"/>
          <ac:picMkLst>
            <pc:docMk/>
            <pc:sldMk cId="4110695079" sldId="356"/>
            <ac:picMk id="17" creationId="{091AA553-52B5-1BF4-2EC7-A96C18327678}"/>
          </ac:picMkLst>
        </pc:picChg>
      </pc:sldChg>
      <pc:sldChg chg="addSp delSp modSp new del mod">
        <pc:chgData name="Hakola Antti" userId="65992f85-13c6-4cb4-8e3e-57db52c3c016" providerId="ADAL" clId="{14657613-BF8E-497F-890F-6160461880FA}" dt="2025-03-24T15:44:40.913" v="11414" actId="47"/>
        <pc:sldMkLst>
          <pc:docMk/>
          <pc:sldMk cId="3044104200" sldId="357"/>
        </pc:sldMkLst>
      </pc:sldChg>
      <pc:sldChg chg="addSp delSp modSp new mod">
        <pc:chgData name="Hakola Antti" userId="65992f85-13c6-4cb4-8e3e-57db52c3c016" providerId="ADAL" clId="{14657613-BF8E-497F-890F-6160461880FA}" dt="2025-03-25T05:46:05.933" v="11986" actId="6549"/>
        <pc:sldMkLst>
          <pc:docMk/>
          <pc:sldMk cId="76426116" sldId="358"/>
        </pc:sldMkLst>
        <pc:spChg chg="add mod">
          <ac:chgData name="Hakola Antti" userId="65992f85-13c6-4cb4-8e3e-57db52c3c016" providerId="ADAL" clId="{14657613-BF8E-497F-890F-6160461880FA}" dt="2025-03-22T14:08:59.506" v="9125" actId="14100"/>
          <ac:spMkLst>
            <pc:docMk/>
            <pc:sldMk cId="76426116" sldId="358"/>
            <ac:spMk id="5" creationId="{F4E44A61-F310-E6CE-5EE9-C12681606B1D}"/>
          </ac:spMkLst>
        </pc:spChg>
        <pc:spChg chg="add mod">
          <ac:chgData name="Hakola Antti" userId="65992f85-13c6-4cb4-8e3e-57db52c3c016" providerId="ADAL" clId="{14657613-BF8E-497F-890F-6160461880FA}" dt="2025-03-22T14:06:55.443" v="9048" actId="1076"/>
          <ac:spMkLst>
            <pc:docMk/>
            <pc:sldMk cId="76426116" sldId="358"/>
            <ac:spMk id="6" creationId="{17236CCD-975D-929E-4BAD-E64ABE29CEC9}"/>
          </ac:spMkLst>
        </pc:spChg>
        <pc:spChg chg="add mod">
          <ac:chgData name="Hakola Antti" userId="65992f85-13c6-4cb4-8e3e-57db52c3c016" providerId="ADAL" clId="{14657613-BF8E-497F-890F-6160461880FA}" dt="2025-03-25T05:46:05.933" v="11986" actId="6549"/>
          <ac:spMkLst>
            <pc:docMk/>
            <pc:sldMk cId="76426116" sldId="358"/>
            <ac:spMk id="7" creationId="{7727BAF8-F3D0-F5E3-1C79-C81AADE1411B}"/>
          </ac:spMkLst>
        </pc:spChg>
        <pc:spChg chg="add mod">
          <ac:chgData name="Hakola Antti" userId="65992f85-13c6-4cb4-8e3e-57db52c3c016" providerId="ADAL" clId="{14657613-BF8E-497F-890F-6160461880FA}" dt="2025-03-22T14:08:32.402" v="9122" actId="20577"/>
          <ac:spMkLst>
            <pc:docMk/>
            <pc:sldMk cId="76426116" sldId="358"/>
            <ac:spMk id="10" creationId="{104805F6-03A6-9CBE-FE42-C535B9D88C24}"/>
          </ac:spMkLst>
        </pc:spChg>
        <pc:picChg chg="add mod">
          <ac:chgData name="Hakola Antti" userId="65992f85-13c6-4cb4-8e3e-57db52c3c016" providerId="ADAL" clId="{14657613-BF8E-497F-890F-6160461880FA}" dt="2025-03-22T14:09:56.686" v="9139" actId="1076"/>
          <ac:picMkLst>
            <pc:docMk/>
            <pc:sldMk cId="76426116" sldId="358"/>
            <ac:picMk id="8" creationId="{71B401ED-87FB-BFFB-B6CD-7860EFB94E61}"/>
          </ac:picMkLst>
        </pc:picChg>
        <pc:picChg chg="add mod">
          <ac:chgData name="Hakola Antti" userId="65992f85-13c6-4cb4-8e3e-57db52c3c016" providerId="ADAL" clId="{14657613-BF8E-497F-890F-6160461880FA}" dt="2025-03-22T14:10:02.763" v="9141" actId="1076"/>
          <ac:picMkLst>
            <pc:docMk/>
            <pc:sldMk cId="76426116" sldId="358"/>
            <ac:picMk id="9" creationId="{7DB5CD55-D733-7E89-4491-B8EAD5D6388B}"/>
          </ac:picMkLst>
        </pc:picChg>
      </pc:sldChg>
      <pc:sldChg chg="addSp delSp modSp new mod">
        <pc:chgData name="Hakola Antti" userId="65992f85-13c6-4cb4-8e3e-57db52c3c016" providerId="ADAL" clId="{14657613-BF8E-497F-890F-6160461880FA}" dt="2025-03-22T14:07:59.071" v="9055"/>
        <pc:sldMkLst>
          <pc:docMk/>
          <pc:sldMk cId="995846815" sldId="359"/>
        </pc:sldMkLst>
        <pc:spChg chg="add mod">
          <ac:chgData name="Hakola Antti" userId="65992f85-13c6-4cb4-8e3e-57db52c3c016" providerId="ADAL" clId="{14657613-BF8E-497F-890F-6160461880FA}" dt="2025-03-22T14:07:49.343" v="9054"/>
          <ac:spMkLst>
            <pc:docMk/>
            <pc:sldMk cId="995846815" sldId="359"/>
            <ac:spMk id="5" creationId="{7921FFEA-8A50-F4D7-8AF8-5E6718D603C2}"/>
          </ac:spMkLst>
        </pc:spChg>
        <pc:spChg chg="add mod">
          <ac:chgData name="Hakola Antti" userId="65992f85-13c6-4cb4-8e3e-57db52c3c016" providerId="ADAL" clId="{14657613-BF8E-497F-890F-6160461880FA}" dt="2025-03-22T14:07:59.071" v="9055"/>
          <ac:spMkLst>
            <pc:docMk/>
            <pc:sldMk cId="995846815" sldId="359"/>
            <ac:spMk id="6" creationId="{C1FB3BB1-C66A-634E-45AD-56050FF74C51}"/>
          </ac:spMkLst>
        </pc:spChg>
      </pc:sldChg>
      <pc:sldChg chg="addSp delSp modSp new mod">
        <pc:chgData name="Hakola Antti" userId="65992f85-13c6-4cb4-8e3e-57db52c3c016" providerId="ADAL" clId="{14657613-BF8E-497F-890F-6160461880FA}" dt="2025-03-22T14:10:33.487" v="9144"/>
        <pc:sldMkLst>
          <pc:docMk/>
          <pc:sldMk cId="3254498506" sldId="360"/>
        </pc:sldMkLst>
        <pc:spChg chg="add mod">
          <ac:chgData name="Hakola Antti" userId="65992f85-13c6-4cb4-8e3e-57db52c3c016" providerId="ADAL" clId="{14657613-BF8E-497F-890F-6160461880FA}" dt="2025-03-22T14:10:33.487" v="9144"/>
          <ac:spMkLst>
            <pc:docMk/>
            <pc:sldMk cId="3254498506" sldId="360"/>
            <ac:spMk id="5" creationId="{987B728A-0EDD-5280-03E4-D3C0260E754C}"/>
          </ac:spMkLst>
        </pc:spChg>
        <pc:spChg chg="add mod">
          <ac:chgData name="Hakola Antti" userId="65992f85-13c6-4cb4-8e3e-57db52c3c016" providerId="ADAL" clId="{14657613-BF8E-497F-890F-6160461880FA}" dt="2025-03-22T14:10:33.487" v="9144"/>
          <ac:spMkLst>
            <pc:docMk/>
            <pc:sldMk cId="3254498506" sldId="360"/>
            <ac:spMk id="6" creationId="{8B8797C7-B740-01C0-A43A-DC060C3B596B}"/>
          </ac:spMkLst>
        </pc:spChg>
      </pc:sldChg>
      <pc:sldChg chg="addSp delSp modSp new mod">
        <pc:chgData name="Hakola Antti" userId="65992f85-13c6-4cb4-8e3e-57db52c3c016" providerId="ADAL" clId="{14657613-BF8E-497F-890F-6160461880FA}" dt="2025-03-22T14:13:19.343" v="9149"/>
        <pc:sldMkLst>
          <pc:docMk/>
          <pc:sldMk cId="4062499731" sldId="361"/>
        </pc:sldMkLst>
        <pc:spChg chg="add mod">
          <ac:chgData name="Hakola Antti" userId="65992f85-13c6-4cb4-8e3e-57db52c3c016" providerId="ADAL" clId="{14657613-BF8E-497F-890F-6160461880FA}" dt="2025-03-22T14:13:19.343" v="9149"/>
          <ac:spMkLst>
            <pc:docMk/>
            <pc:sldMk cId="4062499731" sldId="361"/>
            <ac:spMk id="5" creationId="{4A02F42F-3FDB-A770-1199-523603E7377C}"/>
          </ac:spMkLst>
        </pc:spChg>
        <pc:spChg chg="add mod">
          <ac:chgData name="Hakola Antti" userId="65992f85-13c6-4cb4-8e3e-57db52c3c016" providerId="ADAL" clId="{14657613-BF8E-497F-890F-6160461880FA}" dt="2025-03-22T14:13:19.343" v="9149"/>
          <ac:spMkLst>
            <pc:docMk/>
            <pc:sldMk cId="4062499731" sldId="361"/>
            <ac:spMk id="6" creationId="{FDC7BDDD-FE7E-368E-144E-F691BCBBB668}"/>
          </ac:spMkLst>
        </pc:spChg>
        <pc:spChg chg="add mod">
          <ac:chgData name="Hakola Antti" userId="65992f85-13c6-4cb4-8e3e-57db52c3c016" providerId="ADAL" clId="{14657613-BF8E-497F-890F-6160461880FA}" dt="2025-03-22T14:13:19.343" v="9149"/>
          <ac:spMkLst>
            <pc:docMk/>
            <pc:sldMk cId="4062499731" sldId="361"/>
            <ac:spMk id="7" creationId="{D47F323F-E4E4-651D-C6E5-3E107061813B}"/>
          </ac:spMkLst>
        </pc:spChg>
        <pc:spChg chg="add mod">
          <ac:chgData name="Hakola Antti" userId="65992f85-13c6-4cb4-8e3e-57db52c3c016" providerId="ADAL" clId="{14657613-BF8E-497F-890F-6160461880FA}" dt="2025-03-22T14:13:19.343" v="9149"/>
          <ac:spMkLst>
            <pc:docMk/>
            <pc:sldMk cId="4062499731" sldId="361"/>
            <ac:spMk id="8" creationId="{DB811067-D25A-6704-91E3-6F8C51781F72}"/>
          </ac:spMkLst>
        </pc:spChg>
        <pc:spChg chg="add mod">
          <ac:chgData name="Hakola Antti" userId="65992f85-13c6-4cb4-8e3e-57db52c3c016" providerId="ADAL" clId="{14657613-BF8E-497F-890F-6160461880FA}" dt="2025-03-22T14:13:19.343" v="9149"/>
          <ac:spMkLst>
            <pc:docMk/>
            <pc:sldMk cId="4062499731" sldId="361"/>
            <ac:spMk id="9" creationId="{F479502D-DF7F-B0B3-2D3B-18C03349C87F}"/>
          </ac:spMkLst>
        </pc:spChg>
        <pc:spChg chg="add mod">
          <ac:chgData name="Hakola Antti" userId="65992f85-13c6-4cb4-8e3e-57db52c3c016" providerId="ADAL" clId="{14657613-BF8E-497F-890F-6160461880FA}" dt="2025-03-22T14:13:19.343" v="9149"/>
          <ac:spMkLst>
            <pc:docMk/>
            <pc:sldMk cId="4062499731" sldId="361"/>
            <ac:spMk id="10" creationId="{DD95C9C3-3C9C-EC76-BEAC-9CE07B8EE02C}"/>
          </ac:spMkLst>
        </pc:spChg>
        <pc:spChg chg="add mod">
          <ac:chgData name="Hakola Antti" userId="65992f85-13c6-4cb4-8e3e-57db52c3c016" providerId="ADAL" clId="{14657613-BF8E-497F-890F-6160461880FA}" dt="2025-03-22T14:13:19.343" v="9149"/>
          <ac:spMkLst>
            <pc:docMk/>
            <pc:sldMk cId="4062499731" sldId="361"/>
            <ac:spMk id="11" creationId="{127A87F7-D0D7-5A5F-B62E-E538F16F7731}"/>
          </ac:spMkLst>
        </pc:spChg>
        <pc:picChg chg="add mod">
          <ac:chgData name="Hakola Antti" userId="65992f85-13c6-4cb4-8e3e-57db52c3c016" providerId="ADAL" clId="{14657613-BF8E-497F-890F-6160461880FA}" dt="2025-03-22T14:13:19.343" v="9149"/>
          <ac:picMkLst>
            <pc:docMk/>
            <pc:sldMk cId="4062499731" sldId="361"/>
            <ac:picMk id="12" creationId="{05A1D0B9-58FC-0980-5E08-334836D3B528}"/>
          </ac:picMkLst>
        </pc:picChg>
      </pc:sldChg>
      <pc:sldChg chg="addSp delSp modSp new mod">
        <pc:chgData name="Hakola Antti" userId="65992f85-13c6-4cb4-8e3e-57db52c3c016" providerId="ADAL" clId="{14657613-BF8E-497F-890F-6160461880FA}" dt="2025-03-22T14:14:25.532" v="9153"/>
        <pc:sldMkLst>
          <pc:docMk/>
          <pc:sldMk cId="3814787360" sldId="362"/>
        </pc:sldMkLst>
        <pc:spChg chg="add mod">
          <ac:chgData name="Hakola Antti" userId="65992f85-13c6-4cb4-8e3e-57db52c3c016" providerId="ADAL" clId="{14657613-BF8E-497F-890F-6160461880FA}" dt="2025-03-22T14:14:25.532" v="9153"/>
          <ac:spMkLst>
            <pc:docMk/>
            <pc:sldMk cId="3814787360" sldId="362"/>
            <ac:spMk id="5" creationId="{4A9CFB4A-3CA2-8D27-CE07-97E430757657}"/>
          </ac:spMkLst>
        </pc:spChg>
        <pc:spChg chg="add mod">
          <ac:chgData name="Hakola Antti" userId="65992f85-13c6-4cb4-8e3e-57db52c3c016" providerId="ADAL" clId="{14657613-BF8E-497F-890F-6160461880FA}" dt="2025-03-22T14:14:25.532" v="9153"/>
          <ac:spMkLst>
            <pc:docMk/>
            <pc:sldMk cId="3814787360" sldId="362"/>
            <ac:spMk id="6" creationId="{FC721C3E-BCDD-47A0-D2D7-C6EFA4F958A2}"/>
          </ac:spMkLst>
        </pc:spChg>
      </pc:sldChg>
      <pc:sldChg chg="addSp delSp modSp new mod">
        <pc:chgData name="Hakola Antti" userId="65992f85-13c6-4cb4-8e3e-57db52c3c016" providerId="ADAL" clId="{14657613-BF8E-497F-890F-6160461880FA}" dt="2025-03-23T17:30:43.157" v="9659" actId="14100"/>
        <pc:sldMkLst>
          <pc:docMk/>
          <pc:sldMk cId="1550811764" sldId="363"/>
        </pc:sldMkLst>
        <pc:spChg chg="add mod">
          <ac:chgData name="Hakola Antti" userId="65992f85-13c6-4cb4-8e3e-57db52c3c016" providerId="ADAL" clId="{14657613-BF8E-497F-890F-6160461880FA}" dt="2025-03-22T14:15:29.499" v="9158"/>
          <ac:spMkLst>
            <pc:docMk/>
            <pc:sldMk cId="1550811764" sldId="363"/>
            <ac:spMk id="5" creationId="{DA2292A0-BA5C-1D95-B5B3-64573AE636B4}"/>
          </ac:spMkLst>
        </pc:spChg>
        <pc:spChg chg="add mod">
          <ac:chgData name="Hakola Antti" userId="65992f85-13c6-4cb4-8e3e-57db52c3c016" providerId="ADAL" clId="{14657613-BF8E-497F-890F-6160461880FA}" dt="2025-03-23T17:30:43.157" v="9659" actId="14100"/>
          <ac:spMkLst>
            <pc:docMk/>
            <pc:sldMk cId="1550811764" sldId="363"/>
            <ac:spMk id="7" creationId="{CF6FE422-A486-93E2-CDD1-38875DC580DB}"/>
          </ac:spMkLst>
        </pc:spChg>
        <pc:graphicFrameChg chg="add mod modGraphic">
          <ac:chgData name="Hakola Antti" userId="65992f85-13c6-4cb4-8e3e-57db52c3c016" providerId="ADAL" clId="{14657613-BF8E-497F-890F-6160461880FA}" dt="2025-03-22T14:15:48.333" v="9163" actId="2165"/>
          <ac:graphicFrameMkLst>
            <pc:docMk/>
            <pc:sldMk cId="1550811764" sldId="363"/>
            <ac:graphicFrameMk id="6" creationId="{A42EC82C-A662-1B17-9664-00F6F7B3FC08}"/>
          </ac:graphicFrameMkLst>
        </pc:graphicFrameChg>
      </pc:sldChg>
      <pc:sldChg chg="addSp delSp modSp new mod modAnim">
        <pc:chgData name="Hakola Antti" userId="65992f85-13c6-4cb4-8e3e-57db52c3c016" providerId="ADAL" clId="{14657613-BF8E-497F-890F-6160461880FA}" dt="2025-03-26T05:15:59.893" v="11991"/>
        <pc:sldMkLst>
          <pc:docMk/>
          <pc:sldMk cId="2011734335" sldId="364"/>
        </pc:sldMkLst>
        <pc:spChg chg="add mod">
          <ac:chgData name="Hakola Antti" userId="65992f85-13c6-4cb4-8e3e-57db52c3c016" providerId="ADAL" clId="{14657613-BF8E-497F-890F-6160461880FA}" dt="2025-03-22T14:16:16.692" v="9166"/>
          <ac:spMkLst>
            <pc:docMk/>
            <pc:sldMk cId="2011734335" sldId="364"/>
            <ac:spMk id="5" creationId="{EF99332C-F6F2-3245-9D08-44CF0D290EC7}"/>
          </ac:spMkLst>
        </pc:spChg>
        <pc:spChg chg="add mod">
          <ac:chgData name="Hakola Antti" userId="65992f85-13c6-4cb4-8e3e-57db52c3c016" providerId="ADAL" clId="{14657613-BF8E-497F-890F-6160461880FA}" dt="2025-03-23T17:43:48.411" v="11219" actId="113"/>
          <ac:spMkLst>
            <pc:docMk/>
            <pc:sldMk cId="2011734335" sldId="364"/>
            <ac:spMk id="6" creationId="{EE80BCBE-17BB-DB4B-FD6E-1861A551A97F}"/>
          </ac:spMkLst>
        </pc:spChg>
      </pc:sldChg>
      <pc:sldChg chg="addSp delSp modSp new mod">
        <pc:chgData name="Hakola Antti" userId="65992f85-13c6-4cb4-8e3e-57db52c3c016" providerId="ADAL" clId="{14657613-BF8E-497F-890F-6160461880FA}" dt="2025-03-23T17:26:00.472" v="9514" actId="207"/>
        <pc:sldMkLst>
          <pc:docMk/>
          <pc:sldMk cId="580838723" sldId="365"/>
        </pc:sldMkLst>
        <pc:spChg chg="add mod">
          <ac:chgData name="Hakola Antti" userId="65992f85-13c6-4cb4-8e3e-57db52c3c016" providerId="ADAL" clId="{14657613-BF8E-497F-890F-6160461880FA}" dt="2025-03-23T17:18:35.147" v="9214" actId="20577"/>
          <ac:spMkLst>
            <pc:docMk/>
            <pc:sldMk cId="580838723" sldId="365"/>
            <ac:spMk id="5" creationId="{C5473034-B506-5010-B00B-B3CD8FDA7491}"/>
          </ac:spMkLst>
        </pc:spChg>
        <pc:spChg chg="add mod">
          <ac:chgData name="Hakola Antti" userId="65992f85-13c6-4cb4-8e3e-57db52c3c016" providerId="ADAL" clId="{14657613-BF8E-497F-890F-6160461880FA}" dt="2025-03-23T17:20:21.682" v="9221" actId="2085"/>
          <ac:spMkLst>
            <pc:docMk/>
            <pc:sldMk cId="580838723" sldId="365"/>
            <ac:spMk id="8" creationId="{0827F8B6-20B3-920D-C295-5B45F495E3B1}"/>
          </ac:spMkLst>
        </pc:spChg>
        <pc:spChg chg="add mod">
          <ac:chgData name="Hakola Antti" userId="65992f85-13c6-4cb4-8e3e-57db52c3c016" providerId="ADAL" clId="{14657613-BF8E-497F-890F-6160461880FA}" dt="2025-03-23T17:20:29.016" v="9223" actId="1076"/>
          <ac:spMkLst>
            <pc:docMk/>
            <pc:sldMk cId="580838723" sldId="365"/>
            <ac:spMk id="9" creationId="{43CDC20A-D260-1ABB-88BB-1BB20A89CC5A}"/>
          </ac:spMkLst>
        </pc:spChg>
        <pc:spChg chg="add mod">
          <ac:chgData name="Hakola Antti" userId="65992f85-13c6-4cb4-8e3e-57db52c3c016" providerId="ADAL" clId="{14657613-BF8E-497F-890F-6160461880FA}" dt="2025-03-23T17:26:00.472" v="9514" actId="207"/>
          <ac:spMkLst>
            <pc:docMk/>
            <pc:sldMk cId="580838723" sldId="365"/>
            <ac:spMk id="10" creationId="{9C3CF20B-C857-3EE2-3DB0-010C311AC90D}"/>
          </ac:spMkLst>
        </pc:spChg>
        <pc:spChg chg="add mod">
          <ac:chgData name="Hakola Antti" userId="65992f85-13c6-4cb4-8e3e-57db52c3c016" providerId="ADAL" clId="{14657613-BF8E-497F-890F-6160461880FA}" dt="2025-03-23T17:23:29.986" v="9312" actId="1076"/>
          <ac:spMkLst>
            <pc:docMk/>
            <pc:sldMk cId="580838723" sldId="365"/>
            <ac:spMk id="11" creationId="{8BC80945-0D2B-EB16-3E6F-88A69D5D3BD8}"/>
          </ac:spMkLst>
        </pc:spChg>
        <pc:picChg chg="add mod">
          <ac:chgData name="Hakola Antti" userId="65992f85-13c6-4cb4-8e3e-57db52c3c016" providerId="ADAL" clId="{14657613-BF8E-497F-890F-6160461880FA}" dt="2025-03-23T17:19:59.653" v="9216" actId="1076"/>
          <ac:picMkLst>
            <pc:docMk/>
            <pc:sldMk cId="580838723" sldId="365"/>
            <ac:picMk id="7" creationId="{3A93F2F0-DAA5-527A-E963-CC1EA3B4D2B7}"/>
          </ac:picMkLst>
        </pc:picChg>
      </pc:sldChg>
      <pc:sldChg chg="addSp delSp modSp new mod">
        <pc:chgData name="Hakola Antti" userId="65992f85-13c6-4cb4-8e3e-57db52c3c016" providerId="ADAL" clId="{14657613-BF8E-497F-890F-6160461880FA}" dt="2025-03-24T15:25:31.126" v="11256" actId="113"/>
        <pc:sldMkLst>
          <pc:docMk/>
          <pc:sldMk cId="294773858" sldId="366"/>
        </pc:sldMkLst>
        <pc:spChg chg="add mod">
          <ac:chgData name="Hakola Antti" userId="65992f85-13c6-4cb4-8e3e-57db52c3c016" providerId="ADAL" clId="{14657613-BF8E-497F-890F-6160461880FA}" dt="2025-03-24T15:25:31.126" v="11256" actId="113"/>
          <ac:spMkLst>
            <pc:docMk/>
            <pc:sldMk cId="294773858" sldId="366"/>
            <ac:spMk id="7" creationId="{828A399A-2714-5591-4673-51DAA1429A07}"/>
          </ac:spMkLst>
        </pc:spChg>
      </pc:sldChg>
      <pc:sldChg chg="addSp delSp modSp new mod">
        <pc:chgData name="Hakola Antti" userId="65992f85-13c6-4cb4-8e3e-57db52c3c016" providerId="ADAL" clId="{14657613-BF8E-497F-890F-6160461880FA}" dt="2025-03-24T15:48:06.840" v="11555" actId="14100"/>
        <pc:sldMkLst>
          <pc:docMk/>
          <pc:sldMk cId="2236266073" sldId="367"/>
        </pc:sldMkLst>
        <pc:spChg chg="add mod">
          <ac:chgData name="Hakola Antti" userId="65992f85-13c6-4cb4-8e3e-57db52c3c016" providerId="ADAL" clId="{14657613-BF8E-497F-890F-6160461880FA}" dt="2025-03-24T15:46:15.620" v="11452" actId="20577"/>
          <ac:spMkLst>
            <pc:docMk/>
            <pc:sldMk cId="2236266073" sldId="367"/>
            <ac:spMk id="5" creationId="{F44B363A-FCFF-DE6E-6B55-E89EF3E9AEA8}"/>
          </ac:spMkLst>
        </pc:spChg>
        <pc:spChg chg="add mod">
          <ac:chgData name="Hakola Antti" userId="65992f85-13c6-4cb4-8e3e-57db52c3c016" providerId="ADAL" clId="{14657613-BF8E-497F-890F-6160461880FA}" dt="2025-03-24T15:48:06.840" v="11555" actId="14100"/>
          <ac:spMkLst>
            <pc:docMk/>
            <pc:sldMk cId="2236266073" sldId="367"/>
            <ac:spMk id="6" creationId="{4C003281-3AA5-26BE-996A-47C32045BE3D}"/>
          </ac:spMkLst>
        </pc:spChg>
      </pc:sldChg>
      <pc:sldChg chg="modSp add del mod">
        <pc:chgData name="Hakola Antti" userId="65992f85-13c6-4cb4-8e3e-57db52c3c016" providerId="ADAL" clId="{14657613-BF8E-497F-890F-6160461880FA}" dt="2025-03-24T15:34:43.147" v="11347" actId="47"/>
        <pc:sldMkLst>
          <pc:docMk/>
          <pc:sldMk cId="2400098043" sldId="367"/>
        </pc:sldMkLst>
      </pc:sldChg>
      <pc:sldChg chg="addSp delSp modSp new mod">
        <pc:chgData name="Hakola Antti" userId="65992f85-13c6-4cb4-8e3e-57db52c3c016" providerId="ADAL" clId="{14657613-BF8E-497F-890F-6160461880FA}" dt="2025-03-24T16:09:07.903" v="11977" actId="207"/>
        <pc:sldMkLst>
          <pc:docMk/>
          <pc:sldMk cId="1804276157" sldId="368"/>
        </pc:sldMkLst>
        <pc:spChg chg="add mod">
          <ac:chgData name="Hakola Antti" userId="65992f85-13c6-4cb4-8e3e-57db52c3c016" providerId="ADAL" clId="{14657613-BF8E-497F-890F-6160461880FA}" dt="2025-03-24T15:59:52.746" v="11808" actId="20577"/>
          <ac:spMkLst>
            <pc:docMk/>
            <pc:sldMk cId="1804276157" sldId="368"/>
            <ac:spMk id="5" creationId="{05F561B5-82D3-F629-554D-CFC1DCC93D33}"/>
          </ac:spMkLst>
        </pc:spChg>
        <pc:spChg chg="add mod">
          <ac:chgData name="Hakola Antti" userId="65992f85-13c6-4cb4-8e3e-57db52c3c016" providerId="ADAL" clId="{14657613-BF8E-497F-890F-6160461880FA}" dt="2025-03-24T16:09:07.903" v="11977" actId="207"/>
          <ac:spMkLst>
            <pc:docMk/>
            <pc:sldMk cId="1804276157" sldId="368"/>
            <ac:spMk id="6" creationId="{936C79EE-49FD-10AD-A494-288F9918D51B}"/>
          </ac:spMkLst>
        </pc:spChg>
      </pc:sldChg>
      <pc:sldMasterChg chg="modSldLayout">
        <pc:chgData name="Hakola Antti" userId="65992f85-13c6-4cb4-8e3e-57db52c3c016" providerId="ADAL" clId="{14657613-BF8E-497F-890F-6160461880FA}" dt="2025-03-23T16:59:15.248" v="9171" actId="1076"/>
        <pc:sldMasterMkLst>
          <pc:docMk/>
          <pc:sldMasterMk cId="0" sldId="2147483648"/>
        </pc:sldMasterMkLst>
        <pc:sldLayoutChg chg="addSp modSp">
          <pc:chgData name="Hakola Antti" userId="65992f85-13c6-4cb4-8e3e-57db52c3c016" providerId="ADAL" clId="{14657613-BF8E-497F-890F-6160461880FA}" dt="2025-03-23T16:59:15.248" v="9171" actId="1076"/>
          <pc:sldLayoutMkLst>
            <pc:docMk/>
            <pc:sldMasterMk cId="0" sldId="2147483648"/>
            <pc:sldLayoutMk cId="0" sldId="2147483649"/>
          </pc:sldLayoutMkLst>
          <pc:spChg chg="mod">
            <ac:chgData name="Hakola Antti" userId="65992f85-13c6-4cb4-8e3e-57db52c3c016" providerId="ADAL" clId="{14657613-BF8E-497F-890F-6160461880FA}" dt="2025-03-23T16:59:15.248" v="9171" actId="1076"/>
            <ac:spMkLst>
              <pc:docMk/>
              <pc:sldMasterMk cId="0" sldId="2147483648"/>
              <pc:sldLayoutMk cId="0" sldId="2147483649"/>
              <ac:spMk id="19" creationId="{33B2F22D-2BAC-7199-3AAA-F6047BA43228}"/>
            </ac:spMkLst>
          </pc:spChg>
          <pc:spChg chg="mod">
            <ac:chgData name="Hakola Antti" userId="65992f85-13c6-4cb4-8e3e-57db52c3c016" providerId="ADAL" clId="{14657613-BF8E-497F-890F-6160461880FA}" dt="2025-03-23T16:59:15.248" v="9171" actId="1076"/>
            <ac:spMkLst>
              <pc:docMk/>
              <pc:sldMasterMk cId="0" sldId="2147483648"/>
              <pc:sldLayoutMk cId="0" sldId="2147483649"/>
              <ac:spMk id="22" creationId="{4AFEAA0A-C27B-8F7C-19FF-F5E7BDCAC70D}"/>
            </ac:spMkLst>
          </pc:spChg>
          <pc:spChg chg="mod">
            <ac:chgData name="Hakola Antti" userId="65992f85-13c6-4cb4-8e3e-57db52c3c016" providerId="ADAL" clId="{14657613-BF8E-497F-890F-6160461880FA}" dt="2025-03-23T16:59:15.248" v="9171" actId="1076"/>
            <ac:spMkLst>
              <pc:docMk/>
              <pc:sldMasterMk cId="0" sldId="2147483648"/>
              <pc:sldLayoutMk cId="0" sldId="2147483649"/>
              <ac:spMk id="26" creationId="{C5DD19E3-E47D-F7A4-B587-6491E0827B0F}"/>
            </ac:spMkLst>
          </pc:spChg>
          <pc:spChg chg="mod">
            <ac:chgData name="Hakola Antti" userId="65992f85-13c6-4cb4-8e3e-57db52c3c016" providerId="ADAL" clId="{14657613-BF8E-497F-890F-6160461880FA}" dt="2025-03-23T16:59:15.248" v="9171" actId="1076"/>
            <ac:spMkLst>
              <pc:docMk/>
              <pc:sldMasterMk cId="0" sldId="2147483648"/>
              <pc:sldLayoutMk cId="0" sldId="2147483649"/>
              <ac:spMk id="29" creationId="{8535F830-CE26-9B55-F296-64DB4B6A5C65}"/>
            </ac:spMkLst>
          </pc:spChg>
          <pc:spChg chg="mod">
            <ac:chgData name="Hakola Antti" userId="65992f85-13c6-4cb4-8e3e-57db52c3c016" providerId="ADAL" clId="{14657613-BF8E-497F-890F-6160461880FA}" dt="2025-03-23T16:59:15.248" v="9171" actId="1076"/>
            <ac:spMkLst>
              <pc:docMk/>
              <pc:sldMasterMk cId="0" sldId="2147483648"/>
              <pc:sldLayoutMk cId="0" sldId="2147483649"/>
              <ac:spMk id="36" creationId="{E0B068DF-1F2A-C611-A8F6-FFDB6BDB4C6A}"/>
            </ac:spMkLst>
          </pc:spChg>
          <pc:spChg chg="mod">
            <ac:chgData name="Hakola Antti" userId="65992f85-13c6-4cb4-8e3e-57db52c3c016" providerId="ADAL" clId="{14657613-BF8E-497F-890F-6160461880FA}" dt="2025-03-23T16:59:15.248" v="9171" actId="1076"/>
            <ac:spMkLst>
              <pc:docMk/>
              <pc:sldMasterMk cId="0" sldId="2147483648"/>
              <pc:sldLayoutMk cId="0" sldId="2147483649"/>
              <ac:spMk id="41" creationId="{8D9D9602-0C26-74FB-433C-380CBD13BE21}"/>
            </ac:spMkLst>
          </pc:spChg>
          <pc:spChg chg="mod">
            <ac:chgData name="Hakola Antti" userId="65992f85-13c6-4cb4-8e3e-57db52c3c016" providerId="ADAL" clId="{14657613-BF8E-497F-890F-6160461880FA}" dt="2025-03-23T16:59:15.248" v="9171" actId="1076"/>
            <ac:spMkLst>
              <pc:docMk/>
              <pc:sldMasterMk cId="0" sldId="2147483648"/>
              <pc:sldLayoutMk cId="0" sldId="2147483649"/>
              <ac:spMk id="43" creationId="{925EAAD4-8EBA-5455-CCDE-C6A47C9B5CA1}"/>
            </ac:spMkLst>
          </pc:spChg>
          <pc:spChg chg="mod">
            <ac:chgData name="Hakola Antti" userId="65992f85-13c6-4cb4-8e3e-57db52c3c016" providerId="ADAL" clId="{14657613-BF8E-497F-890F-6160461880FA}" dt="2025-03-23T16:59:15.248" v="9171" actId="1076"/>
            <ac:spMkLst>
              <pc:docMk/>
              <pc:sldMasterMk cId="0" sldId="2147483648"/>
              <pc:sldLayoutMk cId="0" sldId="2147483649"/>
              <ac:spMk id="47" creationId="{1CF3B480-03B8-E4A4-B303-5B66FFD59FCE}"/>
            </ac:spMkLst>
          </pc:spChg>
          <pc:spChg chg="mod">
            <ac:chgData name="Hakola Antti" userId="65992f85-13c6-4cb4-8e3e-57db52c3c016" providerId="ADAL" clId="{14657613-BF8E-497F-890F-6160461880FA}" dt="2025-03-23T16:59:15.248" v="9171" actId="1076"/>
            <ac:spMkLst>
              <pc:docMk/>
              <pc:sldMasterMk cId="0" sldId="2147483648"/>
              <pc:sldLayoutMk cId="0" sldId="2147483649"/>
              <ac:spMk id="49" creationId="{EE23D97F-8893-7706-7C35-3EE875381CC0}"/>
            </ac:spMkLst>
          </pc:spChg>
          <pc:spChg chg="mod">
            <ac:chgData name="Hakola Antti" userId="65992f85-13c6-4cb4-8e3e-57db52c3c016" providerId="ADAL" clId="{14657613-BF8E-497F-890F-6160461880FA}" dt="2025-03-23T16:59:15.248" v="9171" actId="1076"/>
            <ac:spMkLst>
              <pc:docMk/>
              <pc:sldMasterMk cId="0" sldId="2147483648"/>
              <pc:sldLayoutMk cId="0" sldId="2147483649"/>
              <ac:spMk id="50" creationId="{39AAC2BD-9707-60AE-D6CA-E510D2F44EE7}"/>
            </ac:spMkLst>
          </pc:spChg>
        </pc:sldLayoutChg>
        <pc:sldLayoutChg chg="modSp mod">
          <pc:chgData name="Hakola Antti" userId="65992f85-13c6-4cb4-8e3e-57db52c3c016" providerId="ADAL" clId="{14657613-BF8E-497F-890F-6160461880FA}" dt="2025-03-14T07:44:09.883" v="68" actId="20577"/>
          <pc:sldLayoutMkLst>
            <pc:docMk/>
            <pc:sldMasterMk cId="0" sldId="2147483648"/>
            <pc:sldLayoutMk cId="0" sldId="2147483650"/>
          </pc:sldLayoutMkLst>
          <pc:spChg chg="mod">
            <ac:chgData name="Hakola Antti" userId="65992f85-13c6-4cb4-8e3e-57db52c3c016" providerId="ADAL" clId="{14657613-BF8E-497F-890F-6160461880FA}" dt="2025-03-14T07:44:09.883" v="68" actId="20577"/>
            <ac:spMkLst>
              <pc:docMk/>
              <pc:sldMasterMk cId="0" sldId="2147483648"/>
              <pc:sldLayoutMk cId="0" sldId="2147483650"/>
              <ac:spMk id="8" creationId="{00000000-0000-0000-0000-000000000000}"/>
            </ac:spMkLst>
          </pc:spChg>
        </pc:sldLayoutChg>
        <pc:sldLayoutChg chg="modSp mod">
          <pc:chgData name="Hakola Antti" userId="65992f85-13c6-4cb4-8e3e-57db52c3c016" providerId="ADAL" clId="{14657613-BF8E-497F-890F-6160461880FA}" dt="2025-03-14T07:44:23.942" v="69"/>
          <pc:sldLayoutMkLst>
            <pc:docMk/>
            <pc:sldMasterMk cId="0" sldId="2147483648"/>
            <pc:sldLayoutMk cId="0" sldId="2147483651"/>
          </pc:sldLayoutMkLst>
          <pc:spChg chg="mod">
            <ac:chgData name="Hakola Antti" userId="65992f85-13c6-4cb4-8e3e-57db52c3c016" providerId="ADAL" clId="{14657613-BF8E-497F-890F-6160461880FA}" dt="2025-03-14T07:44:23.942" v="69"/>
            <ac:spMkLst>
              <pc:docMk/>
              <pc:sldMasterMk cId="0" sldId="2147483648"/>
              <pc:sldLayoutMk cId="0" sldId="2147483651"/>
              <ac:spMk id="8" creationId="{00000000-0000-0000-0000-000000000000}"/>
            </ac:spMkLst>
          </pc:spChg>
        </pc:sldLayoutChg>
        <pc:sldLayoutChg chg="modSp mod">
          <pc:chgData name="Hakola Antti" userId="65992f85-13c6-4cb4-8e3e-57db52c3c016" providerId="ADAL" clId="{14657613-BF8E-497F-890F-6160461880FA}" dt="2025-03-14T07:44:29.210" v="70"/>
          <pc:sldLayoutMkLst>
            <pc:docMk/>
            <pc:sldMasterMk cId="0" sldId="2147483648"/>
            <pc:sldLayoutMk cId="0" sldId="2147483652"/>
          </pc:sldLayoutMkLst>
          <pc:spChg chg="mod">
            <ac:chgData name="Hakola Antti" userId="65992f85-13c6-4cb4-8e3e-57db52c3c016" providerId="ADAL" clId="{14657613-BF8E-497F-890F-6160461880FA}" dt="2025-03-14T07:44:29.210" v="70"/>
            <ac:spMkLst>
              <pc:docMk/>
              <pc:sldMasterMk cId="0" sldId="2147483648"/>
              <pc:sldLayoutMk cId="0" sldId="2147483652"/>
              <ac:spMk id="8"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a:lvl1pPr>
          </a:lstStyle>
          <a:p>
            <a:pPr>
              <a:defRPr/>
            </a:pPr>
            <a:endParaRPr/>
          </a:p>
        </p:txBody>
      </p:sp>
      <p:sp>
        <p:nvSpPr>
          <p:cNvPr id="3"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4"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5"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7"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2D1B89E-83DC-3F72-35C6-2FE9493E3D5A}" type="slidenum">
              <a:rPr/>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endParaRPr lang="fi-FI"/>
          </a:p>
        </p:txBody>
      </p:sp>
    </p:spTree>
    <p:extLst>
      <p:ext uri="{BB962C8B-B14F-4D97-AF65-F5344CB8AC3E}">
        <p14:creationId xmlns:p14="http://schemas.microsoft.com/office/powerpoint/2010/main" val="107820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EUROfusion_cover">
    <p:spTree>
      <p:nvGrpSpPr>
        <p:cNvPr id="1" name=""/>
        <p:cNvGrpSpPr/>
        <p:nvPr/>
      </p:nvGrpSpPr>
      <p:grpSpPr bwMode="auto">
        <a:xfrm>
          <a:off x="0" y="0"/>
          <a:ext cx="0" cy="0"/>
          <a:chOff x="0" y="0"/>
          <a:chExt cx="0" cy="0"/>
        </a:xfrm>
      </p:grpSpPr>
      <p:grpSp>
        <p:nvGrpSpPr>
          <p:cNvPr id="4" name="Gruppieren 3"/>
          <p:cNvGrpSpPr/>
          <p:nvPr userDrawn="1"/>
        </p:nvGrpSpPr>
        <p:grpSpPr bwMode="auto">
          <a:xfrm>
            <a:off x="411869" y="6034962"/>
            <a:ext cx="4392488" cy="497895"/>
            <a:chOff x="5735960" y="5717361"/>
            <a:chExt cx="6120680" cy="713919"/>
          </a:xfrm>
        </p:grpSpPr>
        <p:pic>
          <p:nvPicPr>
            <p:cNvPr id="25" name="Grafik 24"/>
            <p:cNvPicPr>
              <a:picLocks noChangeAspect="1"/>
            </p:cNvPicPr>
            <p:nvPr userDrawn="1"/>
          </p:nvPicPr>
          <p:blipFill>
            <a:blip r:embed="rId2"/>
            <a:stretch/>
          </p:blipFill>
          <p:spPr bwMode="auto">
            <a:xfrm>
              <a:off x="5735960" y="5774784"/>
              <a:ext cx="997207" cy="656496"/>
            </a:xfrm>
            <a:prstGeom prst="rect">
              <a:avLst/>
            </a:prstGeom>
            <a:noFill/>
            <a:ln>
              <a:noFill/>
            </a:ln>
          </p:spPr>
        </p:pic>
        <p:sp>
          <p:nvSpPr>
            <p:cNvPr id="3" name="Rechteck 2"/>
            <p:cNvSpPr/>
            <p:nvPr userDrawn="1"/>
          </p:nvSpPr>
          <p:spPr bwMode="auto">
            <a:xfrm>
              <a:off x="6744072" y="5717361"/>
              <a:ext cx="5112568" cy="480131"/>
            </a:xfrm>
            <a:prstGeom prst="rect">
              <a:avLst/>
            </a:prstGeom>
            <a:grpFill/>
          </p:spPr>
          <p:txBody>
            <a:bodyPr wrap="square">
              <a:spAutoFit/>
            </a:bodyPr>
            <a:lstStyle/>
            <a:p>
              <a:pPr marL="0" marR="0" lvl="0" indent="0" algn="just" defTabSz="914400">
                <a:lnSpc>
                  <a:spcPct val="90000"/>
                </a:lnSpc>
                <a:spcBef>
                  <a:spcPts val="0"/>
                </a:spcBef>
                <a:spcAft>
                  <a:spcPts val="0"/>
                </a:spcAft>
                <a:buClrTx/>
                <a:buSzTx/>
                <a:buFontTx/>
                <a:buNone/>
                <a:defRPr/>
              </a:pPr>
              <a:r>
                <a:rPr lang="en-GB" sz="700" b="0" i="0" u="none" strike="noStrike" cap="none" spc="0">
                  <a:ln>
                    <a:noFill/>
                  </a:ln>
                  <a:solidFill>
                    <a:prstClr val="black"/>
                  </a:solidFill>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a:p>
          </p:txBody>
        </p:sp>
      </p:grpSp>
      <p:pic>
        <p:nvPicPr>
          <p:cNvPr id="2060" name="Picture 12" descr="Contract between EC and EUROfusion is signed | FuseNet"/>
          <p:cNvPicPr>
            <a:picLocks noChangeAspect="1" noChangeArrowheads="1"/>
          </p:cNvPicPr>
          <p:nvPr userDrawn="1"/>
        </p:nvPicPr>
        <p:blipFill>
          <a:blip r:embed="rId3"/>
          <a:stretch/>
        </p:blipFill>
        <p:spPr bwMode="auto">
          <a:xfrm>
            <a:off x="445066" y="325143"/>
            <a:ext cx="2304256" cy="596340"/>
          </a:xfrm>
          <a:prstGeom prst="rect">
            <a:avLst/>
          </a:prstGeom>
          <a:noFill/>
        </p:spPr>
      </p:pic>
      <p:sp>
        <p:nvSpPr>
          <p:cNvPr id="11" name="Title 20"/>
          <p:cNvSpPr>
            <a:spLocks noGrp="1"/>
          </p:cNvSpPr>
          <p:nvPr>
            <p:ph type="title"/>
          </p:nvPr>
        </p:nvSpPr>
        <p:spPr bwMode="auto">
          <a:xfrm>
            <a:off x="407368" y="2074187"/>
            <a:ext cx="5544615" cy="620251"/>
          </a:xfrm>
        </p:spPr>
        <p:txBody>
          <a:bodyPr/>
          <a:lstStyle>
            <a:lvl1pPr algn="l">
              <a:defRPr b="1"/>
            </a:lvl1pPr>
          </a:lstStyle>
          <a:p>
            <a:pPr>
              <a:defRPr/>
            </a:pPr>
            <a:r>
              <a:rPr lang="en-US"/>
              <a:t>Click to edit Master title style</a:t>
            </a:r>
            <a:endParaRPr/>
          </a:p>
        </p:txBody>
      </p:sp>
      <p:sp>
        <p:nvSpPr>
          <p:cNvPr id="14" name="Text Placeholder 22"/>
          <p:cNvSpPr>
            <a:spLocks noGrp="1"/>
          </p:cNvSpPr>
          <p:nvPr>
            <p:ph type="body" sz="quarter" idx="10" hasCustomPrompt="1"/>
          </p:nvPr>
        </p:nvSpPr>
        <p:spPr bwMode="auto">
          <a:xfrm>
            <a:off x="407368" y="3693074"/>
            <a:ext cx="4375150" cy="457848"/>
          </a:xfrm>
        </p:spPr>
        <p:txBody>
          <a:bodyPr/>
          <a:lstStyle>
            <a:lvl1pPr marL="0" indent="0">
              <a:buNone/>
              <a:defRPr b="1"/>
            </a:lvl1pPr>
            <a:lvl2pPr marL="342900" indent="0">
              <a:buNone/>
              <a:defRPr/>
            </a:lvl2pPr>
          </a:lstStyle>
          <a:p>
            <a:pPr lvl="0">
              <a:defRPr/>
            </a:pPr>
            <a:r>
              <a:rPr lang="en-US"/>
              <a:t>Click to edit Lecturer’s name</a:t>
            </a:r>
            <a:endParaRPr/>
          </a:p>
        </p:txBody>
      </p:sp>
      <p:sp>
        <p:nvSpPr>
          <p:cNvPr id="15" name="Text Placeholder 22"/>
          <p:cNvSpPr>
            <a:spLocks noGrp="1"/>
          </p:cNvSpPr>
          <p:nvPr>
            <p:ph type="body" sz="quarter" idx="11" hasCustomPrompt="1"/>
          </p:nvPr>
        </p:nvSpPr>
        <p:spPr bwMode="auto">
          <a:xfrm>
            <a:off x="407368" y="4159260"/>
            <a:ext cx="4375150" cy="457848"/>
          </a:xfrm>
        </p:spPr>
        <p:txBody>
          <a:bodyPr/>
          <a:lstStyle>
            <a:lvl1pPr marL="0" indent="0">
              <a:buNone/>
              <a:defRPr b="0"/>
            </a:lvl1pPr>
            <a:lvl2pPr marL="342900" indent="0">
              <a:buNone/>
              <a:defRPr/>
            </a:lvl2pPr>
          </a:lstStyle>
          <a:p>
            <a:pPr lvl="0">
              <a:defRPr/>
            </a:pPr>
            <a:r>
              <a:rPr lang="en-US"/>
              <a:t>Click to edit Lecturer’s affiliation</a:t>
            </a:r>
            <a:endParaRPr/>
          </a:p>
        </p:txBody>
      </p:sp>
      <p:sp>
        <p:nvSpPr>
          <p:cNvPr id="20" name="Text Placeholder 22"/>
          <p:cNvSpPr>
            <a:spLocks noGrp="1"/>
          </p:cNvSpPr>
          <p:nvPr>
            <p:ph type="body" sz="quarter" idx="12" hasCustomPrompt="1"/>
          </p:nvPr>
        </p:nvSpPr>
        <p:spPr bwMode="auto">
          <a:xfrm>
            <a:off x="407368" y="1650286"/>
            <a:ext cx="5544614" cy="338554"/>
          </a:xfrm>
        </p:spPr>
        <p:txBody>
          <a:bodyPr>
            <a:normAutofit/>
          </a:bodyPr>
          <a:lstStyle>
            <a:lvl1pPr marL="0" indent="0">
              <a:buNone/>
              <a:defRPr sz="1600" b="0"/>
            </a:lvl1pPr>
            <a:lvl2pPr marL="342900" indent="0">
              <a:buNone/>
              <a:defRPr/>
            </a:lvl2pPr>
          </a:lstStyle>
          <a:p>
            <a:pPr lvl="0">
              <a:defRPr/>
            </a:pPr>
            <a:r>
              <a:rPr lang="en-US"/>
              <a:t>Click to edit Event title</a:t>
            </a:r>
            <a:endParaRPr/>
          </a:p>
        </p:txBody>
      </p:sp>
      <p:pic>
        <p:nvPicPr>
          <p:cNvPr id="2" name="Picture 1"/>
          <p:cNvPicPr>
            <a:picLocks noChangeAspect="1"/>
          </p:cNvPicPr>
          <p:nvPr userDrawn="1"/>
        </p:nvPicPr>
        <p:blipFill>
          <a:blip r:embed="rId4">
            <a:alphaModFix/>
          </a:blip>
          <a:stretch/>
        </p:blipFill>
        <p:spPr bwMode="auto">
          <a:xfrm>
            <a:off x="7247890" y="252412"/>
            <a:ext cx="4944110" cy="6353175"/>
          </a:xfrm>
          <a:prstGeom prst="rect">
            <a:avLst/>
          </a:prstGeom>
          <a:solidFill>
            <a:schemeClr val="bg1"/>
          </a:solidFill>
        </p:spPr>
      </p:pic>
      <p:grpSp>
        <p:nvGrpSpPr>
          <p:cNvPr id="5" name="VTT_LogoStack_v3_16092019 pienempi koko">
            <a:extLst>
              <a:ext uri="{FF2B5EF4-FFF2-40B4-BE49-F238E27FC236}">
                <a16:creationId xmlns:a16="http://schemas.microsoft.com/office/drawing/2014/main" id="{A50D3CE1-9D6E-C43F-E5EE-41C54E42F9FF}"/>
              </a:ext>
            </a:extLst>
          </p:cNvPr>
          <p:cNvGrpSpPr/>
          <p:nvPr userDrawn="1"/>
        </p:nvGrpSpPr>
        <p:grpSpPr>
          <a:xfrm>
            <a:off x="11056362" y="0"/>
            <a:ext cx="1135638" cy="781589"/>
            <a:chOff x="7909204" y="1770762"/>
            <a:chExt cx="971550" cy="655638"/>
          </a:xfrm>
        </p:grpSpPr>
        <p:grpSp>
          <p:nvGrpSpPr>
            <p:cNvPr id="6" name="_VTT_logo_102019_01_white_on_orange">
              <a:extLst>
                <a:ext uri="{FF2B5EF4-FFF2-40B4-BE49-F238E27FC236}">
                  <a16:creationId xmlns:a16="http://schemas.microsoft.com/office/drawing/2014/main" id="{946C06C9-4E2E-BF2B-8139-5990E7494D11}"/>
                </a:ext>
              </a:extLst>
            </p:cNvPr>
            <p:cNvGrpSpPr/>
            <p:nvPr userDrawn="1"/>
          </p:nvGrpSpPr>
          <p:grpSpPr>
            <a:xfrm>
              <a:off x="7909204" y="1770762"/>
              <a:ext cx="971550" cy="655638"/>
              <a:chOff x="379933" y="-15999"/>
              <a:chExt cx="971550" cy="655638"/>
            </a:xfrm>
          </p:grpSpPr>
          <p:sp>
            <p:nvSpPr>
              <p:cNvPr id="52" name="Box">
                <a:extLst>
                  <a:ext uri="{FF2B5EF4-FFF2-40B4-BE49-F238E27FC236}">
                    <a16:creationId xmlns:a16="http://schemas.microsoft.com/office/drawing/2014/main" id="{E4E07777-6049-44DB-9793-525EBB7BBD30}"/>
                  </a:ext>
                </a:extLst>
              </p:cNvPr>
              <p:cNvSpPr>
                <a:spLocks noChangeArrowheads="1"/>
              </p:cNvSpPr>
              <p:nvPr userDrawn="1"/>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3" name="T2">
                <a:extLst>
                  <a:ext uri="{FF2B5EF4-FFF2-40B4-BE49-F238E27FC236}">
                    <a16:creationId xmlns:a16="http://schemas.microsoft.com/office/drawing/2014/main" id="{57FF9134-1FB5-66DF-0AE8-89D3E1F80188}"/>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4" name="T1">
                <a:extLst>
                  <a:ext uri="{FF2B5EF4-FFF2-40B4-BE49-F238E27FC236}">
                    <a16:creationId xmlns:a16="http://schemas.microsoft.com/office/drawing/2014/main" id="{1C625BEF-F4BE-E03D-37AC-EAC8C8CB07A1}"/>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5" name="V">
                <a:extLst>
                  <a:ext uri="{FF2B5EF4-FFF2-40B4-BE49-F238E27FC236}">
                    <a16:creationId xmlns:a16="http://schemas.microsoft.com/office/drawing/2014/main" id="{91F8C354-CBAE-507E-7FC2-CF9AE9AA506E}"/>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7" name="_VTT_logo_102019_02_white_on_black" hidden="1">
              <a:extLst>
                <a:ext uri="{FF2B5EF4-FFF2-40B4-BE49-F238E27FC236}">
                  <a16:creationId xmlns:a16="http://schemas.microsoft.com/office/drawing/2014/main" id="{AC58F0DE-641A-C3BC-04BB-7C90B830AE26}"/>
                </a:ext>
              </a:extLst>
            </p:cNvPr>
            <p:cNvGrpSpPr/>
            <p:nvPr userDrawn="1"/>
          </p:nvGrpSpPr>
          <p:grpSpPr>
            <a:xfrm>
              <a:off x="7909204" y="1770762"/>
              <a:ext cx="971550" cy="655638"/>
              <a:chOff x="379933" y="-15999"/>
              <a:chExt cx="971550" cy="655638"/>
            </a:xfrm>
          </p:grpSpPr>
          <p:sp>
            <p:nvSpPr>
              <p:cNvPr id="48" name="Box">
                <a:extLst>
                  <a:ext uri="{FF2B5EF4-FFF2-40B4-BE49-F238E27FC236}">
                    <a16:creationId xmlns:a16="http://schemas.microsoft.com/office/drawing/2014/main" id="{F5A3D4BA-266C-0FD7-469C-3465493742BB}"/>
                  </a:ext>
                </a:extLst>
              </p:cNvPr>
              <p:cNvSpPr>
                <a:spLocks noChangeArrowheads="1"/>
              </p:cNvSpPr>
              <p:nvPr userDrawn="1"/>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9" name="T2">
                <a:extLst>
                  <a:ext uri="{FF2B5EF4-FFF2-40B4-BE49-F238E27FC236}">
                    <a16:creationId xmlns:a16="http://schemas.microsoft.com/office/drawing/2014/main" id="{EE23D97F-8893-7706-7C35-3EE875381CC0}"/>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0" name="T1">
                <a:extLst>
                  <a:ext uri="{FF2B5EF4-FFF2-40B4-BE49-F238E27FC236}">
                    <a16:creationId xmlns:a16="http://schemas.microsoft.com/office/drawing/2014/main" id="{39AAC2BD-9707-60AE-D6CA-E510D2F44EE7}"/>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1" name="V">
                <a:extLst>
                  <a:ext uri="{FF2B5EF4-FFF2-40B4-BE49-F238E27FC236}">
                    <a16:creationId xmlns:a16="http://schemas.microsoft.com/office/drawing/2014/main" id="{5CF8AE96-C96E-2679-E1F6-D16428AA7ACF}"/>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8" name="_VTT_logo_102019_03_white_on_blue" hidden="1">
              <a:extLst>
                <a:ext uri="{FF2B5EF4-FFF2-40B4-BE49-F238E27FC236}">
                  <a16:creationId xmlns:a16="http://schemas.microsoft.com/office/drawing/2014/main" id="{3E9D09DB-1D5A-83E5-FCCE-9564D7D2B192}"/>
                </a:ext>
              </a:extLst>
            </p:cNvPr>
            <p:cNvGrpSpPr/>
            <p:nvPr userDrawn="1"/>
          </p:nvGrpSpPr>
          <p:grpSpPr>
            <a:xfrm>
              <a:off x="7909204" y="1770762"/>
              <a:ext cx="971550" cy="655638"/>
              <a:chOff x="379933" y="-15999"/>
              <a:chExt cx="971550" cy="655638"/>
            </a:xfrm>
          </p:grpSpPr>
          <p:sp>
            <p:nvSpPr>
              <p:cNvPr id="44" name="Box">
                <a:extLst>
                  <a:ext uri="{FF2B5EF4-FFF2-40B4-BE49-F238E27FC236}">
                    <a16:creationId xmlns:a16="http://schemas.microsoft.com/office/drawing/2014/main" id="{250271BA-9C0F-0AD4-20C0-A3865DA1016B}"/>
                  </a:ext>
                </a:extLst>
              </p:cNvPr>
              <p:cNvSpPr>
                <a:spLocks noChangeArrowheads="1"/>
              </p:cNvSpPr>
              <p:nvPr userDrawn="1"/>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5" name="T2">
                <a:extLst>
                  <a:ext uri="{FF2B5EF4-FFF2-40B4-BE49-F238E27FC236}">
                    <a16:creationId xmlns:a16="http://schemas.microsoft.com/office/drawing/2014/main" id="{0B5172F1-2199-81F7-D2B2-5CF1AD3C4B4B}"/>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6" name="T1">
                <a:extLst>
                  <a:ext uri="{FF2B5EF4-FFF2-40B4-BE49-F238E27FC236}">
                    <a16:creationId xmlns:a16="http://schemas.microsoft.com/office/drawing/2014/main" id="{A6AB6451-AC18-2444-70B6-089A9D6CAFFF}"/>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7" name="V">
                <a:extLst>
                  <a:ext uri="{FF2B5EF4-FFF2-40B4-BE49-F238E27FC236}">
                    <a16:creationId xmlns:a16="http://schemas.microsoft.com/office/drawing/2014/main" id="{1CF3B480-03B8-E4A4-B303-5B66FFD59FCE}"/>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 name="_VTT_logo_102019_04_white_on_dark_grey" hidden="1">
              <a:extLst>
                <a:ext uri="{FF2B5EF4-FFF2-40B4-BE49-F238E27FC236}">
                  <a16:creationId xmlns:a16="http://schemas.microsoft.com/office/drawing/2014/main" id="{1BCC9F12-DE94-7AD4-90F1-453027114023}"/>
                </a:ext>
              </a:extLst>
            </p:cNvPr>
            <p:cNvGrpSpPr/>
            <p:nvPr userDrawn="1"/>
          </p:nvGrpSpPr>
          <p:grpSpPr>
            <a:xfrm>
              <a:off x="7909204" y="1770762"/>
              <a:ext cx="971550" cy="655638"/>
              <a:chOff x="379933" y="-15999"/>
              <a:chExt cx="971550" cy="655638"/>
            </a:xfrm>
          </p:grpSpPr>
          <p:sp>
            <p:nvSpPr>
              <p:cNvPr id="40" name="Box">
                <a:extLst>
                  <a:ext uri="{FF2B5EF4-FFF2-40B4-BE49-F238E27FC236}">
                    <a16:creationId xmlns:a16="http://schemas.microsoft.com/office/drawing/2014/main" id="{EB0F0A0F-C0D4-0198-E8A6-94AAF2959675}"/>
                  </a:ext>
                </a:extLst>
              </p:cNvPr>
              <p:cNvSpPr>
                <a:spLocks noChangeArrowheads="1"/>
              </p:cNvSpPr>
              <p:nvPr userDrawn="1"/>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1" name="T2">
                <a:extLst>
                  <a:ext uri="{FF2B5EF4-FFF2-40B4-BE49-F238E27FC236}">
                    <a16:creationId xmlns:a16="http://schemas.microsoft.com/office/drawing/2014/main" id="{8D9D9602-0C26-74FB-433C-380CBD13BE21}"/>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2" name="T1">
                <a:extLst>
                  <a:ext uri="{FF2B5EF4-FFF2-40B4-BE49-F238E27FC236}">
                    <a16:creationId xmlns:a16="http://schemas.microsoft.com/office/drawing/2014/main" id="{0417AD35-1ED3-38F3-0E45-1CF99C7C21A5}"/>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3" name="V">
                <a:extLst>
                  <a:ext uri="{FF2B5EF4-FFF2-40B4-BE49-F238E27FC236}">
                    <a16:creationId xmlns:a16="http://schemas.microsoft.com/office/drawing/2014/main" id="{925EAAD4-8EBA-5455-CCDE-C6A47C9B5CA1}"/>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0" name="_VTT_logo_102019_05_dark_grey_on_white" hidden="1">
              <a:extLst>
                <a:ext uri="{FF2B5EF4-FFF2-40B4-BE49-F238E27FC236}">
                  <a16:creationId xmlns:a16="http://schemas.microsoft.com/office/drawing/2014/main" id="{8A85B86C-DC14-D771-2B6E-AFB14169E074}"/>
                </a:ext>
              </a:extLst>
            </p:cNvPr>
            <p:cNvGrpSpPr/>
            <p:nvPr userDrawn="1"/>
          </p:nvGrpSpPr>
          <p:grpSpPr>
            <a:xfrm>
              <a:off x="7909204" y="1770762"/>
              <a:ext cx="971550" cy="655638"/>
              <a:chOff x="379933" y="-15999"/>
              <a:chExt cx="971550" cy="655638"/>
            </a:xfrm>
          </p:grpSpPr>
          <p:sp>
            <p:nvSpPr>
              <p:cNvPr id="36" name="Box">
                <a:extLst>
                  <a:ext uri="{FF2B5EF4-FFF2-40B4-BE49-F238E27FC236}">
                    <a16:creationId xmlns:a16="http://schemas.microsoft.com/office/drawing/2014/main" id="{E0B068DF-1F2A-C611-A8F6-FFDB6BDB4C6A}"/>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7" name="T2">
                <a:extLst>
                  <a:ext uri="{FF2B5EF4-FFF2-40B4-BE49-F238E27FC236}">
                    <a16:creationId xmlns:a16="http://schemas.microsoft.com/office/drawing/2014/main" id="{4E12C8CD-548D-29BD-B257-A0A323B954AF}"/>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8" name="T1">
                <a:extLst>
                  <a:ext uri="{FF2B5EF4-FFF2-40B4-BE49-F238E27FC236}">
                    <a16:creationId xmlns:a16="http://schemas.microsoft.com/office/drawing/2014/main" id="{E1D74D11-8630-9A72-B62F-0260FB3E68E1}"/>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9" name="V">
                <a:extLst>
                  <a:ext uri="{FF2B5EF4-FFF2-40B4-BE49-F238E27FC236}">
                    <a16:creationId xmlns:a16="http://schemas.microsoft.com/office/drawing/2014/main" id="{D3A0CEBF-C821-426A-E644-CB693FDB372B}"/>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 name="_VTT_logo_102019_06_orange_blue_on_white" hidden="1">
              <a:extLst>
                <a:ext uri="{FF2B5EF4-FFF2-40B4-BE49-F238E27FC236}">
                  <a16:creationId xmlns:a16="http://schemas.microsoft.com/office/drawing/2014/main" id="{8E3F8EA7-A9D7-A7D2-1609-30BCC2719F29}"/>
                </a:ext>
              </a:extLst>
            </p:cNvPr>
            <p:cNvGrpSpPr/>
            <p:nvPr userDrawn="1"/>
          </p:nvGrpSpPr>
          <p:grpSpPr>
            <a:xfrm>
              <a:off x="7909204" y="1770762"/>
              <a:ext cx="971550" cy="655638"/>
              <a:chOff x="379933" y="-15999"/>
              <a:chExt cx="971550" cy="655638"/>
            </a:xfrm>
          </p:grpSpPr>
          <p:sp>
            <p:nvSpPr>
              <p:cNvPr id="32" name="Box">
                <a:extLst>
                  <a:ext uri="{FF2B5EF4-FFF2-40B4-BE49-F238E27FC236}">
                    <a16:creationId xmlns:a16="http://schemas.microsoft.com/office/drawing/2014/main" id="{54792D30-36CF-704A-9242-9D66AB8E5FCA}"/>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3" name="T2">
                <a:extLst>
                  <a:ext uri="{FF2B5EF4-FFF2-40B4-BE49-F238E27FC236}">
                    <a16:creationId xmlns:a16="http://schemas.microsoft.com/office/drawing/2014/main" id="{88AF067C-A458-2EA3-5875-85BABE903B8E}"/>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4" name="T1">
                <a:extLst>
                  <a:ext uri="{FF2B5EF4-FFF2-40B4-BE49-F238E27FC236}">
                    <a16:creationId xmlns:a16="http://schemas.microsoft.com/office/drawing/2014/main" id="{01592EF9-B166-D4B0-CFAB-38FF4A40118D}"/>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5" name="V">
                <a:extLst>
                  <a:ext uri="{FF2B5EF4-FFF2-40B4-BE49-F238E27FC236}">
                    <a16:creationId xmlns:a16="http://schemas.microsoft.com/office/drawing/2014/main" id="{5D445F0A-865B-2B44-C7EE-30E013F49A5A}"/>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3" name="_VTT_logo_102019_07_blue_on_white" hidden="1">
              <a:extLst>
                <a:ext uri="{FF2B5EF4-FFF2-40B4-BE49-F238E27FC236}">
                  <a16:creationId xmlns:a16="http://schemas.microsoft.com/office/drawing/2014/main" id="{6CFA1B68-63EA-E9DF-4565-345BFFB11D25}"/>
                </a:ext>
              </a:extLst>
            </p:cNvPr>
            <p:cNvGrpSpPr/>
            <p:nvPr userDrawn="1"/>
          </p:nvGrpSpPr>
          <p:grpSpPr>
            <a:xfrm>
              <a:off x="7909204" y="1770762"/>
              <a:ext cx="971550" cy="655638"/>
              <a:chOff x="379933" y="-15999"/>
              <a:chExt cx="971550" cy="655638"/>
            </a:xfrm>
          </p:grpSpPr>
          <p:sp>
            <p:nvSpPr>
              <p:cNvPr id="28" name="Box">
                <a:extLst>
                  <a:ext uri="{FF2B5EF4-FFF2-40B4-BE49-F238E27FC236}">
                    <a16:creationId xmlns:a16="http://schemas.microsoft.com/office/drawing/2014/main" id="{3807B83C-A900-76F2-D102-35F980D5FAEC}"/>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9" name="T2">
                <a:extLst>
                  <a:ext uri="{FF2B5EF4-FFF2-40B4-BE49-F238E27FC236}">
                    <a16:creationId xmlns:a16="http://schemas.microsoft.com/office/drawing/2014/main" id="{8535F830-CE26-9B55-F296-64DB4B6A5C65}"/>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0" name="T1">
                <a:extLst>
                  <a:ext uri="{FF2B5EF4-FFF2-40B4-BE49-F238E27FC236}">
                    <a16:creationId xmlns:a16="http://schemas.microsoft.com/office/drawing/2014/main" id="{E8D15638-6C6D-5020-20D4-22C648CFE182}"/>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1" name="V">
                <a:extLst>
                  <a:ext uri="{FF2B5EF4-FFF2-40B4-BE49-F238E27FC236}">
                    <a16:creationId xmlns:a16="http://schemas.microsoft.com/office/drawing/2014/main" id="{5BE87F1C-7862-FB5F-7A31-43BDE3431C93}"/>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 name="_VTT_logo_102019_08_black_on_white" hidden="1">
              <a:extLst>
                <a:ext uri="{FF2B5EF4-FFF2-40B4-BE49-F238E27FC236}">
                  <a16:creationId xmlns:a16="http://schemas.microsoft.com/office/drawing/2014/main" id="{081D7BC0-EBF6-05BF-E0E0-CE6EFC189F11}"/>
                </a:ext>
              </a:extLst>
            </p:cNvPr>
            <p:cNvGrpSpPr/>
            <p:nvPr userDrawn="1"/>
          </p:nvGrpSpPr>
          <p:grpSpPr>
            <a:xfrm>
              <a:off x="7909204" y="1770762"/>
              <a:ext cx="971550" cy="655638"/>
              <a:chOff x="379933" y="-15999"/>
              <a:chExt cx="971550" cy="655638"/>
            </a:xfrm>
          </p:grpSpPr>
          <p:sp>
            <p:nvSpPr>
              <p:cNvPr id="23" name="Box">
                <a:extLst>
                  <a:ext uri="{FF2B5EF4-FFF2-40B4-BE49-F238E27FC236}">
                    <a16:creationId xmlns:a16="http://schemas.microsoft.com/office/drawing/2014/main" id="{84B74EFA-53F0-5991-D799-333AEB1B25BA}"/>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 name="T2">
                <a:extLst>
                  <a:ext uri="{FF2B5EF4-FFF2-40B4-BE49-F238E27FC236}">
                    <a16:creationId xmlns:a16="http://schemas.microsoft.com/office/drawing/2014/main" id="{CF5E9D91-5155-A26D-24EF-2E2BE0C4EF97}"/>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6" name="T1">
                <a:extLst>
                  <a:ext uri="{FF2B5EF4-FFF2-40B4-BE49-F238E27FC236}">
                    <a16:creationId xmlns:a16="http://schemas.microsoft.com/office/drawing/2014/main" id="{C5DD19E3-E47D-F7A4-B587-6491E0827B0F}"/>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7" name="V">
                <a:extLst>
                  <a:ext uri="{FF2B5EF4-FFF2-40B4-BE49-F238E27FC236}">
                    <a16:creationId xmlns:a16="http://schemas.microsoft.com/office/drawing/2014/main" id="{8FBA13E2-6C39-9AC8-F737-9471A905A67F}"/>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7" name="_VTT_logo_102019_09_orange_on_white" hidden="1">
              <a:extLst>
                <a:ext uri="{FF2B5EF4-FFF2-40B4-BE49-F238E27FC236}">
                  <a16:creationId xmlns:a16="http://schemas.microsoft.com/office/drawing/2014/main" id="{1C152810-39F8-EC59-7D61-86DC8426EFEA}"/>
                </a:ext>
              </a:extLst>
            </p:cNvPr>
            <p:cNvGrpSpPr/>
            <p:nvPr userDrawn="1"/>
          </p:nvGrpSpPr>
          <p:grpSpPr>
            <a:xfrm>
              <a:off x="7909204" y="1770762"/>
              <a:ext cx="971550" cy="655638"/>
              <a:chOff x="379933" y="-15999"/>
              <a:chExt cx="971550" cy="655638"/>
            </a:xfrm>
          </p:grpSpPr>
          <p:sp>
            <p:nvSpPr>
              <p:cNvPr id="18" name="Box">
                <a:extLst>
                  <a:ext uri="{FF2B5EF4-FFF2-40B4-BE49-F238E27FC236}">
                    <a16:creationId xmlns:a16="http://schemas.microsoft.com/office/drawing/2014/main" id="{0813E727-E139-5959-9B2F-DBC123F9A5D2}"/>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T2">
                <a:extLst>
                  <a:ext uri="{FF2B5EF4-FFF2-40B4-BE49-F238E27FC236}">
                    <a16:creationId xmlns:a16="http://schemas.microsoft.com/office/drawing/2014/main" id="{33B2F22D-2BAC-7199-3AAA-F6047BA43228}"/>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 name="T1">
                <a:extLst>
                  <a:ext uri="{FF2B5EF4-FFF2-40B4-BE49-F238E27FC236}">
                    <a16:creationId xmlns:a16="http://schemas.microsoft.com/office/drawing/2014/main" id="{B48F4C60-607E-EAFF-7A4D-57D3A27248E9}"/>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 name="V">
                <a:extLst>
                  <a:ext uri="{FF2B5EF4-FFF2-40B4-BE49-F238E27FC236}">
                    <a16:creationId xmlns:a16="http://schemas.microsoft.com/office/drawing/2014/main" id="{4AFEAA0A-C27B-8F7C-19FF-F5E7BDCAC70D}"/>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EUROfusion_content">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3" name="Content Placeholder 2"/>
          <p:cNvSpPr>
            <a:spLocks noGrp="1"/>
          </p:cNvSpPr>
          <p:nvPr>
            <p:ph idx="1"/>
          </p:nvPr>
        </p:nvSpPr>
        <p:spPr bwMode="auto">
          <a:xfrm>
            <a:off x="609600" y="836712"/>
            <a:ext cx="11103024" cy="5688632"/>
          </a:xfrm>
        </p:spPr>
        <p:txBody>
          <a:bodyPr>
            <a:normAutofit/>
          </a:bodyPr>
          <a:lstStyle>
            <a:lvl1pPr marL="257175" indent="-257175">
              <a:buFont typeface="Arial"/>
              <a:buChar char="•"/>
              <a:defRPr sz="2400">
                <a:latin typeface="+mn-lt"/>
                <a:cs typeface="Arial"/>
              </a:defRPr>
            </a:lvl1pPr>
            <a:lvl2pPr marL="557213" indent="-214313">
              <a:buFont typeface="Arial"/>
              <a:buChar char="•"/>
              <a:defRPr sz="1800">
                <a:latin typeface="+mn-lt"/>
                <a:cs typeface="Arial"/>
              </a:defRPr>
            </a:lvl2pPr>
            <a:lvl3pPr marL="857250" indent="-171450">
              <a:buFont typeface="Arial"/>
              <a:buChar char="•"/>
              <a:defRPr sz="1600">
                <a:latin typeface="+mn-lt"/>
                <a:cs typeface="Arial"/>
              </a:defRPr>
            </a:lvl3pPr>
            <a:lvl4pPr>
              <a:defRPr/>
            </a:lvl4pPr>
            <a:lvl5pPr>
              <a:defRPr/>
            </a:lvl5p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p:txBody>
      </p:sp>
      <p:sp>
        <p:nvSpPr>
          <p:cNvPr id="8" name="Footer Placeholder 7"/>
          <p:cNvSpPr>
            <a:spLocks noGrp="1"/>
          </p:cNvSpPr>
          <p:nvPr>
            <p:ph type="ftr" sz="quarter" idx="11"/>
          </p:nvPr>
        </p:nvSpPr>
        <p:spPr bwMode="auto">
          <a:xfrm>
            <a:off x="825624" y="6555770"/>
            <a:ext cx="4476049"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WPPWIE meeting | 24-27 March 2025</a:t>
            </a:r>
            <a:endParaRPr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4512994"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WPPWIE meeting | 24-27 March 2025</a:t>
            </a:r>
            <a:endParaRPr lang="en-US"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EUROfusion_Values">
    <p:spTree>
      <p:nvGrpSpPr>
        <p:cNvPr id="1" name=""/>
        <p:cNvGrpSpPr/>
        <p:nvPr/>
      </p:nvGrpSpPr>
      <p:grpSpPr bwMode="auto">
        <a:xfrm>
          <a:off x="0" y="0"/>
          <a:ext cx="0" cy="0"/>
          <a:chOff x="0" y="0"/>
          <a:chExt cx="0" cy="0"/>
        </a:xfrm>
      </p:grpSpPr>
      <p:pic>
        <p:nvPicPr>
          <p:cNvPr id="6" name="Picture 5"/>
          <p:cNvPicPr>
            <a:picLocks noChangeAspect="1"/>
          </p:cNvPicPr>
          <p:nvPr userDrawn="1"/>
        </p:nvPicPr>
        <p:blipFill>
          <a:blip r:embed="rId2">
            <a:alphaModFix amt="65000"/>
          </a:blip>
          <a:stretch/>
        </p:blipFill>
        <p:spPr bwMode="auto">
          <a:xfrm>
            <a:off x="7247890" y="252412"/>
            <a:ext cx="4944110" cy="6353175"/>
          </a:xfrm>
          <a:prstGeom prst="rect">
            <a:avLst/>
          </a:prstGeom>
          <a:noFill/>
        </p:spPr>
      </p:pic>
      <p:sp>
        <p:nvSpPr>
          <p:cNvPr id="5" name="Rectangle 4"/>
          <p:cNvSpPr/>
          <p:nvPr userDrawn="1"/>
        </p:nvSpPr>
        <p:spPr bwMode="auto">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 name="Rectangle 6"/>
          <p:cNvSpPr/>
          <p:nvPr userDrawn="1"/>
        </p:nvSpPr>
        <p:spPr bwMode="auto">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hasCustomPrompt="1"/>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EUROfusion Values</a:t>
            </a:r>
            <a:endParaRPr lang="en-GB"/>
          </a:p>
        </p:txBody>
      </p:sp>
      <p:sp>
        <p:nvSpPr>
          <p:cNvPr id="8" name="Footer Placeholder 7"/>
          <p:cNvSpPr>
            <a:spLocks noGrp="1"/>
          </p:cNvSpPr>
          <p:nvPr>
            <p:ph type="ftr" sz="quarter" idx="11"/>
          </p:nvPr>
        </p:nvSpPr>
        <p:spPr bwMode="auto">
          <a:xfrm>
            <a:off x="825624" y="6555770"/>
            <a:ext cx="4692581"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WPPWIE meeting | 24-27 March 2025</a:t>
            </a:r>
            <a:endParaRPr lang="en-US"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3"/>
          <a:stretch/>
        </p:blipFill>
        <p:spPr bwMode="auto">
          <a:xfrm>
            <a:off x="191344" y="57007"/>
            <a:ext cx="636023" cy="636023"/>
          </a:xfrm>
          <a:prstGeom prst="rect">
            <a:avLst/>
          </a:prstGeom>
          <a:noFill/>
        </p:spPr>
      </p:pic>
      <p:pic>
        <p:nvPicPr>
          <p:cNvPr id="3" name="Picture 2"/>
          <p:cNvPicPr>
            <a:picLocks noChangeAspect="1"/>
          </p:cNvPicPr>
          <p:nvPr userDrawn="1"/>
        </p:nvPicPr>
        <p:blipFill>
          <a:blip r:embed="rId4">
            <a:clrChange>
              <a:clrFrom>
                <a:srgbClr val="FFFFFF"/>
              </a:clrFrom>
              <a:clrTo>
                <a:srgbClr val="FFFFFF">
                  <a:alpha val="0"/>
                </a:srgbClr>
              </a:clrTo>
            </a:clrChange>
          </a:blip>
          <a:stretch/>
        </p:blipFill>
        <p:spPr bwMode="auto">
          <a:xfrm>
            <a:off x="5414" y="979851"/>
            <a:ext cx="12181172" cy="557784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09600" y="274638"/>
            <a:ext cx="10972800" cy="1143000"/>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609600" y="1600203"/>
            <a:ext cx="10972800" cy="4525963"/>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Slide Number Placeholder 5"/>
          <p:cNvSpPr>
            <a:spLocks noGrp="1"/>
          </p:cNvSpPr>
          <p:nvPr>
            <p:ph type="sldNum" sz="quarter" idx="4"/>
          </p:nvPr>
        </p:nvSpPr>
        <p:spPr bwMode="auto">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a:lnSpc>
                <a:spcPct val="100000"/>
              </a:lnSpc>
              <a:spcBef>
                <a:spcPts val="0"/>
              </a:spcBef>
              <a:spcAft>
                <a:spcPts val="0"/>
              </a:spcAft>
              <a:buClrTx/>
              <a:buSzTx/>
              <a:buFontTx/>
              <a:buNone/>
              <a:defRPr/>
            </a:pPr>
            <a:fld id="{6A6D9FA1-99C7-4910-8E32-B85D378B0060}" type="slidenum">
              <a:rPr lang="en-GB" sz="1000" b="0" i="0" u="none" strike="noStrike" cap="none" spc="0">
                <a:ln>
                  <a:noFill/>
                </a:ln>
                <a:solidFill>
                  <a:prstClr val="black">
                    <a:tint val="75000"/>
                  </a:prstClr>
                </a:solidFill>
                <a:latin typeface="Calibri"/>
                <a:ea typeface="+mn-ea"/>
                <a:cs typeface="+mn-cs"/>
              </a:rPr>
              <a:t>‹#›</a:t>
            </a:fld>
            <a:endParaRPr lang="en-GB" sz="1000" b="0" i="0" u="none" strike="noStrike" cap="none" spc="0">
              <a:ln>
                <a:noFill/>
              </a:ln>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dt="0"/>
  <p:txStyles>
    <p:titleStyle>
      <a:lvl1pPr algn="ctr" defTabSz="685800">
        <a:spcBef>
          <a:spcPts val="0"/>
        </a:spcBef>
        <a:buNone/>
        <a:defRPr sz="3300">
          <a:solidFill>
            <a:schemeClr val="tx1"/>
          </a:solidFill>
          <a:latin typeface="+mj-lt"/>
          <a:ea typeface="+mj-ea"/>
          <a:cs typeface="+mj-cs"/>
        </a:defRPr>
      </a:lvl1pPr>
    </p:titleStyle>
    <p:body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5.tif"/><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3.xml"/><Relationship Id="rId6" Type="http://schemas.openxmlformats.org/officeDocument/2006/relationships/image" Target="../media/image33.tif"/><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tif"/><Relationship Id="rId4" Type="http://schemas.openxmlformats.org/officeDocument/2006/relationships/image" Target="../media/image31.tif"/><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2.tiff"/><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5.tiff"/><Relationship Id="rId5" Type="http://schemas.openxmlformats.org/officeDocument/2006/relationships/image" Target="../media/image44.tiff"/><Relationship Id="rId4" Type="http://schemas.openxmlformats.org/officeDocument/2006/relationships/image" Target="../media/image43.tiff"/></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wmf"/><Relationship Id="rId1" Type="http://schemas.openxmlformats.org/officeDocument/2006/relationships/slideLayout" Target="../slideLayouts/slideLayout3.xml"/><Relationship Id="rId5" Type="http://schemas.openxmlformats.org/officeDocument/2006/relationships/image" Target="../media/image50.emf"/><Relationship Id="rId4" Type="http://schemas.openxmlformats.org/officeDocument/2006/relationships/image" Target="../media/image4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emf"/><Relationship Id="rId7" Type="http://schemas.openxmlformats.org/officeDocument/2006/relationships/image" Target="../media/image68.emf"/><Relationship Id="rId2" Type="http://schemas.openxmlformats.org/officeDocument/2006/relationships/oleObject" Target="../embeddings/oleObject1.bin"/><Relationship Id="rId1" Type="http://schemas.openxmlformats.org/officeDocument/2006/relationships/slideLayout" Target="../slideLayouts/slideLayout3.xml"/><Relationship Id="rId6" Type="http://schemas.openxmlformats.org/officeDocument/2006/relationships/oleObject" Target="../embeddings/oleObject3.bin"/><Relationship Id="rId5" Type="http://schemas.openxmlformats.org/officeDocument/2006/relationships/image" Target="../media/image67.emf"/><Relationship Id="rId10" Type="http://schemas.openxmlformats.org/officeDocument/2006/relationships/image" Target="../media/image71.png"/><Relationship Id="rId4" Type="http://schemas.openxmlformats.org/officeDocument/2006/relationships/oleObject" Target="../embeddings/oleObject2.bin"/><Relationship Id="rId9"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2.wmf"/><Relationship Id="rId7" Type="http://schemas.openxmlformats.org/officeDocument/2006/relationships/image" Target="../media/image74.wmf"/><Relationship Id="rId2" Type="http://schemas.openxmlformats.org/officeDocument/2006/relationships/oleObject" Target="../embeddings/oleObject4.bin"/><Relationship Id="rId1" Type="http://schemas.openxmlformats.org/officeDocument/2006/relationships/slideLayout" Target="../slideLayouts/slideLayout3.xml"/><Relationship Id="rId6" Type="http://schemas.openxmlformats.org/officeDocument/2006/relationships/oleObject" Target="../embeddings/oleObject6.bin"/><Relationship Id="rId5" Type="http://schemas.openxmlformats.org/officeDocument/2006/relationships/image" Target="../media/image73.wmf"/><Relationship Id="rId4" Type="http://schemas.openxmlformats.org/officeDocument/2006/relationships/oleObject" Target="../embeddings/oleObject5.bin"/><Relationship Id="rId9" Type="http://schemas.openxmlformats.org/officeDocument/2006/relationships/image" Target="../media/image7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10.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jpeg"/><Relationship Id="rId4" Type="http://schemas.openxmlformats.org/officeDocument/2006/relationships/image" Target="../media/image12.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368" y="2074187"/>
            <a:ext cx="11184864" cy="620251"/>
          </a:xfrm>
        </p:spPr>
        <p:txBody>
          <a:bodyPr>
            <a:normAutofit/>
          </a:bodyPr>
          <a:lstStyle/>
          <a:p>
            <a:pPr>
              <a:defRPr/>
            </a:pPr>
            <a:r>
              <a:rPr lang="en-US" sz="3200" dirty="0"/>
              <a:t>SP B update and plans for 2025</a:t>
            </a:r>
            <a:endParaRPr sz="3200" dirty="0"/>
          </a:p>
        </p:txBody>
      </p:sp>
      <p:sp>
        <p:nvSpPr>
          <p:cNvPr id="3" name="Text Placeholder 2"/>
          <p:cNvSpPr>
            <a:spLocks noGrp="1"/>
          </p:cNvSpPr>
          <p:nvPr>
            <p:ph type="body" sz="quarter" idx="10"/>
          </p:nvPr>
        </p:nvSpPr>
        <p:spPr bwMode="auto"/>
        <p:txBody>
          <a:bodyPr/>
          <a:lstStyle/>
          <a:p>
            <a:pPr>
              <a:defRPr/>
            </a:pPr>
            <a:r>
              <a:rPr lang="en-GB" dirty="0"/>
              <a:t>Antti Hakola</a:t>
            </a:r>
            <a:endParaRPr dirty="0"/>
          </a:p>
        </p:txBody>
      </p:sp>
      <p:sp>
        <p:nvSpPr>
          <p:cNvPr id="4" name="Text Placeholder 3"/>
          <p:cNvSpPr>
            <a:spLocks noGrp="1"/>
          </p:cNvSpPr>
          <p:nvPr>
            <p:ph type="body" sz="quarter" idx="11"/>
          </p:nvPr>
        </p:nvSpPr>
        <p:spPr bwMode="auto">
          <a:xfrm>
            <a:off x="407367" y="4159259"/>
            <a:ext cx="11350623" cy="990299"/>
          </a:xfrm>
        </p:spPr>
        <p:txBody>
          <a:bodyPr>
            <a:normAutofit/>
          </a:bodyPr>
          <a:lstStyle/>
          <a:p>
            <a:pPr>
              <a:defRPr/>
            </a:pPr>
            <a:r>
              <a:rPr lang="en-GB" sz="1600" dirty="0"/>
              <a:t>On behalf of the SP B team and task holders</a:t>
            </a:r>
            <a:endParaRPr sz="1600" dirty="0"/>
          </a:p>
        </p:txBody>
      </p:sp>
      <p:sp>
        <p:nvSpPr>
          <p:cNvPr id="6" name="Text Placeholder 2">
            <a:extLst>
              <a:ext uri="{FF2B5EF4-FFF2-40B4-BE49-F238E27FC236}">
                <a16:creationId xmlns:a16="http://schemas.microsoft.com/office/drawing/2014/main" id="{A17BFC62-E6B9-290F-4867-2D0577BC73BE}"/>
              </a:ext>
            </a:extLst>
          </p:cNvPr>
          <p:cNvSpPr txBox="1">
            <a:spLocks/>
          </p:cNvSpPr>
          <p:nvPr/>
        </p:nvSpPr>
        <p:spPr bwMode="auto">
          <a:xfrm>
            <a:off x="407366" y="2550861"/>
            <a:ext cx="6844772" cy="457848"/>
          </a:xfrm>
          <a:prstGeom prst="rect">
            <a:avLst/>
          </a:prstGeom>
        </p:spPr>
        <p:txBody>
          <a:bodyPr vert="horz" lIns="91440" tIns="45720" rIns="91440" bIns="45720" rtlCol="0">
            <a:normAutofit fontScale="85000" lnSpcReduction="10000"/>
          </a:bodyPr>
          <a:lstStyle>
            <a:lvl1pPr marL="0" indent="0" algn="l" defTabSz="685800">
              <a:spcBef>
                <a:spcPts val="0"/>
              </a:spcBef>
              <a:buFont typeface="Arial"/>
              <a:buNone/>
              <a:defRPr sz="2400" b="1">
                <a:solidFill>
                  <a:schemeClr val="tx1"/>
                </a:solidFill>
                <a:latin typeface="+mn-lt"/>
                <a:ea typeface="+mn-ea"/>
                <a:cs typeface="+mn-cs"/>
              </a:defRPr>
            </a:lvl1pPr>
            <a:lvl2pPr marL="342900" indent="0" algn="l" defTabSz="685800">
              <a:spcBef>
                <a:spcPts val="0"/>
              </a:spcBef>
              <a:buFont typeface="Arial"/>
              <a:buNone/>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a:defRPr/>
            </a:pPr>
            <a:r>
              <a:rPr lang="en-GB" dirty="0"/>
              <a:t>WPPWIE meeting, Prague, Czech Republic, 24-27 March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CADAB32-7EEC-FFCE-D2C3-725A64C0A770}"/>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44E135B8-81F2-F808-716B-1F6186AAEEF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10</a:t>
            </a:fld>
            <a:endParaRPr lang="en-GB">
              <a:solidFill>
                <a:prstClr val="white"/>
              </a:solidFill>
            </a:endParaRPr>
          </a:p>
        </p:txBody>
      </p:sp>
      <p:sp>
        <p:nvSpPr>
          <p:cNvPr id="5" name="Titre 1">
            <a:extLst>
              <a:ext uri="{FF2B5EF4-FFF2-40B4-BE49-F238E27FC236}">
                <a16:creationId xmlns:a16="http://schemas.microsoft.com/office/drawing/2014/main" id="{C65DA68D-143B-1379-3E12-E5994BECD7A4}"/>
              </a:ext>
            </a:extLst>
          </p:cNvPr>
          <p:cNvSpPr>
            <a:spLocks noGrp="1"/>
          </p:cNvSpPr>
          <p:nvPr>
            <p:ph type="title"/>
          </p:nvPr>
        </p:nvSpPr>
        <p:spPr>
          <a:xfrm>
            <a:off x="983431" y="192515"/>
            <a:ext cx="10703744" cy="457200"/>
          </a:xfrm>
        </p:spPr>
        <p:txBody>
          <a:bodyPr/>
          <a:lstStyle/>
          <a:p>
            <a:r>
              <a:rPr lang="fr-FR" dirty="0" err="1"/>
              <a:t>Largely</a:t>
            </a:r>
            <a:r>
              <a:rPr lang="fr-FR" dirty="0"/>
              <a:t> </a:t>
            </a:r>
            <a:r>
              <a:rPr lang="fr-FR" dirty="0" err="1"/>
              <a:t>connected</a:t>
            </a:r>
            <a:r>
              <a:rPr lang="fr-FR" dirty="0"/>
              <a:t> to the WPTE and WPW7X </a:t>
            </a:r>
            <a:r>
              <a:rPr lang="fr-FR" dirty="0" err="1"/>
              <a:t>experimental</a:t>
            </a:r>
            <a:r>
              <a:rPr lang="fr-FR" dirty="0"/>
              <a:t> programs</a:t>
            </a:r>
          </a:p>
        </p:txBody>
      </p:sp>
      <p:sp>
        <p:nvSpPr>
          <p:cNvPr id="6" name="Textfeld 4">
            <a:extLst>
              <a:ext uri="{FF2B5EF4-FFF2-40B4-BE49-F238E27FC236}">
                <a16:creationId xmlns:a16="http://schemas.microsoft.com/office/drawing/2014/main" id="{EC60E041-B2BE-C836-A5C4-022318D6B61E}"/>
              </a:ext>
            </a:extLst>
          </p:cNvPr>
          <p:cNvSpPr txBox="1"/>
          <p:nvPr/>
        </p:nvSpPr>
        <p:spPr>
          <a:xfrm>
            <a:off x="259500" y="891723"/>
            <a:ext cx="11672999" cy="5347682"/>
          </a:xfrm>
          <a:prstGeom prst="rect">
            <a:avLst/>
          </a:prstGeom>
          <a:noFill/>
          <a:ln w="12700">
            <a:noFill/>
          </a:ln>
        </p:spPr>
        <p:txBody>
          <a:bodyPr wrap="square" rtlCol="0">
            <a:spAutoFit/>
          </a:bodyPr>
          <a:lstStyle/>
          <a:p>
            <a:pPr marL="285750" indent="-285750">
              <a:lnSpc>
                <a:spcPct val="113000"/>
              </a:lnSpc>
              <a:spcBef>
                <a:spcPts val="600"/>
              </a:spcBef>
              <a:buFont typeface="Wingdings" panose="05000000000000000000" pitchFamily="2" charset="2"/>
              <a:buChar char="§"/>
            </a:pPr>
            <a:r>
              <a:rPr lang="fi-FI" sz="1600" dirty="0" err="1">
                <a:cs typeface="Arial" panose="020B0604020202020204" pitchFamily="34" charset="0"/>
              </a:rPr>
              <a:t>Several</a:t>
            </a:r>
            <a:r>
              <a:rPr lang="fi-FI" sz="1600" dirty="0">
                <a:cs typeface="Arial" panose="020B0604020202020204" pitchFamily="34" charset="0"/>
              </a:rPr>
              <a:t> </a:t>
            </a:r>
            <a:r>
              <a:rPr lang="fi-FI" sz="1600" b="1" dirty="0" err="1">
                <a:solidFill>
                  <a:srgbClr val="FF0000"/>
                </a:solidFill>
                <a:cs typeface="Arial" panose="020B0604020202020204" pitchFamily="34" charset="0"/>
              </a:rPr>
              <a:t>manipulator</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experiments</a:t>
            </a:r>
            <a:r>
              <a:rPr lang="fi-FI" sz="1600" b="1" dirty="0">
                <a:solidFill>
                  <a:srgbClr val="FF0000"/>
                </a:solidFill>
                <a:cs typeface="Arial" panose="020B0604020202020204" pitchFamily="34" charset="0"/>
              </a:rPr>
              <a:t> </a:t>
            </a:r>
            <a:r>
              <a:rPr lang="fi-FI" sz="1600" dirty="0" err="1">
                <a:cs typeface="Arial" panose="020B0604020202020204" pitchFamily="34" charset="0"/>
              </a:rPr>
              <a:t>scheduled</a:t>
            </a:r>
            <a:r>
              <a:rPr lang="fi-FI" sz="1600" dirty="0">
                <a:cs typeface="Arial" panose="020B0604020202020204" pitchFamily="34" charset="0"/>
              </a:rPr>
              <a:t> on AUG </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pre</a:t>
            </a:r>
            <a:r>
              <a:rPr lang="fi-FI" sz="1600" dirty="0">
                <a:cs typeface="Arial" panose="020B0604020202020204" pitchFamily="34" charset="0"/>
                <a:sym typeface="Wingdings" panose="05000000000000000000" pitchFamily="2" charset="2"/>
              </a:rPr>
              <a:t>- and post-</a:t>
            </a:r>
            <a:r>
              <a:rPr lang="fi-FI" sz="1600" dirty="0" err="1">
                <a:cs typeface="Arial" panose="020B0604020202020204" pitchFamily="34" charset="0"/>
                <a:sym typeface="Wingdings" panose="05000000000000000000" pitchFamily="2" charset="2"/>
              </a:rPr>
              <a:t>characterization</a:t>
            </a:r>
            <a:r>
              <a:rPr lang="fi-FI" sz="1600" dirty="0">
                <a:cs typeface="Arial" panose="020B0604020202020204" pitchFamily="34" charset="0"/>
                <a:sym typeface="Wingdings" panose="05000000000000000000" pitchFamily="2" charset="2"/>
              </a:rPr>
              <a:t> of </a:t>
            </a:r>
            <a:r>
              <a:rPr lang="fi-FI" sz="1600" dirty="0" err="1">
                <a:cs typeface="Arial" panose="020B0604020202020204" pitchFamily="34" charset="0"/>
                <a:sym typeface="Wingdings" panose="05000000000000000000" pitchFamily="2" charset="2"/>
              </a:rPr>
              <a:t>samples</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under</a:t>
            </a:r>
            <a:r>
              <a:rPr lang="fi-FI" sz="1600" dirty="0">
                <a:cs typeface="Arial" panose="020B0604020202020204" pitchFamily="34" charset="0"/>
                <a:sym typeface="Wingdings" panose="05000000000000000000" pitchFamily="2" charset="2"/>
              </a:rPr>
              <a:t> SP B.2</a:t>
            </a:r>
          </a:p>
          <a:p>
            <a:pPr marL="742950" lvl="1" indent="-285750">
              <a:lnSpc>
                <a:spcPct val="113000"/>
              </a:lnSpc>
              <a:spcBef>
                <a:spcPts val="600"/>
              </a:spcBef>
              <a:buFont typeface="Wingdings" panose="05000000000000000000" pitchFamily="2" charset="2"/>
              <a:buChar char="ü"/>
            </a:pPr>
            <a:r>
              <a:rPr lang="fi-FI" sz="1400" b="1" dirty="0" err="1">
                <a:solidFill>
                  <a:srgbClr val="0070C0"/>
                </a:solidFill>
                <a:cs typeface="Arial" panose="020B0604020202020204" pitchFamily="34" charset="0"/>
              </a:rPr>
              <a:t>Melting</a:t>
            </a:r>
            <a:r>
              <a:rPr lang="fi-FI" sz="1400" b="1" dirty="0">
                <a:solidFill>
                  <a:srgbClr val="0070C0"/>
                </a:solidFill>
                <a:cs typeface="Arial" panose="020B0604020202020204" pitchFamily="34" charset="0"/>
              </a:rPr>
              <a:t> </a:t>
            </a:r>
            <a:r>
              <a:rPr lang="fi-FI" sz="1400" b="1" dirty="0" err="1">
                <a:solidFill>
                  <a:srgbClr val="0070C0"/>
                </a:solidFill>
                <a:cs typeface="Arial" panose="020B0604020202020204" pitchFamily="34" charset="0"/>
              </a:rPr>
              <a:t>studies</a:t>
            </a:r>
            <a:r>
              <a:rPr lang="fi-FI" sz="1400" b="1" dirty="0">
                <a:solidFill>
                  <a:srgbClr val="0070C0"/>
                </a:solidFill>
                <a:cs typeface="Arial" panose="020B0604020202020204" pitchFamily="34" charset="0"/>
              </a:rPr>
              <a:t> at </a:t>
            </a:r>
            <a:r>
              <a:rPr lang="fi-FI" sz="1400" b="1" dirty="0" err="1">
                <a:solidFill>
                  <a:srgbClr val="0070C0"/>
                </a:solidFill>
                <a:cs typeface="Arial" panose="020B0604020202020204" pitchFamily="34" charset="0"/>
              </a:rPr>
              <a:t>the</a:t>
            </a:r>
            <a:r>
              <a:rPr lang="fi-FI" sz="1400" b="1" dirty="0">
                <a:solidFill>
                  <a:srgbClr val="0070C0"/>
                </a:solidFill>
                <a:cs typeface="Arial" panose="020B0604020202020204" pitchFamily="34" charset="0"/>
              </a:rPr>
              <a:t> </a:t>
            </a:r>
            <a:r>
              <a:rPr lang="fi-FI" sz="1400" b="1" dirty="0" err="1">
                <a:solidFill>
                  <a:srgbClr val="0070C0"/>
                </a:solidFill>
                <a:cs typeface="Arial" panose="020B0604020202020204" pitchFamily="34" charset="0"/>
              </a:rPr>
              <a:t>divertor</a:t>
            </a:r>
            <a:r>
              <a:rPr lang="fi-FI" sz="1400" dirty="0">
                <a:cs typeface="Arial" panose="020B0604020202020204" pitchFamily="34" charset="0"/>
              </a:rPr>
              <a:t>: (i)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with</a:t>
            </a:r>
            <a:r>
              <a:rPr lang="fi-FI" sz="1400" dirty="0">
                <a:cs typeface="Arial" panose="020B0604020202020204" pitchFamily="34" charset="0"/>
              </a:rPr>
              <a:t> </a:t>
            </a:r>
            <a:r>
              <a:rPr lang="fi-FI" sz="1400" dirty="0" err="1">
                <a:cs typeface="Arial" panose="020B0604020202020204" pitchFamily="34" charset="0"/>
              </a:rPr>
              <a:t>toroidal</a:t>
            </a:r>
            <a:r>
              <a:rPr lang="fi-FI" sz="1400" dirty="0">
                <a:cs typeface="Arial" panose="020B0604020202020204" pitchFamily="34" charset="0"/>
              </a:rPr>
              <a:t> </a:t>
            </a:r>
            <a:r>
              <a:rPr lang="fi-FI" sz="1400" dirty="0" err="1">
                <a:cs typeface="Arial" panose="020B0604020202020204" pitchFamily="34" charset="0"/>
              </a:rPr>
              <a:t>gaps</a:t>
            </a:r>
            <a:r>
              <a:rPr lang="fi-FI" sz="1400" dirty="0">
                <a:cs typeface="Arial" panose="020B0604020202020204" pitchFamily="34" charset="0"/>
              </a:rPr>
              <a:t> to </a:t>
            </a:r>
            <a:r>
              <a:rPr lang="fi-FI" sz="1400" dirty="0" err="1">
                <a:cs typeface="Arial" panose="020B0604020202020204" pitchFamily="34" charset="0"/>
              </a:rPr>
              <a:t>study</a:t>
            </a:r>
            <a:r>
              <a:rPr lang="fi-FI" sz="1400" dirty="0">
                <a:cs typeface="Arial" panose="020B0604020202020204" pitchFamily="34" charset="0"/>
              </a:rPr>
              <a:t> </a:t>
            </a:r>
            <a:r>
              <a:rPr lang="fi-FI" sz="1400" dirty="0" err="1">
                <a:cs typeface="Arial" panose="020B0604020202020204" pitchFamily="34" charset="0"/>
              </a:rPr>
              <a:t>sustained</a:t>
            </a:r>
            <a:r>
              <a:rPr lang="fi-FI" sz="1400" dirty="0">
                <a:cs typeface="Arial" panose="020B0604020202020204" pitchFamily="34" charset="0"/>
              </a:rPr>
              <a:t> </a:t>
            </a:r>
            <a:r>
              <a:rPr lang="fi-FI" sz="1400" dirty="0" err="1">
                <a:cs typeface="Arial" panose="020B0604020202020204" pitchFamily="34" charset="0"/>
              </a:rPr>
              <a:t>melting</a:t>
            </a:r>
            <a:r>
              <a:rPr lang="fi-FI" sz="1400" dirty="0">
                <a:cs typeface="Arial" panose="020B0604020202020204" pitchFamily="34" charset="0"/>
              </a:rPr>
              <a:t> of W, (ii) </a:t>
            </a:r>
            <a:r>
              <a:rPr lang="fi-FI" sz="1400" dirty="0" err="1">
                <a:cs typeface="Arial" panose="020B0604020202020204" pitchFamily="34" charset="0"/>
              </a:rPr>
              <a:t>new</a:t>
            </a:r>
            <a:r>
              <a:rPr lang="fi-FI" sz="1400" dirty="0">
                <a:cs typeface="Arial" panose="020B0604020202020204" pitchFamily="34" charset="0"/>
              </a:rPr>
              <a:t> </a:t>
            </a:r>
            <a:r>
              <a:rPr lang="fi-FI" sz="1400" dirty="0" err="1">
                <a:cs typeface="Arial" panose="020B0604020202020204" pitchFamily="34" charset="0"/>
              </a:rPr>
              <a:t>proposal</a:t>
            </a:r>
            <a:r>
              <a:rPr lang="fi-FI" sz="1400" dirty="0">
                <a:cs typeface="Arial" panose="020B0604020202020204" pitchFamily="34" charset="0"/>
              </a:rPr>
              <a:t> to </a:t>
            </a:r>
            <a:r>
              <a:rPr lang="fi-FI" sz="1400" dirty="0" err="1">
                <a:cs typeface="Arial" panose="020B0604020202020204" pitchFamily="34" charset="0"/>
              </a:rPr>
              <a:t>investigate</a:t>
            </a:r>
            <a:r>
              <a:rPr lang="fi-FI" sz="1400" dirty="0">
                <a:cs typeface="Arial" panose="020B0604020202020204" pitchFamily="34" charset="0"/>
              </a:rPr>
              <a:t> </a:t>
            </a:r>
            <a:r>
              <a:rPr lang="fi-FI" sz="1400" dirty="0" err="1">
                <a:cs typeface="Arial" panose="020B0604020202020204" pitchFamily="34" charset="0"/>
              </a:rPr>
              <a:t>melting</a:t>
            </a:r>
            <a:r>
              <a:rPr lang="fi-FI" sz="1400" dirty="0">
                <a:cs typeface="Arial" panose="020B0604020202020204" pitchFamily="34" charset="0"/>
              </a:rPr>
              <a:t> of W heavy </a:t>
            </a:r>
            <a:r>
              <a:rPr lang="fi-FI" sz="1400" dirty="0" err="1">
                <a:cs typeface="Arial" panose="020B0604020202020204" pitchFamily="34" charset="0"/>
              </a:rPr>
              <a:t>alloys</a:t>
            </a:r>
            <a:r>
              <a:rPr lang="fi-FI" sz="1400" dirty="0">
                <a:cs typeface="Arial" panose="020B0604020202020204" pitchFamily="34" charset="0"/>
              </a:rPr>
              <a:t> (</a:t>
            </a:r>
            <a:r>
              <a:rPr lang="fi-FI" sz="1400" dirty="0" err="1">
                <a:cs typeface="Arial" panose="020B0604020202020204" pitchFamily="34" charset="0"/>
              </a:rPr>
              <a:t>Densimet</a:t>
            </a:r>
            <a:r>
              <a:rPr lang="fi-FI" sz="1400" dirty="0">
                <a:cs typeface="Arial" panose="020B0604020202020204" pitchFamily="34" charset="0"/>
              </a:rPr>
              <a:t>) </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both</a:t>
            </a:r>
            <a:r>
              <a:rPr lang="fi-FI" sz="1400" dirty="0">
                <a:cs typeface="Arial" panose="020B0604020202020204" pitchFamily="34" charset="0"/>
                <a:sym typeface="Wingdings" panose="05000000000000000000" pitchFamily="2" charset="2"/>
              </a:rPr>
              <a:t> in </a:t>
            </a:r>
            <a:r>
              <a:rPr lang="fi-FI" sz="1400" dirty="0" err="1">
                <a:cs typeface="Arial" panose="020B0604020202020204" pitchFamily="34" charset="0"/>
                <a:sym typeface="Wingdings" panose="05000000000000000000" pitchFamily="2" charset="2"/>
              </a:rPr>
              <a:t>the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early</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part</a:t>
            </a:r>
            <a:r>
              <a:rPr lang="fi-FI" sz="1400" dirty="0">
                <a:cs typeface="Arial" panose="020B0604020202020204" pitchFamily="34" charset="0"/>
                <a:sym typeface="Wingdings" panose="05000000000000000000" pitchFamily="2" charset="2"/>
              </a:rPr>
              <a:t> of 2025</a:t>
            </a:r>
            <a:endParaRPr lang="fi-FI" sz="1400" dirty="0">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400" b="1" dirty="0" err="1">
                <a:solidFill>
                  <a:srgbClr val="0070C0"/>
                </a:solidFill>
                <a:cs typeface="Arial" panose="020B0604020202020204" pitchFamily="34" charset="0"/>
              </a:rPr>
              <a:t>Runaway</a:t>
            </a:r>
            <a:r>
              <a:rPr lang="fi-FI" sz="1400" b="1" dirty="0">
                <a:solidFill>
                  <a:srgbClr val="0070C0"/>
                </a:solidFill>
                <a:cs typeface="Arial" panose="020B0604020202020204" pitchFamily="34" charset="0"/>
              </a:rPr>
              <a:t> </a:t>
            </a:r>
            <a:r>
              <a:rPr lang="fi-FI" sz="1400" b="1" dirty="0" err="1">
                <a:solidFill>
                  <a:srgbClr val="0070C0"/>
                </a:solidFill>
                <a:cs typeface="Arial" panose="020B0604020202020204" pitchFamily="34" charset="0"/>
              </a:rPr>
              <a:t>electron</a:t>
            </a:r>
            <a:r>
              <a:rPr lang="fi-FI" sz="1400" b="1" dirty="0">
                <a:solidFill>
                  <a:srgbClr val="0070C0"/>
                </a:solidFill>
                <a:cs typeface="Arial" panose="020B0604020202020204" pitchFamily="34" charset="0"/>
              </a:rPr>
              <a:t> (RE) </a:t>
            </a:r>
            <a:r>
              <a:rPr lang="fi-FI" sz="1400" b="1" dirty="0" err="1">
                <a:solidFill>
                  <a:srgbClr val="0070C0"/>
                </a:solidFill>
                <a:cs typeface="Arial" panose="020B0604020202020204" pitchFamily="34" charset="0"/>
              </a:rPr>
              <a:t>impact</a:t>
            </a:r>
            <a:r>
              <a:rPr lang="fi-FI" sz="1400" b="1" dirty="0">
                <a:solidFill>
                  <a:srgbClr val="0070C0"/>
                </a:solidFill>
                <a:cs typeface="Arial" panose="020B0604020202020204" pitchFamily="34" charset="0"/>
              </a:rPr>
              <a:t> </a:t>
            </a:r>
            <a:r>
              <a:rPr lang="fi-FI" sz="1400" dirty="0">
                <a:cs typeface="Arial" panose="020B0604020202020204" pitchFamily="34" charset="0"/>
              </a:rPr>
              <a:t>in </a:t>
            </a:r>
            <a:r>
              <a:rPr lang="fi-FI" sz="1400" dirty="0" err="1">
                <a:cs typeface="Arial" panose="020B0604020202020204" pitchFamily="34" charset="0"/>
              </a:rPr>
              <a:t>the</a:t>
            </a:r>
            <a:r>
              <a:rPr lang="fi-FI" sz="1400" dirty="0">
                <a:cs typeface="Arial" panose="020B0604020202020204" pitchFamily="34" charset="0"/>
              </a:rPr>
              <a:t> main </a:t>
            </a:r>
            <a:r>
              <a:rPr lang="fi-FI" sz="1400" dirty="0" err="1">
                <a:cs typeface="Arial" panose="020B0604020202020204" pitchFamily="34" charset="0"/>
              </a:rPr>
              <a:t>chamber</a:t>
            </a:r>
            <a:r>
              <a:rPr lang="fi-FI" sz="1400" dirty="0">
                <a:cs typeface="Arial" panose="020B0604020202020204" pitchFamily="34" charset="0"/>
              </a:rPr>
              <a:t>: </a:t>
            </a:r>
            <a:r>
              <a:rPr lang="fi-FI" sz="1400" dirty="0" err="1">
                <a:cs typeface="Arial" panose="020B0604020202020204" pitchFamily="34" charset="0"/>
              </a:rPr>
              <a:t>damages</a:t>
            </a:r>
            <a:r>
              <a:rPr lang="fi-FI" sz="1400" dirty="0">
                <a:cs typeface="Arial" panose="020B0604020202020204" pitchFamily="34" charset="0"/>
              </a:rPr>
              <a:t> </a:t>
            </a:r>
            <a:r>
              <a:rPr lang="fi-FI" sz="1400" dirty="0" err="1">
                <a:cs typeface="Arial" panose="020B0604020202020204" pitchFamily="34" charset="0"/>
              </a:rPr>
              <a:t>introduced</a:t>
            </a:r>
            <a:r>
              <a:rPr lang="fi-FI" sz="1400" dirty="0">
                <a:cs typeface="Arial" panose="020B0604020202020204" pitchFamily="34" charset="0"/>
              </a:rPr>
              <a:t> on </a:t>
            </a:r>
            <a:r>
              <a:rPr lang="fi-FI" sz="1400" dirty="0" err="1">
                <a:cs typeface="Arial" panose="020B0604020202020204" pitchFamily="34" charset="0"/>
              </a:rPr>
              <a:t>specific</a:t>
            </a:r>
            <a:r>
              <a:rPr lang="fi-FI" sz="1400" dirty="0">
                <a:cs typeface="Arial" panose="020B0604020202020204" pitchFamily="34" charset="0"/>
              </a:rPr>
              <a:t> </a:t>
            </a:r>
            <a:r>
              <a:rPr lang="fi-FI" sz="1400" dirty="0" err="1">
                <a:cs typeface="Arial" panose="020B0604020202020204" pitchFamily="34" charset="0"/>
              </a:rPr>
              <a:t>probe</a:t>
            </a:r>
            <a:r>
              <a:rPr lang="fi-FI" sz="1400" dirty="0">
                <a:cs typeface="Arial" panose="020B0604020202020204" pitchFamily="34" charset="0"/>
              </a:rPr>
              <a:t> </a:t>
            </a:r>
            <a:r>
              <a:rPr lang="fi-FI" sz="1400" dirty="0" err="1">
                <a:cs typeface="Arial" panose="020B0604020202020204" pitchFamily="34" charset="0"/>
              </a:rPr>
              <a:t>heads</a:t>
            </a:r>
            <a:r>
              <a:rPr lang="fi-FI" sz="1400" dirty="0">
                <a:cs typeface="Arial" panose="020B0604020202020204" pitchFamily="34" charset="0"/>
              </a:rPr>
              <a:t> </a:t>
            </a:r>
            <a:r>
              <a:rPr lang="fi-FI" sz="1400" dirty="0">
                <a:cs typeface="Arial" panose="020B0604020202020204" pitchFamily="34" charset="0"/>
                <a:sym typeface="Wingdings" panose="05000000000000000000" pitchFamily="2" charset="2"/>
              </a:rPr>
              <a:t> in </a:t>
            </a:r>
            <a:r>
              <a:rPr lang="fi-FI" sz="1400" dirty="0" err="1">
                <a:cs typeface="Arial" panose="020B0604020202020204" pitchFamily="34" charset="0"/>
                <a:sym typeface="Wingdings" panose="05000000000000000000" pitchFamily="2" charset="2"/>
              </a:rPr>
              <a:t>the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end</a:t>
            </a:r>
            <a:r>
              <a:rPr lang="fi-FI" sz="1400" dirty="0">
                <a:cs typeface="Arial" panose="020B0604020202020204" pitchFamily="34" charset="0"/>
                <a:sym typeface="Wingdings" panose="05000000000000000000" pitchFamily="2" charset="2"/>
              </a:rPr>
              <a:t> of </a:t>
            </a:r>
            <a:r>
              <a:rPr lang="fi-FI" sz="1400" dirty="0" err="1">
                <a:cs typeface="Arial" panose="020B0604020202020204" pitchFamily="34" charset="0"/>
                <a:sym typeface="Wingdings" panose="05000000000000000000" pitchFamily="2" charset="2"/>
              </a:rPr>
              <a:t>July</a:t>
            </a:r>
            <a:r>
              <a:rPr lang="fi-FI" sz="1400" dirty="0">
                <a:cs typeface="Arial" panose="020B0604020202020204" pitchFamily="34" charset="0"/>
                <a:sym typeface="Wingdings" panose="05000000000000000000" pitchFamily="2" charset="2"/>
              </a:rPr>
              <a:t> 2025</a:t>
            </a:r>
            <a:endParaRPr lang="fi-FI" sz="1400" dirty="0">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400" b="1" dirty="0">
                <a:solidFill>
                  <a:srgbClr val="0070C0"/>
                </a:solidFill>
                <a:cs typeface="Arial" panose="020B0604020202020204" pitchFamily="34" charset="0"/>
              </a:rPr>
              <a:t>W </a:t>
            </a:r>
            <a:r>
              <a:rPr lang="fi-FI" sz="1400" b="1" dirty="0" err="1">
                <a:solidFill>
                  <a:srgbClr val="0070C0"/>
                </a:solidFill>
                <a:cs typeface="Arial" panose="020B0604020202020204" pitchFamily="34" charset="0"/>
              </a:rPr>
              <a:t>erosion</a:t>
            </a:r>
            <a:r>
              <a:rPr lang="fi-FI" sz="1400" b="1" dirty="0">
                <a:solidFill>
                  <a:srgbClr val="0070C0"/>
                </a:solidFill>
                <a:cs typeface="Arial" panose="020B0604020202020204" pitchFamily="34" charset="0"/>
              </a:rPr>
              <a:t> at </a:t>
            </a:r>
            <a:r>
              <a:rPr lang="fi-FI" sz="1400" b="1" dirty="0" err="1">
                <a:solidFill>
                  <a:srgbClr val="0070C0"/>
                </a:solidFill>
                <a:cs typeface="Arial" panose="020B0604020202020204" pitchFamily="34" charset="0"/>
              </a:rPr>
              <a:t>the</a:t>
            </a:r>
            <a:r>
              <a:rPr lang="fi-FI" sz="1400" b="1" dirty="0">
                <a:solidFill>
                  <a:srgbClr val="0070C0"/>
                </a:solidFill>
                <a:cs typeface="Arial" panose="020B0604020202020204" pitchFamily="34" charset="0"/>
              </a:rPr>
              <a:t> </a:t>
            </a:r>
            <a:r>
              <a:rPr lang="fi-FI" sz="1400" b="1" dirty="0" err="1">
                <a:solidFill>
                  <a:srgbClr val="0070C0"/>
                </a:solidFill>
                <a:cs typeface="Arial" panose="020B0604020202020204" pitchFamily="34" charset="0"/>
              </a:rPr>
              <a:t>divertor</a:t>
            </a:r>
            <a:r>
              <a:rPr lang="fi-FI" sz="1400" dirty="0">
                <a:cs typeface="Arial" panose="020B0604020202020204" pitchFamily="34" charset="0"/>
              </a:rPr>
              <a:t>: (i) </a:t>
            </a:r>
            <a:r>
              <a:rPr lang="fi-FI" sz="1400" dirty="0" err="1">
                <a:cs typeface="Arial" panose="020B0604020202020204" pitchFamily="34" charset="0"/>
              </a:rPr>
              <a:t>erosion</a:t>
            </a:r>
            <a:r>
              <a:rPr lang="fi-FI" sz="1400" dirty="0">
                <a:cs typeface="Arial" panose="020B0604020202020204" pitchFamily="34" charset="0"/>
              </a:rPr>
              <a:t> of </a:t>
            </a:r>
            <a:r>
              <a:rPr lang="fi-FI" sz="1400" dirty="0" err="1">
                <a:cs typeface="Arial" panose="020B0604020202020204" pitchFamily="34" charset="0"/>
              </a:rPr>
              <a:t>various</a:t>
            </a:r>
            <a:r>
              <a:rPr lang="fi-FI" sz="1400" dirty="0">
                <a:cs typeface="Arial" panose="020B0604020202020204" pitchFamily="34" charset="0"/>
              </a:rPr>
              <a:t> (</a:t>
            </a:r>
            <a:r>
              <a:rPr lang="fi-FI" sz="1400" dirty="0" err="1">
                <a:cs typeface="Arial" panose="020B0604020202020204" pitchFamily="34" charset="0"/>
              </a:rPr>
              <a:t>marker</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in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presence</a:t>
            </a:r>
            <a:r>
              <a:rPr lang="fi-FI" sz="1400" dirty="0">
                <a:cs typeface="Arial" panose="020B0604020202020204" pitchFamily="34" charset="0"/>
              </a:rPr>
              <a:t> of Ne </a:t>
            </a:r>
            <a:r>
              <a:rPr lang="fi-FI" sz="1400" dirty="0" err="1">
                <a:cs typeface="Arial" panose="020B0604020202020204" pitchFamily="34" charset="0"/>
              </a:rPr>
              <a:t>plasmas</a:t>
            </a:r>
            <a:r>
              <a:rPr lang="fi-FI" sz="1400" dirty="0">
                <a:cs typeface="Arial" panose="020B0604020202020204" pitchFamily="34" charset="0"/>
              </a:rPr>
              <a:t>, (ii) </a:t>
            </a:r>
            <a:r>
              <a:rPr lang="fi-FI" sz="1400" dirty="0" err="1">
                <a:cs typeface="Arial" panose="020B0604020202020204" pitchFamily="34" charset="0"/>
              </a:rPr>
              <a:t>studying</a:t>
            </a:r>
            <a:r>
              <a:rPr lang="fi-FI" sz="1400" dirty="0">
                <a:cs typeface="Arial" panose="020B0604020202020204" pitchFamily="34" charset="0"/>
              </a:rPr>
              <a:t>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role</a:t>
            </a:r>
            <a:r>
              <a:rPr lang="fi-FI" sz="1400" dirty="0">
                <a:cs typeface="Arial" panose="020B0604020202020204" pitchFamily="34" charset="0"/>
              </a:rPr>
              <a:t> of </a:t>
            </a:r>
            <a:r>
              <a:rPr lang="fi-FI" sz="1400" dirty="0" err="1">
                <a:cs typeface="Arial" panose="020B0604020202020204" pitchFamily="34" charset="0"/>
              </a:rPr>
              <a:t>prompt</a:t>
            </a:r>
            <a:r>
              <a:rPr lang="fi-FI" sz="1400" dirty="0">
                <a:cs typeface="Arial" panose="020B0604020202020204" pitchFamily="34" charset="0"/>
              </a:rPr>
              <a:t> </a:t>
            </a:r>
            <a:r>
              <a:rPr lang="fi-FI" sz="1400" dirty="0" err="1">
                <a:cs typeface="Arial" panose="020B0604020202020204" pitchFamily="34" charset="0"/>
              </a:rPr>
              <a:t>re</a:t>
            </a:r>
            <a:r>
              <a:rPr lang="fi-FI" sz="1400" dirty="0">
                <a:cs typeface="Arial" panose="020B0604020202020204" pitchFamily="34" charset="0"/>
              </a:rPr>
              <a:t>-deposition in </a:t>
            </a:r>
            <a:r>
              <a:rPr lang="fi-FI" sz="1400" dirty="0" err="1">
                <a:cs typeface="Arial" panose="020B0604020202020204" pitchFamily="34" charset="0"/>
              </a:rPr>
              <a:t>different</a:t>
            </a:r>
            <a:r>
              <a:rPr lang="fi-FI" sz="1400" dirty="0">
                <a:cs typeface="Arial" panose="020B0604020202020204" pitchFamily="34" charset="0"/>
              </a:rPr>
              <a:t> B-</a:t>
            </a:r>
            <a:r>
              <a:rPr lang="fi-FI" sz="1400" dirty="0" err="1">
                <a:cs typeface="Arial" panose="020B0604020202020204" pitchFamily="34" charset="0"/>
              </a:rPr>
              <a:t>fields</a:t>
            </a:r>
            <a:r>
              <a:rPr lang="fi-FI" sz="1400" dirty="0">
                <a:cs typeface="Arial" panose="020B0604020202020204" pitchFamily="34" charset="0"/>
              </a:rPr>
              <a:t> </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autumn</a:t>
            </a:r>
            <a:r>
              <a:rPr lang="fi-FI" sz="1400" dirty="0">
                <a:cs typeface="Arial" panose="020B0604020202020204" pitchFamily="34" charset="0"/>
                <a:sym typeface="Wingdings" panose="05000000000000000000" pitchFamily="2" charset="2"/>
              </a:rPr>
              <a:t> 2025 </a:t>
            </a:r>
            <a:r>
              <a:rPr lang="fi-FI" sz="1400" dirty="0" err="1">
                <a:cs typeface="Arial" panose="020B0604020202020204" pitchFamily="34" charset="0"/>
                <a:sym typeface="Wingdings" panose="05000000000000000000" pitchFamily="2" charset="2"/>
              </a:rPr>
              <a:t>or</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early</a:t>
            </a:r>
            <a:r>
              <a:rPr lang="fi-FI" sz="1400" dirty="0">
                <a:cs typeface="Arial" panose="020B0604020202020204" pitchFamily="34" charset="0"/>
                <a:sym typeface="Wingdings" panose="05000000000000000000" pitchFamily="2" charset="2"/>
              </a:rPr>
              <a:t> 2026</a:t>
            </a:r>
            <a:endParaRPr lang="fi-FI" sz="1400" dirty="0">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400" dirty="0" err="1">
                <a:cs typeface="Arial" panose="020B0604020202020204" pitchFamily="34" charset="0"/>
              </a:rPr>
              <a:t>Erosion</a:t>
            </a:r>
            <a:r>
              <a:rPr lang="fi-FI" sz="1400" dirty="0">
                <a:cs typeface="Arial" panose="020B0604020202020204" pitchFamily="34" charset="0"/>
              </a:rPr>
              <a:t> of </a:t>
            </a:r>
            <a:r>
              <a:rPr lang="fi-FI" sz="1400" b="1" dirty="0" err="1">
                <a:solidFill>
                  <a:srgbClr val="0070C0"/>
                </a:solidFill>
                <a:cs typeface="Arial" panose="020B0604020202020204" pitchFamily="34" charset="0"/>
              </a:rPr>
              <a:t>Mo-coated</a:t>
            </a:r>
            <a:r>
              <a:rPr lang="fi-FI" sz="1400" b="1" dirty="0">
                <a:solidFill>
                  <a:srgbClr val="0070C0"/>
                </a:solidFill>
                <a:cs typeface="Arial" panose="020B0604020202020204" pitchFamily="34" charset="0"/>
              </a:rPr>
              <a:t> </a:t>
            </a:r>
            <a:r>
              <a:rPr lang="fi-FI" sz="1400" b="1" dirty="0" err="1">
                <a:solidFill>
                  <a:srgbClr val="0070C0"/>
                </a:solidFill>
                <a:cs typeface="Arial" panose="020B0604020202020204" pitchFamily="34" charset="0"/>
              </a:rPr>
              <a:t>marker</a:t>
            </a:r>
            <a:r>
              <a:rPr lang="fi-FI" sz="1400" b="1" dirty="0">
                <a:solidFill>
                  <a:srgbClr val="0070C0"/>
                </a:solidFill>
                <a:cs typeface="Arial" panose="020B0604020202020204" pitchFamily="34" charset="0"/>
              </a:rPr>
              <a:t> </a:t>
            </a:r>
            <a:r>
              <a:rPr lang="fi-FI" sz="1400" b="1" dirty="0" err="1">
                <a:solidFill>
                  <a:srgbClr val="0070C0"/>
                </a:solidFill>
                <a:cs typeface="Arial" panose="020B0604020202020204" pitchFamily="34" charset="0"/>
              </a:rPr>
              <a:t>tiles</a:t>
            </a:r>
            <a:r>
              <a:rPr lang="fi-FI" sz="1400" b="1" dirty="0">
                <a:solidFill>
                  <a:srgbClr val="0070C0"/>
                </a:solidFill>
                <a:cs typeface="Arial" panose="020B0604020202020204" pitchFamily="34" charset="0"/>
              </a:rPr>
              <a:t> in ICRH </a:t>
            </a:r>
            <a:r>
              <a:rPr lang="fi-FI" sz="1400" b="1" dirty="0" err="1">
                <a:solidFill>
                  <a:srgbClr val="0070C0"/>
                </a:solidFill>
                <a:cs typeface="Arial" panose="020B0604020202020204" pitchFamily="34" charset="0"/>
              </a:rPr>
              <a:t>limiters</a:t>
            </a:r>
            <a:r>
              <a:rPr lang="fi-FI" sz="1400" b="1" dirty="0">
                <a:solidFill>
                  <a:srgbClr val="0070C0"/>
                </a:solidFill>
                <a:cs typeface="Arial" panose="020B0604020202020204" pitchFamily="34" charset="0"/>
              </a:rPr>
              <a:t> </a:t>
            </a:r>
            <a:r>
              <a:rPr lang="fi-FI" sz="1400" dirty="0">
                <a:cs typeface="Arial" panose="020B0604020202020204" pitchFamily="34" charset="0"/>
                <a:sym typeface="Wingdings" panose="05000000000000000000" pitchFamily="2" charset="2"/>
              </a:rPr>
              <a:t> status </a:t>
            </a:r>
            <a:r>
              <a:rPr lang="fi-FI" sz="1400" dirty="0" err="1">
                <a:cs typeface="Arial" panose="020B0604020202020204" pitchFamily="34" charset="0"/>
                <a:sym typeface="Wingdings" panose="05000000000000000000" pitchFamily="2" charset="2"/>
              </a:rPr>
              <a:t>unknown</a:t>
            </a:r>
            <a:endParaRPr lang="fi-FI" sz="1400" dirty="0">
              <a:cs typeface="Arial" panose="020B0604020202020204" pitchFamily="34" charset="0"/>
              <a:sym typeface="Wingdings" panose="05000000000000000000" pitchFamily="2" charset="2"/>
            </a:endParaRPr>
          </a:p>
          <a:p>
            <a:pPr marL="742950" lvl="1" indent="-285750">
              <a:lnSpc>
                <a:spcPct val="113000"/>
              </a:lnSpc>
              <a:spcBef>
                <a:spcPts val="600"/>
              </a:spcBef>
              <a:buFont typeface="Wingdings" panose="05000000000000000000" pitchFamily="2" charset="2"/>
              <a:buChar char="ü"/>
            </a:pPr>
            <a:r>
              <a:rPr lang="fi-FI" sz="1400" dirty="0" err="1">
                <a:cs typeface="Arial" panose="020B0604020202020204" pitchFamily="34" charset="0"/>
                <a:sym typeface="Wingdings" panose="05000000000000000000" pitchFamily="2" charset="2"/>
              </a:rPr>
              <a:t>Exposure</a:t>
            </a:r>
            <a:r>
              <a:rPr lang="fi-FI" sz="1400" dirty="0">
                <a:cs typeface="Arial" panose="020B0604020202020204" pitchFamily="34" charset="0"/>
                <a:sym typeface="Wingdings" panose="05000000000000000000" pitchFamily="2" charset="2"/>
              </a:rPr>
              <a:t> of </a:t>
            </a:r>
            <a:r>
              <a:rPr lang="fi-FI" sz="1400" dirty="0" err="1">
                <a:cs typeface="Arial" panose="020B0604020202020204" pitchFamily="34" charset="0"/>
                <a:sym typeface="Wingdings" panose="05000000000000000000" pitchFamily="2" charset="2"/>
              </a:rPr>
              <a:t>different</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samples</a:t>
            </a:r>
            <a:r>
              <a:rPr lang="fi-FI" sz="1400" dirty="0">
                <a:cs typeface="Arial" panose="020B0604020202020204" pitchFamily="34" charset="0"/>
                <a:sym typeface="Wingdings" panose="05000000000000000000" pitchFamily="2" charset="2"/>
              </a:rPr>
              <a:t> to </a:t>
            </a:r>
            <a:r>
              <a:rPr lang="fi-FI" sz="1400" b="1" dirty="0" err="1">
                <a:solidFill>
                  <a:srgbClr val="0070C0"/>
                </a:solidFill>
                <a:cs typeface="Arial" panose="020B0604020202020204" pitchFamily="34" charset="0"/>
                <a:sym typeface="Wingdings" panose="05000000000000000000" pitchFamily="2" charset="2"/>
              </a:rPr>
              <a:t>full</a:t>
            </a:r>
            <a:r>
              <a:rPr lang="fi-FI" sz="1400" b="1" dirty="0">
                <a:solidFill>
                  <a:srgbClr val="0070C0"/>
                </a:solidFill>
                <a:cs typeface="Arial" panose="020B0604020202020204" pitchFamily="34" charset="0"/>
                <a:sym typeface="Wingdings" panose="05000000000000000000" pitchFamily="2" charset="2"/>
              </a:rPr>
              <a:t> </a:t>
            </a:r>
            <a:r>
              <a:rPr lang="fi-FI" sz="1400" b="1" dirty="0" err="1">
                <a:solidFill>
                  <a:srgbClr val="0070C0"/>
                </a:solidFill>
                <a:cs typeface="Arial" panose="020B0604020202020204" pitchFamily="34" charset="0"/>
                <a:sym typeface="Wingdings" panose="05000000000000000000" pitchFamily="2" charset="2"/>
              </a:rPr>
              <a:t>or</a:t>
            </a:r>
            <a:r>
              <a:rPr lang="fi-FI" sz="1400" b="1" dirty="0">
                <a:solidFill>
                  <a:srgbClr val="0070C0"/>
                </a:solidFill>
                <a:cs typeface="Arial" panose="020B0604020202020204" pitchFamily="34" charset="0"/>
                <a:sym typeface="Wingdings" panose="05000000000000000000" pitchFamily="2" charset="2"/>
              </a:rPr>
              <a:t> </a:t>
            </a:r>
            <a:r>
              <a:rPr lang="fi-FI" sz="1400" b="1" dirty="0" err="1">
                <a:solidFill>
                  <a:srgbClr val="0070C0"/>
                </a:solidFill>
                <a:cs typeface="Arial" panose="020B0604020202020204" pitchFamily="34" charset="0"/>
                <a:sym typeface="Wingdings" panose="05000000000000000000" pitchFamily="2" charset="2"/>
              </a:rPr>
              <a:t>partial</a:t>
            </a:r>
            <a:r>
              <a:rPr lang="fi-FI" sz="1400" b="1" dirty="0">
                <a:solidFill>
                  <a:srgbClr val="0070C0"/>
                </a:solidFill>
                <a:cs typeface="Arial" panose="020B0604020202020204" pitchFamily="34" charset="0"/>
                <a:sym typeface="Wingdings" panose="05000000000000000000" pitchFamily="2" charset="2"/>
              </a:rPr>
              <a:t> </a:t>
            </a:r>
            <a:r>
              <a:rPr lang="fi-FI" sz="1400" b="1" dirty="0" err="1">
                <a:solidFill>
                  <a:srgbClr val="0070C0"/>
                </a:solidFill>
                <a:cs typeface="Arial" panose="020B0604020202020204" pitchFamily="34" charset="0"/>
                <a:sym typeface="Wingdings" panose="05000000000000000000" pitchFamily="2" charset="2"/>
              </a:rPr>
              <a:t>boronizations</a:t>
            </a:r>
            <a:r>
              <a:rPr lang="fi-FI" sz="1400" b="1" dirty="0">
                <a:solidFill>
                  <a:srgbClr val="0070C0"/>
                </a:solidFill>
                <a:cs typeface="Arial" panose="020B0604020202020204" pitchFamily="34" charset="0"/>
                <a:sym typeface="Wingdings" panose="05000000000000000000" pitchFamily="2" charset="2"/>
              </a:rPr>
              <a:t> and </a:t>
            </a:r>
            <a:r>
              <a:rPr lang="fi-FI" sz="1400" b="1" dirty="0" err="1">
                <a:solidFill>
                  <a:srgbClr val="0070C0"/>
                </a:solidFill>
                <a:cs typeface="Arial" panose="020B0604020202020204" pitchFamily="34" charset="0"/>
                <a:sym typeface="Wingdings" panose="05000000000000000000" pitchFamily="2" charset="2"/>
              </a:rPr>
              <a:t>further</a:t>
            </a:r>
            <a:r>
              <a:rPr lang="fi-FI" sz="1400" b="1" dirty="0">
                <a:solidFill>
                  <a:srgbClr val="0070C0"/>
                </a:solidFill>
                <a:cs typeface="Arial" panose="020B0604020202020204" pitchFamily="34" charset="0"/>
                <a:sym typeface="Wingdings" panose="05000000000000000000" pitchFamily="2" charset="2"/>
              </a:rPr>
              <a:t> to </a:t>
            </a:r>
            <a:r>
              <a:rPr lang="fi-FI" sz="1400" b="1" dirty="0" err="1">
                <a:solidFill>
                  <a:srgbClr val="0070C0"/>
                </a:solidFill>
                <a:cs typeface="Arial" panose="020B0604020202020204" pitchFamily="34" charset="0"/>
                <a:sym typeface="Wingdings" panose="05000000000000000000" pitchFamily="2" charset="2"/>
              </a:rPr>
              <a:t>plasmas</a:t>
            </a:r>
            <a:r>
              <a:rPr lang="fi-FI" sz="1400" b="1" dirty="0">
                <a:solidFill>
                  <a:srgbClr val="0070C0"/>
                </a:solidFill>
                <a:cs typeface="Arial" panose="020B0604020202020204" pitchFamily="34" charset="0"/>
                <a:sym typeface="Wingdings" panose="05000000000000000000" pitchFamily="2" charset="2"/>
              </a:rPr>
              <a:t> </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ongoing</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follow-up</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analysis</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needs</a:t>
            </a:r>
            <a:r>
              <a:rPr lang="fi-FI" sz="1400" dirty="0">
                <a:cs typeface="Arial" panose="020B0604020202020204" pitchFamily="34" charset="0"/>
                <a:sym typeface="Wingdings" panose="05000000000000000000" pitchFamily="2" charset="2"/>
              </a:rPr>
              <a:t> for </a:t>
            </a:r>
            <a:r>
              <a:rPr lang="fi-FI" sz="1400" dirty="0" err="1">
                <a:cs typeface="Arial" panose="020B0604020202020204" pitchFamily="34" charset="0"/>
                <a:sym typeface="Wingdings" panose="05000000000000000000" pitchFamily="2" charset="2"/>
              </a:rPr>
              <a:t>samples</a:t>
            </a:r>
            <a:r>
              <a:rPr lang="fi-FI" sz="1400" dirty="0">
                <a:cs typeface="Arial" panose="020B0604020202020204" pitchFamily="34" charset="0"/>
                <a:sym typeface="Wingdings" panose="05000000000000000000" pitchFamily="2" charset="2"/>
              </a:rPr>
              <a:t> to </a:t>
            </a:r>
            <a:r>
              <a:rPr lang="fi-FI" sz="1400" dirty="0" err="1">
                <a:cs typeface="Arial" panose="020B0604020202020204" pitchFamily="34" charset="0"/>
                <a:sym typeface="Wingdings" panose="05000000000000000000" pitchFamily="2" charset="2"/>
              </a:rPr>
              <a:t>be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discussed</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dirty="0" err="1">
                <a:cs typeface="Arial" panose="020B0604020202020204" pitchFamily="34" charset="0"/>
              </a:rPr>
              <a:t>Samples</a:t>
            </a:r>
            <a:r>
              <a:rPr lang="fi-FI" sz="1600" dirty="0">
                <a:cs typeface="Arial" panose="020B0604020202020204" pitchFamily="34" charset="0"/>
              </a:rPr>
              <a:t> (~40+40) </a:t>
            </a:r>
            <a:r>
              <a:rPr lang="fi-FI" sz="1600" dirty="0" err="1">
                <a:cs typeface="Arial" panose="020B0604020202020204" pitchFamily="34" charset="0"/>
              </a:rPr>
              <a:t>from</a:t>
            </a:r>
            <a:r>
              <a:rPr lang="fi-FI" sz="1600" dirty="0">
                <a:cs typeface="Arial" panose="020B0604020202020204" pitchFamily="34" charset="0"/>
              </a:rPr>
              <a:t> </a:t>
            </a:r>
            <a:r>
              <a:rPr lang="fi-FI" sz="1600" b="1" dirty="0" err="1">
                <a:solidFill>
                  <a:srgbClr val="FF0000"/>
                </a:solidFill>
                <a:cs typeface="Arial" panose="020B0604020202020204" pitchFamily="34" charset="0"/>
              </a:rPr>
              <a:t>boronization</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experiments</a:t>
            </a:r>
            <a:r>
              <a:rPr lang="fi-FI" sz="1600" b="1" dirty="0">
                <a:solidFill>
                  <a:srgbClr val="FF0000"/>
                </a:solidFill>
                <a:cs typeface="Arial" panose="020B0604020202020204" pitchFamily="34" charset="0"/>
              </a:rPr>
              <a:t> on WEST </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first</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batch</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available</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analysis</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chain</a:t>
            </a:r>
            <a:r>
              <a:rPr lang="fi-FI" sz="1600" dirty="0">
                <a:cs typeface="Arial" panose="020B0604020202020204" pitchFamily="34" charset="0"/>
                <a:sym typeface="Wingdings" panose="05000000000000000000" pitchFamily="2" charset="2"/>
              </a:rPr>
              <a:t> to </a:t>
            </a:r>
            <a:r>
              <a:rPr lang="fi-FI" sz="1600" dirty="0" err="1">
                <a:cs typeface="Arial" panose="020B0604020202020204" pitchFamily="34" charset="0"/>
                <a:sym typeface="Wingdings" panose="05000000000000000000" pitchFamily="2" charset="2"/>
              </a:rPr>
              <a:t>be</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optimized</a:t>
            </a:r>
            <a:endParaRPr lang="fi-FI" sz="1600" dirty="0">
              <a:cs typeface="Arial" panose="020B0604020202020204" pitchFamily="34" charset="0"/>
              <a:sym typeface="Wingdings" panose="05000000000000000000" pitchFamily="2" charset="2"/>
            </a:endParaRPr>
          </a:p>
          <a:p>
            <a:pPr marL="742950" lvl="1" indent="-285750">
              <a:lnSpc>
                <a:spcPct val="113000"/>
              </a:lnSpc>
              <a:spcBef>
                <a:spcPts val="600"/>
              </a:spcBef>
              <a:buFont typeface="Wingdings" panose="05000000000000000000" pitchFamily="2" charset="2"/>
              <a:buChar char="ü"/>
            </a:pPr>
            <a:r>
              <a:rPr lang="fi-FI" sz="1400" dirty="0" err="1">
                <a:cs typeface="Arial" panose="020B0604020202020204" pitchFamily="34" charset="0"/>
                <a:sym typeface="Wingdings" panose="05000000000000000000" pitchFamily="2" charset="2"/>
              </a:rPr>
              <a:t>Additional</a:t>
            </a:r>
            <a:r>
              <a:rPr lang="fi-FI" sz="1400" dirty="0">
                <a:cs typeface="Arial" panose="020B0604020202020204" pitchFamily="34" charset="0"/>
                <a:sym typeface="Wingdings" panose="05000000000000000000" pitchFamily="2" charset="2"/>
              </a:rPr>
              <a:t> set of </a:t>
            </a:r>
            <a:r>
              <a:rPr lang="fi-FI" sz="1400" dirty="0" err="1">
                <a:cs typeface="Arial" panose="020B0604020202020204" pitchFamily="34" charset="0"/>
                <a:sym typeface="Wingdings" panose="05000000000000000000" pitchFamily="2" charset="2"/>
              </a:rPr>
              <a:t>reference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samples</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from</a:t>
            </a:r>
            <a:r>
              <a:rPr lang="fi-FI" sz="1400" dirty="0">
                <a:cs typeface="Arial" panose="020B0604020202020204" pitchFamily="34" charset="0"/>
                <a:sym typeface="Wingdings" panose="05000000000000000000" pitchFamily="2" charset="2"/>
              </a:rPr>
              <a:t> FZJ </a:t>
            </a:r>
            <a:r>
              <a:rPr lang="fi-FI" sz="1400" dirty="0" err="1">
                <a:cs typeface="Arial" panose="020B0604020202020204" pitchFamily="34" charset="0"/>
                <a:sym typeface="Wingdings" panose="05000000000000000000" pitchFamily="2" charset="2"/>
              </a:rPr>
              <a:t>most</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likely</a:t>
            </a:r>
            <a:r>
              <a:rPr lang="fi-FI" sz="1400" dirty="0">
                <a:cs typeface="Arial" panose="020B0604020202020204" pitchFamily="34" charset="0"/>
                <a:sym typeface="Wingdings" panose="05000000000000000000" pitchFamily="2" charset="2"/>
              </a:rPr>
              <a:t> to </a:t>
            </a:r>
            <a:r>
              <a:rPr lang="fi-FI" sz="1400" dirty="0" err="1">
                <a:cs typeface="Arial" panose="020B0604020202020204" pitchFamily="34" charset="0"/>
                <a:sym typeface="Wingdings" panose="05000000000000000000" pitchFamily="2" charset="2"/>
              </a:rPr>
              <a:t>be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exposed</a:t>
            </a:r>
            <a:r>
              <a:rPr lang="fi-FI" sz="1400" dirty="0">
                <a:cs typeface="Arial" panose="020B0604020202020204" pitchFamily="34" charset="0"/>
                <a:sym typeface="Wingdings" panose="05000000000000000000" pitchFamily="2" charset="2"/>
              </a:rPr>
              <a:t> in </a:t>
            </a:r>
            <a:r>
              <a:rPr lang="fi-FI" sz="1400" dirty="0" err="1">
                <a:cs typeface="Arial" panose="020B0604020202020204" pitchFamily="34" charset="0"/>
                <a:sym typeface="Wingdings" panose="05000000000000000000" pitchFamily="2" charset="2"/>
              </a:rPr>
              <a:t>late</a:t>
            </a:r>
            <a:r>
              <a:rPr lang="fi-FI" sz="1400" dirty="0">
                <a:cs typeface="Arial" panose="020B0604020202020204" pitchFamily="34" charset="0"/>
                <a:sym typeface="Wingdings" panose="05000000000000000000" pitchFamily="2" charset="2"/>
              </a:rPr>
              <a:t> 2025</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dirty="0" err="1">
                <a:cs typeface="Arial" panose="020B0604020202020204" pitchFamily="34" charset="0"/>
              </a:rPr>
              <a:t>Experiments</a:t>
            </a:r>
            <a:r>
              <a:rPr lang="fi-FI" sz="1600" dirty="0">
                <a:cs typeface="Arial" panose="020B0604020202020204" pitchFamily="34" charset="0"/>
              </a:rPr>
              <a:t> on W7-X </a:t>
            </a:r>
            <a:r>
              <a:rPr lang="fi-FI" sz="1600" dirty="0" err="1">
                <a:cs typeface="Arial" panose="020B0604020202020204" pitchFamily="34" charset="0"/>
              </a:rPr>
              <a:t>provide</a:t>
            </a:r>
            <a:r>
              <a:rPr lang="fi-FI" sz="1600" dirty="0">
                <a:cs typeface="Arial" panose="020B0604020202020204" pitchFamily="34" charset="0"/>
              </a:rPr>
              <a:t> some </a:t>
            </a:r>
            <a:r>
              <a:rPr lang="fi-FI" sz="1600" dirty="0" err="1">
                <a:cs typeface="Arial" panose="020B0604020202020204" pitchFamily="34" charset="0"/>
              </a:rPr>
              <a:t>interesting</a:t>
            </a:r>
            <a:r>
              <a:rPr lang="fi-FI" sz="1600" dirty="0">
                <a:cs typeface="Arial" panose="020B0604020202020204" pitchFamily="34" charset="0"/>
              </a:rPr>
              <a:t> </a:t>
            </a:r>
            <a:r>
              <a:rPr lang="fi-FI" sz="1600" b="1" dirty="0" err="1">
                <a:solidFill>
                  <a:srgbClr val="FF0000"/>
                </a:solidFill>
                <a:cs typeface="Arial" panose="020B0604020202020204" pitchFamily="34" charset="0"/>
              </a:rPr>
              <a:t>manipulator</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samples</a:t>
            </a:r>
            <a:r>
              <a:rPr lang="fi-FI" sz="1600" b="1" dirty="0">
                <a:solidFill>
                  <a:srgbClr val="FF0000"/>
                </a:solidFill>
                <a:cs typeface="Arial" panose="020B0604020202020204" pitchFamily="34" charset="0"/>
              </a:rPr>
              <a:t> </a:t>
            </a:r>
            <a:r>
              <a:rPr lang="fi-FI" sz="1600" dirty="0" err="1">
                <a:cs typeface="Arial" panose="020B0604020202020204" pitchFamily="34" charset="0"/>
              </a:rPr>
              <a:t>mainly</a:t>
            </a:r>
            <a:r>
              <a:rPr lang="fi-FI" sz="1600" dirty="0">
                <a:cs typeface="Arial" panose="020B0604020202020204" pitchFamily="34" charset="0"/>
              </a:rPr>
              <a:t> for MPG and FZJ – </a:t>
            </a:r>
            <a:r>
              <a:rPr lang="fi-FI" sz="1600" dirty="0" err="1">
                <a:cs typeface="Arial" panose="020B0604020202020204" pitchFamily="34" charset="0"/>
              </a:rPr>
              <a:t>but</a:t>
            </a:r>
            <a:r>
              <a:rPr lang="fi-FI" sz="1600" dirty="0">
                <a:cs typeface="Arial" panose="020B0604020202020204" pitchFamily="34" charset="0"/>
              </a:rPr>
              <a:t> </a:t>
            </a:r>
            <a:r>
              <a:rPr lang="fi-FI" sz="1600" dirty="0" err="1">
                <a:cs typeface="Arial" panose="020B0604020202020204" pitchFamily="34" charset="0"/>
              </a:rPr>
              <a:t>also</a:t>
            </a:r>
            <a:r>
              <a:rPr lang="fi-FI" sz="1600" dirty="0">
                <a:cs typeface="Arial" panose="020B0604020202020204" pitchFamily="34" charset="0"/>
              </a:rPr>
              <a:t> </a:t>
            </a:r>
            <a:r>
              <a:rPr lang="fi-FI" sz="1600" dirty="0" err="1">
                <a:cs typeface="Arial" panose="020B0604020202020204" pitchFamily="34" charset="0"/>
              </a:rPr>
              <a:t>complementary</a:t>
            </a:r>
            <a:r>
              <a:rPr lang="fi-FI" sz="1600" dirty="0">
                <a:cs typeface="Arial" panose="020B0604020202020204" pitchFamily="34" charset="0"/>
              </a:rPr>
              <a:t> </a:t>
            </a:r>
            <a:r>
              <a:rPr lang="fi-FI" sz="1600" dirty="0" err="1">
                <a:cs typeface="Arial" panose="020B0604020202020204" pitchFamily="34" charset="0"/>
              </a:rPr>
              <a:t>labs</a:t>
            </a:r>
            <a:r>
              <a:rPr lang="fi-FI" sz="1600" dirty="0">
                <a:cs typeface="Arial" panose="020B0604020202020204" pitchFamily="34" charset="0"/>
              </a:rPr>
              <a:t> </a:t>
            </a:r>
            <a:r>
              <a:rPr lang="fi-FI" sz="1600" dirty="0" err="1">
                <a:cs typeface="Arial" panose="020B0604020202020204" pitchFamily="34" charset="0"/>
              </a:rPr>
              <a:t>with</a:t>
            </a:r>
            <a:r>
              <a:rPr lang="fi-FI" sz="1600" dirty="0">
                <a:cs typeface="Arial" panose="020B0604020202020204" pitchFamily="34" charset="0"/>
              </a:rPr>
              <a:t> </a:t>
            </a:r>
            <a:r>
              <a:rPr lang="fi-FI" sz="1600" dirty="0" err="1">
                <a:cs typeface="Arial" panose="020B0604020202020204" pitchFamily="34" charset="0"/>
              </a:rPr>
              <a:t>targeted</a:t>
            </a:r>
            <a:r>
              <a:rPr lang="fi-FI" sz="1600" dirty="0">
                <a:cs typeface="Arial" panose="020B0604020202020204" pitchFamily="34" charset="0"/>
              </a:rPr>
              <a:t> </a:t>
            </a:r>
            <a:r>
              <a:rPr lang="fi-FI" sz="1600" dirty="0" err="1">
                <a:cs typeface="Arial" panose="020B0604020202020204" pitchFamily="34" charset="0"/>
              </a:rPr>
              <a:t>techniques</a:t>
            </a:r>
            <a:r>
              <a:rPr lang="fi-FI" sz="1600" dirty="0">
                <a:cs typeface="Arial" panose="020B0604020202020204" pitchFamily="34" charset="0"/>
              </a:rPr>
              <a:t> (</a:t>
            </a:r>
            <a:r>
              <a:rPr lang="fi-FI" sz="1600" dirty="0" err="1">
                <a:cs typeface="Arial" panose="020B0604020202020204" pitchFamily="34" charset="0"/>
              </a:rPr>
              <a:t>Raman</a:t>
            </a:r>
            <a:r>
              <a:rPr lang="fi-FI" sz="1600" dirty="0">
                <a:cs typeface="Arial" panose="020B0604020202020204" pitchFamily="34" charset="0"/>
              </a:rPr>
              <a:t>, XPS, EELS,…) </a:t>
            </a:r>
            <a:r>
              <a:rPr lang="fi-FI" sz="1600" dirty="0" err="1">
                <a:cs typeface="Arial" panose="020B0604020202020204" pitchFamily="34" charset="0"/>
              </a:rPr>
              <a:t>called</a:t>
            </a:r>
            <a:r>
              <a:rPr lang="fi-FI" sz="1600" dirty="0">
                <a:cs typeface="Arial" panose="020B0604020202020204" pitchFamily="34" charset="0"/>
              </a:rPr>
              <a:t> for</a:t>
            </a:r>
          </a:p>
          <a:p>
            <a:pPr marL="742950" lvl="1" indent="-285750">
              <a:lnSpc>
                <a:spcPct val="113000"/>
              </a:lnSpc>
              <a:spcBef>
                <a:spcPts val="600"/>
              </a:spcBef>
              <a:buFont typeface="Wingdings" panose="05000000000000000000" pitchFamily="2" charset="2"/>
              <a:buChar char="ü"/>
            </a:pPr>
            <a:r>
              <a:rPr lang="fi-FI" sz="1400" b="1" baseline="30000" dirty="0">
                <a:solidFill>
                  <a:srgbClr val="0070C0"/>
                </a:solidFill>
                <a:cs typeface="Arial" panose="020B0604020202020204" pitchFamily="34" charset="0"/>
              </a:rPr>
              <a:t>13</a:t>
            </a:r>
            <a:r>
              <a:rPr lang="fi-FI" sz="1400" b="1" dirty="0">
                <a:solidFill>
                  <a:srgbClr val="0070C0"/>
                </a:solidFill>
                <a:cs typeface="Arial" panose="020B0604020202020204" pitchFamily="34" charset="0"/>
              </a:rPr>
              <a:t>C deposition </a:t>
            </a:r>
            <a:r>
              <a:rPr lang="fi-FI" sz="1400" dirty="0">
                <a:cs typeface="Arial" panose="020B0604020202020204" pitchFamily="34" charset="0"/>
              </a:rPr>
              <a:t>in </a:t>
            </a:r>
            <a:r>
              <a:rPr lang="fi-FI" sz="1400" dirty="0" err="1">
                <a:cs typeface="Arial" panose="020B0604020202020204" pitchFamily="34" charset="0"/>
              </a:rPr>
              <a:t>forward</a:t>
            </a:r>
            <a:r>
              <a:rPr lang="fi-FI" sz="1400" dirty="0">
                <a:cs typeface="Arial" panose="020B0604020202020204" pitchFamily="34" charset="0"/>
              </a:rPr>
              <a:t> vs. </a:t>
            </a:r>
            <a:r>
              <a:rPr lang="fi-FI" sz="1400" dirty="0" err="1">
                <a:cs typeface="Arial" panose="020B0604020202020204" pitchFamily="34" charset="0"/>
              </a:rPr>
              <a:t>reversed</a:t>
            </a:r>
            <a:r>
              <a:rPr lang="fi-FI" sz="1400" dirty="0">
                <a:cs typeface="Arial" panose="020B0604020202020204" pitchFamily="34" charset="0"/>
              </a:rPr>
              <a:t> </a:t>
            </a:r>
            <a:r>
              <a:rPr lang="fi-FI" sz="1400" dirty="0" err="1">
                <a:cs typeface="Arial" panose="020B0604020202020204" pitchFamily="34" charset="0"/>
              </a:rPr>
              <a:t>magnetic</a:t>
            </a:r>
            <a:r>
              <a:rPr lang="fi-FI" sz="1400" dirty="0">
                <a:cs typeface="Arial" panose="020B0604020202020204" pitchFamily="34" charset="0"/>
              </a:rPr>
              <a:t> </a:t>
            </a:r>
            <a:r>
              <a:rPr lang="fi-FI" sz="1400" dirty="0" err="1">
                <a:cs typeface="Arial" panose="020B0604020202020204" pitchFamily="34" charset="0"/>
              </a:rPr>
              <a:t>field</a:t>
            </a:r>
            <a:r>
              <a:rPr lang="fi-FI" sz="1400" dirty="0">
                <a:cs typeface="Arial" panose="020B0604020202020204" pitchFamily="34" charset="0"/>
              </a:rPr>
              <a:t> </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benchmarking</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modelling</a:t>
            </a:r>
            <a:endParaRPr lang="fi-FI" sz="1400" dirty="0">
              <a:cs typeface="Arial" panose="020B0604020202020204" pitchFamily="34" charset="0"/>
              <a:sym typeface="Wingdings" panose="05000000000000000000" pitchFamily="2" charset="2"/>
            </a:endParaRPr>
          </a:p>
          <a:p>
            <a:pPr marL="742950" lvl="1" indent="-285750">
              <a:lnSpc>
                <a:spcPct val="113000"/>
              </a:lnSpc>
              <a:spcBef>
                <a:spcPts val="600"/>
              </a:spcBef>
              <a:buFont typeface="Wingdings" panose="05000000000000000000" pitchFamily="2" charset="2"/>
              <a:buChar char="ü"/>
            </a:pPr>
            <a:r>
              <a:rPr lang="fi-FI" sz="1400" dirty="0" err="1">
                <a:cs typeface="Arial" panose="020B0604020202020204" pitchFamily="34" charset="0"/>
              </a:rPr>
              <a:t>Properties</a:t>
            </a:r>
            <a:r>
              <a:rPr lang="fi-FI" sz="1400" dirty="0">
                <a:cs typeface="Arial" panose="020B0604020202020204" pitchFamily="34" charset="0"/>
              </a:rPr>
              <a:t> (</a:t>
            </a:r>
            <a:r>
              <a:rPr lang="fi-FI" sz="1400" dirty="0" err="1">
                <a:cs typeface="Arial" panose="020B0604020202020204" pitchFamily="34" charset="0"/>
              </a:rPr>
              <a:t>thickness</a:t>
            </a:r>
            <a:r>
              <a:rPr lang="fi-FI" sz="1400" dirty="0">
                <a:cs typeface="Arial" panose="020B0604020202020204" pitchFamily="34" charset="0"/>
              </a:rPr>
              <a:t>, </a:t>
            </a:r>
            <a:r>
              <a:rPr lang="fi-FI" sz="1400" dirty="0" err="1">
                <a:cs typeface="Arial" panose="020B0604020202020204" pitchFamily="34" charset="0"/>
              </a:rPr>
              <a:t>homogeneity</a:t>
            </a:r>
            <a:r>
              <a:rPr lang="fi-FI" sz="1400" dirty="0">
                <a:cs typeface="Arial" panose="020B0604020202020204" pitchFamily="34" charset="0"/>
              </a:rPr>
              <a:t>, composition,…) of </a:t>
            </a:r>
            <a:r>
              <a:rPr lang="fi-FI" sz="1400" b="1" dirty="0" err="1">
                <a:solidFill>
                  <a:srgbClr val="0070C0"/>
                </a:solidFill>
                <a:cs typeface="Arial" panose="020B0604020202020204" pitchFamily="34" charset="0"/>
              </a:rPr>
              <a:t>boronization</a:t>
            </a:r>
            <a:r>
              <a:rPr lang="fi-FI" sz="1400" b="1" dirty="0">
                <a:solidFill>
                  <a:srgbClr val="0070C0"/>
                </a:solidFill>
                <a:cs typeface="Arial" panose="020B0604020202020204" pitchFamily="34" charset="0"/>
              </a:rPr>
              <a:t> </a:t>
            </a:r>
            <a:r>
              <a:rPr lang="fi-FI" sz="1400" b="1" dirty="0" err="1">
                <a:solidFill>
                  <a:srgbClr val="0070C0"/>
                </a:solidFill>
                <a:cs typeface="Arial" panose="020B0604020202020204" pitchFamily="34" charset="0"/>
              </a:rPr>
              <a:t>layers</a:t>
            </a:r>
            <a:r>
              <a:rPr lang="fi-FI" sz="1400" b="1" dirty="0">
                <a:solidFill>
                  <a:srgbClr val="0070C0"/>
                </a:solidFill>
                <a:cs typeface="Arial" panose="020B0604020202020204" pitchFamily="34" charset="0"/>
              </a:rPr>
              <a:t> and </a:t>
            </a:r>
            <a:r>
              <a:rPr lang="fi-FI" sz="1400" b="1" dirty="0" err="1">
                <a:solidFill>
                  <a:srgbClr val="0070C0"/>
                </a:solidFill>
                <a:cs typeface="Arial" panose="020B0604020202020204" pitchFamily="34" charset="0"/>
              </a:rPr>
              <a:t>sticking</a:t>
            </a:r>
            <a:r>
              <a:rPr lang="fi-FI" sz="1400" b="1" dirty="0">
                <a:solidFill>
                  <a:srgbClr val="0070C0"/>
                </a:solidFill>
                <a:cs typeface="Arial" panose="020B0604020202020204" pitchFamily="34" charset="0"/>
              </a:rPr>
              <a:t> of B </a:t>
            </a:r>
            <a:r>
              <a:rPr lang="fi-FI" sz="1400" b="1" dirty="0" err="1">
                <a:solidFill>
                  <a:srgbClr val="0070C0"/>
                </a:solidFill>
                <a:cs typeface="Arial" panose="020B0604020202020204" pitchFamily="34" charset="0"/>
              </a:rPr>
              <a:t>radicals</a:t>
            </a:r>
            <a:endParaRPr lang="fi-FI" sz="1400" b="1" dirty="0">
              <a:solidFill>
                <a:srgbClr val="0070C0"/>
              </a:solidFill>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400" dirty="0">
                <a:cs typeface="Arial" panose="020B0604020202020204" pitchFamily="34" charset="0"/>
              </a:rPr>
              <a:t>General </a:t>
            </a:r>
            <a:r>
              <a:rPr lang="fi-FI" sz="1400" dirty="0" err="1">
                <a:cs typeface="Arial" panose="020B0604020202020204" pitchFamily="34" charset="0"/>
              </a:rPr>
              <a:t>characterization</a:t>
            </a:r>
            <a:r>
              <a:rPr lang="fi-FI" sz="1400" dirty="0">
                <a:cs typeface="Arial" panose="020B0604020202020204" pitchFamily="34" charset="0"/>
              </a:rPr>
              <a:t> of </a:t>
            </a:r>
            <a:r>
              <a:rPr lang="fi-FI" sz="1400" b="1" dirty="0" err="1">
                <a:solidFill>
                  <a:srgbClr val="0070C0"/>
                </a:solidFill>
                <a:cs typeface="Arial" panose="020B0604020202020204" pitchFamily="34" charset="0"/>
              </a:rPr>
              <a:t>deposits</a:t>
            </a:r>
            <a:r>
              <a:rPr lang="fi-FI" sz="1400" b="1" dirty="0">
                <a:solidFill>
                  <a:srgbClr val="0070C0"/>
                </a:solidFill>
                <a:cs typeface="Arial" panose="020B0604020202020204" pitchFamily="34" charset="0"/>
              </a:rPr>
              <a:t> on </a:t>
            </a:r>
            <a:r>
              <a:rPr lang="fi-FI" sz="1400" b="1" dirty="0" err="1">
                <a:solidFill>
                  <a:srgbClr val="0070C0"/>
                </a:solidFill>
                <a:cs typeface="Arial" panose="020B0604020202020204" pitchFamily="34" charset="0"/>
              </a:rPr>
              <a:t>wall</a:t>
            </a:r>
            <a:r>
              <a:rPr lang="fi-FI" sz="1400" b="1" dirty="0">
                <a:solidFill>
                  <a:srgbClr val="0070C0"/>
                </a:solidFill>
                <a:cs typeface="Arial" panose="020B0604020202020204" pitchFamily="34" charset="0"/>
              </a:rPr>
              <a:t> (</a:t>
            </a:r>
            <a:r>
              <a:rPr lang="fi-FI" sz="1400" b="1" dirty="0" err="1">
                <a:solidFill>
                  <a:srgbClr val="0070C0"/>
                </a:solidFill>
                <a:cs typeface="Arial" panose="020B0604020202020204" pitchFamily="34" charset="0"/>
              </a:rPr>
              <a:t>baffle</a:t>
            </a:r>
            <a:r>
              <a:rPr lang="fi-FI" sz="1400" b="1" dirty="0">
                <a:solidFill>
                  <a:srgbClr val="0070C0"/>
                </a:solidFill>
                <a:cs typeface="Arial" panose="020B0604020202020204" pitchFamily="34" charset="0"/>
              </a:rPr>
              <a:t>) </a:t>
            </a:r>
            <a:r>
              <a:rPr lang="fi-FI" sz="1400" b="1" dirty="0" err="1">
                <a:solidFill>
                  <a:srgbClr val="0070C0"/>
                </a:solidFill>
                <a:cs typeface="Arial" panose="020B0604020202020204" pitchFamily="34" charset="0"/>
              </a:rPr>
              <a:t>tiles</a:t>
            </a:r>
            <a:r>
              <a:rPr lang="fi-FI" sz="1400" b="1" dirty="0">
                <a:solidFill>
                  <a:srgbClr val="0070C0"/>
                </a:solidFill>
                <a:cs typeface="Arial" panose="020B0604020202020204" pitchFamily="34" charset="0"/>
              </a:rPr>
              <a:t> </a:t>
            </a:r>
            <a:r>
              <a:rPr lang="fi-FI" sz="1400" dirty="0" err="1">
                <a:cs typeface="Arial" panose="020B0604020202020204" pitchFamily="34" charset="0"/>
              </a:rPr>
              <a:t>after</a:t>
            </a:r>
            <a:r>
              <a:rPr lang="fi-FI" sz="1400" dirty="0">
                <a:cs typeface="Arial" panose="020B0604020202020204" pitchFamily="34" charset="0"/>
              </a:rPr>
              <a:t> </a:t>
            </a:r>
            <a:r>
              <a:rPr lang="fi-FI" sz="1400" dirty="0" err="1">
                <a:cs typeface="Arial" panose="020B0604020202020204" pitchFamily="34" charset="0"/>
              </a:rPr>
              <a:t>each</a:t>
            </a:r>
            <a:r>
              <a:rPr lang="fi-FI" sz="1400" dirty="0">
                <a:cs typeface="Arial" panose="020B0604020202020204" pitchFamily="34" charset="0"/>
              </a:rPr>
              <a:t> </a:t>
            </a:r>
            <a:r>
              <a:rPr lang="fi-FI" sz="1400" dirty="0" err="1">
                <a:cs typeface="Arial" panose="020B0604020202020204" pitchFamily="34" charset="0"/>
              </a:rPr>
              <a:t>campaign</a:t>
            </a:r>
            <a:r>
              <a:rPr lang="fi-FI" sz="1400" dirty="0">
                <a:cs typeface="Arial" panose="020B0604020202020204" pitchFamily="34" charset="0"/>
              </a:rPr>
              <a:t> </a:t>
            </a:r>
            <a:r>
              <a:rPr lang="fi-FI" sz="1400" dirty="0" err="1">
                <a:cs typeface="Arial" panose="020B0604020202020204" pitchFamily="34" charset="0"/>
              </a:rPr>
              <a:t>phase</a:t>
            </a:r>
            <a:r>
              <a:rPr lang="fi-FI" sz="1400" dirty="0">
                <a:cs typeface="Arial" panose="020B0604020202020204" pitchFamily="34" charset="0"/>
              </a:rPr>
              <a:t> (OP 2.2, OP 2.3)</a:t>
            </a:r>
          </a:p>
          <a:p>
            <a:pPr marL="285750" indent="-285750">
              <a:lnSpc>
                <a:spcPct val="113000"/>
              </a:lnSpc>
              <a:spcBef>
                <a:spcPts val="600"/>
              </a:spcBef>
              <a:buFont typeface="Wingdings" panose="05000000000000000000" pitchFamily="2" charset="2"/>
              <a:buChar char="§"/>
            </a:pPr>
            <a:r>
              <a:rPr lang="fi-FI" sz="1600" dirty="0" err="1">
                <a:cs typeface="Arial" panose="020B0604020202020204" pitchFamily="34" charset="0"/>
              </a:rPr>
              <a:t>Additional</a:t>
            </a:r>
            <a:r>
              <a:rPr lang="fi-FI" sz="1600" dirty="0">
                <a:cs typeface="Arial" panose="020B0604020202020204" pitchFamily="34" charset="0"/>
              </a:rPr>
              <a:t> </a:t>
            </a:r>
            <a:r>
              <a:rPr lang="fi-FI" sz="1600" dirty="0" err="1">
                <a:cs typeface="Arial" panose="020B0604020202020204" pitchFamily="34" charset="0"/>
              </a:rPr>
              <a:t>samples</a:t>
            </a:r>
            <a:r>
              <a:rPr lang="fi-FI" sz="1600" dirty="0">
                <a:cs typeface="Arial" panose="020B0604020202020204" pitchFamily="34" charset="0"/>
              </a:rPr>
              <a:t> </a:t>
            </a:r>
            <a:r>
              <a:rPr lang="fi-FI" sz="1600" dirty="0" err="1">
                <a:cs typeface="Arial" panose="020B0604020202020204" pitchFamily="34" charset="0"/>
              </a:rPr>
              <a:t>becoming</a:t>
            </a:r>
            <a:r>
              <a:rPr lang="fi-FI" sz="1600" dirty="0">
                <a:cs typeface="Arial" panose="020B0604020202020204" pitchFamily="34" charset="0"/>
              </a:rPr>
              <a:t> </a:t>
            </a:r>
            <a:r>
              <a:rPr lang="fi-FI" sz="1600" dirty="0" err="1">
                <a:cs typeface="Arial" panose="020B0604020202020204" pitchFamily="34" charset="0"/>
              </a:rPr>
              <a:t>available</a:t>
            </a:r>
            <a:r>
              <a:rPr lang="fi-FI" sz="1600" dirty="0">
                <a:cs typeface="Arial" panose="020B0604020202020204" pitchFamily="34" charset="0"/>
              </a:rPr>
              <a:t> for </a:t>
            </a:r>
            <a:r>
              <a:rPr lang="fi-FI" sz="1600" dirty="0" err="1">
                <a:cs typeface="Arial" panose="020B0604020202020204" pitchFamily="34" charset="0"/>
              </a:rPr>
              <a:t>analyses</a:t>
            </a:r>
            <a:r>
              <a:rPr lang="fi-FI" sz="1600" dirty="0">
                <a:cs typeface="Arial" panose="020B0604020202020204" pitchFamily="34" charset="0"/>
              </a:rPr>
              <a:t> </a:t>
            </a:r>
            <a:r>
              <a:rPr lang="fi-FI" sz="1600" dirty="0" err="1">
                <a:cs typeface="Arial" panose="020B0604020202020204" pitchFamily="34" charset="0"/>
              </a:rPr>
              <a:t>after</a:t>
            </a:r>
            <a:r>
              <a:rPr lang="fi-FI" sz="1600" dirty="0">
                <a:cs typeface="Arial" panose="020B0604020202020204" pitchFamily="34" charset="0"/>
              </a:rPr>
              <a:t> </a:t>
            </a:r>
            <a:r>
              <a:rPr lang="fi-FI" sz="1600" dirty="0" err="1">
                <a:cs typeface="Arial" panose="020B0604020202020204" pitchFamily="34" charset="0"/>
              </a:rPr>
              <a:t>the</a:t>
            </a:r>
            <a:r>
              <a:rPr lang="fi-FI" sz="1600" dirty="0">
                <a:cs typeface="Arial" panose="020B0604020202020204" pitchFamily="34" charset="0"/>
              </a:rPr>
              <a:t> AUG, WEST, </a:t>
            </a:r>
            <a:r>
              <a:rPr lang="fi-FI" sz="1600" dirty="0" err="1">
                <a:cs typeface="Arial" panose="020B0604020202020204" pitchFamily="34" charset="0"/>
              </a:rPr>
              <a:t>or</a:t>
            </a:r>
            <a:r>
              <a:rPr lang="fi-FI" sz="1600" dirty="0">
                <a:cs typeface="Arial" panose="020B0604020202020204" pitchFamily="34" charset="0"/>
              </a:rPr>
              <a:t> W7-X </a:t>
            </a:r>
            <a:r>
              <a:rPr lang="fi-FI" sz="1600" dirty="0" err="1">
                <a:cs typeface="Arial" panose="020B0604020202020204" pitchFamily="34" charset="0"/>
              </a:rPr>
              <a:t>campaigns</a:t>
            </a:r>
            <a:r>
              <a:rPr lang="fi-FI" sz="1600" dirty="0">
                <a:cs typeface="Arial" panose="020B0604020202020204" pitchFamily="34" charset="0"/>
              </a:rPr>
              <a:t> – </a:t>
            </a:r>
            <a:r>
              <a:rPr lang="fi-FI" sz="1600" b="1" dirty="0" err="1">
                <a:solidFill>
                  <a:srgbClr val="00B050"/>
                </a:solidFill>
                <a:cs typeface="Arial" panose="020B0604020202020204" pitchFamily="34" charset="0"/>
              </a:rPr>
              <a:t>prefer</a:t>
            </a:r>
            <a:r>
              <a:rPr lang="fi-FI" sz="1600" b="1" dirty="0">
                <a:solidFill>
                  <a:srgbClr val="00B050"/>
                </a:solidFill>
                <a:cs typeface="Arial" panose="020B0604020202020204" pitchFamily="34" charset="0"/>
              </a:rPr>
              <a:t> non-</a:t>
            </a:r>
            <a:r>
              <a:rPr lang="fi-FI" sz="1600" b="1" dirty="0" err="1">
                <a:solidFill>
                  <a:srgbClr val="00B050"/>
                </a:solidFill>
                <a:cs typeface="Arial" panose="020B0604020202020204" pitchFamily="34" charset="0"/>
              </a:rPr>
              <a:t>destructive</a:t>
            </a:r>
            <a:r>
              <a:rPr lang="fi-FI" sz="1600" b="1" dirty="0">
                <a:solidFill>
                  <a:srgbClr val="00B050"/>
                </a:solidFill>
                <a:cs typeface="Arial" panose="020B0604020202020204" pitchFamily="34" charset="0"/>
              </a:rPr>
              <a:t> </a:t>
            </a:r>
            <a:r>
              <a:rPr lang="fi-FI" sz="1600" b="1" dirty="0" err="1">
                <a:solidFill>
                  <a:srgbClr val="00B050"/>
                </a:solidFill>
                <a:cs typeface="Arial" panose="020B0604020202020204" pitchFamily="34" charset="0"/>
              </a:rPr>
              <a:t>measurements</a:t>
            </a:r>
            <a:endParaRPr lang="fi-FI" sz="1600" b="1" dirty="0">
              <a:solidFill>
                <a:srgbClr val="00B050"/>
              </a:solidFill>
              <a:cs typeface="Arial" panose="020B0604020202020204" pitchFamily="34" charset="0"/>
            </a:endParaRPr>
          </a:p>
        </p:txBody>
      </p:sp>
    </p:spTree>
    <p:extLst>
      <p:ext uri="{BB962C8B-B14F-4D97-AF65-F5344CB8AC3E}">
        <p14:creationId xmlns:p14="http://schemas.microsoft.com/office/powerpoint/2010/main" val="600648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855AF9B-F074-65BE-658B-F7A49A740523}"/>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F149C69A-02FC-61BF-5161-B1B95D3BA8E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11</a:t>
            </a:fld>
            <a:endParaRPr lang="en-GB">
              <a:solidFill>
                <a:prstClr val="white"/>
              </a:solidFill>
            </a:endParaRPr>
          </a:p>
        </p:txBody>
      </p:sp>
      <p:sp>
        <p:nvSpPr>
          <p:cNvPr id="5" name="Title 1">
            <a:extLst>
              <a:ext uri="{FF2B5EF4-FFF2-40B4-BE49-F238E27FC236}">
                <a16:creationId xmlns:a16="http://schemas.microsoft.com/office/drawing/2014/main" id="{6033173C-6385-B1FD-FCCC-B1E995239278}"/>
              </a:ext>
            </a:extLst>
          </p:cNvPr>
          <p:cNvSpPr>
            <a:spLocks noGrp="1"/>
          </p:cNvSpPr>
          <p:nvPr>
            <p:ph type="title"/>
          </p:nvPr>
        </p:nvSpPr>
        <p:spPr>
          <a:xfrm>
            <a:off x="983432" y="192515"/>
            <a:ext cx="9451776" cy="457200"/>
          </a:xfrm>
        </p:spPr>
        <p:txBody>
          <a:bodyPr/>
          <a:lstStyle/>
          <a:p>
            <a:r>
              <a:rPr lang="fi-FI" dirty="0" err="1"/>
              <a:t>Huge</a:t>
            </a:r>
            <a:r>
              <a:rPr lang="fi-FI" dirty="0"/>
              <a:t> </a:t>
            </a:r>
            <a:r>
              <a:rPr lang="fi-FI" dirty="0" err="1"/>
              <a:t>number</a:t>
            </a:r>
            <a:r>
              <a:rPr lang="fi-FI" dirty="0"/>
              <a:t> of WEST </a:t>
            </a:r>
            <a:r>
              <a:rPr lang="fi-FI" dirty="0" err="1"/>
              <a:t>boronization</a:t>
            </a:r>
            <a:r>
              <a:rPr lang="fi-FI" dirty="0"/>
              <a:t> </a:t>
            </a:r>
            <a:r>
              <a:rPr lang="fi-FI" dirty="0" err="1"/>
              <a:t>samples</a:t>
            </a:r>
            <a:r>
              <a:rPr lang="fi-FI" dirty="0"/>
              <a:t> </a:t>
            </a:r>
            <a:r>
              <a:rPr lang="fi-FI" dirty="0" err="1"/>
              <a:t>requires</a:t>
            </a:r>
            <a:r>
              <a:rPr lang="fi-FI" dirty="0"/>
              <a:t> </a:t>
            </a:r>
            <a:r>
              <a:rPr lang="fi-FI" dirty="0" err="1"/>
              <a:t>coordinated</a:t>
            </a:r>
            <a:r>
              <a:rPr lang="fi-FI" dirty="0"/>
              <a:t> </a:t>
            </a:r>
            <a:r>
              <a:rPr lang="fi-FI" dirty="0" err="1"/>
              <a:t>analyses</a:t>
            </a:r>
            <a:r>
              <a:rPr lang="fi-FI" dirty="0"/>
              <a:t> </a:t>
            </a:r>
            <a:r>
              <a:rPr lang="fi-FI" dirty="0" err="1"/>
              <a:t>programme</a:t>
            </a:r>
            <a:endParaRPr lang="fi-FI" dirty="0"/>
          </a:p>
        </p:txBody>
      </p:sp>
      <p:sp>
        <p:nvSpPr>
          <p:cNvPr id="6" name="TextBox 5">
            <a:extLst>
              <a:ext uri="{FF2B5EF4-FFF2-40B4-BE49-F238E27FC236}">
                <a16:creationId xmlns:a16="http://schemas.microsoft.com/office/drawing/2014/main" id="{DE91116C-4A22-C19B-4689-EDE6792B1E5A}"/>
              </a:ext>
            </a:extLst>
          </p:cNvPr>
          <p:cNvSpPr txBox="1"/>
          <p:nvPr/>
        </p:nvSpPr>
        <p:spPr bwMode="auto">
          <a:xfrm>
            <a:off x="509156" y="1246909"/>
            <a:ext cx="11232572" cy="2308324"/>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Calibri" panose="020F0502020204030204" pitchFamily="34" charset="0"/>
                <a:ea typeface="Aptos" panose="020B0004020202020204" pitchFamily="34" charset="0"/>
              </a:rPr>
              <a:t>In total there are about </a:t>
            </a:r>
            <a:r>
              <a:rPr lang="en-US" sz="1800" b="1" dirty="0">
                <a:solidFill>
                  <a:srgbClr val="0070C0"/>
                </a:solidFill>
                <a:effectLst/>
                <a:latin typeface="Calibri" panose="020F0502020204030204" pitchFamily="34" charset="0"/>
                <a:ea typeface="Aptos" panose="020B0004020202020204" pitchFamily="34" charset="0"/>
              </a:rPr>
              <a:t>40 samples (20 on 316L steel / 20 on W) to be characterized </a:t>
            </a:r>
            <a:r>
              <a:rPr lang="en-US" sz="1800" dirty="0">
                <a:effectLst/>
                <a:latin typeface="Calibri" panose="020F0502020204030204" pitchFamily="34" charset="0"/>
                <a:ea typeface="Aptos" panose="020B0004020202020204" pitchFamily="34" charset="0"/>
              </a:rPr>
              <a:t>to check the efficiency of non-uniform </a:t>
            </a:r>
            <a:r>
              <a:rPr lang="en-US" sz="1800" dirty="0" err="1">
                <a:effectLst/>
                <a:latin typeface="Calibri" panose="020F0502020204030204" pitchFamily="34" charset="0"/>
                <a:ea typeface="Aptos" panose="020B0004020202020204" pitchFamily="34" charset="0"/>
              </a:rPr>
              <a:t>boronization</a:t>
            </a:r>
            <a:r>
              <a:rPr lang="en-US" sz="1800" dirty="0">
                <a:effectLst/>
                <a:latin typeface="Calibri" panose="020F0502020204030204" pitchFamily="34" charset="0"/>
                <a:ea typeface="Aptos" panose="020B0004020202020204" pitchFamily="34" charset="0"/>
              </a:rPr>
              <a:t> on WEST</a:t>
            </a:r>
          </a:p>
          <a:p>
            <a:pPr marL="285750" indent="-285750">
              <a:buFont typeface="Arial" panose="020B0604020202020204" pitchFamily="34" charset="0"/>
              <a:buChar char="•"/>
            </a:pPr>
            <a:r>
              <a:rPr lang="en-US" sz="1800" dirty="0">
                <a:effectLst/>
                <a:latin typeface="Calibri" panose="020F0502020204030204" pitchFamily="34" charset="0"/>
                <a:ea typeface="Aptos" panose="020B0004020202020204" pitchFamily="34" charset="0"/>
              </a:rPr>
              <a:t>40 more samples might follow if a uniform </a:t>
            </a:r>
            <a:r>
              <a:rPr lang="en-US" sz="1800" dirty="0" err="1">
                <a:effectLst/>
                <a:latin typeface="Calibri" panose="020F0502020204030204" pitchFamily="34" charset="0"/>
                <a:ea typeface="Aptos" panose="020B0004020202020204" pitchFamily="34" charset="0"/>
              </a:rPr>
              <a:t>boronization</a:t>
            </a:r>
            <a:r>
              <a:rPr lang="en-US" sz="1800" dirty="0">
                <a:effectLst/>
                <a:latin typeface="Calibri" panose="020F0502020204030204" pitchFamily="34" charset="0"/>
                <a:ea typeface="Aptos" panose="020B0004020202020204" pitchFamily="34" charset="0"/>
              </a:rPr>
              <a:t> is carried out at the end of C11 (</a:t>
            </a:r>
            <a:r>
              <a:rPr lang="en-US" dirty="0">
                <a:latin typeface="Calibri" panose="020F0502020204030204" pitchFamily="34" charset="0"/>
                <a:ea typeface="Aptos" panose="020B0004020202020204" pitchFamily="34" charset="0"/>
              </a:rPr>
              <a:t>A</a:t>
            </a:r>
            <a:r>
              <a:rPr lang="en-US" sz="1800" dirty="0">
                <a:effectLst/>
                <a:latin typeface="Calibri" panose="020F0502020204030204" pitchFamily="34" charset="0"/>
                <a:ea typeface="Aptos" panose="020B0004020202020204" pitchFamily="34" charset="0"/>
              </a:rPr>
              <a:t>pril 2025)</a:t>
            </a:r>
          </a:p>
          <a:p>
            <a:r>
              <a:rPr lang="en-US" sz="1800" dirty="0">
                <a:effectLst/>
                <a:latin typeface="Calibri" panose="020F0502020204030204" pitchFamily="34" charset="0"/>
                <a:ea typeface="Aptos" panose="020B0004020202020204" pitchFamily="34" charset="0"/>
              </a:rPr>
              <a:t> </a:t>
            </a:r>
            <a:endParaRPr lang="fi-FI" sz="1800" dirty="0">
              <a:effectLst/>
              <a:latin typeface="Times New Roman" panose="02020603050405020304" pitchFamily="18" charset="0"/>
              <a:ea typeface="Aptos" panose="020B0004020202020204" pitchFamily="34" charset="0"/>
            </a:endParaRPr>
          </a:p>
          <a:p>
            <a:r>
              <a:rPr lang="en-US" sz="1800" b="1" dirty="0">
                <a:solidFill>
                  <a:srgbClr val="00B050"/>
                </a:solidFill>
                <a:effectLst/>
                <a:latin typeface="Calibri" panose="020F0502020204030204" pitchFamily="34" charset="0"/>
                <a:ea typeface="Aptos" panose="020B0004020202020204" pitchFamily="34" charset="0"/>
              </a:rPr>
              <a:t>Possible analysis </a:t>
            </a:r>
            <a:r>
              <a:rPr lang="en-US" sz="1800" b="1" dirty="0" err="1">
                <a:solidFill>
                  <a:srgbClr val="00B050"/>
                </a:solidFill>
                <a:effectLst/>
                <a:latin typeface="Calibri" panose="020F0502020204030204" pitchFamily="34" charset="0"/>
                <a:ea typeface="Aptos" panose="020B0004020202020204" pitchFamily="34" charset="0"/>
              </a:rPr>
              <a:t>programme</a:t>
            </a:r>
            <a:r>
              <a:rPr lang="en-US" sz="1800" b="1" dirty="0">
                <a:solidFill>
                  <a:srgbClr val="00B050"/>
                </a:solidFill>
                <a:effectLst/>
                <a:latin typeface="Calibri" panose="020F0502020204030204" pitchFamily="34" charset="0"/>
                <a:ea typeface="Aptos" panose="020B0004020202020204" pitchFamily="34" charset="0"/>
              </a:rPr>
              <a:t> – mainly under SP B.3:</a:t>
            </a:r>
          </a:p>
          <a:p>
            <a:pPr marL="285750" indent="-285750">
              <a:buFont typeface="Arial" panose="020B0604020202020204" pitchFamily="34" charset="0"/>
              <a:buChar char="•"/>
            </a:pPr>
            <a:r>
              <a:rPr lang="en-US" sz="1800" dirty="0">
                <a:effectLst/>
                <a:latin typeface="Calibri" panose="020F0502020204030204" pitchFamily="34" charset="0"/>
                <a:ea typeface="Aptos" panose="020B0004020202020204" pitchFamily="34" charset="0"/>
              </a:rPr>
              <a:t>Split the samples into 3 batches, aim at r</a:t>
            </a:r>
            <a:r>
              <a:rPr lang="en-US" sz="1800" dirty="0">
                <a:effectLst/>
                <a:ea typeface="Aptos" panose="020B0004020202020204" pitchFamily="34" charset="0"/>
              </a:rPr>
              <a:t>epresentative sets consisting of 10-15 samples each </a:t>
            </a:r>
          </a:p>
          <a:p>
            <a:pPr marL="285750" indent="-285750">
              <a:buFont typeface="Arial" panose="020B0604020202020204" pitchFamily="34" charset="0"/>
              <a:buChar char="•"/>
            </a:pPr>
            <a:r>
              <a:rPr lang="en-US" sz="1800" dirty="0">
                <a:effectLst/>
                <a:ea typeface="Aptos" panose="020B0004020202020204" pitchFamily="34" charset="0"/>
              </a:rPr>
              <a:t>IBA + microscopy for each of them + SIMS and XPS in the end</a:t>
            </a:r>
          </a:p>
          <a:p>
            <a:pPr marL="285750" indent="-285750">
              <a:buFont typeface="Arial" panose="020B0604020202020204" pitchFamily="34" charset="0"/>
              <a:buChar char="•"/>
            </a:pPr>
            <a:r>
              <a:rPr lang="en-US" sz="1800" dirty="0">
                <a:effectLst/>
                <a:ea typeface="Aptos" panose="020B0004020202020204" pitchFamily="34" charset="0"/>
              </a:rPr>
              <a:t>Measurements should be performed at regular intervals (2-3 times) before sending them forward in the chain</a:t>
            </a:r>
            <a:endParaRPr lang="fi-FI" sz="1800" dirty="0">
              <a:effectLst/>
              <a:ea typeface="Aptos" panose="020B0004020202020204" pitchFamily="34" charset="0"/>
            </a:endParaRPr>
          </a:p>
        </p:txBody>
      </p:sp>
      <p:pic>
        <p:nvPicPr>
          <p:cNvPr id="7" name="Image 5">
            <a:extLst>
              <a:ext uri="{FF2B5EF4-FFF2-40B4-BE49-F238E27FC236}">
                <a16:creationId xmlns:a16="http://schemas.microsoft.com/office/drawing/2014/main" id="{AD76A963-99BE-D2B6-B795-CAE8E9DAD2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533" t="23529" r="7566" b="19367"/>
          <a:stretch/>
        </p:blipFill>
        <p:spPr>
          <a:xfrm>
            <a:off x="7335882" y="3764144"/>
            <a:ext cx="4637486" cy="2582714"/>
          </a:xfrm>
          <a:prstGeom prst="rect">
            <a:avLst/>
          </a:prstGeom>
        </p:spPr>
      </p:pic>
      <p:sp>
        <p:nvSpPr>
          <p:cNvPr id="8" name="TextBox 7">
            <a:extLst>
              <a:ext uri="{FF2B5EF4-FFF2-40B4-BE49-F238E27FC236}">
                <a16:creationId xmlns:a16="http://schemas.microsoft.com/office/drawing/2014/main" id="{657B6576-AC6E-2DC8-698A-B3933969B06F}"/>
              </a:ext>
            </a:extLst>
          </p:cNvPr>
          <p:cNvSpPr txBox="1"/>
          <p:nvPr/>
        </p:nvSpPr>
        <p:spPr bwMode="auto">
          <a:xfrm>
            <a:off x="509156" y="3768986"/>
            <a:ext cx="6418745" cy="2308324"/>
          </a:xfrm>
          <a:prstGeom prst="rect">
            <a:avLst/>
          </a:prstGeom>
          <a:noFill/>
        </p:spPr>
        <p:txBody>
          <a:bodyPr wrap="none" rtlCol="0">
            <a:spAutoFit/>
          </a:bodyPr>
          <a:lstStyle/>
          <a:p>
            <a:r>
              <a:rPr lang="fi-FI" b="1" dirty="0" err="1"/>
              <a:t>Candidates</a:t>
            </a:r>
            <a:r>
              <a:rPr lang="fi-FI" b="1" dirty="0"/>
              <a:t>:</a:t>
            </a:r>
          </a:p>
          <a:p>
            <a:pPr marL="285750" indent="-285750">
              <a:buFont typeface="Arial" panose="020B0604020202020204" pitchFamily="34" charset="0"/>
              <a:buChar char="•"/>
            </a:pPr>
            <a:r>
              <a:rPr lang="fi-FI" u="sng" dirty="0"/>
              <a:t>IBA</a:t>
            </a:r>
            <a:r>
              <a:rPr lang="fi-FI" dirty="0"/>
              <a:t>: MPG, NCSRD, VR, (JSI, RBI – </a:t>
            </a:r>
            <a:r>
              <a:rPr lang="fi-FI" dirty="0" err="1"/>
              <a:t>accelerator</a:t>
            </a:r>
            <a:r>
              <a:rPr lang="fi-FI" dirty="0"/>
              <a:t> </a:t>
            </a:r>
            <a:r>
              <a:rPr lang="fi-FI" dirty="0" err="1"/>
              <a:t>down</a:t>
            </a:r>
            <a:r>
              <a:rPr lang="fi-FI" dirty="0"/>
              <a:t> in </a:t>
            </a:r>
            <a:r>
              <a:rPr lang="fi-FI" dirty="0" err="1"/>
              <a:t>late</a:t>
            </a:r>
            <a:r>
              <a:rPr lang="fi-FI" dirty="0"/>
              <a:t> 2025)</a:t>
            </a:r>
          </a:p>
          <a:p>
            <a:pPr marL="285750" indent="-285750">
              <a:buFont typeface="Arial" panose="020B0604020202020204" pitchFamily="34" charset="0"/>
              <a:buChar char="•"/>
            </a:pPr>
            <a:r>
              <a:rPr lang="fi-FI" u="sng" dirty="0" err="1"/>
              <a:t>Microscopy</a:t>
            </a:r>
            <a:r>
              <a:rPr lang="fi-FI" dirty="0"/>
              <a:t>: CEA/AMU, MPG, IPPLM, FZJ</a:t>
            </a:r>
          </a:p>
          <a:p>
            <a:pPr marL="285750" indent="-285750">
              <a:buFont typeface="Arial" panose="020B0604020202020204" pitchFamily="34" charset="0"/>
              <a:buChar char="•"/>
            </a:pPr>
            <a:r>
              <a:rPr lang="fi-FI" u="sng" dirty="0"/>
              <a:t>SIMS</a:t>
            </a:r>
            <a:r>
              <a:rPr lang="fi-FI" dirty="0"/>
              <a:t>: VTT, CIEMAT</a:t>
            </a:r>
          </a:p>
          <a:p>
            <a:pPr marL="285750" indent="-285750">
              <a:buFont typeface="Arial" panose="020B0604020202020204" pitchFamily="34" charset="0"/>
              <a:buChar char="•"/>
            </a:pPr>
            <a:r>
              <a:rPr lang="fi-FI" u="sng" dirty="0"/>
              <a:t>XPS</a:t>
            </a:r>
            <a:r>
              <a:rPr lang="fi-FI" dirty="0"/>
              <a:t>: FZJ, VR, NCSRD, JSI</a:t>
            </a:r>
          </a:p>
          <a:p>
            <a:pPr marL="285750" indent="-285750">
              <a:buFont typeface="Arial" panose="020B0604020202020204" pitchFamily="34" charset="0"/>
              <a:buChar char="•"/>
            </a:pPr>
            <a:r>
              <a:rPr lang="fi-FI" u="sng" dirty="0"/>
              <a:t>TDS</a:t>
            </a:r>
            <a:r>
              <a:rPr lang="fi-FI" dirty="0"/>
              <a:t>: CEA/AMU</a:t>
            </a:r>
          </a:p>
          <a:p>
            <a:pPr marL="285750" indent="-285750">
              <a:buFont typeface="Arial" panose="020B0604020202020204" pitchFamily="34" charset="0"/>
              <a:buChar char="•"/>
            </a:pPr>
            <a:r>
              <a:rPr lang="fi-FI" u="sng" dirty="0" err="1"/>
              <a:t>Raman</a:t>
            </a:r>
            <a:r>
              <a:rPr lang="fi-FI" dirty="0"/>
              <a:t>: CEA/AMU</a:t>
            </a:r>
          </a:p>
          <a:p>
            <a:pPr marL="285750" indent="-285750">
              <a:buFont typeface="Arial" panose="020B0604020202020204" pitchFamily="34" charset="0"/>
              <a:buChar char="•"/>
            </a:pPr>
            <a:endParaRPr lang="fi-FI" dirty="0"/>
          </a:p>
        </p:txBody>
      </p:sp>
    </p:spTree>
    <p:extLst>
      <p:ext uri="{BB962C8B-B14F-4D97-AF65-F5344CB8AC3E}">
        <p14:creationId xmlns:p14="http://schemas.microsoft.com/office/powerpoint/2010/main" val="40691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9357439-0B92-6BB4-F711-99B88E7C4879}"/>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41B7DAF2-A695-AFFD-46AC-908EDD2BE5D9}"/>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12</a:t>
            </a:fld>
            <a:endParaRPr lang="en-GB">
              <a:solidFill>
                <a:prstClr val="white"/>
              </a:solidFill>
            </a:endParaRPr>
          </a:p>
        </p:txBody>
      </p:sp>
      <p:sp>
        <p:nvSpPr>
          <p:cNvPr id="5" name="Titre 1">
            <a:extLst>
              <a:ext uri="{FF2B5EF4-FFF2-40B4-BE49-F238E27FC236}">
                <a16:creationId xmlns:a16="http://schemas.microsoft.com/office/drawing/2014/main" id="{F0A7F8B6-2795-B04B-B481-44524D08612B}"/>
              </a:ext>
            </a:extLst>
          </p:cNvPr>
          <p:cNvSpPr>
            <a:spLocks noGrp="1"/>
          </p:cNvSpPr>
          <p:nvPr>
            <p:ph type="title"/>
          </p:nvPr>
        </p:nvSpPr>
        <p:spPr>
          <a:xfrm>
            <a:off x="983432" y="192515"/>
            <a:ext cx="10598968" cy="457200"/>
          </a:xfrm>
        </p:spPr>
        <p:txBody>
          <a:bodyPr/>
          <a:lstStyle/>
          <a:p>
            <a:r>
              <a:rPr lang="fr-FR" sz="2600" dirty="0"/>
              <a:t>Example: </a:t>
            </a:r>
            <a:r>
              <a:rPr lang="fr-FR" sz="2600" dirty="0" err="1"/>
              <a:t>deposition</a:t>
            </a:r>
            <a:r>
              <a:rPr lang="fr-FR" sz="2600" dirty="0"/>
              <a:t> on the </a:t>
            </a:r>
            <a:r>
              <a:rPr lang="fr-FR" sz="2600" dirty="0" err="1"/>
              <a:t>side</a:t>
            </a:r>
            <a:r>
              <a:rPr lang="fr-FR" sz="2600" dirty="0"/>
              <a:t> faces of WEST marker </a:t>
            </a:r>
            <a:r>
              <a:rPr lang="fr-FR" sz="2600" dirty="0" err="1"/>
              <a:t>PFUs</a:t>
            </a:r>
            <a:r>
              <a:rPr lang="fr-FR" sz="2600" dirty="0"/>
              <a:t> (MPG) </a:t>
            </a:r>
          </a:p>
        </p:txBody>
      </p:sp>
      <p:pic>
        <p:nvPicPr>
          <p:cNvPr id="6" name="Grafik 22">
            <a:extLst>
              <a:ext uri="{FF2B5EF4-FFF2-40B4-BE49-F238E27FC236}">
                <a16:creationId xmlns:a16="http://schemas.microsoft.com/office/drawing/2014/main" id="{1AB7B8A1-3A75-00B2-3CB7-8BBAF07FB289}"/>
              </a:ext>
            </a:extLst>
          </p:cNvPr>
          <p:cNvPicPr>
            <a:picLocks noChangeAspect="1"/>
          </p:cNvPicPr>
          <p:nvPr/>
        </p:nvPicPr>
        <p:blipFill>
          <a:blip r:embed="rId2"/>
          <a:stretch>
            <a:fillRect/>
          </a:stretch>
        </p:blipFill>
        <p:spPr>
          <a:xfrm rot="10800000">
            <a:off x="423732" y="1074124"/>
            <a:ext cx="5872480" cy="3307080"/>
          </a:xfrm>
          <a:prstGeom prst="rect">
            <a:avLst/>
          </a:prstGeom>
        </p:spPr>
      </p:pic>
      <p:sp>
        <p:nvSpPr>
          <p:cNvPr id="7" name="Textfeld 66">
            <a:extLst>
              <a:ext uri="{FF2B5EF4-FFF2-40B4-BE49-F238E27FC236}">
                <a16:creationId xmlns:a16="http://schemas.microsoft.com/office/drawing/2014/main" id="{C9CF8D09-997B-4703-BBAE-A23963216BA9}"/>
              </a:ext>
            </a:extLst>
          </p:cNvPr>
          <p:cNvSpPr txBox="1"/>
          <p:nvPr/>
        </p:nvSpPr>
        <p:spPr>
          <a:xfrm>
            <a:off x="1458980" y="1509719"/>
            <a:ext cx="4089315" cy="215444"/>
          </a:xfrm>
          <a:prstGeom prst="rect">
            <a:avLst/>
          </a:prstGeom>
          <a:solidFill>
            <a:schemeClr val="bg1">
              <a:lumMod val="85000"/>
              <a:alpha val="40000"/>
            </a:schemeClr>
          </a:solidFill>
        </p:spPr>
        <p:txBody>
          <a:bodyPr wrap="square" lIns="0" tIns="0" rIns="0" bIns="0" rtlCol="0" anchor="t" anchorCtr="0">
            <a:spAutoFit/>
          </a:bodyPr>
          <a:lstStyle/>
          <a:p>
            <a:pPr algn="ctr">
              <a:spcBef>
                <a:spcPts val="600"/>
              </a:spcBef>
            </a:pPr>
            <a:r>
              <a:rPr lang="en-GB" sz="1400" b="1" dirty="0">
                <a:solidFill>
                  <a:srgbClr val="FF0000"/>
                </a:solidFill>
              </a:rPr>
              <a:t>WEST mounted in AURIGA after core drilling</a:t>
            </a:r>
          </a:p>
        </p:txBody>
      </p:sp>
      <p:pic>
        <p:nvPicPr>
          <p:cNvPr id="8" name="Grafik 23">
            <a:extLst>
              <a:ext uri="{FF2B5EF4-FFF2-40B4-BE49-F238E27FC236}">
                <a16:creationId xmlns:a16="http://schemas.microsoft.com/office/drawing/2014/main" id="{7370A8DF-943B-736C-1BB5-60F6EDE010C1}"/>
              </a:ext>
            </a:extLst>
          </p:cNvPr>
          <p:cNvPicPr>
            <a:picLocks noChangeAspect="1"/>
          </p:cNvPicPr>
          <p:nvPr/>
        </p:nvPicPr>
        <p:blipFill>
          <a:blip r:embed="rId3"/>
          <a:stretch>
            <a:fillRect/>
          </a:stretch>
        </p:blipFill>
        <p:spPr>
          <a:xfrm>
            <a:off x="553085" y="3080493"/>
            <a:ext cx="1568152" cy="1196804"/>
          </a:xfrm>
          <a:prstGeom prst="rect">
            <a:avLst/>
          </a:prstGeom>
        </p:spPr>
      </p:pic>
      <p:grpSp>
        <p:nvGrpSpPr>
          <p:cNvPr id="9" name="Gruppieren 30">
            <a:extLst>
              <a:ext uri="{FF2B5EF4-FFF2-40B4-BE49-F238E27FC236}">
                <a16:creationId xmlns:a16="http://schemas.microsoft.com/office/drawing/2014/main" id="{587C1380-EE2F-1853-EF14-6449829B3E0A}"/>
              </a:ext>
            </a:extLst>
          </p:cNvPr>
          <p:cNvGrpSpPr/>
          <p:nvPr/>
        </p:nvGrpSpPr>
        <p:grpSpPr>
          <a:xfrm>
            <a:off x="1299673" y="1987017"/>
            <a:ext cx="4248622" cy="2042731"/>
            <a:chOff x="1441913" y="2738857"/>
            <a:chExt cx="4248622" cy="2042731"/>
          </a:xfrm>
        </p:grpSpPr>
        <p:pic>
          <p:nvPicPr>
            <p:cNvPr id="10" name="Grafik 63">
              <a:extLst>
                <a:ext uri="{FF2B5EF4-FFF2-40B4-BE49-F238E27FC236}">
                  <a16:creationId xmlns:a16="http://schemas.microsoft.com/office/drawing/2014/main" id="{5DE71E92-7BF3-52CB-63DF-2BBAA73B6B05}"/>
                </a:ext>
              </a:extLst>
            </p:cNvPr>
            <p:cNvPicPr>
              <a:picLocks noChangeAspect="1"/>
            </p:cNvPicPr>
            <p:nvPr/>
          </p:nvPicPr>
          <p:blipFill rotWithShape="1">
            <a:blip r:embed="rId2"/>
            <a:srcRect l="12789" t="40536" r="14863" b="27735"/>
            <a:stretch/>
          </p:blipFill>
          <p:spPr>
            <a:xfrm rot="10800000">
              <a:off x="1441913" y="2738857"/>
              <a:ext cx="4248622" cy="1049303"/>
            </a:xfrm>
            <a:prstGeom prst="rect">
              <a:avLst/>
            </a:prstGeom>
            <a:ln>
              <a:solidFill>
                <a:schemeClr val="bg1"/>
              </a:solidFill>
            </a:ln>
          </p:spPr>
        </p:pic>
        <p:sp>
          <p:nvSpPr>
            <p:cNvPr id="11" name="Textfeld 64">
              <a:extLst>
                <a:ext uri="{FF2B5EF4-FFF2-40B4-BE49-F238E27FC236}">
                  <a16:creationId xmlns:a16="http://schemas.microsoft.com/office/drawing/2014/main" id="{BD1E9DA4-C6DF-A198-761A-74F1C66FC590}"/>
                </a:ext>
              </a:extLst>
            </p:cNvPr>
            <p:cNvSpPr txBox="1"/>
            <p:nvPr/>
          </p:nvSpPr>
          <p:spPr>
            <a:xfrm>
              <a:off x="3695812" y="4135257"/>
              <a:ext cx="1832172" cy="646331"/>
            </a:xfrm>
            <a:prstGeom prst="rect">
              <a:avLst/>
            </a:prstGeom>
            <a:noFill/>
          </p:spPr>
          <p:txBody>
            <a:bodyPr wrap="square" lIns="0" tIns="0" rIns="0" bIns="0" rtlCol="0" anchor="t" anchorCtr="0">
              <a:spAutoFit/>
            </a:bodyPr>
            <a:lstStyle/>
            <a:p>
              <a:pPr>
                <a:spcBef>
                  <a:spcPts val="600"/>
                </a:spcBef>
              </a:pPr>
              <a:r>
                <a:rPr lang="en-GB" sz="1400" b="1" dirty="0">
                  <a:solidFill>
                    <a:srgbClr val="FF0000"/>
                  </a:solidFill>
                </a:rPr>
                <a:t>Deposition pattern:</a:t>
              </a:r>
              <a:br>
                <a:rPr lang="en-GB" sz="1400" b="1" dirty="0">
                  <a:solidFill>
                    <a:srgbClr val="FF0000"/>
                  </a:solidFill>
                </a:rPr>
              </a:br>
              <a:r>
                <a:rPr lang="en-GB" sz="1400" b="1" dirty="0">
                  <a:solidFill>
                    <a:srgbClr val="FF0000"/>
                  </a:solidFill>
                </a:rPr>
                <a:t>- thickness</a:t>
              </a:r>
              <a:br>
                <a:rPr lang="en-GB" sz="1400" b="1" dirty="0">
                  <a:solidFill>
                    <a:srgbClr val="FF0000"/>
                  </a:solidFill>
                </a:rPr>
              </a:br>
              <a:r>
                <a:rPr lang="en-GB" sz="1400" b="1" dirty="0">
                  <a:solidFill>
                    <a:srgbClr val="FF0000"/>
                  </a:solidFill>
                </a:rPr>
                <a:t>- composition</a:t>
              </a:r>
            </a:p>
          </p:txBody>
        </p:sp>
        <p:cxnSp>
          <p:nvCxnSpPr>
            <p:cNvPr id="12" name="Gerade Verbindung mit Pfeil 67">
              <a:extLst>
                <a:ext uri="{FF2B5EF4-FFF2-40B4-BE49-F238E27FC236}">
                  <a16:creationId xmlns:a16="http://schemas.microsoft.com/office/drawing/2014/main" id="{87D9B45F-AB48-B986-94B1-885E81B9F7F6}"/>
                </a:ext>
              </a:extLst>
            </p:cNvPr>
            <p:cNvCxnSpPr>
              <a:cxnSpLocks/>
            </p:cNvCxnSpPr>
            <p:nvPr/>
          </p:nvCxnSpPr>
          <p:spPr>
            <a:xfrm flipV="1">
              <a:off x="4720871" y="3313338"/>
              <a:ext cx="351358" cy="738823"/>
            </a:xfrm>
            <a:prstGeom prst="straightConnector1">
              <a:avLst/>
            </a:prstGeom>
            <a:ln w="19050" cmpd="sng">
              <a:solidFill>
                <a:srgbClr val="FF00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Gerade Verbindung mit Pfeil 69">
              <a:extLst>
                <a:ext uri="{FF2B5EF4-FFF2-40B4-BE49-F238E27FC236}">
                  <a16:creationId xmlns:a16="http://schemas.microsoft.com/office/drawing/2014/main" id="{B834A66E-56D3-D30A-6E3B-E31DC03EF12F}"/>
                </a:ext>
              </a:extLst>
            </p:cNvPr>
            <p:cNvCxnSpPr>
              <a:cxnSpLocks/>
            </p:cNvCxnSpPr>
            <p:nvPr/>
          </p:nvCxnSpPr>
          <p:spPr>
            <a:xfrm flipH="1" flipV="1">
              <a:off x="3836291" y="3261280"/>
              <a:ext cx="239871" cy="842938"/>
            </a:xfrm>
            <a:prstGeom prst="straightConnector1">
              <a:avLst/>
            </a:prstGeom>
            <a:ln w="19050" cmpd="sng">
              <a:solidFill>
                <a:srgbClr val="FF00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Gerade Verbindung mit Pfeil 70">
              <a:extLst>
                <a:ext uri="{FF2B5EF4-FFF2-40B4-BE49-F238E27FC236}">
                  <a16:creationId xmlns:a16="http://schemas.microsoft.com/office/drawing/2014/main" id="{01CC5FF0-049B-2B1E-22A2-B26395A23FC1}"/>
                </a:ext>
              </a:extLst>
            </p:cNvPr>
            <p:cNvCxnSpPr>
              <a:cxnSpLocks/>
            </p:cNvCxnSpPr>
            <p:nvPr/>
          </p:nvCxnSpPr>
          <p:spPr>
            <a:xfrm flipV="1">
              <a:off x="4362922" y="3263307"/>
              <a:ext cx="30355" cy="842938"/>
            </a:xfrm>
            <a:prstGeom prst="straightConnector1">
              <a:avLst/>
            </a:prstGeom>
            <a:ln w="19050" cmpd="sng">
              <a:solidFill>
                <a:srgbClr val="FF00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Gerade Verbindung mit Pfeil 87">
              <a:extLst>
                <a:ext uri="{FF2B5EF4-FFF2-40B4-BE49-F238E27FC236}">
                  <a16:creationId xmlns:a16="http://schemas.microsoft.com/office/drawing/2014/main" id="{D93E93F9-F95B-D8FC-B7BC-32E83191E2DD}"/>
                </a:ext>
              </a:extLst>
            </p:cNvPr>
            <p:cNvCxnSpPr>
              <a:cxnSpLocks/>
            </p:cNvCxnSpPr>
            <p:nvPr/>
          </p:nvCxnSpPr>
          <p:spPr>
            <a:xfrm flipV="1">
              <a:off x="4490077" y="3205368"/>
              <a:ext cx="0" cy="108000"/>
            </a:xfrm>
            <a:prstGeom prst="straightConnector1">
              <a:avLst/>
            </a:prstGeom>
            <a:ln w="19050" cmpd="sng">
              <a:solidFill>
                <a:srgbClr val="FFFF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 name="Gruppieren 32">
            <a:extLst>
              <a:ext uri="{FF2B5EF4-FFF2-40B4-BE49-F238E27FC236}">
                <a16:creationId xmlns:a16="http://schemas.microsoft.com/office/drawing/2014/main" id="{8165C5CF-CF6F-BC63-B4F6-4365ADAE5407}"/>
              </a:ext>
            </a:extLst>
          </p:cNvPr>
          <p:cNvGrpSpPr/>
          <p:nvPr/>
        </p:nvGrpSpPr>
        <p:grpSpPr>
          <a:xfrm>
            <a:off x="7082119" y="1277445"/>
            <a:ext cx="3858202" cy="2904406"/>
            <a:chOff x="8213595" y="2303016"/>
            <a:chExt cx="3858202" cy="2904406"/>
          </a:xfrm>
        </p:grpSpPr>
        <p:grpSp>
          <p:nvGrpSpPr>
            <p:cNvPr id="18" name="Gruppieren 34">
              <a:extLst>
                <a:ext uri="{FF2B5EF4-FFF2-40B4-BE49-F238E27FC236}">
                  <a16:creationId xmlns:a16="http://schemas.microsoft.com/office/drawing/2014/main" id="{86F4F418-1631-6B0F-8F3E-405110F40596}"/>
                </a:ext>
              </a:extLst>
            </p:cNvPr>
            <p:cNvGrpSpPr/>
            <p:nvPr/>
          </p:nvGrpSpPr>
          <p:grpSpPr>
            <a:xfrm>
              <a:off x="10271797" y="2303016"/>
              <a:ext cx="1800000" cy="1400000"/>
              <a:chOff x="9696675" y="2314509"/>
              <a:chExt cx="1800000" cy="1400000"/>
            </a:xfrm>
          </p:grpSpPr>
          <p:pic>
            <p:nvPicPr>
              <p:cNvPr id="62" name="Grafik 85">
                <a:extLst>
                  <a:ext uri="{FF2B5EF4-FFF2-40B4-BE49-F238E27FC236}">
                    <a16:creationId xmlns:a16="http://schemas.microsoft.com/office/drawing/2014/main" id="{A7BF38E7-1213-2978-C73D-BCE3DDC35E5B}"/>
                  </a:ext>
                </a:extLst>
              </p:cNvPr>
              <p:cNvPicPr>
                <a:picLocks noChangeAspect="1"/>
              </p:cNvPicPr>
              <p:nvPr/>
            </p:nvPicPr>
            <p:blipFill>
              <a:blip r:embed="rId4"/>
              <a:stretch>
                <a:fillRect/>
              </a:stretch>
            </p:blipFill>
            <p:spPr>
              <a:xfrm>
                <a:off x="9696675" y="2364509"/>
                <a:ext cx="1800000" cy="1350000"/>
              </a:xfrm>
              <a:prstGeom prst="rect">
                <a:avLst/>
              </a:prstGeom>
            </p:spPr>
          </p:pic>
          <p:pic>
            <p:nvPicPr>
              <p:cNvPr id="63" name="Grafik 86">
                <a:extLst>
                  <a:ext uri="{FF2B5EF4-FFF2-40B4-BE49-F238E27FC236}">
                    <a16:creationId xmlns:a16="http://schemas.microsoft.com/office/drawing/2014/main" id="{C15FF824-3100-9172-9BF3-CE1E76224633}"/>
                  </a:ext>
                </a:extLst>
              </p:cNvPr>
              <p:cNvPicPr>
                <a:picLocks noChangeAspect="1"/>
              </p:cNvPicPr>
              <p:nvPr/>
            </p:nvPicPr>
            <p:blipFill rotWithShape="1">
              <a:blip r:embed="rId5"/>
              <a:srcRect l="27390" t="26128" r="2807" b="43838"/>
              <a:stretch/>
            </p:blipFill>
            <p:spPr>
              <a:xfrm>
                <a:off x="9696675" y="2314509"/>
                <a:ext cx="1800000" cy="436305"/>
              </a:xfrm>
              <a:prstGeom prst="rect">
                <a:avLst/>
              </a:prstGeom>
            </p:spPr>
          </p:pic>
        </p:grpSp>
        <p:grpSp>
          <p:nvGrpSpPr>
            <p:cNvPr id="20" name="Gruppieren 36">
              <a:extLst>
                <a:ext uri="{FF2B5EF4-FFF2-40B4-BE49-F238E27FC236}">
                  <a16:creationId xmlns:a16="http://schemas.microsoft.com/office/drawing/2014/main" id="{F4FB9C72-3F60-7A0F-EFD9-8CC416FBA8CD}"/>
                </a:ext>
              </a:extLst>
            </p:cNvPr>
            <p:cNvGrpSpPr/>
            <p:nvPr/>
          </p:nvGrpSpPr>
          <p:grpSpPr>
            <a:xfrm>
              <a:off x="8213595" y="3789699"/>
              <a:ext cx="1800000" cy="1409509"/>
              <a:chOff x="7638473" y="3781851"/>
              <a:chExt cx="1800000" cy="1409509"/>
            </a:xfrm>
          </p:grpSpPr>
          <p:pic>
            <p:nvPicPr>
              <p:cNvPr id="60" name="Grafik 83">
                <a:extLst>
                  <a:ext uri="{FF2B5EF4-FFF2-40B4-BE49-F238E27FC236}">
                    <a16:creationId xmlns:a16="http://schemas.microsoft.com/office/drawing/2014/main" id="{7711C230-C6A4-69C4-198B-32E4C20EF4DB}"/>
                  </a:ext>
                </a:extLst>
              </p:cNvPr>
              <p:cNvPicPr>
                <a:picLocks noChangeAspect="1"/>
              </p:cNvPicPr>
              <p:nvPr/>
            </p:nvPicPr>
            <p:blipFill>
              <a:blip r:embed="rId6"/>
              <a:stretch>
                <a:fillRect/>
              </a:stretch>
            </p:blipFill>
            <p:spPr>
              <a:xfrm>
                <a:off x="7638473" y="3841360"/>
                <a:ext cx="1800000" cy="1350000"/>
              </a:xfrm>
              <a:prstGeom prst="rect">
                <a:avLst/>
              </a:prstGeom>
            </p:spPr>
          </p:pic>
          <p:pic>
            <p:nvPicPr>
              <p:cNvPr id="61" name="Grafik 84">
                <a:extLst>
                  <a:ext uri="{FF2B5EF4-FFF2-40B4-BE49-F238E27FC236}">
                    <a16:creationId xmlns:a16="http://schemas.microsoft.com/office/drawing/2014/main" id="{102324D1-0299-43B1-5751-50B2607E0A91}"/>
                  </a:ext>
                </a:extLst>
              </p:cNvPr>
              <p:cNvPicPr>
                <a:picLocks noChangeAspect="1"/>
              </p:cNvPicPr>
              <p:nvPr/>
            </p:nvPicPr>
            <p:blipFill rotWithShape="1">
              <a:blip r:embed="rId7"/>
              <a:srcRect l="27382" t="24722" r="3019" b="50612"/>
              <a:stretch/>
            </p:blipFill>
            <p:spPr>
              <a:xfrm>
                <a:off x="8088473" y="3781851"/>
                <a:ext cx="900000" cy="177220"/>
              </a:xfrm>
              <a:prstGeom prst="rect">
                <a:avLst/>
              </a:prstGeom>
            </p:spPr>
          </p:pic>
        </p:grpSp>
        <p:grpSp>
          <p:nvGrpSpPr>
            <p:cNvPr id="21" name="Gruppieren 37">
              <a:extLst>
                <a:ext uri="{FF2B5EF4-FFF2-40B4-BE49-F238E27FC236}">
                  <a16:creationId xmlns:a16="http://schemas.microsoft.com/office/drawing/2014/main" id="{8834B366-8920-9E40-13BE-D9EFAD9BBDB3}"/>
                </a:ext>
              </a:extLst>
            </p:cNvPr>
            <p:cNvGrpSpPr/>
            <p:nvPr/>
          </p:nvGrpSpPr>
          <p:grpSpPr>
            <a:xfrm>
              <a:off x="8213595" y="2366270"/>
              <a:ext cx="1800000" cy="1350000"/>
              <a:chOff x="7638473" y="2377763"/>
              <a:chExt cx="1800000" cy="1350000"/>
            </a:xfrm>
          </p:grpSpPr>
          <p:pic>
            <p:nvPicPr>
              <p:cNvPr id="58" name="Grafik 81">
                <a:extLst>
                  <a:ext uri="{FF2B5EF4-FFF2-40B4-BE49-F238E27FC236}">
                    <a16:creationId xmlns:a16="http://schemas.microsoft.com/office/drawing/2014/main" id="{D5148CE3-A5D2-07F4-D587-09B67E15F461}"/>
                  </a:ext>
                </a:extLst>
              </p:cNvPr>
              <p:cNvPicPr>
                <a:picLocks noChangeAspect="1"/>
              </p:cNvPicPr>
              <p:nvPr/>
            </p:nvPicPr>
            <p:blipFill>
              <a:blip r:embed="rId8"/>
              <a:stretch>
                <a:fillRect/>
              </a:stretch>
            </p:blipFill>
            <p:spPr>
              <a:xfrm>
                <a:off x="7638473" y="2377763"/>
                <a:ext cx="1800000" cy="1350000"/>
              </a:xfrm>
              <a:prstGeom prst="rect">
                <a:avLst/>
              </a:prstGeom>
            </p:spPr>
          </p:pic>
          <p:pic>
            <p:nvPicPr>
              <p:cNvPr id="59" name="Grafik 82">
                <a:extLst>
                  <a:ext uri="{FF2B5EF4-FFF2-40B4-BE49-F238E27FC236}">
                    <a16:creationId xmlns:a16="http://schemas.microsoft.com/office/drawing/2014/main" id="{ED1A8F26-DCE3-2D9A-947C-41C59E7FA0FD}"/>
                  </a:ext>
                </a:extLst>
              </p:cNvPr>
              <p:cNvPicPr>
                <a:picLocks noChangeAspect="1"/>
              </p:cNvPicPr>
              <p:nvPr/>
            </p:nvPicPr>
            <p:blipFill rotWithShape="1">
              <a:blip r:embed="rId9"/>
              <a:srcRect l="27457" t="25040" r="2450" b="51666"/>
              <a:stretch/>
            </p:blipFill>
            <p:spPr>
              <a:xfrm>
                <a:off x="7638473" y="2377763"/>
                <a:ext cx="1800000" cy="336374"/>
              </a:xfrm>
              <a:prstGeom prst="rect">
                <a:avLst/>
              </a:prstGeom>
            </p:spPr>
          </p:pic>
        </p:grpSp>
        <p:grpSp>
          <p:nvGrpSpPr>
            <p:cNvPr id="22" name="Gruppieren 38">
              <a:extLst>
                <a:ext uri="{FF2B5EF4-FFF2-40B4-BE49-F238E27FC236}">
                  <a16:creationId xmlns:a16="http://schemas.microsoft.com/office/drawing/2014/main" id="{34181FB6-B569-48AA-9B78-854CF814A722}"/>
                </a:ext>
              </a:extLst>
            </p:cNvPr>
            <p:cNvGrpSpPr/>
            <p:nvPr/>
          </p:nvGrpSpPr>
          <p:grpSpPr>
            <a:xfrm>
              <a:off x="10271797" y="3743825"/>
              <a:ext cx="1800000" cy="1463597"/>
              <a:chOff x="9696675" y="3727763"/>
              <a:chExt cx="1800000" cy="1463597"/>
            </a:xfrm>
          </p:grpSpPr>
          <p:pic>
            <p:nvPicPr>
              <p:cNvPr id="56" name="Grafik 79">
                <a:extLst>
                  <a:ext uri="{FF2B5EF4-FFF2-40B4-BE49-F238E27FC236}">
                    <a16:creationId xmlns:a16="http://schemas.microsoft.com/office/drawing/2014/main" id="{72AE05F3-C794-F394-AA3B-5576361B4858}"/>
                  </a:ext>
                </a:extLst>
              </p:cNvPr>
              <p:cNvPicPr>
                <a:picLocks noChangeAspect="1"/>
              </p:cNvPicPr>
              <p:nvPr/>
            </p:nvPicPr>
            <p:blipFill>
              <a:blip r:embed="rId10"/>
              <a:stretch>
                <a:fillRect/>
              </a:stretch>
            </p:blipFill>
            <p:spPr>
              <a:xfrm>
                <a:off x="9696675" y="3841360"/>
                <a:ext cx="1800000" cy="1350000"/>
              </a:xfrm>
              <a:prstGeom prst="rect">
                <a:avLst/>
              </a:prstGeom>
            </p:spPr>
          </p:pic>
          <p:pic>
            <p:nvPicPr>
              <p:cNvPr id="57" name="Grafik 80">
                <a:extLst>
                  <a:ext uri="{FF2B5EF4-FFF2-40B4-BE49-F238E27FC236}">
                    <a16:creationId xmlns:a16="http://schemas.microsoft.com/office/drawing/2014/main" id="{A29F5AC7-9E60-96A6-D1B9-4DC209405744}"/>
                  </a:ext>
                </a:extLst>
              </p:cNvPr>
              <p:cNvPicPr>
                <a:picLocks noChangeAspect="1"/>
              </p:cNvPicPr>
              <p:nvPr/>
            </p:nvPicPr>
            <p:blipFill rotWithShape="1">
              <a:blip r:embed="rId11"/>
              <a:srcRect l="27133" t="25623" r="13529" b="43957"/>
              <a:stretch/>
            </p:blipFill>
            <p:spPr>
              <a:xfrm>
                <a:off x="9696675" y="3727763"/>
                <a:ext cx="1800000" cy="516511"/>
              </a:xfrm>
              <a:prstGeom prst="rect">
                <a:avLst/>
              </a:prstGeom>
            </p:spPr>
          </p:pic>
        </p:grpSp>
        <p:grpSp>
          <p:nvGrpSpPr>
            <p:cNvPr id="23" name="Gruppieren 39">
              <a:extLst>
                <a:ext uri="{FF2B5EF4-FFF2-40B4-BE49-F238E27FC236}">
                  <a16:creationId xmlns:a16="http://schemas.microsoft.com/office/drawing/2014/main" id="{C7BD70B2-AD9C-F31C-0B78-AE2C90C3BCC7}"/>
                </a:ext>
              </a:extLst>
            </p:cNvPr>
            <p:cNvGrpSpPr/>
            <p:nvPr/>
          </p:nvGrpSpPr>
          <p:grpSpPr>
            <a:xfrm>
              <a:off x="11498182" y="2885634"/>
              <a:ext cx="508473" cy="295663"/>
              <a:chOff x="3276498" y="4640473"/>
              <a:chExt cx="508473" cy="295663"/>
            </a:xfrm>
          </p:grpSpPr>
          <p:sp>
            <p:nvSpPr>
              <p:cNvPr id="53" name="Textfeld 76">
                <a:extLst>
                  <a:ext uri="{FF2B5EF4-FFF2-40B4-BE49-F238E27FC236}">
                    <a16:creationId xmlns:a16="http://schemas.microsoft.com/office/drawing/2014/main" id="{1C3BF620-2173-E1E9-5309-4D1437522154}"/>
                  </a:ext>
                </a:extLst>
              </p:cNvPr>
              <p:cNvSpPr txBox="1"/>
              <p:nvPr/>
            </p:nvSpPr>
            <p:spPr>
              <a:xfrm>
                <a:off x="3276498" y="4640473"/>
                <a:ext cx="508473" cy="261610"/>
              </a:xfrm>
              <a:prstGeom prst="rect">
                <a:avLst/>
              </a:prstGeom>
              <a:noFill/>
            </p:spPr>
            <p:txBody>
              <a:bodyPr wrap="none" rtlCol="0">
                <a:spAutoFit/>
              </a:bodyPr>
              <a:lstStyle/>
              <a:p>
                <a:pPr algn="r"/>
                <a:r>
                  <a:rPr lang="en-GB" sz="1100" b="1" dirty="0">
                    <a:solidFill>
                      <a:schemeClr val="bg1"/>
                    </a:solidFill>
                  </a:rPr>
                  <a:t>2 µm</a:t>
                </a:r>
              </a:p>
            </p:txBody>
          </p:sp>
          <p:cxnSp>
            <p:nvCxnSpPr>
              <p:cNvPr id="54" name="Gerader Verbinder 77">
                <a:extLst>
                  <a:ext uri="{FF2B5EF4-FFF2-40B4-BE49-F238E27FC236}">
                    <a16:creationId xmlns:a16="http://schemas.microsoft.com/office/drawing/2014/main" id="{C42AACA0-87EB-F3E8-E14D-8F3AF65E77DC}"/>
                  </a:ext>
                </a:extLst>
              </p:cNvPr>
              <p:cNvCxnSpPr/>
              <p:nvPr/>
            </p:nvCxnSpPr>
            <p:spPr bwMode="auto">
              <a:xfrm>
                <a:off x="3345182" y="4936136"/>
                <a:ext cx="360000" cy="0"/>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r Verbinder 78">
                <a:extLst>
                  <a:ext uri="{FF2B5EF4-FFF2-40B4-BE49-F238E27FC236}">
                    <a16:creationId xmlns:a16="http://schemas.microsoft.com/office/drawing/2014/main" id="{35ABC46A-0DAF-11B2-796D-78512E66151D}"/>
                  </a:ext>
                </a:extLst>
              </p:cNvPr>
              <p:cNvCxnSpPr/>
              <p:nvPr/>
            </p:nvCxnSpPr>
            <p:spPr bwMode="auto">
              <a:xfrm flipV="1">
                <a:off x="3773734" y="4641712"/>
                <a:ext cx="0" cy="291600"/>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uppieren 40">
              <a:extLst>
                <a:ext uri="{FF2B5EF4-FFF2-40B4-BE49-F238E27FC236}">
                  <a16:creationId xmlns:a16="http://schemas.microsoft.com/office/drawing/2014/main" id="{B61BE196-FF15-0877-C1BF-DDC61D6DFAD3}"/>
                </a:ext>
              </a:extLst>
            </p:cNvPr>
            <p:cNvGrpSpPr/>
            <p:nvPr/>
          </p:nvGrpSpPr>
          <p:grpSpPr>
            <a:xfrm>
              <a:off x="11460226" y="4610630"/>
              <a:ext cx="508473" cy="295663"/>
              <a:chOff x="3276498" y="4640473"/>
              <a:chExt cx="508473" cy="295663"/>
            </a:xfrm>
          </p:grpSpPr>
          <p:sp>
            <p:nvSpPr>
              <p:cNvPr id="50" name="Textfeld 73">
                <a:extLst>
                  <a:ext uri="{FF2B5EF4-FFF2-40B4-BE49-F238E27FC236}">
                    <a16:creationId xmlns:a16="http://schemas.microsoft.com/office/drawing/2014/main" id="{C9A4DAC5-04D3-4A86-7EB9-BFEBEA771647}"/>
                  </a:ext>
                </a:extLst>
              </p:cNvPr>
              <p:cNvSpPr txBox="1"/>
              <p:nvPr/>
            </p:nvSpPr>
            <p:spPr>
              <a:xfrm>
                <a:off x="3276498" y="4640473"/>
                <a:ext cx="508473" cy="261610"/>
              </a:xfrm>
              <a:prstGeom prst="rect">
                <a:avLst/>
              </a:prstGeom>
              <a:noFill/>
            </p:spPr>
            <p:txBody>
              <a:bodyPr wrap="none" rtlCol="0">
                <a:spAutoFit/>
              </a:bodyPr>
              <a:lstStyle/>
              <a:p>
                <a:pPr algn="r"/>
                <a:r>
                  <a:rPr lang="en-GB" sz="1100" b="1" dirty="0">
                    <a:solidFill>
                      <a:schemeClr val="bg1"/>
                    </a:solidFill>
                  </a:rPr>
                  <a:t>2 µm</a:t>
                </a:r>
              </a:p>
            </p:txBody>
          </p:sp>
          <p:cxnSp>
            <p:nvCxnSpPr>
              <p:cNvPr id="51" name="Gerader Verbinder 74">
                <a:extLst>
                  <a:ext uri="{FF2B5EF4-FFF2-40B4-BE49-F238E27FC236}">
                    <a16:creationId xmlns:a16="http://schemas.microsoft.com/office/drawing/2014/main" id="{BC1C0D57-2078-2A60-DD02-0D088198B1D1}"/>
                  </a:ext>
                </a:extLst>
              </p:cNvPr>
              <p:cNvCxnSpPr/>
              <p:nvPr/>
            </p:nvCxnSpPr>
            <p:spPr bwMode="auto">
              <a:xfrm>
                <a:off x="3345182" y="4936136"/>
                <a:ext cx="360000" cy="0"/>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Gerader Verbinder 75">
                <a:extLst>
                  <a:ext uri="{FF2B5EF4-FFF2-40B4-BE49-F238E27FC236}">
                    <a16:creationId xmlns:a16="http://schemas.microsoft.com/office/drawing/2014/main" id="{DC7861D0-2CB9-62F9-2A9E-3C0C8A24BA45}"/>
                  </a:ext>
                </a:extLst>
              </p:cNvPr>
              <p:cNvCxnSpPr/>
              <p:nvPr/>
            </p:nvCxnSpPr>
            <p:spPr bwMode="auto">
              <a:xfrm flipV="1">
                <a:off x="3773734" y="4641712"/>
                <a:ext cx="0" cy="291600"/>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 name="Gruppieren 41">
              <a:extLst>
                <a:ext uri="{FF2B5EF4-FFF2-40B4-BE49-F238E27FC236}">
                  <a16:creationId xmlns:a16="http://schemas.microsoft.com/office/drawing/2014/main" id="{569F07D3-232C-CE28-176B-02176AA0793E}"/>
                </a:ext>
              </a:extLst>
            </p:cNvPr>
            <p:cNvGrpSpPr/>
            <p:nvPr/>
          </p:nvGrpSpPr>
          <p:grpSpPr>
            <a:xfrm>
              <a:off x="9433755" y="3055686"/>
              <a:ext cx="508473" cy="295663"/>
              <a:chOff x="3276498" y="4640473"/>
              <a:chExt cx="508473" cy="295663"/>
            </a:xfrm>
          </p:grpSpPr>
          <p:sp>
            <p:nvSpPr>
              <p:cNvPr id="47" name="Textfeld 65">
                <a:extLst>
                  <a:ext uri="{FF2B5EF4-FFF2-40B4-BE49-F238E27FC236}">
                    <a16:creationId xmlns:a16="http://schemas.microsoft.com/office/drawing/2014/main" id="{CD263E75-00FE-12B4-7E97-70D52B7DE748}"/>
                  </a:ext>
                </a:extLst>
              </p:cNvPr>
              <p:cNvSpPr txBox="1"/>
              <p:nvPr/>
            </p:nvSpPr>
            <p:spPr>
              <a:xfrm>
                <a:off x="3276498" y="4640473"/>
                <a:ext cx="508473" cy="261610"/>
              </a:xfrm>
              <a:prstGeom prst="rect">
                <a:avLst/>
              </a:prstGeom>
              <a:noFill/>
            </p:spPr>
            <p:txBody>
              <a:bodyPr wrap="none" rtlCol="0">
                <a:spAutoFit/>
              </a:bodyPr>
              <a:lstStyle/>
              <a:p>
                <a:pPr algn="r"/>
                <a:r>
                  <a:rPr lang="en-GB" sz="1100" b="1" dirty="0">
                    <a:solidFill>
                      <a:schemeClr val="bg1"/>
                    </a:solidFill>
                  </a:rPr>
                  <a:t>2 µm</a:t>
                </a:r>
              </a:p>
            </p:txBody>
          </p:sp>
          <p:cxnSp>
            <p:nvCxnSpPr>
              <p:cNvPr id="48" name="Gerader Verbinder 71">
                <a:extLst>
                  <a:ext uri="{FF2B5EF4-FFF2-40B4-BE49-F238E27FC236}">
                    <a16:creationId xmlns:a16="http://schemas.microsoft.com/office/drawing/2014/main" id="{CA5F500F-EB9E-1D88-C7E9-8ED7BAE97FC9}"/>
                  </a:ext>
                </a:extLst>
              </p:cNvPr>
              <p:cNvCxnSpPr/>
              <p:nvPr/>
            </p:nvCxnSpPr>
            <p:spPr bwMode="auto">
              <a:xfrm>
                <a:off x="3345182" y="4936136"/>
                <a:ext cx="360000" cy="0"/>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r Verbinder 72">
                <a:extLst>
                  <a:ext uri="{FF2B5EF4-FFF2-40B4-BE49-F238E27FC236}">
                    <a16:creationId xmlns:a16="http://schemas.microsoft.com/office/drawing/2014/main" id="{25BC44A3-DF4A-378A-22CE-9F3FB092D11A}"/>
                  </a:ext>
                </a:extLst>
              </p:cNvPr>
              <p:cNvCxnSpPr/>
              <p:nvPr/>
            </p:nvCxnSpPr>
            <p:spPr bwMode="auto">
              <a:xfrm flipV="1">
                <a:off x="3773734" y="4641712"/>
                <a:ext cx="0" cy="291600"/>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Textfeld 42">
              <a:extLst>
                <a:ext uri="{FF2B5EF4-FFF2-40B4-BE49-F238E27FC236}">
                  <a16:creationId xmlns:a16="http://schemas.microsoft.com/office/drawing/2014/main" id="{DDB7B477-9C33-ABE4-E8A3-0722C57F2623}"/>
                </a:ext>
              </a:extLst>
            </p:cNvPr>
            <p:cNvSpPr txBox="1"/>
            <p:nvPr/>
          </p:nvSpPr>
          <p:spPr>
            <a:xfrm>
              <a:off x="10666292" y="2716003"/>
              <a:ext cx="450764" cy="276999"/>
            </a:xfrm>
            <a:prstGeom prst="rect">
              <a:avLst/>
            </a:prstGeom>
            <a:noFill/>
          </p:spPr>
          <p:txBody>
            <a:bodyPr wrap="none" rtlCol="0">
              <a:spAutoFit/>
            </a:bodyPr>
            <a:lstStyle/>
            <a:p>
              <a:pPr algn="ctr"/>
              <a:r>
                <a:rPr lang="en-GB" sz="1200" b="1" dirty="0">
                  <a:solidFill>
                    <a:srgbClr val="0000FF"/>
                  </a:solidFill>
                </a:rPr>
                <a:t> </a:t>
              </a:r>
              <a:r>
                <a:rPr lang="en-GB" sz="1200" b="1" dirty="0">
                  <a:solidFill>
                    <a:srgbClr val="FFFF00"/>
                  </a:solidFill>
                </a:rPr>
                <a:t>Mo</a:t>
              </a:r>
            </a:p>
          </p:txBody>
        </p:sp>
        <p:cxnSp>
          <p:nvCxnSpPr>
            <p:cNvPr id="27" name="Gerade Verbindung mit Pfeil 43">
              <a:extLst>
                <a:ext uri="{FF2B5EF4-FFF2-40B4-BE49-F238E27FC236}">
                  <a16:creationId xmlns:a16="http://schemas.microsoft.com/office/drawing/2014/main" id="{08738E0D-779D-D249-4C98-FF9195C3ED2E}"/>
                </a:ext>
              </a:extLst>
            </p:cNvPr>
            <p:cNvCxnSpPr>
              <a:cxnSpLocks/>
            </p:cNvCxnSpPr>
            <p:nvPr/>
          </p:nvCxnSpPr>
          <p:spPr>
            <a:xfrm>
              <a:off x="10891674" y="2958077"/>
              <a:ext cx="63145" cy="269099"/>
            </a:xfrm>
            <a:prstGeom prst="straightConnector1">
              <a:avLst/>
            </a:prstGeom>
            <a:ln w="12700" cmpd="sng">
              <a:solidFill>
                <a:srgbClr val="FFFF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Gerade Verbindung mit Pfeil 44">
              <a:extLst>
                <a:ext uri="{FF2B5EF4-FFF2-40B4-BE49-F238E27FC236}">
                  <a16:creationId xmlns:a16="http://schemas.microsoft.com/office/drawing/2014/main" id="{CCD73026-3EC9-6A6E-E64C-56EE4C8A56D1}"/>
                </a:ext>
              </a:extLst>
            </p:cNvPr>
            <p:cNvCxnSpPr>
              <a:cxnSpLocks/>
            </p:cNvCxnSpPr>
            <p:nvPr/>
          </p:nvCxnSpPr>
          <p:spPr>
            <a:xfrm flipV="1">
              <a:off x="11013665" y="2681695"/>
              <a:ext cx="144000" cy="108000"/>
            </a:xfrm>
            <a:prstGeom prst="straightConnector1">
              <a:avLst/>
            </a:prstGeom>
            <a:ln w="12700" cmpd="sng">
              <a:solidFill>
                <a:srgbClr val="FFFF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Gerader Verbinder 45">
              <a:extLst>
                <a:ext uri="{FF2B5EF4-FFF2-40B4-BE49-F238E27FC236}">
                  <a16:creationId xmlns:a16="http://schemas.microsoft.com/office/drawing/2014/main" id="{E6A22CF1-8C15-EA46-ED59-4AC34A043B86}"/>
                </a:ext>
              </a:extLst>
            </p:cNvPr>
            <p:cNvCxnSpPr/>
            <p:nvPr/>
          </p:nvCxnSpPr>
          <p:spPr bwMode="auto">
            <a:xfrm flipV="1">
              <a:off x="10666292" y="3101106"/>
              <a:ext cx="0" cy="5760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r Verbinder 46">
              <a:extLst>
                <a:ext uri="{FF2B5EF4-FFF2-40B4-BE49-F238E27FC236}">
                  <a16:creationId xmlns:a16="http://schemas.microsoft.com/office/drawing/2014/main" id="{971152F7-77EB-3465-CF13-269BDCEBD319}"/>
                </a:ext>
              </a:extLst>
            </p:cNvPr>
            <p:cNvCxnSpPr/>
            <p:nvPr/>
          </p:nvCxnSpPr>
          <p:spPr bwMode="auto">
            <a:xfrm flipV="1">
              <a:off x="10545798" y="2880144"/>
              <a:ext cx="0" cy="23400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feld 47">
              <a:extLst>
                <a:ext uri="{FF2B5EF4-FFF2-40B4-BE49-F238E27FC236}">
                  <a16:creationId xmlns:a16="http://schemas.microsoft.com/office/drawing/2014/main" id="{F94CB5DB-8515-D2EE-8307-2CA138CF8122}"/>
                </a:ext>
              </a:extLst>
            </p:cNvPr>
            <p:cNvSpPr txBox="1"/>
            <p:nvPr/>
          </p:nvSpPr>
          <p:spPr>
            <a:xfrm>
              <a:off x="10236702" y="2677503"/>
              <a:ext cx="625492" cy="261610"/>
            </a:xfrm>
            <a:prstGeom prst="rect">
              <a:avLst/>
            </a:prstGeom>
            <a:noFill/>
          </p:spPr>
          <p:txBody>
            <a:bodyPr wrap="none" rtlCol="0">
              <a:spAutoFit/>
            </a:bodyPr>
            <a:lstStyle/>
            <a:p>
              <a:pPr algn="r"/>
              <a:r>
                <a:rPr lang="en-GB" sz="1100" b="1" dirty="0">
                  <a:solidFill>
                    <a:srgbClr val="FF0000"/>
                  </a:solidFill>
                </a:rPr>
                <a:t>2.4 µm</a:t>
              </a:r>
            </a:p>
          </p:txBody>
        </p:sp>
        <p:sp>
          <p:nvSpPr>
            <p:cNvPr id="32" name="Textfeld 48">
              <a:extLst>
                <a:ext uri="{FF2B5EF4-FFF2-40B4-BE49-F238E27FC236}">
                  <a16:creationId xmlns:a16="http://schemas.microsoft.com/office/drawing/2014/main" id="{6C1DF4B2-C528-AB7F-41C5-A10C9AFEA32E}"/>
                </a:ext>
              </a:extLst>
            </p:cNvPr>
            <p:cNvSpPr txBox="1"/>
            <p:nvPr/>
          </p:nvSpPr>
          <p:spPr>
            <a:xfrm>
              <a:off x="10312452" y="3139605"/>
              <a:ext cx="670375" cy="261610"/>
            </a:xfrm>
            <a:prstGeom prst="rect">
              <a:avLst/>
            </a:prstGeom>
            <a:noFill/>
          </p:spPr>
          <p:txBody>
            <a:bodyPr wrap="none" rtlCol="0">
              <a:spAutoFit/>
            </a:bodyPr>
            <a:lstStyle/>
            <a:p>
              <a:pPr algn="r"/>
              <a:r>
                <a:rPr lang="en-GB" sz="1100" b="1" dirty="0">
                  <a:solidFill>
                    <a:srgbClr val="FF0000"/>
                  </a:solidFill>
                </a:rPr>
                <a:t>400 nm</a:t>
              </a:r>
            </a:p>
          </p:txBody>
        </p:sp>
        <p:cxnSp>
          <p:nvCxnSpPr>
            <p:cNvPr id="33" name="Gerader Verbinder 49">
              <a:extLst>
                <a:ext uri="{FF2B5EF4-FFF2-40B4-BE49-F238E27FC236}">
                  <a16:creationId xmlns:a16="http://schemas.microsoft.com/office/drawing/2014/main" id="{9E3AD586-6A39-DB88-0CAC-FB4B88D0D0D1}"/>
                </a:ext>
              </a:extLst>
            </p:cNvPr>
            <p:cNvCxnSpPr/>
            <p:nvPr/>
          </p:nvCxnSpPr>
          <p:spPr bwMode="auto">
            <a:xfrm flipV="1">
              <a:off x="10824639" y="4630628"/>
              <a:ext cx="0" cy="8640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r Verbinder 50">
              <a:extLst>
                <a:ext uri="{FF2B5EF4-FFF2-40B4-BE49-F238E27FC236}">
                  <a16:creationId xmlns:a16="http://schemas.microsoft.com/office/drawing/2014/main" id="{58706D9D-E90C-2CD5-5AB6-183E2A7C57E9}"/>
                </a:ext>
              </a:extLst>
            </p:cNvPr>
            <p:cNvCxnSpPr/>
            <p:nvPr/>
          </p:nvCxnSpPr>
          <p:spPr bwMode="auto">
            <a:xfrm flipV="1">
              <a:off x="10596569" y="4372247"/>
              <a:ext cx="0" cy="23400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feld 51">
              <a:extLst>
                <a:ext uri="{FF2B5EF4-FFF2-40B4-BE49-F238E27FC236}">
                  <a16:creationId xmlns:a16="http://schemas.microsoft.com/office/drawing/2014/main" id="{48342AE6-0568-703C-8DB7-B1B8EEAF5CD9}"/>
                </a:ext>
              </a:extLst>
            </p:cNvPr>
            <p:cNvSpPr txBox="1"/>
            <p:nvPr/>
          </p:nvSpPr>
          <p:spPr>
            <a:xfrm>
              <a:off x="10287473" y="4169606"/>
              <a:ext cx="625492" cy="261610"/>
            </a:xfrm>
            <a:prstGeom prst="rect">
              <a:avLst/>
            </a:prstGeom>
            <a:noFill/>
          </p:spPr>
          <p:txBody>
            <a:bodyPr wrap="none" rtlCol="0">
              <a:spAutoFit/>
            </a:bodyPr>
            <a:lstStyle/>
            <a:p>
              <a:pPr algn="r"/>
              <a:r>
                <a:rPr lang="en-GB" sz="1100" b="1" dirty="0">
                  <a:solidFill>
                    <a:srgbClr val="FF0000"/>
                  </a:solidFill>
                </a:rPr>
                <a:t>2.4 µm</a:t>
              </a:r>
            </a:p>
          </p:txBody>
        </p:sp>
        <p:sp>
          <p:nvSpPr>
            <p:cNvPr id="36" name="Textfeld 52">
              <a:extLst>
                <a:ext uri="{FF2B5EF4-FFF2-40B4-BE49-F238E27FC236}">
                  <a16:creationId xmlns:a16="http://schemas.microsoft.com/office/drawing/2014/main" id="{577414E8-8F19-35A5-019D-A8399BEE0525}"/>
                </a:ext>
              </a:extLst>
            </p:cNvPr>
            <p:cNvSpPr txBox="1"/>
            <p:nvPr/>
          </p:nvSpPr>
          <p:spPr>
            <a:xfrm>
              <a:off x="10487290" y="4684407"/>
              <a:ext cx="670375" cy="261610"/>
            </a:xfrm>
            <a:prstGeom prst="rect">
              <a:avLst/>
            </a:prstGeom>
            <a:noFill/>
          </p:spPr>
          <p:txBody>
            <a:bodyPr wrap="none" rtlCol="0">
              <a:spAutoFit/>
            </a:bodyPr>
            <a:lstStyle/>
            <a:p>
              <a:pPr algn="r"/>
              <a:r>
                <a:rPr lang="en-GB" sz="1100" b="1" dirty="0">
                  <a:solidFill>
                    <a:srgbClr val="FF0000"/>
                  </a:solidFill>
                </a:rPr>
                <a:t>600 nm</a:t>
              </a:r>
            </a:p>
          </p:txBody>
        </p:sp>
        <p:cxnSp>
          <p:nvCxnSpPr>
            <p:cNvPr id="37" name="Gerader Verbinder 53">
              <a:extLst>
                <a:ext uri="{FF2B5EF4-FFF2-40B4-BE49-F238E27FC236}">
                  <a16:creationId xmlns:a16="http://schemas.microsoft.com/office/drawing/2014/main" id="{B76BE47D-4696-0E91-5B18-24DCB0434FBC}"/>
                </a:ext>
              </a:extLst>
            </p:cNvPr>
            <p:cNvCxnSpPr/>
            <p:nvPr/>
          </p:nvCxnSpPr>
          <p:spPr bwMode="auto">
            <a:xfrm flipV="1">
              <a:off x="8879583" y="2738775"/>
              <a:ext cx="0" cy="4320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Textfeld 54">
              <a:extLst>
                <a:ext uri="{FF2B5EF4-FFF2-40B4-BE49-F238E27FC236}">
                  <a16:creationId xmlns:a16="http://schemas.microsoft.com/office/drawing/2014/main" id="{C82E2A13-97F4-5B0F-AE96-76A6AA2E977C}"/>
                </a:ext>
              </a:extLst>
            </p:cNvPr>
            <p:cNvSpPr txBox="1"/>
            <p:nvPr/>
          </p:nvSpPr>
          <p:spPr>
            <a:xfrm>
              <a:off x="8525743" y="2777274"/>
              <a:ext cx="670375" cy="261610"/>
            </a:xfrm>
            <a:prstGeom prst="rect">
              <a:avLst/>
            </a:prstGeom>
            <a:noFill/>
          </p:spPr>
          <p:txBody>
            <a:bodyPr wrap="none" rtlCol="0">
              <a:spAutoFit/>
            </a:bodyPr>
            <a:lstStyle/>
            <a:p>
              <a:pPr algn="r"/>
              <a:r>
                <a:rPr lang="en-GB" sz="1100" b="1" dirty="0">
                  <a:solidFill>
                    <a:srgbClr val="FF0000"/>
                  </a:solidFill>
                </a:rPr>
                <a:t>300 nm</a:t>
              </a:r>
            </a:p>
          </p:txBody>
        </p:sp>
        <p:cxnSp>
          <p:nvCxnSpPr>
            <p:cNvPr id="39" name="Gerader Verbinder 55">
              <a:extLst>
                <a:ext uri="{FF2B5EF4-FFF2-40B4-BE49-F238E27FC236}">
                  <a16:creationId xmlns:a16="http://schemas.microsoft.com/office/drawing/2014/main" id="{9172F34F-8F6B-FEE5-97FE-F701D537D0C2}"/>
                </a:ext>
              </a:extLst>
            </p:cNvPr>
            <p:cNvCxnSpPr/>
            <p:nvPr/>
          </p:nvCxnSpPr>
          <p:spPr bwMode="auto">
            <a:xfrm flipV="1">
              <a:off x="8625749" y="4010627"/>
              <a:ext cx="0" cy="4320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feld 56">
              <a:extLst>
                <a:ext uri="{FF2B5EF4-FFF2-40B4-BE49-F238E27FC236}">
                  <a16:creationId xmlns:a16="http://schemas.microsoft.com/office/drawing/2014/main" id="{8EAF2718-9D99-F46A-2A92-BF8FB7564C12}"/>
                </a:ext>
              </a:extLst>
            </p:cNvPr>
            <p:cNvSpPr txBox="1"/>
            <p:nvPr/>
          </p:nvSpPr>
          <p:spPr>
            <a:xfrm>
              <a:off x="8271909" y="4049126"/>
              <a:ext cx="670375" cy="261610"/>
            </a:xfrm>
            <a:prstGeom prst="rect">
              <a:avLst/>
            </a:prstGeom>
            <a:noFill/>
          </p:spPr>
          <p:txBody>
            <a:bodyPr wrap="none" rtlCol="0">
              <a:spAutoFit/>
            </a:bodyPr>
            <a:lstStyle/>
            <a:p>
              <a:pPr algn="r"/>
              <a:r>
                <a:rPr lang="en-GB" sz="1100" b="1" dirty="0">
                  <a:solidFill>
                    <a:srgbClr val="FF0000"/>
                  </a:solidFill>
                </a:rPr>
                <a:t>300 nm</a:t>
              </a:r>
            </a:p>
          </p:txBody>
        </p:sp>
        <p:grpSp>
          <p:nvGrpSpPr>
            <p:cNvPr id="41" name="Gruppieren 57">
              <a:extLst>
                <a:ext uri="{FF2B5EF4-FFF2-40B4-BE49-F238E27FC236}">
                  <a16:creationId xmlns:a16="http://schemas.microsoft.com/office/drawing/2014/main" id="{B788372C-F9D5-EC78-5AA5-B1F871D5A59F}"/>
                </a:ext>
              </a:extLst>
            </p:cNvPr>
            <p:cNvGrpSpPr/>
            <p:nvPr/>
          </p:nvGrpSpPr>
          <p:grpSpPr>
            <a:xfrm>
              <a:off x="9434044" y="4761433"/>
              <a:ext cx="508473" cy="295663"/>
              <a:chOff x="3276498" y="4640473"/>
              <a:chExt cx="508473" cy="295663"/>
            </a:xfrm>
          </p:grpSpPr>
          <p:sp>
            <p:nvSpPr>
              <p:cNvPr id="44" name="Textfeld 60">
                <a:extLst>
                  <a:ext uri="{FF2B5EF4-FFF2-40B4-BE49-F238E27FC236}">
                    <a16:creationId xmlns:a16="http://schemas.microsoft.com/office/drawing/2014/main" id="{72CB33D9-780F-FBB9-197C-5E01AF17B1D6}"/>
                  </a:ext>
                </a:extLst>
              </p:cNvPr>
              <p:cNvSpPr txBox="1"/>
              <p:nvPr/>
            </p:nvSpPr>
            <p:spPr>
              <a:xfrm>
                <a:off x="3276498" y="4640473"/>
                <a:ext cx="508473" cy="261610"/>
              </a:xfrm>
              <a:prstGeom prst="rect">
                <a:avLst/>
              </a:prstGeom>
              <a:noFill/>
            </p:spPr>
            <p:txBody>
              <a:bodyPr wrap="none" rtlCol="0">
                <a:spAutoFit/>
              </a:bodyPr>
              <a:lstStyle/>
              <a:p>
                <a:pPr algn="r"/>
                <a:r>
                  <a:rPr lang="en-GB" sz="1100" b="1" dirty="0">
                    <a:solidFill>
                      <a:schemeClr val="tx1">
                        <a:lumMod val="85000"/>
                        <a:lumOff val="15000"/>
                      </a:schemeClr>
                    </a:solidFill>
                  </a:rPr>
                  <a:t>2 µm</a:t>
                </a:r>
              </a:p>
            </p:txBody>
          </p:sp>
          <p:cxnSp>
            <p:nvCxnSpPr>
              <p:cNvPr id="45" name="Gerader Verbinder 61">
                <a:extLst>
                  <a:ext uri="{FF2B5EF4-FFF2-40B4-BE49-F238E27FC236}">
                    <a16:creationId xmlns:a16="http://schemas.microsoft.com/office/drawing/2014/main" id="{8ED1651B-3068-AAC3-8147-9049001C98A7}"/>
                  </a:ext>
                </a:extLst>
              </p:cNvPr>
              <p:cNvCxnSpPr/>
              <p:nvPr/>
            </p:nvCxnSpPr>
            <p:spPr bwMode="auto">
              <a:xfrm>
                <a:off x="3345182" y="4936136"/>
                <a:ext cx="360000" cy="0"/>
              </a:xfrm>
              <a:prstGeom prst="line">
                <a:avLst/>
              </a:prstGeom>
              <a:solidFill>
                <a:schemeClr val="accent1"/>
              </a:solidFill>
              <a:ln w="25400" cap="flat" cmpd="sng" algn="ctr">
                <a:solidFill>
                  <a:schemeClr val="tx1">
                    <a:lumMod val="85000"/>
                    <a:lumOff val="1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r Verbinder 62">
                <a:extLst>
                  <a:ext uri="{FF2B5EF4-FFF2-40B4-BE49-F238E27FC236}">
                    <a16:creationId xmlns:a16="http://schemas.microsoft.com/office/drawing/2014/main" id="{CAFD0B08-8DB3-1DD3-F1D0-3267034CABC4}"/>
                  </a:ext>
                </a:extLst>
              </p:cNvPr>
              <p:cNvCxnSpPr/>
              <p:nvPr/>
            </p:nvCxnSpPr>
            <p:spPr bwMode="auto">
              <a:xfrm flipV="1">
                <a:off x="3773734" y="4641712"/>
                <a:ext cx="0" cy="291600"/>
              </a:xfrm>
              <a:prstGeom prst="line">
                <a:avLst/>
              </a:prstGeom>
              <a:solidFill>
                <a:schemeClr val="accent1"/>
              </a:solidFill>
              <a:ln w="25400" cap="flat" cmpd="sng" algn="ctr">
                <a:solidFill>
                  <a:schemeClr val="tx1">
                    <a:lumMod val="85000"/>
                    <a:lumOff val="1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2" name="Textfeld 58">
              <a:extLst>
                <a:ext uri="{FF2B5EF4-FFF2-40B4-BE49-F238E27FC236}">
                  <a16:creationId xmlns:a16="http://schemas.microsoft.com/office/drawing/2014/main" id="{4839E2D5-6194-A18B-6797-5C44E792046E}"/>
                </a:ext>
              </a:extLst>
            </p:cNvPr>
            <p:cNvSpPr txBox="1"/>
            <p:nvPr/>
          </p:nvSpPr>
          <p:spPr>
            <a:xfrm>
              <a:off x="8406363" y="2462322"/>
              <a:ext cx="389850" cy="276999"/>
            </a:xfrm>
            <a:prstGeom prst="rect">
              <a:avLst/>
            </a:prstGeom>
            <a:noFill/>
          </p:spPr>
          <p:txBody>
            <a:bodyPr wrap="none" rtlCol="0">
              <a:spAutoFit/>
            </a:bodyPr>
            <a:lstStyle/>
            <a:p>
              <a:pPr algn="ctr"/>
              <a:r>
                <a:rPr lang="de-DE" sz="1200" b="1" dirty="0">
                  <a:solidFill>
                    <a:srgbClr val="FFFF00"/>
                  </a:solidFill>
                </a:rPr>
                <a:t>Ag</a:t>
              </a:r>
            </a:p>
          </p:txBody>
        </p:sp>
        <p:sp>
          <p:nvSpPr>
            <p:cNvPr id="43" name="Textfeld 59">
              <a:extLst>
                <a:ext uri="{FF2B5EF4-FFF2-40B4-BE49-F238E27FC236}">
                  <a16:creationId xmlns:a16="http://schemas.microsoft.com/office/drawing/2014/main" id="{D6F41727-A100-E6E3-73FD-DA0C0BF98438}"/>
                </a:ext>
              </a:extLst>
            </p:cNvPr>
            <p:cNvSpPr txBox="1"/>
            <p:nvPr/>
          </p:nvSpPr>
          <p:spPr>
            <a:xfrm>
              <a:off x="11378526" y="4019984"/>
              <a:ext cx="407483" cy="276999"/>
            </a:xfrm>
            <a:prstGeom prst="rect">
              <a:avLst/>
            </a:prstGeom>
            <a:noFill/>
          </p:spPr>
          <p:txBody>
            <a:bodyPr wrap="none" rtlCol="0">
              <a:spAutoFit/>
            </a:bodyPr>
            <a:lstStyle/>
            <a:p>
              <a:pPr algn="ctr"/>
              <a:r>
                <a:rPr lang="de-DE" sz="1200" b="1" dirty="0">
                  <a:solidFill>
                    <a:srgbClr val="FFFF00"/>
                  </a:solidFill>
                </a:rPr>
                <a:t>Mo</a:t>
              </a:r>
            </a:p>
          </p:txBody>
        </p:sp>
      </p:grpSp>
      <p:sp>
        <p:nvSpPr>
          <p:cNvPr id="64" name="Textfeld 89">
            <a:extLst>
              <a:ext uri="{FF2B5EF4-FFF2-40B4-BE49-F238E27FC236}">
                <a16:creationId xmlns:a16="http://schemas.microsoft.com/office/drawing/2014/main" id="{CABC61EA-7C28-345D-7905-FA5341CF4AA0}"/>
              </a:ext>
            </a:extLst>
          </p:cNvPr>
          <p:cNvSpPr txBox="1"/>
          <p:nvPr/>
        </p:nvSpPr>
        <p:spPr>
          <a:xfrm>
            <a:off x="7082119" y="1110776"/>
            <a:ext cx="1491878" cy="215444"/>
          </a:xfrm>
          <a:prstGeom prst="rect">
            <a:avLst/>
          </a:prstGeom>
          <a:noFill/>
        </p:spPr>
        <p:txBody>
          <a:bodyPr wrap="square" lIns="0" tIns="0" rIns="0" bIns="0" rtlCol="0" anchor="t" anchorCtr="0">
            <a:spAutoFit/>
          </a:bodyPr>
          <a:lstStyle/>
          <a:p>
            <a:pPr algn="l"/>
            <a:r>
              <a:rPr lang="en-GB" sz="1400" dirty="0"/>
              <a:t>4 mm into gap</a:t>
            </a:r>
          </a:p>
        </p:txBody>
      </p:sp>
      <p:sp>
        <p:nvSpPr>
          <p:cNvPr id="65" name="Textfeld 90">
            <a:extLst>
              <a:ext uri="{FF2B5EF4-FFF2-40B4-BE49-F238E27FC236}">
                <a16:creationId xmlns:a16="http://schemas.microsoft.com/office/drawing/2014/main" id="{32C71513-C615-B5C2-E837-990032C3B6DE}"/>
              </a:ext>
            </a:extLst>
          </p:cNvPr>
          <p:cNvSpPr txBox="1"/>
          <p:nvPr/>
        </p:nvSpPr>
        <p:spPr>
          <a:xfrm>
            <a:off x="9140321" y="1055203"/>
            <a:ext cx="1491878" cy="215444"/>
          </a:xfrm>
          <a:prstGeom prst="rect">
            <a:avLst/>
          </a:prstGeom>
          <a:noFill/>
        </p:spPr>
        <p:txBody>
          <a:bodyPr wrap="square" lIns="0" tIns="0" rIns="0" bIns="0" rtlCol="0" anchor="t" anchorCtr="0">
            <a:spAutoFit/>
          </a:bodyPr>
          <a:lstStyle/>
          <a:p>
            <a:pPr algn="l"/>
            <a:r>
              <a:rPr lang="en-GB" sz="1400" dirty="0"/>
              <a:t>2 mm into gap</a:t>
            </a:r>
          </a:p>
        </p:txBody>
      </p:sp>
      <p:cxnSp>
        <p:nvCxnSpPr>
          <p:cNvPr id="66" name="Gerade Verbindung mit Pfeil 92">
            <a:extLst>
              <a:ext uri="{FF2B5EF4-FFF2-40B4-BE49-F238E27FC236}">
                <a16:creationId xmlns:a16="http://schemas.microsoft.com/office/drawing/2014/main" id="{E9D9F105-B29B-2AC8-04C6-ED340D501F9D}"/>
              </a:ext>
            </a:extLst>
          </p:cNvPr>
          <p:cNvCxnSpPr>
            <a:cxnSpLocks/>
          </p:cNvCxnSpPr>
          <p:nvPr/>
        </p:nvCxnSpPr>
        <p:spPr>
          <a:xfrm flipH="1">
            <a:off x="4436108" y="1299568"/>
            <a:ext cx="2417973" cy="1101475"/>
          </a:xfrm>
          <a:prstGeom prst="straightConnector1">
            <a:avLst/>
          </a:prstGeom>
          <a:ln w="19050" cmpd="sng">
            <a:solidFill>
              <a:srgbClr val="FFFF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7" name="Gruppieren 96">
            <a:extLst>
              <a:ext uri="{FF2B5EF4-FFF2-40B4-BE49-F238E27FC236}">
                <a16:creationId xmlns:a16="http://schemas.microsoft.com/office/drawing/2014/main" id="{7B00C6AA-FE6D-2E78-B13D-E5412FE72C61}"/>
              </a:ext>
            </a:extLst>
          </p:cNvPr>
          <p:cNvGrpSpPr/>
          <p:nvPr/>
        </p:nvGrpSpPr>
        <p:grpSpPr>
          <a:xfrm>
            <a:off x="8596459" y="657039"/>
            <a:ext cx="926911" cy="276999"/>
            <a:chOff x="4520307" y="6532307"/>
            <a:chExt cx="925011" cy="272870"/>
          </a:xfrm>
        </p:grpSpPr>
        <p:sp>
          <p:nvSpPr>
            <p:cNvPr id="68" name="Rechteck 97">
              <a:extLst>
                <a:ext uri="{FF2B5EF4-FFF2-40B4-BE49-F238E27FC236}">
                  <a16:creationId xmlns:a16="http://schemas.microsoft.com/office/drawing/2014/main" id="{E8EFF168-C309-418F-102A-06D3658B4B13}"/>
                </a:ext>
              </a:extLst>
            </p:cNvPr>
            <p:cNvSpPr/>
            <p:nvPr/>
          </p:nvSpPr>
          <p:spPr>
            <a:xfrm>
              <a:off x="4520307" y="6561170"/>
              <a:ext cx="925011" cy="216000"/>
            </a:xfrm>
            <a:prstGeom prst="rect">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Textfeld 98">
              <a:extLst>
                <a:ext uri="{FF2B5EF4-FFF2-40B4-BE49-F238E27FC236}">
                  <a16:creationId xmlns:a16="http://schemas.microsoft.com/office/drawing/2014/main" id="{DA85D169-2CB6-ACE3-1CEA-5334C093D7C1}"/>
                </a:ext>
              </a:extLst>
            </p:cNvPr>
            <p:cNvSpPr txBox="1"/>
            <p:nvPr/>
          </p:nvSpPr>
          <p:spPr>
            <a:xfrm>
              <a:off x="4614654" y="6532307"/>
              <a:ext cx="740989" cy="272870"/>
            </a:xfrm>
            <a:prstGeom prst="rect">
              <a:avLst/>
            </a:prstGeom>
            <a:noFill/>
          </p:spPr>
          <p:txBody>
            <a:bodyPr wrap="none" rtlCol="0">
              <a:spAutoFit/>
            </a:bodyPr>
            <a:lstStyle/>
            <a:p>
              <a:pPr algn="ctr"/>
              <a:r>
                <a:rPr lang="de-DE" sz="1200" b="1" dirty="0">
                  <a:solidFill>
                    <a:srgbClr val="0000FF"/>
                  </a:solidFill>
                </a:rPr>
                <a:t>W </a:t>
              </a:r>
              <a:r>
                <a:rPr lang="de-DE" sz="1200" b="1" dirty="0">
                  <a:solidFill>
                    <a:srgbClr val="00B050"/>
                  </a:solidFill>
                </a:rPr>
                <a:t>O</a:t>
              </a:r>
              <a:r>
                <a:rPr lang="de-DE" sz="1200" b="1" dirty="0">
                  <a:solidFill>
                    <a:srgbClr val="0000FF"/>
                  </a:solidFill>
                </a:rPr>
                <a:t> </a:t>
              </a:r>
              <a:r>
                <a:rPr lang="de-DE" sz="1200" b="1" dirty="0" err="1">
                  <a:solidFill>
                    <a:srgbClr val="FF0000"/>
                  </a:solidFill>
                </a:rPr>
                <a:t>Cu</a:t>
              </a:r>
              <a:endParaRPr lang="de-DE" sz="1200" b="1" dirty="0">
                <a:solidFill>
                  <a:srgbClr val="FF00FF"/>
                </a:solidFill>
              </a:endParaRPr>
            </a:p>
          </p:txBody>
        </p:sp>
      </p:grpSp>
      <p:sp>
        <p:nvSpPr>
          <p:cNvPr id="71" name="TextBox 70">
            <a:extLst>
              <a:ext uri="{FF2B5EF4-FFF2-40B4-BE49-F238E27FC236}">
                <a16:creationId xmlns:a16="http://schemas.microsoft.com/office/drawing/2014/main" id="{A3B72E9A-06A6-B2B2-C41F-E34353A873BA}"/>
              </a:ext>
            </a:extLst>
          </p:cNvPr>
          <p:cNvSpPr txBox="1"/>
          <p:nvPr/>
        </p:nvSpPr>
        <p:spPr bwMode="auto">
          <a:xfrm>
            <a:off x="380663" y="4899531"/>
            <a:ext cx="11554838" cy="646331"/>
          </a:xfrm>
          <a:prstGeom prst="rect">
            <a:avLst/>
          </a:prstGeom>
          <a:noFill/>
        </p:spPr>
        <p:txBody>
          <a:bodyPr wrap="square" rtlCol="0">
            <a:spAutoFit/>
          </a:bodyPr>
          <a:lstStyle/>
          <a:p>
            <a:pPr marL="285750" indent="-285750">
              <a:buFont typeface="Arial" panose="020B0604020202020204" pitchFamily="34" charset="0"/>
              <a:buChar char="•"/>
            </a:pPr>
            <a:r>
              <a:rPr lang="en-GB" sz="1800" dirty="0"/>
              <a:t>First IBA measurements and SEM analyses made on the tiles – clear deposition patterns visible</a:t>
            </a:r>
          </a:p>
          <a:p>
            <a:pPr marL="285750" indent="-285750">
              <a:buFont typeface="Arial" panose="020B0604020202020204" pitchFamily="34" charset="0"/>
              <a:buChar char="•"/>
            </a:pPr>
            <a:r>
              <a:rPr lang="en-GB" sz="1800" dirty="0"/>
              <a:t>FIB cuts show thickness of the deposits (yellow mark indicates position of the SEM images with EDX maps, right)</a:t>
            </a:r>
          </a:p>
        </p:txBody>
      </p:sp>
    </p:spTree>
    <p:extLst>
      <p:ext uri="{BB962C8B-B14F-4D97-AF65-F5344CB8AC3E}">
        <p14:creationId xmlns:p14="http://schemas.microsoft.com/office/powerpoint/2010/main" val="3212920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354F29-A54F-06C0-DEB5-27850005EAE7}"/>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A0C4C282-3D94-AABA-9A44-7BDB9090D392}"/>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13</a:t>
            </a:fld>
            <a:endParaRPr lang="en-GB">
              <a:solidFill>
                <a:prstClr val="white"/>
              </a:solidFill>
            </a:endParaRPr>
          </a:p>
        </p:txBody>
      </p:sp>
      <p:sp>
        <p:nvSpPr>
          <p:cNvPr id="5" name="Titre 1">
            <a:extLst>
              <a:ext uri="{FF2B5EF4-FFF2-40B4-BE49-F238E27FC236}">
                <a16:creationId xmlns:a16="http://schemas.microsoft.com/office/drawing/2014/main" id="{C5473034-B506-5010-B00B-B3CD8FDA7491}"/>
              </a:ext>
            </a:extLst>
          </p:cNvPr>
          <p:cNvSpPr>
            <a:spLocks noGrp="1"/>
          </p:cNvSpPr>
          <p:nvPr>
            <p:ph type="title"/>
          </p:nvPr>
        </p:nvSpPr>
        <p:spPr>
          <a:xfrm>
            <a:off x="983432" y="192515"/>
            <a:ext cx="10598968" cy="457200"/>
          </a:xfrm>
        </p:spPr>
        <p:txBody>
          <a:bodyPr/>
          <a:lstStyle/>
          <a:p>
            <a:r>
              <a:rPr lang="fr-FR" sz="2600" dirty="0"/>
              <a:t>Example: </a:t>
            </a:r>
            <a:r>
              <a:rPr lang="fr-FR" sz="2600" dirty="0" err="1"/>
              <a:t>erosion</a:t>
            </a:r>
            <a:r>
              <a:rPr lang="fr-FR" sz="2600" dirty="0"/>
              <a:t> patterns due to </a:t>
            </a:r>
            <a:r>
              <a:rPr lang="fr-FR" sz="2600" dirty="0" err="1"/>
              <a:t>magnetic</a:t>
            </a:r>
            <a:r>
              <a:rPr lang="fr-FR" sz="2600" dirty="0"/>
              <a:t> </a:t>
            </a:r>
            <a:r>
              <a:rPr lang="fr-FR" sz="2600" dirty="0" err="1"/>
              <a:t>ripple</a:t>
            </a:r>
            <a:r>
              <a:rPr lang="fr-FR" sz="2600" dirty="0"/>
              <a:t> (MPG) </a:t>
            </a:r>
          </a:p>
        </p:txBody>
      </p:sp>
      <p:pic>
        <p:nvPicPr>
          <p:cNvPr id="7" name="Picture 6">
            <a:extLst>
              <a:ext uri="{FF2B5EF4-FFF2-40B4-BE49-F238E27FC236}">
                <a16:creationId xmlns:a16="http://schemas.microsoft.com/office/drawing/2014/main" id="{3A93F2F0-DAA5-527A-E963-CC1EA3B4D2B7}"/>
              </a:ext>
            </a:extLst>
          </p:cNvPr>
          <p:cNvPicPr>
            <a:picLocks noChangeAspect="1"/>
          </p:cNvPicPr>
          <p:nvPr/>
        </p:nvPicPr>
        <p:blipFill>
          <a:blip r:embed="rId2"/>
          <a:stretch>
            <a:fillRect/>
          </a:stretch>
        </p:blipFill>
        <p:spPr>
          <a:xfrm>
            <a:off x="6494547" y="1088181"/>
            <a:ext cx="5380186" cy="4823878"/>
          </a:xfrm>
          <a:prstGeom prst="rect">
            <a:avLst/>
          </a:prstGeom>
        </p:spPr>
      </p:pic>
      <p:sp>
        <p:nvSpPr>
          <p:cNvPr id="8" name="Rectangle 7">
            <a:extLst>
              <a:ext uri="{FF2B5EF4-FFF2-40B4-BE49-F238E27FC236}">
                <a16:creationId xmlns:a16="http://schemas.microsoft.com/office/drawing/2014/main" id="{0827F8B6-20B3-920D-C295-5B45F495E3B1}"/>
              </a:ext>
            </a:extLst>
          </p:cNvPr>
          <p:cNvSpPr/>
          <p:nvPr/>
        </p:nvSpPr>
        <p:spPr>
          <a:xfrm>
            <a:off x="11277600" y="1088180"/>
            <a:ext cx="597133" cy="3037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43CDC20A-D260-1ABB-88BB-1BB20A89CC5A}"/>
              </a:ext>
            </a:extLst>
          </p:cNvPr>
          <p:cNvSpPr/>
          <p:nvPr/>
        </p:nvSpPr>
        <p:spPr>
          <a:xfrm>
            <a:off x="11277600" y="5617949"/>
            <a:ext cx="597133" cy="3037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xtBox 9">
            <a:extLst>
              <a:ext uri="{FF2B5EF4-FFF2-40B4-BE49-F238E27FC236}">
                <a16:creationId xmlns:a16="http://schemas.microsoft.com/office/drawing/2014/main" id="{9C3CF20B-C857-3EE2-3DB0-010C311AC90D}"/>
              </a:ext>
            </a:extLst>
          </p:cNvPr>
          <p:cNvSpPr txBox="1"/>
          <p:nvPr/>
        </p:nvSpPr>
        <p:spPr bwMode="auto">
          <a:xfrm>
            <a:off x="292956" y="1727730"/>
            <a:ext cx="5989960" cy="3139321"/>
          </a:xfrm>
          <a:prstGeom prst="rect">
            <a:avLst/>
          </a:prstGeom>
          <a:noFill/>
        </p:spPr>
        <p:txBody>
          <a:bodyPr wrap="square" rtlCol="0">
            <a:spAutoFit/>
          </a:bodyPr>
          <a:lstStyle/>
          <a:p>
            <a:r>
              <a:rPr lang="fi-FI" dirty="0" err="1"/>
              <a:t>Strong</a:t>
            </a:r>
            <a:r>
              <a:rPr lang="fi-FI" dirty="0"/>
              <a:t> </a:t>
            </a:r>
            <a:r>
              <a:rPr lang="en-US" b="1" dirty="0">
                <a:solidFill>
                  <a:srgbClr val="0070C0"/>
                </a:solidFill>
              </a:rPr>
              <a:t>ripple on the WEST magnetic field </a:t>
            </a:r>
            <a:r>
              <a:rPr lang="en-US" dirty="0"/>
              <a:t>due to pre-existing arrangement of the toroidal coils </a:t>
            </a:r>
            <a:r>
              <a:rPr lang="en-US" dirty="0">
                <a:sym typeface="Wingdings" panose="05000000000000000000" pitchFamily="2" charset="2"/>
              </a:rPr>
              <a:t> </a:t>
            </a:r>
            <a:r>
              <a:rPr lang="en-US" b="1" dirty="0">
                <a:solidFill>
                  <a:srgbClr val="FF0000"/>
                </a:solidFill>
                <a:sym typeface="Wingdings" panose="05000000000000000000" pitchFamily="2" charset="2"/>
              </a:rPr>
              <a:t>t</a:t>
            </a:r>
            <a:r>
              <a:rPr lang="en-US" b="1" dirty="0">
                <a:solidFill>
                  <a:srgbClr val="FF0000"/>
                </a:solidFill>
              </a:rPr>
              <a:t>oroidal modulation of particle &amp; power flux </a:t>
            </a:r>
            <a:r>
              <a:rPr lang="en-US" dirty="0"/>
              <a:t>along strike lines</a:t>
            </a:r>
            <a:endParaRPr lang="fi-FI" dirty="0"/>
          </a:p>
          <a:p>
            <a:endParaRPr lang="fi-FI" dirty="0"/>
          </a:p>
          <a:p>
            <a:pPr marL="285750" indent="-285750">
              <a:buFont typeface="Arial" panose="020B0604020202020204" pitchFamily="34" charset="0"/>
              <a:buChar char="•"/>
            </a:pPr>
            <a:r>
              <a:rPr lang="en-US" dirty="0"/>
              <a:t>Maximum erosion not at the center but toroidally shifted probably due to beveling (+ misalignment)</a:t>
            </a:r>
          </a:p>
          <a:p>
            <a:pPr marL="285750" indent="-285750">
              <a:buFont typeface="Arial" panose="020B0604020202020204" pitchFamily="34" charset="0"/>
              <a:buChar char="•"/>
            </a:pPr>
            <a:r>
              <a:rPr lang="en-US" dirty="0"/>
              <a:t>Erosion varies with respect to the ripple</a:t>
            </a:r>
          </a:p>
          <a:p>
            <a:pPr marL="285750" indent="-285750">
              <a:buFont typeface="Arial" panose="020B0604020202020204" pitchFamily="34" charset="0"/>
              <a:buChar char="•"/>
            </a:pPr>
            <a:r>
              <a:rPr lang="en-US" dirty="0"/>
              <a:t>Overall highest erosion measured at the edge of the inner divertor tiles at ripple max </a:t>
            </a:r>
          </a:p>
          <a:p>
            <a:pPr marL="285750" indent="-285750">
              <a:buFont typeface="Arial" panose="020B0604020202020204" pitchFamily="34" charset="0"/>
              <a:buChar char="•"/>
            </a:pPr>
            <a:r>
              <a:rPr lang="en-US" dirty="0"/>
              <a:t>ISP: increased higher erosion at both toroidal edges (beveling + misalignment)</a:t>
            </a:r>
            <a:endParaRPr lang="fi-FI" dirty="0"/>
          </a:p>
        </p:txBody>
      </p:sp>
      <p:sp>
        <p:nvSpPr>
          <p:cNvPr id="11" name="TextBox 10">
            <a:extLst>
              <a:ext uri="{FF2B5EF4-FFF2-40B4-BE49-F238E27FC236}">
                <a16:creationId xmlns:a16="http://schemas.microsoft.com/office/drawing/2014/main" id="{8BC80945-0D2B-EB16-3E6F-88A69D5D3BD8}"/>
              </a:ext>
            </a:extLst>
          </p:cNvPr>
          <p:cNvSpPr txBox="1"/>
          <p:nvPr/>
        </p:nvSpPr>
        <p:spPr bwMode="auto">
          <a:xfrm>
            <a:off x="6413267" y="776664"/>
            <a:ext cx="5778733" cy="338554"/>
          </a:xfrm>
          <a:prstGeom prst="rect">
            <a:avLst/>
          </a:prstGeom>
          <a:noFill/>
        </p:spPr>
        <p:txBody>
          <a:bodyPr wrap="square" rtlCol="0">
            <a:spAutoFit/>
          </a:bodyPr>
          <a:lstStyle/>
          <a:p>
            <a:r>
              <a:rPr lang="en-US" sz="1600" i="1" dirty="0"/>
              <a:t>Contour plot of the interpolated data together with meas. positions</a:t>
            </a:r>
          </a:p>
        </p:txBody>
      </p:sp>
    </p:spTree>
    <p:extLst>
      <p:ext uri="{BB962C8B-B14F-4D97-AF65-F5344CB8AC3E}">
        <p14:creationId xmlns:p14="http://schemas.microsoft.com/office/powerpoint/2010/main" val="580838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A49C204-FF55-CE21-93C8-4196F4D4005E}"/>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2F0282FE-7D77-BE40-C876-305DE4A4E6C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14</a:t>
            </a:fld>
            <a:endParaRPr lang="en-GB">
              <a:solidFill>
                <a:prstClr val="white"/>
              </a:solidFill>
            </a:endParaRPr>
          </a:p>
        </p:txBody>
      </p:sp>
      <p:sp>
        <p:nvSpPr>
          <p:cNvPr id="8" name="Title 1">
            <a:extLst>
              <a:ext uri="{FF2B5EF4-FFF2-40B4-BE49-F238E27FC236}">
                <a16:creationId xmlns:a16="http://schemas.microsoft.com/office/drawing/2014/main" id="{C3755FE8-1C95-3D2C-8203-BEE6CF4ABFD9}"/>
              </a:ext>
            </a:extLst>
          </p:cNvPr>
          <p:cNvSpPr>
            <a:spLocks noGrp="1"/>
          </p:cNvSpPr>
          <p:nvPr>
            <p:ph type="title"/>
          </p:nvPr>
        </p:nvSpPr>
        <p:spPr>
          <a:xfrm>
            <a:off x="1044000" y="115115"/>
            <a:ext cx="10366950" cy="576000"/>
          </a:xfrm>
        </p:spPr>
        <p:txBody>
          <a:bodyPr/>
          <a:lstStyle/>
          <a:p>
            <a:r>
              <a:rPr lang="fi-FI" sz="2600" dirty="0" err="1"/>
              <a:t>Example</a:t>
            </a:r>
            <a:r>
              <a:rPr lang="fi-FI" sz="2600" dirty="0"/>
              <a:t>: a</a:t>
            </a:r>
            <a:r>
              <a:rPr lang="en-DE" sz="2600" dirty="0"/>
              <a:t>nalysis of </a:t>
            </a:r>
            <a:r>
              <a:rPr lang="fi-FI" sz="2600" dirty="0"/>
              <a:t>AUG</a:t>
            </a:r>
            <a:r>
              <a:rPr lang="en-DE" sz="2600" dirty="0"/>
              <a:t> samples</a:t>
            </a:r>
            <a:r>
              <a:rPr lang="fi-FI" sz="2600" dirty="0"/>
              <a:t> </a:t>
            </a:r>
            <a:r>
              <a:rPr lang="fi-FI" sz="2600" dirty="0" err="1"/>
              <a:t>following</a:t>
            </a:r>
            <a:r>
              <a:rPr lang="fi-FI" sz="2600" dirty="0"/>
              <a:t> </a:t>
            </a:r>
            <a:r>
              <a:rPr lang="fi-FI" sz="2600" dirty="0" err="1"/>
              <a:t>boronizations</a:t>
            </a:r>
            <a:r>
              <a:rPr lang="fi-FI" sz="2600" dirty="0"/>
              <a:t> (MPG)</a:t>
            </a:r>
            <a:endParaRPr lang="en-DE" sz="2600" dirty="0"/>
          </a:p>
        </p:txBody>
      </p:sp>
      <p:sp>
        <p:nvSpPr>
          <p:cNvPr id="9" name="Content Placeholder 2">
            <a:extLst>
              <a:ext uri="{FF2B5EF4-FFF2-40B4-BE49-F238E27FC236}">
                <a16:creationId xmlns:a16="http://schemas.microsoft.com/office/drawing/2014/main" id="{E4D25A5D-8083-3725-661F-77D861317172}"/>
              </a:ext>
            </a:extLst>
          </p:cNvPr>
          <p:cNvSpPr txBox="1">
            <a:spLocks/>
          </p:cNvSpPr>
          <p:nvPr/>
        </p:nvSpPr>
        <p:spPr>
          <a:xfrm>
            <a:off x="360000" y="864000"/>
            <a:ext cx="11473200" cy="5580000"/>
          </a:xfrm>
          <a:prstGeom prst="rect">
            <a:avLst/>
          </a:prstGeom>
        </p:spPr>
        <p:txBody>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r>
              <a:rPr lang="en-DE" sz="2200" dirty="0"/>
              <a:t>High priority IO R&amp;D request: Assess uniformity</a:t>
            </a:r>
            <a:br>
              <a:rPr lang="en-DE" sz="2200" dirty="0"/>
            </a:br>
            <a:r>
              <a:rPr lang="en-DE" sz="2200" dirty="0"/>
              <a:t>and lifetime of wall conditioning by GDB</a:t>
            </a:r>
          </a:p>
          <a:p>
            <a:r>
              <a:rPr lang="en-DE" sz="2200" dirty="0"/>
              <a:t>In AUG: combine in-situ diagnostics (QMB, RGA, ...)</a:t>
            </a:r>
            <a:br>
              <a:rPr lang="en-DE" sz="2200" dirty="0"/>
            </a:br>
            <a:r>
              <a:rPr lang="en-DE" sz="2200" dirty="0"/>
              <a:t>with ex-situ analysis of exposed witness samples</a:t>
            </a:r>
          </a:p>
          <a:p>
            <a:endParaRPr lang="en-DE" dirty="0"/>
          </a:p>
        </p:txBody>
      </p:sp>
      <p:pic>
        <p:nvPicPr>
          <p:cNvPr id="10" name="Picture 9" descr="A close-up of a metal object&#10;&#10;AI-generated content may be incorrect.">
            <a:extLst>
              <a:ext uri="{FF2B5EF4-FFF2-40B4-BE49-F238E27FC236}">
                <a16:creationId xmlns:a16="http://schemas.microsoft.com/office/drawing/2014/main" id="{9A4FF832-4E1A-DDA5-7B33-8FC1364E3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80" y="2578107"/>
            <a:ext cx="4903146" cy="3832842"/>
          </a:xfrm>
          <a:prstGeom prst="rect">
            <a:avLst/>
          </a:prstGeom>
        </p:spPr>
      </p:pic>
      <p:pic>
        <p:nvPicPr>
          <p:cNvPr id="11" name="Picture 10" descr="A graph of a graph and a graph of a graph&#10;&#10;AI-generated content may be incorrect.">
            <a:extLst>
              <a:ext uri="{FF2B5EF4-FFF2-40B4-BE49-F238E27FC236}">
                <a16:creationId xmlns:a16="http://schemas.microsoft.com/office/drawing/2014/main" id="{3854C753-0256-FA43-E5CF-398185C03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7403" y="721012"/>
            <a:ext cx="4417648" cy="5775114"/>
          </a:xfrm>
          <a:prstGeom prst="rect">
            <a:avLst/>
          </a:prstGeom>
        </p:spPr>
      </p:pic>
      <p:sp>
        <p:nvSpPr>
          <p:cNvPr id="12" name="TextBox 11">
            <a:extLst>
              <a:ext uri="{FF2B5EF4-FFF2-40B4-BE49-F238E27FC236}">
                <a16:creationId xmlns:a16="http://schemas.microsoft.com/office/drawing/2014/main" id="{44E0FBE1-C7DF-8487-EDAB-4F8CFF6CF55F}"/>
              </a:ext>
            </a:extLst>
          </p:cNvPr>
          <p:cNvSpPr txBox="1"/>
          <p:nvPr/>
        </p:nvSpPr>
        <p:spPr>
          <a:xfrm>
            <a:off x="8119433" y="864000"/>
            <a:ext cx="3525396" cy="369332"/>
          </a:xfrm>
          <a:prstGeom prst="rect">
            <a:avLst/>
          </a:prstGeom>
          <a:solidFill>
            <a:schemeClr val="bg1"/>
          </a:solidFill>
        </p:spPr>
        <p:txBody>
          <a:bodyPr wrap="square" lIns="36000" tIns="0" rIns="36000" bIns="0" rtlCol="0">
            <a:spAutoFit/>
          </a:bodyPr>
          <a:lstStyle/>
          <a:p>
            <a:pPr algn="l"/>
            <a:r>
              <a:rPr lang="en-DE" sz="2400" dirty="0"/>
              <a:t>Comparison RGA-QMB-NRA</a:t>
            </a:r>
          </a:p>
        </p:txBody>
      </p:sp>
      <p:sp>
        <p:nvSpPr>
          <p:cNvPr id="15" name="TextBox 14">
            <a:extLst>
              <a:ext uri="{FF2B5EF4-FFF2-40B4-BE49-F238E27FC236}">
                <a16:creationId xmlns:a16="http://schemas.microsoft.com/office/drawing/2014/main" id="{F8F74B49-926B-3C55-8EFE-5674AD27AB30}"/>
              </a:ext>
            </a:extLst>
          </p:cNvPr>
          <p:cNvSpPr txBox="1"/>
          <p:nvPr/>
        </p:nvSpPr>
        <p:spPr>
          <a:xfrm>
            <a:off x="6096000" y="5578501"/>
            <a:ext cx="982308" cy="830997"/>
          </a:xfrm>
          <a:prstGeom prst="rect">
            <a:avLst/>
          </a:prstGeom>
          <a:solidFill>
            <a:schemeClr val="bg1"/>
          </a:solidFill>
        </p:spPr>
        <p:txBody>
          <a:bodyPr wrap="square" lIns="36000" tIns="0" rIns="36000" bIns="0" rtlCol="0">
            <a:spAutoFit/>
          </a:bodyPr>
          <a:lstStyle/>
          <a:p>
            <a:pPr algn="l"/>
            <a:r>
              <a:rPr lang="en-DE" dirty="0"/>
              <a:t>S. An</a:t>
            </a:r>
            <a:br>
              <a:rPr lang="en-DE" dirty="0"/>
            </a:br>
            <a:r>
              <a:rPr lang="en-DE" dirty="0"/>
              <a:t>K. Krieger</a:t>
            </a:r>
            <a:br>
              <a:rPr lang="en-DE" dirty="0"/>
            </a:br>
            <a:r>
              <a:rPr lang="en-DE" dirty="0"/>
              <a:t>V. Rohde</a:t>
            </a:r>
          </a:p>
        </p:txBody>
      </p:sp>
      <p:sp>
        <p:nvSpPr>
          <p:cNvPr id="2" name="TextBox 1">
            <a:extLst>
              <a:ext uri="{FF2B5EF4-FFF2-40B4-BE49-F238E27FC236}">
                <a16:creationId xmlns:a16="http://schemas.microsoft.com/office/drawing/2014/main" id="{0D4BFF03-58F5-AE88-4F91-3968E73C0239}"/>
              </a:ext>
            </a:extLst>
          </p:cNvPr>
          <p:cNvSpPr txBox="1"/>
          <p:nvPr/>
        </p:nvSpPr>
        <p:spPr bwMode="auto">
          <a:xfrm>
            <a:off x="9812291" y="4019760"/>
            <a:ext cx="1776506" cy="369332"/>
          </a:xfrm>
          <a:prstGeom prst="rect">
            <a:avLst/>
          </a:prstGeom>
          <a:noFill/>
        </p:spPr>
        <p:txBody>
          <a:bodyPr wrap="square" rtlCol="0">
            <a:spAutoFit/>
          </a:bodyPr>
          <a:lstStyle/>
          <a:p>
            <a:r>
              <a:rPr lang="fi-FI" dirty="0" err="1"/>
              <a:t>Exposure</a:t>
            </a:r>
            <a:r>
              <a:rPr lang="fi-FI" dirty="0"/>
              <a:t> to air</a:t>
            </a:r>
          </a:p>
        </p:txBody>
      </p:sp>
      <p:sp>
        <p:nvSpPr>
          <p:cNvPr id="5" name="TextBox 4">
            <a:extLst>
              <a:ext uri="{FF2B5EF4-FFF2-40B4-BE49-F238E27FC236}">
                <a16:creationId xmlns:a16="http://schemas.microsoft.com/office/drawing/2014/main" id="{3440E33A-9BD2-8EBB-E9FB-9702BE4B1216}"/>
              </a:ext>
            </a:extLst>
          </p:cNvPr>
          <p:cNvSpPr txBox="1"/>
          <p:nvPr/>
        </p:nvSpPr>
        <p:spPr bwMode="auto">
          <a:xfrm>
            <a:off x="7990094" y="3506969"/>
            <a:ext cx="1529826" cy="369332"/>
          </a:xfrm>
          <a:prstGeom prst="rect">
            <a:avLst/>
          </a:prstGeom>
          <a:noFill/>
        </p:spPr>
        <p:txBody>
          <a:bodyPr wrap="square" rtlCol="0">
            <a:spAutoFit/>
          </a:bodyPr>
          <a:lstStyle/>
          <a:p>
            <a:r>
              <a:rPr lang="fi-FI" dirty="0"/>
              <a:t>Storage in </a:t>
            </a:r>
            <a:r>
              <a:rPr lang="fi-FI" dirty="0" err="1"/>
              <a:t>Ar</a:t>
            </a:r>
            <a:endParaRPr lang="fi-FI" dirty="0"/>
          </a:p>
        </p:txBody>
      </p:sp>
    </p:spTree>
    <p:extLst>
      <p:ext uri="{BB962C8B-B14F-4D97-AF65-F5344CB8AC3E}">
        <p14:creationId xmlns:p14="http://schemas.microsoft.com/office/powerpoint/2010/main" val="1000349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5B1B765-1B2C-93D7-E228-8C609ED81F0D}"/>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4C817085-3DF0-F113-3356-5F0EE02EC408}"/>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15</a:t>
            </a:fld>
            <a:endParaRPr lang="en-GB">
              <a:solidFill>
                <a:prstClr val="white"/>
              </a:solidFill>
            </a:endParaRPr>
          </a:p>
        </p:txBody>
      </p:sp>
      <p:sp>
        <p:nvSpPr>
          <p:cNvPr id="5" name="Titre 1">
            <a:extLst>
              <a:ext uri="{FF2B5EF4-FFF2-40B4-BE49-F238E27FC236}">
                <a16:creationId xmlns:a16="http://schemas.microsoft.com/office/drawing/2014/main" id="{B832F609-CC93-96FC-BCE0-99951EAE17E0}"/>
              </a:ext>
            </a:extLst>
          </p:cNvPr>
          <p:cNvSpPr>
            <a:spLocks noGrp="1"/>
          </p:cNvSpPr>
          <p:nvPr>
            <p:ph type="title"/>
          </p:nvPr>
        </p:nvSpPr>
        <p:spPr>
          <a:xfrm>
            <a:off x="983432" y="192515"/>
            <a:ext cx="9857288" cy="457200"/>
          </a:xfrm>
        </p:spPr>
        <p:txBody>
          <a:bodyPr/>
          <a:lstStyle/>
          <a:p>
            <a:r>
              <a:rPr lang="fr-FR" dirty="0" err="1"/>
              <a:t>Priorities</a:t>
            </a:r>
            <a:r>
              <a:rPr lang="fr-FR" dirty="0"/>
              <a:t> for W7-X analyses</a:t>
            </a:r>
          </a:p>
        </p:txBody>
      </p:sp>
      <p:sp>
        <p:nvSpPr>
          <p:cNvPr id="6" name="TextBox 5">
            <a:extLst>
              <a:ext uri="{FF2B5EF4-FFF2-40B4-BE49-F238E27FC236}">
                <a16:creationId xmlns:a16="http://schemas.microsoft.com/office/drawing/2014/main" id="{3DB5F918-D492-9BB8-A3F3-F44FA6FD7D52}"/>
              </a:ext>
            </a:extLst>
          </p:cNvPr>
          <p:cNvSpPr txBox="1"/>
          <p:nvPr/>
        </p:nvSpPr>
        <p:spPr>
          <a:xfrm>
            <a:off x="267177" y="1052736"/>
            <a:ext cx="11609631" cy="1569660"/>
          </a:xfrm>
          <a:prstGeom prst="rect">
            <a:avLst/>
          </a:prstGeom>
          <a:noFill/>
        </p:spPr>
        <p:txBody>
          <a:bodyPr wrap="square" rtlCol="0">
            <a:spAutoFit/>
          </a:bodyPr>
          <a:lstStyle/>
          <a:p>
            <a:pPr marL="285750" indent="-285750">
              <a:buFont typeface="Arial" panose="020B0604020202020204" pitchFamily="34" charset="0"/>
              <a:buChar char="•"/>
            </a:pPr>
            <a:r>
              <a:rPr lang="fi-FI" sz="1600" b="1" dirty="0"/>
              <a:t>MPG:</a:t>
            </a:r>
          </a:p>
          <a:p>
            <a:pPr marL="742950" lvl="1" indent="-285750">
              <a:buFont typeface="Wingdings" panose="05000000000000000000" pitchFamily="2" charset="2"/>
              <a:buChar char="ü"/>
            </a:pPr>
            <a:r>
              <a:rPr lang="en-US" sz="1600" dirty="0"/>
              <a:t>Analyses and evaluation of </a:t>
            </a:r>
            <a:r>
              <a:rPr lang="en-US" sz="1600" b="1" dirty="0">
                <a:solidFill>
                  <a:srgbClr val="0070C0"/>
                </a:solidFill>
              </a:rPr>
              <a:t>cavity samples exposed during </a:t>
            </a:r>
            <a:r>
              <a:rPr lang="en-US" sz="1600" b="1" dirty="0" err="1">
                <a:solidFill>
                  <a:srgbClr val="0070C0"/>
                </a:solidFill>
              </a:rPr>
              <a:t>boronisations</a:t>
            </a:r>
            <a:r>
              <a:rPr lang="en-US" sz="1600" b="1" dirty="0">
                <a:solidFill>
                  <a:srgbClr val="0070C0"/>
                </a:solidFill>
              </a:rPr>
              <a:t> </a:t>
            </a:r>
            <a:r>
              <a:rPr lang="en-US" sz="1600" dirty="0"/>
              <a:t>on W7-X</a:t>
            </a:r>
            <a:endParaRPr lang="en-US" sz="1600" b="1" dirty="0">
              <a:solidFill>
                <a:srgbClr val="0070C0"/>
              </a:solidFill>
            </a:endParaRPr>
          </a:p>
          <a:p>
            <a:pPr marL="1200150" lvl="2" indent="-285750">
              <a:buFont typeface="Courier New" panose="02070309020205020404" pitchFamily="49" charset="0"/>
              <a:buChar char="o"/>
            </a:pPr>
            <a:r>
              <a:rPr lang="en-US" sz="1600" dirty="0">
                <a:sym typeface="Wingdings" panose="05000000000000000000" pitchFamily="2" charset="2"/>
              </a:rPr>
              <a:t>Connected with the PFMC contribution of M. Mayer</a:t>
            </a:r>
          </a:p>
          <a:p>
            <a:pPr marL="742950" lvl="1" indent="-285750">
              <a:buFont typeface="Wingdings" panose="05000000000000000000" pitchFamily="2" charset="2"/>
              <a:buChar char="ü"/>
            </a:pPr>
            <a:r>
              <a:rPr lang="en-US" sz="1600" dirty="0"/>
              <a:t>Analyses of </a:t>
            </a:r>
            <a:r>
              <a:rPr lang="en-US" sz="1600" b="1" dirty="0">
                <a:solidFill>
                  <a:srgbClr val="0070C0"/>
                </a:solidFill>
              </a:rPr>
              <a:t>entire baffle tiles (10 </a:t>
            </a:r>
            <a:r>
              <a:rPr lang="en-US" sz="1600" b="1" dirty="0">
                <a:solidFill>
                  <a:srgbClr val="0070C0"/>
                </a:solidFill>
                <a:sym typeface="Symbol" panose="05050102010706020507" pitchFamily="18" charset="2"/>
              </a:rPr>
              <a:t></a:t>
            </a:r>
            <a:r>
              <a:rPr lang="en-US" sz="1600" b="1" dirty="0">
                <a:solidFill>
                  <a:srgbClr val="0070C0"/>
                </a:solidFill>
              </a:rPr>
              <a:t> 10 cm</a:t>
            </a:r>
            <a:r>
              <a:rPr lang="en-US" sz="1600" b="1" baseline="30000" dirty="0">
                <a:solidFill>
                  <a:srgbClr val="0070C0"/>
                </a:solidFill>
              </a:rPr>
              <a:t>2</a:t>
            </a:r>
            <a:r>
              <a:rPr lang="en-US" sz="1600" b="1" dirty="0">
                <a:solidFill>
                  <a:srgbClr val="0070C0"/>
                </a:solidFill>
              </a:rPr>
              <a:t>) </a:t>
            </a:r>
            <a:r>
              <a:rPr lang="en-US" sz="1600" dirty="0"/>
              <a:t>for their deposition patterns</a:t>
            </a:r>
          </a:p>
          <a:p>
            <a:pPr marL="285750" indent="-285750">
              <a:buFont typeface="Arial" panose="020B0604020202020204" pitchFamily="34" charset="0"/>
              <a:buChar char="•"/>
            </a:pPr>
            <a:r>
              <a:rPr lang="fi-FI" sz="1600" b="1" dirty="0"/>
              <a:t>FZJ:</a:t>
            </a:r>
          </a:p>
          <a:p>
            <a:pPr marL="742950" lvl="1" indent="-285750">
              <a:buFont typeface="Wingdings" panose="05000000000000000000" pitchFamily="2" charset="2"/>
              <a:buChar char="ü"/>
            </a:pPr>
            <a:r>
              <a:rPr lang="en-US" sz="1600" dirty="0"/>
              <a:t>Analyses of </a:t>
            </a:r>
            <a:r>
              <a:rPr lang="en-US" sz="1600" b="1" dirty="0">
                <a:solidFill>
                  <a:srgbClr val="FF0000"/>
                </a:solidFill>
              </a:rPr>
              <a:t>samples exposed during OP2.1/2.2 + new samples from OP2.3</a:t>
            </a:r>
            <a:r>
              <a:rPr lang="en-US" sz="1600" dirty="0"/>
              <a:t> experiments</a:t>
            </a:r>
          </a:p>
        </p:txBody>
      </p:sp>
      <p:sp>
        <p:nvSpPr>
          <p:cNvPr id="7" name="TextBox 6">
            <a:extLst>
              <a:ext uri="{FF2B5EF4-FFF2-40B4-BE49-F238E27FC236}">
                <a16:creationId xmlns:a16="http://schemas.microsoft.com/office/drawing/2014/main" id="{98DE12C2-2CD3-BB48-F326-CEDCA518388B}"/>
              </a:ext>
            </a:extLst>
          </p:cNvPr>
          <p:cNvSpPr txBox="1"/>
          <p:nvPr/>
        </p:nvSpPr>
        <p:spPr bwMode="auto">
          <a:xfrm>
            <a:off x="287742" y="5723609"/>
            <a:ext cx="11694469" cy="584775"/>
          </a:xfrm>
          <a:prstGeom prst="rect">
            <a:avLst/>
          </a:prstGeom>
          <a:solidFill>
            <a:schemeClr val="accent5">
              <a:lumMod val="60000"/>
              <a:lumOff val="40000"/>
            </a:schemeClr>
          </a:solidFill>
          <a:ln w="25400">
            <a:solidFill>
              <a:schemeClr val="accent1"/>
            </a:solidFill>
          </a:ln>
        </p:spPr>
        <p:txBody>
          <a:bodyPr wrap="square" rtlCol="0">
            <a:spAutoFit/>
          </a:bodyPr>
          <a:lstStyle/>
          <a:p>
            <a:r>
              <a:rPr lang="fi-FI" sz="1600" dirty="0" err="1"/>
              <a:t>Follow-up</a:t>
            </a:r>
            <a:r>
              <a:rPr lang="fi-FI" sz="1600" dirty="0"/>
              <a:t> </a:t>
            </a:r>
            <a:r>
              <a:rPr lang="fi-FI" sz="1600" dirty="0" err="1"/>
              <a:t>meetings</a:t>
            </a:r>
            <a:r>
              <a:rPr lang="fi-FI" sz="1600" dirty="0"/>
              <a:t> in </a:t>
            </a:r>
            <a:r>
              <a:rPr lang="fi-FI" sz="1600" dirty="0" err="1"/>
              <a:t>the</a:t>
            </a:r>
            <a:r>
              <a:rPr lang="fi-FI" sz="1600" dirty="0"/>
              <a:t> </a:t>
            </a:r>
            <a:r>
              <a:rPr lang="fi-FI" sz="1600" dirty="0" err="1"/>
              <a:t>near</a:t>
            </a:r>
            <a:r>
              <a:rPr lang="fi-FI" sz="1600" dirty="0"/>
              <a:t> </a:t>
            </a:r>
            <a:r>
              <a:rPr lang="fi-FI" sz="1600" dirty="0" err="1"/>
              <a:t>future</a:t>
            </a:r>
            <a:r>
              <a:rPr lang="fi-FI" sz="1600" dirty="0"/>
              <a:t>: </a:t>
            </a:r>
            <a:r>
              <a:rPr lang="fi-FI" sz="1600" dirty="0" err="1"/>
              <a:t>discussion</a:t>
            </a:r>
            <a:r>
              <a:rPr lang="fi-FI" sz="1600" dirty="0"/>
              <a:t> on (i) </a:t>
            </a:r>
            <a:r>
              <a:rPr lang="fi-FI" sz="1600" dirty="0" err="1"/>
              <a:t>additional</a:t>
            </a:r>
            <a:r>
              <a:rPr lang="fi-FI" sz="1600" dirty="0"/>
              <a:t> </a:t>
            </a:r>
            <a:r>
              <a:rPr lang="fi-FI" sz="1600" dirty="0" err="1"/>
              <a:t>analysis</a:t>
            </a:r>
            <a:r>
              <a:rPr lang="fi-FI" sz="1600" dirty="0"/>
              <a:t> </a:t>
            </a:r>
            <a:r>
              <a:rPr lang="fi-FI" sz="1600" dirty="0" err="1"/>
              <a:t>needs</a:t>
            </a:r>
            <a:r>
              <a:rPr lang="fi-FI" sz="1600" dirty="0"/>
              <a:t> for </a:t>
            </a:r>
            <a:r>
              <a:rPr lang="fi-FI" sz="1600" dirty="0" err="1"/>
              <a:t>the</a:t>
            </a:r>
            <a:r>
              <a:rPr lang="fi-FI" sz="1600" dirty="0"/>
              <a:t> </a:t>
            </a:r>
            <a:r>
              <a:rPr lang="fi-FI" sz="1600" baseline="30000" dirty="0"/>
              <a:t>13</a:t>
            </a:r>
            <a:r>
              <a:rPr lang="fi-FI" sz="1600" dirty="0"/>
              <a:t>C </a:t>
            </a:r>
            <a:r>
              <a:rPr lang="fi-FI" sz="1600" dirty="0" err="1"/>
              <a:t>samples</a:t>
            </a:r>
            <a:r>
              <a:rPr lang="fi-FI" sz="1600" dirty="0"/>
              <a:t>, (ii) </a:t>
            </a:r>
            <a:r>
              <a:rPr lang="fi-FI" sz="1600" dirty="0" err="1"/>
              <a:t>capabilities</a:t>
            </a:r>
            <a:r>
              <a:rPr lang="fi-FI" sz="1600" dirty="0"/>
              <a:t> for </a:t>
            </a:r>
            <a:r>
              <a:rPr lang="fi-FI" sz="1600" dirty="0" err="1"/>
              <a:t>handling</a:t>
            </a:r>
            <a:r>
              <a:rPr lang="fi-FI" sz="1600" dirty="0"/>
              <a:t> </a:t>
            </a:r>
            <a:r>
              <a:rPr lang="fi-FI" sz="1600" dirty="0" err="1"/>
              <a:t>entire</a:t>
            </a:r>
            <a:r>
              <a:rPr lang="fi-FI" sz="1600" dirty="0"/>
              <a:t> </a:t>
            </a:r>
            <a:r>
              <a:rPr lang="fi-FI" sz="1600" dirty="0" err="1"/>
              <a:t>baffle</a:t>
            </a:r>
            <a:r>
              <a:rPr lang="fi-FI" sz="1600" dirty="0"/>
              <a:t> </a:t>
            </a:r>
            <a:r>
              <a:rPr lang="fi-FI" sz="1600" dirty="0" err="1"/>
              <a:t>tiles</a:t>
            </a:r>
            <a:r>
              <a:rPr lang="fi-FI" sz="1600" dirty="0"/>
              <a:t> and (iii) </a:t>
            </a:r>
            <a:r>
              <a:rPr lang="fi-FI" sz="1600" dirty="0" err="1"/>
              <a:t>possibilities</a:t>
            </a:r>
            <a:r>
              <a:rPr lang="fi-FI" sz="1600" dirty="0"/>
              <a:t> for XPS, </a:t>
            </a:r>
            <a:r>
              <a:rPr lang="fi-FI" sz="1600" dirty="0" err="1"/>
              <a:t>Raman</a:t>
            </a:r>
            <a:r>
              <a:rPr lang="fi-FI" sz="1600" dirty="0"/>
              <a:t>, EELS etc. </a:t>
            </a:r>
            <a:r>
              <a:rPr lang="fi-FI" sz="1600" dirty="0" err="1"/>
              <a:t>measurements</a:t>
            </a:r>
            <a:endParaRPr lang="fi-FI" sz="1600" dirty="0"/>
          </a:p>
        </p:txBody>
      </p:sp>
      <p:grpSp>
        <p:nvGrpSpPr>
          <p:cNvPr id="2" name="Group 1">
            <a:extLst>
              <a:ext uri="{FF2B5EF4-FFF2-40B4-BE49-F238E27FC236}">
                <a16:creationId xmlns:a16="http://schemas.microsoft.com/office/drawing/2014/main" id="{DA0397C3-BE6B-9B2D-667F-2A2041C08421}"/>
              </a:ext>
            </a:extLst>
          </p:cNvPr>
          <p:cNvGrpSpPr>
            <a:grpSpLocks noChangeAspect="1"/>
          </p:cNvGrpSpPr>
          <p:nvPr/>
        </p:nvGrpSpPr>
        <p:grpSpPr>
          <a:xfrm>
            <a:off x="720080" y="2791998"/>
            <a:ext cx="3153053" cy="2376264"/>
            <a:chOff x="904874" y="0"/>
            <a:chExt cx="9163051" cy="6905625"/>
          </a:xfrm>
        </p:grpSpPr>
        <p:grpSp>
          <p:nvGrpSpPr>
            <p:cNvPr id="8" name="Group 7">
              <a:extLst>
                <a:ext uri="{FF2B5EF4-FFF2-40B4-BE49-F238E27FC236}">
                  <a16:creationId xmlns:a16="http://schemas.microsoft.com/office/drawing/2014/main" id="{51C0EEEF-8237-71DB-6499-32B6D84BB587}"/>
                </a:ext>
              </a:extLst>
            </p:cNvPr>
            <p:cNvGrpSpPr/>
            <p:nvPr/>
          </p:nvGrpSpPr>
          <p:grpSpPr>
            <a:xfrm>
              <a:off x="904874" y="0"/>
              <a:ext cx="9163051" cy="6905625"/>
              <a:chOff x="1876424" y="0"/>
              <a:chExt cx="9163051" cy="6905625"/>
            </a:xfrm>
          </p:grpSpPr>
          <p:pic>
            <p:nvPicPr>
              <p:cNvPr id="13" name="Picture 12" descr="A close-up of a grey surface&#10;&#10;AI-generated content may be incorrect.">
                <a:extLst>
                  <a:ext uri="{FF2B5EF4-FFF2-40B4-BE49-F238E27FC236}">
                    <a16:creationId xmlns:a16="http://schemas.microsoft.com/office/drawing/2014/main" id="{46551597-60BA-F318-4C95-BDC97D7610EB}"/>
                  </a:ext>
                </a:extLst>
              </p:cNvPr>
              <p:cNvPicPr>
                <a:picLocks noChangeAspect="1"/>
              </p:cNvPicPr>
              <p:nvPr/>
            </p:nvPicPr>
            <p:blipFill>
              <a:blip r:embed="rId3" cstate="print">
                <a:extLst>
                  <a:ext uri="{28A0092B-C50C-407E-A947-70E740481C1C}">
                    <a14:useLocalDpi xmlns:a14="http://schemas.microsoft.com/office/drawing/2010/main" val="0"/>
                  </a:ext>
                </a:extLst>
              </a:blip>
              <a:srcRect t="-555" r="49896" b="555"/>
              <a:stretch/>
            </p:blipFill>
            <p:spPr>
              <a:xfrm>
                <a:off x="6457948" y="0"/>
                <a:ext cx="4581527" cy="6857999"/>
              </a:xfrm>
              <a:prstGeom prst="rect">
                <a:avLst/>
              </a:prstGeom>
            </p:spPr>
          </p:pic>
          <p:pic>
            <p:nvPicPr>
              <p:cNvPr id="14" name="Picture 13" descr="A close-up of a white surface&#10;&#10;AI-generated content may be incorrect.">
                <a:extLst>
                  <a:ext uri="{FF2B5EF4-FFF2-40B4-BE49-F238E27FC236}">
                    <a16:creationId xmlns:a16="http://schemas.microsoft.com/office/drawing/2014/main" id="{433F9CA2-30B3-4EA5-30B6-26ED41784F70}"/>
                  </a:ext>
                </a:extLst>
              </p:cNvPr>
              <p:cNvPicPr>
                <a:picLocks noChangeAspect="1"/>
              </p:cNvPicPr>
              <p:nvPr/>
            </p:nvPicPr>
            <p:blipFill>
              <a:blip r:embed="rId4" cstate="print">
                <a:extLst>
                  <a:ext uri="{28A0092B-C50C-407E-A947-70E740481C1C}">
                    <a14:useLocalDpi xmlns:a14="http://schemas.microsoft.com/office/drawing/2010/main" val="0"/>
                  </a:ext>
                </a:extLst>
              </a:blip>
              <a:srcRect r="49896"/>
              <a:stretch/>
            </p:blipFill>
            <p:spPr>
              <a:xfrm>
                <a:off x="1876424" y="47625"/>
                <a:ext cx="4581525" cy="6858000"/>
              </a:xfrm>
              <a:prstGeom prst="rect">
                <a:avLst/>
              </a:prstGeom>
            </p:spPr>
          </p:pic>
        </p:grpSp>
        <p:cxnSp>
          <p:nvCxnSpPr>
            <p:cNvPr id="9" name="Straight Connector 8">
              <a:extLst>
                <a:ext uri="{FF2B5EF4-FFF2-40B4-BE49-F238E27FC236}">
                  <a16:creationId xmlns:a16="http://schemas.microsoft.com/office/drawing/2014/main" id="{0B328B0F-7627-7D2C-FB3F-B0E4D270CCC5}"/>
                </a:ext>
              </a:extLst>
            </p:cNvPr>
            <p:cNvCxnSpPr>
              <a:cxnSpLocks/>
            </p:cNvCxnSpPr>
            <p:nvPr/>
          </p:nvCxnSpPr>
          <p:spPr>
            <a:xfrm>
              <a:off x="2452808" y="2188306"/>
              <a:ext cx="0" cy="167615"/>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F62FFDD-FC65-9A16-BF58-BB75C944540E}"/>
                </a:ext>
              </a:extLst>
            </p:cNvPr>
            <p:cNvSpPr txBox="1"/>
            <p:nvPr/>
          </p:nvSpPr>
          <p:spPr>
            <a:xfrm>
              <a:off x="1434114" y="2387867"/>
              <a:ext cx="2195415" cy="970498"/>
            </a:xfrm>
            <a:prstGeom prst="rect">
              <a:avLst/>
            </a:prstGeom>
            <a:noFill/>
          </p:spPr>
          <p:txBody>
            <a:bodyPr wrap="none" rtlCol="0">
              <a:spAutoFit/>
            </a:bodyPr>
            <a:lstStyle/>
            <a:p>
              <a:r>
                <a:rPr lang="en-US" b="1" dirty="0"/>
                <a:t>50 nm </a:t>
              </a:r>
              <a:endParaRPr lang="en-DE" b="1" dirty="0"/>
            </a:p>
          </p:txBody>
        </p:sp>
        <p:sp>
          <p:nvSpPr>
            <p:cNvPr id="11" name="TextBox 10">
              <a:extLst>
                <a:ext uri="{FF2B5EF4-FFF2-40B4-BE49-F238E27FC236}">
                  <a16:creationId xmlns:a16="http://schemas.microsoft.com/office/drawing/2014/main" id="{4964E967-C989-AEFD-B4A6-F806FB762DEE}"/>
                </a:ext>
              </a:extLst>
            </p:cNvPr>
            <p:cNvSpPr txBox="1"/>
            <p:nvPr/>
          </p:nvSpPr>
          <p:spPr>
            <a:xfrm>
              <a:off x="1102935" y="235671"/>
              <a:ext cx="662361" cy="369332"/>
            </a:xfrm>
            <a:prstGeom prst="rect">
              <a:avLst/>
            </a:prstGeom>
            <a:noFill/>
          </p:spPr>
          <p:txBody>
            <a:bodyPr wrap="none" rtlCol="0">
              <a:spAutoFit/>
            </a:bodyPr>
            <a:lstStyle/>
            <a:p>
              <a:r>
                <a:rPr lang="en-US" b="1" dirty="0"/>
                <a:t>W7X</a:t>
              </a:r>
              <a:endParaRPr lang="en-DE" b="1" dirty="0"/>
            </a:p>
          </p:txBody>
        </p:sp>
        <p:sp>
          <p:nvSpPr>
            <p:cNvPr id="12" name="TextBox 11">
              <a:extLst>
                <a:ext uri="{FF2B5EF4-FFF2-40B4-BE49-F238E27FC236}">
                  <a16:creationId xmlns:a16="http://schemas.microsoft.com/office/drawing/2014/main" id="{F8EBFB7F-DF46-225A-4CF7-8648390217BA}"/>
                </a:ext>
              </a:extLst>
            </p:cNvPr>
            <p:cNvSpPr txBox="1"/>
            <p:nvPr/>
          </p:nvSpPr>
          <p:spPr>
            <a:xfrm>
              <a:off x="8602705" y="219455"/>
              <a:ext cx="472246" cy="369333"/>
            </a:xfrm>
            <a:prstGeom prst="rect">
              <a:avLst/>
            </a:prstGeom>
            <a:noFill/>
          </p:spPr>
          <p:txBody>
            <a:bodyPr wrap="none" rtlCol="0">
              <a:spAutoFit/>
            </a:bodyPr>
            <a:lstStyle/>
            <a:p>
              <a:r>
                <a:rPr lang="en-US" b="1" dirty="0"/>
                <a:t>ref</a:t>
              </a:r>
              <a:endParaRPr lang="en-DE" b="1" dirty="0"/>
            </a:p>
          </p:txBody>
        </p:sp>
      </p:grpSp>
      <p:grpSp>
        <p:nvGrpSpPr>
          <p:cNvPr id="15" name="Group 14">
            <a:extLst>
              <a:ext uri="{FF2B5EF4-FFF2-40B4-BE49-F238E27FC236}">
                <a16:creationId xmlns:a16="http://schemas.microsoft.com/office/drawing/2014/main" id="{4F0DB6B5-E887-EBF3-79C9-0023F93C9A24}"/>
              </a:ext>
            </a:extLst>
          </p:cNvPr>
          <p:cNvGrpSpPr>
            <a:grpSpLocks noChangeAspect="1"/>
          </p:cNvGrpSpPr>
          <p:nvPr/>
        </p:nvGrpSpPr>
        <p:grpSpPr>
          <a:xfrm>
            <a:off x="4273882" y="2791997"/>
            <a:ext cx="3070070" cy="2308151"/>
            <a:chOff x="1533525" y="-9525"/>
            <a:chExt cx="9134475" cy="6867525"/>
          </a:xfrm>
        </p:grpSpPr>
        <p:grpSp>
          <p:nvGrpSpPr>
            <p:cNvPr id="16" name="Group 15">
              <a:extLst>
                <a:ext uri="{FF2B5EF4-FFF2-40B4-BE49-F238E27FC236}">
                  <a16:creationId xmlns:a16="http://schemas.microsoft.com/office/drawing/2014/main" id="{2A2081A0-3033-2C9B-3235-22B566B2CC13}"/>
                </a:ext>
              </a:extLst>
            </p:cNvPr>
            <p:cNvGrpSpPr/>
            <p:nvPr/>
          </p:nvGrpSpPr>
          <p:grpSpPr>
            <a:xfrm>
              <a:off x="1533525" y="-9525"/>
              <a:ext cx="9134475" cy="6867525"/>
              <a:chOff x="1533525" y="-9525"/>
              <a:chExt cx="9134475" cy="6867525"/>
            </a:xfrm>
          </p:grpSpPr>
          <p:pic>
            <p:nvPicPr>
              <p:cNvPr id="19" name="Picture 18" descr="A close up of a white surface&#10;&#10;AI-generated content may be incorrect.">
                <a:extLst>
                  <a:ext uri="{FF2B5EF4-FFF2-40B4-BE49-F238E27FC236}">
                    <a16:creationId xmlns:a16="http://schemas.microsoft.com/office/drawing/2014/main" id="{926D1D8F-8827-62B3-E613-F3F23D21FBC5}"/>
                  </a:ext>
                </a:extLst>
              </p:cNvPr>
              <p:cNvPicPr>
                <a:picLocks noChangeAspect="1"/>
              </p:cNvPicPr>
              <p:nvPr/>
            </p:nvPicPr>
            <p:blipFill>
              <a:blip r:embed="rId5" cstate="print">
                <a:alphaModFix/>
                <a:extLst>
                  <a:ext uri="{28A0092B-C50C-407E-A947-70E740481C1C}">
                    <a14:useLocalDpi xmlns:a14="http://schemas.microsoft.com/office/drawing/2010/main" val="0"/>
                  </a:ext>
                </a:extLst>
              </a:blip>
              <a:srcRect l="68" t="139" r="49932" b="-139"/>
              <a:stretch/>
            </p:blipFill>
            <p:spPr>
              <a:xfrm>
                <a:off x="6096000" y="1"/>
                <a:ext cx="4572000" cy="6857999"/>
              </a:xfrm>
              <a:prstGeom prst="rect">
                <a:avLst/>
              </a:prstGeom>
              <a:effectLst>
                <a:outerShdw blurRad="50800" dist="50800" dir="5400000" algn="ctr" rotWithShape="0">
                  <a:srgbClr val="000000"/>
                </a:outerShdw>
              </a:effectLst>
            </p:spPr>
          </p:pic>
          <p:pic>
            <p:nvPicPr>
              <p:cNvPr id="20" name="Picture 19" descr="A close-up of a layer of snow&#10;&#10;AI-generated content may be incorrect.">
                <a:extLst>
                  <a:ext uri="{FF2B5EF4-FFF2-40B4-BE49-F238E27FC236}">
                    <a16:creationId xmlns:a16="http://schemas.microsoft.com/office/drawing/2014/main" id="{26FBD685-7690-9B6E-05E0-ECD84305C0B7}"/>
                  </a:ext>
                </a:extLst>
              </p:cNvPr>
              <p:cNvPicPr>
                <a:picLocks noChangeAspect="1"/>
              </p:cNvPicPr>
              <p:nvPr/>
            </p:nvPicPr>
            <p:blipFill>
              <a:blip r:embed="rId6" cstate="print">
                <a:alphaModFix/>
                <a:extLst>
                  <a:ext uri="{28A0092B-C50C-407E-A947-70E740481C1C}">
                    <a14:useLocalDpi xmlns:a14="http://schemas.microsoft.com/office/drawing/2010/main" val="0"/>
                  </a:ext>
                </a:extLst>
              </a:blip>
              <a:srcRect r="50000"/>
              <a:stretch/>
            </p:blipFill>
            <p:spPr>
              <a:xfrm>
                <a:off x="1533525" y="-9525"/>
                <a:ext cx="4572000" cy="6858000"/>
              </a:xfrm>
              <a:prstGeom prst="rect">
                <a:avLst/>
              </a:prstGeom>
            </p:spPr>
          </p:pic>
        </p:grpSp>
        <p:sp>
          <p:nvSpPr>
            <p:cNvPr id="17" name="TextBox 16">
              <a:extLst>
                <a:ext uri="{FF2B5EF4-FFF2-40B4-BE49-F238E27FC236}">
                  <a16:creationId xmlns:a16="http://schemas.microsoft.com/office/drawing/2014/main" id="{C1AA0275-CD49-67AE-C525-F45EF983930E}"/>
                </a:ext>
              </a:extLst>
            </p:cNvPr>
            <p:cNvSpPr txBox="1"/>
            <p:nvPr/>
          </p:nvSpPr>
          <p:spPr>
            <a:xfrm>
              <a:off x="1772238" y="131977"/>
              <a:ext cx="662361" cy="369332"/>
            </a:xfrm>
            <a:prstGeom prst="rect">
              <a:avLst/>
            </a:prstGeom>
            <a:noFill/>
          </p:spPr>
          <p:txBody>
            <a:bodyPr wrap="none" rtlCol="0">
              <a:spAutoFit/>
            </a:bodyPr>
            <a:lstStyle/>
            <a:p>
              <a:r>
                <a:rPr lang="en-US" b="1" dirty="0"/>
                <a:t>W7X</a:t>
              </a:r>
              <a:endParaRPr lang="en-DE" b="1" dirty="0"/>
            </a:p>
          </p:txBody>
        </p:sp>
        <p:sp>
          <p:nvSpPr>
            <p:cNvPr id="18" name="TextBox 17">
              <a:extLst>
                <a:ext uri="{FF2B5EF4-FFF2-40B4-BE49-F238E27FC236}">
                  <a16:creationId xmlns:a16="http://schemas.microsoft.com/office/drawing/2014/main" id="{1BABC82C-E0BE-489B-EC60-B02C00FC07DB}"/>
                </a:ext>
              </a:extLst>
            </p:cNvPr>
            <p:cNvSpPr txBox="1"/>
            <p:nvPr/>
          </p:nvSpPr>
          <p:spPr>
            <a:xfrm>
              <a:off x="9122378" y="79533"/>
              <a:ext cx="472244" cy="369333"/>
            </a:xfrm>
            <a:prstGeom prst="rect">
              <a:avLst/>
            </a:prstGeom>
            <a:noFill/>
          </p:spPr>
          <p:txBody>
            <a:bodyPr wrap="none" rtlCol="0">
              <a:spAutoFit/>
            </a:bodyPr>
            <a:lstStyle/>
            <a:p>
              <a:r>
                <a:rPr lang="en-US" b="1" dirty="0"/>
                <a:t>ref</a:t>
              </a:r>
              <a:endParaRPr lang="en-DE" b="1" dirty="0"/>
            </a:p>
          </p:txBody>
        </p:sp>
      </p:grpSp>
      <p:sp>
        <p:nvSpPr>
          <p:cNvPr id="22" name="TextBox 21">
            <a:extLst>
              <a:ext uri="{FF2B5EF4-FFF2-40B4-BE49-F238E27FC236}">
                <a16:creationId xmlns:a16="http://schemas.microsoft.com/office/drawing/2014/main" id="{55D65C1D-276A-9607-C839-AE6BF9A1BAD8}"/>
              </a:ext>
            </a:extLst>
          </p:cNvPr>
          <p:cNvSpPr txBox="1"/>
          <p:nvPr/>
        </p:nvSpPr>
        <p:spPr>
          <a:xfrm>
            <a:off x="788234" y="5286138"/>
            <a:ext cx="6957724" cy="338554"/>
          </a:xfrm>
          <a:prstGeom prst="rect">
            <a:avLst/>
          </a:prstGeom>
          <a:noFill/>
        </p:spPr>
        <p:txBody>
          <a:bodyPr wrap="square" rtlCol="0">
            <a:spAutoFit/>
          </a:bodyPr>
          <a:lstStyle/>
          <a:p>
            <a:r>
              <a:rPr lang="en-US" sz="1600" i="1" dirty="0"/>
              <a:t>SEM images of manipulator samples exposed in W7-X during OP2.2 (01.10.2024)</a:t>
            </a:r>
            <a:endParaRPr lang="en-DE" sz="1600" i="1" dirty="0"/>
          </a:p>
        </p:txBody>
      </p:sp>
      <p:sp>
        <p:nvSpPr>
          <p:cNvPr id="23" name="TextBox 22">
            <a:extLst>
              <a:ext uri="{FF2B5EF4-FFF2-40B4-BE49-F238E27FC236}">
                <a16:creationId xmlns:a16="http://schemas.microsoft.com/office/drawing/2014/main" id="{6202A43A-92BB-153B-A997-162712DED7EB}"/>
              </a:ext>
            </a:extLst>
          </p:cNvPr>
          <p:cNvSpPr txBox="1"/>
          <p:nvPr/>
        </p:nvSpPr>
        <p:spPr>
          <a:xfrm>
            <a:off x="9539016" y="3080383"/>
            <a:ext cx="2603408" cy="1815882"/>
          </a:xfrm>
          <a:prstGeom prst="rect">
            <a:avLst/>
          </a:prstGeom>
          <a:noFill/>
        </p:spPr>
        <p:txBody>
          <a:bodyPr wrap="square" rtlCol="0">
            <a:spAutoFit/>
          </a:bodyPr>
          <a:lstStyle/>
          <a:p>
            <a:r>
              <a:rPr lang="en-US" sz="1600" u="sng" dirty="0"/>
              <a:t>Scheduled exposures in OP2.3</a:t>
            </a:r>
          </a:p>
          <a:p>
            <a:pPr marL="171450" indent="-171450">
              <a:buFontTx/>
              <a:buChar char="-"/>
            </a:pPr>
            <a:r>
              <a:rPr lang="en-US" sz="1600" dirty="0"/>
              <a:t>Erosion of B layers produced in FZJ</a:t>
            </a:r>
          </a:p>
          <a:p>
            <a:pPr marL="171450" indent="-171450">
              <a:buFontTx/>
              <a:buChar char="-"/>
            </a:pPr>
            <a:r>
              <a:rPr lang="en-US" sz="1600" dirty="0"/>
              <a:t>Erosion of W, Mo, steel and C in Ne seeded plasmas</a:t>
            </a:r>
            <a:endParaRPr lang="en-DE" sz="1600" dirty="0"/>
          </a:p>
        </p:txBody>
      </p:sp>
      <p:pic>
        <p:nvPicPr>
          <p:cNvPr id="21" name="Picture 20">
            <a:extLst>
              <a:ext uri="{FF2B5EF4-FFF2-40B4-BE49-F238E27FC236}">
                <a16:creationId xmlns:a16="http://schemas.microsoft.com/office/drawing/2014/main" id="{BDFE03C8-AB5E-4D1E-2FCF-DB8C6AF6B8C9}"/>
              </a:ext>
            </a:extLst>
          </p:cNvPr>
          <p:cNvPicPr>
            <a:picLocks noChangeAspect="1"/>
          </p:cNvPicPr>
          <p:nvPr/>
        </p:nvPicPr>
        <p:blipFill>
          <a:blip r:embed="rId7"/>
          <a:stretch>
            <a:fillRect/>
          </a:stretch>
        </p:blipFill>
        <p:spPr>
          <a:xfrm>
            <a:off x="7864399" y="2808386"/>
            <a:ext cx="1370361" cy="2303128"/>
          </a:xfrm>
          <a:prstGeom prst="rect">
            <a:avLst/>
          </a:prstGeom>
        </p:spPr>
      </p:pic>
      <p:cxnSp>
        <p:nvCxnSpPr>
          <p:cNvPr id="25" name="Straight Arrow Connector 24">
            <a:extLst>
              <a:ext uri="{FF2B5EF4-FFF2-40B4-BE49-F238E27FC236}">
                <a16:creationId xmlns:a16="http://schemas.microsoft.com/office/drawing/2014/main" id="{1222288F-939A-C73B-8E98-8402F19613BF}"/>
              </a:ext>
            </a:extLst>
          </p:cNvPr>
          <p:cNvCxnSpPr>
            <a:cxnSpLocks/>
          </p:cNvCxnSpPr>
          <p:nvPr/>
        </p:nvCxnSpPr>
        <p:spPr>
          <a:xfrm flipV="1">
            <a:off x="8473440" y="3423287"/>
            <a:ext cx="76139" cy="926405"/>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2221FC1-779E-1819-DDA9-CC94D707D2F4}"/>
              </a:ext>
            </a:extLst>
          </p:cNvPr>
          <p:cNvCxnSpPr>
            <a:cxnSpLocks/>
          </p:cNvCxnSpPr>
          <p:nvPr/>
        </p:nvCxnSpPr>
        <p:spPr>
          <a:xfrm flipH="1">
            <a:off x="8981440" y="2867514"/>
            <a:ext cx="551617" cy="378343"/>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CBACC94-6AF0-BFE5-D0B8-DCBC72BA454F}"/>
              </a:ext>
            </a:extLst>
          </p:cNvPr>
          <p:cNvSpPr txBox="1"/>
          <p:nvPr/>
        </p:nvSpPr>
        <p:spPr>
          <a:xfrm>
            <a:off x="9478223" y="2540492"/>
            <a:ext cx="285537" cy="275332"/>
          </a:xfrm>
          <a:prstGeom prst="rect">
            <a:avLst/>
          </a:prstGeom>
          <a:noFill/>
        </p:spPr>
        <p:txBody>
          <a:bodyPr wrap="square" lIns="0" tIns="0" rIns="0" bIns="0" rtlCol="0" anchor="t" anchorCtr="0">
            <a:spAutoFit/>
          </a:bodyPr>
          <a:lstStyle/>
          <a:p>
            <a:pPr algn="l">
              <a:lnSpc>
                <a:spcPts val="2300"/>
              </a:lnSpc>
              <a:spcBef>
                <a:spcPts val="1150"/>
              </a:spcBef>
            </a:pPr>
            <a:r>
              <a:rPr lang="en-US" sz="1600" b="1" dirty="0">
                <a:solidFill>
                  <a:srgbClr val="FF0000"/>
                </a:solidFill>
              </a:rPr>
              <a:t>X1</a:t>
            </a:r>
          </a:p>
        </p:txBody>
      </p:sp>
      <p:sp>
        <p:nvSpPr>
          <p:cNvPr id="36" name="TextBox 35">
            <a:extLst>
              <a:ext uri="{FF2B5EF4-FFF2-40B4-BE49-F238E27FC236}">
                <a16:creationId xmlns:a16="http://schemas.microsoft.com/office/drawing/2014/main" id="{735ABD95-4AF8-E774-6F09-07592449E501}"/>
              </a:ext>
            </a:extLst>
          </p:cNvPr>
          <p:cNvSpPr txBox="1"/>
          <p:nvPr/>
        </p:nvSpPr>
        <p:spPr>
          <a:xfrm>
            <a:off x="8368740" y="4330884"/>
            <a:ext cx="285537" cy="275332"/>
          </a:xfrm>
          <a:prstGeom prst="rect">
            <a:avLst/>
          </a:prstGeom>
          <a:noFill/>
        </p:spPr>
        <p:txBody>
          <a:bodyPr wrap="square" lIns="0" tIns="0" rIns="0" bIns="0" rtlCol="0" anchor="t" anchorCtr="0">
            <a:spAutoFit/>
          </a:bodyPr>
          <a:lstStyle/>
          <a:p>
            <a:pPr algn="l">
              <a:lnSpc>
                <a:spcPts val="2300"/>
              </a:lnSpc>
              <a:spcBef>
                <a:spcPts val="1150"/>
              </a:spcBef>
            </a:pPr>
            <a:r>
              <a:rPr lang="en-US" sz="1600" b="1" dirty="0">
                <a:solidFill>
                  <a:srgbClr val="FF0000"/>
                </a:solidFill>
              </a:rPr>
              <a:t>X2</a:t>
            </a:r>
          </a:p>
        </p:txBody>
      </p:sp>
      <p:sp>
        <p:nvSpPr>
          <p:cNvPr id="37" name="TextBox 36">
            <a:extLst>
              <a:ext uri="{FF2B5EF4-FFF2-40B4-BE49-F238E27FC236}">
                <a16:creationId xmlns:a16="http://schemas.microsoft.com/office/drawing/2014/main" id="{534592B7-89E3-5CE0-0518-3D335A7F46D4}"/>
              </a:ext>
            </a:extLst>
          </p:cNvPr>
          <p:cNvSpPr txBox="1"/>
          <p:nvPr/>
        </p:nvSpPr>
        <p:spPr>
          <a:xfrm>
            <a:off x="1930175" y="2901620"/>
            <a:ext cx="285537" cy="282129"/>
          </a:xfrm>
          <a:prstGeom prst="rect">
            <a:avLst/>
          </a:prstGeom>
          <a:noFill/>
        </p:spPr>
        <p:txBody>
          <a:bodyPr wrap="square" lIns="0" tIns="0" rIns="0" bIns="0" rtlCol="0" anchor="t" anchorCtr="0">
            <a:spAutoFit/>
          </a:bodyPr>
          <a:lstStyle/>
          <a:p>
            <a:pPr algn="l">
              <a:lnSpc>
                <a:spcPts val="2300"/>
              </a:lnSpc>
              <a:spcBef>
                <a:spcPts val="1150"/>
              </a:spcBef>
            </a:pPr>
            <a:r>
              <a:rPr lang="en-US" b="1" dirty="0">
                <a:solidFill>
                  <a:srgbClr val="FF0000"/>
                </a:solidFill>
              </a:rPr>
              <a:t>X1</a:t>
            </a:r>
          </a:p>
        </p:txBody>
      </p:sp>
      <p:sp>
        <p:nvSpPr>
          <p:cNvPr id="38" name="TextBox 37">
            <a:extLst>
              <a:ext uri="{FF2B5EF4-FFF2-40B4-BE49-F238E27FC236}">
                <a16:creationId xmlns:a16="http://schemas.microsoft.com/office/drawing/2014/main" id="{C9F98C87-B55B-AA37-4A9E-DEA765714DC2}"/>
              </a:ext>
            </a:extLst>
          </p:cNvPr>
          <p:cNvSpPr txBox="1"/>
          <p:nvPr/>
        </p:nvSpPr>
        <p:spPr>
          <a:xfrm>
            <a:off x="5471811" y="2891892"/>
            <a:ext cx="285537" cy="282129"/>
          </a:xfrm>
          <a:prstGeom prst="rect">
            <a:avLst/>
          </a:prstGeom>
          <a:noFill/>
        </p:spPr>
        <p:txBody>
          <a:bodyPr wrap="square" lIns="0" tIns="0" rIns="0" bIns="0" rtlCol="0" anchor="t" anchorCtr="0">
            <a:spAutoFit/>
          </a:bodyPr>
          <a:lstStyle/>
          <a:p>
            <a:pPr algn="l">
              <a:lnSpc>
                <a:spcPts val="2300"/>
              </a:lnSpc>
              <a:spcBef>
                <a:spcPts val="1150"/>
              </a:spcBef>
            </a:pPr>
            <a:r>
              <a:rPr lang="en-US" b="1" dirty="0">
                <a:solidFill>
                  <a:srgbClr val="FF0000"/>
                </a:solidFill>
              </a:rPr>
              <a:t>X2</a:t>
            </a:r>
          </a:p>
        </p:txBody>
      </p:sp>
    </p:spTree>
    <p:extLst>
      <p:ext uri="{BB962C8B-B14F-4D97-AF65-F5344CB8AC3E}">
        <p14:creationId xmlns:p14="http://schemas.microsoft.com/office/powerpoint/2010/main" val="3263256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E07118-D841-F465-AA08-AAC9C733479E}"/>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0BA61D62-1589-99EE-2997-CC9482F8C94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16</a:t>
            </a:fld>
            <a:endParaRPr lang="en-GB">
              <a:solidFill>
                <a:prstClr val="white"/>
              </a:solidFill>
            </a:endParaRPr>
          </a:p>
        </p:txBody>
      </p:sp>
      <p:sp>
        <p:nvSpPr>
          <p:cNvPr id="5" name="Titre 1">
            <a:extLst>
              <a:ext uri="{FF2B5EF4-FFF2-40B4-BE49-F238E27FC236}">
                <a16:creationId xmlns:a16="http://schemas.microsoft.com/office/drawing/2014/main" id="{3D46D7A8-B9A3-593F-9684-33979E1C3753}"/>
              </a:ext>
            </a:extLst>
          </p:cNvPr>
          <p:cNvSpPr>
            <a:spLocks noGrp="1"/>
          </p:cNvSpPr>
          <p:nvPr>
            <p:ph type="title"/>
          </p:nvPr>
        </p:nvSpPr>
        <p:spPr>
          <a:xfrm>
            <a:off x="983432" y="192515"/>
            <a:ext cx="10598968" cy="457200"/>
          </a:xfrm>
        </p:spPr>
        <p:txBody>
          <a:bodyPr/>
          <a:lstStyle/>
          <a:p>
            <a:r>
              <a:rPr lang="fr-FR" sz="2600" dirty="0"/>
              <a:t>Example: </a:t>
            </a:r>
            <a:r>
              <a:rPr lang="fr-FR" sz="2600" dirty="0" err="1"/>
              <a:t>sticking</a:t>
            </a:r>
            <a:r>
              <a:rPr lang="fr-FR" sz="2600" dirty="0"/>
              <a:t> coefficients of B </a:t>
            </a:r>
            <a:r>
              <a:rPr lang="fr-FR" sz="2600" dirty="0" err="1"/>
              <a:t>radicals</a:t>
            </a:r>
            <a:r>
              <a:rPr lang="fr-FR" sz="2600" dirty="0"/>
              <a:t> on W7-X and AUG (MPG) </a:t>
            </a:r>
          </a:p>
        </p:txBody>
      </p:sp>
      <p:grpSp>
        <p:nvGrpSpPr>
          <p:cNvPr id="6" name="Group 2095">
            <a:extLst>
              <a:ext uri="{FF2B5EF4-FFF2-40B4-BE49-F238E27FC236}">
                <a16:creationId xmlns:a16="http://schemas.microsoft.com/office/drawing/2014/main" id="{92E08C20-688A-690C-8D53-EC0E9878449B}"/>
              </a:ext>
            </a:extLst>
          </p:cNvPr>
          <p:cNvGrpSpPr>
            <a:grpSpLocks noChangeAspect="1"/>
          </p:cNvGrpSpPr>
          <p:nvPr/>
        </p:nvGrpSpPr>
        <p:grpSpPr bwMode="auto">
          <a:xfrm>
            <a:off x="360040" y="851747"/>
            <a:ext cx="2728912" cy="2201863"/>
            <a:chOff x="585" y="1247"/>
            <a:chExt cx="1486" cy="1199"/>
          </a:xfrm>
        </p:grpSpPr>
        <p:sp>
          <p:nvSpPr>
            <p:cNvPr id="7" name="Rectangle 2050">
              <a:extLst>
                <a:ext uri="{FF2B5EF4-FFF2-40B4-BE49-F238E27FC236}">
                  <a16:creationId xmlns:a16="http://schemas.microsoft.com/office/drawing/2014/main" id="{C97FA93E-FF95-898C-0BEC-C3C410806987}"/>
                </a:ext>
              </a:extLst>
            </p:cNvPr>
            <p:cNvSpPr>
              <a:spLocks noChangeAspect="1" noChangeArrowheads="1"/>
            </p:cNvSpPr>
            <p:nvPr/>
          </p:nvSpPr>
          <p:spPr bwMode="auto">
            <a:xfrm>
              <a:off x="585" y="1247"/>
              <a:ext cx="1486" cy="11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8" name="Group 2051">
              <a:extLst>
                <a:ext uri="{FF2B5EF4-FFF2-40B4-BE49-F238E27FC236}">
                  <a16:creationId xmlns:a16="http://schemas.microsoft.com/office/drawing/2014/main" id="{E8E6DB33-7942-9B3F-7F40-340431E48C83}"/>
                </a:ext>
              </a:extLst>
            </p:cNvPr>
            <p:cNvGrpSpPr>
              <a:grpSpLocks noChangeAspect="1"/>
            </p:cNvGrpSpPr>
            <p:nvPr/>
          </p:nvGrpSpPr>
          <p:grpSpPr bwMode="auto">
            <a:xfrm>
              <a:off x="585" y="1321"/>
              <a:ext cx="1469" cy="1059"/>
              <a:chOff x="585" y="2309"/>
              <a:chExt cx="1469" cy="1059"/>
            </a:xfrm>
          </p:grpSpPr>
          <p:sp>
            <p:nvSpPr>
              <p:cNvPr id="9" name="Rectangle 2052">
                <a:extLst>
                  <a:ext uri="{FF2B5EF4-FFF2-40B4-BE49-F238E27FC236}">
                    <a16:creationId xmlns:a16="http://schemas.microsoft.com/office/drawing/2014/main" id="{E8D1E6E3-3A4E-CADF-AF4A-1C4F048B42D1}"/>
                  </a:ext>
                </a:extLst>
              </p:cNvPr>
              <p:cNvSpPr>
                <a:spLocks noChangeAspect="1" noChangeArrowheads="1"/>
              </p:cNvSpPr>
              <p:nvPr/>
            </p:nvSpPr>
            <p:spPr bwMode="auto">
              <a:xfrm>
                <a:off x="884" y="3133"/>
                <a:ext cx="902" cy="235"/>
              </a:xfrm>
              <a:prstGeom prst="rect">
                <a:avLst/>
              </a:prstGeom>
              <a:solidFill>
                <a:schemeClr val="bg1">
                  <a:lumMod val="6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 name="Line 2053">
                <a:extLst>
                  <a:ext uri="{FF2B5EF4-FFF2-40B4-BE49-F238E27FC236}">
                    <a16:creationId xmlns:a16="http://schemas.microsoft.com/office/drawing/2014/main" id="{5DDF67C7-B848-DC1D-3387-73CB9283F215}"/>
                  </a:ext>
                </a:extLst>
              </p:cNvPr>
              <p:cNvSpPr>
                <a:spLocks noChangeAspect="1" noChangeShapeType="1"/>
              </p:cNvSpPr>
              <p:nvPr/>
            </p:nvSpPr>
            <p:spPr bwMode="auto">
              <a:xfrm>
                <a:off x="884" y="2701"/>
                <a:ext cx="471" cy="314"/>
              </a:xfrm>
              <a:prstGeom prst="line">
                <a:avLst/>
              </a:prstGeom>
              <a:noFill/>
              <a:ln w="317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Line 2054">
                <a:extLst>
                  <a:ext uri="{FF2B5EF4-FFF2-40B4-BE49-F238E27FC236}">
                    <a16:creationId xmlns:a16="http://schemas.microsoft.com/office/drawing/2014/main" id="{B7C9B699-C310-45ED-3771-64C91769273C}"/>
                  </a:ext>
                </a:extLst>
              </p:cNvPr>
              <p:cNvSpPr>
                <a:spLocks noChangeAspect="1" noChangeShapeType="1"/>
              </p:cNvSpPr>
              <p:nvPr/>
            </p:nvSpPr>
            <p:spPr bwMode="auto">
              <a:xfrm>
                <a:off x="1355" y="3015"/>
                <a:ext cx="0" cy="118"/>
              </a:xfrm>
              <a:prstGeom prst="line">
                <a:avLst/>
              </a:prstGeom>
              <a:noFill/>
              <a:ln w="19050">
                <a:solidFill>
                  <a:schemeClr val="accent5"/>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 name="Line 2055">
                <a:extLst>
                  <a:ext uri="{FF2B5EF4-FFF2-40B4-BE49-F238E27FC236}">
                    <a16:creationId xmlns:a16="http://schemas.microsoft.com/office/drawing/2014/main" id="{0FBB2EB0-AA47-3449-7178-202E29B3F424}"/>
                  </a:ext>
                </a:extLst>
              </p:cNvPr>
              <p:cNvSpPr>
                <a:spLocks noChangeAspect="1" noChangeShapeType="1"/>
              </p:cNvSpPr>
              <p:nvPr/>
            </p:nvSpPr>
            <p:spPr bwMode="auto">
              <a:xfrm flipV="1">
                <a:off x="1355" y="2701"/>
                <a:ext cx="431" cy="314"/>
              </a:xfrm>
              <a:prstGeom prst="line">
                <a:avLst/>
              </a:prstGeom>
              <a:noFill/>
              <a:ln w="19050">
                <a:solidFill>
                  <a:srgbClr val="006E68"/>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3" name="Line 2056">
                <a:extLst>
                  <a:ext uri="{FF2B5EF4-FFF2-40B4-BE49-F238E27FC236}">
                    <a16:creationId xmlns:a16="http://schemas.microsoft.com/office/drawing/2014/main" id="{BA19C329-901E-79A9-82D1-E8D436AABE48}"/>
                  </a:ext>
                </a:extLst>
              </p:cNvPr>
              <p:cNvSpPr>
                <a:spLocks noChangeAspect="1" noChangeShapeType="1"/>
              </p:cNvSpPr>
              <p:nvPr/>
            </p:nvSpPr>
            <p:spPr bwMode="auto">
              <a:xfrm flipV="1">
                <a:off x="1355" y="2466"/>
                <a:ext cx="0" cy="549"/>
              </a:xfrm>
              <a:prstGeom prst="line">
                <a:avLst/>
              </a:prstGeom>
              <a:noFill/>
              <a:ln w="19050">
                <a:solidFill>
                  <a:schemeClr val="tx1">
                    <a:lumMod val="65000"/>
                    <a:lumOff val="35000"/>
                  </a:schemeClr>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chemeClr val="tx1">
                      <a:lumMod val="75000"/>
                      <a:lumOff val="25000"/>
                    </a:schemeClr>
                  </a:solidFill>
                </a:endParaRPr>
              </a:p>
            </p:txBody>
          </p:sp>
          <p:sp>
            <p:nvSpPr>
              <p:cNvPr id="14" name="Text Box 2057">
                <a:extLst>
                  <a:ext uri="{FF2B5EF4-FFF2-40B4-BE49-F238E27FC236}">
                    <a16:creationId xmlns:a16="http://schemas.microsoft.com/office/drawing/2014/main" id="{91FB5CE1-757B-8E77-3465-BCEF8E93EBB7}"/>
                  </a:ext>
                </a:extLst>
              </p:cNvPr>
              <p:cNvSpPr txBox="1">
                <a:spLocks noChangeAspect="1" noChangeArrowheads="1"/>
              </p:cNvSpPr>
              <p:nvPr/>
            </p:nvSpPr>
            <p:spPr bwMode="auto">
              <a:xfrm>
                <a:off x="585" y="2524"/>
                <a:ext cx="301"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de-DE" sz="1400" dirty="0" err="1"/>
                  <a:t>B</a:t>
                </a:r>
                <a:r>
                  <a:rPr lang="en-GB" altLang="de-DE" sz="1400" baseline="-25000" dirty="0" err="1"/>
                  <a:t>x</a:t>
                </a:r>
                <a:r>
                  <a:rPr lang="en-GB" altLang="de-DE" sz="1400" dirty="0" err="1"/>
                  <a:t>H</a:t>
                </a:r>
                <a:r>
                  <a:rPr lang="en-GB" altLang="de-DE" sz="1400" baseline="-25000" dirty="0" err="1"/>
                  <a:t>y</a:t>
                </a:r>
                <a:endParaRPr lang="en-GB" altLang="de-DE" sz="1400" baseline="-25000" dirty="0"/>
              </a:p>
            </p:txBody>
          </p:sp>
          <p:sp>
            <p:nvSpPr>
              <p:cNvPr id="15" name="Text Box 2058">
                <a:extLst>
                  <a:ext uri="{FF2B5EF4-FFF2-40B4-BE49-F238E27FC236}">
                    <a16:creationId xmlns:a16="http://schemas.microsoft.com/office/drawing/2014/main" id="{2B84D465-32F1-B0DA-5E5B-4ECFAB2D7309}"/>
                  </a:ext>
                </a:extLst>
              </p:cNvPr>
              <p:cNvSpPr txBox="1">
                <a:spLocks noChangeAspect="1" noChangeArrowheads="1"/>
              </p:cNvSpPr>
              <p:nvPr/>
            </p:nvSpPr>
            <p:spPr bwMode="auto">
              <a:xfrm>
                <a:off x="1753" y="2543"/>
                <a:ext cx="301"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de-DE" sz="1400" dirty="0" err="1">
                    <a:solidFill>
                      <a:schemeClr val="accent1"/>
                    </a:solidFill>
                  </a:rPr>
                  <a:t>B</a:t>
                </a:r>
                <a:r>
                  <a:rPr lang="en-GB" altLang="de-DE" sz="1400" baseline="-25000" dirty="0" err="1">
                    <a:solidFill>
                      <a:schemeClr val="accent1"/>
                    </a:solidFill>
                  </a:rPr>
                  <a:t>x</a:t>
                </a:r>
                <a:r>
                  <a:rPr lang="en-GB" altLang="de-DE" sz="1400" dirty="0" err="1">
                    <a:solidFill>
                      <a:schemeClr val="accent1"/>
                    </a:solidFill>
                  </a:rPr>
                  <a:t>H</a:t>
                </a:r>
                <a:r>
                  <a:rPr lang="en-GB" altLang="de-DE" sz="1400" baseline="-25000" dirty="0" err="1">
                    <a:solidFill>
                      <a:schemeClr val="accent1"/>
                    </a:solidFill>
                  </a:rPr>
                  <a:t>y</a:t>
                </a:r>
                <a:endParaRPr lang="en-GB" altLang="de-DE" sz="1400" baseline="-25000" dirty="0">
                  <a:solidFill>
                    <a:schemeClr val="accent1"/>
                  </a:solidFill>
                </a:endParaRPr>
              </a:p>
            </p:txBody>
          </p:sp>
          <p:sp>
            <p:nvSpPr>
              <p:cNvPr id="16" name="Text Box 2059">
                <a:extLst>
                  <a:ext uri="{FF2B5EF4-FFF2-40B4-BE49-F238E27FC236}">
                    <a16:creationId xmlns:a16="http://schemas.microsoft.com/office/drawing/2014/main" id="{AE3452D8-F079-2D7D-EB72-A98FE0B5D888}"/>
                  </a:ext>
                </a:extLst>
              </p:cNvPr>
              <p:cNvSpPr txBox="1">
                <a:spLocks noChangeAspect="1" noChangeArrowheads="1"/>
              </p:cNvSpPr>
              <p:nvPr/>
            </p:nvSpPr>
            <p:spPr bwMode="auto">
              <a:xfrm>
                <a:off x="1222" y="2309"/>
                <a:ext cx="281"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de-DE" sz="1400" dirty="0">
                    <a:solidFill>
                      <a:schemeClr val="tx1">
                        <a:lumMod val="75000"/>
                        <a:lumOff val="25000"/>
                      </a:schemeClr>
                    </a:solidFill>
                  </a:rPr>
                  <a:t>B</a:t>
                </a:r>
                <a:r>
                  <a:rPr lang="en-GB" altLang="de-DE" sz="1400" baseline="-25000" dirty="0">
                    <a:solidFill>
                      <a:schemeClr val="tx1">
                        <a:lumMod val="75000"/>
                        <a:lumOff val="25000"/>
                      </a:schemeClr>
                    </a:solidFill>
                  </a:rPr>
                  <a:t>2</a:t>
                </a:r>
                <a:r>
                  <a:rPr lang="en-GB" altLang="de-DE" sz="1400" dirty="0">
                    <a:solidFill>
                      <a:schemeClr val="tx1">
                        <a:lumMod val="75000"/>
                        <a:lumOff val="25000"/>
                      </a:schemeClr>
                    </a:solidFill>
                  </a:rPr>
                  <a:t>H</a:t>
                </a:r>
                <a:r>
                  <a:rPr lang="en-GB" altLang="de-DE" sz="1400" baseline="-25000" dirty="0">
                    <a:solidFill>
                      <a:schemeClr val="tx1">
                        <a:lumMod val="75000"/>
                        <a:lumOff val="25000"/>
                      </a:schemeClr>
                    </a:solidFill>
                  </a:rPr>
                  <a:t>6</a:t>
                </a:r>
              </a:p>
            </p:txBody>
          </p:sp>
          <p:sp>
            <p:nvSpPr>
              <p:cNvPr id="17" name="Text Box 2060">
                <a:extLst>
                  <a:ext uri="{FF2B5EF4-FFF2-40B4-BE49-F238E27FC236}">
                    <a16:creationId xmlns:a16="http://schemas.microsoft.com/office/drawing/2014/main" id="{1A28BE8C-363B-E5F8-1C65-71B8C84E05F1}"/>
                  </a:ext>
                </a:extLst>
              </p:cNvPr>
              <p:cNvSpPr txBox="1">
                <a:spLocks noChangeAspect="1" noChangeArrowheads="1"/>
              </p:cNvSpPr>
              <p:nvPr/>
            </p:nvSpPr>
            <p:spPr bwMode="auto">
              <a:xfrm>
                <a:off x="1356" y="2972"/>
                <a:ext cx="149"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de-DE" sz="1400" dirty="0">
                    <a:solidFill>
                      <a:schemeClr val="accent5"/>
                    </a:solidFill>
                  </a:rPr>
                  <a:t>s</a:t>
                </a:r>
                <a:endParaRPr lang="en-GB" altLang="de-DE" sz="1800" dirty="0">
                  <a:solidFill>
                    <a:schemeClr val="accent5"/>
                  </a:solidFill>
                </a:endParaRPr>
              </a:p>
            </p:txBody>
          </p:sp>
          <p:sp>
            <p:nvSpPr>
              <p:cNvPr id="18" name="Text Box 2061">
                <a:extLst>
                  <a:ext uri="{FF2B5EF4-FFF2-40B4-BE49-F238E27FC236}">
                    <a16:creationId xmlns:a16="http://schemas.microsoft.com/office/drawing/2014/main" id="{F5B92074-1D29-C02A-8E15-4D9A6AB874AC}"/>
                  </a:ext>
                </a:extLst>
              </p:cNvPr>
              <p:cNvSpPr txBox="1">
                <a:spLocks noChangeAspect="1" noChangeArrowheads="1"/>
              </p:cNvSpPr>
              <p:nvPr/>
            </p:nvSpPr>
            <p:spPr bwMode="auto">
              <a:xfrm>
                <a:off x="1455" y="2692"/>
                <a:ext cx="13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de-DE" sz="1400">
                    <a:solidFill>
                      <a:schemeClr val="accent1"/>
                    </a:solidFill>
                  </a:rPr>
                  <a:t>r</a:t>
                </a:r>
                <a:endParaRPr lang="en-GB" altLang="de-DE" sz="1800">
                  <a:solidFill>
                    <a:schemeClr val="accent1"/>
                  </a:solidFill>
                </a:endParaRPr>
              </a:p>
            </p:txBody>
          </p:sp>
          <p:sp>
            <p:nvSpPr>
              <p:cNvPr id="19" name="Text Box 2062">
                <a:extLst>
                  <a:ext uri="{FF2B5EF4-FFF2-40B4-BE49-F238E27FC236}">
                    <a16:creationId xmlns:a16="http://schemas.microsoft.com/office/drawing/2014/main" id="{57A8F63C-B8FE-3A3D-C25A-3281C8F02F8A}"/>
                  </a:ext>
                </a:extLst>
              </p:cNvPr>
              <p:cNvSpPr txBox="1">
                <a:spLocks noChangeAspect="1" noChangeArrowheads="1"/>
              </p:cNvSpPr>
              <p:nvPr/>
            </p:nvSpPr>
            <p:spPr bwMode="auto">
              <a:xfrm>
                <a:off x="1189" y="2612"/>
                <a:ext cx="140"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de-DE" sz="1400" dirty="0">
                    <a:solidFill>
                      <a:schemeClr val="tx1">
                        <a:lumMod val="75000"/>
                        <a:lumOff val="25000"/>
                      </a:schemeClr>
                    </a:solidFill>
                    <a:latin typeface="Symbol" panose="05050102010706020507" pitchFamily="18" charset="2"/>
                  </a:rPr>
                  <a:t>g</a:t>
                </a:r>
                <a:endParaRPr lang="en-GB" altLang="de-DE" sz="1800" dirty="0">
                  <a:solidFill>
                    <a:schemeClr val="tx1">
                      <a:lumMod val="75000"/>
                      <a:lumOff val="25000"/>
                    </a:schemeClr>
                  </a:solidFill>
                </a:endParaRPr>
              </a:p>
            </p:txBody>
          </p:sp>
        </p:grpSp>
      </p:grpSp>
      <p:grpSp>
        <p:nvGrpSpPr>
          <p:cNvPr id="20" name="Gruppieren 7">
            <a:extLst>
              <a:ext uri="{FF2B5EF4-FFF2-40B4-BE49-F238E27FC236}">
                <a16:creationId xmlns:a16="http://schemas.microsoft.com/office/drawing/2014/main" id="{D88E7BDB-DA98-121D-ED5E-E7DA79E95EF2}"/>
              </a:ext>
            </a:extLst>
          </p:cNvPr>
          <p:cNvGrpSpPr/>
          <p:nvPr/>
        </p:nvGrpSpPr>
        <p:grpSpPr>
          <a:xfrm>
            <a:off x="8134434" y="563629"/>
            <a:ext cx="3953702" cy="2864410"/>
            <a:chOff x="4806362" y="2394018"/>
            <a:chExt cx="3953702" cy="2864410"/>
          </a:xfrm>
        </p:grpSpPr>
        <p:sp>
          <p:nvSpPr>
            <p:cNvPr id="21" name="Rectangle 2066">
              <a:extLst>
                <a:ext uri="{FF2B5EF4-FFF2-40B4-BE49-F238E27FC236}">
                  <a16:creationId xmlns:a16="http://schemas.microsoft.com/office/drawing/2014/main" id="{B4EF8D05-D135-50AB-EEB2-0EA4469B90DB}"/>
                </a:ext>
              </a:extLst>
            </p:cNvPr>
            <p:cNvSpPr>
              <a:spLocks noChangeAspect="1" noChangeArrowheads="1"/>
            </p:cNvSpPr>
            <p:nvPr/>
          </p:nvSpPr>
          <p:spPr bwMode="auto">
            <a:xfrm>
              <a:off x="5322277" y="2690464"/>
              <a:ext cx="3418387" cy="25679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altLang="de-DE"/>
            </a:p>
          </p:txBody>
        </p:sp>
        <p:pic>
          <p:nvPicPr>
            <p:cNvPr id="22" name="Picture 2067" descr="C:\My Documents\Word\paper\trench\FIG01A.WMF">
              <a:extLst>
                <a:ext uri="{FF2B5EF4-FFF2-40B4-BE49-F238E27FC236}">
                  <a16:creationId xmlns:a16="http://schemas.microsoft.com/office/drawing/2014/main" id="{C5F3E2AC-D11D-B8AF-CC5A-9BACF5D4B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444" y="3053610"/>
              <a:ext cx="2768060" cy="203436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068">
              <a:extLst>
                <a:ext uri="{FF2B5EF4-FFF2-40B4-BE49-F238E27FC236}">
                  <a16:creationId xmlns:a16="http://schemas.microsoft.com/office/drawing/2014/main" id="{08A60C2A-FD82-C483-075E-2C10CA9312EB}"/>
                </a:ext>
              </a:extLst>
            </p:cNvPr>
            <p:cNvSpPr>
              <a:spLocks noChangeAspect="1" noChangeArrowheads="1"/>
            </p:cNvSpPr>
            <p:nvPr/>
          </p:nvSpPr>
          <p:spPr bwMode="auto">
            <a:xfrm>
              <a:off x="5579814" y="3444549"/>
              <a:ext cx="1130198" cy="164898"/>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 name="Rectangle 2069">
              <a:extLst>
                <a:ext uri="{FF2B5EF4-FFF2-40B4-BE49-F238E27FC236}">
                  <a16:creationId xmlns:a16="http://schemas.microsoft.com/office/drawing/2014/main" id="{EE703997-E488-C662-370F-A54703B6B4DF}"/>
                </a:ext>
              </a:extLst>
            </p:cNvPr>
            <p:cNvSpPr>
              <a:spLocks noChangeAspect="1" noChangeArrowheads="1"/>
            </p:cNvSpPr>
            <p:nvPr/>
          </p:nvSpPr>
          <p:spPr bwMode="auto">
            <a:xfrm>
              <a:off x="6837854" y="3437138"/>
              <a:ext cx="1143168" cy="168604"/>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 name="Text Box 2072">
              <a:extLst>
                <a:ext uri="{FF2B5EF4-FFF2-40B4-BE49-F238E27FC236}">
                  <a16:creationId xmlns:a16="http://schemas.microsoft.com/office/drawing/2014/main" id="{B45B8D63-B52A-4D24-5469-80B084773769}"/>
                </a:ext>
              </a:extLst>
            </p:cNvPr>
            <p:cNvSpPr txBox="1">
              <a:spLocks noChangeAspect="1" noChangeArrowheads="1"/>
            </p:cNvSpPr>
            <p:nvPr/>
          </p:nvSpPr>
          <p:spPr bwMode="auto">
            <a:xfrm>
              <a:off x="8027171" y="3948811"/>
              <a:ext cx="732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altLang="de-DE" sz="1400" dirty="0">
                  <a:latin typeface="Times New Roman" panose="02020603050405020304" pitchFamily="18" charset="0"/>
                </a:rPr>
                <a:t>2.2 mm</a:t>
              </a:r>
            </a:p>
          </p:txBody>
        </p:sp>
        <p:sp>
          <p:nvSpPr>
            <p:cNvPr id="26" name="Text Box 2073">
              <a:extLst>
                <a:ext uri="{FF2B5EF4-FFF2-40B4-BE49-F238E27FC236}">
                  <a16:creationId xmlns:a16="http://schemas.microsoft.com/office/drawing/2014/main" id="{91530513-26A5-0BB4-A43A-8D7EF8F1FB1A}"/>
                </a:ext>
              </a:extLst>
            </p:cNvPr>
            <p:cNvSpPr txBox="1">
              <a:spLocks noChangeAspect="1" noChangeArrowheads="1"/>
            </p:cNvSpPr>
            <p:nvPr/>
          </p:nvSpPr>
          <p:spPr bwMode="auto">
            <a:xfrm>
              <a:off x="6456181" y="4865637"/>
              <a:ext cx="700352" cy="368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de-DE" altLang="de-DE" sz="1400" dirty="0">
                  <a:latin typeface="Times New Roman" panose="02020603050405020304" pitchFamily="18" charset="0"/>
                </a:rPr>
                <a:t>20</a:t>
              </a:r>
              <a:r>
                <a:rPr lang="de-DE" altLang="de-DE" dirty="0">
                  <a:latin typeface="Times New Roman" panose="02020603050405020304" pitchFamily="18" charset="0"/>
                </a:rPr>
                <a:t> </a:t>
              </a:r>
              <a:r>
                <a:rPr lang="de-DE" altLang="de-DE" sz="1400" dirty="0">
                  <a:latin typeface="Times New Roman" panose="02020603050405020304" pitchFamily="18" charset="0"/>
                </a:rPr>
                <a:t>mm</a:t>
              </a:r>
              <a:endParaRPr lang="de-DE" altLang="de-DE" dirty="0">
                <a:latin typeface="Times New Roman" panose="02020603050405020304" pitchFamily="18" charset="0"/>
              </a:endParaRPr>
            </a:p>
          </p:txBody>
        </p:sp>
        <p:sp>
          <p:nvSpPr>
            <p:cNvPr id="27" name="Line 2074">
              <a:extLst>
                <a:ext uri="{FF2B5EF4-FFF2-40B4-BE49-F238E27FC236}">
                  <a16:creationId xmlns:a16="http://schemas.microsoft.com/office/drawing/2014/main" id="{A4AB2770-0D07-B162-BC42-6164679B0C27}"/>
                </a:ext>
              </a:extLst>
            </p:cNvPr>
            <p:cNvSpPr>
              <a:spLocks noChangeAspect="1" noChangeShapeType="1"/>
            </p:cNvSpPr>
            <p:nvPr/>
          </p:nvSpPr>
          <p:spPr bwMode="auto">
            <a:xfrm flipV="1">
              <a:off x="7154681" y="5071296"/>
              <a:ext cx="82634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8" name="Line 2075">
              <a:extLst>
                <a:ext uri="{FF2B5EF4-FFF2-40B4-BE49-F238E27FC236}">
                  <a16:creationId xmlns:a16="http://schemas.microsoft.com/office/drawing/2014/main" id="{E3B0CE99-F1B6-3286-A14A-699B05DDF60D}"/>
                </a:ext>
              </a:extLst>
            </p:cNvPr>
            <p:cNvSpPr>
              <a:spLocks noChangeAspect="1" noChangeShapeType="1"/>
            </p:cNvSpPr>
            <p:nvPr/>
          </p:nvSpPr>
          <p:spPr bwMode="auto">
            <a:xfrm flipH="1" flipV="1">
              <a:off x="5609459" y="5071296"/>
              <a:ext cx="89674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9" name="Line 2076">
              <a:extLst>
                <a:ext uri="{FF2B5EF4-FFF2-40B4-BE49-F238E27FC236}">
                  <a16:creationId xmlns:a16="http://schemas.microsoft.com/office/drawing/2014/main" id="{E569BCD1-C970-CCD7-F7F6-1F4A7DF78B04}"/>
                </a:ext>
              </a:extLst>
            </p:cNvPr>
            <p:cNvSpPr>
              <a:spLocks noChangeAspect="1" noChangeShapeType="1"/>
            </p:cNvSpPr>
            <p:nvPr/>
          </p:nvSpPr>
          <p:spPr bwMode="auto">
            <a:xfrm>
              <a:off x="8386782" y="4270892"/>
              <a:ext cx="0" cy="42984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 name="Line 2077">
              <a:extLst>
                <a:ext uri="{FF2B5EF4-FFF2-40B4-BE49-F238E27FC236}">
                  <a16:creationId xmlns:a16="http://schemas.microsoft.com/office/drawing/2014/main" id="{6F1468D8-FF0A-42AC-A8AA-FE4C541F7268}"/>
                </a:ext>
              </a:extLst>
            </p:cNvPr>
            <p:cNvSpPr>
              <a:spLocks noChangeAspect="1" noChangeShapeType="1"/>
            </p:cNvSpPr>
            <p:nvPr/>
          </p:nvSpPr>
          <p:spPr bwMode="auto">
            <a:xfrm flipV="1">
              <a:off x="8386782" y="3627975"/>
              <a:ext cx="0" cy="36129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1" name="Rectangle 2082">
              <a:extLst>
                <a:ext uri="{FF2B5EF4-FFF2-40B4-BE49-F238E27FC236}">
                  <a16:creationId xmlns:a16="http://schemas.microsoft.com/office/drawing/2014/main" id="{9B5C2B5D-0048-829F-6C55-00F76D7BA24B}"/>
                </a:ext>
              </a:extLst>
            </p:cNvPr>
            <p:cNvSpPr>
              <a:spLocks noChangeAspect="1" noChangeArrowheads="1"/>
            </p:cNvSpPr>
            <p:nvPr/>
          </p:nvSpPr>
          <p:spPr bwMode="auto">
            <a:xfrm>
              <a:off x="5579814" y="4713708"/>
              <a:ext cx="2401208" cy="166751"/>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 name="Line 2089">
              <a:extLst>
                <a:ext uri="{FF2B5EF4-FFF2-40B4-BE49-F238E27FC236}">
                  <a16:creationId xmlns:a16="http://schemas.microsoft.com/office/drawing/2014/main" id="{5E6B8987-9473-BB62-8F44-869F8E1B4CBB}"/>
                </a:ext>
              </a:extLst>
            </p:cNvPr>
            <p:cNvSpPr>
              <a:spLocks noChangeAspect="1" noChangeShapeType="1"/>
            </p:cNvSpPr>
            <p:nvPr/>
          </p:nvSpPr>
          <p:spPr bwMode="auto">
            <a:xfrm>
              <a:off x="6769301" y="2771987"/>
              <a:ext cx="0" cy="1232104"/>
            </a:xfrm>
            <a:prstGeom prst="line">
              <a:avLst/>
            </a:prstGeom>
            <a:noFill/>
            <a:ln w="2540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3" name="Text Box 2091">
              <a:extLst>
                <a:ext uri="{FF2B5EF4-FFF2-40B4-BE49-F238E27FC236}">
                  <a16:creationId xmlns:a16="http://schemas.microsoft.com/office/drawing/2014/main" id="{E5E9CBAA-883C-4B4D-ED7F-F521E3DF0A72}"/>
                </a:ext>
              </a:extLst>
            </p:cNvPr>
            <p:cNvSpPr txBox="1">
              <a:spLocks noChangeAspect="1" noChangeArrowheads="1"/>
            </p:cNvSpPr>
            <p:nvPr/>
          </p:nvSpPr>
          <p:spPr bwMode="auto">
            <a:xfrm>
              <a:off x="6443211" y="2394018"/>
              <a:ext cx="659591" cy="368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de-DE" dirty="0" err="1"/>
                <a:t>B</a:t>
              </a:r>
              <a:r>
                <a:rPr lang="en-GB" altLang="de-DE" baseline="-25000" dirty="0" err="1"/>
                <a:t>x</a:t>
              </a:r>
              <a:r>
                <a:rPr lang="en-GB" altLang="de-DE" dirty="0" err="1"/>
                <a:t>H</a:t>
              </a:r>
              <a:r>
                <a:rPr lang="en-GB" altLang="de-DE" baseline="-25000" dirty="0" err="1"/>
                <a:t>y</a:t>
              </a:r>
              <a:endParaRPr lang="en-GB" altLang="de-DE" baseline="-25000" dirty="0"/>
            </a:p>
          </p:txBody>
        </p:sp>
        <p:grpSp>
          <p:nvGrpSpPr>
            <p:cNvPr id="34" name="Gruppieren 4">
              <a:extLst>
                <a:ext uri="{FF2B5EF4-FFF2-40B4-BE49-F238E27FC236}">
                  <a16:creationId xmlns:a16="http://schemas.microsoft.com/office/drawing/2014/main" id="{349BE3E0-7344-B912-4AD0-938A52724153}"/>
                </a:ext>
              </a:extLst>
            </p:cNvPr>
            <p:cNvGrpSpPr/>
            <p:nvPr/>
          </p:nvGrpSpPr>
          <p:grpSpPr>
            <a:xfrm>
              <a:off x="6443211" y="3110992"/>
              <a:ext cx="1372843" cy="369332"/>
              <a:chOff x="6443211" y="3110992"/>
              <a:chExt cx="1372843" cy="369332"/>
            </a:xfrm>
          </p:grpSpPr>
          <p:sp>
            <p:nvSpPr>
              <p:cNvPr id="40" name="Text Box 2073">
                <a:extLst>
                  <a:ext uri="{FF2B5EF4-FFF2-40B4-BE49-F238E27FC236}">
                    <a16:creationId xmlns:a16="http://schemas.microsoft.com/office/drawing/2014/main" id="{0BC0927C-D352-B308-4C42-C663D7E3E341}"/>
                  </a:ext>
                </a:extLst>
              </p:cNvPr>
              <p:cNvSpPr txBox="1">
                <a:spLocks noChangeAspect="1" noChangeArrowheads="1"/>
              </p:cNvSpPr>
              <p:nvPr/>
            </p:nvSpPr>
            <p:spPr bwMode="auto">
              <a:xfrm>
                <a:off x="7070337" y="3110992"/>
                <a:ext cx="7457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de-DE" altLang="de-DE" sz="1400" dirty="0">
                    <a:latin typeface="Times New Roman" panose="02020603050405020304" pitchFamily="18" charset="0"/>
                  </a:rPr>
                  <a:t>0.8</a:t>
                </a:r>
                <a:r>
                  <a:rPr lang="de-DE" altLang="de-DE" dirty="0">
                    <a:latin typeface="Times New Roman" panose="02020603050405020304" pitchFamily="18" charset="0"/>
                  </a:rPr>
                  <a:t> </a:t>
                </a:r>
                <a:r>
                  <a:rPr lang="de-DE" altLang="de-DE" sz="1400" dirty="0">
                    <a:latin typeface="Times New Roman" panose="02020603050405020304" pitchFamily="18" charset="0"/>
                  </a:rPr>
                  <a:t>mm</a:t>
                </a:r>
                <a:endParaRPr lang="de-DE" altLang="de-DE" dirty="0">
                  <a:latin typeface="Times New Roman" panose="02020603050405020304" pitchFamily="18" charset="0"/>
                </a:endParaRPr>
              </a:p>
            </p:txBody>
          </p:sp>
          <p:grpSp>
            <p:nvGrpSpPr>
              <p:cNvPr id="41" name="Gruppieren 3">
                <a:extLst>
                  <a:ext uri="{FF2B5EF4-FFF2-40B4-BE49-F238E27FC236}">
                    <a16:creationId xmlns:a16="http://schemas.microsoft.com/office/drawing/2014/main" id="{900C6788-C64F-35AE-15AE-E6C8BAC06CB7}"/>
                  </a:ext>
                </a:extLst>
              </p:cNvPr>
              <p:cNvGrpSpPr/>
              <p:nvPr/>
            </p:nvGrpSpPr>
            <p:grpSpPr>
              <a:xfrm>
                <a:off x="6443211" y="3323864"/>
                <a:ext cx="670137" cy="0"/>
                <a:chOff x="6443211" y="3323864"/>
                <a:chExt cx="670137" cy="0"/>
              </a:xfrm>
            </p:grpSpPr>
            <p:sp>
              <p:nvSpPr>
                <p:cNvPr id="42" name="Line 2074">
                  <a:extLst>
                    <a:ext uri="{FF2B5EF4-FFF2-40B4-BE49-F238E27FC236}">
                      <a16:creationId xmlns:a16="http://schemas.microsoft.com/office/drawing/2014/main" id="{EDCC074C-2B72-6B2C-3BA2-91423EAFEE1D}"/>
                    </a:ext>
                  </a:extLst>
                </p:cNvPr>
                <p:cNvSpPr>
                  <a:spLocks noChangeAspect="1" noChangeShapeType="1"/>
                </p:cNvSpPr>
                <p:nvPr/>
              </p:nvSpPr>
              <p:spPr bwMode="auto">
                <a:xfrm flipV="1">
                  <a:off x="6443211" y="3323864"/>
                  <a:ext cx="2715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 name="Line 2074">
                  <a:extLst>
                    <a:ext uri="{FF2B5EF4-FFF2-40B4-BE49-F238E27FC236}">
                      <a16:creationId xmlns:a16="http://schemas.microsoft.com/office/drawing/2014/main" id="{18790E97-C9D4-A50E-5022-375F2FA8174F}"/>
                    </a:ext>
                  </a:extLst>
                </p:cNvPr>
                <p:cNvSpPr>
                  <a:spLocks noChangeAspect="1" noChangeShapeType="1"/>
                </p:cNvSpPr>
                <p:nvPr/>
              </p:nvSpPr>
              <p:spPr bwMode="auto">
                <a:xfrm rot="10800000" flipV="1">
                  <a:off x="6841794" y="3323864"/>
                  <a:ext cx="2715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grpSp>
          <p:nvGrpSpPr>
            <p:cNvPr id="35" name="Gruppieren 6">
              <a:extLst>
                <a:ext uri="{FF2B5EF4-FFF2-40B4-BE49-F238E27FC236}">
                  <a16:creationId xmlns:a16="http://schemas.microsoft.com/office/drawing/2014/main" id="{539138CF-037A-9FCE-EC5B-13AECB1BA718}"/>
                </a:ext>
              </a:extLst>
            </p:cNvPr>
            <p:cNvGrpSpPr/>
            <p:nvPr/>
          </p:nvGrpSpPr>
          <p:grpSpPr>
            <a:xfrm>
              <a:off x="4806362" y="3180846"/>
              <a:ext cx="835485" cy="710482"/>
              <a:chOff x="4806362" y="3180846"/>
              <a:chExt cx="835485" cy="710482"/>
            </a:xfrm>
          </p:grpSpPr>
          <p:sp>
            <p:nvSpPr>
              <p:cNvPr id="36" name="Text Box 2073">
                <a:extLst>
                  <a:ext uri="{FF2B5EF4-FFF2-40B4-BE49-F238E27FC236}">
                    <a16:creationId xmlns:a16="http://schemas.microsoft.com/office/drawing/2014/main" id="{D4554DD7-C43B-C7B3-56DC-4E9BB96F56B8}"/>
                  </a:ext>
                </a:extLst>
              </p:cNvPr>
              <p:cNvSpPr txBox="1">
                <a:spLocks noChangeAspect="1" noChangeArrowheads="1"/>
              </p:cNvSpPr>
              <p:nvPr/>
            </p:nvSpPr>
            <p:spPr bwMode="auto">
              <a:xfrm>
                <a:off x="4806362" y="3309938"/>
                <a:ext cx="8354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de-DE" altLang="de-DE" sz="1400" dirty="0">
                    <a:latin typeface="Times New Roman" panose="02020603050405020304" pitchFamily="18" charset="0"/>
                  </a:rPr>
                  <a:t>0.75</a:t>
                </a:r>
                <a:r>
                  <a:rPr lang="de-DE" altLang="de-DE" dirty="0">
                    <a:latin typeface="Times New Roman" panose="02020603050405020304" pitchFamily="18" charset="0"/>
                  </a:rPr>
                  <a:t> </a:t>
                </a:r>
                <a:r>
                  <a:rPr lang="de-DE" altLang="de-DE" sz="1400" dirty="0">
                    <a:latin typeface="Times New Roman" panose="02020603050405020304" pitchFamily="18" charset="0"/>
                  </a:rPr>
                  <a:t>mm</a:t>
                </a:r>
                <a:endParaRPr lang="de-DE" altLang="de-DE" dirty="0">
                  <a:latin typeface="Times New Roman" panose="02020603050405020304" pitchFamily="18" charset="0"/>
                </a:endParaRPr>
              </a:p>
            </p:txBody>
          </p:sp>
          <p:grpSp>
            <p:nvGrpSpPr>
              <p:cNvPr id="37" name="Gruppieren 53">
                <a:extLst>
                  <a:ext uri="{FF2B5EF4-FFF2-40B4-BE49-F238E27FC236}">
                    <a16:creationId xmlns:a16="http://schemas.microsoft.com/office/drawing/2014/main" id="{E4ECEF4A-A01E-FE0D-9B19-46F0FAD00763}"/>
                  </a:ext>
                </a:extLst>
              </p:cNvPr>
              <p:cNvGrpSpPr/>
              <p:nvPr/>
            </p:nvGrpSpPr>
            <p:grpSpPr>
              <a:xfrm rot="5400000">
                <a:off x="5141255" y="3536087"/>
                <a:ext cx="710482" cy="0"/>
                <a:chOff x="6443211" y="3323864"/>
                <a:chExt cx="710482" cy="0"/>
              </a:xfrm>
            </p:grpSpPr>
            <p:sp>
              <p:nvSpPr>
                <p:cNvPr id="38" name="Line 2074">
                  <a:extLst>
                    <a:ext uri="{FF2B5EF4-FFF2-40B4-BE49-F238E27FC236}">
                      <a16:creationId xmlns:a16="http://schemas.microsoft.com/office/drawing/2014/main" id="{931F8FC6-40E1-89CE-0AFC-2D655485FD30}"/>
                    </a:ext>
                  </a:extLst>
                </p:cNvPr>
                <p:cNvSpPr>
                  <a:spLocks noChangeAspect="1" noChangeShapeType="1"/>
                </p:cNvSpPr>
                <p:nvPr/>
              </p:nvSpPr>
              <p:spPr bwMode="auto">
                <a:xfrm flipV="1">
                  <a:off x="6443211" y="3323864"/>
                  <a:ext cx="2715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9" name="Line 2074">
                  <a:extLst>
                    <a:ext uri="{FF2B5EF4-FFF2-40B4-BE49-F238E27FC236}">
                      <a16:creationId xmlns:a16="http://schemas.microsoft.com/office/drawing/2014/main" id="{D8A34A3C-22DC-6794-75FF-B958F421B9B4}"/>
                    </a:ext>
                  </a:extLst>
                </p:cNvPr>
                <p:cNvSpPr>
                  <a:spLocks noChangeAspect="1" noChangeShapeType="1"/>
                </p:cNvSpPr>
                <p:nvPr/>
              </p:nvSpPr>
              <p:spPr bwMode="auto">
                <a:xfrm rot="10800000" flipV="1">
                  <a:off x="6882139" y="3323864"/>
                  <a:ext cx="2715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grpSp>
      <p:sp>
        <p:nvSpPr>
          <p:cNvPr id="44" name="TextBox 43">
            <a:extLst>
              <a:ext uri="{FF2B5EF4-FFF2-40B4-BE49-F238E27FC236}">
                <a16:creationId xmlns:a16="http://schemas.microsoft.com/office/drawing/2014/main" id="{3F64474E-0274-3FAF-2980-5500E80D381C}"/>
              </a:ext>
            </a:extLst>
          </p:cNvPr>
          <p:cNvSpPr txBox="1"/>
          <p:nvPr/>
        </p:nvSpPr>
        <p:spPr bwMode="auto">
          <a:xfrm>
            <a:off x="3317495" y="1197421"/>
            <a:ext cx="5027082" cy="1200329"/>
          </a:xfrm>
          <a:prstGeom prst="rect">
            <a:avLst/>
          </a:prstGeom>
          <a:noFill/>
        </p:spPr>
        <p:txBody>
          <a:bodyPr wrap="square" rtlCol="0">
            <a:spAutoFit/>
          </a:bodyPr>
          <a:lstStyle/>
          <a:p>
            <a:r>
              <a:rPr lang="en-US" dirty="0" err="1"/>
              <a:t>Boronisations</a:t>
            </a:r>
            <a:r>
              <a:rPr lang="en-US" dirty="0"/>
              <a:t> are performed in a DC plasma in a mixture of B</a:t>
            </a:r>
            <a:r>
              <a:rPr lang="en-US" baseline="-25000" dirty="0"/>
              <a:t>2</a:t>
            </a:r>
            <a:r>
              <a:rPr lang="en-US" dirty="0"/>
              <a:t>H</a:t>
            </a:r>
            <a:r>
              <a:rPr lang="en-US" baseline="-25000" dirty="0"/>
              <a:t>6</a:t>
            </a:r>
            <a:r>
              <a:rPr lang="en-US" dirty="0"/>
              <a:t> / B</a:t>
            </a:r>
            <a:r>
              <a:rPr lang="en-US" baseline="-25000" dirty="0"/>
              <a:t>2</a:t>
            </a:r>
            <a:r>
              <a:rPr lang="en-US" dirty="0"/>
              <a:t>D</a:t>
            </a:r>
            <a:r>
              <a:rPr lang="en-US" baseline="-25000" dirty="0"/>
              <a:t>6</a:t>
            </a:r>
            <a:r>
              <a:rPr lang="en-US" dirty="0"/>
              <a:t> + He</a:t>
            </a:r>
            <a:endParaRPr lang="en-US" dirty="0">
              <a:sym typeface="Wingdings" panose="05000000000000000000" pitchFamily="2" charset="2"/>
            </a:endParaRPr>
          </a:p>
          <a:p>
            <a:pPr marL="285750" indent="-285750">
              <a:buFont typeface="Wingdings" panose="05000000000000000000" pitchFamily="2" charset="2"/>
              <a:buChar char="à"/>
            </a:pPr>
            <a:r>
              <a:rPr lang="en-US" dirty="0">
                <a:sym typeface="Wingdings" panose="05000000000000000000" pitchFamily="2" charset="2"/>
              </a:rPr>
              <a:t>f</a:t>
            </a:r>
            <a:r>
              <a:rPr lang="en-US" dirty="0"/>
              <a:t>ormation of </a:t>
            </a:r>
            <a:r>
              <a:rPr lang="en-US" dirty="0" err="1"/>
              <a:t>B</a:t>
            </a:r>
            <a:r>
              <a:rPr lang="en-US" baseline="-25000" dirty="0" err="1"/>
              <a:t>x</a:t>
            </a:r>
            <a:r>
              <a:rPr lang="en-US" dirty="0" err="1"/>
              <a:t>H</a:t>
            </a:r>
            <a:r>
              <a:rPr lang="en-US" baseline="-25000" dirty="0" err="1"/>
              <a:t>y</a:t>
            </a:r>
            <a:r>
              <a:rPr lang="en-US" dirty="0"/>
              <a:t> radicals / molecular fragments</a:t>
            </a:r>
          </a:p>
          <a:p>
            <a:pPr marL="285750" indent="-285750">
              <a:buFont typeface="Wingdings" panose="05000000000000000000" pitchFamily="2" charset="2"/>
              <a:buChar char="à"/>
            </a:pPr>
            <a:r>
              <a:rPr lang="en-US" dirty="0"/>
              <a:t>cavity technique to determine the parameter </a:t>
            </a:r>
            <a:r>
              <a:rPr lang="en-US" dirty="0">
                <a:latin typeface="Symbol" panose="05050102010706020507" pitchFamily="18" charset="2"/>
              </a:rPr>
              <a:t>b</a:t>
            </a:r>
          </a:p>
        </p:txBody>
      </p:sp>
      <p:sp>
        <p:nvSpPr>
          <p:cNvPr id="45" name="Text Box 2064">
            <a:extLst>
              <a:ext uri="{FF2B5EF4-FFF2-40B4-BE49-F238E27FC236}">
                <a16:creationId xmlns:a16="http://schemas.microsoft.com/office/drawing/2014/main" id="{3EB1A797-D24B-6860-98A0-639D83D7EDEA}"/>
              </a:ext>
            </a:extLst>
          </p:cNvPr>
          <p:cNvSpPr txBox="1">
            <a:spLocks noChangeArrowheads="1"/>
          </p:cNvSpPr>
          <p:nvPr/>
        </p:nvSpPr>
        <p:spPr bwMode="auto">
          <a:xfrm>
            <a:off x="3317495" y="2510031"/>
            <a:ext cx="44534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de-DE" sz="1800" dirty="0">
                <a:solidFill>
                  <a:schemeClr val="accent5"/>
                </a:solidFill>
              </a:rPr>
              <a:t>s: sticking coefficient,  </a:t>
            </a:r>
            <a:r>
              <a:rPr lang="en-GB" altLang="de-DE" sz="1800" dirty="0">
                <a:solidFill>
                  <a:srgbClr val="005555"/>
                </a:solidFill>
              </a:rPr>
              <a:t>r: reflection coefficient</a:t>
            </a:r>
          </a:p>
          <a:p>
            <a:r>
              <a:rPr lang="en-GB" altLang="de-DE" sz="1800" dirty="0">
                <a:solidFill>
                  <a:schemeClr val="tx1">
                    <a:lumMod val="75000"/>
                    <a:lumOff val="25000"/>
                  </a:schemeClr>
                </a:solidFill>
                <a:latin typeface="Symbol" panose="05050102010706020507" pitchFamily="18" charset="2"/>
              </a:rPr>
              <a:t>g</a:t>
            </a:r>
            <a:r>
              <a:rPr lang="en-GB" altLang="de-DE" sz="1800" dirty="0">
                <a:solidFill>
                  <a:schemeClr val="tx1">
                    <a:lumMod val="75000"/>
                    <a:lumOff val="25000"/>
                  </a:schemeClr>
                </a:solidFill>
              </a:rPr>
              <a:t>: reaction probability</a:t>
            </a:r>
            <a:endParaRPr lang="en-GB" altLang="de-DE" sz="1800" dirty="0">
              <a:latin typeface="Symbol" panose="05050102010706020507" pitchFamily="18" charset="2"/>
            </a:endParaRPr>
          </a:p>
          <a:p>
            <a:r>
              <a:rPr lang="en-GB" altLang="de-DE" sz="1800" dirty="0">
                <a:latin typeface="Symbol" panose="05050102010706020507" pitchFamily="18" charset="2"/>
              </a:rPr>
              <a:t>b</a:t>
            </a:r>
            <a:r>
              <a:rPr lang="en-GB" altLang="de-DE" sz="1800" dirty="0"/>
              <a:t> = s + </a:t>
            </a:r>
            <a:r>
              <a:rPr lang="en-GB" altLang="de-DE" sz="1800" dirty="0">
                <a:latin typeface="Symbol" panose="05050102010706020507" pitchFamily="18" charset="2"/>
              </a:rPr>
              <a:t>g = 1 - </a:t>
            </a:r>
            <a:r>
              <a:rPr lang="en-GB" altLang="de-DE" sz="1800" dirty="0"/>
              <a:t>r : surface loss probability</a:t>
            </a:r>
          </a:p>
        </p:txBody>
      </p:sp>
      <p:grpSp>
        <p:nvGrpSpPr>
          <p:cNvPr id="46" name="Group 28">
            <a:extLst>
              <a:ext uri="{FF2B5EF4-FFF2-40B4-BE49-F238E27FC236}">
                <a16:creationId xmlns:a16="http://schemas.microsoft.com/office/drawing/2014/main" id="{406150D1-7C80-4580-EDCB-9B4A6EC08F71}"/>
              </a:ext>
            </a:extLst>
          </p:cNvPr>
          <p:cNvGrpSpPr>
            <a:grpSpLocks/>
          </p:cNvGrpSpPr>
          <p:nvPr/>
        </p:nvGrpSpPr>
        <p:grpSpPr bwMode="auto">
          <a:xfrm>
            <a:off x="10203577" y="3985839"/>
            <a:ext cx="1916113" cy="1684338"/>
            <a:chOff x="4406" y="2928"/>
            <a:chExt cx="1207" cy="1061"/>
          </a:xfrm>
        </p:grpSpPr>
        <p:pic>
          <p:nvPicPr>
            <p:cNvPr id="47" name="Picture 2" descr="Y:\JET LTS\Sticking Monitor 1.tif">
              <a:extLst>
                <a:ext uri="{FF2B5EF4-FFF2-40B4-BE49-F238E27FC236}">
                  <a16:creationId xmlns:a16="http://schemas.microsoft.com/office/drawing/2014/main" id="{5B29B1D1-9AFA-DE0F-8899-FC3EC9ADC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 y="2928"/>
              <a:ext cx="768" cy="1061"/>
            </a:xfrm>
            <a:prstGeom prst="rect">
              <a:avLst/>
            </a:prstGeom>
            <a:noFill/>
            <a:extLst>
              <a:ext uri="{909E8E84-426E-40DD-AFC4-6F175D3DCCD1}">
                <a14:hiddenFill xmlns:a14="http://schemas.microsoft.com/office/drawing/2010/main">
                  <a:solidFill>
                    <a:srgbClr val="FFFFFF"/>
                  </a:solidFill>
                </a14:hiddenFill>
              </a:ext>
            </a:extLst>
          </p:spPr>
        </p:pic>
        <p:sp>
          <p:nvSpPr>
            <p:cNvPr id="48" name="Line 3">
              <a:extLst>
                <a:ext uri="{FF2B5EF4-FFF2-40B4-BE49-F238E27FC236}">
                  <a16:creationId xmlns:a16="http://schemas.microsoft.com/office/drawing/2014/main" id="{16F5FEA2-64A8-A184-36A6-69BFF5D8CF23}"/>
                </a:ext>
              </a:extLst>
            </p:cNvPr>
            <p:cNvSpPr>
              <a:spLocks noChangeAspect="1" noChangeShapeType="1"/>
            </p:cNvSpPr>
            <p:nvPr/>
          </p:nvSpPr>
          <p:spPr bwMode="auto">
            <a:xfrm>
              <a:off x="4815" y="2928"/>
              <a:ext cx="0" cy="1051"/>
            </a:xfrm>
            <a:prstGeom prst="line">
              <a:avLst/>
            </a:prstGeom>
            <a:noFill/>
            <a:ln w="12700">
              <a:solidFill>
                <a:schemeClr val="tx1"/>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 name="Text Box 4">
              <a:extLst>
                <a:ext uri="{FF2B5EF4-FFF2-40B4-BE49-F238E27FC236}">
                  <a16:creationId xmlns:a16="http://schemas.microsoft.com/office/drawing/2014/main" id="{8944331E-8192-52C0-6DA4-F76FD80EA2DB}"/>
                </a:ext>
              </a:extLst>
            </p:cNvPr>
            <p:cNvSpPr txBox="1">
              <a:spLocks noChangeAspect="1" noChangeArrowheads="1"/>
            </p:cNvSpPr>
            <p:nvPr/>
          </p:nvSpPr>
          <p:spPr bwMode="auto">
            <a:xfrm>
              <a:off x="4406" y="3302"/>
              <a:ext cx="40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de-DE" sz="1200"/>
                <a:t>30 mm</a:t>
              </a:r>
              <a:endParaRPr lang="en-GB" altLang="de-DE"/>
            </a:p>
          </p:txBody>
        </p:sp>
      </p:grpSp>
      <p:pic>
        <p:nvPicPr>
          <p:cNvPr id="50" name="Grafik 3">
            <a:extLst>
              <a:ext uri="{FF2B5EF4-FFF2-40B4-BE49-F238E27FC236}">
                <a16:creationId xmlns:a16="http://schemas.microsoft.com/office/drawing/2014/main" id="{1981E5E0-0AD1-E920-163A-EC09A806F6A4}"/>
              </a:ext>
            </a:extLst>
          </p:cNvPr>
          <p:cNvPicPr>
            <a:picLocks noChangeAspect="1"/>
          </p:cNvPicPr>
          <p:nvPr/>
        </p:nvPicPr>
        <p:blipFill>
          <a:blip r:embed="rId4"/>
          <a:stretch>
            <a:fillRect/>
          </a:stretch>
        </p:blipFill>
        <p:spPr>
          <a:xfrm>
            <a:off x="143661" y="3646507"/>
            <a:ext cx="3628120" cy="2775356"/>
          </a:xfrm>
          <a:prstGeom prst="rect">
            <a:avLst/>
          </a:prstGeom>
        </p:spPr>
      </p:pic>
      <p:pic>
        <p:nvPicPr>
          <p:cNvPr id="51" name="Grafik 7">
            <a:extLst>
              <a:ext uri="{FF2B5EF4-FFF2-40B4-BE49-F238E27FC236}">
                <a16:creationId xmlns:a16="http://schemas.microsoft.com/office/drawing/2014/main" id="{F9E081F7-727D-2187-5A8D-B309F4B58C9C}"/>
              </a:ext>
            </a:extLst>
          </p:cNvPr>
          <p:cNvPicPr>
            <a:picLocks noChangeAspect="1"/>
          </p:cNvPicPr>
          <p:nvPr/>
        </p:nvPicPr>
        <p:blipFill>
          <a:blip r:embed="rId5"/>
          <a:stretch>
            <a:fillRect/>
          </a:stretch>
        </p:blipFill>
        <p:spPr>
          <a:xfrm>
            <a:off x="3771782" y="3654797"/>
            <a:ext cx="3628120" cy="2775356"/>
          </a:xfrm>
          <a:prstGeom prst="rect">
            <a:avLst/>
          </a:prstGeom>
        </p:spPr>
      </p:pic>
      <p:sp>
        <p:nvSpPr>
          <p:cNvPr id="52" name="TextBox 51">
            <a:extLst>
              <a:ext uri="{FF2B5EF4-FFF2-40B4-BE49-F238E27FC236}">
                <a16:creationId xmlns:a16="http://schemas.microsoft.com/office/drawing/2014/main" id="{91536497-BCD6-61DA-027F-281FBD85F719}"/>
              </a:ext>
            </a:extLst>
          </p:cNvPr>
          <p:cNvSpPr txBox="1"/>
          <p:nvPr/>
        </p:nvSpPr>
        <p:spPr bwMode="auto">
          <a:xfrm>
            <a:off x="2360106" y="3996498"/>
            <a:ext cx="697627" cy="369332"/>
          </a:xfrm>
          <a:prstGeom prst="rect">
            <a:avLst/>
          </a:prstGeom>
          <a:noFill/>
        </p:spPr>
        <p:txBody>
          <a:bodyPr wrap="none" rtlCol="0">
            <a:spAutoFit/>
          </a:bodyPr>
          <a:lstStyle/>
          <a:p>
            <a:r>
              <a:rPr lang="fi-FI" dirty="0"/>
              <a:t>W7-X</a:t>
            </a:r>
          </a:p>
        </p:txBody>
      </p:sp>
      <p:sp>
        <p:nvSpPr>
          <p:cNvPr id="53" name="TextBox 52">
            <a:extLst>
              <a:ext uri="{FF2B5EF4-FFF2-40B4-BE49-F238E27FC236}">
                <a16:creationId xmlns:a16="http://schemas.microsoft.com/office/drawing/2014/main" id="{22A29013-6559-C1F1-3191-50EBB24F7F05}"/>
              </a:ext>
            </a:extLst>
          </p:cNvPr>
          <p:cNvSpPr txBox="1"/>
          <p:nvPr/>
        </p:nvSpPr>
        <p:spPr bwMode="auto">
          <a:xfrm>
            <a:off x="6080964" y="3996498"/>
            <a:ext cx="611065" cy="369332"/>
          </a:xfrm>
          <a:prstGeom prst="rect">
            <a:avLst/>
          </a:prstGeom>
          <a:noFill/>
        </p:spPr>
        <p:txBody>
          <a:bodyPr wrap="none" rtlCol="0">
            <a:spAutoFit/>
          </a:bodyPr>
          <a:lstStyle/>
          <a:p>
            <a:r>
              <a:rPr lang="fi-FI" dirty="0"/>
              <a:t>AUG</a:t>
            </a:r>
          </a:p>
        </p:txBody>
      </p:sp>
      <p:sp>
        <p:nvSpPr>
          <p:cNvPr id="54" name="Inhaltsplatzhalter 1">
            <a:extLst>
              <a:ext uri="{FF2B5EF4-FFF2-40B4-BE49-F238E27FC236}">
                <a16:creationId xmlns:a16="http://schemas.microsoft.com/office/drawing/2014/main" id="{B3106AFE-DEB9-6175-953E-E7AD5FB5C45D}"/>
              </a:ext>
            </a:extLst>
          </p:cNvPr>
          <p:cNvSpPr txBox="1">
            <a:spLocks/>
          </p:cNvSpPr>
          <p:nvPr/>
        </p:nvSpPr>
        <p:spPr>
          <a:xfrm>
            <a:off x="7283330" y="3618876"/>
            <a:ext cx="3418387" cy="1383677"/>
          </a:xfrm>
          <a:prstGeom prst="rect">
            <a:avLst/>
          </a:prstGeom>
        </p:spPr>
        <p:txBody>
          <a:bodyPr>
            <a:normAutofit fontScale="62500" lnSpcReduction="20000"/>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0" indent="0">
              <a:buNone/>
            </a:pPr>
            <a:r>
              <a:rPr lang="en-US" b="1" dirty="0">
                <a:solidFill>
                  <a:srgbClr val="FF0000"/>
                </a:solidFill>
                <a:sym typeface="Wingdings" panose="05000000000000000000" pitchFamily="2" charset="2"/>
              </a:rPr>
              <a:t>W7-X cavity (left)</a:t>
            </a:r>
          </a:p>
          <a:p>
            <a:pPr marL="285750" indent="-285750">
              <a:buFont typeface="Arial" panose="020B0604020202020204" pitchFamily="34" charset="0"/>
              <a:buChar char="•"/>
            </a:pPr>
            <a:r>
              <a:rPr lang="en-US" dirty="0">
                <a:sym typeface="Wingdings" panose="05000000000000000000" pitchFamily="2" charset="2"/>
              </a:rPr>
              <a:t>Top/Bottom: </a:t>
            </a:r>
            <a:r>
              <a:rPr lang="en-US" dirty="0">
                <a:latin typeface="Symbol" panose="05050102010706020507" pitchFamily="18" charset="2"/>
                <a:sym typeface="Wingdings" panose="05000000000000000000" pitchFamily="2" charset="2"/>
              </a:rPr>
              <a:t>b</a:t>
            </a:r>
            <a:r>
              <a:rPr lang="en-US" dirty="0">
                <a:sym typeface="Wingdings" panose="05000000000000000000" pitchFamily="2" charset="2"/>
              </a:rPr>
              <a:t> = 0.37</a:t>
            </a:r>
            <a:r>
              <a:rPr lang="de-DE" dirty="0"/>
              <a:t>±</a:t>
            </a:r>
            <a:r>
              <a:rPr lang="en-US" dirty="0">
                <a:sym typeface="Wingdings" panose="05000000000000000000" pitchFamily="2" charset="2"/>
              </a:rPr>
              <a:t>0.02 (stat.)</a:t>
            </a:r>
          </a:p>
          <a:p>
            <a:pPr marL="285750" indent="-285750">
              <a:buFont typeface="Arial" panose="020B0604020202020204" pitchFamily="34" charset="0"/>
              <a:buChar char="•"/>
            </a:pPr>
            <a:r>
              <a:rPr lang="en-US" dirty="0">
                <a:sym typeface="Wingdings" panose="05000000000000000000" pitchFamily="2" charset="2"/>
              </a:rPr>
              <a:t>Incident flux: 80% Ions + 20% Neutrals</a:t>
            </a:r>
          </a:p>
          <a:p>
            <a:pPr marL="285750" indent="-285750">
              <a:buFont typeface="Arial" panose="020B0604020202020204" pitchFamily="34" charset="0"/>
              <a:buChar char="•"/>
            </a:pPr>
            <a:r>
              <a:rPr lang="en-US" dirty="0">
                <a:sym typeface="Wingdings" panose="05000000000000000000" pitchFamily="2" charset="2"/>
              </a:rPr>
              <a:t>Best fit: </a:t>
            </a:r>
            <a:r>
              <a:rPr lang="en-US" dirty="0">
                <a:latin typeface="Symbol" panose="05050102010706020507" pitchFamily="18" charset="2"/>
                <a:sym typeface="Wingdings" panose="05000000000000000000" pitchFamily="2" charset="2"/>
              </a:rPr>
              <a:t>b</a:t>
            </a:r>
            <a:r>
              <a:rPr lang="en-US" dirty="0">
                <a:sym typeface="Wingdings" panose="05000000000000000000" pitchFamily="2" charset="2"/>
              </a:rPr>
              <a:t> = 0.2 (Ions), ~0.6 + ~1.0 (Neutrals)</a:t>
            </a:r>
          </a:p>
        </p:txBody>
      </p:sp>
      <p:sp>
        <p:nvSpPr>
          <p:cNvPr id="55" name="Inhaltsplatzhalter 1">
            <a:extLst>
              <a:ext uri="{FF2B5EF4-FFF2-40B4-BE49-F238E27FC236}">
                <a16:creationId xmlns:a16="http://schemas.microsoft.com/office/drawing/2014/main" id="{455EEA95-5454-98B4-9630-5C0214DE1ADF}"/>
              </a:ext>
            </a:extLst>
          </p:cNvPr>
          <p:cNvSpPr txBox="1">
            <a:spLocks/>
          </p:cNvSpPr>
          <p:nvPr/>
        </p:nvSpPr>
        <p:spPr>
          <a:xfrm>
            <a:off x="7260725" y="5054766"/>
            <a:ext cx="3418387" cy="1383677"/>
          </a:xfrm>
          <a:prstGeom prst="rect">
            <a:avLst/>
          </a:prstGeom>
        </p:spPr>
        <p:txBody>
          <a:bodyPr>
            <a:normAutofit fontScale="62500" lnSpcReduction="20000"/>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0" indent="0">
              <a:buNone/>
            </a:pPr>
            <a:r>
              <a:rPr lang="en-US" b="1" dirty="0">
                <a:solidFill>
                  <a:srgbClr val="FF0000"/>
                </a:solidFill>
                <a:sym typeface="Wingdings" panose="05000000000000000000" pitchFamily="2" charset="2"/>
              </a:rPr>
              <a:t>AUG cavity (right)</a:t>
            </a:r>
          </a:p>
          <a:p>
            <a:pPr marL="285750" indent="-285750">
              <a:buFont typeface="Arial" panose="020B0604020202020204" pitchFamily="34" charset="0"/>
              <a:buChar char="•"/>
            </a:pPr>
            <a:r>
              <a:rPr lang="en-US" b="0" dirty="0">
                <a:solidFill>
                  <a:schemeClr val="tx1"/>
                </a:solidFill>
                <a:sym typeface="Wingdings" panose="05000000000000000000" pitchFamily="2" charset="2"/>
              </a:rPr>
              <a:t>Top/Bottom: </a:t>
            </a:r>
            <a:r>
              <a:rPr lang="en-US" b="0" dirty="0">
                <a:solidFill>
                  <a:schemeClr val="tx1"/>
                </a:solidFill>
                <a:latin typeface="Symbol" panose="05050102010706020507" pitchFamily="18" charset="2"/>
                <a:sym typeface="Wingdings" panose="05000000000000000000" pitchFamily="2" charset="2"/>
              </a:rPr>
              <a:t>b</a:t>
            </a:r>
            <a:r>
              <a:rPr lang="en-US" b="0" dirty="0">
                <a:solidFill>
                  <a:schemeClr val="tx1"/>
                </a:solidFill>
                <a:sym typeface="Wingdings" panose="05000000000000000000" pitchFamily="2" charset="2"/>
              </a:rPr>
              <a:t> = 0.73</a:t>
            </a:r>
            <a:r>
              <a:rPr lang="de-DE" b="0" dirty="0">
                <a:solidFill>
                  <a:schemeClr val="tx1"/>
                </a:solidFill>
              </a:rPr>
              <a:t>±</a:t>
            </a:r>
            <a:r>
              <a:rPr lang="en-US" b="0" dirty="0">
                <a:solidFill>
                  <a:schemeClr val="tx1"/>
                </a:solidFill>
                <a:sym typeface="Wingdings" panose="05000000000000000000" pitchFamily="2" charset="2"/>
              </a:rPr>
              <a:t>0.02 (stat.)</a:t>
            </a:r>
          </a:p>
          <a:p>
            <a:pPr marL="285750" indent="-285750">
              <a:buFont typeface="Arial" panose="020B0604020202020204" pitchFamily="34" charset="0"/>
              <a:buChar char="•"/>
            </a:pPr>
            <a:r>
              <a:rPr lang="en-US" b="0" dirty="0">
                <a:solidFill>
                  <a:schemeClr val="tx1"/>
                </a:solidFill>
                <a:sym typeface="Wingdings" panose="05000000000000000000" pitchFamily="2" charset="2"/>
              </a:rPr>
              <a:t>Incident flux: 52% Ions + 48% Neutrals</a:t>
            </a:r>
          </a:p>
          <a:p>
            <a:pPr marL="285750" indent="-285750">
              <a:buFont typeface="Arial" panose="020B0604020202020204" pitchFamily="34" charset="0"/>
              <a:buChar char="•"/>
            </a:pPr>
            <a:r>
              <a:rPr lang="en-US" b="0" dirty="0">
                <a:solidFill>
                  <a:schemeClr val="tx1"/>
                </a:solidFill>
                <a:sym typeface="Wingdings" panose="05000000000000000000" pitchFamily="2" charset="2"/>
              </a:rPr>
              <a:t>Best fit: </a:t>
            </a:r>
            <a:r>
              <a:rPr lang="en-US" b="0" dirty="0">
                <a:solidFill>
                  <a:schemeClr val="tx1"/>
                </a:solidFill>
                <a:latin typeface="Symbol" panose="05050102010706020507" pitchFamily="18" charset="2"/>
                <a:sym typeface="Wingdings" panose="05000000000000000000" pitchFamily="2" charset="2"/>
              </a:rPr>
              <a:t>b</a:t>
            </a:r>
            <a:r>
              <a:rPr lang="en-US" b="0" dirty="0">
                <a:solidFill>
                  <a:schemeClr val="tx1"/>
                </a:solidFill>
                <a:sym typeface="Wingdings" panose="05000000000000000000" pitchFamily="2" charset="2"/>
              </a:rPr>
              <a:t> = 0.2 (Ions), ~0.7 + ~1.0 (Neutrals)</a:t>
            </a:r>
          </a:p>
        </p:txBody>
      </p:sp>
    </p:spTree>
    <p:extLst>
      <p:ext uri="{BB962C8B-B14F-4D97-AF65-F5344CB8AC3E}">
        <p14:creationId xmlns:p14="http://schemas.microsoft.com/office/powerpoint/2010/main" val="3553683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4512CE2-401A-4407-DEC5-A1A0CF1DBBFB}"/>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314565D4-17A9-E425-9371-B4A3A873130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17</a:t>
            </a:fld>
            <a:endParaRPr lang="en-GB">
              <a:solidFill>
                <a:prstClr val="white"/>
              </a:solidFill>
            </a:endParaRPr>
          </a:p>
        </p:txBody>
      </p:sp>
      <p:sp>
        <p:nvSpPr>
          <p:cNvPr id="5" name="Titre 1">
            <a:extLst>
              <a:ext uri="{FF2B5EF4-FFF2-40B4-BE49-F238E27FC236}">
                <a16:creationId xmlns:a16="http://schemas.microsoft.com/office/drawing/2014/main" id="{584A582A-89B0-4E1C-FBCE-8061ADC5E403}"/>
              </a:ext>
            </a:extLst>
          </p:cNvPr>
          <p:cNvSpPr>
            <a:spLocks noGrp="1"/>
          </p:cNvSpPr>
          <p:nvPr>
            <p:ph type="title"/>
          </p:nvPr>
        </p:nvSpPr>
        <p:spPr>
          <a:xfrm>
            <a:off x="982663" y="192088"/>
            <a:ext cx="9451975" cy="457200"/>
          </a:xfrm>
        </p:spPr>
        <p:txBody>
          <a:bodyPr/>
          <a:lstStyle/>
          <a:p>
            <a:r>
              <a:rPr lang="fr-FR" dirty="0"/>
              <a:t>SP B.3 </a:t>
            </a:r>
            <a:r>
              <a:rPr lang="fr-FR" dirty="0" err="1"/>
              <a:t>deliverables</a:t>
            </a:r>
            <a:r>
              <a:rPr lang="fr-FR" dirty="0"/>
              <a:t> 2025</a:t>
            </a:r>
          </a:p>
        </p:txBody>
      </p:sp>
      <p:graphicFrame>
        <p:nvGraphicFramePr>
          <p:cNvPr id="6" name="Tabelle 5">
            <a:extLst>
              <a:ext uri="{FF2B5EF4-FFF2-40B4-BE49-F238E27FC236}">
                <a16:creationId xmlns:a16="http://schemas.microsoft.com/office/drawing/2014/main" id="{D4627570-B3B6-936D-8758-1EF40CE0D9A9}"/>
              </a:ext>
            </a:extLst>
          </p:cNvPr>
          <p:cNvGraphicFramePr>
            <a:graphicFrameLocks noGrp="1"/>
          </p:cNvGraphicFramePr>
          <p:nvPr>
            <p:extLst>
              <p:ext uri="{D42A27DB-BD31-4B8C-83A1-F6EECF244321}">
                <p14:modId xmlns:p14="http://schemas.microsoft.com/office/powerpoint/2010/main" val="249813535"/>
              </p:ext>
            </p:extLst>
          </p:nvPr>
        </p:nvGraphicFramePr>
        <p:xfrm>
          <a:off x="219544" y="726549"/>
          <a:ext cx="11752912" cy="5767324"/>
        </p:xfrm>
        <a:graphic>
          <a:graphicData uri="http://schemas.openxmlformats.org/drawingml/2006/table">
            <a:tbl>
              <a:tblPr firstRow="1" firstCol="1" bandRow="1">
                <a:tableStyleId>{5C22544A-7EE6-4342-B048-85BDC9FD1C3A}</a:tableStyleId>
              </a:tblPr>
              <a:tblGrid>
                <a:gridCol w="1323585">
                  <a:extLst>
                    <a:ext uri="{9D8B030D-6E8A-4147-A177-3AD203B41FA5}">
                      <a16:colId xmlns:a16="http://schemas.microsoft.com/office/drawing/2014/main" val="531328472"/>
                    </a:ext>
                  </a:extLst>
                </a:gridCol>
                <a:gridCol w="2239913">
                  <a:extLst>
                    <a:ext uri="{9D8B030D-6E8A-4147-A177-3AD203B41FA5}">
                      <a16:colId xmlns:a16="http://schemas.microsoft.com/office/drawing/2014/main" val="1334987883"/>
                    </a:ext>
                  </a:extLst>
                </a:gridCol>
                <a:gridCol w="8189414">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250" dirty="0" err="1">
                          <a:effectLst/>
                          <a:latin typeface="Calibri" panose="020F0502020204030204" pitchFamily="34" charset="0"/>
                          <a:ea typeface="+mn-ea"/>
                          <a:cs typeface="Times New Roman" panose="02020603050405020304" pitchFamily="18" charset="0"/>
                        </a:rPr>
                        <a:t>Activity</a:t>
                      </a:r>
                      <a:endParaRPr lang="de-DE" sz="125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250" dirty="0" err="1">
                          <a:effectLst/>
                        </a:rPr>
                        <a:t>Deliverable</a:t>
                      </a:r>
                      <a:r>
                        <a:rPr lang="de-DE" sz="1250" dirty="0">
                          <a:effectLst/>
                        </a:rPr>
                        <a:t> ID(s)</a:t>
                      </a:r>
                      <a:endParaRPr lang="de-DE" sz="125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250" spc="-15" dirty="0">
                          <a:effectLst/>
                        </a:rPr>
                        <a:t>Title</a:t>
                      </a:r>
                      <a:endParaRPr lang="de-DE" sz="125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D001</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Depth profiles and surface morphology of selected B or W layers (CIEMAT)</a:t>
                      </a:r>
                      <a:r>
                        <a:rPr lang="fi-FI" sz="1200" spc="-15" dirty="0">
                          <a:effectLst/>
                          <a:latin typeface="Calibri" panose="020F0502020204030204" pitchFamily="34" charset="0"/>
                          <a:ea typeface="Times New Roman" panose="02020603050405020304" pitchFamily="18" charset="0"/>
                          <a:cs typeface="Calibri" panose="020F0502020204030204" pitchFamily="34" charset="0"/>
                        </a:rPr>
                        <a:t> </a:t>
                      </a:r>
                      <a:endParaRPr lang="fi-FI" sz="12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D002</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4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Surface modifications and fuel content of selected AUG, WEST, W7-X, and PSI-2 samples (FZJ)</a:t>
                      </a:r>
                      <a:r>
                        <a:rPr lang="fi-FI" sz="1200" spc="-15" dirty="0">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+ 1 </a:t>
                      </a:r>
                      <a:r>
                        <a:rPr lang="fi-FI" sz="12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a:t>
                      </a:r>
                      <a:r>
                        <a:rPr lang="fi-FI" sz="12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endParaRPr lang="fi-FI" sz="1200" b="1" dirty="0">
                        <a:solidFill>
                          <a:srgbClr val="0070C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D003</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a:effectLst/>
                          <a:latin typeface="Calibri" panose="020F0502020204030204" pitchFamily="34" charset="0"/>
                          <a:ea typeface="Times New Roman" panose="02020603050405020304" pitchFamily="18" charset="0"/>
                          <a:cs typeface="Calibri" panose="020F0502020204030204" pitchFamily="34" charset="0"/>
                        </a:rPr>
                        <a:t>Composition of layers on selected WEST monoblock samples (IAP)</a:t>
                      </a:r>
                      <a:endParaRPr lang="fi-FI" sz="12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3978565712"/>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D004</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3 PM + 2 PM (AR)</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a:effectLst/>
                          <a:latin typeface="Calibri" panose="020F0502020204030204" pitchFamily="34" charset="0"/>
                          <a:ea typeface="Times New Roman" panose="02020603050405020304" pitchFamily="18" charset="0"/>
                          <a:cs typeface="Calibri" panose="020F0502020204030204" pitchFamily="34" charset="0"/>
                        </a:rPr>
                        <a:t>Surface modifications of selected WEST, W7-X, MAGNUM-PSI, PSI-2, and GyM samples (IPPLM)</a:t>
                      </a:r>
                      <a:endParaRPr lang="fi-FI" sz="12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915481941"/>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D005</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3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Composition and fuel content of layers on selected WEST monoblock samples and on samples originating from SP B.1 or SP X experiments (IST)</a:t>
                      </a:r>
                      <a:r>
                        <a:rPr lang="fi-FI" sz="1200" spc="-15" dirty="0">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+ 5 </a:t>
                      </a:r>
                      <a:r>
                        <a:rPr lang="fi-FI" sz="12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days</a:t>
                      </a:r>
                      <a:r>
                        <a:rPr lang="fi-FI" sz="12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endParaRPr lang="fi-FI" sz="12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3759700484"/>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D006</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3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Micro- and macroscale composition of layers on selected AUG, WEST, MAGNUM-PSI, PSI-2, and GyM samples (JSI)</a:t>
                      </a:r>
                      <a:r>
                        <a:rPr lang="fi-FI" sz="1200" spc="-15" dirty="0">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+ 7 </a:t>
                      </a:r>
                      <a:r>
                        <a:rPr lang="fi-FI" sz="12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days</a:t>
                      </a:r>
                      <a:r>
                        <a:rPr lang="fi-FI" sz="12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endParaRPr lang="fi-FI" sz="12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956729932"/>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D007</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Surface modifications and erosion/deposition profiles of samples and wall tiles from AUG, WEST, and W7-X (MPG)</a:t>
                      </a:r>
                      <a:r>
                        <a:rPr lang="fi-FI" sz="1200" spc="-15" dirty="0">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+ 8 </a:t>
                      </a:r>
                      <a:r>
                        <a:rPr lang="fi-FI" sz="12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days</a:t>
                      </a:r>
                      <a:r>
                        <a:rPr lang="fi-FI" sz="12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r>
                        <a:rPr lang="fi-FI" sz="12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+ 3 k€ SEM</a:t>
                      </a:r>
                      <a:endParaRPr lang="fi-FI" sz="12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080333847"/>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D008</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5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Surface modifications and composition of layers on  selected WEST, MAGNUM-PSI, PSI-2, and GyM samples (NCSRD)</a:t>
                      </a:r>
                      <a:r>
                        <a:rPr lang="fi-FI" sz="1200" spc="-15" dirty="0">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+ 4 </a:t>
                      </a:r>
                      <a:r>
                        <a:rPr lang="fi-FI" sz="12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days</a:t>
                      </a:r>
                      <a:r>
                        <a:rPr lang="fi-FI" sz="12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endParaRPr lang="fi-FI" sz="12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547814676"/>
                  </a:ext>
                </a:extLst>
              </a:tr>
              <a:tr h="76646">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D009</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Micro- and macroscale composition of layers on selected AUG, WEST, MAGNUM-PSI, PSI-2, and GyM samples (RBI)</a:t>
                      </a:r>
                      <a:r>
                        <a:rPr lang="fi-FI" sz="1200" spc="-15" dirty="0">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+ 4 </a:t>
                      </a:r>
                      <a:r>
                        <a:rPr lang="fi-FI" sz="12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days</a:t>
                      </a:r>
                      <a:r>
                        <a:rPr lang="fi-FI" sz="12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endParaRPr lang="fi-FI" sz="12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602051758"/>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D010</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1.5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Erosion and deposition patterns on selected WEST samples as well composition of plasma-exposed B and W layers (VR)</a:t>
                      </a:r>
                      <a:r>
                        <a:rPr lang="fi-FI" sz="1200" spc="-15" dirty="0">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+ 2 </a:t>
                      </a:r>
                      <a:r>
                        <a:rPr lang="fi-FI" sz="12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days</a:t>
                      </a:r>
                      <a:r>
                        <a:rPr lang="fi-FI" sz="12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endParaRPr lang="fi-FI" sz="12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617178334"/>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D011</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Depth profiles and composition of deposited layers of selected samples from AUG, WEST, W7-X, MAGNUM-PSI, PSI-2, and GyM (VTT)</a:t>
                      </a:r>
                      <a:r>
                        <a:rPr lang="fi-FI" sz="1200" spc="-15" dirty="0">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+ 2 </a:t>
                      </a:r>
                      <a:r>
                        <a:rPr lang="fi-FI" sz="12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days</a:t>
                      </a:r>
                      <a:r>
                        <a:rPr lang="fi-FI" sz="12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2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endParaRPr lang="fi-FI" sz="12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389450369"/>
                  </a:ext>
                </a:extLst>
              </a:tr>
              <a:tr h="0">
                <a:tc>
                  <a:txBody>
                    <a:bodyPr/>
                    <a:lstStyle/>
                    <a:p>
                      <a:pPr marL="21590" algn="ctr">
                        <a:lnSpc>
                          <a:spcPct val="115000"/>
                        </a:lnSpc>
                        <a:spcAft>
                          <a:spcPts val="300"/>
                        </a:spcAft>
                      </a:pPr>
                      <a:r>
                        <a:rPr lang="de-DE" sz="1250" dirty="0">
                          <a:effectLst/>
                          <a:latin typeface="Calibri" panose="020F0502020204030204" pitchFamily="34" charset="0"/>
                          <a:ea typeface="+mn-ea"/>
                          <a:cs typeface="Times New Roman" panose="02020603050405020304" pitchFamily="18" charset="0"/>
                        </a:rPr>
                        <a:t>SP B.3</a:t>
                      </a:r>
                    </a:p>
                  </a:txBody>
                  <a:tcPr marL="68580" marR="68580" marT="0" marB="0">
                    <a:solidFill>
                      <a:schemeClr val="accent4">
                        <a:lumMod val="60000"/>
                        <a:lumOff val="40000"/>
                      </a:schemeClr>
                    </a:solidFill>
                  </a:tcPr>
                </a:tc>
                <a:tc>
                  <a:txBody>
                    <a:bodyPr/>
                    <a:lstStyle/>
                    <a:p>
                      <a:pPr marL="21590" algn="ctr" defTabSz="914400" rtl="0" eaLnBrk="1" latinLnBrk="0" hangingPunct="1">
                        <a:lnSpc>
                          <a:spcPct val="115000"/>
                        </a:lnSpc>
                        <a:spcAft>
                          <a:spcPts val="300"/>
                        </a:spcAft>
                      </a:pPr>
                      <a:r>
                        <a:rPr lang="de-DE" sz="1250" kern="1200" dirty="0">
                          <a:solidFill>
                            <a:schemeClr val="dk1"/>
                          </a:solidFill>
                          <a:effectLst/>
                          <a:latin typeface="+mn-lt"/>
                          <a:ea typeface="+mn-ea"/>
                          <a:cs typeface="+mn-cs"/>
                        </a:rPr>
                        <a:t>D012</a:t>
                      </a:r>
                    </a:p>
                    <a:p>
                      <a:pPr marL="21590" algn="ctr" defTabSz="914400" rtl="0" eaLnBrk="1" latinLnBrk="0" hangingPunct="1">
                        <a:lnSpc>
                          <a:spcPct val="115000"/>
                        </a:lnSpc>
                        <a:spcAft>
                          <a:spcPts val="300"/>
                        </a:spcAft>
                      </a:pPr>
                      <a:r>
                        <a:rPr lang="de-DE" sz="1250" kern="1200" dirty="0">
                          <a:solidFill>
                            <a:srgbClr val="C00000"/>
                          </a:solidFill>
                          <a:effectLst/>
                          <a:latin typeface="+mn-lt"/>
                          <a:ea typeface="+mn-ea"/>
                          <a:cs typeface="+mn-cs"/>
                        </a:rPr>
                        <a:t>2 PM</a:t>
                      </a:r>
                    </a:p>
                  </a:txBody>
                  <a:tcPr marL="68580" marR="68580" marT="0" marB="0">
                    <a:solidFill>
                      <a:schemeClr val="accent4">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200" spc="-15" dirty="0">
                          <a:effectLst/>
                          <a:latin typeface="Calibri" panose="020F0502020204030204" pitchFamily="34" charset="0"/>
                          <a:ea typeface="Times New Roman" panose="02020603050405020304" pitchFamily="18" charset="0"/>
                          <a:cs typeface="Calibri" panose="020F0502020204030204" pitchFamily="34" charset="0"/>
                        </a:rPr>
                        <a:t>Depth profiles for layers on selected WEST monoblock samples (UT)</a:t>
                      </a:r>
                      <a:endParaRPr lang="fi-FI" sz="12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868844038"/>
                  </a:ext>
                </a:extLst>
              </a:tr>
            </a:tbl>
          </a:graphicData>
        </a:graphic>
      </p:graphicFrame>
    </p:spTree>
    <p:extLst>
      <p:ext uri="{BB962C8B-B14F-4D97-AF65-F5344CB8AC3E}">
        <p14:creationId xmlns:p14="http://schemas.microsoft.com/office/powerpoint/2010/main" val="803415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2FE748-77BB-39FA-7B09-B2E581E792DF}"/>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2AD6AE44-F4D7-6236-C091-978224B375C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18</a:t>
            </a:fld>
            <a:endParaRPr lang="en-GB">
              <a:solidFill>
                <a:prstClr val="white"/>
              </a:solidFill>
            </a:endParaRPr>
          </a:p>
        </p:txBody>
      </p:sp>
      <p:sp>
        <p:nvSpPr>
          <p:cNvPr id="5" name="Titre 1">
            <a:extLst>
              <a:ext uri="{FF2B5EF4-FFF2-40B4-BE49-F238E27FC236}">
                <a16:creationId xmlns:a16="http://schemas.microsoft.com/office/drawing/2014/main" id="{349AD6A5-E842-8933-3482-8F4F542F3D7E}"/>
              </a:ext>
            </a:extLst>
          </p:cNvPr>
          <p:cNvSpPr>
            <a:spLocks noGrp="1"/>
          </p:cNvSpPr>
          <p:nvPr>
            <p:ph type="title"/>
          </p:nvPr>
        </p:nvSpPr>
        <p:spPr>
          <a:xfrm>
            <a:off x="983432" y="192515"/>
            <a:ext cx="9857288" cy="457200"/>
          </a:xfrm>
        </p:spPr>
        <p:txBody>
          <a:bodyPr/>
          <a:lstStyle/>
          <a:p>
            <a:r>
              <a:rPr lang="fr-FR" dirty="0" err="1"/>
              <a:t>Priorities</a:t>
            </a:r>
            <a:r>
              <a:rPr lang="fr-FR" dirty="0"/>
              <a:t> for surface analyses (ion-</a:t>
            </a:r>
            <a:r>
              <a:rPr lang="fr-FR" dirty="0" err="1"/>
              <a:t>beam</a:t>
            </a:r>
            <a:r>
              <a:rPr lang="fr-FR" dirty="0"/>
              <a:t> analyses)</a:t>
            </a:r>
          </a:p>
        </p:txBody>
      </p:sp>
      <p:sp>
        <p:nvSpPr>
          <p:cNvPr id="6" name="TextBox 5">
            <a:extLst>
              <a:ext uri="{FF2B5EF4-FFF2-40B4-BE49-F238E27FC236}">
                <a16:creationId xmlns:a16="http://schemas.microsoft.com/office/drawing/2014/main" id="{1D642567-CE9D-12DD-5B63-8D7EA8CA0343}"/>
              </a:ext>
            </a:extLst>
          </p:cNvPr>
          <p:cNvSpPr txBox="1"/>
          <p:nvPr/>
        </p:nvSpPr>
        <p:spPr>
          <a:xfrm>
            <a:off x="267177" y="1052736"/>
            <a:ext cx="9181623" cy="5047536"/>
          </a:xfrm>
          <a:prstGeom prst="rect">
            <a:avLst/>
          </a:prstGeom>
          <a:noFill/>
        </p:spPr>
        <p:txBody>
          <a:bodyPr wrap="square" rtlCol="0">
            <a:spAutoFit/>
          </a:bodyPr>
          <a:lstStyle/>
          <a:p>
            <a:pPr marL="285750" indent="-285750">
              <a:buFont typeface="Arial" panose="020B0604020202020204" pitchFamily="34" charset="0"/>
              <a:buChar char="•"/>
            </a:pPr>
            <a:r>
              <a:rPr lang="fi-FI" sz="1400" b="1" dirty="0"/>
              <a:t>IST:</a:t>
            </a:r>
          </a:p>
          <a:p>
            <a:pPr marL="742950" lvl="1" indent="-285750">
              <a:buFont typeface="Wingdings" panose="05000000000000000000" pitchFamily="2" charset="2"/>
              <a:buChar char="ü"/>
            </a:pPr>
            <a:r>
              <a:rPr lang="en-US" sz="1400" u="sng" dirty="0">
                <a:solidFill>
                  <a:srgbClr val="0070C0"/>
                </a:solidFill>
              </a:rPr>
              <a:t>Continue analysis of WEST samples, focus on comparison </a:t>
            </a:r>
            <a:r>
              <a:rPr lang="en-US" sz="1400" dirty="0"/>
              <a:t>between SIMS (VTT) and NRA/EBS/PIXE (IST) – </a:t>
            </a:r>
            <a:r>
              <a:rPr lang="en-US" sz="1400" b="1" dirty="0"/>
              <a:t>MB samples</a:t>
            </a:r>
          </a:p>
          <a:p>
            <a:pPr marL="742950" lvl="1" indent="-285750">
              <a:buFont typeface="Wingdings" panose="05000000000000000000" pitchFamily="2" charset="2"/>
              <a:buChar char="ü"/>
            </a:pPr>
            <a:r>
              <a:rPr lang="en-US" sz="1400" dirty="0"/>
              <a:t>Analysis of D, C, B contents by NRA, erosion studies by RBS/EBS</a:t>
            </a:r>
          </a:p>
          <a:p>
            <a:pPr marL="742950" lvl="1" indent="-285750">
              <a:buFont typeface="Wingdings" panose="05000000000000000000" pitchFamily="2" charset="2"/>
              <a:buChar char="ü"/>
            </a:pPr>
            <a:r>
              <a:rPr lang="en-US" sz="1400" dirty="0"/>
              <a:t>Analysis of main heavier contaminants by PIXE</a:t>
            </a:r>
            <a:endParaRPr lang="fi-FI" sz="1400" dirty="0"/>
          </a:p>
          <a:p>
            <a:pPr marL="285750" indent="-285750">
              <a:buFont typeface="Arial" panose="020B0604020202020204" pitchFamily="34" charset="0"/>
              <a:buChar char="•"/>
            </a:pPr>
            <a:r>
              <a:rPr lang="fi-FI" sz="1400" b="1" dirty="0"/>
              <a:t>JSI:</a:t>
            </a:r>
          </a:p>
          <a:p>
            <a:pPr marL="742950" lvl="1" indent="-285750">
              <a:buFont typeface="Wingdings" panose="05000000000000000000" pitchFamily="2" charset="2"/>
              <a:buChar char="ü"/>
            </a:pPr>
            <a:r>
              <a:rPr lang="fi-FI" sz="1400" b="1" dirty="0">
                <a:solidFill>
                  <a:srgbClr val="FF0000"/>
                </a:solidFill>
              </a:rPr>
              <a:t>Broad-</a:t>
            </a:r>
            <a:r>
              <a:rPr lang="fi-FI" sz="1400" b="1" dirty="0" err="1">
                <a:solidFill>
                  <a:srgbClr val="FF0000"/>
                </a:solidFill>
              </a:rPr>
              <a:t>beam</a:t>
            </a:r>
            <a:r>
              <a:rPr lang="fi-FI" sz="1400" b="1" dirty="0">
                <a:solidFill>
                  <a:srgbClr val="FF0000"/>
                </a:solidFill>
              </a:rPr>
              <a:t> </a:t>
            </a:r>
            <a:r>
              <a:rPr lang="fi-FI" sz="1400" b="1" dirty="0" err="1">
                <a:solidFill>
                  <a:srgbClr val="FF0000"/>
                </a:solidFill>
              </a:rPr>
              <a:t>analyses</a:t>
            </a:r>
            <a:r>
              <a:rPr lang="fi-FI" sz="1400" b="1" dirty="0">
                <a:solidFill>
                  <a:srgbClr val="FF0000"/>
                </a:solidFill>
              </a:rPr>
              <a:t> </a:t>
            </a:r>
            <a:r>
              <a:rPr lang="fi-FI" sz="1400" dirty="0"/>
              <a:t>(NRA, RBS, PIXE) for </a:t>
            </a:r>
            <a:r>
              <a:rPr lang="fi-FI" sz="1400" dirty="0" err="1"/>
              <a:t>samples</a:t>
            </a:r>
            <a:r>
              <a:rPr lang="fi-FI" sz="1400" dirty="0"/>
              <a:t> </a:t>
            </a:r>
            <a:r>
              <a:rPr lang="fi-FI" sz="1400" dirty="0" err="1"/>
              <a:t>from</a:t>
            </a:r>
            <a:r>
              <a:rPr lang="fi-FI" sz="1400" dirty="0"/>
              <a:t> AUG, WEST, and </a:t>
            </a:r>
            <a:r>
              <a:rPr lang="fi-FI" sz="1400" dirty="0" err="1"/>
              <a:t>GyM</a:t>
            </a:r>
            <a:r>
              <a:rPr lang="fi-FI" sz="1400" dirty="0"/>
              <a:t> – list </a:t>
            </a:r>
            <a:r>
              <a:rPr lang="fi-FI" sz="1400" dirty="0" err="1"/>
              <a:t>not</a:t>
            </a:r>
            <a:r>
              <a:rPr lang="fi-FI" sz="1400" dirty="0"/>
              <a:t> </a:t>
            </a:r>
            <a:r>
              <a:rPr lang="fi-FI" sz="1400" dirty="0" err="1"/>
              <a:t>exhaustive</a:t>
            </a:r>
            <a:endParaRPr lang="fi-FI" sz="1400" dirty="0"/>
          </a:p>
          <a:p>
            <a:pPr marL="742950" lvl="1" indent="-285750">
              <a:buFont typeface="Wingdings" panose="05000000000000000000" pitchFamily="2" charset="2"/>
              <a:buChar char="ü"/>
            </a:pPr>
            <a:r>
              <a:rPr lang="fi-FI" sz="1400" b="1" dirty="0">
                <a:solidFill>
                  <a:srgbClr val="FF0000"/>
                </a:solidFill>
              </a:rPr>
              <a:t>Micro-</a:t>
            </a:r>
            <a:r>
              <a:rPr lang="fi-FI" sz="1400" b="1" dirty="0" err="1">
                <a:solidFill>
                  <a:srgbClr val="FF0000"/>
                </a:solidFill>
              </a:rPr>
              <a:t>beam</a:t>
            </a:r>
            <a:r>
              <a:rPr lang="fi-FI" sz="1400" b="1" dirty="0">
                <a:solidFill>
                  <a:srgbClr val="FF0000"/>
                </a:solidFill>
              </a:rPr>
              <a:t> </a:t>
            </a:r>
            <a:r>
              <a:rPr lang="fi-FI" sz="1400" b="1" dirty="0" err="1">
                <a:solidFill>
                  <a:srgbClr val="FF0000"/>
                </a:solidFill>
              </a:rPr>
              <a:t>analyses</a:t>
            </a:r>
            <a:r>
              <a:rPr lang="fi-FI" sz="1400" b="1" dirty="0">
                <a:solidFill>
                  <a:srgbClr val="FF0000"/>
                </a:solidFill>
              </a:rPr>
              <a:t> </a:t>
            </a:r>
            <a:r>
              <a:rPr lang="fi-FI" sz="1400" dirty="0"/>
              <a:t>(RBS, PIXE) for </a:t>
            </a:r>
            <a:r>
              <a:rPr lang="fi-FI" sz="1400" dirty="0" err="1"/>
              <a:t>selected</a:t>
            </a:r>
            <a:r>
              <a:rPr lang="fi-FI" sz="1400" dirty="0"/>
              <a:t> </a:t>
            </a:r>
            <a:r>
              <a:rPr lang="fi-FI" sz="1400" dirty="0" err="1"/>
              <a:t>samples</a:t>
            </a:r>
            <a:endParaRPr lang="fi-FI" sz="1400" dirty="0"/>
          </a:p>
          <a:p>
            <a:pPr marL="285750" indent="-285750">
              <a:buFont typeface="Arial" panose="020B0604020202020204" pitchFamily="34" charset="0"/>
              <a:buChar char="•"/>
            </a:pPr>
            <a:r>
              <a:rPr lang="fi-FI" sz="1400" b="1" dirty="0"/>
              <a:t>MPG:</a:t>
            </a:r>
          </a:p>
          <a:p>
            <a:pPr marL="742950" lvl="1" indent="-285750">
              <a:buFont typeface="Wingdings" panose="05000000000000000000" pitchFamily="2" charset="2"/>
              <a:buChar char="ü"/>
            </a:pPr>
            <a:r>
              <a:rPr lang="en-US" sz="1400" dirty="0"/>
              <a:t>Post-</a:t>
            </a:r>
            <a:r>
              <a:rPr lang="en-US" sz="1400" dirty="0" err="1"/>
              <a:t>characterisation</a:t>
            </a:r>
            <a:r>
              <a:rPr lang="en-US" sz="1400" dirty="0"/>
              <a:t> (IBA+SEM) of pre-</a:t>
            </a:r>
            <a:r>
              <a:rPr lang="en-US" sz="1400" dirty="0" err="1"/>
              <a:t>characterised</a:t>
            </a:r>
            <a:r>
              <a:rPr lang="en-US" sz="1400" dirty="0"/>
              <a:t> </a:t>
            </a:r>
            <a:r>
              <a:rPr lang="en-US" sz="1400" b="1" dirty="0">
                <a:solidFill>
                  <a:srgbClr val="0070C0"/>
                </a:solidFill>
              </a:rPr>
              <a:t>AUG tiles regarding </a:t>
            </a:r>
            <a:r>
              <a:rPr lang="en-US" sz="1400" b="1" dirty="0" err="1">
                <a:solidFill>
                  <a:srgbClr val="0070C0"/>
                </a:solidFill>
              </a:rPr>
              <a:t>boronisation</a:t>
            </a:r>
            <a:r>
              <a:rPr lang="en-US" sz="1400" b="1" dirty="0">
                <a:solidFill>
                  <a:srgbClr val="0070C0"/>
                </a:solidFill>
              </a:rPr>
              <a:t> layers</a:t>
            </a:r>
          </a:p>
          <a:p>
            <a:pPr marL="1200150" lvl="2" indent="-285750">
              <a:buFont typeface="Courier New" panose="02070309020205020404" pitchFamily="49" charset="0"/>
              <a:buChar char="o"/>
            </a:pPr>
            <a:r>
              <a:rPr lang="en-US" sz="1400" dirty="0">
                <a:sym typeface="Wingdings" panose="05000000000000000000" pitchFamily="2" charset="2"/>
              </a:rPr>
              <a:t>pending for </a:t>
            </a:r>
            <a:r>
              <a:rPr lang="en-US" sz="1400" dirty="0"/>
              <a:t>vessel opening during summer 2025. </a:t>
            </a:r>
          </a:p>
          <a:p>
            <a:pPr marL="285750" indent="-285750">
              <a:buFont typeface="Arial" panose="020B0604020202020204" pitchFamily="34" charset="0"/>
              <a:buChar char="•"/>
            </a:pPr>
            <a:r>
              <a:rPr lang="fi-FI" sz="1400" b="1" dirty="0"/>
              <a:t>NCSRD:</a:t>
            </a:r>
          </a:p>
          <a:p>
            <a:pPr marL="742950" lvl="1" indent="-285750">
              <a:buFont typeface="Wingdings" panose="05000000000000000000" pitchFamily="2" charset="2"/>
              <a:buChar char="ü"/>
            </a:pPr>
            <a:r>
              <a:rPr lang="fi-FI" sz="1400" dirty="0" err="1"/>
              <a:t>Determination</a:t>
            </a:r>
            <a:r>
              <a:rPr lang="fi-FI" sz="1400" dirty="0"/>
              <a:t> of </a:t>
            </a:r>
            <a:r>
              <a:rPr lang="fi-FI" sz="1400" u="sng" dirty="0">
                <a:solidFill>
                  <a:srgbClr val="0070C0"/>
                </a:solidFill>
              </a:rPr>
              <a:t>composition, </a:t>
            </a:r>
            <a:r>
              <a:rPr lang="fi-FI" sz="1400" u="sng" dirty="0" err="1">
                <a:solidFill>
                  <a:srgbClr val="0070C0"/>
                </a:solidFill>
              </a:rPr>
              <a:t>crystalline</a:t>
            </a:r>
            <a:r>
              <a:rPr lang="fi-FI" sz="1400" u="sng" dirty="0">
                <a:solidFill>
                  <a:srgbClr val="0070C0"/>
                </a:solidFill>
              </a:rPr>
              <a:t> </a:t>
            </a:r>
            <a:r>
              <a:rPr lang="fi-FI" sz="1400" u="sng" dirty="0" err="1">
                <a:solidFill>
                  <a:srgbClr val="0070C0"/>
                </a:solidFill>
              </a:rPr>
              <a:t>structure</a:t>
            </a:r>
            <a:r>
              <a:rPr lang="fi-FI" sz="1400" u="sng" dirty="0">
                <a:solidFill>
                  <a:srgbClr val="0070C0"/>
                </a:solidFill>
              </a:rPr>
              <a:t> and </a:t>
            </a:r>
            <a:r>
              <a:rPr lang="fi-FI" sz="1400" u="sng" dirty="0" err="1">
                <a:solidFill>
                  <a:srgbClr val="0070C0"/>
                </a:solidFill>
              </a:rPr>
              <a:t>surface</a:t>
            </a:r>
            <a:r>
              <a:rPr lang="fi-FI" sz="1400" u="sng" dirty="0">
                <a:solidFill>
                  <a:srgbClr val="0070C0"/>
                </a:solidFill>
              </a:rPr>
              <a:t> </a:t>
            </a:r>
            <a:r>
              <a:rPr lang="fi-FI" sz="1400" u="sng" dirty="0" err="1">
                <a:solidFill>
                  <a:srgbClr val="0070C0"/>
                </a:solidFill>
              </a:rPr>
              <a:t>analysis</a:t>
            </a:r>
            <a:r>
              <a:rPr lang="fi-FI" sz="1400" u="sng" dirty="0">
                <a:solidFill>
                  <a:srgbClr val="0070C0"/>
                </a:solidFill>
              </a:rPr>
              <a:t> </a:t>
            </a:r>
            <a:r>
              <a:rPr lang="fi-FI" sz="1400" dirty="0"/>
              <a:t>of </a:t>
            </a:r>
            <a:r>
              <a:rPr lang="fi-FI" sz="1400" b="1" dirty="0"/>
              <a:t>MB </a:t>
            </a:r>
            <a:r>
              <a:rPr lang="fi-FI" sz="1400" b="1" dirty="0" err="1"/>
              <a:t>samples</a:t>
            </a:r>
            <a:r>
              <a:rPr lang="fi-FI" sz="1400" b="1" dirty="0"/>
              <a:t> </a:t>
            </a:r>
            <a:r>
              <a:rPr lang="fi-FI" sz="1400" b="1" dirty="0" err="1"/>
              <a:t>from</a:t>
            </a:r>
            <a:r>
              <a:rPr lang="fi-FI" sz="1400" b="1" dirty="0"/>
              <a:t> WEST</a:t>
            </a:r>
            <a:r>
              <a:rPr lang="fi-FI" sz="1400" dirty="0"/>
              <a:t> and </a:t>
            </a:r>
            <a:r>
              <a:rPr lang="fi-FI" sz="1400" dirty="0" err="1"/>
              <a:t>other</a:t>
            </a:r>
            <a:r>
              <a:rPr lang="fi-FI" sz="1400" dirty="0"/>
              <a:t> plasma </a:t>
            </a:r>
            <a:r>
              <a:rPr lang="fi-FI" sz="1400" dirty="0" err="1"/>
              <a:t>devices</a:t>
            </a:r>
            <a:r>
              <a:rPr lang="fi-FI" sz="1400" dirty="0"/>
              <a:t> (</a:t>
            </a:r>
            <a:r>
              <a:rPr lang="fi-FI" sz="1400" dirty="0" err="1"/>
              <a:t>such</a:t>
            </a:r>
            <a:r>
              <a:rPr lang="fi-FI" sz="1400" dirty="0"/>
              <a:t> as </a:t>
            </a:r>
            <a:r>
              <a:rPr lang="fi-FI" sz="1400" dirty="0" err="1"/>
              <a:t>GyM</a:t>
            </a:r>
            <a:r>
              <a:rPr lang="fi-FI" sz="1400" dirty="0"/>
              <a:t>) </a:t>
            </a:r>
            <a:r>
              <a:rPr lang="fi-FI" sz="1400" dirty="0" err="1"/>
              <a:t>using</a:t>
            </a:r>
            <a:r>
              <a:rPr lang="fi-FI" sz="1400" dirty="0"/>
              <a:t> </a:t>
            </a:r>
            <a:r>
              <a:rPr lang="fi-FI" sz="1400" dirty="0" err="1"/>
              <a:t>ion</a:t>
            </a:r>
            <a:r>
              <a:rPr lang="fi-FI" sz="1400" dirty="0"/>
              <a:t> </a:t>
            </a:r>
            <a:r>
              <a:rPr lang="fi-FI" sz="1400" dirty="0" err="1"/>
              <a:t>beam</a:t>
            </a:r>
            <a:r>
              <a:rPr lang="fi-FI" sz="1400" dirty="0"/>
              <a:t> </a:t>
            </a:r>
            <a:r>
              <a:rPr lang="fi-FI" sz="1400" dirty="0" err="1"/>
              <a:t>analysis</a:t>
            </a:r>
            <a:r>
              <a:rPr lang="fi-FI" sz="1400" dirty="0"/>
              <a:t> (RBS/NRA, PIXE/PIGE, TOF-ERDA, SEM/EDS, XRD) – TOF-ERDA is a </a:t>
            </a:r>
            <a:r>
              <a:rPr lang="fi-FI" sz="1400" dirty="0" err="1"/>
              <a:t>new</a:t>
            </a:r>
            <a:r>
              <a:rPr lang="fi-FI" sz="1400" dirty="0"/>
              <a:t> </a:t>
            </a:r>
            <a:r>
              <a:rPr lang="fi-FI" sz="1400" dirty="0" err="1"/>
              <a:t>capability</a:t>
            </a:r>
            <a:endParaRPr lang="fi-FI" sz="1400" dirty="0"/>
          </a:p>
          <a:p>
            <a:pPr marL="285750" indent="-285750">
              <a:buFont typeface="Arial" panose="020B0604020202020204" pitchFamily="34" charset="0"/>
              <a:buChar char="•"/>
            </a:pPr>
            <a:r>
              <a:rPr lang="fi-FI" sz="1400" b="1" dirty="0"/>
              <a:t>RBI:</a:t>
            </a:r>
          </a:p>
          <a:p>
            <a:pPr marL="742950" lvl="1" indent="-285750">
              <a:buFont typeface="Wingdings" panose="05000000000000000000" pitchFamily="2" charset="2"/>
              <a:buChar char="ü"/>
            </a:pPr>
            <a:r>
              <a:rPr lang="fi-FI" sz="1400" dirty="0"/>
              <a:t>RBI - </a:t>
            </a:r>
            <a:r>
              <a:rPr lang="fi-FI" sz="1400" dirty="0" err="1"/>
              <a:t>broad</a:t>
            </a:r>
            <a:r>
              <a:rPr lang="fi-FI" sz="1400" dirty="0"/>
              <a:t> </a:t>
            </a:r>
            <a:r>
              <a:rPr lang="fi-FI" sz="1400" dirty="0" err="1"/>
              <a:t>beam</a:t>
            </a:r>
            <a:r>
              <a:rPr lang="fi-FI" sz="1400" dirty="0"/>
              <a:t> (RBS, NRA, TOF ERDA, PIXE) and </a:t>
            </a:r>
            <a:r>
              <a:rPr lang="fi-FI" sz="1400" dirty="0" err="1"/>
              <a:t>micro</a:t>
            </a:r>
            <a:r>
              <a:rPr lang="fi-FI" sz="1400" dirty="0"/>
              <a:t> </a:t>
            </a:r>
            <a:r>
              <a:rPr lang="fi-FI" sz="1400" dirty="0" err="1"/>
              <a:t>beam</a:t>
            </a:r>
            <a:r>
              <a:rPr lang="fi-FI" sz="1400" dirty="0"/>
              <a:t> (RBS, NRA, PIXE) </a:t>
            </a:r>
            <a:r>
              <a:rPr lang="fi-FI" sz="1400" dirty="0" err="1"/>
              <a:t>analysis</a:t>
            </a:r>
            <a:r>
              <a:rPr lang="fi-FI" sz="1400" dirty="0"/>
              <a:t> of </a:t>
            </a:r>
            <a:r>
              <a:rPr lang="fi-FI" sz="1400" dirty="0" err="1"/>
              <a:t>samples</a:t>
            </a:r>
            <a:r>
              <a:rPr lang="fi-FI" sz="1400" dirty="0"/>
              <a:t> </a:t>
            </a:r>
            <a:r>
              <a:rPr lang="fi-FI" sz="1400" dirty="0" err="1"/>
              <a:t>from</a:t>
            </a:r>
            <a:r>
              <a:rPr lang="fi-FI" sz="1400" dirty="0"/>
              <a:t> AUG, WEST, MAGNUM-PSI) </a:t>
            </a:r>
            <a:r>
              <a:rPr lang="fi-FI" sz="1400" dirty="0" err="1"/>
              <a:t>samples</a:t>
            </a:r>
            <a:endParaRPr lang="fi-FI" sz="1400" dirty="0"/>
          </a:p>
          <a:p>
            <a:pPr marL="285750" indent="-285750">
              <a:buFont typeface="Arial" panose="020B0604020202020204" pitchFamily="34" charset="0"/>
              <a:buChar char="•"/>
            </a:pPr>
            <a:r>
              <a:rPr lang="fi-FI" sz="1400" b="1" dirty="0"/>
              <a:t>VR:</a:t>
            </a:r>
            <a:r>
              <a:rPr lang="fi-FI" sz="1400" dirty="0"/>
              <a:t> </a:t>
            </a:r>
          </a:p>
          <a:p>
            <a:pPr marL="742950" lvl="1" indent="-285750">
              <a:buFont typeface="Wingdings" panose="05000000000000000000" pitchFamily="2" charset="2"/>
              <a:buChar char="ü"/>
            </a:pPr>
            <a:r>
              <a:rPr lang="fi-FI" sz="1400" b="1" dirty="0">
                <a:solidFill>
                  <a:srgbClr val="FF0000"/>
                </a:solidFill>
              </a:rPr>
              <a:t>Surface composition and </a:t>
            </a:r>
            <a:r>
              <a:rPr lang="fi-FI" sz="1400" b="1" dirty="0" err="1">
                <a:solidFill>
                  <a:srgbClr val="FF0000"/>
                </a:solidFill>
              </a:rPr>
              <a:t>depth</a:t>
            </a:r>
            <a:r>
              <a:rPr lang="fi-FI" sz="1400" b="1" dirty="0">
                <a:solidFill>
                  <a:srgbClr val="FF0000"/>
                </a:solidFill>
              </a:rPr>
              <a:t> </a:t>
            </a:r>
            <a:r>
              <a:rPr lang="fi-FI" sz="1400" b="1" dirty="0" err="1">
                <a:solidFill>
                  <a:srgbClr val="FF0000"/>
                </a:solidFill>
              </a:rPr>
              <a:t>profiles</a:t>
            </a:r>
            <a:r>
              <a:rPr lang="fi-FI" sz="1400" b="1" dirty="0">
                <a:solidFill>
                  <a:srgbClr val="FF0000"/>
                </a:solidFill>
              </a:rPr>
              <a:t> </a:t>
            </a:r>
            <a:r>
              <a:rPr lang="fi-FI" sz="1400" dirty="0" err="1"/>
              <a:t>using</a:t>
            </a:r>
            <a:r>
              <a:rPr lang="fi-FI" sz="1400" dirty="0"/>
              <a:t> </a:t>
            </a:r>
            <a:r>
              <a:rPr lang="fi-FI" sz="1400" dirty="0" err="1"/>
              <a:t>ion</a:t>
            </a:r>
            <a:r>
              <a:rPr lang="fi-FI" sz="1400" dirty="0"/>
              <a:t> </a:t>
            </a:r>
            <a:r>
              <a:rPr lang="fi-FI" sz="1400" dirty="0" err="1"/>
              <a:t>beam</a:t>
            </a:r>
            <a:r>
              <a:rPr lang="fi-FI" sz="1400" dirty="0"/>
              <a:t> </a:t>
            </a:r>
            <a:r>
              <a:rPr lang="fi-FI" sz="1400" dirty="0" err="1"/>
              <a:t>analysis</a:t>
            </a:r>
            <a:r>
              <a:rPr lang="fi-FI" sz="1400" dirty="0"/>
              <a:t>, </a:t>
            </a:r>
            <a:r>
              <a:rPr lang="fi-FI" sz="1400" dirty="0" err="1"/>
              <a:t>with</a:t>
            </a:r>
            <a:r>
              <a:rPr lang="fi-FI" sz="1400" dirty="0"/>
              <a:t> </a:t>
            </a:r>
            <a:r>
              <a:rPr lang="fi-FI" sz="1400" dirty="0" err="1"/>
              <a:t>focus</a:t>
            </a:r>
            <a:r>
              <a:rPr lang="fi-FI" sz="1400" dirty="0"/>
              <a:t> on TOF-ERDA and RBS</a:t>
            </a:r>
          </a:p>
          <a:p>
            <a:pPr marL="742950" lvl="1" indent="-285750">
              <a:buFont typeface="Wingdings" panose="05000000000000000000" pitchFamily="2" charset="2"/>
              <a:buChar char="ü"/>
            </a:pPr>
            <a:r>
              <a:rPr lang="fi-FI" sz="1400" u="sng" dirty="0" err="1">
                <a:solidFill>
                  <a:srgbClr val="0070C0"/>
                </a:solidFill>
              </a:rPr>
              <a:t>Resonant</a:t>
            </a:r>
            <a:r>
              <a:rPr lang="fi-FI" sz="1400" u="sng" dirty="0">
                <a:solidFill>
                  <a:srgbClr val="0070C0"/>
                </a:solidFill>
              </a:rPr>
              <a:t>-NRA at </a:t>
            </a:r>
            <a:r>
              <a:rPr lang="fi-FI" sz="1400" u="sng" dirty="0" err="1">
                <a:solidFill>
                  <a:srgbClr val="0070C0"/>
                </a:solidFill>
              </a:rPr>
              <a:t>low</a:t>
            </a:r>
            <a:r>
              <a:rPr lang="fi-FI" sz="1400" u="sng" dirty="0">
                <a:solidFill>
                  <a:srgbClr val="0070C0"/>
                </a:solidFill>
              </a:rPr>
              <a:t> </a:t>
            </a:r>
            <a:r>
              <a:rPr lang="fi-FI" sz="1400" u="sng" dirty="0" err="1">
                <a:solidFill>
                  <a:srgbClr val="0070C0"/>
                </a:solidFill>
              </a:rPr>
              <a:t>energies</a:t>
            </a:r>
            <a:r>
              <a:rPr lang="fi-FI" sz="1400" dirty="0"/>
              <a:t> </a:t>
            </a:r>
            <a:r>
              <a:rPr lang="fi-FI" sz="1400" dirty="0" err="1"/>
              <a:t>combined</a:t>
            </a:r>
            <a:r>
              <a:rPr lang="fi-FI" sz="1400" dirty="0"/>
              <a:t> </a:t>
            </a:r>
            <a:r>
              <a:rPr lang="fi-FI" sz="1400" dirty="0" err="1"/>
              <a:t>with</a:t>
            </a:r>
            <a:r>
              <a:rPr lang="fi-FI" sz="1400" dirty="0"/>
              <a:t> RBS </a:t>
            </a:r>
            <a:r>
              <a:rPr lang="fi-FI" sz="1400" dirty="0" err="1"/>
              <a:t>will</a:t>
            </a:r>
            <a:r>
              <a:rPr lang="fi-FI" sz="1400" dirty="0"/>
              <a:t> </a:t>
            </a:r>
            <a:r>
              <a:rPr lang="fi-FI" sz="1400" dirty="0" err="1"/>
              <a:t>be</a:t>
            </a:r>
            <a:r>
              <a:rPr lang="fi-FI" sz="1400" dirty="0"/>
              <a:t> </a:t>
            </a:r>
            <a:r>
              <a:rPr lang="fi-FI" sz="1400" dirty="0" err="1"/>
              <a:t>performed</a:t>
            </a:r>
            <a:r>
              <a:rPr lang="fi-FI" sz="1400" dirty="0"/>
              <a:t> in </a:t>
            </a:r>
            <a:r>
              <a:rPr lang="fi-FI" sz="1400" dirty="0" err="1"/>
              <a:t>selected</a:t>
            </a:r>
            <a:r>
              <a:rPr lang="fi-FI" sz="1400" dirty="0"/>
              <a:t> </a:t>
            </a:r>
            <a:r>
              <a:rPr lang="fi-FI" sz="1400" dirty="0" err="1"/>
              <a:t>samples</a:t>
            </a:r>
            <a:r>
              <a:rPr lang="fi-FI" sz="1400" dirty="0"/>
              <a:t> to </a:t>
            </a:r>
            <a:r>
              <a:rPr lang="fi-FI" sz="1400" dirty="0" err="1"/>
              <a:t>obtain</a:t>
            </a:r>
            <a:r>
              <a:rPr lang="fi-FI" sz="1400" dirty="0"/>
              <a:t> </a:t>
            </a:r>
            <a:br>
              <a:rPr lang="fi-FI" sz="1400" dirty="0"/>
            </a:br>
            <a:r>
              <a:rPr lang="fi-FI" sz="1400" dirty="0" err="1"/>
              <a:t>high-sensitivity</a:t>
            </a:r>
            <a:r>
              <a:rPr lang="fi-FI" sz="1400" dirty="0"/>
              <a:t> and </a:t>
            </a:r>
            <a:r>
              <a:rPr lang="fi-FI" sz="1400" dirty="0" err="1"/>
              <a:t>high-resolution</a:t>
            </a:r>
            <a:r>
              <a:rPr lang="fi-FI" sz="1400" dirty="0"/>
              <a:t> </a:t>
            </a:r>
            <a:r>
              <a:rPr lang="fi-FI" sz="1400" dirty="0" err="1"/>
              <a:t>boron</a:t>
            </a:r>
            <a:r>
              <a:rPr lang="fi-FI" sz="1400" dirty="0"/>
              <a:t> </a:t>
            </a:r>
            <a:r>
              <a:rPr lang="fi-FI" sz="1400" dirty="0" err="1"/>
              <a:t>depth</a:t>
            </a:r>
            <a:r>
              <a:rPr lang="fi-FI" sz="1400" dirty="0"/>
              <a:t> </a:t>
            </a:r>
            <a:r>
              <a:rPr lang="fi-FI" sz="1400" dirty="0" err="1"/>
              <a:t>profile</a:t>
            </a:r>
            <a:r>
              <a:rPr lang="fi-FI" sz="1400" dirty="0"/>
              <a:t> (E. Pitthan et al. </a:t>
            </a:r>
            <a:r>
              <a:rPr lang="fi-FI" sz="1400" dirty="0" err="1"/>
              <a:t>Surf</a:t>
            </a:r>
            <a:r>
              <a:rPr lang="fi-FI" sz="1400" dirty="0"/>
              <a:t>. </a:t>
            </a:r>
            <a:r>
              <a:rPr lang="fi-FI" sz="1400" dirty="0" err="1"/>
              <a:t>Coat</a:t>
            </a:r>
            <a:r>
              <a:rPr lang="fi-FI" sz="1400" dirty="0"/>
              <a:t>. Tech. </a:t>
            </a:r>
            <a:r>
              <a:rPr lang="fi-FI" sz="1400" b="1" dirty="0"/>
              <a:t>417</a:t>
            </a:r>
            <a:r>
              <a:rPr lang="fi-FI" sz="1400" dirty="0"/>
              <a:t> (2021) 127188)</a:t>
            </a:r>
          </a:p>
          <a:p>
            <a:pPr marL="742950" lvl="1" indent="-285750">
              <a:buFont typeface="Wingdings" panose="05000000000000000000" pitchFamily="2" charset="2"/>
              <a:buChar char="ü"/>
            </a:pPr>
            <a:r>
              <a:rPr lang="fi-FI" sz="1400" dirty="0" err="1"/>
              <a:t>Setups</a:t>
            </a:r>
            <a:r>
              <a:rPr lang="fi-FI" sz="1400" dirty="0"/>
              <a:t> at Tandem </a:t>
            </a:r>
            <a:r>
              <a:rPr lang="fi-FI" sz="1400" dirty="0" err="1"/>
              <a:t>Laboratory</a:t>
            </a:r>
            <a:r>
              <a:rPr lang="fi-FI" sz="1400" dirty="0"/>
              <a:t> at Uppsala </a:t>
            </a:r>
            <a:r>
              <a:rPr lang="fi-FI" sz="1400" dirty="0" err="1"/>
              <a:t>University</a:t>
            </a:r>
            <a:r>
              <a:rPr lang="fi-FI" sz="1400" dirty="0"/>
              <a:t> (P. Ström and D. Primetzhofer, J. </a:t>
            </a:r>
            <a:r>
              <a:rPr lang="fi-FI" sz="1400" dirty="0" err="1"/>
              <a:t>Instrum</a:t>
            </a:r>
            <a:r>
              <a:rPr lang="fi-FI" sz="1400" dirty="0"/>
              <a:t>. </a:t>
            </a:r>
            <a:r>
              <a:rPr lang="fi-FI" sz="1400" b="1" dirty="0"/>
              <a:t>17</a:t>
            </a:r>
            <a:r>
              <a:rPr lang="fi-FI" sz="1400" dirty="0"/>
              <a:t> (2022) P04011)</a:t>
            </a:r>
          </a:p>
        </p:txBody>
      </p:sp>
      <p:sp>
        <p:nvSpPr>
          <p:cNvPr id="8" name="TextBox 7">
            <a:extLst>
              <a:ext uri="{FF2B5EF4-FFF2-40B4-BE49-F238E27FC236}">
                <a16:creationId xmlns:a16="http://schemas.microsoft.com/office/drawing/2014/main" id="{C3D705EC-59C2-C0D5-E31F-3F5BDF57BFAD}"/>
              </a:ext>
            </a:extLst>
          </p:cNvPr>
          <p:cNvSpPr txBox="1"/>
          <p:nvPr/>
        </p:nvSpPr>
        <p:spPr bwMode="auto">
          <a:xfrm>
            <a:off x="9628552" y="2381896"/>
            <a:ext cx="1635384" cy="338554"/>
          </a:xfrm>
          <a:prstGeom prst="rect">
            <a:avLst/>
          </a:prstGeom>
          <a:solidFill>
            <a:schemeClr val="accent5">
              <a:lumMod val="40000"/>
              <a:lumOff val="60000"/>
            </a:schemeClr>
          </a:solidFill>
          <a:ln w="25400">
            <a:solidFill>
              <a:schemeClr val="accent1"/>
            </a:solidFill>
          </a:ln>
        </p:spPr>
        <p:txBody>
          <a:bodyPr wrap="none" rtlCol="0">
            <a:spAutoFit/>
          </a:bodyPr>
          <a:lstStyle/>
          <a:p>
            <a:r>
              <a:rPr lang="fi-FI" sz="1600" dirty="0"/>
              <a:t>WEST, AUG, </a:t>
            </a:r>
            <a:r>
              <a:rPr lang="fi-FI" sz="1600" dirty="0" err="1"/>
              <a:t>GyM</a:t>
            </a:r>
            <a:endParaRPr lang="fi-FI" sz="1600" dirty="0"/>
          </a:p>
        </p:txBody>
      </p:sp>
      <p:sp>
        <p:nvSpPr>
          <p:cNvPr id="9" name="TextBox 8">
            <a:extLst>
              <a:ext uri="{FF2B5EF4-FFF2-40B4-BE49-F238E27FC236}">
                <a16:creationId xmlns:a16="http://schemas.microsoft.com/office/drawing/2014/main" id="{1350C67B-A82B-C988-1A60-38C2759E8846}"/>
              </a:ext>
            </a:extLst>
          </p:cNvPr>
          <p:cNvSpPr txBox="1"/>
          <p:nvPr/>
        </p:nvSpPr>
        <p:spPr bwMode="auto">
          <a:xfrm>
            <a:off x="9628552" y="3716935"/>
            <a:ext cx="1750648" cy="338554"/>
          </a:xfrm>
          <a:prstGeom prst="rect">
            <a:avLst/>
          </a:prstGeom>
          <a:solidFill>
            <a:schemeClr val="accent5">
              <a:lumMod val="40000"/>
              <a:lumOff val="60000"/>
            </a:schemeClr>
          </a:solidFill>
          <a:ln w="25400">
            <a:solidFill>
              <a:schemeClr val="accent1"/>
            </a:solidFill>
          </a:ln>
        </p:spPr>
        <p:txBody>
          <a:bodyPr wrap="square" rtlCol="0">
            <a:spAutoFit/>
          </a:bodyPr>
          <a:lstStyle/>
          <a:p>
            <a:r>
              <a:rPr lang="fi-FI" sz="1600" dirty="0"/>
              <a:t>WEST, </a:t>
            </a:r>
            <a:r>
              <a:rPr lang="fi-FI" sz="1600" dirty="0" err="1"/>
              <a:t>GyM</a:t>
            </a:r>
            <a:r>
              <a:rPr lang="fi-FI" sz="1600" dirty="0"/>
              <a:t>, PSI-2</a:t>
            </a:r>
          </a:p>
        </p:txBody>
      </p:sp>
      <p:sp>
        <p:nvSpPr>
          <p:cNvPr id="10" name="TextBox 9">
            <a:extLst>
              <a:ext uri="{FF2B5EF4-FFF2-40B4-BE49-F238E27FC236}">
                <a16:creationId xmlns:a16="http://schemas.microsoft.com/office/drawing/2014/main" id="{7CE7DA1F-8432-212D-6B11-C33003B86DA8}"/>
              </a:ext>
            </a:extLst>
          </p:cNvPr>
          <p:cNvSpPr txBox="1"/>
          <p:nvPr/>
        </p:nvSpPr>
        <p:spPr bwMode="auto">
          <a:xfrm>
            <a:off x="9647636" y="5398161"/>
            <a:ext cx="1731564" cy="338554"/>
          </a:xfrm>
          <a:prstGeom prst="rect">
            <a:avLst/>
          </a:prstGeom>
          <a:solidFill>
            <a:schemeClr val="accent5">
              <a:lumMod val="40000"/>
              <a:lumOff val="60000"/>
            </a:schemeClr>
          </a:solidFill>
          <a:ln w="25400">
            <a:solidFill>
              <a:schemeClr val="accent1"/>
            </a:solidFill>
          </a:ln>
        </p:spPr>
        <p:txBody>
          <a:bodyPr wrap="none" rtlCol="0">
            <a:spAutoFit/>
          </a:bodyPr>
          <a:lstStyle/>
          <a:p>
            <a:r>
              <a:rPr lang="fi-FI" sz="1600" dirty="0"/>
              <a:t>WEST, W7-X, PSI-2</a:t>
            </a:r>
          </a:p>
        </p:txBody>
      </p:sp>
      <p:sp>
        <p:nvSpPr>
          <p:cNvPr id="11" name="TextBox 10">
            <a:extLst>
              <a:ext uri="{FF2B5EF4-FFF2-40B4-BE49-F238E27FC236}">
                <a16:creationId xmlns:a16="http://schemas.microsoft.com/office/drawing/2014/main" id="{3DE1CF9C-8811-B050-0545-752119FC293D}"/>
              </a:ext>
            </a:extLst>
          </p:cNvPr>
          <p:cNvSpPr txBox="1"/>
          <p:nvPr/>
        </p:nvSpPr>
        <p:spPr bwMode="auto">
          <a:xfrm>
            <a:off x="9628552" y="2981239"/>
            <a:ext cx="1693092" cy="338554"/>
          </a:xfrm>
          <a:prstGeom prst="rect">
            <a:avLst/>
          </a:prstGeom>
          <a:solidFill>
            <a:schemeClr val="accent5">
              <a:lumMod val="40000"/>
              <a:lumOff val="60000"/>
            </a:schemeClr>
          </a:solidFill>
          <a:ln w="25400">
            <a:solidFill>
              <a:schemeClr val="accent1"/>
            </a:solidFill>
          </a:ln>
        </p:spPr>
        <p:txBody>
          <a:bodyPr wrap="none" rtlCol="0">
            <a:spAutoFit/>
          </a:bodyPr>
          <a:lstStyle/>
          <a:p>
            <a:r>
              <a:rPr lang="fi-FI" sz="1600" dirty="0"/>
              <a:t>AUG, W7-X, WEST</a:t>
            </a:r>
          </a:p>
        </p:txBody>
      </p:sp>
      <p:sp>
        <p:nvSpPr>
          <p:cNvPr id="12" name="TextBox 11">
            <a:extLst>
              <a:ext uri="{FF2B5EF4-FFF2-40B4-BE49-F238E27FC236}">
                <a16:creationId xmlns:a16="http://schemas.microsoft.com/office/drawing/2014/main" id="{37C9B14C-B46A-76C0-0016-8A7009E8B82B}"/>
              </a:ext>
            </a:extLst>
          </p:cNvPr>
          <p:cNvSpPr txBox="1"/>
          <p:nvPr/>
        </p:nvSpPr>
        <p:spPr bwMode="auto">
          <a:xfrm>
            <a:off x="9647636" y="1476923"/>
            <a:ext cx="1936749" cy="338554"/>
          </a:xfrm>
          <a:prstGeom prst="rect">
            <a:avLst/>
          </a:prstGeom>
          <a:solidFill>
            <a:schemeClr val="accent5">
              <a:lumMod val="40000"/>
              <a:lumOff val="60000"/>
            </a:schemeClr>
          </a:solidFill>
          <a:ln w="25400">
            <a:solidFill>
              <a:schemeClr val="accent1"/>
            </a:solidFill>
          </a:ln>
        </p:spPr>
        <p:txBody>
          <a:bodyPr wrap="none" rtlCol="0">
            <a:spAutoFit/>
          </a:bodyPr>
          <a:lstStyle/>
          <a:p>
            <a:r>
              <a:rPr lang="fi-FI" sz="1600" dirty="0"/>
              <a:t>WEST, MAGNUM-PSI</a:t>
            </a:r>
          </a:p>
        </p:txBody>
      </p:sp>
      <p:sp>
        <p:nvSpPr>
          <p:cNvPr id="14" name="TextBox 13">
            <a:extLst>
              <a:ext uri="{FF2B5EF4-FFF2-40B4-BE49-F238E27FC236}">
                <a16:creationId xmlns:a16="http://schemas.microsoft.com/office/drawing/2014/main" id="{54ACE33A-B4BE-12DD-320E-4FAC127FE1B4}"/>
              </a:ext>
            </a:extLst>
          </p:cNvPr>
          <p:cNvSpPr txBox="1"/>
          <p:nvPr/>
        </p:nvSpPr>
        <p:spPr bwMode="auto">
          <a:xfrm>
            <a:off x="9628552" y="4452631"/>
            <a:ext cx="2414444" cy="338554"/>
          </a:xfrm>
          <a:prstGeom prst="rect">
            <a:avLst/>
          </a:prstGeom>
          <a:solidFill>
            <a:schemeClr val="accent5">
              <a:lumMod val="40000"/>
              <a:lumOff val="60000"/>
            </a:schemeClr>
          </a:solidFill>
          <a:ln w="25400">
            <a:solidFill>
              <a:schemeClr val="accent1"/>
            </a:solidFill>
          </a:ln>
        </p:spPr>
        <p:txBody>
          <a:bodyPr wrap="none" rtlCol="0">
            <a:spAutoFit/>
          </a:bodyPr>
          <a:lstStyle/>
          <a:p>
            <a:r>
              <a:rPr lang="fi-FI" sz="1600" dirty="0"/>
              <a:t>WEST, AUG, MAGNUM-PSI</a:t>
            </a:r>
          </a:p>
        </p:txBody>
      </p:sp>
    </p:spTree>
    <p:extLst>
      <p:ext uri="{BB962C8B-B14F-4D97-AF65-F5344CB8AC3E}">
        <p14:creationId xmlns:p14="http://schemas.microsoft.com/office/powerpoint/2010/main" val="569229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43AE2F-D28A-62A9-340D-778AC3F06579}"/>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E10D75EB-E0EE-86EE-466F-FF632732F375}"/>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19</a:t>
            </a:fld>
            <a:endParaRPr lang="en-GB">
              <a:solidFill>
                <a:prstClr val="white"/>
              </a:solidFill>
            </a:endParaRPr>
          </a:p>
        </p:txBody>
      </p:sp>
      <p:sp>
        <p:nvSpPr>
          <p:cNvPr id="5" name="Titre 1">
            <a:extLst>
              <a:ext uri="{FF2B5EF4-FFF2-40B4-BE49-F238E27FC236}">
                <a16:creationId xmlns:a16="http://schemas.microsoft.com/office/drawing/2014/main" id="{E77EB96E-5D3B-B694-B0E3-73844D0F6C30}"/>
              </a:ext>
            </a:extLst>
          </p:cNvPr>
          <p:cNvSpPr>
            <a:spLocks noGrp="1"/>
          </p:cNvSpPr>
          <p:nvPr>
            <p:ph type="title"/>
          </p:nvPr>
        </p:nvSpPr>
        <p:spPr>
          <a:xfrm>
            <a:off x="983432" y="192515"/>
            <a:ext cx="9857288" cy="457200"/>
          </a:xfrm>
        </p:spPr>
        <p:txBody>
          <a:bodyPr/>
          <a:lstStyle/>
          <a:p>
            <a:r>
              <a:rPr lang="fr-FR" dirty="0" err="1"/>
              <a:t>Priorities</a:t>
            </a:r>
            <a:r>
              <a:rPr lang="fr-FR" dirty="0"/>
              <a:t> for surface analyses (</a:t>
            </a:r>
            <a:r>
              <a:rPr lang="fr-FR" dirty="0" err="1"/>
              <a:t>microscopy</a:t>
            </a:r>
            <a:r>
              <a:rPr lang="fr-FR" dirty="0"/>
              <a:t>, LIBS, </a:t>
            </a:r>
            <a:r>
              <a:rPr lang="fr-FR" dirty="0" err="1"/>
              <a:t>other</a:t>
            </a:r>
            <a:r>
              <a:rPr lang="fr-FR" dirty="0"/>
              <a:t> </a:t>
            </a:r>
            <a:r>
              <a:rPr lang="fr-FR" dirty="0" err="1"/>
              <a:t>methods</a:t>
            </a:r>
            <a:r>
              <a:rPr lang="fr-FR" dirty="0"/>
              <a:t>)</a:t>
            </a:r>
          </a:p>
        </p:txBody>
      </p:sp>
      <p:sp>
        <p:nvSpPr>
          <p:cNvPr id="6" name="TextBox 5">
            <a:extLst>
              <a:ext uri="{FF2B5EF4-FFF2-40B4-BE49-F238E27FC236}">
                <a16:creationId xmlns:a16="http://schemas.microsoft.com/office/drawing/2014/main" id="{D3452E14-C7B7-13F3-2FDC-D89FFED5A212}"/>
              </a:ext>
            </a:extLst>
          </p:cNvPr>
          <p:cNvSpPr txBox="1"/>
          <p:nvPr/>
        </p:nvSpPr>
        <p:spPr>
          <a:xfrm>
            <a:off x="267177" y="1052736"/>
            <a:ext cx="8104663" cy="4278094"/>
          </a:xfrm>
          <a:prstGeom prst="rect">
            <a:avLst/>
          </a:prstGeom>
          <a:noFill/>
        </p:spPr>
        <p:txBody>
          <a:bodyPr wrap="square" rtlCol="0">
            <a:spAutoFit/>
          </a:bodyPr>
          <a:lstStyle/>
          <a:p>
            <a:pPr marL="285750" indent="-285750">
              <a:buFont typeface="Arial" panose="020B0604020202020204" pitchFamily="34" charset="0"/>
              <a:buChar char="•"/>
            </a:pPr>
            <a:r>
              <a:rPr lang="fi-FI" sz="1600" b="1" dirty="0"/>
              <a:t>CIEMAT:</a:t>
            </a:r>
          </a:p>
          <a:p>
            <a:pPr marL="742950" lvl="1" indent="-285750">
              <a:buFont typeface="Wingdings" panose="05000000000000000000" pitchFamily="2" charset="2"/>
              <a:buChar char="ü"/>
            </a:pPr>
            <a:r>
              <a:rPr lang="fi-FI" sz="1600" b="1" dirty="0">
                <a:solidFill>
                  <a:srgbClr val="FF0000"/>
                </a:solidFill>
              </a:rPr>
              <a:t>SIMS and SEM </a:t>
            </a:r>
            <a:r>
              <a:rPr lang="fi-FI" sz="1600" dirty="0" err="1"/>
              <a:t>analyses</a:t>
            </a:r>
            <a:r>
              <a:rPr lang="fi-FI" sz="1600" dirty="0"/>
              <a:t> for </a:t>
            </a:r>
            <a:r>
              <a:rPr lang="fi-FI" sz="1600" dirty="0" err="1"/>
              <a:t>samples</a:t>
            </a:r>
            <a:r>
              <a:rPr lang="fi-FI" sz="1600" dirty="0"/>
              <a:t> </a:t>
            </a:r>
            <a:r>
              <a:rPr lang="fi-FI" sz="1600" dirty="0" err="1"/>
              <a:t>coming</a:t>
            </a:r>
            <a:r>
              <a:rPr lang="fi-FI" sz="1600" dirty="0"/>
              <a:t> </a:t>
            </a:r>
            <a:r>
              <a:rPr lang="fi-FI" sz="1600" dirty="0" err="1"/>
              <a:t>from</a:t>
            </a:r>
            <a:r>
              <a:rPr lang="fi-FI" sz="1600" dirty="0"/>
              <a:t> SP B.1 cross-</a:t>
            </a:r>
            <a:r>
              <a:rPr lang="fi-FI" sz="1600" dirty="0" err="1"/>
              <a:t>machine</a:t>
            </a:r>
            <a:r>
              <a:rPr lang="fi-FI" sz="1600" dirty="0"/>
              <a:t> </a:t>
            </a:r>
            <a:r>
              <a:rPr lang="fi-FI" sz="1600" dirty="0" err="1"/>
              <a:t>experiments</a:t>
            </a:r>
            <a:endParaRPr lang="fi-FI" sz="1600" dirty="0"/>
          </a:p>
          <a:p>
            <a:pPr marL="285750" indent="-285750">
              <a:buFont typeface="Arial" panose="020B0604020202020204" pitchFamily="34" charset="0"/>
              <a:buChar char="•"/>
            </a:pPr>
            <a:r>
              <a:rPr lang="fi-FI" sz="1600" b="1" dirty="0"/>
              <a:t>FZJ:</a:t>
            </a:r>
          </a:p>
          <a:p>
            <a:pPr marL="742950" lvl="1" indent="-285750">
              <a:buFont typeface="Wingdings" panose="05000000000000000000" pitchFamily="2" charset="2"/>
              <a:buChar char="ü"/>
            </a:pPr>
            <a:r>
              <a:rPr lang="fi-FI" sz="1600" b="1" dirty="0">
                <a:solidFill>
                  <a:srgbClr val="FF0000"/>
                </a:solidFill>
              </a:rPr>
              <a:t>SEM and LIBS </a:t>
            </a:r>
            <a:r>
              <a:rPr lang="fi-FI" sz="1600" dirty="0" err="1"/>
              <a:t>analyses</a:t>
            </a:r>
            <a:r>
              <a:rPr lang="fi-FI" sz="1600" dirty="0"/>
              <a:t> of </a:t>
            </a:r>
            <a:r>
              <a:rPr lang="fi-FI" sz="1600" dirty="0" err="1"/>
              <a:t>selected</a:t>
            </a:r>
            <a:r>
              <a:rPr lang="fi-FI" sz="1600" dirty="0"/>
              <a:t> </a:t>
            </a:r>
            <a:r>
              <a:rPr lang="fi-FI" sz="1600" dirty="0" err="1"/>
              <a:t>samples</a:t>
            </a:r>
            <a:r>
              <a:rPr lang="fi-FI" sz="1600" dirty="0"/>
              <a:t> </a:t>
            </a:r>
            <a:r>
              <a:rPr lang="fi-FI" sz="1600" dirty="0" err="1"/>
              <a:t>coming</a:t>
            </a:r>
            <a:r>
              <a:rPr lang="fi-FI" sz="1600" dirty="0"/>
              <a:t> </a:t>
            </a:r>
            <a:r>
              <a:rPr lang="fi-FI" sz="1600" dirty="0" err="1"/>
              <a:t>from</a:t>
            </a:r>
            <a:r>
              <a:rPr lang="fi-FI" sz="1600" dirty="0"/>
              <a:t> SP B.1 </a:t>
            </a:r>
            <a:r>
              <a:rPr lang="fi-FI" sz="1600" dirty="0" err="1"/>
              <a:t>experiments</a:t>
            </a:r>
            <a:r>
              <a:rPr lang="fi-FI" sz="1600" dirty="0"/>
              <a:t> </a:t>
            </a:r>
          </a:p>
          <a:p>
            <a:pPr marL="285750" indent="-285750">
              <a:buFont typeface="Arial" panose="020B0604020202020204" pitchFamily="34" charset="0"/>
              <a:buChar char="•"/>
            </a:pPr>
            <a:r>
              <a:rPr lang="fi-FI" sz="1600" b="1" dirty="0"/>
              <a:t>IAP:</a:t>
            </a:r>
            <a:r>
              <a:rPr lang="fi-FI" sz="1600" dirty="0"/>
              <a:t> </a:t>
            </a:r>
            <a:endParaRPr lang="en-US" sz="1600" dirty="0"/>
          </a:p>
          <a:p>
            <a:pPr marL="742950" lvl="1" indent="-285750">
              <a:buFont typeface="Wingdings" panose="05000000000000000000" pitchFamily="2" charset="2"/>
              <a:buChar char="ü"/>
            </a:pPr>
            <a:r>
              <a:rPr lang="en-US" sz="1600" b="1" dirty="0">
                <a:solidFill>
                  <a:srgbClr val="FF0000"/>
                </a:solidFill>
              </a:rPr>
              <a:t>GDOES and XPS </a:t>
            </a:r>
            <a:r>
              <a:rPr lang="en-US" sz="1600" dirty="0"/>
              <a:t>for WEST samples (similarly to C3-C5 marker tiles) </a:t>
            </a:r>
          </a:p>
          <a:p>
            <a:pPr marL="285750" indent="-285750">
              <a:buFont typeface="Arial" panose="020B0604020202020204" pitchFamily="34" charset="0"/>
              <a:buChar char="•"/>
            </a:pPr>
            <a:r>
              <a:rPr lang="fi-FI" sz="1600" b="1" dirty="0"/>
              <a:t>IPPLM:</a:t>
            </a:r>
          </a:p>
          <a:p>
            <a:pPr marL="742950" lvl="1" indent="-285750">
              <a:buFont typeface="Wingdings" panose="05000000000000000000" pitchFamily="2" charset="2"/>
              <a:buChar char="ü"/>
            </a:pPr>
            <a:r>
              <a:rPr lang="en-US" sz="1600" b="1" dirty="0">
                <a:solidFill>
                  <a:srgbClr val="FF0000"/>
                </a:solidFill>
              </a:rPr>
              <a:t>SEM and TEM </a:t>
            </a:r>
            <a:r>
              <a:rPr lang="en-US" sz="1600" dirty="0"/>
              <a:t>analyses of WEST and W7-X tiles and samples coming from SP B.1 experiments</a:t>
            </a:r>
          </a:p>
          <a:p>
            <a:pPr marL="285750" indent="-285750">
              <a:buFont typeface="Arial" panose="020B0604020202020204" pitchFamily="34" charset="0"/>
              <a:buChar char="•"/>
            </a:pPr>
            <a:r>
              <a:rPr lang="fi-FI" sz="1600" b="1" dirty="0"/>
              <a:t>MPG:</a:t>
            </a:r>
          </a:p>
          <a:p>
            <a:pPr marL="742950" lvl="1" indent="-285750">
              <a:buFont typeface="Wingdings" panose="05000000000000000000" pitchFamily="2" charset="2"/>
              <a:buChar char="ü"/>
            </a:pPr>
            <a:r>
              <a:rPr lang="en-US" sz="1600" dirty="0"/>
              <a:t>Post-</a:t>
            </a:r>
            <a:r>
              <a:rPr lang="en-US" sz="1600" dirty="0" err="1"/>
              <a:t>characterisation</a:t>
            </a:r>
            <a:r>
              <a:rPr lang="en-US" sz="1600" dirty="0"/>
              <a:t> (IBA+SEM) of pre-</a:t>
            </a:r>
            <a:r>
              <a:rPr lang="en-US" sz="1600" dirty="0" err="1"/>
              <a:t>characterised</a:t>
            </a:r>
            <a:r>
              <a:rPr lang="en-US" sz="1600" dirty="0"/>
              <a:t> </a:t>
            </a:r>
            <a:r>
              <a:rPr lang="en-US" sz="1600" b="1" dirty="0">
                <a:solidFill>
                  <a:srgbClr val="FF0000"/>
                </a:solidFill>
              </a:rPr>
              <a:t>AUG tiles regarding </a:t>
            </a:r>
            <a:r>
              <a:rPr lang="en-US" sz="1600" b="1" dirty="0" err="1">
                <a:solidFill>
                  <a:srgbClr val="FF0000"/>
                </a:solidFill>
              </a:rPr>
              <a:t>boronisation</a:t>
            </a:r>
            <a:r>
              <a:rPr lang="en-US" sz="1600" b="1" dirty="0">
                <a:solidFill>
                  <a:srgbClr val="FF0000"/>
                </a:solidFill>
              </a:rPr>
              <a:t> layers</a:t>
            </a:r>
          </a:p>
          <a:p>
            <a:pPr marL="285750" indent="-285750">
              <a:buFont typeface="Arial" panose="020B0604020202020204" pitchFamily="34" charset="0"/>
              <a:buChar char="•"/>
            </a:pPr>
            <a:r>
              <a:rPr lang="fi-FI" sz="1600" b="1" dirty="0"/>
              <a:t>VTT:</a:t>
            </a:r>
          </a:p>
          <a:p>
            <a:pPr marL="742950" lvl="1" indent="-285750">
              <a:buFont typeface="Wingdings" panose="05000000000000000000" pitchFamily="2" charset="2"/>
              <a:buChar char="ü"/>
            </a:pPr>
            <a:r>
              <a:rPr lang="fi-FI" sz="1600" b="1" dirty="0">
                <a:solidFill>
                  <a:srgbClr val="FF0000"/>
                </a:solidFill>
              </a:rPr>
              <a:t>TOF-SIMS </a:t>
            </a:r>
            <a:r>
              <a:rPr lang="fi-FI" sz="1600" dirty="0" err="1"/>
              <a:t>analyses</a:t>
            </a:r>
            <a:r>
              <a:rPr lang="fi-FI" sz="1600" dirty="0"/>
              <a:t> of </a:t>
            </a:r>
            <a:r>
              <a:rPr lang="fi-FI" sz="1600" dirty="0" err="1"/>
              <a:t>samples</a:t>
            </a:r>
            <a:r>
              <a:rPr lang="fi-FI" sz="1600" dirty="0"/>
              <a:t> </a:t>
            </a:r>
            <a:r>
              <a:rPr lang="fi-FI" sz="1600" dirty="0" err="1"/>
              <a:t>from</a:t>
            </a:r>
            <a:r>
              <a:rPr lang="fi-FI" sz="1600" dirty="0"/>
              <a:t> SP B.1 and SP B.2 </a:t>
            </a:r>
            <a:r>
              <a:rPr lang="fi-FI" sz="1600" dirty="0" err="1"/>
              <a:t>experiments</a:t>
            </a:r>
            <a:endParaRPr lang="fi-FI" sz="1600" dirty="0"/>
          </a:p>
          <a:p>
            <a:pPr marL="285750" indent="-285750">
              <a:buFont typeface="Arial" panose="020B0604020202020204" pitchFamily="34" charset="0"/>
              <a:buChar char="•"/>
            </a:pPr>
            <a:r>
              <a:rPr lang="fi-FI" sz="1600" b="1" dirty="0"/>
              <a:t>UT:</a:t>
            </a:r>
          </a:p>
          <a:p>
            <a:pPr marL="742950" lvl="1" indent="-285750">
              <a:buFont typeface="Wingdings" panose="05000000000000000000" pitchFamily="2" charset="2"/>
              <a:buChar char="ü"/>
            </a:pPr>
            <a:r>
              <a:rPr lang="fi-FI" sz="1600" b="1" dirty="0">
                <a:solidFill>
                  <a:srgbClr val="FF0000"/>
                </a:solidFill>
              </a:rPr>
              <a:t>LIBS </a:t>
            </a:r>
            <a:r>
              <a:rPr lang="fi-FI" sz="1600" dirty="0" err="1"/>
              <a:t>analyses</a:t>
            </a:r>
            <a:r>
              <a:rPr lang="fi-FI" sz="1600" dirty="0"/>
              <a:t> of WEST </a:t>
            </a:r>
            <a:r>
              <a:rPr lang="fi-FI" sz="1600" dirty="0" err="1"/>
              <a:t>samples</a:t>
            </a:r>
            <a:endParaRPr lang="fi-FI" sz="1600" dirty="0"/>
          </a:p>
          <a:p>
            <a:pPr lvl="1"/>
            <a:endParaRPr lang="fi-FI" sz="1600" dirty="0"/>
          </a:p>
        </p:txBody>
      </p:sp>
      <p:sp>
        <p:nvSpPr>
          <p:cNvPr id="8" name="TextBox 7">
            <a:extLst>
              <a:ext uri="{FF2B5EF4-FFF2-40B4-BE49-F238E27FC236}">
                <a16:creationId xmlns:a16="http://schemas.microsoft.com/office/drawing/2014/main" id="{CD979541-8504-7C44-37AE-40FD1CFE9491}"/>
              </a:ext>
            </a:extLst>
          </p:cNvPr>
          <p:cNvSpPr txBox="1"/>
          <p:nvPr/>
        </p:nvSpPr>
        <p:spPr bwMode="auto">
          <a:xfrm>
            <a:off x="9016655" y="1762665"/>
            <a:ext cx="1877437" cy="338554"/>
          </a:xfrm>
          <a:prstGeom prst="rect">
            <a:avLst/>
          </a:prstGeom>
          <a:solidFill>
            <a:schemeClr val="accent3">
              <a:lumMod val="40000"/>
              <a:lumOff val="60000"/>
            </a:schemeClr>
          </a:solidFill>
          <a:ln w="25400">
            <a:solidFill>
              <a:schemeClr val="accent1"/>
            </a:solidFill>
          </a:ln>
        </p:spPr>
        <p:txBody>
          <a:bodyPr wrap="none" rtlCol="0">
            <a:spAutoFit/>
          </a:bodyPr>
          <a:lstStyle/>
          <a:p>
            <a:r>
              <a:rPr lang="fi-FI" sz="1600" dirty="0"/>
              <a:t>PSI-2, MAGNUM-PSI</a:t>
            </a:r>
          </a:p>
        </p:txBody>
      </p:sp>
      <p:sp>
        <p:nvSpPr>
          <p:cNvPr id="9" name="TextBox 8">
            <a:extLst>
              <a:ext uri="{FF2B5EF4-FFF2-40B4-BE49-F238E27FC236}">
                <a16:creationId xmlns:a16="http://schemas.microsoft.com/office/drawing/2014/main" id="{F2D20711-2945-0CF6-A346-97C071595685}"/>
              </a:ext>
            </a:extLst>
          </p:cNvPr>
          <p:cNvSpPr txBox="1"/>
          <p:nvPr/>
        </p:nvSpPr>
        <p:spPr bwMode="auto">
          <a:xfrm>
            <a:off x="9016654" y="4102620"/>
            <a:ext cx="2505137" cy="338554"/>
          </a:xfrm>
          <a:prstGeom prst="rect">
            <a:avLst/>
          </a:prstGeom>
          <a:solidFill>
            <a:schemeClr val="accent3">
              <a:lumMod val="40000"/>
              <a:lumOff val="60000"/>
            </a:schemeClr>
          </a:solidFill>
          <a:ln w="25400">
            <a:solidFill>
              <a:schemeClr val="accent1"/>
            </a:solidFill>
          </a:ln>
        </p:spPr>
        <p:txBody>
          <a:bodyPr wrap="square" rtlCol="0">
            <a:spAutoFit/>
          </a:bodyPr>
          <a:lstStyle/>
          <a:p>
            <a:r>
              <a:rPr lang="fi-FI" sz="1600" dirty="0"/>
              <a:t>WEST, AUG, MAGNUM-PSI</a:t>
            </a:r>
          </a:p>
        </p:txBody>
      </p:sp>
      <p:sp>
        <p:nvSpPr>
          <p:cNvPr id="10" name="TextBox 9">
            <a:extLst>
              <a:ext uri="{FF2B5EF4-FFF2-40B4-BE49-F238E27FC236}">
                <a16:creationId xmlns:a16="http://schemas.microsoft.com/office/drawing/2014/main" id="{3E8F1DEE-3C23-9F6B-64F9-5200BBA5BBC9}"/>
              </a:ext>
            </a:extLst>
          </p:cNvPr>
          <p:cNvSpPr txBox="1"/>
          <p:nvPr/>
        </p:nvSpPr>
        <p:spPr bwMode="auto">
          <a:xfrm>
            <a:off x="9016655" y="2204752"/>
            <a:ext cx="662361" cy="338554"/>
          </a:xfrm>
          <a:prstGeom prst="rect">
            <a:avLst/>
          </a:prstGeom>
          <a:solidFill>
            <a:schemeClr val="accent3">
              <a:lumMod val="40000"/>
              <a:lumOff val="60000"/>
            </a:schemeClr>
          </a:solidFill>
          <a:ln w="25400">
            <a:solidFill>
              <a:schemeClr val="accent1"/>
            </a:solidFill>
          </a:ln>
        </p:spPr>
        <p:txBody>
          <a:bodyPr wrap="none" rtlCol="0">
            <a:spAutoFit/>
          </a:bodyPr>
          <a:lstStyle/>
          <a:p>
            <a:r>
              <a:rPr lang="fi-FI" sz="1600" dirty="0"/>
              <a:t>WEST</a:t>
            </a:r>
          </a:p>
        </p:txBody>
      </p:sp>
      <p:sp>
        <p:nvSpPr>
          <p:cNvPr id="11" name="TextBox 10">
            <a:extLst>
              <a:ext uri="{FF2B5EF4-FFF2-40B4-BE49-F238E27FC236}">
                <a16:creationId xmlns:a16="http://schemas.microsoft.com/office/drawing/2014/main" id="{2C338026-CB6E-599E-6732-DCC73A6CE048}"/>
              </a:ext>
            </a:extLst>
          </p:cNvPr>
          <p:cNvSpPr txBox="1"/>
          <p:nvPr/>
        </p:nvSpPr>
        <p:spPr bwMode="auto">
          <a:xfrm>
            <a:off x="9016655" y="1251261"/>
            <a:ext cx="1098378" cy="338554"/>
          </a:xfrm>
          <a:prstGeom prst="rect">
            <a:avLst/>
          </a:prstGeom>
          <a:solidFill>
            <a:schemeClr val="accent3">
              <a:lumMod val="40000"/>
              <a:lumOff val="60000"/>
            </a:schemeClr>
          </a:solidFill>
          <a:ln w="25400">
            <a:solidFill>
              <a:schemeClr val="accent1"/>
            </a:solidFill>
          </a:ln>
        </p:spPr>
        <p:txBody>
          <a:bodyPr wrap="none" rtlCol="0">
            <a:spAutoFit/>
          </a:bodyPr>
          <a:lstStyle/>
          <a:p>
            <a:r>
              <a:rPr lang="fi-FI" sz="1600" dirty="0"/>
              <a:t>PSI-2, </a:t>
            </a:r>
            <a:r>
              <a:rPr lang="fi-FI" sz="1600" dirty="0" err="1"/>
              <a:t>GyM</a:t>
            </a:r>
            <a:endParaRPr lang="fi-FI" sz="1600" dirty="0"/>
          </a:p>
        </p:txBody>
      </p:sp>
      <p:sp>
        <p:nvSpPr>
          <p:cNvPr id="12" name="TextBox 11">
            <a:extLst>
              <a:ext uri="{FF2B5EF4-FFF2-40B4-BE49-F238E27FC236}">
                <a16:creationId xmlns:a16="http://schemas.microsoft.com/office/drawing/2014/main" id="{A7F6FDBC-488A-E00A-49B6-0D2F78B9E58C}"/>
              </a:ext>
            </a:extLst>
          </p:cNvPr>
          <p:cNvSpPr txBox="1"/>
          <p:nvPr/>
        </p:nvSpPr>
        <p:spPr bwMode="auto">
          <a:xfrm>
            <a:off x="9016655" y="4730703"/>
            <a:ext cx="662361" cy="338554"/>
          </a:xfrm>
          <a:prstGeom prst="rect">
            <a:avLst/>
          </a:prstGeom>
          <a:solidFill>
            <a:schemeClr val="accent3">
              <a:lumMod val="40000"/>
              <a:lumOff val="60000"/>
            </a:schemeClr>
          </a:solidFill>
          <a:ln w="25400">
            <a:solidFill>
              <a:schemeClr val="accent1"/>
            </a:solidFill>
          </a:ln>
        </p:spPr>
        <p:txBody>
          <a:bodyPr wrap="none" rtlCol="0">
            <a:spAutoFit/>
          </a:bodyPr>
          <a:lstStyle/>
          <a:p>
            <a:r>
              <a:rPr lang="fi-FI" sz="1600" dirty="0"/>
              <a:t>WEST</a:t>
            </a:r>
          </a:p>
        </p:txBody>
      </p:sp>
      <p:sp>
        <p:nvSpPr>
          <p:cNvPr id="14" name="TextBox 13">
            <a:extLst>
              <a:ext uri="{FF2B5EF4-FFF2-40B4-BE49-F238E27FC236}">
                <a16:creationId xmlns:a16="http://schemas.microsoft.com/office/drawing/2014/main" id="{46A29F22-11C2-2C71-939F-EFC6FAF2625F}"/>
              </a:ext>
            </a:extLst>
          </p:cNvPr>
          <p:cNvSpPr txBox="1"/>
          <p:nvPr/>
        </p:nvSpPr>
        <p:spPr bwMode="auto">
          <a:xfrm>
            <a:off x="9016654" y="2679677"/>
            <a:ext cx="2505137" cy="584775"/>
          </a:xfrm>
          <a:prstGeom prst="rect">
            <a:avLst/>
          </a:prstGeom>
          <a:solidFill>
            <a:schemeClr val="accent3">
              <a:lumMod val="40000"/>
              <a:lumOff val="60000"/>
            </a:schemeClr>
          </a:solidFill>
          <a:ln w="25400">
            <a:solidFill>
              <a:schemeClr val="accent1"/>
            </a:solidFill>
          </a:ln>
        </p:spPr>
        <p:txBody>
          <a:bodyPr wrap="square" rtlCol="0">
            <a:spAutoFit/>
          </a:bodyPr>
          <a:lstStyle/>
          <a:p>
            <a:r>
              <a:rPr lang="fi-FI" sz="1600" dirty="0"/>
              <a:t>WEST, W7-X, </a:t>
            </a:r>
            <a:r>
              <a:rPr lang="fi-FI" sz="1600" dirty="0" err="1"/>
              <a:t>GyM</a:t>
            </a:r>
            <a:r>
              <a:rPr lang="fi-FI" sz="1600" dirty="0"/>
              <a:t>, MAGNUM-PSI, </a:t>
            </a:r>
            <a:r>
              <a:rPr lang="fi-FI" sz="1600" dirty="0" err="1"/>
              <a:t>dust</a:t>
            </a:r>
            <a:r>
              <a:rPr lang="fi-FI" sz="1600" dirty="0"/>
              <a:t> gun</a:t>
            </a:r>
          </a:p>
        </p:txBody>
      </p:sp>
      <p:sp>
        <p:nvSpPr>
          <p:cNvPr id="2" name="TextBox 1">
            <a:extLst>
              <a:ext uri="{FF2B5EF4-FFF2-40B4-BE49-F238E27FC236}">
                <a16:creationId xmlns:a16="http://schemas.microsoft.com/office/drawing/2014/main" id="{BD8CDEB5-AE7F-E5CB-F049-EA3C4C85908F}"/>
              </a:ext>
            </a:extLst>
          </p:cNvPr>
          <p:cNvSpPr txBox="1"/>
          <p:nvPr/>
        </p:nvSpPr>
        <p:spPr bwMode="auto">
          <a:xfrm>
            <a:off x="9016655" y="3514259"/>
            <a:ext cx="1691986" cy="338554"/>
          </a:xfrm>
          <a:prstGeom prst="rect">
            <a:avLst/>
          </a:prstGeom>
          <a:solidFill>
            <a:schemeClr val="accent3">
              <a:lumMod val="40000"/>
              <a:lumOff val="60000"/>
            </a:schemeClr>
          </a:solidFill>
          <a:ln w="25400">
            <a:solidFill>
              <a:schemeClr val="accent1"/>
            </a:solidFill>
          </a:ln>
        </p:spPr>
        <p:txBody>
          <a:bodyPr wrap="square" rtlCol="0">
            <a:spAutoFit/>
          </a:bodyPr>
          <a:lstStyle/>
          <a:p>
            <a:r>
              <a:rPr lang="fi-FI" sz="1600" dirty="0"/>
              <a:t>AUG, WEST, W7-X</a:t>
            </a:r>
          </a:p>
        </p:txBody>
      </p:sp>
    </p:spTree>
    <p:extLst>
      <p:ext uri="{BB962C8B-B14F-4D97-AF65-F5344CB8AC3E}">
        <p14:creationId xmlns:p14="http://schemas.microsoft.com/office/powerpoint/2010/main" val="148344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B1D7DE7-C9F5-1B27-8535-E58040109D96}"/>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345BB50A-0CF9-8420-FD1D-576D48F1A20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a:t>
            </a:fld>
            <a:endParaRPr lang="en-GB">
              <a:solidFill>
                <a:prstClr val="white"/>
              </a:solidFill>
            </a:endParaRPr>
          </a:p>
        </p:txBody>
      </p:sp>
      <p:sp>
        <p:nvSpPr>
          <p:cNvPr id="5" name="Titre 1">
            <a:extLst>
              <a:ext uri="{FF2B5EF4-FFF2-40B4-BE49-F238E27FC236}">
                <a16:creationId xmlns:a16="http://schemas.microsoft.com/office/drawing/2014/main" id="{46D8E332-C0DB-E0D8-5B4D-828383A20D23}"/>
              </a:ext>
            </a:extLst>
          </p:cNvPr>
          <p:cNvSpPr>
            <a:spLocks noGrp="1"/>
          </p:cNvSpPr>
          <p:nvPr>
            <p:ph type="title"/>
          </p:nvPr>
        </p:nvSpPr>
        <p:spPr>
          <a:xfrm>
            <a:off x="983432" y="192515"/>
            <a:ext cx="9451776" cy="457200"/>
          </a:xfrm>
        </p:spPr>
        <p:txBody>
          <a:bodyPr/>
          <a:lstStyle/>
          <a:p>
            <a:r>
              <a:rPr lang="fr-FR" dirty="0" err="1"/>
              <a:t>Overview</a:t>
            </a:r>
            <a:r>
              <a:rPr lang="fr-FR" dirty="0"/>
              <a:t> of SP B in 2025 – high-</a:t>
            </a:r>
            <a:r>
              <a:rPr lang="fr-FR" dirty="0" err="1"/>
              <a:t>level</a:t>
            </a:r>
            <a:r>
              <a:rPr lang="fr-FR" dirty="0"/>
              <a:t> plans for </a:t>
            </a:r>
            <a:r>
              <a:rPr lang="fr-FR" dirty="0" err="1"/>
              <a:t>activities</a:t>
            </a:r>
            <a:endParaRPr lang="fr-FR" dirty="0"/>
          </a:p>
        </p:txBody>
      </p:sp>
      <p:sp>
        <p:nvSpPr>
          <p:cNvPr id="6" name="Textfeld 4">
            <a:extLst>
              <a:ext uri="{FF2B5EF4-FFF2-40B4-BE49-F238E27FC236}">
                <a16:creationId xmlns:a16="http://schemas.microsoft.com/office/drawing/2014/main" id="{19D4076F-4342-7155-F5D0-527655188FC6}"/>
              </a:ext>
            </a:extLst>
          </p:cNvPr>
          <p:cNvSpPr txBox="1"/>
          <p:nvPr/>
        </p:nvSpPr>
        <p:spPr>
          <a:xfrm>
            <a:off x="107504" y="767061"/>
            <a:ext cx="11833484" cy="4999638"/>
          </a:xfrm>
          <a:prstGeom prst="rect">
            <a:avLst/>
          </a:prstGeom>
          <a:noFill/>
          <a:ln w="12700">
            <a:noFill/>
          </a:ln>
        </p:spPr>
        <p:txBody>
          <a:bodyPr wrap="square" rtlCol="0">
            <a:spAutoFit/>
          </a:bodyPr>
          <a:lstStyle/>
          <a:p>
            <a:pPr>
              <a:lnSpc>
                <a:spcPct val="113000"/>
              </a:lnSpc>
            </a:pPr>
            <a:r>
              <a:rPr lang="fi-FI" sz="1600" dirty="0">
                <a:cs typeface="Arial" panose="020B0604020202020204" pitchFamily="34" charset="0"/>
              </a:rPr>
              <a:t>In 2025, SP B </a:t>
            </a:r>
            <a:r>
              <a:rPr lang="fi-FI" sz="1600" dirty="0" err="1">
                <a:cs typeface="Arial" panose="020B0604020202020204" pitchFamily="34" charset="0"/>
              </a:rPr>
              <a:t>will</a:t>
            </a:r>
            <a:r>
              <a:rPr lang="fi-FI" sz="1600" dirty="0">
                <a:cs typeface="Arial" panose="020B0604020202020204" pitchFamily="34" charset="0"/>
              </a:rPr>
              <a:t> </a:t>
            </a:r>
            <a:r>
              <a:rPr lang="fi-FI" sz="1600" dirty="0" err="1">
                <a:cs typeface="Arial" panose="020B0604020202020204" pitchFamily="34" charset="0"/>
              </a:rPr>
              <a:t>continue</a:t>
            </a:r>
            <a:r>
              <a:rPr lang="fi-FI" sz="1600" dirty="0">
                <a:cs typeface="Arial" panose="020B0604020202020204" pitchFamily="34" charset="0"/>
              </a:rPr>
              <a:t> </a:t>
            </a:r>
            <a:r>
              <a:rPr lang="fi-FI" sz="1600" dirty="0" err="1">
                <a:cs typeface="Arial" panose="020B0604020202020204" pitchFamily="34" charset="0"/>
              </a:rPr>
              <a:t>work</a:t>
            </a:r>
            <a:r>
              <a:rPr lang="fi-FI" sz="1600" dirty="0">
                <a:cs typeface="Arial" panose="020B0604020202020204" pitchFamily="34" charset="0"/>
              </a:rPr>
              <a:t> </a:t>
            </a:r>
            <a:r>
              <a:rPr lang="fi-FI" sz="1600" dirty="0" err="1">
                <a:cs typeface="Arial" panose="020B0604020202020204" pitchFamily="34" charset="0"/>
              </a:rPr>
              <a:t>under</a:t>
            </a:r>
            <a:r>
              <a:rPr lang="fi-FI" sz="1600" dirty="0">
                <a:cs typeface="Arial" panose="020B0604020202020204" pitchFamily="34" charset="0"/>
              </a:rPr>
              <a:t> </a:t>
            </a:r>
            <a:r>
              <a:rPr lang="fi-FI" sz="1600" dirty="0" err="1">
                <a:cs typeface="Arial" panose="020B0604020202020204" pitchFamily="34" charset="0"/>
              </a:rPr>
              <a:t>the</a:t>
            </a:r>
            <a:r>
              <a:rPr lang="fi-FI" sz="1600" dirty="0">
                <a:cs typeface="Arial" panose="020B0604020202020204" pitchFamily="34" charset="0"/>
              </a:rPr>
              <a:t> </a:t>
            </a:r>
            <a:r>
              <a:rPr lang="fi-FI" sz="1600" b="1" dirty="0" err="1">
                <a:solidFill>
                  <a:srgbClr val="FF0000"/>
                </a:solidFill>
                <a:cs typeface="Arial" panose="020B0604020202020204" pitchFamily="34" charset="0"/>
              </a:rPr>
              <a:t>same</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activity</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areas</a:t>
            </a:r>
            <a:r>
              <a:rPr lang="fi-FI" sz="1600" b="1" dirty="0">
                <a:solidFill>
                  <a:srgbClr val="FF0000"/>
                </a:solidFill>
                <a:cs typeface="Arial" panose="020B0604020202020204" pitchFamily="34" charset="0"/>
              </a:rPr>
              <a:t> (SP B.1-SP B.6) as in 2024</a:t>
            </a:r>
            <a:r>
              <a:rPr lang="fi-FI" sz="1600" dirty="0">
                <a:cs typeface="Arial" panose="020B0604020202020204" pitchFamily="34" charset="0"/>
              </a:rPr>
              <a:t>:</a:t>
            </a: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B.1: </a:t>
            </a:r>
            <a:r>
              <a:rPr lang="en-US" sz="1600" b="1" dirty="0">
                <a:solidFill>
                  <a:srgbClr val="0070C0"/>
                </a:solidFill>
                <a:cs typeface="Arial" panose="020B0604020202020204" pitchFamily="34" charset="0"/>
              </a:rPr>
              <a:t>Physics of erosion and deposition - </a:t>
            </a:r>
            <a:r>
              <a:rPr lang="fi-FI" sz="1600" b="1" dirty="0" err="1">
                <a:solidFill>
                  <a:srgbClr val="0070C0"/>
                </a:solidFill>
                <a:cs typeface="Arial" panose="020B0604020202020204" pitchFamily="34" charset="0"/>
              </a:rPr>
              <a:t>focus</a:t>
            </a:r>
            <a:r>
              <a:rPr lang="fi-FI" sz="1600" b="1" dirty="0">
                <a:solidFill>
                  <a:srgbClr val="0070C0"/>
                </a:solidFill>
                <a:cs typeface="Arial" panose="020B0604020202020204" pitchFamily="34" charset="0"/>
              </a:rPr>
              <a:t> on cross-</a:t>
            </a:r>
            <a:r>
              <a:rPr lang="fi-FI" sz="1600" b="1" dirty="0" err="1">
                <a:solidFill>
                  <a:srgbClr val="0070C0"/>
                </a:solidFill>
                <a:cs typeface="Arial" panose="020B0604020202020204" pitchFamily="34" charset="0"/>
              </a:rPr>
              <a:t>machine</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investigations</a:t>
            </a:r>
            <a:r>
              <a:rPr lang="fi-FI" sz="1600" b="1" dirty="0">
                <a:solidFill>
                  <a:srgbClr val="0070C0"/>
                </a:solidFill>
                <a:cs typeface="Arial" panose="020B0604020202020204" pitchFamily="34" charset="0"/>
              </a:rPr>
              <a:t> </a:t>
            </a: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Impact</a:t>
            </a:r>
            <a:r>
              <a:rPr lang="fi-FI" sz="1400" dirty="0">
                <a:cs typeface="Arial" panose="020B0604020202020204" pitchFamily="34" charset="0"/>
              </a:rPr>
              <a:t> of </a:t>
            </a:r>
            <a:r>
              <a:rPr lang="fi-FI" sz="1400" dirty="0" err="1">
                <a:cs typeface="Arial" panose="020B0604020202020204" pitchFamily="34" charset="0"/>
              </a:rPr>
              <a:t>flux</a:t>
            </a:r>
            <a:r>
              <a:rPr lang="fi-FI" sz="1400" dirty="0">
                <a:cs typeface="Arial" panose="020B0604020202020204" pitchFamily="34" charset="0"/>
              </a:rPr>
              <a:t> on </a:t>
            </a:r>
            <a:r>
              <a:rPr lang="fi-FI" sz="1400" dirty="0" err="1">
                <a:cs typeface="Arial" panose="020B0604020202020204" pitchFamily="34" charset="0"/>
              </a:rPr>
              <a:t>erosion</a:t>
            </a:r>
            <a:r>
              <a:rPr lang="fi-FI" sz="1400" dirty="0">
                <a:cs typeface="Arial" panose="020B0604020202020204" pitchFamily="34" charset="0"/>
              </a:rPr>
              <a:t> – </a:t>
            </a:r>
            <a:r>
              <a:rPr lang="fi-FI" sz="1400" dirty="0" err="1">
                <a:cs typeface="Arial" panose="020B0604020202020204" pitchFamily="34" charset="0"/>
              </a:rPr>
              <a:t>work</a:t>
            </a:r>
            <a:r>
              <a:rPr lang="fi-FI" sz="1400" dirty="0">
                <a:cs typeface="Arial" panose="020B0604020202020204" pitchFamily="34" charset="0"/>
              </a:rPr>
              <a:t> </a:t>
            </a:r>
            <a:r>
              <a:rPr lang="fi-FI" sz="1400" dirty="0" err="1">
                <a:cs typeface="Arial" panose="020B0604020202020204" pitchFamily="34" charset="0"/>
              </a:rPr>
              <a:t>that</a:t>
            </a:r>
            <a:r>
              <a:rPr lang="fi-FI" sz="1400" dirty="0">
                <a:cs typeface="Arial" panose="020B0604020202020204" pitchFamily="34" charset="0"/>
              </a:rPr>
              <a:t> </a:t>
            </a:r>
            <a:r>
              <a:rPr lang="fi-FI" sz="1400" dirty="0" err="1">
                <a:cs typeface="Arial" panose="020B0604020202020204" pitchFamily="34" charset="0"/>
              </a:rPr>
              <a:t>was</a:t>
            </a:r>
            <a:r>
              <a:rPr lang="fi-FI" sz="1400" dirty="0">
                <a:cs typeface="Arial" panose="020B0604020202020204" pitchFamily="34" charset="0"/>
              </a:rPr>
              <a:t> </a:t>
            </a:r>
            <a:r>
              <a:rPr lang="fi-FI" sz="1400" dirty="0" err="1">
                <a:cs typeface="Arial" panose="020B0604020202020204" pitchFamily="34" charset="0"/>
              </a:rPr>
              <a:t>foreseen</a:t>
            </a:r>
            <a:r>
              <a:rPr lang="fi-FI" sz="1400" dirty="0">
                <a:cs typeface="Arial" panose="020B0604020202020204" pitchFamily="34" charset="0"/>
              </a:rPr>
              <a:t> in 2024 </a:t>
            </a:r>
            <a:r>
              <a:rPr lang="fi-FI" sz="1400" dirty="0" err="1">
                <a:cs typeface="Arial" panose="020B0604020202020204" pitchFamily="34" charset="0"/>
              </a:rPr>
              <a:t>but</a:t>
            </a:r>
            <a:r>
              <a:rPr lang="fi-FI" sz="1400" dirty="0">
                <a:cs typeface="Arial" panose="020B0604020202020204" pitchFamily="34" charset="0"/>
              </a:rPr>
              <a:t> </a:t>
            </a:r>
            <a:r>
              <a:rPr lang="fi-FI" sz="1400" dirty="0" err="1">
                <a:cs typeface="Arial" panose="020B0604020202020204" pitchFamily="34" charset="0"/>
              </a:rPr>
              <a:t>was</a:t>
            </a:r>
            <a:r>
              <a:rPr lang="fi-FI" sz="1400" dirty="0">
                <a:cs typeface="Arial" panose="020B0604020202020204" pitchFamily="34" charset="0"/>
              </a:rPr>
              <a:t> </a:t>
            </a:r>
            <a:r>
              <a:rPr lang="fi-FI" sz="1400" dirty="0" err="1">
                <a:cs typeface="Arial" panose="020B0604020202020204" pitchFamily="34" charset="0"/>
              </a:rPr>
              <a:t>partly</a:t>
            </a:r>
            <a:r>
              <a:rPr lang="fi-FI" sz="1400" dirty="0">
                <a:cs typeface="Arial" panose="020B0604020202020204" pitchFamily="34" charset="0"/>
              </a:rPr>
              <a:t> </a:t>
            </a:r>
            <a:r>
              <a:rPr lang="fi-FI" sz="1400" dirty="0" err="1">
                <a:cs typeface="Arial" panose="020B0604020202020204" pitchFamily="34" charset="0"/>
              </a:rPr>
              <a:t>or</a:t>
            </a:r>
            <a:r>
              <a:rPr lang="fi-FI" sz="1400" dirty="0">
                <a:cs typeface="Arial" panose="020B0604020202020204" pitchFamily="34" charset="0"/>
              </a:rPr>
              <a:t> </a:t>
            </a:r>
            <a:r>
              <a:rPr lang="fi-FI" sz="1400" dirty="0" err="1">
                <a:cs typeface="Arial" panose="020B0604020202020204" pitchFamily="34" charset="0"/>
              </a:rPr>
              <a:t>completely</a:t>
            </a:r>
            <a:r>
              <a:rPr lang="fi-FI" sz="1400" dirty="0">
                <a:cs typeface="Arial" panose="020B0604020202020204" pitchFamily="34" charset="0"/>
              </a:rPr>
              <a:t> </a:t>
            </a:r>
            <a:r>
              <a:rPr lang="fi-FI" sz="1400" dirty="0" err="1">
                <a:cs typeface="Arial" panose="020B0604020202020204" pitchFamily="34" charset="0"/>
              </a:rPr>
              <a:t>delayed</a:t>
            </a:r>
            <a:r>
              <a:rPr lang="fi-FI" sz="1400" dirty="0">
                <a:cs typeface="Arial" panose="020B0604020202020204" pitchFamily="34" charset="0"/>
              </a:rPr>
              <a:t> into 2025</a:t>
            </a: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Both</a:t>
            </a:r>
            <a:r>
              <a:rPr lang="fi-FI" sz="1400" dirty="0">
                <a:cs typeface="Arial" panose="020B0604020202020204" pitchFamily="34" charset="0"/>
              </a:rPr>
              <a:t> W and B </a:t>
            </a:r>
            <a:r>
              <a:rPr lang="fi-FI" sz="1400" dirty="0" err="1">
                <a:cs typeface="Arial" panose="020B0604020202020204" pitchFamily="34" charset="0"/>
              </a:rPr>
              <a:t>layers</a:t>
            </a:r>
            <a:r>
              <a:rPr lang="fi-FI" sz="1400" dirty="0">
                <a:cs typeface="Arial" panose="020B0604020202020204" pitchFamily="34" charset="0"/>
              </a:rPr>
              <a:t>: </a:t>
            </a:r>
            <a:r>
              <a:rPr lang="fi-FI" sz="1400" dirty="0" err="1">
                <a:cs typeface="Arial" panose="020B0604020202020204" pitchFamily="34" charset="0"/>
              </a:rPr>
              <a:t>sample</a:t>
            </a:r>
            <a:r>
              <a:rPr lang="fi-FI" sz="1400" dirty="0">
                <a:cs typeface="Arial" panose="020B0604020202020204" pitchFamily="34" charset="0"/>
              </a:rPr>
              <a:t> </a:t>
            </a:r>
            <a:r>
              <a:rPr lang="fi-FI" sz="1400" dirty="0" err="1">
                <a:cs typeface="Arial" panose="020B0604020202020204" pitchFamily="34" charset="0"/>
              </a:rPr>
              <a:t>production</a:t>
            </a:r>
            <a:r>
              <a:rPr lang="fi-FI" sz="1400" dirty="0">
                <a:cs typeface="Arial" panose="020B0604020202020204" pitchFamily="34" charset="0"/>
              </a:rPr>
              <a:t> </a:t>
            </a:r>
            <a:r>
              <a:rPr lang="fi-FI" sz="1400" dirty="0" err="1">
                <a:cs typeface="Arial" panose="020B0604020202020204" pitchFamily="34" charset="0"/>
              </a:rPr>
              <a:t>matrix</a:t>
            </a:r>
            <a:r>
              <a:rPr lang="fi-FI" sz="1400" dirty="0">
                <a:cs typeface="Arial" panose="020B0604020202020204" pitchFamily="34" charset="0"/>
              </a:rPr>
              <a:t> </a:t>
            </a:r>
            <a:r>
              <a:rPr lang="fi-FI" sz="1400" dirty="0" err="1">
                <a:cs typeface="Arial" panose="020B0604020202020204" pitchFamily="34" charset="0"/>
              </a:rPr>
              <a:t>compiled</a:t>
            </a:r>
            <a:r>
              <a:rPr lang="fi-FI" sz="1400" dirty="0">
                <a:cs typeface="Arial" panose="020B0604020202020204" pitchFamily="34" charset="0"/>
              </a:rPr>
              <a:t> in </a:t>
            </a:r>
            <a:r>
              <a:rPr lang="fi-FI" sz="1400" dirty="0" err="1">
                <a:cs typeface="Arial" panose="020B0604020202020204" pitchFamily="34" charset="0"/>
              </a:rPr>
              <a:t>late</a:t>
            </a:r>
            <a:r>
              <a:rPr lang="fi-FI" sz="1400" dirty="0">
                <a:cs typeface="Arial" panose="020B0604020202020204" pitchFamily="34" charset="0"/>
              </a:rPr>
              <a:t> 2024 </a:t>
            </a:r>
            <a:r>
              <a:rPr lang="fi-FI" sz="1400" dirty="0" err="1">
                <a:cs typeface="Arial" panose="020B0604020202020204" pitchFamily="34" charset="0"/>
              </a:rPr>
              <a:t>while</a:t>
            </a:r>
            <a:r>
              <a:rPr lang="fi-FI" sz="1400" dirty="0">
                <a:cs typeface="Arial" panose="020B0604020202020204" pitchFamily="34" charset="0"/>
              </a:rPr>
              <a:t>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exposure</a:t>
            </a:r>
            <a:r>
              <a:rPr lang="fi-FI" sz="1400" dirty="0">
                <a:cs typeface="Arial" panose="020B0604020202020204" pitchFamily="34" charset="0"/>
              </a:rPr>
              <a:t> </a:t>
            </a:r>
            <a:r>
              <a:rPr lang="fi-FI" sz="1400" dirty="0" err="1">
                <a:cs typeface="Arial" panose="020B0604020202020204" pitchFamily="34" charset="0"/>
              </a:rPr>
              <a:t>parameters</a:t>
            </a:r>
            <a:r>
              <a:rPr lang="fi-FI" sz="1400" dirty="0">
                <a:cs typeface="Arial" panose="020B0604020202020204" pitchFamily="34" charset="0"/>
              </a:rPr>
              <a:t> </a:t>
            </a:r>
            <a:r>
              <a:rPr lang="fi-FI" sz="1400" dirty="0" err="1">
                <a:cs typeface="Arial" panose="020B0604020202020204" pitchFamily="34" charset="0"/>
              </a:rPr>
              <a:t>still</a:t>
            </a:r>
            <a:r>
              <a:rPr lang="fi-FI" sz="1400" dirty="0">
                <a:cs typeface="Arial" panose="020B0604020202020204" pitchFamily="34" charset="0"/>
              </a:rPr>
              <a:t> </a:t>
            </a:r>
            <a:r>
              <a:rPr lang="fi-FI" sz="1400" dirty="0" err="1">
                <a:cs typeface="Arial" panose="020B0604020202020204" pitchFamily="34" charset="0"/>
              </a:rPr>
              <a:t>not</a:t>
            </a:r>
            <a:r>
              <a:rPr lang="fi-FI" sz="1400" dirty="0">
                <a:cs typeface="Arial" panose="020B0604020202020204" pitchFamily="34" charset="0"/>
              </a:rPr>
              <a:t> </a:t>
            </a:r>
            <a:r>
              <a:rPr lang="fi-FI" sz="1400" dirty="0" err="1">
                <a:cs typeface="Arial" panose="020B0604020202020204" pitchFamily="34" charset="0"/>
              </a:rPr>
              <a:t>fully</a:t>
            </a:r>
            <a:r>
              <a:rPr lang="fi-FI" sz="1400" dirty="0">
                <a:cs typeface="Arial" panose="020B0604020202020204" pitchFamily="34" charset="0"/>
              </a:rPr>
              <a:t> </a:t>
            </a:r>
            <a:r>
              <a:rPr lang="fi-FI" sz="1400" dirty="0" err="1">
                <a:cs typeface="Arial" panose="020B0604020202020204" pitchFamily="34" charset="0"/>
              </a:rPr>
              <a:t>consolidated</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B.2: </a:t>
            </a:r>
            <a:r>
              <a:rPr lang="fi-FI" sz="1600" b="1" dirty="0" err="1">
                <a:solidFill>
                  <a:srgbClr val="0070C0"/>
                </a:solidFill>
                <a:cs typeface="Arial" panose="020B0604020202020204" pitchFamily="34" charset="0"/>
              </a:rPr>
              <a:t>Material</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migration</a:t>
            </a:r>
            <a:r>
              <a:rPr lang="fi-FI" sz="1600" b="1" dirty="0">
                <a:solidFill>
                  <a:srgbClr val="0070C0"/>
                </a:solidFill>
                <a:cs typeface="Arial" panose="020B0604020202020204" pitchFamily="34" charset="0"/>
              </a:rPr>
              <a:t> in </a:t>
            </a:r>
            <a:r>
              <a:rPr lang="fi-FI" sz="1600" b="1" dirty="0" err="1">
                <a:solidFill>
                  <a:srgbClr val="0070C0"/>
                </a:solidFill>
                <a:cs typeface="Arial" panose="020B0604020202020204" pitchFamily="34" charset="0"/>
              </a:rPr>
              <a:t>toroidal</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devices</a:t>
            </a:r>
            <a:r>
              <a:rPr lang="fi-FI" sz="1600" b="1" dirty="0">
                <a:solidFill>
                  <a:srgbClr val="0070C0"/>
                </a:solidFill>
                <a:cs typeface="Arial" panose="020B0604020202020204" pitchFamily="34" charset="0"/>
              </a:rPr>
              <a:t> - </a:t>
            </a:r>
            <a:r>
              <a:rPr lang="fi-FI" sz="1600" b="1" dirty="0" err="1">
                <a:solidFill>
                  <a:srgbClr val="0070C0"/>
                </a:solidFill>
                <a:cs typeface="Arial" panose="020B0604020202020204" pitchFamily="34" charset="0"/>
              </a:rPr>
              <a:t>concentrate</a:t>
            </a:r>
            <a:r>
              <a:rPr lang="fi-FI" sz="1600" b="1" dirty="0">
                <a:solidFill>
                  <a:srgbClr val="0070C0"/>
                </a:solidFill>
                <a:cs typeface="Arial" panose="020B0604020202020204" pitchFamily="34" charset="0"/>
              </a:rPr>
              <a:t> on </a:t>
            </a:r>
            <a:r>
              <a:rPr lang="fi-FI" sz="1600" b="1" dirty="0" err="1">
                <a:solidFill>
                  <a:srgbClr val="0070C0"/>
                </a:solidFill>
                <a:cs typeface="Arial" panose="020B0604020202020204" pitchFamily="34" charset="0"/>
              </a:rPr>
              <a:t>samples</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from</a:t>
            </a:r>
            <a:r>
              <a:rPr lang="fi-FI" sz="1600" b="1" dirty="0">
                <a:solidFill>
                  <a:srgbClr val="0070C0"/>
                </a:solidFill>
                <a:cs typeface="Arial" panose="020B0604020202020204" pitchFamily="34" charset="0"/>
              </a:rPr>
              <a:t> AUG, WEST and W7-X </a:t>
            </a:r>
            <a:r>
              <a:rPr lang="fi-FI" sz="1600" b="1" dirty="0" err="1">
                <a:solidFill>
                  <a:srgbClr val="0070C0"/>
                </a:solidFill>
                <a:cs typeface="Arial" panose="020B0604020202020204" pitchFamily="34" charset="0"/>
              </a:rPr>
              <a:t>experiments</a:t>
            </a:r>
            <a:endParaRPr lang="fi-FI" sz="1600" b="1" dirty="0">
              <a:solidFill>
                <a:srgbClr val="0070C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Analyses</a:t>
            </a:r>
            <a:r>
              <a:rPr lang="fi-FI" sz="1400" dirty="0">
                <a:cs typeface="Arial" panose="020B0604020202020204" pitchFamily="34" charset="0"/>
              </a:rPr>
              <a:t> of WEST </a:t>
            </a:r>
            <a:r>
              <a:rPr lang="fi-FI" sz="1400" dirty="0" err="1">
                <a:cs typeface="Arial" panose="020B0604020202020204" pitchFamily="34" charset="0"/>
              </a:rPr>
              <a:t>monoblock</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err="1">
                <a:cs typeface="Arial" panose="020B0604020202020204" pitchFamily="34" charset="0"/>
              </a:rPr>
              <a:t>once</a:t>
            </a:r>
            <a:r>
              <a:rPr lang="fi-FI" sz="1400" dirty="0">
                <a:cs typeface="Arial" panose="020B0604020202020204" pitchFamily="34" charset="0"/>
              </a:rPr>
              <a:t> </a:t>
            </a:r>
            <a:r>
              <a:rPr lang="fi-FI" sz="1400" dirty="0" err="1">
                <a:cs typeface="Arial" panose="020B0604020202020204" pitchFamily="34" charset="0"/>
              </a:rPr>
              <a:t>available</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rPr>
              <a:t>Analysis of </a:t>
            </a:r>
            <a:r>
              <a:rPr lang="fi-FI" sz="1400" dirty="0" err="1">
                <a:cs typeface="Arial" panose="020B0604020202020204" pitchFamily="34" charset="0"/>
              </a:rPr>
              <a:t>boronization</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(AUG, WEST, W7-X) as </a:t>
            </a:r>
            <a:r>
              <a:rPr lang="fi-FI" sz="1400" dirty="0" err="1">
                <a:cs typeface="Arial" panose="020B0604020202020204" pitchFamily="34" charset="0"/>
              </a:rPr>
              <a:t>well</a:t>
            </a:r>
            <a:r>
              <a:rPr lang="fi-FI" sz="1400" dirty="0">
                <a:cs typeface="Arial" panose="020B0604020202020204" pitchFamily="34" charset="0"/>
              </a:rPr>
              <a:t> as </a:t>
            </a:r>
            <a:r>
              <a:rPr lang="fi-FI" sz="1400" dirty="0" err="1">
                <a:cs typeface="Arial" panose="020B0604020202020204" pitchFamily="34" charset="0"/>
              </a:rPr>
              <a:t>manipulator</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(AUG, W7-X)</a:t>
            </a: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B.3: </a:t>
            </a:r>
            <a:r>
              <a:rPr lang="fi-FI" sz="1600" b="1" dirty="0" err="1">
                <a:solidFill>
                  <a:srgbClr val="0070C0"/>
                </a:solidFill>
                <a:cs typeface="Arial" panose="020B0604020202020204" pitchFamily="34" charset="0"/>
              </a:rPr>
              <a:t>Characterization</a:t>
            </a:r>
            <a:r>
              <a:rPr lang="fi-FI" sz="1600" b="1" dirty="0">
                <a:solidFill>
                  <a:srgbClr val="0070C0"/>
                </a:solidFill>
                <a:cs typeface="Arial" panose="020B0604020202020204" pitchFamily="34" charset="0"/>
              </a:rPr>
              <a:t> of plasma-</a:t>
            </a:r>
            <a:r>
              <a:rPr lang="fi-FI" sz="1600" b="1" dirty="0" err="1">
                <a:solidFill>
                  <a:srgbClr val="0070C0"/>
                </a:solidFill>
                <a:cs typeface="Arial" panose="020B0604020202020204" pitchFamily="34" charset="0"/>
              </a:rPr>
              <a:t>exposed</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materials</a:t>
            </a:r>
            <a:r>
              <a:rPr lang="fi-FI" sz="1600" b="1" dirty="0">
                <a:solidFill>
                  <a:srgbClr val="0070C0"/>
                </a:solidFill>
                <a:cs typeface="Arial" panose="020B0604020202020204" pitchFamily="34" charset="0"/>
              </a:rPr>
              <a:t> - </a:t>
            </a:r>
            <a:r>
              <a:rPr lang="fi-FI" sz="1600" b="1" dirty="0" err="1">
                <a:solidFill>
                  <a:srgbClr val="0070C0"/>
                </a:solidFill>
                <a:cs typeface="Arial" panose="020B0604020202020204" pitchFamily="34" charset="0"/>
              </a:rPr>
              <a:t>samples</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coming</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from</a:t>
            </a:r>
            <a:r>
              <a:rPr lang="fi-FI" sz="1600" b="1" dirty="0">
                <a:solidFill>
                  <a:srgbClr val="0070C0"/>
                </a:solidFill>
                <a:cs typeface="Arial" panose="020B0604020202020204" pitchFamily="34" charset="0"/>
              </a:rPr>
              <a:t> SP B.1 and SP B.2 (+ SP B.4)</a:t>
            </a:r>
            <a:endParaRPr lang="fi-FI" sz="1400" dirty="0">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400" dirty="0" err="1">
                <a:cs typeface="Arial" panose="020B0604020202020204" pitchFamily="34" charset="0"/>
              </a:rPr>
              <a:t>Now</a:t>
            </a:r>
            <a:r>
              <a:rPr lang="fi-FI" sz="1400" dirty="0">
                <a:cs typeface="Arial" panose="020B0604020202020204" pitchFamily="34" charset="0"/>
              </a:rPr>
              <a:t> </a:t>
            </a:r>
            <a:r>
              <a:rPr lang="fi-FI" sz="1400" dirty="0" err="1">
                <a:cs typeface="Arial" panose="020B0604020202020204" pitchFamily="34" charset="0"/>
              </a:rPr>
              <a:t>includes</a:t>
            </a:r>
            <a:r>
              <a:rPr lang="fi-FI" sz="1400" dirty="0">
                <a:cs typeface="Arial" panose="020B0604020202020204" pitchFamily="34" charset="0"/>
              </a:rPr>
              <a:t> </a:t>
            </a:r>
            <a:r>
              <a:rPr lang="fi-FI" sz="1400" dirty="0" err="1">
                <a:cs typeface="Arial" panose="020B0604020202020204" pitchFamily="34" charset="0"/>
              </a:rPr>
              <a:t>also</a:t>
            </a:r>
            <a:r>
              <a:rPr lang="fi-FI" sz="1400" dirty="0">
                <a:cs typeface="Arial" panose="020B0604020202020204" pitchFamily="34" charset="0"/>
              </a:rPr>
              <a:t> LIBS as a </a:t>
            </a:r>
            <a:r>
              <a:rPr lang="fi-FI" sz="1400" dirty="0" err="1">
                <a:cs typeface="Arial" panose="020B0604020202020204" pitchFamily="34" charset="0"/>
              </a:rPr>
              <a:t>characterization</a:t>
            </a:r>
            <a:r>
              <a:rPr lang="fi-FI" sz="1400" dirty="0">
                <a:cs typeface="Arial" panose="020B0604020202020204" pitchFamily="34" charset="0"/>
              </a:rPr>
              <a:t> </a:t>
            </a:r>
            <a:r>
              <a:rPr lang="fi-FI" sz="1400" dirty="0" err="1">
                <a:cs typeface="Arial" panose="020B0604020202020204" pitchFamily="34" charset="0"/>
              </a:rPr>
              <a:t>tool</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B.4: </a:t>
            </a:r>
            <a:r>
              <a:rPr lang="en-US" sz="1600" b="1" dirty="0">
                <a:solidFill>
                  <a:srgbClr val="0070C0"/>
                </a:solidFill>
                <a:cs typeface="Arial" panose="020B0604020202020204" pitchFamily="34" charset="0"/>
              </a:rPr>
              <a:t>Reference coatings for ITER and DEMO - </a:t>
            </a:r>
            <a:r>
              <a:rPr lang="fi-FI" sz="1600" b="1" dirty="0" err="1">
                <a:solidFill>
                  <a:srgbClr val="0070C0"/>
                </a:solidFill>
                <a:cs typeface="Arial" panose="020B0604020202020204" pitchFamily="34" charset="0"/>
              </a:rPr>
              <a:t>production</a:t>
            </a:r>
            <a:r>
              <a:rPr lang="fi-FI" sz="1600" b="1" dirty="0">
                <a:solidFill>
                  <a:srgbClr val="0070C0"/>
                </a:solidFill>
                <a:cs typeface="Arial" panose="020B0604020202020204" pitchFamily="34" charset="0"/>
              </a:rPr>
              <a:t> of B and W </a:t>
            </a:r>
            <a:r>
              <a:rPr lang="fi-FI" sz="1600" b="1" dirty="0" err="1">
                <a:solidFill>
                  <a:srgbClr val="0070C0"/>
                </a:solidFill>
                <a:cs typeface="Arial" panose="020B0604020202020204" pitchFamily="34" charset="0"/>
              </a:rPr>
              <a:t>layers</a:t>
            </a:r>
            <a:endParaRPr lang="fi-FI" sz="1600" b="1" dirty="0">
              <a:solidFill>
                <a:srgbClr val="0070C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Large</a:t>
            </a:r>
            <a:r>
              <a:rPr lang="fi-FI" sz="1400" dirty="0">
                <a:cs typeface="Arial" panose="020B0604020202020204" pitchFamily="34" charset="0"/>
              </a:rPr>
              <a:t> </a:t>
            </a:r>
            <a:r>
              <a:rPr lang="fi-FI" sz="1400" dirty="0" err="1">
                <a:cs typeface="Arial" panose="020B0604020202020204" pitchFamily="34" charset="0"/>
              </a:rPr>
              <a:t>programme</a:t>
            </a:r>
            <a:r>
              <a:rPr lang="fi-FI" sz="1400" dirty="0">
                <a:cs typeface="Arial" panose="020B0604020202020204" pitchFamily="34" charset="0"/>
              </a:rPr>
              <a:t> to </a:t>
            </a:r>
            <a:r>
              <a:rPr lang="fi-FI" sz="1400" dirty="0" err="1">
                <a:cs typeface="Arial" panose="020B0604020202020204" pitchFamily="34" charset="0"/>
              </a:rPr>
              <a:t>compare</a:t>
            </a:r>
            <a:r>
              <a:rPr lang="fi-FI" sz="1400" dirty="0">
                <a:cs typeface="Arial" panose="020B0604020202020204" pitchFamily="34" charset="0"/>
              </a:rPr>
              <a:t> B </a:t>
            </a:r>
            <a:r>
              <a:rPr lang="fi-FI" sz="1400" dirty="0" err="1">
                <a:cs typeface="Arial" panose="020B0604020202020204" pitchFamily="34" charset="0"/>
              </a:rPr>
              <a:t>layers</a:t>
            </a:r>
            <a:r>
              <a:rPr lang="fi-FI" sz="1400" dirty="0">
                <a:cs typeface="Arial" panose="020B0604020202020204" pitchFamily="34" charset="0"/>
              </a:rPr>
              <a:t> </a:t>
            </a:r>
            <a:r>
              <a:rPr lang="fi-FI" sz="1400" dirty="0" err="1">
                <a:cs typeface="Arial" panose="020B0604020202020204" pitchFamily="34" charset="0"/>
              </a:rPr>
              <a:t>produced</a:t>
            </a:r>
            <a:r>
              <a:rPr lang="fi-FI" sz="1400" dirty="0">
                <a:cs typeface="Arial" panose="020B0604020202020204" pitchFamily="34" charset="0"/>
              </a:rPr>
              <a:t> </a:t>
            </a:r>
            <a:r>
              <a:rPr lang="fi-FI" sz="1400" dirty="0" err="1">
                <a:cs typeface="Arial" panose="020B0604020202020204" pitchFamily="34" charset="0"/>
              </a:rPr>
              <a:t>by</a:t>
            </a:r>
            <a:r>
              <a:rPr lang="fi-FI" sz="1400" dirty="0">
                <a:cs typeface="Arial" panose="020B0604020202020204" pitchFamily="34" charset="0"/>
              </a:rPr>
              <a:t> </a:t>
            </a:r>
            <a:r>
              <a:rPr lang="fi-FI" sz="1400" dirty="0" err="1">
                <a:cs typeface="Arial" panose="020B0604020202020204" pitchFamily="34" charset="0"/>
              </a:rPr>
              <a:t>different</a:t>
            </a:r>
            <a:r>
              <a:rPr lang="fi-FI" sz="1400" dirty="0">
                <a:cs typeface="Arial" panose="020B0604020202020204" pitchFamily="34" charset="0"/>
              </a:rPr>
              <a:t> </a:t>
            </a:r>
            <a:r>
              <a:rPr lang="fi-FI" sz="1400" dirty="0" err="1">
                <a:cs typeface="Arial" panose="020B0604020202020204" pitchFamily="34" charset="0"/>
              </a:rPr>
              <a:t>labs</a:t>
            </a:r>
            <a:r>
              <a:rPr lang="fi-FI" sz="1400" dirty="0">
                <a:cs typeface="Arial" panose="020B0604020202020204" pitchFamily="34" charset="0"/>
              </a:rPr>
              <a:t> </a:t>
            </a:r>
            <a:r>
              <a:rPr lang="fi-FI" sz="1400" dirty="0" err="1">
                <a:cs typeface="Arial" panose="020B0604020202020204" pitchFamily="34" charset="0"/>
              </a:rPr>
              <a:t>by</a:t>
            </a:r>
            <a:r>
              <a:rPr lang="fi-FI" sz="1400" dirty="0">
                <a:cs typeface="Arial" panose="020B0604020202020204" pitchFamily="34" charset="0"/>
              </a:rPr>
              <a:t> </a:t>
            </a:r>
            <a:r>
              <a:rPr lang="fi-FI" sz="1400" dirty="0" err="1">
                <a:cs typeface="Arial" panose="020B0604020202020204" pitchFamily="34" charset="0"/>
              </a:rPr>
              <a:t>different</a:t>
            </a:r>
            <a:r>
              <a:rPr lang="fi-FI" sz="1400" dirty="0">
                <a:cs typeface="Arial" panose="020B0604020202020204" pitchFamily="34" charset="0"/>
              </a:rPr>
              <a:t> </a:t>
            </a:r>
            <a:r>
              <a:rPr lang="fi-FI" sz="1400" dirty="0" err="1">
                <a:cs typeface="Arial" panose="020B0604020202020204" pitchFamily="34" charset="0"/>
              </a:rPr>
              <a:t>techniques</a:t>
            </a:r>
            <a:r>
              <a:rPr lang="fi-FI" sz="1400" dirty="0">
                <a:cs typeface="Arial" panose="020B0604020202020204" pitchFamily="34" charset="0"/>
              </a:rPr>
              <a:t> – </a:t>
            </a:r>
            <a:r>
              <a:rPr lang="fi-FI" sz="1400" dirty="0" err="1">
                <a:cs typeface="Arial" panose="020B0604020202020204" pitchFamily="34" charset="0"/>
              </a:rPr>
              <a:t>survey</a:t>
            </a:r>
            <a:r>
              <a:rPr lang="fi-FI" sz="1400" dirty="0">
                <a:cs typeface="Arial" panose="020B0604020202020204" pitchFamily="34" charset="0"/>
              </a:rPr>
              <a:t> </a:t>
            </a:r>
            <a:r>
              <a:rPr lang="fi-FI" sz="1400" dirty="0" err="1">
                <a:cs typeface="Arial" panose="020B0604020202020204" pitchFamily="34" charset="0"/>
              </a:rPr>
              <a:t>similarities</a:t>
            </a:r>
            <a:r>
              <a:rPr lang="fi-FI" sz="1400" dirty="0">
                <a:cs typeface="Arial" panose="020B0604020202020204" pitchFamily="34" charset="0"/>
              </a:rPr>
              <a:t>/</a:t>
            </a:r>
            <a:r>
              <a:rPr lang="fi-FI" sz="1400" dirty="0" err="1">
                <a:cs typeface="Arial" panose="020B0604020202020204" pitchFamily="34" charset="0"/>
              </a:rPr>
              <a:t>differences</a:t>
            </a:r>
            <a:r>
              <a:rPr lang="fi-FI" sz="1400" dirty="0">
                <a:cs typeface="Arial" panose="020B0604020202020204" pitchFamily="34" charset="0"/>
              </a:rPr>
              <a:t> </a:t>
            </a:r>
            <a:r>
              <a:rPr lang="fi-FI" sz="1400" dirty="0" err="1">
                <a:cs typeface="Arial" panose="020B0604020202020204" pitchFamily="34" charset="0"/>
              </a:rPr>
              <a:t>wrt</a:t>
            </a:r>
            <a:r>
              <a:rPr lang="fi-FI" sz="1400" dirty="0">
                <a:cs typeface="Arial" panose="020B0604020202020204" pitchFamily="34" charset="0"/>
              </a:rPr>
              <a:t>. </a:t>
            </a:r>
            <a:r>
              <a:rPr lang="fi-FI" sz="1400" dirty="0" err="1">
                <a:cs typeface="Arial" panose="020B0604020202020204" pitchFamily="34" charset="0"/>
              </a:rPr>
              <a:t>experimental</a:t>
            </a:r>
            <a:r>
              <a:rPr lang="fi-FI" sz="1400" dirty="0">
                <a:cs typeface="Arial" panose="020B0604020202020204" pitchFamily="34" charset="0"/>
              </a:rPr>
              <a:t> </a:t>
            </a:r>
            <a:r>
              <a:rPr lang="fi-FI" sz="1400" dirty="0" err="1">
                <a:cs typeface="Arial" panose="020B0604020202020204" pitchFamily="34" charset="0"/>
              </a:rPr>
              <a:t>layers</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Includes</a:t>
            </a:r>
            <a:r>
              <a:rPr lang="fi-FI" sz="1400" dirty="0">
                <a:cs typeface="Arial" panose="020B0604020202020204" pitchFamily="34" charset="0"/>
              </a:rPr>
              <a:t> </a:t>
            </a:r>
            <a:r>
              <a:rPr lang="fi-FI" sz="1400" dirty="0" err="1">
                <a:cs typeface="Arial" panose="020B0604020202020204" pitchFamily="34" charset="0"/>
              </a:rPr>
              <a:t>coatings</a:t>
            </a:r>
            <a:r>
              <a:rPr lang="fi-FI" sz="1400" dirty="0">
                <a:cs typeface="Arial" panose="020B0604020202020204" pitchFamily="34" charset="0"/>
              </a:rPr>
              <a:t> </a:t>
            </a:r>
            <a:r>
              <a:rPr lang="fi-FI" sz="1400" dirty="0" err="1">
                <a:cs typeface="Arial" panose="020B0604020202020204" pitchFamily="34" charset="0"/>
              </a:rPr>
              <a:t>simulating</a:t>
            </a:r>
            <a:r>
              <a:rPr lang="fi-FI" sz="1400" dirty="0">
                <a:cs typeface="Arial" panose="020B0604020202020204" pitchFamily="34" charset="0"/>
              </a:rPr>
              <a:t> </a:t>
            </a:r>
            <a:r>
              <a:rPr lang="fi-FI" sz="1400" dirty="0" err="1">
                <a:cs typeface="Arial" panose="020B0604020202020204" pitchFamily="34" charset="0"/>
              </a:rPr>
              <a:t>re-deposits</a:t>
            </a:r>
            <a:r>
              <a:rPr lang="fi-FI" sz="1400" dirty="0">
                <a:cs typeface="Arial" panose="020B0604020202020204" pitchFamily="34" charset="0"/>
              </a:rPr>
              <a:t> </a:t>
            </a:r>
            <a:r>
              <a:rPr lang="fi-FI" sz="1400" dirty="0" err="1">
                <a:cs typeface="Arial" panose="020B0604020202020204" pitchFamily="34" charset="0"/>
              </a:rPr>
              <a:t>following</a:t>
            </a:r>
            <a:r>
              <a:rPr lang="fi-FI" sz="1400" dirty="0">
                <a:cs typeface="Arial" panose="020B0604020202020204" pitchFamily="34" charset="0"/>
              </a:rPr>
              <a:t> </a:t>
            </a:r>
            <a:r>
              <a:rPr lang="fi-FI" sz="1400" dirty="0" err="1">
                <a:cs typeface="Arial" panose="020B0604020202020204" pitchFamily="34" charset="0"/>
              </a:rPr>
              <a:t>material</a:t>
            </a:r>
            <a:r>
              <a:rPr lang="fi-FI" sz="1400" dirty="0">
                <a:cs typeface="Arial" panose="020B0604020202020204" pitchFamily="34" charset="0"/>
              </a:rPr>
              <a:t> </a:t>
            </a:r>
            <a:r>
              <a:rPr lang="fi-FI" sz="1400" dirty="0" err="1">
                <a:cs typeface="Arial" panose="020B0604020202020204" pitchFamily="34" charset="0"/>
              </a:rPr>
              <a:t>migration</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B.5: </a:t>
            </a:r>
            <a:r>
              <a:rPr lang="en-US" sz="1600" b="1" dirty="0">
                <a:solidFill>
                  <a:srgbClr val="0070C0"/>
                </a:solidFill>
                <a:cs typeface="Arial" panose="020B0604020202020204" pitchFamily="34" charset="0"/>
              </a:rPr>
              <a:t>Production of metallic dust in toroidal devices – re-scoping to primarily deal with dust analyses</a:t>
            </a:r>
            <a:endParaRPr lang="fi-FI" sz="1600" b="1" dirty="0">
              <a:solidFill>
                <a:srgbClr val="0070C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Analyses</a:t>
            </a:r>
            <a:r>
              <a:rPr lang="fi-FI" sz="1400" dirty="0">
                <a:cs typeface="Arial" panose="020B0604020202020204" pitchFamily="34" charset="0"/>
              </a:rPr>
              <a:t> of AUG, WEST (</a:t>
            </a:r>
            <a:r>
              <a:rPr lang="fi-FI" sz="1400" dirty="0" err="1">
                <a:cs typeface="Arial" panose="020B0604020202020204" pitchFamily="34" charset="0"/>
              </a:rPr>
              <a:t>jointly</a:t>
            </a:r>
            <a:r>
              <a:rPr lang="fi-FI" sz="1400" dirty="0">
                <a:cs typeface="Arial" panose="020B0604020202020204" pitchFamily="34" charset="0"/>
              </a:rPr>
              <a:t> </a:t>
            </a:r>
            <a:r>
              <a:rPr lang="fi-FI" sz="1400" dirty="0" err="1">
                <a:cs typeface="Arial" panose="020B0604020202020204" pitchFamily="34" charset="0"/>
              </a:rPr>
              <a:t>with</a:t>
            </a:r>
            <a:r>
              <a:rPr lang="fi-FI" sz="1400" dirty="0">
                <a:cs typeface="Arial" panose="020B0604020202020204" pitchFamily="34" charset="0"/>
              </a:rPr>
              <a:t> WPSAE), and W7-X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following</a:t>
            </a:r>
            <a:r>
              <a:rPr lang="fi-FI" sz="1400" dirty="0">
                <a:cs typeface="Arial" panose="020B0604020202020204" pitchFamily="34" charset="0"/>
              </a:rPr>
              <a:t> </a:t>
            </a:r>
            <a:r>
              <a:rPr lang="fi-FI" sz="1400" dirty="0" err="1">
                <a:cs typeface="Arial" panose="020B0604020202020204" pitchFamily="34" charset="0"/>
              </a:rPr>
              <a:t>boronizations</a:t>
            </a:r>
            <a:endParaRPr lang="fi-FI" sz="1400" dirty="0">
              <a:cs typeface="Arial" panose="020B0604020202020204" pitchFamily="34" charset="0"/>
            </a:endParaRPr>
          </a:p>
          <a:p>
            <a:pPr marL="742950" lvl="1" indent="-285750">
              <a:lnSpc>
                <a:spcPct val="113000"/>
              </a:lnSpc>
              <a:buFont typeface="Wingdings" panose="05000000000000000000" pitchFamily="2" charset="2"/>
              <a:buChar char="ü"/>
            </a:pPr>
            <a:r>
              <a:rPr lang="fi-FI" sz="1400" dirty="0" err="1">
                <a:cs typeface="Arial" panose="020B0604020202020204" pitchFamily="34" charset="0"/>
              </a:rPr>
              <a:t>Continue</a:t>
            </a:r>
            <a:r>
              <a:rPr lang="fi-FI" sz="1400" dirty="0">
                <a:cs typeface="Arial" panose="020B0604020202020204" pitchFamily="34" charset="0"/>
              </a:rPr>
              <a:t> </a:t>
            </a:r>
            <a:r>
              <a:rPr lang="fi-FI" sz="1400" dirty="0" err="1">
                <a:cs typeface="Arial" panose="020B0604020202020204" pitchFamily="34" charset="0"/>
              </a:rPr>
              <a:t>studying</a:t>
            </a:r>
            <a:r>
              <a:rPr lang="fi-FI" sz="1400" dirty="0">
                <a:cs typeface="Arial" panose="020B0604020202020204" pitchFamily="34" charset="0"/>
              </a:rPr>
              <a:t>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physics</a:t>
            </a:r>
            <a:r>
              <a:rPr lang="fi-FI" sz="1400" dirty="0">
                <a:cs typeface="Arial" panose="020B0604020202020204" pitchFamily="34" charset="0"/>
              </a:rPr>
              <a:t> </a:t>
            </a:r>
            <a:r>
              <a:rPr lang="fi-FI" sz="1400" dirty="0" err="1">
                <a:cs typeface="Arial" panose="020B0604020202020204" pitchFamily="34" charset="0"/>
              </a:rPr>
              <a:t>basis</a:t>
            </a:r>
            <a:r>
              <a:rPr lang="fi-FI" sz="1400" dirty="0">
                <a:cs typeface="Arial" panose="020B0604020202020204" pitchFamily="34" charset="0"/>
              </a:rPr>
              <a:t> for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formation</a:t>
            </a:r>
            <a:r>
              <a:rPr lang="fi-FI" sz="1400" dirty="0">
                <a:cs typeface="Arial" panose="020B0604020202020204" pitchFamily="34" charset="0"/>
              </a:rPr>
              <a:t> of B and W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particles</a:t>
            </a:r>
            <a:r>
              <a:rPr lang="fi-FI" sz="1400" dirty="0">
                <a:cs typeface="Arial" panose="020B0604020202020204" pitchFamily="34" charset="0"/>
              </a:rPr>
              <a:t> and </a:t>
            </a:r>
            <a:r>
              <a:rPr lang="fi-FI" sz="1400" dirty="0" err="1">
                <a:cs typeface="Arial" panose="020B0604020202020204" pitchFamily="34" charset="0"/>
              </a:rPr>
              <a:t>their</a:t>
            </a:r>
            <a:r>
              <a:rPr lang="fi-FI" sz="1400" dirty="0">
                <a:cs typeface="Arial" panose="020B0604020202020204" pitchFamily="34" charset="0"/>
              </a:rPr>
              <a:t> </a:t>
            </a:r>
            <a:r>
              <a:rPr lang="fi-FI" sz="1400" dirty="0" err="1">
                <a:cs typeface="Arial" panose="020B0604020202020204" pitchFamily="34" charset="0"/>
              </a:rPr>
              <a:t>production</a:t>
            </a:r>
            <a:r>
              <a:rPr lang="fi-FI" sz="1400" dirty="0">
                <a:cs typeface="Arial" panose="020B0604020202020204" pitchFamily="34" charset="0"/>
              </a:rPr>
              <a:t> via </a:t>
            </a:r>
            <a:r>
              <a:rPr lang="fi-FI" sz="1400" dirty="0" err="1">
                <a:cs typeface="Arial" panose="020B0604020202020204" pitchFamily="34" charset="0"/>
              </a:rPr>
              <a:t>arcing</a:t>
            </a:r>
            <a:r>
              <a:rPr lang="fi-FI" sz="1400" dirty="0">
                <a:cs typeface="Arial" panose="020B0604020202020204" pitchFamily="34" charset="0"/>
              </a:rPr>
              <a:t>/</a:t>
            </a:r>
            <a:r>
              <a:rPr lang="fi-FI" sz="1400" dirty="0" err="1">
                <a:cs typeface="Arial" panose="020B0604020202020204" pitchFamily="34" charset="0"/>
              </a:rPr>
              <a:t>flaking</a:t>
            </a:r>
            <a:endParaRPr lang="fi-FI" sz="14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SP B.6: B deposition on </a:t>
            </a:r>
            <a:r>
              <a:rPr lang="fi-FI" sz="1600" b="1" dirty="0" err="1">
                <a:solidFill>
                  <a:srgbClr val="0070C0"/>
                </a:solidFill>
                <a:cs typeface="Arial" panose="020B0604020202020204" pitchFamily="34" charset="0"/>
              </a:rPr>
              <a:t>diagnostics</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mirrors</a:t>
            </a:r>
            <a:r>
              <a:rPr lang="fi-FI" sz="1600" b="1" dirty="0">
                <a:solidFill>
                  <a:srgbClr val="0070C0"/>
                </a:solidFill>
                <a:cs typeface="Arial" panose="020B0604020202020204" pitchFamily="34" charset="0"/>
              </a:rPr>
              <a:t> </a:t>
            </a:r>
            <a:endParaRPr lang="fi-FI" sz="1600" b="1" dirty="0">
              <a:solidFill>
                <a:srgbClr val="7030A0"/>
              </a:solidFill>
              <a:cs typeface="Arial" panose="020B0604020202020204" pitchFamily="34" charset="0"/>
            </a:endParaRPr>
          </a:p>
          <a:p>
            <a:pPr marL="742950" lvl="1" indent="-285750">
              <a:lnSpc>
                <a:spcPct val="113000"/>
              </a:lnSpc>
              <a:buFont typeface="Wingdings" panose="05000000000000000000" pitchFamily="2" charset="2"/>
              <a:buChar char="ü"/>
            </a:pPr>
            <a:r>
              <a:rPr lang="fi-FI" sz="1400" dirty="0">
                <a:cs typeface="Arial" panose="020B0604020202020204" pitchFamily="34" charset="0"/>
              </a:rPr>
              <a:t>Post-</a:t>
            </a:r>
            <a:r>
              <a:rPr lang="fi-FI" sz="1400" dirty="0" err="1">
                <a:cs typeface="Arial" panose="020B0604020202020204" pitchFamily="34" charset="0"/>
              </a:rPr>
              <a:t>exposure</a:t>
            </a:r>
            <a:r>
              <a:rPr lang="fi-FI" sz="1400" dirty="0">
                <a:cs typeface="Arial" panose="020B0604020202020204" pitchFamily="34" charset="0"/>
              </a:rPr>
              <a:t> </a:t>
            </a:r>
            <a:r>
              <a:rPr lang="fi-FI" sz="1400" dirty="0" err="1">
                <a:cs typeface="Arial" panose="020B0604020202020204" pitchFamily="34" charset="0"/>
              </a:rPr>
              <a:t>analyses</a:t>
            </a:r>
            <a:r>
              <a:rPr lang="fi-FI" sz="1400" dirty="0">
                <a:cs typeface="Arial" panose="020B0604020202020204" pitchFamily="34" charset="0"/>
              </a:rPr>
              <a:t> of </a:t>
            </a:r>
            <a:r>
              <a:rPr lang="fi-FI" sz="1400" dirty="0" err="1">
                <a:cs typeface="Arial" panose="020B0604020202020204" pitchFamily="34" charset="0"/>
              </a:rPr>
              <a:t>the</a:t>
            </a:r>
            <a:r>
              <a:rPr lang="fi-FI" sz="1400" dirty="0">
                <a:cs typeface="Arial" panose="020B0604020202020204" pitchFamily="34" charset="0"/>
              </a:rPr>
              <a:t> </a:t>
            </a:r>
            <a:r>
              <a:rPr lang="fi-FI" sz="1400" dirty="0" err="1">
                <a:cs typeface="Arial" panose="020B0604020202020204" pitchFamily="34" charset="0"/>
              </a:rPr>
              <a:t>mirrors</a:t>
            </a:r>
            <a:r>
              <a:rPr lang="fi-FI" sz="1400" dirty="0">
                <a:cs typeface="Arial" panose="020B0604020202020204" pitchFamily="34" charset="0"/>
              </a:rPr>
              <a:t> for </a:t>
            </a:r>
            <a:r>
              <a:rPr lang="fi-FI" sz="1400" dirty="0" err="1">
                <a:cs typeface="Arial" panose="020B0604020202020204" pitchFamily="34" charset="0"/>
              </a:rPr>
              <a:t>changes</a:t>
            </a:r>
            <a:r>
              <a:rPr lang="fi-FI" sz="1400" dirty="0">
                <a:cs typeface="Arial" panose="020B0604020202020204" pitchFamily="34" charset="0"/>
              </a:rPr>
              <a:t> in </a:t>
            </a:r>
            <a:r>
              <a:rPr lang="fi-FI" sz="1400" dirty="0" err="1">
                <a:cs typeface="Arial" panose="020B0604020202020204" pitchFamily="34" charset="0"/>
              </a:rPr>
              <a:t>their</a:t>
            </a:r>
            <a:r>
              <a:rPr lang="fi-FI" sz="1400" dirty="0">
                <a:cs typeface="Arial" panose="020B0604020202020204" pitchFamily="34" charset="0"/>
              </a:rPr>
              <a:t> </a:t>
            </a:r>
            <a:r>
              <a:rPr lang="fi-FI" sz="1400" dirty="0" err="1">
                <a:cs typeface="Arial" panose="020B0604020202020204" pitchFamily="34" charset="0"/>
              </a:rPr>
              <a:t>optical</a:t>
            </a:r>
            <a:r>
              <a:rPr lang="fi-FI" sz="1400" dirty="0">
                <a:cs typeface="Arial" panose="020B0604020202020204" pitchFamily="34" charset="0"/>
              </a:rPr>
              <a:t> </a:t>
            </a:r>
            <a:r>
              <a:rPr lang="fi-FI" sz="1400" dirty="0" err="1">
                <a:cs typeface="Arial" panose="020B0604020202020204" pitchFamily="34" charset="0"/>
              </a:rPr>
              <a:t>properties</a:t>
            </a:r>
            <a:r>
              <a:rPr lang="fi-FI" sz="1400" dirty="0">
                <a:cs typeface="Arial" panose="020B0604020202020204" pitchFamily="34" charset="0"/>
              </a:rPr>
              <a:t> (AUG, W7-X)</a:t>
            </a:r>
          </a:p>
        </p:txBody>
      </p:sp>
      <p:sp>
        <p:nvSpPr>
          <p:cNvPr id="7" name="Textfeld 4">
            <a:extLst>
              <a:ext uri="{FF2B5EF4-FFF2-40B4-BE49-F238E27FC236}">
                <a16:creationId xmlns:a16="http://schemas.microsoft.com/office/drawing/2014/main" id="{BC3E113C-35B0-856A-5C9D-89690DE58BFA}"/>
              </a:ext>
            </a:extLst>
          </p:cNvPr>
          <p:cNvSpPr txBox="1"/>
          <p:nvPr/>
        </p:nvSpPr>
        <p:spPr>
          <a:xfrm>
            <a:off x="44751" y="5827412"/>
            <a:ext cx="11896237" cy="633379"/>
          </a:xfrm>
          <a:prstGeom prst="rect">
            <a:avLst/>
          </a:prstGeom>
          <a:noFill/>
          <a:ln w="12700">
            <a:noFill/>
          </a:ln>
        </p:spPr>
        <p:txBody>
          <a:bodyPr wrap="square" rtlCol="0">
            <a:spAutoFit/>
          </a:bodyPr>
          <a:lstStyle/>
          <a:p>
            <a:pPr marL="285750" indent="-285750">
              <a:lnSpc>
                <a:spcPct val="113000"/>
              </a:lnSpc>
              <a:spcBef>
                <a:spcPts val="600"/>
              </a:spcBef>
              <a:buFont typeface="Wingdings" panose="05000000000000000000" pitchFamily="2" charset="2"/>
              <a:buChar char="§"/>
            </a:pPr>
            <a:r>
              <a:rPr lang="fi-FI" sz="1600" b="1" dirty="0">
                <a:solidFill>
                  <a:srgbClr val="FF0000"/>
                </a:solidFill>
                <a:cs typeface="Arial" panose="020B0604020202020204" pitchFamily="34" charset="0"/>
              </a:rPr>
              <a:t>No </a:t>
            </a:r>
            <a:r>
              <a:rPr lang="fi-FI" sz="1600" b="1" dirty="0" err="1">
                <a:solidFill>
                  <a:srgbClr val="FF0000"/>
                </a:solidFill>
                <a:cs typeface="Arial" panose="020B0604020202020204" pitchFamily="34" charset="0"/>
              </a:rPr>
              <a:t>big</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changes</a:t>
            </a:r>
            <a:r>
              <a:rPr lang="fi-FI" sz="1600" b="1" dirty="0">
                <a:solidFill>
                  <a:srgbClr val="FF0000"/>
                </a:solidFill>
                <a:cs typeface="Arial" panose="020B0604020202020204" pitchFamily="34" charset="0"/>
              </a:rPr>
              <a:t> </a:t>
            </a:r>
            <a:r>
              <a:rPr lang="fi-FI" sz="1600" dirty="0">
                <a:cs typeface="Arial" panose="020B0604020202020204" pitchFamily="34" charset="0"/>
              </a:rPr>
              <a:t>to </a:t>
            </a:r>
            <a:r>
              <a:rPr lang="fi-FI" sz="1600" dirty="0" err="1">
                <a:cs typeface="Arial" panose="020B0604020202020204" pitchFamily="34" charset="0"/>
              </a:rPr>
              <a:t>the</a:t>
            </a:r>
            <a:r>
              <a:rPr lang="fi-FI" sz="1600" dirty="0">
                <a:cs typeface="Arial" panose="020B0604020202020204" pitchFamily="34" charset="0"/>
              </a:rPr>
              <a:t> PM </a:t>
            </a:r>
            <a:r>
              <a:rPr lang="fi-FI" sz="1600" dirty="0" err="1">
                <a:cs typeface="Arial" panose="020B0604020202020204" pitchFamily="34" charset="0"/>
              </a:rPr>
              <a:t>levels</a:t>
            </a:r>
            <a:r>
              <a:rPr lang="fi-FI" sz="1600" dirty="0">
                <a:cs typeface="Arial" panose="020B0604020202020204" pitchFamily="34" charset="0"/>
              </a:rPr>
              <a:t> (=</a:t>
            </a:r>
            <a:r>
              <a:rPr lang="fi-FI" sz="1600" dirty="0" err="1">
                <a:cs typeface="Arial" panose="020B0604020202020204" pitchFamily="34" charset="0"/>
              </a:rPr>
              <a:t>envelope</a:t>
            </a:r>
            <a:r>
              <a:rPr lang="fi-FI" sz="1600" dirty="0">
                <a:cs typeface="Arial" panose="020B0604020202020204" pitchFamily="34" charset="0"/>
              </a:rPr>
              <a:t> </a:t>
            </a:r>
            <a:r>
              <a:rPr lang="fi-FI" sz="1600" dirty="0" err="1">
                <a:cs typeface="Arial" panose="020B0604020202020204" pitchFamily="34" charset="0"/>
              </a:rPr>
              <a:t>integrated</a:t>
            </a:r>
            <a:r>
              <a:rPr lang="fi-FI" sz="1600" dirty="0">
                <a:cs typeface="Arial" panose="020B0604020202020204" pitchFamily="34" charset="0"/>
              </a:rPr>
              <a:t> </a:t>
            </a:r>
            <a:r>
              <a:rPr lang="fi-FI" sz="1600" dirty="0" err="1">
                <a:cs typeface="Arial" panose="020B0604020202020204" pitchFamily="34" charset="0"/>
              </a:rPr>
              <a:t>over</a:t>
            </a:r>
            <a:r>
              <a:rPr lang="fi-FI" sz="1600" dirty="0">
                <a:cs typeface="Arial" panose="020B0604020202020204" pitchFamily="34" charset="0"/>
              </a:rPr>
              <a:t> </a:t>
            </a:r>
            <a:r>
              <a:rPr lang="fi-FI" sz="1600" dirty="0" err="1">
                <a:cs typeface="Arial" panose="020B0604020202020204" pitchFamily="34" charset="0"/>
              </a:rPr>
              <a:t>all</a:t>
            </a:r>
            <a:r>
              <a:rPr lang="fi-FI" sz="1600" dirty="0">
                <a:cs typeface="Arial" panose="020B0604020202020204" pitchFamily="34" charset="0"/>
              </a:rPr>
              <a:t> SP </a:t>
            </a:r>
            <a:r>
              <a:rPr lang="fi-FI" sz="1600" dirty="0" err="1">
                <a:cs typeface="Arial" panose="020B0604020202020204" pitchFamily="34" charset="0"/>
              </a:rPr>
              <a:t>B.x</a:t>
            </a:r>
            <a:r>
              <a:rPr lang="fi-FI" sz="1600" dirty="0">
                <a:cs typeface="Arial" panose="020B0604020202020204" pitchFamily="34" charset="0"/>
              </a:rPr>
              <a:t>) </a:t>
            </a:r>
            <a:r>
              <a:rPr lang="fi-FI" sz="1600" dirty="0" err="1">
                <a:cs typeface="Arial" panose="020B0604020202020204" pitchFamily="34" charset="0"/>
              </a:rPr>
              <a:t>compared</a:t>
            </a:r>
            <a:r>
              <a:rPr lang="fi-FI" sz="1600" dirty="0">
                <a:cs typeface="Arial" panose="020B0604020202020204" pitchFamily="34" charset="0"/>
              </a:rPr>
              <a:t> to </a:t>
            </a:r>
            <a:r>
              <a:rPr lang="fi-FI" sz="1600" dirty="0" err="1">
                <a:cs typeface="Arial" panose="020B0604020202020204" pitchFamily="34" charset="0"/>
              </a:rPr>
              <a:t>the</a:t>
            </a:r>
            <a:r>
              <a:rPr lang="fi-FI" sz="1600" dirty="0">
                <a:cs typeface="Arial" panose="020B0604020202020204" pitchFamily="34" charset="0"/>
              </a:rPr>
              <a:t> </a:t>
            </a:r>
            <a:r>
              <a:rPr lang="fi-FI" sz="1600" dirty="0" err="1">
                <a:cs typeface="Arial" panose="020B0604020202020204" pitchFamily="34" charset="0"/>
              </a:rPr>
              <a:t>situation</a:t>
            </a:r>
            <a:r>
              <a:rPr lang="fi-FI" sz="1600" dirty="0">
                <a:cs typeface="Arial" panose="020B0604020202020204" pitchFamily="34" charset="0"/>
              </a:rPr>
              <a:t> in 2024 </a:t>
            </a:r>
            <a:r>
              <a:rPr lang="fi-FI" sz="1600" dirty="0" err="1">
                <a:cs typeface="Arial" panose="020B0604020202020204" pitchFamily="34" charset="0"/>
              </a:rPr>
              <a:t>while</a:t>
            </a:r>
            <a:r>
              <a:rPr lang="fi-FI" sz="1600" dirty="0">
                <a:cs typeface="Arial" panose="020B0604020202020204" pitchFamily="34" charset="0"/>
              </a:rPr>
              <a:t> </a:t>
            </a:r>
            <a:r>
              <a:rPr lang="fi-FI" sz="1600" dirty="0" err="1">
                <a:cs typeface="Arial" panose="020B0604020202020204" pitchFamily="34" charset="0"/>
              </a:rPr>
              <a:t>resources</a:t>
            </a:r>
            <a:r>
              <a:rPr lang="fi-FI" sz="1600" dirty="0">
                <a:cs typeface="Arial" panose="020B0604020202020204" pitchFamily="34" charset="0"/>
              </a:rPr>
              <a:t> </a:t>
            </a:r>
            <a:r>
              <a:rPr lang="fi-FI" sz="1600" dirty="0" err="1">
                <a:cs typeface="Arial" panose="020B0604020202020204" pitchFamily="34" charset="0"/>
              </a:rPr>
              <a:t>may</a:t>
            </a:r>
            <a:r>
              <a:rPr lang="fi-FI" sz="1600" dirty="0">
                <a:cs typeface="Arial" panose="020B0604020202020204" pitchFamily="34" charset="0"/>
              </a:rPr>
              <a:t> </a:t>
            </a:r>
            <a:r>
              <a:rPr lang="fi-FI" sz="1600" dirty="0" err="1">
                <a:cs typeface="Arial" panose="020B0604020202020204" pitchFamily="34" charset="0"/>
              </a:rPr>
              <a:t>have</a:t>
            </a:r>
            <a:r>
              <a:rPr lang="fi-FI" sz="1600" dirty="0">
                <a:cs typeface="Arial" panose="020B0604020202020204" pitchFamily="34" charset="0"/>
              </a:rPr>
              <a:t> </a:t>
            </a:r>
            <a:r>
              <a:rPr lang="fi-FI" sz="1600" dirty="0" err="1">
                <a:cs typeface="Arial" panose="020B0604020202020204" pitchFamily="34" charset="0"/>
              </a:rPr>
              <a:t>been</a:t>
            </a:r>
            <a:r>
              <a:rPr lang="fi-FI" sz="1600" dirty="0">
                <a:cs typeface="Arial" panose="020B0604020202020204" pitchFamily="34" charset="0"/>
              </a:rPr>
              <a:t> </a:t>
            </a:r>
            <a:r>
              <a:rPr lang="fi-FI" sz="1600" dirty="0" err="1">
                <a:cs typeface="Arial" panose="020B0604020202020204" pitchFamily="34" charset="0"/>
              </a:rPr>
              <a:t>re-distributed</a:t>
            </a:r>
            <a:r>
              <a:rPr lang="fi-FI" sz="1600" dirty="0">
                <a:cs typeface="Arial" panose="020B0604020202020204" pitchFamily="34" charset="0"/>
              </a:rPr>
              <a:t> </a:t>
            </a:r>
            <a:r>
              <a:rPr lang="fi-FI" sz="1600" dirty="0" err="1">
                <a:cs typeface="Arial" panose="020B0604020202020204" pitchFamily="34" charset="0"/>
              </a:rPr>
              <a:t>between</a:t>
            </a:r>
            <a:r>
              <a:rPr lang="fi-FI" sz="1600" dirty="0">
                <a:cs typeface="Arial" panose="020B0604020202020204" pitchFamily="34" charset="0"/>
              </a:rPr>
              <a:t> </a:t>
            </a:r>
            <a:r>
              <a:rPr lang="fi-FI" sz="1600" dirty="0" err="1">
                <a:cs typeface="Arial" panose="020B0604020202020204" pitchFamily="34" charset="0"/>
              </a:rPr>
              <a:t>the</a:t>
            </a:r>
            <a:r>
              <a:rPr lang="fi-FI" sz="1600" dirty="0">
                <a:cs typeface="Arial" panose="020B0604020202020204" pitchFamily="34" charset="0"/>
              </a:rPr>
              <a:t> </a:t>
            </a:r>
            <a:r>
              <a:rPr lang="fi-FI" sz="1600" dirty="0" err="1">
                <a:cs typeface="Arial" panose="020B0604020202020204" pitchFamily="34" charset="0"/>
              </a:rPr>
              <a:t>various</a:t>
            </a:r>
            <a:r>
              <a:rPr lang="fi-FI" sz="1600" dirty="0">
                <a:cs typeface="Arial" panose="020B0604020202020204" pitchFamily="34" charset="0"/>
              </a:rPr>
              <a:t> SP </a:t>
            </a:r>
            <a:r>
              <a:rPr lang="fi-FI" sz="1600" dirty="0" err="1">
                <a:cs typeface="Arial" panose="020B0604020202020204" pitchFamily="34" charset="0"/>
              </a:rPr>
              <a:t>B.x</a:t>
            </a:r>
            <a:endParaRPr lang="fi-FI" sz="1600" dirty="0">
              <a:cs typeface="Arial" panose="020B0604020202020204" pitchFamily="34" charset="0"/>
            </a:endParaRPr>
          </a:p>
        </p:txBody>
      </p:sp>
    </p:spTree>
    <p:extLst>
      <p:ext uri="{BB962C8B-B14F-4D97-AF65-F5344CB8AC3E}">
        <p14:creationId xmlns:p14="http://schemas.microsoft.com/office/powerpoint/2010/main" val="1534921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9FCAAA-C5CD-E18F-EA15-A7B0B57B77B3}"/>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2EFBD675-3326-F8D3-E375-BE5B4250CAE0}"/>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20</a:t>
            </a:fld>
            <a:endParaRPr lang="en-GB">
              <a:solidFill>
                <a:prstClr val="white"/>
              </a:solidFill>
            </a:endParaRPr>
          </a:p>
        </p:txBody>
      </p:sp>
      <p:pic>
        <p:nvPicPr>
          <p:cNvPr id="1026" name="Picture 2">
            <a:extLst>
              <a:ext uri="{FF2B5EF4-FFF2-40B4-BE49-F238E27FC236}">
                <a16:creationId xmlns:a16="http://schemas.microsoft.com/office/drawing/2014/main" id="{E08E0FB7-51A0-4EEB-BCD3-82D71A355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957" y="768262"/>
            <a:ext cx="3840705" cy="2715151"/>
          </a:xfrm>
          <a:prstGeom prst="rect">
            <a:avLst/>
          </a:prstGeom>
          <a:noFill/>
          <a:extLst>
            <a:ext uri="{909E8E84-426E-40DD-AFC4-6F175D3DCCD1}">
              <a14:hiddenFill xmlns:a14="http://schemas.microsoft.com/office/drawing/2010/main">
                <a:solidFill>
                  <a:srgbClr val="FFFFFF"/>
                </a:solidFill>
              </a14:hiddenFill>
            </a:ext>
          </a:extLst>
        </p:spPr>
      </p:pic>
      <p:sp>
        <p:nvSpPr>
          <p:cNvPr id="5" name="Titre 1">
            <a:extLst>
              <a:ext uri="{FF2B5EF4-FFF2-40B4-BE49-F238E27FC236}">
                <a16:creationId xmlns:a16="http://schemas.microsoft.com/office/drawing/2014/main" id="{4A299544-5608-D17D-5784-BFF34548E44A}"/>
              </a:ext>
            </a:extLst>
          </p:cNvPr>
          <p:cNvSpPr>
            <a:spLocks noGrp="1"/>
          </p:cNvSpPr>
          <p:nvPr>
            <p:ph type="title"/>
          </p:nvPr>
        </p:nvSpPr>
        <p:spPr>
          <a:xfrm>
            <a:off x="983432" y="192515"/>
            <a:ext cx="9857288" cy="457200"/>
          </a:xfrm>
        </p:spPr>
        <p:txBody>
          <a:bodyPr/>
          <a:lstStyle/>
          <a:p>
            <a:r>
              <a:rPr lang="fr-FR" dirty="0"/>
              <a:t>New TOF-SIMS system at VTT </a:t>
            </a:r>
            <a:r>
              <a:rPr lang="fr-FR" dirty="0" err="1"/>
              <a:t>being</a:t>
            </a:r>
            <a:r>
              <a:rPr lang="fr-FR" dirty="0"/>
              <a:t> </a:t>
            </a:r>
            <a:r>
              <a:rPr lang="fr-FR" dirty="0" err="1"/>
              <a:t>commissioned</a:t>
            </a:r>
            <a:endParaRPr lang="fr-FR" dirty="0"/>
          </a:p>
        </p:txBody>
      </p:sp>
      <p:sp>
        <p:nvSpPr>
          <p:cNvPr id="7" name="TextBox 21">
            <a:extLst>
              <a:ext uri="{FF2B5EF4-FFF2-40B4-BE49-F238E27FC236}">
                <a16:creationId xmlns:a16="http://schemas.microsoft.com/office/drawing/2014/main" id="{893588A0-066A-59B0-B6BF-A2761516AF9C}"/>
              </a:ext>
            </a:extLst>
          </p:cNvPr>
          <p:cNvSpPr txBox="1"/>
          <p:nvPr/>
        </p:nvSpPr>
        <p:spPr>
          <a:xfrm>
            <a:off x="189561" y="3588952"/>
            <a:ext cx="3013590" cy="446276"/>
          </a:xfrm>
          <a:prstGeom prst="rect">
            <a:avLst/>
          </a:prstGeom>
          <a:noFill/>
          <a:ln>
            <a:noFill/>
          </a:ln>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ts val="600"/>
              </a:spcBef>
              <a:spcAft>
                <a:spcPts val="600"/>
              </a:spcAft>
            </a:pPr>
            <a:r>
              <a:rPr lang="fi-FI" sz="2200" b="1" dirty="0">
                <a:solidFill>
                  <a:srgbClr val="0070C0"/>
                </a:solidFill>
                <a:latin typeface="+mn-lt"/>
              </a:rPr>
              <a:t>1. </a:t>
            </a:r>
            <a:r>
              <a:rPr lang="fi-FI" sz="2200" b="1" dirty="0" err="1">
                <a:solidFill>
                  <a:srgbClr val="0070C0"/>
                </a:solidFill>
                <a:latin typeface="+mn-lt"/>
              </a:rPr>
              <a:t>Lateral</a:t>
            </a:r>
            <a:r>
              <a:rPr lang="fi-FI" sz="2200" b="1" dirty="0">
                <a:solidFill>
                  <a:srgbClr val="0070C0"/>
                </a:solidFill>
                <a:latin typeface="+mn-lt"/>
              </a:rPr>
              <a:t> </a:t>
            </a:r>
            <a:r>
              <a:rPr lang="fi-FI" sz="2200" b="1" dirty="0" err="1">
                <a:solidFill>
                  <a:srgbClr val="0070C0"/>
                </a:solidFill>
                <a:latin typeface="+mn-lt"/>
              </a:rPr>
              <a:t>resolution</a:t>
            </a:r>
            <a:endParaRPr lang="fi-FI" sz="2200" b="1" dirty="0">
              <a:solidFill>
                <a:srgbClr val="0070C0"/>
              </a:solidFill>
              <a:latin typeface="+mn-lt"/>
            </a:endParaRPr>
          </a:p>
        </p:txBody>
      </p:sp>
      <p:sp>
        <p:nvSpPr>
          <p:cNvPr id="8" name="TextBox 22">
            <a:extLst>
              <a:ext uri="{FF2B5EF4-FFF2-40B4-BE49-F238E27FC236}">
                <a16:creationId xmlns:a16="http://schemas.microsoft.com/office/drawing/2014/main" id="{7B4C4C95-82EF-FF00-1A9B-B5C4BCBC89DA}"/>
              </a:ext>
            </a:extLst>
          </p:cNvPr>
          <p:cNvSpPr txBox="1"/>
          <p:nvPr/>
        </p:nvSpPr>
        <p:spPr>
          <a:xfrm>
            <a:off x="4505339" y="876123"/>
            <a:ext cx="2952237" cy="430887"/>
          </a:xfrm>
          <a:prstGeom prst="rect">
            <a:avLst/>
          </a:prstGeom>
          <a:noFill/>
          <a:ln>
            <a:noFill/>
          </a:ln>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ts val="600"/>
              </a:spcBef>
              <a:spcAft>
                <a:spcPts val="600"/>
              </a:spcAft>
            </a:pPr>
            <a:r>
              <a:rPr lang="fi-FI" sz="2200" b="1" dirty="0">
                <a:solidFill>
                  <a:srgbClr val="0070C0"/>
                </a:solidFill>
                <a:latin typeface="+mn-lt"/>
              </a:rPr>
              <a:t>2</a:t>
            </a:r>
            <a:r>
              <a:rPr lang="fi-FI" sz="2200" dirty="0">
                <a:solidFill>
                  <a:srgbClr val="0070C0"/>
                </a:solidFill>
                <a:latin typeface="+mn-lt"/>
              </a:rPr>
              <a:t>. </a:t>
            </a:r>
            <a:r>
              <a:rPr lang="fi-FI" sz="2200" b="1" dirty="0">
                <a:solidFill>
                  <a:srgbClr val="0070C0"/>
                </a:solidFill>
                <a:latin typeface="+mn-lt"/>
              </a:rPr>
              <a:t>3D </a:t>
            </a:r>
            <a:r>
              <a:rPr lang="fi-FI" sz="2200" b="1" dirty="0" err="1">
                <a:solidFill>
                  <a:srgbClr val="0070C0"/>
                </a:solidFill>
                <a:latin typeface="+mn-lt"/>
              </a:rPr>
              <a:t>analysis</a:t>
            </a:r>
            <a:endParaRPr lang="fi-FI" sz="2200" b="1" dirty="0">
              <a:solidFill>
                <a:srgbClr val="0070C0"/>
              </a:solidFill>
              <a:latin typeface="+mn-lt"/>
            </a:endParaRPr>
          </a:p>
        </p:txBody>
      </p:sp>
      <p:sp>
        <p:nvSpPr>
          <p:cNvPr id="9" name="TextBox 23">
            <a:extLst>
              <a:ext uri="{FF2B5EF4-FFF2-40B4-BE49-F238E27FC236}">
                <a16:creationId xmlns:a16="http://schemas.microsoft.com/office/drawing/2014/main" id="{5DD52BEB-328A-4EFB-BAE8-6809704B3F20}"/>
              </a:ext>
            </a:extLst>
          </p:cNvPr>
          <p:cNvSpPr txBox="1"/>
          <p:nvPr/>
        </p:nvSpPr>
        <p:spPr>
          <a:xfrm>
            <a:off x="8702323" y="844229"/>
            <a:ext cx="3384466" cy="446276"/>
          </a:xfrm>
          <a:prstGeom prst="rect">
            <a:avLst/>
          </a:prstGeom>
          <a:noFill/>
          <a:ln>
            <a:noFill/>
          </a:ln>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spcBef>
                <a:spcPts val="600"/>
              </a:spcBef>
              <a:spcAft>
                <a:spcPts val="600"/>
              </a:spcAft>
            </a:pPr>
            <a:r>
              <a:rPr lang="fi-FI" sz="2200" b="1" dirty="0">
                <a:solidFill>
                  <a:srgbClr val="0070C0"/>
                </a:solidFill>
                <a:latin typeface="+mn-lt"/>
              </a:rPr>
              <a:t>3. </a:t>
            </a:r>
            <a:r>
              <a:rPr lang="fi-FI" sz="2200" b="1" dirty="0" err="1">
                <a:solidFill>
                  <a:srgbClr val="0070C0"/>
                </a:solidFill>
                <a:latin typeface="+mn-lt"/>
              </a:rPr>
              <a:t>Chemical</a:t>
            </a:r>
            <a:r>
              <a:rPr lang="fi-FI" sz="2200" b="1" dirty="0">
                <a:solidFill>
                  <a:srgbClr val="0070C0"/>
                </a:solidFill>
                <a:latin typeface="+mn-lt"/>
              </a:rPr>
              <a:t> </a:t>
            </a:r>
            <a:r>
              <a:rPr lang="fi-FI" sz="2200" b="1" dirty="0" err="1">
                <a:solidFill>
                  <a:srgbClr val="0070C0"/>
                </a:solidFill>
                <a:latin typeface="+mn-lt"/>
              </a:rPr>
              <a:t>information</a:t>
            </a:r>
            <a:endParaRPr lang="fi-FI" sz="2200" b="1" dirty="0">
              <a:solidFill>
                <a:srgbClr val="0070C0"/>
              </a:solidFill>
              <a:latin typeface="+mn-lt"/>
            </a:endParaRPr>
          </a:p>
        </p:txBody>
      </p:sp>
      <p:pic>
        <p:nvPicPr>
          <p:cNvPr id="28" name="Picture 27">
            <a:extLst>
              <a:ext uri="{FF2B5EF4-FFF2-40B4-BE49-F238E27FC236}">
                <a16:creationId xmlns:a16="http://schemas.microsoft.com/office/drawing/2014/main" id="{F47D4BE7-F765-FADA-9661-DD271B579B8F}"/>
              </a:ext>
            </a:extLst>
          </p:cNvPr>
          <p:cNvPicPr>
            <a:picLocks noChangeAspect="1"/>
          </p:cNvPicPr>
          <p:nvPr/>
        </p:nvPicPr>
        <p:blipFill rotWithShape="1">
          <a:blip r:embed="rId3">
            <a:extLst>
              <a:ext uri="{28A0092B-C50C-407E-A947-70E740481C1C}">
                <a14:useLocalDpi xmlns:a14="http://schemas.microsoft.com/office/drawing/2010/main" val="0"/>
              </a:ext>
            </a:extLst>
          </a:blip>
          <a:srcRect t="1" b="16184"/>
          <a:stretch/>
        </p:blipFill>
        <p:spPr>
          <a:xfrm>
            <a:off x="357097" y="4085001"/>
            <a:ext cx="2508885" cy="2315589"/>
          </a:xfrm>
          <a:prstGeom prst="rect">
            <a:avLst/>
          </a:prstGeom>
        </p:spPr>
      </p:pic>
      <p:sp>
        <p:nvSpPr>
          <p:cNvPr id="29" name="TextBox 12">
            <a:extLst>
              <a:ext uri="{FF2B5EF4-FFF2-40B4-BE49-F238E27FC236}">
                <a16:creationId xmlns:a16="http://schemas.microsoft.com/office/drawing/2014/main" id="{936F6320-1B28-F38B-15EA-05031F461741}"/>
              </a:ext>
            </a:extLst>
          </p:cNvPr>
          <p:cNvSpPr txBox="1"/>
          <p:nvPr/>
        </p:nvSpPr>
        <p:spPr>
          <a:xfrm>
            <a:off x="2893216" y="4173157"/>
            <a:ext cx="644728" cy="307777"/>
          </a:xfrm>
          <a:prstGeom prst="rect">
            <a:avLst/>
          </a:prstGeom>
          <a:noFill/>
        </p:spPr>
        <p:txBody>
          <a:bodyPr wrap="none" rtlCol="0">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fi-FI" sz="1400" dirty="0">
                <a:solidFill>
                  <a:srgbClr val="0070C0"/>
                </a:solidFill>
                <a:latin typeface="+mn-lt"/>
              </a:rPr>
              <a:t>50 nm</a:t>
            </a:r>
          </a:p>
        </p:txBody>
      </p:sp>
      <p:cxnSp>
        <p:nvCxnSpPr>
          <p:cNvPr id="30" name="Straight Arrow Connector 29">
            <a:extLst>
              <a:ext uri="{FF2B5EF4-FFF2-40B4-BE49-F238E27FC236}">
                <a16:creationId xmlns:a16="http://schemas.microsoft.com/office/drawing/2014/main" id="{5CC8A138-77CE-0329-AF4A-572F9027D36F}"/>
              </a:ext>
            </a:extLst>
          </p:cNvPr>
          <p:cNvCxnSpPr/>
          <p:nvPr/>
        </p:nvCxnSpPr>
        <p:spPr>
          <a:xfrm flipH="1">
            <a:off x="2677192" y="4326867"/>
            <a:ext cx="288032" cy="0"/>
          </a:xfrm>
          <a:prstGeom prst="straightConnector1">
            <a:avLst/>
          </a:prstGeom>
          <a:ln>
            <a:solidFill>
              <a:srgbClr val="0070C0"/>
            </a:solidFill>
            <a:tailEnd type="triangle"/>
          </a:ln>
        </p:spPr>
        <p:style>
          <a:lnRef idx="1">
            <a:schemeClr val="dk1"/>
          </a:lnRef>
          <a:fillRef idx="0">
            <a:schemeClr val="dk1"/>
          </a:fillRef>
          <a:effectRef idx="0">
            <a:schemeClr val="dk1"/>
          </a:effectRef>
          <a:fontRef idx="minor">
            <a:schemeClr val="tx1"/>
          </a:fontRef>
        </p:style>
      </p:cxnSp>
      <p:sp>
        <p:nvSpPr>
          <p:cNvPr id="31" name="TextBox 16">
            <a:extLst>
              <a:ext uri="{FF2B5EF4-FFF2-40B4-BE49-F238E27FC236}">
                <a16:creationId xmlns:a16="http://schemas.microsoft.com/office/drawing/2014/main" id="{ADBDAC0F-08D7-2178-73DC-6370EF438472}"/>
              </a:ext>
            </a:extLst>
          </p:cNvPr>
          <p:cNvSpPr txBox="1"/>
          <p:nvPr/>
        </p:nvSpPr>
        <p:spPr>
          <a:xfrm>
            <a:off x="2898136" y="4433170"/>
            <a:ext cx="736099" cy="307777"/>
          </a:xfrm>
          <a:prstGeom prst="rect">
            <a:avLst/>
          </a:prstGeom>
          <a:noFill/>
        </p:spPr>
        <p:txBody>
          <a:bodyPr wrap="none" rtlCol="0">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fi-FI" sz="1400" dirty="0">
                <a:solidFill>
                  <a:srgbClr val="0070C0"/>
                </a:solidFill>
                <a:latin typeface="+mn-lt"/>
              </a:rPr>
              <a:t>100 nm</a:t>
            </a:r>
          </a:p>
        </p:txBody>
      </p:sp>
      <p:cxnSp>
        <p:nvCxnSpPr>
          <p:cNvPr id="32" name="Straight Arrow Connector 31">
            <a:extLst>
              <a:ext uri="{FF2B5EF4-FFF2-40B4-BE49-F238E27FC236}">
                <a16:creationId xmlns:a16="http://schemas.microsoft.com/office/drawing/2014/main" id="{E3AB92A7-8677-657F-D10C-A2CE387FF5A2}"/>
              </a:ext>
            </a:extLst>
          </p:cNvPr>
          <p:cNvCxnSpPr/>
          <p:nvPr/>
        </p:nvCxnSpPr>
        <p:spPr>
          <a:xfrm flipH="1">
            <a:off x="2682112" y="4586880"/>
            <a:ext cx="288032" cy="0"/>
          </a:xfrm>
          <a:prstGeom prst="straightConnector1">
            <a:avLst/>
          </a:prstGeom>
          <a:ln>
            <a:solidFill>
              <a:srgbClr val="0070C0"/>
            </a:solidFill>
            <a:tailEnd type="triangle"/>
          </a:ln>
        </p:spPr>
        <p:style>
          <a:lnRef idx="1">
            <a:schemeClr val="dk1"/>
          </a:lnRef>
          <a:fillRef idx="0">
            <a:schemeClr val="dk1"/>
          </a:fillRef>
          <a:effectRef idx="0">
            <a:schemeClr val="dk1"/>
          </a:effectRef>
          <a:fontRef idx="minor">
            <a:schemeClr val="tx1"/>
          </a:fontRef>
        </p:style>
      </p:cxnSp>
      <p:sp>
        <p:nvSpPr>
          <p:cNvPr id="33" name="TextBox 18">
            <a:extLst>
              <a:ext uri="{FF2B5EF4-FFF2-40B4-BE49-F238E27FC236}">
                <a16:creationId xmlns:a16="http://schemas.microsoft.com/office/drawing/2014/main" id="{BB7E17C6-D760-508C-37BA-E0C85B58ACE0}"/>
              </a:ext>
            </a:extLst>
          </p:cNvPr>
          <p:cNvSpPr txBox="1"/>
          <p:nvPr/>
        </p:nvSpPr>
        <p:spPr>
          <a:xfrm>
            <a:off x="2893216" y="5090200"/>
            <a:ext cx="644728" cy="307777"/>
          </a:xfrm>
          <a:prstGeom prst="rect">
            <a:avLst/>
          </a:prstGeom>
          <a:noFill/>
        </p:spPr>
        <p:txBody>
          <a:bodyPr wrap="none" rtlCol="0">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fi-FI" sz="1400" dirty="0">
                <a:solidFill>
                  <a:srgbClr val="0070C0"/>
                </a:solidFill>
                <a:latin typeface="+mn-lt"/>
              </a:rPr>
              <a:t>20 nm</a:t>
            </a:r>
          </a:p>
        </p:txBody>
      </p:sp>
      <p:cxnSp>
        <p:nvCxnSpPr>
          <p:cNvPr id="34" name="Straight Arrow Connector 33">
            <a:extLst>
              <a:ext uri="{FF2B5EF4-FFF2-40B4-BE49-F238E27FC236}">
                <a16:creationId xmlns:a16="http://schemas.microsoft.com/office/drawing/2014/main" id="{86AEF7F1-1FE3-2153-F1C1-5ABAF5606E2F}"/>
              </a:ext>
            </a:extLst>
          </p:cNvPr>
          <p:cNvCxnSpPr/>
          <p:nvPr/>
        </p:nvCxnSpPr>
        <p:spPr>
          <a:xfrm flipH="1">
            <a:off x="2677192" y="5243910"/>
            <a:ext cx="288032" cy="0"/>
          </a:xfrm>
          <a:prstGeom prst="straightConnector1">
            <a:avLst/>
          </a:prstGeom>
          <a:ln>
            <a:solidFill>
              <a:srgbClr val="0070C0"/>
            </a:solidFill>
            <a:tailEnd type="triangle"/>
          </a:ln>
        </p:spPr>
        <p:style>
          <a:lnRef idx="1">
            <a:schemeClr val="dk1"/>
          </a:lnRef>
          <a:fillRef idx="0">
            <a:schemeClr val="dk1"/>
          </a:fillRef>
          <a:effectRef idx="0">
            <a:schemeClr val="dk1"/>
          </a:effectRef>
          <a:fontRef idx="minor">
            <a:schemeClr val="tx1"/>
          </a:fontRef>
        </p:style>
      </p:cxnSp>
      <p:sp>
        <p:nvSpPr>
          <p:cNvPr id="36" name="TextBox 20">
            <a:extLst>
              <a:ext uri="{FF2B5EF4-FFF2-40B4-BE49-F238E27FC236}">
                <a16:creationId xmlns:a16="http://schemas.microsoft.com/office/drawing/2014/main" id="{261DEB98-C0D1-D55B-31B5-F2E7BF835F3C}"/>
              </a:ext>
            </a:extLst>
          </p:cNvPr>
          <p:cNvSpPr txBox="1"/>
          <p:nvPr/>
        </p:nvSpPr>
        <p:spPr>
          <a:xfrm>
            <a:off x="2714499" y="6022765"/>
            <a:ext cx="2669898" cy="338554"/>
          </a:xfrm>
          <a:prstGeom prst="rect">
            <a:avLst/>
          </a:prstGeom>
          <a:noFill/>
        </p:spPr>
        <p:txBody>
          <a:bodyPr wrap="none" rtlCol="0">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fi-FI" sz="1600" dirty="0" err="1">
                <a:solidFill>
                  <a:srgbClr val="0070C0"/>
                </a:solidFill>
                <a:latin typeface="+mn-lt"/>
              </a:rPr>
              <a:t>Al</a:t>
            </a:r>
            <a:r>
              <a:rPr lang="fi-FI" sz="1600" dirty="0">
                <a:solidFill>
                  <a:srgbClr val="0070C0"/>
                </a:solidFill>
                <a:latin typeface="+mn-lt"/>
              </a:rPr>
              <a:t> </a:t>
            </a:r>
            <a:r>
              <a:rPr lang="fi-FI" sz="1600" dirty="0" err="1">
                <a:solidFill>
                  <a:srgbClr val="0070C0"/>
                </a:solidFill>
                <a:latin typeface="+mn-lt"/>
              </a:rPr>
              <a:t>signal</a:t>
            </a:r>
            <a:r>
              <a:rPr lang="fi-FI" sz="1600" dirty="0">
                <a:solidFill>
                  <a:srgbClr val="0070C0"/>
                </a:solidFill>
                <a:latin typeface="+mn-lt"/>
              </a:rPr>
              <a:t>, 8x8um</a:t>
            </a:r>
            <a:r>
              <a:rPr lang="fi-FI" sz="1600" baseline="30000" dirty="0">
                <a:solidFill>
                  <a:srgbClr val="0070C0"/>
                </a:solidFill>
                <a:latin typeface="+mn-lt"/>
              </a:rPr>
              <a:t>2</a:t>
            </a:r>
            <a:r>
              <a:rPr lang="fi-FI" sz="1600" dirty="0">
                <a:solidFill>
                  <a:srgbClr val="0070C0"/>
                </a:solidFill>
                <a:latin typeface="+mn-lt"/>
              </a:rPr>
              <a:t> </a:t>
            </a:r>
            <a:r>
              <a:rPr lang="fi-FI" sz="1600" dirty="0" err="1">
                <a:solidFill>
                  <a:srgbClr val="0070C0"/>
                </a:solidFill>
                <a:latin typeface="+mn-lt"/>
              </a:rPr>
              <a:t>field</a:t>
            </a:r>
            <a:r>
              <a:rPr lang="fi-FI" sz="1600" dirty="0">
                <a:solidFill>
                  <a:srgbClr val="0070C0"/>
                </a:solidFill>
                <a:latin typeface="+mn-lt"/>
              </a:rPr>
              <a:t> of </a:t>
            </a:r>
            <a:r>
              <a:rPr lang="fi-FI" sz="1600" dirty="0" err="1">
                <a:solidFill>
                  <a:srgbClr val="0070C0"/>
                </a:solidFill>
                <a:latin typeface="+mn-lt"/>
              </a:rPr>
              <a:t>view</a:t>
            </a:r>
            <a:endParaRPr lang="fi-FI" sz="1600" dirty="0">
              <a:solidFill>
                <a:srgbClr val="0070C0"/>
              </a:solidFill>
              <a:latin typeface="+mn-lt"/>
            </a:endParaRPr>
          </a:p>
        </p:txBody>
      </p:sp>
      <p:pic>
        <p:nvPicPr>
          <p:cNvPr id="18" name="Picture 17">
            <a:extLst>
              <a:ext uri="{FF2B5EF4-FFF2-40B4-BE49-F238E27FC236}">
                <a16:creationId xmlns:a16="http://schemas.microsoft.com/office/drawing/2014/main" id="{A26190A0-76B4-0B54-31A8-C2EA21A30DDE}"/>
              </a:ext>
            </a:extLst>
          </p:cNvPr>
          <p:cNvPicPr>
            <a:picLocks noChangeAspect="1" noChangeArrowheads="1"/>
          </p:cNvPicPr>
          <p:nvPr/>
        </p:nvPicPr>
        <p:blipFill>
          <a:blip r:embed="rId4" cstate="screen"/>
          <a:srcRect/>
          <a:stretch>
            <a:fillRect/>
          </a:stretch>
        </p:blipFill>
        <p:spPr bwMode="auto">
          <a:xfrm>
            <a:off x="4469723" y="1834367"/>
            <a:ext cx="2955597" cy="3021790"/>
          </a:xfrm>
          <a:prstGeom prst="rect">
            <a:avLst/>
          </a:prstGeom>
          <a:noFill/>
          <a:ln w="9525">
            <a:noFill/>
            <a:miter lim="800000"/>
            <a:headEnd/>
            <a:tailEnd/>
          </a:ln>
        </p:spPr>
      </p:pic>
      <p:sp>
        <p:nvSpPr>
          <p:cNvPr id="19" name="TextBox 30">
            <a:extLst>
              <a:ext uri="{FF2B5EF4-FFF2-40B4-BE49-F238E27FC236}">
                <a16:creationId xmlns:a16="http://schemas.microsoft.com/office/drawing/2014/main" id="{D8A238D0-B46E-A557-DF1B-F73D5F645DF3}"/>
              </a:ext>
            </a:extLst>
          </p:cNvPr>
          <p:cNvSpPr txBox="1"/>
          <p:nvPr/>
        </p:nvSpPr>
        <p:spPr>
          <a:xfrm>
            <a:off x="5108410" y="1361462"/>
            <a:ext cx="2818560" cy="379482"/>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sz="1800" dirty="0" err="1">
                <a:solidFill>
                  <a:srgbClr val="0070C0"/>
                </a:solidFill>
                <a:latin typeface="+mn-lt"/>
              </a:rPr>
              <a:t>ZnMgAl</a:t>
            </a:r>
            <a:r>
              <a:rPr lang="en-GB" sz="1800" dirty="0">
                <a:solidFill>
                  <a:srgbClr val="0070C0"/>
                </a:solidFill>
                <a:latin typeface="+mn-lt"/>
              </a:rPr>
              <a:t> coated steel</a:t>
            </a:r>
            <a:endParaRPr lang="fi-FI" dirty="0">
              <a:solidFill>
                <a:srgbClr val="0070C0"/>
              </a:solidFill>
              <a:latin typeface="+mn-lt"/>
            </a:endParaRPr>
          </a:p>
        </p:txBody>
      </p:sp>
      <p:cxnSp>
        <p:nvCxnSpPr>
          <p:cNvPr id="20" name="Straight Arrow Connector 19">
            <a:extLst>
              <a:ext uri="{FF2B5EF4-FFF2-40B4-BE49-F238E27FC236}">
                <a16:creationId xmlns:a16="http://schemas.microsoft.com/office/drawing/2014/main" id="{F59C2CAF-DC35-6599-8377-86A5EE23F5F9}"/>
              </a:ext>
            </a:extLst>
          </p:cNvPr>
          <p:cNvCxnSpPr/>
          <p:nvPr/>
        </p:nvCxnSpPr>
        <p:spPr>
          <a:xfrm>
            <a:off x="5990570" y="1822676"/>
            <a:ext cx="392839" cy="149352"/>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E7A675E3-75E0-6AD9-462F-6C1D6B3B0CEF}"/>
              </a:ext>
            </a:extLst>
          </p:cNvPr>
          <p:cNvCxnSpPr/>
          <p:nvPr/>
        </p:nvCxnSpPr>
        <p:spPr>
          <a:xfrm flipH="1">
            <a:off x="5566145" y="1815819"/>
            <a:ext cx="430962" cy="185524"/>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5CDFB28C-1B89-201C-20A6-769B978E70D5}"/>
              </a:ext>
            </a:extLst>
          </p:cNvPr>
          <p:cNvSpPr/>
          <p:nvPr/>
        </p:nvSpPr>
        <p:spPr>
          <a:xfrm>
            <a:off x="6331735" y="1765756"/>
            <a:ext cx="740908" cy="307777"/>
          </a:xfrm>
          <a:prstGeom prst="rect">
            <a:avLst/>
          </a:prstGeom>
        </p:spPr>
        <p:txBody>
          <a:bodyPr wrap="none">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sz="1400" dirty="0">
                <a:solidFill>
                  <a:srgbClr val="0070C0"/>
                </a:solidFill>
                <a:latin typeface="+mn-lt"/>
                <a:ea typeface="GulimChe" panose="020B0609000101010101" pitchFamily="49" charset="-127"/>
                <a:cs typeface="Aharoni" panose="02010803020104030203" pitchFamily="2" charset="-79"/>
              </a:rPr>
              <a:t>354 µm</a:t>
            </a:r>
            <a:endParaRPr lang="fi-FI" sz="1400" dirty="0">
              <a:solidFill>
                <a:srgbClr val="0070C0"/>
              </a:solidFill>
              <a:latin typeface="+mn-lt"/>
            </a:endParaRPr>
          </a:p>
        </p:txBody>
      </p:sp>
      <p:sp>
        <p:nvSpPr>
          <p:cNvPr id="23" name="Rectangle 22">
            <a:extLst>
              <a:ext uri="{FF2B5EF4-FFF2-40B4-BE49-F238E27FC236}">
                <a16:creationId xmlns:a16="http://schemas.microsoft.com/office/drawing/2014/main" id="{BC260C34-C910-8440-8722-88F337A48B08}"/>
              </a:ext>
            </a:extLst>
          </p:cNvPr>
          <p:cNvSpPr/>
          <p:nvPr/>
        </p:nvSpPr>
        <p:spPr>
          <a:xfrm>
            <a:off x="4825353" y="1807276"/>
            <a:ext cx="740908" cy="307777"/>
          </a:xfrm>
          <a:prstGeom prst="rect">
            <a:avLst/>
          </a:prstGeom>
        </p:spPr>
        <p:txBody>
          <a:bodyPr wrap="none">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sz="1400" dirty="0">
                <a:solidFill>
                  <a:srgbClr val="0070C0"/>
                </a:solidFill>
                <a:latin typeface="+mn-lt"/>
                <a:ea typeface="GulimChe" panose="020B0609000101010101" pitchFamily="49" charset="-127"/>
                <a:cs typeface="Aharoni" panose="02010803020104030203" pitchFamily="2" charset="-79"/>
              </a:rPr>
              <a:t>354 µm</a:t>
            </a:r>
            <a:endParaRPr lang="fi-FI" sz="1400" dirty="0">
              <a:solidFill>
                <a:srgbClr val="0070C0"/>
              </a:solidFill>
              <a:latin typeface="+mn-lt"/>
            </a:endParaRPr>
          </a:p>
        </p:txBody>
      </p:sp>
      <p:cxnSp>
        <p:nvCxnSpPr>
          <p:cNvPr id="24" name="Straight Arrow Connector 23">
            <a:extLst>
              <a:ext uri="{FF2B5EF4-FFF2-40B4-BE49-F238E27FC236}">
                <a16:creationId xmlns:a16="http://schemas.microsoft.com/office/drawing/2014/main" id="{C310831C-D7AC-3968-ED0B-7855AB993652}"/>
              </a:ext>
            </a:extLst>
          </p:cNvPr>
          <p:cNvCxnSpPr/>
          <p:nvPr/>
        </p:nvCxnSpPr>
        <p:spPr>
          <a:xfrm flipH="1">
            <a:off x="7360395" y="2428702"/>
            <a:ext cx="36791" cy="293507"/>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F423112F-5168-80FB-7AB1-F613795C46C7}"/>
              </a:ext>
            </a:extLst>
          </p:cNvPr>
          <p:cNvSpPr/>
          <p:nvPr/>
        </p:nvSpPr>
        <p:spPr>
          <a:xfrm>
            <a:off x="7131810" y="2112467"/>
            <a:ext cx="558166" cy="307777"/>
          </a:xfrm>
          <a:prstGeom prst="rect">
            <a:avLst/>
          </a:prstGeom>
        </p:spPr>
        <p:txBody>
          <a:bodyPr wrap="none">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de-DE" sz="1400" dirty="0">
                <a:solidFill>
                  <a:srgbClr val="0070C0"/>
                </a:solidFill>
                <a:latin typeface="+mn-lt"/>
                <a:ea typeface="GulimChe" panose="020B0609000101010101" pitchFamily="49" charset="-127"/>
                <a:cs typeface="Aharoni" panose="02010803020104030203" pitchFamily="2" charset="-79"/>
              </a:rPr>
              <a:t>6 µm</a:t>
            </a:r>
            <a:endParaRPr lang="fi-FI" sz="1400" dirty="0">
              <a:solidFill>
                <a:srgbClr val="0070C0"/>
              </a:solidFill>
              <a:latin typeface="+mn-lt"/>
            </a:endParaRPr>
          </a:p>
        </p:txBody>
      </p:sp>
      <p:sp>
        <p:nvSpPr>
          <p:cNvPr id="26" name="TextBox 13">
            <a:extLst>
              <a:ext uri="{FF2B5EF4-FFF2-40B4-BE49-F238E27FC236}">
                <a16:creationId xmlns:a16="http://schemas.microsoft.com/office/drawing/2014/main" id="{149AABF4-FE55-5732-676D-4240577455B0}"/>
              </a:ext>
            </a:extLst>
          </p:cNvPr>
          <p:cNvSpPr txBox="1"/>
          <p:nvPr/>
        </p:nvSpPr>
        <p:spPr>
          <a:xfrm>
            <a:off x="6917083" y="4041175"/>
            <a:ext cx="1224781" cy="830997"/>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fi-FI" sz="1600" dirty="0">
                <a:latin typeface="+mn-lt"/>
              </a:rPr>
              <a:t>Mg=</a:t>
            </a:r>
            <a:r>
              <a:rPr lang="fi-FI" sz="1600" dirty="0" err="1">
                <a:latin typeface="+mn-lt"/>
              </a:rPr>
              <a:t>green</a:t>
            </a:r>
            <a:r>
              <a:rPr lang="fi-FI" sz="1600" dirty="0">
                <a:latin typeface="+mn-lt"/>
              </a:rPr>
              <a:t>, </a:t>
            </a:r>
          </a:p>
          <a:p>
            <a:r>
              <a:rPr lang="fi-FI" sz="1600" dirty="0">
                <a:latin typeface="+mn-lt"/>
              </a:rPr>
              <a:t>Al=</a:t>
            </a:r>
            <a:r>
              <a:rPr lang="fi-FI" sz="1600" dirty="0" err="1">
                <a:latin typeface="+mn-lt"/>
              </a:rPr>
              <a:t>blue</a:t>
            </a:r>
            <a:r>
              <a:rPr lang="fi-FI" sz="1600" dirty="0">
                <a:latin typeface="+mn-lt"/>
              </a:rPr>
              <a:t>, </a:t>
            </a:r>
          </a:p>
          <a:p>
            <a:r>
              <a:rPr lang="fi-FI" sz="1600" dirty="0">
                <a:latin typeface="+mn-lt"/>
              </a:rPr>
              <a:t>Fe=</a:t>
            </a:r>
            <a:r>
              <a:rPr lang="fi-FI" sz="1600" dirty="0" err="1">
                <a:latin typeface="+mn-lt"/>
              </a:rPr>
              <a:t>orange</a:t>
            </a:r>
            <a:r>
              <a:rPr lang="fi-FI" sz="1600" dirty="0">
                <a:latin typeface="+mn-lt"/>
              </a:rPr>
              <a:t> </a:t>
            </a:r>
          </a:p>
        </p:txBody>
      </p:sp>
      <p:pic>
        <p:nvPicPr>
          <p:cNvPr id="14" name="Picture 13">
            <a:extLst>
              <a:ext uri="{FF2B5EF4-FFF2-40B4-BE49-F238E27FC236}">
                <a16:creationId xmlns:a16="http://schemas.microsoft.com/office/drawing/2014/main" id="{9E35CB4F-A43A-1AD4-DC09-2724241E097E}"/>
              </a:ext>
            </a:extLst>
          </p:cNvPr>
          <p:cNvPicPr>
            <a:picLocks noChangeAspect="1"/>
          </p:cNvPicPr>
          <p:nvPr/>
        </p:nvPicPr>
        <p:blipFill rotWithShape="1">
          <a:blip r:embed="rId5">
            <a:extLst>
              <a:ext uri="{28A0092B-C50C-407E-A947-70E740481C1C}">
                <a14:useLocalDpi xmlns:a14="http://schemas.microsoft.com/office/drawing/2010/main" val="0"/>
              </a:ext>
            </a:extLst>
          </a:blip>
          <a:srcRect t="3851" b="3851"/>
          <a:stretch/>
        </p:blipFill>
        <p:spPr>
          <a:xfrm>
            <a:off x="9194406" y="1551203"/>
            <a:ext cx="2400300" cy="3996000"/>
          </a:xfrm>
          <a:prstGeom prst="rect">
            <a:avLst/>
          </a:prstGeom>
        </p:spPr>
      </p:pic>
      <p:sp>
        <p:nvSpPr>
          <p:cNvPr id="16" name="TextBox 37">
            <a:extLst>
              <a:ext uri="{FF2B5EF4-FFF2-40B4-BE49-F238E27FC236}">
                <a16:creationId xmlns:a16="http://schemas.microsoft.com/office/drawing/2014/main" id="{EC47B675-9089-65DB-EB37-E2B708AE7D23}"/>
              </a:ext>
            </a:extLst>
          </p:cNvPr>
          <p:cNvSpPr txBox="1"/>
          <p:nvPr/>
        </p:nvSpPr>
        <p:spPr>
          <a:xfrm>
            <a:off x="9763985" y="1215156"/>
            <a:ext cx="1613982" cy="369332"/>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GB" sz="1800" dirty="0">
                <a:solidFill>
                  <a:srgbClr val="0070C0"/>
                </a:solidFill>
                <a:latin typeface="+mn-lt"/>
              </a:rPr>
              <a:t>Iron in silicon</a:t>
            </a:r>
            <a:endParaRPr lang="fi-FI" dirty="0">
              <a:solidFill>
                <a:srgbClr val="0070C0"/>
              </a:solidFill>
              <a:latin typeface="+mn-lt"/>
            </a:endParaRPr>
          </a:p>
        </p:txBody>
      </p:sp>
      <p:pic>
        <p:nvPicPr>
          <p:cNvPr id="1028" name="Picture 4">
            <a:extLst>
              <a:ext uri="{FF2B5EF4-FFF2-40B4-BE49-F238E27FC236}">
                <a16:creationId xmlns:a16="http://schemas.microsoft.com/office/drawing/2014/main" id="{41D6071B-ED61-BCC1-5038-D3B4273570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7823" y="4636114"/>
            <a:ext cx="2117667" cy="14196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280A55-0341-C582-590B-1B425FE52F5B}"/>
              </a:ext>
            </a:extLst>
          </p:cNvPr>
          <p:cNvSpPr txBox="1"/>
          <p:nvPr/>
        </p:nvSpPr>
        <p:spPr bwMode="auto">
          <a:xfrm>
            <a:off x="5876996" y="5685036"/>
            <a:ext cx="6209793" cy="584775"/>
          </a:xfrm>
          <a:prstGeom prst="rect">
            <a:avLst/>
          </a:prstGeom>
          <a:solidFill>
            <a:schemeClr val="accent5">
              <a:lumMod val="60000"/>
              <a:lumOff val="40000"/>
            </a:schemeClr>
          </a:solidFill>
          <a:ln w="25400">
            <a:solidFill>
              <a:schemeClr val="accent1"/>
            </a:solidFill>
          </a:ln>
        </p:spPr>
        <p:txBody>
          <a:bodyPr wrap="square" rtlCol="0">
            <a:spAutoFit/>
          </a:bodyPr>
          <a:lstStyle/>
          <a:p>
            <a:r>
              <a:rPr lang="fi-FI" sz="1600" dirty="0" err="1"/>
              <a:t>Looking</a:t>
            </a:r>
            <a:r>
              <a:rPr lang="fi-FI" sz="1600" dirty="0"/>
              <a:t> </a:t>
            </a:r>
            <a:r>
              <a:rPr lang="fi-FI" sz="1600" dirty="0" err="1"/>
              <a:t>forward</a:t>
            </a:r>
            <a:r>
              <a:rPr lang="fi-FI" sz="1600" dirty="0"/>
              <a:t> to </a:t>
            </a:r>
            <a:r>
              <a:rPr lang="fi-FI" sz="1600" dirty="0" err="1"/>
              <a:t>start</a:t>
            </a:r>
            <a:r>
              <a:rPr lang="fi-FI" sz="1600" dirty="0"/>
              <a:t> </a:t>
            </a:r>
            <a:r>
              <a:rPr lang="fi-FI" sz="1600" dirty="0" err="1"/>
              <a:t>applying</a:t>
            </a:r>
            <a:r>
              <a:rPr lang="fi-FI" sz="1600" dirty="0"/>
              <a:t> </a:t>
            </a:r>
            <a:r>
              <a:rPr lang="fi-FI" sz="1600" dirty="0" err="1"/>
              <a:t>the</a:t>
            </a:r>
            <a:r>
              <a:rPr lang="fi-FI" sz="1600" dirty="0"/>
              <a:t> </a:t>
            </a:r>
            <a:r>
              <a:rPr lang="fi-FI" sz="1600" dirty="0" err="1"/>
              <a:t>tool</a:t>
            </a:r>
            <a:r>
              <a:rPr lang="fi-FI" sz="1600" dirty="0"/>
              <a:t> </a:t>
            </a:r>
            <a:r>
              <a:rPr lang="fi-FI" sz="1600" dirty="0" err="1"/>
              <a:t>first</a:t>
            </a:r>
            <a:r>
              <a:rPr lang="fi-FI" sz="1600" dirty="0"/>
              <a:t> to WEST and W7-X </a:t>
            </a:r>
            <a:r>
              <a:rPr lang="fi-FI" sz="1600" dirty="0" err="1"/>
              <a:t>samples</a:t>
            </a:r>
            <a:r>
              <a:rPr lang="fi-FI" sz="1600" dirty="0"/>
              <a:t>, </a:t>
            </a:r>
            <a:r>
              <a:rPr lang="fi-FI" sz="1600" dirty="0" err="1"/>
              <a:t>then</a:t>
            </a:r>
            <a:r>
              <a:rPr lang="fi-FI" sz="1600" dirty="0"/>
              <a:t> to AUG </a:t>
            </a:r>
            <a:r>
              <a:rPr lang="fi-FI" sz="1600" dirty="0" err="1"/>
              <a:t>samples</a:t>
            </a:r>
            <a:r>
              <a:rPr lang="fi-FI" sz="1600" dirty="0"/>
              <a:t> and </a:t>
            </a:r>
            <a:r>
              <a:rPr lang="fi-FI" sz="1600" dirty="0" err="1"/>
              <a:t>other</a:t>
            </a:r>
            <a:r>
              <a:rPr lang="fi-FI" sz="1600" dirty="0"/>
              <a:t>  </a:t>
            </a:r>
            <a:r>
              <a:rPr lang="fi-FI" sz="1600" dirty="0" err="1"/>
              <a:t>layers</a:t>
            </a:r>
            <a:endParaRPr lang="fi-FI" sz="1600" dirty="0"/>
          </a:p>
        </p:txBody>
      </p:sp>
    </p:spTree>
    <p:extLst>
      <p:ext uri="{BB962C8B-B14F-4D97-AF65-F5344CB8AC3E}">
        <p14:creationId xmlns:p14="http://schemas.microsoft.com/office/powerpoint/2010/main" val="1340190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D7F156D-2301-CF79-D99C-4A31D92506F3}"/>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F424CC17-D9ED-99E6-D314-5B134F4B405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21</a:t>
            </a:fld>
            <a:endParaRPr lang="en-GB">
              <a:solidFill>
                <a:prstClr val="white"/>
              </a:solidFill>
            </a:endParaRPr>
          </a:p>
        </p:txBody>
      </p:sp>
      <p:sp>
        <p:nvSpPr>
          <p:cNvPr id="5" name="Titre 1">
            <a:extLst>
              <a:ext uri="{FF2B5EF4-FFF2-40B4-BE49-F238E27FC236}">
                <a16:creationId xmlns:a16="http://schemas.microsoft.com/office/drawing/2014/main" id="{7390E877-B18A-C5C1-578A-D656306EE49A}"/>
              </a:ext>
            </a:extLst>
          </p:cNvPr>
          <p:cNvSpPr>
            <a:spLocks noGrp="1"/>
          </p:cNvSpPr>
          <p:nvPr>
            <p:ph type="title"/>
          </p:nvPr>
        </p:nvSpPr>
        <p:spPr>
          <a:xfrm>
            <a:off x="982663" y="192088"/>
            <a:ext cx="9451975" cy="457200"/>
          </a:xfrm>
        </p:spPr>
        <p:txBody>
          <a:bodyPr/>
          <a:lstStyle/>
          <a:p>
            <a:r>
              <a:rPr lang="fr-FR" dirty="0"/>
              <a:t>SP B.4 </a:t>
            </a:r>
            <a:r>
              <a:rPr lang="fr-FR" dirty="0" err="1"/>
              <a:t>deliverables</a:t>
            </a:r>
            <a:r>
              <a:rPr lang="fr-FR" dirty="0"/>
              <a:t> 2025</a:t>
            </a:r>
          </a:p>
        </p:txBody>
      </p:sp>
      <p:graphicFrame>
        <p:nvGraphicFramePr>
          <p:cNvPr id="6" name="Tabelle 5">
            <a:extLst>
              <a:ext uri="{FF2B5EF4-FFF2-40B4-BE49-F238E27FC236}">
                <a16:creationId xmlns:a16="http://schemas.microsoft.com/office/drawing/2014/main" id="{59C3A2D4-61AF-F8BD-FEF5-1A30A11263FB}"/>
              </a:ext>
            </a:extLst>
          </p:cNvPr>
          <p:cNvGraphicFramePr>
            <a:graphicFrameLocks noGrp="1"/>
          </p:cNvGraphicFramePr>
          <p:nvPr>
            <p:extLst>
              <p:ext uri="{D42A27DB-BD31-4B8C-83A1-F6EECF244321}">
                <p14:modId xmlns:p14="http://schemas.microsoft.com/office/powerpoint/2010/main" val="78790440"/>
              </p:ext>
            </p:extLst>
          </p:nvPr>
        </p:nvGraphicFramePr>
        <p:xfrm>
          <a:off x="162704" y="698386"/>
          <a:ext cx="11789151" cy="5531549"/>
        </p:xfrm>
        <a:graphic>
          <a:graphicData uri="http://schemas.openxmlformats.org/drawingml/2006/table">
            <a:tbl>
              <a:tblPr firstRow="1" firstCol="1" bandRow="1">
                <a:tableStyleId>{5C22544A-7EE6-4342-B048-85BDC9FD1C3A}</a:tableStyleId>
              </a:tblPr>
              <a:tblGrid>
                <a:gridCol w="1327666">
                  <a:extLst>
                    <a:ext uri="{9D8B030D-6E8A-4147-A177-3AD203B41FA5}">
                      <a16:colId xmlns:a16="http://schemas.microsoft.com/office/drawing/2014/main" val="531328472"/>
                    </a:ext>
                  </a:extLst>
                </a:gridCol>
                <a:gridCol w="2246819">
                  <a:extLst>
                    <a:ext uri="{9D8B030D-6E8A-4147-A177-3AD203B41FA5}">
                      <a16:colId xmlns:a16="http://schemas.microsoft.com/office/drawing/2014/main" val="1334987883"/>
                    </a:ext>
                  </a:extLst>
                </a:gridCol>
                <a:gridCol w="8214666">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150" dirty="0" err="1">
                          <a:effectLst/>
                          <a:latin typeface="Calibri" panose="020F0502020204030204" pitchFamily="34" charset="0"/>
                          <a:ea typeface="+mn-ea"/>
                          <a:cs typeface="Times New Roman" panose="02020603050405020304" pitchFamily="18" charset="0"/>
                        </a:rPr>
                        <a:t>Activity</a:t>
                      </a:r>
                      <a:endParaRPr lang="de-DE" sz="115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150" dirty="0" err="1">
                          <a:effectLst/>
                        </a:rPr>
                        <a:t>Deliverable</a:t>
                      </a:r>
                      <a:r>
                        <a:rPr lang="de-DE" sz="1150" dirty="0">
                          <a:effectLst/>
                        </a:rPr>
                        <a:t> ID(s)</a:t>
                      </a:r>
                      <a:endParaRPr lang="de-DE" sz="115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150" spc="-15" dirty="0">
                          <a:effectLst/>
                        </a:rPr>
                        <a:t>Title</a:t>
                      </a:r>
                      <a:endParaRPr lang="de-DE" sz="115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1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100" kern="1200" dirty="0">
                          <a:solidFill>
                            <a:schemeClr val="dk1"/>
                          </a:solidFill>
                          <a:effectLst/>
                          <a:latin typeface="+mn-lt"/>
                          <a:ea typeface="+mn-ea"/>
                          <a:cs typeface="+mn-cs"/>
                        </a:rPr>
                        <a:t>D001</a:t>
                      </a:r>
                    </a:p>
                    <a:p>
                      <a:pPr marL="21590" algn="ctr" defTabSz="914400" rtl="0" eaLnBrk="1" latinLnBrk="0" hangingPunct="1">
                        <a:lnSpc>
                          <a:spcPct val="115000"/>
                        </a:lnSpc>
                        <a:spcBef>
                          <a:spcPts val="0"/>
                        </a:spcBef>
                        <a:spcAft>
                          <a:spcPts val="0"/>
                        </a:spcAft>
                      </a:pPr>
                      <a:r>
                        <a:rPr lang="de-DE" sz="1100" kern="1200" dirty="0">
                          <a:solidFill>
                            <a:srgbClr val="C00000"/>
                          </a:solidFill>
                          <a:effectLst/>
                          <a:latin typeface="+mn-lt"/>
                          <a:ea typeface="+mn-ea"/>
                          <a:cs typeface="+mn-cs"/>
                        </a:rPr>
                        <a:t>3 PM</a:t>
                      </a:r>
                    </a:p>
                  </a:txBody>
                  <a:tcPr marL="68580" marR="68580" marT="0" marB="0">
                    <a:solidFill>
                      <a:schemeClr val="accent6">
                        <a:lumMod val="60000"/>
                        <a:lumOff val="40000"/>
                      </a:schemeClr>
                    </a:solidFill>
                  </a:tcPr>
                </a:tc>
                <a:tc>
                  <a:txBody>
                    <a:bodyPr/>
                    <a:lstStyle/>
                    <a:p>
                      <a:pPr>
                        <a:lnSpc>
                          <a:spcPct val="115000"/>
                        </a:lnSpc>
                        <a:spcBef>
                          <a:spcPts val="240"/>
                        </a:spcBef>
                        <a:spcAft>
                          <a:spcPts val="240"/>
                        </a:spcAft>
                        <a:tabLst>
                          <a:tab pos="-914400" algn="l"/>
                          <a:tab pos="228600" algn="l"/>
                          <a:tab pos="4800600" algn="l"/>
                        </a:tabLst>
                      </a:pPr>
                      <a:r>
                        <a:rPr lang="pl-PL" sz="1400" spc="-15" dirty="0">
                          <a:effectLst/>
                          <a:latin typeface="Calibri" panose="020F0502020204030204" pitchFamily="34" charset="0"/>
                          <a:ea typeface="Times New Roman" panose="02020603050405020304" pitchFamily="18" charset="0"/>
                          <a:cs typeface="Calibri" panose="020F0502020204030204" pitchFamily="34" charset="0"/>
                        </a:rPr>
                        <a:t>W- and B-based coatings with pre-defined composition and morphology for experiments in linear plasma facilities (ENEA)</a:t>
                      </a:r>
                      <a:r>
                        <a:rPr lang="fi-FI" sz="1400" spc="-15" dirty="0">
                          <a:effectLst/>
                          <a:latin typeface="Calibri" panose="020F0502020204030204" pitchFamily="34" charset="0"/>
                          <a:ea typeface="Times New Roman" panose="02020603050405020304" pitchFamily="18" charset="0"/>
                          <a:cs typeface="Calibri" panose="020F0502020204030204" pitchFamily="34" charset="0"/>
                        </a:rPr>
                        <a:t> </a:t>
                      </a:r>
                      <a:endParaRPr lang="fi-FI" sz="1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1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100" kern="1200" dirty="0">
                          <a:solidFill>
                            <a:schemeClr val="dk1"/>
                          </a:solidFill>
                          <a:effectLst/>
                          <a:latin typeface="+mn-lt"/>
                          <a:ea typeface="+mn-ea"/>
                          <a:cs typeface="+mn-cs"/>
                        </a:rPr>
                        <a:t>D002</a:t>
                      </a:r>
                    </a:p>
                    <a:p>
                      <a:pPr marL="21590" algn="ctr" defTabSz="914400" rtl="0" eaLnBrk="1" latinLnBrk="0" hangingPunct="1">
                        <a:lnSpc>
                          <a:spcPct val="115000"/>
                        </a:lnSpc>
                        <a:spcBef>
                          <a:spcPts val="0"/>
                        </a:spcBef>
                        <a:spcAft>
                          <a:spcPts val="0"/>
                        </a:spcAft>
                      </a:pPr>
                      <a:r>
                        <a:rPr lang="de-DE" sz="1100" kern="1200" dirty="0">
                          <a:solidFill>
                            <a:srgbClr val="C00000"/>
                          </a:solidFill>
                          <a:effectLst/>
                          <a:latin typeface="+mn-lt"/>
                          <a:ea typeface="+mn-ea"/>
                          <a:cs typeface="+mn-cs"/>
                        </a:rPr>
                        <a:t>4 PM</a:t>
                      </a:r>
                    </a:p>
                  </a:txBody>
                  <a:tcPr marL="68580" marR="68580" marT="0" marB="0">
                    <a:solidFill>
                      <a:schemeClr val="accent6">
                        <a:lumMod val="60000"/>
                        <a:lumOff val="40000"/>
                      </a:schemeClr>
                    </a:solidFill>
                  </a:tcPr>
                </a:tc>
                <a:tc>
                  <a:txBody>
                    <a:bodyPr/>
                    <a:lstStyle/>
                    <a:p>
                      <a:pPr>
                        <a:lnSpc>
                          <a:spcPct val="115000"/>
                        </a:lnSpc>
                        <a:spcBef>
                          <a:spcPts val="240"/>
                        </a:spcBef>
                        <a:spcAft>
                          <a:spcPts val="240"/>
                        </a:spcAft>
                        <a:tabLst>
                          <a:tab pos="-914400" algn="l"/>
                          <a:tab pos="228600" algn="l"/>
                          <a:tab pos="4800600" algn="l"/>
                        </a:tabLst>
                      </a:pPr>
                      <a:r>
                        <a:rPr lang="pl-PL" sz="1400" spc="-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W-based coatings with pre-defined composition and morphology for experiments in linear plasma facilities (IAP)</a:t>
                      </a:r>
                      <a:endParaRPr lang="fi-FI" sz="1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1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100" kern="1200" dirty="0">
                          <a:solidFill>
                            <a:schemeClr val="dk1"/>
                          </a:solidFill>
                          <a:effectLst/>
                          <a:latin typeface="+mn-lt"/>
                          <a:ea typeface="+mn-ea"/>
                          <a:cs typeface="+mn-cs"/>
                        </a:rPr>
                        <a:t>D003</a:t>
                      </a:r>
                    </a:p>
                    <a:p>
                      <a:pPr marL="21590" algn="ctr" defTabSz="914400" rtl="0" eaLnBrk="1" latinLnBrk="0" hangingPunct="1">
                        <a:lnSpc>
                          <a:spcPct val="115000"/>
                        </a:lnSpc>
                        <a:spcBef>
                          <a:spcPts val="0"/>
                        </a:spcBef>
                        <a:spcAft>
                          <a:spcPts val="0"/>
                        </a:spcAft>
                      </a:pPr>
                      <a:r>
                        <a:rPr lang="de-DE" sz="1100" kern="1200" dirty="0">
                          <a:solidFill>
                            <a:srgbClr val="C00000"/>
                          </a:solidFill>
                          <a:effectLst/>
                          <a:latin typeface="+mn-lt"/>
                          <a:ea typeface="+mn-ea"/>
                          <a:cs typeface="+mn-cs"/>
                        </a:rPr>
                        <a:t>6 PM</a:t>
                      </a:r>
                    </a:p>
                  </a:txBody>
                  <a:tcPr marL="68580" marR="68580" marT="0" marB="0">
                    <a:solidFill>
                      <a:schemeClr val="accent6">
                        <a:lumMod val="60000"/>
                        <a:lumOff val="40000"/>
                      </a:schemeClr>
                    </a:solidFill>
                  </a:tcPr>
                </a:tc>
                <a:tc>
                  <a:txBody>
                    <a:bodyPr/>
                    <a:lstStyle/>
                    <a:p>
                      <a:pPr>
                        <a:lnSpc>
                          <a:spcPct val="115000"/>
                        </a:lnSpc>
                        <a:spcBef>
                          <a:spcPts val="240"/>
                        </a:spcBef>
                        <a:spcAft>
                          <a:spcPts val="240"/>
                        </a:spcAft>
                        <a:tabLst>
                          <a:tab pos="-914400" algn="l"/>
                          <a:tab pos="228600" algn="l"/>
                          <a:tab pos="4800600" algn="l"/>
                        </a:tabLst>
                      </a:pPr>
                      <a:r>
                        <a:rPr lang="pl-PL" sz="1400" spc="-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reference layers with pre-defined composition and morphology for comparison with data from tokamaks (IAP)</a:t>
                      </a:r>
                      <a:endParaRPr lang="fi-FI" sz="1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3978565712"/>
                  </a:ext>
                </a:extLst>
              </a:tr>
              <a:tr h="0">
                <a:tc>
                  <a:txBody>
                    <a:bodyPr/>
                    <a:lstStyle/>
                    <a:p>
                      <a:pPr marL="21590" algn="ctr">
                        <a:lnSpc>
                          <a:spcPct val="115000"/>
                        </a:lnSpc>
                        <a:spcAft>
                          <a:spcPts val="300"/>
                        </a:spcAft>
                      </a:pPr>
                      <a:r>
                        <a:rPr lang="de-DE" sz="11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100" kern="1200" dirty="0">
                          <a:solidFill>
                            <a:schemeClr val="dk1"/>
                          </a:solidFill>
                          <a:effectLst/>
                          <a:latin typeface="+mn-lt"/>
                          <a:ea typeface="+mn-ea"/>
                          <a:cs typeface="+mn-cs"/>
                        </a:rPr>
                        <a:t>D004</a:t>
                      </a:r>
                    </a:p>
                    <a:p>
                      <a:pPr marL="21590" algn="ctr" defTabSz="914400" rtl="0" eaLnBrk="1" latinLnBrk="0" hangingPunct="1">
                        <a:lnSpc>
                          <a:spcPct val="115000"/>
                        </a:lnSpc>
                        <a:spcBef>
                          <a:spcPts val="0"/>
                        </a:spcBef>
                        <a:spcAft>
                          <a:spcPts val="0"/>
                        </a:spcAft>
                      </a:pPr>
                      <a:r>
                        <a:rPr lang="de-DE" sz="1100" kern="1200" dirty="0">
                          <a:solidFill>
                            <a:srgbClr val="C00000"/>
                          </a:solidFill>
                          <a:effectLst/>
                          <a:latin typeface="+mn-lt"/>
                          <a:ea typeface="+mn-ea"/>
                          <a:cs typeface="+mn-cs"/>
                        </a:rPr>
                        <a:t>2 PM</a:t>
                      </a:r>
                    </a:p>
                  </a:txBody>
                  <a:tcPr marL="68580" marR="68580" marT="0" marB="0">
                    <a:solidFill>
                      <a:schemeClr val="accent6">
                        <a:lumMod val="60000"/>
                        <a:lumOff val="40000"/>
                      </a:schemeClr>
                    </a:solidFill>
                  </a:tcPr>
                </a:tc>
                <a:tc>
                  <a:txBody>
                    <a:bodyPr/>
                    <a:lstStyle/>
                    <a:p>
                      <a:pPr>
                        <a:lnSpc>
                          <a:spcPct val="115000"/>
                        </a:lnSpc>
                        <a:spcBef>
                          <a:spcPts val="240"/>
                        </a:spcBef>
                        <a:spcAft>
                          <a:spcPts val="240"/>
                        </a:spcAft>
                        <a:tabLst>
                          <a:tab pos="-914400" algn="l"/>
                          <a:tab pos="228600" algn="l"/>
                          <a:tab pos="4800600" algn="l"/>
                        </a:tabLst>
                      </a:pPr>
                      <a:r>
                        <a:rPr lang="pl-PL" sz="1400" spc="-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Raman analyses of selected B reference samples (CEA)</a:t>
                      </a:r>
                      <a:endParaRPr lang="fi-FI" sz="1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915481941"/>
                  </a:ext>
                </a:extLst>
              </a:tr>
              <a:tr h="0">
                <a:tc>
                  <a:txBody>
                    <a:bodyPr/>
                    <a:lstStyle/>
                    <a:p>
                      <a:pPr marL="21590" algn="ctr">
                        <a:lnSpc>
                          <a:spcPct val="115000"/>
                        </a:lnSpc>
                        <a:spcAft>
                          <a:spcPts val="300"/>
                        </a:spcAft>
                      </a:pPr>
                      <a:r>
                        <a:rPr lang="de-DE" sz="11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100" kern="1200" dirty="0">
                          <a:solidFill>
                            <a:schemeClr val="dk1"/>
                          </a:solidFill>
                          <a:effectLst/>
                          <a:latin typeface="+mn-lt"/>
                          <a:ea typeface="+mn-ea"/>
                          <a:cs typeface="+mn-cs"/>
                        </a:rPr>
                        <a:t>D005</a:t>
                      </a:r>
                    </a:p>
                    <a:p>
                      <a:pPr marL="21590" algn="ctr" defTabSz="914400" rtl="0" eaLnBrk="1" latinLnBrk="0" hangingPunct="1">
                        <a:lnSpc>
                          <a:spcPct val="115000"/>
                        </a:lnSpc>
                        <a:spcBef>
                          <a:spcPts val="0"/>
                        </a:spcBef>
                        <a:spcAft>
                          <a:spcPts val="0"/>
                        </a:spcAft>
                      </a:pPr>
                      <a:r>
                        <a:rPr lang="de-DE" sz="1100" kern="1200" dirty="0">
                          <a:solidFill>
                            <a:srgbClr val="C00000"/>
                          </a:solidFill>
                          <a:effectLst/>
                          <a:latin typeface="+mn-lt"/>
                          <a:ea typeface="+mn-ea"/>
                          <a:cs typeface="+mn-cs"/>
                        </a:rPr>
                        <a:t>1 PM</a:t>
                      </a:r>
                    </a:p>
                  </a:txBody>
                  <a:tcPr marL="68580" marR="68580" marT="0" marB="0">
                    <a:solidFill>
                      <a:schemeClr val="accent6">
                        <a:lumMod val="60000"/>
                        <a:lumOff val="40000"/>
                      </a:schemeClr>
                    </a:solidFill>
                  </a:tcPr>
                </a:tc>
                <a:tc>
                  <a:txBody>
                    <a:bodyPr/>
                    <a:lstStyle/>
                    <a:p>
                      <a:pPr>
                        <a:lnSpc>
                          <a:spcPct val="115000"/>
                        </a:lnSpc>
                        <a:spcBef>
                          <a:spcPts val="240"/>
                        </a:spcBef>
                        <a:spcAft>
                          <a:spcPts val="240"/>
                        </a:spcAft>
                        <a:tabLst>
                          <a:tab pos="-914400" algn="l"/>
                          <a:tab pos="228600" algn="l"/>
                          <a:tab pos="4800600" algn="l"/>
                        </a:tabLst>
                      </a:pPr>
                      <a:r>
                        <a:rPr lang="pl-PL" sz="1400" spc="-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SEM and SIMS analyses of selected B and W reference samples (CIEMAT)</a:t>
                      </a:r>
                      <a:endParaRPr lang="fi-FI" sz="1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3759700484"/>
                  </a:ext>
                </a:extLst>
              </a:tr>
              <a:tr h="0">
                <a:tc>
                  <a:txBody>
                    <a:bodyPr/>
                    <a:lstStyle/>
                    <a:p>
                      <a:pPr marL="21590" algn="ctr">
                        <a:lnSpc>
                          <a:spcPct val="115000"/>
                        </a:lnSpc>
                        <a:spcAft>
                          <a:spcPts val="300"/>
                        </a:spcAft>
                      </a:pPr>
                      <a:r>
                        <a:rPr lang="de-DE" sz="11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100" kern="1200" dirty="0">
                          <a:solidFill>
                            <a:schemeClr val="dk1"/>
                          </a:solidFill>
                          <a:effectLst/>
                          <a:latin typeface="+mn-lt"/>
                          <a:ea typeface="+mn-ea"/>
                          <a:cs typeface="+mn-cs"/>
                        </a:rPr>
                        <a:t>D006</a:t>
                      </a:r>
                    </a:p>
                    <a:p>
                      <a:pPr marL="21590" algn="ctr" defTabSz="914400" rtl="0" eaLnBrk="1" latinLnBrk="0" hangingPunct="1">
                        <a:lnSpc>
                          <a:spcPct val="115000"/>
                        </a:lnSpc>
                        <a:spcBef>
                          <a:spcPts val="0"/>
                        </a:spcBef>
                        <a:spcAft>
                          <a:spcPts val="0"/>
                        </a:spcAft>
                      </a:pPr>
                      <a:r>
                        <a:rPr lang="de-DE" sz="1100" kern="1200" dirty="0">
                          <a:solidFill>
                            <a:srgbClr val="C00000"/>
                          </a:solidFill>
                          <a:effectLst/>
                          <a:latin typeface="+mn-lt"/>
                          <a:ea typeface="+mn-ea"/>
                          <a:cs typeface="+mn-cs"/>
                        </a:rPr>
                        <a:t>2 PM</a:t>
                      </a:r>
                    </a:p>
                  </a:txBody>
                  <a:tcPr marL="68580" marR="68580" marT="0" marB="0">
                    <a:solidFill>
                      <a:schemeClr val="accent6">
                        <a:lumMod val="60000"/>
                        <a:lumOff val="40000"/>
                      </a:schemeClr>
                    </a:solidFill>
                  </a:tcPr>
                </a:tc>
                <a:tc>
                  <a:txBody>
                    <a:bodyPr/>
                    <a:lstStyle/>
                    <a:p>
                      <a:pPr>
                        <a:lnSpc>
                          <a:spcPct val="115000"/>
                        </a:lnSpc>
                        <a:spcBef>
                          <a:spcPts val="240"/>
                        </a:spcBef>
                        <a:spcAft>
                          <a:spcPts val="240"/>
                        </a:spcAft>
                        <a:tabLst>
                          <a:tab pos="-914400" algn="l"/>
                          <a:tab pos="228600" algn="l"/>
                          <a:tab pos="4800600" algn="l"/>
                        </a:tabLst>
                      </a:pPr>
                      <a:r>
                        <a:rPr lang="pl-PL" sz="1400" spc="-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LIBS and SEM analyses of selected B reference samples (FZJ)</a:t>
                      </a:r>
                      <a:endParaRPr lang="fi-FI" sz="1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956729932"/>
                  </a:ext>
                </a:extLst>
              </a:tr>
              <a:tr h="0">
                <a:tc>
                  <a:txBody>
                    <a:bodyPr/>
                    <a:lstStyle/>
                    <a:p>
                      <a:pPr marL="21590" algn="ctr">
                        <a:lnSpc>
                          <a:spcPct val="115000"/>
                        </a:lnSpc>
                        <a:spcAft>
                          <a:spcPts val="300"/>
                        </a:spcAft>
                      </a:pPr>
                      <a:r>
                        <a:rPr lang="de-DE" sz="11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100" kern="1200" dirty="0">
                          <a:solidFill>
                            <a:schemeClr val="dk1"/>
                          </a:solidFill>
                          <a:effectLst/>
                          <a:latin typeface="+mn-lt"/>
                          <a:ea typeface="+mn-ea"/>
                          <a:cs typeface="+mn-cs"/>
                        </a:rPr>
                        <a:t>D007</a:t>
                      </a:r>
                    </a:p>
                    <a:p>
                      <a:pPr marL="21590" algn="ctr" defTabSz="914400" rtl="0" eaLnBrk="1" latinLnBrk="0" hangingPunct="1">
                        <a:lnSpc>
                          <a:spcPct val="115000"/>
                        </a:lnSpc>
                        <a:spcBef>
                          <a:spcPts val="0"/>
                        </a:spcBef>
                        <a:spcAft>
                          <a:spcPts val="0"/>
                        </a:spcAft>
                      </a:pPr>
                      <a:r>
                        <a:rPr lang="de-DE" sz="1100" kern="1200" dirty="0">
                          <a:solidFill>
                            <a:srgbClr val="C00000"/>
                          </a:solidFill>
                          <a:effectLst/>
                          <a:latin typeface="+mn-lt"/>
                          <a:ea typeface="+mn-ea"/>
                          <a:cs typeface="+mn-cs"/>
                        </a:rPr>
                        <a:t>2 PM + 1 PM (AR)</a:t>
                      </a:r>
                    </a:p>
                  </a:txBody>
                  <a:tcPr marL="68580" marR="68580" marT="0" marB="0">
                    <a:solidFill>
                      <a:schemeClr val="accent6">
                        <a:lumMod val="60000"/>
                        <a:lumOff val="40000"/>
                      </a:schemeClr>
                    </a:solidFill>
                  </a:tcPr>
                </a:tc>
                <a:tc>
                  <a:txBody>
                    <a:bodyPr/>
                    <a:lstStyle/>
                    <a:p>
                      <a:pPr>
                        <a:lnSpc>
                          <a:spcPct val="115000"/>
                        </a:lnSpc>
                        <a:spcBef>
                          <a:spcPts val="240"/>
                        </a:spcBef>
                        <a:spcAft>
                          <a:spcPts val="240"/>
                        </a:spcAft>
                        <a:tabLst>
                          <a:tab pos="-914400" algn="l"/>
                          <a:tab pos="228600" algn="l"/>
                          <a:tab pos="4800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Microscopy investigations of selected B and W reference samples (IPPLM)</a:t>
                      </a:r>
                      <a:endParaRPr lang="fi-FI" sz="1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080333847"/>
                  </a:ext>
                </a:extLst>
              </a:tr>
              <a:tr h="0">
                <a:tc>
                  <a:txBody>
                    <a:bodyPr/>
                    <a:lstStyle/>
                    <a:p>
                      <a:pPr marL="21590" algn="ctr">
                        <a:lnSpc>
                          <a:spcPct val="115000"/>
                        </a:lnSpc>
                        <a:spcAft>
                          <a:spcPts val="300"/>
                        </a:spcAft>
                      </a:pPr>
                      <a:r>
                        <a:rPr lang="de-DE" sz="11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100" kern="1200" dirty="0">
                          <a:solidFill>
                            <a:schemeClr val="dk1"/>
                          </a:solidFill>
                          <a:effectLst/>
                          <a:latin typeface="+mn-lt"/>
                          <a:ea typeface="+mn-ea"/>
                          <a:cs typeface="+mn-cs"/>
                        </a:rPr>
                        <a:t>D008</a:t>
                      </a:r>
                    </a:p>
                    <a:p>
                      <a:pPr marL="21590" algn="ctr" defTabSz="914400" rtl="0" eaLnBrk="1" latinLnBrk="0" hangingPunct="1">
                        <a:lnSpc>
                          <a:spcPct val="115000"/>
                        </a:lnSpc>
                        <a:spcBef>
                          <a:spcPts val="0"/>
                        </a:spcBef>
                        <a:spcAft>
                          <a:spcPts val="0"/>
                        </a:spcAft>
                      </a:pPr>
                      <a:r>
                        <a:rPr lang="de-DE" sz="1100" kern="1200" dirty="0">
                          <a:solidFill>
                            <a:srgbClr val="C00000"/>
                          </a:solidFill>
                          <a:effectLst/>
                          <a:latin typeface="+mn-lt"/>
                          <a:ea typeface="+mn-ea"/>
                          <a:cs typeface="+mn-cs"/>
                        </a:rPr>
                        <a:t>5 PM</a:t>
                      </a:r>
                    </a:p>
                  </a:txBody>
                  <a:tcPr marL="68580" marR="68580" marT="0" marB="0">
                    <a:solidFill>
                      <a:schemeClr val="accent6">
                        <a:lumMod val="60000"/>
                        <a:lumOff val="40000"/>
                      </a:schemeClr>
                    </a:solidFill>
                  </a:tcPr>
                </a:tc>
                <a:tc>
                  <a:txBody>
                    <a:bodyPr/>
                    <a:lstStyle/>
                    <a:p>
                      <a:pPr>
                        <a:lnSpc>
                          <a:spcPct val="115000"/>
                        </a:lnSpc>
                        <a:spcBef>
                          <a:spcPts val="240"/>
                        </a:spcBef>
                        <a:spcAft>
                          <a:spcPts val="240"/>
                        </a:spcAft>
                        <a:tabLst>
                          <a:tab pos="-914400" algn="l"/>
                          <a:tab pos="228600" algn="l"/>
                          <a:tab pos="4800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Ion-beam analyses of selected B and W reference samples (IST)</a:t>
                      </a:r>
                      <a:r>
                        <a:rPr lang="fi-FI"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i-FI" sz="14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+ 5 </a:t>
                      </a:r>
                      <a:r>
                        <a:rPr lang="fi-FI" sz="14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days</a:t>
                      </a:r>
                      <a:r>
                        <a:rPr lang="fi-FI" sz="14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4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endParaRPr lang="fi-FI" sz="1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547814676"/>
                  </a:ext>
                </a:extLst>
              </a:tr>
              <a:tr h="76646">
                <a:tc>
                  <a:txBody>
                    <a:bodyPr/>
                    <a:lstStyle/>
                    <a:p>
                      <a:pPr marL="21590" algn="ctr">
                        <a:lnSpc>
                          <a:spcPct val="115000"/>
                        </a:lnSpc>
                        <a:spcAft>
                          <a:spcPts val="300"/>
                        </a:spcAft>
                      </a:pPr>
                      <a:r>
                        <a:rPr lang="de-DE" sz="11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100" kern="1200" dirty="0">
                          <a:solidFill>
                            <a:schemeClr val="dk1"/>
                          </a:solidFill>
                          <a:effectLst/>
                          <a:latin typeface="+mn-lt"/>
                          <a:ea typeface="+mn-ea"/>
                          <a:cs typeface="+mn-cs"/>
                        </a:rPr>
                        <a:t>D009</a:t>
                      </a:r>
                    </a:p>
                    <a:p>
                      <a:pPr marL="21590" algn="ctr" defTabSz="914400" rtl="0" eaLnBrk="1" latinLnBrk="0" hangingPunct="1">
                        <a:lnSpc>
                          <a:spcPct val="115000"/>
                        </a:lnSpc>
                        <a:spcBef>
                          <a:spcPts val="0"/>
                        </a:spcBef>
                        <a:spcAft>
                          <a:spcPts val="0"/>
                        </a:spcAft>
                      </a:pPr>
                      <a:r>
                        <a:rPr lang="de-DE" sz="1100" kern="1200" dirty="0">
                          <a:solidFill>
                            <a:srgbClr val="C00000"/>
                          </a:solidFill>
                          <a:effectLst/>
                          <a:latin typeface="+mn-lt"/>
                          <a:ea typeface="+mn-ea"/>
                          <a:cs typeface="+mn-cs"/>
                        </a:rPr>
                        <a:t>4 PM</a:t>
                      </a:r>
                    </a:p>
                  </a:txBody>
                  <a:tcPr marL="68580" marR="68580" marT="0" marB="0">
                    <a:solidFill>
                      <a:schemeClr val="accent6">
                        <a:lumMod val="60000"/>
                        <a:lumOff val="40000"/>
                      </a:schemeClr>
                    </a:solidFill>
                  </a:tcPr>
                </a:tc>
                <a:tc>
                  <a:txBody>
                    <a:bodyPr/>
                    <a:lstStyle/>
                    <a:p>
                      <a:pPr>
                        <a:lnSpc>
                          <a:spcPct val="115000"/>
                        </a:lnSpc>
                        <a:spcBef>
                          <a:spcPts val="240"/>
                        </a:spcBef>
                        <a:spcAft>
                          <a:spcPts val="240"/>
                        </a:spcAft>
                        <a:tabLst>
                          <a:tab pos="-914400" algn="l"/>
                          <a:tab pos="228600" algn="l"/>
                          <a:tab pos="4800600" algn="l"/>
                        </a:tabLst>
                      </a:pPr>
                      <a:r>
                        <a:rPr lang="pl-PL" sz="1400" spc="-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XPS and TDS analyses of selected B reference samples </a:t>
                      </a:r>
                      <a:r>
                        <a:rPr lang="pl-PL" sz="1400" spc="-15">
                          <a:effectLst/>
                          <a:latin typeface="Calibri" panose="020F0502020204030204" pitchFamily="34" charset="0"/>
                          <a:ea typeface="Times New Roman" panose="02020603050405020304" pitchFamily="18" charset="0"/>
                          <a:cs typeface="Calibri" panose="020F0502020204030204" pitchFamily="34" charset="0"/>
                        </a:rPr>
                        <a:t>(JSI)</a:t>
                      </a:r>
                      <a:endParaRPr lang="fi-FI" sz="1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602051758"/>
                  </a:ext>
                </a:extLst>
              </a:tr>
              <a:tr h="0">
                <a:tc>
                  <a:txBody>
                    <a:bodyPr/>
                    <a:lstStyle/>
                    <a:p>
                      <a:pPr marL="21590" algn="ctr">
                        <a:lnSpc>
                          <a:spcPct val="115000"/>
                        </a:lnSpc>
                        <a:spcAft>
                          <a:spcPts val="300"/>
                        </a:spcAft>
                      </a:pPr>
                      <a:r>
                        <a:rPr lang="de-DE" sz="11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100" kern="1200" dirty="0">
                          <a:solidFill>
                            <a:schemeClr val="dk1"/>
                          </a:solidFill>
                          <a:effectLst/>
                          <a:latin typeface="+mn-lt"/>
                          <a:ea typeface="+mn-ea"/>
                          <a:cs typeface="+mn-cs"/>
                        </a:rPr>
                        <a:t>D010</a:t>
                      </a:r>
                    </a:p>
                    <a:p>
                      <a:pPr marL="21590" algn="ctr" defTabSz="914400" rtl="0" eaLnBrk="1" latinLnBrk="0" hangingPunct="1">
                        <a:lnSpc>
                          <a:spcPct val="115000"/>
                        </a:lnSpc>
                        <a:spcBef>
                          <a:spcPts val="0"/>
                        </a:spcBef>
                        <a:spcAft>
                          <a:spcPts val="0"/>
                        </a:spcAft>
                      </a:pPr>
                      <a:r>
                        <a:rPr lang="de-DE" sz="1100" kern="1200" dirty="0">
                          <a:solidFill>
                            <a:srgbClr val="C00000"/>
                          </a:solidFill>
                          <a:effectLst/>
                          <a:latin typeface="+mn-lt"/>
                          <a:ea typeface="+mn-ea"/>
                          <a:cs typeface="+mn-cs"/>
                        </a:rPr>
                        <a:t>5 PM</a:t>
                      </a:r>
                    </a:p>
                  </a:txBody>
                  <a:tcPr marL="68580" marR="68580" marT="0" marB="0">
                    <a:solidFill>
                      <a:schemeClr val="accent6">
                        <a:lumMod val="60000"/>
                        <a:lumOff val="40000"/>
                      </a:schemeClr>
                    </a:solidFill>
                  </a:tcPr>
                </a:tc>
                <a:tc>
                  <a:txBody>
                    <a:bodyPr/>
                    <a:lstStyle/>
                    <a:p>
                      <a:pPr>
                        <a:lnSpc>
                          <a:spcPct val="115000"/>
                        </a:lnSpc>
                        <a:spcBef>
                          <a:spcPts val="240"/>
                        </a:spcBef>
                        <a:spcAft>
                          <a:spcPts val="240"/>
                        </a:spcAft>
                        <a:tabLst>
                          <a:tab pos="-914400" algn="l"/>
                          <a:tab pos="228600" algn="l"/>
                          <a:tab pos="4800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Ion-beam and structural analyses of selected B and W reference samples (NCSRD)</a:t>
                      </a:r>
                      <a:r>
                        <a:rPr lang="fi-FI"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i-FI" sz="14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+ 3 </a:t>
                      </a:r>
                      <a:r>
                        <a:rPr lang="fi-FI" sz="14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days</a:t>
                      </a:r>
                      <a:r>
                        <a:rPr lang="fi-FI" sz="14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4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endParaRPr lang="fi-FI" sz="1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617178334"/>
                  </a:ext>
                </a:extLst>
              </a:tr>
              <a:tr h="0">
                <a:tc>
                  <a:txBody>
                    <a:bodyPr/>
                    <a:lstStyle/>
                    <a:p>
                      <a:pPr marL="21590" algn="ctr">
                        <a:lnSpc>
                          <a:spcPct val="115000"/>
                        </a:lnSpc>
                        <a:spcAft>
                          <a:spcPts val="300"/>
                        </a:spcAft>
                      </a:pPr>
                      <a:r>
                        <a:rPr lang="de-DE" sz="11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100" kern="1200" dirty="0">
                          <a:solidFill>
                            <a:schemeClr val="dk1"/>
                          </a:solidFill>
                          <a:effectLst/>
                          <a:latin typeface="+mn-lt"/>
                          <a:ea typeface="+mn-ea"/>
                          <a:cs typeface="+mn-cs"/>
                        </a:rPr>
                        <a:t>D011</a:t>
                      </a:r>
                    </a:p>
                    <a:p>
                      <a:pPr marL="21590" algn="ctr" defTabSz="914400" rtl="0" eaLnBrk="1" latinLnBrk="0" hangingPunct="1">
                        <a:lnSpc>
                          <a:spcPct val="115000"/>
                        </a:lnSpc>
                        <a:spcBef>
                          <a:spcPts val="0"/>
                        </a:spcBef>
                        <a:spcAft>
                          <a:spcPts val="0"/>
                        </a:spcAft>
                      </a:pPr>
                      <a:r>
                        <a:rPr lang="de-DE" sz="1100" kern="1200" dirty="0">
                          <a:solidFill>
                            <a:srgbClr val="C00000"/>
                          </a:solidFill>
                          <a:effectLst/>
                          <a:latin typeface="+mn-lt"/>
                          <a:ea typeface="+mn-ea"/>
                          <a:cs typeface="+mn-cs"/>
                        </a:rPr>
                        <a:t>1 PM</a:t>
                      </a:r>
                    </a:p>
                  </a:txBody>
                  <a:tcPr marL="68580" marR="68580" marT="0" marB="0">
                    <a:solidFill>
                      <a:schemeClr val="accent6">
                        <a:lumMod val="60000"/>
                        <a:lumOff val="40000"/>
                      </a:schemeClr>
                    </a:solidFill>
                  </a:tcPr>
                </a:tc>
                <a:tc>
                  <a:txBody>
                    <a:bodyPr/>
                    <a:lstStyle/>
                    <a:p>
                      <a:pPr>
                        <a:lnSpc>
                          <a:spcPct val="115000"/>
                        </a:lnSpc>
                        <a:spcBef>
                          <a:spcPts val="240"/>
                        </a:spcBef>
                        <a:spcAft>
                          <a:spcPts val="240"/>
                        </a:spcAft>
                        <a:tabLst>
                          <a:tab pos="-914400" algn="l"/>
                          <a:tab pos="228600" algn="l"/>
                          <a:tab pos="4800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TOF-ERDA analyses of selected B and W reference samples (RBI)</a:t>
                      </a:r>
                      <a:r>
                        <a:rPr lang="fi-FI"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i-FI" sz="14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+ 4 </a:t>
                      </a:r>
                      <a:r>
                        <a:rPr lang="fi-FI" sz="14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days</a:t>
                      </a:r>
                      <a:r>
                        <a:rPr lang="fi-FI" sz="14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4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endParaRPr lang="fi-FI" sz="1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389450369"/>
                  </a:ext>
                </a:extLst>
              </a:tr>
              <a:tr h="0">
                <a:tc>
                  <a:txBody>
                    <a:bodyPr/>
                    <a:lstStyle/>
                    <a:p>
                      <a:pPr marL="21590" algn="ctr">
                        <a:lnSpc>
                          <a:spcPct val="115000"/>
                        </a:lnSpc>
                        <a:spcAft>
                          <a:spcPts val="300"/>
                        </a:spcAft>
                      </a:pPr>
                      <a:r>
                        <a:rPr lang="de-DE" sz="11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100" kern="1200" dirty="0">
                          <a:solidFill>
                            <a:schemeClr val="dk1"/>
                          </a:solidFill>
                          <a:effectLst/>
                          <a:latin typeface="+mn-lt"/>
                          <a:ea typeface="+mn-ea"/>
                          <a:cs typeface="+mn-cs"/>
                        </a:rPr>
                        <a:t>D012</a:t>
                      </a:r>
                    </a:p>
                    <a:p>
                      <a:pPr marL="21590" algn="ctr" defTabSz="914400" rtl="0" eaLnBrk="1" latinLnBrk="0" hangingPunct="1">
                        <a:lnSpc>
                          <a:spcPct val="115000"/>
                        </a:lnSpc>
                        <a:spcBef>
                          <a:spcPts val="0"/>
                        </a:spcBef>
                        <a:spcAft>
                          <a:spcPts val="0"/>
                        </a:spcAft>
                      </a:pPr>
                      <a:r>
                        <a:rPr lang="de-DE" sz="1100" kern="1200" dirty="0">
                          <a:solidFill>
                            <a:srgbClr val="C00000"/>
                          </a:solidFill>
                          <a:effectLst/>
                          <a:latin typeface="+mn-lt"/>
                          <a:ea typeface="+mn-ea"/>
                          <a:cs typeface="+mn-cs"/>
                        </a:rPr>
                        <a:t>1.5 PM</a:t>
                      </a:r>
                    </a:p>
                  </a:txBody>
                  <a:tcPr marL="68580" marR="68580" marT="0" marB="0">
                    <a:solidFill>
                      <a:schemeClr val="accent6">
                        <a:lumMod val="60000"/>
                        <a:lumOff val="40000"/>
                      </a:schemeClr>
                    </a:solidFill>
                  </a:tcPr>
                </a:tc>
                <a:tc>
                  <a:txBody>
                    <a:bodyPr/>
                    <a:lstStyle/>
                    <a:p>
                      <a:pPr>
                        <a:lnSpc>
                          <a:spcPct val="115000"/>
                        </a:lnSpc>
                        <a:spcBef>
                          <a:spcPts val="240"/>
                        </a:spcBef>
                        <a:spcAft>
                          <a:spcPts val="240"/>
                        </a:spcAft>
                        <a:tabLst>
                          <a:tab pos="-914400" algn="l"/>
                          <a:tab pos="228600" algn="l"/>
                          <a:tab pos="4800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Ion-beam analyses of selected B reference samples (VR)</a:t>
                      </a:r>
                      <a:r>
                        <a:rPr lang="fi-FI"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i-FI" sz="14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+ 2 </a:t>
                      </a:r>
                      <a:r>
                        <a:rPr lang="fi-FI" sz="14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days</a:t>
                      </a:r>
                      <a:r>
                        <a:rPr lang="fi-FI" sz="14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4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endParaRPr lang="fi-FI" sz="1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277554009"/>
                  </a:ext>
                </a:extLst>
              </a:tr>
              <a:tr h="0">
                <a:tc>
                  <a:txBody>
                    <a:bodyPr/>
                    <a:lstStyle/>
                    <a:p>
                      <a:pPr marL="21590" algn="ctr">
                        <a:lnSpc>
                          <a:spcPct val="115000"/>
                        </a:lnSpc>
                        <a:spcAft>
                          <a:spcPts val="300"/>
                        </a:spcAft>
                      </a:pPr>
                      <a:r>
                        <a:rPr lang="de-DE" sz="11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100" kern="1200" dirty="0">
                          <a:solidFill>
                            <a:schemeClr val="tx1"/>
                          </a:solidFill>
                          <a:effectLst/>
                          <a:latin typeface="+mn-lt"/>
                          <a:ea typeface="+mn-ea"/>
                          <a:cs typeface="+mn-cs"/>
                        </a:rPr>
                        <a:t>D013</a:t>
                      </a:r>
                    </a:p>
                    <a:p>
                      <a:pPr marL="21590" algn="ctr" defTabSz="914400" rtl="0" eaLnBrk="1" latinLnBrk="0" hangingPunct="1">
                        <a:lnSpc>
                          <a:spcPct val="115000"/>
                        </a:lnSpc>
                        <a:spcBef>
                          <a:spcPts val="0"/>
                        </a:spcBef>
                        <a:spcAft>
                          <a:spcPts val="0"/>
                        </a:spcAft>
                      </a:pPr>
                      <a:r>
                        <a:rPr lang="de-DE" sz="1100" kern="1200" dirty="0">
                          <a:solidFill>
                            <a:srgbClr val="C00000"/>
                          </a:solidFill>
                          <a:effectLst/>
                          <a:latin typeface="+mn-lt"/>
                          <a:ea typeface="+mn-ea"/>
                          <a:cs typeface="+mn-cs"/>
                        </a:rPr>
                        <a:t>1 PM</a:t>
                      </a:r>
                    </a:p>
                  </a:txBody>
                  <a:tcPr marL="68580" marR="68580" marT="0" marB="0">
                    <a:solidFill>
                      <a:schemeClr val="accent6">
                        <a:lumMod val="60000"/>
                        <a:lumOff val="40000"/>
                      </a:schemeClr>
                    </a:solidFill>
                  </a:tcPr>
                </a:tc>
                <a:tc>
                  <a:txBody>
                    <a:bodyPr/>
                    <a:lstStyle/>
                    <a:p>
                      <a:pPr>
                        <a:lnSpc>
                          <a:spcPct val="115000"/>
                        </a:lnSpc>
                        <a:spcBef>
                          <a:spcPts val="240"/>
                        </a:spcBef>
                        <a:spcAft>
                          <a:spcPts val="240"/>
                        </a:spcAft>
                        <a:tabLst>
                          <a:tab pos="-914400" algn="l"/>
                          <a:tab pos="228600" algn="l"/>
                          <a:tab pos="4800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SIMS measurements and ion-beam analyses of selected B and W reference samples (VTT)</a:t>
                      </a:r>
                      <a:r>
                        <a:rPr lang="fi-FI"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i-FI" sz="14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+ 1 </a:t>
                      </a:r>
                      <a:r>
                        <a:rPr lang="fi-FI" sz="14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a:t>
                      </a:r>
                      <a:r>
                        <a:rPr lang="fi-FI" sz="14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4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endParaRPr lang="fi-FI" sz="1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3413629634"/>
                  </a:ext>
                </a:extLst>
              </a:tr>
              <a:tr h="0">
                <a:tc>
                  <a:txBody>
                    <a:bodyPr/>
                    <a:lstStyle/>
                    <a:p>
                      <a:pPr marL="21590" algn="ctr">
                        <a:lnSpc>
                          <a:spcPct val="115000"/>
                        </a:lnSpc>
                        <a:spcAft>
                          <a:spcPts val="300"/>
                        </a:spcAft>
                      </a:pPr>
                      <a:r>
                        <a:rPr lang="de-DE" sz="1100" dirty="0">
                          <a:effectLst/>
                          <a:latin typeface="Calibri" panose="020F0502020204030204" pitchFamily="34" charset="0"/>
                          <a:ea typeface="+mn-ea"/>
                          <a:cs typeface="Times New Roman" panose="02020603050405020304" pitchFamily="18" charset="0"/>
                        </a:rPr>
                        <a:t>SP  B.4</a:t>
                      </a:r>
                    </a:p>
                  </a:txBody>
                  <a:tcPr marL="68580" marR="68580" marT="0" marB="0">
                    <a:solidFill>
                      <a:schemeClr val="accent6">
                        <a:lumMod val="60000"/>
                        <a:lumOff val="40000"/>
                      </a:schemeClr>
                    </a:solidFill>
                  </a:tcPr>
                </a:tc>
                <a:tc>
                  <a:txBody>
                    <a:bodyPr/>
                    <a:lstStyle/>
                    <a:p>
                      <a:pPr marL="21590" algn="ctr" defTabSz="914400" rtl="0" eaLnBrk="1" latinLnBrk="0" hangingPunct="1">
                        <a:lnSpc>
                          <a:spcPct val="115000"/>
                        </a:lnSpc>
                        <a:spcBef>
                          <a:spcPts val="0"/>
                        </a:spcBef>
                        <a:spcAft>
                          <a:spcPts val="0"/>
                        </a:spcAft>
                      </a:pPr>
                      <a:r>
                        <a:rPr lang="de-DE" sz="1100" kern="1200" dirty="0">
                          <a:solidFill>
                            <a:schemeClr val="tx1"/>
                          </a:solidFill>
                          <a:effectLst/>
                          <a:latin typeface="+mn-lt"/>
                          <a:ea typeface="+mn-ea"/>
                          <a:cs typeface="+mn-cs"/>
                        </a:rPr>
                        <a:t>D014</a:t>
                      </a:r>
                    </a:p>
                    <a:p>
                      <a:pPr marL="21590" algn="ctr" defTabSz="914400" rtl="0" eaLnBrk="1" latinLnBrk="0" hangingPunct="1">
                        <a:lnSpc>
                          <a:spcPct val="115000"/>
                        </a:lnSpc>
                        <a:spcBef>
                          <a:spcPts val="0"/>
                        </a:spcBef>
                        <a:spcAft>
                          <a:spcPts val="0"/>
                        </a:spcAft>
                      </a:pPr>
                      <a:r>
                        <a:rPr lang="de-DE" sz="1100" kern="1200" dirty="0">
                          <a:solidFill>
                            <a:srgbClr val="C00000"/>
                          </a:solidFill>
                          <a:effectLst/>
                          <a:latin typeface="+mn-lt"/>
                          <a:ea typeface="+mn-ea"/>
                          <a:cs typeface="+mn-cs"/>
                        </a:rPr>
                        <a:t>1 PM</a:t>
                      </a:r>
                    </a:p>
                  </a:txBody>
                  <a:tcPr marL="68580" marR="68580" marT="0" marB="0">
                    <a:solidFill>
                      <a:schemeClr val="accent6">
                        <a:lumMod val="60000"/>
                        <a:lumOff val="40000"/>
                      </a:schemeClr>
                    </a:solidFill>
                  </a:tcPr>
                </a:tc>
                <a:tc>
                  <a:txBody>
                    <a:bodyPr/>
                    <a:lstStyle/>
                    <a:p>
                      <a:pPr>
                        <a:lnSpc>
                          <a:spcPct val="115000"/>
                        </a:lnSpc>
                        <a:spcBef>
                          <a:spcPts val="240"/>
                        </a:spcBef>
                        <a:spcAft>
                          <a:spcPts val="240"/>
                        </a:spcAft>
                        <a:tabLst>
                          <a:tab pos="-914400" algn="l"/>
                          <a:tab pos="228600" algn="l"/>
                          <a:tab pos="4800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Mechanical testing and crystallographic analyses of thick B and W reference layers (DIFFER)</a:t>
                      </a:r>
                      <a:endParaRPr lang="fi-FI" sz="1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2147604089"/>
                  </a:ext>
                </a:extLst>
              </a:tr>
            </a:tbl>
          </a:graphicData>
        </a:graphic>
      </p:graphicFrame>
    </p:spTree>
    <p:extLst>
      <p:ext uri="{BB962C8B-B14F-4D97-AF65-F5344CB8AC3E}">
        <p14:creationId xmlns:p14="http://schemas.microsoft.com/office/powerpoint/2010/main" val="1092301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DC79FD-B2BB-7B51-6415-5B6664AC07E5}"/>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DDE4CE2B-7F89-38D9-6D66-5D208F7C9AC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22</a:t>
            </a:fld>
            <a:endParaRPr lang="en-GB">
              <a:solidFill>
                <a:prstClr val="white"/>
              </a:solidFill>
            </a:endParaRPr>
          </a:p>
        </p:txBody>
      </p:sp>
      <p:sp>
        <p:nvSpPr>
          <p:cNvPr id="2" name="Titre 1">
            <a:extLst>
              <a:ext uri="{FF2B5EF4-FFF2-40B4-BE49-F238E27FC236}">
                <a16:creationId xmlns:a16="http://schemas.microsoft.com/office/drawing/2014/main" id="{2DBF98F8-E4E8-4A03-8853-59A1576686E7}"/>
              </a:ext>
            </a:extLst>
          </p:cNvPr>
          <p:cNvSpPr>
            <a:spLocks noGrp="1"/>
          </p:cNvSpPr>
          <p:nvPr>
            <p:ph type="title"/>
          </p:nvPr>
        </p:nvSpPr>
        <p:spPr>
          <a:xfrm>
            <a:off x="983432" y="192515"/>
            <a:ext cx="9857288" cy="457200"/>
          </a:xfrm>
        </p:spPr>
        <p:txBody>
          <a:bodyPr/>
          <a:lstStyle/>
          <a:p>
            <a:r>
              <a:rPr lang="en-US" dirty="0"/>
              <a:t>Production and analyses of B- and W-based reference coatings</a:t>
            </a:r>
            <a:endParaRPr lang="fr-FR" dirty="0"/>
          </a:p>
        </p:txBody>
      </p:sp>
      <p:sp>
        <p:nvSpPr>
          <p:cNvPr id="5" name="TextBox 4">
            <a:extLst>
              <a:ext uri="{FF2B5EF4-FFF2-40B4-BE49-F238E27FC236}">
                <a16:creationId xmlns:a16="http://schemas.microsoft.com/office/drawing/2014/main" id="{99B2961B-6AE6-07E3-2EC4-B86ACDBEC626}"/>
              </a:ext>
            </a:extLst>
          </p:cNvPr>
          <p:cNvSpPr txBox="1"/>
          <p:nvPr/>
        </p:nvSpPr>
        <p:spPr>
          <a:xfrm>
            <a:off x="267177" y="1052736"/>
            <a:ext cx="11651195" cy="2714526"/>
          </a:xfrm>
          <a:prstGeom prst="rect">
            <a:avLst/>
          </a:prstGeom>
          <a:noFill/>
        </p:spPr>
        <p:txBody>
          <a:bodyPr wrap="square" rtlCol="0">
            <a:spAutoFit/>
          </a:bodyPr>
          <a:lstStyle/>
          <a:p>
            <a:pPr marL="285750" indent="-285750">
              <a:buFont typeface="Arial" panose="020B0604020202020204" pitchFamily="34" charset="0"/>
              <a:buChar char="•"/>
            </a:pPr>
            <a:r>
              <a:rPr lang="fi-FI" sz="1600" b="1" dirty="0"/>
              <a:t>ENEA:</a:t>
            </a:r>
            <a:r>
              <a:rPr lang="fi-FI" sz="1600" dirty="0"/>
              <a:t> </a:t>
            </a:r>
          </a:p>
          <a:p>
            <a:pPr marL="742950" lvl="1" indent="-285750">
              <a:lnSpc>
                <a:spcPct val="113000"/>
              </a:lnSpc>
              <a:buFont typeface="Wingdings" panose="05000000000000000000" pitchFamily="2" charset="2"/>
              <a:buChar char="ü"/>
            </a:pPr>
            <a:r>
              <a:rPr lang="en-US" altLang="en-US" sz="1600" dirty="0">
                <a:latin typeface="+mj-lt"/>
                <a:cs typeface="Arial" panose="020B0604020202020204" pitchFamily="34" charset="0"/>
              </a:rPr>
              <a:t>Deposition of several kinds of </a:t>
            </a:r>
            <a:r>
              <a:rPr lang="en-US" altLang="en-US" sz="1600" b="1" dirty="0">
                <a:latin typeface="+mj-lt"/>
                <a:cs typeface="Arial" panose="020B0604020202020204" pitchFamily="34" charset="0"/>
              </a:rPr>
              <a:t>W layers </a:t>
            </a:r>
            <a:r>
              <a:rPr lang="en-US" altLang="en-US" sz="1600" dirty="0">
                <a:latin typeface="+mj-lt"/>
                <a:cs typeface="Arial" panose="020B0604020202020204" pitchFamily="34" charset="0"/>
              </a:rPr>
              <a:t>by means of PVD techniques varying morphology and crystallinity of the coatings.</a:t>
            </a:r>
            <a:endParaRPr lang="en-US" altLang="en-US" sz="1600" b="1" dirty="0">
              <a:solidFill>
                <a:srgbClr val="0070C0"/>
              </a:solidFill>
              <a:latin typeface="+mj-lt"/>
              <a:cs typeface="Arial" panose="020B0604020202020204" pitchFamily="34" charset="0"/>
            </a:endParaRPr>
          </a:p>
          <a:p>
            <a:pPr marL="1200150" lvl="2" indent="-285750">
              <a:lnSpc>
                <a:spcPct val="113000"/>
              </a:lnSpc>
              <a:buFont typeface="Courier New" panose="02070309020205020404" pitchFamily="49" charset="0"/>
              <a:buChar char="o"/>
            </a:pPr>
            <a:r>
              <a:rPr lang="it-IT" altLang="en-US" sz="1600" b="1" dirty="0" err="1">
                <a:latin typeface="+mj-lt"/>
                <a:cs typeface="Arial" panose="020B0604020202020204" pitchFamily="34" charset="0"/>
              </a:rPr>
              <a:t>Amorphous</a:t>
            </a:r>
            <a:r>
              <a:rPr lang="it-IT" altLang="en-US" sz="1600" dirty="0">
                <a:latin typeface="+mj-lt"/>
                <a:cs typeface="Arial" panose="020B0604020202020204" pitchFamily="34" charset="0"/>
              </a:rPr>
              <a:t> W </a:t>
            </a:r>
            <a:r>
              <a:rPr lang="it-IT" altLang="en-US" sz="1600" dirty="0" err="1">
                <a:latin typeface="+mj-lt"/>
                <a:cs typeface="Arial" panose="020B0604020202020204" pitchFamily="34" charset="0"/>
              </a:rPr>
              <a:t>films</a:t>
            </a:r>
            <a:r>
              <a:rPr lang="it-IT" altLang="en-US" sz="1600" dirty="0">
                <a:latin typeface="+mj-lt"/>
                <a:cs typeface="Arial" panose="020B0604020202020204" pitchFamily="34" charset="0"/>
              </a:rPr>
              <a:t> (by PLD), </a:t>
            </a:r>
            <a:r>
              <a:rPr lang="it-IT" altLang="en-US" sz="1600" b="1" dirty="0" err="1">
                <a:latin typeface="+mj-lt"/>
                <a:cs typeface="Arial" panose="020B0604020202020204" pitchFamily="34" charset="0"/>
              </a:rPr>
              <a:t>porous</a:t>
            </a:r>
            <a:r>
              <a:rPr lang="it-IT" altLang="en-US" sz="1600" dirty="0">
                <a:latin typeface="+mj-lt"/>
                <a:cs typeface="Arial" panose="020B0604020202020204" pitchFamily="34" charset="0"/>
              </a:rPr>
              <a:t> W </a:t>
            </a:r>
            <a:r>
              <a:rPr lang="it-IT" altLang="en-US" sz="1600" dirty="0" err="1">
                <a:latin typeface="+mj-lt"/>
                <a:cs typeface="Arial" panose="020B0604020202020204" pitchFamily="34" charset="0"/>
              </a:rPr>
              <a:t>films</a:t>
            </a:r>
            <a:r>
              <a:rPr lang="it-IT" altLang="en-US" sz="1600" dirty="0">
                <a:latin typeface="+mj-lt"/>
                <a:cs typeface="Arial" panose="020B0604020202020204" pitchFamily="34" charset="0"/>
              </a:rPr>
              <a:t> (by PLD) and </a:t>
            </a:r>
            <a:r>
              <a:rPr lang="it-IT" altLang="en-US" sz="1600" b="1" dirty="0">
                <a:latin typeface="+mj-lt"/>
                <a:cs typeface="Arial" panose="020B0604020202020204" pitchFamily="34" charset="0"/>
              </a:rPr>
              <a:t>compact</a:t>
            </a:r>
            <a:r>
              <a:rPr lang="it-IT" altLang="en-US" sz="1600" dirty="0">
                <a:latin typeface="+mj-lt"/>
                <a:cs typeface="Arial" panose="020B0604020202020204" pitchFamily="34" charset="0"/>
              </a:rPr>
              <a:t> W </a:t>
            </a:r>
            <a:r>
              <a:rPr lang="it-IT" altLang="en-US" sz="1600" dirty="0" err="1">
                <a:latin typeface="+mj-lt"/>
                <a:cs typeface="Arial" panose="020B0604020202020204" pitchFamily="34" charset="0"/>
              </a:rPr>
              <a:t>films</a:t>
            </a:r>
            <a:r>
              <a:rPr lang="it-IT" altLang="en-US" sz="1600" dirty="0">
                <a:latin typeface="+mj-lt"/>
                <a:cs typeface="Arial" panose="020B0604020202020204" pitchFamily="34" charset="0"/>
              </a:rPr>
              <a:t> (by PLD, </a:t>
            </a:r>
            <a:r>
              <a:rPr lang="it-IT" altLang="en-US" sz="1600" dirty="0" err="1">
                <a:latin typeface="+mj-lt"/>
                <a:cs typeface="Arial" panose="020B0604020202020204" pitchFamily="34" charset="0"/>
              </a:rPr>
              <a:t>HiPIMS</a:t>
            </a:r>
            <a:r>
              <a:rPr lang="it-IT" altLang="en-US" sz="1600" dirty="0">
                <a:latin typeface="+mj-lt"/>
                <a:cs typeface="Arial" panose="020B0604020202020204" pitchFamily="34" charset="0"/>
              </a:rPr>
              <a:t> or RF-MS)</a:t>
            </a:r>
          </a:p>
          <a:p>
            <a:pPr marL="1200150" lvl="2" indent="-285750">
              <a:lnSpc>
                <a:spcPct val="113000"/>
              </a:lnSpc>
              <a:buFont typeface="Courier New" panose="02070309020205020404" pitchFamily="49" charset="0"/>
              <a:buChar char="o"/>
            </a:pPr>
            <a:r>
              <a:rPr lang="it-IT" altLang="en-US" sz="1600" b="1" dirty="0" err="1">
                <a:latin typeface="+mj-lt"/>
                <a:cs typeface="Arial" panose="020B0604020202020204" pitchFamily="34" charset="0"/>
              </a:rPr>
              <a:t>Nanocolumnar</a:t>
            </a:r>
            <a:r>
              <a:rPr lang="it-IT" altLang="en-US" sz="1600" dirty="0">
                <a:latin typeface="+mj-lt"/>
                <a:cs typeface="Arial" panose="020B0604020202020204" pitchFamily="34" charset="0"/>
              </a:rPr>
              <a:t> W </a:t>
            </a:r>
            <a:r>
              <a:rPr lang="it-IT" altLang="en-US" sz="1600" dirty="0" err="1">
                <a:latin typeface="+mj-lt"/>
                <a:cs typeface="Arial" panose="020B0604020202020204" pitchFamily="34" charset="0"/>
              </a:rPr>
              <a:t>films</a:t>
            </a:r>
            <a:r>
              <a:rPr lang="it-IT" altLang="en-US" sz="1600" dirty="0">
                <a:latin typeface="+mj-lt"/>
                <a:cs typeface="Arial" panose="020B0604020202020204" pitchFamily="34" charset="0"/>
              </a:rPr>
              <a:t> by </a:t>
            </a:r>
            <a:r>
              <a:rPr lang="it-IT" altLang="en-US" sz="1600" dirty="0" err="1">
                <a:latin typeface="+mj-lt"/>
                <a:cs typeface="Arial" panose="020B0604020202020204" pitchFamily="34" charset="0"/>
              </a:rPr>
              <a:t>tilted</a:t>
            </a:r>
            <a:r>
              <a:rPr lang="it-IT" altLang="en-US" sz="1600" dirty="0">
                <a:latin typeface="+mj-lt"/>
                <a:cs typeface="Arial" panose="020B0604020202020204" pitchFamily="34" charset="0"/>
              </a:rPr>
              <a:t> magnetron </a:t>
            </a:r>
            <a:r>
              <a:rPr lang="it-IT" altLang="en-US" sz="1600" dirty="0" err="1">
                <a:latin typeface="+mj-lt"/>
                <a:cs typeface="Arial" panose="020B0604020202020204" pitchFamily="34" charset="0"/>
              </a:rPr>
              <a:t>sputtering</a:t>
            </a:r>
            <a:endParaRPr lang="it-IT" altLang="en-US" sz="1600" dirty="0">
              <a:latin typeface="+mj-lt"/>
              <a:cs typeface="Arial" panose="020B0604020202020204" pitchFamily="34" charset="0"/>
            </a:endParaRPr>
          </a:p>
          <a:p>
            <a:pPr marL="1200150" lvl="2" indent="-285750">
              <a:lnSpc>
                <a:spcPct val="113000"/>
              </a:lnSpc>
              <a:buFont typeface="Courier New" panose="02070309020205020404" pitchFamily="49" charset="0"/>
              <a:buChar char="o"/>
            </a:pPr>
            <a:r>
              <a:rPr lang="en-US" altLang="en-US" sz="1600" dirty="0">
                <a:latin typeface="+mj-lt"/>
                <a:cs typeface="Arial" panose="020B0604020202020204" pitchFamily="34" charset="0"/>
              </a:rPr>
              <a:t>Thickness: from 10 nm up to 2-3 µm</a:t>
            </a:r>
          </a:p>
          <a:p>
            <a:pPr marL="1200150" lvl="2" indent="-285750">
              <a:lnSpc>
                <a:spcPct val="113000"/>
              </a:lnSpc>
              <a:buFont typeface="Courier New" panose="02070309020205020404" pitchFamily="49" charset="0"/>
              <a:buChar char="o"/>
            </a:pPr>
            <a:r>
              <a:rPr lang="en-US" altLang="en-US" sz="1600" dirty="0">
                <a:latin typeface="+mj-lt"/>
                <a:cs typeface="Arial" panose="020B0604020202020204" pitchFamily="34" charset="0"/>
              </a:rPr>
              <a:t>Substrate roughness: from flat to 100s of nm  random or pyramidal-shaped</a:t>
            </a:r>
          </a:p>
          <a:p>
            <a:pPr marL="742950" lvl="1" indent="-285750">
              <a:buFont typeface="Wingdings" panose="05000000000000000000" pitchFamily="2" charset="2"/>
              <a:buChar char="ü"/>
            </a:pPr>
            <a:r>
              <a:rPr lang="en-US" sz="1600" dirty="0"/>
              <a:t>Deposition of several kinds of </a:t>
            </a:r>
            <a:r>
              <a:rPr lang="en-US" sz="1600" b="1" dirty="0"/>
              <a:t>B layers </a:t>
            </a:r>
            <a:r>
              <a:rPr lang="en-US" sz="1600" dirty="0"/>
              <a:t>by means of PVD techniques (PLD and RF-MS) varying morphology and porosity.</a:t>
            </a:r>
          </a:p>
          <a:p>
            <a:pPr marL="1200150" lvl="2" indent="-285750">
              <a:buFont typeface="Courier New" panose="02070309020205020404" pitchFamily="49" charset="0"/>
              <a:buChar char="o"/>
            </a:pPr>
            <a:r>
              <a:rPr lang="en-US" sz="1600" dirty="0"/>
              <a:t>Deposition of </a:t>
            </a:r>
            <a:r>
              <a:rPr lang="en-US" sz="1600" b="1" dirty="0"/>
              <a:t>compact </a:t>
            </a:r>
            <a:r>
              <a:rPr lang="en-US" sz="1600" dirty="0"/>
              <a:t>or </a:t>
            </a:r>
            <a:r>
              <a:rPr lang="en-US" sz="1600" b="1" dirty="0"/>
              <a:t>porous</a:t>
            </a:r>
            <a:r>
              <a:rPr lang="en-US" sz="1600" dirty="0"/>
              <a:t> B films  using both nanosecond and femtosecond PLD</a:t>
            </a:r>
          </a:p>
          <a:p>
            <a:pPr marL="1200150" lvl="2" indent="-285750">
              <a:buFont typeface="Courier New" panose="02070309020205020404" pitchFamily="49" charset="0"/>
              <a:buChar char="o"/>
            </a:pPr>
            <a:r>
              <a:rPr lang="en-US" sz="1600" dirty="0"/>
              <a:t>Thickness: up to 10 µm</a:t>
            </a:r>
          </a:p>
          <a:p>
            <a:pPr marL="1200150" lvl="2" indent="-285750">
              <a:buFont typeface="Courier New" panose="02070309020205020404" pitchFamily="49" charset="0"/>
              <a:buChar char="o"/>
            </a:pPr>
            <a:r>
              <a:rPr lang="en-US" sz="1600" dirty="0"/>
              <a:t>Substrate roughness: from flat to 100s of nm  random or pyramidal-shaped</a:t>
            </a:r>
          </a:p>
        </p:txBody>
      </p:sp>
      <p:pic>
        <p:nvPicPr>
          <p:cNvPr id="6" name="Immagine 8" descr="Immagine che contiene testo, schermata&#10;&#10;Descrizione generata automaticamente">
            <a:extLst>
              <a:ext uri="{FF2B5EF4-FFF2-40B4-BE49-F238E27FC236}">
                <a16:creationId xmlns:a16="http://schemas.microsoft.com/office/drawing/2014/main" id="{D02335D8-A5B0-EC1D-A134-165DF501F738}"/>
              </a:ext>
            </a:extLst>
          </p:cNvPr>
          <p:cNvPicPr>
            <a:picLocks noChangeAspect="1"/>
          </p:cNvPicPr>
          <p:nvPr/>
        </p:nvPicPr>
        <p:blipFill>
          <a:blip r:embed="rId2">
            <a:extLst>
              <a:ext uri="{28A0092B-C50C-407E-A947-70E740481C1C}">
                <a14:useLocalDpi xmlns:a14="http://schemas.microsoft.com/office/drawing/2010/main" val="0"/>
              </a:ext>
            </a:extLst>
          </a:blip>
          <a:srcRect l="4005" t="38902" r="78390" b="31665"/>
          <a:stretch/>
        </p:blipFill>
        <p:spPr>
          <a:xfrm>
            <a:off x="5954158" y="3858407"/>
            <a:ext cx="2609801" cy="2318515"/>
          </a:xfrm>
          <a:prstGeom prst="rect">
            <a:avLst/>
          </a:prstGeom>
        </p:spPr>
      </p:pic>
      <p:pic>
        <p:nvPicPr>
          <p:cNvPr id="7" name="Immagine 2">
            <a:extLst>
              <a:ext uri="{FF2B5EF4-FFF2-40B4-BE49-F238E27FC236}">
                <a16:creationId xmlns:a16="http://schemas.microsoft.com/office/drawing/2014/main" id="{9360FFED-13C1-47E3-FAE6-BF11B105DDFD}"/>
              </a:ext>
            </a:extLst>
          </p:cNvPr>
          <p:cNvPicPr>
            <a:picLocks noChangeAspect="1"/>
          </p:cNvPicPr>
          <p:nvPr/>
        </p:nvPicPr>
        <p:blipFill>
          <a:blip r:embed="rId3"/>
          <a:srcRect t="-261" r="31340" b="26744"/>
          <a:stretch/>
        </p:blipFill>
        <p:spPr>
          <a:xfrm>
            <a:off x="412703" y="3858407"/>
            <a:ext cx="2710766" cy="2318514"/>
          </a:xfrm>
          <a:prstGeom prst="rect">
            <a:avLst/>
          </a:prstGeom>
        </p:spPr>
      </p:pic>
      <p:pic>
        <p:nvPicPr>
          <p:cNvPr id="8" name="Immagine 9">
            <a:extLst>
              <a:ext uri="{FF2B5EF4-FFF2-40B4-BE49-F238E27FC236}">
                <a16:creationId xmlns:a16="http://schemas.microsoft.com/office/drawing/2014/main" id="{2012B0B1-02C1-5A96-7AF9-BD57CB86AC51}"/>
              </a:ext>
            </a:extLst>
          </p:cNvPr>
          <p:cNvPicPr>
            <a:picLocks noChangeAspect="1"/>
          </p:cNvPicPr>
          <p:nvPr/>
        </p:nvPicPr>
        <p:blipFill>
          <a:blip r:embed="rId4"/>
          <a:stretch>
            <a:fillRect/>
          </a:stretch>
        </p:blipFill>
        <p:spPr>
          <a:xfrm>
            <a:off x="3233913" y="3858407"/>
            <a:ext cx="2609801" cy="2507301"/>
          </a:xfrm>
          <a:prstGeom prst="rect">
            <a:avLst/>
          </a:prstGeom>
        </p:spPr>
      </p:pic>
      <p:grpSp>
        <p:nvGrpSpPr>
          <p:cNvPr id="9" name="Gruppo 12">
            <a:extLst>
              <a:ext uri="{FF2B5EF4-FFF2-40B4-BE49-F238E27FC236}">
                <a16:creationId xmlns:a16="http://schemas.microsoft.com/office/drawing/2014/main" id="{CAE66E7B-9EE7-E479-CAAE-16B1DFC3B514}"/>
              </a:ext>
            </a:extLst>
          </p:cNvPr>
          <p:cNvGrpSpPr>
            <a:grpSpLocks noChangeAspect="1"/>
          </p:cNvGrpSpPr>
          <p:nvPr/>
        </p:nvGrpSpPr>
        <p:grpSpPr>
          <a:xfrm>
            <a:off x="9068030" y="3858405"/>
            <a:ext cx="2721596" cy="2318516"/>
            <a:chOff x="7975846" y="3419425"/>
            <a:chExt cx="3051662" cy="2599698"/>
          </a:xfrm>
        </p:grpSpPr>
        <p:pic>
          <p:nvPicPr>
            <p:cNvPr id="10" name="Picture 39">
              <a:extLst>
                <a:ext uri="{FF2B5EF4-FFF2-40B4-BE49-F238E27FC236}">
                  <a16:creationId xmlns:a16="http://schemas.microsoft.com/office/drawing/2014/main" id="{D53CD77E-6505-B3ED-0719-9EDEC85CB06F}"/>
                </a:ext>
              </a:extLst>
            </p:cNvPr>
            <p:cNvPicPr>
              <a:picLocks noChangeAspect="1"/>
            </p:cNvPicPr>
            <p:nvPr/>
          </p:nvPicPr>
          <p:blipFill rotWithShape="1">
            <a:blip r:embed="rId5">
              <a:extLst>
                <a:ext uri="{28A0092B-C50C-407E-A947-70E740481C1C}">
                  <a14:useLocalDpi xmlns:a14="http://schemas.microsoft.com/office/drawing/2010/main" val="0"/>
                </a:ext>
              </a:extLst>
            </a:blip>
            <a:srcRect t="4908" b="16538"/>
            <a:stretch/>
          </p:blipFill>
          <p:spPr>
            <a:xfrm>
              <a:off x="7975846" y="4224102"/>
              <a:ext cx="3051662" cy="1795021"/>
            </a:xfrm>
            <a:prstGeom prst="rect">
              <a:avLst/>
            </a:prstGeom>
          </p:spPr>
        </p:pic>
        <p:pic>
          <p:nvPicPr>
            <p:cNvPr id="11" name="Picture 60">
              <a:extLst>
                <a:ext uri="{FF2B5EF4-FFF2-40B4-BE49-F238E27FC236}">
                  <a16:creationId xmlns:a16="http://schemas.microsoft.com/office/drawing/2014/main" id="{AE816EB4-0BC2-21B1-9269-E9F316B58392}"/>
                </a:ext>
              </a:extLst>
            </p:cNvPr>
            <p:cNvPicPr>
              <a:picLocks noChangeAspect="1"/>
            </p:cNvPicPr>
            <p:nvPr/>
          </p:nvPicPr>
          <p:blipFill rotWithShape="1">
            <a:blip r:embed="rId6">
              <a:extLst>
                <a:ext uri="{28A0092B-C50C-407E-A947-70E740481C1C}">
                  <a14:useLocalDpi xmlns:a14="http://schemas.microsoft.com/office/drawing/2010/main" val="0"/>
                </a:ext>
              </a:extLst>
            </a:blip>
            <a:srcRect t="25609" b="25609"/>
            <a:stretch/>
          </p:blipFill>
          <p:spPr>
            <a:xfrm>
              <a:off x="7975846" y="3419425"/>
              <a:ext cx="3051662" cy="1117405"/>
            </a:xfrm>
            <a:prstGeom prst="rect">
              <a:avLst/>
            </a:prstGeom>
          </p:spPr>
        </p:pic>
        <p:sp>
          <p:nvSpPr>
            <p:cNvPr id="12" name="TextBox 53">
              <a:extLst>
                <a:ext uri="{FF2B5EF4-FFF2-40B4-BE49-F238E27FC236}">
                  <a16:creationId xmlns:a16="http://schemas.microsoft.com/office/drawing/2014/main" id="{F8B2E539-4591-7FE9-02F5-8DD4E5AD1897}"/>
                </a:ext>
              </a:extLst>
            </p:cNvPr>
            <p:cNvSpPr txBox="1"/>
            <p:nvPr/>
          </p:nvSpPr>
          <p:spPr>
            <a:xfrm>
              <a:off x="10183765" y="5696976"/>
              <a:ext cx="772986" cy="261610"/>
            </a:xfrm>
            <a:prstGeom prst="rect">
              <a:avLst/>
            </a:prstGeom>
            <a:solidFill>
              <a:schemeClr val="bg1"/>
            </a:solidFill>
          </p:spPr>
          <p:txBody>
            <a:bodyPr wrap="square" rtlCol="0">
              <a:spAutoFit/>
            </a:bodyPr>
            <a:lstStyle/>
            <a:p>
              <a:pPr algn="ctr"/>
              <a:r>
                <a:rPr lang="it-IT" sz="1100" dirty="0"/>
                <a:t>200 nm</a:t>
              </a:r>
            </a:p>
          </p:txBody>
        </p:sp>
        <p:cxnSp>
          <p:nvCxnSpPr>
            <p:cNvPr id="13" name="Straight Connector 51">
              <a:extLst>
                <a:ext uri="{FF2B5EF4-FFF2-40B4-BE49-F238E27FC236}">
                  <a16:creationId xmlns:a16="http://schemas.microsoft.com/office/drawing/2014/main" id="{D6BE8342-B8D5-A180-5775-3604DAC4E934}"/>
                </a:ext>
              </a:extLst>
            </p:cNvPr>
            <p:cNvCxnSpPr>
              <a:cxnSpLocks/>
            </p:cNvCxnSpPr>
            <p:nvPr/>
          </p:nvCxnSpPr>
          <p:spPr>
            <a:xfrm>
              <a:off x="10276252" y="5908986"/>
              <a:ext cx="58853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4" name="Textfeld 4">
            <a:extLst>
              <a:ext uri="{FF2B5EF4-FFF2-40B4-BE49-F238E27FC236}">
                <a16:creationId xmlns:a16="http://schemas.microsoft.com/office/drawing/2014/main" id="{81CBB403-F207-CBD5-2CB7-71DC372A7183}"/>
              </a:ext>
            </a:extLst>
          </p:cNvPr>
          <p:cNvSpPr txBox="1"/>
          <p:nvPr/>
        </p:nvSpPr>
        <p:spPr>
          <a:xfrm>
            <a:off x="966963" y="6155237"/>
            <a:ext cx="1602246" cy="355162"/>
          </a:xfrm>
          <a:prstGeom prst="rect">
            <a:avLst/>
          </a:prstGeom>
          <a:noFill/>
          <a:ln w="12700">
            <a:noFill/>
          </a:ln>
        </p:spPr>
        <p:txBody>
          <a:bodyPr wrap="square" rtlCol="0">
            <a:spAutoFit/>
          </a:bodyPr>
          <a:lstStyle/>
          <a:p>
            <a:pPr algn="ctr">
              <a:lnSpc>
                <a:spcPct val="113000"/>
              </a:lnSpc>
            </a:pPr>
            <a:r>
              <a:rPr lang="en-US" sz="1600" b="1" dirty="0">
                <a:solidFill>
                  <a:srgbClr val="0070C0"/>
                </a:solidFill>
                <a:latin typeface="+mj-lt"/>
                <a:cs typeface="Arial" panose="020B0604020202020204" pitchFamily="34" charset="0"/>
              </a:rPr>
              <a:t>Amorphous-W</a:t>
            </a:r>
            <a:endParaRPr lang="en-US" altLang="en-US" sz="1600" dirty="0">
              <a:solidFill>
                <a:srgbClr val="0070C0"/>
              </a:solidFill>
              <a:latin typeface="+mj-lt"/>
              <a:cs typeface="Arial" panose="020B0604020202020204" pitchFamily="34" charset="0"/>
            </a:endParaRPr>
          </a:p>
        </p:txBody>
      </p:sp>
      <p:sp>
        <p:nvSpPr>
          <p:cNvPr id="15" name="Textfeld 4">
            <a:extLst>
              <a:ext uri="{FF2B5EF4-FFF2-40B4-BE49-F238E27FC236}">
                <a16:creationId xmlns:a16="http://schemas.microsoft.com/office/drawing/2014/main" id="{8897DEB4-ECAD-3161-CADA-DA859571C78C}"/>
              </a:ext>
            </a:extLst>
          </p:cNvPr>
          <p:cNvSpPr txBox="1"/>
          <p:nvPr/>
        </p:nvSpPr>
        <p:spPr>
          <a:xfrm>
            <a:off x="3737690" y="6155237"/>
            <a:ext cx="1602246" cy="355162"/>
          </a:xfrm>
          <a:prstGeom prst="rect">
            <a:avLst/>
          </a:prstGeom>
          <a:noFill/>
          <a:ln w="12700">
            <a:noFill/>
          </a:ln>
        </p:spPr>
        <p:txBody>
          <a:bodyPr wrap="square" rtlCol="0">
            <a:spAutoFit/>
          </a:bodyPr>
          <a:lstStyle/>
          <a:p>
            <a:pPr algn="ctr">
              <a:lnSpc>
                <a:spcPct val="113000"/>
              </a:lnSpc>
            </a:pPr>
            <a:r>
              <a:rPr lang="en-US" sz="1600" b="1" dirty="0">
                <a:solidFill>
                  <a:srgbClr val="0070C0"/>
                </a:solidFill>
                <a:latin typeface="+mj-lt"/>
                <a:cs typeface="Arial" panose="020B0604020202020204" pitchFamily="34" charset="0"/>
              </a:rPr>
              <a:t>Porous-W</a:t>
            </a:r>
            <a:endParaRPr lang="en-US" altLang="en-US" sz="1600" dirty="0">
              <a:solidFill>
                <a:srgbClr val="0070C0"/>
              </a:solidFill>
              <a:latin typeface="+mj-lt"/>
              <a:cs typeface="Arial" panose="020B0604020202020204" pitchFamily="34" charset="0"/>
            </a:endParaRPr>
          </a:p>
        </p:txBody>
      </p:sp>
      <p:sp>
        <p:nvSpPr>
          <p:cNvPr id="16" name="Textfeld 4">
            <a:extLst>
              <a:ext uri="{FF2B5EF4-FFF2-40B4-BE49-F238E27FC236}">
                <a16:creationId xmlns:a16="http://schemas.microsoft.com/office/drawing/2014/main" id="{D3FAFD7E-D476-C0C0-56CA-93B148FC91A0}"/>
              </a:ext>
            </a:extLst>
          </p:cNvPr>
          <p:cNvSpPr txBox="1"/>
          <p:nvPr/>
        </p:nvSpPr>
        <p:spPr>
          <a:xfrm>
            <a:off x="6508417" y="6155237"/>
            <a:ext cx="1602246" cy="355162"/>
          </a:xfrm>
          <a:prstGeom prst="rect">
            <a:avLst/>
          </a:prstGeom>
          <a:noFill/>
          <a:ln w="12700">
            <a:noFill/>
          </a:ln>
        </p:spPr>
        <p:txBody>
          <a:bodyPr wrap="square" rtlCol="0">
            <a:spAutoFit/>
          </a:bodyPr>
          <a:lstStyle/>
          <a:p>
            <a:pPr algn="ctr">
              <a:lnSpc>
                <a:spcPct val="113000"/>
              </a:lnSpc>
            </a:pPr>
            <a:r>
              <a:rPr lang="en-US" sz="1600" b="1" dirty="0">
                <a:solidFill>
                  <a:srgbClr val="0070C0"/>
                </a:solidFill>
                <a:latin typeface="+mj-lt"/>
                <a:cs typeface="Arial" panose="020B0604020202020204" pitchFamily="34" charset="0"/>
              </a:rPr>
              <a:t>Compact-W</a:t>
            </a:r>
            <a:endParaRPr lang="en-US" altLang="en-US" sz="1600" dirty="0">
              <a:solidFill>
                <a:srgbClr val="0070C0"/>
              </a:solidFill>
              <a:latin typeface="+mj-lt"/>
              <a:cs typeface="Arial" panose="020B0604020202020204" pitchFamily="34" charset="0"/>
            </a:endParaRPr>
          </a:p>
        </p:txBody>
      </p:sp>
      <p:sp>
        <p:nvSpPr>
          <p:cNvPr id="17" name="Textfeld 4">
            <a:extLst>
              <a:ext uri="{FF2B5EF4-FFF2-40B4-BE49-F238E27FC236}">
                <a16:creationId xmlns:a16="http://schemas.microsoft.com/office/drawing/2014/main" id="{32390EEB-44C0-DC08-6810-5393A1EA2AF2}"/>
              </a:ext>
            </a:extLst>
          </p:cNvPr>
          <p:cNvSpPr txBox="1"/>
          <p:nvPr/>
        </p:nvSpPr>
        <p:spPr>
          <a:xfrm>
            <a:off x="9480768" y="6155237"/>
            <a:ext cx="1896119" cy="355162"/>
          </a:xfrm>
          <a:prstGeom prst="rect">
            <a:avLst/>
          </a:prstGeom>
          <a:noFill/>
          <a:ln w="12700">
            <a:noFill/>
          </a:ln>
        </p:spPr>
        <p:txBody>
          <a:bodyPr wrap="square" rtlCol="0">
            <a:spAutoFit/>
          </a:bodyPr>
          <a:lstStyle/>
          <a:p>
            <a:pPr algn="ctr">
              <a:lnSpc>
                <a:spcPct val="113000"/>
              </a:lnSpc>
            </a:pPr>
            <a:r>
              <a:rPr lang="en-US" sz="1600" b="1" dirty="0">
                <a:solidFill>
                  <a:srgbClr val="0070C0"/>
                </a:solidFill>
                <a:latin typeface="+mj-lt"/>
                <a:cs typeface="Arial" panose="020B0604020202020204" pitchFamily="34" charset="0"/>
              </a:rPr>
              <a:t>Nanocolumnar-W</a:t>
            </a:r>
            <a:endParaRPr lang="en-US" altLang="en-US" sz="1600" dirty="0">
              <a:solidFill>
                <a:srgbClr val="0070C0"/>
              </a:solidFill>
              <a:latin typeface="+mj-lt"/>
              <a:cs typeface="Arial" panose="020B0604020202020204" pitchFamily="34" charset="0"/>
            </a:endParaRPr>
          </a:p>
        </p:txBody>
      </p:sp>
    </p:spTree>
    <p:extLst>
      <p:ext uri="{BB962C8B-B14F-4D97-AF65-F5344CB8AC3E}">
        <p14:creationId xmlns:p14="http://schemas.microsoft.com/office/powerpoint/2010/main" val="3643313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1980E-FDBF-A92E-7133-A821F80BE97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95DCE5D-AA8A-1611-0F23-424BCF0FE84A}"/>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F72DBD88-14B1-FEB2-8E97-76CE6B1DD4FE}"/>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23</a:t>
            </a:fld>
            <a:endParaRPr lang="en-GB">
              <a:solidFill>
                <a:prstClr val="white"/>
              </a:solidFill>
            </a:endParaRPr>
          </a:p>
        </p:txBody>
      </p:sp>
      <p:sp>
        <p:nvSpPr>
          <p:cNvPr id="2" name="TextBox 1">
            <a:extLst>
              <a:ext uri="{FF2B5EF4-FFF2-40B4-BE49-F238E27FC236}">
                <a16:creationId xmlns:a16="http://schemas.microsoft.com/office/drawing/2014/main" id="{92D8F931-B5DB-624D-2F9F-0786172380B5}"/>
              </a:ext>
            </a:extLst>
          </p:cNvPr>
          <p:cNvSpPr txBox="1"/>
          <p:nvPr/>
        </p:nvSpPr>
        <p:spPr>
          <a:xfrm>
            <a:off x="267177" y="1052736"/>
            <a:ext cx="11651195" cy="3293209"/>
          </a:xfrm>
          <a:prstGeom prst="rect">
            <a:avLst/>
          </a:prstGeom>
          <a:noFill/>
        </p:spPr>
        <p:txBody>
          <a:bodyPr wrap="square" rtlCol="0">
            <a:spAutoFit/>
          </a:bodyPr>
          <a:lstStyle/>
          <a:p>
            <a:pPr marL="285750" indent="-285750">
              <a:buFont typeface="Arial" panose="020B0604020202020204" pitchFamily="34" charset="0"/>
              <a:buChar char="•"/>
            </a:pPr>
            <a:r>
              <a:rPr lang="fi-FI" sz="1600" b="1" dirty="0"/>
              <a:t>IAP: </a:t>
            </a:r>
            <a:r>
              <a:rPr lang="fi-FI" sz="1600" dirty="0" err="1"/>
              <a:t>production</a:t>
            </a:r>
            <a:r>
              <a:rPr lang="fi-FI" sz="1600" dirty="0"/>
              <a:t> of W </a:t>
            </a:r>
            <a:r>
              <a:rPr lang="fi-FI" sz="1600" dirty="0" err="1"/>
              <a:t>layers</a:t>
            </a:r>
            <a:r>
              <a:rPr lang="fi-FI" sz="1600" dirty="0"/>
              <a:t> </a:t>
            </a:r>
            <a:endParaRPr lang="en-US" sz="1600" dirty="0"/>
          </a:p>
          <a:p>
            <a:pPr marL="742950" lvl="1" indent="-285750">
              <a:buFont typeface="Wingdings" panose="05000000000000000000" pitchFamily="2" charset="2"/>
              <a:buChar char="ü"/>
            </a:pPr>
            <a:r>
              <a:rPr lang="en-US" sz="1600" dirty="0"/>
              <a:t>Production of reference coatings according to the agreed specifications – see Master Excel</a:t>
            </a:r>
          </a:p>
          <a:p>
            <a:pPr marL="742950" lvl="1" indent="-285750">
              <a:buFont typeface="Wingdings" panose="05000000000000000000" pitchFamily="2" charset="2"/>
              <a:buChar char="ü"/>
            </a:pPr>
            <a:r>
              <a:rPr lang="en-US" sz="1600" b="1" dirty="0">
                <a:solidFill>
                  <a:srgbClr val="FF0000"/>
                </a:solidFill>
              </a:rPr>
              <a:t>Analysis of  produced coatings</a:t>
            </a:r>
            <a:r>
              <a:rPr lang="en-US" sz="1600" dirty="0"/>
              <a:t>:</a:t>
            </a:r>
          </a:p>
          <a:p>
            <a:pPr marL="1200150" lvl="2" indent="-285750">
              <a:buFont typeface="Courier New" panose="02070309020205020404" pitchFamily="49" charset="0"/>
              <a:buChar char="o"/>
            </a:pPr>
            <a:r>
              <a:rPr lang="en-US" sz="1600" dirty="0"/>
              <a:t>GDOES + XPS + XRD</a:t>
            </a:r>
          </a:p>
          <a:p>
            <a:pPr marL="285750" indent="-285750">
              <a:buFont typeface="Arial" panose="020B0604020202020204" pitchFamily="34" charset="0"/>
              <a:buChar char="•"/>
            </a:pPr>
            <a:r>
              <a:rPr lang="fi-FI" sz="1600" b="1" dirty="0"/>
              <a:t>IAP:</a:t>
            </a:r>
            <a:r>
              <a:rPr lang="fi-FI" sz="1600" dirty="0"/>
              <a:t>  </a:t>
            </a:r>
            <a:r>
              <a:rPr lang="fi-FI" sz="1600" dirty="0" err="1"/>
              <a:t>production</a:t>
            </a:r>
            <a:r>
              <a:rPr lang="fi-FI" sz="1600" dirty="0"/>
              <a:t> of B </a:t>
            </a:r>
            <a:r>
              <a:rPr lang="fi-FI" sz="1600" dirty="0" err="1"/>
              <a:t>layers</a:t>
            </a:r>
            <a:endParaRPr lang="fi-FI" sz="1600" dirty="0"/>
          </a:p>
          <a:p>
            <a:pPr marL="742950" lvl="1" indent="-285750">
              <a:buFont typeface="Wingdings" panose="05000000000000000000" pitchFamily="2" charset="2"/>
              <a:buChar char="ü"/>
            </a:pPr>
            <a:r>
              <a:rPr lang="en-US" sz="1600" dirty="0"/>
              <a:t>Repeat the exercise </a:t>
            </a:r>
            <a:r>
              <a:rPr lang="en-US" sz="1600" u="sng" dirty="0">
                <a:solidFill>
                  <a:srgbClr val="0070C0"/>
                </a:solidFill>
              </a:rPr>
              <a:t>performed with CEA in 2022 and 2023</a:t>
            </a:r>
            <a:r>
              <a:rPr lang="en-US" sz="1600" dirty="0"/>
              <a:t>:</a:t>
            </a:r>
          </a:p>
          <a:p>
            <a:pPr marL="1200150" lvl="2" indent="-285750">
              <a:buFont typeface="Courier New" panose="02070309020205020404" pitchFamily="49" charset="0"/>
              <a:buChar char="o"/>
            </a:pPr>
            <a:r>
              <a:rPr lang="en-US" sz="1600" dirty="0"/>
              <a:t>BD and BH with high H and D content (more than 10%), thermally treated from 50 to 500°C + O</a:t>
            </a:r>
            <a:r>
              <a:rPr lang="en-US" sz="1600" baseline="-25000" dirty="0"/>
              <a:t>2</a:t>
            </a:r>
            <a:r>
              <a:rPr lang="en-US" sz="1600" dirty="0"/>
              <a:t> addition</a:t>
            </a:r>
          </a:p>
          <a:p>
            <a:pPr marL="742950" lvl="1" indent="-285750">
              <a:buFont typeface="Wingdings" panose="05000000000000000000" pitchFamily="2" charset="2"/>
              <a:buChar char="ü"/>
            </a:pPr>
            <a:r>
              <a:rPr lang="en-US" sz="1600" dirty="0"/>
              <a:t>Samples for </a:t>
            </a:r>
            <a:r>
              <a:rPr lang="en-US" sz="1600" u="sng" dirty="0">
                <a:solidFill>
                  <a:srgbClr val="0070C0"/>
                </a:solidFill>
              </a:rPr>
              <a:t>permeation studies under SP C</a:t>
            </a:r>
          </a:p>
          <a:p>
            <a:pPr marL="742950" lvl="1" indent="-285750">
              <a:buFont typeface="Wingdings" panose="05000000000000000000" pitchFamily="2" charset="2"/>
              <a:buChar char="ü"/>
            </a:pPr>
            <a:r>
              <a:rPr lang="en-US" sz="1600" dirty="0"/>
              <a:t>B layers (100 nm) for round robin experiments and analyses</a:t>
            </a:r>
          </a:p>
          <a:p>
            <a:pPr marL="742950" lvl="1" indent="-285750">
              <a:buFont typeface="Wingdings" panose="05000000000000000000" pitchFamily="2" charset="2"/>
              <a:buChar char="ü"/>
            </a:pPr>
            <a:r>
              <a:rPr lang="en-US" sz="1600" dirty="0"/>
              <a:t>For micromechanical measurements to check the </a:t>
            </a:r>
            <a:r>
              <a:rPr lang="en-US" sz="1600" u="sng" dirty="0">
                <a:solidFill>
                  <a:srgbClr val="0070C0"/>
                </a:solidFill>
              </a:rPr>
              <a:t>delamination behavior of B surface layers exposed to boiling water</a:t>
            </a:r>
          </a:p>
          <a:p>
            <a:pPr marL="1200150" lvl="2" indent="-285750">
              <a:buFont typeface="Courier New" panose="02070309020205020404" pitchFamily="49" charset="0"/>
              <a:buChar char="o"/>
            </a:pPr>
            <a:r>
              <a:rPr lang="en-US" sz="1600" dirty="0"/>
              <a:t>B-coated W substrates, 12</a:t>
            </a:r>
            <a:r>
              <a:rPr lang="en-US" sz="1600" dirty="0">
                <a:sym typeface="Symbol" panose="05050102010706020507" pitchFamily="18" charset="2"/>
              </a:rPr>
              <a:t></a:t>
            </a:r>
            <a:r>
              <a:rPr lang="en-US" sz="1600" dirty="0"/>
              <a:t>15</a:t>
            </a:r>
            <a:r>
              <a:rPr lang="en-US" sz="1600" dirty="0">
                <a:sym typeface="Symbol" panose="05050102010706020507" pitchFamily="18" charset="2"/>
              </a:rPr>
              <a:t></a:t>
            </a:r>
            <a:r>
              <a:rPr lang="en-US" sz="1600" dirty="0"/>
              <a:t>1 mm</a:t>
            </a:r>
            <a:r>
              <a:rPr lang="en-US" sz="1600" baseline="30000" dirty="0"/>
              <a:t>3</a:t>
            </a:r>
            <a:r>
              <a:rPr lang="en-US" sz="1600" dirty="0"/>
              <a:t>, 5 </a:t>
            </a:r>
            <a:r>
              <a:rPr lang="en-US" sz="1600" dirty="0">
                <a:latin typeface="Symbol" panose="05050102010706020507" pitchFamily="18" charset="2"/>
              </a:rPr>
              <a:t>m</a:t>
            </a:r>
            <a:r>
              <a:rPr lang="en-US" sz="1600" dirty="0"/>
              <a:t>m, dense and porous + boron with D 10 % of 10</a:t>
            </a:r>
            <a:r>
              <a:rPr lang="en-US" sz="1600" dirty="0">
                <a:sym typeface="Symbol" panose="05050102010706020507" pitchFamily="18" charset="2"/>
              </a:rPr>
              <a:t></a:t>
            </a:r>
            <a:r>
              <a:rPr lang="en-US" sz="1600" dirty="0"/>
              <a:t>10</a:t>
            </a:r>
            <a:r>
              <a:rPr lang="en-US" sz="1600" dirty="0">
                <a:sym typeface="Symbol" panose="05050102010706020507" pitchFamily="18" charset="2"/>
              </a:rPr>
              <a:t></a:t>
            </a:r>
            <a:r>
              <a:rPr lang="en-US" sz="1600" dirty="0"/>
              <a:t>1 mm</a:t>
            </a:r>
            <a:r>
              <a:rPr lang="en-US" sz="1600" baseline="30000" dirty="0"/>
              <a:t>3</a:t>
            </a:r>
            <a:r>
              <a:rPr lang="en-US" sz="1600" dirty="0"/>
              <a:t> samples</a:t>
            </a:r>
          </a:p>
          <a:p>
            <a:pPr marL="742950" lvl="1" indent="-285750">
              <a:buFont typeface="Wingdings" panose="05000000000000000000" pitchFamily="2" charset="2"/>
              <a:buChar char="ü"/>
            </a:pPr>
            <a:r>
              <a:rPr lang="en-US" sz="1600" dirty="0"/>
              <a:t>Analysis of the produced coatings using </a:t>
            </a:r>
            <a:r>
              <a:rPr lang="en-US" sz="1600" b="1" dirty="0">
                <a:solidFill>
                  <a:srgbClr val="FF0000"/>
                </a:solidFill>
              </a:rPr>
              <a:t>SEM, TDS, XRD, Sputtered XPS and nanoindentation</a:t>
            </a:r>
          </a:p>
          <a:p>
            <a:pPr marL="742950" lvl="1" indent="-285750">
              <a:buFont typeface="Wingdings" panose="05000000000000000000" pitchFamily="2" charset="2"/>
              <a:buChar char="ü"/>
            </a:pPr>
            <a:r>
              <a:rPr lang="en-US" sz="1600" dirty="0"/>
              <a:t>Investigate the </a:t>
            </a:r>
            <a:r>
              <a:rPr lang="en-US" sz="1600" b="1" dirty="0">
                <a:solidFill>
                  <a:srgbClr val="FF0000"/>
                </a:solidFill>
              </a:rPr>
              <a:t>oxidation behavior of B layers under annealing </a:t>
            </a:r>
            <a:r>
              <a:rPr lang="en-US" sz="1600" dirty="0"/>
              <a:t>(up to 1000°C, from 1 h to 72 h)</a:t>
            </a:r>
            <a:r>
              <a:rPr lang="en-US" sz="1600" b="1" dirty="0">
                <a:solidFill>
                  <a:srgbClr val="FF0000"/>
                </a:solidFill>
              </a:rPr>
              <a:t> </a:t>
            </a:r>
            <a:r>
              <a:rPr lang="en-US" sz="1600" dirty="0"/>
              <a:t>– together with IST</a:t>
            </a:r>
          </a:p>
        </p:txBody>
      </p:sp>
      <p:sp>
        <p:nvSpPr>
          <p:cNvPr id="5" name="Titre 1">
            <a:extLst>
              <a:ext uri="{FF2B5EF4-FFF2-40B4-BE49-F238E27FC236}">
                <a16:creationId xmlns:a16="http://schemas.microsoft.com/office/drawing/2014/main" id="{1EF8D1C9-AE7A-87DB-8B3D-C0E82ED0CB37}"/>
              </a:ext>
            </a:extLst>
          </p:cNvPr>
          <p:cNvSpPr>
            <a:spLocks noGrp="1"/>
          </p:cNvSpPr>
          <p:nvPr>
            <p:ph type="title"/>
          </p:nvPr>
        </p:nvSpPr>
        <p:spPr>
          <a:xfrm>
            <a:off x="983432" y="192515"/>
            <a:ext cx="9857288" cy="457200"/>
          </a:xfrm>
        </p:spPr>
        <p:txBody>
          <a:bodyPr/>
          <a:lstStyle/>
          <a:p>
            <a:r>
              <a:rPr lang="en-US" dirty="0"/>
              <a:t>Production and analyses of B- and W-based reference coatings</a:t>
            </a:r>
            <a:endParaRPr lang="fr-FR" dirty="0"/>
          </a:p>
        </p:txBody>
      </p:sp>
      <p:pic>
        <p:nvPicPr>
          <p:cNvPr id="6" name="Picture 5" descr="https://lh7-rt.googleusercontent.com/docsz/AD_4nXeRWLiZ1HEkOrcdnsAygr8guIrecm5BOLYzZC6AxULadOYEHjwvzl-Duz2iiPX-GhIvzRMNjY719RuTwVyyR7gNoQzTnAZuy_bL29R0k71oV7ogsaDDBBo0CukL2i2oN0p_24IlbpNqXq2LymDl1w?key=PoXlbM9ondZAWwIRsAbecsWI">
            <a:extLst>
              <a:ext uri="{FF2B5EF4-FFF2-40B4-BE49-F238E27FC236}">
                <a16:creationId xmlns:a16="http://schemas.microsoft.com/office/drawing/2014/main" id="{7A28DCA1-6B9F-7F59-B646-2786FB15DC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933" y="4465613"/>
            <a:ext cx="2261695" cy="1970485"/>
          </a:xfrm>
          <a:prstGeom prst="rect">
            <a:avLst/>
          </a:prstGeom>
          <a:noFill/>
          <a:ln>
            <a:noFill/>
          </a:ln>
        </p:spPr>
      </p:pic>
      <p:pic>
        <p:nvPicPr>
          <p:cNvPr id="7" name="Picture 6" descr="https://lh7-rt.googleusercontent.com/docsz/AD_4nXdgYqh91KgC3ciOPL5Ah0-arDsBtOslvztVVrJS1vZBhsun3YthA4DH9lrWSGv8T3phYGEeIZk-_6Ie7o6bskG54fpClPXftyHo9oG7_Tx5IZm4ClDq6PUUNprrZwEUfhYORjA4gjttBHemZhfGjA?key=PoXlbM9ondZAWwIRsAbecsWI">
            <a:extLst>
              <a:ext uri="{FF2B5EF4-FFF2-40B4-BE49-F238E27FC236}">
                <a16:creationId xmlns:a16="http://schemas.microsoft.com/office/drawing/2014/main" id="{9F00F897-C107-7A33-4A38-FE79927B7C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80" y="4465615"/>
            <a:ext cx="1509712" cy="1970484"/>
          </a:xfrm>
          <a:prstGeom prst="rect">
            <a:avLst/>
          </a:prstGeom>
          <a:noFill/>
          <a:ln>
            <a:noFill/>
          </a:ln>
        </p:spPr>
      </p:pic>
      <p:sp>
        <p:nvSpPr>
          <p:cNvPr id="9" name="TextBox 8">
            <a:extLst>
              <a:ext uri="{FF2B5EF4-FFF2-40B4-BE49-F238E27FC236}">
                <a16:creationId xmlns:a16="http://schemas.microsoft.com/office/drawing/2014/main" id="{A91590C0-C393-90F4-5805-5D512512D5A3}"/>
              </a:ext>
            </a:extLst>
          </p:cNvPr>
          <p:cNvSpPr txBox="1"/>
          <p:nvPr/>
        </p:nvSpPr>
        <p:spPr bwMode="auto">
          <a:xfrm>
            <a:off x="5338618" y="5799008"/>
            <a:ext cx="6209793" cy="584775"/>
          </a:xfrm>
          <a:prstGeom prst="rect">
            <a:avLst/>
          </a:prstGeom>
          <a:solidFill>
            <a:schemeClr val="accent5">
              <a:lumMod val="60000"/>
              <a:lumOff val="40000"/>
            </a:schemeClr>
          </a:solidFill>
          <a:ln w="25400">
            <a:solidFill>
              <a:schemeClr val="accent1"/>
            </a:solidFill>
          </a:ln>
        </p:spPr>
        <p:txBody>
          <a:bodyPr wrap="square" rtlCol="0">
            <a:spAutoFit/>
          </a:bodyPr>
          <a:lstStyle/>
          <a:p>
            <a:r>
              <a:rPr lang="fi-FI" sz="1600" dirty="0" err="1"/>
              <a:t>First</a:t>
            </a:r>
            <a:r>
              <a:rPr lang="fi-FI" sz="1600" dirty="0"/>
              <a:t> </a:t>
            </a:r>
            <a:r>
              <a:rPr lang="fi-FI" sz="1600" dirty="0" err="1"/>
              <a:t>samples</a:t>
            </a:r>
            <a:r>
              <a:rPr lang="fi-FI" sz="1600" dirty="0"/>
              <a:t> (B, 100 nm </a:t>
            </a:r>
            <a:r>
              <a:rPr lang="fi-FI" sz="1600" dirty="0" err="1"/>
              <a:t>thickness</a:t>
            </a:r>
            <a:r>
              <a:rPr lang="fi-FI" sz="1600" dirty="0"/>
              <a:t>) </a:t>
            </a:r>
            <a:r>
              <a:rPr lang="fi-FI" sz="1600" dirty="0" err="1"/>
              <a:t>recently</a:t>
            </a:r>
            <a:r>
              <a:rPr lang="fi-FI" sz="1600" dirty="0"/>
              <a:t> </a:t>
            </a:r>
            <a:r>
              <a:rPr lang="fi-FI" sz="1600" dirty="0" err="1"/>
              <a:t>shipped</a:t>
            </a:r>
            <a:r>
              <a:rPr lang="fi-FI" sz="1600" dirty="0"/>
              <a:t> to </a:t>
            </a:r>
            <a:r>
              <a:rPr lang="fi-FI" sz="1600" dirty="0" err="1"/>
              <a:t>the</a:t>
            </a:r>
            <a:r>
              <a:rPr lang="fi-FI" sz="1600" dirty="0"/>
              <a:t> </a:t>
            </a:r>
            <a:r>
              <a:rPr lang="fi-FI" sz="1600" dirty="0" err="1"/>
              <a:t>different</a:t>
            </a:r>
            <a:r>
              <a:rPr lang="fi-FI" sz="1600" dirty="0"/>
              <a:t> </a:t>
            </a:r>
            <a:r>
              <a:rPr lang="fi-FI" sz="1600" dirty="0" err="1"/>
              <a:t>labs</a:t>
            </a:r>
            <a:r>
              <a:rPr lang="fi-FI" sz="1600" dirty="0"/>
              <a:t> </a:t>
            </a:r>
            <a:r>
              <a:rPr lang="fi-FI" sz="1600" dirty="0" err="1"/>
              <a:t>according</a:t>
            </a:r>
            <a:r>
              <a:rPr lang="fi-FI" sz="1600" dirty="0"/>
              <a:t> to </a:t>
            </a:r>
            <a:r>
              <a:rPr lang="fi-FI" sz="1600" dirty="0" err="1"/>
              <a:t>the</a:t>
            </a:r>
            <a:r>
              <a:rPr lang="fi-FI" sz="1600" dirty="0"/>
              <a:t> Master Excel</a:t>
            </a:r>
          </a:p>
        </p:txBody>
      </p:sp>
      <p:sp>
        <p:nvSpPr>
          <p:cNvPr id="10" name="TextBox 9">
            <a:extLst>
              <a:ext uri="{FF2B5EF4-FFF2-40B4-BE49-F238E27FC236}">
                <a16:creationId xmlns:a16="http://schemas.microsoft.com/office/drawing/2014/main" id="{42CD8D18-37D4-02B6-B9BD-86D63DDBDB04}"/>
              </a:ext>
            </a:extLst>
          </p:cNvPr>
          <p:cNvSpPr txBox="1"/>
          <p:nvPr/>
        </p:nvSpPr>
        <p:spPr bwMode="auto">
          <a:xfrm>
            <a:off x="5111529" y="4330998"/>
            <a:ext cx="6111240" cy="1077218"/>
          </a:xfrm>
          <a:prstGeom prst="rect">
            <a:avLst/>
          </a:prstGeom>
          <a:noFill/>
        </p:spPr>
        <p:txBody>
          <a:bodyPr wrap="square">
            <a:spAutoFit/>
          </a:bodyPr>
          <a:lstStyle/>
          <a:p>
            <a:pPr marL="461963" lvl="8" indent="-285750">
              <a:buFont typeface="Courier New" panose="02070309020205020404" pitchFamily="49" charset="0"/>
              <a:buChar char="o"/>
            </a:pPr>
            <a:r>
              <a:rPr lang="fi-FI" sz="1600" dirty="0" err="1"/>
              <a:t>Boron</a:t>
            </a:r>
            <a:r>
              <a:rPr lang="fi-FI" sz="1600" dirty="0"/>
              <a:t> </a:t>
            </a:r>
            <a:r>
              <a:rPr lang="fi-FI" sz="1600" dirty="0" err="1"/>
              <a:t>oxide</a:t>
            </a:r>
            <a:r>
              <a:rPr lang="fi-FI" sz="1600" dirty="0"/>
              <a:t> B</a:t>
            </a:r>
            <a:r>
              <a:rPr lang="fi-FI" sz="1600" baseline="-25000" dirty="0"/>
              <a:t>2</a:t>
            </a:r>
            <a:r>
              <a:rPr lang="fi-FI" sz="1600" dirty="0"/>
              <a:t>O</a:t>
            </a:r>
            <a:r>
              <a:rPr lang="fi-FI" sz="1600" baseline="-25000" dirty="0"/>
              <a:t>3</a:t>
            </a:r>
            <a:r>
              <a:rPr lang="fi-FI" sz="1600" dirty="0"/>
              <a:t> (4B + 3O</a:t>
            </a:r>
            <a:r>
              <a:rPr lang="fi-FI" sz="1600" baseline="-25000" dirty="0"/>
              <a:t>2</a:t>
            </a:r>
            <a:r>
              <a:rPr lang="fi-FI" sz="1600" dirty="0"/>
              <a:t> = 2B</a:t>
            </a:r>
            <a:r>
              <a:rPr lang="fi-FI" sz="1600" baseline="-25000" dirty="0"/>
              <a:t>2</a:t>
            </a:r>
            <a:r>
              <a:rPr lang="fi-FI" sz="1600" dirty="0"/>
              <a:t>O</a:t>
            </a:r>
            <a:r>
              <a:rPr lang="fi-FI" sz="1600" baseline="-25000" dirty="0"/>
              <a:t>3</a:t>
            </a:r>
            <a:r>
              <a:rPr lang="fi-FI" sz="1600" dirty="0"/>
              <a:t>)</a:t>
            </a:r>
          </a:p>
          <a:p>
            <a:pPr marL="739775" lvl="8" indent="-285750">
              <a:buFont typeface="Wingdings" panose="05000000000000000000" pitchFamily="2" charset="2"/>
              <a:buChar char="v"/>
            </a:pPr>
            <a:r>
              <a:rPr lang="fi-FI" sz="1600" dirty="0" err="1"/>
              <a:t>Crystalline</a:t>
            </a:r>
            <a:r>
              <a:rPr lang="fi-FI" sz="1600" dirty="0"/>
              <a:t> B</a:t>
            </a:r>
            <a:r>
              <a:rPr lang="fi-FI" sz="1600" baseline="-25000" dirty="0"/>
              <a:t>2</a:t>
            </a:r>
            <a:r>
              <a:rPr lang="fi-FI" sz="1600" dirty="0"/>
              <a:t>O</a:t>
            </a:r>
            <a:r>
              <a:rPr lang="fi-FI" sz="1600" baseline="-25000" dirty="0"/>
              <a:t>3</a:t>
            </a:r>
            <a:r>
              <a:rPr lang="fi-FI" sz="1600" dirty="0"/>
              <a:t>  - </a:t>
            </a:r>
            <a:r>
              <a:rPr lang="fi-FI" sz="1600" dirty="0" err="1"/>
              <a:t>melting</a:t>
            </a:r>
            <a:r>
              <a:rPr lang="fi-FI" sz="1600" dirty="0"/>
              <a:t> </a:t>
            </a:r>
            <a:r>
              <a:rPr lang="fi-FI" sz="1600" dirty="0" err="1"/>
              <a:t>point</a:t>
            </a:r>
            <a:r>
              <a:rPr lang="fi-FI" sz="1600" dirty="0"/>
              <a:t> of 450</a:t>
            </a:r>
            <a:r>
              <a:rPr lang="fi-FI" sz="1600" dirty="0">
                <a:sym typeface="Symbol" panose="05050102010706020507" pitchFamily="18" charset="2"/>
              </a:rPr>
              <a:t></a:t>
            </a:r>
            <a:r>
              <a:rPr lang="fi-FI" sz="1600" dirty="0"/>
              <a:t>C</a:t>
            </a:r>
          </a:p>
          <a:p>
            <a:pPr marL="739775" lvl="8" indent="-285750">
              <a:buFont typeface="Wingdings" panose="05000000000000000000" pitchFamily="2" charset="2"/>
              <a:buChar char="v"/>
            </a:pPr>
            <a:r>
              <a:rPr lang="fi-FI" sz="1600" dirty="0" err="1"/>
              <a:t>Amorphous</a:t>
            </a:r>
            <a:r>
              <a:rPr lang="fi-FI" sz="1600" dirty="0"/>
              <a:t> B</a:t>
            </a:r>
            <a:r>
              <a:rPr lang="fi-FI" sz="1600" baseline="-25000" dirty="0"/>
              <a:t>2</a:t>
            </a:r>
            <a:r>
              <a:rPr lang="fi-FI" sz="1600" dirty="0"/>
              <a:t>O</a:t>
            </a:r>
            <a:r>
              <a:rPr lang="fi-FI" sz="1600" baseline="-25000" dirty="0"/>
              <a:t>3 </a:t>
            </a:r>
            <a:r>
              <a:rPr lang="fi-FI" sz="1600" dirty="0"/>
              <a:t>- no </a:t>
            </a:r>
            <a:r>
              <a:rPr lang="fi-FI" sz="1600" dirty="0" err="1"/>
              <a:t>definite</a:t>
            </a:r>
            <a:r>
              <a:rPr lang="fi-FI" sz="1600" dirty="0"/>
              <a:t> </a:t>
            </a:r>
            <a:r>
              <a:rPr lang="fi-FI" sz="1600" dirty="0" err="1"/>
              <a:t>melting</a:t>
            </a:r>
            <a:r>
              <a:rPr lang="fi-FI" sz="1600" dirty="0"/>
              <a:t> </a:t>
            </a:r>
            <a:r>
              <a:rPr lang="fi-FI" sz="1600" dirty="0" err="1"/>
              <a:t>point</a:t>
            </a:r>
            <a:r>
              <a:rPr lang="fi-FI" sz="1600" dirty="0"/>
              <a:t> </a:t>
            </a:r>
            <a:r>
              <a:rPr lang="fi-FI" sz="1600" dirty="0" err="1"/>
              <a:t>but</a:t>
            </a:r>
            <a:r>
              <a:rPr lang="fi-FI" sz="1600" dirty="0"/>
              <a:t> </a:t>
            </a:r>
            <a:r>
              <a:rPr lang="fi-FI" sz="1600" dirty="0" err="1"/>
              <a:t>softening</a:t>
            </a:r>
            <a:r>
              <a:rPr lang="fi-FI" sz="1600" dirty="0"/>
              <a:t> </a:t>
            </a:r>
            <a:r>
              <a:rPr lang="fi-FI" sz="1600" dirty="0" err="1"/>
              <a:t>temperature</a:t>
            </a:r>
            <a:r>
              <a:rPr lang="fi-FI" sz="1600" dirty="0"/>
              <a:t> </a:t>
            </a:r>
            <a:r>
              <a:rPr lang="fi-FI" sz="1600" dirty="0" err="1"/>
              <a:t>around</a:t>
            </a:r>
            <a:r>
              <a:rPr lang="fi-FI" sz="1600" dirty="0"/>
              <a:t> 560-630</a:t>
            </a:r>
            <a:r>
              <a:rPr lang="fi-FI" sz="1600" dirty="0">
                <a:sym typeface="Symbol" panose="05050102010706020507" pitchFamily="18" charset="2"/>
              </a:rPr>
              <a:t></a:t>
            </a:r>
            <a:r>
              <a:rPr lang="fi-FI" sz="1600" dirty="0"/>
              <a:t>C</a:t>
            </a:r>
          </a:p>
        </p:txBody>
      </p:sp>
    </p:spTree>
    <p:extLst>
      <p:ext uri="{BB962C8B-B14F-4D97-AF65-F5344CB8AC3E}">
        <p14:creationId xmlns:p14="http://schemas.microsoft.com/office/powerpoint/2010/main" val="4249671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9AAC8A-9BEC-2886-0F1E-AA1AB63C5AC2}"/>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69F5BBB8-017D-F109-849A-63A9953FBE2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24</a:t>
            </a:fld>
            <a:endParaRPr lang="en-GB">
              <a:solidFill>
                <a:prstClr val="white"/>
              </a:solidFill>
            </a:endParaRPr>
          </a:p>
        </p:txBody>
      </p:sp>
      <p:sp>
        <p:nvSpPr>
          <p:cNvPr id="5" name="Titre 1">
            <a:extLst>
              <a:ext uri="{FF2B5EF4-FFF2-40B4-BE49-F238E27FC236}">
                <a16:creationId xmlns:a16="http://schemas.microsoft.com/office/drawing/2014/main" id="{F44B363A-FCFF-DE6E-6B55-E89EF3E9AEA8}"/>
              </a:ext>
            </a:extLst>
          </p:cNvPr>
          <p:cNvSpPr>
            <a:spLocks noGrp="1"/>
          </p:cNvSpPr>
          <p:nvPr>
            <p:ph type="title"/>
          </p:nvPr>
        </p:nvSpPr>
        <p:spPr>
          <a:xfrm>
            <a:off x="983431" y="192515"/>
            <a:ext cx="10680249" cy="457200"/>
          </a:xfrm>
        </p:spPr>
        <p:txBody>
          <a:bodyPr/>
          <a:lstStyle/>
          <a:p>
            <a:pPr>
              <a:tabLst>
                <a:tab pos="5110163" algn="l"/>
              </a:tabLst>
            </a:pPr>
            <a:r>
              <a:rPr lang="en-US" dirty="0"/>
              <a:t>Example: influence of temperature on stability of thick W layers (IAP)</a:t>
            </a:r>
            <a:endParaRPr lang="fr-FR" dirty="0"/>
          </a:p>
        </p:txBody>
      </p:sp>
      <p:sp>
        <p:nvSpPr>
          <p:cNvPr id="6" name="TextBox 5">
            <a:extLst>
              <a:ext uri="{FF2B5EF4-FFF2-40B4-BE49-F238E27FC236}">
                <a16:creationId xmlns:a16="http://schemas.microsoft.com/office/drawing/2014/main" id="{4C003281-3AA5-26BE-996A-47C32045BE3D}"/>
              </a:ext>
            </a:extLst>
          </p:cNvPr>
          <p:cNvSpPr txBox="1"/>
          <p:nvPr/>
        </p:nvSpPr>
        <p:spPr>
          <a:xfrm>
            <a:off x="468312" y="1028343"/>
            <a:ext cx="10799128" cy="4801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Font typeface="Arial" panose="020B0604020202020204" pitchFamily="34" charset="0"/>
              <a:buChar char="•"/>
            </a:pPr>
            <a:endParaRPr lang="en-GB" dirty="0">
              <a:effectLst/>
            </a:endParaRPr>
          </a:p>
          <a:p>
            <a:r>
              <a:rPr lang="en-GB" b="1" dirty="0">
                <a:effectLst/>
              </a:rPr>
              <a:t>W coatings (thickness several </a:t>
            </a:r>
            <a:r>
              <a:rPr lang="en-GB" b="1" dirty="0">
                <a:effectLst/>
                <a:latin typeface="Symbol" panose="05050102010706020507" pitchFamily="18" charset="2"/>
              </a:rPr>
              <a:t>m</a:t>
            </a:r>
            <a:r>
              <a:rPr lang="en-GB" b="1" dirty="0">
                <a:effectLst/>
              </a:rPr>
              <a:t>m) using 4-5 coating methods – simulate the co-deposits forming on WEST?</a:t>
            </a:r>
          </a:p>
          <a:p>
            <a:pPr>
              <a:buFont typeface="Arial" panose="020B0604020202020204" pitchFamily="34" charset="0"/>
              <a:buChar char="•"/>
            </a:pPr>
            <a:endParaRPr lang="en-GB" dirty="0"/>
          </a:p>
          <a:p>
            <a:pPr marL="285750" indent="-285750">
              <a:buFont typeface="Arial" panose="020B0604020202020204" pitchFamily="34" charset="0"/>
              <a:buChar char="•"/>
            </a:pPr>
            <a:r>
              <a:rPr lang="en-GB" dirty="0"/>
              <a:t>Combined Magnetron Sputtering with Ion Implantation (CMSII)</a:t>
            </a:r>
          </a:p>
          <a:p>
            <a:pPr marL="285750" indent="-285750">
              <a:buFont typeface="Arial" panose="020B0604020202020204" pitchFamily="34" charset="0"/>
              <a:buChar char="•"/>
            </a:pPr>
            <a:r>
              <a:rPr lang="en-GB" dirty="0"/>
              <a:t>Thermionic Vacuum Arc (TVA)</a:t>
            </a:r>
          </a:p>
          <a:p>
            <a:pPr marL="285750" indent="-285750">
              <a:buFont typeface="Arial" panose="020B0604020202020204" pitchFamily="34" charset="0"/>
              <a:buChar char="•"/>
            </a:pPr>
            <a:r>
              <a:rPr lang="en-GB" dirty="0"/>
              <a:t>High Power Impulse Magnetron Sputtering (</a:t>
            </a:r>
            <a:r>
              <a:rPr lang="en-GB" dirty="0" err="1"/>
              <a:t>HiPIMS</a:t>
            </a:r>
            <a:r>
              <a:rPr lang="en-GB" dirty="0"/>
              <a:t> )</a:t>
            </a:r>
          </a:p>
          <a:p>
            <a:pPr marL="285750" indent="-285750">
              <a:buFont typeface="Arial" panose="020B0604020202020204" pitchFamily="34" charset="0"/>
              <a:buChar char="•"/>
            </a:pPr>
            <a:r>
              <a:rPr lang="en-GB" dirty="0"/>
              <a:t>ultra short - High Power Impulse Magnetron Sputtering (us-</a:t>
            </a:r>
            <a:r>
              <a:rPr lang="en-GB" dirty="0" err="1"/>
              <a:t>HiPIMS</a:t>
            </a:r>
            <a:r>
              <a:rPr lang="en-GB" dirty="0"/>
              <a:t>) </a:t>
            </a:r>
          </a:p>
          <a:p>
            <a:pPr marL="285750" indent="-285750">
              <a:buFont typeface="Arial" panose="020B0604020202020204" pitchFamily="34" charset="0"/>
              <a:buChar char="•"/>
            </a:pPr>
            <a:r>
              <a:rPr lang="en-GB" dirty="0"/>
              <a:t>Bi-Polar High Power Impulse Magnetron Sputtering (BP-</a:t>
            </a:r>
            <a:r>
              <a:rPr lang="en-GB" dirty="0" err="1"/>
              <a:t>HiPIMS</a:t>
            </a:r>
            <a:r>
              <a:rPr lang="en-GB" dirty="0"/>
              <a:t>)</a:t>
            </a:r>
          </a:p>
          <a:p>
            <a:endParaRPr lang="en-GB" dirty="0">
              <a:effectLst/>
            </a:endParaRPr>
          </a:p>
          <a:p>
            <a:r>
              <a:rPr lang="en-GB" b="1" dirty="0"/>
              <a:t>5 different temperatures</a:t>
            </a:r>
            <a:r>
              <a:rPr lang="en-GB" dirty="0"/>
              <a:t>: </a:t>
            </a:r>
            <a:r>
              <a:rPr lang="en-GB" dirty="0">
                <a:effectLst/>
              </a:rPr>
              <a:t>50, 70, 100, 200 and 300 </a:t>
            </a:r>
            <a:r>
              <a:rPr lang="en-GB" baseline="30000" dirty="0" err="1">
                <a:effectLst/>
              </a:rPr>
              <a:t>o</a:t>
            </a:r>
            <a:r>
              <a:rPr lang="en-GB" dirty="0" err="1">
                <a:effectLst/>
              </a:rPr>
              <a:t>C.</a:t>
            </a:r>
            <a:r>
              <a:rPr lang="en-GB" dirty="0">
                <a:effectLst/>
              </a:rPr>
              <a:t> </a:t>
            </a:r>
          </a:p>
          <a:p>
            <a:endParaRPr lang="en-GB" dirty="0"/>
          </a:p>
          <a:p>
            <a:r>
              <a:rPr lang="en-GB" b="1" dirty="0"/>
              <a:t>2 different W fluxes</a:t>
            </a:r>
            <a:r>
              <a:rPr lang="en-GB" dirty="0"/>
              <a:t> towards the substrates (low and high)</a:t>
            </a:r>
          </a:p>
          <a:p>
            <a:endParaRPr lang="en-GB" dirty="0"/>
          </a:p>
          <a:p>
            <a:r>
              <a:rPr lang="en-GB" b="1" dirty="0">
                <a:solidFill>
                  <a:srgbClr val="00B0F0"/>
                </a:solidFill>
              </a:rPr>
              <a:t>Fluxes to be decided </a:t>
            </a:r>
            <a:r>
              <a:rPr lang="en-GB" dirty="0"/>
              <a:t>so that they will be similar for all coating methods</a:t>
            </a:r>
          </a:p>
          <a:p>
            <a:endParaRPr lang="en-GB" dirty="0"/>
          </a:p>
          <a:p>
            <a:r>
              <a:rPr lang="en-GB" b="1" dirty="0">
                <a:solidFill>
                  <a:srgbClr val="00B0F0"/>
                </a:solidFill>
              </a:rPr>
              <a:t>Substrates to be decided</a:t>
            </a:r>
            <a:r>
              <a:rPr lang="en-GB" dirty="0"/>
              <a:t> (Si, W, C, etc.)</a:t>
            </a:r>
          </a:p>
          <a:p>
            <a:endParaRPr lang="en-GB" dirty="0"/>
          </a:p>
        </p:txBody>
      </p:sp>
    </p:spTree>
    <p:extLst>
      <p:ext uri="{BB962C8B-B14F-4D97-AF65-F5344CB8AC3E}">
        <p14:creationId xmlns:p14="http://schemas.microsoft.com/office/powerpoint/2010/main" val="2236266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AF412E-1C7A-993A-1618-C8067FEDB3D2}"/>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9872F645-85B0-40E3-A5F0-8AA9DA771EB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25</a:t>
            </a:fld>
            <a:endParaRPr lang="en-GB">
              <a:solidFill>
                <a:prstClr val="white"/>
              </a:solidFill>
            </a:endParaRPr>
          </a:p>
        </p:txBody>
      </p:sp>
      <p:sp>
        <p:nvSpPr>
          <p:cNvPr id="5" name="TextBox 4">
            <a:extLst>
              <a:ext uri="{FF2B5EF4-FFF2-40B4-BE49-F238E27FC236}">
                <a16:creationId xmlns:a16="http://schemas.microsoft.com/office/drawing/2014/main" id="{7921FFEA-8A50-F4D7-8AF8-5E6718D603C2}"/>
              </a:ext>
            </a:extLst>
          </p:cNvPr>
          <p:cNvSpPr txBox="1"/>
          <p:nvPr/>
        </p:nvSpPr>
        <p:spPr>
          <a:xfrm>
            <a:off x="267177" y="1052736"/>
            <a:ext cx="11651195" cy="2308324"/>
          </a:xfrm>
          <a:prstGeom prst="rect">
            <a:avLst/>
          </a:prstGeom>
          <a:noFill/>
        </p:spPr>
        <p:txBody>
          <a:bodyPr wrap="square" rtlCol="0">
            <a:spAutoFit/>
          </a:bodyPr>
          <a:lstStyle/>
          <a:p>
            <a:pPr marL="285750" indent="-285750">
              <a:buFont typeface="Arial" panose="020B0604020202020204" pitchFamily="34" charset="0"/>
              <a:buChar char="•"/>
            </a:pPr>
            <a:r>
              <a:rPr lang="fi-FI" sz="1600" b="1" dirty="0"/>
              <a:t>FZJ:</a:t>
            </a:r>
            <a:r>
              <a:rPr lang="fi-FI" sz="1600" dirty="0"/>
              <a:t> </a:t>
            </a:r>
          </a:p>
          <a:p>
            <a:pPr marL="742950" lvl="1" indent="-285750">
              <a:buFont typeface="Wingdings" panose="05000000000000000000" pitchFamily="2" charset="2"/>
              <a:buChar char="ü"/>
            </a:pPr>
            <a:r>
              <a:rPr lang="en-US" sz="1600" dirty="0"/>
              <a:t>Preparation of </a:t>
            </a:r>
            <a:r>
              <a:rPr lang="en-US" sz="1600" u="sng" dirty="0">
                <a:solidFill>
                  <a:srgbClr val="0070C0"/>
                </a:solidFill>
              </a:rPr>
              <a:t>homogeneous, amorphous and pure B-layers</a:t>
            </a:r>
            <a:r>
              <a:rPr lang="en-US" sz="1600" dirty="0"/>
              <a:t> and mixed layers by magnetron sputter deposition and characterization in house</a:t>
            </a:r>
          </a:p>
          <a:p>
            <a:pPr marL="1200150" lvl="2" indent="-285750">
              <a:buFont typeface="Courier New" panose="02070309020205020404" pitchFamily="49" charset="0"/>
              <a:buChar char="o"/>
            </a:pPr>
            <a:r>
              <a:rPr lang="en-US" sz="1600" dirty="0"/>
              <a:t>Analysis of the samples with </a:t>
            </a:r>
            <a:r>
              <a:rPr lang="en-US" sz="1600" b="1" dirty="0">
                <a:solidFill>
                  <a:srgbClr val="FF0000"/>
                </a:solidFill>
              </a:rPr>
              <a:t>LIBS, FIB/SEM/EDX and TEM </a:t>
            </a:r>
            <a:r>
              <a:rPr lang="en-US" sz="1600" dirty="0"/>
              <a:t>when required; NRA for comparison</a:t>
            </a:r>
          </a:p>
          <a:p>
            <a:pPr marL="1200150" lvl="2" indent="-285750">
              <a:buFont typeface="Courier New" panose="02070309020205020404" pitchFamily="49" charset="0"/>
              <a:buChar char="o"/>
            </a:pPr>
            <a:r>
              <a:rPr lang="en-US" sz="1600" dirty="0"/>
              <a:t>Comparison to magnetron produced B-D films on W</a:t>
            </a:r>
          </a:p>
          <a:p>
            <a:pPr marL="285750" indent="-285750">
              <a:buFont typeface="Arial" panose="020B0604020202020204" pitchFamily="34" charset="0"/>
              <a:buChar char="•"/>
            </a:pPr>
            <a:r>
              <a:rPr lang="fi-FI" sz="1600" b="1" dirty="0"/>
              <a:t>VR:</a:t>
            </a:r>
            <a:r>
              <a:rPr lang="fi-FI" sz="1600" dirty="0"/>
              <a:t> </a:t>
            </a:r>
          </a:p>
          <a:p>
            <a:pPr marL="742950" lvl="1" indent="-285750">
              <a:buFont typeface="Wingdings" panose="05000000000000000000" pitchFamily="2" charset="2"/>
              <a:buChar char="ü"/>
            </a:pPr>
            <a:r>
              <a:rPr lang="en-US" sz="1600" dirty="0"/>
              <a:t>Production in-house (Tandem Laboratory at Uppsala University) of </a:t>
            </a:r>
            <a:r>
              <a:rPr lang="en-US" sz="1600" u="sng" dirty="0">
                <a:solidFill>
                  <a:srgbClr val="0070C0"/>
                </a:solidFill>
              </a:rPr>
              <a:t>sputter-deposited layers from B and W targets </a:t>
            </a:r>
            <a:r>
              <a:rPr lang="en-US" sz="1600" dirty="0"/>
              <a:t>(co-deposition) in </a:t>
            </a:r>
            <a:r>
              <a:rPr lang="en-US" sz="1600" dirty="0" err="1"/>
              <a:t>Ar</a:t>
            </a:r>
            <a:r>
              <a:rPr lang="en-US" sz="1600" dirty="0"/>
              <a:t> and  Ar+D</a:t>
            </a:r>
            <a:r>
              <a:rPr lang="en-US" sz="1600" baseline="-25000" dirty="0"/>
              <a:t>2</a:t>
            </a:r>
            <a:r>
              <a:rPr lang="en-US" sz="1600" dirty="0"/>
              <a:t> atmospheres on different substrates (W, QCM, Mo, Si, C, and MgO)</a:t>
            </a:r>
          </a:p>
          <a:p>
            <a:pPr marL="1200150" lvl="2" indent="-285750">
              <a:buFont typeface="Courier New" panose="02070309020205020404" pitchFamily="49" charset="0"/>
              <a:buChar char="o"/>
            </a:pPr>
            <a:r>
              <a:rPr lang="en-US" sz="1600" dirty="0"/>
              <a:t>Followed by characterization (</a:t>
            </a:r>
            <a:r>
              <a:rPr lang="en-US" sz="1600" b="1" dirty="0">
                <a:solidFill>
                  <a:srgbClr val="FF0000"/>
                </a:solidFill>
              </a:rPr>
              <a:t>IBA, SEM, TEM+EDX</a:t>
            </a:r>
            <a:r>
              <a:rPr lang="en-US" sz="1600" dirty="0"/>
              <a:t>).</a:t>
            </a:r>
          </a:p>
        </p:txBody>
      </p:sp>
      <p:sp>
        <p:nvSpPr>
          <p:cNvPr id="6" name="Titre 1">
            <a:extLst>
              <a:ext uri="{FF2B5EF4-FFF2-40B4-BE49-F238E27FC236}">
                <a16:creationId xmlns:a16="http://schemas.microsoft.com/office/drawing/2014/main" id="{C1FB3BB1-C66A-634E-45AD-56050FF74C51}"/>
              </a:ext>
            </a:extLst>
          </p:cNvPr>
          <p:cNvSpPr>
            <a:spLocks noGrp="1"/>
          </p:cNvSpPr>
          <p:nvPr>
            <p:ph type="title"/>
          </p:nvPr>
        </p:nvSpPr>
        <p:spPr>
          <a:xfrm>
            <a:off x="983432" y="192515"/>
            <a:ext cx="9857288" cy="457200"/>
          </a:xfrm>
        </p:spPr>
        <p:txBody>
          <a:bodyPr/>
          <a:lstStyle/>
          <a:p>
            <a:r>
              <a:rPr lang="en-US" dirty="0"/>
              <a:t>Production and analyses of B- and W-based reference coatings</a:t>
            </a:r>
            <a:endParaRPr lang="fr-FR" dirty="0"/>
          </a:p>
        </p:txBody>
      </p:sp>
    </p:spTree>
    <p:extLst>
      <p:ext uri="{BB962C8B-B14F-4D97-AF65-F5344CB8AC3E}">
        <p14:creationId xmlns:p14="http://schemas.microsoft.com/office/powerpoint/2010/main" val="995846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405EFA6-6F73-A377-0204-86A20CE1AF29}"/>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9024F5E4-A034-7E0A-A80A-5BEB447B172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26</a:t>
            </a:fld>
            <a:endParaRPr lang="en-GB">
              <a:solidFill>
                <a:prstClr val="white"/>
              </a:solidFill>
            </a:endParaRPr>
          </a:p>
        </p:txBody>
      </p:sp>
      <p:sp>
        <p:nvSpPr>
          <p:cNvPr id="5" name="Text Box 4">
            <a:extLst>
              <a:ext uri="{FF2B5EF4-FFF2-40B4-BE49-F238E27FC236}">
                <a16:creationId xmlns:a16="http://schemas.microsoft.com/office/drawing/2014/main" id="{F4E44A61-F310-E6CE-5EE9-C12681606B1D}"/>
              </a:ext>
            </a:extLst>
          </p:cNvPr>
          <p:cNvSpPr txBox="1">
            <a:spLocks noChangeArrowheads="1"/>
          </p:cNvSpPr>
          <p:nvPr/>
        </p:nvSpPr>
        <p:spPr bwMode="auto">
          <a:xfrm>
            <a:off x="119336" y="811445"/>
            <a:ext cx="7920880" cy="32176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r>
              <a:rPr lang="en-US" altLang="de-DE" b="1" dirty="0">
                <a:latin typeface="+mn-lt"/>
              </a:rPr>
              <a:t>Deuterium plasma exposure at PSI-2 for B erosion studies:	</a:t>
            </a:r>
          </a:p>
          <a:p>
            <a:pPr marL="285750" indent="-285750">
              <a:buFont typeface="Arial" panose="020B0604020202020204" pitchFamily="34" charset="0"/>
              <a:buChar char="•"/>
            </a:pPr>
            <a:r>
              <a:rPr lang="en-US" dirty="0">
                <a:solidFill>
                  <a:prstClr val="black"/>
                </a:solidFill>
                <a:latin typeface="+mn-lt"/>
                <a:cs typeface="Arial" panose="020B0604020202020204" pitchFamily="34" charset="0"/>
              </a:rPr>
              <a:t>‘Pure’ deuterium plasma: ion energy: ~40 eV, ~60 eV, ~80 eV, ~100 eV</a:t>
            </a:r>
          </a:p>
          <a:p>
            <a:pPr marL="285750" indent="-285750">
              <a:buFont typeface="Arial" panose="020B0604020202020204" pitchFamily="34" charset="0"/>
              <a:buChar char="•"/>
            </a:pPr>
            <a:r>
              <a:rPr lang="en-US" altLang="de-DE" dirty="0">
                <a:solidFill>
                  <a:prstClr val="black"/>
                </a:solidFill>
                <a:latin typeface="+mn-lt"/>
                <a:cs typeface="Arial" panose="020B0604020202020204" pitchFamily="34" charset="0"/>
              </a:rPr>
              <a:t>Same flux, same layer thickness (115 nm B on W), 70 s exposure time</a:t>
            </a:r>
          </a:p>
          <a:p>
            <a:pPr marL="285750" indent="-285750">
              <a:buFont typeface="Arial" panose="020B0604020202020204" pitchFamily="34" charset="0"/>
              <a:buChar char="•"/>
            </a:pPr>
            <a:r>
              <a:rPr lang="en-US" altLang="de-DE" dirty="0">
                <a:solidFill>
                  <a:prstClr val="black"/>
                </a:solidFill>
                <a:latin typeface="+mn-lt"/>
                <a:cs typeface="Arial" panose="020B0604020202020204" pitchFamily="34" charset="0"/>
              </a:rPr>
              <a:t>Layer thickness is studied afterwards by FIB/SEM</a:t>
            </a:r>
          </a:p>
          <a:p>
            <a:endParaRPr lang="en-US" altLang="de-DE" b="1" dirty="0">
              <a:latin typeface="+mn-lt"/>
            </a:endParaRPr>
          </a:p>
          <a:p>
            <a:endParaRPr lang="en-US" altLang="de-DE" b="1" dirty="0">
              <a:latin typeface="+mn-lt"/>
            </a:endParaRPr>
          </a:p>
          <a:p>
            <a:endParaRPr lang="en-US" altLang="de-DE" b="1" dirty="0">
              <a:latin typeface="+mn-lt"/>
            </a:endParaRPr>
          </a:p>
          <a:p>
            <a:r>
              <a:rPr lang="en-US" altLang="de-DE" b="1" dirty="0">
                <a:latin typeface="+mn-lt"/>
              </a:rPr>
              <a:t>Next task: erosion studies on mixed layer: B:W</a:t>
            </a:r>
          </a:p>
          <a:p>
            <a:pPr marL="285750" indent="-285750">
              <a:buFont typeface="Arial" panose="020B0604020202020204" pitchFamily="34" charset="0"/>
              <a:buChar char="•"/>
            </a:pPr>
            <a:r>
              <a:rPr lang="en-US" altLang="de-DE" dirty="0">
                <a:solidFill>
                  <a:prstClr val="black"/>
                </a:solidFill>
                <a:latin typeface="+mn-lt"/>
                <a:cs typeface="Arial" panose="020B0604020202020204" pitchFamily="34" charset="0"/>
              </a:rPr>
              <a:t>Good parameters have to be found (W much higher deposition rate in magnetron compared to B)</a:t>
            </a:r>
          </a:p>
          <a:p>
            <a:pPr marL="285750" indent="-285750">
              <a:buFont typeface="Arial" panose="020B0604020202020204" pitchFamily="34" charset="0"/>
              <a:buChar char="•"/>
            </a:pPr>
            <a:r>
              <a:rPr lang="en-US" altLang="de-DE" dirty="0">
                <a:solidFill>
                  <a:prstClr val="black"/>
                </a:solidFill>
                <a:latin typeface="+mn-lt"/>
                <a:cs typeface="Arial" panose="020B0604020202020204" pitchFamily="34" charset="0"/>
              </a:rPr>
              <a:t>Studies at similar plasma parameter and varying ion energy as for pure B</a:t>
            </a:r>
          </a:p>
          <a:p>
            <a:endParaRPr lang="en-US" altLang="de-DE" dirty="0">
              <a:latin typeface="+mn-lt"/>
            </a:endParaRPr>
          </a:p>
        </p:txBody>
      </p:sp>
      <p:sp>
        <p:nvSpPr>
          <p:cNvPr id="6" name="Pfeil nach unten 28">
            <a:extLst>
              <a:ext uri="{FF2B5EF4-FFF2-40B4-BE49-F238E27FC236}">
                <a16:creationId xmlns:a16="http://schemas.microsoft.com/office/drawing/2014/main" id="{17236CCD-975D-929E-4BAD-E64ABE29CEC9}"/>
              </a:ext>
            </a:extLst>
          </p:cNvPr>
          <p:cNvSpPr/>
          <p:nvPr/>
        </p:nvSpPr>
        <p:spPr>
          <a:xfrm>
            <a:off x="2192487" y="2154254"/>
            <a:ext cx="1224136" cy="471201"/>
          </a:xfrm>
          <a:prstGeom prst="downArrow">
            <a:avLst/>
          </a:prstGeom>
          <a:solidFill>
            <a:srgbClr val="023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dirty="0" err="1"/>
          </a:p>
        </p:txBody>
      </p:sp>
      <p:sp>
        <p:nvSpPr>
          <p:cNvPr id="7" name="Text Box 4">
            <a:extLst>
              <a:ext uri="{FF2B5EF4-FFF2-40B4-BE49-F238E27FC236}">
                <a16:creationId xmlns:a16="http://schemas.microsoft.com/office/drawing/2014/main" id="{7727BAF8-F3D0-F5E3-1C79-C81AADE1411B}"/>
              </a:ext>
            </a:extLst>
          </p:cNvPr>
          <p:cNvSpPr txBox="1">
            <a:spLocks noChangeArrowheads="1"/>
          </p:cNvSpPr>
          <p:nvPr/>
        </p:nvSpPr>
        <p:spPr bwMode="auto">
          <a:xfrm>
            <a:off x="119336" y="4775078"/>
            <a:ext cx="12072664" cy="1537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r>
              <a:rPr lang="en-US" altLang="de-DE" b="1" dirty="0">
                <a:latin typeface="+mn-lt"/>
              </a:rPr>
              <a:t>Production of other mixed B layers: B:D</a:t>
            </a:r>
          </a:p>
          <a:p>
            <a:pPr marL="285750" indent="-285750">
              <a:buFont typeface="Arial" panose="020B0604020202020204" pitchFamily="34" charset="0"/>
              <a:buChar char="•"/>
            </a:pPr>
            <a:r>
              <a:rPr lang="en-US" altLang="de-DE" dirty="0">
                <a:solidFill>
                  <a:prstClr val="black"/>
                </a:solidFill>
                <a:latin typeface="+mn-lt"/>
                <a:cs typeface="Arial" panose="020B0604020202020204" pitchFamily="34" charset="0"/>
              </a:rPr>
              <a:t>Studies for an ITER project are ongoing at the moment</a:t>
            </a:r>
          </a:p>
          <a:p>
            <a:pPr marL="285750" indent="-285750">
              <a:buFont typeface="Arial" panose="020B0604020202020204" pitchFamily="34" charset="0"/>
              <a:buChar char="•"/>
            </a:pPr>
            <a:r>
              <a:rPr lang="en-US" altLang="de-DE" dirty="0">
                <a:solidFill>
                  <a:prstClr val="black"/>
                </a:solidFill>
                <a:latin typeface="+mn-lt"/>
                <a:cs typeface="Arial" panose="020B0604020202020204" pitchFamily="34" charset="0"/>
              </a:rPr>
              <a:t>Successful production and characterization of B:D layers with different D content on W (steel not performed so far)</a:t>
            </a:r>
          </a:p>
          <a:p>
            <a:pPr marL="285750" indent="-285750">
              <a:buFont typeface="Arial" panose="020B0604020202020204" pitchFamily="34" charset="0"/>
              <a:buChar char="•"/>
            </a:pPr>
            <a:r>
              <a:rPr lang="en-US" altLang="de-DE" dirty="0">
                <a:solidFill>
                  <a:prstClr val="black"/>
                </a:solidFill>
                <a:latin typeface="+mn-lt"/>
                <a:cs typeface="Arial" panose="020B0604020202020204" pitchFamily="34" charset="0"/>
              </a:rPr>
              <a:t>One major conclusion for the B:D layers produced in the magnetron: </a:t>
            </a:r>
            <a:r>
              <a:rPr lang="en-US" altLang="de-DE" b="1" dirty="0">
                <a:solidFill>
                  <a:srgbClr val="FF0000"/>
                </a:solidFill>
                <a:latin typeface="+mn-lt"/>
                <a:cs typeface="Arial" panose="020B0604020202020204" pitchFamily="34" charset="0"/>
              </a:rPr>
              <a:t>very different B density compared to pure B layers </a:t>
            </a:r>
            <a:r>
              <a:rPr lang="en-US" altLang="de-DE" dirty="0">
                <a:solidFill>
                  <a:prstClr val="black"/>
                </a:solidFill>
                <a:latin typeface="+mn-lt"/>
                <a:cs typeface="Arial" panose="020B0604020202020204" pitchFamily="34" charset="0"/>
              </a:rPr>
              <a:t>(obtained by EBS and FIB/SEM cross section) </a:t>
            </a:r>
            <a:r>
              <a:rPr lang="en-US" altLang="de-DE" dirty="0">
                <a:solidFill>
                  <a:prstClr val="black"/>
                </a:solidFill>
                <a:latin typeface="+mn-lt"/>
                <a:cs typeface="Arial" panose="020B0604020202020204" pitchFamily="34" charset="0"/>
                <a:sym typeface="Wingdings" panose="05000000000000000000" pitchFamily="2" charset="2"/>
              </a:rPr>
              <a:t></a:t>
            </a:r>
            <a:r>
              <a:rPr lang="en-US" altLang="de-DE" dirty="0">
                <a:solidFill>
                  <a:prstClr val="black"/>
                </a:solidFill>
                <a:latin typeface="+mn-lt"/>
                <a:cs typeface="Arial" panose="020B0604020202020204" pitchFamily="34" charset="0"/>
              </a:rPr>
              <a:t> important for erosion rate and D/B ratio in layers!</a:t>
            </a:r>
          </a:p>
          <a:p>
            <a:endParaRPr lang="en-US" altLang="de-DE" dirty="0">
              <a:latin typeface="+mn-lt"/>
            </a:endParaRPr>
          </a:p>
          <a:p>
            <a:endParaRPr lang="en-US" altLang="de-DE" dirty="0">
              <a:latin typeface="+mn-lt"/>
            </a:endParaRPr>
          </a:p>
          <a:p>
            <a:endParaRPr lang="en-US" altLang="de-DE" dirty="0">
              <a:latin typeface="+mn-lt"/>
            </a:endParaRPr>
          </a:p>
          <a:p>
            <a:endParaRPr lang="en-US" dirty="0">
              <a:solidFill>
                <a:prstClr val="black"/>
              </a:solidFill>
              <a:latin typeface="+mn-lt"/>
              <a:cs typeface="Arial" panose="020B0604020202020204" pitchFamily="34" charset="0"/>
            </a:endParaRPr>
          </a:p>
        </p:txBody>
      </p:sp>
      <p:pic>
        <p:nvPicPr>
          <p:cNvPr id="8" name="Grafik 6">
            <a:extLst>
              <a:ext uri="{FF2B5EF4-FFF2-40B4-BE49-F238E27FC236}">
                <a16:creationId xmlns:a16="http://schemas.microsoft.com/office/drawing/2014/main" id="{71B401ED-87FB-BFFB-B6CD-7860EFB94E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0927" y="2658746"/>
            <a:ext cx="3150327" cy="2740657"/>
          </a:xfrm>
          <a:prstGeom prst="rect">
            <a:avLst/>
          </a:prstGeom>
        </p:spPr>
      </p:pic>
      <p:pic>
        <p:nvPicPr>
          <p:cNvPr id="9" name="Grafik 7">
            <a:extLst>
              <a:ext uri="{FF2B5EF4-FFF2-40B4-BE49-F238E27FC236}">
                <a16:creationId xmlns:a16="http://schemas.microsoft.com/office/drawing/2014/main" id="{7DB5CD55-D733-7E89-4491-B8EAD5D6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4955" y="545489"/>
            <a:ext cx="2902270" cy="2173128"/>
          </a:xfrm>
          <a:prstGeom prst="rect">
            <a:avLst/>
          </a:prstGeom>
        </p:spPr>
      </p:pic>
      <p:sp>
        <p:nvSpPr>
          <p:cNvPr id="10" name="Titre 1">
            <a:extLst>
              <a:ext uri="{FF2B5EF4-FFF2-40B4-BE49-F238E27FC236}">
                <a16:creationId xmlns:a16="http://schemas.microsoft.com/office/drawing/2014/main" id="{104805F6-03A6-9CBE-FE42-C535B9D88C24}"/>
              </a:ext>
            </a:extLst>
          </p:cNvPr>
          <p:cNvSpPr>
            <a:spLocks noGrp="1"/>
          </p:cNvSpPr>
          <p:nvPr>
            <p:ph type="title"/>
          </p:nvPr>
        </p:nvSpPr>
        <p:spPr>
          <a:xfrm>
            <a:off x="983432" y="192515"/>
            <a:ext cx="9857288" cy="457200"/>
          </a:xfrm>
        </p:spPr>
        <p:txBody>
          <a:bodyPr/>
          <a:lstStyle/>
          <a:p>
            <a:r>
              <a:rPr lang="en-US" dirty="0"/>
              <a:t>Example: erosion of B-based layers in PSI-2 (FZJ) </a:t>
            </a:r>
            <a:endParaRPr lang="fr-FR" dirty="0"/>
          </a:p>
        </p:txBody>
      </p:sp>
    </p:spTree>
    <p:extLst>
      <p:ext uri="{BB962C8B-B14F-4D97-AF65-F5344CB8AC3E}">
        <p14:creationId xmlns:p14="http://schemas.microsoft.com/office/powerpoint/2010/main" val="76426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8ACDB44-DC23-7191-657D-0AE65C1D566C}"/>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092E7B42-BE80-1FC3-185A-0E9103BAA16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27</a:t>
            </a:fld>
            <a:endParaRPr lang="en-GB">
              <a:solidFill>
                <a:prstClr val="white"/>
              </a:solidFill>
            </a:endParaRPr>
          </a:p>
        </p:txBody>
      </p:sp>
      <p:sp>
        <p:nvSpPr>
          <p:cNvPr id="5" name="Titre 1">
            <a:extLst>
              <a:ext uri="{FF2B5EF4-FFF2-40B4-BE49-F238E27FC236}">
                <a16:creationId xmlns:a16="http://schemas.microsoft.com/office/drawing/2014/main" id="{987B728A-0EDD-5280-03E4-D3C0260E754C}"/>
              </a:ext>
            </a:extLst>
          </p:cNvPr>
          <p:cNvSpPr>
            <a:spLocks noGrp="1"/>
          </p:cNvSpPr>
          <p:nvPr>
            <p:ph type="title"/>
          </p:nvPr>
        </p:nvSpPr>
        <p:spPr>
          <a:xfrm>
            <a:off x="983432" y="192515"/>
            <a:ext cx="9857288" cy="457200"/>
          </a:xfrm>
        </p:spPr>
        <p:txBody>
          <a:bodyPr/>
          <a:lstStyle/>
          <a:p>
            <a:r>
              <a:rPr lang="en-US" dirty="0"/>
              <a:t>Production and analyses of B- and W-based reference coatings</a:t>
            </a:r>
            <a:endParaRPr lang="fr-FR" dirty="0"/>
          </a:p>
        </p:txBody>
      </p:sp>
      <p:sp>
        <p:nvSpPr>
          <p:cNvPr id="6" name="TextBox 5">
            <a:extLst>
              <a:ext uri="{FF2B5EF4-FFF2-40B4-BE49-F238E27FC236}">
                <a16:creationId xmlns:a16="http://schemas.microsoft.com/office/drawing/2014/main" id="{8B8797C7-B740-01C0-A43A-DC060C3B596B}"/>
              </a:ext>
            </a:extLst>
          </p:cNvPr>
          <p:cNvSpPr txBox="1"/>
          <p:nvPr/>
        </p:nvSpPr>
        <p:spPr>
          <a:xfrm>
            <a:off x="267177" y="1052736"/>
            <a:ext cx="11682367" cy="3785652"/>
          </a:xfrm>
          <a:prstGeom prst="rect">
            <a:avLst/>
          </a:prstGeom>
          <a:noFill/>
        </p:spPr>
        <p:txBody>
          <a:bodyPr wrap="square" rtlCol="0">
            <a:spAutoFit/>
          </a:bodyPr>
          <a:lstStyle/>
          <a:p>
            <a:pPr marL="285750" indent="-285750">
              <a:buFont typeface="Arial" panose="020B0604020202020204" pitchFamily="34" charset="0"/>
              <a:buChar char="•"/>
            </a:pPr>
            <a:r>
              <a:rPr lang="fi-FI" sz="1600" b="1" dirty="0"/>
              <a:t>CEA: </a:t>
            </a:r>
            <a:r>
              <a:rPr lang="fi-FI" sz="1600" b="1" dirty="0" err="1">
                <a:solidFill>
                  <a:srgbClr val="FF0000"/>
                </a:solidFill>
              </a:rPr>
              <a:t>Raman</a:t>
            </a:r>
            <a:r>
              <a:rPr lang="fi-FI" sz="1600" dirty="0"/>
              <a:t> </a:t>
            </a:r>
            <a:r>
              <a:rPr lang="fi-FI" sz="1600" dirty="0" err="1"/>
              <a:t>analyses</a:t>
            </a:r>
            <a:r>
              <a:rPr lang="fi-FI" sz="1600" dirty="0"/>
              <a:t> of B </a:t>
            </a:r>
            <a:r>
              <a:rPr lang="fi-FI" sz="1600" dirty="0" err="1"/>
              <a:t>layers</a:t>
            </a:r>
            <a:r>
              <a:rPr lang="fi-FI" sz="1600" dirty="0"/>
              <a:t> </a:t>
            </a:r>
            <a:r>
              <a:rPr lang="fi-FI" sz="1600" dirty="0" err="1"/>
              <a:t>from</a:t>
            </a:r>
            <a:r>
              <a:rPr lang="fi-FI" sz="1600" dirty="0"/>
              <a:t> IAP</a:t>
            </a:r>
          </a:p>
          <a:p>
            <a:pPr marL="285750" indent="-285750">
              <a:buFont typeface="Arial" panose="020B0604020202020204" pitchFamily="34" charset="0"/>
              <a:buChar char="•"/>
            </a:pPr>
            <a:r>
              <a:rPr lang="fi-FI" sz="1600" b="1" dirty="0"/>
              <a:t>CIEMAT</a:t>
            </a:r>
            <a:r>
              <a:rPr lang="fi-FI" sz="1600" dirty="0"/>
              <a:t>: </a:t>
            </a:r>
            <a:r>
              <a:rPr lang="fi-FI" sz="1600" b="1" dirty="0">
                <a:solidFill>
                  <a:srgbClr val="FF0000"/>
                </a:solidFill>
              </a:rPr>
              <a:t>SIMS </a:t>
            </a:r>
            <a:r>
              <a:rPr lang="fi-FI" sz="1600" dirty="0" err="1"/>
              <a:t>measurements</a:t>
            </a:r>
            <a:r>
              <a:rPr lang="fi-FI" sz="1600" dirty="0"/>
              <a:t> of </a:t>
            </a:r>
            <a:r>
              <a:rPr lang="fi-FI" sz="1600" dirty="0" err="1"/>
              <a:t>different</a:t>
            </a:r>
            <a:r>
              <a:rPr lang="fi-FI" sz="1600" dirty="0"/>
              <a:t> B and W </a:t>
            </a:r>
            <a:r>
              <a:rPr lang="fi-FI" sz="1600" dirty="0" err="1"/>
              <a:t>layers</a:t>
            </a:r>
            <a:r>
              <a:rPr lang="fi-FI" sz="1600" dirty="0"/>
              <a:t> – </a:t>
            </a:r>
            <a:r>
              <a:rPr lang="fi-FI" sz="1600" dirty="0" err="1"/>
              <a:t>including</a:t>
            </a:r>
            <a:r>
              <a:rPr lang="fi-FI" sz="1600" dirty="0"/>
              <a:t> B </a:t>
            </a:r>
            <a:r>
              <a:rPr lang="fi-FI" sz="1600" dirty="0" err="1"/>
              <a:t>layers</a:t>
            </a:r>
            <a:r>
              <a:rPr lang="fi-FI" sz="1600" dirty="0"/>
              <a:t> for </a:t>
            </a:r>
            <a:r>
              <a:rPr lang="fi-FI" sz="1600" dirty="0" err="1"/>
              <a:t>permeation</a:t>
            </a:r>
            <a:r>
              <a:rPr lang="fi-FI" sz="1600" dirty="0"/>
              <a:t> </a:t>
            </a:r>
            <a:r>
              <a:rPr lang="fi-FI" sz="1600" dirty="0" err="1"/>
              <a:t>studies</a:t>
            </a:r>
            <a:r>
              <a:rPr lang="fi-FI" sz="1600" dirty="0"/>
              <a:t> </a:t>
            </a:r>
          </a:p>
          <a:p>
            <a:pPr marL="285750" indent="-285750">
              <a:buFont typeface="Arial" panose="020B0604020202020204" pitchFamily="34" charset="0"/>
              <a:buChar char="•"/>
            </a:pPr>
            <a:r>
              <a:rPr lang="fi-FI" sz="1600" b="1" dirty="0"/>
              <a:t>IPPLM:</a:t>
            </a:r>
            <a:r>
              <a:rPr lang="fi-FI" sz="1600" dirty="0"/>
              <a:t> </a:t>
            </a:r>
            <a:r>
              <a:rPr lang="fi-FI" sz="1600" b="1" dirty="0">
                <a:solidFill>
                  <a:srgbClr val="FF0000"/>
                </a:solidFill>
              </a:rPr>
              <a:t>SEM, TEM, FIB, XRD, nano </a:t>
            </a:r>
            <a:r>
              <a:rPr lang="fi-FI" sz="1600" b="1" dirty="0" err="1">
                <a:solidFill>
                  <a:srgbClr val="FF0000"/>
                </a:solidFill>
              </a:rPr>
              <a:t>indentation</a:t>
            </a:r>
            <a:r>
              <a:rPr lang="fi-FI" sz="1600" dirty="0"/>
              <a:t> </a:t>
            </a:r>
            <a:r>
              <a:rPr lang="fi-FI" sz="1600" dirty="0" err="1"/>
              <a:t>measurements</a:t>
            </a:r>
            <a:r>
              <a:rPr lang="fi-FI" sz="1600" dirty="0"/>
              <a:t> of </a:t>
            </a:r>
            <a:r>
              <a:rPr lang="fi-FI" sz="1600" dirty="0" err="1"/>
              <a:t>different</a:t>
            </a:r>
            <a:r>
              <a:rPr lang="fi-FI" sz="1600" dirty="0"/>
              <a:t> B and W </a:t>
            </a:r>
            <a:r>
              <a:rPr lang="fi-FI" sz="1600" dirty="0" err="1"/>
              <a:t>layers</a:t>
            </a:r>
            <a:r>
              <a:rPr lang="fi-FI" sz="1600" dirty="0"/>
              <a:t> </a:t>
            </a:r>
          </a:p>
          <a:p>
            <a:pPr marL="285750" indent="-285750">
              <a:buFont typeface="Arial" panose="020B0604020202020204" pitchFamily="34" charset="0"/>
              <a:buChar char="•"/>
            </a:pPr>
            <a:r>
              <a:rPr lang="fi-FI" sz="1600" b="1" dirty="0"/>
              <a:t>IST: </a:t>
            </a:r>
          </a:p>
          <a:p>
            <a:pPr marL="742950" lvl="1" indent="-285750">
              <a:buFont typeface="Wingdings" panose="05000000000000000000" pitchFamily="2" charset="2"/>
              <a:buChar char="ü"/>
            </a:pPr>
            <a:r>
              <a:rPr lang="en-US" sz="1600" dirty="0"/>
              <a:t>Analysis of implanted W samples </a:t>
            </a:r>
          </a:p>
          <a:p>
            <a:pPr marL="742950" lvl="1" indent="-285750">
              <a:buFont typeface="Wingdings" panose="05000000000000000000" pitchFamily="2" charset="2"/>
              <a:buChar char="ü"/>
            </a:pPr>
            <a:r>
              <a:rPr lang="fi-FI" sz="1600" dirty="0"/>
              <a:t>Analysis of </a:t>
            </a:r>
            <a:r>
              <a:rPr lang="fi-FI" sz="1600" dirty="0" err="1"/>
              <a:t>samples</a:t>
            </a:r>
            <a:r>
              <a:rPr lang="fi-FI" sz="1600" dirty="0"/>
              <a:t> </a:t>
            </a:r>
            <a:r>
              <a:rPr lang="fi-FI" sz="1600" dirty="0" err="1"/>
              <a:t>from</a:t>
            </a:r>
            <a:r>
              <a:rPr lang="fi-FI" sz="1600" dirty="0"/>
              <a:t> B </a:t>
            </a:r>
            <a:r>
              <a:rPr lang="fi-FI" sz="1600" dirty="0" err="1"/>
              <a:t>oxidization</a:t>
            </a:r>
            <a:r>
              <a:rPr lang="fi-FI" sz="1600" dirty="0"/>
              <a:t> </a:t>
            </a:r>
            <a:r>
              <a:rPr lang="fi-FI" sz="1600" dirty="0" err="1"/>
              <a:t>studies</a:t>
            </a:r>
            <a:r>
              <a:rPr lang="fi-FI" sz="1600" dirty="0"/>
              <a:t> (</a:t>
            </a:r>
            <a:r>
              <a:rPr lang="fi-FI" sz="1600" dirty="0" err="1"/>
              <a:t>see</a:t>
            </a:r>
            <a:r>
              <a:rPr lang="fi-FI" sz="1600" dirty="0"/>
              <a:t> </a:t>
            </a:r>
            <a:r>
              <a:rPr lang="fi-FI" sz="1600" dirty="0" err="1"/>
              <a:t>previous</a:t>
            </a:r>
            <a:r>
              <a:rPr lang="fi-FI" sz="1600" dirty="0"/>
              <a:t> </a:t>
            </a:r>
            <a:r>
              <a:rPr lang="fi-FI" sz="1600" dirty="0" err="1"/>
              <a:t>slide</a:t>
            </a:r>
            <a:r>
              <a:rPr lang="fi-FI" sz="1600" dirty="0"/>
              <a:t>)</a:t>
            </a:r>
          </a:p>
          <a:p>
            <a:pPr marL="285750" indent="-285750">
              <a:buFont typeface="Arial" panose="020B0604020202020204" pitchFamily="34" charset="0"/>
              <a:buChar char="•"/>
            </a:pPr>
            <a:r>
              <a:rPr lang="fi-FI" sz="1600" b="1" dirty="0"/>
              <a:t>JSI: </a:t>
            </a:r>
            <a:r>
              <a:rPr lang="fi-FI" sz="1600" b="1" dirty="0">
                <a:solidFill>
                  <a:srgbClr val="FF0000"/>
                </a:solidFill>
              </a:rPr>
              <a:t>TDS and XPS </a:t>
            </a:r>
            <a:r>
              <a:rPr lang="fi-FI" sz="1600" dirty="0" err="1"/>
              <a:t>analyses</a:t>
            </a:r>
            <a:r>
              <a:rPr lang="fi-FI" sz="1600" dirty="0"/>
              <a:t> of </a:t>
            </a:r>
            <a:r>
              <a:rPr lang="fi-FI" sz="1600" dirty="0" err="1"/>
              <a:t>the</a:t>
            </a:r>
            <a:r>
              <a:rPr lang="fi-FI" sz="1600" dirty="0"/>
              <a:t> </a:t>
            </a:r>
            <a:r>
              <a:rPr lang="fi-FI" sz="1600" dirty="0" err="1"/>
              <a:t>produced</a:t>
            </a:r>
            <a:r>
              <a:rPr lang="fi-FI" sz="1600" dirty="0"/>
              <a:t> W and B </a:t>
            </a:r>
            <a:r>
              <a:rPr lang="fi-FI" sz="1600" dirty="0" err="1"/>
              <a:t>layers</a:t>
            </a:r>
            <a:endParaRPr lang="fi-FI" sz="1600" b="1" dirty="0"/>
          </a:p>
          <a:p>
            <a:pPr marL="742950" lvl="1" indent="-285750">
              <a:buFont typeface="Wingdings" panose="05000000000000000000" pitchFamily="2" charset="2"/>
              <a:buChar char="ü"/>
            </a:pPr>
            <a:r>
              <a:rPr lang="fi-FI" sz="1600" dirty="0" err="1"/>
              <a:t>Specific</a:t>
            </a:r>
            <a:r>
              <a:rPr lang="fi-FI" sz="1600" dirty="0"/>
              <a:t> </a:t>
            </a:r>
            <a:r>
              <a:rPr lang="fi-FI" sz="1600" u="sng" dirty="0">
                <a:solidFill>
                  <a:srgbClr val="0070C0"/>
                </a:solidFill>
              </a:rPr>
              <a:t>set to </a:t>
            </a:r>
            <a:r>
              <a:rPr lang="fi-FI" sz="1600" u="sng" dirty="0" err="1">
                <a:solidFill>
                  <a:srgbClr val="0070C0"/>
                </a:solidFill>
              </a:rPr>
              <a:t>be</a:t>
            </a:r>
            <a:r>
              <a:rPr lang="fi-FI" sz="1600" u="sng" dirty="0">
                <a:solidFill>
                  <a:srgbClr val="0070C0"/>
                </a:solidFill>
              </a:rPr>
              <a:t> </a:t>
            </a:r>
            <a:r>
              <a:rPr lang="fi-FI" sz="1600" u="sng" dirty="0" err="1">
                <a:solidFill>
                  <a:srgbClr val="0070C0"/>
                </a:solidFill>
              </a:rPr>
              <a:t>produced</a:t>
            </a:r>
            <a:r>
              <a:rPr lang="fi-FI" sz="1600" u="sng" dirty="0">
                <a:solidFill>
                  <a:srgbClr val="0070C0"/>
                </a:solidFill>
              </a:rPr>
              <a:t> for </a:t>
            </a:r>
            <a:r>
              <a:rPr lang="fi-FI" sz="1600" u="sng" dirty="0" err="1">
                <a:solidFill>
                  <a:srgbClr val="0070C0"/>
                </a:solidFill>
              </a:rPr>
              <a:t>permeation</a:t>
            </a:r>
            <a:r>
              <a:rPr lang="fi-FI" sz="1600" u="sng" dirty="0">
                <a:solidFill>
                  <a:srgbClr val="0070C0"/>
                </a:solidFill>
              </a:rPr>
              <a:t> </a:t>
            </a:r>
            <a:r>
              <a:rPr lang="fi-FI" sz="1600" u="sng" dirty="0" err="1">
                <a:solidFill>
                  <a:srgbClr val="0070C0"/>
                </a:solidFill>
              </a:rPr>
              <a:t>studies</a:t>
            </a:r>
            <a:r>
              <a:rPr lang="fi-FI" sz="1600" dirty="0"/>
              <a:t> (</a:t>
            </a:r>
            <a:r>
              <a:rPr lang="fi-FI" sz="1600" dirty="0" err="1"/>
              <a:t>influence</a:t>
            </a:r>
            <a:r>
              <a:rPr lang="fi-FI" sz="1600" dirty="0"/>
              <a:t> of B </a:t>
            </a:r>
            <a:r>
              <a:rPr lang="fi-FI" sz="1600" dirty="0" err="1"/>
              <a:t>layers</a:t>
            </a:r>
            <a:r>
              <a:rPr lang="fi-FI" sz="1600" dirty="0"/>
              <a:t> on </a:t>
            </a:r>
            <a:r>
              <a:rPr lang="fi-FI" sz="1600" dirty="0" err="1"/>
              <a:t>retention</a:t>
            </a:r>
            <a:r>
              <a:rPr lang="fi-FI" sz="1600" dirty="0"/>
              <a:t> and </a:t>
            </a:r>
            <a:r>
              <a:rPr lang="fi-FI" sz="1600" dirty="0" err="1"/>
              <a:t>permeation</a:t>
            </a:r>
            <a:r>
              <a:rPr lang="fi-FI" sz="1600" dirty="0"/>
              <a:t> </a:t>
            </a:r>
            <a:r>
              <a:rPr lang="fi-FI" sz="1600" dirty="0" err="1"/>
              <a:t>through</a:t>
            </a:r>
            <a:r>
              <a:rPr lang="fi-FI" sz="1600" dirty="0"/>
              <a:t> W and </a:t>
            </a:r>
            <a:r>
              <a:rPr lang="fi-FI" sz="1600" dirty="0" err="1"/>
              <a:t>Eurofer</a:t>
            </a:r>
            <a:r>
              <a:rPr lang="fi-FI" sz="1600" dirty="0"/>
              <a:t>)</a:t>
            </a:r>
          </a:p>
          <a:p>
            <a:pPr marL="285750" indent="-285750">
              <a:buFont typeface="Arial" panose="020B0604020202020204" pitchFamily="34" charset="0"/>
              <a:buChar char="•"/>
            </a:pPr>
            <a:r>
              <a:rPr lang="fi-FI" sz="1600" b="1" dirty="0"/>
              <a:t>NCSRD: </a:t>
            </a:r>
            <a:endParaRPr lang="en-US" sz="1600" b="1" dirty="0"/>
          </a:p>
          <a:p>
            <a:pPr marL="742950" lvl="1" indent="-285750">
              <a:buFont typeface="Wingdings" panose="05000000000000000000" pitchFamily="2" charset="2"/>
              <a:buChar char="ü"/>
            </a:pPr>
            <a:r>
              <a:rPr lang="en-US" sz="1600" dirty="0"/>
              <a:t>Analysis of B and W+B based reference samples as a function of their H/D content, fabrication parameters (deposition/annealing temperature, roughness, </a:t>
            </a:r>
            <a:r>
              <a:rPr lang="en-US" sz="1600" dirty="0" err="1"/>
              <a:t>etc</a:t>
            </a:r>
            <a:r>
              <a:rPr lang="en-US" sz="1600" dirty="0"/>
              <a:t>) using IBA, XRD, SEM/EDS. Capability to carry out in-situ (GI)XRD analysis to follow the crystalline structure, phase formation and crystallize size evolution – for annealing studies under vacuum/air</a:t>
            </a:r>
          </a:p>
          <a:p>
            <a:pPr marL="285750" indent="-285750">
              <a:buFont typeface="Arial" panose="020B0604020202020204" pitchFamily="34" charset="0"/>
              <a:buChar char="•"/>
            </a:pPr>
            <a:r>
              <a:rPr lang="fi-FI" sz="1600" b="1" dirty="0"/>
              <a:t>RBI:</a:t>
            </a:r>
            <a:r>
              <a:rPr lang="fi-FI" sz="1600" dirty="0"/>
              <a:t>  </a:t>
            </a:r>
            <a:r>
              <a:rPr lang="fi-FI" sz="1600" b="1" dirty="0">
                <a:solidFill>
                  <a:srgbClr val="FF0000"/>
                </a:solidFill>
              </a:rPr>
              <a:t>TOF-ERDA</a:t>
            </a:r>
            <a:r>
              <a:rPr lang="fi-FI" sz="1600" dirty="0"/>
              <a:t> </a:t>
            </a:r>
            <a:r>
              <a:rPr lang="fi-FI" sz="1600" dirty="0" err="1"/>
              <a:t>analyses</a:t>
            </a:r>
            <a:r>
              <a:rPr lang="fi-FI" sz="1600" dirty="0"/>
              <a:t> of </a:t>
            </a:r>
            <a:r>
              <a:rPr lang="fi-FI" sz="1600" dirty="0" err="1"/>
              <a:t>different</a:t>
            </a:r>
            <a:r>
              <a:rPr lang="fi-FI" sz="1600" dirty="0"/>
              <a:t> B and W </a:t>
            </a:r>
            <a:r>
              <a:rPr lang="fi-FI" sz="1600" dirty="0" err="1"/>
              <a:t>layers</a:t>
            </a:r>
            <a:r>
              <a:rPr lang="fi-FI" sz="1600" dirty="0"/>
              <a:t> </a:t>
            </a:r>
          </a:p>
          <a:p>
            <a:pPr marL="285750" indent="-285750">
              <a:buFont typeface="Arial" panose="020B0604020202020204" pitchFamily="34" charset="0"/>
              <a:buChar char="•"/>
            </a:pPr>
            <a:r>
              <a:rPr lang="fi-FI" sz="1600" b="1" dirty="0"/>
              <a:t>VTT: </a:t>
            </a:r>
            <a:r>
              <a:rPr lang="fi-FI" sz="1600" b="1" dirty="0">
                <a:solidFill>
                  <a:srgbClr val="FF0000"/>
                </a:solidFill>
              </a:rPr>
              <a:t>TOF-SIMS</a:t>
            </a:r>
            <a:r>
              <a:rPr lang="fi-FI" sz="1600" dirty="0"/>
              <a:t> </a:t>
            </a:r>
            <a:r>
              <a:rPr lang="fi-FI" sz="1600" dirty="0" err="1"/>
              <a:t>analyses</a:t>
            </a:r>
            <a:r>
              <a:rPr lang="fi-FI" sz="1600" dirty="0"/>
              <a:t> of </a:t>
            </a:r>
            <a:r>
              <a:rPr lang="fi-FI" sz="1600" dirty="0" err="1"/>
              <a:t>different</a:t>
            </a:r>
            <a:r>
              <a:rPr lang="fi-FI" sz="1600" dirty="0"/>
              <a:t> B and W </a:t>
            </a:r>
            <a:r>
              <a:rPr lang="fi-FI" sz="1600" dirty="0" err="1"/>
              <a:t>layers</a:t>
            </a:r>
            <a:endParaRPr lang="fi-FI" sz="1600" dirty="0"/>
          </a:p>
          <a:p>
            <a:pPr marL="285750" indent="-285750">
              <a:buFont typeface="Arial" panose="020B0604020202020204" pitchFamily="34" charset="0"/>
              <a:buChar char="•"/>
            </a:pPr>
            <a:r>
              <a:rPr lang="fi-FI" sz="1600" b="1" dirty="0"/>
              <a:t>DIFFER</a:t>
            </a:r>
            <a:r>
              <a:rPr lang="fi-FI" sz="1600" dirty="0"/>
              <a:t>: </a:t>
            </a:r>
            <a:r>
              <a:rPr lang="en-US" sz="1600" b="1" dirty="0">
                <a:solidFill>
                  <a:srgbClr val="FF0000"/>
                </a:solidFill>
              </a:rPr>
              <a:t>XRD</a:t>
            </a:r>
            <a:r>
              <a:rPr lang="en-US" sz="1600" dirty="0"/>
              <a:t> and </a:t>
            </a:r>
            <a:r>
              <a:rPr lang="en-US" sz="1600" b="1" dirty="0">
                <a:solidFill>
                  <a:srgbClr val="FF0000"/>
                </a:solidFill>
              </a:rPr>
              <a:t>mechanical testing </a:t>
            </a:r>
            <a:r>
              <a:rPr lang="en-US" sz="1600" dirty="0"/>
              <a:t>of different B and W layers – produced by DIFFER, coordination</a:t>
            </a:r>
            <a:endParaRPr lang="fi-FI" sz="1600" dirty="0"/>
          </a:p>
        </p:txBody>
      </p:sp>
    </p:spTree>
    <p:extLst>
      <p:ext uri="{BB962C8B-B14F-4D97-AF65-F5344CB8AC3E}">
        <p14:creationId xmlns:p14="http://schemas.microsoft.com/office/powerpoint/2010/main" val="3254498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B295C0-B085-CD5F-8A48-10BACB4B89F4}"/>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162AB105-76E2-9966-BD17-59516F7460C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28</a:t>
            </a:fld>
            <a:endParaRPr lang="en-GB">
              <a:solidFill>
                <a:prstClr val="white"/>
              </a:solidFill>
            </a:endParaRPr>
          </a:p>
        </p:txBody>
      </p:sp>
      <p:sp>
        <p:nvSpPr>
          <p:cNvPr id="5" name="Titre 1">
            <a:extLst>
              <a:ext uri="{FF2B5EF4-FFF2-40B4-BE49-F238E27FC236}">
                <a16:creationId xmlns:a16="http://schemas.microsoft.com/office/drawing/2014/main" id="{33BDE2EE-CC9A-9829-7810-DC7411CEF22B}"/>
              </a:ext>
            </a:extLst>
          </p:cNvPr>
          <p:cNvSpPr>
            <a:spLocks noGrp="1"/>
          </p:cNvSpPr>
          <p:nvPr>
            <p:ph type="title"/>
          </p:nvPr>
        </p:nvSpPr>
        <p:spPr>
          <a:xfrm>
            <a:off x="982663" y="192088"/>
            <a:ext cx="9451975" cy="457200"/>
          </a:xfrm>
        </p:spPr>
        <p:txBody>
          <a:bodyPr/>
          <a:lstStyle/>
          <a:p>
            <a:r>
              <a:rPr lang="fr-FR" dirty="0"/>
              <a:t>SP B.5 </a:t>
            </a:r>
            <a:r>
              <a:rPr lang="fr-FR" dirty="0" err="1"/>
              <a:t>deliverables</a:t>
            </a:r>
            <a:r>
              <a:rPr lang="fr-FR" dirty="0"/>
              <a:t> 2025</a:t>
            </a:r>
          </a:p>
        </p:txBody>
      </p:sp>
      <p:graphicFrame>
        <p:nvGraphicFramePr>
          <p:cNvPr id="6" name="Tabelle 5">
            <a:extLst>
              <a:ext uri="{FF2B5EF4-FFF2-40B4-BE49-F238E27FC236}">
                <a16:creationId xmlns:a16="http://schemas.microsoft.com/office/drawing/2014/main" id="{D7EE2155-7CED-A6F5-E18A-387A5B5C7976}"/>
              </a:ext>
            </a:extLst>
          </p:cNvPr>
          <p:cNvGraphicFramePr>
            <a:graphicFrameLocks noGrp="1"/>
          </p:cNvGraphicFramePr>
          <p:nvPr>
            <p:extLst>
              <p:ext uri="{D42A27DB-BD31-4B8C-83A1-F6EECF244321}">
                <p14:modId xmlns:p14="http://schemas.microsoft.com/office/powerpoint/2010/main" val="3438023687"/>
              </p:ext>
            </p:extLst>
          </p:nvPr>
        </p:nvGraphicFramePr>
        <p:xfrm>
          <a:off x="251520" y="846200"/>
          <a:ext cx="11799803" cy="4994090"/>
        </p:xfrm>
        <a:graphic>
          <a:graphicData uri="http://schemas.openxmlformats.org/drawingml/2006/table">
            <a:tbl>
              <a:tblPr firstRow="1" firstCol="1" bandRow="1">
                <a:tableStyleId>{5C22544A-7EE6-4342-B048-85BDC9FD1C3A}</a:tableStyleId>
              </a:tblPr>
              <a:tblGrid>
                <a:gridCol w="1328866">
                  <a:extLst>
                    <a:ext uri="{9D8B030D-6E8A-4147-A177-3AD203B41FA5}">
                      <a16:colId xmlns:a16="http://schemas.microsoft.com/office/drawing/2014/main" val="531328472"/>
                    </a:ext>
                  </a:extLst>
                </a:gridCol>
                <a:gridCol w="2248849">
                  <a:extLst>
                    <a:ext uri="{9D8B030D-6E8A-4147-A177-3AD203B41FA5}">
                      <a16:colId xmlns:a16="http://schemas.microsoft.com/office/drawing/2014/main" val="1334987883"/>
                    </a:ext>
                  </a:extLst>
                </a:gridCol>
                <a:gridCol w="8222088">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400" dirty="0" err="1">
                          <a:effectLst/>
                          <a:latin typeface="Calibri" panose="020F0502020204030204" pitchFamily="34" charset="0"/>
                          <a:ea typeface="+mn-ea"/>
                          <a:cs typeface="Times New Roman" panose="02020603050405020304" pitchFamily="18" charset="0"/>
                        </a:rPr>
                        <a:t>Activity</a:t>
                      </a:r>
                      <a:endParaRPr lang="de-DE" sz="14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400" dirty="0" err="1">
                          <a:effectLst/>
                        </a:rPr>
                        <a:t>Deliverable</a:t>
                      </a:r>
                      <a:r>
                        <a:rPr lang="de-DE" sz="1400" dirty="0">
                          <a:effectLst/>
                        </a:rPr>
                        <a:t> ID(s)</a:t>
                      </a:r>
                      <a:endParaRPr lang="de-DE" sz="14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400" spc="-15" dirty="0">
                          <a:effectLst/>
                        </a:rPr>
                        <a:t>Title</a:t>
                      </a:r>
                      <a:endParaRPr lang="de-DE" sz="14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D001</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1.5 PM</a:t>
                      </a:r>
                    </a:p>
                  </a:txBody>
                  <a:tcPr marL="68580" marR="68580" marT="0" marB="0">
                    <a:solidFill>
                      <a:schemeClr val="accent5">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Database of the characteristics of produced W dust particles in the presence of different gas mixtures and comparison with data from tokamaks (IAP)</a:t>
                      </a:r>
                      <a:endParaRPr lang="fi-FI" sz="1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D002</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1.5 PM</a:t>
                      </a:r>
                    </a:p>
                  </a:txBody>
                  <a:tcPr marL="68580" marR="68580" marT="0" marB="0">
                    <a:solidFill>
                      <a:schemeClr val="accent5">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Database of the characteristics of produced B dust particles in the presence of different gas mixtures and comparison with data from tokamaks (IAP)</a:t>
                      </a:r>
                      <a:endParaRPr lang="fi-FI" sz="1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D003</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2 PM</a:t>
                      </a:r>
                    </a:p>
                  </a:txBody>
                  <a:tcPr marL="68580" marR="68580" marT="0" marB="0">
                    <a:solidFill>
                      <a:schemeClr val="accent5">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Surface analyses of dust generated on AUG, WEST, and W7-X and comparison to the data originating from laboratory experiments (MPG)</a:t>
                      </a:r>
                      <a:r>
                        <a:rPr lang="fi-FI"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i-FI" sz="14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+ 3 k€ SEM</a:t>
                      </a:r>
                      <a:endParaRPr lang="fi-FI" sz="1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3978565712"/>
                  </a:ext>
                </a:extLst>
              </a:tr>
              <a:tr h="48841">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D004</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2 PM</a:t>
                      </a:r>
                    </a:p>
                  </a:txBody>
                  <a:tcPr marL="68580" marR="68580" marT="0" marB="0">
                    <a:solidFill>
                      <a:schemeClr val="accent5">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Report on surface properties of boron dust on plasma-facing components and assessment for heat balance for boron powder injected into AUG plasmas (VR)</a:t>
                      </a:r>
                      <a:endParaRPr lang="fi-FI" sz="1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2915481941"/>
                  </a:ext>
                </a:extLst>
              </a:tr>
              <a:tr h="48841">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chemeClr val="accent5">
                        <a:lumMod val="60000"/>
                        <a:lumOff val="40000"/>
                      </a:schemeClr>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D005</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4 PM</a:t>
                      </a:r>
                    </a:p>
                  </a:txBody>
                  <a:tcPr marL="68580" marR="68580" marT="0" marB="0">
                    <a:solidFill>
                      <a:schemeClr val="accent5">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Ion-beam analyses of dust samples originating from AUG, WEST, and W7-X (RBI)</a:t>
                      </a:r>
                      <a:r>
                        <a:rPr lang="fi-FI"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i-FI" sz="14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+ 5 </a:t>
                      </a:r>
                      <a:r>
                        <a:rPr lang="fi-FI" sz="14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days</a:t>
                      </a:r>
                      <a:r>
                        <a:rPr lang="fi-FI" sz="14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4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endParaRPr lang="fi-FI" sz="1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rgbClr val="93CDDD"/>
                    </a:solidFill>
                  </a:tcPr>
                </a:tc>
                <a:extLst>
                  <a:ext uri="{0D108BD9-81ED-4DB2-BD59-A6C34878D82A}">
                    <a16:rowId xmlns:a16="http://schemas.microsoft.com/office/drawing/2014/main" val="1234563012"/>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rgbClr val="93CDDD"/>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D006</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2 PM</a:t>
                      </a:r>
                    </a:p>
                  </a:txBody>
                  <a:tcPr marL="68580" marR="68580" marT="0" marB="0">
                    <a:solidFill>
                      <a:srgbClr val="93CDDD"/>
                    </a:solidFill>
                  </a:tcPr>
                </a:tc>
                <a:tc>
                  <a:txBody>
                    <a:bodyPr/>
                    <a:lstStyle/>
                    <a:p>
                      <a:pPr>
                        <a:lnSpc>
                          <a:spcPct val="115000"/>
                        </a:lnSpc>
                        <a:spcBef>
                          <a:spcPts val="240"/>
                        </a:spcBef>
                        <a:spcAft>
                          <a:spcPts val="240"/>
                        </a:spcAft>
                        <a:tabLst>
                          <a:tab pos="-914400" algn="l"/>
                          <a:tab pos="228600" algn="l"/>
                        </a:tabLst>
                      </a:pPr>
                      <a:r>
                        <a:rPr lang="pl-PL" sz="1400" spc="-15">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Microscopy and LIBS analyses of dust samples originating from AUG, WEST, and W7-X (FZJ)</a:t>
                      </a:r>
                      <a:endParaRPr lang="fi-FI" sz="1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rgbClr val="93CDDD"/>
                    </a:solidFill>
                  </a:tcPr>
                </a:tc>
                <a:extLst>
                  <a:ext uri="{0D108BD9-81ED-4DB2-BD59-A6C34878D82A}">
                    <a16:rowId xmlns:a16="http://schemas.microsoft.com/office/drawing/2014/main" val="4127906237"/>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rgbClr val="93CDDD"/>
                    </a:solidFill>
                  </a:tcPr>
                </a:tc>
                <a:tc>
                  <a:txBody>
                    <a:bodyPr/>
                    <a:lstStyle/>
                    <a:p>
                      <a:pPr marL="21590" algn="ctr" defTabSz="914400" rtl="0" eaLnBrk="1" latinLnBrk="0" hangingPunct="1">
                        <a:lnSpc>
                          <a:spcPct val="115000"/>
                        </a:lnSpc>
                        <a:spcAft>
                          <a:spcPts val="0"/>
                        </a:spcAft>
                      </a:pPr>
                      <a:r>
                        <a:rPr lang="de-DE" sz="1400" kern="1200" dirty="0">
                          <a:solidFill>
                            <a:schemeClr val="tx1"/>
                          </a:solidFill>
                          <a:effectLst/>
                          <a:latin typeface="+mn-lt"/>
                          <a:ea typeface="+mn-ea"/>
                          <a:cs typeface="+mn-cs"/>
                        </a:rPr>
                        <a:t>D007</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4 PM</a:t>
                      </a:r>
                    </a:p>
                  </a:txBody>
                  <a:tcPr marL="68580" marR="68580" marT="0" marB="0">
                    <a:solidFill>
                      <a:srgbClr val="93CDDD"/>
                    </a:solidFill>
                  </a:tcPr>
                </a:tc>
                <a:tc>
                  <a:txBody>
                    <a:bodyPr/>
                    <a:lstStyle/>
                    <a:p>
                      <a:pPr>
                        <a:lnSpc>
                          <a:spcPct val="115000"/>
                        </a:lnSpc>
                        <a:spcBef>
                          <a:spcPts val="240"/>
                        </a:spcBef>
                        <a:spcAft>
                          <a:spcPts val="240"/>
                        </a:spcAft>
                        <a:tabLst>
                          <a:tab pos="-914400" algn="l"/>
                          <a:tab pos="228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Ion-beam analyses of B dust originating from AUG, WEST, and W7-X (VR)</a:t>
                      </a:r>
                      <a:r>
                        <a:rPr lang="fi-FI"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i-FI" sz="14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+ 3 </a:t>
                      </a:r>
                      <a:r>
                        <a:rPr lang="fi-FI" sz="14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days</a:t>
                      </a:r>
                      <a:r>
                        <a:rPr lang="fi-FI" sz="14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4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endParaRPr lang="fi-FI" sz="1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rgbClr val="93CDDD"/>
                    </a:solidFill>
                  </a:tcPr>
                </a:tc>
                <a:extLst>
                  <a:ext uri="{0D108BD9-81ED-4DB2-BD59-A6C34878D82A}">
                    <a16:rowId xmlns:a16="http://schemas.microsoft.com/office/drawing/2014/main" val="4027925098"/>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rgbClr val="93CDDD"/>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D008</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4 PM</a:t>
                      </a:r>
                    </a:p>
                  </a:txBody>
                  <a:tcPr marL="68580" marR="68580" marT="0" marB="0">
                    <a:solidFill>
                      <a:srgbClr val="93CDDD"/>
                    </a:solidFill>
                  </a:tcPr>
                </a:tc>
                <a:tc>
                  <a:txBody>
                    <a:bodyPr/>
                    <a:lstStyle/>
                    <a:p>
                      <a:pPr>
                        <a:lnSpc>
                          <a:spcPct val="115000"/>
                        </a:lnSpc>
                        <a:spcBef>
                          <a:spcPts val="240"/>
                        </a:spcBef>
                        <a:spcAft>
                          <a:spcPts val="240"/>
                        </a:spcAft>
                        <a:tabLst>
                          <a:tab pos="-914400" algn="l"/>
                          <a:tab pos="228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Microscopy analyses of B dust originating from WEST and W7-X (IPPLM)</a:t>
                      </a:r>
                      <a:endParaRPr lang="fi-FI" sz="1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rgbClr val="93CDDD"/>
                    </a:solidFill>
                  </a:tcPr>
                </a:tc>
                <a:extLst>
                  <a:ext uri="{0D108BD9-81ED-4DB2-BD59-A6C34878D82A}">
                    <a16:rowId xmlns:a16="http://schemas.microsoft.com/office/drawing/2014/main" val="1545367794"/>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rgbClr val="93CDDD"/>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D009</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1 PM</a:t>
                      </a:r>
                    </a:p>
                  </a:txBody>
                  <a:tcPr marL="68580" marR="68580" marT="0" marB="0">
                    <a:solidFill>
                      <a:srgbClr val="93CDDD"/>
                    </a:solidFill>
                  </a:tcPr>
                </a:tc>
                <a:tc>
                  <a:txBody>
                    <a:bodyPr/>
                    <a:lstStyle/>
                    <a:p>
                      <a:pPr>
                        <a:lnSpc>
                          <a:spcPct val="115000"/>
                        </a:lnSpc>
                        <a:spcBef>
                          <a:spcPts val="240"/>
                        </a:spcBef>
                        <a:spcAft>
                          <a:spcPts val="240"/>
                        </a:spcAft>
                        <a:tabLst>
                          <a:tab pos="-914400" algn="l"/>
                          <a:tab pos="228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Report on the properties, composition, and amounts of dust produced on WEST during the Phase 1 operations (CEA)</a:t>
                      </a:r>
                      <a:endParaRPr lang="fi-FI" sz="1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rgbClr val="93CDDD"/>
                    </a:solidFill>
                  </a:tcPr>
                </a:tc>
                <a:extLst>
                  <a:ext uri="{0D108BD9-81ED-4DB2-BD59-A6C34878D82A}">
                    <a16:rowId xmlns:a16="http://schemas.microsoft.com/office/drawing/2014/main" val="1317633708"/>
                  </a:ext>
                </a:extLst>
              </a:tr>
              <a:tr h="0">
                <a:tc>
                  <a:txBody>
                    <a:bodyPr/>
                    <a:lstStyle/>
                    <a:p>
                      <a:pPr marL="21590" algn="ctr">
                        <a:lnSpc>
                          <a:spcPct val="115000"/>
                        </a:lnSpc>
                        <a:spcAft>
                          <a:spcPts val="300"/>
                        </a:spcAft>
                      </a:pPr>
                      <a:r>
                        <a:rPr lang="de-DE" sz="1400" dirty="0">
                          <a:effectLst/>
                          <a:latin typeface="Calibri" panose="020F0502020204030204" pitchFamily="34" charset="0"/>
                          <a:ea typeface="+mn-ea"/>
                          <a:cs typeface="Times New Roman" panose="02020603050405020304" pitchFamily="18" charset="0"/>
                        </a:rPr>
                        <a:t>SP B.5</a:t>
                      </a:r>
                    </a:p>
                  </a:txBody>
                  <a:tcPr marL="68580" marR="68580" marT="0" marB="0">
                    <a:solidFill>
                      <a:srgbClr val="00B0F0"/>
                    </a:solidFill>
                  </a:tcPr>
                </a:tc>
                <a:tc>
                  <a:txBody>
                    <a:bodyPr/>
                    <a:lstStyle/>
                    <a:p>
                      <a:pPr marL="21590" algn="ctr" defTabSz="914400" rtl="0" eaLnBrk="1" latinLnBrk="0" hangingPunct="1">
                        <a:lnSpc>
                          <a:spcPct val="115000"/>
                        </a:lnSpc>
                        <a:spcAft>
                          <a:spcPts val="0"/>
                        </a:spcAft>
                      </a:pPr>
                      <a:r>
                        <a:rPr lang="de-DE" sz="1400" kern="1200" dirty="0">
                          <a:solidFill>
                            <a:schemeClr val="dk1"/>
                          </a:solidFill>
                          <a:effectLst/>
                          <a:latin typeface="+mn-lt"/>
                          <a:ea typeface="+mn-ea"/>
                          <a:cs typeface="+mn-cs"/>
                        </a:rPr>
                        <a:t>D010</a:t>
                      </a:r>
                    </a:p>
                    <a:p>
                      <a:pPr marL="21590" algn="ctr" defTabSz="914400" rtl="0" eaLnBrk="1" latinLnBrk="0" hangingPunct="1">
                        <a:lnSpc>
                          <a:spcPct val="115000"/>
                        </a:lnSpc>
                        <a:spcAft>
                          <a:spcPts val="0"/>
                        </a:spcAft>
                      </a:pPr>
                      <a:r>
                        <a:rPr lang="de-DE" sz="1400" kern="1200" dirty="0">
                          <a:solidFill>
                            <a:srgbClr val="C00000"/>
                          </a:solidFill>
                          <a:effectLst/>
                          <a:latin typeface="+mn-lt"/>
                          <a:ea typeface="+mn-ea"/>
                          <a:cs typeface="+mn-cs"/>
                        </a:rPr>
                        <a:t>2 PM</a:t>
                      </a:r>
                    </a:p>
                  </a:txBody>
                  <a:tcPr marL="68580" marR="68580" marT="0" marB="0">
                    <a:solidFill>
                      <a:srgbClr val="00B0F0"/>
                    </a:solidFill>
                  </a:tcPr>
                </a:tc>
                <a:tc>
                  <a:txBody>
                    <a:bodyPr/>
                    <a:lstStyle/>
                    <a:p>
                      <a:pPr>
                        <a:lnSpc>
                          <a:spcPct val="115000"/>
                        </a:lnSpc>
                        <a:spcBef>
                          <a:spcPts val="240"/>
                        </a:spcBef>
                        <a:spcAft>
                          <a:spcPts val="240"/>
                        </a:spcAft>
                        <a:tabLst>
                          <a:tab pos="-914400" algn="l"/>
                          <a:tab pos="228600" algn="l"/>
                        </a:tabLst>
                      </a:pPr>
                      <a:r>
                        <a:rPr lang="pl-PL" sz="14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Fracture and strentgh properties of B and W reference layers on W (UKAEA)</a:t>
                      </a:r>
                      <a:endParaRPr lang="fi-FI" sz="1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rgbClr val="00B0F0"/>
                    </a:solidFill>
                  </a:tcPr>
                </a:tc>
                <a:extLst>
                  <a:ext uri="{0D108BD9-81ED-4DB2-BD59-A6C34878D82A}">
                    <a16:rowId xmlns:a16="http://schemas.microsoft.com/office/drawing/2014/main" val="2338675152"/>
                  </a:ext>
                </a:extLst>
              </a:tr>
            </a:tbl>
          </a:graphicData>
        </a:graphic>
      </p:graphicFrame>
    </p:spTree>
    <p:extLst>
      <p:ext uri="{BB962C8B-B14F-4D97-AF65-F5344CB8AC3E}">
        <p14:creationId xmlns:p14="http://schemas.microsoft.com/office/powerpoint/2010/main" val="4148322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5187A0-3679-911D-B900-CEBD25ACC85E}"/>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B77A5CE7-49E9-AC07-5364-A4200395C43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29</a:t>
            </a:fld>
            <a:endParaRPr lang="en-GB">
              <a:solidFill>
                <a:prstClr val="white"/>
              </a:solidFill>
            </a:endParaRPr>
          </a:p>
        </p:txBody>
      </p:sp>
      <p:sp>
        <p:nvSpPr>
          <p:cNvPr id="5" name="Titre 1">
            <a:extLst>
              <a:ext uri="{FF2B5EF4-FFF2-40B4-BE49-F238E27FC236}">
                <a16:creationId xmlns:a16="http://schemas.microsoft.com/office/drawing/2014/main" id="{4A02F42F-3FDB-A770-1199-523603E7377C}"/>
              </a:ext>
            </a:extLst>
          </p:cNvPr>
          <p:cNvSpPr>
            <a:spLocks noGrp="1"/>
          </p:cNvSpPr>
          <p:nvPr>
            <p:ph type="title"/>
          </p:nvPr>
        </p:nvSpPr>
        <p:spPr>
          <a:xfrm>
            <a:off x="983432" y="192515"/>
            <a:ext cx="9857288" cy="457200"/>
          </a:xfrm>
        </p:spPr>
        <p:txBody>
          <a:bodyPr/>
          <a:lstStyle/>
          <a:p>
            <a:r>
              <a:rPr lang="en-US" dirty="0"/>
              <a:t>Dust production activities</a:t>
            </a:r>
            <a:endParaRPr lang="fr-FR" dirty="0"/>
          </a:p>
        </p:txBody>
      </p:sp>
      <p:sp>
        <p:nvSpPr>
          <p:cNvPr id="6" name="TextBox 5">
            <a:extLst>
              <a:ext uri="{FF2B5EF4-FFF2-40B4-BE49-F238E27FC236}">
                <a16:creationId xmlns:a16="http://schemas.microsoft.com/office/drawing/2014/main" id="{FDC7BDDD-FE7E-368E-144E-F691BCBBB668}"/>
              </a:ext>
            </a:extLst>
          </p:cNvPr>
          <p:cNvSpPr txBox="1"/>
          <p:nvPr/>
        </p:nvSpPr>
        <p:spPr>
          <a:xfrm>
            <a:off x="267177" y="969608"/>
            <a:ext cx="11651195" cy="1569660"/>
          </a:xfrm>
          <a:prstGeom prst="rect">
            <a:avLst/>
          </a:prstGeom>
          <a:noFill/>
        </p:spPr>
        <p:txBody>
          <a:bodyPr wrap="square" rtlCol="0">
            <a:spAutoFit/>
          </a:bodyPr>
          <a:lstStyle/>
          <a:p>
            <a:pPr marL="285750" indent="-285750">
              <a:buFont typeface="Arial" panose="020B0604020202020204" pitchFamily="34" charset="0"/>
              <a:buChar char="•"/>
            </a:pPr>
            <a:r>
              <a:rPr lang="fi-FI" sz="1600" b="1" dirty="0"/>
              <a:t>IAP: </a:t>
            </a:r>
            <a:endParaRPr lang="en-US" sz="1600" b="1" dirty="0"/>
          </a:p>
          <a:p>
            <a:pPr marL="742950" lvl="1" indent="-285750">
              <a:buFont typeface="Wingdings" panose="05000000000000000000" pitchFamily="2" charset="2"/>
              <a:buChar char="ü"/>
            </a:pPr>
            <a:r>
              <a:rPr lang="en-US" sz="1600" dirty="0"/>
              <a:t>Continuation of the </a:t>
            </a:r>
            <a:r>
              <a:rPr lang="en-US" sz="1600" u="sng" dirty="0">
                <a:solidFill>
                  <a:srgbClr val="0070C0"/>
                </a:solidFill>
              </a:rPr>
              <a:t>W dust synthesis activities </a:t>
            </a:r>
            <a:r>
              <a:rPr lang="en-US" sz="1600" dirty="0"/>
              <a:t>performed in 2024 by MSGA and plasma-arc device:</a:t>
            </a:r>
          </a:p>
          <a:p>
            <a:pPr marL="1200150" lvl="2" indent="-285750">
              <a:buFont typeface="Courier New" panose="02070309020205020404" pitchFamily="49" charset="0"/>
              <a:buChar char="o"/>
            </a:pPr>
            <a:r>
              <a:rPr lang="en-US" sz="1600" b="1" dirty="0">
                <a:solidFill>
                  <a:srgbClr val="FF0000"/>
                </a:solidFill>
              </a:rPr>
              <a:t>W dust generation in the presence of radiative impurity gases</a:t>
            </a:r>
            <a:endParaRPr lang="en-US" sz="1600" dirty="0"/>
          </a:p>
          <a:p>
            <a:pPr marL="742950" lvl="1" indent="-285750">
              <a:buFont typeface="Wingdings" panose="05000000000000000000" pitchFamily="2" charset="2"/>
              <a:buChar char="ü"/>
            </a:pPr>
            <a:r>
              <a:rPr lang="en-US" sz="1600" dirty="0"/>
              <a:t>Investigations for </a:t>
            </a:r>
            <a:r>
              <a:rPr lang="en-US" sz="1600" u="sng" dirty="0">
                <a:solidFill>
                  <a:srgbClr val="0070C0"/>
                </a:solidFill>
              </a:rPr>
              <a:t>the synthesis of B dust using MSGA and plasma-arc device</a:t>
            </a:r>
            <a:r>
              <a:rPr lang="en-US" sz="1600" dirty="0"/>
              <a:t>:</a:t>
            </a:r>
          </a:p>
          <a:p>
            <a:pPr marL="1200150" lvl="2" indent="-285750">
              <a:buFont typeface="Courier New" panose="02070309020205020404" pitchFamily="49" charset="0"/>
              <a:buChar char="o"/>
            </a:pPr>
            <a:r>
              <a:rPr lang="en-US" sz="1600" dirty="0"/>
              <a:t>Extend the studies initiated in 2024 to deal with varying gases and off-normal events (air/water leaks)</a:t>
            </a:r>
          </a:p>
          <a:p>
            <a:pPr marL="717550" lvl="2" indent="-271463">
              <a:buFont typeface="Wingdings" panose="05000000000000000000" pitchFamily="2" charset="2"/>
              <a:buChar char="ü"/>
            </a:pPr>
            <a:r>
              <a:rPr lang="ro-RO" sz="1600" b="1" dirty="0">
                <a:solidFill>
                  <a:srgbClr val="00B050"/>
                </a:solidFill>
              </a:rPr>
              <a:t>Comparison with the dust collected from WEST and validation of the relevance and production capabilit</a:t>
            </a:r>
            <a:r>
              <a:rPr lang="fi-FI" sz="1600" b="1" dirty="0">
                <a:solidFill>
                  <a:srgbClr val="00B050"/>
                </a:solidFill>
              </a:rPr>
              <a:t>y</a:t>
            </a:r>
            <a:endParaRPr lang="en-US" sz="1600" dirty="0"/>
          </a:p>
        </p:txBody>
      </p:sp>
      <p:sp>
        <p:nvSpPr>
          <p:cNvPr id="7" name="TextBox 6">
            <a:extLst>
              <a:ext uri="{FF2B5EF4-FFF2-40B4-BE49-F238E27FC236}">
                <a16:creationId xmlns:a16="http://schemas.microsoft.com/office/drawing/2014/main" id="{D47F323F-E4E4-651D-C6E5-3E107061813B}"/>
              </a:ext>
            </a:extLst>
          </p:cNvPr>
          <p:cNvSpPr txBox="1"/>
          <p:nvPr/>
        </p:nvSpPr>
        <p:spPr>
          <a:xfrm>
            <a:off x="360040" y="2676653"/>
            <a:ext cx="2478564" cy="338554"/>
          </a:xfrm>
          <a:prstGeom prst="rect">
            <a:avLst/>
          </a:prstGeom>
          <a:noFill/>
        </p:spPr>
        <p:txBody>
          <a:bodyPr wrap="none" rtlCol="0">
            <a:spAutoFit/>
          </a:bodyPr>
          <a:lstStyle/>
          <a:p>
            <a:r>
              <a:rPr lang="en-US" sz="1600" b="1" dirty="0">
                <a:solidFill>
                  <a:srgbClr val="0070C0"/>
                </a:solidFill>
              </a:rPr>
              <a:t>MSGA experimental setup:</a:t>
            </a:r>
          </a:p>
        </p:txBody>
      </p:sp>
      <p:sp>
        <p:nvSpPr>
          <p:cNvPr id="8" name="TextBox 7">
            <a:extLst>
              <a:ext uri="{FF2B5EF4-FFF2-40B4-BE49-F238E27FC236}">
                <a16:creationId xmlns:a16="http://schemas.microsoft.com/office/drawing/2014/main" id="{DB811067-D25A-6704-91E3-6F8C51781F72}"/>
              </a:ext>
            </a:extLst>
          </p:cNvPr>
          <p:cNvSpPr txBox="1"/>
          <p:nvPr/>
        </p:nvSpPr>
        <p:spPr>
          <a:xfrm>
            <a:off x="752767" y="5731133"/>
            <a:ext cx="2953512" cy="738664"/>
          </a:xfrm>
          <a:prstGeom prst="rect">
            <a:avLst/>
          </a:prstGeom>
          <a:noFill/>
        </p:spPr>
        <p:txBody>
          <a:bodyPr wrap="square" rtlCol="0">
            <a:spAutoFit/>
          </a:bodyPr>
          <a:lstStyle/>
          <a:p>
            <a:pPr defTabSz="266700"/>
            <a:r>
              <a:rPr lang="en-US" sz="1400" b="1" dirty="0"/>
              <a:t>- Working gases:</a:t>
            </a:r>
            <a:r>
              <a:rPr lang="en-US" sz="1400" dirty="0"/>
              <a:t> </a:t>
            </a:r>
          </a:p>
          <a:p>
            <a:pPr marL="742950" lvl="1" indent="-285750">
              <a:buFontTx/>
              <a:buChar char="-"/>
            </a:pPr>
            <a:r>
              <a:rPr lang="en-US" sz="1400" dirty="0"/>
              <a:t>D</a:t>
            </a:r>
            <a:r>
              <a:rPr lang="en-US" sz="1400" baseline="-25000" dirty="0"/>
              <a:t>2</a:t>
            </a:r>
            <a:r>
              <a:rPr lang="en-US" sz="1400" dirty="0"/>
              <a:t> (90%) , Ne or (10%);</a:t>
            </a:r>
          </a:p>
          <a:p>
            <a:pPr marL="742950" lvl="1" indent="-285750">
              <a:buFontTx/>
              <a:buChar char="-"/>
            </a:pPr>
            <a:r>
              <a:rPr lang="en-US" sz="1400" dirty="0"/>
              <a:t>H</a:t>
            </a:r>
            <a:r>
              <a:rPr lang="en-US" sz="1400" baseline="-25000" dirty="0"/>
              <a:t>2</a:t>
            </a:r>
            <a:r>
              <a:rPr lang="en-US" sz="1400" dirty="0"/>
              <a:t> +N</a:t>
            </a:r>
            <a:r>
              <a:rPr lang="en-US" sz="1400" baseline="-25000" dirty="0"/>
              <a:t>2</a:t>
            </a:r>
            <a:r>
              <a:rPr lang="en-US" sz="1400" dirty="0"/>
              <a:t> ( variable ratios).</a:t>
            </a:r>
          </a:p>
        </p:txBody>
      </p:sp>
      <p:sp>
        <p:nvSpPr>
          <p:cNvPr id="9" name="TextBox 8">
            <a:extLst>
              <a:ext uri="{FF2B5EF4-FFF2-40B4-BE49-F238E27FC236}">
                <a16:creationId xmlns:a16="http://schemas.microsoft.com/office/drawing/2014/main" id="{F479502D-DF7F-B0B3-2D3B-18C03349C87F}"/>
              </a:ext>
            </a:extLst>
          </p:cNvPr>
          <p:cNvSpPr txBox="1"/>
          <p:nvPr/>
        </p:nvSpPr>
        <p:spPr bwMode="auto">
          <a:xfrm>
            <a:off x="4700546" y="2676653"/>
            <a:ext cx="7217826" cy="355162"/>
          </a:xfrm>
          <a:prstGeom prst="rect">
            <a:avLst/>
          </a:prstGeom>
          <a:noFill/>
        </p:spPr>
        <p:txBody>
          <a:bodyPr wrap="square">
            <a:spAutoFit/>
          </a:bodyPr>
          <a:lstStyle/>
          <a:p>
            <a:pPr>
              <a:lnSpc>
                <a:spcPct val="113000"/>
              </a:lnSpc>
            </a:pPr>
            <a:r>
              <a:rPr lang="en-US" sz="1600" b="1" dirty="0">
                <a:solidFill>
                  <a:srgbClr val="0070C0"/>
                </a:solidFill>
                <a:cs typeface="Arial" panose="020B0604020202020204" pitchFamily="34" charset="0"/>
              </a:rPr>
              <a:t>W dust generation by MSGA in the presence of gases relevant for radiative cooling:</a:t>
            </a:r>
          </a:p>
        </p:txBody>
      </p:sp>
      <p:sp>
        <p:nvSpPr>
          <p:cNvPr id="10" name="TextBox 9">
            <a:extLst>
              <a:ext uri="{FF2B5EF4-FFF2-40B4-BE49-F238E27FC236}">
                <a16:creationId xmlns:a16="http://schemas.microsoft.com/office/drawing/2014/main" id="{DD95C9C3-3C9C-EC76-BEAC-9CE07B8EE02C}"/>
              </a:ext>
            </a:extLst>
          </p:cNvPr>
          <p:cNvSpPr txBox="1"/>
          <p:nvPr/>
        </p:nvSpPr>
        <p:spPr bwMode="auto">
          <a:xfrm>
            <a:off x="4220865" y="3098578"/>
            <a:ext cx="7742682" cy="911596"/>
          </a:xfrm>
          <a:prstGeom prst="rect">
            <a:avLst/>
          </a:prstGeom>
          <a:noFill/>
        </p:spPr>
        <p:txBody>
          <a:bodyPr wrap="square">
            <a:spAutoFit/>
          </a:bodyPr>
          <a:lstStyle/>
          <a:p>
            <a:pPr marL="671513" lvl="1" indent="-214313">
              <a:lnSpc>
                <a:spcPct val="113000"/>
              </a:lnSpc>
              <a:buFont typeface="Wingdings" panose="05000000000000000000" pitchFamily="2" charset="2"/>
              <a:buChar char="§"/>
            </a:pPr>
            <a:r>
              <a:rPr lang="en-US" sz="1600" b="1" dirty="0">
                <a:cs typeface="Arial" panose="020B0604020202020204" pitchFamily="34" charset="0"/>
              </a:rPr>
              <a:t>Ne and Kr : </a:t>
            </a:r>
          </a:p>
          <a:p>
            <a:pPr marL="1128713" lvl="2" indent="-214313">
              <a:lnSpc>
                <a:spcPct val="113000"/>
              </a:lnSpc>
              <a:buFont typeface="Wingdings" panose="05000000000000000000" pitchFamily="2" charset="2"/>
              <a:buChar char="§"/>
            </a:pPr>
            <a:r>
              <a:rPr lang="en-US" sz="1600" dirty="0">
                <a:cs typeface="Arial" panose="020B0604020202020204" pitchFamily="34" charset="0"/>
              </a:rPr>
              <a:t>Will be focused on: dust synthesis rate, morphology, chemical composition, and D</a:t>
            </a:r>
            <a:r>
              <a:rPr lang="en-US" sz="1600" baseline="-25000" dirty="0">
                <a:cs typeface="Arial" panose="020B0604020202020204" pitchFamily="34" charset="0"/>
              </a:rPr>
              <a:t>2</a:t>
            </a:r>
            <a:r>
              <a:rPr lang="en-US" sz="1600" dirty="0">
                <a:cs typeface="Arial" panose="020B0604020202020204" pitchFamily="34" charset="0"/>
              </a:rPr>
              <a:t> retention. </a:t>
            </a:r>
          </a:p>
        </p:txBody>
      </p:sp>
      <p:sp>
        <p:nvSpPr>
          <p:cNvPr id="11" name="TextBox 10">
            <a:extLst>
              <a:ext uri="{FF2B5EF4-FFF2-40B4-BE49-F238E27FC236}">
                <a16:creationId xmlns:a16="http://schemas.microsoft.com/office/drawing/2014/main" id="{127A87F7-D0D7-5A5F-B62E-E538F16F7731}"/>
              </a:ext>
            </a:extLst>
          </p:cNvPr>
          <p:cNvSpPr txBox="1"/>
          <p:nvPr/>
        </p:nvSpPr>
        <p:spPr bwMode="auto">
          <a:xfrm>
            <a:off x="4220865" y="4229494"/>
            <a:ext cx="7742682" cy="2024465"/>
          </a:xfrm>
          <a:prstGeom prst="rect">
            <a:avLst/>
          </a:prstGeom>
          <a:noFill/>
        </p:spPr>
        <p:txBody>
          <a:bodyPr wrap="square">
            <a:spAutoFit/>
          </a:bodyPr>
          <a:lstStyle/>
          <a:p>
            <a:pPr marL="671513" lvl="1" indent="-214313">
              <a:lnSpc>
                <a:spcPct val="113000"/>
              </a:lnSpc>
              <a:buFont typeface="Wingdings" panose="05000000000000000000" pitchFamily="2" charset="2"/>
              <a:buChar char="§"/>
            </a:pPr>
            <a:r>
              <a:rPr lang="en-US" sz="1600" b="1" dirty="0">
                <a:cs typeface="Arial" panose="020B0604020202020204" pitchFamily="34" charset="0"/>
              </a:rPr>
              <a:t>Nitrogen: </a:t>
            </a:r>
          </a:p>
          <a:p>
            <a:pPr marL="1128713" lvl="2" indent="-214313">
              <a:lnSpc>
                <a:spcPct val="113000"/>
              </a:lnSpc>
              <a:buFont typeface="Wingdings" panose="05000000000000000000" pitchFamily="2" charset="2"/>
              <a:buChar char="§"/>
            </a:pPr>
            <a:r>
              <a:rPr lang="en-US" sz="1600" dirty="0">
                <a:cs typeface="Arial" panose="020B0604020202020204" pitchFamily="34" charset="0"/>
              </a:rPr>
              <a:t>Exploratory parametric study regarding the synthesis of dust in H</a:t>
            </a:r>
            <a:r>
              <a:rPr lang="en-US" sz="1600" baseline="-25000" dirty="0">
                <a:cs typeface="Arial" panose="020B0604020202020204" pitchFamily="34" charset="0"/>
              </a:rPr>
              <a:t>2</a:t>
            </a:r>
            <a:r>
              <a:rPr lang="en-US" sz="1600" dirty="0">
                <a:cs typeface="Arial" panose="020B0604020202020204" pitchFamily="34" charset="0"/>
              </a:rPr>
              <a:t>/N</a:t>
            </a:r>
            <a:r>
              <a:rPr lang="en-US" sz="1600" baseline="-25000" dirty="0">
                <a:cs typeface="Arial" panose="020B0604020202020204" pitchFamily="34" charset="0"/>
              </a:rPr>
              <a:t>2</a:t>
            </a:r>
            <a:r>
              <a:rPr lang="en-US" sz="1600" dirty="0">
                <a:cs typeface="Arial" panose="020B0604020202020204" pitchFamily="34" charset="0"/>
              </a:rPr>
              <a:t> discharges.</a:t>
            </a:r>
          </a:p>
          <a:p>
            <a:pPr marL="1128713" lvl="2" indent="-214313">
              <a:lnSpc>
                <a:spcPct val="113000"/>
              </a:lnSpc>
              <a:buFont typeface="Wingdings" panose="05000000000000000000" pitchFamily="2" charset="2"/>
              <a:buChar char="§"/>
            </a:pPr>
            <a:r>
              <a:rPr lang="en-US" sz="1600" dirty="0">
                <a:cs typeface="Arial" panose="020B0604020202020204" pitchFamily="34" charset="0"/>
              </a:rPr>
              <a:t>Will be focused on: </a:t>
            </a:r>
          </a:p>
          <a:p>
            <a:pPr marL="1585913" lvl="3" indent="-214313">
              <a:lnSpc>
                <a:spcPct val="113000"/>
              </a:lnSpc>
              <a:buFont typeface="Wingdings" panose="05000000000000000000" pitchFamily="2" charset="2"/>
              <a:buChar char="§"/>
            </a:pPr>
            <a:r>
              <a:rPr lang="en-US" sz="1600" dirty="0">
                <a:cs typeface="Arial" panose="020B0604020202020204" pitchFamily="34" charset="0"/>
              </a:rPr>
              <a:t>Identification of the experimental parameters for dust synthesis;</a:t>
            </a:r>
          </a:p>
          <a:p>
            <a:pPr marL="1585913" lvl="3" indent="-214313">
              <a:lnSpc>
                <a:spcPct val="113000"/>
              </a:lnSpc>
              <a:buFont typeface="Wingdings" panose="05000000000000000000" pitchFamily="2" charset="2"/>
              <a:buChar char="§"/>
            </a:pPr>
            <a:r>
              <a:rPr lang="en-US" sz="1600" dirty="0">
                <a:cs typeface="Arial" panose="020B0604020202020204" pitchFamily="34" charset="0"/>
              </a:rPr>
              <a:t>Evaluation of the dust synthesis rate and properties (morphology, chemical composition) upon the N</a:t>
            </a:r>
            <a:r>
              <a:rPr lang="en-US" sz="1600" baseline="-25000" dirty="0">
                <a:cs typeface="Arial" panose="020B0604020202020204" pitchFamily="34" charset="0"/>
              </a:rPr>
              <a:t>2</a:t>
            </a:r>
            <a:r>
              <a:rPr lang="en-US" sz="1600" dirty="0">
                <a:cs typeface="Arial" panose="020B0604020202020204" pitchFamily="34" charset="0"/>
              </a:rPr>
              <a:t> content in discharge.</a:t>
            </a:r>
          </a:p>
        </p:txBody>
      </p:sp>
      <p:pic>
        <p:nvPicPr>
          <p:cNvPr id="12" name="Picture 11">
            <a:extLst>
              <a:ext uri="{FF2B5EF4-FFF2-40B4-BE49-F238E27FC236}">
                <a16:creationId xmlns:a16="http://schemas.microsoft.com/office/drawing/2014/main" id="{05A1D0B9-58FC-0980-5E08-334836D3B528}"/>
              </a:ext>
            </a:extLst>
          </p:cNvPr>
          <p:cNvPicPr>
            <a:picLocks noChangeAspect="1"/>
          </p:cNvPicPr>
          <p:nvPr/>
        </p:nvPicPr>
        <p:blipFill>
          <a:blip r:embed="rId2"/>
          <a:stretch>
            <a:fillRect/>
          </a:stretch>
        </p:blipFill>
        <p:spPr>
          <a:xfrm>
            <a:off x="609361" y="3029691"/>
            <a:ext cx="3380748" cy="2659333"/>
          </a:xfrm>
          <a:prstGeom prst="rect">
            <a:avLst/>
          </a:prstGeom>
        </p:spPr>
      </p:pic>
    </p:spTree>
    <p:extLst>
      <p:ext uri="{BB962C8B-B14F-4D97-AF65-F5344CB8AC3E}">
        <p14:creationId xmlns:p14="http://schemas.microsoft.com/office/powerpoint/2010/main" val="4062499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524E93-FF3F-8303-1B21-7A776F83C5B1}"/>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897B2D96-2401-A0C3-68DE-40EAC1B952E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a:t>
            </a:fld>
            <a:endParaRPr lang="en-GB">
              <a:solidFill>
                <a:prstClr val="white"/>
              </a:solidFill>
            </a:endParaRPr>
          </a:p>
        </p:txBody>
      </p:sp>
      <p:sp>
        <p:nvSpPr>
          <p:cNvPr id="5" name="Titre 1">
            <a:extLst>
              <a:ext uri="{FF2B5EF4-FFF2-40B4-BE49-F238E27FC236}">
                <a16:creationId xmlns:a16="http://schemas.microsoft.com/office/drawing/2014/main" id="{49253C7C-0971-18BD-985E-7FB0EECD73F1}"/>
              </a:ext>
            </a:extLst>
          </p:cNvPr>
          <p:cNvSpPr>
            <a:spLocks noGrp="1"/>
          </p:cNvSpPr>
          <p:nvPr>
            <p:ph type="title"/>
          </p:nvPr>
        </p:nvSpPr>
        <p:spPr>
          <a:xfrm>
            <a:off x="983432" y="192515"/>
            <a:ext cx="9451776" cy="457200"/>
          </a:xfrm>
        </p:spPr>
        <p:txBody>
          <a:bodyPr/>
          <a:lstStyle/>
          <a:p>
            <a:r>
              <a:rPr lang="fr-FR" dirty="0" err="1"/>
              <a:t>What</a:t>
            </a:r>
            <a:r>
              <a:rPr lang="fr-FR" dirty="0"/>
              <a:t> has </a:t>
            </a:r>
            <a:r>
              <a:rPr lang="fr-FR" dirty="0" err="1"/>
              <a:t>already</a:t>
            </a:r>
            <a:r>
              <a:rPr lang="fr-FR" dirty="0"/>
              <a:t> been </a:t>
            </a:r>
            <a:r>
              <a:rPr lang="fr-FR" dirty="0" err="1"/>
              <a:t>done</a:t>
            </a:r>
            <a:r>
              <a:rPr lang="fr-FR" dirty="0"/>
              <a:t>?</a:t>
            </a:r>
          </a:p>
        </p:txBody>
      </p:sp>
      <p:sp>
        <p:nvSpPr>
          <p:cNvPr id="6" name="Textfeld 4">
            <a:extLst>
              <a:ext uri="{FF2B5EF4-FFF2-40B4-BE49-F238E27FC236}">
                <a16:creationId xmlns:a16="http://schemas.microsoft.com/office/drawing/2014/main" id="{DE0EC9D7-4BA1-AD0D-7D3A-3EBB4537A0E4}"/>
              </a:ext>
            </a:extLst>
          </p:cNvPr>
          <p:cNvSpPr txBox="1"/>
          <p:nvPr/>
        </p:nvSpPr>
        <p:spPr>
          <a:xfrm>
            <a:off x="259500" y="891723"/>
            <a:ext cx="11672999" cy="2791855"/>
          </a:xfrm>
          <a:prstGeom prst="rect">
            <a:avLst/>
          </a:prstGeom>
          <a:noFill/>
          <a:ln w="12700">
            <a:noFill/>
          </a:ln>
        </p:spPr>
        <p:txBody>
          <a:bodyPr wrap="square" rtlCol="0">
            <a:spAutoFit/>
          </a:bodyPr>
          <a:lstStyle/>
          <a:p>
            <a:pPr marL="285750" indent="-285750">
              <a:lnSpc>
                <a:spcPct val="113000"/>
              </a:lnSpc>
              <a:spcBef>
                <a:spcPts val="600"/>
              </a:spcBef>
              <a:buFont typeface="Wingdings" panose="05000000000000000000" pitchFamily="2" charset="2"/>
              <a:buChar char="§"/>
            </a:pPr>
            <a:r>
              <a:rPr lang="fi-FI" sz="1600" b="1" dirty="0">
                <a:solidFill>
                  <a:srgbClr val="FF0000"/>
                </a:solidFill>
                <a:cs typeface="Arial" panose="020B0604020202020204" pitchFamily="34" charset="0"/>
              </a:rPr>
              <a:t>2025 </a:t>
            </a:r>
            <a:r>
              <a:rPr lang="fi-FI" sz="1600" b="1" dirty="0" err="1">
                <a:solidFill>
                  <a:srgbClr val="FF0000"/>
                </a:solidFill>
                <a:cs typeface="Arial" panose="020B0604020202020204" pitchFamily="34" charset="0"/>
              </a:rPr>
              <a:t>task</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descriptions</a:t>
            </a:r>
            <a:r>
              <a:rPr lang="fi-FI" sz="1600" b="1" dirty="0">
                <a:solidFill>
                  <a:srgbClr val="FF0000"/>
                </a:solidFill>
                <a:cs typeface="Arial" panose="020B0604020202020204" pitchFamily="34" charset="0"/>
              </a:rPr>
              <a:t> and </a:t>
            </a:r>
            <a:r>
              <a:rPr lang="fi-FI" sz="1600" b="1" dirty="0" err="1">
                <a:solidFill>
                  <a:srgbClr val="FF0000"/>
                </a:solidFill>
                <a:cs typeface="Arial" panose="020B0604020202020204" pitchFamily="34" charset="0"/>
              </a:rPr>
              <a:t>deliverables</a:t>
            </a:r>
            <a:r>
              <a:rPr lang="fi-FI" sz="1600" dirty="0">
                <a:cs typeface="Arial" panose="020B0604020202020204" pitchFamily="34" charset="0"/>
              </a:rPr>
              <a:t> </a:t>
            </a:r>
            <a:r>
              <a:rPr lang="fi-FI" sz="1600" dirty="0" err="1">
                <a:cs typeface="Arial" panose="020B0604020202020204" pitchFamily="34" charset="0"/>
              </a:rPr>
              <a:t>iterated</a:t>
            </a:r>
            <a:r>
              <a:rPr lang="fi-FI" sz="1600" dirty="0">
                <a:cs typeface="Arial" panose="020B0604020202020204" pitchFamily="34" charset="0"/>
              </a:rPr>
              <a:t> </a:t>
            </a:r>
            <a:r>
              <a:rPr lang="fi-FI" sz="1600" dirty="0" err="1">
                <a:cs typeface="Arial" panose="020B0604020202020204" pitchFamily="34" charset="0"/>
              </a:rPr>
              <a:t>with</a:t>
            </a:r>
            <a:r>
              <a:rPr lang="fi-FI" sz="1600" dirty="0">
                <a:cs typeface="Arial" panose="020B0604020202020204" pitchFamily="34" charset="0"/>
              </a:rPr>
              <a:t> </a:t>
            </a:r>
            <a:r>
              <a:rPr lang="fi-FI" sz="1600" dirty="0" err="1">
                <a:cs typeface="Arial" panose="020B0604020202020204" pitchFamily="34" charset="0"/>
              </a:rPr>
              <a:t>all</a:t>
            </a:r>
            <a:r>
              <a:rPr lang="fi-FI" sz="1600" dirty="0">
                <a:cs typeface="Arial" panose="020B0604020202020204" pitchFamily="34" charset="0"/>
              </a:rPr>
              <a:t> </a:t>
            </a:r>
            <a:r>
              <a:rPr lang="fi-FI" sz="1600" dirty="0" err="1">
                <a:cs typeface="Arial" panose="020B0604020202020204" pitchFamily="34" charset="0"/>
              </a:rPr>
              <a:t>the</a:t>
            </a:r>
            <a:r>
              <a:rPr lang="fi-FI" sz="1600" dirty="0">
                <a:cs typeface="Arial" panose="020B0604020202020204" pitchFamily="34" charset="0"/>
              </a:rPr>
              <a:t> </a:t>
            </a:r>
            <a:r>
              <a:rPr lang="fi-FI" sz="1600" dirty="0" err="1">
                <a:cs typeface="Arial" panose="020B0604020202020204" pitchFamily="34" charset="0"/>
              </a:rPr>
              <a:t>task</a:t>
            </a:r>
            <a:r>
              <a:rPr lang="fi-FI" sz="1600" dirty="0">
                <a:cs typeface="Arial" panose="020B0604020202020204" pitchFamily="34" charset="0"/>
              </a:rPr>
              <a:t> </a:t>
            </a:r>
            <a:r>
              <a:rPr lang="fi-FI" sz="1600" dirty="0" err="1">
                <a:cs typeface="Arial" panose="020B0604020202020204" pitchFamily="34" charset="0"/>
              </a:rPr>
              <a:t>holders</a:t>
            </a:r>
            <a:r>
              <a:rPr lang="fi-FI" sz="1600" dirty="0">
                <a:cs typeface="Arial" panose="020B0604020202020204" pitchFamily="34" charset="0"/>
              </a:rPr>
              <a:t> and </a:t>
            </a:r>
            <a:r>
              <a:rPr lang="fi-FI" sz="1600" dirty="0" err="1">
                <a:cs typeface="Arial" panose="020B0604020202020204" pitchFamily="34" charset="0"/>
              </a:rPr>
              <a:t>their</a:t>
            </a:r>
            <a:r>
              <a:rPr lang="fi-FI" sz="1600" dirty="0">
                <a:cs typeface="Arial" panose="020B0604020202020204" pitchFamily="34" charset="0"/>
              </a:rPr>
              <a:t> </a:t>
            </a:r>
            <a:r>
              <a:rPr lang="fi-FI" sz="1600" dirty="0" err="1">
                <a:cs typeface="Arial" panose="020B0604020202020204" pitchFamily="34" charset="0"/>
              </a:rPr>
              <a:t>contents</a:t>
            </a:r>
            <a:r>
              <a:rPr lang="fi-FI" sz="1600" dirty="0">
                <a:cs typeface="Arial" panose="020B0604020202020204" pitchFamily="34" charset="0"/>
              </a:rPr>
              <a:t> </a:t>
            </a:r>
            <a:r>
              <a:rPr lang="fi-FI" sz="1600" dirty="0" err="1">
                <a:cs typeface="Arial" panose="020B0604020202020204" pitchFamily="34" charset="0"/>
              </a:rPr>
              <a:t>approved</a:t>
            </a:r>
            <a:r>
              <a:rPr lang="fi-FI" sz="1600" dirty="0">
                <a:cs typeface="Arial" panose="020B0604020202020204" pitchFamily="34" charset="0"/>
              </a:rPr>
              <a:t> in </a:t>
            </a:r>
            <a:r>
              <a:rPr lang="fi-FI" sz="1600" dirty="0" err="1">
                <a:cs typeface="Arial" panose="020B0604020202020204" pitchFamily="34" charset="0"/>
              </a:rPr>
              <a:t>January</a:t>
            </a:r>
            <a:endParaRPr lang="fi-FI" sz="16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a:solidFill>
                  <a:srgbClr val="0070C0"/>
                </a:solidFill>
                <a:cs typeface="Arial" panose="020B0604020202020204" pitchFamily="34" charset="0"/>
              </a:rPr>
              <a:t>Master Excel for </a:t>
            </a:r>
            <a:r>
              <a:rPr lang="fi-FI" sz="1600" b="1" dirty="0" err="1">
                <a:solidFill>
                  <a:srgbClr val="0070C0"/>
                </a:solidFill>
                <a:cs typeface="Arial" panose="020B0604020202020204" pitchFamily="34" charset="0"/>
              </a:rPr>
              <a:t>samples</a:t>
            </a:r>
            <a:r>
              <a:rPr lang="fi-FI" sz="1600" b="1" dirty="0">
                <a:solidFill>
                  <a:srgbClr val="0070C0"/>
                </a:solidFill>
                <a:cs typeface="Arial" panose="020B0604020202020204" pitchFamily="34" charset="0"/>
              </a:rPr>
              <a:t> </a:t>
            </a:r>
            <a:r>
              <a:rPr lang="fi-FI" sz="1600" dirty="0">
                <a:cs typeface="Arial" panose="020B0604020202020204" pitchFamily="34" charset="0"/>
              </a:rPr>
              <a:t>to </a:t>
            </a:r>
            <a:r>
              <a:rPr lang="fi-FI" sz="1600" dirty="0" err="1">
                <a:cs typeface="Arial" panose="020B0604020202020204" pitchFamily="34" charset="0"/>
              </a:rPr>
              <a:t>be</a:t>
            </a:r>
            <a:r>
              <a:rPr lang="fi-FI" sz="1600" dirty="0">
                <a:cs typeface="Arial" panose="020B0604020202020204" pitchFamily="34" charset="0"/>
              </a:rPr>
              <a:t> </a:t>
            </a:r>
            <a:r>
              <a:rPr lang="fi-FI" sz="1600" dirty="0" err="1">
                <a:cs typeface="Arial" panose="020B0604020202020204" pitchFamily="34" charset="0"/>
              </a:rPr>
              <a:t>produced</a:t>
            </a:r>
            <a:r>
              <a:rPr lang="fi-FI" sz="1600" dirty="0">
                <a:cs typeface="Arial" panose="020B0604020202020204" pitchFamily="34" charset="0"/>
              </a:rPr>
              <a:t> in 2025 </a:t>
            </a:r>
            <a:r>
              <a:rPr lang="fi-FI" sz="1600" dirty="0" err="1">
                <a:cs typeface="Arial" panose="020B0604020202020204" pitchFamily="34" charset="0"/>
              </a:rPr>
              <a:t>consolidated</a:t>
            </a:r>
            <a:r>
              <a:rPr lang="fi-FI" sz="1600" dirty="0">
                <a:cs typeface="Arial" panose="020B0604020202020204" pitchFamily="34" charset="0"/>
              </a:rPr>
              <a:t> in </a:t>
            </a:r>
            <a:r>
              <a:rPr lang="fi-FI" sz="1600" dirty="0" err="1">
                <a:cs typeface="Arial" panose="020B0604020202020204" pitchFamily="34" charset="0"/>
              </a:rPr>
              <a:t>December</a:t>
            </a:r>
            <a:r>
              <a:rPr lang="fi-FI" sz="1600" dirty="0">
                <a:cs typeface="Arial" panose="020B0604020202020204" pitchFamily="34" charset="0"/>
              </a:rPr>
              <a:t> 2024</a:t>
            </a:r>
          </a:p>
          <a:p>
            <a:pPr marL="285750" indent="-285750">
              <a:lnSpc>
                <a:spcPct val="113000"/>
              </a:lnSpc>
              <a:spcBef>
                <a:spcPts val="600"/>
              </a:spcBef>
              <a:buFont typeface="Wingdings" panose="05000000000000000000" pitchFamily="2" charset="2"/>
              <a:buChar char="§"/>
            </a:pPr>
            <a:r>
              <a:rPr lang="fi-FI" sz="1600" b="1" dirty="0" err="1">
                <a:solidFill>
                  <a:srgbClr val="FF0000"/>
                </a:solidFill>
                <a:cs typeface="Arial" panose="020B0604020202020204" pitchFamily="34" charset="0"/>
              </a:rPr>
              <a:t>Kick-off</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meeting</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held</a:t>
            </a:r>
            <a:r>
              <a:rPr lang="fi-FI" sz="1600" b="1" dirty="0">
                <a:solidFill>
                  <a:srgbClr val="FF0000"/>
                </a:solidFill>
                <a:cs typeface="Arial" panose="020B0604020202020204" pitchFamily="34" charset="0"/>
              </a:rPr>
              <a:t> </a:t>
            </a:r>
            <a:r>
              <a:rPr lang="fi-FI" sz="1600" dirty="0">
                <a:cs typeface="Arial" panose="020B0604020202020204" pitchFamily="34" charset="0"/>
              </a:rPr>
              <a:t>for </a:t>
            </a:r>
            <a:r>
              <a:rPr lang="fi-FI" sz="1600" dirty="0" err="1">
                <a:cs typeface="Arial" panose="020B0604020202020204" pitchFamily="34" charset="0"/>
              </a:rPr>
              <a:t>all</a:t>
            </a:r>
            <a:r>
              <a:rPr lang="fi-FI" sz="1600" dirty="0">
                <a:cs typeface="Arial" panose="020B0604020202020204" pitchFamily="34" charset="0"/>
              </a:rPr>
              <a:t> </a:t>
            </a:r>
            <a:r>
              <a:rPr lang="fi-FI" sz="1600" dirty="0" err="1">
                <a:cs typeface="Arial" panose="020B0604020202020204" pitchFamily="34" charset="0"/>
              </a:rPr>
              <a:t>the</a:t>
            </a:r>
            <a:r>
              <a:rPr lang="fi-FI" sz="1600" dirty="0">
                <a:cs typeface="Arial" panose="020B0604020202020204" pitchFamily="34" charset="0"/>
              </a:rPr>
              <a:t> SP </a:t>
            </a:r>
            <a:r>
              <a:rPr lang="fi-FI" sz="1600" dirty="0" err="1">
                <a:cs typeface="Arial" panose="020B0604020202020204" pitchFamily="34" charset="0"/>
              </a:rPr>
              <a:t>B.x</a:t>
            </a:r>
            <a:r>
              <a:rPr lang="fi-FI" sz="1600" dirty="0">
                <a:cs typeface="Arial" panose="020B0604020202020204" pitchFamily="34" charset="0"/>
              </a:rPr>
              <a:t> in 12 </a:t>
            </a:r>
            <a:r>
              <a:rPr lang="fi-FI" sz="1600" dirty="0" err="1">
                <a:cs typeface="Arial" panose="020B0604020202020204" pitchFamily="34" charset="0"/>
              </a:rPr>
              <a:t>February</a:t>
            </a:r>
            <a:r>
              <a:rPr lang="fi-FI" sz="1600" dirty="0">
                <a:cs typeface="Arial" panose="020B0604020202020204" pitchFamily="34" charset="0"/>
              </a:rPr>
              <a:t>, 2025 (</a:t>
            </a:r>
            <a:r>
              <a:rPr lang="fi-FI" sz="1600" dirty="0" err="1">
                <a:cs typeface="Arial" panose="020B0604020202020204" pitchFamily="34" charset="0"/>
              </a:rPr>
              <a:t>remote</a:t>
            </a:r>
            <a:r>
              <a:rPr lang="fi-FI" sz="1600" dirty="0">
                <a:cs typeface="Arial" panose="020B0604020202020204" pitchFamily="34" charset="0"/>
              </a:rPr>
              <a:t> </a:t>
            </a:r>
            <a:r>
              <a:rPr lang="fi-FI" sz="1600" dirty="0" err="1">
                <a:cs typeface="Arial" panose="020B0604020202020204" pitchFamily="34" charset="0"/>
              </a:rPr>
              <a:t>meeting</a:t>
            </a:r>
            <a:r>
              <a:rPr lang="fi-FI" sz="1600" dirty="0">
                <a:cs typeface="Arial" panose="020B0604020202020204" pitchFamily="34" charset="0"/>
              </a:rPr>
              <a:t>)</a:t>
            </a:r>
          </a:p>
          <a:p>
            <a:pPr marL="742950" lvl="1" indent="-285750">
              <a:lnSpc>
                <a:spcPct val="113000"/>
              </a:lnSpc>
              <a:spcBef>
                <a:spcPts val="600"/>
              </a:spcBef>
              <a:buFont typeface="Wingdings" panose="05000000000000000000" pitchFamily="2" charset="2"/>
              <a:buChar char="ü"/>
            </a:pPr>
            <a:r>
              <a:rPr lang="fi-FI" sz="1400" dirty="0" err="1">
                <a:cs typeface="Arial" panose="020B0604020202020204" pitchFamily="34" charset="0"/>
              </a:rPr>
              <a:t>Identified</a:t>
            </a:r>
            <a:r>
              <a:rPr lang="fi-FI" sz="1400" dirty="0">
                <a:cs typeface="Arial" panose="020B0604020202020204" pitchFamily="34" charset="0"/>
              </a:rPr>
              <a:t> </a:t>
            </a:r>
            <a:r>
              <a:rPr lang="fi-FI" sz="1400" dirty="0" err="1">
                <a:cs typeface="Arial" panose="020B0604020202020204" pitchFamily="34" charset="0"/>
              </a:rPr>
              <a:t>the</a:t>
            </a:r>
            <a:r>
              <a:rPr lang="fi-FI" sz="1400" dirty="0">
                <a:cs typeface="Arial" panose="020B0604020202020204" pitchFamily="34" charset="0"/>
              </a:rPr>
              <a:t> </a:t>
            </a:r>
            <a:r>
              <a:rPr lang="fi-FI" sz="1400" u="sng" dirty="0" err="1">
                <a:solidFill>
                  <a:srgbClr val="00B050"/>
                </a:solidFill>
                <a:cs typeface="Arial" panose="020B0604020202020204" pitchFamily="34" charset="0"/>
              </a:rPr>
              <a:t>need</a:t>
            </a:r>
            <a:r>
              <a:rPr lang="fi-FI" sz="1400" u="sng" dirty="0">
                <a:solidFill>
                  <a:srgbClr val="00B050"/>
                </a:solidFill>
                <a:cs typeface="Arial" panose="020B0604020202020204" pitchFamily="34" charset="0"/>
              </a:rPr>
              <a:t> for </a:t>
            </a:r>
            <a:r>
              <a:rPr lang="fi-FI" sz="1400" u="sng" dirty="0" err="1">
                <a:solidFill>
                  <a:srgbClr val="00B050"/>
                </a:solidFill>
                <a:cs typeface="Arial" panose="020B0604020202020204" pitchFamily="34" charset="0"/>
              </a:rPr>
              <a:t>follow-up</a:t>
            </a:r>
            <a:r>
              <a:rPr lang="fi-FI" sz="1400" u="sng" dirty="0">
                <a:solidFill>
                  <a:srgbClr val="00B050"/>
                </a:solidFill>
                <a:cs typeface="Arial" panose="020B0604020202020204" pitchFamily="34" charset="0"/>
              </a:rPr>
              <a:t> </a:t>
            </a:r>
            <a:r>
              <a:rPr lang="fi-FI" sz="1400" u="sng" dirty="0" err="1">
                <a:solidFill>
                  <a:srgbClr val="00B050"/>
                </a:solidFill>
                <a:cs typeface="Arial" panose="020B0604020202020204" pitchFamily="34" charset="0"/>
              </a:rPr>
              <a:t>meetings</a:t>
            </a:r>
            <a:r>
              <a:rPr lang="fi-FI" sz="1400" u="sng" dirty="0">
                <a:solidFill>
                  <a:srgbClr val="00B050"/>
                </a:solidFill>
                <a:cs typeface="Arial" panose="020B0604020202020204" pitchFamily="34" charset="0"/>
              </a:rPr>
              <a:t> </a:t>
            </a:r>
            <a:r>
              <a:rPr lang="fi-FI" sz="1400" dirty="0">
                <a:cs typeface="Arial" panose="020B0604020202020204" pitchFamily="34" charset="0"/>
              </a:rPr>
              <a:t>as </a:t>
            </a:r>
            <a:r>
              <a:rPr lang="fi-FI" sz="1400" dirty="0" err="1">
                <a:cs typeface="Arial" panose="020B0604020202020204" pitchFamily="34" charset="0"/>
              </a:rPr>
              <a:t>follows</a:t>
            </a:r>
            <a:r>
              <a:rPr lang="fi-FI" sz="1400" dirty="0">
                <a:cs typeface="Arial" panose="020B0604020202020204" pitchFamily="34" charset="0"/>
              </a:rPr>
              <a:t>: (i) </a:t>
            </a:r>
            <a:r>
              <a:rPr lang="fi-FI" sz="1400" dirty="0" err="1">
                <a:cs typeface="Arial" panose="020B0604020202020204" pitchFamily="34" charset="0"/>
              </a:rPr>
              <a:t>update</a:t>
            </a:r>
            <a:r>
              <a:rPr lang="fi-FI" sz="1400" dirty="0">
                <a:cs typeface="Arial" panose="020B0604020202020204" pitchFamily="34" charset="0"/>
              </a:rPr>
              <a:t> on </a:t>
            </a:r>
            <a:r>
              <a:rPr lang="fi-FI" sz="1400" dirty="0" err="1">
                <a:cs typeface="Arial" panose="020B0604020202020204" pitchFamily="34" charset="0"/>
              </a:rPr>
              <a:t>sample</a:t>
            </a:r>
            <a:r>
              <a:rPr lang="fi-FI" sz="1400" dirty="0">
                <a:cs typeface="Arial" panose="020B0604020202020204" pitchFamily="34" charset="0"/>
              </a:rPr>
              <a:t> </a:t>
            </a:r>
            <a:r>
              <a:rPr lang="fi-FI" sz="1400" dirty="0" err="1">
                <a:cs typeface="Arial" panose="020B0604020202020204" pitchFamily="34" charset="0"/>
              </a:rPr>
              <a:t>production</a:t>
            </a:r>
            <a:r>
              <a:rPr lang="fi-FI" sz="1400" dirty="0">
                <a:cs typeface="Arial" panose="020B0604020202020204" pitchFamily="34" charset="0"/>
              </a:rPr>
              <a:t> and </a:t>
            </a:r>
            <a:r>
              <a:rPr lang="fi-FI" sz="1400" dirty="0" err="1">
                <a:cs typeface="Arial" panose="020B0604020202020204" pitchFamily="34" charset="0"/>
              </a:rPr>
              <a:t>exposure</a:t>
            </a:r>
            <a:r>
              <a:rPr lang="fi-FI" sz="1400" dirty="0">
                <a:cs typeface="Arial" panose="020B0604020202020204" pitchFamily="34" charset="0"/>
              </a:rPr>
              <a:t> </a:t>
            </a:r>
            <a:r>
              <a:rPr lang="fi-FI" sz="1400" dirty="0" err="1">
                <a:cs typeface="Arial" panose="020B0604020202020204" pitchFamily="34" charset="0"/>
              </a:rPr>
              <a:t>program</a:t>
            </a:r>
            <a:r>
              <a:rPr lang="fi-FI" sz="1400" dirty="0">
                <a:cs typeface="Arial" panose="020B0604020202020204" pitchFamily="34" charset="0"/>
              </a:rPr>
              <a:t> for W </a:t>
            </a:r>
            <a:r>
              <a:rPr lang="fi-FI" sz="1400" dirty="0" err="1">
                <a:cs typeface="Arial" panose="020B0604020202020204" pitchFamily="34" charset="0"/>
              </a:rPr>
              <a:t>reference</a:t>
            </a:r>
            <a:r>
              <a:rPr lang="fi-FI" sz="1400" dirty="0">
                <a:cs typeface="Arial" panose="020B0604020202020204" pitchFamily="34" charset="0"/>
              </a:rPr>
              <a:t> </a:t>
            </a:r>
            <a:r>
              <a:rPr lang="fi-FI" sz="1400" dirty="0" err="1">
                <a:cs typeface="Arial" panose="020B0604020202020204" pitchFamily="34" charset="0"/>
              </a:rPr>
              <a:t>layers</a:t>
            </a:r>
            <a:r>
              <a:rPr lang="fi-FI" sz="1400" dirty="0">
                <a:cs typeface="Arial" panose="020B0604020202020204" pitchFamily="34" charset="0"/>
              </a:rPr>
              <a:t> in mid-2025, (ii) </a:t>
            </a:r>
            <a:r>
              <a:rPr lang="fi-FI" sz="1400" dirty="0" err="1">
                <a:cs typeface="Arial" panose="020B0604020202020204" pitchFamily="34" charset="0"/>
              </a:rPr>
              <a:t>analysis</a:t>
            </a:r>
            <a:r>
              <a:rPr lang="fi-FI" sz="1400" dirty="0">
                <a:cs typeface="Arial" panose="020B0604020202020204" pitchFamily="34" charset="0"/>
              </a:rPr>
              <a:t> </a:t>
            </a:r>
            <a:r>
              <a:rPr lang="fi-FI" sz="1400" dirty="0" err="1">
                <a:cs typeface="Arial" panose="020B0604020202020204" pitchFamily="34" charset="0"/>
              </a:rPr>
              <a:t>chain</a:t>
            </a:r>
            <a:r>
              <a:rPr lang="fi-FI" sz="1400" dirty="0">
                <a:cs typeface="Arial" panose="020B0604020202020204" pitchFamily="34" charset="0"/>
              </a:rPr>
              <a:t> for </a:t>
            </a:r>
            <a:r>
              <a:rPr lang="fi-FI" sz="1400" dirty="0" err="1">
                <a:cs typeface="Arial" panose="020B0604020202020204" pitchFamily="34" charset="0"/>
              </a:rPr>
              <a:t>different</a:t>
            </a:r>
            <a:r>
              <a:rPr lang="fi-FI" sz="1400" dirty="0">
                <a:cs typeface="Arial" panose="020B0604020202020204" pitchFamily="34" charset="0"/>
              </a:rPr>
              <a:t> WEST and W7-X </a:t>
            </a:r>
            <a:r>
              <a:rPr lang="fi-FI" sz="1400" dirty="0" err="1">
                <a:cs typeface="Arial" panose="020B0604020202020204" pitchFamily="34" charset="0"/>
              </a:rPr>
              <a:t>samples</a:t>
            </a:r>
            <a:r>
              <a:rPr lang="fi-FI" sz="1400" dirty="0">
                <a:cs typeface="Arial" panose="020B0604020202020204" pitchFamily="34" charset="0"/>
              </a:rPr>
              <a:t> in </a:t>
            </a:r>
            <a:r>
              <a:rPr lang="fi-FI" sz="1400" dirty="0" err="1">
                <a:cs typeface="Arial" panose="020B0604020202020204" pitchFamily="34" charset="0"/>
              </a:rPr>
              <a:t>spring</a:t>
            </a:r>
            <a:r>
              <a:rPr lang="fi-FI" sz="1400" dirty="0">
                <a:cs typeface="Arial" panose="020B0604020202020204" pitchFamily="34" charset="0"/>
              </a:rPr>
              <a:t> 2025, (iii) </a:t>
            </a:r>
            <a:r>
              <a:rPr lang="fi-FI" sz="1400" dirty="0" err="1">
                <a:cs typeface="Arial" panose="020B0604020202020204" pitchFamily="34" charset="0"/>
              </a:rPr>
              <a:t>first</a:t>
            </a:r>
            <a:r>
              <a:rPr lang="fi-FI" sz="1400" dirty="0">
                <a:cs typeface="Arial" panose="020B0604020202020204" pitchFamily="34" charset="0"/>
              </a:rPr>
              <a:t> </a:t>
            </a:r>
            <a:r>
              <a:rPr lang="fi-FI" sz="1400" dirty="0" err="1">
                <a:cs typeface="Arial" panose="020B0604020202020204" pitchFamily="34" charset="0"/>
              </a:rPr>
              <a:t>results</a:t>
            </a:r>
            <a:r>
              <a:rPr lang="fi-FI" sz="1400" dirty="0">
                <a:cs typeface="Arial" panose="020B0604020202020204" pitchFamily="34" charset="0"/>
              </a:rPr>
              <a:t> on B </a:t>
            </a:r>
            <a:r>
              <a:rPr lang="fi-FI" sz="1400" dirty="0" err="1">
                <a:cs typeface="Arial" panose="020B0604020202020204" pitchFamily="34" charset="0"/>
              </a:rPr>
              <a:t>samples</a:t>
            </a:r>
            <a:r>
              <a:rPr lang="fi-FI" sz="1400" dirty="0">
                <a:cs typeface="Arial" panose="020B0604020202020204" pitchFamily="34" charset="0"/>
              </a:rPr>
              <a:t> in mid-2025, and (iv) </a:t>
            </a:r>
            <a:r>
              <a:rPr lang="fi-FI" sz="1400" dirty="0" err="1">
                <a:cs typeface="Arial" panose="020B0604020202020204" pitchFamily="34" charset="0"/>
              </a:rPr>
              <a:t>analysis</a:t>
            </a:r>
            <a:r>
              <a:rPr lang="fi-FI" sz="1400" dirty="0">
                <a:cs typeface="Arial" panose="020B0604020202020204" pitchFamily="34" charset="0"/>
              </a:rPr>
              <a:t> </a:t>
            </a:r>
            <a:r>
              <a:rPr lang="fi-FI" sz="1400" dirty="0" err="1">
                <a:cs typeface="Arial" panose="020B0604020202020204" pitchFamily="34" charset="0"/>
              </a:rPr>
              <a:t>needs</a:t>
            </a:r>
            <a:r>
              <a:rPr lang="fi-FI" sz="1400" dirty="0">
                <a:cs typeface="Arial" panose="020B0604020202020204" pitchFamily="34" charset="0"/>
              </a:rPr>
              <a:t> and </a:t>
            </a:r>
            <a:r>
              <a:rPr lang="fi-FI" sz="1400" dirty="0" err="1">
                <a:cs typeface="Arial" panose="020B0604020202020204" pitchFamily="34" charset="0"/>
              </a:rPr>
              <a:t>availability</a:t>
            </a:r>
            <a:r>
              <a:rPr lang="fi-FI" sz="1400" dirty="0">
                <a:cs typeface="Arial" panose="020B0604020202020204" pitchFamily="34" charset="0"/>
              </a:rPr>
              <a:t> of </a:t>
            </a:r>
            <a:r>
              <a:rPr lang="fi-FI" sz="1400" dirty="0" err="1">
                <a:cs typeface="Arial" panose="020B0604020202020204" pitchFamily="34" charset="0"/>
              </a:rPr>
              <a:t>dust</a:t>
            </a:r>
            <a:r>
              <a:rPr lang="fi-FI" sz="1400" dirty="0">
                <a:cs typeface="Arial" panose="020B0604020202020204" pitchFamily="34" charset="0"/>
              </a:rPr>
              <a:t> </a:t>
            </a:r>
            <a:r>
              <a:rPr lang="fi-FI" sz="1400" dirty="0" err="1">
                <a:cs typeface="Arial" panose="020B0604020202020204" pitchFamily="34" charset="0"/>
              </a:rPr>
              <a:t>samples</a:t>
            </a:r>
            <a:r>
              <a:rPr lang="fi-FI" sz="1400" dirty="0">
                <a:cs typeface="Arial" panose="020B0604020202020204" pitchFamily="34" charset="0"/>
              </a:rPr>
              <a:t> </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already</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scheduled</a:t>
            </a:r>
            <a:r>
              <a:rPr lang="fi-FI" sz="1400" dirty="0">
                <a:cs typeface="Arial" panose="020B0604020202020204" pitchFamily="34" charset="0"/>
                <a:sym typeface="Wingdings" panose="05000000000000000000" pitchFamily="2" charset="2"/>
              </a:rPr>
              <a:t> in 31 </a:t>
            </a:r>
            <a:r>
              <a:rPr lang="fi-FI" sz="1400" dirty="0" err="1">
                <a:cs typeface="Arial" panose="020B0604020202020204" pitchFamily="34" charset="0"/>
                <a:sym typeface="Wingdings" panose="05000000000000000000" pitchFamily="2" charset="2"/>
              </a:rPr>
              <a:t>March</a:t>
            </a:r>
            <a:endParaRPr lang="fi-FI" sz="1400" dirty="0">
              <a:cs typeface="Arial" panose="020B0604020202020204" pitchFamily="34" charset="0"/>
              <a:sym typeface="Wingdings" panose="05000000000000000000" pitchFamily="2" charset="2"/>
            </a:endParaRPr>
          </a:p>
          <a:p>
            <a:pPr marL="742950" lvl="1" indent="-285750">
              <a:lnSpc>
                <a:spcPct val="113000"/>
              </a:lnSpc>
              <a:spcBef>
                <a:spcPts val="600"/>
              </a:spcBef>
              <a:buFont typeface="Wingdings" panose="05000000000000000000" pitchFamily="2" charset="2"/>
              <a:buChar char="ü"/>
            </a:pPr>
            <a:r>
              <a:rPr lang="fi-FI" sz="1400" dirty="0" err="1">
                <a:cs typeface="Arial" panose="020B0604020202020204" pitchFamily="34" charset="0"/>
                <a:sym typeface="Wingdings" panose="05000000000000000000" pitchFamily="2" charset="2"/>
              </a:rPr>
              <a:t>Discussed</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the</a:t>
            </a:r>
            <a:r>
              <a:rPr lang="fi-FI" sz="1400" dirty="0">
                <a:cs typeface="Arial" panose="020B0604020202020204" pitchFamily="34" charset="0"/>
                <a:sym typeface="Wingdings" panose="05000000000000000000" pitchFamily="2" charset="2"/>
              </a:rPr>
              <a:t> </a:t>
            </a:r>
            <a:r>
              <a:rPr lang="fi-FI" sz="1400" u="sng" dirty="0" err="1">
                <a:solidFill>
                  <a:srgbClr val="00B050"/>
                </a:solidFill>
                <a:cs typeface="Arial" panose="020B0604020202020204" pitchFamily="34" charset="0"/>
                <a:sym typeface="Wingdings" panose="05000000000000000000" pitchFamily="2" charset="2"/>
              </a:rPr>
              <a:t>optimal</a:t>
            </a:r>
            <a:r>
              <a:rPr lang="fi-FI" sz="1400" u="sng" dirty="0">
                <a:solidFill>
                  <a:srgbClr val="00B050"/>
                </a:solidFill>
                <a:cs typeface="Arial" panose="020B0604020202020204" pitchFamily="34" charset="0"/>
                <a:sym typeface="Wingdings" panose="05000000000000000000" pitchFamily="2" charset="2"/>
              </a:rPr>
              <a:t> </a:t>
            </a:r>
            <a:r>
              <a:rPr lang="fi-FI" sz="1400" u="sng" dirty="0" err="1">
                <a:solidFill>
                  <a:srgbClr val="00B050"/>
                </a:solidFill>
                <a:cs typeface="Arial" panose="020B0604020202020204" pitchFamily="34" charset="0"/>
                <a:sym typeface="Wingdings" panose="05000000000000000000" pitchFamily="2" charset="2"/>
              </a:rPr>
              <a:t>analysis</a:t>
            </a:r>
            <a:r>
              <a:rPr lang="fi-FI" sz="1400" u="sng" dirty="0">
                <a:solidFill>
                  <a:srgbClr val="00B050"/>
                </a:solidFill>
                <a:cs typeface="Arial" panose="020B0604020202020204" pitchFamily="34" charset="0"/>
                <a:sym typeface="Wingdings" panose="05000000000000000000" pitchFamily="2" charset="2"/>
              </a:rPr>
              <a:t> </a:t>
            </a:r>
            <a:r>
              <a:rPr lang="fi-FI" sz="1400" u="sng" dirty="0" err="1">
                <a:solidFill>
                  <a:srgbClr val="00B050"/>
                </a:solidFill>
                <a:cs typeface="Arial" panose="020B0604020202020204" pitchFamily="34" charset="0"/>
                <a:sym typeface="Wingdings" panose="05000000000000000000" pitchFamily="2" charset="2"/>
              </a:rPr>
              <a:t>sequence</a:t>
            </a:r>
            <a:r>
              <a:rPr lang="fi-FI" sz="1400" u="sng" dirty="0">
                <a:solidFill>
                  <a:srgbClr val="00B050"/>
                </a:solidFill>
                <a:cs typeface="Arial" panose="020B0604020202020204" pitchFamily="34" charset="0"/>
                <a:sym typeface="Wingdings" panose="05000000000000000000" pitchFamily="2" charset="2"/>
              </a:rPr>
              <a:t> and </a:t>
            </a:r>
            <a:r>
              <a:rPr lang="fi-FI" sz="1400" u="sng" dirty="0" err="1">
                <a:solidFill>
                  <a:srgbClr val="00B050"/>
                </a:solidFill>
                <a:cs typeface="Arial" panose="020B0604020202020204" pitchFamily="34" charset="0"/>
                <a:sym typeface="Wingdings" panose="05000000000000000000" pitchFamily="2" charset="2"/>
              </a:rPr>
              <a:t>transportation</a:t>
            </a:r>
            <a:r>
              <a:rPr lang="fi-FI" sz="1400" u="sng" dirty="0">
                <a:solidFill>
                  <a:srgbClr val="00B050"/>
                </a:solidFill>
                <a:cs typeface="Arial" panose="020B0604020202020204" pitchFamily="34" charset="0"/>
                <a:sym typeface="Wingdings" panose="05000000000000000000" pitchFamily="2" charset="2"/>
              </a:rPr>
              <a:t> </a:t>
            </a:r>
            <a:r>
              <a:rPr lang="fi-FI" sz="1400" u="sng" dirty="0" err="1">
                <a:solidFill>
                  <a:srgbClr val="00B050"/>
                </a:solidFill>
                <a:cs typeface="Arial" panose="020B0604020202020204" pitchFamily="34" charset="0"/>
                <a:sym typeface="Wingdings" panose="05000000000000000000" pitchFamily="2" charset="2"/>
              </a:rPr>
              <a:t>procedure</a:t>
            </a:r>
            <a:r>
              <a:rPr lang="fi-FI" sz="1400" dirty="0">
                <a:cs typeface="Arial" panose="020B0604020202020204" pitchFamily="34" charset="0"/>
                <a:sym typeface="Wingdings" panose="05000000000000000000" pitchFamily="2" charset="2"/>
              </a:rPr>
              <a:t> for </a:t>
            </a:r>
            <a:r>
              <a:rPr lang="fi-FI" sz="1400" dirty="0" err="1">
                <a:cs typeface="Arial" panose="020B0604020202020204" pitchFamily="34" charset="0"/>
                <a:sym typeface="Wingdings" panose="05000000000000000000" pitchFamily="2" charset="2"/>
              </a:rPr>
              <a:t>the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different</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boronization</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samples</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including</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repeating</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the</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measurements</a:t>
            </a:r>
            <a:r>
              <a:rPr lang="fi-FI" sz="1400" dirty="0">
                <a:cs typeface="Arial" panose="020B0604020202020204" pitchFamily="34" charset="0"/>
                <a:sym typeface="Wingdings" panose="05000000000000000000" pitchFamily="2" charset="2"/>
              </a:rPr>
              <a:t> at </a:t>
            </a:r>
            <a:r>
              <a:rPr lang="fi-FI" sz="1400" dirty="0" err="1">
                <a:cs typeface="Arial" panose="020B0604020202020204" pitchFamily="34" charset="0"/>
                <a:sym typeface="Wingdings" panose="05000000000000000000" pitchFamily="2" charset="2"/>
              </a:rPr>
              <a:t>regular</a:t>
            </a:r>
            <a:r>
              <a:rPr lang="fi-FI" sz="1400" dirty="0">
                <a:cs typeface="Arial" panose="020B0604020202020204" pitchFamily="34" charset="0"/>
                <a:sym typeface="Wingdings" panose="05000000000000000000" pitchFamily="2" charset="2"/>
              </a:rPr>
              <a:t> </a:t>
            </a:r>
            <a:r>
              <a:rPr lang="fi-FI" sz="1400" dirty="0" err="1">
                <a:cs typeface="Arial" panose="020B0604020202020204" pitchFamily="34" charset="0"/>
                <a:sym typeface="Wingdings" panose="05000000000000000000" pitchFamily="2" charset="2"/>
              </a:rPr>
              <a:t>intervals</a:t>
            </a:r>
            <a:r>
              <a:rPr lang="fi-FI" sz="1400" dirty="0">
                <a:cs typeface="Arial" panose="020B0604020202020204" pitchFamily="34" charset="0"/>
                <a:sym typeface="Wingdings" panose="05000000000000000000" pitchFamily="2" charset="2"/>
              </a:rPr>
              <a:t>  </a:t>
            </a:r>
            <a:r>
              <a:rPr lang="fi-FI" sz="1400" dirty="0">
                <a:cs typeface="Arial" panose="020B0604020202020204" pitchFamily="34" charset="0"/>
              </a:rPr>
              <a:t> </a:t>
            </a:r>
          </a:p>
          <a:p>
            <a:pPr marL="285750" indent="-285750">
              <a:lnSpc>
                <a:spcPct val="113000"/>
              </a:lnSpc>
              <a:spcBef>
                <a:spcPts val="600"/>
              </a:spcBef>
              <a:buFont typeface="Wingdings" panose="05000000000000000000" pitchFamily="2" charset="2"/>
              <a:buChar char="§"/>
            </a:pPr>
            <a:r>
              <a:rPr lang="fi-FI" sz="1600" dirty="0" err="1">
                <a:cs typeface="Arial" panose="020B0604020202020204" pitchFamily="34" charset="0"/>
              </a:rPr>
              <a:t>Survey</a:t>
            </a:r>
            <a:r>
              <a:rPr lang="fi-FI" sz="1600" dirty="0">
                <a:cs typeface="Arial" panose="020B0604020202020204" pitchFamily="34" charset="0"/>
              </a:rPr>
              <a:t> on </a:t>
            </a:r>
            <a:r>
              <a:rPr lang="fi-FI" sz="1600" dirty="0" err="1">
                <a:cs typeface="Arial" panose="020B0604020202020204" pitchFamily="34" charset="0"/>
              </a:rPr>
              <a:t>the</a:t>
            </a:r>
            <a:r>
              <a:rPr lang="fi-FI" sz="1600" dirty="0">
                <a:cs typeface="Arial" panose="020B0604020202020204" pitchFamily="34" charset="0"/>
              </a:rPr>
              <a:t> </a:t>
            </a:r>
            <a:r>
              <a:rPr lang="fi-FI" sz="1600" b="1" dirty="0" err="1">
                <a:solidFill>
                  <a:srgbClr val="0070C0"/>
                </a:solidFill>
                <a:cs typeface="Arial" panose="020B0604020202020204" pitchFamily="34" charset="0"/>
              </a:rPr>
              <a:t>capabilities</a:t>
            </a:r>
            <a:r>
              <a:rPr lang="fi-FI" sz="1600" b="1" dirty="0">
                <a:solidFill>
                  <a:srgbClr val="0070C0"/>
                </a:solidFill>
                <a:cs typeface="Arial" panose="020B0604020202020204" pitchFamily="34" charset="0"/>
              </a:rPr>
              <a:t> of </a:t>
            </a:r>
            <a:r>
              <a:rPr lang="fi-FI" sz="1600" b="1" dirty="0" err="1">
                <a:solidFill>
                  <a:srgbClr val="0070C0"/>
                </a:solidFill>
                <a:cs typeface="Arial" panose="020B0604020202020204" pitchFamily="34" charset="0"/>
              </a:rPr>
              <a:t>different</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labs</a:t>
            </a:r>
            <a:r>
              <a:rPr lang="fi-FI" sz="1600" b="1" dirty="0">
                <a:solidFill>
                  <a:srgbClr val="0070C0"/>
                </a:solidFill>
                <a:cs typeface="Arial" panose="020B0604020202020204" pitchFamily="34" charset="0"/>
              </a:rPr>
              <a:t> </a:t>
            </a:r>
            <a:r>
              <a:rPr lang="fi-FI" sz="1600" dirty="0">
                <a:cs typeface="Arial" panose="020B0604020202020204" pitchFamily="34" charset="0"/>
              </a:rPr>
              <a:t>to </a:t>
            </a:r>
            <a:r>
              <a:rPr lang="fi-FI" sz="1600" dirty="0" err="1">
                <a:cs typeface="Arial" panose="020B0604020202020204" pitchFamily="34" charset="0"/>
              </a:rPr>
              <a:t>analyze</a:t>
            </a:r>
            <a:r>
              <a:rPr lang="fi-FI" sz="1600" dirty="0">
                <a:cs typeface="Arial" panose="020B0604020202020204" pitchFamily="34" charset="0"/>
              </a:rPr>
              <a:t> </a:t>
            </a:r>
            <a:r>
              <a:rPr lang="fi-FI" sz="1600" dirty="0" err="1">
                <a:cs typeface="Arial" panose="020B0604020202020204" pitchFamily="34" charset="0"/>
              </a:rPr>
              <a:t>available</a:t>
            </a:r>
            <a:r>
              <a:rPr lang="fi-FI" sz="1600" dirty="0">
                <a:cs typeface="Arial" panose="020B0604020202020204" pitchFamily="34" charset="0"/>
              </a:rPr>
              <a:t> (</a:t>
            </a:r>
            <a:r>
              <a:rPr lang="fi-FI" sz="1600" dirty="0" err="1">
                <a:cs typeface="Arial" panose="020B0604020202020204" pitchFamily="34" charset="0"/>
              </a:rPr>
              <a:t>bigger</a:t>
            </a:r>
            <a:r>
              <a:rPr lang="fi-FI" sz="1600" dirty="0">
                <a:cs typeface="Arial" panose="020B0604020202020204" pitchFamily="34" charset="0"/>
              </a:rPr>
              <a:t>) </a:t>
            </a:r>
            <a:r>
              <a:rPr lang="fi-FI" sz="1600" dirty="0" err="1">
                <a:cs typeface="Arial" panose="020B0604020202020204" pitchFamily="34" charset="0"/>
              </a:rPr>
              <a:t>samples</a:t>
            </a:r>
            <a:r>
              <a:rPr lang="fi-FI" sz="1600" dirty="0">
                <a:cs typeface="Arial" panose="020B0604020202020204" pitchFamily="34" charset="0"/>
              </a:rPr>
              <a:t> </a:t>
            </a:r>
            <a:r>
              <a:rPr lang="fi-FI" sz="1600" dirty="0" err="1">
                <a:cs typeface="Arial" panose="020B0604020202020204" pitchFamily="34" charset="0"/>
              </a:rPr>
              <a:t>from</a:t>
            </a:r>
            <a:r>
              <a:rPr lang="fi-FI" sz="1600" dirty="0">
                <a:cs typeface="Arial" panose="020B0604020202020204" pitchFamily="34" charset="0"/>
              </a:rPr>
              <a:t> WEST and W7-X</a:t>
            </a:r>
          </a:p>
        </p:txBody>
      </p:sp>
    </p:spTree>
    <p:extLst>
      <p:ext uri="{BB962C8B-B14F-4D97-AF65-F5344CB8AC3E}">
        <p14:creationId xmlns:p14="http://schemas.microsoft.com/office/powerpoint/2010/main" val="1899700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389CED-1517-5445-3535-F03B54631872}"/>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5BCEFFEA-D433-2248-7A90-450BE21E506E}"/>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30</a:t>
            </a:fld>
            <a:endParaRPr lang="en-GB">
              <a:solidFill>
                <a:prstClr val="white"/>
              </a:solidFill>
            </a:endParaRPr>
          </a:p>
        </p:txBody>
      </p:sp>
      <p:sp>
        <p:nvSpPr>
          <p:cNvPr id="5" name="Titre 1">
            <a:extLst>
              <a:ext uri="{FF2B5EF4-FFF2-40B4-BE49-F238E27FC236}">
                <a16:creationId xmlns:a16="http://schemas.microsoft.com/office/drawing/2014/main" id="{4A9CFB4A-3CA2-8D27-CE07-97E430757657}"/>
              </a:ext>
            </a:extLst>
          </p:cNvPr>
          <p:cNvSpPr>
            <a:spLocks noGrp="1"/>
          </p:cNvSpPr>
          <p:nvPr>
            <p:ph type="title"/>
          </p:nvPr>
        </p:nvSpPr>
        <p:spPr>
          <a:xfrm>
            <a:off x="983432" y="192515"/>
            <a:ext cx="9857288" cy="457200"/>
          </a:xfrm>
        </p:spPr>
        <p:txBody>
          <a:bodyPr/>
          <a:lstStyle/>
          <a:p>
            <a:r>
              <a:rPr lang="en-US" dirty="0"/>
              <a:t>Dust analysis activities</a:t>
            </a:r>
            <a:endParaRPr lang="fr-FR" dirty="0"/>
          </a:p>
        </p:txBody>
      </p:sp>
      <p:sp>
        <p:nvSpPr>
          <p:cNvPr id="6" name="TextBox 5">
            <a:extLst>
              <a:ext uri="{FF2B5EF4-FFF2-40B4-BE49-F238E27FC236}">
                <a16:creationId xmlns:a16="http://schemas.microsoft.com/office/drawing/2014/main" id="{FC721C3E-BCDD-47A0-D2D7-C6EFA4F958A2}"/>
              </a:ext>
            </a:extLst>
          </p:cNvPr>
          <p:cNvSpPr txBox="1"/>
          <p:nvPr/>
        </p:nvSpPr>
        <p:spPr>
          <a:xfrm>
            <a:off x="267177" y="1052736"/>
            <a:ext cx="11651195" cy="5129353"/>
          </a:xfrm>
          <a:prstGeom prst="rect">
            <a:avLst/>
          </a:prstGeom>
          <a:noFill/>
        </p:spPr>
        <p:txBody>
          <a:bodyPr wrap="square" rtlCol="0">
            <a:spAutoFit/>
          </a:bodyPr>
          <a:lstStyle/>
          <a:p>
            <a:pPr marL="285750" indent="-285750">
              <a:buFont typeface="Arial" panose="020B0604020202020204" pitchFamily="34" charset="0"/>
              <a:buChar char="•"/>
            </a:pPr>
            <a:r>
              <a:rPr lang="fi-FI" sz="1600" b="1" dirty="0"/>
              <a:t>MPG: </a:t>
            </a:r>
            <a:endParaRPr lang="en-US" sz="1600" b="1" dirty="0"/>
          </a:p>
          <a:p>
            <a:pPr marL="742950" lvl="1" indent="-285750">
              <a:buFont typeface="Wingdings" panose="05000000000000000000" pitchFamily="2" charset="2"/>
              <a:buChar char="ü"/>
            </a:pPr>
            <a:r>
              <a:rPr lang="en-US" sz="1600" u="sng" dirty="0">
                <a:solidFill>
                  <a:srgbClr val="0070C0"/>
                </a:solidFill>
              </a:rPr>
              <a:t>Restart AUG dust collector analyses </a:t>
            </a:r>
            <a:r>
              <a:rPr lang="en-US" sz="1600" dirty="0"/>
              <a:t>with automated EDX data acquisition (campaigns 2017 to 2022)</a:t>
            </a:r>
          </a:p>
          <a:p>
            <a:pPr marL="742950" lvl="1" indent="-285750">
              <a:buFont typeface="Wingdings" panose="05000000000000000000" pitchFamily="2" charset="2"/>
              <a:buChar char="ü"/>
            </a:pPr>
            <a:r>
              <a:rPr lang="en-US" sz="1600" u="sng" dirty="0">
                <a:solidFill>
                  <a:srgbClr val="0070C0"/>
                </a:solidFill>
              </a:rPr>
              <a:t>Compare W dust particle size distributions </a:t>
            </a:r>
            <a:r>
              <a:rPr lang="en-US" sz="1600" dirty="0"/>
              <a:t>collected in lab arc device with those measured optically therein and with those observed on AUG</a:t>
            </a:r>
          </a:p>
          <a:p>
            <a:pPr marL="285750" indent="-285750">
              <a:buFont typeface="Arial" panose="020B0604020202020204" pitchFamily="34" charset="0"/>
              <a:buChar char="•"/>
            </a:pPr>
            <a:r>
              <a:rPr lang="fi-FI" sz="1600" b="1" dirty="0"/>
              <a:t>RBI: </a:t>
            </a:r>
            <a:endParaRPr lang="en-US" sz="1600" b="1" dirty="0"/>
          </a:p>
          <a:p>
            <a:pPr marL="742950" lvl="1" indent="-285750">
              <a:buFont typeface="Wingdings" panose="05000000000000000000" pitchFamily="2" charset="2"/>
              <a:buChar char="ü"/>
            </a:pPr>
            <a:r>
              <a:rPr lang="en-US" sz="1600" dirty="0"/>
              <a:t>Microbeam analyses for selected dust samples – </a:t>
            </a:r>
            <a:r>
              <a:rPr lang="en-US" sz="1600" b="1" dirty="0">
                <a:solidFill>
                  <a:srgbClr val="FF0000"/>
                </a:solidFill>
              </a:rPr>
              <a:t>pending for sample delivery</a:t>
            </a:r>
          </a:p>
          <a:p>
            <a:pPr marL="285750" indent="-285750">
              <a:buFont typeface="Arial" panose="020B0604020202020204" pitchFamily="34" charset="0"/>
              <a:buChar char="•"/>
            </a:pPr>
            <a:r>
              <a:rPr lang="fi-FI" sz="1600" b="1" dirty="0"/>
              <a:t>FZJ: </a:t>
            </a:r>
            <a:endParaRPr lang="en-US" sz="1600" b="1" dirty="0"/>
          </a:p>
          <a:p>
            <a:pPr marL="742950" lvl="1" indent="-285750">
              <a:buFont typeface="Wingdings" panose="05000000000000000000" pitchFamily="2" charset="2"/>
              <a:buChar char="ü"/>
            </a:pPr>
            <a:r>
              <a:rPr lang="en-US" sz="1600" dirty="0"/>
              <a:t>LIBS and SEM analyses – </a:t>
            </a:r>
            <a:r>
              <a:rPr lang="en-US" sz="1600" b="1" dirty="0">
                <a:solidFill>
                  <a:srgbClr val="FF0000"/>
                </a:solidFill>
              </a:rPr>
              <a:t>pending for sample delivery</a:t>
            </a:r>
          </a:p>
          <a:p>
            <a:pPr marL="285750" indent="-285750">
              <a:buFont typeface="Arial" panose="020B0604020202020204" pitchFamily="34" charset="0"/>
              <a:buChar char="•"/>
            </a:pPr>
            <a:r>
              <a:rPr lang="fi-FI" sz="1600" b="1" dirty="0"/>
              <a:t>VR: </a:t>
            </a:r>
            <a:endParaRPr lang="en-US" sz="1600" b="1" dirty="0"/>
          </a:p>
          <a:p>
            <a:pPr marL="742950" lvl="1" indent="-285750">
              <a:buFont typeface="Wingdings" panose="05000000000000000000" pitchFamily="2" charset="2"/>
              <a:buChar char="ü"/>
            </a:pPr>
            <a:r>
              <a:rPr lang="en-US" sz="1600" dirty="0"/>
              <a:t>Microbeam analyses – </a:t>
            </a:r>
            <a:r>
              <a:rPr lang="en-US" sz="1600" b="1" dirty="0">
                <a:solidFill>
                  <a:srgbClr val="FF0000"/>
                </a:solidFill>
              </a:rPr>
              <a:t>pending for sample delivery</a:t>
            </a:r>
          </a:p>
          <a:p>
            <a:pPr marL="742950" lvl="1" indent="-285750">
              <a:buFont typeface="Wingdings" panose="05000000000000000000" pitchFamily="2" charset="2"/>
              <a:buChar char="ü"/>
            </a:pPr>
            <a:r>
              <a:rPr lang="en-US" sz="1600" dirty="0"/>
              <a:t>Report on </a:t>
            </a:r>
            <a:r>
              <a:rPr lang="en-US" sz="1600" b="1" dirty="0">
                <a:solidFill>
                  <a:srgbClr val="00B050"/>
                </a:solidFill>
              </a:rPr>
              <a:t>surface properties of B dust on PFCs </a:t>
            </a:r>
            <a:r>
              <a:rPr lang="en-US" sz="1600" dirty="0"/>
              <a:t>and assessment for </a:t>
            </a:r>
            <a:r>
              <a:rPr lang="en-US" sz="1600" b="1" dirty="0">
                <a:solidFill>
                  <a:srgbClr val="00B050"/>
                </a:solidFill>
              </a:rPr>
              <a:t>heat balance for B powder </a:t>
            </a:r>
            <a:r>
              <a:rPr lang="en-US" sz="1600" dirty="0"/>
              <a:t>injected into AUG (VR)</a:t>
            </a:r>
          </a:p>
          <a:p>
            <a:pPr marL="285750" indent="-285750">
              <a:buFont typeface="Arial" panose="020B0604020202020204" pitchFamily="34" charset="0"/>
              <a:buChar char="•"/>
            </a:pPr>
            <a:r>
              <a:rPr lang="fi-FI" sz="1600" b="1" dirty="0"/>
              <a:t>IPPLM: </a:t>
            </a:r>
            <a:endParaRPr lang="en-US" sz="1600" b="1" dirty="0"/>
          </a:p>
          <a:p>
            <a:pPr marL="742950" lvl="1" indent="-285750">
              <a:buFont typeface="Wingdings" panose="05000000000000000000" pitchFamily="2" charset="2"/>
              <a:buChar char="ü"/>
            </a:pPr>
            <a:r>
              <a:rPr lang="en-US" sz="1600" dirty="0"/>
              <a:t>SEM and TEM analyses – </a:t>
            </a:r>
            <a:r>
              <a:rPr lang="en-US" sz="1600" b="1" dirty="0">
                <a:solidFill>
                  <a:srgbClr val="FF0000"/>
                </a:solidFill>
              </a:rPr>
              <a:t>pending for sample delivery</a:t>
            </a:r>
          </a:p>
          <a:p>
            <a:pPr marL="285750" indent="-285750">
              <a:buFont typeface="Arial" panose="020B0604020202020204" pitchFamily="34" charset="0"/>
              <a:buChar char="•"/>
            </a:pPr>
            <a:r>
              <a:rPr lang="fi-FI" sz="1600" b="1" dirty="0"/>
              <a:t>CEA: </a:t>
            </a:r>
            <a:endParaRPr lang="en-US" sz="1600" b="1" dirty="0"/>
          </a:p>
          <a:p>
            <a:pPr marL="742950" lvl="1" indent="-285750">
              <a:buFont typeface="Wingdings" panose="05000000000000000000" pitchFamily="2" charset="2"/>
              <a:buChar char="ü"/>
            </a:pPr>
            <a:r>
              <a:rPr lang="en-US" sz="1600" dirty="0"/>
              <a:t>Coordination of dust analysis performed in 2025 under WPSAE</a:t>
            </a:r>
          </a:p>
          <a:p>
            <a:pPr marL="1200150" lvl="2" indent="-285750">
              <a:buFont typeface="Courier New" panose="02070309020205020404" pitchFamily="49" charset="0"/>
              <a:buChar char="o"/>
            </a:pPr>
            <a:r>
              <a:rPr lang="en-US" sz="1600" dirty="0"/>
              <a:t>Activities to be moved under WPPWIE from 2026 onwards</a:t>
            </a:r>
          </a:p>
          <a:p>
            <a:pPr>
              <a:lnSpc>
                <a:spcPct val="113000"/>
              </a:lnSpc>
            </a:pPr>
            <a:r>
              <a:rPr lang="en-US" altLang="en-US" sz="1600" b="1" dirty="0">
                <a:solidFill>
                  <a:srgbClr val="0070C0"/>
                </a:solidFill>
                <a:cs typeface="Arial" panose="020B0604020202020204" pitchFamily="34" charset="0"/>
              </a:rPr>
              <a:t>	Approach</a:t>
            </a:r>
          </a:p>
          <a:p>
            <a:pPr marL="1128713" lvl="2" indent="-214313">
              <a:lnSpc>
                <a:spcPct val="113000"/>
              </a:lnSpc>
              <a:buFont typeface="Wingdings" panose="05000000000000000000" pitchFamily="2" charset="2"/>
              <a:buChar char="§"/>
            </a:pPr>
            <a:r>
              <a:rPr lang="en-US" altLang="en-US" sz="1600" dirty="0">
                <a:cs typeface="Arial" panose="020B0604020202020204" pitchFamily="34" charset="0"/>
              </a:rPr>
              <a:t>Dust collection using (i) dust boxes, (ii) double-sided carbon tape, and (iii) filtered vacuum technique</a:t>
            </a:r>
          </a:p>
          <a:p>
            <a:pPr marL="1128713" lvl="2" indent="-214313">
              <a:lnSpc>
                <a:spcPct val="113000"/>
              </a:lnSpc>
              <a:buFont typeface="Wingdings" panose="05000000000000000000" pitchFamily="2" charset="2"/>
              <a:buChar char="§"/>
            </a:pPr>
            <a:r>
              <a:rPr lang="en-US" altLang="en-US" sz="1600" dirty="0">
                <a:cs typeface="Arial" panose="020B0604020202020204" pitchFamily="34" charset="0"/>
              </a:rPr>
              <a:t>SEM/EDX analyses and optical microscopy to characterize the shape, size, and composition of the dust particles</a:t>
            </a:r>
          </a:p>
          <a:p>
            <a:pPr marL="1128713" lvl="2" indent="-214313">
              <a:lnSpc>
                <a:spcPct val="113000"/>
              </a:lnSpc>
              <a:buFont typeface="Wingdings" panose="05000000000000000000" pitchFamily="2" charset="2"/>
              <a:buChar char="§"/>
            </a:pPr>
            <a:r>
              <a:rPr lang="en-US" altLang="en-US" sz="1600" dirty="0">
                <a:cs typeface="Arial" panose="020B0604020202020204" pitchFamily="34" charset="0"/>
              </a:rPr>
              <a:t>Tritium loading of representative W dust particles @CEA </a:t>
            </a:r>
            <a:r>
              <a:rPr lang="en-US" altLang="en-US" sz="1600" dirty="0" err="1">
                <a:cs typeface="Arial" panose="020B0604020202020204" pitchFamily="34" charset="0"/>
              </a:rPr>
              <a:t>Saclay</a:t>
            </a:r>
            <a:endParaRPr lang="en-US" altLang="en-US" sz="1600" dirty="0">
              <a:cs typeface="Arial" panose="020B0604020202020204" pitchFamily="34" charset="0"/>
            </a:endParaRPr>
          </a:p>
        </p:txBody>
      </p:sp>
    </p:spTree>
    <p:extLst>
      <p:ext uri="{BB962C8B-B14F-4D97-AF65-F5344CB8AC3E}">
        <p14:creationId xmlns:p14="http://schemas.microsoft.com/office/powerpoint/2010/main" val="3814787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6B7093-989D-25D9-6753-7AFF3B91086A}"/>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DCCEDDFF-A4C2-3D91-BC99-300F3E5267D2}"/>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31</a:t>
            </a:fld>
            <a:endParaRPr lang="en-GB">
              <a:solidFill>
                <a:prstClr val="white"/>
              </a:solidFill>
            </a:endParaRPr>
          </a:p>
        </p:txBody>
      </p:sp>
      <p:sp>
        <p:nvSpPr>
          <p:cNvPr id="5" name="Titre 1">
            <a:extLst>
              <a:ext uri="{FF2B5EF4-FFF2-40B4-BE49-F238E27FC236}">
                <a16:creationId xmlns:a16="http://schemas.microsoft.com/office/drawing/2014/main" id="{05F561B5-82D3-F629-554D-CFC1DCC93D33}"/>
              </a:ext>
            </a:extLst>
          </p:cNvPr>
          <p:cNvSpPr>
            <a:spLocks noGrp="1"/>
          </p:cNvSpPr>
          <p:nvPr>
            <p:ph type="title"/>
          </p:nvPr>
        </p:nvSpPr>
        <p:spPr>
          <a:xfrm>
            <a:off x="983432" y="192515"/>
            <a:ext cx="9857288" cy="457200"/>
          </a:xfrm>
        </p:spPr>
        <p:txBody>
          <a:bodyPr/>
          <a:lstStyle/>
          <a:p>
            <a:r>
              <a:rPr lang="en-US" dirty="0"/>
              <a:t>Example: B dust data and modelling activities (VR)</a:t>
            </a:r>
            <a:endParaRPr lang="fr-FR" dirty="0"/>
          </a:p>
        </p:txBody>
      </p:sp>
      <p:sp>
        <p:nvSpPr>
          <p:cNvPr id="6" name="Content Placeholder 2">
            <a:extLst>
              <a:ext uri="{FF2B5EF4-FFF2-40B4-BE49-F238E27FC236}">
                <a16:creationId xmlns:a16="http://schemas.microsoft.com/office/drawing/2014/main" id="{936C79EE-49FD-10AD-A494-288F9918D51B}"/>
              </a:ext>
            </a:extLst>
          </p:cNvPr>
          <p:cNvSpPr txBox="1">
            <a:spLocks/>
          </p:cNvSpPr>
          <p:nvPr/>
        </p:nvSpPr>
        <p:spPr>
          <a:xfrm>
            <a:off x="290989" y="1029436"/>
            <a:ext cx="11610022" cy="4497603"/>
          </a:xfrm>
          <a:prstGeom prst="rect">
            <a:avLst/>
          </a:prstGeom>
        </p:spPr>
        <p:txBody>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algn="just">
              <a:buFont typeface="Arial" panose="020B0604020202020204" pitchFamily="34" charset="0"/>
              <a:buChar char="•"/>
              <a:defRPr/>
            </a:pPr>
            <a:r>
              <a:rPr lang="en-US" sz="1800" dirty="0"/>
              <a:t>State-of-the-art semi-empirical descriptions based on reliable experiments as well as on Monte Carlo or on Molecular Dynamics simulations are utilized to characterize the boron surface processes, namely: </a:t>
            </a:r>
          </a:p>
          <a:p>
            <a:pPr lvl="1" algn="just">
              <a:spcBef>
                <a:spcPts val="600"/>
              </a:spcBef>
              <a:buFont typeface="Wingdings" panose="05000000000000000000" pitchFamily="2" charset="2"/>
              <a:buChar char="ü"/>
              <a:defRPr/>
            </a:pPr>
            <a:r>
              <a:rPr lang="en-US" sz="1600" i="1" dirty="0"/>
              <a:t>secondary electron emission</a:t>
            </a:r>
          </a:p>
          <a:p>
            <a:pPr lvl="1" algn="just">
              <a:buFont typeface="Wingdings" panose="05000000000000000000" pitchFamily="2" charset="2"/>
              <a:buChar char="ü"/>
              <a:defRPr/>
            </a:pPr>
            <a:r>
              <a:rPr lang="en-US" sz="1600" i="1" dirty="0"/>
              <a:t>electron backscattering</a:t>
            </a:r>
          </a:p>
          <a:p>
            <a:pPr lvl="1" algn="just">
              <a:buFont typeface="Wingdings" panose="05000000000000000000" pitchFamily="2" charset="2"/>
              <a:buChar char="ü"/>
              <a:defRPr/>
            </a:pPr>
            <a:r>
              <a:rPr lang="en-US" sz="1600" i="1" dirty="0"/>
              <a:t>ion-induced electron emission</a:t>
            </a:r>
          </a:p>
          <a:p>
            <a:pPr lvl="1" algn="just">
              <a:buFont typeface="Wingdings" panose="05000000000000000000" pitchFamily="2" charset="2"/>
              <a:buChar char="ü"/>
              <a:defRPr/>
            </a:pPr>
            <a:r>
              <a:rPr lang="en-US" sz="1600" i="1" dirty="0"/>
              <a:t>thermionic emission</a:t>
            </a:r>
          </a:p>
          <a:p>
            <a:pPr lvl="1" algn="just">
              <a:buFont typeface="Wingdings" panose="05000000000000000000" pitchFamily="2" charset="2"/>
              <a:buChar char="ü"/>
              <a:defRPr/>
            </a:pPr>
            <a:r>
              <a:rPr lang="en-US" sz="1600" i="1" dirty="0"/>
              <a:t>thermal radiation</a:t>
            </a:r>
          </a:p>
          <a:p>
            <a:pPr lvl="1" algn="just">
              <a:buFont typeface="Wingdings" panose="05000000000000000000" pitchFamily="2" charset="2"/>
              <a:buChar char="ü"/>
              <a:defRPr/>
            </a:pPr>
            <a:r>
              <a:rPr lang="en-US" sz="1600" i="1" dirty="0"/>
              <a:t>ion backscattering</a:t>
            </a:r>
          </a:p>
          <a:p>
            <a:pPr lvl="1" algn="just">
              <a:buFont typeface="Wingdings" panose="05000000000000000000" pitchFamily="2" charset="2"/>
              <a:buChar char="ü"/>
              <a:defRPr/>
            </a:pPr>
            <a:r>
              <a:rPr lang="en-US" sz="1600" i="1" dirty="0"/>
              <a:t>physical sputtering</a:t>
            </a:r>
            <a:endParaRPr lang="en-US" sz="1800" dirty="0"/>
          </a:p>
          <a:p>
            <a:pPr algn="just">
              <a:spcBef>
                <a:spcPts val="600"/>
              </a:spcBef>
              <a:buFont typeface="Arial" panose="020B0604020202020204" pitchFamily="34" charset="0"/>
              <a:buChar char="•"/>
              <a:defRPr/>
            </a:pPr>
            <a:r>
              <a:rPr lang="en-US" sz="1800" b="1" dirty="0">
                <a:solidFill>
                  <a:srgbClr val="FF0000"/>
                </a:solidFill>
              </a:rPr>
              <a:t>Temperature-dependent thermophysical and mechanical properties</a:t>
            </a:r>
            <a:r>
              <a:rPr lang="en-US" sz="1800" dirty="0"/>
              <a:t>, that are important for heat transfer and dust-wall impacts, will be specified</a:t>
            </a:r>
          </a:p>
          <a:p>
            <a:pPr algn="just">
              <a:spcBef>
                <a:spcPts val="600"/>
              </a:spcBef>
              <a:buFont typeface="Arial" panose="020B0604020202020204" pitchFamily="34" charset="0"/>
              <a:buChar char="•"/>
              <a:defRPr/>
            </a:pPr>
            <a:r>
              <a:rPr lang="en-US" sz="1800" dirty="0"/>
              <a:t>First, </a:t>
            </a:r>
            <a:r>
              <a:rPr lang="en-US" sz="1800" b="1" dirty="0">
                <a:solidFill>
                  <a:srgbClr val="0070C0"/>
                </a:solidFill>
              </a:rPr>
              <a:t>boron dust ablation rates will be checked by running </a:t>
            </a:r>
            <a:r>
              <a:rPr lang="en-US" sz="1800" b="1" dirty="0" err="1">
                <a:solidFill>
                  <a:srgbClr val="0070C0"/>
                </a:solidFill>
              </a:rPr>
              <a:t>MIGRAINe</a:t>
            </a:r>
            <a:r>
              <a:rPr lang="en-US" sz="1800" b="1" dirty="0">
                <a:solidFill>
                  <a:srgbClr val="0070C0"/>
                </a:solidFill>
              </a:rPr>
              <a:t> </a:t>
            </a:r>
            <a:r>
              <a:rPr lang="en-US" sz="1800" dirty="0"/>
              <a:t>in stationary plasma background with typical edge parameters </a:t>
            </a:r>
            <a:r>
              <a:rPr lang="sv-SE" sz="1800" dirty="0"/>
              <a:t>in order to </a:t>
            </a:r>
            <a:r>
              <a:rPr lang="sv-SE" sz="1800" dirty="0" err="1"/>
              <a:t>gain</a:t>
            </a:r>
            <a:r>
              <a:rPr lang="sv-SE" sz="1800" dirty="0"/>
              <a:t> </a:t>
            </a:r>
            <a:r>
              <a:rPr lang="sv-SE" sz="1800" dirty="0" err="1"/>
              <a:t>insight</a:t>
            </a:r>
            <a:r>
              <a:rPr lang="sv-SE" sz="1800" dirty="0"/>
              <a:t> on the </a:t>
            </a:r>
            <a:r>
              <a:rPr lang="sv-SE" sz="1800" dirty="0" err="1"/>
              <a:t>strength</a:t>
            </a:r>
            <a:r>
              <a:rPr lang="sv-SE" sz="1800" dirty="0"/>
              <a:t> </a:t>
            </a:r>
            <a:r>
              <a:rPr lang="sv-SE" sz="1800" dirty="0" err="1"/>
              <a:t>of</a:t>
            </a:r>
            <a:r>
              <a:rPr lang="sv-SE" sz="1800" dirty="0"/>
              <a:t> all </a:t>
            </a:r>
            <a:r>
              <a:rPr lang="sv-SE" sz="1800" dirty="0" err="1"/>
              <a:t>competing</a:t>
            </a:r>
            <a:r>
              <a:rPr lang="sv-SE" sz="1800" dirty="0"/>
              <a:t> </a:t>
            </a:r>
            <a:r>
              <a:rPr lang="sv-SE" sz="1800" dirty="0" err="1"/>
              <a:t>surface</a:t>
            </a:r>
            <a:r>
              <a:rPr lang="sv-SE" sz="1800" dirty="0"/>
              <a:t> </a:t>
            </a:r>
            <a:r>
              <a:rPr lang="sv-SE" sz="1800" dirty="0" err="1"/>
              <a:t>effects</a:t>
            </a:r>
            <a:endParaRPr lang="sv-SE" sz="1800" dirty="0"/>
          </a:p>
          <a:p>
            <a:pPr algn="just">
              <a:spcBef>
                <a:spcPts val="600"/>
              </a:spcBef>
              <a:buFont typeface="Arial" panose="020B0604020202020204" pitchFamily="34" charset="0"/>
              <a:buChar char="•"/>
              <a:defRPr/>
            </a:pPr>
            <a:r>
              <a:rPr lang="sv-SE" sz="1800" dirty="0"/>
              <a:t>Later, </a:t>
            </a:r>
            <a:r>
              <a:rPr lang="sv-SE" sz="1800" b="1" dirty="0" err="1">
                <a:solidFill>
                  <a:srgbClr val="FF0000"/>
                </a:solidFill>
              </a:rPr>
              <a:t>modelling</a:t>
            </a:r>
            <a:r>
              <a:rPr lang="sv-SE" sz="1800" b="1" dirty="0">
                <a:solidFill>
                  <a:srgbClr val="FF0000"/>
                </a:solidFill>
              </a:rPr>
              <a:t> </a:t>
            </a:r>
            <a:r>
              <a:rPr lang="sv-SE" sz="1800" b="1" dirty="0" err="1">
                <a:solidFill>
                  <a:srgbClr val="FF0000"/>
                </a:solidFill>
              </a:rPr>
              <a:t>with</a:t>
            </a:r>
            <a:r>
              <a:rPr lang="sv-SE" sz="1800" b="1" dirty="0">
                <a:solidFill>
                  <a:srgbClr val="FF0000"/>
                </a:solidFill>
              </a:rPr>
              <a:t> </a:t>
            </a:r>
            <a:r>
              <a:rPr lang="sv-SE" sz="1800" b="1" dirty="0" err="1">
                <a:solidFill>
                  <a:srgbClr val="FF0000"/>
                </a:solidFill>
              </a:rPr>
              <a:t>actual</a:t>
            </a:r>
            <a:r>
              <a:rPr lang="sv-SE" sz="1800" b="1" dirty="0">
                <a:solidFill>
                  <a:srgbClr val="FF0000"/>
                </a:solidFill>
              </a:rPr>
              <a:t> AUG </a:t>
            </a:r>
            <a:r>
              <a:rPr lang="sv-SE" sz="1800" b="1" dirty="0" err="1">
                <a:solidFill>
                  <a:srgbClr val="FF0000"/>
                </a:solidFill>
              </a:rPr>
              <a:t>profiles</a:t>
            </a:r>
            <a:r>
              <a:rPr lang="sv-SE" sz="1800" b="1" dirty="0">
                <a:solidFill>
                  <a:srgbClr val="FF0000"/>
                </a:solidFill>
              </a:rPr>
              <a:t> and B </a:t>
            </a:r>
            <a:r>
              <a:rPr lang="sv-SE" sz="1800" b="1" dirty="0" err="1">
                <a:solidFill>
                  <a:srgbClr val="FF0000"/>
                </a:solidFill>
              </a:rPr>
              <a:t>injection</a:t>
            </a:r>
            <a:r>
              <a:rPr lang="sv-SE" sz="1800" b="1" dirty="0">
                <a:solidFill>
                  <a:srgbClr val="FF0000"/>
                </a:solidFill>
              </a:rPr>
              <a:t> </a:t>
            </a:r>
            <a:r>
              <a:rPr lang="sv-SE" sz="1800" dirty="0"/>
              <a:t>(</a:t>
            </a:r>
            <a:r>
              <a:rPr lang="sv-SE" sz="1800" dirty="0" err="1"/>
              <a:t>location</a:t>
            </a:r>
            <a:r>
              <a:rPr lang="sv-SE" sz="1800" dirty="0"/>
              <a:t>, </a:t>
            </a:r>
            <a:r>
              <a:rPr lang="sv-SE" sz="1800" dirty="0" err="1"/>
              <a:t>size</a:t>
            </a:r>
            <a:r>
              <a:rPr lang="sv-SE" sz="1800" dirty="0"/>
              <a:t>, speed) </a:t>
            </a:r>
            <a:r>
              <a:rPr lang="sv-SE" sz="1800" dirty="0" err="1"/>
              <a:t>will</a:t>
            </a:r>
            <a:r>
              <a:rPr lang="sv-SE" sz="1800" dirty="0"/>
              <a:t> be </a:t>
            </a:r>
            <a:r>
              <a:rPr lang="sv-SE" sz="1800" dirty="0" err="1"/>
              <a:t>carried</a:t>
            </a:r>
            <a:r>
              <a:rPr lang="sv-SE" sz="1800" dirty="0"/>
              <a:t> </a:t>
            </a:r>
            <a:r>
              <a:rPr lang="sv-SE" sz="1800" dirty="0" err="1"/>
              <a:t>out</a:t>
            </a:r>
            <a:r>
              <a:rPr lang="sv-SE" sz="1800" dirty="0"/>
              <a:t> by </a:t>
            </a:r>
            <a:r>
              <a:rPr lang="sv-SE" sz="1800" dirty="0" err="1"/>
              <a:t>MIGRAINe</a:t>
            </a:r>
            <a:endParaRPr lang="sv-SE" sz="1800" dirty="0"/>
          </a:p>
          <a:p>
            <a:pPr lvl="1" algn="just">
              <a:spcBef>
                <a:spcPts val="600"/>
              </a:spcBef>
              <a:buFont typeface="Wingdings" panose="05000000000000000000" pitchFamily="2" charset="2"/>
              <a:buChar char="ü"/>
              <a:defRPr/>
            </a:pPr>
            <a:r>
              <a:rPr lang="sv-SE" sz="1600" b="1" dirty="0" err="1">
                <a:solidFill>
                  <a:srgbClr val="00B050"/>
                </a:solidFill>
              </a:rPr>
              <a:t>Actual</a:t>
            </a:r>
            <a:r>
              <a:rPr lang="sv-SE" sz="1600" b="1" dirty="0">
                <a:solidFill>
                  <a:srgbClr val="00B050"/>
                </a:solidFill>
              </a:rPr>
              <a:t> B </a:t>
            </a:r>
            <a:r>
              <a:rPr lang="sv-SE" sz="1600" b="1" dirty="0" err="1">
                <a:solidFill>
                  <a:srgbClr val="00B050"/>
                </a:solidFill>
              </a:rPr>
              <a:t>powder</a:t>
            </a:r>
            <a:r>
              <a:rPr lang="sv-SE" sz="1600" b="1" dirty="0">
                <a:solidFill>
                  <a:srgbClr val="00B050"/>
                </a:solidFill>
              </a:rPr>
              <a:t> </a:t>
            </a:r>
            <a:r>
              <a:rPr lang="sv-SE" sz="1600" b="1" dirty="0" err="1">
                <a:solidFill>
                  <a:srgbClr val="00B050"/>
                </a:solidFill>
              </a:rPr>
              <a:t>injection</a:t>
            </a:r>
            <a:r>
              <a:rPr lang="sv-SE" sz="1600" b="1" dirty="0">
                <a:solidFill>
                  <a:srgbClr val="00B050"/>
                </a:solidFill>
              </a:rPr>
              <a:t> experiment </a:t>
            </a:r>
            <a:r>
              <a:rPr lang="sv-SE" sz="1600" b="1" dirty="0" err="1">
                <a:solidFill>
                  <a:srgbClr val="00B050"/>
                </a:solidFill>
              </a:rPr>
              <a:t>most</a:t>
            </a:r>
            <a:r>
              <a:rPr lang="sv-SE" sz="1600" b="1" dirty="0">
                <a:solidFill>
                  <a:srgbClr val="00B050"/>
                </a:solidFill>
              </a:rPr>
              <a:t> </a:t>
            </a:r>
            <a:r>
              <a:rPr lang="sv-SE" sz="1600" b="1" dirty="0" err="1">
                <a:solidFill>
                  <a:srgbClr val="00B050"/>
                </a:solidFill>
              </a:rPr>
              <a:t>likely</a:t>
            </a:r>
            <a:r>
              <a:rPr lang="sv-SE" sz="1600" b="1" dirty="0">
                <a:solidFill>
                  <a:srgbClr val="00B050"/>
                </a:solidFill>
              </a:rPr>
              <a:t> </a:t>
            </a:r>
            <a:r>
              <a:rPr lang="sv-SE" sz="1600" b="1" dirty="0" err="1">
                <a:solidFill>
                  <a:srgbClr val="00B050"/>
                </a:solidFill>
              </a:rPr>
              <a:t>only</a:t>
            </a:r>
            <a:r>
              <a:rPr lang="sv-SE" sz="1600" b="1" dirty="0">
                <a:solidFill>
                  <a:srgbClr val="00B050"/>
                </a:solidFill>
              </a:rPr>
              <a:t> in 2026 </a:t>
            </a:r>
            <a:r>
              <a:rPr lang="sv-SE" sz="1600" dirty="0"/>
              <a:t>(or in the </a:t>
            </a:r>
            <a:r>
              <a:rPr lang="sv-SE" sz="1600" dirty="0" err="1"/>
              <a:t>autumn</a:t>
            </a:r>
            <a:r>
              <a:rPr lang="sv-SE" sz="1600" dirty="0"/>
              <a:t> </a:t>
            </a:r>
            <a:r>
              <a:rPr lang="sv-SE" sz="1600" dirty="0" err="1"/>
              <a:t>campaign</a:t>
            </a:r>
            <a:r>
              <a:rPr lang="sv-SE" sz="1600" dirty="0"/>
              <a:t> in the best </a:t>
            </a:r>
            <a:r>
              <a:rPr lang="sv-SE" sz="1600" dirty="0" err="1"/>
              <a:t>case</a:t>
            </a:r>
            <a:r>
              <a:rPr lang="sv-SE" sz="1600" dirty="0"/>
              <a:t>)</a:t>
            </a:r>
          </a:p>
        </p:txBody>
      </p:sp>
    </p:spTree>
    <p:extLst>
      <p:ext uri="{BB962C8B-B14F-4D97-AF65-F5344CB8AC3E}">
        <p14:creationId xmlns:p14="http://schemas.microsoft.com/office/powerpoint/2010/main" val="1804276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7382582-125C-9E31-F1FC-8DD4857E3747}"/>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3A72907F-84D4-B1B8-98D5-0DA754761038}"/>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32</a:t>
            </a:fld>
            <a:endParaRPr lang="en-GB">
              <a:solidFill>
                <a:prstClr val="white"/>
              </a:solidFill>
            </a:endParaRPr>
          </a:p>
        </p:txBody>
      </p:sp>
      <p:sp>
        <p:nvSpPr>
          <p:cNvPr id="5" name="Titre 1">
            <a:extLst>
              <a:ext uri="{FF2B5EF4-FFF2-40B4-BE49-F238E27FC236}">
                <a16:creationId xmlns:a16="http://schemas.microsoft.com/office/drawing/2014/main" id="{DA2292A0-BA5C-1D95-B5B3-64573AE636B4}"/>
              </a:ext>
            </a:extLst>
          </p:cNvPr>
          <p:cNvSpPr>
            <a:spLocks noGrp="1"/>
          </p:cNvSpPr>
          <p:nvPr>
            <p:ph type="title"/>
          </p:nvPr>
        </p:nvSpPr>
        <p:spPr>
          <a:xfrm>
            <a:off x="983432" y="192515"/>
            <a:ext cx="9451776" cy="457200"/>
          </a:xfrm>
        </p:spPr>
        <p:txBody>
          <a:bodyPr/>
          <a:lstStyle/>
          <a:p>
            <a:r>
              <a:rPr lang="fr-FR" dirty="0"/>
              <a:t>SP B.6 </a:t>
            </a:r>
            <a:r>
              <a:rPr lang="fr-FR" dirty="0" err="1"/>
              <a:t>deliverables</a:t>
            </a:r>
            <a:r>
              <a:rPr lang="fr-FR" dirty="0"/>
              <a:t> 2025</a:t>
            </a:r>
          </a:p>
        </p:txBody>
      </p:sp>
      <p:graphicFrame>
        <p:nvGraphicFramePr>
          <p:cNvPr id="6" name="Tabelle 5">
            <a:extLst>
              <a:ext uri="{FF2B5EF4-FFF2-40B4-BE49-F238E27FC236}">
                <a16:creationId xmlns:a16="http://schemas.microsoft.com/office/drawing/2014/main" id="{A42EC82C-A662-1B17-9664-00F6F7B3FC08}"/>
              </a:ext>
            </a:extLst>
          </p:cNvPr>
          <p:cNvGraphicFramePr>
            <a:graphicFrameLocks noGrp="1"/>
          </p:cNvGraphicFramePr>
          <p:nvPr>
            <p:extLst>
              <p:ext uri="{D42A27DB-BD31-4B8C-83A1-F6EECF244321}">
                <p14:modId xmlns:p14="http://schemas.microsoft.com/office/powerpoint/2010/main" val="2930730181"/>
              </p:ext>
            </p:extLst>
          </p:nvPr>
        </p:nvGraphicFramePr>
        <p:xfrm>
          <a:off x="251520" y="846200"/>
          <a:ext cx="11799803" cy="2011172"/>
        </p:xfrm>
        <a:graphic>
          <a:graphicData uri="http://schemas.openxmlformats.org/drawingml/2006/table">
            <a:tbl>
              <a:tblPr firstRow="1" firstCol="1" bandRow="1">
                <a:tableStyleId>{073A0DAA-6AF3-43AB-8588-CEC1D06C72B9}</a:tableStyleId>
              </a:tblPr>
              <a:tblGrid>
                <a:gridCol w="1328866">
                  <a:extLst>
                    <a:ext uri="{9D8B030D-6E8A-4147-A177-3AD203B41FA5}">
                      <a16:colId xmlns:a16="http://schemas.microsoft.com/office/drawing/2014/main" val="531328472"/>
                    </a:ext>
                  </a:extLst>
                </a:gridCol>
                <a:gridCol w="2248849">
                  <a:extLst>
                    <a:ext uri="{9D8B030D-6E8A-4147-A177-3AD203B41FA5}">
                      <a16:colId xmlns:a16="http://schemas.microsoft.com/office/drawing/2014/main" val="1334987883"/>
                    </a:ext>
                  </a:extLst>
                </a:gridCol>
                <a:gridCol w="8222088">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600" dirty="0" err="1">
                          <a:effectLst/>
                        </a:rPr>
                        <a:t>Activity</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600" dirty="0" err="1">
                          <a:effectLst/>
                        </a:rPr>
                        <a:t>Deliverable</a:t>
                      </a:r>
                      <a:r>
                        <a:rPr lang="de-DE" sz="1600" dirty="0">
                          <a:effectLst/>
                        </a:rPr>
                        <a:t> ID(s)</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600" spc="-15" dirty="0">
                          <a:effectLst/>
                        </a:rPr>
                        <a:t>Title</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600" dirty="0">
                          <a:effectLst/>
                        </a:rPr>
                        <a:t>SP B.6</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defTabSz="914400" rtl="0" eaLnBrk="1" latinLnBrk="0" hangingPunct="1">
                        <a:lnSpc>
                          <a:spcPct val="115000"/>
                        </a:lnSpc>
                        <a:spcAft>
                          <a:spcPts val="300"/>
                        </a:spcAft>
                      </a:pPr>
                      <a:r>
                        <a:rPr lang="de-DE" sz="1600" kern="1200" dirty="0">
                          <a:solidFill>
                            <a:schemeClr val="dk1"/>
                          </a:solidFill>
                          <a:effectLst/>
                        </a:rPr>
                        <a:t>D001</a:t>
                      </a:r>
                    </a:p>
                    <a:p>
                      <a:pPr marL="21590" algn="ctr" defTabSz="914400" rtl="0" eaLnBrk="1" latinLnBrk="0" hangingPunct="1">
                        <a:lnSpc>
                          <a:spcPct val="115000"/>
                        </a:lnSpc>
                        <a:spcAft>
                          <a:spcPts val="300"/>
                        </a:spcAft>
                      </a:pPr>
                      <a:r>
                        <a:rPr lang="de-DE" sz="1600" kern="1200" dirty="0">
                          <a:solidFill>
                            <a:srgbClr val="C00000"/>
                          </a:solidFill>
                          <a:effectLst/>
                        </a:rPr>
                        <a:t>3 PM</a:t>
                      </a:r>
                      <a:endParaRPr lang="de-DE" sz="1600" kern="1200" dirty="0">
                        <a:solidFill>
                          <a:srgbClr val="C00000"/>
                        </a:solidFill>
                        <a:effectLst/>
                        <a:latin typeface="+mn-lt"/>
                        <a:ea typeface="+mn-ea"/>
                        <a:cs typeface="+mn-cs"/>
                      </a:endParaRPr>
                    </a:p>
                  </a:txBody>
                  <a:tcPr marL="68580" marR="68580" marT="0" marB="0"/>
                </a:tc>
                <a:tc>
                  <a:txBody>
                    <a:bodyPr/>
                    <a:lstStyle/>
                    <a:p>
                      <a:pPr>
                        <a:lnSpc>
                          <a:spcPct val="115000"/>
                        </a:lnSpc>
                        <a:spcBef>
                          <a:spcPts val="240"/>
                        </a:spcBef>
                        <a:spcAft>
                          <a:spcPts val="240"/>
                        </a:spcAft>
                        <a:tabLst>
                          <a:tab pos="-914400" algn="l"/>
                          <a:tab pos="228600" algn="l"/>
                        </a:tabLst>
                      </a:pPr>
                      <a:r>
                        <a:rPr lang="pl-PL"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Preparation and post characterization of exposed Mo mirrors (FZJ)</a:t>
                      </a:r>
                      <a:endParaRPr lang="fi-FI" sz="16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600" dirty="0">
                          <a:effectLst/>
                        </a:rPr>
                        <a:t>SP B.6</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defTabSz="914400" rtl="0" eaLnBrk="1" latinLnBrk="0" hangingPunct="1">
                        <a:lnSpc>
                          <a:spcPct val="115000"/>
                        </a:lnSpc>
                        <a:spcAft>
                          <a:spcPts val="300"/>
                        </a:spcAft>
                      </a:pPr>
                      <a:r>
                        <a:rPr lang="de-DE" sz="1600" kern="1200" dirty="0">
                          <a:solidFill>
                            <a:schemeClr val="dk1"/>
                          </a:solidFill>
                          <a:effectLst/>
                        </a:rPr>
                        <a:t>D002</a:t>
                      </a:r>
                    </a:p>
                    <a:p>
                      <a:pPr marL="21590" algn="ctr" defTabSz="914400" rtl="0" eaLnBrk="1" latinLnBrk="0" hangingPunct="1">
                        <a:lnSpc>
                          <a:spcPct val="115000"/>
                        </a:lnSpc>
                        <a:spcAft>
                          <a:spcPts val="300"/>
                        </a:spcAft>
                      </a:pPr>
                      <a:r>
                        <a:rPr lang="de-DE" sz="1600" kern="1200" dirty="0">
                          <a:solidFill>
                            <a:srgbClr val="C00000"/>
                          </a:solidFill>
                          <a:effectLst/>
                        </a:rPr>
                        <a:t>2 PM</a:t>
                      </a:r>
                      <a:endParaRPr lang="de-DE" sz="1600" kern="1200" dirty="0">
                        <a:solidFill>
                          <a:srgbClr val="C00000"/>
                        </a:solidFill>
                        <a:effectLst/>
                        <a:latin typeface="+mn-lt"/>
                        <a:ea typeface="+mn-ea"/>
                        <a:cs typeface="+mn-cs"/>
                      </a:endParaRPr>
                    </a:p>
                  </a:txBody>
                  <a:tcPr marL="68580" marR="68580" marT="0" marB="0"/>
                </a:tc>
                <a:tc>
                  <a:txBody>
                    <a:bodyPr/>
                    <a:lstStyle/>
                    <a:p>
                      <a:pPr>
                        <a:lnSpc>
                          <a:spcPct val="115000"/>
                        </a:lnSpc>
                        <a:spcBef>
                          <a:spcPts val="240"/>
                        </a:spcBef>
                        <a:spcAft>
                          <a:spcPts val="240"/>
                        </a:spcAft>
                        <a:tabLst>
                          <a:tab pos="-914400" algn="l"/>
                          <a:tab pos="228600" algn="l"/>
                        </a:tabLst>
                      </a:pPr>
                      <a:r>
                        <a:rPr lang="pl-PL"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Handling and exposure of Mo mirrors using AUG LBO-manipulator during boronizations (MPG)</a:t>
                      </a:r>
                      <a:endParaRPr lang="fi-FI" sz="16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58489909"/>
                  </a:ext>
                </a:extLst>
              </a:tr>
              <a:tr h="0">
                <a:tc>
                  <a:txBody>
                    <a:bodyPr/>
                    <a:lstStyle/>
                    <a:p>
                      <a:pPr marL="21590" marR="0" lvl="0" indent="0" algn="ctr" defTabSz="685800" eaLnBrk="1" fontAlgn="auto" latinLnBrk="0" hangingPunct="1">
                        <a:lnSpc>
                          <a:spcPct val="115000"/>
                        </a:lnSpc>
                        <a:spcBef>
                          <a:spcPts val="0"/>
                        </a:spcBef>
                        <a:spcAft>
                          <a:spcPts val="300"/>
                        </a:spcAft>
                        <a:buClrTx/>
                        <a:buSzTx/>
                        <a:buFontTx/>
                        <a:buNone/>
                        <a:tabLst/>
                        <a:defRPr/>
                      </a:pPr>
                      <a:r>
                        <a:rPr lang="de-DE" sz="1600" dirty="0">
                          <a:effectLst/>
                        </a:rPr>
                        <a:t>SP B.6</a:t>
                      </a:r>
                      <a:endParaRPr lang="de-DE" sz="1600" dirty="0">
                        <a:effectLst/>
                        <a:latin typeface="Calibri" panose="020F0502020204030204" pitchFamily="34" charset="0"/>
                        <a:ea typeface="+mn-ea"/>
                        <a:cs typeface="Times New Roman" panose="02020603050405020304" pitchFamily="18" charset="0"/>
                      </a:endParaRPr>
                    </a:p>
                    <a:p>
                      <a:pPr marL="21590" algn="ctr">
                        <a:lnSpc>
                          <a:spcPct val="115000"/>
                        </a:lnSpc>
                        <a:spcAft>
                          <a:spcPts val="300"/>
                        </a:spcAft>
                      </a:pP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defTabSz="914400" rtl="0" eaLnBrk="1" latinLnBrk="0" hangingPunct="1">
                        <a:lnSpc>
                          <a:spcPct val="115000"/>
                        </a:lnSpc>
                        <a:spcAft>
                          <a:spcPts val="300"/>
                        </a:spcAft>
                      </a:pPr>
                      <a:r>
                        <a:rPr lang="de-DE" sz="1600" kern="1200" dirty="0">
                          <a:solidFill>
                            <a:schemeClr val="dk1"/>
                          </a:solidFill>
                          <a:effectLst/>
                        </a:rPr>
                        <a:t>D003</a:t>
                      </a:r>
                    </a:p>
                    <a:p>
                      <a:pPr marL="21590" algn="ctr" defTabSz="914400" rtl="0" eaLnBrk="1" latinLnBrk="0" hangingPunct="1">
                        <a:lnSpc>
                          <a:spcPct val="115000"/>
                        </a:lnSpc>
                        <a:spcAft>
                          <a:spcPts val="300"/>
                        </a:spcAft>
                      </a:pPr>
                      <a:r>
                        <a:rPr lang="de-DE" sz="1600" kern="1200" dirty="0">
                          <a:solidFill>
                            <a:srgbClr val="C00000"/>
                          </a:solidFill>
                          <a:effectLst/>
                        </a:rPr>
                        <a:t>3 PM</a:t>
                      </a:r>
                      <a:endParaRPr lang="de-DE" sz="1600" kern="1200" dirty="0">
                        <a:solidFill>
                          <a:srgbClr val="C00000"/>
                        </a:solidFill>
                        <a:effectLst/>
                        <a:latin typeface="+mn-lt"/>
                        <a:ea typeface="+mn-ea"/>
                        <a:cs typeface="+mn-cs"/>
                      </a:endParaRPr>
                    </a:p>
                  </a:txBody>
                  <a:tcPr marL="68580" marR="68580" marT="0" marB="0"/>
                </a:tc>
                <a:tc>
                  <a:txBody>
                    <a:bodyPr/>
                    <a:lstStyle/>
                    <a:p>
                      <a:pPr>
                        <a:lnSpc>
                          <a:spcPct val="115000"/>
                        </a:lnSpc>
                        <a:spcBef>
                          <a:spcPts val="240"/>
                        </a:spcBef>
                        <a:spcAft>
                          <a:spcPts val="240"/>
                        </a:spcAft>
                        <a:tabLst>
                          <a:tab pos="-914400" algn="l"/>
                          <a:tab pos="228600" algn="l"/>
                        </a:tabLst>
                      </a:pPr>
                      <a:r>
                        <a:rPr lang="pl-PL"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Changes in the optical properties of the exposed Mo mirrors (EPFL)</a:t>
                      </a:r>
                      <a:endParaRPr lang="fi-FI"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403891001"/>
                  </a:ext>
                </a:extLst>
              </a:tr>
            </a:tbl>
          </a:graphicData>
        </a:graphic>
      </p:graphicFrame>
      <p:sp>
        <p:nvSpPr>
          <p:cNvPr id="7" name="TextBox 6">
            <a:extLst>
              <a:ext uri="{FF2B5EF4-FFF2-40B4-BE49-F238E27FC236}">
                <a16:creationId xmlns:a16="http://schemas.microsoft.com/office/drawing/2014/main" id="{CF6FE422-A486-93E2-CDD1-38875DC580DB}"/>
              </a:ext>
            </a:extLst>
          </p:cNvPr>
          <p:cNvSpPr txBox="1"/>
          <p:nvPr/>
        </p:nvSpPr>
        <p:spPr bwMode="auto">
          <a:xfrm>
            <a:off x="291584" y="3259723"/>
            <a:ext cx="7866896" cy="338554"/>
          </a:xfrm>
          <a:prstGeom prst="rect">
            <a:avLst/>
          </a:prstGeom>
          <a:solidFill>
            <a:schemeClr val="accent5">
              <a:lumMod val="60000"/>
              <a:lumOff val="40000"/>
            </a:schemeClr>
          </a:solidFill>
          <a:ln w="25400">
            <a:solidFill>
              <a:schemeClr val="accent1"/>
            </a:solidFill>
          </a:ln>
        </p:spPr>
        <p:txBody>
          <a:bodyPr wrap="square" rtlCol="0">
            <a:spAutoFit/>
          </a:bodyPr>
          <a:lstStyle/>
          <a:p>
            <a:r>
              <a:rPr lang="fi-FI" sz="1600" dirty="0"/>
              <a:t>All </a:t>
            </a:r>
            <a:r>
              <a:rPr lang="fi-FI" sz="1600" dirty="0" err="1"/>
              <a:t>the</a:t>
            </a:r>
            <a:r>
              <a:rPr lang="fi-FI" sz="1600" dirty="0"/>
              <a:t> </a:t>
            </a:r>
            <a:r>
              <a:rPr lang="fi-FI" sz="1600" dirty="0" err="1"/>
              <a:t>experiments</a:t>
            </a:r>
            <a:r>
              <a:rPr lang="fi-FI" sz="1600" dirty="0"/>
              <a:t> </a:t>
            </a:r>
            <a:r>
              <a:rPr lang="fi-FI" sz="1600" dirty="0" err="1"/>
              <a:t>performed</a:t>
            </a:r>
            <a:r>
              <a:rPr lang="fi-FI" sz="1600" dirty="0"/>
              <a:t> and </a:t>
            </a:r>
            <a:r>
              <a:rPr lang="fi-FI" sz="1600" dirty="0" err="1"/>
              <a:t>analyses</a:t>
            </a:r>
            <a:r>
              <a:rPr lang="fi-FI" sz="1600" dirty="0"/>
              <a:t> </a:t>
            </a:r>
            <a:r>
              <a:rPr lang="fi-FI" sz="1600" dirty="0" err="1"/>
              <a:t>expected</a:t>
            </a:r>
            <a:r>
              <a:rPr lang="fi-FI" sz="1600" dirty="0"/>
              <a:t> to </a:t>
            </a:r>
            <a:r>
              <a:rPr lang="fi-FI" sz="1600" dirty="0" err="1"/>
              <a:t>be</a:t>
            </a:r>
            <a:r>
              <a:rPr lang="fi-FI" sz="1600" dirty="0"/>
              <a:t> </a:t>
            </a:r>
            <a:r>
              <a:rPr lang="fi-FI" sz="1600" dirty="0" err="1"/>
              <a:t>largely</a:t>
            </a:r>
            <a:r>
              <a:rPr lang="fi-FI" sz="1600" dirty="0"/>
              <a:t> </a:t>
            </a:r>
            <a:r>
              <a:rPr lang="fi-FI" sz="1600" dirty="0" err="1"/>
              <a:t>completed</a:t>
            </a:r>
            <a:r>
              <a:rPr lang="fi-FI" sz="1600" dirty="0"/>
              <a:t> </a:t>
            </a:r>
            <a:r>
              <a:rPr lang="fi-FI" sz="1600" dirty="0" err="1"/>
              <a:t>by</a:t>
            </a:r>
            <a:r>
              <a:rPr lang="fi-FI" sz="1600" dirty="0"/>
              <a:t> mid-2025</a:t>
            </a:r>
          </a:p>
        </p:txBody>
      </p:sp>
    </p:spTree>
    <p:extLst>
      <p:ext uri="{BB962C8B-B14F-4D97-AF65-F5344CB8AC3E}">
        <p14:creationId xmlns:p14="http://schemas.microsoft.com/office/powerpoint/2010/main" val="1550811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359C82-D38F-E5BA-A479-D3A8B1665B7E}"/>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E2880E42-061E-51BC-CFDD-AF8EE79FB1D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33</a:t>
            </a:fld>
            <a:endParaRPr lang="en-GB">
              <a:solidFill>
                <a:prstClr val="white"/>
              </a:solidFill>
            </a:endParaRPr>
          </a:p>
        </p:txBody>
      </p:sp>
      <p:sp>
        <p:nvSpPr>
          <p:cNvPr id="5" name="Title 1">
            <a:extLst>
              <a:ext uri="{FF2B5EF4-FFF2-40B4-BE49-F238E27FC236}">
                <a16:creationId xmlns:a16="http://schemas.microsoft.com/office/drawing/2014/main" id="{EF99332C-F6F2-3245-9D08-44CF0D290EC7}"/>
              </a:ext>
            </a:extLst>
          </p:cNvPr>
          <p:cNvSpPr>
            <a:spLocks noGrp="1"/>
          </p:cNvSpPr>
          <p:nvPr>
            <p:ph type="title"/>
          </p:nvPr>
        </p:nvSpPr>
        <p:spPr>
          <a:xfrm>
            <a:off x="983432" y="192515"/>
            <a:ext cx="9451776" cy="457200"/>
          </a:xfrm>
        </p:spPr>
        <p:txBody>
          <a:bodyPr/>
          <a:lstStyle/>
          <a:p>
            <a:r>
              <a:rPr lang="fi-FI" dirty="0" err="1"/>
              <a:t>Concluding</a:t>
            </a:r>
            <a:r>
              <a:rPr lang="fi-FI" dirty="0"/>
              <a:t> </a:t>
            </a:r>
            <a:r>
              <a:rPr lang="fi-FI" dirty="0" err="1"/>
              <a:t>remarks</a:t>
            </a:r>
            <a:endParaRPr lang="fi-FI" dirty="0"/>
          </a:p>
        </p:txBody>
      </p:sp>
      <p:sp>
        <p:nvSpPr>
          <p:cNvPr id="6" name="Textfeld 4">
            <a:extLst>
              <a:ext uri="{FF2B5EF4-FFF2-40B4-BE49-F238E27FC236}">
                <a16:creationId xmlns:a16="http://schemas.microsoft.com/office/drawing/2014/main" id="{EE80BCBE-17BB-DB4B-FD6E-1861A551A97F}"/>
              </a:ext>
            </a:extLst>
          </p:cNvPr>
          <p:cNvSpPr txBox="1"/>
          <p:nvPr/>
        </p:nvSpPr>
        <p:spPr>
          <a:xfrm>
            <a:off x="179258" y="929621"/>
            <a:ext cx="11833484" cy="4741426"/>
          </a:xfrm>
          <a:prstGeom prst="rect">
            <a:avLst/>
          </a:prstGeom>
          <a:noFill/>
          <a:ln w="12700">
            <a:noFill/>
          </a:ln>
        </p:spPr>
        <p:txBody>
          <a:bodyPr wrap="square" rtlCol="0">
            <a:spAutoFit/>
          </a:bodyPr>
          <a:lstStyle/>
          <a:p>
            <a:pPr marL="285750" indent="-285750">
              <a:lnSpc>
                <a:spcPct val="113000"/>
              </a:lnSpc>
              <a:spcBef>
                <a:spcPts val="600"/>
              </a:spcBef>
              <a:buFont typeface="Wingdings" panose="05000000000000000000" pitchFamily="2" charset="2"/>
              <a:buChar char="§"/>
            </a:pPr>
            <a:r>
              <a:rPr lang="fi-FI" sz="1600" dirty="0">
                <a:cs typeface="Arial" panose="020B0604020202020204" pitchFamily="34" charset="0"/>
              </a:rPr>
              <a:t>SP B </a:t>
            </a:r>
            <a:r>
              <a:rPr lang="fi-FI" sz="1600" dirty="0" err="1">
                <a:cs typeface="Arial" panose="020B0604020202020204" pitchFamily="34" charset="0"/>
              </a:rPr>
              <a:t>activities</a:t>
            </a:r>
            <a:r>
              <a:rPr lang="fi-FI" sz="1600" dirty="0">
                <a:cs typeface="Arial" panose="020B0604020202020204" pitchFamily="34" charset="0"/>
              </a:rPr>
              <a:t> </a:t>
            </a:r>
            <a:r>
              <a:rPr lang="fi-FI" sz="1600" dirty="0" err="1">
                <a:cs typeface="Arial" panose="020B0604020202020204" pitchFamily="34" charset="0"/>
              </a:rPr>
              <a:t>are</a:t>
            </a:r>
            <a:r>
              <a:rPr lang="fi-FI" sz="1600" dirty="0">
                <a:cs typeface="Arial" panose="020B0604020202020204" pitchFamily="34" charset="0"/>
              </a:rPr>
              <a:t> </a:t>
            </a:r>
            <a:r>
              <a:rPr lang="fi-FI" sz="1600" b="1" dirty="0" err="1">
                <a:solidFill>
                  <a:srgbClr val="FF0000"/>
                </a:solidFill>
                <a:cs typeface="Arial" panose="020B0604020202020204" pitchFamily="34" charset="0"/>
              </a:rPr>
              <a:t>proceeding</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relatively</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well</a:t>
            </a:r>
            <a:r>
              <a:rPr lang="fi-FI" sz="1600" b="1" dirty="0">
                <a:solidFill>
                  <a:srgbClr val="FF0000"/>
                </a:solidFill>
                <a:cs typeface="Arial" panose="020B0604020202020204" pitchFamily="34" charset="0"/>
              </a:rPr>
              <a:t> at </a:t>
            </a:r>
            <a:r>
              <a:rPr lang="fi-FI" sz="1600" b="1" dirty="0" err="1">
                <a:solidFill>
                  <a:srgbClr val="FF0000"/>
                </a:solidFill>
                <a:cs typeface="Arial" panose="020B0604020202020204" pitchFamily="34" charset="0"/>
              </a:rPr>
              <a:t>the</a:t>
            </a:r>
            <a:r>
              <a:rPr lang="fi-FI" sz="1600" b="1" dirty="0">
                <a:solidFill>
                  <a:srgbClr val="FF0000"/>
                </a:solidFill>
                <a:cs typeface="Arial" panose="020B0604020202020204" pitchFamily="34" charset="0"/>
              </a:rPr>
              <a:t> </a:t>
            </a:r>
            <a:r>
              <a:rPr lang="fi-FI" sz="1600" b="1" dirty="0" err="1">
                <a:solidFill>
                  <a:srgbClr val="FF0000"/>
                </a:solidFill>
                <a:cs typeface="Arial" panose="020B0604020202020204" pitchFamily="34" charset="0"/>
              </a:rPr>
              <a:t>moment</a:t>
            </a:r>
            <a:endParaRPr lang="fi-FI" sz="1600" b="1" dirty="0">
              <a:solidFill>
                <a:srgbClr val="FF0000"/>
              </a:solidFill>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600" dirty="0" err="1">
                <a:cs typeface="Arial" panose="020B0604020202020204" pitchFamily="34" charset="0"/>
              </a:rPr>
              <a:t>Both</a:t>
            </a:r>
            <a:r>
              <a:rPr lang="fi-FI" sz="1600" dirty="0">
                <a:cs typeface="Arial" panose="020B0604020202020204" pitchFamily="34" charset="0"/>
              </a:rPr>
              <a:t> W and B </a:t>
            </a:r>
            <a:r>
              <a:rPr lang="fi-FI" sz="1600" dirty="0" err="1">
                <a:cs typeface="Arial" panose="020B0604020202020204" pitchFamily="34" charset="0"/>
              </a:rPr>
              <a:t>reference</a:t>
            </a:r>
            <a:r>
              <a:rPr lang="fi-FI" sz="1600" dirty="0">
                <a:cs typeface="Arial" panose="020B0604020202020204" pitchFamily="34" charset="0"/>
              </a:rPr>
              <a:t> </a:t>
            </a:r>
            <a:r>
              <a:rPr lang="fi-FI" sz="1600" dirty="0" err="1">
                <a:cs typeface="Arial" panose="020B0604020202020204" pitchFamily="34" charset="0"/>
              </a:rPr>
              <a:t>layers</a:t>
            </a:r>
            <a:r>
              <a:rPr lang="fi-FI" sz="1600" dirty="0">
                <a:cs typeface="Arial" panose="020B0604020202020204" pitchFamily="34" charset="0"/>
              </a:rPr>
              <a:t> </a:t>
            </a:r>
            <a:r>
              <a:rPr lang="fi-FI" sz="1600" dirty="0" err="1">
                <a:cs typeface="Arial" panose="020B0604020202020204" pitchFamily="34" charset="0"/>
              </a:rPr>
              <a:t>are</a:t>
            </a:r>
            <a:r>
              <a:rPr lang="fi-FI" sz="1600" dirty="0">
                <a:cs typeface="Arial" panose="020B0604020202020204" pitchFamily="34" charset="0"/>
              </a:rPr>
              <a:t> </a:t>
            </a:r>
            <a:r>
              <a:rPr lang="fi-FI" sz="1600" dirty="0" err="1">
                <a:cs typeface="Arial" panose="020B0604020202020204" pitchFamily="34" charset="0"/>
              </a:rPr>
              <a:t>being</a:t>
            </a:r>
            <a:r>
              <a:rPr lang="fi-FI" sz="1600" dirty="0">
                <a:cs typeface="Arial" panose="020B0604020202020204" pitchFamily="34" charset="0"/>
              </a:rPr>
              <a:t> </a:t>
            </a:r>
            <a:r>
              <a:rPr lang="fi-FI" sz="1600" dirty="0" err="1">
                <a:cs typeface="Arial" panose="020B0604020202020204" pitchFamily="34" charset="0"/>
              </a:rPr>
              <a:t>produced</a:t>
            </a:r>
            <a:r>
              <a:rPr lang="fi-FI" sz="1600" dirty="0">
                <a:cs typeface="Arial" panose="020B0604020202020204" pitchFamily="34" charset="0"/>
              </a:rPr>
              <a:t> for </a:t>
            </a:r>
            <a:r>
              <a:rPr lang="fi-FI" sz="1600" dirty="0" err="1">
                <a:cs typeface="Arial" panose="020B0604020202020204" pitchFamily="34" charset="0"/>
              </a:rPr>
              <a:t>round-robin</a:t>
            </a:r>
            <a:r>
              <a:rPr lang="fi-FI" sz="1600" dirty="0">
                <a:cs typeface="Arial" panose="020B0604020202020204" pitchFamily="34" charset="0"/>
              </a:rPr>
              <a:t> </a:t>
            </a:r>
            <a:r>
              <a:rPr lang="fi-FI" sz="1600" dirty="0" err="1">
                <a:cs typeface="Arial" panose="020B0604020202020204" pitchFamily="34" charset="0"/>
              </a:rPr>
              <a:t>studies</a:t>
            </a:r>
            <a:r>
              <a:rPr lang="fi-FI" sz="1600" dirty="0">
                <a:cs typeface="Arial" panose="020B0604020202020204" pitchFamily="34" charset="0"/>
              </a:rPr>
              <a:t> (SP B.4) and </a:t>
            </a:r>
            <a:r>
              <a:rPr lang="fi-FI" sz="1600" dirty="0" err="1">
                <a:cs typeface="Arial" panose="020B0604020202020204" pitchFamily="34" charset="0"/>
              </a:rPr>
              <a:t>experiments</a:t>
            </a:r>
            <a:r>
              <a:rPr lang="fi-FI" sz="1600" dirty="0">
                <a:cs typeface="Arial" panose="020B0604020202020204" pitchFamily="34" charset="0"/>
              </a:rPr>
              <a:t> on </a:t>
            </a:r>
            <a:r>
              <a:rPr lang="fi-FI" sz="1600" dirty="0" err="1">
                <a:cs typeface="Arial" panose="020B0604020202020204" pitchFamily="34" charset="0"/>
              </a:rPr>
              <a:t>linear</a:t>
            </a:r>
            <a:r>
              <a:rPr lang="fi-FI" sz="1600" dirty="0">
                <a:cs typeface="Arial" panose="020B0604020202020204" pitchFamily="34" charset="0"/>
              </a:rPr>
              <a:t> </a:t>
            </a:r>
            <a:r>
              <a:rPr lang="fi-FI" sz="1600" dirty="0" err="1">
                <a:cs typeface="Arial" panose="020B0604020202020204" pitchFamily="34" charset="0"/>
              </a:rPr>
              <a:t>devices</a:t>
            </a:r>
            <a:r>
              <a:rPr lang="fi-FI" sz="1600" dirty="0">
                <a:cs typeface="Arial" panose="020B0604020202020204" pitchFamily="34" charset="0"/>
              </a:rPr>
              <a:t> (SP B.1)</a:t>
            </a:r>
          </a:p>
          <a:p>
            <a:pPr marL="742950" lvl="1" indent="-285750">
              <a:lnSpc>
                <a:spcPct val="113000"/>
              </a:lnSpc>
              <a:spcBef>
                <a:spcPts val="600"/>
              </a:spcBef>
              <a:buFont typeface="Wingdings" panose="05000000000000000000" pitchFamily="2" charset="2"/>
              <a:buChar char="ü"/>
            </a:pPr>
            <a:r>
              <a:rPr lang="fi-FI" sz="1600" dirty="0" err="1">
                <a:cs typeface="Arial" panose="020B0604020202020204" pitchFamily="34" charset="0"/>
              </a:rPr>
              <a:t>Several</a:t>
            </a:r>
            <a:r>
              <a:rPr lang="fi-FI" sz="1600" dirty="0">
                <a:cs typeface="Arial" panose="020B0604020202020204" pitchFamily="34" charset="0"/>
              </a:rPr>
              <a:t> </a:t>
            </a:r>
            <a:r>
              <a:rPr lang="fi-FI" sz="1600" dirty="0" err="1">
                <a:cs typeface="Arial" panose="020B0604020202020204" pitchFamily="34" charset="0"/>
              </a:rPr>
              <a:t>boronization</a:t>
            </a:r>
            <a:r>
              <a:rPr lang="fi-FI" sz="1600" dirty="0">
                <a:cs typeface="Arial" panose="020B0604020202020204" pitchFamily="34" charset="0"/>
              </a:rPr>
              <a:t> </a:t>
            </a:r>
            <a:r>
              <a:rPr lang="fi-FI" sz="1600" dirty="0" err="1">
                <a:cs typeface="Arial" panose="020B0604020202020204" pitchFamily="34" charset="0"/>
              </a:rPr>
              <a:t>experiments</a:t>
            </a:r>
            <a:r>
              <a:rPr lang="fi-FI" sz="1600" dirty="0">
                <a:cs typeface="Arial" panose="020B0604020202020204" pitchFamily="34" charset="0"/>
              </a:rPr>
              <a:t> </a:t>
            </a:r>
            <a:r>
              <a:rPr lang="fi-FI" sz="1600" dirty="0" err="1">
                <a:cs typeface="Arial" panose="020B0604020202020204" pitchFamily="34" charset="0"/>
              </a:rPr>
              <a:t>carried</a:t>
            </a:r>
            <a:r>
              <a:rPr lang="fi-FI" sz="1600" dirty="0">
                <a:cs typeface="Arial" panose="020B0604020202020204" pitchFamily="34" charset="0"/>
              </a:rPr>
              <a:t> out on AUG, WEST, and W7-X </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analysis</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programme</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ongoing</a:t>
            </a:r>
            <a:r>
              <a:rPr lang="fi-FI" sz="1600" dirty="0">
                <a:cs typeface="Arial" panose="020B0604020202020204" pitchFamily="34" charset="0"/>
                <a:sym typeface="Wingdings" panose="05000000000000000000" pitchFamily="2" charset="2"/>
              </a:rPr>
              <a:t> (SP B.2, SP B.3)</a:t>
            </a:r>
          </a:p>
          <a:p>
            <a:pPr marL="742950" lvl="1" indent="-285750">
              <a:lnSpc>
                <a:spcPct val="113000"/>
              </a:lnSpc>
              <a:spcBef>
                <a:spcPts val="600"/>
              </a:spcBef>
              <a:buFont typeface="Wingdings" panose="05000000000000000000" pitchFamily="2" charset="2"/>
              <a:buChar char="ü"/>
            </a:pPr>
            <a:r>
              <a:rPr lang="fi-FI" sz="1600" dirty="0" err="1">
                <a:cs typeface="Arial" panose="020B0604020202020204" pitchFamily="34" charset="0"/>
                <a:sym typeface="Wingdings" panose="05000000000000000000" pitchFamily="2" charset="2"/>
              </a:rPr>
              <a:t>Other</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tokamak</a:t>
            </a:r>
            <a:r>
              <a:rPr lang="fi-FI" sz="1600" dirty="0">
                <a:cs typeface="Arial" panose="020B0604020202020204" pitchFamily="34" charset="0"/>
                <a:sym typeface="Wingdings" panose="05000000000000000000" pitchFamily="2" charset="2"/>
              </a:rPr>
              <a:t>/</a:t>
            </a:r>
            <a:r>
              <a:rPr lang="fi-FI" sz="1600" dirty="0" err="1">
                <a:cs typeface="Arial" panose="020B0604020202020204" pitchFamily="34" charset="0"/>
                <a:sym typeface="Wingdings" panose="05000000000000000000" pitchFamily="2" charset="2"/>
              </a:rPr>
              <a:t>stellarator</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samples</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expected</a:t>
            </a:r>
            <a:r>
              <a:rPr lang="fi-FI" sz="1600" dirty="0">
                <a:cs typeface="Arial" panose="020B0604020202020204" pitchFamily="34" charset="0"/>
                <a:sym typeface="Wingdings" panose="05000000000000000000" pitchFamily="2" charset="2"/>
              </a:rPr>
              <a:t> to </a:t>
            </a:r>
            <a:r>
              <a:rPr lang="fi-FI" sz="1600" dirty="0" err="1">
                <a:cs typeface="Arial" panose="020B0604020202020204" pitchFamily="34" charset="0"/>
                <a:sym typeface="Wingdings" panose="05000000000000000000" pitchFamily="2" charset="2"/>
              </a:rPr>
              <a:t>become</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available</a:t>
            </a:r>
            <a:r>
              <a:rPr lang="fi-FI" sz="1600" dirty="0">
                <a:cs typeface="Arial" panose="020B0604020202020204" pitchFamily="34" charset="0"/>
                <a:sym typeface="Wingdings" panose="05000000000000000000" pitchFamily="2" charset="2"/>
              </a:rPr>
              <a:t> for </a:t>
            </a:r>
            <a:r>
              <a:rPr lang="fi-FI" sz="1600" dirty="0" err="1">
                <a:cs typeface="Arial" panose="020B0604020202020204" pitchFamily="34" charset="0"/>
                <a:sym typeface="Wingdings" panose="05000000000000000000" pitchFamily="2" charset="2"/>
              </a:rPr>
              <a:t>analyses</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during</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the</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course</a:t>
            </a:r>
            <a:r>
              <a:rPr lang="fi-FI" sz="1600" dirty="0">
                <a:cs typeface="Arial" panose="020B0604020202020204" pitchFamily="34" charset="0"/>
                <a:sym typeface="Wingdings" panose="05000000000000000000" pitchFamily="2" charset="2"/>
              </a:rPr>
              <a:t> of 2025</a:t>
            </a:r>
          </a:p>
          <a:p>
            <a:pPr marL="742950" lvl="1" indent="-285750">
              <a:lnSpc>
                <a:spcPct val="113000"/>
              </a:lnSpc>
              <a:spcBef>
                <a:spcPts val="600"/>
              </a:spcBef>
              <a:buFont typeface="Wingdings" panose="05000000000000000000" pitchFamily="2" charset="2"/>
              <a:buChar char="ü"/>
            </a:pPr>
            <a:r>
              <a:rPr lang="fi-FI" sz="1600" dirty="0">
                <a:cs typeface="Arial" panose="020B0604020202020204" pitchFamily="34" charset="0"/>
                <a:sym typeface="Wingdings" panose="05000000000000000000" pitchFamily="2" charset="2"/>
              </a:rPr>
              <a:t>ITER-</a:t>
            </a:r>
            <a:r>
              <a:rPr lang="fi-FI" sz="1600" dirty="0" err="1">
                <a:cs typeface="Arial" panose="020B0604020202020204" pitchFamily="34" charset="0"/>
                <a:sym typeface="Wingdings" panose="05000000000000000000" pitchFamily="2" charset="2"/>
              </a:rPr>
              <a:t>relevant</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task</a:t>
            </a:r>
            <a:r>
              <a:rPr lang="fi-FI" sz="1600" dirty="0">
                <a:cs typeface="Arial" panose="020B0604020202020204" pitchFamily="34" charset="0"/>
                <a:sym typeface="Wingdings" panose="05000000000000000000" pitchFamily="2" charset="2"/>
              </a:rPr>
              <a:t> on </a:t>
            </a:r>
            <a:r>
              <a:rPr lang="fi-FI" sz="1600" dirty="0" err="1">
                <a:cs typeface="Arial" panose="020B0604020202020204" pitchFamily="34" charset="0"/>
                <a:sym typeface="Wingdings" panose="05000000000000000000" pitchFamily="2" charset="2"/>
              </a:rPr>
              <a:t>mirror</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exposure</a:t>
            </a:r>
            <a:r>
              <a:rPr lang="fi-FI" sz="1600" dirty="0">
                <a:cs typeface="Arial" panose="020B0604020202020204" pitchFamily="34" charset="0"/>
                <a:sym typeface="Wingdings" panose="05000000000000000000" pitchFamily="2" charset="2"/>
              </a:rPr>
              <a:t> to </a:t>
            </a:r>
            <a:r>
              <a:rPr lang="fi-FI" sz="1600" dirty="0" err="1">
                <a:cs typeface="Arial" panose="020B0604020202020204" pitchFamily="34" charset="0"/>
                <a:sym typeface="Wingdings" panose="05000000000000000000" pitchFamily="2" charset="2"/>
              </a:rPr>
              <a:t>be</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completed</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before</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the</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end</a:t>
            </a:r>
            <a:r>
              <a:rPr lang="fi-FI" sz="1600" dirty="0">
                <a:cs typeface="Arial" panose="020B0604020202020204" pitchFamily="34" charset="0"/>
                <a:sym typeface="Wingdings" panose="05000000000000000000" pitchFamily="2" charset="2"/>
              </a:rPr>
              <a:t> of 2025 (SP B.6)</a:t>
            </a:r>
            <a:endParaRPr lang="fi-FI" sz="16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b="1" dirty="0" err="1">
                <a:solidFill>
                  <a:srgbClr val="0070C0"/>
                </a:solidFill>
                <a:cs typeface="Arial" panose="020B0604020202020204" pitchFamily="34" charset="0"/>
              </a:rPr>
              <a:t>Potential</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issues</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identified</a:t>
            </a:r>
            <a:r>
              <a:rPr lang="fi-FI" sz="1600" b="1" dirty="0">
                <a:solidFill>
                  <a:srgbClr val="0070C0"/>
                </a:solidFill>
                <a:cs typeface="Arial" panose="020B0604020202020204" pitchFamily="34" charset="0"/>
              </a:rPr>
              <a:t> in </a:t>
            </a:r>
            <a:r>
              <a:rPr lang="fi-FI" sz="1600" b="1" dirty="0" err="1">
                <a:solidFill>
                  <a:srgbClr val="0070C0"/>
                </a:solidFill>
                <a:cs typeface="Arial" panose="020B0604020202020204" pitchFamily="34" charset="0"/>
              </a:rPr>
              <a:t>connection</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with</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the</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different</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dust</a:t>
            </a:r>
            <a:r>
              <a:rPr lang="fi-FI" sz="1600" b="1" dirty="0">
                <a:solidFill>
                  <a:srgbClr val="0070C0"/>
                </a:solidFill>
                <a:cs typeface="Arial" panose="020B0604020202020204" pitchFamily="34" charset="0"/>
              </a:rPr>
              <a:t> </a:t>
            </a:r>
            <a:r>
              <a:rPr lang="fi-FI" sz="1600" b="1" dirty="0" err="1">
                <a:solidFill>
                  <a:srgbClr val="0070C0"/>
                </a:solidFill>
                <a:cs typeface="Arial" panose="020B0604020202020204" pitchFamily="34" charset="0"/>
              </a:rPr>
              <a:t>tasks</a:t>
            </a:r>
            <a:r>
              <a:rPr lang="fi-FI" sz="1600" b="1" dirty="0">
                <a:solidFill>
                  <a:srgbClr val="0070C0"/>
                </a:solidFill>
                <a:cs typeface="Arial" panose="020B0604020202020204" pitchFamily="34" charset="0"/>
              </a:rPr>
              <a:t> </a:t>
            </a:r>
            <a:r>
              <a:rPr lang="fi-FI" sz="1600" dirty="0">
                <a:cs typeface="Arial" panose="020B0604020202020204" pitchFamily="34" charset="0"/>
              </a:rPr>
              <a:t>(SP B.5)</a:t>
            </a:r>
          </a:p>
          <a:p>
            <a:pPr marL="742950" lvl="1" indent="-285750">
              <a:lnSpc>
                <a:spcPct val="113000"/>
              </a:lnSpc>
              <a:spcBef>
                <a:spcPts val="600"/>
              </a:spcBef>
              <a:buFont typeface="Wingdings" panose="05000000000000000000" pitchFamily="2" charset="2"/>
              <a:buChar char="ü"/>
            </a:pPr>
            <a:r>
              <a:rPr lang="fi-FI" sz="1600" dirty="0" err="1">
                <a:cs typeface="Arial" panose="020B0604020202020204" pitchFamily="34" charset="0"/>
              </a:rPr>
              <a:t>Very</a:t>
            </a:r>
            <a:r>
              <a:rPr lang="fi-FI" sz="1600" dirty="0">
                <a:cs typeface="Arial" panose="020B0604020202020204" pitchFamily="34" charset="0"/>
              </a:rPr>
              <a:t> </a:t>
            </a:r>
            <a:r>
              <a:rPr lang="fi-FI" sz="1600" dirty="0" err="1">
                <a:cs typeface="Arial" panose="020B0604020202020204" pitchFamily="34" charset="0"/>
              </a:rPr>
              <a:t>few</a:t>
            </a:r>
            <a:r>
              <a:rPr lang="fi-FI" sz="1600" dirty="0">
                <a:cs typeface="Arial" panose="020B0604020202020204" pitchFamily="34" charset="0"/>
              </a:rPr>
              <a:t> </a:t>
            </a:r>
            <a:r>
              <a:rPr lang="fi-FI" sz="1600" dirty="0" err="1">
                <a:cs typeface="Arial" panose="020B0604020202020204" pitchFamily="34" charset="0"/>
              </a:rPr>
              <a:t>dust</a:t>
            </a:r>
            <a:r>
              <a:rPr lang="fi-FI" sz="1600" dirty="0">
                <a:cs typeface="Arial" panose="020B0604020202020204" pitchFamily="34" charset="0"/>
              </a:rPr>
              <a:t> </a:t>
            </a:r>
            <a:r>
              <a:rPr lang="fi-FI" sz="1600" dirty="0" err="1">
                <a:cs typeface="Arial" panose="020B0604020202020204" pitchFamily="34" charset="0"/>
              </a:rPr>
              <a:t>samples</a:t>
            </a:r>
            <a:r>
              <a:rPr lang="fi-FI" sz="1600" dirty="0">
                <a:cs typeface="Arial" panose="020B0604020202020204" pitchFamily="34" charset="0"/>
              </a:rPr>
              <a:t> </a:t>
            </a:r>
            <a:r>
              <a:rPr lang="fi-FI" sz="1600" dirty="0" err="1">
                <a:cs typeface="Arial" panose="020B0604020202020204" pitchFamily="34" charset="0"/>
              </a:rPr>
              <a:t>expected</a:t>
            </a:r>
            <a:r>
              <a:rPr lang="fi-FI" sz="1600" dirty="0">
                <a:cs typeface="Arial" panose="020B0604020202020204" pitchFamily="34" charset="0"/>
              </a:rPr>
              <a:t> to </a:t>
            </a:r>
            <a:r>
              <a:rPr lang="fi-FI" sz="1600" dirty="0" err="1">
                <a:cs typeface="Arial" panose="020B0604020202020204" pitchFamily="34" charset="0"/>
              </a:rPr>
              <a:t>become</a:t>
            </a:r>
            <a:r>
              <a:rPr lang="fi-FI" sz="1600" dirty="0">
                <a:cs typeface="Arial" panose="020B0604020202020204" pitchFamily="34" charset="0"/>
              </a:rPr>
              <a:t> </a:t>
            </a:r>
            <a:r>
              <a:rPr lang="fi-FI" sz="1600" dirty="0" err="1">
                <a:cs typeface="Arial" panose="020B0604020202020204" pitchFamily="34" charset="0"/>
              </a:rPr>
              <a:t>available</a:t>
            </a:r>
            <a:r>
              <a:rPr lang="fi-FI" sz="1600" dirty="0">
                <a:cs typeface="Arial" panose="020B0604020202020204" pitchFamily="34" charset="0"/>
              </a:rPr>
              <a:t> in 2025 </a:t>
            </a:r>
            <a:r>
              <a:rPr lang="fi-FI" sz="1600" dirty="0" err="1">
                <a:cs typeface="Arial" panose="020B0604020202020204" pitchFamily="34" charset="0"/>
              </a:rPr>
              <a:t>while</a:t>
            </a:r>
            <a:r>
              <a:rPr lang="fi-FI" sz="1600" dirty="0">
                <a:cs typeface="Arial" panose="020B0604020202020204" pitchFamily="34" charset="0"/>
              </a:rPr>
              <a:t> </a:t>
            </a:r>
            <a:r>
              <a:rPr lang="fi-FI" sz="1600" dirty="0" err="1">
                <a:cs typeface="Arial" panose="020B0604020202020204" pitchFamily="34" charset="0"/>
              </a:rPr>
              <a:t>labs</a:t>
            </a:r>
            <a:r>
              <a:rPr lang="fi-FI" sz="1600" dirty="0">
                <a:cs typeface="Arial" panose="020B0604020202020204" pitchFamily="34" charset="0"/>
              </a:rPr>
              <a:t> </a:t>
            </a:r>
            <a:r>
              <a:rPr lang="fi-FI" sz="1600" dirty="0" err="1">
                <a:cs typeface="Arial" panose="020B0604020202020204" pitchFamily="34" charset="0"/>
              </a:rPr>
              <a:t>have</a:t>
            </a:r>
            <a:r>
              <a:rPr lang="fi-FI" sz="1600" dirty="0">
                <a:cs typeface="Arial" panose="020B0604020202020204" pitchFamily="34" charset="0"/>
              </a:rPr>
              <a:t> </a:t>
            </a:r>
            <a:r>
              <a:rPr lang="fi-FI" sz="1600" dirty="0" err="1">
                <a:cs typeface="Arial" panose="020B0604020202020204" pitchFamily="34" charset="0"/>
              </a:rPr>
              <a:t>resources</a:t>
            </a:r>
            <a:r>
              <a:rPr lang="fi-FI" sz="1600" dirty="0">
                <a:cs typeface="Arial" panose="020B0604020202020204" pitchFamily="34" charset="0"/>
              </a:rPr>
              <a:t> </a:t>
            </a:r>
            <a:r>
              <a:rPr lang="fi-FI" sz="1600" dirty="0" err="1">
                <a:cs typeface="Arial" panose="020B0604020202020204" pitchFamily="34" charset="0"/>
              </a:rPr>
              <a:t>allocated</a:t>
            </a:r>
            <a:r>
              <a:rPr lang="fi-FI" sz="1600" dirty="0">
                <a:cs typeface="Arial" panose="020B0604020202020204" pitchFamily="34" charset="0"/>
              </a:rPr>
              <a:t> to </a:t>
            </a:r>
            <a:r>
              <a:rPr lang="fi-FI" sz="1600" dirty="0" err="1">
                <a:cs typeface="Arial" panose="020B0604020202020204" pitchFamily="34" charset="0"/>
              </a:rPr>
              <a:t>the</a:t>
            </a:r>
            <a:r>
              <a:rPr lang="fi-FI" sz="1600" dirty="0">
                <a:cs typeface="Arial" panose="020B0604020202020204" pitchFamily="34" charset="0"/>
              </a:rPr>
              <a:t> </a:t>
            </a:r>
            <a:r>
              <a:rPr lang="fi-FI" sz="1600" dirty="0" err="1">
                <a:cs typeface="Arial" panose="020B0604020202020204" pitchFamily="34" charset="0"/>
              </a:rPr>
              <a:t>analyses</a:t>
            </a:r>
            <a:endParaRPr lang="fi-FI" sz="1600" dirty="0">
              <a:cs typeface="Arial" panose="020B0604020202020204" pitchFamily="34" charset="0"/>
            </a:endParaRPr>
          </a:p>
          <a:p>
            <a:pPr marL="742950" lvl="1" indent="-285750">
              <a:lnSpc>
                <a:spcPct val="113000"/>
              </a:lnSpc>
              <a:spcBef>
                <a:spcPts val="600"/>
              </a:spcBef>
              <a:buFont typeface="Wingdings" panose="05000000000000000000" pitchFamily="2" charset="2"/>
              <a:buChar char="ü"/>
            </a:pPr>
            <a:r>
              <a:rPr lang="fi-FI" sz="1600" dirty="0" err="1">
                <a:cs typeface="Arial" panose="020B0604020202020204" pitchFamily="34" charset="0"/>
              </a:rPr>
              <a:t>The</a:t>
            </a:r>
            <a:r>
              <a:rPr lang="fi-FI" sz="1600" dirty="0">
                <a:cs typeface="Arial" panose="020B0604020202020204" pitchFamily="34" charset="0"/>
              </a:rPr>
              <a:t> </a:t>
            </a:r>
            <a:r>
              <a:rPr lang="fi-FI" sz="1600" dirty="0" err="1">
                <a:cs typeface="Arial" panose="020B0604020202020204" pitchFamily="34" charset="0"/>
              </a:rPr>
              <a:t>complementary</a:t>
            </a:r>
            <a:r>
              <a:rPr lang="fi-FI" sz="1600" dirty="0">
                <a:cs typeface="Arial" panose="020B0604020202020204" pitchFamily="34" charset="0"/>
              </a:rPr>
              <a:t> UKAEA </a:t>
            </a:r>
            <a:r>
              <a:rPr lang="fi-FI" sz="1600" dirty="0" err="1">
                <a:cs typeface="Arial" panose="020B0604020202020204" pitchFamily="34" charset="0"/>
              </a:rPr>
              <a:t>activities</a:t>
            </a:r>
            <a:r>
              <a:rPr lang="fi-FI" sz="1600" dirty="0">
                <a:cs typeface="Arial" panose="020B0604020202020204" pitchFamily="34" charset="0"/>
              </a:rPr>
              <a:t> </a:t>
            </a:r>
            <a:r>
              <a:rPr lang="fi-FI" sz="1600" dirty="0" err="1">
                <a:cs typeface="Arial" panose="020B0604020202020204" pitchFamily="34" charset="0"/>
              </a:rPr>
              <a:t>require</a:t>
            </a:r>
            <a:r>
              <a:rPr lang="fi-FI" sz="1600" dirty="0">
                <a:cs typeface="Arial" panose="020B0604020202020204" pitchFamily="34" charset="0"/>
              </a:rPr>
              <a:t> </a:t>
            </a:r>
            <a:r>
              <a:rPr lang="fi-FI" sz="1600" dirty="0" err="1">
                <a:cs typeface="Arial" panose="020B0604020202020204" pitchFamily="34" charset="0"/>
              </a:rPr>
              <a:t>thinking</a:t>
            </a:r>
            <a:r>
              <a:rPr lang="fi-FI" sz="1600" dirty="0">
                <a:cs typeface="Arial" panose="020B0604020202020204" pitchFamily="34" charset="0"/>
              </a:rPr>
              <a:t> </a:t>
            </a:r>
            <a:r>
              <a:rPr lang="fi-FI" sz="1600" dirty="0" err="1">
                <a:cs typeface="Arial" panose="020B0604020202020204" pitchFamily="34" charset="0"/>
              </a:rPr>
              <a:t>time</a:t>
            </a:r>
            <a:r>
              <a:rPr lang="fi-FI" sz="1600" dirty="0">
                <a:cs typeface="Arial" panose="020B0604020202020204" pitchFamily="34" charset="0"/>
              </a:rPr>
              <a:t> to </a:t>
            </a:r>
            <a:r>
              <a:rPr lang="fi-FI" sz="1600" dirty="0" err="1">
                <a:cs typeface="Arial" panose="020B0604020202020204" pitchFamily="34" charset="0"/>
              </a:rPr>
              <a:t>make</a:t>
            </a:r>
            <a:r>
              <a:rPr lang="fi-FI" sz="1600" dirty="0">
                <a:cs typeface="Arial" panose="020B0604020202020204" pitchFamily="34" charset="0"/>
              </a:rPr>
              <a:t> </a:t>
            </a:r>
            <a:r>
              <a:rPr lang="fi-FI" sz="1600" dirty="0" err="1">
                <a:cs typeface="Arial" panose="020B0604020202020204" pitchFamily="34" charset="0"/>
              </a:rPr>
              <a:t>progress</a:t>
            </a:r>
            <a:r>
              <a:rPr lang="fi-FI" sz="1600" dirty="0">
                <a:cs typeface="Arial" panose="020B0604020202020204" pitchFamily="34" charset="0"/>
              </a:rPr>
              <a:t> </a:t>
            </a:r>
            <a:r>
              <a:rPr lang="fi-FI" sz="1600" dirty="0" err="1">
                <a:cs typeface="Arial" panose="020B0604020202020204" pitchFamily="34" charset="0"/>
              </a:rPr>
              <a:t>with</a:t>
            </a:r>
            <a:r>
              <a:rPr lang="fi-FI" sz="1600" dirty="0">
                <a:cs typeface="Arial" panose="020B0604020202020204" pitchFamily="34" charset="0"/>
              </a:rPr>
              <a:t> </a:t>
            </a:r>
            <a:r>
              <a:rPr lang="fi-FI" sz="1600" dirty="0" err="1">
                <a:cs typeface="Arial" panose="020B0604020202020204" pitchFamily="34" charset="0"/>
              </a:rPr>
              <a:t>assessing</a:t>
            </a:r>
            <a:r>
              <a:rPr lang="fi-FI" sz="1600" dirty="0">
                <a:cs typeface="Arial" panose="020B0604020202020204" pitchFamily="34" charset="0"/>
              </a:rPr>
              <a:t> </a:t>
            </a:r>
            <a:r>
              <a:rPr lang="en-US" sz="1600" dirty="0">
                <a:cs typeface="Arial" panose="020B0604020202020204" pitchFamily="34" charset="0"/>
              </a:rPr>
              <a:t>interfacial and bulk mechanical properties (strength and toughness) of reference B and W layers and how that converts to dust production</a:t>
            </a:r>
            <a:endParaRPr lang="fi-FI" sz="1600" dirty="0">
              <a:cs typeface="Arial" panose="020B0604020202020204" pitchFamily="34" charset="0"/>
            </a:endParaRPr>
          </a:p>
          <a:p>
            <a:pPr marL="285750" indent="-285750">
              <a:lnSpc>
                <a:spcPct val="113000"/>
              </a:lnSpc>
              <a:spcBef>
                <a:spcPts val="600"/>
              </a:spcBef>
              <a:buFont typeface="Wingdings" panose="05000000000000000000" pitchFamily="2" charset="2"/>
              <a:buChar char="§"/>
            </a:pPr>
            <a:r>
              <a:rPr lang="fi-FI" sz="1600" dirty="0" err="1">
                <a:cs typeface="Arial" panose="020B0604020202020204" pitchFamily="34" charset="0"/>
              </a:rPr>
              <a:t>Coordination</a:t>
            </a:r>
            <a:r>
              <a:rPr lang="fi-FI" sz="1600" dirty="0">
                <a:cs typeface="Arial" panose="020B0604020202020204" pitchFamily="34" charset="0"/>
              </a:rPr>
              <a:t> </a:t>
            </a:r>
            <a:r>
              <a:rPr lang="fi-FI" sz="1600" dirty="0" err="1">
                <a:cs typeface="Arial" panose="020B0604020202020204" pitchFamily="34" charset="0"/>
              </a:rPr>
              <a:t>meetings</a:t>
            </a:r>
            <a:r>
              <a:rPr lang="fi-FI" sz="1600" dirty="0">
                <a:cs typeface="Arial" panose="020B0604020202020204" pitchFamily="34" charset="0"/>
              </a:rPr>
              <a:t> </a:t>
            </a:r>
            <a:r>
              <a:rPr lang="fi-FI" sz="1600" dirty="0" err="1">
                <a:cs typeface="Arial" panose="020B0604020202020204" pitchFamily="34" charset="0"/>
              </a:rPr>
              <a:t>needed</a:t>
            </a:r>
            <a:r>
              <a:rPr lang="fi-FI" sz="1600" dirty="0">
                <a:cs typeface="Arial" panose="020B0604020202020204" pitchFamily="34" charset="0"/>
              </a:rPr>
              <a:t> to</a:t>
            </a:r>
          </a:p>
          <a:p>
            <a:pPr marL="742950" lvl="1" indent="-285750">
              <a:lnSpc>
                <a:spcPct val="113000"/>
              </a:lnSpc>
              <a:spcBef>
                <a:spcPts val="600"/>
              </a:spcBef>
              <a:buFont typeface="Wingdings" panose="05000000000000000000" pitchFamily="2" charset="2"/>
              <a:buChar char="ü"/>
            </a:pPr>
            <a:r>
              <a:rPr lang="fi-FI" sz="1600" b="1" dirty="0">
                <a:solidFill>
                  <a:srgbClr val="00B050"/>
                </a:solidFill>
                <a:cs typeface="Arial" panose="020B0604020202020204" pitchFamily="34" charset="0"/>
              </a:rPr>
              <a:t>Update </a:t>
            </a:r>
            <a:r>
              <a:rPr lang="fi-FI" sz="1600" b="1" dirty="0" err="1">
                <a:solidFill>
                  <a:srgbClr val="00B050"/>
                </a:solidFill>
                <a:cs typeface="Arial" panose="020B0604020202020204" pitchFamily="34" charset="0"/>
              </a:rPr>
              <a:t>the</a:t>
            </a:r>
            <a:r>
              <a:rPr lang="fi-FI" sz="1600" b="1" dirty="0">
                <a:solidFill>
                  <a:srgbClr val="00B050"/>
                </a:solidFill>
                <a:cs typeface="Arial" panose="020B0604020202020204" pitchFamily="34" charset="0"/>
              </a:rPr>
              <a:t> </a:t>
            </a:r>
            <a:r>
              <a:rPr lang="fi-FI" sz="1600" b="1" dirty="0" err="1">
                <a:solidFill>
                  <a:srgbClr val="00B050"/>
                </a:solidFill>
                <a:cs typeface="Arial" panose="020B0604020202020204" pitchFamily="34" charset="0"/>
              </a:rPr>
              <a:t>sample</a:t>
            </a:r>
            <a:r>
              <a:rPr lang="fi-FI" sz="1600" b="1" dirty="0">
                <a:solidFill>
                  <a:srgbClr val="00B050"/>
                </a:solidFill>
                <a:cs typeface="Arial" panose="020B0604020202020204" pitchFamily="34" charset="0"/>
              </a:rPr>
              <a:t> </a:t>
            </a:r>
            <a:r>
              <a:rPr lang="fi-FI" sz="1600" b="1" dirty="0" err="1">
                <a:solidFill>
                  <a:srgbClr val="00B050"/>
                </a:solidFill>
                <a:cs typeface="Arial" panose="020B0604020202020204" pitchFamily="34" charset="0"/>
              </a:rPr>
              <a:t>production</a:t>
            </a:r>
            <a:r>
              <a:rPr lang="fi-FI" sz="1600" b="1" dirty="0">
                <a:solidFill>
                  <a:srgbClr val="00B050"/>
                </a:solidFill>
                <a:cs typeface="Arial" panose="020B0604020202020204" pitchFamily="34" charset="0"/>
              </a:rPr>
              <a:t> and </a:t>
            </a:r>
            <a:r>
              <a:rPr lang="fi-FI" sz="1600" b="1" dirty="0" err="1">
                <a:solidFill>
                  <a:srgbClr val="00B050"/>
                </a:solidFill>
                <a:cs typeface="Arial" panose="020B0604020202020204" pitchFamily="34" charset="0"/>
              </a:rPr>
              <a:t>analysis</a:t>
            </a:r>
            <a:r>
              <a:rPr lang="fi-FI" sz="1600" b="1" dirty="0">
                <a:solidFill>
                  <a:srgbClr val="00B050"/>
                </a:solidFill>
                <a:cs typeface="Arial" panose="020B0604020202020204" pitchFamily="34" charset="0"/>
              </a:rPr>
              <a:t> </a:t>
            </a:r>
            <a:r>
              <a:rPr lang="fi-FI" sz="1600" b="1" dirty="0" err="1">
                <a:solidFill>
                  <a:srgbClr val="00B050"/>
                </a:solidFill>
                <a:cs typeface="Arial" panose="020B0604020202020204" pitchFamily="34" charset="0"/>
              </a:rPr>
              <a:t>programme</a:t>
            </a:r>
            <a:r>
              <a:rPr lang="fi-FI" sz="1600" b="1" dirty="0">
                <a:solidFill>
                  <a:srgbClr val="00B050"/>
                </a:solidFill>
                <a:cs typeface="Arial" panose="020B0604020202020204" pitchFamily="34" charset="0"/>
              </a:rPr>
              <a:t> </a:t>
            </a:r>
            <a:r>
              <a:rPr lang="fi-FI" sz="1600" dirty="0">
                <a:cs typeface="Arial" panose="020B0604020202020204" pitchFamily="34" charset="0"/>
              </a:rPr>
              <a:t>– </a:t>
            </a:r>
            <a:r>
              <a:rPr lang="fi-FI" sz="1600" dirty="0" err="1">
                <a:cs typeface="Arial" panose="020B0604020202020204" pitchFamily="34" charset="0"/>
              </a:rPr>
              <a:t>target</a:t>
            </a:r>
            <a:r>
              <a:rPr lang="fi-FI" sz="1600" dirty="0">
                <a:cs typeface="Arial" panose="020B0604020202020204" pitchFamily="34" charset="0"/>
              </a:rPr>
              <a:t> is to </a:t>
            </a:r>
            <a:r>
              <a:rPr lang="fi-FI" sz="1600" dirty="0" err="1">
                <a:cs typeface="Arial" panose="020B0604020202020204" pitchFamily="34" charset="0"/>
              </a:rPr>
              <a:t>produce</a:t>
            </a:r>
            <a:r>
              <a:rPr lang="fi-FI" sz="1600" dirty="0">
                <a:cs typeface="Arial" panose="020B0604020202020204" pitchFamily="34" charset="0"/>
              </a:rPr>
              <a:t> </a:t>
            </a:r>
            <a:r>
              <a:rPr lang="fi-FI" sz="1600" dirty="0" err="1">
                <a:cs typeface="Arial" panose="020B0604020202020204" pitchFamily="34" charset="0"/>
              </a:rPr>
              <a:t>most</a:t>
            </a:r>
            <a:r>
              <a:rPr lang="fi-FI" sz="1600" dirty="0">
                <a:cs typeface="Arial" panose="020B0604020202020204" pitchFamily="34" charset="0"/>
              </a:rPr>
              <a:t> of </a:t>
            </a:r>
            <a:r>
              <a:rPr lang="fi-FI" sz="1600" dirty="0" err="1">
                <a:cs typeface="Arial" panose="020B0604020202020204" pitchFamily="34" charset="0"/>
              </a:rPr>
              <a:t>the</a:t>
            </a:r>
            <a:r>
              <a:rPr lang="fi-FI" sz="1600" dirty="0">
                <a:cs typeface="Arial" panose="020B0604020202020204" pitchFamily="34" charset="0"/>
              </a:rPr>
              <a:t> </a:t>
            </a:r>
            <a:r>
              <a:rPr lang="fi-FI" sz="1600" dirty="0" err="1">
                <a:cs typeface="Arial" panose="020B0604020202020204" pitchFamily="34" charset="0"/>
              </a:rPr>
              <a:t>samples</a:t>
            </a:r>
            <a:r>
              <a:rPr lang="fi-FI" sz="1600" dirty="0">
                <a:cs typeface="Arial" panose="020B0604020202020204" pitchFamily="34" charset="0"/>
              </a:rPr>
              <a:t> in 2025 </a:t>
            </a:r>
            <a:r>
              <a:rPr lang="fi-FI" sz="1600" dirty="0" err="1">
                <a:cs typeface="Arial" panose="020B0604020202020204" pitchFamily="34" charset="0"/>
              </a:rPr>
              <a:t>while</a:t>
            </a:r>
            <a:r>
              <a:rPr lang="fi-FI" sz="1600" dirty="0">
                <a:cs typeface="Arial" panose="020B0604020202020204" pitchFamily="34" charset="0"/>
              </a:rPr>
              <a:t> </a:t>
            </a:r>
            <a:r>
              <a:rPr lang="fi-FI" sz="1600" dirty="0" err="1">
                <a:cs typeface="Arial" panose="020B0604020202020204" pitchFamily="34" charset="0"/>
              </a:rPr>
              <a:t>analyses</a:t>
            </a:r>
            <a:r>
              <a:rPr lang="fi-FI" sz="1600" dirty="0">
                <a:cs typeface="Arial" panose="020B0604020202020204" pitchFamily="34" charset="0"/>
              </a:rPr>
              <a:t> and </a:t>
            </a:r>
            <a:r>
              <a:rPr lang="fi-FI" sz="1600" dirty="0" err="1">
                <a:cs typeface="Arial" panose="020B0604020202020204" pitchFamily="34" charset="0"/>
              </a:rPr>
              <a:t>experiments</a:t>
            </a:r>
            <a:r>
              <a:rPr lang="fi-FI" sz="1600" dirty="0">
                <a:cs typeface="Arial" panose="020B0604020202020204" pitchFamily="34" charset="0"/>
              </a:rPr>
              <a:t> </a:t>
            </a:r>
            <a:r>
              <a:rPr lang="fi-FI" sz="1600" dirty="0" err="1">
                <a:cs typeface="Arial" panose="020B0604020202020204" pitchFamily="34" charset="0"/>
              </a:rPr>
              <a:t>can</a:t>
            </a:r>
            <a:r>
              <a:rPr lang="fi-FI" sz="1600" dirty="0">
                <a:cs typeface="Arial" panose="020B0604020202020204" pitchFamily="34" charset="0"/>
              </a:rPr>
              <a:t> </a:t>
            </a:r>
            <a:r>
              <a:rPr lang="fi-FI" sz="1600" dirty="0" err="1">
                <a:cs typeface="Arial" panose="020B0604020202020204" pitchFamily="34" charset="0"/>
              </a:rPr>
              <a:t>extend</a:t>
            </a:r>
            <a:r>
              <a:rPr lang="fi-FI" sz="1600" dirty="0">
                <a:cs typeface="Arial" panose="020B0604020202020204" pitchFamily="34" charset="0"/>
              </a:rPr>
              <a:t> into 2026-2027 (SP B.1, SP B.4)</a:t>
            </a:r>
          </a:p>
          <a:p>
            <a:pPr marL="742950" lvl="1" indent="-285750">
              <a:lnSpc>
                <a:spcPct val="113000"/>
              </a:lnSpc>
              <a:spcBef>
                <a:spcPts val="600"/>
              </a:spcBef>
              <a:buFont typeface="Wingdings" panose="05000000000000000000" pitchFamily="2" charset="2"/>
              <a:buChar char="ü"/>
            </a:pPr>
            <a:r>
              <a:rPr lang="fi-FI" sz="1600" dirty="0" err="1">
                <a:cs typeface="Arial" panose="020B0604020202020204" pitchFamily="34" charset="0"/>
              </a:rPr>
              <a:t>Discuss</a:t>
            </a:r>
            <a:r>
              <a:rPr lang="fi-FI" sz="1600" dirty="0">
                <a:cs typeface="Arial" panose="020B0604020202020204" pitchFamily="34" charset="0"/>
              </a:rPr>
              <a:t> </a:t>
            </a:r>
            <a:r>
              <a:rPr lang="fi-FI" sz="1600" b="1" dirty="0" err="1">
                <a:solidFill>
                  <a:srgbClr val="00B050"/>
                </a:solidFill>
                <a:cs typeface="Arial" panose="020B0604020202020204" pitchFamily="34" charset="0"/>
              </a:rPr>
              <a:t>follow-up</a:t>
            </a:r>
            <a:r>
              <a:rPr lang="fi-FI" sz="1600" b="1" dirty="0">
                <a:solidFill>
                  <a:srgbClr val="00B050"/>
                </a:solidFill>
                <a:cs typeface="Arial" panose="020B0604020202020204" pitchFamily="34" charset="0"/>
              </a:rPr>
              <a:t> </a:t>
            </a:r>
            <a:r>
              <a:rPr lang="fi-FI" sz="1600" b="1" dirty="0" err="1">
                <a:solidFill>
                  <a:srgbClr val="00B050"/>
                </a:solidFill>
                <a:cs typeface="Arial" panose="020B0604020202020204" pitchFamily="34" charset="0"/>
              </a:rPr>
              <a:t>analyses</a:t>
            </a:r>
            <a:r>
              <a:rPr lang="fi-FI" sz="1600" b="1" dirty="0">
                <a:solidFill>
                  <a:srgbClr val="00B050"/>
                </a:solidFill>
                <a:cs typeface="Arial" panose="020B0604020202020204" pitchFamily="34" charset="0"/>
              </a:rPr>
              <a:t> for </a:t>
            </a:r>
            <a:r>
              <a:rPr lang="fi-FI" sz="1600" b="1" dirty="0" err="1">
                <a:solidFill>
                  <a:srgbClr val="00B050"/>
                </a:solidFill>
                <a:cs typeface="Arial" panose="020B0604020202020204" pitchFamily="34" charset="0"/>
              </a:rPr>
              <a:t>samples</a:t>
            </a:r>
            <a:r>
              <a:rPr lang="fi-FI" sz="1600" b="1" dirty="0">
                <a:solidFill>
                  <a:srgbClr val="00B050"/>
                </a:solidFill>
                <a:cs typeface="Arial" panose="020B0604020202020204" pitchFamily="34" charset="0"/>
              </a:rPr>
              <a:t> </a:t>
            </a:r>
            <a:r>
              <a:rPr lang="fi-FI" sz="1600" b="1" dirty="0" err="1">
                <a:solidFill>
                  <a:srgbClr val="00B050"/>
                </a:solidFill>
                <a:cs typeface="Arial" panose="020B0604020202020204" pitchFamily="34" charset="0"/>
              </a:rPr>
              <a:t>originating</a:t>
            </a:r>
            <a:r>
              <a:rPr lang="fi-FI" sz="1600" b="1" dirty="0">
                <a:solidFill>
                  <a:srgbClr val="00B050"/>
                </a:solidFill>
                <a:cs typeface="Arial" panose="020B0604020202020204" pitchFamily="34" charset="0"/>
              </a:rPr>
              <a:t> </a:t>
            </a:r>
            <a:r>
              <a:rPr lang="fi-FI" sz="1600" b="1" dirty="0" err="1">
                <a:solidFill>
                  <a:srgbClr val="00B050"/>
                </a:solidFill>
                <a:cs typeface="Arial" panose="020B0604020202020204" pitchFamily="34" charset="0"/>
              </a:rPr>
              <a:t>from</a:t>
            </a:r>
            <a:r>
              <a:rPr lang="fi-FI" sz="1600" b="1" dirty="0">
                <a:solidFill>
                  <a:srgbClr val="00B050"/>
                </a:solidFill>
                <a:cs typeface="Arial" panose="020B0604020202020204" pitchFamily="34" charset="0"/>
              </a:rPr>
              <a:t> SP B.1 and SP B.2 </a:t>
            </a:r>
            <a:r>
              <a:rPr lang="fi-FI" sz="1600" b="1" dirty="0" err="1">
                <a:solidFill>
                  <a:srgbClr val="00B050"/>
                </a:solidFill>
                <a:cs typeface="Arial" panose="020B0604020202020204" pitchFamily="34" charset="0"/>
              </a:rPr>
              <a:t>experiments</a:t>
            </a:r>
            <a:r>
              <a:rPr lang="fi-FI" sz="1600" b="1" dirty="0">
                <a:solidFill>
                  <a:srgbClr val="00B050"/>
                </a:solidFill>
                <a:cs typeface="Arial" panose="020B0604020202020204" pitchFamily="34" charset="0"/>
              </a:rPr>
              <a:t> </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which</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other</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techniques</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are</a:t>
            </a:r>
            <a:r>
              <a:rPr lang="fi-FI" sz="1600" dirty="0">
                <a:cs typeface="Arial" panose="020B0604020202020204" pitchFamily="34" charset="0"/>
                <a:sym typeface="Wingdings" panose="05000000000000000000" pitchFamily="2" charset="2"/>
              </a:rPr>
              <a:t> to </a:t>
            </a:r>
            <a:r>
              <a:rPr lang="fi-FI" sz="1600" dirty="0" err="1">
                <a:cs typeface="Arial" panose="020B0604020202020204" pitchFamily="34" charset="0"/>
                <a:sym typeface="Wingdings" panose="05000000000000000000" pitchFamily="2" charset="2"/>
              </a:rPr>
              <a:t>be</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used</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beyond</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the</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standard</a:t>
            </a:r>
            <a:r>
              <a:rPr lang="fi-FI" sz="1600" dirty="0">
                <a:cs typeface="Arial" panose="020B0604020202020204" pitchFamily="34" charset="0"/>
                <a:sym typeface="Wingdings" panose="05000000000000000000" pitchFamily="2" charset="2"/>
              </a:rPr>
              <a:t> </a:t>
            </a:r>
            <a:r>
              <a:rPr lang="fi-FI" sz="1600" dirty="0" err="1">
                <a:cs typeface="Arial" panose="020B0604020202020204" pitchFamily="34" charset="0"/>
                <a:sym typeface="Wingdings" panose="05000000000000000000" pitchFamily="2" charset="2"/>
              </a:rPr>
              <a:t>ones</a:t>
            </a:r>
            <a:r>
              <a:rPr lang="fi-FI" sz="1600" dirty="0">
                <a:cs typeface="Arial" panose="020B0604020202020204" pitchFamily="34" charset="0"/>
                <a:sym typeface="Wingdings" panose="05000000000000000000" pitchFamily="2" charset="2"/>
              </a:rPr>
              <a:t> (IBA, </a:t>
            </a:r>
            <a:r>
              <a:rPr lang="fi-FI" sz="1600" dirty="0" err="1">
                <a:cs typeface="Arial" panose="020B0604020202020204" pitchFamily="34" charset="0"/>
                <a:sym typeface="Wingdings" panose="05000000000000000000" pitchFamily="2" charset="2"/>
              </a:rPr>
              <a:t>microscopy</a:t>
            </a:r>
            <a:r>
              <a:rPr lang="fi-FI" sz="1600" dirty="0">
                <a:cs typeface="Arial" panose="020B0604020202020204" pitchFamily="34" charset="0"/>
                <a:sym typeface="Wingdings" panose="05000000000000000000" pitchFamily="2" charset="2"/>
              </a:rPr>
              <a:t>)?</a:t>
            </a:r>
            <a:endParaRPr lang="fi-FI" sz="1600" dirty="0">
              <a:cs typeface="Arial" panose="020B0604020202020204" pitchFamily="34" charset="0"/>
            </a:endParaRPr>
          </a:p>
        </p:txBody>
      </p:sp>
    </p:spTree>
    <p:extLst>
      <p:ext uri="{BB962C8B-B14F-4D97-AF65-F5344CB8AC3E}">
        <p14:creationId xmlns:p14="http://schemas.microsoft.com/office/powerpoint/2010/main" val="2011734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C947A48-A2D2-8699-DD75-576777EB080A}"/>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5A180312-E95E-0CF2-E61F-4C27BC1DB468}"/>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34</a:t>
            </a:fld>
            <a:endParaRPr lang="en-GB">
              <a:solidFill>
                <a:prstClr val="white"/>
              </a:solidFill>
            </a:endParaRPr>
          </a:p>
        </p:txBody>
      </p:sp>
      <p:sp>
        <p:nvSpPr>
          <p:cNvPr id="7" name="TextBox 6">
            <a:extLst>
              <a:ext uri="{FF2B5EF4-FFF2-40B4-BE49-F238E27FC236}">
                <a16:creationId xmlns:a16="http://schemas.microsoft.com/office/drawing/2014/main" id="{828A399A-2714-5591-4673-51DAA1429A07}"/>
              </a:ext>
            </a:extLst>
          </p:cNvPr>
          <p:cNvSpPr txBox="1"/>
          <p:nvPr/>
        </p:nvSpPr>
        <p:spPr bwMode="auto">
          <a:xfrm>
            <a:off x="825624" y="2661920"/>
            <a:ext cx="2295821" cy="523220"/>
          </a:xfrm>
          <a:prstGeom prst="rect">
            <a:avLst/>
          </a:prstGeom>
          <a:noFill/>
        </p:spPr>
        <p:txBody>
          <a:bodyPr wrap="none" rtlCol="0">
            <a:spAutoFit/>
          </a:bodyPr>
          <a:lstStyle/>
          <a:p>
            <a:r>
              <a:rPr lang="fi-FI" sz="2800" b="1" dirty="0">
                <a:solidFill>
                  <a:srgbClr val="0070C0"/>
                </a:solidFill>
              </a:rPr>
              <a:t>Extra </a:t>
            </a:r>
            <a:r>
              <a:rPr lang="fi-FI" sz="2800" b="1" dirty="0" err="1">
                <a:solidFill>
                  <a:srgbClr val="0070C0"/>
                </a:solidFill>
              </a:rPr>
              <a:t>material</a:t>
            </a:r>
            <a:endParaRPr lang="fi-FI" sz="2800" b="1" dirty="0">
              <a:solidFill>
                <a:srgbClr val="0070C0"/>
              </a:solidFill>
            </a:endParaRPr>
          </a:p>
        </p:txBody>
      </p:sp>
    </p:spTree>
    <p:extLst>
      <p:ext uri="{BB962C8B-B14F-4D97-AF65-F5344CB8AC3E}">
        <p14:creationId xmlns:p14="http://schemas.microsoft.com/office/powerpoint/2010/main" val="294773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E8268ED-1B65-5ADF-33C4-05B89C8C0097}"/>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10C2C763-A7F1-7561-063B-6462DD0C2FA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35</a:t>
            </a:fld>
            <a:endParaRPr lang="en-GB">
              <a:solidFill>
                <a:prstClr val="white"/>
              </a:solidFill>
            </a:endParaRPr>
          </a:p>
        </p:txBody>
      </p:sp>
      <p:sp>
        <p:nvSpPr>
          <p:cNvPr id="5" name="Titre 1">
            <a:extLst>
              <a:ext uri="{FF2B5EF4-FFF2-40B4-BE49-F238E27FC236}">
                <a16:creationId xmlns:a16="http://schemas.microsoft.com/office/drawing/2014/main" id="{3A2D0D89-6004-15C5-999D-33D78387940A}"/>
              </a:ext>
            </a:extLst>
          </p:cNvPr>
          <p:cNvSpPr>
            <a:spLocks noGrp="1"/>
          </p:cNvSpPr>
          <p:nvPr>
            <p:ph type="title"/>
          </p:nvPr>
        </p:nvSpPr>
        <p:spPr>
          <a:xfrm>
            <a:off x="983432" y="192515"/>
            <a:ext cx="9857288" cy="457200"/>
          </a:xfrm>
        </p:spPr>
        <p:txBody>
          <a:bodyPr/>
          <a:lstStyle/>
          <a:p>
            <a:r>
              <a:rPr lang="fr-FR" dirty="0"/>
              <a:t>High-</a:t>
            </a:r>
            <a:r>
              <a:rPr lang="fr-FR" dirty="0" err="1"/>
              <a:t>level</a:t>
            </a:r>
            <a:r>
              <a:rPr lang="fr-FR" dirty="0"/>
              <a:t> objectives and </a:t>
            </a:r>
            <a:r>
              <a:rPr lang="fr-FR" dirty="0" err="1"/>
              <a:t>milestones</a:t>
            </a:r>
            <a:r>
              <a:rPr lang="fr-FR" dirty="0"/>
              <a:t> for SP B in 2025</a:t>
            </a:r>
          </a:p>
        </p:txBody>
      </p:sp>
      <p:graphicFrame>
        <p:nvGraphicFramePr>
          <p:cNvPr id="6" name="Tabelle 7">
            <a:extLst>
              <a:ext uri="{FF2B5EF4-FFF2-40B4-BE49-F238E27FC236}">
                <a16:creationId xmlns:a16="http://schemas.microsoft.com/office/drawing/2014/main" id="{6446B9BB-1DF3-0F5A-045D-398703E8437B}"/>
              </a:ext>
            </a:extLst>
          </p:cNvPr>
          <p:cNvGraphicFramePr>
            <a:graphicFrameLocks noGrp="1"/>
          </p:cNvGraphicFramePr>
          <p:nvPr>
            <p:extLst>
              <p:ext uri="{D42A27DB-BD31-4B8C-83A1-F6EECF244321}">
                <p14:modId xmlns:p14="http://schemas.microsoft.com/office/powerpoint/2010/main" val="1383931470"/>
              </p:ext>
            </p:extLst>
          </p:nvPr>
        </p:nvGraphicFramePr>
        <p:xfrm>
          <a:off x="720080" y="2361475"/>
          <a:ext cx="10488462" cy="3754188"/>
        </p:xfrm>
        <a:graphic>
          <a:graphicData uri="http://schemas.openxmlformats.org/drawingml/2006/table">
            <a:tbl>
              <a:tblPr firstRow="1" firstCol="1" bandRow="1">
                <a:tableStyleId>{5C22544A-7EE6-4342-B048-85BDC9FD1C3A}</a:tableStyleId>
              </a:tblPr>
              <a:tblGrid>
                <a:gridCol w="905775">
                  <a:extLst>
                    <a:ext uri="{9D8B030D-6E8A-4147-A177-3AD203B41FA5}">
                      <a16:colId xmlns:a16="http://schemas.microsoft.com/office/drawing/2014/main" val="2839852955"/>
                    </a:ext>
                  </a:extLst>
                </a:gridCol>
                <a:gridCol w="8193145">
                  <a:extLst>
                    <a:ext uri="{9D8B030D-6E8A-4147-A177-3AD203B41FA5}">
                      <a16:colId xmlns:a16="http://schemas.microsoft.com/office/drawing/2014/main" val="2383909151"/>
                    </a:ext>
                  </a:extLst>
                </a:gridCol>
                <a:gridCol w="1389542">
                  <a:extLst>
                    <a:ext uri="{9D8B030D-6E8A-4147-A177-3AD203B41FA5}">
                      <a16:colId xmlns:a16="http://schemas.microsoft.com/office/drawing/2014/main" val="4219246605"/>
                    </a:ext>
                  </a:extLst>
                </a:gridCol>
              </a:tblGrid>
              <a:tr h="580444">
                <a:tc>
                  <a:txBody>
                    <a:bodyPr/>
                    <a:lstStyle/>
                    <a:p>
                      <a:pPr>
                        <a:lnSpc>
                          <a:spcPct val="107000"/>
                        </a:lnSpc>
                        <a:spcAft>
                          <a:spcPts val="300"/>
                        </a:spcAft>
                      </a:pPr>
                      <a:r>
                        <a:rPr lang="fi-FI"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SP</a:t>
                      </a:r>
                    </a:p>
                  </a:txBody>
                  <a:tcPr marL="68580" marR="68580" marT="0" marB="0"/>
                </a:tc>
                <a:tc>
                  <a:txBody>
                    <a:bodyPr/>
                    <a:lstStyle/>
                    <a:p>
                      <a:pPr>
                        <a:lnSpc>
                          <a:spcPct val="107000"/>
                        </a:lnSpc>
                        <a:spcAft>
                          <a:spcPts val="300"/>
                        </a:spcAft>
                      </a:pPr>
                      <a:r>
                        <a:rPr lang="fi-FI" sz="16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Milestone</a:t>
                      </a:r>
                      <a:r>
                        <a:rPr lang="fi-FI"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fi-FI" sz="16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description</a:t>
                      </a:r>
                      <a:endParaRPr lang="fi-FI"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fi-FI"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Target </a:t>
                      </a:r>
                      <a:r>
                        <a:rPr lang="fi-FI" sz="16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date</a:t>
                      </a:r>
                      <a:endParaRPr lang="fi-FI"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8127532"/>
                  </a:ext>
                </a:extLst>
              </a:tr>
              <a:tr h="580444">
                <a:tc>
                  <a:txBody>
                    <a:bodyPr/>
                    <a:lstStyle/>
                    <a:p>
                      <a:pPr>
                        <a:lnSpc>
                          <a:spcPct val="107000"/>
                        </a:lnSpc>
                        <a:spcAft>
                          <a:spcPts val="300"/>
                        </a:spcAft>
                      </a:pPr>
                      <a:r>
                        <a:rPr lang="en-GB" sz="1600" b="1" kern="100" dirty="0">
                          <a:solidFill>
                            <a:schemeClr val="bg1"/>
                          </a:solidFill>
                          <a:effectLst/>
                        </a:rPr>
                        <a:t>SP B</a:t>
                      </a:r>
                      <a:endParaRPr lang="fi-FI"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b="0" kern="100" dirty="0">
                          <a:solidFill>
                            <a:schemeClr val="tx1"/>
                          </a:solidFill>
                          <a:effectLst/>
                        </a:rPr>
                        <a:t>Erosion rates of co-deposited/re-deposited W layers at reactor-relevant particle fluxes and fluences determined. (ITER+DEMO)</a:t>
                      </a:r>
                      <a:endParaRPr lang="fi-FI" sz="16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b="0" kern="100" dirty="0">
                          <a:solidFill>
                            <a:schemeClr val="tx1"/>
                          </a:solidFill>
                          <a:effectLst/>
                        </a:rPr>
                        <a:t>31.12.2025  </a:t>
                      </a:r>
                      <a:endParaRPr lang="fi-FI" sz="16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4286932"/>
                  </a:ext>
                </a:extLst>
              </a:tr>
              <a:tr h="518660">
                <a:tc>
                  <a:txBody>
                    <a:bodyPr/>
                    <a:lstStyle/>
                    <a:p>
                      <a:pPr>
                        <a:lnSpc>
                          <a:spcPct val="107000"/>
                        </a:lnSpc>
                        <a:spcAft>
                          <a:spcPts val="300"/>
                        </a:spcAft>
                      </a:pPr>
                      <a:r>
                        <a:rPr lang="en-GB" sz="1600" b="1" kern="100" dirty="0">
                          <a:solidFill>
                            <a:schemeClr val="bg1"/>
                          </a:solidFill>
                          <a:effectLst/>
                        </a:rPr>
                        <a:t>SP B</a:t>
                      </a:r>
                      <a:endParaRPr lang="fi-FI"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rPr>
                        <a:t>Material migration pathways elucidated for W and B in toroidal devices (AUG, WEST, W7-X) during and after </a:t>
                      </a:r>
                      <a:r>
                        <a:rPr lang="en-GB" sz="1600" kern="100" dirty="0" err="1">
                          <a:solidFill>
                            <a:schemeClr val="tx1"/>
                          </a:solidFill>
                          <a:effectLst/>
                        </a:rPr>
                        <a:t>boronizations</a:t>
                      </a:r>
                      <a:r>
                        <a:rPr lang="en-GB" sz="1600" kern="100" dirty="0">
                          <a:solidFill>
                            <a:schemeClr val="tx1"/>
                          </a:solidFill>
                          <a:effectLst/>
                        </a:rPr>
                        <a:t>. (ITER) </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a:solidFill>
                            <a:schemeClr val="tx1"/>
                          </a:solidFill>
                          <a:effectLst/>
                        </a:rPr>
                        <a:t>31.12.2025 </a:t>
                      </a:r>
                      <a:endParaRPr lang="fi-FI" sz="16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7136608"/>
                  </a:ext>
                </a:extLst>
              </a:tr>
              <a:tr h="518660">
                <a:tc>
                  <a:txBody>
                    <a:bodyPr/>
                    <a:lstStyle/>
                    <a:p>
                      <a:pPr>
                        <a:lnSpc>
                          <a:spcPct val="107000"/>
                        </a:lnSpc>
                        <a:spcAft>
                          <a:spcPts val="300"/>
                        </a:spcAft>
                      </a:pPr>
                      <a:r>
                        <a:rPr lang="en-GB" sz="1600" b="1" kern="100" dirty="0">
                          <a:solidFill>
                            <a:schemeClr val="bg1"/>
                          </a:solidFill>
                          <a:effectLst/>
                        </a:rPr>
                        <a:t>SP B</a:t>
                      </a:r>
                      <a:endParaRPr lang="fi-FI"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rPr>
                        <a:t>Erosion and deposition patterns on PFUs removed after Phase 1 and Phase 2 operations on WEST compared. (ITER)  </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rPr>
                        <a:t>31.12.2025 </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5538837"/>
                  </a:ext>
                </a:extLst>
              </a:tr>
              <a:tr h="518660">
                <a:tc>
                  <a:txBody>
                    <a:bodyPr/>
                    <a:lstStyle/>
                    <a:p>
                      <a:pPr>
                        <a:lnSpc>
                          <a:spcPct val="107000"/>
                        </a:lnSpc>
                        <a:spcAft>
                          <a:spcPts val="300"/>
                        </a:spcAft>
                      </a:pPr>
                      <a:r>
                        <a:rPr lang="en-GB" sz="1600" b="1" kern="100" dirty="0">
                          <a:solidFill>
                            <a:schemeClr val="bg1"/>
                          </a:solidFill>
                          <a:effectLst/>
                        </a:rPr>
                        <a:t>SP B</a:t>
                      </a:r>
                      <a:endParaRPr lang="fi-FI"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rPr>
                        <a:t>Co-deposited boron layers with varying oxygen contents and surface morphologies delivered and characterized. (ITER)</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rPr>
                        <a:t>31.12.2025</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9276014"/>
                  </a:ext>
                </a:extLst>
              </a:tr>
              <a:tr h="518660">
                <a:tc>
                  <a:txBody>
                    <a:bodyPr/>
                    <a:lstStyle/>
                    <a:p>
                      <a:pPr>
                        <a:lnSpc>
                          <a:spcPct val="107000"/>
                        </a:lnSpc>
                        <a:spcAft>
                          <a:spcPts val="300"/>
                        </a:spcAft>
                      </a:pPr>
                      <a:r>
                        <a:rPr lang="en-GB" sz="1600" b="1" kern="100" dirty="0">
                          <a:solidFill>
                            <a:schemeClr val="bg1"/>
                          </a:solidFill>
                          <a:effectLst/>
                        </a:rPr>
                        <a:t>SP B</a:t>
                      </a:r>
                      <a:endParaRPr lang="fi-FI"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rPr>
                        <a:t>W dust samples from toroidal fusion devices (AUG, WEST, W7-X) characterized and extrapolations made towards fusion reactors. (DEMO)</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rPr>
                        <a:t>31.12.2025</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0380371"/>
                  </a:ext>
                </a:extLst>
              </a:tr>
              <a:tr h="518660">
                <a:tc>
                  <a:txBody>
                    <a:bodyPr/>
                    <a:lstStyle/>
                    <a:p>
                      <a:pPr>
                        <a:lnSpc>
                          <a:spcPct val="107000"/>
                        </a:lnSpc>
                        <a:spcAft>
                          <a:spcPts val="300"/>
                        </a:spcAft>
                      </a:pPr>
                      <a:r>
                        <a:rPr lang="en-GB" sz="1600" b="1" kern="100" dirty="0">
                          <a:solidFill>
                            <a:schemeClr val="bg1"/>
                          </a:solidFill>
                          <a:effectLst/>
                        </a:rPr>
                        <a:t>SP B</a:t>
                      </a:r>
                      <a:endParaRPr lang="fi-FI"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rPr>
                        <a:t>B contamination determined on diagnostics mirrors after AUG and W7-X </a:t>
                      </a:r>
                      <a:r>
                        <a:rPr lang="en-GB" sz="1600" kern="100" dirty="0" err="1">
                          <a:solidFill>
                            <a:schemeClr val="tx1"/>
                          </a:solidFill>
                          <a:effectLst/>
                        </a:rPr>
                        <a:t>boronization</a:t>
                      </a:r>
                      <a:r>
                        <a:rPr lang="en-GB" sz="1600" kern="100" dirty="0">
                          <a:solidFill>
                            <a:schemeClr val="tx1"/>
                          </a:solidFill>
                          <a:effectLst/>
                        </a:rPr>
                        <a:t> experiments. (ITER)</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300"/>
                        </a:spcAft>
                      </a:pPr>
                      <a:r>
                        <a:rPr lang="en-GB" sz="1600" kern="100" dirty="0">
                          <a:solidFill>
                            <a:schemeClr val="tx1"/>
                          </a:solidFill>
                          <a:effectLst/>
                        </a:rPr>
                        <a:t>30.06.2025</a:t>
                      </a:r>
                      <a:endParaRPr lang="fi-FI" sz="16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1760744"/>
                  </a:ext>
                </a:extLst>
              </a:tr>
            </a:tbl>
          </a:graphicData>
        </a:graphic>
      </p:graphicFrame>
      <p:sp>
        <p:nvSpPr>
          <p:cNvPr id="7" name="TextBox 6">
            <a:extLst>
              <a:ext uri="{FF2B5EF4-FFF2-40B4-BE49-F238E27FC236}">
                <a16:creationId xmlns:a16="http://schemas.microsoft.com/office/drawing/2014/main" id="{C6901894-E720-42BE-E77C-341B1FD3694A}"/>
              </a:ext>
            </a:extLst>
          </p:cNvPr>
          <p:cNvSpPr txBox="1"/>
          <p:nvPr/>
        </p:nvSpPr>
        <p:spPr bwMode="auto">
          <a:xfrm>
            <a:off x="360040" y="951741"/>
            <a:ext cx="115692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Erosion and deposition patterns at the divertor and main-chamber structures of toroidal fusion devices following operations with and without </a:t>
            </a:r>
            <a:r>
              <a:rPr lang="en-US" dirty="0" err="1"/>
              <a:t>boronizations</a:t>
            </a:r>
            <a:endParaRPr lang="en-US" dirty="0"/>
          </a:p>
          <a:p>
            <a:pPr marL="285750" indent="-285750">
              <a:buFont typeface="Arial" panose="020B0604020202020204" pitchFamily="34" charset="0"/>
              <a:buChar char="•"/>
            </a:pPr>
            <a:r>
              <a:rPr lang="en-US" dirty="0"/>
              <a:t>Reporting the role of fluence and pulse length in the erosion-deposition balance in toroidal fusion devices under reactor-relevant operational conditions </a:t>
            </a:r>
            <a:endParaRPr lang="fi-FI" dirty="0"/>
          </a:p>
        </p:txBody>
      </p:sp>
    </p:spTree>
    <p:extLst>
      <p:ext uri="{BB962C8B-B14F-4D97-AF65-F5344CB8AC3E}">
        <p14:creationId xmlns:p14="http://schemas.microsoft.com/office/powerpoint/2010/main" val="399035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7D3AE8F-2E66-036C-7E01-E50FC593B8C9}"/>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F0B76298-5149-90B2-B2D9-F55816AAAB3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36</a:t>
            </a:fld>
            <a:endParaRPr lang="en-GB">
              <a:solidFill>
                <a:prstClr val="white"/>
              </a:solidFill>
            </a:endParaRPr>
          </a:p>
        </p:txBody>
      </p:sp>
      <p:sp>
        <p:nvSpPr>
          <p:cNvPr id="5" name="Titre 1">
            <a:extLst>
              <a:ext uri="{FF2B5EF4-FFF2-40B4-BE49-F238E27FC236}">
                <a16:creationId xmlns:a16="http://schemas.microsoft.com/office/drawing/2014/main" id="{49147D88-3D0F-9909-E84D-470CCFF6292A}"/>
              </a:ext>
            </a:extLst>
          </p:cNvPr>
          <p:cNvSpPr>
            <a:spLocks noGrp="1"/>
          </p:cNvSpPr>
          <p:nvPr>
            <p:ph type="title"/>
          </p:nvPr>
        </p:nvSpPr>
        <p:spPr>
          <a:xfrm>
            <a:off x="983432" y="192515"/>
            <a:ext cx="9857288" cy="457200"/>
          </a:xfrm>
        </p:spPr>
        <p:txBody>
          <a:bodyPr/>
          <a:lstStyle/>
          <a:p>
            <a:r>
              <a:rPr lang="fr-FR" dirty="0" err="1"/>
              <a:t>Priorities</a:t>
            </a:r>
            <a:r>
              <a:rPr lang="fr-FR" dirty="0"/>
              <a:t> for WEST analyses</a:t>
            </a:r>
          </a:p>
        </p:txBody>
      </p:sp>
      <p:sp>
        <p:nvSpPr>
          <p:cNvPr id="6" name="TextBox 5">
            <a:extLst>
              <a:ext uri="{FF2B5EF4-FFF2-40B4-BE49-F238E27FC236}">
                <a16:creationId xmlns:a16="http://schemas.microsoft.com/office/drawing/2014/main" id="{3D5344A0-71D8-5676-F491-87C0935E42BA}"/>
              </a:ext>
            </a:extLst>
          </p:cNvPr>
          <p:cNvSpPr txBox="1"/>
          <p:nvPr/>
        </p:nvSpPr>
        <p:spPr>
          <a:xfrm>
            <a:off x="267177" y="1052736"/>
            <a:ext cx="11609631" cy="4031873"/>
          </a:xfrm>
          <a:prstGeom prst="rect">
            <a:avLst/>
          </a:prstGeom>
          <a:noFill/>
        </p:spPr>
        <p:txBody>
          <a:bodyPr wrap="square" rtlCol="0">
            <a:spAutoFit/>
          </a:bodyPr>
          <a:lstStyle/>
          <a:p>
            <a:pPr marL="285750" indent="-285750">
              <a:buFont typeface="Arial" panose="020B0604020202020204" pitchFamily="34" charset="0"/>
              <a:buChar char="•"/>
            </a:pPr>
            <a:r>
              <a:rPr lang="fi-FI" sz="1600" b="1" dirty="0"/>
              <a:t>CEA:</a:t>
            </a:r>
          </a:p>
          <a:p>
            <a:pPr marL="742950" lvl="1" indent="-285750">
              <a:buFont typeface="Wingdings" panose="05000000000000000000" pitchFamily="2" charset="2"/>
              <a:buChar char="ü"/>
            </a:pPr>
            <a:r>
              <a:rPr lang="en-US" sz="1600" dirty="0"/>
              <a:t>WEST PFCs :</a:t>
            </a:r>
          </a:p>
          <a:p>
            <a:pPr marL="1200150" lvl="2" indent="-285750">
              <a:buFont typeface="Courier New" panose="02070309020205020404" pitchFamily="49" charset="0"/>
              <a:buChar char="o"/>
            </a:pPr>
            <a:r>
              <a:rPr lang="en-US" sz="1600" dirty="0"/>
              <a:t>Continue </a:t>
            </a:r>
            <a:r>
              <a:rPr lang="en-US" sz="1600" b="1" dirty="0">
                <a:solidFill>
                  <a:srgbClr val="0070C0"/>
                </a:solidFill>
              </a:rPr>
              <a:t>cutting ITER-like PFUs </a:t>
            </a:r>
            <a:r>
              <a:rPr lang="en-US" sz="1600" dirty="0"/>
              <a:t>from phase 2 and establish a characterization sequence </a:t>
            </a:r>
            <a:r>
              <a:rPr lang="en-US" sz="1600" b="1" dirty="0">
                <a:solidFill>
                  <a:srgbClr val="00B0F0"/>
                </a:solidFill>
                <a:sym typeface="Wingdings" panose="05000000000000000000" pitchFamily="2" charset="2"/>
              </a:rPr>
              <a:t> ongoing</a:t>
            </a:r>
            <a:endParaRPr lang="en-US" sz="1600" b="1" dirty="0">
              <a:solidFill>
                <a:srgbClr val="00B0F0"/>
              </a:solidFill>
            </a:endParaRPr>
          </a:p>
          <a:p>
            <a:pPr marL="1200150" lvl="2" indent="-285750">
              <a:buFont typeface="Courier New" panose="02070309020205020404" pitchFamily="49" charset="0"/>
              <a:buChar char="o"/>
            </a:pPr>
            <a:r>
              <a:rPr lang="en-US" sz="1600" dirty="0"/>
              <a:t>Continue investigating the </a:t>
            </a:r>
            <a:r>
              <a:rPr lang="en-US" sz="1600" b="1" dirty="0">
                <a:solidFill>
                  <a:srgbClr val="0070C0"/>
                </a:solidFill>
              </a:rPr>
              <a:t>formation of He bubbles </a:t>
            </a:r>
            <a:r>
              <a:rPr lang="en-US" sz="1600" dirty="0"/>
              <a:t>(SEM, FIB, TEM, EBSD at Aix Marseille Uni.) </a:t>
            </a:r>
            <a:r>
              <a:rPr lang="en-US" sz="1600" b="1" dirty="0">
                <a:solidFill>
                  <a:srgbClr val="FFC000"/>
                </a:solidFill>
                <a:sym typeface="Wingdings" panose="05000000000000000000" pitchFamily="2" charset="2"/>
              </a:rPr>
              <a:t> target PFMC</a:t>
            </a:r>
            <a:r>
              <a:rPr lang="en-US" sz="1600" dirty="0">
                <a:sym typeface="Wingdings" panose="05000000000000000000" pitchFamily="2" charset="2"/>
              </a:rPr>
              <a:t> </a:t>
            </a:r>
          </a:p>
          <a:p>
            <a:pPr marL="1200150" lvl="2" indent="-285750">
              <a:buFont typeface="Courier New" panose="02070309020205020404" pitchFamily="49" charset="0"/>
              <a:buChar char="o"/>
            </a:pPr>
            <a:r>
              <a:rPr lang="en-US" sz="1600" b="1" dirty="0">
                <a:solidFill>
                  <a:srgbClr val="0070C0"/>
                </a:solidFill>
                <a:sym typeface="Wingdings" panose="05000000000000000000" pitchFamily="2" charset="2"/>
              </a:rPr>
              <a:t>Collect all the data for overviews </a:t>
            </a:r>
            <a:r>
              <a:rPr lang="en-US" sz="1600" dirty="0">
                <a:sym typeface="Wingdings" panose="05000000000000000000" pitchFamily="2" charset="2"/>
              </a:rPr>
              <a:t>(PFMC, IAEA FEC) </a:t>
            </a:r>
            <a:r>
              <a:rPr lang="en-US" sz="1600" dirty="0"/>
              <a:t>on WEST </a:t>
            </a:r>
            <a:r>
              <a:rPr lang="en-US" sz="1600" i="1" dirty="0"/>
              <a:t>post mortem </a:t>
            </a:r>
            <a:r>
              <a:rPr lang="en-US" sz="1600" dirty="0"/>
              <a:t>analyses and material migration pathways           </a:t>
            </a:r>
            <a:r>
              <a:rPr lang="en-US" sz="1600" b="1" dirty="0">
                <a:solidFill>
                  <a:srgbClr val="FFC000"/>
                </a:solidFill>
                <a:sym typeface="Wingdings" panose="05000000000000000000" pitchFamily="2" charset="2"/>
              </a:rPr>
              <a:t> target PFMC and IAEA FEC</a:t>
            </a:r>
            <a:endParaRPr lang="en-US" sz="1600" b="1" dirty="0">
              <a:solidFill>
                <a:srgbClr val="FFC000"/>
              </a:solidFill>
            </a:endParaRPr>
          </a:p>
          <a:p>
            <a:pPr marL="742950" lvl="1" indent="-285750">
              <a:buFont typeface="Wingdings" panose="05000000000000000000" pitchFamily="2" charset="2"/>
              <a:buChar char="ü"/>
            </a:pPr>
            <a:r>
              <a:rPr lang="en-US" sz="1600" dirty="0"/>
              <a:t>Samples from </a:t>
            </a:r>
            <a:r>
              <a:rPr lang="en-US" sz="1600" dirty="0" err="1"/>
              <a:t>boronizations</a:t>
            </a:r>
            <a:r>
              <a:rPr lang="en-US" sz="1600" dirty="0"/>
              <a:t>:</a:t>
            </a:r>
          </a:p>
          <a:p>
            <a:pPr marL="1200150" lvl="2" indent="-285750">
              <a:buFont typeface="Courier New" panose="02070309020205020404" pitchFamily="49" charset="0"/>
              <a:buChar char="o"/>
            </a:pPr>
            <a:r>
              <a:rPr lang="en-US" sz="1600" b="1" dirty="0">
                <a:solidFill>
                  <a:srgbClr val="FF0000"/>
                </a:solidFill>
              </a:rPr>
              <a:t>Pre-characterization</a:t>
            </a:r>
            <a:r>
              <a:rPr lang="en-US" sz="1600" dirty="0"/>
              <a:t> and installation of samples on collecting probes </a:t>
            </a:r>
            <a:r>
              <a:rPr lang="en-US" sz="1600" b="1" dirty="0">
                <a:solidFill>
                  <a:srgbClr val="92D050"/>
                </a:solidFill>
                <a:sym typeface="Wingdings" panose="05000000000000000000" pitchFamily="2" charset="2"/>
              </a:rPr>
              <a:t> completed</a:t>
            </a:r>
            <a:endParaRPr lang="en-US" sz="1600" b="1" dirty="0">
              <a:solidFill>
                <a:srgbClr val="92D050"/>
              </a:solidFill>
            </a:endParaRPr>
          </a:p>
          <a:p>
            <a:pPr marL="1200150" lvl="2" indent="-285750">
              <a:buFont typeface="Courier New" panose="02070309020205020404" pitchFamily="49" charset="0"/>
              <a:buChar char="o"/>
            </a:pPr>
            <a:r>
              <a:rPr lang="en-US" sz="1600" dirty="0"/>
              <a:t>Exposing </a:t>
            </a:r>
            <a:r>
              <a:rPr lang="en-US" sz="1600" b="1" dirty="0">
                <a:solidFill>
                  <a:srgbClr val="FF0000"/>
                </a:solidFill>
              </a:rPr>
              <a:t>40-80 samples to WEST </a:t>
            </a:r>
            <a:r>
              <a:rPr lang="en-US" sz="1600" b="1" dirty="0" err="1">
                <a:solidFill>
                  <a:srgbClr val="FF0000"/>
                </a:solidFill>
              </a:rPr>
              <a:t>boronizations</a:t>
            </a:r>
            <a:r>
              <a:rPr lang="en-US" sz="1600" b="1" dirty="0">
                <a:solidFill>
                  <a:srgbClr val="FF0000"/>
                </a:solidFill>
              </a:rPr>
              <a:t> </a:t>
            </a:r>
            <a:r>
              <a:rPr lang="en-US" sz="1600" dirty="0"/>
              <a:t>(WPTE experiments) </a:t>
            </a:r>
            <a:r>
              <a:rPr lang="en-US" sz="1600" b="1" dirty="0">
                <a:solidFill>
                  <a:srgbClr val="00B0F0"/>
                </a:solidFill>
                <a:sym typeface="Wingdings" panose="05000000000000000000" pitchFamily="2" charset="2"/>
              </a:rPr>
              <a:t> ongoing</a:t>
            </a:r>
            <a:endParaRPr lang="en-US" sz="1600" dirty="0">
              <a:solidFill>
                <a:srgbClr val="00B0F0"/>
              </a:solidFill>
            </a:endParaRPr>
          </a:p>
          <a:p>
            <a:pPr marL="1200150" lvl="2" indent="-285750">
              <a:buFont typeface="Courier New" panose="02070309020205020404" pitchFamily="49" charset="0"/>
              <a:buChar char="o"/>
            </a:pPr>
            <a:r>
              <a:rPr lang="en-US" sz="1600" dirty="0"/>
              <a:t>Develop a </a:t>
            </a:r>
            <a:r>
              <a:rPr lang="en-US" sz="1600" b="1" dirty="0">
                <a:solidFill>
                  <a:srgbClr val="FF0000"/>
                </a:solidFill>
              </a:rPr>
              <a:t>protection procedure </a:t>
            </a:r>
            <a:r>
              <a:rPr lang="en-US" sz="1600" dirty="0"/>
              <a:t>for samples and establish a characterization sequence </a:t>
            </a:r>
            <a:r>
              <a:rPr lang="en-US" sz="1600" b="1" dirty="0">
                <a:solidFill>
                  <a:srgbClr val="FFC000"/>
                </a:solidFill>
                <a:sym typeface="Wingdings" panose="05000000000000000000" pitchFamily="2" charset="2"/>
              </a:rPr>
              <a:t> target spring 2025</a:t>
            </a:r>
            <a:endParaRPr lang="en-US" sz="1600" dirty="0"/>
          </a:p>
          <a:p>
            <a:pPr marL="285750" indent="-285750">
              <a:buFont typeface="Arial" panose="020B0604020202020204" pitchFamily="34" charset="0"/>
              <a:buChar char="•"/>
            </a:pPr>
            <a:r>
              <a:rPr lang="fi-FI" sz="1600" b="1" dirty="0"/>
              <a:t>MPG:</a:t>
            </a:r>
          </a:p>
          <a:p>
            <a:pPr marL="742950" lvl="1" indent="-285750">
              <a:buFont typeface="Wingdings" panose="05000000000000000000" pitchFamily="2" charset="2"/>
              <a:buChar char="ü"/>
            </a:pPr>
            <a:r>
              <a:rPr lang="en-US" sz="1600" b="1" dirty="0">
                <a:solidFill>
                  <a:srgbClr val="00B050"/>
                </a:solidFill>
              </a:rPr>
              <a:t>Finalize analyses and prepare talk/poster </a:t>
            </a:r>
            <a:r>
              <a:rPr lang="en-US" sz="1600" dirty="0"/>
              <a:t>for PFMC on IBA+SEM analyses on W-coated standard divertor tiles from different </a:t>
            </a:r>
            <a:r>
              <a:rPr lang="en-US" sz="1600" b="1" dirty="0">
                <a:solidFill>
                  <a:srgbClr val="00B050"/>
                </a:solidFill>
              </a:rPr>
              <a:t>positions </a:t>
            </a:r>
            <a:r>
              <a:rPr lang="en-US" sz="1600" b="1" dirty="0" err="1">
                <a:solidFill>
                  <a:srgbClr val="00B050"/>
                </a:solidFill>
              </a:rPr>
              <a:t>wrt</a:t>
            </a:r>
            <a:r>
              <a:rPr lang="en-US" sz="1600" b="1" dirty="0">
                <a:solidFill>
                  <a:srgbClr val="00B050"/>
                </a:solidFill>
              </a:rPr>
              <a:t>. to the magnetic ripple</a:t>
            </a:r>
            <a:endParaRPr lang="en-US" sz="1600" dirty="0"/>
          </a:p>
          <a:p>
            <a:pPr marL="742950" lvl="1" indent="-285750">
              <a:buFont typeface="Wingdings" panose="05000000000000000000" pitchFamily="2" charset="2"/>
              <a:buChar char="ü"/>
            </a:pPr>
            <a:r>
              <a:rPr lang="en-US" sz="1600" dirty="0" err="1"/>
              <a:t>Analyse</a:t>
            </a:r>
            <a:r>
              <a:rPr lang="en-US" sz="1600" dirty="0"/>
              <a:t> and evaluate the </a:t>
            </a:r>
            <a:r>
              <a:rPr lang="en-US" sz="1600" b="1" dirty="0">
                <a:solidFill>
                  <a:srgbClr val="00B050"/>
                </a:solidFill>
              </a:rPr>
              <a:t>sides of the skeletons of marker tiles </a:t>
            </a:r>
            <a:r>
              <a:rPr lang="en-US" sz="1600" dirty="0"/>
              <a:t>(retrieved after C3, C4 and C5) and standard tiles </a:t>
            </a:r>
            <a:r>
              <a:rPr lang="en-US" sz="1600" dirty="0">
                <a:sym typeface="Wingdings" panose="05000000000000000000" pitchFamily="2" charset="2"/>
              </a:rPr>
              <a:t> </a:t>
            </a:r>
            <a:r>
              <a:rPr lang="en-US" sz="1600" b="1" dirty="0">
                <a:solidFill>
                  <a:srgbClr val="00B050"/>
                </a:solidFill>
              </a:rPr>
              <a:t>deposition into poloidal gaps</a:t>
            </a:r>
            <a:r>
              <a:rPr lang="en-US" sz="1600" dirty="0"/>
              <a:t> (pending activity from 2024)</a:t>
            </a:r>
          </a:p>
          <a:p>
            <a:pPr marL="742950" lvl="1" indent="-285750">
              <a:buFont typeface="Wingdings" panose="05000000000000000000" pitchFamily="2" charset="2"/>
              <a:buChar char="ü"/>
            </a:pPr>
            <a:r>
              <a:rPr lang="en-US" sz="1600" dirty="0"/>
              <a:t>IBA+SEM analyses of ITER-like PFU segments</a:t>
            </a:r>
          </a:p>
        </p:txBody>
      </p:sp>
      <p:sp>
        <p:nvSpPr>
          <p:cNvPr id="7" name="TextBox 6">
            <a:extLst>
              <a:ext uri="{FF2B5EF4-FFF2-40B4-BE49-F238E27FC236}">
                <a16:creationId xmlns:a16="http://schemas.microsoft.com/office/drawing/2014/main" id="{47DFF1A5-95D2-3274-F502-629F84A3DD09}"/>
              </a:ext>
            </a:extLst>
          </p:cNvPr>
          <p:cNvSpPr txBox="1"/>
          <p:nvPr/>
        </p:nvSpPr>
        <p:spPr bwMode="auto">
          <a:xfrm>
            <a:off x="287742" y="5723609"/>
            <a:ext cx="11694469" cy="584775"/>
          </a:xfrm>
          <a:prstGeom prst="rect">
            <a:avLst/>
          </a:prstGeom>
          <a:solidFill>
            <a:schemeClr val="accent5">
              <a:lumMod val="60000"/>
              <a:lumOff val="40000"/>
            </a:schemeClr>
          </a:solidFill>
          <a:ln w="25400">
            <a:solidFill>
              <a:schemeClr val="accent1"/>
            </a:solidFill>
          </a:ln>
        </p:spPr>
        <p:txBody>
          <a:bodyPr wrap="square" rtlCol="0">
            <a:spAutoFit/>
          </a:bodyPr>
          <a:lstStyle/>
          <a:p>
            <a:r>
              <a:rPr lang="fi-FI" sz="1600" dirty="0" err="1"/>
              <a:t>Follow-up</a:t>
            </a:r>
            <a:r>
              <a:rPr lang="fi-FI" sz="1600" dirty="0"/>
              <a:t> </a:t>
            </a:r>
            <a:r>
              <a:rPr lang="fi-FI" sz="1600" dirty="0" err="1"/>
              <a:t>meetings</a:t>
            </a:r>
            <a:r>
              <a:rPr lang="fi-FI" sz="1600" dirty="0"/>
              <a:t> in </a:t>
            </a:r>
            <a:r>
              <a:rPr lang="fi-FI" sz="1600" dirty="0" err="1"/>
              <a:t>the</a:t>
            </a:r>
            <a:r>
              <a:rPr lang="fi-FI" sz="1600" dirty="0"/>
              <a:t> </a:t>
            </a:r>
            <a:r>
              <a:rPr lang="fi-FI" sz="1600" dirty="0" err="1"/>
              <a:t>near</a:t>
            </a:r>
            <a:r>
              <a:rPr lang="fi-FI" sz="1600" dirty="0"/>
              <a:t> </a:t>
            </a:r>
            <a:r>
              <a:rPr lang="fi-FI" sz="1600" dirty="0" err="1"/>
              <a:t>future</a:t>
            </a:r>
            <a:r>
              <a:rPr lang="fi-FI" sz="1600" dirty="0"/>
              <a:t>: </a:t>
            </a:r>
            <a:r>
              <a:rPr lang="fi-FI" sz="1600" dirty="0" err="1"/>
              <a:t>discussion</a:t>
            </a:r>
            <a:r>
              <a:rPr lang="fi-FI" sz="1600" dirty="0"/>
              <a:t> on </a:t>
            </a:r>
            <a:r>
              <a:rPr lang="fi-FI" sz="1600" dirty="0" err="1"/>
              <a:t>the</a:t>
            </a:r>
            <a:r>
              <a:rPr lang="fi-FI" sz="1600" dirty="0"/>
              <a:t> </a:t>
            </a:r>
            <a:r>
              <a:rPr lang="fi-FI" sz="1600" dirty="0" err="1"/>
              <a:t>elaborated</a:t>
            </a:r>
            <a:r>
              <a:rPr lang="fi-FI" sz="1600" dirty="0"/>
              <a:t> </a:t>
            </a:r>
            <a:r>
              <a:rPr lang="fi-FI" sz="1600" dirty="0" err="1"/>
              <a:t>plans</a:t>
            </a:r>
            <a:r>
              <a:rPr lang="fi-FI" sz="1600" dirty="0"/>
              <a:t> for </a:t>
            </a:r>
            <a:r>
              <a:rPr lang="fi-FI" sz="1600" dirty="0" err="1"/>
              <a:t>the</a:t>
            </a:r>
            <a:r>
              <a:rPr lang="fi-FI" sz="1600" dirty="0"/>
              <a:t> </a:t>
            </a:r>
            <a:r>
              <a:rPr lang="fi-FI" sz="1600" dirty="0" err="1"/>
              <a:t>analysis</a:t>
            </a:r>
            <a:r>
              <a:rPr lang="fi-FI" sz="1600" dirty="0"/>
              <a:t> of WEST </a:t>
            </a:r>
            <a:r>
              <a:rPr lang="fi-FI" sz="1600" dirty="0" err="1"/>
              <a:t>boronization</a:t>
            </a:r>
            <a:r>
              <a:rPr lang="fi-FI" sz="1600" dirty="0"/>
              <a:t> </a:t>
            </a:r>
            <a:r>
              <a:rPr lang="fi-FI" sz="1600" dirty="0" err="1"/>
              <a:t>samples</a:t>
            </a:r>
            <a:r>
              <a:rPr lang="fi-FI" sz="1600" dirty="0"/>
              <a:t> (</a:t>
            </a:r>
            <a:r>
              <a:rPr lang="fi-FI" sz="1600" dirty="0" err="1"/>
              <a:t>can</a:t>
            </a:r>
            <a:r>
              <a:rPr lang="fi-FI" sz="1600" dirty="0"/>
              <a:t> </a:t>
            </a:r>
            <a:r>
              <a:rPr lang="fi-FI" sz="1600" dirty="0" err="1"/>
              <a:t>be</a:t>
            </a:r>
            <a:r>
              <a:rPr lang="fi-FI" sz="1600" dirty="0"/>
              <a:t> </a:t>
            </a:r>
            <a:r>
              <a:rPr lang="fi-FI" sz="1600" dirty="0" err="1"/>
              <a:t>done</a:t>
            </a:r>
            <a:r>
              <a:rPr lang="fi-FI" sz="1600" dirty="0"/>
              <a:t> via </a:t>
            </a:r>
            <a:r>
              <a:rPr lang="fi-FI" sz="1600" dirty="0" err="1"/>
              <a:t>email</a:t>
            </a:r>
            <a:r>
              <a:rPr lang="fi-FI" sz="1600" dirty="0"/>
              <a:t> </a:t>
            </a:r>
            <a:r>
              <a:rPr lang="fi-FI" sz="1600" dirty="0" err="1"/>
              <a:t>unless</a:t>
            </a:r>
            <a:r>
              <a:rPr lang="fi-FI" sz="1600" dirty="0"/>
              <a:t> </a:t>
            </a:r>
            <a:r>
              <a:rPr lang="fi-FI" sz="1600" dirty="0" err="1"/>
              <a:t>severe</a:t>
            </a:r>
            <a:r>
              <a:rPr lang="fi-FI" sz="1600" dirty="0"/>
              <a:t> </a:t>
            </a:r>
            <a:r>
              <a:rPr lang="fi-FI" sz="1600" dirty="0" err="1"/>
              <a:t>issues</a:t>
            </a:r>
            <a:r>
              <a:rPr lang="fi-FI" sz="1600" dirty="0"/>
              <a:t> </a:t>
            </a:r>
            <a:r>
              <a:rPr lang="fi-FI" sz="1600" dirty="0" err="1"/>
              <a:t>encountered</a:t>
            </a:r>
            <a:r>
              <a:rPr lang="fi-FI" sz="1600" dirty="0"/>
              <a:t>) </a:t>
            </a:r>
          </a:p>
        </p:txBody>
      </p:sp>
    </p:spTree>
    <p:extLst>
      <p:ext uri="{BB962C8B-B14F-4D97-AF65-F5344CB8AC3E}">
        <p14:creationId xmlns:p14="http://schemas.microsoft.com/office/powerpoint/2010/main" val="848583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8D1BE22-F905-19D5-C87E-E2E3064D132F}"/>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62C348C8-B31C-98F7-3A14-A4F662582D5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37</a:t>
            </a:fld>
            <a:endParaRPr lang="en-GB">
              <a:solidFill>
                <a:prstClr val="white"/>
              </a:solidFill>
            </a:endParaRPr>
          </a:p>
        </p:txBody>
      </p:sp>
      <p:sp>
        <p:nvSpPr>
          <p:cNvPr id="5" name="Titre 1">
            <a:extLst>
              <a:ext uri="{FF2B5EF4-FFF2-40B4-BE49-F238E27FC236}">
                <a16:creationId xmlns:a16="http://schemas.microsoft.com/office/drawing/2014/main" id="{2244D349-69C0-7C6E-3111-20BA38EE8AE0}"/>
              </a:ext>
            </a:extLst>
          </p:cNvPr>
          <p:cNvSpPr>
            <a:spLocks noGrp="1"/>
          </p:cNvSpPr>
          <p:nvPr>
            <p:ph type="title"/>
          </p:nvPr>
        </p:nvSpPr>
        <p:spPr>
          <a:xfrm>
            <a:off x="983432" y="192515"/>
            <a:ext cx="9857288" cy="457200"/>
          </a:xfrm>
        </p:spPr>
        <p:txBody>
          <a:bodyPr/>
          <a:lstStyle/>
          <a:p>
            <a:r>
              <a:rPr lang="fr-FR" dirty="0" err="1"/>
              <a:t>Priorities</a:t>
            </a:r>
            <a:r>
              <a:rPr lang="fr-FR" dirty="0"/>
              <a:t> for AUG analyses</a:t>
            </a:r>
          </a:p>
        </p:txBody>
      </p:sp>
      <p:sp>
        <p:nvSpPr>
          <p:cNvPr id="6" name="TextBox 5">
            <a:extLst>
              <a:ext uri="{FF2B5EF4-FFF2-40B4-BE49-F238E27FC236}">
                <a16:creationId xmlns:a16="http://schemas.microsoft.com/office/drawing/2014/main" id="{197EE7C5-5C98-CCA7-A6A1-4ED7151BC566}"/>
              </a:ext>
            </a:extLst>
          </p:cNvPr>
          <p:cNvSpPr txBox="1"/>
          <p:nvPr/>
        </p:nvSpPr>
        <p:spPr>
          <a:xfrm>
            <a:off x="267177" y="1052736"/>
            <a:ext cx="11609631" cy="4278094"/>
          </a:xfrm>
          <a:prstGeom prst="rect">
            <a:avLst/>
          </a:prstGeom>
          <a:noFill/>
        </p:spPr>
        <p:txBody>
          <a:bodyPr wrap="square" rtlCol="0">
            <a:spAutoFit/>
          </a:bodyPr>
          <a:lstStyle/>
          <a:p>
            <a:pPr marL="285750" indent="-285750">
              <a:buFont typeface="Arial" panose="020B0604020202020204" pitchFamily="34" charset="0"/>
              <a:buChar char="•"/>
            </a:pPr>
            <a:r>
              <a:rPr lang="fi-FI" sz="1600" b="1" dirty="0"/>
              <a:t>MPG:</a:t>
            </a:r>
          </a:p>
          <a:p>
            <a:pPr marL="742950" lvl="1" indent="-285750">
              <a:buFont typeface="Wingdings" panose="05000000000000000000" pitchFamily="2" charset="2"/>
              <a:buChar char="ü"/>
            </a:pPr>
            <a:r>
              <a:rPr lang="en-US" sz="1600" b="1" dirty="0">
                <a:solidFill>
                  <a:srgbClr val="0070C0"/>
                </a:solidFill>
              </a:rPr>
              <a:t>IBA analyses of collector samples </a:t>
            </a:r>
            <a:r>
              <a:rPr lang="en-US" sz="1600" dirty="0"/>
              <a:t>to study </a:t>
            </a:r>
            <a:r>
              <a:rPr lang="en-US" sz="1600" dirty="0" err="1"/>
              <a:t>boronisation</a:t>
            </a:r>
            <a:r>
              <a:rPr lang="en-US" sz="1600" dirty="0"/>
              <a:t> efficiency</a:t>
            </a:r>
          </a:p>
          <a:p>
            <a:pPr marL="1200150" lvl="2" indent="-285750">
              <a:buFont typeface="Courier New" panose="02070309020205020404" pitchFamily="49" charset="0"/>
              <a:buChar char="o"/>
            </a:pPr>
            <a:r>
              <a:rPr lang="en-US" sz="1600" dirty="0"/>
              <a:t>exposure on DIM, (MEM), and LBO manipulators</a:t>
            </a:r>
          </a:p>
          <a:p>
            <a:pPr marL="742950" lvl="1" indent="-285750">
              <a:buFont typeface="Wingdings" panose="05000000000000000000" pitchFamily="2" charset="2"/>
              <a:buChar char="ü"/>
            </a:pPr>
            <a:r>
              <a:rPr lang="en-US" sz="1600" dirty="0"/>
              <a:t>Pre- and post </a:t>
            </a:r>
            <a:r>
              <a:rPr lang="en-US" sz="1600" dirty="0" err="1"/>
              <a:t>characterisation</a:t>
            </a:r>
            <a:r>
              <a:rPr lang="en-US" sz="1600" dirty="0"/>
              <a:t> of </a:t>
            </a:r>
            <a:r>
              <a:rPr lang="en-US" sz="1600" b="1" dirty="0">
                <a:solidFill>
                  <a:srgbClr val="0070C0"/>
                </a:solidFill>
              </a:rPr>
              <a:t>DIM insert samples of the melting and RE experiments </a:t>
            </a:r>
            <a:r>
              <a:rPr lang="en-US" sz="1600" dirty="0"/>
              <a:t>(under WPTE) </a:t>
            </a:r>
          </a:p>
          <a:p>
            <a:pPr marL="285750" indent="-285750">
              <a:buFont typeface="Arial" panose="020B0604020202020204" pitchFamily="34" charset="0"/>
              <a:buChar char="•"/>
            </a:pPr>
            <a:r>
              <a:rPr lang="fi-FI" sz="1600" b="1" dirty="0"/>
              <a:t>VTT:</a:t>
            </a:r>
          </a:p>
          <a:p>
            <a:pPr marL="742950" lvl="1" indent="-285750">
              <a:buFont typeface="Wingdings" panose="05000000000000000000" pitchFamily="2" charset="2"/>
              <a:buChar char="ü"/>
            </a:pPr>
            <a:r>
              <a:rPr lang="en-US" sz="1600" dirty="0"/>
              <a:t>Production and exposure of </a:t>
            </a:r>
            <a:r>
              <a:rPr lang="en-US" sz="1600" b="1" dirty="0">
                <a:solidFill>
                  <a:srgbClr val="FF0000"/>
                </a:solidFill>
              </a:rPr>
              <a:t>new marker samples for the Ne-seeded plasma experiment </a:t>
            </a:r>
            <a:r>
              <a:rPr lang="en-US" sz="1600" dirty="0"/>
              <a:t>(under WPTE, in 2025/2026)</a:t>
            </a:r>
          </a:p>
          <a:p>
            <a:pPr marL="1200150" lvl="2" indent="-285750">
              <a:buFont typeface="Courier New" panose="02070309020205020404" pitchFamily="49" charset="0"/>
              <a:buChar char="o"/>
            </a:pPr>
            <a:r>
              <a:rPr lang="en-US" sz="1600" dirty="0"/>
              <a:t>Additional set of samples to be used for modelling efforts under SP D </a:t>
            </a:r>
          </a:p>
          <a:p>
            <a:pPr marL="742950" lvl="1" indent="-285750">
              <a:buFont typeface="Wingdings" panose="05000000000000000000" pitchFamily="2" charset="2"/>
              <a:buChar char="ü"/>
            </a:pPr>
            <a:r>
              <a:rPr lang="en-US" sz="1600" dirty="0"/>
              <a:t>Testing the capabilities of the </a:t>
            </a:r>
            <a:r>
              <a:rPr lang="en-US" sz="1600" b="1" dirty="0">
                <a:solidFill>
                  <a:srgbClr val="FF0000"/>
                </a:solidFill>
              </a:rPr>
              <a:t>new TOF-SIMS system for the analysis of </a:t>
            </a:r>
            <a:r>
              <a:rPr lang="en-US" sz="1600" b="1" dirty="0" err="1">
                <a:solidFill>
                  <a:srgbClr val="FF0000"/>
                </a:solidFill>
              </a:rPr>
              <a:t>boronization</a:t>
            </a:r>
            <a:r>
              <a:rPr lang="en-US" sz="1600" b="1" dirty="0">
                <a:solidFill>
                  <a:srgbClr val="FF0000"/>
                </a:solidFill>
              </a:rPr>
              <a:t> samples </a:t>
            </a:r>
            <a:r>
              <a:rPr lang="en-US" sz="1600" dirty="0"/>
              <a:t>from AUG and WEST samples</a:t>
            </a:r>
          </a:p>
          <a:p>
            <a:pPr marL="1200150" lvl="2" indent="-285750">
              <a:buFont typeface="Courier New" panose="02070309020205020404" pitchFamily="49" charset="0"/>
              <a:buChar char="o"/>
            </a:pPr>
            <a:r>
              <a:rPr lang="en-US" sz="1600" dirty="0"/>
              <a:t>Commissioning of the device ongoing</a:t>
            </a:r>
          </a:p>
          <a:p>
            <a:pPr marL="285750" indent="-285750">
              <a:buFont typeface="Arial" panose="020B0604020202020204" pitchFamily="34" charset="0"/>
              <a:buChar char="•"/>
            </a:pPr>
            <a:r>
              <a:rPr lang="fi-FI" sz="1600" b="1" dirty="0"/>
              <a:t>FZJ:</a:t>
            </a:r>
          </a:p>
          <a:p>
            <a:pPr marL="742950" lvl="1" indent="-285750">
              <a:buFont typeface="Wingdings" panose="05000000000000000000" pitchFamily="2" charset="2"/>
              <a:buChar char="ü"/>
            </a:pPr>
            <a:r>
              <a:rPr lang="en-US" sz="1600" dirty="0"/>
              <a:t>Characterize </a:t>
            </a:r>
            <a:r>
              <a:rPr lang="en-US" sz="1600" b="1" dirty="0">
                <a:solidFill>
                  <a:srgbClr val="00B050"/>
                </a:solidFill>
              </a:rPr>
              <a:t>W samples with cross-section marking following exposure to Ne-seeded  plasmas </a:t>
            </a:r>
            <a:r>
              <a:rPr lang="en-US" sz="1600" dirty="0"/>
              <a:t>(under WPTE, in 2025/2026)</a:t>
            </a:r>
          </a:p>
          <a:p>
            <a:pPr marL="1200150" lvl="2" indent="-285750">
              <a:buFont typeface="Courier New" panose="02070309020205020404" pitchFamily="49" charset="0"/>
              <a:buChar char="o"/>
            </a:pPr>
            <a:r>
              <a:rPr lang="en-US" sz="1600" dirty="0"/>
              <a:t>SEM measurements, connected with a similar experiment under SP A: mixed plasma exposure in PSI-2</a:t>
            </a:r>
          </a:p>
          <a:p>
            <a:pPr marL="742950" lvl="1" indent="-285750">
              <a:buFont typeface="Wingdings" panose="05000000000000000000" pitchFamily="2" charset="2"/>
              <a:buChar char="ü"/>
            </a:pPr>
            <a:r>
              <a:rPr lang="en-US" sz="1600" dirty="0"/>
              <a:t>Investigate the </a:t>
            </a:r>
            <a:r>
              <a:rPr lang="en-US" sz="1600" b="1" dirty="0">
                <a:solidFill>
                  <a:srgbClr val="00B050"/>
                </a:solidFill>
              </a:rPr>
              <a:t>properties of B layers following </a:t>
            </a:r>
            <a:r>
              <a:rPr lang="en-US" sz="1600" b="1" dirty="0" err="1">
                <a:solidFill>
                  <a:srgbClr val="00B050"/>
                </a:solidFill>
              </a:rPr>
              <a:t>boronizations</a:t>
            </a:r>
            <a:endParaRPr lang="en-US" sz="1600" b="1" dirty="0">
              <a:solidFill>
                <a:srgbClr val="00B050"/>
              </a:solidFill>
            </a:endParaRPr>
          </a:p>
          <a:p>
            <a:pPr marL="1200150" lvl="2" indent="-285750">
              <a:buFont typeface="Courier New" panose="02070309020205020404" pitchFamily="49" charset="0"/>
              <a:buChar char="o"/>
            </a:pPr>
            <a:r>
              <a:rPr lang="en-US" sz="1600" dirty="0"/>
              <a:t>SEM measurements</a:t>
            </a:r>
          </a:p>
          <a:p>
            <a:pPr marL="285750" indent="-285750">
              <a:buFont typeface="Arial" panose="020B0604020202020204" pitchFamily="34" charset="0"/>
              <a:buChar char="•"/>
            </a:pPr>
            <a:r>
              <a:rPr lang="fi-FI" sz="1600" b="1" dirty="0"/>
              <a:t>RBI:</a:t>
            </a:r>
          </a:p>
          <a:p>
            <a:pPr marL="742950" lvl="1" indent="-285750">
              <a:buFont typeface="Wingdings" panose="05000000000000000000" pitchFamily="2" charset="2"/>
              <a:buChar char="ü"/>
            </a:pPr>
            <a:r>
              <a:rPr lang="en-US" sz="1600" dirty="0"/>
              <a:t>TOF-ERDA+PIXE analyses for selected AUG samples, incl. microbeam</a:t>
            </a:r>
          </a:p>
          <a:p>
            <a:pPr marL="1200150" lvl="2" indent="-285750">
              <a:buFont typeface="Courier New" panose="02070309020205020404" pitchFamily="49" charset="0"/>
              <a:buChar char="o"/>
            </a:pPr>
            <a:r>
              <a:rPr lang="en-US" sz="1600" b="1" dirty="0">
                <a:solidFill>
                  <a:srgbClr val="7030A0"/>
                </a:solidFill>
              </a:rPr>
              <a:t>Detailed contents of the task to be discussed</a:t>
            </a:r>
          </a:p>
        </p:txBody>
      </p:sp>
      <p:sp>
        <p:nvSpPr>
          <p:cNvPr id="7" name="TextBox 6">
            <a:extLst>
              <a:ext uri="{FF2B5EF4-FFF2-40B4-BE49-F238E27FC236}">
                <a16:creationId xmlns:a16="http://schemas.microsoft.com/office/drawing/2014/main" id="{27E2EC4D-33AA-50DA-FE7A-13A41D79C832}"/>
              </a:ext>
            </a:extLst>
          </p:cNvPr>
          <p:cNvSpPr txBox="1"/>
          <p:nvPr/>
        </p:nvSpPr>
        <p:spPr bwMode="auto">
          <a:xfrm>
            <a:off x="287742" y="5723609"/>
            <a:ext cx="11694469" cy="338554"/>
          </a:xfrm>
          <a:prstGeom prst="rect">
            <a:avLst/>
          </a:prstGeom>
          <a:solidFill>
            <a:schemeClr val="accent5">
              <a:lumMod val="60000"/>
              <a:lumOff val="40000"/>
            </a:schemeClr>
          </a:solidFill>
          <a:ln w="25400">
            <a:solidFill>
              <a:schemeClr val="accent1"/>
            </a:solidFill>
          </a:ln>
        </p:spPr>
        <p:txBody>
          <a:bodyPr wrap="square" rtlCol="0">
            <a:spAutoFit/>
          </a:bodyPr>
          <a:lstStyle/>
          <a:p>
            <a:r>
              <a:rPr lang="fi-FI" sz="1600" dirty="0" err="1"/>
              <a:t>Follow-up</a:t>
            </a:r>
            <a:r>
              <a:rPr lang="fi-FI" sz="1600" dirty="0"/>
              <a:t> </a:t>
            </a:r>
            <a:r>
              <a:rPr lang="fi-FI" sz="1600" dirty="0" err="1"/>
              <a:t>meetings</a:t>
            </a:r>
            <a:r>
              <a:rPr lang="fi-FI" sz="1600" dirty="0"/>
              <a:t> in </a:t>
            </a:r>
            <a:r>
              <a:rPr lang="fi-FI" sz="1600" dirty="0" err="1"/>
              <a:t>the</a:t>
            </a:r>
            <a:r>
              <a:rPr lang="fi-FI" sz="1600" dirty="0"/>
              <a:t> </a:t>
            </a:r>
            <a:r>
              <a:rPr lang="fi-FI" sz="1600" dirty="0" err="1"/>
              <a:t>near</a:t>
            </a:r>
            <a:r>
              <a:rPr lang="fi-FI" sz="1600" dirty="0"/>
              <a:t> </a:t>
            </a:r>
            <a:r>
              <a:rPr lang="fi-FI" sz="1600" dirty="0" err="1"/>
              <a:t>future</a:t>
            </a:r>
            <a:r>
              <a:rPr lang="fi-FI" sz="1600" dirty="0"/>
              <a:t>: </a:t>
            </a:r>
            <a:r>
              <a:rPr lang="fi-FI" sz="1600" dirty="0" err="1"/>
              <a:t>discussion</a:t>
            </a:r>
            <a:r>
              <a:rPr lang="fi-FI" sz="1600" dirty="0"/>
              <a:t> on </a:t>
            </a:r>
            <a:r>
              <a:rPr lang="fi-FI" sz="1600" dirty="0" err="1"/>
              <a:t>the</a:t>
            </a:r>
            <a:r>
              <a:rPr lang="fi-FI" sz="1600" dirty="0"/>
              <a:t> </a:t>
            </a:r>
            <a:r>
              <a:rPr lang="fi-FI" sz="1600" dirty="0" err="1"/>
              <a:t>analyses</a:t>
            </a:r>
            <a:r>
              <a:rPr lang="fi-FI" sz="1600" dirty="0"/>
              <a:t> </a:t>
            </a:r>
            <a:r>
              <a:rPr lang="fi-FI" sz="1600" dirty="0" err="1"/>
              <a:t>needs</a:t>
            </a:r>
            <a:r>
              <a:rPr lang="fi-FI" sz="1600" dirty="0"/>
              <a:t> for </a:t>
            </a:r>
            <a:r>
              <a:rPr lang="fi-FI" sz="1600" dirty="0" err="1"/>
              <a:t>the</a:t>
            </a:r>
            <a:r>
              <a:rPr lang="fi-FI" sz="1600" dirty="0"/>
              <a:t> </a:t>
            </a:r>
            <a:r>
              <a:rPr lang="fi-FI" sz="1600" dirty="0" err="1"/>
              <a:t>different</a:t>
            </a:r>
            <a:r>
              <a:rPr lang="fi-FI" sz="1600" dirty="0"/>
              <a:t> </a:t>
            </a:r>
            <a:r>
              <a:rPr lang="fi-FI" sz="1600" dirty="0" err="1"/>
              <a:t>samples</a:t>
            </a:r>
            <a:r>
              <a:rPr lang="fi-FI" sz="1600" dirty="0"/>
              <a:t>, </a:t>
            </a:r>
            <a:r>
              <a:rPr lang="fi-FI" sz="1600" dirty="0" err="1"/>
              <a:t>including</a:t>
            </a:r>
            <a:r>
              <a:rPr lang="fi-FI" sz="1600" dirty="0"/>
              <a:t> </a:t>
            </a:r>
            <a:r>
              <a:rPr lang="fi-FI" sz="1600" dirty="0" err="1"/>
              <a:t>the</a:t>
            </a:r>
            <a:r>
              <a:rPr lang="fi-FI" sz="1600" dirty="0"/>
              <a:t> </a:t>
            </a:r>
            <a:r>
              <a:rPr lang="fi-FI" sz="1600" dirty="0" err="1"/>
              <a:t>ones</a:t>
            </a:r>
            <a:r>
              <a:rPr lang="fi-FI" sz="1600" dirty="0"/>
              <a:t> </a:t>
            </a:r>
            <a:r>
              <a:rPr lang="fi-FI" sz="1600" dirty="0" err="1"/>
              <a:t>from</a:t>
            </a:r>
            <a:r>
              <a:rPr lang="fi-FI" sz="1600" dirty="0"/>
              <a:t> </a:t>
            </a:r>
            <a:r>
              <a:rPr lang="fi-FI" sz="1600" dirty="0" err="1"/>
              <a:t>boronizations</a:t>
            </a:r>
            <a:endParaRPr lang="fi-FI" sz="1600" dirty="0"/>
          </a:p>
        </p:txBody>
      </p:sp>
    </p:spTree>
    <p:extLst>
      <p:ext uri="{BB962C8B-B14F-4D97-AF65-F5344CB8AC3E}">
        <p14:creationId xmlns:p14="http://schemas.microsoft.com/office/powerpoint/2010/main" val="2143493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44DCADC-3180-C700-839F-D48205E0FE01}"/>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3A694D27-1795-5FF1-6129-547F77A2B8E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38</a:t>
            </a:fld>
            <a:endParaRPr lang="en-GB">
              <a:solidFill>
                <a:prstClr val="white"/>
              </a:solidFill>
            </a:endParaRPr>
          </a:p>
        </p:txBody>
      </p:sp>
      <p:sp>
        <p:nvSpPr>
          <p:cNvPr id="5" name="Titre 1">
            <a:extLst>
              <a:ext uri="{FF2B5EF4-FFF2-40B4-BE49-F238E27FC236}">
                <a16:creationId xmlns:a16="http://schemas.microsoft.com/office/drawing/2014/main" id="{0DB98F48-C9A4-9844-1363-6B4E96B43C2F}"/>
              </a:ext>
            </a:extLst>
          </p:cNvPr>
          <p:cNvSpPr>
            <a:spLocks noGrp="1"/>
          </p:cNvSpPr>
          <p:nvPr>
            <p:ph type="title"/>
          </p:nvPr>
        </p:nvSpPr>
        <p:spPr>
          <a:xfrm>
            <a:off x="983432" y="192515"/>
            <a:ext cx="10598968" cy="457200"/>
          </a:xfrm>
        </p:spPr>
        <p:txBody>
          <a:bodyPr/>
          <a:lstStyle/>
          <a:p>
            <a:r>
              <a:rPr lang="fr-FR" sz="2400" dirty="0"/>
              <a:t>Example: </a:t>
            </a:r>
            <a:r>
              <a:rPr lang="fr-FR" sz="2400" dirty="0" err="1"/>
              <a:t>depth</a:t>
            </a:r>
            <a:r>
              <a:rPr lang="fr-FR" sz="2400" dirty="0"/>
              <a:t> profiles and cross sections of WEST C5 </a:t>
            </a:r>
            <a:r>
              <a:rPr lang="fr-FR" sz="2400" dirty="0" err="1"/>
              <a:t>samples</a:t>
            </a:r>
            <a:r>
              <a:rPr lang="fr-FR" sz="2400" dirty="0"/>
              <a:t> (NCSRD)  </a:t>
            </a:r>
          </a:p>
        </p:txBody>
      </p:sp>
      <p:sp>
        <p:nvSpPr>
          <p:cNvPr id="6" name="TextBox 5">
            <a:extLst>
              <a:ext uri="{FF2B5EF4-FFF2-40B4-BE49-F238E27FC236}">
                <a16:creationId xmlns:a16="http://schemas.microsoft.com/office/drawing/2014/main" id="{AC31AAB8-5A62-2125-57D3-4AF40034AED0}"/>
              </a:ext>
            </a:extLst>
          </p:cNvPr>
          <p:cNvSpPr txBox="1"/>
          <p:nvPr/>
        </p:nvSpPr>
        <p:spPr>
          <a:xfrm>
            <a:off x="983432" y="1556420"/>
            <a:ext cx="1004836" cy="369332"/>
          </a:xfrm>
          <a:prstGeom prst="rect">
            <a:avLst/>
          </a:prstGeom>
          <a:noFill/>
        </p:spPr>
        <p:txBody>
          <a:bodyPr wrap="square" rtlCol="0">
            <a:spAutoFit/>
          </a:bodyPr>
          <a:lstStyle/>
          <a:p>
            <a:r>
              <a:rPr lang="en-US" b="1" dirty="0"/>
              <a:t>C5 21oG </a:t>
            </a:r>
          </a:p>
        </p:txBody>
      </p:sp>
      <p:sp>
        <p:nvSpPr>
          <p:cNvPr id="7" name="TextBox 6">
            <a:extLst>
              <a:ext uri="{FF2B5EF4-FFF2-40B4-BE49-F238E27FC236}">
                <a16:creationId xmlns:a16="http://schemas.microsoft.com/office/drawing/2014/main" id="{44B29CA2-2371-740B-2F72-D437022C6D9E}"/>
              </a:ext>
            </a:extLst>
          </p:cNvPr>
          <p:cNvSpPr txBox="1"/>
          <p:nvPr/>
        </p:nvSpPr>
        <p:spPr>
          <a:xfrm>
            <a:off x="4865831" y="1741086"/>
            <a:ext cx="1004836" cy="369332"/>
          </a:xfrm>
          <a:prstGeom prst="rect">
            <a:avLst/>
          </a:prstGeom>
          <a:noFill/>
        </p:spPr>
        <p:txBody>
          <a:bodyPr wrap="square" rtlCol="0">
            <a:spAutoFit/>
          </a:bodyPr>
          <a:lstStyle/>
          <a:p>
            <a:r>
              <a:rPr lang="en-US" b="1" dirty="0"/>
              <a:t>C5 21oB </a:t>
            </a:r>
          </a:p>
        </p:txBody>
      </p:sp>
      <p:sp>
        <p:nvSpPr>
          <p:cNvPr id="8" name="TextBox 7">
            <a:extLst>
              <a:ext uri="{FF2B5EF4-FFF2-40B4-BE49-F238E27FC236}">
                <a16:creationId xmlns:a16="http://schemas.microsoft.com/office/drawing/2014/main" id="{EC893608-1553-AF02-8FFF-BCD3E55904F8}"/>
              </a:ext>
            </a:extLst>
          </p:cNvPr>
          <p:cNvSpPr txBox="1"/>
          <p:nvPr/>
        </p:nvSpPr>
        <p:spPr>
          <a:xfrm>
            <a:off x="9099451" y="1741086"/>
            <a:ext cx="1004836" cy="369332"/>
          </a:xfrm>
          <a:prstGeom prst="rect">
            <a:avLst/>
          </a:prstGeom>
          <a:noFill/>
        </p:spPr>
        <p:txBody>
          <a:bodyPr wrap="square" rtlCol="0">
            <a:spAutoFit/>
          </a:bodyPr>
          <a:lstStyle/>
          <a:p>
            <a:r>
              <a:rPr lang="en-US" b="1" dirty="0"/>
              <a:t>C5 33iQ </a:t>
            </a:r>
          </a:p>
        </p:txBody>
      </p:sp>
      <p:graphicFrame>
        <p:nvGraphicFramePr>
          <p:cNvPr id="9" name="Object 8">
            <a:extLst>
              <a:ext uri="{FF2B5EF4-FFF2-40B4-BE49-F238E27FC236}">
                <a16:creationId xmlns:a16="http://schemas.microsoft.com/office/drawing/2014/main" id="{48C5FD38-B67F-EF43-6830-74DA7A095646}"/>
              </a:ext>
            </a:extLst>
          </p:cNvPr>
          <p:cNvGraphicFramePr>
            <a:graphicFrameLocks noChangeAspect="1"/>
          </p:cNvGraphicFramePr>
          <p:nvPr>
            <p:extLst>
              <p:ext uri="{D42A27DB-BD31-4B8C-83A1-F6EECF244321}">
                <p14:modId xmlns:p14="http://schemas.microsoft.com/office/powerpoint/2010/main" val="1066816262"/>
              </p:ext>
            </p:extLst>
          </p:nvPr>
        </p:nvGraphicFramePr>
        <p:xfrm>
          <a:off x="194499" y="774713"/>
          <a:ext cx="3816024" cy="2928060"/>
        </p:xfrm>
        <a:graphic>
          <a:graphicData uri="http://schemas.openxmlformats.org/presentationml/2006/ole">
            <mc:AlternateContent xmlns:mc="http://schemas.openxmlformats.org/markup-compatibility/2006">
              <mc:Choice xmlns:v="urn:schemas-microsoft-com:vml" Requires="v">
                <p:oleObj name="Graph" r:id="rId2" imgW="4631968" imgH="3554505" progId="Origin50.Graph">
                  <p:embed/>
                </p:oleObj>
              </mc:Choice>
              <mc:Fallback>
                <p:oleObj name="Graph" r:id="rId2" imgW="4631968" imgH="3554505" progId="Origin50.Graph">
                  <p:embed/>
                  <p:pic>
                    <p:nvPicPr>
                      <p:cNvPr id="9" name="Object 8">
                        <a:extLst>
                          <a:ext uri="{FF2B5EF4-FFF2-40B4-BE49-F238E27FC236}">
                            <a16:creationId xmlns:a16="http://schemas.microsoft.com/office/drawing/2014/main" id="{48C5FD38-B67F-EF43-6830-74DA7A095646}"/>
                          </a:ext>
                        </a:extLst>
                      </p:cNvPr>
                      <p:cNvPicPr/>
                      <p:nvPr/>
                    </p:nvPicPr>
                    <p:blipFill>
                      <a:blip r:embed="rId3"/>
                      <a:stretch>
                        <a:fillRect/>
                      </a:stretch>
                    </p:blipFill>
                    <p:spPr>
                      <a:xfrm>
                        <a:off x="194499" y="774713"/>
                        <a:ext cx="3816024" cy="292806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F7908A7-26AC-7F28-5F09-DB4E940EB6AE}"/>
              </a:ext>
            </a:extLst>
          </p:cNvPr>
          <p:cNvGraphicFramePr>
            <a:graphicFrameLocks noChangeAspect="1"/>
          </p:cNvGraphicFramePr>
          <p:nvPr>
            <p:extLst>
              <p:ext uri="{D42A27DB-BD31-4B8C-83A1-F6EECF244321}">
                <p14:modId xmlns:p14="http://schemas.microsoft.com/office/powerpoint/2010/main" val="1250376710"/>
              </p:ext>
            </p:extLst>
          </p:nvPr>
        </p:nvGraphicFramePr>
        <p:xfrm>
          <a:off x="4010523" y="774713"/>
          <a:ext cx="3816024" cy="2928060"/>
        </p:xfrm>
        <a:graphic>
          <a:graphicData uri="http://schemas.openxmlformats.org/presentationml/2006/ole">
            <mc:AlternateContent xmlns:mc="http://schemas.openxmlformats.org/markup-compatibility/2006">
              <mc:Choice xmlns:v="urn:schemas-microsoft-com:vml" Requires="v">
                <p:oleObj name="Graph" r:id="rId4" imgW="4631968" imgH="3554505" progId="Origin50.Graph">
                  <p:embed/>
                </p:oleObj>
              </mc:Choice>
              <mc:Fallback>
                <p:oleObj name="Graph" r:id="rId4" imgW="4631968" imgH="3554505" progId="Origin50.Graph">
                  <p:embed/>
                  <p:pic>
                    <p:nvPicPr>
                      <p:cNvPr id="10" name="Object 9">
                        <a:extLst>
                          <a:ext uri="{FF2B5EF4-FFF2-40B4-BE49-F238E27FC236}">
                            <a16:creationId xmlns:a16="http://schemas.microsoft.com/office/drawing/2014/main" id="{3F7908A7-26AC-7F28-5F09-DB4E940EB6AE}"/>
                          </a:ext>
                        </a:extLst>
                      </p:cNvPr>
                      <p:cNvPicPr/>
                      <p:nvPr/>
                    </p:nvPicPr>
                    <p:blipFill>
                      <a:blip r:embed="rId5"/>
                      <a:stretch>
                        <a:fillRect/>
                      </a:stretch>
                    </p:blipFill>
                    <p:spPr>
                      <a:xfrm>
                        <a:off x="4010523" y="774713"/>
                        <a:ext cx="3816024" cy="292806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D94F80D-F56A-43BF-9164-6B14DDB61B27}"/>
              </a:ext>
            </a:extLst>
          </p:cNvPr>
          <p:cNvGraphicFramePr>
            <a:graphicFrameLocks noChangeAspect="1"/>
          </p:cNvGraphicFramePr>
          <p:nvPr>
            <p:extLst>
              <p:ext uri="{D42A27DB-BD31-4B8C-83A1-F6EECF244321}">
                <p14:modId xmlns:p14="http://schemas.microsoft.com/office/powerpoint/2010/main" val="320481685"/>
              </p:ext>
            </p:extLst>
          </p:nvPr>
        </p:nvGraphicFramePr>
        <p:xfrm>
          <a:off x="8021046" y="729058"/>
          <a:ext cx="3875524" cy="2973715"/>
        </p:xfrm>
        <a:graphic>
          <a:graphicData uri="http://schemas.openxmlformats.org/presentationml/2006/ole">
            <mc:AlternateContent xmlns:mc="http://schemas.openxmlformats.org/markup-compatibility/2006">
              <mc:Choice xmlns:v="urn:schemas-microsoft-com:vml" Requires="v">
                <p:oleObj name="Graph" r:id="rId6" imgW="4631968" imgH="3554505" progId="Origin50.Graph">
                  <p:embed/>
                </p:oleObj>
              </mc:Choice>
              <mc:Fallback>
                <p:oleObj name="Graph" r:id="rId6" imgW="4631968" imgH="3554505" progId="Origin50.Graph">
                  <p:embed/>
                  <p:pic>
                    <p:nvPicPr>
                      <p:cNvPr id="11" name="Object 10">
                        <a:extLst>
                          <a:ext uri="{FF2B5EF4-FFF2-40B4-BE49-F238E27FC236}">
                            <a16:creationId xmlns:a16="http://schemas.microsoft.com/office/drawing/2014/main" id="{CD94F80D-F56A-43BF-9164-6B14DDB61B27}"/>
                          </a:ext>
                        </a:extLst>
                      </p:cNvPr>
                      <p:cNvPicPr/>
                      <p:nvPr/>
                    </p:nvPicPr>
                    <p:blipFill>
                      <a:blip r:embed="rId7"/>
                      <a:stretch>
                        <a:fillRect/>
                      </a:stretch>
                    </p:blipFill>
                    <p:spPr>
                      <a:xfrm>
                        <a:off x="8021046" y="729058"/>
                        <a:ext cx="3875524" cy="2973715"/>
                      </a:xfrm>
                      <a:prstGeom prst="rect">
                        <a:avLst/>
                      </a:prstGeom>
                    </p:spPr>
                  </p:pic>
                </p:oleObj>
              </mc:Fallback>
            </mc:AlternateContent>
          </a:graphicData>
        </a:graphic>
      </p:graphicFrame>
      <p:pic>
        <p:nvPicPr>
          <p:cNvPr id="68" name="Picture 67">
            <a:extLst>
              <a:ext uri="{FF2B5EF4-FFF2-40B4-BE49-F238E27FC236}">
                <a16:creationId xmlns:a16="http://schemas.microsoft.com/office/drawing/2014/main" id="{B6B2747E-B251-BB4A-4C91-C0F040C54FB5}"/>
              </a:ext>
            </a:extLst>
          </p:cNvPr>
          <p:cNvPicPr>
            <a:picLocks noChangeAspect="1"/>
          </p:cNvPicPr>
          <p:nvPr/>
        </p:nvPicPr>
        <p:blipFill>
          <a:blip r:embed="rId8"/>
          <a:stretch>
            <a:fillRect/>
          </a:stretch>
        </p:blipFill>
        <p:spPr>
          <a:xfrm>
            <a:off x="825624" y="3781094"/>
            <a:ext cx="2801496" cy="1945053"/>
          </a:xfrm>
          <a:prstGeom prst="rect">
            <a:avLst/>
          </a:prstGeom>
        </p:spPr>
      </p:pic>
      <p:pic>
        <p:nvPicPr>
          <p:cNvPr id="69" name="Picture 68">
            <a:extLst>
              <a:ext uri="{FF2B5EF4-FFF2-40B4-BE49-F238E27FC236}">
                <a16:creationId xmlns:a16="http://schemas.microsoft.com/office/drawing/2014/main" id="{524DEB69-8E49-447B-DE72-A37015EA44AA}"/>
              </a:ext>
            </a:extLst>
          </p:cNvPr>
          <p:cNvPicPr>
            <a:picLocks noChangeAspect="1"/>
          </p:cNvPicPr>
          <p:nvPr/>
        </p:nvPicPr>
        <p:blipFill>
          <a:blip r:embed="rId9"/>
          <a:stretch>
            <a:fillRect/>
          </a:stretch>
        </p:blipFill>
        <p:spPr>
          <a:xfrm>
            <a:off x="4634313" y="3781094"/>
            <a:ext cx="3192234" cy="1995146"/>
          </a:xfrm>
          <a:prstGeom prst="rect">
            <a:avLst/>
          </a:prstGeom>
        </p:spPr>
      </p:pic>
      <p:pic>
        <p:nvPicPr>
          <p:cNvPr id="70" name="Picture 69">
            <a:extLst>
              <a:ext uri="{FF2B5EF4-FFF2-40B4-BE49-F238E27FC236}">
                <a16:creationId xmlns:a16="http://schemas.microsoft.com/office/drawing/2014/main" id="{F9E11E21-2C21-25F7-3A1E-FC9F5DD3F348}"/>
              </a:ext>
            </a:extLst>
          </p:cNvPr>
          <p:cNvPicPr>
            <a:picLocks noChangeAspect="1"/>
          </p:cNvPicPr>
          <p:nvPr/>
        </p:nvPicPr>
        <p:blipFill>
          <a:blip r:embed="rId10"/>
          <a:stretch>
            <a:fillRect/>
          </a:stretch>
        </p:blipFill>
        <p:spPr>
          <a:xfrm>
            <a:off x="8675549" y="3781094"/>
            <a:ext cx="3038931" cy="1999297"/>
          </a:xfrm>
          <a:prstGeom prst="rect">
            <a:avLst/>
          </a:prstGeom>
        </p:spPr>
      </p:pic>
      <p:grpSp>
        <p:nvGrpSpPr>
          <p:cNvPr id="71" name="Group 70">
            <a:extLst>
              <a:ext uri="{FF2B5EF4-FFF2-40B4-BE49-F238E27FC236}">
                <a16:creationId xmlns:a16="http://schemas.microsoft.com/office/drawing/2014/main" id="{32290A85-3DF3-BF33-4DD2-BEB78C7EDDC8}"/>
              </a:ext>
            </a:extLst>
          </p:cNvPr>
          <p:cNvGrpSpPr/>
          <p:nvPr/>
        </p:nvGrpSpPr>
        <p:grpSpPr>
          <a:xfrm rot="16200000">
            <a:off x="2857494" y="4267685"/>
            <a:ext cx="2546444" cy="341252"/>
            <a:chOff x="4544896" y="6408847"/>
            <a:chExt cx="2546444" cy="341252"/>
          </a:xfrm>
        </p:grpSpPr>
        <p:sp>
          <p:nvSpPr>
            <p:cNvPr id="72" name="Rectangle 71">
              <a:extLst>
                <a:ext uri="{FF2B5EF4-FFF2-40B4-BE49-F238E27FC236}">
                  <a16:creationId xmlns:a16="http://schemas.microsoft.com/office/drawing/2014/main" id="{E0AC1549-5F77-8A93-CBD9-5C64C6AA46E1}"/>
                </a:ext>
              </a:extLst>
            </p:cNvPr>
            <p:cNvSpPr/>
            <p:nvPr/>
          </p:nvSpPr>
          <p:spPr>
            <a:xfrm>
              <a:off x="6669523" y="6409550"/>
              <a:ext cx="384418" cy="336062"/>
            </a:xfrm>
            <a:prstGeom prst="rect">
              <a:avLst/>
            </a:prstGeom>
            <a:solidFill>
              <a:srgbClr val="FF98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3" name="TextBox 72">
              <a:extLst>
                <a:ext uri="{FF2B5EF4-FFF2-40B4-BE49-F238E27FC236}">
                  <a16:creationId xmlns:a16="http://schemas.microsoft.com/office/drawing/2014/main" id="{15AE2875-F7C6-D004-DF39-DEDAB324581C}"/>
                </a:ext>
              </a:extLst>
            </p:cNvPr>
            <p:cNvSpPr txBox="1"/>
            <p:nvPr/>
          </p:nvSpPr>
          <p:spPr>
            <a:xfrm>
              <a:off x="6652961" y="6437132"/>
              <a:ext cx="438379" cy="307777"/>
            </a:xfrm>
            <a:prstGeom prst="rect">
              <a:avLst/>
            </a:prstGeom>
            <a:noFill/>
            <a:ln>
              <a:noFill/>
            </a:ln>
          </p:spPr>
          <p:txBody>
            <a:bodyPr wrap="square" rtlCol="0">
              <a:spAutoFit/>
            </a:bodyPr>
            <a:lstStyle/>
            <a:p>
              <a:r>
                <a:rPr lang="en-US" sz="1400" dirty="0">
                  <a:solidFill>
                    <a:srgbClr val="FFFFFF"/>
                  </a:solidFill>
                </a:rPr>
                <a:t>Mo</a:t>
              </a:r>
            </a:p>
          </p:txBody>
        </p:sp>
        <p:sp>
          <p:nvSpPr>
            <p:cNvPr id="74" name="Rectangle 73">
              <a:extLst>
                <a:ext uri="{FF2B5EF4-FFF2-40B4-BE49-F238E27FC236}">
                  <a16:creationId xmlns:a16="http://schemas.microsoft.com/office/drawing/2014/main" id="{A5E77947-480F-14F2-A4D1-D0A86238D321}"/>
                </a:ext>
              </a:extLst>
            </p:cNvPr>
            <p:cNvSpPr/>
            <p:nvPr/>
          </p:nvSpPr>
          <p:spPr>
            <a:xfrm>
              <a:off x="4990548" y="6410528"/>
              <a:ext cx="368365" cy="336062"/>
            </a:xfrm>
            <a:prstGeom prst="rect">
              <a:avLst/>
            </a:prstGeom>
            <a:solidFill>
              <a:srgbClr val="090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5" name="TextBox 74">
              <a:extLst>
                <a:ext uri="{FF2B5EF4-FFF2-40B4-BE49-F238E27FC236}">
                  <a16:creationId xmlns:a16="http://schemas.microsoft.com/office/drawing/2014/main" id="{642AEC65-0C82-FF56-FC56-A18D1C14E3A7}"/>
                </a:ext>
              </a:extLst>
            </p:cNvPr>
            <p:cNvSpPr txBox="1"/>
            <p:nvPr/>
          </p:nvSpPr>
          <p:spPr>
            <a:xfrm>
              <a:off x="5046568" y="6443418"/>
              <a:ext cx="296824" cy="227671"/>
            </a:xfrm>
            <a:prstGeom prst="rect">
              <a:avLst/>
            </a:prstGeom>
            <a:noFill/>
            <a:ln>
              <a:noFill/>
            </a:ln>
          </p:spPr>
          <p:txBody>
            <a:bodyPr wrap="square" rtlCol="0">
              <a:spAutoFit/>
            </a:bodyPr>
            <a:lstStyle/>
            <a:p>
              <a:r>
                <a:rPr lang="en-US" sz="1400" dirty="0">
                  <a:solidFill>
                    <a:srgbClr val="FFFFFF"/>
                  </a:solidFill>
                </a:rPr>
                <a:t>C</a:t>
              </a:r>
            </a:p>
          </p:txBody>
        </p:sp>
        <p:sp>
          <p:nvSpPr>
            <p:cNvPr id="76" name="Rectangle 75">
              <a:extLst>
                <a:ext uri="{FF2B5EF4-FFF2-40B4-BE49-F238E27FC236}">
                  <a16:creationId xmlns:a16="http://schemas.microsoft.com/office/drawing/2014/main" id="{C4EE62D2-EE15-8D52-4607-FC62EC8484DB}"/>
                </a:ext>
              </a:extLst>
            </p:cNvPr>
            <p:cNvSpPr/>
            <p:nvPr/>
          </p:nvSpPr>
          <p:spPr>
            <a:xfrm>
              <a:off x="5420942" y="6414037"/>
              <a:ext cx="368365" cy="336062"/>
            </a:xfrm>
            <a:prstGeom prst="rect">
              <a:avLst/>
            </a:prstGeom>
            <a:solidFill>
              <a:srgbClr val="E9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7" name="TextBox 76">
              <a:extLst>
                <a:ext uri="{FF2B5EF4-FFF2-40B4-BE49-F238E27FC236}">
                  <a16:creationId xmlns:a16="http://schemas.microsoft.com/office/drawing/2014/main" id="{9948F454-316A-9A4A-8B90-43AC66B3E8AF}"/>
                </a:ext>
              </a:extLst>
            </p:cNvPr>
            <p:cNvSpPr txBox="1"/>
            <p:nvPr/>
          </p:nvSpPr>
          <p:spPr>
            <a:xfrm>
              <a:off x="5466318" y="6424439"/>
              <a:ext cx="260710" cy="227671"/>
            </a:xfrm>
            <a:prstGeom prst="rect">
              <a:avLst/>
            </a:prstGeom>
            <a:noFill/>
            <a:ln>
              <a:noFill/>
            </a:ln>
          </p:spPr>
          <p:txBody>
            <a:bodyPr wrap="square" rtlCol="0">
              <a:spAutoFit/>
            </a:bodyPr>
            <a:lstStyle/>
            <a:p>
              <a:r>
                <a:rPr lang="en-US" sz="1400" dirty="0">
                  <a:solidFill>
                    <a:srgbClr val="FFFFFF"/>
                  </a:solidFill>
                </a:rPr>
                <a:t>O</a:t>
              </a:r>
            </a:p>
          </p:txBody>
        </p:sp>
        <p:sp>
          <p:nvSpPr>
            <p:cNvPr id="78" name="Rectangle 77">
              <a:extLst>
                <a:ext uri="{FF2B5EF4-FFF2-40B4-BE49-F238E27FC236}">
                  <a16:creationId xmlns:a16="http://schemas.microsoft.com/office/drawing/2014/main" id="{6FAB53BA-CCDF-420A-79A8-91DA7414B1F9}"/>
                </a:ext>
              </a:extLst>
            </p:cNvPr>
            <p:cNvSpPr/>
            <p:nvPr/>
          </p:nvSpPr>
          <p:spPr>
            <a:xfrm>
              <a:off x="6262378" y="6414037"/>
              <a:ext cx="363647" cy="336062"/>
            </a:xfrm>
            <a:prstGeom prst="rect">
              <a:avLst/>
            </a:prstGeom>
            <a:solidFill>
              <a:srgbClr val="00F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9" name="TextBox 78">
              <a:extLst>
                <a:ext uri="{FF2B5EF4-FFF2-40B4-BE49-F238E27FC236}">
                  <a16:creationId xmlns:a16="http://schemas.microsoft.com/office/drawing/2014/main" id="{3E7C0A5A-E1F4-85C3-8149-728C5BC818C5}"/>
                </a:ext>
              </a:extLst>
            </p:cNvPr>
            <p:cNvSpPr txBox="1"/>
            <p:nvPr/>
          </p:nvSpPr>
          <p:spPr>
            <a:xfrm>
              <a:off x="6293964" y="6439820"/>
              <a:ext cx="328639" cy="227671"/>
            </a:xfrm>
            <a:prstGeom prst="rect">
              <a:avLst/>
            </a:prstGeom>
            <a:noFill/>
            <a:ln>
              <a:noFill/>
            </a:ln>
          </p:spPr>
          <p:txBody>
            <a:bodyPr wrap="square" rtlCol="0">
              <a:spAutoFit/>
            </a:bodyPr>
            <a:lstStyle/>
            <a:p>
              <a:r>
                <a:rPr lang="en-US" sz="1400" dirty="0">
                  <a:solidFill>
                    <a:srgbClr val="FFFFFF"/>
                  </a:solidFill>
                </a:rPr>
                <a:t>W</a:t>
              </a:r>
            </a:p>
          </p:txBody>
        </p:sp>
        <p:sp>
          <p:nvSpPr>
            <p:cNvPr id="80" name="Rectangle 79">
              <a:extLst>
                <a:ext uri="{FF2B5EF4-FFF2-40B4-BE49-F238E27FC236}">
                  <a16:creationId xmlns:a16="http://schemas.microsoft.com/office/drawing/2014/main" id="{C2093EA2-E911-A26A-FCAE-BBE1324A879E}"/>
                </a:ext>
              </a:extLst>
            </p:cNvPr>
            <p:cNvSpPr/>
            <p:nvPr/>
          </p:nvSpPr>
          <p:spPr>
            <a:xfrm>
              <a:off x="5831466" y="6408847"/>
              <a:ext cx="368365" cy="336062"/>
            </a:xfrm>
            <a:prstGeom prst="rect">
              <a:avLst/>
            </a:prstGeom>
            <a:solidFill>
              <a:srgbClr val="FF2AFF"/>
            </a:solidFill>
            <a:ln>
              <a:solidFill>
                <a:srgbClr val="FF2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1" name="TextBox 80">
              <a:extLst>
                <a:ext uri="{FF2B5EF4-FFF2-40B4-BE49-F238E27FC236}">
                  <a16:creationId xmlns:a16="http://schemas.microsoft.com/office/drawing/2014/main" id="{0293022A-8EB1-A0CA-AE98-17A6C0010C26}"/>
                </a:ext>
              </a:extLst>
            </p:cNvPr>
            <p:cNvSpPr txBox="1"/>
            <p:nvPr/>
          </p:nvSpPr>
          <p:spPr>
            <a:xfrm>
              <a:off x="5834644" y="6418090"/>
              <a:ext cx="420801" cy="307777"/>
            </a:xfrm>
            <a:prstGeom prst="rect">
              <a:avLst/>
            </a:prstGeom>
            <a:noFill/>
            <a:ln>
              <a:noFill/>
            </a:ln>
          </p:spPr>
          <p:txBody>
            <a:bodyPr wrap="square" rtlCol="0">
              <a:spAutoFit/>
            </a:bodyPr>
            <a:lstStyle/>
            <a:p>
              <a:r>
                <a:rPr lang="en-US" sz="1400" dirty="0">
                  <a:solidFill>
                    <a:srgbClr val="FFFFFF"/>
                  </a:solidFill>
                </a:rPr>
                <a:t>Fe</a:t>
              </a:r>
            </a:p>
          </p:txBody>
        </p:sp>
        <p:sp>
          <p:nvSpPr>
            <p:cNvPr id="82" name="Rectangle 81">
              <a:extLst>
                <a:ext uri="{FF2B5EF4-FFF2-40B4-BE49-F238E27FC236}">
                  <a16:creationId xmlns:a16="http://schemas.microsoft.com/office/drawing/2014/main" id="{DD323798-8833-5640-94BC-96E7054E4838}"/>
                </a:ext>
              </a:extLst>
            </p:cNvPr>
            <p:cNvSpPr/>
            <p:nvPr/>
          </p:nvSpPr>
          <p:spPr>
            <a:xfrm>
              <a:off x="4544896" y="6408847"/>
              <a:ext cx="384418" cy="336062"/>
            </a:xfrm>
            <a:prstGeom prst="rect">
              <a:avLst/>
            </a:prstGeom>
            <a:solidFill>
              <a:srgbClr val="35D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3" name="TextBox 82">
              <a:extLst>
                <a:ext uri="{FF2B5EF4-FFF2-40B4-BE49-F238E27FC236}">
                  <a16:creationId xmlns:a16="http://schemas.microsoft.com/office/drawing/2014/main" id="{BD335EFC-47F3-64D4-1F97-A781DF09443C}"/>
                </a:ext>
              </a:extLst>
            </p:cNvPr>
            <p:cNvSpPr txBox="1"/>
            <p:nvPr/>
          </p:nvSpPr>
          <p:spPr>
            <a:xfrm>
              <a:off x="4601256" y="6424670"/>
              <a:ext cx="438379" cy="307777"/>
            </a:xfrm>
            <a:prstGeom prst="rect">
              <a:avLst/>
            </a:prstGeom>
            <a:noFill/>
            <a:ln>
              <a:noFill/>
            </a:ln>
          </p:spPr>
          <p:txBody>
            <a:bodyPr wrap="square" rtlCol="0">
              <a:spAutoFit/>
            </a:bodyPr>
            <a:lstStyle/>
            <a:p>
              <a:r>
                <a:rPr lang="en-US" sz="1400" dirty="0"/>
                <a:t>B</a:t>
              </a:r>
            </a:p>
          </p:txBody>
        </p:sp>
      </p:grpSp>
      <p:sp>
        <p:nvSpPr>
          <p:cNvPr id="2" name="TextBox 1">
            <a:extLst>
              <a:ext uri="{FF2B5EF4-FFF2-40B4-BE49-F238E27FC236}">
                <a16:creationId xmlns:a16="http://schemas.microsoft.com/office/drawing/2014/main" id="{18BEC539-D8CA-47B3-962A-C6F7EFC87B62}"/>
              </a:ext>
            </a:extLst>
          </p:cNvPr>
          <p:cNvSpPr txBox="1"/>
          <p:nvPr/>
        </p:nvSpPr>
        <p:spPr bwMode="auto">
          <a:xfrm>
            <a:off x="194499" y="5998233"/>
            <a:ext cx="7240820" cy="335544"/>
          </a:xfrm>
          <a:prstGeom prst="rect">
            <a:avLst/>
          </a:prstGeom>
          <a:solidFill>
            <a:schemeClr val="accent5">
              <a:lumMod val="60000"/>
              <a:lumOff val="40000"/>
            </a:schemeClr>
          </a:solidFill>
          <a:ln w="25400">
            <a:solidFill>
              <a:schemeClr val="accent1"/>
            </a:solidFill>
          </a:ln>
        </p:spPr>
        <p:txBody>
          <a:bodyPr wrap="square" rtlCol="0">
            <a:spAutoFit/>
          </a:bodyPr>
          <a:lstStyle/>
          <a:p>
            <a:r>
              <a:rPr lang="fi-FI" sz="1600" dirty="0" err="1"/>
              <a:t>Clear</a:t>
            </a:r>
            <a:r>
              <a:rPr lang="fi-FI" sz="1600" dirty="0"/>
              <a:t> </a:t>
            </a:r>
            <a:r>
              <a:rPr lang="fi-FI" sz="1600" dirty="0" err="1"/>
              <a:t>differences</a:t>
            </a:r>
            <a:r>
              <a:rPr lang="fi-FI" sz="1600" dirty="0"/>
              <a:t> in </a:t>
            </a:r>
            <a:r>
              <a:rPr lang="fi-FI" sz="1600" dirty="0" err="1"/>
              <a:t>the</a:t>
            </a:r>
            <a:r>
              <a:rPr lang="fi-FI" sz="1600" dirty="0"/>
              <a:t> </a:t>
            </a:r>
            <a:r>
              <a:rPr lang="fi-FI" sz="1600" dirty="0" err="1"/>
              <a:t>elemental</a:t>
            </a:r>
            <a:r>
              <a:rPr lang="fi-FI" sz="1600" dirty="0"/>
              <a:t> </a:t>
            </a:r>
            <a:r>
              <a:rPr lang="fi-FI" sz="1600" dirty="0" err="1"/>
              <a:t>concentrations</a:t>
            </a:r>
            <a:r>
              <a:rPr lang="fi-FI" sz="1600" dirty="0"/>
              <a:t> and </a:t>
            </a:r>
            <a:r>
              <a:rPr lang="fi-FI" sz="1600" dirty="0" err="1"/>
              <a:t>thickness</a:t>
            </a:r>
            <a:r>
              <a:rPr lang="fi-FI" sz="1600" dirty="0"/>
              <a:t> of </a:t>
            </a:r>
            <a:r>
              <a:rPr lang="fi-FI" sz="1600" dirty="0" err="1"/>
              <a:t>the</a:t>
            </a:r>
            <a:r>
              <a:rPr lang="fi-FI" sz="1600" dirty="0"/>
              <a:t> </a:t>
            </a:r>
            <a:r>
              <a:rPr lang="fi-FI" sz="1600" dirty="0" err="1"/>
              <a:t>surface</a:t>
            </a:r>
            <a:r>
              <a:rPr lang="fi-FI" sz="1600" dirty="0"/>
              <a:t> </a:t>
            </a:r>
            <a:r>
              <a:rPr lang="fi-FI" sz="1600" dirty="0" err="1"/>
              <a:t>layers</a:t>
            </a:r>
            <a:endParaRPr lang="fi-FI" sz="1600" dirty="0"/>
          </a:p>
        </p:txBody>
      </p:sp>
    </p:spTree>
    <p:extLst>
      <p:ext uri="{BB962C8B-B14F-4D97-AF65-F5344CB8AC3E}">
        <p14:creationId xmlns:p14="http://schemas.microsoft.com/office/powerpoint/2010/main" val="4288281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1346D4-A6DB-A568-B59F-B3162C527372}"/>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8D4D2C59-4B71-2E3D-28D4-B0302A3EA6B5}"/>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39</a:t>
            </a:fld>
            <a:endParaRPr lang="en-GB">
              <a:solidFill>
                <a:prstClr val="white"/>
              </a:solidFill>
            </a:endParaRPr>
          </a:p>
        </p:txBody>
      </p:sp>
      <p:sp>
        <p:nvSpPr>
          <p:cNvPr id="5" name="Titre 1">
            <a:extLst>
              <a:ext uri="{FF2B5EF4-FFF2-40B4-BE49-F238E27FC236}">
                <a16:creationId xmlns:a16="http://schemas.microsoft.com/office/drawing/2014/main" id="{1EDCEE45-E006-1432-7892-A18A10558425}"/>
              </a:ext>
            </a:extLst>
          </p:cNvPr>
          <p:cNvSpPr>
            <a:spLocks noGrp="1"/>
          </p:cNvSpPr>
          <p:nvPr>
            <p:ph type="title"/>
          </p:nvPr>
        </p:nvSpPr>
        <p:spPr>
          <a:xfrm>
            <a:off x="983431" y="192515"/>
            <a:ext cx="10170343" cy="457200"/>
          </a:xfrm>
        </p:spPr>
        <p:txBody>
          <a:bodyPr/>
          <a:lstStyle/>
          <a:p>
            <a:r>
              <a:rPr lang="en-US" dirty="0"/>
              <a:t>Example: production of B-D samples with thermal treatment (IAP)</a:t>
            </a:r>
            <a:endParaRPr lang="fr-FR" dirty="0"/>
          </a:p>
        </p:txBody>
      </p:sp>
      <p:sp>
        <p:nvSpPr>
          <p:cNvPr id="6" name="TextBox 5">
            <a:extLst>
              <a:ext uri="{FF2B5EF4-FFF2-40B4-BE49-F238E27FC236}">
                <a16:creationId xmlns:a16="http://schemas.microsoft.com/office/drawing/2014/main" id="{B6D84B0C-531A-5D48-5B18-B8B1283C4BA5}"/>
              </a:ext>
            </a:extLst>
          </p:cNvPr>
          <p:cNvSpPr txBox="1"/>
          <p:nvPr/>
        </p:nvSpPr>
        <p:spPr>
          <a:xfrm>
            <a:off x="103719" y="1752809"/>
            <a:ext cx="4245009" cy="646331"/>
          </a:xfrm>
          <a:prstGeom prst="rect">
            <a:avLst/>
          </a:prstGeom>
          <a:noFill/>
        </p:spPr>
        <p:txBody>
          <a:bodyPr wrap="square" rtlCol="0">
            <a:spAutoFit/>
          </a:bodyPr>
          <a:lstStyle/>
          <a:p>
            <a:r>
              <a:rPr lang="ro-RO" dirty="0"/>
              <a:t>Thermal </a:t>
            </a:r>
            <a:r>
              <a:rPr lang="fi-FI" dirty="0"/>
              <a:t>t</a:t>
            </a:r>
            <a:r>
              <a:rPr lang="ro-RO" dirty="0"/>
              <a:t>reatment</a:t>
            </a:r>
            <a:r>
              <a:rPr lang="fi-FI" dirty="0"/>
              <a:t> </a:t>
            </a:r>
            <a:r>
              <a:rPr lang="fi-FI" dirty="0" err="1"/>
              <a:t>from</a:t>
            </a:r>
            <a:r>
              <a:rPr lang="ro-RO" dirty="0"/>
              <a:t> 50</a:t>
            </a:r>
            <a:r>
              <a:rPr lang="fi-FI" dirty="0"/>
              <a:t>°</a:t>
            </a:r>
            <a:r>
              <a:rPr lang="ro-RO" dirty="0"/>
              <a:t>C</a:t>
            </a:r>
            <a:r>
              <a:rPr lang="fi-FI" dirty="0"/>
              <a:t> to </a:t>
            </a:r>
            <a:r>
              <a:rPr lang="ro-RO" dirty="0"/>
              <a:t>500</a:t>
            </a:r>
            <a:r>
              <a:rPr lang="fi-FI" dirty="0"/>
              <a:t>°</a:t>
            </a:r>
            <a:r>
              <a:rPr lang="ro-RO" dirty="0"/>
              <a:t>C</a:t>
            </a:r>
            <a:r>
              <a:rPr lang="fi-FI" dirty="0"/>
              <a:t>, r</a:t>
            </a:r>
            <a:r>
              <a:rPr lang="ro-RO" dirty="0"/>
              <a:t>amp 5</a:t>
            </a:r>
            <a:r>
              <a:rPr lang="ro-RO" baseline="30000" dirty="0"/>
              <a:t>o</a:t>
            </a:r>
            <a:r>
              <a:rPr lang="ro-RO" dirty="0"/>
              <a:t>C/min </a:t>
            </a:r>
          </a:p>
        </p:txBody>
      </p:sp>
      <p:grpSp>
        <p:nvGrpSpPr>
          <p:cNvPr id="7" name="Group 6">
            <a:extLst>
              <a:ext uri="{FF2B5EF4-FFF2-40B4-BE49-F238E27FC236}">
                <a16:creationId xmlns:a16="http://schemas.microsoft.com/office/drawing/2014/main" id="{34F7CE52-0CDD-FC0D-D125-2A3D82457B3B}"/>
              </a:ext>
            </a:extLst>
          </p:cNvPr>
          <p:cNvGrpSpPr/>
          <p:nvPr/>
        </p:nvGrpSpPr>
        <p:grpSpPr>
          <a:xfrm>
            <a:off x="5089853" y="1003656"/>
            <a:ext cx="3600759" cy="2757156"/>
            <a:chOff x="5183107" y="4108883"/>
            <a:chExt cx="4491191" cy="3134387"/>
          </a:xfrm>
        </p:grpSpPr>
        <p:graphicFrame>
          <p:nvGraphicFramePr>
            <p:cNvPr id="8" name="Object 7">
              <a:extLst>
                <a:ext uri="{FF2B5EF4-FFF2-40B4-BE49-F238E27FC236}">
                  <a16:creationId xmlns:a16="http://schemas.microsoft.com/office/drawing/2014/main" id="{51A564A4-29A4-FC1B-D95C-EEB352BBA40B}"/>
                </a:ext>
              </a:extLst>
            </p:cNvPr>
            <p:cNvGraphicFramePr>
              <a:graphicFrameLocks noChangeAspect="1"/>
            </p:cNvGraphicFramePr>
            <p:nvPr>
              <p:extLst>
                <p:ext uri="{D42A27DB-BD31-4B8C-83A1-F6EECF244321}">
                  <p14:modId xmlns:p14="http://schemas.microsoft.com/office/powerpoint/2010/main" val="1649501039"/>
                </p:ext>
              </p:extLst>
            </p:nvPr>
          </p:nvGraphicFramePr>
          <p:xfrm>
            <a:off x="5183107" y="4108883"/>
            <a:ext cx="4491191" cy="3134387"/>
          </p:xfrm>
          <a:graphic>
            <a:graphicData uri="http://schemas.openxmlformats.org/presentationml/2006/ole">
              <mc:AlternateContent xmlns:mc="http://schemas.openxmlformats.org/markup-compatibility/2006">
                <mc:Choice xmlns:v="urn:schemas-microsoft-com:vml" Requires="v">
                  <p:oleObj name="Graph" r:id="rId2" imgW="4151880" imgH="2897280" progId="Origin50.Graph">
                    <p:embed/>
                  </p:oleObj>
                </mc:Choice>
                <mc:Fallback>
                  <p:oleObj name="Graph" r:id="rId2" imgW="4151880" imgH="2897280" progId="Origin50.Graph">
                    <p:embed/>
                    <p:pic>
                      <p:nvPicPr>
                        <p:cNvPr id="8" name="Object 7">
                          <a:extLst>
                            <a:ext uri="{FF2B5EF4-FFF2-40B4-BE49-F238E27FC236}">
                              <a16:creationId xmlns:a16="http://schemas.microsoft.com/office/drawing/2014/main" id="{51A564A4-29A4-FC1B-D95C-EEB352BBA40B}"/>
                            </a:ext>
                          </a:extLst>
                        </p:cNvPr>
                        <p:cNvPicPr/>
                        <p:nvPr/>
                      </p:nvPicPr>
                      <p:blipFill>
                        <a:blip r:embed="rId3"/>
                        <a:stretch>
                          <a:fillRect/>
                        </a:stretch>
                      </p:blipFill>
                      <p:spPr>
                        <a:xfrm>
                          <a:off x="5183107" y="4108883"/>
                          <a:ext cx="4491191" cy="3134387"/>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886BD23E-46DE-798F-B9E9-AB8BC9A8344C}"/>
                </a:ext>
              </a:extLst>
            </p:cNvPr>
            <p:cNvSpPr txBox="1"/>
            <p:nvPr/>
          </p:nvSpPr>
          <p:spPr>
            <a:xfrm>
              <a:off x="5825012" y="4271039"/>
              <a:ext cx="2003782" cy="333274"/>
            </a:xfrm>
            <a:prstGeom prst="rect">
              <a:avLst/>
            </a:prstGeom>
            <a:noFill/>
          </p:spPr>
          <p:txBody>
            <a:bodyPr wrap="square" rtlCol="0">
              <a:spAutoFit/>
            </a:bodyPr>
            <a:lstStyle/>
            <a:p>
              <a:pPr algn="ctr"/>
              <a:endParaRPr lang="en-US" sz="1200" dirty="0"/>
            </a:p>
          </p:txBody>
        </p:sp>
      </p:grpSp>
      <p:sp>
        <p:nvSpPr>
          <p:cNvPr id="10" name="TextBox 9">
            <a:extLst>
              <a:ext uri="{FF2B5EF4-FFF2-40B4-BE49-F238E27FC236}">
                <a16:creationId xmlns:a16="http://schemas.microsoft.com/office/drawing/2014/main" id="{8CB03B47-FA53-F330-2494-0608E6B85322}"/>
              </a:ext>
            </a:extLst>
          </p:cNvPr>
          <p:cNvSpPr txBox="1"/>
          <p:nvPr/>
        </p:nvSpPr>
        <p:spPr>
          <a:xfrm>
            <a:off x="9196816" y="923340"/>
            <a:ext cx="2265205" cy="461665"/>
          </a:xfrm>
          <a:prstGeom prst="rect">
            <a:avLst/>
          </a:prstGeom>
          <a:noFill/>
        </p:spPr>
        <p:txBody>
          <a:bodyPr wrap="square" rtlCol="0">
            <a:spAutoFit/>
          </a:bodyPr>
          <a:lstStyle/>
          <a:p>
            <a:pPr algn="ctr"/>
            <a:r>
              <a:rPr lang="ro-RO" sz="1200" dirty="0"/>
              <a:t>Deuterium quantity as a function of the thermal treatment </a:t>
            </a:r>
            <a:endParaRPr lang="en-US" sz="1200" dirty="0"/>
          </a:p>
        </p:txBody>
      </p:sp>
      <p:graphicFrame>
        <p:nvGraphicFramePr>
          <p:cNvPr id="11" name="Object 10">
            <a:extLst>
              <a:ext uri="{FF2B5EF4-FFF2-40B4-BE49-F238E27FC236}">
                <a16:creationId xmlns:a16="http://schemas.microsoft.com/office/drawing/2014/main" id="{3294CECB-0A13-1B98-9212-0FD9B4772EFC}"/>
              </a:ext>
            </a:extLst>
          </p:cNvPr>
          <p:cNvGraphicFramePr>
            <a:graphicFrameLocks noChangeAspect="1"/>
          </p:cNvGraphicFramePr>
          <p:nvPr>
            <p:extLst>
              <p:ext uri="{D42A27DB-BD31-4B8C-83A1-F6EECF244321}">
                <p14:modId xmlns:p14="http://schemas.microsoft.com/office/powerpoint/2010/main" val="747246952"/>
              </p:ext>
            </p:extLst>
          </p:nvPr>
        </p:nvGraphicFramePr>
        <p:xfrm>
          <a:off x="5128353" y="4006021"/>
          <a:ext cx="3401100" cy="2373616"/>
        </p:xfrm>
        <a:graphic>
          <a:graphicData uri="http://schemas.openxmlformats.org/presentationml/2006/ole">
            <mc:AlternateContent xmlns:mc="http://schemas.openxmlformats.org/markup-compatibility/2006">
              <mc:Choice xmlns:v="urn:schemas-microsoft-com:vml" Requires="v">
                <p:oleObj name="Graph" r:id="rId4" imgW="4151880" imgH="2897280" progId="Origin50.Graph">
                  <p:embed/>
                </p:oleObj>
              </mc:Choice>
              <mc:Fallback>
                <p:oleObj name="Graph" r:id="rId4" imgW="4151880" imgH="2897280" progId="Origin50.Graph">
                  <p:embed/>
                  <p:pic>
                    <p:nvPicPr>
                      <p:cNvPr id="11" name="Object 10">
                        <a:extLst>
                          <a:ext uri="{FF2B5EF4-FFF2-40B4-BE49-F238E27FC236}">
                            <a16:creationId xmlns:a16="http://schemas.microsoft.com/office/drawing/2014/main" id="{3294CECB-0A13-1B98-9212-0FD9B4772EFC}"/>
                          </a:ext>
                        </a:extLst>
                      </p:cNvPr>
                      <p:cNvPicPr/>
                      <p:nvPr/>
                    </p:nvPicPr>
                    <p:blipFill>
                      <a:blip r:embed="rId5"/>
                      <a:stretch>
                        <a:fillRect/>
                      </a:stretch>
                    </p:blipFill>
                    <p:spPr>
                      <a:xfrm>
                        <a:off x="5128353" y="4006021"/>
                        <a:ext cx="3401100" cy="2373616"/>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EF2BD665-963B-132D-7E0C-864D271DC6DD}"/>
              </a:ext>
            </a:extLst>
          </p:cNvPr>
          <p:cNvGraphicFramePr>
            <a:graphicFrameLocks noChangeAspect="1"/>
          </p:cNvGraphicFramePr>
          <p:nvPr>
            <p:extLst>
              <p:ext uri="{D42A27DB-BD31-4B8C-83A1-F6EECF244321}">
                <p14:modId xmlns:p14="http://schemas.microsoft.com/office/powerpoint/2010/main" val="3743662017"/>
              </p:ext>
            </p:extLst>
          </p:nvPr>
        </p:nvGraphicFramePr>
        <p:xfrm>
          <a:off x="8487770" y="1167471"/>
          <a:ext cx="3715939" cy="2593341"/>
        </p:xfrm>
        <a:graphic>
          <a:graphicData uri="http://schemas.openxmlformats.org/presentationml/2006/ole">
            <mc:AlternateContent xmlns:mc="http://schemas.openxmlformats.org/markup-compatibility/2006">
              <mc:Choice xmlns:v="urn:schemas-microsoft-com:vml" Requires="v">
                <p:oleObj name="Graph" r:id="rId6" imgW="4151880" imgH="2897280" progId="Origin50.Graph">
                  <p:embed/>
                </p:oleObj>
              </mc:Choice>
              <mc:Fallback>
                <p:oleObj name="Graph" r:id="rId6" imgW="4151880" imgH="2897280" progId="Origin50.Graph">
                  <p:embed/>
                  <p:pic>
                    <p:nvPicPr>
                      <p:cNvPr id="12" name="Object 11">
                        <a:extLst>
                          <a:ext uri="{FF2B5EF4-FFF2-40B4-BE49-F238E27FC236}">
                            <a16:creationId xmlns:a16="http://schemas.microsoft.com/office/drawing/2014/main" id="{EF2BD665-963B-132D-7E0C-864D271DC6DD}"/>
                          </a:ext>
                        </a:extLst>
                      </p:cNvPr>
                      <p:cNvPicPr/>
                      <p:nvPr/>
                    </p:nvPicPr>
                    <p:blipFill>
                      <a:blip r:embed="rId7"/>
                      <a:stretch>
                        <a:fillRect/>
                      </a:stretch>
                    </p:blipFill>
                    <p:spPr>
                      <a:xfrm>
                        <a:off x="8487770" y="1167471"/>
                        <a:ext cx="3715939" cy="2593341"/>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0D356EE4-B10E-7465-B330-6C1B162D422D}"/>
              </a:ext>
            </a:extLst>
          </p:cNvPr>
          <p:cNvSpPr txBox="1"/>
          <p:nvPr/>
        </p:nvSpPr>
        <p:spPr>
          <a:xfrm>
            <a:off x="5827012" y="3976253"/>
            <a:ext cx="2003782" cy="276999"/>
          </a:xfrm>
          <a:prstGeom prst="rect">
            <a:avLst/>
          </a:prstGeom>
          <a:noFill/>
        </p:spPr>
        <p:txBody>
          <a:bodyPr wrap="square" rtlCol="0">
            <a:spAutoFit/>
          </a:bodyPr>
          <a:lstStyle/>
          <a:p>
            <a:pPr algn="ctr"/>
            <a:r>
              <a:rPr lang="ro-RO" sz="1200" dirty="0"/>
              <a:t>TDS result on B+D2_1050</a:t>
            </a:r>
            <a:r>
              <a:rPr lang="ro-RO" sz="1200" baseline="30000" dirty="0"/>
              <a:t>o</a:t>
            </a:r>
            <a:r>
              <a:rPr lang="ro-RO" sz="1200" dirty="0"/>
              <a:t>C</a:t>
            </a:r>
            <a:endParaRPr lang="en-US" sz="1200" dirty="0"/>
          </a:p>
        </p:txBody>
      </p:sp>
      <p:graphicFrame>
        <p:nvGraphicFramePr>
          <p:cNvPr id="14" name="Table 13">
            <a:extLst>
              <a:ext uri="{FF2B5EF4-FFF2-40B4-BE49-F238E27FC236}">
                <a16:creationId xmlns:a16="http://schemas.microsoft.com/office/drawing/2014/main" id="{1B8EFD32-F5CD-03E9-B285-BABAD6E4CC5F}"/>
              </a:ext>
            </a:extLst>
          </p:cNvPr>
          <p:cNvGraphicFramePr>
            <a:graphicFrameLocks noGrp="1"/>
          </p:cNvGraphicFramePr>
          <p:nvPr>
            <p:extLst>
              <p:ext uri="{D42A27DB-BD31-4B8C-83A1-F6EECF244321}">
                <p14:modId xmlns:p14="http://schemas.microsoft.com/office/powerpoint/2010/main" val="2389022536"/>
              </p:ext>
            </p:extLst>
          </p:nvPr>
        </p:nvGraphicFramePr>
        <p:xfrm>
          <a:off x="9196816" y="3772561"/>
          <a:ext cx="2006600" cy="26670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3509613224"/>
                    </a:ext>
                  </a:extLst>
                </a:gridCol>
                <a:gridCol w="609600">
                  <a:extLst>
                    <a:ext uri="{9D8B030D-6E8A-4147-A177-3AD203B41FA5}">
                      <a16:colId xmlns:a16="http://schemas.microsoft.com/office/drawing/2014/main" val="4003634409"/>
                    </a:ext>
                  </a:extLst>
                </a:gridCol>
                <a:gridCol w="787400">
                  <a:extLst>
                    <a:ext uri="{9D8B030D-6E8A-4147-A177-3AD203B41FA5}">
                      <a16:colId xmlns:a16="http://schemas.microsoft.com/office/drawing/2014/main" val="1909216310"/>
                    </a:ext>
                  </a:extLst>
                </a:gridCol>
              </a:tblGrid>
              <a:tr h="571500">
                <a:tc>
                  <a:txBody>
                    <a:bodyPr/>
                    <a:lstStyle/>
                    <a:p>
                      <a:pPr algn="ctr" rtl="0" fontAlgn="ctr"/>
                      <a:r>
                        <a:rPr lang="en-GB" sz="1100" u="none" strike="noStrike" dirty="0">
                          <a:effectLst/>
                        </a:rPr>
                        <a:t>Temperature (</a:t>
                      </a:r>
                      <a:r>
                        <a:rPr lang="en-GB" sz="1100" u="none" strike="noStrike" baseline="30000" dirty="0" err="1">
                          <a:effectLst/>
                        </a:rPr>
                        <a:t>o</a:t>
                      </a:r>
                      <a:r>
                        <a:rPr lang="en-GB" sz="1100" u="none" strike="noStrike" dirty="0" err="1">
                          <a:effectLst/>
                        </a:rPr>
                        <a:t>C</a:t>
                      </a:r>
                      <a:r>
                        <a:rPr lang="en-GB" sz="1100" u="none" strike="noStrike" dirty="0">
                          <a:effectLst/>
                        </a:rPr>
                        <a:t>)</a:t>
                      </a:r>
                      <a:endParaRPr lang="en-GB"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GB" sz="1100" u="none" strike="noStrike" dirty="0">
                          <a:effectLst/>
                        </a:rPr>
                        <a:t>D </a:t>
                      </a:r>
                      <a:r>
                        <a:rPr lang="ro-RO" sz="1100" u="none" strike="noStrike" dirty="0">
                          <a:effectLst/>
                        </a:rPr>
                        <a:t>released (</a:t>
                      </a:r>
                      <a:r>
                        <a:rPr lang="en-GB" sz="1100" u="none" strike="noStrike" dirty="0">
                          <a:effectLst/>
                        </a:rPr>
                        <a:t>at/cm</a:t>
                      </a:r>
                      <a:r>
                        <a:rPr lang="en-GB" sz="1100" u="none" strike="noStrike" baseline="30000" dirty="0">
                          <a:effectLst/>
                        </a:rPr>
                        <a:t>2</a:t>
                      </a:r>
                      <a:r>
                        <a:rPr lang="ro-RO" sz="1100" u="none" strike="noStrike" baseline="30000" dirty="0">
                          <a:effectLst/>
                        </a:rPr>
                        <a:t>)</a:t>
                      </a:r>
                      <a:endParaRPr lang="en-GB"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GB" sz="1100" u="none" strike="noStrike" dirty="0">
                          <a:effectLst/>
                        </a:rPr>
                        <a:t>D released during the TT</a:t>
                      </a:r>
                      <a:r>
                        <a:rPr lang="ro-RO" sz="1100" u="none" strike="noStrike" dirty="0">
                          <a:effectLst/>
                        </a:rPr>
                        <a:t> (%)</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69705031"/>
                  </a:ext>
                </a:extLst>
              </a:tr>
              <a:tr h="190500">
                <a:tc>
                  <a:txBody>
                    <a:bodyPr/>
                    <a:lstStyle/>
                    <a:p>
                      <a:pPr algn="ctr" rtl="0" fontAlgn="ctr"/>
                      <a:r>
                        <a:rPr lang="en-GB" sz="1100" u="none" strike="noStrike">
                          <a:effectLst/>
                        </a:rPr>
                        <a:t>50</a:t>
                      </a:r>
                      <a:endParaRPr lang="en-GB"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GB" sz="1100" u="none" strike="noStrike">
                          <a:effectLst/>
                        </a:rPr>
                        <a:t>7.45E+14</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100" u="none" strike="noStrike">
                          <a:effectLst/>
                        </a:rPr>
                        <a:t>0.01</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25426958"/>
                  </a:ext>
                </a:extLst>
              </a:tr>
              <a:tr h="190500">
                <a:tc>
                  <a:txBody>
                    <a:bodyPr/>
                    <a:lstStyle/>
                    <a:p>
                      <a:pPr algn="ctr" rtl="0" fontAlgn="ctr"/>
                      <a:r>
                        <a:rPr lang="en-GB" sz="1100" u="none" strike="noStrike">
                          <a:effectLst/>
                        </a:rPr>
                        <a:t>100</a:t>
                      </a:r>
                      <a:endParaRPr lang="en-GB"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GB" sz="1100" u="none" strike="noStrike">
                          <a:effectLst/>
                        </a:rPr>
                        <a:t>8.25E+15</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100" u="none" strike="noStrike" dirty="0">
                          <a:effectLst/>
                        </a:rPr>
                        <a:t>0.08</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20111586"/>
                  </a:ext>
                </a:extLst>
              </a:tr>
              <a:tr h="190500">
                <a:tc>
                  <a:txBody>
                    <a:bodyPr/>
                    <a:lstStyle/>
                    <a:p>
                      <a:pPr algn="ctr" rtl="0" fontAlgn="ctr"/>
                      <a:r>
                        <a:rPr lang="en-GB" sz="1100" u="none" strike="noStrike" dirty="0">
                          <a:effectLst/>
                        </a:rPr>
                        <a:t>150</a:t>
                      </a:r>
                      <a:endParaRPr lang="en-GB"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GB" sz="1100" u="none" strike="noStrike">
                          <a:effectLst/>
                        </a:rPr>
                        <a:t>2.21E+16</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100" u="none" strike="noStrike">
                          <a:effectLst/>
                        </a:rPr>
                        <a:t>0.22</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81721067"/>
                  </a:ext>
                </a:extLst>
              </a:tr>
              <a:tr h="190500">
                <a:tc>
                  <a:txBody>
                    <a:bodyPr/>
                    <a:lstStyle/>
                    <a:p>
                      <a:pPr algn="ctr" rtl="0" fontAlgn="ctr"/>
                      <a:r>
                        <a:rPr lang="en-GB" sz="1100" u="none" strike="noStrike">
                          <a:effectLst/>
                        </a:rPr>
                        <a:t>200</a:t>
                      </a:r>
                      <a:endParaRPr lang="en-GB"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GB" sz="1100" u="none" strike="noStrike">
                          <a:effectLst/>
                        </a:rPr>
                        <a:t>2.98E+16</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100" u="none" strike="noStrike" dirty="0">
                          <a:effectLst/>
                        </a:rPr>
                        <a:t>0.29</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56926805"/>
                  </a:ext>
                </a:extLst>
              </a:tr>
              <a:tr h="190500">
                <a:tc>
                  <a:txBody>
                    <a:bodyPr/>
                    <a:lstStyle/>
                    <a:p>
                      <a:pPr algn="ctr" rtl="0" fontAlgn="ctr"/>
                      <a:r>
                        <a:rPr lang="en-GB" sz="1100" u="none" strike="noStrike">
                          <a:effectLst/>
                        </a:rPr>
                        <a:t>250</a:t>
                      </a:r>
                      <a:endParaRPr lang="en-GB"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GB" sz="1100" u="none" strike="noStrike">
                          <a:effectLst/>
                        </a:rPr>
                        <a:t>2.82E+17</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100" u="none" strike="noStrike">
                          <a:effectLst/>
                        </a:rPr>
                        <a:t>2.76</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00160223"/>
                  </a:ext>
                </a:extLst>
              </a:tr>
              <a:tr h="190500">
                <a:tc>
                  <a:txBody>
                    <a:bodyPr/>
                    <a:lstStyle/>
                    <a:p>
                      <a:pPr algn="ctr" rtl="0" fontAlgn="ctr"/>
                      <a:r>
                        <a:rPr lang="en-GB" sz="1100" u="none" strike="noStrike">
                          <a:effectLst/>
                        </a:rPr>
                        <a:t>300</a:t>
                      </a:r>
                      <a:endParaRPr lang="en-GB"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GB" sz="1100" u="none" strike="noStrike">
                          <a:effectLst/>
                        </a:rPr>
                        <a:t>1.06E+18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100" u="none" strike="noStrike">
                          <a:effectLst/>
                        </a:rPr>
                        <a:t>10.39</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34386258"/>
                  </a:ext>
                </a:extLst>
              </a:tr>
              <a:tr h="190500">
                <a:tc>
                  <a:txBody>
                    <a:bodyPr/>
                    <a:lstStyle/>
                    <a:p>
                      <a:pPr algn="ctr" rtl="0" fontAlgn="ctr"/>
                      <a:r>
                        <a:rPr lang="en-GB" sz="1100" u="none" strike="noStrike">
                          <a:effectLst/>
                        </a:rPr>
                        <a:t>350</a:t>
                      </a:r>
                      <a:endParaRPr lang="en-GB"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GB" sz="1100" u="none" strike="noStrike">
                          <a:effectLst/>
                        </a:rPr>
                        <a:t>2.22E+18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100" u="none" strike="noStrike">
                          <a:effectLst/>
                        </a:rPr>
                        <a:t>21.76</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76172133"/>
                  </a:ext>
                </a:extLst>
              </a:tr>
              <a:tr h="190500">
                <a:tc>
                  <a:txBody>
                    <a:bodyPr/>
                    <a:lstStyle/>
                    <a:p>
                      <a:pPr algn="ctr" rtl="0" fontAlgn="ctr"/>
                      <a:r>
                        <a:rPr lang="en-GB" sz="1100" u="none" strike="noStrike">
                          <a:effectLst/>
                        </a:rPr>
                        <a:t>400</a:t>
                      </a:r>
                      <a:endParaRPr lang="en-GB"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GB" sz="1100" u="none" strike="noStrike">
                          <a:effectLst/>
                        </a:rPr>
                        <a:t>3.24E+18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100" u="none" strike="noStrike">
                          <a:effectLst/>
                        </a:rPr>
                        <a:t>31.76</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09991785"/>
                  </a:ext>
                </a:extLst>
              </a:tr>
              <a:tr h="190500">
                <a:tc>
                  <a:txBody>
                    <a:bodyPr/>
                    <a:lstStyle/>
                    <a:p>
                      <a:pPr algn="ctr" rtl="0" fontAlgn="ctr"/>
                      <a:r>
                        <a:rPr lang="en-GB" sz="1100" u="none" strike="noStrike">
                          <a:effectLst/>
                        </a:rPr>
                        <a:t>450</a:t>
                      </a:r>
                      <a:endParaRPr lang="en-GB"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GB" sz="1100" u="none" strike="noStrike">
                          <a:effectLst/>
                        </a:rPr>
                        <a:t>4.95E+18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100" u="none" strike="noStrike">
                          <a:effectLst/>
                        </a:rPr>
                        <a:t>48.53</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48553857"/>
                  </a:ext>
                </a:extLst>
              </a:tr>
              <a:tr h="190500">
                <a:tc>
                  <a:txBody>
                    <a:bodyPr/>
                    <a:lstStyle/>
                    <a:p>
                      <a:pPr algn="ctr" rtl="0" fontAlgn="ctr"/>
                      <a:r>
                        <a:rPr lang="en-GB" sz="1100" u="none" strike="noStrike">
                          <a:effectLst/>
                        </a:rPr>
                        <a:t>500</a:t>
                      </a:r>
                      <a:endParaRPr lang="en-GB"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GB" sz="1100" u="none" strike="noStrike">
                          <a:effectLst/>
                        </a:rPr>
                        <a:t>6.45E+18</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100" u="none" strike="noStrike">
                          <a:effectLst/>
                        </a:rPr>
                        <a:t>63.24</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82631680"/>
                  </a:ext>
                </a:extLst>
              </a:tr>
              <a:tr h="190500">
                <a:tc>
                  <a:txBody>
                    <a:bodyPr/>
                    <a:lstStyle/>
                    <a:p>
                      <a:pPr algn="ctr" rtl="0" fontAlgn="ctr"/>
                      <a:r>
                        <a:rPr lang="en-GB" sz="1100" u="none" strike="noStrike">
                          <a:effectLst/>
                        </a:rPr>
                        <a:t>1050</a:t>
                      </a:r>
                      <a:endParaRPr lang="en-GB"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GB" sz="1100" u="none" strike="noStrike">
                          <a:effectLst/>
                        </a:rPr>
                        <a:t>1.02E+19</a:t>
                      </a:r>
                      <a:endParaRPr lang="en-GB"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GB" sz="1100" u="none" strike="noStrike" dirty="0">
                          <a:effectLst/>
                        </a:rPr>
                        <a:t>100.00</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77460268"/>
                  </a:ext>
                </a:extLst>
              </a:tr>
            </a:tbl>
          </a:graphicData>
        </a:graphic>
      </p:graphicFrame>
      <p:sp>
        <p:nvSpPr>
          <p:cNvPr id="15" name="TextBox 14">
            <a:extLst>
              <a:ext uri="{FF2B5EF4-FFF2-40B4-BE49-F238E27FC236}">
                <a16:creationId xmlns:a16="http://schemas.microsoft.com/office/drawing/2014/main" id="{ABBDA926-6231-9FA8-A232-6F15D3E05F5D}"/>
              </a:ext>
            </a:extLst>
          </p:cNvPr>
          <p:cNvSpPr txBox="1"/>
          <p:nvPr/>
        </p:nvSpPr>
        <p:spPr>
          <a:xfrm>
            <a:off x="5099223" y="906799"/>
            <a:ext cx="3629889" cy="307777"/>
          </a:xfrm>
          <a:prstGeom prst="rect">
            <a:avLst/>
          </a:prstGeom>
          <a:noFill/>
        </p:spPr>
        <p:txBody>
          <a:bodyPr wrap="square">
            <a:spAutoFit/>
          </a:bodyPr>
          <a:lstStyle/>
          <a:p>
            <a:r>
              <a:rPr lang="ro-RO" sz="1400" dirty="0"/>
              <a:t>TDS measurement during </a:t>
            </a:r>
            <a:r>
              <a:rPr lang="fi-FI" sz="1400" dirty="0"/>
              <a:t>t</a:t>
            </a:r>
            <a:r>
              <a:rPr lang="ro-RO" sz="1400" dirty="0"/>
              <a:t>hermal </a:t>
            </a:r>
            <a:r>
              <a:rPr lang="fi-FI" sz="1400" dirty="0"/>
              <a:t>t</a:t>
            </a:r>
            <a:r>
              <a:rPr lang="ro-RO" sz="1400" dirty="0"/>
              <a:t>reatment</a:t>
            </a:r>
            <a:endParaRPr lang="en-US" sz="1400" dirty="0"/>
          </a:p>
        </p:txBody>
      </p:sp>
      <p:pic>
        <p:nvPicPr>
          <p:cNvPr id="16" name="Picture 15" descr="https://lh7-rt.googleusercontent.com/docsz/AD_4nXf50Bb45ilEEszCDaHhiSoCtvOW6AgLBj1T_TZT1l5wKWHTBroZMpuuD05HLPOu88U2ZWeneNiNBT8yTgD_G12NrHTjlNAK3hu0-Y0B4fl66Kat7xvS1JLDMtL9ETOCp8CoiEVTjhyCcbOxDI9QQQ?key=PoXlbM9ondZAWwIRsAbecsWI">
            <a:extLst>
              <a:ext uri="{FF2B5EF4-FFF2-40B4-BE49-F238E27FC236}">
                <a16:creationId xmlns:a16="http://schemas.microsoft.com/office/drawing/2014/main" id="{7BD27400-1650-4D17-4E6E-4B81C1917474}"/>
              </a:ext>
            </a:extLst>
          </p:cNvPr>
          <p:cNvPicPr/>
          <p:nvPr/>
        </p:nvPicPr>
        <p:blipFill rotWithShape="1">
          <a:blip r:embed="rId8" cstate="print">
            <a:extLst>
              <a:ext uri="{28A0092B-C50C-407E-A947-70E740481C1C}">
                <a14:useLocalDpi xmlns:a14="http://schemas.microsoft.com/office/drawing/2010/main" val="0"/>
              </a:ext>
            </a:extLst>
          </a:blip>
          <a:srcRect t="30224" b="26771"/>
          <a:stretch/>
        </p:blipFill>
        <p:spPr bwMode="auto">
          <a:xfrm>
            <a:off x="318989" y="4094834"/>
            <a:ext cx="1530324" cy="1620195"/>
          </a:xfrm>
          <a:prstGeom prst="rect">
            <a:avLst/>
          </a:prstGeom>
          <a:noFill/>
          <a:ln>
            <a:noFill/>
          </a:ln>
          <a:extLst>
            <a:ext uri="{53640926-AAD7-44D8-BBD7-CCE9431645EC}">
              <a14:shadowObscured xmlns:a14="http://schemas.microsoft.com/office/drawing/2010/main"/>
            </a:ext>
          </a:extLst>
        </p:spPr>
      </p:pic>
      <p:pic>
        <p:nvPicPr>
          <p:cNvPr id="17" name="Picture 16" descr="https://lh7-rt.googleusercontent.com/docsz/AD_4nXcom64SlEAqy6w91U40QOU-B4fb9AeOKXNax-XyXmYG4XYeHj8_OwfR5hHLlY_QP_pZaSZwRjw0Z_5bKi0ErfVjO36bShPgXJI6YwxSMkF0-lpi--vFPiACI8wntgio9YJSNmYE5pa-VAAh0d1Ctg?key=PoXlbM9ondZAWwIRsAbecsWI">
            <a:extLst>
              <a:ext uri="{FF2B5EF4-FFF2-40B4-BE49-F238E27FC236}">
                <a16:creationId xmlns:a16="http://schemas.microsoft.com/office/drawing/2014/main" id="{091AA553-52B5-1BF4-2EC7-A96C18327678}"/>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33133" y="4094834"/>
            <a:ext cx="2459927" cy="1619547"/>
          </a:xfrm>
          <a:prstGeom prst="rect">
            <a:avLst/>
          </a:prstGeom>
          <a:noFill/>
          <a:ln>
            <a:noFill/>
          </a:ln>
        </p:spPr>
      </p:pic>
      <p:sp>
        <p:nvSpPr>
          <p:cNvPr id="18" name="TextBox 17">
            <a:extLst>
              <a:ext uri="{FF2B5EF4-FFF2-40B4-BE49-F238E27FC236}">
                <a16:creationId xmlns:a16="http://schemas.microsoft.com/office/drawing/2014/main" id="{8CE487BC-25D8-09D3-0FB3-5E3DA38817A2}"/>
              </a:ext>
            </a:extLst>
          </p:cNvPr>
          <p:cNvSpPr txBox="1"/>
          <p:nvPr/>
        </p:nvSpPr>
        <p:spPr>
          <a:xfrm>
            <a:off x="595507" y="2470120"/>
            <a:ext cx="3753221" cy="1354217"/>
          </a:xfrm>
          <a:prstGeom prst="rect">
            <a:avLst/>
          </a:prstGeom>
          <a:noFill/>
        </p:spPr>
        <p:txBody>
          <a:bodyPr wrap="square" rtlCol="0">
            <a:spAutoFit/>
          </a:bodyPr>
          <a:lstStyle/>
          <a:p>
            <a:pPr marL="285750" indent="-285750">
              <a:buFont typeface="Arial" panose="020B0604020202020204" pitchFamily="34" charset="0"/>
              <a:buChar char="•"/>
            </a:pPr>
            <a:r>
              <a:rPr lang="ro-RO" sz="1600" dirty="0"/>
              <a:t>60 tungsten substrates 5x5 mm</a:t>
            </a:r>
          </a:p>
          <a:p>
            <a:pPr marL="285750" indent="-285750">
              <a:buFont typeface="Arial" panose="020B0604020202020204" pitchFamily="34" charset="0"/>
              <a:buChar char="•"/>
            </a:pPr>
            <a:r>
              <a:rPr lang="ro-RO" sz="1600" dirty="0"/>
              <a:t>2 RF sources opperated at 100W each</a:t>
            </a:r>
          </a:p>
          <a:p>
            <a:pPr marL="285750" indent="-285750">
              <a:buFont typeface="Arial" panose="020B0604020202020204" pitchFamily="34" charset="0"/>
              <a:buChar char="•"/>
            </a:pPr>
            <a:r>
              <a:rPr lang="ro-RO" sz="1600" dirty="0"/>
              <a:t>Working pressure: 1x10</a:t>
            </a:r>
            <a:r>
              <a:rPr lang="ro-RO" sz="1600" baseline="30000" dirty="0"/>
              <a:t>-2</a:t>
            </a:r>
            <a:r>
              <a:rPr lang="ro-RO" sz="1600" dirty="0"/>
              <a:t>mbar</a:t>
            </a:r>
          </a:p>
          <a:p>
            <a:pPr marL="285750" indent="-285750">
              <a:buFont typeface="Arial" panose="020B0604020202020204" pitchFamily="34" charset="0"/>
              <a:buChar char="•"/>
            </a:pPr>
            <a:r>
              <a:rPr lang="ro-RO" sz="1600" dirty="0"/>
              <a:t>Ar flow= 20sccm</a:t>
            </a:r>
          </a:p>
          <a:p>
            <a:pPr marL="285750" indent="-285750">
              <a:buFont typeface="Arial" panose="020B0604020202020204" pitchFamily="34" charset="0"/>
              <a:buChar char="•"/>
            </a:pPr>
            <a:r>
              <a:rPr lang="ro-RO" sz="1600" dirty="0">
                <a:solidFill>
                  <a:schemeClr val="tx1"/>
                </a:solidFill>
              </a:rPr>
              <a:t>D</a:t>
            </a:r>
            <a:r>
              <a:rPr lang="ro-RO" sz="1600" baseline="-25000" dirty="0">
                <a:solidFill>
                  <a:schemeClr val="tx1"/>
                </a:solidFill>
              </a:rPr>
              <a:t>2</a:t>
            </a:r>
            <a:r>
              <a:rPr lang="ro-RO" sz="1600" dirty="0">
                <a:solidFill>
                  <a:schemeClr val="tx1"/>
                </a:solidFill>
              </a:rPr>
              <a:t> flow= 20 sccm</a:t>
            </a:r>
            <a:r>
              <a:rPr lang="ro-RO" sz="1600" baseline="-25000" dirty="0">
                <a:solidFill>
                  <a:schemeClr val="tx1"/>
                </a:solidFill>
              </a:rPr>
              <a:t>  </a:t>
            </a:r>
            <a:endParaRPr lang="ro-RO" sz="1600" dirty="0"/>
          </a:p>
        </p:txBody>
      </p:sp>
      <p:sp>
        <p:nvSpPr>
          <p:cNvPr id="20" name="TextBox 19">
            <a:extLst>
              <a:ext uri="{FF2B5EF4-FFF2-40B4-BE49-F238E27FC236}">
                <a16:creationId xmlns:a16="http://schemas.microsoft.com/office/drawing/2014/main" id="{0BD30DFD-5FB0-3294-1944-19B7D71EF53E}"/>
              </a:ext>
            </a:extLst>
          </p:cNvPr>
          <p:cNvSpPr txBox="1"/>
          <p:nvPr/>
        </p:nvSpPr>
        <p:spPr>
          <a:xfrm>
            <a:off x="103719" y="1045935"/>
            <a:ext cx="5130212" cy="646331"/>
          </a:xfrm>
          <a:prstGeom prst="rect">
            <a:avLst/>
          </a:prstGeom>
          <a:noFill/>
        </p:spPr>
        <p:txBody>
          <a:bodyPr wrap="square">
            <a:spAutoFit/>
          </a:bodyPr>
          <a:lstStyle/>
          <a:p>
            <a:r>
              <a:rPr lang="ro-RO" dirty="0"/>
              <a:t>Preparation of 5</a:t>
            </a:r>
            <a:r>
              <a:rPr lang="ro-RO" dirty="0">
                <a:sym typeface="Symbol" panose="05050102010706020507" pitchFamily="18" charset="2"/>
              </a:rPr>
              <a:t></a:t>
            </a:r>
            <a:r>
              <a:rPr lang="ro-RO" dirty="0"/>
              <a:t>5 mm</a:t>
            </a:r>
            <a:r>
              <a:rPr lang="ro-RO" baseline="30000" dirty="0"/>
              <a:t>2</a:t>
            </a:r>
            <a:r>
              <a:rPr lang="ro-RO" dirty="0"/>
              <a:t> W samples </a:t>
            </a:r>
            <a:r>
              <a:rPr lang="fi-FI" dirty="0"/>
              <a:t>(5 </a:t>
            </a:r>
            <a:r>
              <a:rPr lang="fi-FI" dirty="0">
                <a:latin typeface="Symbol" panose="05050102010706020507" pitchFamily="18" charset="2"/>
              </a:rPr>
              <a:t>m</a:t>
            </a:r>
            <a:r>
              <a:rPr lang="fi-FI" dirty="0"/>
              <a:t>m) </a:t>
            </a:r>
            <a:r>
              <a:rPr lang="ro-RO" dirty="0"/>
              <a:t>coated with B+</a:t>
            </a:r>
            <a:r>
              <a:rPr lang="ro-RO" dirty="0">
                <a:solidFill>
                  <a:schemeClr val="tx1"/>
                </a:solidFill>
              </a:rPr>
              <a:t>D</a:t>
            </a:r>
            <a:r>
              <a:rPr lang="ro-RO" baseline="-25000" dirty="0">
                <a:solidFill>
                  <a:schemeClr val="tx1"/>
                </a:solidFill>
              </a:rPr>
              <a:t>2</a:t>
            </a:r>
            <a:r>
              <a:rPr lang="ro-RO" dirty="0">
                <a:solidFill>
                  <a:schemeClr val="tx1"/>
                </a:solidFill>
              </a:rPr>
              <a:t>(10%) </a:t>
            </a:r>
            <a:r>
              <a:rPr lang="fi-FI" dirty="0">
                <a:solidFill>
                  <a:schemeClr val="tx1"/>
                </a:solidFill>
              </a:rPr>
              <a:t>and </a:t>
            </a:r>
            <a:r>
              <a:rPr lang="fi-FI" dirty="0" err="1">
                <a:solidFill>
                  <a:schemeClr val="tx1"/>
                </a:solidFill>
              </a:rPr>
              <a:t>subjected</a:t>
            </a:r>
            <a:r>
              <a:rPr lang="fi-FI" dirty="0">
                <a:solidFill>
                  <a:schemeClr val="tx1"/>
                </a:solidFill>
              </a:rPr>
              <a:t> </a:t>
            </a:r>
            <a:r>
              <a:rPr lang="ro-RO" dirty="0"/>
              <a:t>to thermal treatment</a:t>
            </a:r>
          </a:p>
        </p:txBody>
      </p:sp>
      <p:sp>
        <p:nvSpPr>
          <p:cNvPr id="21" name="TextBox 20">
            <a:extLst>
              <a:ext uri="{FF2B5EF4-FFF2-40B4-BE49-F238E27FC236}">
                <a16:creationId xmlns:a16="http://schemas.microsoft.com/office/drawing/2014/main" id="{CAD7D211-70A0-4782-A8E8-F148F5346FC3}"/>
              </a:ext>
            </a:extLst>
          </p:cNvPr>
          <p:cNvSpPr txBox="1"/>
          <p:nvPr/>
        </p:nvSpPr>
        <p:spPr>
          <a:xfrm>
            <a:off x="560436" y="5714381"/>
            <a:ext cx="1163113" cy="276999"/>
          </a:xfrm>
          <a:prstGeom prst="rect">
            <a:avLst/>
          </a:prstGeom>
          <a:noFill/>
        </p:spPr>
        <p:txBody>
          <a:bodyPr wrap="square" rtlCol="0">
            <a:spAutoFit/>
          </a:bodyPr>
          <a:lstStyle/>
          <a:p>
            <a:r>
              <a:rPr lang="ro-RO" sz="1200" dirty="0"/>
              <a:t>Sample holder </a:t>
            </a:r>
          </a:p>
        </p:txBody>
      </p:sp>
      <p:sp>
        <p:nvSpPr>
          <p:cNvPr id="22" name="TextBox 21">
            <a:extLst>
              <a:ext uri="{FF2B5EF4-FFF2-40B4-BE49-F238E27FC236}">
                <a16:creationId xmlns:a16="http://schemas.microsoft.com/office/drawing/2014/main" id="{0A6974DA-E64D-DFFD-84CA-6BE8C11DC0FC}"/>
              </a:ext>
            </a:extLst>
          </p:cNvPr>
          <p:cNvSpPr txBox="1"/>
          <p:nvPr/>
        </p:nvSpPr>
        <p:spPr>
          <a:xfrm>
            <a:off x="2158592" y="5711230"/>
            <a:ext cx="2112664" cy="276999"/>
          </a:xfrm>
          <a:prstGeom prst="rect">
            <a:avLst/>
          </a:prstGeom>
          <a:noFill/>
        </p:spPr>
        <p:txBody>
          <a:bodyPr wrap="square" rtlCol="0">
            <a:spAutoFit/>
          </a:bodyPr>
          <a:lstStyle/>
          <a:p>
            <a:r>
              <a:rPr lang="en-US" sz="1200" dirty="0"/>
              <a:t>In situ photo of the deposition</a:t>
            </a:r>
          </a:p>
        </p:txBody>
      </p:sp>
      <p:sp>
        <p:nvSpPr>
          <p:cNvPr id="24" name="TextBox 23">
            <a:extLst>
              <a:ext uri="{FF2B5EF4-FFF2-40B4-BE49-F238E27FC236}">
                <a16:creationId xmlns:a16="http://schemas.microsoft.com/office/drawing/2014/main" id="{2C48F9E8-7416-876E-1EF3-7B30FC2F0E8F}"/>
              </a:ext>
            </a:extLst>
          </p:cNvPr>
          <p:cNvSpPr txBox="1"/>
          <p:nvPr/>
        </p:nvSpPr>
        <p:spPr bwMode="auto">
          <a:xfrm>
            <a:off x="220467" y="6118280"/>
            <a:ext cx="3600760" cy="338554"/>
          </a:xfrm>
          <a:prstGeom prst="rect">
            <a:avLst/>
          </a:prstGeom>
          <a:solidFill>
            <a:schemeClr val="accent5">
              <a:lumMod val="60000"/>
              <a:lumOff val="40000"/>
            </a:schemeClr>
          </a:solidFill>
          <a:ln w="25400">
            <a:solidFill>
              <a:schemeClr val="accent1"/>
            </a:solidFill>
          </a:ln>
        </p:spPr>
        <p:txBody>
          <a:bodyPr wrap="square" rtlCol="0">
            <a:spAutoFit/>
          </a:bodyPr>
          <a:lstStyle/>
          <a:p>
            <a:r>
              <a:rPr lang="fi-FI" sz="1600" dirty="0"/>
              <a:t>To </a:t>
            </a:r>
            <a:r>
              <a:rPr lang="fi-FI" sz="1600" dirty="0" err="1"/>
              <a:t>be</a:t>
            </a:r>
            <a:r>
              <a:rPr lang="fi-FI" sz="1600" dirty="0"/>
              <a:t> </a:t>
            </a:r>
            <a:r>
              <a:rPr lang="fi-FI" sz="1600" dirty="0" err="1"/>
              <a:t>followed</a:t>
            </a:r>
            <a:r>
              <a:rPr lang="fi-FI" sz="1600" dirty="0"/>
              <a:t> </a:t>
            </a:r>
            <a:r>
              <a:rPr lang="fi-FI" sz="1600" dirty="0" err="1"/>
              <a:t>by</a:t>
            </a:r>
            <a:r>
              <a:rPr lang="fi-FI" sz="1600" dirty="0"/>
              <a:t> </a:t>
            </a:r>
            <a:r>
              <a:rPr lang="fi-FI" sz="1600" dirty="0" err="1"/>
              <a:t>Raman</a:t>
            </a:r>
            <a:r>
              <a:rPr lang="fi-FI" sz="1600" dirty="0"/>
              <a:t> </a:t>
            </a:r>
            <a:r>
              <a:rPr lang="fi-FI" sz="1600" dirty="0" err="1"/>
              <a:t>measurements</a:t>
            </a:r>
            <a:endParaRPr lang="fi-FI" sz="1600" dirty="0"/>
          </a:p>
        </p:txBody>
      </p:sp>
    </p:spTree>
    <p:extLst>
      <p:ext uri="{BB962C8B-B14F-4D97-AF65-F5344CB8AC3E}">
        <p14:creationId xmlns:p14="http://schemas.microsoft.com/office/powerpoint/2010/main" val="4110695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8CE06E-18A7-DC35-9428-B38432554FBD}"/>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777D09D4-929F-1B91-6101-147B1F36B01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a:t>
            </a:fld>
            <a:endParaRPr lang="en-GB">
              <a:solidFill>
                <a:prstClr val="white"/>
              </a:solidFill>
            </a:endParaRPr>
          </a:p>
        </p:txBody>
      </p:sp>
      <p:sp>
        <p:nvSpPr>
          <p:cNvPr id="5" name="Titre 1">
            <a:extLst>
              <a:ext uri="{FF2B5EF4-FFF2-40B4-BE49-F238E27FC236}">
                <a16:creationId xmlns:a16="http://schemas.microsoft.com/office/drawing/2014/main" id="{5DB5566B-7E79-8747-AABD-7DA68C5AC16C}"/>
              </a:ext>
            </a:extLst>
          </p:cNvPr>
          <p:cNvSpPr>
            <a:spLocks noGrp="1"/>
          </p:cNvSpPr>
          <p:nvPr>
            <p:ph type="title"/>
          </p:nvPr>
        </p:nvSpPr>
        <p:spPr>
          <a:xfrm>
            <a:off x="983432" y="192515"/>
            <a:ext cx="9857288" cy="457200"/>
          </a:xfrm>
        </p:spPr>
        <p:txBody>
          <a:bodyPr/>
          <a:lstStyle/>
          <a:p>
            <a:r>
              <a:rPr lang="fr-FR" dirty="0"/>
              <a:t>SP B.1 </a:t>
            </a:r>
            <a:r>
              <a:rPr lang="fr-FR" dirty="0" err="1"/>
              <a:t>deliverables</a:t>
            </a:r>
            <a:r>
              <a:rPr lang="fr-FR" dirty="0"/>
              <a:t> 2025</a:t>
            </a:r>
          </a:p>
        </p:txBody>
      </p:sp>
      <p:graphicFrame>
        <p:nvGraphicFramePr>
          <p:cNvPr id="6" name="Tabelle 5">
            <a:extLst>
              <a:ext uri="{FF2B5EF4-FFF2-40B4-BE49-F238E27FC236}">
                <a16:creationId xmlns:a16="http://schemas.microsoft.com/office/drawing/2014/main" id="{264D4B97-9F2D-335E-0578-88A245020798}"/>
              </a:ext>
            </a:extLst>
          </p:cNvPr>
          <p:cNvGraphicFramePr>
            <a:graphicFrameLocks noGrp="1"/>
          </p:cNvGraphicFramePr>
          <p:nvPr>
            <p:extLst>
              <p:ext uri="{D42A27DB-BD31-4B8C-83A1-F6EECF244321}">
                <p14:modId xmlns:p14="http://schemas.microsoft.com/office/powerpoint/2010/main" val="3002313153"/>
              </p:ext>
            </p:extLst>
          </p:nvPr>
        </p:nvGraphicFramePr>
        <p:xfrm>
          <a:off x="251520" y="908720"/>
          <a:ext cx="11592138" cy="3469132"/>
        </p:xfrm>
        <a:graphic>
          <a:graphicData uri="http://schemas.openxmlformats.org/drawingml/2006/table">
            <a:tbl>
              <a:tblPr firstRow="1" firstCol="1" bandRow="1">
                <a:tableStyleId>{5C22544A-7EE6-4342-B048-85BDC9FD1C3A}</a:tableStyleId>
              </a:tblPr>
              <a:tblGrid>
                <a:gridCol w="1305479">
                  <a:extLst>
                    <a:ext uri="{9D8B030D-6E8A-4147-A177-3AD203B41FA5}">
                      <a16:colId xmlns:a16="http://schemas.microsoft.com/office/drawing/2014/main" val="531328472"/>
                    </a:ext>
                  </a:extLst>
                </a:gridCol>
                <a:gridCol w="1643401">
                  <a:extLst>
                    <a:ext uri="{9D8B030D-6E8A-4147-A177-3AD203B41FA5}">
                      <a16:colId xmlns:a16="http://schemas.microsoft.com/office/drawing/2014/main" val="1334987883"/>
                    </a:ext>
                  </a:extLst>
                </a:gridCol>
                <a:gridCol w="8643258">
                  <a:extLst>
                    <a:ext uri="{9D8B030D-6E8A-4147-A177-3AD203B41FA5}">
                      <a16:colId xmlns:a16="http://schemas.microsoft.com/office/drawing/2014/main" val="1851282849"/>
                    </a:ext>
                  </a:extLst>
                </a:gridCol>
              </a:tblGrid>
              <a:tr h="0">
                <a:tc>
                  <a:txBody>
                    <a:bodyPr/>
                    <a:lstStyle/>
                    <a:p>
                      <a:pPr marL="21590" algn="ctr">
                        <a:lnSpc>
                          <a:spcPct val="115000"/>
                        </a:lnSpc>
                        <a:spcAft>
                          <a:spcPts val="300"/>
                        </a:spcAft>
                      </a:pPr>
                      <a:r>
                        <a:rPr lang="de-DE" sz="1600" dirty="0" err="1">
                          <a:effectLst/>
                          <a:latin typeface="Calibri" panose="020F0502020204030204" pitchFamily="34" charset="0"/>
                          <a:ea typeface="+mn-ea"/>
                          <a:cs typeface="Times New Roman" panose="02020603050405020304" pitchFamily="18" charset="0"/>
                        </a:rPr>
                        <a:t>Activity</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600" dirty="0" err="1">
                          <a:effectLst/>
                        </a:rPr>
                        <a:t>Deliverable</a:t>
                      </a:r>
                      <a:r>
                        <a:rPr lang="de-DE" sz="1600" dirty="0">
                          <a:effectLst/>
                        </a:rPr>
                        <a:t> ID(s)</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600" spc="-15" dirty="0">
                          <a:effectLst/>
                        </a:rPr>
                        <a:t>Title</a:t>
                      </a:r>
                      <a:endParaRPr lang="de-DE" sz="16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algn="ctr">
                        <a:lnSpc>
                          <a:spcPct val="115000"/>
                        </a:lnSpc>
                        <a:spcBef>
                          <a:spcPts val="240"/>
                        </a:spcBef>
                        <a:spcAft>
                          <a:spcPts val="240"/>
                        </a:spcAft>
                        <a:tabLst>
                          <a:tab pos="-914400" algn="l"/>
                          <a:tab pos="228600" algn="l"/>
                        </a:tabLst>
                      </a:pPr>
                      <a:r>
                        <a:rPr lang="pl-PL" sz="1600" spc="-15" dirty="0">
                          <a:effectLst/>
                          <a:latin typeface="Calibri" panose="020F0502020204030204" pitchFamily="34" charset="0"/>
                          <a:ea typeface="Times New Roman" panose="02020603050405020304" pitchFamily="18" charset="0"/>
                          <a:cs typeface="Calibri" panose="020F0502020204030204" pitchFamily="34" charset="0"/>
                        </a:rPr>
                        <a:t>D001</a:t>
                      </a:r>
                      <a:endParaRPr lang="fi-FI" sz="1600" spc="-15"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spcBef>
                          <a:spcPts val="240"/>
                        </a:spcBef>
                        <a:spcAft>
                          <a:spcPts val="240"/>
                        </a:spcAft>
                        <a:tabLst>
                          <a:tab pos="-914400" algn="l"/>
                          <a:tab pos="228600" algn="l"/>
                        </a:tabLst>
                      </a:pPr>
                      <a:r>
                        <a:rPr lang="fi-FI" sz="1600"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3 PM</a:t>
                      </a:r>
                      <a:endParaRPr lang="fi-FI" sz="16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600" spc="-15" dirty="0">
                          <a:effectLst/>
                          <a:latin typeface="Calibri" panose="020F0502020204030204" pitchFamily="34" charset="0"/>
                          <a:ea typeface="Times New Roman" panose="02020603050405020304" pitchFamily="18" charset="0"/>
                          <a:cs typeface="Calibri" panose="020F0502020204030204" pitchFamily="34" charset="0"/>
                        </a:rPr>
                        <a:t>Erosion rates of W/B model systems and re-deposited W with different morphologies and compositions as well as the formation and erosion rates of thick re-deposits in MAGNUM-PSI with flux and fluence (DIFFER) </a:t>
                      </a:r>
                      <a:endParaRPr lang="fi-FI"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392664685"/>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algn="ctr">
                        <a:lnSpc>
                          <a:spcPct val="115000"/>
                        </a:lnSpc>
                        <a:spcBef>
                          <a:spcPts val="240"/>
                        </a:spcBef>
                        <a:spcAft>
                          <a:spcPts val="240"/>
                        </a:spcAft>
                        <a:tabLst>
                          <a:tab pos="-914400" algn="l"/>
                          <a:tab pos="228600" algn="l"/>
                        </a:tabLst>
                      </a:pPr>
                      <a:r>
                        <a:rPr lang="pl-PL" sz="1600" spc="-15" dirty="0">
                          <a:effectLst/>
                          <a:latin typeface="Calibri" panose="020F0502020204030204" pitchFamily="34" charset="0"/>
                          <a:ea typeface="Times New Roman" panose="02020603050405020304" pitchFamily="18" charset="0"/>
                          <a:cs typeface="Calibri" panose="020F0502020204030204" pitchFamily="34" charset="0"/>
                        </a:rPr>
                        <a:t>D002</a:t>
                      </a:r>
                      <a:endParaRPr lang="fi-FI" sz="1600" spc="-15"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spcBef>
                          <a:spcPts val="240"/>
                        </a:spcBef>
                        <a:spcAft>
                          <a:spcPts val="240"/>
                        </a:spcAft>
                        <a:tabLst>
                          <a:tab pos="-914400" algn="l"/>
                          <a:tab pos="228600" algn="l"/>
                        </a:tabLst>
                      </a:pPr>
                      <a:r>
                        <a:rPr lang="fi-FI" sz="1600"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4 PM</a:t>
                      </a:r>
                      <a:endParaRPr lang="fi-FI" sz="16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600" spc="-15" dirty="0">
                          <a:effectLst/>
                          <a:latin typeface="Calibri" panose="020F0502020204030204" pitchFamily="34" charset="0"/>
                          <a:ea typeface="Times New Roman" panose="02020603050405020304" pitchFamily="18" charset="0"/>
                          <a:cs typeface="Calibri" panose="020F0502020204030204" pitchFamily="34" charset="0"/>
                        </a:rPr>
                        <a:t>Erosion rates of W/B model systems and re-deposited W with different morphologies and compositions in GyM with flux and fluence </a:t>
                      </a:r>
                      <a:r>
                        <a:rPr lang="pl-PL" sz="1600" dirty="0">
                          <a:effectLst/>
                          <a:latin typeface="Calibri" panose="020F0502020204030204" pitchFamily="34" charset="0"/>
                          <a:ea typeface="Times New Roman" panose="02020603050405020304" pitchFamily="18" charset="0"/>
                          <a:cs typeface="Calibri" panose="020F0502020204030204" pitchFamily="34" charset="0"/>
                        </a:rPr>
                        <a:t>(ENEA)</a:t>
                      </a:r>
                      <a:endParaRPr lang="fi-FI"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558489909"/>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algn="ctr">
                        <a:lnSpc>
                          <a:spcPct val="115000"/>
                        </a:lnSpc>
                        <a:spcBef>
                          <a:spcPts val="240"/>
                        </a:spcBef>
                        <a:spcAft>
                          <a:spcPts val="240"/>
                        </a:spcAft>
                        <a:tabLst>
                          <a:tab pos="-914400" algn="l"/>
                          <a:tab pos="228600" algn="l"/>
                        </a:tabLst>
                      </a:pPr>
                      <a:r>
                        <a:rPr lang="pl-PL" sz="1600" spc="-15" dirty="0">
                          <a:effectLst/>
                          <a:latin typeface="Calibri" panose="020F0502020204030204" pitchFamily="34" charset="0"/>
                          <a:ea typeface="Times New Roman" panose="02020603050405020304" pitchFamily="18" charset="0"/>
                          <a:cs typeface="Calibri" panose="020F0502020204030204" pitchFamily="34" charset="0"/>
                        </a:rPr>
                        <a:t>D003</a:t>
                      </a:r>
                      <a:endParaRPr lang="fi-FI" sz="1600" spc="-15"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spcBef>
                          <a:spcPts val="240"/>
                        </a:spcBef>
                        <a:spcAft>
                          <a:spcPts val="240"/>
                        </a:spcAft>
                        <a:tabLst>
                          <a:tab pos="-914400" algn="l"/>
                          <a:tab pos="228600" algn="l"/>
                        </a:tabLst>
                      </a:pPr>
                      <a:r>
                        <a:rPr lang="fi-FI" sz="1600"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7 PM</a:t>
                      </a:r>
                      <a:endParaRPr lang="fi-FI" sz="16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600" spc="-15" dirty="0">
                          <a:effectLst/>
                          <a:latin typeface="Calibri" panose="020F0502020204030204" pitchFamily="34" charset="0"/>
                          <a:ea typeface="Times New Roman" panose="02020603050405020304" pitchFamily="18" charset="0"/>
                          <a:cs typeface="Calibri" panose="020F0502020204030204" pitchFamily="34" charset="0"/>
                        </a:rPr>
                        <a:t>Erosion rates of W/B model systems and re-deposited W with different morphologies and compositions in PSI-2 with flux and fluence </a:t>
                      </a:r>
                      <a:r>
                        <a:rPr lang="pl-PL" sz="1600" dirty="0">
                          <a:effectLst/>
                          <a:latin typeface="Calibri" panose="020F0502020204030204" pitchFamily="34" charset="0"/>
                          <a:ea typeface="Times New Roman" panose="02020603050405020304" pitchFamily="18" charset="0"/>
                          <a:cs typeface="Calibri" panose="020F0502020204030204" pitchFamily="34" charset="0"/>
                        </a:rPr>
                        <a:t>(FZJ)</a:t>
                      </a:r>
                      <a:endParaRPr lang="fi-FI"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3978565712"/>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algn="ctr">
                        <a:lnSpc>
                          <a:spcPct val="115000"/>
                        </a:lnSpc>
                        <a:spcBef>
                          <a:spcPts val="240"/>
                        </a:spcBef>
                        <a:spcAft>
                          <a:spcPts val="240"/>
                        </a:spcAft>
                        <a:tabLst>
                          <a:tab pos="-914400" algn="l"/>
                          <a:tab pos="228600" algn="l"/>
                        </a:tabLst>
                      </a:pPr>
                      <a:r>
                        <a:rPr lang="pl-PL" sz="1600" spc="-15" dirty="0">
                          <a:effectLst/>
                          <a:latin typeface="Calibri" panose="020F0502020204030204" pitchFamily="34" charset="0"/>
                          <a:ea typeface="Times New Roman" panose="02020603050405020304" pitchFamily="18" charset="0"/>
                          <a:cs typeface="Calibri" panose="020F0502020204030204" pitchFamily="34" charset="0"/>
                        </a:rPr>
                        <a:t>D004</a:t>
                      </a:r>
                      <a:endParaRPr lang="fi-FI" sz="1600" spc="-15"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spcBef>
                          <a:spcPts val="240"/>
                        </a:spcBef>
                        <a:spcAft>
                          <a:spcPts val="240"/>
                        </a:spcAft>
                        <a:tabLst>
                          <a:tab pos="-914400" algn="l"/>
                          <a:tab pos="228600" algn="l"/>
                        </a:tabLst>
                      </a:pPr>
                      <a:r>
                        <a:rPr lang="fi-FI" sz="1600"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5 PM</a:t>
                      </a:r>
                      <a:endParaRPr lang="fi-FI" sz="16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600" dirty="0">
                          <a:effectLst/>
                          <a:latin typeface="Calibri" panose="020F0502020204030204" pitchFamily="34" charset="0"/>
                          <a:ea typeface="Times New Roman" panose="02020603050405020304" pitchFamily="18" charset="0"/>
                          <a:cs typeface="Times New Roman" panose="02020603050405020304" pitchFamily="18" charset="0"/>
                        </a:rPr>
                        <a:t>Erosion rates of co-deposited W- and B-based model systems following exposure to controlled ion beams</a:t>
                      </a:r>
                      <a:r>
                        <a:rPr lang="pl-PL" sz="1600" spc="-15" dirty="0">
                          <a:effectLst/>
                          <a:latin typeface="Calibri" panose="020F0502020204030204" pitchFamily="34" charset="0"/>
                          <a:ea typeface="Times New Roman" panose="02020603050405020304" pitchFamily="18" charset="0"/>
                          <a:cs typeface="Calibri" panose="020F0502020204030204" pitchFamily="34" charset="0"/>
                        </a:rPr>
                        <a:t> (ÖAW)</a:t>
                      </a:r>
                      <a:endParaRPr lang="fi-FI"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2915481941"/>
                  </a:ext>
                </a:extLst>
              </a:tr>
              <a:tr h="0">
                <a:tc>
                  <a:txBody>
                    <a:bodyPr/>
                    <a:lstStyle/>
                    <a:p>
                      <a:pPr marL="21590" algn="ctr">
                        <a:lnSpc>
                          <a:spcPct val="115000"/>
                        </a:lnSpc>
                        <a:spcAft>
                          <a:spcPts val="300"/>
                        </a:spcAft>
                      </a:pPr>
                      <a:r>
                        <a:rPr lang="de-DE" sz="1600" dirty="0">
                          <a:effectLst/>
                          <a:latin typeface="Calibri" panose="020F0502020204030204" pitchFamily="34" charset="0"/>
                          <a:ea typeface="+mn-ea"/>
                          <a:cs typeface="Times New Roman" panose="02020603050405020304" pitchFamily="18" charset="0"/>
                        </a:rPr>
                        <a:t>SP B.1</a:t>
                      </a:r>
                    </a:p>
                  </a:txBody>
                  <a:tcPr marL="68580" marR="68580" marT="0" marB="0">
                    <a:solidFill>
                      <a:schemeClr val="accent3">
                        <a:lumMod val="60000"/>
                        <a:lumOff val="40000"/>
                      </a:schemeClr>
                    </a:solidFill>
                  </a:tcPr>
                </a:tc>
                <a:tc>
                  <a:txBody>
                    <a:bodyPr/>
                    <a:lstStyle/>
                    <a:p>
                      <a:pPr algn="ctr">
                        <a:lnSpc>
                          <a:spcPct val="115000"/>
                        </a:lnSpc>
                        <a:spcBef>
                          <a:spcPts val="240"/>
                        </a:spcBef>
                        <a:spcAft>
                          <a:spcPts val="240"/>
                        </a:spcAft>
                        <a:tabLst>
                          <a:tab pos="-914400" algn="l"/>
                          <a:tab pos="228600" algn="l"/>
                        </a:tabLst>
                      </a:pPr>
                      <a:r>
                        <a:rPr lang="pl-PL"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D005</a:t>
                      </a:r>
                      <a:endParaRPr lang="fi-FI"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15000"/>
                        </a:lnSpc>
                        <a:spcBef>
                          <a:spcPts val="240"/>
                        </a:spcBef>
                        <a:spcAft>
                          <a:spcPts val="240"/>
                        </a:spcAft>
                        <a:tabLst>
                          <a:tab pos="-914400" algn="l"/>
                          <a:tab pos="228600" algn="l"/>
                        </a:tabLst>
                      </a:pPr>
                      <a:r>
                        <a:rPr lang="fi-FI" sz="1600" spc="-15" dirty="0">
                          <a:solidFill>
                            <a:srgbClr val="FF0000"/>
                          </a:solidFill>
                          <a:effectLst/>
                          <a:latin typeface="Calibri" panose="020F0502020204030204" pitchFamily="34" charset="0"/>
                          <a:ea typeface="SimSun" panose="02010600030101010101" pitchFamily="2" charset="-122"/>
                          <a:cs typeface="Calibri" panose="020F0502020204030204" pitchFamily="34" charset="0"/>
                        </a:rPr>
                        <a:t>1 PM</a:t>
                      </a:r>
                      <a:endParaRPr lang="fi-FI" sz="16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600" spc="-15"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Erosion rates following high-energy dust impacts on W model systems and comparison to data from tokamaks (ENEA)</a:t>
                      </a:r>
                      <a:endParaRPr lang="fi-FI"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3759700484"/>
                  </a:ext>
                </a:extLst>
              </a:tr>
            </a:tbl>
          </a:graphicData>
        </a:graphic>
      </p:graphicFrame>
      <p:sp>
        <p:nvSpPr>
          <p:cNvPr id="7" name="TextBox 6">
            <a:extLst>
              <a:ext uri="{FF2B5EF4-FFF2-40B4-BE49-F238E27FC236}">
                <a16:creationId xmlns:a16="http://schemas.microsoft.com/office/drawing/2014/main" id="{E1E5C025-A058-CFEB-A4C2-986EF202ACB8}"/>
              </a:ext>
            </a:extLst>
          </p:cNvPr>
          <p:cNvSpPr txBox="1"/>
          <p:nvPr/>
        </p:nvSpPr>
        <p:spPr bwMode="auto">
          <a:xfrm>
            <a:off x="251520" y="4464424"/>
            <a:ext cx="11453777" cy="369332"/>
          </a:xfrm>
          <a:prstGeom prst="rect">
            <a:avLst/>
          </a:prstGeom>
          <a:noFill/>
        </p:spPr>
        <p:txBody>
          <a:bodyPr wrap="none" rtlCol="0">
            <a:spAutoFit/>
          </a:bodyPr>
          <a:lstStyle/>
          <a:p>
            <a:pPr marL="285750" indent="-285750">
              <a:buFont typeface="Arial" panose="020B0604020202020204" pitchFamily="34" charset="0"/>
              <a:buChar char="•"/>
            </a:pPr>
            <a:r>
              <a:rPr lang="fi-FI" u="sng" dirty="0"/>
              <a:t>Machine </a:t>
            </a:r>
            <a:r>
              <a:rPr lang="fi-FI" u="sng" dirty="0" err="1"/>
              <a:t>resources</a:t>
            </a:r>
            <a:r>
              <a:rPr lang="fi-FI" dirty="0"/>
              <a:t>: 6 </a:t>
            </a:r>
            <a:r>
              <a:rPr lang="fi-FI" dirty="0" err="1"/>
              <a:t>days</a:t>
            </a:r>
            <a:r>
              <a:rPr lang="fi-FI" dirty="0"/>
              <a:t> on MAGNUM-PSI, 20 </a:t>
            </a:r>
            <a:r>
              <a:rPr lang="fi-FI" dirty="0" err="1"/>
              <a:t>days</a:t>
            </a:r>
            <a:r>
              <a:rPr lang="fi-FI" dirty="0"/>
              <a:t> on </a:t>
            </a:r>
            <a:r>
              <a:rPr lang="fi-FI" dirty="0" err="1"/>
              <a:t>GyM</a:t>
            </a:r>
            <a:r>
              <a:rPr lang="fi-FI" dirty="0"/>
              <a:t>, 10 </a:t>
            </a:r>
            <a:r>
              <a:rPr lang="fi-FI" dirty="0" err="1"/>
              <a:t>days</a:t>
            </a:r>
            <a:r>
              <a:rPr lang="fi-FI" dirty="0"/>
              <a:t> on PSI-2 + </a:t>
            </a:r>
            <a:r>
              <a:rPr lang="fi-FI" dirty="0" err="1"/>
              <a:t>accelerator</a:t>
            </a:r>
            <a:r>
              <a:rPr lang="fi-FI" dirty="0"/>
              <a:t> </a:t>
            </a:r>
            <a:r>
              <a:rPr lang="fi-FI" dirty="0" err="1"/>
              <a:t>days</a:t>
            </a:r>
            <a:r>
              <a:rPr lang="fi-FI" dirty="0"/>
              <a:t> (DIFFER 10 + FZJ 1) </a:t>
            </a:r>
          </a:p>
        </p:txBody>
      </p:sp>
    </p:spTree>
    <p:extLst>
      <p:ext uri="{BB962C8B-B14F-4D97-AF65-F5344CB8AC3E}">
        <p14:creationId xmlns:p14="http://schemas.microsoft.com/office/powerpoint/2010/main" val="2903620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DA27A02-B3D1-DD2F-F655-BFD382144D83}"/>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EB37FDFB-3C92-CAA6-89E3-961AC39CDE6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a:t>
            </a:fld>
            <a:endParaRPr lang="en-GB">
              <a:solidFill>
                <a:prstClr val="white"/>
              </a:solidFill>
            </a:endParaRPr>
          </a:p>
        </p:txBody>
      </p:sp>
      <p:sp>
        <p:nvSpPr>
          <p:cNvPr id="5" name="Textfeld 4">
            <a:extLst>
              <a:ext uri="{FF2B5EF4-FFF2-40B4-BE49-F238E27FC236}">
                <a16:creationId xmlns:a16="http://schemas.microsoft.com/office/drawing/2014/main" id="{2334BB06-A0CC-9F68-D9F0-0FCB950332A5}"/>
              </a:ext>
            </a:extLst>
          </p:cNvPr>
          <p:cNvSpPr txBox="1"/>
          <p:nvPr/>
        </p:nvSpPr>
        <p:spPr>
          <a:xfrm>
            <a:off x="215497" y="1338533"/>
            <a:ext cx="8016900" cy="4528419"/>
          </a:xfrm>
          <a:prstGeom prst="rect">
            <a:avLst/>
          </a:prstGeom>
          <a:noFill/>
          <a:ln w="12700">
            <a:noFill/>
          </a:ln>
        </p:spPr>
        <p:txBody>
          <a:bodyPr wrap="square" rtlCol="0">
            <a:spAutoFit/>
          </a:bodyPr>
          <a:lstStyle/>
          <a:p>
            <a:pPr marL="342900" indent="-342900">
              <a:lnSpc>
                <a:spcPct val="113000"/>
              </a:lnSpc>
              <a:buFont typeface="+mj-lt"/>
              <a:buAutoNum type="arabicPeriod"/>
            </a:pPr>
            <a:r>
              <a:rPr lang="en-US" altLang="en-US" sz="1600" dirty="0">
                <a:solidFill>
                  <a:srgbClr val="00B0F0"/>
                </a:solidFill>
                <a:cs typeface="Arial" panose="020B0604020202020204" pitchFamily="34" charset="0"/>
              </a:rPr>
              <a:t>Cross machine study </a:t>
            </a:r>
            <a:r>
              <a:rPr lang="en-US" altLang="en-US" sz="1600" dirty="0" err="1">
                <a:solidFill>
                  <a:srgbClr val="00B0F0"/>
                </a:solidFill>
                <a:cs typeface="Arial" panose="020B0604020202020204" pitchFamily="34" charset="0"/>
              </a:rPr>
              <a:t>GyM</a:t>
            </a:r>
            <a:r>
              <a:rPr lang="en-US" altLang="en-US" sz="1600" dirty="0">
                <a:solidFill>
                  <a:srgbClr val="00B0F0"/>
                </a:solidFill>
                <a:cs typeface="Arial" panose="020B0604020202020204" pitchFamily="34" charset="0"/>
              </a:rPr>
              <a:t>, PSI-2 and Magnum-PSI for sputtering of </a:t>
            </a:r>
            <a:r>
              <a:rPr lang="en-US" altLang="en-US" sz="1600" dirty="0" err="1">
                <a:solidFill>
                  <a:srgbClr val="00B0F0"/>
                </a:solidFill>
                <a:cs typeface="Arial" panose="020B0604020202020204" pitchFamily="34" charset="0"/>
              </a:rPr>
              <a:t>Ar</a:t>
            </a:r>
            <a:r>
              <a:rPr lang="en-US" altLang="en-US" sz="1600" baseline="30000" dirty="0">
                <a:solidFill>
                  <a:srgbClr val="00B0F0"/>
                </a:solidFill>
                <a:cs typeface="Arial" panose="020B0604020202020204" pitchFamily="34" charset="0"/>
              </a:rPr>
              <a:t>+</a:t>
            </a:r>
            <a:r>
              <a:rPr lang="en-US" altLang="en-US" sz="1600" dirty="0">
                <a:solidFill>
                  <a:srgbClr val="00B0F0"/>
                </a:solidFill>
                <a:cs typeface="Arial" panose="020B0604020202020204" pitchFamily="34" charset="0"/>
              </a:rPr>
              <a:t> by W (standard case). </a:t>
            </a:r>
          </a:p>
          <a:p>
            <a:pPr marL="800100" lvl="1" indent="-342900">
              <a:lnSpc>
                <a:spcPct val="113000"/>
              </a:lnSpc>
              <a:buFont typeface="+mj-lt"/>
              <a:buAutoNum type="alphaLcPeriod"/>
            </a:pPr>
            <a:r>
              <a:rPr lang="en-US" altLang="en-US" sz="1600" dirty="0">
                <a:cs typeface="Arial" panose="020B0604020202020204" pitchFamily="34" charset="0"/>
              </a:rPr>
              <a:t>Entrainment effects quantified in 2024, comparison study planned in 2025</a:t>
            </a:r>
          </a:p>
          <a:p>
            <a:pPr marL="800100" lvl="1" indent="-342900">
              <a:lnSpc>
                <a:spcPct val="113000"/>
              </a:lnSpc>
              <a:buFont typeface="+mj-lt"/>
              <a:buAutoNum type="alphaLcPeriod"/>
            </a:pPr>
            <a:r>
              <a:rPr lang="en-US" altLang="en-US" sz="1600" dirty="0">
                <a:cs typeface="Arial" panose="020B0604020202020204" pitchFamily="34" charset="0"/>
              </a:rPr>
              <a:t>Characterize erosion rate using FIB-cut markers, mass change</a:t>
            </a:r>
          </a:p>
          <a:p>
            <a:pPr lvl="1">
              <a:lnSpc>
                <a:spcPct val="113000"/>
              </a:lnSpc>
            </a:pPr>
            <a:endParaRPr lang="en-US" sz="1600" dirty="0"/>
          </a:p>
          <a:p>
            <a:pPr marL="342900" indent="-342900">
              <a:lnSpc>
                <a:spcPct val="113000"/>
              </a:lnSpc>
              <a:buFont typeface="+mj-lt"/>
              <a:buAutoNum type="arabicPeriod"/>
            </a:pPr>
            <a:r>
              <a:rPr lang="en-US" altLang="en-US" sz="1600" dirty="0">
                <a:solidFill>
                  <a:srgbClr val="00B0F0"/>
                </a:solidFill>
                <a:cs typeface="Arial" panose="020B0604020202020204" pitchFamily="34" charset="0"/>
              </a:rPr>
              <a:t>Production of thick WEST-like deposits of mixed W-B layers as expected in ITER</a:t>
            </a:r>
          </a:p>
          <a:p>
            <a:pPr marL="800100" lvl="1" indent="-342900">
              <a:lnSpc>
                <a:spcPct val="113000"/>
              </a:lnSpc>
              <a:buFont typeface="+mj-lt"/>
              <a:buAutoNum type="alphaLcPeriod"/>
            </a:pPr>
            <a:r>
              <a:rPr lang="en-US" altLang="en-US" sz="1600" dirty="0">
                <a:cs typeface="Arial" panose="020B0604020202020204" pitchFamily="34" charset="0"/>
              </a:rPr>
              <a:t>Thin ~100 nm layers already produced in-situ by PLD, powder dropping, evaporation at dep rates 2-3 nm/min</a:t>
            </a:r>
          </a:p>
          <a:p>
            <a:pPr marL="800100" lvl="1" indent="-342900">
              <a:lnSpc>
                <a:spcPct val="113000"/>
              </a:lnSpc>
              <a:buFont typeface="+mj-lt"/>
              <a:buAutoNum type="alphaLcPeriod"/>
            </a:pPr>
            <a:r>
              <a:rPr lang="en-US" altLang="en-US" sz="1600" dirty="0">
                <a:cs typeface="Arial" panose="020B0604020202020204" pitchFamily="34" charset="0"/>
              </a:rPr>
              <a:t>Aim to produce layers 2-5 µm thick by improving on these techniques</a:t>
            </a:r>
          </a:p>
          <a:p>
            <a:pPr marL="800100" lvl="1" indent="-342900">
              <a:lnSpc>
                <a:spcPct val="113000"/>
              </a:lnSpc>
              <a:buFont typeface="+mj-lt"/>
              <a:buAutoNum type="alphaLcPeriod"/>
            </a:pPr>
            <a:r>
              <a:rPr lang="en-US" altLang="en-US" sz="1600" dirty="0">
                <a:cs typeface="Arial" panose="020B0604020202020204" pitchFamily="34" charset="0"/>
              </a:rPr>
              <a:t>Characterization by EBS, NRA, FIB-SEM planned</a:t>
            </a:r>
          </a:p>
          <a:p>
            <a:pPr marL="800100" lvl="1" indent="-342900">
              <a:lnSpc>
                <a:spcPct val="113000"/>
              </a:lnSpc>
              <a:buFont typeface="+mj-lt"/>
              <a:buAutoNum type="alphaLcPeriod"/>
            </a:pPr>
            <a:endParaRPr lang="en-US" altLang="en-US" sz="1600" dirty="0">
              <a:cs typeface="Arial" panose="020B0604020202020204" pitchFamily="34" charset="0"/>
            </a:endParaRPr>
          </a:p>
          <a:p>
            <a:pPr marL="342900" indent="-342900">
              <a:lnSpc>
                <a:spcPct val="113000"/>
              </a:lnSpc>
              <a:buFont typeface="+mj-lt"/>
              <a:buAutoNum type="arabicPeriod"/>
            </a:pPr>
            <a:r>
              <a:rPr lang="en-US" altLang="en-US" sz="1600" dirty="0">
                <a:solidFill>
                  <a:srgbClr val="00B0F0"/>
                </a:solidFill>
                <a:cs typeface="Arial" panose="020B0604020202020204" pitchFamily="34" charset="0"/>
              </a:rPr>
              <a:t>Comparison of B erosion by samples grown by different methods</a:t>
            </a:r>
          </a:p>
          <a:p>
            <a:pPr marL="800100" lvl="1" indent="-342900">
              <a:lnSpc>
                <a:spcPct val="113000"/>
              </a:lnSpc>
              <a:buFont typeface="+mj-lt"/>
              <a:buAutoNum type="alphaLcPeriod"/>
            </a:pPr>
            <a:r>
              <a:rPr lang="en-US" altLang="en-US" sz="1600" dirty="0">
                <a:cs typeface="Arial" panose="020B0604020202020204" pitchFamily="34" charset="0"/>
              </a:rPr>
              <a:t>Compare in-situ grown layers at DIFFER and pre-grown magnetron sputter layers (FZJ) ~100 nm thick</a:t>
            </a:r>
          </a:p>
          <a:p>
            <a:pPr marL="800100" lvl="1" indent="-342900">
              <a:lnSpc>
                <a:spcPct val="113000"/>
              </a:lnSpc>
              <a:buFont typeface="+mj-lt"/>
              <a:buAutoNum type="alphaLcPeriod"/>
            </a:pPr>
            <a:r>
              <a:rPr lang="en-US" altLang="en-US" sz="1600" dirty="0">
                <a:cs typeface="Arial" panose="020B0604020202020204" pitchFamily="34" charset="0"/>
              </a:rPr>
              <a:t>Erosion monitoring in-situ via EBS (effect of O presence on erosion by D, He)</a:t>
            </a:r>
          </a:p>
          <a:p>
            <a:pPr>
              <a:lnSpc>
                <a:spcPct val="113000"/>
              </a:lnSpc>
            </a:pPr>
            <a:endParaRPr lang="en-US" altLang="en-US" sz="1600" dirty="0">
              <a:solidFill>
                <a:srgbClr val="00B0F0"/>
              </a:solidFill>
              <a:cs typeface="Arial" panose="020B0604020202020204" pitchFamily="34" charset="0"/>
            </a:endParaRPr>
          </a:p>
        </p:txBody>
      </p:sp>
      <p:pic>
        <p:nvPicPr>
          <p:cNvPr id="6" name="Picture 5">
            <a:extLst>
              <a:ext uri="{FF2B5EF4-FFF2-40B4-BE49-F238E27FC236}">
                <a16:creationId xmlns:a16="http://schemas.microsoft.com/office/drawing/2014/main" id="{C2E1FCF5-17FA-EA24-C24E-7DAD6615312B}"/>
              </a:ext>
            </a:extLst>
          </p:cNvPr>
          <p:cNvPicPr>
            <a:picLocks noChangeAspect="1"/>
          </p:cNvPicPr>
          <p:nvPr/>
        </p:nvPicPr>
        <p:blipFill>
          <a:blip r:embed="rId2"/>
          <a:stretch>
            <a:fillRect/>
          </a:stretch>
        </p:blipFill>
        <p:spPr>
          <a:xfrm>
            <a:off x="7937157" y="756193"/>
            <a:ext cx="2558156" cy="1918617"/>
          </a:xfrm>
          <a:prstGeom prst="rect">
            <a:avLst/>
          </a:prstGeom>
        </p:spPr>
      </p:pic>
      <p:grpSp>
        <p:nvGrpSpPr>
          <p:cNvPr id="7" name="Group 6">
            <a:extLst>
              <a:ext uri="{FF2B5EF4-FFF2-40B4-BE49-F238E27FC236}">
                <a16:creationId xmlns:a16="http://schemas.microsoft.com/office/drawing/2014/main" id="{3B1C9644-A94E-614B-51F6-4F4C0C63D171}"/>
              </a:ext>
            </a:extLst>
          </p:cNvPr>
          <p:cNvGrpSpPr/>
          <p:nvPr/>
        </p:nvGrpSpPr>
        <p:grpSpPr>
          <a:xfrm>
            <a:off x="8445742" y="2942480"/>
            <a:ext cx="3000556" cy="1214229"/>
            <a:chOff x="1146563" y="4238578"/>
            <a:chExt cx="3857876" cy="1561159"/>
          </a:xfrm>
        </p:grpSpPr>
        <p:grpSp>
          <p:nvGrpSpPr>
            <p:cNvPr id="8" name="Group 7">
              <a:extLst>
                <a:ext uri="{FF2B5EF4-FFF2-40B4-BE49-F238E27FC236}">
                  <a16:creationId xmlns:a16="http://schemas.microsoft.com/office/drawing/2014/main" id="{12977D4F-6D23-2333-5844-45843011059B}"/>
                </a:ext>
              </a:extLst>
            </p:cNvPr>
            <p:cNvGrpSpPr/>
            <p:nvPr/>
          </p:nvGrpSpPr>
          <p:grpSpPr>
            <a:xfrm>
              <a:off x="1146563" y="4238578"/>
              <a:ext cx="1962620" cy="1560369"/>
              <a:chOff x="2545845" y="4127386"/>
              <a:chExt cx="1962620" cy="1560369"/>
            </a:xfrm>
          </p:grpSpPr>
          <p:pic>
            <p:nvPicPr>
              <p:cNvPr id="12" name="Picture 11">
                <a:extLst>
                  <a:ext uri="{FF2B5EF4-FFF2-40B4-BE49-F238E27FC236}">
                    <a16:creationId xmlns:a16="http://schemas.microsoft.com/office/drawing/2014/main" id="{151D035F-B4B6-5FBD-543E-78F0AD23B1A0}"/>
                  </a:ext>
                </a:extLst>
              </p:cNvPr>
              <p:cNvPicPr>
                <a:picLocks noChangeAspect="1"/>
              </p:cNvPicPr>
              <p:nvPr/>
            </p:nvPicPr>
            <p:blipFill>
              <a:blip r:embed="rId3"/>
              <a:stretch>
                <a:fillRect/>
              </a:stretch>
            </p:blipFill>
            <p:spPr>
              <a:xfrm>
                <a:off x="2545845" y="4127386"/>
                <a:ext cx="1962620" cy="1559581"/>
              </a:xfrm>
              <a:prstGeom prst="rect">
                <a:avLst/>
              </a:prstGeom>
            </p:spPr>
          </p:pic>
          <p:sp>
            <p:nvSpPr>
              <p:cNvPr id="13" name="TextBox 12">
                <a:extLst>
                  <a:ext uri="{FF2B5EF4-FFF2-40B4-BE49-F238E27FC236}">
                    <a16:creationId xmlns:a16="http://schemas.microsoft.com/office/drawing/2014/main" id="{0FF1F699-3E53-4F50-30DF-AA7980E8500E}"/>
                  </a:ext>
                </a:extLst>
              </p:cNvPr>
              <p:cNvSpPr txBox="1"/>
              <p:nvPr/>
            </p:nvSpPr>
            <p:spPr>
              <a:xfrm>
                <a:off x="3576040" y="5318423"/>
                <a:ext cx="864339" cy="369332"/>
              </a:xfrm>
              <a:prstGeom prst="rect">
                <a:avLst/>
              </a:prstGeom>
              <a:noFill/>
            </p:spPr>
            <p:txBody>
              <a:bodyPr wrap="none" rtlCol="0">
                <a:spAutoFit/>
              </a:bodyPr>
              <a:lstStyle/>
              <a:p>
                <a:pPr algn="l"/>
                <a:r>
                  <a:rPr lang="en-US" dirty="0">
                    <a:solidFill>
                      <a:schemeClr val="bg1"/>
                    </a:solidFill>
                  </a:rPr>
                  <a:t>Before</a:t>
                </a:r>
                <a:endParaRPr lang="nl-NL" dirty="0">
                  <a:solidFill>
                    <a:schemeClr val="bg1"/>
                  </a:solidFill>
                </a:endParaRPr>
              </a:p>
            </p:txBody>
          </p:sp>
        </p:grpSp>
        <p:grpSp>
          <p:nvGrpSpPr>
            <p:cNvPr id="9" name="Group 8">
              <a:extLst>
                <a:ext uri="{FF2B5EF4-FFF2-40B4-BE49-F238E27FC236}">
                  <a16:creationId xmlns:a16="http://schemas.microsoft.com/office/drawing/2014/main" id="{705FF777-8A4B-B602-4FC6-3EBE8826DBF4}"/>
                </a:ext>
              </a:extLst>
            </p:cNvPr>
            <p:cNvGrpSpPr/>
            <p:nvPr/>
          </p:nvGrpSpPr>
          <p:grpSpPr>
            <a:xfrm>
              <a:off x="3109183" y="4238578"/>
              <a:ext cx="1895256" cy="1561159"/>
              <a:chOff x="1939335" y="4821951"/>
              <a:chExt cx="1965880" cy="1679461"/>
            </a:xfrm>
          </p:grpSpPr>
          <p:pic>
            <p:nvPicPr>
              <p:cNvPr id="10" name="Picture 9">
                <a:extLst>
                  <a:ext uri="{FF2B5EF4-FFF2-40B4-BE49-F238E27FC236}">
                    <a16:creationId xmlns:a16="http://schemas.microsoft.com/office/drawing/2014/main" id="{3BD9E7BC-493A-84AD-EE13-3051B8B5EB86}"/>
                  </a:ext>
                </a:extLst>
              </p:cNvPr>
              <p:cNvPicPr>
                <a:picLocks noChangeAspect="1"/>
              </p:cNvPicPr>
              <p:nvPr/>
            </p:nvPicPr>
            <p:blipFill>
              <a:blip r:embed="rId4"/>
              <a:stretch>
                <a:fillRect/>
              </a:stretch>
            </p:blipFill>
            <p:spPr>
              <a:xfrm>
                <a:off x="1939335" y="4821951"/>
                <a:ext cx="1965880" cy="1679461"/>
              </a:xfrm>
              <a:prstGeom prst="rect">
                <a:avLst/>
              </a:prstGeom>
            </p:spPr>
          </p:pic>
          <p:sp>
            <p:nvSpPr>
              <p:cNvPr id="11" name="TextBox 10">
                <a:extLst>
                  <a:ext uri="{FF2B5EF4-FFF2-40B4-BE49-F238E27FC236}">
                    <a16:creationId xmlns:a16="http://schemas.microsoft.com/office/drawing/2014/main" id="{F6CEB451-29AC-50A2-36F4-194414F04EDE}"/>
                  </a:ext>
                </a:extLst>
              </p:cNvPr>
              <p:cNvSpPr txBox="1"/>
              <p:nvPr/>
            </p:nvSpPr>
            <p:spPr>
              <a:xfrm>
                <a:off x="3162612" y="6076488"/>
                <a:ext cx="671979" cy="369332"/>
              </a:xfrm>
              <a:prstGeom prst="rect">
                <a:avLst/>
              </a:prstGeom>
              <a:noFill/>
            </p:spPr>
            <p:txBody>
              <a:bodyPr wrap="none" rtlCol="0">
                <a:spAutoFit/>
              </a:bodyPr>
              <a:lstStyle/>
              <a:p>
                <a:pPr algn="l"/>
                <a:r>
                  <a:rPr lang="en-US" dirty="0">
                    <a:solidFill>
                      <a:schemeClr val="bg1"/>
                    </a:solidFill>
                  </a:rPr>
                  <a:t>After</a:t>
                </a:r>
                <a:endParaRPr lang="nl-NL" dirty="0">
                  <a:solidFill>
                    <a:schemeClr val="bg1"/>
                  </a:solidFill>
                </a:endParaRPr>
              </a:p>
            </p:txBody>
          </p:sp>
        </p:grpSp>
      </p:grpSp>
      <p:grpSp>
        <p:nvGrpSpPr>
          <p:cNvPr id="14" name="Group 13">
            <a:extLst>
              <a:ext uri="{FF2B5EF4-FFF2-40B4-BE49-F238E27FC236}">
                <a16:creationId xmlns:a16="http://schemas.microsoft.com/office/drawing/2014/main" id="{D91219ED-BC38-09EA-69B7-8EE92C680BD8}"/>
              </a:ext>
            </a:extLst>
          </p:cNvPr>
          <p:cNvGrpSpPr/>
          <p:nvPr/>
        </p:nvGrpSpPr>
        <p:grpSpPr>
          <a:xfrm>
            <a:off x="9033291" y="4296923"/>
            <a:ext cx="2924043" cy="2010935"/>
            <a:chOff x="7040071" y="650471"/>
            <a:chExt cx="4040179" cy="2778529"/>
          </a:xfrm>
        </p:grpSpPr>
        <p:pic>
          <p:nvPicPr>
            <p:cNvPr id="15" name="Picture 14">
              <a:extLst>
                <a:ext uri="{FF2B5EF4-FFF2-40B4-BE49-F238E27FC236}">
                  <a16:creationId xmlns:a16="http://schemas.microsoft.com/office/drawing/2014/main" id="{2B10C52C-A668-E7AE-67CA-F85065D2997E}"/>
                </a:ext>
              </a:extLst>
            </p:cNvPr>
            <p:cNvPicPr>
              <a:picLocks noChangeAspect="1"/>
            </p:cNvPicPr>
            <p:nvPr/>
          </p:nvPicPr>
          <p:blipFill>
            <a:blip r:embed="rId5"/>
            <a:stretch>
              <a:fillRect/>
            </a:stretch>
          </p:blipFill>
          <p:spPr>
            <a:xfrm>
              <a:off x="7123118" y="650471"/>
              <a:ext cx="3957132" cy="2691562"/>
            </a:xfrm>
            <a:prstGeom prst="rect">
              <a:avLst/>
            </a:prstGeom>
          </p:spPr>
        </p:pic>
        <p:sp>
          <p:nvSpPr>
            <p:cNvPr id="16" name="TextBox 15">
              <a:extLst>
                <a:ext uri="{FF2B5EF4-FFF2-40B4-BE49-F238E27FC236}">
                  <a16:creationId xmlns:a16="http://schemas.microsoft.com/office/drawing/2014/main" id="{31F4C06A-E037-4895-2A0E-B6522C2D11FF}"/>
                </a:ext>
              </a:extLst>
            </p:cNvPr>
            <p:cNvSpPr txBox="1"/>
            <p:nvPr/>
          </p:nvSpPr>
          <p:spPr>
            <a:xfrm>
              <a:off x="9750903" y="1464658"/>
              <a:ext cx="346570" cy="230832"/>
            </a:xfrm>
            <a:prstGeom prst="rect">
              <a:avLst/>
            </a:prstGeom>
            <a:noFill/>
          </p:spPr>
          <p:txBody>
            <a:bodyPr wrap="none" rtlCol="0">
              <a:spAutoFit/>
            </a:bodyPr>
            <a:lstStyle/>
            <a:p>
              <a:pPr algn="l"/>
              <a:r>
                <a:rPr lang="en-US" sz="900" baseline="30000" dirty="0">
                  <a:solidFill>
                    <a:schemeClr val="tx2"/>
                  </a:solidFill>
                </a:rPr>
                <a:t>10</a:t>
              </a:r>
              <a:r>
                <a:rPr lang="en-US" sz="900" dirty="0">
                  <a:solidFill>
                    <a:schemeClr val="tx2"/>
                  </a:solidFill>
                </a:rPr>
                <a:t>B</a:t>
              </a:r>
            </a:p>
          </p:txBody>
        </p:sp>
        <p:sp>
          <p:nvSpPr>
            <p:cNvPr id="17" name="TextBox 16">
              <a:extLst>
                <a:ext uri="{FF2B5EF4-FFF2-40B4-BE49-F238E27FC236}">
                  <a16:creationId xmlns:a16="http://schemas.microsoft.com/office/drawing/2014/main" id="{BA56C0B1-3D78-ADA6-CE3C-ADC2B90A1153}"/>
                </a:ext>
              </a:extLst>
            </p:cNvPr>
            <p:cNvSpPr txBox="1"/>
            <p:nvPr/>
          </p:nvSpPr>
          <p:spPr>
            <a:xfrm>
              <a:off x="9859452" y="1020314"/>
              <a:ext cx="346570" cy="230832"/>
            </a:xfrm>
            <a:prstGeom prst="rect">
              <a:avLst/>
            </a:prstGeom>
            <a:noFill/>
          </p:spPr>
          <p:txBody>
            <a:bodyPr wrap="none" rtlCol="0">
              <a:spAutoFit/>
            </a:bodyPr>
            <a:lstStyle/>
            <a:p>
              <a:pPr algn="l"/>
              <a:r>
                <a:rPr lang="en-US" sz="900" baseline="30000" dirty="0">
                  <a:solidFill>
                    <a:schemeClr val="tx2"/>
                  </a:solidFill>
                </a:rPr>
                <a:t>11</a:t>
              </a:r>
              <a:r>
                <a:rPr lang="en-US" sz="900" dirty="0">
                  <a:solidFill>
                    <a:schemeClr val="tx2"/>
                  </a:solidFill>
                </a:rPr>
                <a:t>B</a:t>
              </a:r>
            </a:p>
          </p:txBody>
        </p:sp>
        <p:sp>
          <p:nvSpPr>
            <p:cNvPr id="18" name="TextBox 17">
              <a:extLst>
                <a:ext uri="{FF2B5EF4-FFF2-40B4-BE49-F238E27FC236}">
                  <a16:creationId xmlns:a16="http://schemas.microsoft.com/office/drawing/2014/main" id="{4B21D830-F5BA-C354-FD3F-9878A1CFC3FB}"/>
                </a:ext>
              </a:extLst>
            </p:cNvPr>
            <p:cNvSpPr txBox="1"/>
            <p:nvPr/>
          </p:nvSpPr>
          <p:spPr>
            <a:xfrm>
              <a:off x="10032737" y="1620989"/>
              <a:ext cx="343364" cy="230832"/>
            </a:xfrm>
            <a:prstGeom prst="rect">
              <a:avLst/>
            </a:prstGeom>
            <a:noFill/>
          </p:spPr>
          <p:txBody>
            <a:bodyPr wrap="none" rtlCol="0">
              <a:spAutoFit/>
            </a:bodyPr>
            <a:lstStyle/>
            <a:p>
              <a:pPr algn="l"/>
              <a:r>
                <a:rPr lang="en-US" sz="900" baseline="30000" dirty="0">
                  <a:solidFill>
                    <a:schemeClr val="tx2"/>
                  </a:solidFill>
                </a:rPr>
                <a:t>12</a:t>
              </a:r>
              <a:r>
                <a:rPr lang="en-US" sz="900" dirty="0">
                  <a:solidFill>
                    <a:schemeClr val="tx2"/>
                  </a:solidFill>
                </a:rPr>
                <a:t>C</a:t>
              </a:r>
            </a:p>
          </p:txBody>
        </p:sp>
        <p:sp>
          <p:nvSpPr>
            <p:cNvPr id="19" name="TextBox 18">
              <a:extLst>
                <a:ext uri="{FF2B5EF4-FFF2-40B4-BE49-F238E27FC236}">
                  <a16:creationId xmlns:a16="http://schemas.microsoft.com/office/drawing/2014/main" id="{88FA0F5E-7F71-ED56-E46C-C425302F548B}"/>
                </a:ext>
              </a:extLst>
            </p:cNvPr>
            <p:cNvSpPr txBox="1"/>
            <p:nvPr/>
          </p:nvSpPr>
          <p:spPr>
            <a:xfrm>
              <a:off x="10170696" y="1580074"/>
              <a:ext cx="360996" cy="230832"/>
            </a:xfrm>
            <a:prstGeom prst="rect">
              <a:avLst/>
            </a:prstGeom>
            <a:noFill/>
          </p:spPr>
          <p:txBody>
            <a:bodyPr wrap="none" rtlCol="0">
              <a:spAutoFit/>
            </a:bodyPr>
            <a:lstStyle/>
            <a:p>
              <a:pPr algn="l"/>
              <a:r>
                <a:rPr lang="en-US" sz="900" baseline="30000" dirty="0">
                  <a:solidFill>
                    <a:schemeClr val="tx2"/>
                  </a:solidFill>
                </a:rPr>
                <a:t>16</a:t>
              </a:r>
              <a:r>
                <a:rPr lang="en-US" sz="900" dirty="0">
                  <a:solidFill>
                    <a:schemeClr val="tx2"/>
                  </a:solidFill>
                </a:rPr>
                <a:t>O</a:t>
              </a:r>
            </a:p>
          </p:txBody>
        </p:sp>
        <p:sp>
          <p:nvSpPr>
            <p:cNvPr id="20" name="Rectangle 19">
              <a:extLst>
                <a:ext uri="{FF2B5EF4-FFF2-40B4-BE49-F238E27FC236}">
                  <a16:creationId xmlns:a16="http://schemas.microsoft.com/office/drawing/2014/main" id="{376C85E8-6F53-6146-39B1-4CCFC589801A}"/>
                </a:ext>
              </a:extLst>
            </p:cNvPr>
            <p:cNvSpPr/>
            <p:nvPr/>
          </p:nvSpPr>
          <p:spPr>
            <a:xfrm>
              <a:off x="7040071" y="2998206"/>
              <a:ext cx="347957" cy="430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itre 1">
            <a:extLst>
              <a:ext uri="{FF2B5EF4-FFF2-40B4-BE49-F238E27FC236}">
                <a16:creationId xmlns:a16="http://schemas.microsoft.com/office/drawing/2014/main" id="{AA2BCBF5-FF68-2C2D-2C90-14600F63AEA0}"/>
              </a:ext>
            </a:extLst>
          </p:cNvPr>
          <p:cNvSpPr>
            <a:spLocks noGrp="1"/>
          </p:cNvSpPr>
          <p:nvPr>
            <p:ph type="title"/>
          </p:nvPr>
        </p:nvSpPr>
        <p:spPr>
          <a:xfrm>
            <a:off x="983432" y="192515"/>
            <a:ext cx="10215774" cy="457200"/>
          </a:xfrm>
        </p:spPr>
        <p:txBody>
          <a:bodyPr/>
          <a:lstStyle/>
          <a:p>
            <a:r>
              <a:rPr lang="fr-FR" dirty="0" err="1"/>
              <a:t>Experiments</a:t>
            </a:r>
            <a:r>
              <a:rPr lang="fr-FR" dirty="0"/>
              <a:t> in </a:t>
            </a:r>
            <a:r>
              <a:rPr lang="fr-FR" dirty="0" err="1"/>
              <a:t>linear</a:t>
            </a:r>
            <a:r>
              <a:rPr lang="fr-FR" dirty="0"/>
              <a:t> </a:t>
            </a:r>
            <a:r>
              <a:rPr lang="fr-FR" dirty="0" err="1"/>
              <a:t>devices</a:t>
            </a:r>
            <a:r>
              <a:rPr lang="fr-FR" dirty="0"/>
              <a:t> (MAGNUM-PSI, PSI-2, </a:t>
            </a:r>
            <a:r>
              <a:rPr lang="fr-FR" dirty="0" err="1"/>
              <a:t>GyM</a:t>
            </a:r>
            <a:r>
              <a:rPr lang="fr-FR" dirty="0"/>
              <a:t>, </a:t>
            </a:r>
            <a:r>
              <a:rPr lang="fr-FR" dirty="0" err="1"/>
              <a:t>dust</a:t>
            </a:r>
            <a:r>
              <a:rPr lang="fr-FR" dirty="0"/>
              <a:t> gun)</a:t>
            </a:r>
          </a:p>
        </p:txBody>
      </p:sp>
      <p:sp>
        <p:nvSpPr>
          <p:cNvPr id="24" name="TextBox 23">
            <a:extLst>
              <a:ext uri="{FF2B5EF4-FFF2-40B4-BE49-F238E27FC236}">
                <a16:creationId xmlns:a16="http://schemas.microsoft.com/office/drawing/2014/main" id="{C0DD4219-FA41-7E4F-9CB9-2B6159188EDB}"/>
              </a:ext>
            </a:extLst>
          </p:cNvPr>
          <p:cNvSpPr txBox="1"/>
          <p:nvPr/>
        </p:nvSpPr>
        <p:spPr>
          <a:xfrm>
            <a:off x="225613" y="757815"/>
            <a:ext cx="1308547" cy="338554"/>
          </a:xfrm>
          <a:prstGeom prst="rect">
            <a:avLst/>
          </a:prstGeom>
          <a:noFill/>
        </p:spPr>
        <p:txBody>
          <a:bodyPr wrap="square" rtlCol="0">
            <a:spAutoFit/>
          </a:bodyPr>
          <a:lstStyle/>
          <a:p>
            <a:pPr marL="285750" indent="-285750">
              <a:buFont typeface="Arial" panose="020B0604020202020204" pitchFamily="34" charset="0"/>
              <a:buChar char="•"/>
            </a:pPr>
            <a:r>
              <a:rPr lang="fi-FI" sz="1600" b="1" dirty="0"/>
              <a:t>DIFFER: </a:t>
            </a:r>
            <a:endParaRPr lang="en-US" sz="1600" b="1" dirty="0"/>
          </a:p>
        </p:txBody>
      </p:sp>
    </p:spTree>
    <p:extLst>
      <p:ext uri="{BB962C8B-B14F-4D97-AF65-F5344CB8AC3E}">
        <p14:creationId xmlns:p14="http://schemas.microsoft.com/office/powerpoint/2010/main" val="628516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8B4DAA4-1CA4-628A-C74E-A75B18840377}"/>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1C3B15C7-FFD6-84B2-20B4-C9A653CF8AD1}"/>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a:t>
            </a:fld>
            <a:endParaRPr lang="en-GB">
              <a:solidFill>
                <a:prstClr val="white"/>
              </a:solidFill>
            </a:endParaRPr>
          </a:p>
        </p:txBody>
      </p:sp>
      <p:sp>
        <p:nvSpPr>
          <p:cNvPr id="5" name="Titre 1">
            <a:extLst>
              <a:ext uri="{FF2B5EF4-FFF2-40B4-BE49-F238E27FC236}">
                <a16:creationId xmlns:a16="http://schemas.microsoft.com/office/drawing/2014/main" id="{86DD26EF-73C9-FA15-A168-6974669EAE6B}"/>
              </a:ext>
            </a:extLst>
          </p:cNvPr>
          <p:cNvSpPr>
            <a:spLocks noGrp="1"/>
          </p:cNvSpPr>
          <p:nvPr>
            <p:ph type="title"/>
          </p:nvPr>
        </p:nvSpPr>
        <p:spPr>
          <a:xfrm>
            <a:off x="983432" y="192515"/>
            <a:ext cx="10212888" cy="457200"/>
          </a:xfrm>
        </p:spPr>
        <p:txBody>
          <a:bodyPr/>
          <a:lstStyle/>
          <a:p>
            <a:r>
              <a:rPr lang="fr-FR" dirty="0" err="1"/>
              <a:t>Experiments</a:t>
            </a:r>
            <a:r>
              <a:rPr lang="fr-FR" dirty="0"/>
              <a:t> in </a:t>
            </a:r>
            <a:r>
              <a:rPr lang="fr-FR" dirty="0" err="1"/>
              <a:t>linear</a:t>
            </a:r>
            <a:r>
              <a:rPr lang="fr-FR" dirty="0"/>
              <a:t> </a:t>
            </a:r>
            <a:r>
              <a:rPr lang="fr-FR" dirty="0" err="1"/>
              <a:t>devices</a:t>
            </a:r>
            <a:r>
              <a:rPr lang="fr-FR" dirty="0"/>
              <a:t> (MAGNUM-PSI, PSI-2, </a:t>
            </a:r>
            <a:r>
              <a:rPr lang="fr-FR" dirty="0" err="1"/>
              <a:t>GyM</a:t>
            </a:r>
            <a:r>
              <a:rPr lang="fr-FR" dirty="0"/>
              <a:t>, </a:t>
            </a:r>
            <a:r>
              <a:rPr lang="fr-FR" dirty="0" err="1"/>
              <a:t>dust</a:t>
            </a:r>
            <a:r>
              <a:rPr lang="fr-FR" dirty="0"/>
              <a:t> gun)</a:t>
            </a:r>
          </a:p>
        </p:txBody>
      </p:sp>
      <p:sp>
        <p:nvSpPr>
          <p:cNvPr id="6" name="TextBox 5">
            <a:extLst>
              <a:ext uri="{FF2B5EF4-FFF2-40B4-BE49-F238E27FC236}">
                <a16:creationId xmlns:a16="http://schemas.microsoft.com/office/drawing/2014/main" id="{D85E271E-68E8-6D14-0934-3EBE0F3B9170}"/>
              </a:ext>
            </a:extLst>
          </p:cNvPr>
          <p:cNvSpPr txBox="1"/>
          <p:nvPr/>
        </p:nvSpPr>
        <p:spPr>
          <a:xfrm>
            <a:off x="225613" y="757815"/>
            <a:ext cx="11588849" cy="3219471"/>
          </a:xfrm>
          <a:prstGeom prst="rect">
            <a:avLst/>
          </a:prstGeom>
          <a:noFill/>
        </p:spPr>
        <p:txBody>
          <a:bodyPr wrap="square" rtlCol="0">
            <a:spAutoFit/>
          </a:bodyPr>
          <a:lstStyle/>
          <a:p>
            <a:pPr marL="285750" indent="-285750">
              <a:buFont typeface="Arial" panose="020B0604020202020204" pitchFamily="34" charset="0"/>
              <a:buChar char="•"/>
            </a:pPr>
            <a:r>
              <a:rPr lang="fi-FI" sz="1600" b="1" dirty="0"/>
              <a:t>ENEA:</a:t>
            </a:r>
          </a:p>
          <a:p>
            <a:pPr marL="742950" lvl="1" indent="-285750">
              <a:lnSpc>
                <a:spcPct val="114000"/>
              </a:lnSpc>
              <a:buFont typeface="Wingdings" panose="05000000000000000000" pitchFamily="2" charset="2"/>
              <a:buChar char="ü"/>
            </a:pPr>
            <a:r>
              <a:rPr lang="en-GB" sz="1600" b="1" i="1" u="none" strike="noStrike" dirty="0">
                <a:solidFill>
                  <a:srgbClr val="0432FF"/>
                </a:solidFill>
                <a:effectLst/>
                <a:cs typeface="Calibri" panose="020F0502020204030204" pitchFamily="34" charset="0"/>
              </a:rPr>
              <a:t>Study erosion of W model systems and re-deposited W - c</a:t>
            </a:r>
            <a:r>
              <a:rPr lang="en-GB" sz="1600" b="1" i="1" dirty="0">
                <a:solidFill>
                  <a:srgbClr val="0432FF"/>
                </a:solidFill>
                <a:cs typeface="Calibri" panose="020F0502020204030204" pitchFamily="34" charset="0"/>
              </a:rPr>
              <a:t>ross-machine experiment, </a:t>
            </a:r>
            <a:r>
              <a:rPr lang="en-GB" sz="1600" b="1" i="1" dirty="0" err="1">
                <a:solidFill>
                  <a:srgbClr val="0432FF"/>
                </a:solidFill>
                <a:cs typeface="Calibri" panose="020F0502020204030204" pitchFamily="34" charset="0"/>
              </a:rPr>
              <a:t>GyM</a:t>
            </a:r>
            <a:r>
              <a:rPr lang="en-GB" sz="1600" b="1" i="1" dirty="0">
                <a:solidFill>
                  <a:srgbClr val="0432FF"/>
                </a:solidFill>
                <a:cs typeface="Calibri" panose="020F0502020204030204" pitchFamily="34" charset="0"/>
              </a:rPr>
              <a:t> (continuation)</a:t>
            </a:r>
          </a:p>
          <a:p>
            <a:pPr marL="1200150" lvl="3" indent="-285750">
              <a:lnSpc>
                <a:spcPct val="114000"/>
              </a:lnSpc>
              <a:buFont typeface="Courier New" panose="02070309020205020404" pitchFamily="49" charset="0"/>
              <a:buChar char="o"/>
            </a:pPr>
            <a:r>
              <a:rPr lang="en-US" sz="1600" dirty="0">
                <a:cs typeface="Calibri" panose="020F0502020204030204" pitchFamily="34" charset="0"/>
              </a:rPr>
              <a:t>Exposure of W model systems (available) and re-deposited W samples (once available) from SP B.4 to </a:t>
            </a:r>
            <a:r>
              <a:rPr lang="en-US" sz="1600" dirty="0" err="1">
                <a:cs typeface="Calibri" panose="020F0502020204030204" pitchFamily="34" charset="0"/>
              </a:rPr>
              <a:t>Ar</a:t>
            </a:r>
            <a:r>
              <a:rPr lang="en-US" sz="1600" dirty="0">
                <a:cs typeface="Calibri" panose="020F0502020204030204" pitchFamily="34" charset="0"/>
              </a:rPr>
              <a:t> plasma.</a:t>
            </a:r>
            <a:endParaRPr lang="en-GB" sz="1600" dirty="0">
              <a:cs typeface="Calibri" panose="020F0502020204030204" pitchFamily="34" charset="0"/>
            </a:endParaRPr>
          </a:p>
          <a:p>
            <a:pPr marL="742950" lvl="1" indent="-285750">
              <a:lnSpc>
                <a:spcPct val="114000"/>
              </a:lnSpc>
              <a:buFont typeface="Wingdings" panose="05000000000000000000" pitchFamily="2" charset="2"/>
              <a:buChar char="ü"/>
            </a:pPr>
            <a:r>
              <a:rPr lang="en-GB" sz="1600" b="1" i="1" u="none" strike="noStrike" dirty="0">
                <a:solidFill>
                  <a:srgbClr val="0432FF"/>
                </a:solidFill>
                <a:effectLst/>
                <a:cs typeface="Calibri" panose="020F0502020204030204" pitchFamily="34" charset="0"/>
              </a:rPr>
              <a:t>Study erosion of B-based layers</a:t>
            </a:r>
            <a:endParaRPr lang="en-GB" sz="1600" dirty="0">
              <a:cs typeface="Calibri" panose="020F0502020204030204" pitchFamily="34" charset="0"/>
            </a:endParaRPr>
          </a:p>
          <a:p>
            <a:pPr marL="742950" lvl="2" indent="-285750">
              <a:lnSpc>
                <a:spcPct val="114000"/>
              </a:lnSpc>
              <a:buFont typeface="Wingdings" panose="05000000000000000000" pitchFamily="2" charset="2"/>
              <a:buChar char="ü"/>
            </a:pPr>
            <a:r>
              <a:rPr lang="en-GB" sz="1600" b="1" i="1" dirty="0">
                <a:solidFill>
                  <a:srgbClr val="0432FF"/>
                </a:solidFill>
                <a:cs typeface="Calibri" panose="020F0502020204030204" pitchFamily="34" charset="0"/>
              </a:rPr>
              <a:t>Characterizations in Milan for these activities</a:t>
            </a:r>
            <a:r>
              <a:rPr lang="en-GB" sz="1600" dirty="0">
                <a:cs typeface="Calibri" panose="020F0502020204030204" pitchFamily="34" charset="0"/>
              </a:rPr>
              <a:t>: weighing, AFM and SEM-EDX.</a:t>
            </a:r>
          </a:p>
          <a:p>
            <a:pPr marL="0" lvl="2" indent="0">
              <a:lnSpc>
                <a:spcPct val="114000"/>
              </a:lnSpc>
              <a:buClr>
                <a:schemeClr val="tx1"/>
              </a:buClr>
              <a:buSzPct val="100000"/>
              <a:buNone/>
              <a:defRPr sz="1600">
                <a:latin typeface="+mj-lt"/>
                <a:ea typeface="+mj-ea"/>
                <a:cs typeface="+mj-cs"/>
                <a:sym typeface="Arial"/>
              </a:defRPr>
            </a:pPr>
            <a:r>
              <a:rPr lang="en-GB" sz="1600" i="1" dirty="0">
                <a:solidFill>
                  <a:srgbClr val="FF0000"/>
                </a:solidFill>
                <a:latin typeface="Calibri" panose="020F0502020204030204" pitchFamily="34" charset="0"/>
                <a:cs typeface="Calibri" panose="020F0502020204030204" pitchFamily="34" charset="0"/>
              </a:rPr>
              <a:t>	</a:t>
            </a:r>
            <a:r>
              <a:rPr lang="en-GB" sz="1600" i="1" dirty="0">
                <a:solidFill>
                  <a:srgbClr val="FF0000"/>
                </a:solidFill>
                <a:highlight>
                  <a:srgbClr val="FFFF00"/>
                </a:highlight>
                <a:latin typeface="Calibri" panose="020F0502020204030204" pitchFamily="34" charset="0"/>
                <a:cs typeface="Calibri" panose="020F0502020204030204" pitchFamily="34" charset="0"/>
              </a:rPr>
              <a:t>Please note: </a:t>
            </a:r>
            <a:r>
              <a:rPr lang="en-GB" sz="1600" i="1" dirty="0" err="1">
                <a:highlight>
                  <a:srgbClr val="FFFF00"/>
                </a:highlight>
                <a:latin typeface="Calibri" panose="020F0502020204030204" pitchFamily="34" charset="0"/>
                <a:cs typeface="Calibri" panose="020F0502020204030204" pitchFamily="34" charset="0"/>
              </a:rPr>
              <a:t>GyM</a:t>
            </a:r>
            <a:r>
              <a:rPr lang="en-GB" sz="1600" i="1" dirty="0">
                <a:highlight>
                  <a:srgbClr val="FFFF00"/>
                </a:highlight>
                <a:latin typeface="Calibri" panose="020F0502020204030204" pitchFamily="34" charset="0"/>
                <a:cs typeface="Calibri" panose="020F0502020204030204" pitchFamily="34" charset="0"/>
              </a:rPr>
              <a:t> is scheduled for shutdown in summer 2025 for its upgrade to </a:t>
            </a:r>
            <a:r>
              <a:rPr lang="en-GB" sz="1600" i="1" dirty="0" err="1">
                <a:highlight>
                  <a:srgbClr val="FFFF00"/>
                </a:highlight>
                <a:latin typeface="Calibri" panose="020F0502020204030204" pitchFamily="34" charset="0"/>
                <a:cs typeface="Calibri" panose="020F0502020204030204" pitchFamily="34" charset="0"/>
              </a:rPr>
              <a:t>BiGyM</a:t>
            </a:r>
            <a:r>
              <a:rPr lang="en-GB" sz="1600" i="1" dirty="0">
                <a:highlight>
                  <a:srgbClr val="FFFF00"/>
                </a:highlight>
                <a:latin typeface="Calibri" panose="020F0502020204030204" pitchFamily="34" charset="0"/>
                <a:cs typeface="Calibri" panose="020F0502020204030204" pitchFamily="34" charset="0"/>
              </a:rPr>
              <a:t>.</a:t>
            </a:r>
            <a:endParaRPr lang="en-GB" sz="16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i-FI" sz="1600" b="1" dirty="0"/>
              <a:t>FZJ:  </a:t>
            </a:r>
          </a:p>
          <a:p>
            <a:pPr marL="742950" lvl="1" indent="-285750">
              <a:buFont typeface="Wingdings" panose="05000000000000000000" pitchFamily="2" charset="2"/>
              <a:buChar char="ü"/>
            </a:pPr>
            <a:r>
              <a:rPr lang="en-US" sz="1600" b="1" dirty="0">
                <a:solidFill>
                  <a:srgbClr val="FF0000"/>
                </a:solidFill>
              </a:rPr>
              <a:t>Study 1:</a:t>
            </a:r>
            <a:r>
              <a:rPr lang="en-US" sz="1600" dirty="0"/>
              <a:t> </a:t>
            </a:r>
            <a:r>
              <a:rPr lang="en-US" sz="1600" u="sng" dirty="0">
                <a:solidFill>
                  <a:srgbClr val="0070C0"/>
                </a:solidFill>
              </a:rPr>
              <a:t>expose various B layers </a:t>
            </a:r>
            <a:r>
              <a:rPr lang="en-US" sz="1600" dirty="0"/>
              <a:t>to PSI-2 plasmas</a:t>
            </a:r>
          </a:p>
          <a:p>
            <a:pPr marL="1200150" lvl="2" indent="-285750">
              <a:buFont typeface="Courier New" panose="02070309020205020404" pitchFamily="49" charset="0"/>
              <a:buChar char="o"/>
            </a:pPr>
            <a:r>
              <a:rPr lang="en-US" sz="1600" dirty="0"/>
              <a:t>Samples to be produced under SP B.4 and/or SP F</a:t>
            </a:r>
          </a:p>
          <a:p>
            <a:pPr marL="742950" lvl="1" indent="-285750">
              <a:buFont typeface="Wingdings" panose="05000000000000000000" pitchFamily="2" charset="2"/>
              <a:buChar char="ü"/>
            </a:pPr>
            <a:r>
              <a:rPr lang="en-US" sz="1600" b="1" dirty="0">
                <a:solidFill>
                  <a:srgbClr val="FF0000"/>
                </a:solidFill>
              </a:rPr>
              <a:t>Study 2:</a:t>
            </a:r>
            <a:r>
              <a:rPr lang="en-US" sz="1600" dirty="0"/>
              <a:t> </a:t>
            </a:r>
            <a:r>
              <a:rPr lang="en-US" sz="1600" u="sng" dirty="0">
                <a:solidFill>
                  <a:srgbClr val="0070C0"/>
                </a:solidFill>
              </a:rPr>
              <a:t>continue cross-machine experiments </a:t>
            </a:r>
            <a:r>
              <a:rPr lang="en-US" sz="1600" dirty="0"/>
              <a:t>with different W layers in PSI-2 </a:t>
            </a:r>
          </a:p>
          <a:p>
            <a:pPr marL="1200150" lvl="2" indent="-285750">
              <a:buFont typeface="Courier New" panose="02070309020205020404" pitchFamily="49" charset="0"/>
              <a:buChar char="o"/>
            </a:pPr>
            <a:r>
              <a:rPr lang="en-US" sz="1600" dirty="0"/>
              <a:t>Combined with post-mortem FIB/SEM investigations – also erosion FIB markers on the agenda</a:t>
            </a:r>
          </a:p>
          <a:p>
            <a:pPr marL="742950" lvl="1" indent="-285750">
              <a:buFont typeface="Wingdings" panose="05000000000000000000" pitchFamily="2" charset="2"/>
              <a:buChar char="ü"/>
            </a:pPr>
            <a:r>
              <a:rPr lang="en-US" sz="1600" b="1" dirty="0">
                <a:solidFill>
                  <a:srgbClr val="FF0000"/>
                </a:solidFill>
              </a:rPr>
              <a:t>Study 3:</a:t>
            </a:r>
            <a:r>
              <a:rPr lang="en-US" sz="1600" dirty="0"/>
              <a:t> </a:t>
            </a:r>
            <a:r>
              <a:rPr lang="en-US" sz="1600" u="sng" dirty="0">
                <a:solidFill>
                  <a:srgbClr val="0070C0"/>
                </a:solidFill>
              </a:rPr>
              <a:t>improved spectroscopic detection methods </a:t>
            </a:r>
            <a:r>
              <a:rPr lang="en-US" sz="1600" dirty="0"/>
              <a:t>for studying W and B erosion in PSI-2 (see next slide)</a:t>
            </a:r>
          </a:p>
        </p:txBody>
      </p:sp>
      <p:sp>
        <p:nvSpPr>
          <p:cNvPr id="7" name="TextBox 6">
            <a:extLst>
              <a:ext uri="{FF2B5EF4-FFF2-40B4-BE49-F238E27FC236}">
                <a16:creationId xmlns:a16="http://schemas.microsoft.com/office/drawing/2014/main" id="{D15DF00C-9A8B-81AB-5FAD-9BF0621BC6FD}"/>
              </a:ext>
            </a:extLst>
          </p:cNvPr>
          <p:cNvSpPr txBox="1"/>
          <p:nvPr/>
        </p:nvSpPr>
        <p:spPr bwMode="auto">
          <a:xfrm>
            <a:off x="287742" y="5723609"/>
            <a:ext cx="11694469" cy="584775"/>
          </a:xfrm>
          <a:prstGeom prst="rect">
            <a:avLst/>
          </a:prstGeom>
          <a:solidFill>
            <a:schemeClr val="accent5">
              <a:lumMod val="60000"/>
              <a:lumOff val="40000"/>
            </a:schemeClr>
          </a:solidFill>
          <a:ln w="25400">
            <a:solidFill>
              <a:schemeClr val="accent1"/>
            </a:solidFill>
          </a:ln>
        </p:spPr>
        <p:txBody>
          <a:bodyPr wrap="square" rtlCol="0">
            <a:spAutoFit/>
          </a:bodyPr>
          <a:lstStyle/>
          <a:p>
            <a:r>
              <a:rPr lang="fi-FI" sz="1600" u="sng" dirty="0" err="1"/>
              <a:t>Follow-up</a:t>
            </a:r>
            <a:r>
              <a:rPr lang="fi-FI" sz="1600" u="sng" dirty="0"/>
              <a:t> </a:t>
            </a:r>
            <a:r>
              <a:rPr lang="fi-FI" sz="1600" u="sng" dirty="0" err="1"/>
              <a:t>meetings</a:t>
            </a:r>
            <a:r>
              <a:rPr lang="fi-FI" sz="1600" u="sng" dirty="0"/>
              <a:t> </a:t>
            </a:r>
            <a:r>
              <a:rPr lang="fi-FI" sz="1600" u="sng" dirty="0" err="1"/>
              <a:t>by</a:t>
            </a:r>
            <a:r>
              <a:rPr lang="fi-FI" sz="1600" u="sng" dirty="0"/>
              <a:t> mid-2025:</a:t>
            </a:r>
            <a:r>
              <a:rPr lang="fi-FI" sz="1600" dirty="0"/>
              <a:t> (i) </a:t>
            </a:r>
            <a:r>
              <a:rPr lang="fi-FI" sz="1600" dirty="0" err="1"/>
              <a:t>update</a:t>
            </a:r>
            <a:r>
              <a:rPr lang="fi-FI" sz="1600" dirty="0"/>
              <a:t> on </a:t>
            </a:r>
            <a:r>
              <a:rPr lang="fi-FI" sz="1600" dirty="0" err="1"/>
              <a:t>the</a:t>
            </a:r>
            <a:r>
              <a:rPr lang="fi-FI" sz="1600" dirty="0"/>
              <a:t> </a:t>
            </a:r>
            <a:r>
              <a:rPr lang="fi-FI" sz="1600" dirty="0" err="1"/>
              <a:t>exposure</a:t>
            </a:r>
            <a:r>
              <a:rPr lang="fi-FI" sz="1600" dirty="0"/>
              <a:t> </a:t>
            </a:r>
            <a:r>
              <a:rPr lang="fi-FI" sz="1600" dirty="0" err="1"/>
              <a:t>program</a:t>
            </a:r>
            <a:r>
              <a:rPr lang="fi-FI" sz="1600" dirty="0"/>
              <a:t> of W </a:t>
            </a:r>
            <a:r>
              <a:rPr lang="fi-FI" sz="1600" dirty="0" err="1"/>
              <a:t>samples</a:t>
            </a:r>
            <a:r>
              <a:rPr lang="fi-FI" sz="1600" dirty="0"/>
              <a:t> – </a:t>
            </a:r>
            <a:r>
              <a:rPr lang="fi-FI" sz="1600" dirty="0" err="1"/>
              <a:t>once</a:t>
            </a:r>
            <a:r>
              <a:rPr lang="fi-FI" sz="1600" dirty="0"/>
              <a:t> </a:t>
            </a:r>
            <a:r>
              <a:rPr lang="fi-FI" sz="1600" dirty="0" err="1"/>
              <a:t>first</a:t>
            </a:r>
            <a:r>
              <a:rPr lang="fi-FI" sz="1600" dirty="0"/>
              <a:t> </a:t>
            </a:r>
            <a:r>
              <a:rPr lang="fi-FI" sz="1600" dirty="0" err="1"/>
              <a:t>results</a:t>
            </a:r>
            <a:r>
              <a:rPr lang="fi-FI" sz="1600" dirty="0"/>
              <a:t> </a:t>
            </a:r>
            <a:r>
              <a:rPr lang="fi-FI" sz="1600" dirty="0" err="1"/>
              <a:t>are</a:t>
            </a:r>
            <a:r>
              <a:rPr lang="fi-FI" sz="1600" dirty="0"/>
              <a:t> </a:t>
            </a:r>
            <a:r>
              <a:rPr lang="fi-FI" sz="1600" dirty="0" err="1"/>
              <a:t>available</a:t>
            </a:r>
            <a:r>
              <a:rPr lang="fi-FI" sz="1600" dirty="0"/>
              <a:t>; (ii) </a:t>
            </a:r>
            <a:r>
              <a:rPr lang="fi-FI" sz="1600" dirty="0" err="1"/>
              <a:t>co-ordination</a:t>
            </a:r>
            <a:r>
              <a:rPr lang="fi-FI" sz="1600" dirty="0"/>
              <a:t> </a:t>
            </a:r>
            <a:r>
              <a:rPr lang="fi-FI" sz="1600" dirty="0" err="1"/>
              <a:t>with</a:t>
            </a:r>
            <a:r>
              <a:rPr lang="fi-FI" sz="1600" dirty="0"/>
              <a:t> SP F for </a:t>
            </a:r>
            <a:r>
              <a:rPr lang="fi-FI" sz="1600" dirty="0" err="1"/>
              <a:t>the</a:t>
            </a:r>
            <a:r>
              <a:rPr lang="fi-FI" sz="1600" dirty="0"/>
              <a:t> </a:t>
            </a:r>
            <a:r>
              <a:rPr lang="fi-FI" sz="1600" dirty="0" err="1"/>
              <a:t>exposure</a:t>
            </a:r>
            <a:r>
              <a:rPr lang="fi-FI" sz="1600" dirty="0"/>
              <a:t> of B </a:t>
            </a:r>
            <a:r>
              <a:rPr lang="fi-FI" sz="1600" dirty="0" err="1"/>
              <a:t>samples</a:t>
            </a:r>
            <a:r>
              <a:rPr lang="fi-FI" sz="1600" dirty="0"/>
              <a:t> – SP F.2 </a:t>
            </a:r>
            <a:r>
              <a:rPr lang="fi-FI" sz="1600" dirty="0" err="1"/>
              <a:t>wants</a:t>
            </a:r>
            <a:r>
              <a:rPr lang="fi-FI" sz="1600" dirty="0"/>
              <a:t> to </a:t>
            </a:r>
            <a:r>
              <a:rPr lang="fi-FI" sz="1600" dirty="0" err="1"/>
              <a:t>understand</a:t>
            </a:r>
            <a:r>
              <a:rPr lang="fi-FI" sz="1600" dirty="0"/>
              <a:t> B </a:t>
            </a:r>
            <a:r>
              <a:rPr lang="fi-FI" sz="1600" dirty="0" err="1"/>
              <a:t>erosion</a:t>
            </a:r>
            <a:r>
              <a:rPr lang="fi-FI" sz="1600" dirty="0"/>
              <a:t>, deposition, and </a:t>
            </a:r>
            <a:r>
              <a:rPr lang="fi-FI" sz="1600" dirty="0" err="1"/>
              <a:t>retention</a:t>
            </a:r>
            <a:r>
              <a:rPr lang="fi-FI" sz="1600" dirty="0"/>
              <a:t> </a:t>
            </a:r>
          </a:p>
        </p:txBody>
      </p:sp>
      <p:sp>
        <p:nvSpPr>
          <p:cNvPr id="2" name="TextBox 1">
            <a:extLst>
              <a:ext uri="{FF2B5EF4-FFF2-40B4-BE49-F238E27FC236}">
                <a16:creationId xmlns:a16="http://schemas.microsoft.com/office/drawing/2014/main" id="{FE59FFBD-7804-0C49-02C2-39864CD0288C}"/>
              </a:ext>
            </a:extLst>
          </p:cNvPr>
          <p:cNvSpPr txBox="1"/>
          <p:nvPr/>
        </p:nvSpPr>
        <p:spPr>
          <a:xfrm>
            <a:off x="225613" y="4077587"/>
            <a:ext cx="11568067" cy="1569660"/>
          </a:xfrm>
          <a:prstGeom prst="rect">
            <a:avLst/>
          </a:prstGeom>
          <a:noFill/>
        </p:spPr>
        <p:txBody>
          <a:bodyPr wrap="square" rtlCol="0">
            <a:spAutoFit/>
          </a:bodyPr>
          <a:lstStyle/>
          <a:p>
            <a:pPr marL="285750" indent="-285750">
              <a:buFont typeface="Arial" panose="020B0604020202020204" pitchFamily="34" charset="0"/>
              <a:buChar char="•"/>
            </a:pPr>
            <a:r>
              <a:rPr lang="fi-FI" sz="1600" b="1" dirty="0"/>
              <a:t>ENEA: </a:t>
            </a:r>
            <a:endParaRPr lang="en-US" sz="1600" b="1" dirty="0"/>
          </a:p>
          <a:p>
            <a:pPr marL="742950" lvl="1" indent="-285750">
              <a:buFont typeface="Wingdings" panose="05000000000000000000" pitchFamily="2" charset="2"/>
              <a:buChar char="ü"/>
            </a:pPr>
            <a:r>
              <a:rPr lang="en-US" sz="1600" dirty="0"/>
              <a:t>Repeat dust impacts on samples similar to the last ones provided last year by </a:t>
            </a:r>
            <a:r>
              <a:rPr lang="en-US" sz="1600" dirty="0" err="1"/>
              <a:t>POLIMi</a:t>
            </a:r>
            <a:endParaRPr lang="en-US" sz="1600" dirty="0"/>
          </a:p>
          <a:p>
            <a:pPr marL="1200150" lvl="2" indent="-285750">
              <a:buFont typeface="Courier New" panose="02070309020205020404" pitchFamily="49" charset="0"/>
              <a:buChar char="o"/>
            </a:pPr>
            <a:r>
              <a:rPr lang="en-US" sz="1600" b="1" dirty="0">
                <a:solidFill>
                  <a:srgbClr val="FF0000"/>
                </a:solidFill>
              </a:rPr>
              <a:t>5 </a:t>
            </a:r>
            <a:r>
              <a:rPr lang="en-US" sz="1600" b="1" dirty="0">
                <a:solidFill>
                  <a:srgbClr val="FF0000"/>
                </a:solidFill>
                <a:latin typeface="Symbol" panose="05050102010706020507" pitchFamily="18" charset="2"/>
              </a:rPr>
              <a:t>m</a:t>
            </a:r>
            <a:r>
              <a:rPr lang="en-US" sz="1600" b="1" dirty="0">
                <a:solidFill>
                  <a:srgbClr val="FF0000"/>
                </a:solidFill>
              </a:rPr>
              <a:t>m W co-deposits on W and Mo substrates </a:t>
            </a:r>
            <a:r>
              <a:rPr lang="en-US" sz="1600" dirty="0"/>
              <a:t>to compare co-deposit delamination</a:t>
            </a:r>
          </a:p>
          <a:p>
            <a:pPr marL="1200150" lvl="2" indent="-285750">
              <a:buFont typeface="Courier New" panose="02070309020205020404" pitchFamily="49" charset="0"/>
              <a:buChar char="o"/>
            </a:pPr>
            <a:r>
              <a:rPr lang="en-US" sz="1600" dirty="0"/>
              <a:t>Surface analyses by SEM/BSE. </a:t>
            </a:r>
          </a:p>
          <a:p>
            <a:pPr marL="742950" lvl="1" indent="-285750">
              <a:buFont typeface="Wingdings" panose="05000000000000000000" pitchFamily="2" charset="2"/>
              <a:buChar char="ü"/>
            </a:pPr>
            <a:r>
              <a:rPr lang="en-US" sz="1600" dirty="0"/>
              <a:t>Investigate </a:t>
            </a:r>
            <a:r>
              <a:rPr lang="en-US" sz="1600" b="1" dirty="0">
                <a:solidFill>
                  <a:srgbClr val="FF0000"/>
                </a:solidFill>
              </a:rPr>
              <a:t>delamination of coatings for oblique dust impacts</a:t>
            </a:r>
            <a:r>
              <a:rPr lang="en-US" sz="1600" dirty="0"/>
              <a:t>.</a:t>
            </a:r>
          </a:p>
          <a:p>
            <a:pPr marL="742950" lvl="1" indent="-285750">
              <a:buFont typeface="Wingdings" panose="05000000000000000000" pitchFamily="2" charset="2"/>
              <a:buChar char="ü"/>
            </a:pPr>
            <a:r>
              <a:rPr lang="en-US" sz="1600" dirty="0"/>
              <a:t>Study delamination of coatings for </a:t>
            </a:r>
            <a:r>
              <a:rPr lang="en-US" sz="1600" b="1" dirty="0">
                <a:solidFill>
                  <a:srgbClr val="FF0000"/>
                </a:solidFill>
              </a:rPr>
              <a:t>normal and oblique impacts vs. target temperature </a:t>
            </a:r>
            <a:r>
              <a:rPr lang="en-US" sz="1600" dirty="0"/>
              <a:t>(up to 400°C).</a:t>
            </a:r>
          </a:p>
        </p:txBody>
      </p:sp>
    </p:spTree>
    <p:extLst>
      <p:ext uri="{BB962C8B-B14F-4D97-AF65-F5344CB8AC3E}">
        <p14:creationId xmlns:p14="http://schemas.microsoft.com/office/powerpoint/2010/main" val="2788633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3DF6723-0C14-87C6-5023-D305B9C2F849}"/>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AC5BFC68-1DE8-66F9-2429-70BBD6CCC3C0}"/>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a:t>
            </a:fld>
            <a:endParaRPr lang="en-GB">
              <a:solidFill>
                <a:prstClr val="white"/>
              </a:solidFill>
            </a:endParaRPr>
          </a:p>
        </p:txBody>
      </p:sp>
      <p:sp>
        <p:nvSpPr>
          <p:cNvPr id="5" name="Textfeld 5">
            <a:extLst>
              <a:ext uri="{FF2B5EF4-FFF2-40B4-BE49-F238E27FC236}">
                <a16:creationId xmlns:a16="http://schemas.microsoft.com/office/drawing/2014/main" id="{7CC00C23-3467-95BC-8094-AD96DD433932}"/>
              </a:ext>
            </a:extLst>
          </p:cNvPr>
          <p:cNvSpPr txBox="1"/>
          <p:nvPr/>
        </p:nvSpPr>
        <p:spPr>
          <a:xfrm>
            <a:off x="140020" y="940148"/>
            <a:ext cx="8815976" cy="1169551"/>
          </a:xfrm>
          <a:prstGeom prst="rect">
            <a:avLst/>
          </a:prstGeom>
          <a:noFill/>
        </p:spPr>
        <p:txBody>
          <a:bodyPr wrap="square" rtlCol="0">
            <a:spAutoFit/>
          </a:bodyPr>
          <a:lstStyle/>
          <a:p>
            <a:pPr marL="285750" indent="-285750">
              <a:buFont typeface="Arial" panose="020B0604020202020204" pitchFamily="34" charset="0"/>
              <a:buChar char="•"/>
            </a:pPr>
            <a:r>
              <a:rPr lang="de-DE" dirty="0"/>
              <a:t>High </a:t>
            </a:r>
            <a:r>
              <a:rPr lang="de-DE" dirty="0" err="1"/>
              <a:t>resolution</a:t>
            </a:r>
            <a:r>
              <a:rPr lang="de-DE" dirty="0"/>
              <a:t> (HRS) and </a:t>
            </a:r>
            <a:r>
              <a:rPr lang="de-DE" dirty="0" err="1"/>
              <a:t>imaging</a:t>
            </a:r>
            <a:r>
              <a:rPr lang="de-DE" dirty="0"/>
              <a:t> </a:t>
            </a:r>
            <a:r>
              <a:rPr lang="de-DE" dirty="0" err="1"/>
              <a:t>spectroscopy</a:t>
            </a:r>
            <a:r>
              <a:rPr lang="de-DE" dirty="0"/>
              <a:t> (IS) for </a:t>
            </a:r>
            <a:r>
              <a:rPr lang="de-DE" dirty="0" err="1"/>
              <a:t>bulk</a:t>
            </a:r>
            <a:r>
              <a:rPr lang="de-DE" dirty="0"/>
              <a:t> and </a:t>
            </a:r>
            <a:r>
              <a:rPr lang="de-DE" dirty="0" err="1"/>
              <a:t>re-deposited</a:t>
            </a:r>
            <a:r>
              <a:rPr lang="de-DE" dirty="0"/>
              <a:t> W and B</a:t>
            </a:r>
          </a:p>
          <a:p>
            <a:pPr marL="285750" indent="-285750">
              <a:buFont typeface="Arial" panose="020B0604020202020204" pitchFamily="34" charset="0"/>
              <a:buChar char="•"/>
            </a:pPr>
            <a:r>
              <a:rPr lang="fi-FI" dirty="0">
                <a:cs typeface="Arial" panose="020B0604020202020204" pitchFamily="34" charset="0"/>
              </a:rPr>
              <a:t>VUV </a:t>
            </a:r>
            <a:r>
              <a:rPr lang="fi-FI" dirty="0" err="1">
                <a:cs typeface="Arial" panose="020B0604020202020204" pitchFamily="34" charset="0"/>
              </a:rPr>
              <a:t>Spectroscopy</a:t>
            </a:r>
            <a:r>
              <a:rPr lang="fi-FI" dirty="0">
                <a:cs typeface="Arial" panose="020B0604020202020204" pitchFamily="34" charset="0"/>
              </a:rPr>
              <a:t> for W and D </a:t>
            </a:r>
            <a:r>
              <a:rPr lang="fi-FI" dirty="0" err="1">
                <a:cs typeface="Arial" panose="020B0604020202020204" pitchFamily="34" charset="0"/>
              </a:rPr>
              <a:t>atomic</a:t>
            </a:r>
            <a:r>
              <a:rPr lang="fi-FI" dirty="0">
                <a:cs typeface="Arial" panose="020B0604020202020204" pitchFamily="34" charset="0"/>
              </a:rPr>
              <a:t> and </a:t>
            </a:r>
            <a:r>
              <a:rPr lang="fi-FI" dirty="0" err="1">
                <a:cs typeface="Arial" panose="020B0604020202020204" pitchFamily="34" charset="0"/>
              </a:rPr>
              <a:t>molecular</a:t>
            </a:r>
            <a:r>
              <a:rPr lang="fi-FI" dirty="0">
                <a:cs typeface="Arial" panose="020B0604020202020204" pitchFamily="34" charset="0"/>
              </a:rPr>
              <a:t> </a:t>
            </a:r>
            <a:r>
              <a:rPr lang="fi-FI" dirty="0" err="1">
                <a:cs typeface="Arial" panose="020B0604020202020204" pitchFamily="34" charset="0"/>
              </a:rPr>
              <a:t>lines</a:t>
            </a:r>
            <a:endParaRPr lang="de-DE" dirty="0"/>
          </a:p>
          <a:p>
            <a:pPr marL="285750" indent="-285750">
              <a:buFont typeface="Arial" panose="020B0604020202020204" pitchFamily="34" charset="0"/>
              <a:buChar char="•"/>
            </a:pPr>
            <a:r>
              <a:rPr lang="de-DE" dirty="0"/>
              <a:t>B I and BD </a:t>
            </a:r>
            <a:r>
              <a:rPr lang="de-DE" dirty="0" err="1"/>
              <a:t>lines</a:t>
            </a:r>
            <a:r>
              <a:rPr lang="de-DE" dirty="0"/>
              <a:t> in UV and VUV  at different D </a:t>
            </a:r>
            <a:r>
              <a:rPr lang="de-DE" dirty="0" err="1"/>
              <a:t>fluxes</a:t>
            </a:r>
            <a:r>
              <a:rPr lang="de-DE" dirty="0"/>
              <a:t> (</a:t>
            </a:r>
            <a:r>
              <a:rPr lang="de-DE" dirty="0" err="1"/>
              <a:t>physical</a:t>
            </a:r>
            <a:r>
              <a:rPr lang="de-DE" dirty="0"/>
              <a:t> vs. </a:t>
            </a:r>
            <a:r>
              <a:rPr lang="de-DE" dirty="0" err="1"/>
              <a:t>chemical</a:t>
            </a:r>
            <a:r>
              <a:rPr lang="de-DE" dirty="0"/>
              <a:t> </a:t>
            </a:r>
            <a:r>
              <a:rPr lang="de-DE" dirty="0" err="1"/>
              <a:t>sputtering</a:t>
            </a:r>
            <a:r>
              <a:rPr lang="de-DE" dirty="0"/>
              <a:t>) </a:t>
            </a:r>
          </a:p>
          <a:p>
            <a:pPr marL="742950" lvl="1" indent="-285750">
              <a:buFont typeface="Arial" panose="020B0604020202020204" pitchFamily="34" charset="0"/>
              <a:buChar char="•"/>
            </a:pPr>
            <a:r>
              <a:rPr lang="de-DE" sz="1600" dirty="0" err="1"/>
              <a:t>Measurements</a:t>
            </a:r>
            <a:r>
              <a:rPr lang="de-DE" sz="1600" dirty="0"/>
              <a:t> </a:t>
            </a:r>
            <a:r>
              <a:rPr lang="de-DE" sz="1600" dirty="0" err="1"/>
              <a:t>of</a:t>
            </a:r>
            <a:r>
              <a:rPr lang="de-DE" sz="1600" dirty="0"/>
              <a:t> </a:t>
            </a:r>
            <a:r>
              <a:rPr lang="de-DE" sz="1600" dirty="0" err="1"/>
              <a:t>energy</a:t>
            </a:r>
            <a:r>
              <a:rPr lang="de-DE" sz="1600" dirty="0"/>
              <a:t> and angular </a:t>
            </a:r>
            <a:r>
              <a:rPr lang="de-DE" sz="1600" dirty="0" err="1"/>
              <a:t>distribution</a:t>
            </a:r>
            <a:r>
              <a:rPr lang="de-DE" sz="1600" dirty="0"/>
              <a:t> </a:t>
            </a:r>
            <a:r>
              <a:rPr lang="de-DE" sz="1600" dirty="0" err="1"/>
              <a:t>of</a:t>
            </a:r>
            <a:r>
              <a:rPr lang="de-DE" sz="1600" dirty="0"/>
              <a:t> B I </a:t>
            </a:r>
            <a:r>
              <a:rPr lang="de-DE" sz="1600" dirty="0" err="1"/>
              <a:t>lines</a:t>
            </a:r>
            <a:r>
              <a:rPr lang="de-DE" sz="1600" dirty="0"/>
              <a:t> @ 250 </a:t>
            </a:r>
            <a:r>
              <a:rPr lang="de-DE" sz="1600" dirty="0" err="1"/>
              <a:t>nm</a:t>
            </a:r>
            <a:endParaRPr lang="de-DE" sz="1600" dirty="0"/>
          </a:p>
        </p:txBody>
      </p:sp>
      <p:sp>
        <p:nvSpPr>
          <p:cNvPr id="6" name="Textfeld 7">
            <a:extLst>
              <a:ext uri="{FF2B5EF4-FFF2-40B4-BE49-F238E27FC236}">
                <a16:creationId xmlns:a16="http://schemas.microsoft.com/office/drawing/2014/main" id="{215F3355-4ABE-06C0-2972-3E70D741422B}"/>
              </a:ext>
            </a:extLst>
          </p:cNvPr>
          <p:cNvSpPr txBox="1"/>
          <p:nvPr/>
        </p:nvSpPr>
        <p:spPr>
          <a:xfrm>
            <a:off x="9291751" y="791184"/>
            <a:ext cx="2760230" cy="307777"/>
          </a:xfrm>
          <a:prstGeom prst="rect">
            <a:avLst/>
          </a:prstGeom>
          <a:noFill/>
        </p:spPr>
        <p:txBody>
          <a:bodyPr wrap="square" rtlCol="0">
            <a:spAutoFit/>
          </a:bodyPr>
          <a:lstStyle/>
          <a:p>
            <a:r>
              <a:rPr lang="de-DE" sz="1400" i="1" dirty="0" err="1"/>
              <a:t>Example</a:t>
            </a:r>
            <a:r>
              <a:rPr lang="de-DE" sz="1400" i="1" dirty="0"/>
              <a:t> </a:t>
            </a:r>
            <a:r>
              <a:rPr lang="de-DE" sz="1400" i="1" dirty="0" err="1"/>
              <a:t>of</a:t>
            </a:r>
            <a:r>
              <a:rPr lang="de-DE" sz="1400" i="1" dirty="0"/>
              <a:t> </a:t>
            </a:r>
            <a:r>
              <a:rPr lang="de-DE" sz="1400" i="1" dirty="0" err="1"/>
              <a:t>erosion</a:t>
            </a:r>
            <a:r>
              <a:rPr lang="de-DE" sz="1400" i="1" dirty="0"/>
              <a:t> </a:t>
            </a:r>
            <a:r>
              <a:rPr lang="de-DE" sz="1400" i="1" dirty="0" err="1"/>
              <a:t>of</a:t>
            </a:r>
            <a:r>
              <a:rPr lang="de-DE" sz="1400" i="1" dirty="0"/>
              <a:t> B on W </a:t>
            </a:r>
            <a:r>
              <a:rPr lang="de-DE" sz="1400" i="1" dirty="0" err="1"/>
              <a:t>layers</a:t>
            </a:r>
            <a:endParaRPr lang="de-DE" sz="1400" i="1" dirty="0"/>
          </a:p>
        </p:txBody>
      </p:sp>
      <p:pic>
        <p:nvPicPr>
          <p:cNvPr id="7" name="Grafik 22">
            <a:extLst>
              <a:ext uri="{FF2B5EF4-FFF2-40B4-BE49-F238E27FC236}">
                <a16:creationId xmlns:a16="http://schemas.microsoft.com/office/drawing/2014/main" id="{339336B1-013C-1F99-3B48-857EC2C227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2253" y="1212801"/>
            <a:ext cx="2821782" cy="2116337"/>
          </a:xfrm>
          <a:prstGeom prst="rect">
            <a:avLst/>
          </a:prstGeom>
        </p:spPr>
      </p:pic>
      <p:pic>
        <p:nvPicPr>
          <p:cNvPr id="8" name="Grafik 23">
            <a:extLst>
              <a:ext uri="{FF2B5EF4-FFF2-40B4-BE49-F238E27FC236}">
                <a16:creationId xmlns:a16="http://schemas.microsoft.com/office/drawing/2014/main" id="{D4F70316-6A48-8467-63C8-1C72DF0482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4277" y="1738402"/>
            <a:ext cx="458975" cy="451689"/>
          </a:xfrm>
          <a:prstGeom prst="rect">
            <a:avLst/>
          </a:prstGeom>
        </p:spPr>
      </p:pic>
      <p:pic>
        <p:nvPicPr>
          <p:cNvPr id="9" name="Grafik 24">
            <a:extLst>
              <a:ext uri="{FF2B5EF4-FFF2-40B4-BE49-F238E27FC236}">
                <a16:creationId xmlns:a16="http://schemas.microsoft.com/office/drawing/2014/main" id="{A487DEF4-5EFC-5F18-7531-0F8B53474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136" y="3372114"/>
            <a:ext cx="3053608" cy="872459"/>
          </a:xfrm>
          <a:prstGeom prst="rect">
            <a:avLst/>
          </a:prstGeom>
        </p:spPr>
      </p:pic>
      <p:sp>
        <p:nvSpPr>
          <p:cNvPr id="10" name="Textfeld 27">
            <a:extLst>
              <a:ext uri="{FF2B5EF4-FFF2-40B4-BE49-F238E27FC236}">
                <a16:creationId xmlns:a16="http://schemas.microsoft.com/office/drawing/2014/main" id="{C2BA30BB-94AA-4AC7-04E8-0A92DD05938C}"/>
              </a:ext>
            </a:extLst>
          </p:cNvPr>
          <p:cNvSpPr txBox="1"/>
          <p:nvPr/>
        </p:nvSpPr>
        <p:spPr>
          <a:xfrm>
            <a:off x="9544768" y="1143352"/>
            <a:ext cx="1440160" cy="307777"/>
          </a:xfrm>
          <a:prstGeom prst="rect">
            <a:avLst/>
          </a:prstGeom>
          <a:noFill/>
        </p:spPr>
        <p:txBody>
          <a:bodyPr wrap="square" rtlCol="0">
            <a:spAutoFit/>
          </a:bodyPr>
          <a:lstStyle/>
          <a:p>
            <a:r>
              <a:rPr lang="de-DE" sz="1400" dirty="0">
                <a:solidFill>
                  <a:srgbClr val="FF0000"/>
                </a:solidFill>
              </a:rPr>
              <a:t>B I 250 </a:t>
            </a:r>
            <a:r>
              <a:rPr lang="de-DE" sz="1400" dirty="0" err="1">
                <a:solidFill>
                  <a:srgbClr val="FF0000"/>
                </a:solidFill>
              </a:rPr>
              <a:t>nm</a:t>
            </a:r>
            <a:r>
              <a:rPr lang="de-DE" sz="1400" dirty="0">
                <a:solidFill>
                  <a:srgbClr val="FF0000"/>
                </a:solidFill>
              </a:rPr>
              <a:t> </a:t>
            </a:r>
            <a:r>
              <a:rPr lang="de-DE" sz="1400" dirty="0" err="1">
                <a:solidFill>
                  <a:srgbClr val="FF0000"/>
                </a:solidFill>
              </a:rPr>
              <a:t>lines</a:t>
            </a:r>
            <a:endParaRPr lang="en-US" sz="1400" dirty="0">
              <a:solidFill>
                <a:srgbClr val="FF0000"/>
              </a:solidFill>
            </a:endParaRPr>
          </a:p>
        </p:txBody>
      </p:sp>
      <p:sp>
        <p:nvSpPr>
          <p:cNvPr id="11" name="Textfeld 38">
            <a:extLst>
              <a:ext uri="{FF2B5EF4-FFF2-40B4-BE49-F238E27FC236}">
                <a16:creationId xmlns:a16="http://schemas.microsoft.com/office/drawing/2014/main" id="{901DFBE9-85CB-1A3C-D8B1-9B9FF5FDE18A}"/>
              </a:ext>
            </a:extLst>
          </p:cNvPr>
          <p:cNvSpPr txBox="1"/>
          <p:nvPr/>
        </p:nvSpPr>
        <p:spPr>
          <a:xfrm>
            <a:off x="9176915" y="3411498"/>
            <a:ext cx="934871" cy="307777"/>
          </a:xfrm>
          <a:prstGeom prst="rect">
            <a:avLst/>
          </a:prstGeom>
          <a:noFill/>
        </p:spPr>
        <p:txBody>
          <a:bodyPr wrap="none" rtlCol="0">
            <a:spAutoFit/>
          </a:bodyPr>
          <a:lstStyle/>
          <a:p>
            <a:r>
              <a:rPr lang="de-DE" sz="1400" dirty="0"/>
              <a:t>Plasma on</a:t>
            </a:r>
          </a:p>
        </p:txBody>
      </p:sp>
      <p:sp>
        <p:nvSpPr>
          <p:cNvPr id="12" name="Rechteck 39">
            <a:extLst>
              <a:ext uri="{FF2B5EF4-FFF2-40B4-BE49-F238E27FC236}">
                <a16:creationId xmlns:a16="http://schemas.microsoft.com/office/drawing/2014/main" id="{757E05B0-0140-6483-BD3F-32E29BB179C6}"/>
              </a:ext>
            </a:extLst>
          </p:cNvPr>
          <p:cNvSpPr/>
          <p:nvPr/>
        </p:nvSpPr>
        <p:spPr>
          <a:xfrm>
            <a:off x="10546996" y="3444122"/>
            <a:ext cx="72008" cy="50405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40">
            <a:extLst>
              <a:ext uri="{FF2B5EF4-FFF2-40B4-BE49-F238E27FC236}">
                <a16:creationId xmlns:a16="http://schemas.microsoft.com/office/drawing/2014/main" id="{7FA03311-F0FE-EAAC-4B3A-1E6E55878DF4}"/>
              </a:ext>
            </a:extLst>
          </p:cNvPr>
          <p:cNvSpPr txBox="1"/>
          <p:nvPr/>
        </p:nvSpPr>
        <p:spPr>
          <a:xfrm>
            <a:off x="9207399" y="4391595"/>
            <a:ext cx="2823209" cy="307777"/>
          </a:xfrm>
          <a:prstGeom prst="rect">
            <a:avLst/>
          </a:prstGeom>
          <a:noFill/>
        </p:spPr>
        <p:txBody>
          <a:bodyPr wrap="none" rtlCol="0">
            <a:spAutoFit/>
          </a:bodyPr>
          <a:lstStyle/>
          <a:p>
            <a:r>
              <a:rPr lang="de-DE" sz="1400" i="1" dirty="0"/>
              <a:t>B I </a:t>
            </a:r>
            <a:r>
              <a:rPr lang="de-DE" sz="1400" i="1" dirty="0" err="1"/>
              <a:t>lines</a:t>
            </a:r>
            <a:r>
              <a:rPr lang="de-DE" sz="1400" i="1" dirty="0"/>
              <a:t> </a:t>
            </a:r>
            <a:r>
              <a:rPr lang="de-DE" sz="1400" i="1" dirty="0" err="1"/>
              <a:t>using</a:t>
            </a:r>
            <a:r>
              <a:rPr lang="de-DE" sz="1400" i="1" dirty="0"/>
              <a:t> </a:t>
            </a:r>
            <a:r>
              <a:rPr lang="de-DE" sz="1400" i="1" dirty="0" err="1"/>
              <a:t>imaging</a:t>
            </a:r>
            <a:r>
              <a:rPr lang="de-DE" sz="1400" i="1" dirty="0"/>
              <a:t> </a:t>
            </a:r>
            <a:r>
              <a:rPr lang="de-DE" sz="1400" i="1" dirty="0" err="1"/>
              <a:t>spectrometer</a:t>
            </a:r>
            <a:endParaRPr lang="de-DE" sz="1400" i="1" dirty="0"/>
          </a:p>
        </p:txBody>
      </p:sp>
      <p:cxnSp>
        <p:nvCxnSpPr>
          <p:cNvPr id="14" name="Gerader Verbinder 42">
            <a:extLst>
              <a:ext uri="{FF2B5EF4-FFF2-40B4-BE49-F238E27FC236}">
                <a16:creationId xmlns:a16="http://schemas.microsoft.com/office/drawing/2014/main" id="{194909BE-EEC0-16E3-AFE0-CD95636CF5A7}"/>
              </a:ext>
            </a:extLst>
          </p:cNvPr>
          <p:cNvCxnSpPr>
            <a:cxnSpLocks/>
          </p:cNvCxnSpPr>
          <p:nvPr/>
        </p:nvCxnSpPr>
        <p:spPr>
          <a:xfrm>
            <a:off x="9089416" y="4020186"/>
            <a:ext cx="29523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feld 44">
            <a:extLst>
              <a:ext uri="{FF2B5EF4-FFF2-40B4-BE49-F238E27FC236}">
                <a16:creationId xmlns:a16="http://schemas.microsoft.com/office/drawing/2014/main" id="{BC398626-171E-D37B-28FD-92DD9B122156}"/>
              </a:ext>
            </a:extLst>
          </p:cNvPr>
          <p:cNvSpPr txBox="1"/>
          <p:nvPr/>
        </p:nvSpPr>
        <p:spPr>
          <a:xfrm>
            <a:off x="9981467" y="4117432"/>
            <a:ext cx="1075936" cy="307777"/>
          </a:xfrm>
          <a:prstGeom prst="rect">
            <a:avLst/>
          </a:prstGeom>
          <a:noFill/>
        </p:spPr>
        <p:txBody>
          <a:bodyPr wrap="none" rtlCol="0">
            <a:spAutoFit/>
          </a:bodyPr>
          <a:lstStyle/>
          <a:p>
            <a:r>
              <a:rPr lang="de-DE" sz="1400" dirty="0"/>
              <a:t>W </a:t>
            </a:r>
            <a:r>
              <a:rPr lang="de-DE" sz="1400" dirty="0" err="1"/>
              <a:t>substrate</a:t>
            </a:r>
            <a:endParaRPr lang="de-DE" sz="1400" dirty="0"/>
          </a:p>
        </p:txBody>
      </p:sp>
      <p:pic>
        <p:nvPicPr>
          <p:cNvPr id="16" name="Grafik 12">
            <a:extLst>
              <a:ext uri="{FF2B5EF4-FFF2-40B4-BE49-F238E27FC236}">
                <a16:creationId xmlns:a16="http://schemas.microsoft.com/office/drawing/2014/main" id="{CBDC4047-2D42-9AF2-73E7-7169751BE2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440" y="4327069"/>
            <a:ext cx="6378247" cy="2126082"/>
          </a:xfrm>
          <a:prstGeom prst="rect">
            <a:avLst/>
          </a:prstGeom>
        </p:spPr>
      </p:pic>
      <p:pic>
        <p:nvPicPr>
          <p:cNvPr id="17" name="Grafik 10">
            <a:extLst>
              <a:ext uri="{FF2B5EF4-FFF2-40B4-BE49-F238E27FC236}">
                <a16:creationId xmlns:a16="http://schemas.microsoft.com/office/drawing/2014/main" id="{83A4A9D2-1C59-EDD2-11A9-36F9192DE3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858" y="2270947"/>
            <a:ext cx="6378248" cy="2126082"/>
          </a:xfrm>
          <a:prstGeom prst="rect">
            <a:avLst/>
          </a:prstGeom>
        </p:spPr>
      </p:pic>
      <mc:AlternateContent xmlns:mc="http://schemas.openxmlformats.org/markup-compatibility/2006" xmlns:a14="http://schemas.microsoft.com/office/drawing/2010/main">
        <mc:Choice Requires="a14">
          <p:sp>
            <p:nvSpPr>
              <p:cNvPr id="18" name="Textfeld 13">
                <a:extLst>
                  <a:ext uri="{FF2B5EF4-FFF2-40B4-BE49-F238E27FC236}">
                    <a16:creationId xmlns:a16="http://schemas.microsoft.com/office/drawing/2014/main" id="{F79BE57A-46E2-7D1F-4286-1DB99B39439B}"/>
                  </a:ext>
                </a:extLst>
              </p:cNvPr>
              <p:cNvSpPr txBox="1"/>
              <p:nvPr/>
            </p:nvSpPr>
            <p:spPr>
              <a:xfrm>
                <a:off x="3800167" y="4476091"/>
                <a:ext cx="2014903" cy="715581"/>
              </a:xfrm>
              <a:prstGeom prst="rect">
                <a:avLst/>
              </a:prstGeom>
              <a:noFill/>
            </p:spPr>
            <p:txBody>
              <a:bodyPr wrap="square" rtlCol="0">
                <a:spAutoFit/>
              </a:bodyPr>
              <a:lstStyle/>
              <a:p>
                <a:r>
                  <a:rPr lang="de-DE" sz="1350" dirty="0"/>
                  <a:t>Fit </a:t>
                </a:r>
                <a:r>
                  <a:rPr lang="de-DE" sz="1350" dirty="0" err="1"/>
                  <a:t>with</a:t>
                </a:r>
                <a:r>
                  <a:rPr lang="de-DE" sz="1350" dirty="0"/>
                  <a:t> Voigt </a:t>
                </a:r>
                <a:r>
                  <a:rPr lang="de-DE" sz="1350" dirty="0" err="1"/>
                  <a:t>profile</a:t>
                </a:r>
                <a:endParaRPr lang="de-DE" sz="1350" dirty="0"/>
              </a:p>
              <a:p>
                <a:endParaRPr lang="de-DE" sz="1350" dirty="0"/>
              </a:p>
              <a:p>
                <a:r>
                  <a:rPr lang="de-DE" sz="1350" dirty="0" err="1"/>
                  <a:t>Considering</a:t>
                </a:r>
                <a:r>
                  <a:rPr lang="de-DE" sz="1350" dirty="0"/>
                  <a:t> </a:t>
                </a:r>
                <a:r>
                  <a:rPr lang="de-DE" sz="1350" u="sng" dirty="0" err="1"/>
                  <a:t>only</a:t>
                </a:r>
                <a:r>
                  <a:rPr lang="de-DE" sz="1350" dirty="0"/>
                  <a:t> </a:t>
                </a:r>
                <a14:m>
                  <m:oMath xmlns:m="http://schemas.openxmlformats.org/officeDocument/2006/math">
                    <m:sPre>
                      <m:sPrePr>
                        <m:ctrlPr>
                          <a:rPr lang="de-DE" sz="1350" i="1">
                            <a:latin typeface="Cambria Math" panose="02040503050406030204" pitchFamily="18" charset="0"/>
                          </a:rPr>
                        </m:ctrlPr>
                      </m:sPrePr>
                      <m:sub>
                        <m:r>
                          <a:rPr lang="de-DE" sz="1350">
                            <a:latin typeface="Cambria Math" panose="02040503050406030204" pitchFamily="18" charset="0"/>
                          </a:rPr>
                          <m:t> </m:t>
                        </m:r>
                      </m:sub>
                      <m:sup>
                        <m:r>
                          <a:rPr lang="de-DE" sz="1350">
                            <a:latin typeface="Cambria Math" panose="02040503050406030204" pitchFamily="18" charset="0"/>
                          </a:rPr>
                          <m:t>1</m:t>
                        </m:r>
                        <m:r>
                          <a:rPr lang="de-DE" sz="1350" i="1">
                            <a:latin typeface="Cambria Math" panose="02040503050406030204" pitchFamily="18" charset="0"/>
                          </a:rPr>
                          <m:t>1</m:t>
                        </m:r>
                      </m:sup>
                      <m:e>
                        <m:r>
                          <m:rPr>
                            <m:sty m:val="p"/>
                          </m:rPr>
                          <a:rPr lang="de-DE" sz="1350">
                            <a:latin typeface="Cambria Math" panose="02040503050406030204" pitchFamily="18" charset="0"/>
                          </a:rPr>
                          <m:t>B</m:t>
                        </m:r>
                      </m:e>
                    </m:sPre>
                    <m:sPre>
                      <m:sPrePr>
                        <m:ctrlPr>
                          <a:rPr lang="en-US" sz="1350" i="1">
                            <a:latin typeface="Cambria Math" panose="02040503050406030204" pitchFamily="18" charset="0"/>
                          </a:rPr>
                        </m:ctrlPr>
                      </m:sPrePr>
                      <m:sub>
                        <m:r>
                          <a:rPr lang="de-DE" sz="1350">
                            <a:latin typeface="Cambria Math" panose="02040503050406030204" pitchFamily="18" charset="0"/>
                          </a:rPr>
                          <m:t> </m:t>
                        </m:r>
                      </m:sub>
                      <m:sup>
                        <m:r>
                          <a:rPr lang="de-DE" sz="1350">
                            <a:latin typeface="Cambria Math" panose="02040503050406030204" pitchFamily="18" charset="0"/>
                          </a:rPr>
                          <m:t>2</m:t>
                        </m:r>
                      </m:sup>
                      <m:e>
                        <m:r>
                          <m:rPr>
                            <m:sty m:val="p"/>
                          </m:rPr>
                          <a:rPr lang="de-DE" sz="1350">
                            <a:latin typeface="Cambria Math" panose="02040503050406030204" pitchFamily="18" charset="0"/>
                          </a:rPr>
                          <m:t>H</m:t>
                        </m:r>
                      </m:e>
                    </m:sPre>
                  </m:oMath>
                </a14:m>
                <a:r>
                  <a:rPr lang="de-DE" sz="1350" dirty="0"/>
                  <a:t> </a:t>
                </a:r>
                <a:endParaRPr lang="en-US" sz="1350" dirty="0"/>
              </a:p>
            </p:txBody>
          </p:sp>
        </mc:Choice>
        <mc:Fallback xmlns="">
          <p:sp>
            <p:nvSpPr>
              <p:cNvPr id="18" name="Textfeld 13">
                <a:extLst>
                  <a:ext uri="{FF2B5EF4-FFF2-40B4-BE49-F238E27FC236}">
                    <a16:creationId xmlns:a16="http://schemas.microsoft.com/office/drawing/2014/main" id="{F79BE57A-46E2-7D1F-4286-1DB99B39439B}"/>
                  </a:ext>
                </a:extLst>
              </p:cNvPr>
              <p:cNvSpPr txBox="1">
                <a:spLocks noRot="1" noChangeAspect="1" noMove="1" noResize="1" noEditPoints="1" noAdjustHandles="1" noChangeArrowheads="1" noChangeShapeType="1" noTextEdit="1"/>
              </p:cNvSpPr>
              <p:nvPr/>
            </p:nvSpPr>
            <p:spPr>
              <a:xfrm>
                <a:off x="3800167" y="4476091"/>
                <a:ext cx="2014903" cy="715581"/>
              </a:xfrm>
              <a:prstGeom prst="rect">
                <a:avLst/>
              </a:prstGeom>
              <a:blipFill>
                <a:blip r:embed="rId7"/>
                <a:stretch>
                  <a:fillRect l="-604" t="-847" b="-7627"/>
                </a:stretch>
              </a:blipFill>
            </p:spPr>
            <p:txBody>
              <a:bodyPr/>
              <a:lstStyle/>
              <a:p>
                <a:r>
                  <a:rPr lang="fi-FI">
                    <a:noFill/>
                  </a:rPr>
                  <a:t> </a:t>
                </a:r>
              </a:p>
            </p:txBody>
          </p:sp>
        </mc:Fallback>
      </mc:AlternateContent>
      <p:sp>
        <p:nvSpPr>
          <p:cNvPr id="19" name="Textfeld 14">
            <a:extLst>
              <a:ext uri="{FF2B5EF4-FFF2-40B4-BE49-F238E27FC236}">
                <a16:creationId xmlns:a16="http://schemas.microsoft.com/office/drawing/2014/main" id="{8AEEF460-79DE-2D4F-1331-2D588B87072F}"/>
              </a:ext>
            </a:extLst>
          </p:cNvPr>
          <p:cNvSpPr txBox="1"/>
          <p:nvPr/>
        </p:nvSpPr>
        <p:spPr>
          <a:xfrm>
            <a:off x="1621979" y="2347954"/>
            <a:ext cx="3618035" cy="830997"/>
          </a:xfrm>
          <a:prstGeom prst="rect">
            <a:avLst/>
          </a:prstGeom>
          <a:noFill/>
        </p:spPr>
        <p:txBody>
          <a:bodyPr wrap="square" rtlCol="0">
            <a:spAutoFit/>
          </a:bodyPr>
          <a:lstStyle/>
          <a:p>
            <a:r>
              <a:rPr lang="de-DE" sz="1200" dirty="0"/>
              <a:t>Data </a:t>
            </a:r>
            <a:r>
              <a:rPr lang="de-DE" sz="1200" dirty="0" err="1"/>
              <a:t>from</a:t>
            </a:r>
            <a:r>
              <a:rPr lang="de-DE" sz="1200" dirty="0"/>
              <a:t> 43 V (</a:t>
            </a:r>
            <a:r>
              <a:rPr lang="de-DE" sz="1200" dirty="0" err="1"/>
              <a:t>floating</a:t>
            </a:r>
            <a:r>
              <a:rPr lang="de-DE" sz="1200" dirty="0"/>
              <a:t>), 100 A, 100 </a:t>
            </a:r>
            <a:r>
              <a:rPr lang="de-DE" sz="1200" dirty="0" err="1"/>
              <a:t>sccm</a:t>
            </a:r>
            <a:r>
              <a:rPr lang="de-DE" sz="1200" dirty="0"/>
              <a:t> D</a:t>
            </a:r>
          </a:p>
          <a:p>
            <a:endParaRPr lang="de-DE" sz="1200" dirty="0"/>
          </a:p>
          <a:p>
            <a:r>
              <a:rPr lang="de-DE" sz="1200" dirty="0">
                <a:solidFill>
                  <a:srgbClr val="0070C0"/>
                </a:solidFill>
              </a:rPr>
              <a:t>Blue: First 4min (Erosion </a:t>
            </a:r>
            <a:r>
              <a:rPr lang="de-DE" sz="1200" dirty="0" err="1">
                <a:solidFill>
                  <a:srgbClr val="0070C0"/>
                </a:solidFill>
              </a:rPr>
              <a:t>of</a:t>
            </a:r>
            <a:r>
              <a:rPr lang="de-DE" sz="1200" dirty="0">
                <a:solidFill>
                  <a:srgbClr val="0070C0"/>
                </a:solidFill>
              </a:rPr>
              <a:t> </a:t>
            </a:r>
            <a:r>
              <a:rPr lang="de-DE" sz="1200" dirty="0" err="1">
                <a:solidFill>
                  <a:srgbClr val="0070C0"/>
                </a:solidFill>
              </a:rPr>
              <a:t>Boron</a:t>
            </a:r>
            <a:r>
              <a:rPr lang="de-DE" sz="1200" dirty="0">
                <a:solidFill>
                  <a:srgbClr val="0070C0"/>
                </a:solidFill>
              </a:rPr>
              <a:t> </a:t>
            </a:r>
            <a:r>
              <a:rPr lang="de-DE" sz="1200" dirty="0" err="1">
                <a:solidFill>
                  <a:srgbClr val="0070C0"/>
                </a:solidFill>
              </a:rPr>
              <a:t>layer</a:t>
            </a:r>
            <a:r>
              <a:rPr lang="de-DE" sz="1200" dirty="0">
                <a:solidFill>
                  <a:srgbClr val="0070C0"/>
                </a:solidFill>
              </a:rPr>
              <a:t>)</a:t>
            </a:r>
          </a:p>
          <a:p>
            <a:r>
              <a:rPr lang="de-DE" sz="1200" dirty="0" err="1">
                <a:solidFill>
                  <a:srgbClr val="FF0000"/>
                </a:solidFill>
              </a:rPr>
              <a:t>Red</a:t>
            </a:r>
            <a:r>
              <a:rPr lang="de-DE" sz="1200" dirty="0">
                <a:solidFill>
                  <a:srgbClr val="FF0000"/>
                </a:solidFill>
              </a:rPr>
              <a:t>:  Last 4min (</a:t>
            </a:r>
            <a:r>
              <a:rPr lang="de-DE" sz="1200" dirty="0" err="1">
                <a:solidFill>
                  <a:srgbClr val="FF0000"/>
                </a:solidFill>
              </a:rPr>
              <a:t>No</a:t>
            </a:r>
            <a:r>
              <a:rPr lang="de-DE" sz="1200" dirty="0">
                <a:solidFill>
                  <a:srgbClr val="FF0000"/>
                </a:solidFill>
              </a:rPr>
              <a:t> </a:t>
            </a:r>
            <a:r>
              <a:rPr lang="de-DE" sz="1200" dirty="0" err="1">
                <a:solidFill>
                  <a:srgbClr val="FF0000"/>
                </a:solidFill>
              </a:rPr>
              <a:t>Boron</a:t>
            </a:r>
            <a:r>
              <a:rPr lang="de-DE" sz="1200" dirty="0">
                <a:solidFill>
                  <a:srgbClr val="FF0000"/>
                </a:solidFill>
              </a:rPr>
              <a:t> </a:t>
            </a:r>
            <a:r>
              <a:rPr lang="de-DE" sz="1200" dirty="0" err="1">
                <a:solidFill>
                  <a:srgbClr val="FF0000"/>
                </a:solidFill>
              </a:rPr>
              <a:t>layer</a:t>
            </a:r>
            <a:r>
              <a:rPr lang="de-DE" sz="1200" dirty="0">
                <a:solidFill>
                  <a:srgbClr val="FF0000"/>
                </a:solidFill>
              </a:rPr>
              <a:t>)</a:t>
            </a:r>
            <a:endParaRPr lang="en-US" sz="1200" dirty="0">
              <a:solidFill>
                <a:srgbClr val="FF0000"/>
              </a:solidFill>
            </a:endParaRPr>
          </a:p>
        </p:txBody>
      </p:sp>
      <p:pic>
        <p:nvPicPr>
          <p:cNvPr id="20" name="Grafik 15">
            <a:extLst>
              <a:ext uri="{FF2B5EF4-FFF2-40B4-BE49-F238E27FC236}">
                <a16:creationId xmlns:a16="http://schemas.microsoft.com/office/drawing/2014/main" id="{4DDDAC2E-D7D1-AAD3-4A66-FEBA61C820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0171" b="35954"/>
          <a:stretch/>
        </p:blipFill>
        <p:spPr>
          <a:xfrm>
            <a:off x="4019432" y="2724445"/>
            <a:ext cx="2318229" cy="762836"/>
          </a:xfrm>
          <a:prstGeom prst="rect">
            <a:avLst/>
          </a:prstGeom>
        </p:spPr>
      </p:pic>
      <p:sp>
        <p:nvSpPr>
          <p:cNvPr id="21" name="Textfeld 16">
            <a:extLst>
              <a:ext uri="{FF2B5EF4-FFF2-40B4-BE49-F238E27FC236}">
                <a16:creationId xmlns:a16="http://schemas.microsoft.com/office/drawing/2014/main" id="{4FE51EC0-F81F-21FB-65B8-CFDB02866352}"/>
              </a:ext>
            </a:extLst>
          </p:cNvPr>
          <p:cNvSpPr txBox="1"/>
          <p:nvPr/>
        </p:nvSpPr>
        <p:spPr>
          <a:xfrm>
            <a:off x="4807618" y="3161076"/>
            <a:ext cx="1514137" cy="300082"/>
          </a:xfrm>
          <a:prstGeom prst="rect">
            <a:avLst/>
          </a:prstGeom>
          <a:solidFill>
            <a:schemeClr val="bg1"/>
          </a:solidFill>
        </p:spPr>
        <p:txBody>
          <a:bodyPr wrap="square" rtlCol="0">
            <a:spAutoFit/>
          </a:bodyPr>
          <a:lstStyle/>
          <a:p>
            <a:r>
              <a:rPr lang="de-DE" sz="1350" dirty="0">
                <a:solidFill>
                  <a:schemeClr val="accent6">
                    <a:lumMod val="75000"/>
                  </a:schemeClr>
                </a:solidFill>
              </a:rPr>
              <a:t>79 </a:t>
            </a:r>
            <a:r>
              <a:rPr lang="de-DE" sz="1350" dirty="0" err="1">
                <a:solidFill>
                  <a:schemeClr val="accent6">
                    <a:lumMod val="75000"/>
                  </a:schemeClr>
                </a:solidFill>
              </a:rPr>
              <a:t>grooves</a:t>
            </a:r>
            <a:r>
              <a:rPr lang="de-DE" sz="1350" dirty="0">
                <a:solidFill>
                  <a:schemeClr val="accent6">
                    <a:lumMod val="75000"/>
                  </a:schemeClr>
                </a:solidFill>
              </a:rPr>
              <a:t>/mm</a:t>
            </a:r>
          </a:p>
        </p:txBody>
      </p:sp>
      <p:pic>
        <p:nvPicPr>
          <p:cNvPr id="22" name="Grafik 9">
            <a:extLst>
              <a:ext uri="{FF2B5EF4-FFF2-40B4-BE49-F238E27FC236}">
                <a16:creationId xmlns:a16="http://schemas.microsoft.com/office/drawing/2014/main" id="{3DB0CF8A-31E5-8671-87D8-5B7BA06228DD}"/>
              </a:ext>
            </a:extLst>
          </p:cNvPr>
          <p:cNvPicPr>
            <a:picLocks noChangeAspect="1"/>
          </p:cNvPicPr>
          <p:nvPr/>
        </p:nvPicPr>
        <p:blipFill>
          <a:blip r:embed="rId9"/>
          <a:stretch>
            <a:fillRect/>
          </a:stretch>
        </p:blipFill>
        <p:spPr>
          <a:xfrm>
            <a:off x="6588106" y="2592503"/>
            <a:ext cx="1762021" cy="1111253"/>
          </a:xfrm>
          <a:prstGeom prst="rect">
            <a:avLst/>
          </a:prstGeom>
        </p:spPr>
      </p:pic>
      <p:pic>
        <p:nvPicPr>
          <p:cNvPr id="23" name="Grafik 11">
            <a:extLst>
              <a:ext uri="{FF2B5EF4-FFF2-40B4-BE49-F238E27FC236}">
                <a16:creationId xmlns:a16="http://schemas.microsoft.com/office/drawing/2014/main" id="{ADD9C6DE-64FC-38E9-C272-084E2FED170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8333" r="25477" b="28718"/>
          <a:stretch/>
        </p:blipFill>
        <p:spPr>
          <a:xfrm>
            <a:off x="6651458" y="5037755"/>
            <a:ext cx="1698669" cy="905186"/>
          </a:xfrm>
          <a:prstGeom prst="rect">
            <a:avLst/>
          </a:prstGeom>
        </p:spPr>
      </p:pic>
      <p:sp>
        <p:nvSpPr>
          <p:cNvPr id="24" name="Textfeld 3">
            <a:extLst>
              <a:ext uri="{FF2B5EF4-FFF2-40B4-BE49-F238E27FC236}">
                <a16:creationId xmlns:a16="http://schemas.microsoft.com/office/drawing/2014/main" id="{E08C6175-06AC-2FE7-11C5-055326DA6A8F}"/>
              </a:ext>
            </a:extLst>
          </p:cNvPr>
          <p:cNvSpPr txBox="1"/>
          <p:nvPr/>
        </p:nvSpPr>
        <p:spPr>
          <a:xfrm>
            <a:off x="6619781" y="4697985"/>
            <a:ext cx="1762021" cy="307777"/>
          </a:xfrm>
          <a:prstGeom prst="rect">
            <a:avLst/>
          </a:prstGeom>
          <a:noFill/>
        </p:spPr>
        <p:txBody>
          <a:bodyPr wrap="none" rtlCol="0">
            <a:spAutoFit/>
          </a:bodyPr>
          <a:lstStyle/>
          <a:p>
            <a:r>
              <a:rPr lang="de-DE" sz="1400" dirty="0"/>
              <a:t>UV </a:t>
            </a:r>
            <a:r>
              <a:rPr lang="de-DE" sz="1400" dirty="0" err="1"/>
              <a:t>Optics</a:t>
            </a:r>
            <a:r>
              <a:rPr lang="de-DE" sz="1400" dirty="0"/>
              <a:t> (LOS B 35°)</a:t>
            </a:r>
          </a:p>
        </p:txBody>
      </p:sp>
      <p:sp>
        <p:nvSpPr>
          <p:cNvPr id="25" name="Titre 1">
            <a:extLst>
              <a:ext uri="{FF2B5EF4-FFF2-40B4-BE49-F238E27FC236}">
                <a16:creationId xmlns:a16="http://schemas.microsoft.com/office/drawing/2014/main" id="{4C8838F0-7F69-347C-5603-5DDC9097D86B}"/>
              </a:ext>
            </a:extLst>
          </p:cNvPr>
          <p:cNvSpPr>
            <a:spLocks noGrp="1"/>
          </p:cNvSpPr>
          <p:nvPr>
            <p:ph type="title"/>
          </p:nvPr>
        </p:nvSpPr>
        <p:spPr>
          <a:xfrm>
            <a:off x="983432" y="192515"/>
            <a:ext cx="10001496" cy="457200"/>
          </a:xfrm>
        </p:spPr>
        <p:txBody>
          <a:bodyPr/>
          <a:lstStyle/>
          <a:p>
            <a:r>
              <a:rPr lang="fr-FR" sz="2600" dirty="0"/>
              <a:t>Example: </a:t>
            </a:r>
            <a:r>
              <a:rPr lang="fr-FR" sz="2600" dirty="0" err="1"/>
              <a:t>improvements</a:t>
            </a:r>
            <a:r>
              <a:rPr lang="fr-FR" sz="2600" dirty="0"/>
              <a:t> in </a:t>
            </a:r>
            <a:r>
              <a:rPr lang="fr-FR" sz="2600" dirty="0" err="1"/>
              <a:t>spectroscopic</a:t>
            </a:r>
            <a:r>
              <a:rPr lang="fr-FR" sz="2600" dirty="0"/>
              <a:t> </a:t>
            </a:r>
            <a:r>
              <a:rPr lang="fr-FR" sz="2600" dirty="0" err="1"/>
              <a:t>detection</a:t>
            </a:r>
            <a:r>
              <a:rPr lang="fr-FR" sz="2600" dirty="0"/>
              <a:t> in PSI-2 (FZJ)</a:t>
            </a:r>
          </a:p>
        </p:txBody>
      </p:sp>
    </p:spTree>
    <p:extLst>
      <p:ext uri="{BB962C8B-B14F-4D97-AF65-F5344CB8AC3E}">
        <p14:creationId xmlns:p14="http://schemas.microsoft.com/office/powerpoint/2010/main" val="937758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4DB2B33-6219-3A41-A98B-73D61FB22315}"/>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17C5E2B9-F643-7017-9C36-6ABC4AFBA2E8}"/>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8</a:t>
            </a:fld>
            <a:endParaRPr lang="en-GB">
              <a:solidFill>
                <a:prstClr val="white"/>
              </a:solidFill>
            </a:endParaRPr>
          </a:p>
        </p:txBody>
      </p:sp>
      <p:sp>
        <p:nvSpPr>
          <p:cNvPr id="5" name="Titre 1">
            <a:extLst>
              <a:ext uri="{FF2B5EF4-FFF2-40B4-BE49-F238E27FC236}">
                <a16:creationId xmlns:a16="http://schemas.microsoft.com/office/drawing/2014/main" id="{077EE05A-A692-D71C-A053-7A13DCC4A869}"/>
              </a:ext>
            </a:extLst>
          </p:cNvPr>
          <p:cNvSpPr>
            <a:spLocks noGrp="1"/>
          </p:cNvSpPr>
          <p:nvPr>
            <p:ph type="title"/>
          </p:nvPr>
        </p:nvSpPr>
        <p:spPr>
          <a:xfrm>
            <a:off x="983432" y="192515"/>
            <a:ext cx="9857288" cy="457200"/>
          </a:xfrm>
        </p:spPr>
        <p:txBody>
          <a:bodyPr/>
          <a:lstStyle/>
          <a:p>
            <a:r>
              <a:rPr lang="fr-FR" dirty="0" err="1"/>
              <a:t>Laboratory</a:t>
            </a:r>
            <a:r>
              <a:rPr lang="fr-FR" dirty="0"/>
              <a:t> </a:t>
            </a:r>
            <a:r>
              <a:rPr lang="fr-FR" dirty="0" err="1"/>
              <a:t>erosion</a:t>
            </a:r>
            <a:r>
              <a:rPr lang="fr-FR" dirty="0"/>
              <a:t> </a:t>
            </a:r>
            <a:r>
              <a:rPr lang="fr-FR" dirty="0" err="1"/>
              <a:t>studies</a:t>
            </a:r>
            <a:endParaRPr lang="fr-FR" dirty="0"/>
          </a:p>
        </p:txBody>
      </p:sp>
      <p:sp>
        <p:nvSpPr>
          <p:cNvPr id="6" name="TextBox 5">
            <a:extLst>
              <a:ext uri="{FF2B5EF4-FFF2-40B4-BE49-F238E27FC236}">
                <a16:creationId xmlns:a16="http://schemas.microsoft.com/office/drawing/2014/main" id="{7FF182D9-F597-4D5B-31EF-6C44274A30A4}"/>
              </a:ext>
            </a:extLst>
          </p:cNvPr>
          <p:cNvSpPr txBox="1"/>
          <p:nvPr/>
        </p:nvSpPr>
        <p:spPr>
          <a:xfrm>
            <a:off x="267177" y="1052736"/>
            <a:ext cx="6118536" cy="3539430"/>
          </a:xfrm>
          <a:prstGeom prst="rect">
            <a:avLst/>
          </a:prstGeom>
          <a:noFill/>
        </p:spPr>
        <p:txBody>
          <a:bodyPr wrap="square" rtlCol="0">
            <a:spAutoFit/>
          </a:bodyPr>
          <a:lstStyle/>
          <a:p>
            <a:pPr marL="285750" indent="-285750">
              <a:buFont typeface="Arial" panose="020B0604020202020204" pitchFamily="34" charset="0"/>
              <a:buChar char="•"/>
            </a:pPr>
            <a:r>
              <a:rPr lang="fi-FI" sz="1600" b="1" dirty="0"/>
              <a:t>ÖAW: </a:t>
            </a:r>
            <a:endParaRPr lang="en-US" sz="1600" b="1" dirty="0"/>
          </a:p>
          <a:p>
            <a:pPr marL="742950" lvl="1" indent="-285750">
              <a:buFont typeface="Wingdings" panose="05000000000000000000" pitchFamily="2" charset="2"/>
              <a:buChar char="ü"/>
            </a:pPr>
            <a:r>
              <a:rPr lang="en-US" sz="1600" b="1" dirty="0">
                <a:solidFill>
                  <a:srgbClr val="0070C0"/>
                </a:solidFill>
              </a:rPr>
              <a:t>Erosion measurements</a:t>
            </a:r>
            <a:r>
              <a:rPr lang="en-US" sz="1600" dirty="0"/>
              <a:t> on pure W, pure B and mixed layers</a:t>
            </a:r>
          </a:p>
          <a:p>
            <a:pPr marL="1200150" lvl="2" indent="-285750">
              <a:buFont typeface="Courier New" panose="02070309020205020404" pitchFamily="49" charset="0"/>
              <a:buChar char="o"/>
            </a:pPr>
            <a:r>
              <a:rPr lang="en-US" sz="1600" dirty="0"/>
              <a:t>Apply the high sensitivity QCM technique</a:t>
            </a:r>
          </a:p>
          <a:p>
            <a:pPr marL="1200150" lvl="2" indent="-285750">
              <a:buFont typeface="Courier New" panose="02070309020205020404" pitchFamily="49" charset="0"/>
              <a:buChar char="o"/>
            </a:pPr>
            <a:r>
              <a:rPr lang="en-US" sz="1600" dirty="0"/>
              <a:t>Quantify sputter yields for various incidence angles and different projectile species</a:t>
            </a:r>
          </a:p>
          <a:p>
            <a:pPr marL="742950" lvl="1" indent="-285750">
              <a:buFont typeface="Wingdings" panose="05000000000000000000" pitchFamily="2" charset="2"/>
              <a:buChar char="ü"/>
            </a:pPr>
            <a:r>
              <a:rPr lang="en-US" sz="1600" dirty="0"/>
              <a:t>Investigate the </a:t>
            </a:r>
            <a:r>
              <a:rPr lang="en-US" sz="1600" b="1" dirty="0">
                <a:solidFill>
                  <a:srgbClr val="0070C0"/>
                </a:solidFill>
              </a:rPr>
              <a:t>effects of pure B on the implantation </a:t>
            </a:r>
            <a:r>
              <a:rPr lang="en-US" sz="1600" dirty="0"/>
              <a:t>of projectiles during irradiation</a:t>
            </a:r>
          </a:p>
          <a:p>
            <a:pPr marL="742950" lvl="1" indent="-285750">
              <a:buFont typeface="Wingdings" panose="05000000000000000000" pitchFamily="2" charset="2"/>
              <a:buChar char="ü"/>
            </a:pPr>
            <a:r>
              <a:rPr lang="en-US" sz="1600" dirty="0"/>
              <a:t>Determine </a:t>
            </a:r>
            <a:r>
              <a:rPr lang="en-US" sz="1600" b="1" dirty="0">
                <a:solidFill>
                  <a:srgbClr val="0070C0"/>
                </a:solidFill>
              </a:rPr>
              <a:t>sputtering yield for W+B mixed layers</a:t>
            </a:r>
          </a:p>
          <a:p>
            <a:pPr marL="1200150" lvl="2" indent="-285750">
              <a:buFont typeface="Courier New" panose="02070309020205020404" pitchFamily="49" charset="0"/>
              <a:buChar char="o"/>
            </a:pPr>
            <a:r>
              <a:rPr lang="en-US" sz="1600" dirty="0"/>
              <a:t>Synergistic effects between erosion yield and B concentration</a:t>
            </a:r>
          </a:p>
          <a:p>
            <a:pPr marL="742950" lvl="1" indent="-285750">
              <a:buFont typeface="Wingdings" panose="05000000000000000000" pitchFamily="2" charset="2"/>
              <a:buChar char="ü"/>
            </a:pPr>
            <a:r>
              <a:rPr lang="en-US" sz="1600" dirty="0"/>
              <a:t>Characterize </a:t>
            </a:r>
            <a:r>
              <a:rPr lang="en-US" sz="1600" b="1" dirty="0">
                <a:solidFill>
                  <a:srgbClr val="0070C0"/>
                </a:solidFill>
              </a:rPr>
              <a:t>surface morphology before and after irradiation</a:t>
            </a:r>
          </a:p>
          <a:p>
            <a:pPr marL="1200150" lvl="2" indent="-285750">
              <a:buFont typeface="Courier New" panose="02070309020205020404" pitchFamily="49" charset="0"/>
              <a:buChar char="o"/>
            </a:pPr>
            <a:r>
              <a:rPr lang="en-US" sz="1600" dirty="0"/>
              <a:t>Study if irradiation induced morphology changes are present and whether they are different for different B concentrations</a:t>
            </a:r>
          </a:p>
        </p:txBody>
      </p:sp>
      <p:grpSp>
        <p:nvGrpSpPr>
          <p:cNvPr id="2" name="Gruppieren 24">
            <a:extLst>
              <a:ext uri="{FF2B5EF4-FFF2-40B4-BE49-F238E27FC236}">
                <a16:creationId xmlns:a16="http://schemas.microsoft.com/office/drawing/2014/main" id="{C4F41E33-70B5-4DE3-090F-EB149D706924}"/>
              </a:ext>
            </a:extLst>
          </p:cNvPr>
          <p:cNvGrpSpPr/>
          <p:nvPr/>
        </p:nvGrpSpPr>
        <p:grpSpPr>
          <a:xfrm>
            <a:off x="7497357" y="1328840"/>
            <a:ext cx="2078541" cy="1584000"/>
            <a:chOff x="1500724" y="2270097"/>
            <a:chExt cx="4135052" cy="3139321"/>
          </a:xfrm>
        </p:grpSpPr>
        <p:pic>
          <p:nvPicPr>
            <p:cNvPr id="7" name="Grafik 7" descr="Ein Bild, das Farbigkeit, Screenshot, Grün, Kunst enthält.&#10;&#10;Automatisch generierte Beschreibung">
              <a:extLst>
                <a:ext uri="{FF2B5EF4-FFF2-40B4-BE49-F238E27FC236}">
                  <a16:creationId xmlns:a16="http://schemas.microsoft.com/office/drawing/2014/main" id="{8FBE7749-C320-9D82-3C20-48599D7C3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724" y="2270097"/>
              <a:ext cx="4135052" cy="3139321"/>
            </a:xfrm>
            <a:prstGeom prst="rect">
              <a:avLst/>
            </a:prstGeom>
          </p:spPr>
        </p:pic>
        <p:sp>
          <p:nvSpPr>
            <p:cNvPr id="8" name="Textfeld 9">
              <a:extLst>
                <a:ext uri="{FF2B5EF4-FFF2-40B4-BE49-F238E27FC236}">
                  <a16:creationId xmlns:a16="http://schemas.microsoft.com/office/drawing/2014/main" id="{79376199-67C8-DA45-1415-FF6205C71B1D}"/>
                </a:ext>
              </a:extLst>
            </p:cNvPr>
            <p:cNvSpPr txBox="1"/>
            <p:nvPr/>
          </p:nvSpPr>
          <p:spPr>
            <a:xfrm>
              <a:off x="1789330" y="4151744"/>
              <a:ext cx="2960498" cy="1224582"/>
            </a:xfrm>
            <a:prstGeom prst="rect">
              <a:avLst/>
            </a:prstGeom>
            <a:noFill/>
          </p:spPr>
          <p:txBody>
            <a:bodyPr wrap="square" rtlCol="0">
              <a:spAutoFit/>
            </a:bodyPr>
            <a:lstStyle/>
            <a:p>
              <a:r>
                <a:rPr lang="en-GB" sz="1700" dirty="0">
                  <a:solidFill>
                    <a:schemeClr val="bg1"/>
                  </a:solidFill>
                </a:rPr>
                <a:t>RMS: 2.12 nm</a:t>
              </a:r>
            </a:p>
            <a:p>
              <a:r>
                <a:rPr lang="en-GB" sz="1700" dirty="0" err="1">
                  <a:solidFill>
                    <a:schemeClr val="bg1"/>
                  </a:solidFill>
                </a:rPr>
                <a:t>δ</a:t>
              </a:r>
              <a:r>
                <a:rPr lang="en-GB" sz="1700" baseline="-25000" dirty="0" err="1">
                  <a:solidFill>
                    <a:schemeClr val="bg1"/>
                  </a:solidFill>
                </a:rPr>
                <a:t>m</a:t>
              </a:r>
              <a:r>
                <a:rPr lang="en-GB" sz="1700" dirty="0">
                  <a:solidFill>
                    <a:schemeClr val="bg1"/>
                  </a:solidFill>
                </a:rPr>
                <a:t> = 8.73 </a:t>
              </a:r>
              <a:r>
                <a:rPr lang="en-GB" sz="1700" dirty="0" err="1">
                  <a:solidFill>
                    <a:schemeClr val="bg1"/>
                  </a:solidFill>
                </a:rPr>
                <a:t>deg</a:t>
              </a:r>
              <a:endParaRPr lang="en-GB" sz="1700" dirty="0">
                <a:solidFill>
                  <a:schemeClr val="bg1"/>
                </a:solidFill>
              </a:endParaRPr>
            </a:p>
          </p:txBody>
        </p:sp>
      </p:grpSp>
      <p:grpSp>
        <p:nvGrpSpPr>
          <p:cNvPr id="9" name="Gruppieren 25">
            <a:extLst>
              <a:ext uri="{FF2B5EF4-FFF2-40B4-BE49-F238E27FC236}">
                <a16:creationId xmlns:a16="http://schemas.microsoft.com/office/drawing/2014/main" id="{C03E98F3-2C39-080C-4F53-BF1C06B87500}"/>
              </a:ext>
            </a:extLst>
          </p:cNvPr>
          <p:cNvGrpSpPr/>
          <p:nvPr/>
        </p:nvGrpSpPr>
        <p:grpSpPr>
          <a:xfrm>
            <a:off x="7508710" y="4693744"/>
            <a:ext cx="2078542" cy="1584000"/>
            <a:chOff x="2269341" y="-1085977"/>
            <a:chExt cx="3715495" cy="2844987"/>
          </a:xfrm>
        </p:grpSpPr>
        <p:pic>
          <p:nvPicPr>
            <p:cNvPr id="10" name="Grafik 11" descr="Ein Bild, das Farbigkeit, Screenshot, Grün enthält.&#10;&#10;Automatisch generierte Beschreibung">
              <a:extLst>
                <a:ext uri="{FF2B5EF4-FFF2-40B4-BE49-F238E27FC236}">
                  <a16:creationId xmlns:a16="http://schemas.microsoft.com/office/drawing/2014/main" id="{4790B139-7A0E-D4C5-8625-4425B20C7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1" y="-1085977"/>
              <a:ext cx="3715495" cy="2820794"/>
            </a:xfrm>
            <a:prstGeom prst="rect">
              <a:avLst/>
            </a:prstGeom>
          </p:spPr>
        </p:pic>
        <p:sp>
          <p:nvSpPr>
            <p:cNvPr id="11" name="Textfeld 12">
              <a:extLst>
                <a:ext uri="{FF2B5EF4-FFF2-40B4-BE49-F238E27FC236}">
                  <a16:creationId xmlns:a16="http://schemas.microsoft.com/office/drawing/2014/main" id="{E79E3EC1-017C-E9EB-9FAE-2996FD2E6114}"/>
                </a:ext>
              </a:extLst>
            </p:cNvPr>
            <p:cNvSpPr txBox="1"/>
            <p:nvPr/>
          </p:nvSpPr>
          <p:spPr>
            <a:xfrm>
              <a:off x="2562823" y="658679"/>
              <a:ext cx="2567844" cy="1100331"/>
            </a:xfrm>
            <a:prstGeom prst="rect">
              <a:avLst/>
            </a:prstGeom>
            <a:noFill/>
          </p:spPr>
          <p:txBody>
            <a:bodyPr wrap="square" rtlCol="0">
              <a:spAutoFit/>
            </a:bodyPr>
            <a:lstStyle/>
            <a:p>
              <a:r>
                <a:rPr lang="en-GB" sz="1700" dirty="0">
                  <a:solidFill>
                    <a:schemeClr val="bg1"/>
                  </a:solidFill>
                </a:rPr>
                <a:t>RMS: 1.69 nm</a:t>
              </a:r>
            </a:p>
            <a:p>
              <a:r>
                <a:rPr lang="en-GB" sz="1700" dirty="0" err="1">
                  <a:solidFill>
                    <a:schemeClr val="bg1"/>
                  </a:solidFill>
                </a:rPr>
                <a:t>δ</a:t>
              </a:r>
              <a:r>
                <a:rPr lang="en-GB" sz="1700" baseline="-25000" dirty="0" err="1">
                  <a:solidFill>
                    <a:schemeClr val="bg1"/>
                  </a:solidFill>
                </a:rPr>
                <a:t>m</a:t>
              </a:r>
              <a:r>
                <a:rPr lang="en-GB" sz="1700" dirty="0">
                  <a:solidFill>
                    <a:schemeClr val="bg1"/>
                  </a:solidFill>
                </a:rPr>
                <a:t> = 7.14 </a:t>
              </a:r>
              <a:r>
                <a:rPr lang="en-GB" sz="1700" dirty="0" err="1">
                  <a:solidFill>
                    <a:schemeClr val="bg1"/>
                  </a:solidFill>
                </a:rPr>
                <a:t>deg</a:t>
              </a:r>
              <a:endParaRPr lang="en-GB" sz="1700" dirty="0">
                <a:solidFill>
                  <a:schemeClr val="bg1"/>
                </a:solidFill>
              </a:endParaRPr>
            </a:p>
          </p:txBody>
        </p:sp>
      </p:grpSp>
      <p:grpSp>
        <p:nvGrpSpPr>
          <p:cNvPr id="12" name="Gruppieren 18">
            <a:extLst>
              <a:ext uri="{FF2B5EF4-FFF2-40B4-BE49-F238E27FC236}">
                <a16:creationId xmlns:a16="http://schemas.microsoft.com/office/drawing/2014/main" id="{E2A71263-99E7-BF83-544F-8ADA08B88281}"/>
              </a:ext>
            </a:extLst>
          </p:cNvPr>
          <p:cNvGrpSpPr/>
          <p:nvPr/>
        </p:nvGrpSpPr>
        <p:grpSpPr>
          <a:xfrm>
            <a:off x="7497357" y="3011292"/>
            <a:ext cx="2078542" cy="1584000"/>
            <a:chOff x="4368800" y="1696023"/>
            <a:chExt cx="5054146" cy="3837094"/>
          </a:xfrm>
        </p:grpSpPr>
        <p:pic>
          <p:nvPicPr>
            <p:cNvPr id="13" name="Grafik 19" descr="Ein Bild, das Farbigkeit, Screenshot, Grün, Türkis enthält.&#10;&#10;Automatisch generierte Beschreibung">
              <a:extLst>
                <a:ext uri="{FF2B5EF4-FFF2-40B4-BE49-F238E27FC236}">
                  <a16:creationId xmlns:a16="http://schemas.microsoft.com/office/drawing/2014/main" id="{CABEDC58-76A1-73F0-37D0-1A4D8ECD45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800" y="1696023"/>
              <a:ext cx="5054146" cy="3837094"/>
            </a:xfrm>
            <a:prstGeom prst="rect">
              <a:avLst/>
            </a:prstGeom>
          </p:spPr>
        </p:pic>
        <p:sp>
          <p:nvSpPr>
            <p:cNvPr id="14" name="Textfeld 20">
              <a:extLst>
                <a:ext uri="{FF2B5EF4-FFF2-40B4-BE49-F238E27FC236}">
                  <a16:creationId xmlns:a16="http://schemas.microsoft.com/office/drawing/2014/main" id="{4A471BAB-558D-85A1-23A0-5A7FC86DBBCB}"/>
                </a:ext>
              </a:extLst>
            </p:cNvPr>
            <p:cNvSpPr txBox="1"/>
            <p:nvPr/>
          </p:nvSpPr>
          <p:spPr>
            <a:xfrm>
              <a:off x="4708954" y="3930174"/>
              <a:ext cx="3749879" cy="1496768"/>
            </a:xfrm>
            <a:prstGeom prst="rect">
              <a:avLst/>
            </a:prstGeom>
            <a:noFill/>
          </p:spPr>
          <p:txBody>
            <a:bodyPr wrap="square" rtlCol="0">
              <a:spAutoFit/>
            </a:bodyPr>
            <a:lstStyle/>
            <a:p>
              <a:r>
                <a:rPr lang="en-GB" sz="1700" dirty="0">
                  <a:solidFill>
                    <a:schemeClr val="bg1"/>
                  </a:solidFill>
                </a:rPr>
                <a:t>RMS: 1.56 nm</a:t>
              </a:r>
            </a:p>
            <a:p>
              <a:r>
                <a:rPr lang="en-GB" sz="1700" dirty="0" err="1">
                  <a:solidFill>
                    <a:schemeClr val="bg1"/>
                  </a:solidFill>
                </a:rPr>
                <a:t>δ</a:t>
              </a:r>
              <a:r>
                <a:rPr lang="en-GB" sz="1700" baseline="-25000" dirty="0" err="1">
                  <a:solidFill>
                    <a:schemeClr val="bg1"/>
                  </a:solidFill>
                </a:rPr>
                <a:t>m</a:t>
              </a:r>
              <a:r>
                <a:rPr lang="en-GB" sz="1700" dirty="0">
                  <a:solidFill>
                    <a:schemeClr val="bg1"/>
                  </a:solidFill>
                </a:rPr>
                <a:t> = 4.74 </a:t>
              </a:r>
              <a:r>
                <a:rPr lang="en-GB" sz="1700" dirty="0" err="1">
                  <a:solidFill>
                    <a:schemeClr val="bg1"/>
                  </a:solidFill>
                </a:rPr>
                <a:t>deg</a:t>
              </a:r>
              <a:endParaRPr lang="en-GB" sz="1700" dirty="0">
                <a:solidFill>
                  <a:schemeClr val="bg1"/>
                </a:solidFill>
              </a:endParaRPr>
            </a:p>
          </p:txBody>
        </p:sp>
      </p:grpSp>
      <p:sp>
        <p:nvSpPr>
          <p:cNvPr id="15" name="Textfeld 28">
            <a:extLst>
              <a:ext uri="{FF2B5EF4-FFF2-40B4-BE49-F238E27FC236}">
                <a16:creationId xmlns:a16="http://schemas.microsoft.com/office/drawing/2014/main" id="{CDA2ACE9-84E4-D0E6-DACF-64AB8C16A9AB}"/>
              </a:ext>
            </a:extLst>
          </p:cNvPr>
          <p:cNvSpPr txBox="1"/>
          <p:nvPr/>
        </p:nvSpPr>
        <p:spPr>
          <a:xfrm>
            <a:off x="7367779" y="541181"/>
            <a:ext cx="2078541" cy="830997"/>
          </a:xfrm>
          <a:prstGeom prst="rect">
            <a:avLst/>
          </a:prstGeom>
          <a:noFill/>
        </p:spPr>
        <p:txBody>
          <a:bodyPr wrap="square" rtlCol="0">
            <a:spAutoFit/>
          </a:bodyPr>
          <a:lstStyle/>
          <a:p>
            <a:pPr algn="ctr"/>
            <a:r>
              <a:rPr lang="en-GB" sz="1600" dirty="0"/>
              <a:t>sample topography </a:t>
            </a:r>
          </a:p>
          <a:p>
            <a:pPr algn="ctr"/>
            <a:r>
              <a:rPr lang="en-GB" sz="1600" dirty="0"/>
              <a:t>(pre irradiation)</a:t>
            </a:r>
          </a:p>
          <a:p>
            <a:pPr algn="ctr"/>
            <a:r>
              <a:rPr lang="en-GB" sz="1600" dirty="0"/>
              <a:t>(preliminary data)</a:t>
            </a:r>
          </a:p>
        </p:txBody>
      </p:sp>
      <p:sp>
        <p:nvSpPr>
          <p:cNvPr id="16" name="Textfeld 29">
            <a:extLst>
              <a:ext uri="{FF2B5EF4-FFF2-40B4-BE49-F238E27FC236}">
                <a16:creationId xmlns:a16="http://schemas.microsoft.com/office/drawing/2014/main" id="{0490B0D0-5082-F653-6E60-8835C7CC9C20}"/>
              </a:ext>
            </a:extLst>
          </p:cNvPr>
          <p:cNvSpPr txBox="1"/>
          <p:nvPr/>
        </p:nvSpPr>
        <p:spPr>
          <a:xfrm>
            <a:off x="9772800" y="514454"/>
            <a:ext cx="2419200" cy="830997"/>
          </a:xfrm>
          <a:prstGeom prst="rect">
            <a:avLst/>
          </a:prstGeom>
          <a:noFill/>
        </p:spPr>
        <p:txBody>
          <a:bodyPr wrap="square" rtlCol="0">
            <a:spAutoFit/>
          </a:bodyPr>
          <a:lstStyle/>
          <a:p>
            <a:pPr algn="ctr"/>
            <a:r>
              <a:rPr lang="en-GB" sz="1600" dirty="0"/>
              <a:t>sputter yield during </a:t>
            </a:r>
          </a:p>
          <a:p>
            <a:pPr algn="ctr"/>
            <a:r>
              <a:rPr lang="en-GB" sz="1600" dirty="0"/>
              <a:t>2keV </a:t>
            </a:r>
            <a:r>
              <a:rPr lang="en-GB" sz="1600" dirty="0" err="1"/>
              <a:t>Ar</a:t>
            </a:r>
            <a:r>
              <a:rPr lang="en-GB" sz="1600" baseline="30000" dirty="0"/>
              <a:t>+</a:t>
            </a:r>
            <a:r>
              <a:rPr lang="en-GB" sz="1600" dirty="0"/>
              <a:t> bombardment</a:t>
            </a:r>
            <a:br>
              <a:rPr lang="en-GB" sz="1600" dirty="0"/>
            </a:br>
            <a:r>
              <a:rPr lang="en-GB" sz="1600" dirty="0"/>
              <a:t>(preliminary data)</a:t>
            </a:r>
          </a:p>
        </p:txBody>
      </p:sp>
      <p:sp>
        <p:nvSpPr>
          <p:cNvPr id="17" name="Textfeld 30">
            <a:extLst>
              <a:ext uri="{FF2B5EF4-FFF2-40B4-BE49-F238E27FC236}">
                <a16:creationId xmlns:a16="http://schemas.microsoft.com/office/drawing/2014/main" id="{358901ED-41E1-3D35-BCEC-06D03891859B}"/>
              </a:ext>
            </a:extLst>
          </p:cNvPr>
          <p:cNvSpPr txBox="1"/>
          <p:nvPr/>
        </p:nvSpPr>
        <p:spPr>
          <a:xfrm>
            <a:off x="6329909" y="1950639"/>
            <a:ext cx="1153295" cy="369332"/>
          </a:xfrm>
          <a:prstGeom prst="rect">
            <a:avLst/>
          </a:prstGeom>
          <a:noFill/>
        </p:spPr>
        <p:txBody>
          <a:bodyPr wrap="square" rtlCol="0">
            <a:spAutoFit/>
          </a:bodyPr>
          <a:lstStyle/>
          <a:p>
            <a:pPr algn="r"/>
            <a:r>
              <a:rPr lang="en-GB" dirty="0"/>
              <a:t>pure W</a:t>
            </a:r>
          </a:p>
        </p:txBody>
      </p:sp>
      <p:sp>
        <p:nvSpPr>
          <p:cNvPr id="18" name="Textfeld 31">
            <a:extLst>
              <a:ext uri="{FF2B5EF4-FFF2-40B4-BE49-F238E27FC236}">
                <a16:creationId xmlns:a16="http://schemas.microsoft.com/office/drawing/2014/main" id="{A12669F3-A1A3-9205-8431-AF67BB0D5DC9}"/>
              </a:ext>
            </a:extLst>
          </p:cNvPr>
          <p:cNvSpPr txBox="1"/>
          <p:nvPr/>
        </p:nvSpPr>
        <p:spPr>
          <a:xfrm>
            <a:off x="6192689" y="5433379"/>
            <a:ext cx="1175090" cy="369332"/>
          </a:xfrm>
          <a:prstGeom prst="rect">
            <a:avLst/>
          </a:prstGeom>
          <a:noFill/>
        </p:spPr>
        <p:txBody>
          <a:bodyPr wrap="square" rtlCol="0">
            <a:spAutoFit/>
          </a:bodyPr>
          <a:lstStyle/>
          <a:p>
            <a:pPr algn="r"/>
            <a:r>
              <a:rPr lang="en-GB" dirty="0"/>
              <a:t>pure B</a:t>
            </a:r>
          </a:p>
        </p:txBody>
      </p:sp>
      <p:sp>
        <p:nvSpPr>
          <p:cNvPr id="19" name="Textfeld 32">
            <a:extLst>
              <a:ext uri="{FF2B5EF4-FFF2-40B4-BE49-F238E27FC236}">
                <a16:creationId xmlns:a16="http://schemas.microsoft.com/office/drawing/2014/main" id="{E599B191-29B4-71B8-3407-B29A1D7D0380}"/>
              </a:ext>
            </a:extLst>
          </p:cNvPr>
          <p:cNvSpPr txBox="1"/>
          <p:nvPr/>
        </p:nvSpPr>
        <p:spPr>
          <a:xfrm>
            <a:off x="6295482" y="3697956"/>
            <a:ext cx="1153296" cy="369332"/>
          </a:xfrm>
          <a:prstGeom prst="rect">
            <a:avLst/>
          </a:prstGeom>
          <a:noFill/>
        </p:spPr>
        <p:txBody>
          <a:bodyPr wrap="square" rtlCol="0">
            <a:spAutoFit/>
          </a:bodyPr>
          <a:lstStyle/>
          <a:p>
            <a:pPr algn="r"/>
            <a:r>
              <a:rPr lang="en-GB" dirty="0"/>
              <a:t>W:B ≈ 1:1</a:t>
            </a:r>
          </a:p>
        </p:txBody>
      </p:sp>
      <p:pic>
        <p:nvPicPr>
          <p:cNvPr id="20" name="Grafik 36">
            <a:extLst>
              <a:ext uri="{FF2B5EF4-FFF2-40B4-BE49-F238E27FC236}">
                <a16:creationId xmlns:a16="http://schemas.microsoft.com/office/drawing/2014/main" id="{99E3C2A8-2DBC-51D8-D9DC-64D5D42A7B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62942" y="4724566"/>
            <a:ext cx="2419200" cy="1728000"/>
          </a:xfrm>
          <a:prstGeom prst="rect">
            <a:avLst/>
          </a:prstGeom>
        </p:spPr>
      </p:pic>
      <p:pic>
        <p:nvPicPr>
          <p:cNvPr id="21" name="Grafik 38">
            <a:extLst>
              <a:ext uri="{FF2B5EF4-FFF2-40B4-BE49-F238E27FC236}">
                <a16:creationId xmlns:a16="http://schemas.microsoft.com/office/drawing/2014/main" id="{32A46514-98B4-09FA-69F6-3A75FE3B6D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62942" y="1359662"/>
            <a:ext cx="2419200" cy="1728000"/>
          </a:xfrm>
          <a:prstGeom prst="rect">
            <a:avLst/>
          </a:prstGeom>
        </p:spPr>
      </p:pic>
      <p:pic>
        <p:nvPicPr>
          <p:cNvPr id="22" name="Grafik 40">
            <a:extLst>
              <a:ext uri="{FF2B5EF4-FFF2-40B4-BE49-F238E27FC236}">
                <a16:creationId xmlns:a16="http://schemas.microsoft.com/office/drawing/2014/main" id="{FCCE36BC-A46F-EB7C-82F9-2E1D555D55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62942" y="3042114"/>
            <a:ext cx="2419200" cy="1728000"/>
          </a:xfrm>
          <a:prstGeom prst="rect">
            <a:avLst/>
          </a:prstGeom>
        </p:spPr>
      </p:pic>
      <p:sp>
        <p:nvSpPr>
          <p:cNvPr id="24" name="Textfeld 6">
            <a:extLst>
              <a:ext uri="{FF2B5EF4-FFF2-40B4-BE49-F238E27FC236}">
                <a16:creationId xmlns:a16="http://schemas.microsoft.com/office/drawing/2014/main" id="{474965C4-E191-B4BA-79CF-CCF539D54EFC}"/>
              </a:ext>
            </a:extLst>
          </p:cNvPr>
          <p:cNvSpPr txBox="1"/>
          <p:nvPr/>
        </p:nvSpPr>
        <p:spPr>
          <a:xfrm>
            <a:off x="10868309" y="2362119"/>
            <a:ext cx="1209600" cy="369332"/>
          </a:xfrm>
          <a:prstGeom prst="rect">
            <a:avLst/>
          </a:prstGeom>
          <a:noFill/>
        </p:spPr>
        <p:txBody>
          <a:bodyPr wrap="square" rtlCol="0">
            <a:spAutoFit/>
          </a:bodyPr>
          <a:lstStyle/>
          <a:p>
            <a:r>
              <a:rPr lang="en-GB" sz="900" dirty="0"/>
              <a:t>texture? under current investigation</a:t>
            </a:r>
          </a:p>
        </p:txBody>
      </p:sp>
      <p:cxnSp>
        <p:nvCxnSpPr>
          <p:cNvPr id="25" name="Gerade Verbindung mit Pfeil 10">
            <a:extLst>
              <a:ext uri="{FF2B5EF4-FFF2-40B4-BE49-F238E27FC236}">
                <a16:creationId xmlns:a16="http://schemas.microsoft.com/office/drawing/2014/main" id="{22768D59-5C36-564F-C6C6-40C9D4A13DF9}"/>
              </a:ext>
            </a:extLst>
          </p:cNvPr>
          <p:cNvCxnSpPr>
            <a:cxnSpLocks/>
          </p:cNvCxnSpPr>
          <p:nvPr/>
        </p:nvCxnSpPr>
        <p:spPr>
          <a:xfrm flipH="1" flipV="1">
            <a:off x="10844208" y="2234470"/>
            <a:ext cx="114937" cy="196833"/>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95438BC4-935F-175E-CA80-0A226632FFEF}"/>
              </a:ext>
            </a:extLst>
          </p:cNvPr>
          <p:cNvPicPr>
            <a:picLocks noChangeAspect="1"/>
          </p:cNvPicPr>
          <p:nvPr/>
        </p:nvPicPr>
        <p:blipFill>
          <a:blip r:embed="rId11"/>
          <a:stretch>
            <a:fillRect/>
          </a:stretch>
        </p:blipFill>
        <p:spPr>
          <a:xfrm>
            <a:off x="191487" y="4674283"/>
            <a:ext cx="3281895" cy="1475820"/>
          </a:xfrm>
          <a:prstGeom prst="rect">
            <a:avLst/>
          </a:prstGeom>
        </p:spPr>
      </p:pic>
      <p:sp>
        <p:nvSpPr>
          <p:cNvPr id="31" name="Textfeld 17">
            <a:extLst>
              <a:ext uri="{FF2B5EF4-FFF2-40B4-BE49-F238E27FC236}">
                <a16:creationId xmlns:a16="http://schemas.microsoft.com/office/drawing/2014/main" id="{FC1428F1-1756-41E7-AC15-6483EA7EA32F}"/>
              </a:ext>
            </a:extLst>
          </p:cNvPr>
          <p:cNvSpPr txBox="1"/>
          <p:nvPr/>
        </p:nvSpPr>
        <p:spPr>
          <a:xfrm>
            <a:off x="3643167" y="4940400"/>
            <a:ext cx="3062717" cy="1077218"/>
          </a:xfrm>
          <a:prstGeom prst="rect">
            <a:avLst/>
          </a:prstGeom>
          <a:noFill/>
        </p:spPr>
        <p:txBody>
          <a:bodyPr wrap="square" rtlCol="0">
            <a:spAutoFit/>
          </a:bodyPr>
          <a:lstStyle/>
          <a:p>
            <a:r>
              <a:rPr lang="en-GB" sz="1600" i="1" dirty="0"/>
              <a:t>High-sensitivity QCM technique used to measure sputter yields at various incidence angles and for different projectile species </a:t>
            </a:r>
          </a:p>
        </p:txBody>
      </p:sp>
    </p:spTree>
    <p:extLst>
      <p:ext uri="{BB962C8B-B14F-4D97-AF65-F5344CB8AC3E}">
        <p14:creationId xmlns:p14="http://schemas.microsoft.com/office/powerpoint/2010/main" val="1348852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CD592C9-43B4-7634-C992-8491610E8B36}"/>
              </a:ext>
            </a:extLst>
          </p:cNvPr>
          <p:cNvSpPr>
            <a:spLocks noGrp="1"/>
          </p:cNvSpPr>
          <p:nvPr>
            <p:ph type="ftr" sz="quarter" idx="11"/>
          </p:nvPr>
        </p:nvSpPr>
        <p:spPr/>
        <p:txBody>
          <a:bodyPr/>
          <a:lstStyle/>
          <a:p>
            <a:pPr>
              <a:defRPr/>
            </a:pPr>
            <a:r>
              <a:rPr lang="en-GB">
                <a:solidFill>
                  <a:prstClr val="white"/>
                </a:solidFill>
              </a:rPr>
              <a:t>A. Hakola| WPPWIE meeting | 24-27 March 2025</a:t>
            </a:r>
            <a:endParaRPr lang="en-US" dirty="0"/>
          </a:p>
        </p:txBody>
      </p:sp>
      <p:sp>
        <p:nvSpPr>
          <p:cNvPr id="4" name="Slide Number Placeholder 3">
            <a:extLst>
              <a:ext uri="{FF2B5EF4-FFF2-40B4-BE49-F238E27FC236}">
                <a16:creationId xmlns:a16="http://schemas.microsoft.com/office/drawing/2014/main" id="{11C26369-0ADF-E27E-9789-5BA48B7D40EE}"/>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9</a:t>
            </a:fld>
            <a:endParaRPr lang="en-GB">
              <a:solidFill>
                <a:prstClr val="white"/>
              </a:solidFill>
            </a:endParaRPr>
          </a:p>
        </p:txBody>
      </p:sp>
      <p:sp>
        <p:nvSpPr>
          <p:cNvPr id="5" name="Titre 1">
            <a:extLst>
              <a:ext uri="{FF2B5EF4-FFF2-40B4-BE49-F238E27FC236}">
                <a16:creationId xmlns:a16="http://schemas.microsoft.com/office/drawing/2014/main" id="{7B5DD14B-C2C9-D176-9043-FB156BC4108E}"/>
              </a:ext>
            </a:extLst>
          </p:cNvPr>
          <p:cNvSpPr>
            <a:spLocks noGrp="1"/>
          </p:cNvSpPr>
          <p:nvPr>
            <p:ph type="title"/>
          </p:nvPr>
        </p:nvSpPr>
        <p:spPr>
          <a:xfrm>
            <a:off x="983432" y="192515"/>
            <a:ext cx="9857288" cy="457200"/>
          </a:xfrm>
        </p:spPr>
        <p:txBody>
          <a:bodyPr/>
          <a:lstStyle/>
          <a:p>
            <a:r>
              <a:rPr lang="fr-FR" dirty="0"/>
              <a:t>SP B.2 </a:t>
            </a:r>
            <a:r>
              <a:rPr lang="fr-FR" dirty="0" err="1"/>
              <a:t>deliverables</a:t>
            </a:r>
            <a:r>
              <a:rPr lang="fr-FR" dirty="0"/>
              <a:t> 2025</a:t>
            </a:r>
          </a:p>
        </p:txBody>
      </p:sp>
      <p:graphicFrame>
        <p:nvGraphicFramePr>
          <p:cNvPr id="6" name="Tabelle 5">
            <a:extLst>
              <a:ext uri="{FF2B5EF4-FFF2-40B4-BE49-F238E27FC236}">
                <a16:creationId xmlns:a16="http://schemas.microsoft.com/office/drawing/2014/main" id="{FAA8A6D9-05F2-8323-F77A-92561A0ED1E5}"/>
              </a:ext>
            </a:extLst>
          </p:cNvPr>
          <p:cNvGraphicFramePr>
            <a:graphicFrameLocks noGrp="1"/>
          </p:cNvGraphicFramePr>
          <p:nvPr>
            <p:extLst>
              <p:ext uri="{D42A27DB-BD31-4B8C-83A1-F6EECF244321}">
                <p14:modId xmlns:p14="http://schemas.microsoft.com/office/powerpoint/2010/main" val="2319959412"/>
              </p:ext>
            </p:extLst>
          </p:nvPr>
        </p:nvGraphicFramePr>
        <p:xfrm>
          <a:off x="299931" y="851079"/>
          <a:ext cx="11592138" cy="5408300"/>
        </p:xfrm>
        <a:graphic>
          <a:graphicData uri="http://schemas.openxmlformats.org/drawingml/2006/table">
            <a:tbl>
              <a:tblPr firstRow="1" firstCol="1" bandRow="1">
                <a:tableStyleId>{5C22544A-7EE6-4342-B048-85BDC9FD1C3A}</a:tableStyleId>
              </a:tblPr>
              <a:tblGrid>
                <a:gridCol w="1305479">
                  <a:extLst>
                    <a:ext uri="{9D8B030D-6E8A-4147-A177-3AD203B41FA5}">
                      <a16:colId xmlns:a16="http://schemas.microsoft.com/office/drawing/2014/main" val="531328472"/>
                    </a:ext>
                  </a:extLst>
                </a:gridCol>
                <a:gridCol w="1643401">
                  <a:extLst>
                    <a:ext uri="{9D8B030D-6E8A-4147-A177-3AD203B41FA5}">
                      <a16:colId xmlns:a16="http://schemas.microsoft.com/office/drawing/2014/main" val="1334987883"/>
                    </a:ext>
                  </a:extLst>
                </a:gridCol>
                <a:gridCol w="8643258">
                  <a:extLst>
                    <a:ext uri="{9D8B030D-6E8A-4147-A177-3AD203B41FA5}">
                      <a16:colId xmlns:a16="http://schemas.microsoft.com/office/drawing/2014/main" val="1851282849"/>
                    </a:ext>
                  </a:extLst>
                </a:gridCol>
              </a:tblGrid>
              <a:tr h="215346">
                <a:tc>
                  <a:txBody>
                    <a:bodyPr/>
                    <a:lstStyle/>
                    <a:p>
                      <a:pPr marL="21590" algn="ctr">
                        <a:lnSpc>
                          <a:spcPct val="115000"/>
                        </a:lnSpc>
                        <a:spcAft>
                          <a:spcPts val="300"/>
                        </a:spcAft>
                      </a:pPr>
                      <a:r>
                        <a:rPr lang="de-DE" sz="1500" dirty="0" err="1">
                          <a:effectLst/>
                          <a:latin typeface="Calibri" panose="020F0502020204030204" pitchFamily="34" charset="0"/>
                          <a:ea typeface="+mn-ea"/>
                          <a:cs typeface="Times New Roman" panose="02020603050405020304" pitchFamily="18" charset="0"/>
                        </a:rPr>
                        <a:t>Activity</a:t>
                      </a:r>
                      <a:endParaRPr lang="de-DE" sz="15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21590" algn="ctr">
                        <a:lnSpc>
                          <a:spcPct val="115000"/>
                        </a:lnSpc>
                        <a:spcAft>
                          <a:spcPts val="300"/>
                        </a:spcAft>
                      </a:pPr>
                      <a:r>
                        <a:rPr lang="de-DE" sz="1500" dirty="0" err="1">
                          <a:effectLst/>
                        </a:rPr>
                        <a:t>Deliverable</a:t>
                      </a:r>
                      <a:r>
                        <a:rPr lang="de-DE" sz="1500" dirty="0">
                          <a:effectLst/>
                        </a:rPr>
                        <a:t> ID(s)</a:t>
                      </a:r>
                      <a:endParaRPr lang="de-DE" sz="15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a:lnSpc>
                          <a:spcPct val="115000"/>
                        </a:lnSpc>
                        <a:spcBef>
                          <a:spcPts val="240"/>
                        </a:spcBef>
                        <a:spcAft>
                          <a:spcPts val="240"/>
                        </a:spcAft>
                        <a:tabLst>
                          <a:tab pos="-914400" algn="l"/>
                          <a:tab pos="228600" algn="l"/>
                        </a:tabLst>
                      </a:pPr>
                      <a:r>
                        <a:rPr lang="en-US" sz="1500" spc="-15" dirty="0">
                          <a:effectLst/>
                        </a:rPr>
                        <a:t>Title</a:t>
                      </a:r>
                      <a:endParaRPr lang="de-DE" sz="1500" dirty="0">
                        <a:effectLst/>
                        <a:latin typeface="Calibri" panose="020F0502020204030204" pitchFamily="34"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43421015"/>
                  </a:ext>
                </a:extLst>
              </a:tr>
              <a:tr h="477275">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D001</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6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500" spc="-15" dirty="0">
                          <a:effectLst/>
                          <a:latin typeface="Calibri" panose="020F0502020204030204" pitchFamily="34" charset="0"/>
                          <a:ea typeface="Times New Roman" panose="02020603050405020304" pitchFamily="18" charset="0"/>
                          <a:cs typeface="Calibri" panose="020F0502020204030204" pitchFamily="34" charset="0"/>
                        </a:rPr>
                        <a:t>WEST campaigns: erosion and deposition patterns on PFUs after WEST Phase 1 (C1-C5) and Phase 2 (C6-C10) operations and thickness profile of layers originating from boronizations (CEA)</a:t>
                      </a:r>
                      <a:r>
                        <a:rPr lang="fi-FI" sz="1500" spc="-15" dirty="0">
                          <a:effectLst/>
                          <a:latin typeface="Calibri" panose="020F0502020204030204" pitchFamily="34" charset="0"/>
                          <a:ea typeface="Times New Roman" panose="02020603050405020304" pitchFamily="18" charset="0"/>
                          <a:cs typeface="Calibri" panose="020F0502020204030204" pitchFamily="34" charset="0"/>
                        </a:rPr>
                        <a:t> + </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25 k€ </a:t>
                      </a:r>
                      <a:r>
                        <a:rPr lang="fi-FI" sz="15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sample</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5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cutting</a:t>
                      </a:r>
                      <a:endParaRPr lang="fi-FI" sz="1500" b="1" dirty="0">
                        <a:solidFill>
                          <a:srgbClr val="0070C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392664685"/>
                  </a:ext>
                </a:extLst>
              </a:tr>
              <a:tr h="477275">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D002</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500" spc="-15" dirty="0">
                          <a:effectLst/>
                          <a:latin typeface="Calibri" panose="020F0502020204030204" pitchFamily="34" charset="0"/>
                          <a:ea typeface="Times New Roman" panose="02020603050405020304" pitchFamily="18" charset="0"/>
                          <a:cs typeface="Calibri" panose="020F0502020204030204" pitchFamily="34" charset="0"/>
                        </a:rPr>
                        <a:t>WEST campaigns: microscopy investigations of He-exposed PFUs after Phase 1 and Phase 2 operations on WEST (CEA)</a:t>
                      </a:r>
                      <a:endParaRPr lang="fi-FI" sz="15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558489909"/>
                  </a:ext>
                </a:extLst>
              </a:tr>
              <a:tr h="477275">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D003</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500" spc="-15" dirty="0">
                          <a:effectLst/>
                          <a:latin typeface="Calibri" panose="020F0502020204030204" pitchFamily="34" charset="0"/>
                          <a:ea typeface="Times New Roman" panose="02020603050405020304" pitchFamily="18" charset="0"/>
                          <a:cs typeface="Calibri" panose="020F0502020204030204" pitchFamily="34" charset="0"/>
                        </a:rPr>
                        <a:t>WEST campaigns: detailed investigation of PFUs</a:t>
                      </a:r>
                      <a:r>
                        <a:rPr lang="fi-FI" sz="1500" spc="-15" dirty="0">
                          <a:effectLst/>
                          <a:latin typeface="Calibri" panose="020F0502020204030204" pitchFamily="34" charset="0"/>
                          <a:ea typeface="Times New Roman" panose="02020603050405020304" pitchFamily="18" charset="0"/>
                          <a:cs typeface="Calibri" panose="020F0502020204030204" pitchFamily="34" charset="0"/>
                        </a:rPr>
                        <a:t> </a:t>
                      </a:r>
                      <a:r>
                        <a:rPr lang="pl-PL" sz="1500" spc="-15" dirty="0">
                          <a:effectLst/>
                          <a:latin typeface="Calibri" panose="020F0502020204030204" pitchFamily="34" charset="0"/>
                          <a:ea typeface="Times New Roman" panose="02020603050405020304" pitchFamily="18" charset="0"/>
                          <a:cs typeface="Calibri" panose="020F0502020204030204" pitchFamily="34" charset="0"/>
                        </a:rPr>
                        <a:t> for their erosion, deposition, and surface-modification patterns at different locations with respect to magnetic ripple (MPG)</a:t>
                      </a:r>
                      <a:r>
                        <a:rPr lang="fi-FI" sz="1500" spc="-15" dirty="0">
                          <a:effectLst/>
                          <a:latin typeface="Calibri" panose="020F0502020204030204" pitchFamily="34" charset="0"/>
                          <a:ea typeface="Times New Roman" panose="02020603050405020304" pitchFamily="18" charset="0"/>
                          <a:cs typeface="Calibri" panose="020F0502020204030204" pitchFamily="34" charset="0"/>
                        </a:rPr>
                        <a:t> </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+ 2 </a:t>
                      </a:r>
                      <a:r>
                        <a:rPr lang="fi-FI" sz="15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days</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5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+ 4 k€ SEM</a:t>
                      </a:r>
                      <a:endParaRPr lang="fi-FI" sz="1500" b="1" dirty="0">
                        <a:solidFill>
                          <a:srgbClr val="0070C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3978565712"/>
                  </a:ext>
                </a:extLst>
              </a:tr>
              <a:tr h="672893">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D004</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5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500" spc="-15" dirty="0">
                          <a:effectLst/>
                          <a:latin typeface="Calibri" panose="020F0502020204030204" pitchFamily="34" charset="0"/>
                          <a:ea typeface="Times New Roman" panose="02020603050405020304" pitchFamily="18" charset="0"/>
                          <a:cs typeface="Calibri" panose="020F0502020204030204" pitchFamily="34" charset="0"/>
                        </a:rPr>
                        <a:t>AUG manipulator experiments: pre- and post characterization of samples exposed to AUG plasmas and/or boronizations on AUG for their erosion and surface-modification patterns as well as boron deposition profiles (MPG)</a:t>
                      </a:r>
                      <a:r>
                        <a:rPr lang="fi-FI" sz="1500" spc="-15" dirty="0">
                          <a:effectLst/>
                          <a:latin typeface="Calibri" panose="020F0502020204030204" pitchFamily="34" charset="0"/>
                          <a:ea typeface="Times New Roman" panose="02020603050405020304" pitchFamily="18" charset="0"/>
                          <a:cs typeface="Calibri" panose="020F0502020204030204" pitchFamily="34" charset="0"/>
                        </a:rPr>
                        <a:t> </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+ 5 </a:t>
                      </a:r>
                      <a:r>
                        <a:rPr lang="fi-FI" sz="15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days</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5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+ 10 k€ SEM</a:t>
                      </a:r>
                      <a:endParaRPr lang="fi-FI" sz="1500" b="1" dirty="0">
                        <a:solidFill>
                          <a:srgbClr val="0070C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915481941"/>
                  </a:ext>
                </a:extLst>
              </a:tr>
              <a:tr h="477275">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D005</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3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500" spc="-15" dirty="0">
                          <a:effectLst/>
                          <a:latin typeface="Calibri" panose="020F0502020204030204" pitchFamily="34" charset="0"/>
                          <a:ea typeface="Times New Roman" panose="02020603050405020304" pitchFamily="18" charset="0"/>
                          <a:cs typeface="Calibri" panose="020F0502020204030204" pitchFamily="34" charset="0"/>
                        </a:rPr>
                        <a:t>AUG manipulator experiments: deposition profiles of B and D on samples exposed to AUG plasmas and/or boronizations on AUG at high spatial and depth resolution (VTT)</a:t>
                      </a:r>
                      <a:r>
                        <a:rPr lang="fi-FI" sz="1500" spc="-15" dirty="0">
                          <a:effectLst/>
                          <a:latin typeface="Calibri" panose="020F0502020204030204" pitchFamily="34" charset="0"/>
                          <a:ea typeface="Times New Roman" panose="02020603050405020304" pitchFamily="18" charset="0"/>
                          <a:cs typeface="Calibri" panose="020F0502020204030204" pitchFamily="34" charset="0"/>
                        </a:rPr>
                        <a:t> + </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2 </a:t>
                      </a:r>
                      <a:r>
                        <a:rPr lang="fi-FI" sz="15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days</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5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endParaRPr lang="fi-FI" sz="1500" b="1" dirty="0">
                        <a:solidFill>
                          <a:srgbClr val="0070C0"/>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3759700484"/>
                  </a:ext>
                </a:extLst>
              </a:tr>
              <a:tr h="477275">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D006</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500" spc="-15" dirty="0">
                          <a:effectLst/>
                          <a:latin typeface="Calibri" panose="020F0502020204030204" pitchFamily="34" charset="0"/>
                          <a:ea typeface="Times New Roman" panose="02020603050405020304" pitchFamily="18" charset="0"/>
                          <a:cs typeface="Calibri" panose="020F0502020204030204" pitchFamily="34" charset="0"/>
                        </a:rPr>
                        <a:t>AUG campaigns: deposition profiles on samples originating from boronizations on AUG (RBI)</a:t>
                      </a:r>
                      <a:r>
                        <a:rPr lang="fi-FI" sz="1500" spc="-15" dirty="0">
                          <a:effectLst/>
                          <a:latin typeface="Calibri" panose="020F0502020204030204" pitchFamily="34" charset="0"/>
                          <a:ea typeface="Times New Roman" panose="02020603050405020304" pitchFamily="18" charset="0"/>
                          <a:cs typeface="Calibri" panose="020F0502020204030204" pitchFamily="34" charset="0"/>
                        </a:rPr>
                        <a:t> + </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2 </a:t>
                      </a:r>
                      <a:r>
                        <a:rPr lang="fi-FI" sz="15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days</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5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endParaRPr lang="fi-FI" sz="15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956729932"/>
                  </a:ext>
                </a:extLst>
              </a:tr>
              <a:tr h="477275">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D007</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500" spc="-15" dirty="0">
                          <a:effectLst/>
                          <a:latin typeface="Calibri" panose="020F0502020204030204" pitchFamily="34" charset="0"/>
                          <a:ea typeface="Times New Roman" panose="02020603050405020304" pitchFamily="18" charset="0"/>
                          <a:cs typeface="Calibri" panose="020F0502020204030204" pitchFamily="34" charset="0"/>
                        </a:rPr>
                        <a:t>AUG  campaigns: changes in the surface properties of samples exposed to AUG plasmas and/or boronizations on AUG (FZJ)</a:t>
                      </a:r>
                      <a:r>
                        <a:rPr lang="fi-FI" sz="1500" spc="-15" dirty="0">
                          <a:effectLst/>
                          <a:latin typeface="Calibri" panose="020F0502020204030204" pitchFamily="34" charset="0"/>
                          <a:ea typeface="Times New Roman" panose="02020603050405020304" pitchFamily="18" charset="0"/>
                          <a:cs typeface="Calibri" panose="020F0502020204030204" pitchFamily="34" charset="0"/>
                        </a:rPr>
                        <a:t> + </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1 </a:t>
                      </a:r>
                      <a:r>
                        <a:rPr lang="fi-FI" sz="15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5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endParaRPr lang="fi-FI" sz="15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080333847"/>
                  </a:ext>
                </a:extLst>
              </a:tr>
              <a:tr h="477275">
                <a:tc>
                  <a:txBody>
                    <a:bodyPr/>
                    <a:lstStyle/>
                    <a:p>
                      <a:pPr marL="21590" algn="ctr">
                        <a:lnSpc>
                          <a:spcPct val="115000"/>
                        </a:lnSpc>
                        <a:spcAft>
                          <a:spcPts val="300"/>
                        </a:spcAft>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dk1"/>
                          </a:solidFill>
                          <a:effectLst/>
                          <a:latin typeface="+mn-lt"/>
                          <a:ea typeface="+mn-ea"/>
                          <a:cs typeface="+mn-cs"/>
                        </a:rPr>
                        <a:t>D008</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2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500" spc="-15" dirty="0">
                          <a:effectLst/>
                          <a:latin typeface="Calibri" panose="020F0502020204030204" pitchFamily="34" charset="0"/>
                          <a:ea typeface="Times New Roman" panose="02020603050405020304" pitchFamily="18" charset="0"/>
                          <a:cs typeface="Calibri" panose="020F0502020204030204" pitchFamily="34" charset="0"/>
                        </a:rPr>
                        <a:t>W7-X manipulator experiments: erosion and deposition characteristics on manipulator and other samples exposed to OP2 plasmas on W7-X (FZJ)</a:t>
                      </a:r>
                      <a:r>
                        <a:rPr lang="fi-FI" sz="1500" spc="-15" dirty="0">
                          <a:effectLst/>
                          <a:latin typeface="Calibri" panose="020F0502020204030204" pitchFamily="34" charset="0"/>
                          <a:ea typeface="Times New Roman" panose="02020603050405020304" pitchFamily="18" charset="0"/>
                          <a:cs typeface="Calibri" panose="020F0502020204030204" pitchFamily="34" charset="0"/>
                        </a:rPr>
                        <a:t> + </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1 </a:t>
                      </a:r>
                      <a:r>
                        <a:rPr lang="fi-FI" sz="15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5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endParaRPr lang="fi-FI" sz="15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547814676"/>
                  </a:ext>
                </a:extLst>
              </a:tr>
              <a:tr h="477275">
                <a:tc>
                  <a:txBody>
                    <a:bodyPr/>
                    <a:lstStyle/>
                    <a:p>
                      <a:pPr marL="21590" marR="0" lvl="0" indent="0" algn="ctr" defTabSz="685800" eaLnBrk="1" fontAlgn="auto" latinLnBrk="0" hangingPunct="1">
                        <a:lnSpc>
                          <a:spcPct val="115000"/>
                        </a:lnSpc>
                        <a:spcBef>
                          <a:spcPts val="0"/>
                        </a:spcBef>
                        <a:spcAft>
                          <a:spcPts val="300"/>
                        </a:spcAft>
                        <a:buClrTx/>
                        <a:buSzTx/>
                        <a:buFontTx/>
                        <a:buNone/>
                        <a:tabLst/>
                        <a:defRPr/>
                      </a:pPr>
                      <a:r>
                        <a:rPr lang="de-DE" sz="1500" dirty="0">
                          <a:effectLst/>
                          <a:latin typeface="Calibri" panose="020F0502020204030204" pitchFamily="34" charset="0"/>
                          <a:ea typeface="+mn-ea"/>
                          <a:cs typeface="Times New Roman" panose="02020603050405020304" pitchFamily="18" charset="0"/>
                        </a:rPr>
                        <a:t>SP B.2</a:t>
                      </a:r>
                    </a:p>
                  </a:txBody>
                  <a:tcPr marL="68580" marR="68580" marT="0" marB="0">
                    <a:solidFill>
                      <a:schemeClr val="accent2">
                        <a:lumMod val="60000"/>
                        <a:lumOff val="40000"/>
                      </a:schemeClr>
                    </a:solidFill>
                  </a:tcPr>
                </a:tc>
                <a:tc>
                  <a:txBody>
                    <a:bodyPr/>
                    <a:lstStyle/>
                    <a:p>
                      <a:pPr marL="21590" algn="ctr" defTabSz="914400" rtl="0" eaLnBrk="1" latinLnBrk="0" hangingPunct="1">
                        <a:lnSpc>
                          <a:spcPct val="115000"/>
                        </a:lnSpc>
                        <a:spcAft>
                          <a:spcPts val="300"/>
                        </a:spcAft>
                      </a:pPr>
                      <a:r>
                        <a:rPr lang="de-DE" sz="1500" kern="1200" dirty="0">
                          <a:solidFill>
                            <a:schemeClr val="tx1"/>
                          </a:solidFill>
                          <a:effectLst/>
                          <a:latin typeface="+mn-lt"/>
                          <a:ea typeface="+mn-ea"/>
                          <a:cs typeface="+mn-cs"/>
                        </a:rPr>
                        <a:t>D009</a:t>
                      </a:r>
                    </a:p>
                    <a:p>
                      <a:pPr marL="21590" algn="ctr" defTabSz="914400" rtl="0" eaLnBrk="1" latinLnBrk="0" hangingPunct="1">
                        <a:lnSpc>
                          <a:spcPct val="115000"/>
                        </a:lnSpc>
                        <a:spcAft>
                          <a:spcPts val="300"/>
                        </a:spcAft>
                      </a:pPr>
                      <a:r>
                        <a:rPr lang="de-DE" sz="1500" kern="1200" dirty="0">
                          <a:solidFill>
                            <a:srgbClr val="C00000"/>
                          </a:solidFill>
                          <a:effectLst/>
                          <a:latin typeface="+mn-lt"/>
                          <a:ea typeface="+mn-ea"/>
                          <a:cs typeface="+mn-cs"/>
                        </a:rPr>
                        <a:t>3 PM</a:t>
                      </a:r>
                    </a:p>
                  </a:txBody>
                  <a:tcPr marL="68580" marR="68580" marT="0" marB="0">
                    <a:solidFill>
                      <a:schemeClr val="accent2">
                        <a:lumMod val="60000"/>
                        <a:lumOff val="40000"/>
                      </a:schemeClr>
                    </a:solidFill>
                  </a:tcPr>
                </a:tc>
                <a:tc>
                  <a:txBody>
                    <a:bodyPr/>
                    <a:lstStyle/>
                    <a:p>
                      <a:pPr>
                        <a:lnSpc>
                          <a:spcPct val="115000"/>
                        </a:lnSpc>
                        <a:spcBef>
                          <a:spcPts val="240"/>
                        </a:spcBef>
                        <a:spcAft>
                          <a:spcPts val="240"/>
                        </a:spcAft>
                        <a:tabLst>
                          <a:tab pos="-914400" algn="l"/>
                          <a:tab pos="228600" algn="l"/>
                        </a:tabLst>
                      </a:pPr>
                      <a:r>
                        <a:rPr lang="pl-PL" sz="1500" spc="-15" dirty="0">
                          <a:effectLst/>
                          <a:latin typeface="Calibri" panose="020F0502020204030204" pitchFamily="34" charset="0"/>
                          <a:ea typeface="Times New Roman" panose="02020603050405020304" pitchFamily="18" charset="0"/>
                          <a:cs typeface="Calibri" panose="020F0502020204030204" pitchFamily="34" charset="0"/>
                        </a:rPr>
                        <a:t>W7-X manipulator experiments: erosion and deposition patterns on manipulator samples and wall components from OP2 experiments and/or boronizations on W7-X (MPG)</a:t>
                      </a:r>
                      <a:r>
                        <a:rPr lang="fi-FI" sz="1500" spc="-15" dirty="0">
                          <a:effectLst/>
                          <a:latin typeface="Calibri" panose="020F0502020204030204" pitchFamily="34" charset="0"/>
                          <a:ea typeface="Times New Roman" panose="02020603050405020304" pitchFamily="18" charset="0"/>
                          <a:cs typeface="Calibri" panose="020F0502020204030204" pitchFamily="34" charset="0"/>
                        </a:rPr>
                        <a:t> </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+ 3 </a:t>
                      </a:r>
                      <a:r>
                        <a:rPr lang="fi-FI" sz="15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days</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fi-FI" sz="1500" b="1" spc="-15"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accelerator</a:t>
                      </a:r>
                      <a:r>
                        <a:rPr lang="fi-FI" sz="1500" b="1" spc="-15"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+ 6 k€ SEM</a:t>
                      </a:r>
                      <a:endParaRPr lang="fi-FI" sz="15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2171291380"/>
                  </a:ext>
                </a:extLst>
              </a:tr>
            </a:tbl>
          </a:graphicData>
        </a:graphic>
      </p:graphicFrame>
    </p:spTree>
    <p:extLst>
      <p:ext uri="{BB962C8B-B14F-4D97-AF65-F5344CB8AC3E}">
        <p14:creationId xmlns:p14="http://schemas.microsoft.com/office/powerpoint/2010/main" val="16797876"/>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ppt/theme/theme2.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33136</TotalTime>
  <Words>7621</Words>
  <Application>Microsoft Office PowerPoint</Application>
  <DocSecurity>0</DocSecurity>
  <PresentationFormat>Widescreen</PresentationFormat>
  <Paragraphs>883</Paragraphs>
  <Slides>39</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9" baseType="lpstr">
      <vt:lpstr>Aptos</vt:lpstr>
      <vt:lpstr>Arial</vt:lpstr>
      <vt:lpstr>Calibri</vt:lpstr>
      <vt:lpstr>Cambria Math</vt:lpstr>
      <vt:lpstr>Courier New</vt:lpstr>
      <vt:lpstr>Symbol</vt:lpstr>
      <vt:lpstr>Times New Roman</vt:lpstr>
      <vt:lpstr>Wingdings</vt:lpstr>
      <vt:lpstr>EUROfusion.1line_5_3_2019</vt:lpstr>
      <vt:lpstr>Graph</vt:lpstr>
      <vt:lpstr>SP B update and plans for 2025</vt:lpstr>
      <vt:lpstr>Overview of SP B in 2025 – high-level plans for activities</vt:lpstr>
      <vt:lpstr>What has already been done?</vt:lpstr>
      <vt:lpstr>SP B.1 deliverables 2025</vt:lpstr>
      <vt:lpstr>Experiments in linear devices (MAGNUM-PSI, PSI-2, GyM, dust gun)</vt:lpstr>
      <vt:lpstr>Experiments in linear devices (MAGNUM-PSI, PSI-2, GyM, dust gun)</vt:lpstr>
      <vt:lpstr>Example: improvements in spectroscopic detection in PSI-2 (FZJ)</vt:lpstr>
      <vt:lpstr>Laboratory erosion studies</vt:lpstr>
      <vt:lpstr>SP B.2 deliverables 2025</vt:lpstr>
      <vt:lpstr>Largely connected to the WPTE and WPW7X experimental programs</vt:lpstr>
      <vt:lpstr>Huge number of WEST boronization samples requires coordinated analyses programme</vt:lpstr>
      <vt:lpstr>Example: deposition on the side faces of WEST marker PFUs (MPG) </vt:lpstr>
      <vt:lpstr>Example: erosion patterns due to magnetic ripple (MPG) </vt:lpstr>
      <vt:lpstr>Example: analysis of AUG samples following boronizations (MPG)</vt:lpstr>
      <vt:lpstr>Priorities for W7-X analyses</vt:lpstr>
      <vt:lpstr>Example: sticking coefficients of B radicals on W7-X and AUG (MPG) </vt:lpstr>
      <vt:lpstr>SP B.3 deliverables 2025</vt:lpstr>
      <vt:lpstr>Priorities for surface analyses (ion-beam analyses)</vt:lpstr>
      <vt:lpstr>Priorities for surface analyses (microscopy, LIBS, other methods)</vt:lpstr>
      <vt:lpstr>New TOF-SIMS system at VTT being commissioned</vt:lpstr>
      <vt:lpstr>SP B.4 deliverables 2025</vt:lpstr>
      <vt:lpstr>Production and analyses of B- and W-based reference coatings</vt:lpstr>
      <vt:lpstr>Production and analyses of B- and W-based reference coatings</vt:lpstr>
      <vt:lpstr>Example: influence of temperature on stability of thick W layers (IAP)</vt:lpstr>
      <vt:lpstr>Production and analyses of B- and W-based reference coatings</vt:lpstr>
      <vt:lpstr>Example: erosion of B-based layers in PSI-2 (FZJ) </vt:lpstr>
      <vt:lpstr>Production and analyses of B- and W-based reference coatings</vt:lpstr>
      <vt:lpstr>SP B.5 deliverables 2025</vt:lpstr>
      <vt:lpstr>Dust production activities</vt:lpstr>
      <vt:lpstr>Dust analysis activities</vt:lpstr>
      <vt:lpstr>Example: B dust data and modelling activities (VR)</vt:lpstr>
      <vt:lpstr>SP B.6 deliverables 2025</vt:lpstr>
      <vt:lpstr>Concluding remarks</vt:lpstr>
      <vt:lpstr>PowerPoint Presentation</vt:lpstr>
      <vt:lpstr>High-level objectives and milestones for SP B in 2025</vt:lpstr>
      <vt:lpstr>Priorities for WEST analyses</vt:lpstr>
      <vt:lpstr>Priorities for AUG analyses</vt:lpstr>
      <vt:lpstr>Example: depth profiles and cross sections of WEST C5 samples (NCSRD)  </vt:lpstr>
      <vt:lpstr>Example: production of B-D samples with thermal treatment (IAP)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Fabio Vinagre</dc:creator>
  <cp:keywords/>
  <dc:description/>
  <cp:lastModifiedBy>Hakola Antti</cp:lastModifiedBy>
  <cp:revision>27</cp:revision>
  <dcterms:created xsi:type="dcterms:W3CDTF">2023-11-15T09:40:03Z</dcterms:created>
  <dcterms:modified xsi:type="dcterms:W3CDTF">2025-03-26T05:58:36Z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ediaServiceImageTags">
    <vt:lpwstr/>
  </property>
</Properties>
</file>