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8" r:id="rId1"/>
  </p:sldMasterIdLst>
  <p:notesMasterIdLst>
    <p:notesMasterId r:id="rId24"/>
  </p:notesMasterIdLst>
  <p:sldIdLst>
    <p:sldId id="256" r:id="rId2"/>
    <p:sldId id="272" r:id="rId3"/>
    <p:sldId id="265" r:id="rId4"/>
    <p:sldId id="286" r:id="rId5"/>
    <p:sldId id="273" r:id="rId6"/>
    <p:sldId id="275" r:id="rId7"/>
    <p:sldId id="274" r:id="rId8"/>
    <p:sldId id="277" r:id="rId9"/>
    <p:sldId id="291" r:id="rId10"/>
    <p:sldId id="279" r:id="rId11"/>
    <p:sldId id="281" r:id="rId12"/>
    <p:sldId id="280" r:id="rId13"/>
    <p:sldId id="282" r:id="rId14"/>
    <p:sldId id="278" r:id="rId15"/>
    <p:sldId id="283" r:id="rId16"/>
    <p:sldId id="276" r:id="rId17"/>
    <p:sldId id="285" r:id="rId18"/>
    <p:sldId id="292" r:id="rId19"/>
    <p:sldId id="288" r:id="rId20"/>
    <p:sldId id="290" r:id="rId21"/>
    <p:sldId id="293" r:id="rId22"/>
    <p:sldId id="29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C1"/>
    <a:srgbClr val="2964BB"/>
    <a:srgbClr val="A50021"/>
    <a:srgbClr val="B6FFF6"/>
    <a:srgbClr val="FFB6B6"/>
    <a:srgbClr val="3130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ittlere Formatvorlag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96837" autoAdjust="0"/>
  </p:normalViewPr>
  <p:slideViewPr>
    <p:cSldViewPr snapToGrid="0">
      <p:cViewPr varScale="1">
        <p:scale>
          <a:sx n="111" d="100"/>
          <a:sy n="111" d="100"/>
        </p:scale>
        <p:origin x="55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718A04-C713-4B44-84B0-C8469D8E1A7D}" type="datetimeFigureOut">
              <a:rPr lang="de-DE" smtClean="0"/>
              <a:t>26.03.2025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1C95B-F022-4011-B920-1B14F740067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8933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415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5592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679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615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6243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6109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E26B5-CF3A-4C67-BD6D-5B90E1E6922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94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602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E26B5-CF3A-4C67-BD6D-5B90E1E692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6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270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922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1C95B-F022-4011-B920-1B14F740067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7907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852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3132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8170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63143"/>
            <a:ext cx="11449050" cy="4214255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0FEB314-58C6-43FB-BF57-07B357AFA1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7110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08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417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876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352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0522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304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7004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55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00. Monat 2017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618BD-B874-482F-983E-F1F491DA870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50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7.jpe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8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4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3" Type="http://schemas.openxmlformats.org/officeDocument/2006/relationships/image" Target="../media/image61.png"/><Relationship Id="rId7" Type="http://schemas.openxmlformats.org/officeDocument/2006/relationships/hyperlink" Target="https://www2.iap.tuwien.ac.at/www/surface/index" TargetMode="Externa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uwien.ac.at/" TargetMode="External"/><Relationship Id="rId5" Type="http://schemas.openxmlformats.org/officeDocument/2006/relationships/hyperlink" Target="https://www2.iap.tuwien.ac.at/www/index" TargetMode="External"/><Relationship Id="rId4" Type="http://schemas.openxmlformats.org/officeDocument/2006/relationships/image" Target="../media/image2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4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11" Type="http://schemas.openxmlformats.org/officeDocument/2006/relationships/image" Target="../media/image18.jpeg"/><Relationship Id="rId5" Type="http://schemas.openxmlformats.org/officeDocument/2006/relationships/image" Target="../media/image16.png"/><Relationship Id="rId10" Type="http://schemas.openxmlformats.org/officeDocument/2006/relationships/image" Target="../media/image14.emf"/><Relationship Id="rId4" Type="http://schemas.openxmlformats.org/officeDocument/2006/relationships/image" Target="../media/image15.png"/><Relationship Id="rId9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6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93" t="11599" r="-248" b="4970"/>
          <a:stretch/>
        </p:blipFill>
        <p:spPr>
          <a:xfrm>
            <a:off x="9013167" y="0"/>
            <a:ext cx="3186647" cy="35012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-72" r="22922" b="15618"/>
          <a:stretch/>
        </p:blipFill>
        <p:spPr>
          <a:xfrm>
            <a:off x="-1449" y="0"/>
            <a:ext cx="4186492" cy="3470031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b="27985"/>
          <a:stretch/>
        </p:blipFill>
        <p:spPr>
          <a:xfrm>
            <a:off x="4168753" y="0"/>
            <a:ext cx="4887126" cy="347287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-483" y="3441940"/>
            <a:ext cx="12191517" cy="21393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985460" y="3704556"/>
            <a:ext cx="10409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Sputtering of boron layers in PSI-2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78" y="6033379"/>
            <a:ext cx="1916563" cy="5574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platzhalter 3">
                <a:extLst>
                  <a:ext uri="{FF2B5EF4-FFF2-40B4-BE49-F238E27FC236}">
                    <a16:creationId xmlns:a16="http://schemas.microsoft.com/office/drawing/2014/main" id="{75FFF684-B650-40AA-89A0-80D31734A2E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31112" y="4321531"/>
                <a:ext cx="10728325" cy="825130"/>
              </a:xfrm>
              <a:prstGeom prst="rect">
                <a:avLst/>
              </a:prstGeom>
            </p:spPr>
            <p:txBody>
              <a:bodyPr vert="horz" lIns="91440" tIns="45720" rIns="91440" bIns="45720" rtlCol="0" anchor="ctr"/>
              <a:lstStyle>
                <a:defPPr>
                  <a:defRPr lang="de-DE"/>
                </a:defPPr>
                <a:lvl1pPr marL="0" algn="r" defTabSz="914400" rtl="0" eaLnBrk="1" latinLnBrk="0" hangingPunct="1">
                  <a:defRPr sz="1200" kern="1200">
                    <a:solidFill>
                      <a:schemeClr val="tx1">
                        <a:tint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1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b="1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de-DE" sz="1400" b="1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b="1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Sackers</m:t>
                          </m:r>
                        </m:e>
                        <m:sup>
                          <m:r>
                            <a:rPr lang="de-DE" sz="1400" b="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nor/>
                        </m:rPr>
                        <a:rPr lang="de-DE" sz="1400" dirty="0">
                          <a:solidFill>
                            <a:schemeClr val="bg1"/>
                          </a:solidFill>
                          <a:latin typeface="+mj-lt"/>
                        </a:rPr>
                        <m:t>, </m:t>
                      </m:r>
                      <m:sSup>
                        <m:sSupPr>
                          <m:ctrlPr>
                            <a:rPr lang="de-DE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O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Marchuk</m:t>
                          </m:r>
                        </m:e>
                        <m:sup>
                          <m:r>
                            <a:rPr lang="de-DE" sz="1400" b="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,2</m:t>
                          </m:r>
                        </m:sup>
                      </m:sSup>
                      <m:r>
                        <a:rPr lang="de-DE" sz="1400" b="0" i="0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de-DE" sz="1400" b="0" i="0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Houben</m:t>
                          </m:r>
                        </m:e>
                        <m:sup>
                          <m:r>
                            <a:rPr lang="de-DE" sz="1400" b="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m:rPr>
                          <m:nor/>
                        </m:rPr>
                        <a:rPr lang="de-DE" sz="1400" dirty="0">
                          <a:solidFill>
                            <a:schemeClr val="bg1"/>
                          </a:solidFill>
                          <a:latin typeface="+mj-lt"/>
                        </a:rPr>
                        <m:t>,</m:t>
                      </m:r>
                      <m:r>
                        <a:rPr lang="de-DE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sSup>
                        <m:sSupPr>
                          <m:ctrlPr>
                            <a:rPr lang="de-DE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E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Warkentin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</m:e>
                        <m:sup>
                          <m:r>
                            <a:rPr lang="de-DE" sz="1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1,2</m:t>
                          </m:r>
                        </m:sup>
                      </m:sSup>
                      <m:r>
                        <a:rPr lang="de-DE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de-DE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Rasinski</m:t>
                          </m:r>
                        </m:e>
                        <m:sup>
                          <m:r>
                            <a:rPr lang="de-DE" sz="140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de-DE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p>
                        <m:sSupPr>
                          <m:ctrlPr>
                            <a:rPr lang="de-DE" sz="14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S</m:t>
                          </m:r>
                          <m:r>
                            <m:rPr>
                              <m:nor/>
                            </m:rPr>
                            <a:rPr lang="de-DE" sz="140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Brezinsek</m:t>
                          </m:r>
                          <m:r>
                            <m:rPr>
                              <m:nor/>
                            </m:rPr>
                            <a:rPr lang="de-DE" sz="1400" dirty="0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</m:e>
                        <m:sup>
                          <m:r>
                            <a:rPr lang="de-DE" sz="1400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de-DE" sz="14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de-DE" sz="1400" i="0" dirty="0" smtClean="0">
                          <a:solidFill>
                            <a:schemeClr val="bg1"/>
                          </a:solidFill>
                          <a:latin typeface="+mj-lt"/>
                        </a:rPr>
                        <m:t>,</m:t>
                      </m:r>
                      <m:r>
                        <a:rPr lang="de-DE" sz="1400" b="0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400" b="0" i="0" dirty="0" smtClean="0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de-DE" sz="1400" dirty="0" smtClean="0">
                          <a:solidFill>
                            <a:schemeClr val="bg1"/>
                          </a:solidFill>
                          <a:latin typeface="+mj-lt"/>
                        </a:rPr>
                        <m:t>and</m:t>
                      </m:r>
                      <m:r>
                        <m:rPr>
                          <m:nor/>
                        </m:rPr>
                        <a:rPr lang="de-DE" sz="1400" dirty="0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sSup>
                        <m:sSupPr>
                          <m:ctrlPr>
                            <a:rPr lang="de-DE" sz="1400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A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. </m:t>
                          </m:r>
                          <m:r>
                            <m:rPr>
                              <m:nor/>
                            </m:rPr>
                            <a:rPr lang="de-DE" sz="1400" dirty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Kreter</m:t>
                          </m:r>
                        </m:e>
                        <m:sup>
                          <m:r>
                            <a:rPr lang="de-DE" sz="1400" b="0" i="0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</m:oMath>
                  </m:oMathPara>
                </a14:m>
                <a:endParaRPr lang="de-DE" sz="1400" dirty="0">
                  <a:solidFill>
                    <a:schemeClr val="bg1"/>
                  </a:solidFill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de-DE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de-DE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de-DE" b="0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Forschungszentrum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J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ü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lich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GmbH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Institute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of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Fusion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Energy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&amp;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Nuclear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Waste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Management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−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Plasma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+mj-lt"/>
                            </a:rPr>
                            <m:t>Physics</m:t>
                          </m:r>
                          <m:r>
                            <m:rPr>
                              <m:nor/>
                            </m:rPr>
                            <a:rPr lang="de-DE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de-DE" smtClean="0">
                              <a:solidFill>
                                <a:schemeClr val="bg1"/>
                              </a:solidFill>
                              <a:latin typeface="+mj-lt"/>
                            </a:rPr>
                            <m:t>Germany</m:t>
                          </m:r>
                        </m:e>
                      </m:sPre>
                    </m:oMath>
                  </m:oMathPara>
                </a14:m>
                <a:endParaRPr lang="de-DE" b="0" dirty="0" smtClean="0">
                  <a:solidFill>
                    <a:schemeClr val="bg1"/>
                  </a:solidFill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+mj-lt"/>
                        </a:rPr>
                        <m:t>Ruhr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+mj-lt"/>
                        </a:rPr>
                        <m:t>University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+mj-lt"/>
                        </a:rPr>
                        <m:t>Bochum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,</m:t>
                      </m:r>
                      <m:r>
                        <m:rPr>
                          <m:nor/>
                        </m:rPr>
                        <a:rPr lang="de-DE" b="0" i="0" smtClean="0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Faculty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of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Physics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and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Astronomy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bg1"/>
                          </a:solidFill>
                          <a:latin typeface="+mj-lt"/>
                        </a:rPr>
                        <m:t>, </m:t>
                      </m:r>
                      <m:r>
                        <m:rPr>
                          <m:nor/>
                        </m:rPr>
                        <a:rPr lang="de-DE">
                          <a:solidFill>
                            <a:schemeClr val="bg1"/>
                          </a:solidFill>
                          <a:latin typeface="+mj-lt"/>
                        </a:rPr>
                        <m:t>Germany</m:t>
                      </m:r>
                    </m:oMath>
                  </m:oMathPara>
                </a14:m>
                <a:endParaRPr lang="de-DE" i="0" dirty="0" smtClean="0">
                  <a:solidFill>
                    <a:schemeClr val="bg1"/>
                  </a:solidFill>
                  <a:latin typeface="+mj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0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HHU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D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ü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sseldorf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,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Faculty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of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Mathematics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and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Natural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 </m:t>
                      </m:r>
                      <m:r>
                        <m:rPr>
                          <m:nor/>
                        </m:rPr>
                        <a:rPr lang="en-US">
                          <a:solidFill>
                            <a:schemeClr val="bg1"/>
                          </a:solidFill>
                          <a:latin typeface="+mj-lt"/>
                        </a:rPr>
                        <m:t>Sciences</m:t>
                      </m:r>
                      <m:r>
                        <m:rPr>
                          <m:nor/>
                        </m:rPr>
                        <a:rPr lang="de-DE" smtClean="0">
                          <a:solidFill>
                            <a:schemeClr val="bg1"/>
                          </a:solidFill>
                          <a:latin typeface="+mj-lt"/>
                        </a:rPr>
                        <m:t>, </m:t>
                      </m:r>
                      <m:r>
                        <m:rPr>
                          <m:nor/>
                        </m:rPr>
                        <a:rPr lang="de-DE" smtClean="0">
                          <a:solidFill>
                            <a:schemeClr val="bg1"/>
                          </a:solidFill>
                          <a:latin typeface="+mj-lt"/>
                        </a:rPr>
                        <m:t>Germany</m:t>
                      </m:r>
                    </m:oMath>
                  </m:oMathPara>
                </a14:m>
                <a:endParaRPr lang="de-DE" dirty="0" smtClean="0">
                  <a:solidFill>
                    <a:schemeClr val="bg1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13" name="Textplatzhalter 3">
                <a:extLst>
                  <a:ext uri="{FF2B5EF4-FFF2-40B4-BE49-F238E27FC236}">
                    <a16:creationId xmlns:a16="http://schemas.microsoft.com/office/drawing/2014/main" id="{75FFF684-B650-40AA-89A0-80D31734A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112" y="4321531"/>
                <a:ext cx="10728325" cy="825130"/>
              </a:xfrm>
              <a:prstGeom prst="rect">
                <a:avLst/>
              </a:prstGeom>
              <a:blipFill>
                <a:blip r:embed="rId7"/>
                <a:stretch>
                  <a:fillRect b="-2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262" y="5915338"/>
            <a:ext cx="2497853" cy="75906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800" y="5843908"/>
            <a:ext cx="2226158" cy="8524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5" b="31816"/>
          <a:stretch/>
        </p:blipFill>
        <p:spPr>
          <a:xfrm>
            <a:off x="6434936" y="6033379"/>
            <a:ext cx="2491329" cy="5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7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/>
              <a:t>8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80" y="3506750"/>
            <a:ext cx="9644176" cy="321472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 b="35954"/>
          <a:stretch/>
        </p:blipFill>
        <p:spPr>
          <a:xfrm>
            <a:off x="2215548" y="3779019"/>
            <a:ext cx="3090972" cy="101711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0969" b="35954"/>
          <a:stretch/>
        </p:blipFill>
        <p:spPr>
          <a:xfrm>
            <a:off x="6752586" y="4018410"/>
            <a:ext cx="3128512" cy="10303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254440" y="3779019"/>
            <a:ext cx="16773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79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</a:rPr>
              <a:t>grooves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/mm</a:t>
            </a:r>
          </a:p>
        </p:txBody>
      </p:sp>
      <p:sp>
        <p:nvSpPr>
          <p:cNvPr id="10" name="Rechteck 9"/>
          <p:cNvSpPr/>
          <p:nvPr/>
        </p:nvSpPr>
        <p:spPr>
          <a:xfrm>
            <a:off x="7997598" y="3741683"/>
            <a:ext cx="18835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1200 </a:t>
            </a:r>
            <a:r>
              <a:rPr lang="de-DE" dirty="0" err="1">
                <a:solidFill>
                  <a:srgbClr val="FF0000"/>
                </a:solidFill>
              </a:rPr>
              <a:t>grooves</a:t>
            </a:r>
            <a:r>
              <a:rPr lang="de-DE" dirty="0">
                <a:solidFill>
                  <a:srgbClr val="FF0000"/>
                </a:solidFill>
              </a:rPr>
              <a:t>/mm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r="25477" b="28718"/>
          <a:stretch/>
        </p:blipFill>
        <p:spPr>
          <a:xfrm>
            <a:off x="5792295" y="1193487"/>
            <a:ext cx="4574578" cy="243769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8767" y="1283440"/>
            <a:ext cx="3687753" cy="2325753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7754134" y="881850"/>
            <a:ext cx="112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LOS 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 err="1" smtClean="0"/>
                  <a:t>Molecular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spectrum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of</a:t>
                </a:r>
                <a:r>
                  <a:rPr lang="de-DE" sz="2800" b="1" dirty="0" smtClean="0"/>
                  <a:t> BD: </a:t>
                </a:r>
                <a:r>
                  <a:rPr lang="de-DE" sz="2800" dirty="0" smtClean="0"/>
                  <a:t>resonant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A</m:t>
                    </m:r>
                    <m:sPre>
                      <m:sPre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sPre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</m:sPre>
                      </m:e>
                      <m:sup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800" b="1" dirty="0" smtClean="0"/>
                  <a:t> </a:t>
                </a:r>
                <a:r>
                  <a:rPr lang="de-DE" sz="2800" dirty="0" smtClean="0"/>
                  <a:t>@ 432.8 </a:t>
                </a:r>
                <a:r>
                  <a:rPr lang="de-DE" sz="2800" dirty="0" err="1" smtClean="0"/>
                  <a:t>nm</a:t>
                </a:r>
                <a:endParaRPr lang="de-DE" sz="2800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blipFill>
                <a:blip r:embed="rId8"/>
                <a:stretch>
                  <a:fillRect l="-1326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872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2" y="3895408"/>
            <a:ext cx="8341218" cy="278040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" y="1062693"/>
            <a:ext cx="8341218" cy="27804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126894" y="4605246"/>
                <a:ext cx="2686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/>
                  <a:t>Considering</a:t>
                </a:r>
                <a:r>
                  <a:rPr lang="de-DE" dirty="0" smtClean="0"/>
                  <a:t> </a:t>
                </a:r>
                <a:r>
                  <a:rPr lang="de-DE" u="sng" dirty="0" err="1" smtClean="0"/>
                  <a:t>only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de-DE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894" y="4605246"/>
                <a:ext cx="2686537" cy="369332"/>
              </a:xfrm>
              <a:prstGeom prst="rect">
                <a:avLst/>
              </a:prstGeom>
              <a:blipFill>
                <a:blip r:embed="rId4"/>
                <a:stretch>
                  <a:fillRect l="-1814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1918742" y="939544"/>
            <a:ext cx="4824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  <a:p>
            <a:r>
              <a:rPr lang="de-DE" dirty="0" smtClean="0">
                <a:solidFill>
                  <a:srgbClr val="0070C0"/>
                </a:solidFill>
              </a:rPr>
              <a:t>Blue: First 4min (Erosion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Boron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layer</a:t>
            </a:r>
            <a:r>
              <a:rPr lang="de-DE" dirty="0" smtClean="0">
                <a:solidFill>
                  <a:srgbClr val="0070C0"/>
                </a:solidFill>
              </a:rPr>
              <a:t>)</a:t>
            </a:r>
          </a:p>
          <a:p>
            <a:r>
              <a:rPr lang="de-DE" dirty="0" err="1" smtClean="0">
                <a:solidFill>
                  <a:srgbClr val="FF0000"/>
                </a:solidFill>
              </a:rPr>
              <a:t>Red</a:t>
            </a:r>
            <a:r>
              <a:rPr lang="de-DE" dirty="0" smtClean="0">
                <a:solidFill>
                  <a:srgbClr val="FF0000"/>
                </a:solidFill>
              </a:rPr>
              <a:t>:  Last 4min (</a:t>
            </a:r>
            <a:r>
              <a:rPr lang="de-DE" dirty="0" err="1" smtClean="0">
                <a:solidFill>
                  <a:srgbClr val="FF0000"/>
                </a:solidFill>
              </a:rPr>
              <a:t>No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Boron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layer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1" b="35954"/>
          <a:stretch/>
        </p:blipFill>
        <p:spPr>
          <a:xfrm>
            <a:off x="5232897" y="1680749"/>
            <a:ext cx="3090972" cy="1017115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6778383" y="2170021"/>
            <a:ext cx="16773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79 </a:t>
            </a:r>
            <a:r>
              <a:rPr lang="de-DE" dirty="0" err="1" smtClean="0">
                <a:solidFill>
                  <a:schemeClr val="accent6">
                    <a:lumMod val="75000"/>
                  </a:schemeClr>
                </a:solidFill>
              </a:rPr>
              <a:t>grooves</a:t>
            </a:r>
            <a:r>
              <a:rPr lang="de-DE" dirty="0" smtClean="0">
                <a:solidFill>
                  <a:schemeClr val="accent6">
                    <a:lumMod val="75000"/>
                  </a:schemeClr>
                </a:solidFill>
              </a:rPr>
              <a:t>/mm</a:t>
            </a:r>
          </a:p>
        </p:txBody>
      </p:sp>
      <p:sp>
        <p:nvSpPr>
          <p:cNvPr id="9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10191750" y="6356350"/>
            <a:ext cx="1162050" cy="365125"/>
          </a:xfrm>
        </p:spPr>
        <p:txBody>
          <a:bodyPr/>
          <a:lstStyle/>
          <a:p>
            <a:r>
              <a:rPr lang="de-DE" dirty="0" smtClean="0"/>
              <a:t>9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 err="1" smtClean="0"/>
                  <a:t>Molecular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spectrum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of</a:t>
                </a:r>
                <a:r>
                  <a:rPr lang="de-DE" sz="2800" b="1" dirty="0" smtClean="0"/>
                  <a:t> BD: </a:t>
                </a:r>
                <a:r>
                  <a:rPr lang="de-DE" sz="2800" dirty="0" smtClean="0"/>
                  <a:t>resonant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A</m:t>
                    </m:r>
                    <m:sPre>
                      <m:sPre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sPre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</m:sPre>
                      </m:e>
                      <m:sup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800" b="1" dirty="0" smtClean="0"/>
                  <a:t> </a:t>
                </a:r>
                <a:r>
                  <a:rPr lang="de-DE" sz="2800" dirty="0" smtClean="0"/>
                  <a:t>@ 432.8 </a:t>
                </a:r>
                <a:r>
                  <a:rPr lang="de-DE" sz="2800" dirty="0" err="1" smtClean="0"/>
                  <a:t>nm</a:t>
                </a:r>
                <a:endParaRPr lang="de-DE" sz="28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blipFill>
                <a:blip r:embed="rId6"/>
                <a:stretch>
                  <a:fillRect l="-1326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8877300" y="1185450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constants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endParaRPr lang="en-US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694" y="1554782"/>
            <a:ext cx="3658214" cy="14403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8665550" y="3383075"/>
                <a:ext cx="3238501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Main isotopes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 </a:t>
                </a:r>
                <a:r>
                  <a:rPr lang="de-DE" dirty="0" err="1" smtClean="0"/>
                  <a:t>boron</a:t>
                </a:r>
                <a:r>
                  <a:rPr lang="de-DE" dirty="0" smtClean="0"/>
                  <a:t>:</a:t>
                </a:r>
              </a:p>
              <a:p>
                <a:r>
                  <a:rPr lang="de-DE" dirty="0"/>
                  <a:t>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de-DE" dirty="0" smtClean="0"/>
                  <a:t>: 20%</a:t>
                </a:r>
              </a:p>
              <a:p>
                <a:r>
                  <a:rPr lang="de-DE" dirty="0"/>
                  <a:t>	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</m:oMath>
                </a14:m>
                <a:r>
                  <a:rPr lang="de-DE" dirty="0" smtClean="0"/>
                  <a:t>: 80%</a:t>
                </a:r>
              </a:p>
              <a:p>
                <a:endParaRPr lang="de-DE" dirty="0"/>
              </a:p>
              <a:p>
                <a:r>
                  <a:rPr lang="de-DE" dirty="0" err="1" smtClean="0"/>
                  <a:t>Accurate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constants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endParaRPr lang="de-DE" dirty="0" smtClean="0"/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550" y="3383075"/>
                <a:ext cx="3238501" cy="1477328"/>
              </a:xfrm>
              <a:prstGeom prst="rect">
                <a:avLst/>
              </a:prstGeom>
              <a:blipFill>
                <a:blip r:embed="rId8"/>
                <a:stretch>
                  <a:fillRect l="-1695" t="-2479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eck 4"/>
              <p:cNvSpPr/>
              <p:nvPr/>
            </p:nvSpPr>
            <p:spPr>
              <a:xfrm>
                <a:off x="8665550" y="4685445"/>
                <a:ext cx="3448358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de-DE" dirty="0"/>
              </a:p>
              <a:p>
                <a:r>
                  <a:rPr lang="de-DE" dirty="0">
                    <a:solidFill>
                      <a:srgbClr val="FF0000"/>
                    </a:solidFill>
                  </a:rPr>
                  <a:t>Data on </a:t>
                </a:r>
                <a:r>
                  <a:rPr lang="de-DE" dirty="0" err="1">
                    <a:solidFill>
                      <a:srgbClr val="FF0000"/>
                    </a:solidFill>
                  </a:rPr>
                  <a:t>higher</a:t>
                </a:r>
                <a:r>
                  <a:rPr lang="de-DE" dirty="0">
                    <a:solidFill>
                      <a:srgbClr val="FF0000"/>
                    </a:solidFill>
                  </a:rPr>
                  <a:t>-order </a:t>
                </a:r>
                <a:r>
                  <a:rPr lang="de-DE" dirty="0" err="1">
                    <a:solidFill>
                      <a:srgbClr val="FF0000"/>
                    </a:solidFill>
                  </a:rPr>
                  <a:t>centrifugal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terms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missing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for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  <m:sPre>
                      <m:sPre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r>
                  <a:rPr lang="de-DE" dirty="0" err="1">
                    <a:solidFill>
                      <a:srgbClr val="FF0000"/>
                    </a:solidFill>
                  </a:rPr>
                  <a:t>Rotational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temperature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err="1">
                    <a:solidFill>
                      <a:srgbClr val="FF0000"/>
                    </a:solidFill>
                  </a:rPr>
                  <a:t>is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u="sng" dirty="0">
                    <a:solidFill>
                      <a:srgbClr val="FF0000"/>
                    </a:solidFill>
                  </a:rPr>
                  <a:t>high</a:t>
                </a:r>
                <a:endParaRPr lang="en-US" u="sng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Rechtec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5550" y="4685445"/>
                <a:ext cx="3448358" cy="1477328"/>
              </a:xfrm>
              <a:prstGeom prst="rect">
                <a:avLst/>
              </a:prstGeom>
              <a:blipFill>
                <a:blip r:embed="rId9"/>
                <a:stretch>
                  <a:fillRect l="-1593" b="-5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133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59" y="1197597"/>
            <a:ext cx="7407771" cy="246925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32" y="3993930"/>
            <a:ext cx="7250898" cy="241696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323975" y="2542876"/>
            <a:ext cx="2533818" cy="325316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393204" y="3685762"/>
            <a:ext cx="7407771" cy="269403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075565" y="4663445"/>
                <a:ext cx="26865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err="1" smtClean="0"/>
                  <a:t>Considering</a:t>
                </a:r>
                <a:r>
                  <a:rPr lang="de-DE" dirty="0" smtClean="0"/>
                  <a:t> </a:t>
                </a:r>
                <a:r>
                  <a:rPr lang="de-DE" u="sng" dirty="0" err="1" smtClean="0"/>
                  <a:t>only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</m:sPre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sPre>
                  </m:oMath>
                </a14:m>
                <a:r>
                  <a:rPr lang="de-DE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565" y="4663445"/>
                <a:ext cx="2686537" cy="369332"/>
              </a:xfrm>
              <a:prstGeom prst="rect">
                <a:avLst/>
              </a:prstGeom>
              <a:blipFill>
                <a:blip r:embed="rId4"/>
                <a:stretch>
                  <a:fillRect l="-204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761267" y="1237431"/>
            <a:ext cx="407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Blue: First 222 s (Erosion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Boron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layer</a:t>
            </a:r>
            <a:r>
              <a:rPr lang="de-DE" dirty="0" smtClean="0">
                <a:solidFill>
                  <a:srgbClr val="0070C0"/>
                </a:solidFill>
              </a:rPr>
              <a:t>)</a:t>
            </a:r>
            <a:endParaRPr lang="de-DE" dirty="0"/>
          </a:p>
          <a:p>
            <a:r>
              <a:rPr lang="de-DE" dirty="0" err="1" smtClean="0">
                <a:solidFill>
                  <a:srgbClr val="FF0000"/>
                </a:solidFill>
              </a:rPr>
              <a:t>Red</a:t>
            </a:r>
            <a:r>
              <a:rPr lang="de-DE" dirty="0" smtClean="0">
                <a:solidFill>
                  <a:srgbClr val="FF0000"/>
                </a:solidFill>
              </a:rPr>
              <a:t>: Last  222 s (</a:t>
            </a:r>
            <a:r>
              <a:rPr lang="de-DE" dirty="0" err="1" smtClean="0">
                <a:solidFill>
                  <a:srgbClr val="FF0000"/>
                </a:solidFill>
              </a:rPr>
              <a:t>No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Boron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layer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3181350" y="2868192"/>
            <a:ext cx="495468" cy="765933"/>
          </a:xfrm>
          <a:prstGeom prst="straightConnector1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0969" b="35954"/>
          <a:stretch/>
        </p:blipFill>
        <p:spPr>
          <a:xfrm>
            <a:off x="4496232" y="1660052"/>
            <a:ext cx="3128512" cy="1030358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5779344" y="2277583"/>
            <a:ext cx="18835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1200 </a:t>
            </a:r>
            <a:r>
              <a:rPr lang="de-DE" dirty="0" err="1">
                <a:solidFill>
                  <a:srgbClr val="FF0000"/>
                </a:solidFill>
              </a:rPr>
              <a:t>grooves</a:t>
            </a:r>
            <a:r>
              <a:rPr lang="de-DE" dirty="0">
                <a:solidFill>
                  <a:srgbClr val="FF0000"/>
                </a:solidFill>
              </a:rPr>
              <a:t>/mm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190820" y="3685762"/>
            <a:ext cx="4002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Measurement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rotational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10191750" y="6356350"/>
            <a:ext cx="1162050" cy="365125"/>
          </a:xfrm>
        </p:spPr>
        <p:txBody>
          <a:bodyPr/>
          <a:lstStyle/>
          <a:p>
            <a:r>
              <a:rPr lang="de-DE" dirty="0" smtClean="0"/>
              <a:t>10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 err="1" smtClean="0"/>
                  <a:t>Molecular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spectrum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of</a:t>
                </a:r>
                <a:r>
                  <a:rPr lang="de-DE" sz="2800" b="1" dirty="0" smtClean="0"/>
                  <a:t> BD: </a:t>
                </a:r>
                <a:r>
                  <a:rPr lang="de-DE" sz="2800" dirty="0" smtClean="0"/>
                  <a:t>resonant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A</m:t>
                    </m:r>
                    <m:sPre>
                      <m:sPre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sPre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</m:sPre>
                      </m:e>
                      <m:sup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800" b="1" dirty="0" smtClean="0"/>
                  <a:t> </a:t>
                </a:r>
                <a:r>
                  <a:rPr lang="de-DE" sz="2800" dirty="0" smtClean="0"/>
                  <a:t>@ 432.8 </a:t>
                </a:r>
                <a:r>
                  <a:rPr lang="de-DE" sz="2800" dirty="0" err="1" smtClean="0"/>
                  <a:t>nm</a:t>
                </a:r>
                <a:endParaRPr lang="de-DE" sz="28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blipFill>
                <a:blip r:embed="rId6"/>
                <a:stretch>
                  <a:fillRect l="-1326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3279531" y="1800413"/>
                <a:ext cx="1552575" cy="3915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531" y="1800413"/>
                <a:ext cx="1552575" cy="391517"/>
              </a:xfrm>
              <a:prstGeom prst="rect">
                <a:avLst/>
              </a:prstGeom>
              <a:blipFill>
                <a:blip r:embed="rId7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/>
          <p:cNvSpPr txBox="1"/>
          <p:nvPr/>
        </p:nvSpPr>
        <p:spPr>
          <a:xfrm>
            <a:off x="8251463" y="1636323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Spectral</a:t>
            </a:r>
            <a:r>
              <a:rPr lang="de-DE" dirty="0" smtClean="0"/>
              <a:t> </a:t>
            </a:r>
            <a:r>
              <a:rPr lang="de-DE" dirty="0" err="1" smtClean="0"/>
              <a:t>order</a:t>
            </a:r>
            <a:r>
              <a:rPr lang="de-DE" dirty="0" smtClean="0"/>
              <a:t> m=2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10 s </a:t>
            </a:r>
            <a:r>
              <a:rPr lang="de-DE" dirty="0" err="1" smtClean="0"/>
              <a:t>integration</a:t>
            </a:r>
            <a:r>
              <a:rPr lang="de-DE" dirty="0" smtClean="0"/>
              <a:t> time </a:t>
            </a:r>
            <a:r>
              <a:rPr lang="de-DE" dirty="0" err="1" smtClean="0"/>
              <a:t>gives</a:t>
            </a:r>
            <a:r>
              <a:rPr lang="de-DE" dirty="0" smtClean="0"/>
              <a:t> </a:t>
            </a:r>
            <a:r>
              <a:rPr lang="de-DE" dirty="0" err="1" smtClean="0"/>
              <a:t>sufficient</a:t>
            </a:r>
            <a:r>
              <a:rPr lang="de-DE" dirty="0" smtClean="0"/>
              <a:t> BD </a:t>
            </a:r>
            <a:r>
              <a:rPr lang="de-DE" dirty="0" err="1" smtClean="0"/>
              <a:t>signal</a:t>
            </a:r>
            <a:r>
              <a:rPr lang="de-DE" dirty="0" smtClean="0"/>
              <a:t>!</a:t>
            </a:r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9740" y="4046083"/>
            <a:ext cx="3535726" cy="185737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251463" y="2743524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Rotational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</a:t>
            </a:r>
            <a:r>
              <a:rPr lang="de-DE" dirty="0" err="1"/>
              <a:t>differs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3%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4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3" grpId="0"/>
      <p:bldP spid="16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707" y="996947"/>
            <a:ext cx="9799475" cy="326649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07" y="4350057"/>
            <a:ext cx="4876186" cy="2438093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03241" y="1263910"/>
            <a:ext cx="2111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Time-</a:t>
            </a:r>
            <a:r>
              <a:rPr lang="de-DE" dirty="0" err="1" smtClean="0"/>
              <a:t>resolved</a:t>
            </a:r>
            <a:r>
              <a:rPr lang="de-DE" dirty="0" smtClean="0"/>
              <a:t> fit</a:t>
            </a:r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265590" y="4222030"/>
            <a:ext cx="2468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Rotational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en-US" dirty="0"/>
          </a:p>
        </p:txBody>
      </p:sp>
      <p:sp>
        <p:nvSpPr>
          <p:cNvPr id="14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10191750" y="6356350"/>
            <a:ext cx="1162050" cy="365125"/>
          </a:xfrm>
        </p:spPr>
        <p:txBody>
          <a:bodyPr/>
          <a:lstStyle/>
          <a:p>
            <a:r>
              <a:rPr lang="de-DE" dirty="0" smtClean="0"/>
              <a:t>11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800" b="1" dirty="0" err="1" smtClean="0"/>
                  <a:t>Molecular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spectrum</a:t>
                </a:r>
                <a:r>
                  <a:rPr lang="de-DE" sz="2800" b="1" dirty="0" smtClean="0"/>
                  <a:t> </a:t>
                </a:r>
                <a:r>
                  <a:rPr lang="de-DE" sz="2800" b="1" dirty="0" err="1" smtClean="0"/>
                  <a:t>of</a:t>
                </a:r>
                <a:r>
                  <a:rPr lang="de-DE" sz="2800" b="1" dirty="0" smtClean="0"/>
                  <a:t> BD: </a:t>
                </a:r>
                <a:r>
                  <a:rPr lang="de-DE" sz="2800" dirty="0" smtClean="0"/>
                  <a:t>resonant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A</m:t>
                    </m:r>
                    <m:sPre>
                      <m:sPrePr>
                        <m:ctrlPr>
                          <a:rPr lang="de-DE" sz="28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</m:sPre>
                    <m:r>
                      <a:rPr lang="de-DE" sz="28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sz="2800" b="0" i="0" smtClean="0">
                        <a:latin typeface="Cambria Math" panose="02040503050406030204" pitchFamily="18" charset="0"/>
                      </a:rPr>
                      <m:t>X</m:t>
                    </m:r>
                    <m:sSup>
                      <m:sSupPr>
                        <m:ctrlP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Pre>
                          <m:sPrePr>
                            <m:ctrlPr>
                              <a:rPr lang="de-DE" sz="2800" b="1" i="1" smtClean="0">
                                <a:latin typeface="Cambria Math" panose="02040503050406030204" pitchFamily="18" charset="0"/>
                              </a:rPr>
                            </m:ctrlPr>
                          </m:sPrePr>
                          <m:sub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  <m:sup>
                            <m:r>
                              <a:rPr lang="de-DE" sz="2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  <m:e>
                            <m:r>
                              <m:rPr>
                                <m:sty m:val="p"/>
                              </m:rP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Σ</m:t>
                            </m:r>
                          </m:e>
                        </m:sPre>
                      </m:e>
                      <m:sup>
                        <m:r>
                          <a:rPr lang="de-DE" sz="2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sz="2800" b="1" dirty="0" smtClean="0"/>
                  <a:t> </a:t>
                </a:r>
                <a:r>
                  <a:rPr lang="de-DE" sz="2800" dirty="0" smtClean="0"/>
                  <a:t>@ 432.8 </a:t>
                </a:r>
                <a:r>
                  <a:rPr lang="de-DE" sz="2800" dirty="0" err="1" smtClean="0"/>
                  <a:t>nm</a:t>
                </a:r>
                <a:endParaRPr lang="de-DE" sz="2800" dirty="0"/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3521" y="416324"/>
                <a:ext cx="9655453" cy="523220"/>
              </a:xfrm>
              <a:prstGeom prst="rect">
                <a:avLst/>
              </a:prstGeom>
              <a:blipFill>
                <a:blip r:embed="rId6"/>
                <a:stretch>
                  <a:fillRect l="-1326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Grafik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692" y="4350057"/>
            <a:ext cx="4876186" cy="243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6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92" y="2952500"/>
            <a:ext cx="4234942" cy="3684210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193522" y="416324"/>
            <a:ext cx="714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Erosion </a:t>
            </a:r>
            <a:r>
              <a:rPr lang="de-DE" sz="2800" b="1" dirty="0" err="1" smtClean="0"/>
              <a:t>rates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thin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boron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layers</a:t>
            </a:r>
            <a:r>
              <a:rPr lang="de-DE" sz="2800" b="1" dirty="0" smtClean="0"/>
              <a:t> in PSI-2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 smtClean="0"/>
              <a:t>12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5485155" y="3296462"/>
            <a:ext cx="61333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Behrisch</a:t>
            </a:r>
            <a:r>
              <a:rPr lang="de-DE" dirty="0" smtClean="0"/>
              <a:t> 2006; TRIM.SP (</a:t>
            </a:r>
            <a:r>
              <a:rPr lang="de-DE" dirty="0" err="1" smtClean="0"/>
              <a:t>binary</a:t>
            </a:r>
            <a:r>
              <a:rPr lang="de-DE" dirty="0" smtClean="0"/>
              <a:t> </a:t>
            </a:r>
            <a:r>
              <a:rPr lang="de-DE" dirty="0" err="1" smtClean="0"/>
              <a:t>collision</a:t>
            </a:r>
            <a:r>
              <a:rPr lang="de-DE" dirty="0" smtClean="0"/>
              <a:t> </a:t>
            </a:r>
            <a:r>
              <a:rPr lang="de-DE" dirty="0" err="1" smtClean="0"/>
              <a:t>approximation</a:t>
            </a:r>
            <a:r>
              <a:rPr lang="de-DE" dirty="0"/>
              <a:t>)</a:t>
            </a:r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Hechtl</a:t>
            </a:r>
            <a:r>
              <a:rPr lang="de-DE" dirty="0" smtClean="0"/>
              <a:t> 1992; </a:t>
            </a:r>
            <a:r>
              <a:rPr lang="de-DE" dirty="0" err="1" smtClean="0"/>
              <a:t>graphite</a:t>
            </a:r>
            <a:r>
              <a:rPr lang="de-DE" dirty="0" smtClean="0"/>
              <a:t> </a:t>
            </a:r>
            <a:r>
              <a:rPr lang="de-DE" dirty="0" err="1" smtClean="0"/>
              <a:t>samples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plasma</a:t>
            </a:r>
            <a:r>
              <a:rPr lang="de-DE" dirty="0" smtClean="0"/>
              <a:t> </a:t>
            </a:r>
            <a:r>
              <a:rPr lang="de-DE" dirty="0" err="1" smtClean="0"/>
              <a:t>sprayed</a:t>
            </a:r>
            <a:r>
              <a:rPr lang="de-DE" dirty="0" smtClean="0"/>
              <a:t> </a:t>
            </a:r>
            <a:r>
              <a:rPr lang="de-DE" dirty="0" err="1" smtClean="0"/>
              <a:t>boron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	</a:t>
            </a:r>
            <a:r>
              <a:rPr lang="de-DE" dirty="0" err="1" smtClean="0"/>
              <a:t>mass</a:t>
            </a:r>
            <a:r>
              <a:rPr lang="de-DE" dirty="0" smtClean="0"/>
              <a:t> </a:t>
            </a:r>
            <a:r>
              <a:rPr lang="de-DE" dirty="0" err="1" smtClean="0"/>
              <a:t>loss</a:t>
            </a: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PSI-2 2024; </a:t>
            </a:r>
            <a:r>
              <a:rPr lang="de-DE" dirty="0" err="1" smtClean="0"/>
              <a:t>Magnetron</a:t>
            </a:r>
            <a:r>
              <a:rPr lang="de-DE" dirty="0" smtClean="0"/>
              <a:t> </a:t>
            </a:r>
            <a:r>
              <a:rPr lang="de-DE" dirty="0" err="1" smtClean="0"/>
              <a:t>sputter</a:t>
            </a:r>
            <a:r>
              <a:rPr lang="de-DE" dirty="0" smtClean="0"/>
              <a:t> </a:t>
            </a:r>
            <a:r>
              <a:rPr lang="de-DE" dirty="0" err="1" smtClean="0"/>
              <a:t>deposited</a:t>
            </a:r>
            <a:r>
              <a:rPr lang="de-DE" dirty="0" smtClean="0"/>
              <a:t> </a:t>
            </a:r>
            <a:r>
              <a:rPr lang="de-DE" dirty="0" err="1" smtClean="0"/>
              <a:t>boron</a:t>
            </a:r>
            <a:endParaRPr lang="de-DE" dirty="0" smtClean="0"/>
          </a:p>
          <a:p>
            <a:r>
              <a:rPr lang="de-DE" dirty="0" smtClean="0"/>
              <a:t>	</a:t>
            </a:r>
          </a:p>
          <a:p>
            <a:r>
              <a:rPr lang="de-DE" dirty="0"/>
              <a:t>	</a:t>
            </a:r>
            <a:r>
              <a:rPr lang="de-DE" dirty="0" err="1" smtClean="0"/>
              <a:t>Focused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beam + </a:t>
            </a:r>
            <a:r>
              <a:rPr lang="de-DE" dirty="0" err="1" smtClean="0"/>
              <a:t>Secondary</a:t>
            </a:r>
            <a:r>
              <a:rPr lang="de-DE" dirty="0" smtClean="0"/>
              <a:t> </a:t>
            </a:r>
            <a:r>
              <a:rPr lang="de-DE" dirty="0" err="1" smtClean="0"/>
              <a:t>electron</a:t>
            </a:r>
            <a:r>
              <a:rPr lang="de-DE" dirty="0" smtClean="0"/>
              <a:t> </a:t>
            </a:r>
            <a:r>
              <a:rPr lang="de-DE" dirty="0" err="1" smtClean="0"/>
              <a:t>microscopy</a:t>
            </a:r>
            <a:endParaRPr lang="de-DE" dirty="0"/>
          </a:p>
          <a:p>
            <a:r>
              <a:rPr lang="de-DE" dirty="0" smtClean="0"/>
              <a:t>	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2521176" y="4358291"/>
            <a:ext cx="14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2964BB"/>
                </a:solidFill>
              </a:rPr>
              <a:t>PSI-2 2024</a:t>
            </a:r>
            <a:endParaRPr lang="en-US" dirty="0">
              <a:solidFill>
                <a:srgbClr val="2964BB"/>
              </a:solidFill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 flipV="1">
            <a:off x="2365901" y="4183808"/>
            <a:ext cx="241539" cy="267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845" y="1343300"/>
            <a:ext cx="2237586" cy="16092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8542186" y="1343572"/>
            <a:ext cx="1296144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altLang="de-DE" b="1" dirty="0">
                <a:ln w="3175">
                  <a:solidFill>
                    <a:schemeClr val="bg1"/>
                  </a:solidFill>
                </a:ln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 (FIB</a:t>
            </a:r>
            <a:r>
              <a:rPr lang="en-US" altLang="de-DE" b="1" dirty="0" smtClean="0">
                <a:ln w="3175">
                  <a:solidFill>
                    <a:schemeClr val="bg1"/>
                  </a:solidFill>
                </a:ln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b="1" dirty="0">
              <a:ln w="3175">
                <a:solidFill>
                  <a:schemeClr val="bg1"/>
                </a:solidFill>
              </a:ln>
              <a:solidFill>
                <a:srgbClr val="023D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537658" y="2540898"/>
            <a:ext cx="1224136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b="1" dirty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b="1" dirty="0" smtClean="0">
                <a:ln w="3175"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Pos. 3</a:t>
            </a:r>
            <a:endParaRPr lang="de-DE" b="1" dirty="0">
              <a:ln w="3175">
                <a:solidFill>
                  <a:schemeClr val="bg1"/>
                </a:solidFill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uppieren 14"/>
          <p:cNvGrpSpPr/>
          <p:nvPr/>
        </p:nvGrpSpPr>
        <p:grpSpPr>
          <a:xfrm>
            <a:off x="1499865" y="1245351"/>
            <a:ext cx="4520833" cy="1805686"/>
            <a:chOff x="8204552" y="1614728"/>
            <a:chExt cx="3528392" cy="1412079"/>
          </a:xfrm>
          <a:noFill/>
        </p:grpSpPr>
        <p:sp>
          <p:nvSpPr>
            <p:cNvPr id="16" name="Rechteck 15"/>
            <p:cNvSpPr/>
            <p:nvPr/>
          </p:nvSpPr>
          <p:spPr>
            <a:xfrm>
              <a:off x="8204552" y="1614728"/>
              <a:ext cx="3528392" cy="141207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 smtClean="0"/>
            </a:p>
          </p:txBody>
        </p:sp>
        <p:pic>
          <p:nvPicPr>
            <p:cNvPr id="17" name="Grafik 1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15" t="33081" r="35684" b="48250"/>
            <a:stretch/>
          </p:blipFill>
          <p:spPr>
            <a:xfrm rot="5400000">
              <a:off x="8510162" y="1493891"/>
              <a:ext cx="1242000" cy="1656184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424" y="1700808"/>
              <a:ext cx="1726996" cy="124200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9912424" y="1705366"/>
              <a:ext cx="1296144" cy="35548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altLang="de-DE" b="1" dirty="0">
                  <a:ln w="3175">
                    <a:solidFill>
                      <a:schemeClr val="bg1"/>
                    </a:solidFill>
                  </a:ln>
                  <a:solidFill>
                    <a:srgbClr val="023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(FIB</a:t>
              </a:r>
              <a:r>
                <a:rPr lang="en-US" altLang="de-DE" b="1" dirty="0" smtClean="0">
                  <a:ln w="3175">
                    <a:solidFill>
                      <a:schemeClr val="bg1"/>
                    </a:solidFill>
                  </a:ln>
                  <a:solidFill>
                    <a:srgbClr val="023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b="1" dirty="0">
                <a:ln w="3175">
                  <a:solidFill>
                    <a:schemeClr val="bg1"/>
                  </a:solidFill>
                </a:ln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11222302" y="2144070"/>
              <a:ext cx="340003" cy="3116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500" dirty="0" smtClean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11208568" y="1766627"/>
              <a:ext cx="438762" cy="3116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500" dirty="0" smtClean="0">
                  <a:solidFill>
                    <a:schemeClr val="bg1"/>
                  </a:solidFill>
                </a:rPr>
                <a:t>Pt</a:t>
              </a:r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11228605" y="2613320"/>
              <a:ext cx="340003" cy="31162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500" dirty="0">
                  <a:solidFill>
                    <a:schemeClr val="bg1"/>
                  </a:solidFill>
                </a:rPr>
                <a:t>W</a:t>
              </a:r>
              <a:endParaRPr lang="en-GB" sz="1500" dirty="0" smtClean="0">
                <a:solidFill>
                  <a:schemeClr val="bg1"/>
                </a:solidFill>
              </a:endParaRPr>
            </a:p>
          </p:txBody>
        </p:sp>
      </p:grpSp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2" t="25200" r="13081" b="14951"/>
          <a:stretch/>
        </p:blipFill>
        <p:spPr>
          <a:xfrm>
            <a:off x="7111508" y="1343300"/>
            <a:ext cx="1440337" cy="1609788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7989403" y="999338"/>
            <a:ext cx="2002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After PSI-2 </a:t>
            </a:r>
            <a:r>
              <a:rPr lang="de-DE" dirty="0" err="1" smtClean="0"/>
              <a:t>plasma</a:t>
            </a:r>
            <a:endParaRPr lang="en-US" dirty="0"/>
          </a:p>
        </p:txBody>
      </p:sp>
      <p:sp>
        <p:nvSpPr>
          <p:cNvPr id="26" name="Textfeld 25"/>
          <p:cNvSpPr txBox="1"/>
          <p:nvPr/>
        </p:nvSpPr>
        <p:spPr>
          <a:xfrm>
            <a:off x="2791712" y="999338"/>
            <a:ext cx="20822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Before</a:t>
            </a:r>
            <a:r>
              <a:rPr lang="de-DE" dirty="0" smtClean="0"/>
              <a:t> PSI-2 </a:t>
            </a:r>
            <a:r>
              <a:rPr lang="de-DE" dirty="0" err="1" smtClean="0"/>
              <a:t>plasma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59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3" grpId="0"/>
      <p:bldP spid="1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7824155" y="4192245"/>
            <a:ext cx="3165897" cy="2087213"/>
          </a:xfrm>
          <a:prstGeom prst="rect">
            <a:avLst/>
          </a:prstGeom>
          <a:solidFill>
            <a:srgbClr val="2964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1193522" y="416324"/>
            <a:ext cx="714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Conclusion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 smtClean="0"/>
              <a:t>13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193522" y="1134301"/>
            <a:ext cx="47932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Boron</a:t>
            </a:r>
            <a:r>
              <a:rPr lang="de-DE" dirty="0" smtClean="0"/>
              <a:t> </a:t>
            </a:r>
            <a:r>
              <a:rPr lang="de-DE" dirty="0" err="1" smtClean="0"/>
              <a:t>layers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/>
              <a:t> </a:t>
            </a:r>
            <a:r>
              <a:rPr lang="de-DE" dirty="0" smtClean="0"/>
              <a:t>~ 115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  <a:r>
              <a:rPr lang="de-DE" dirty="0" err="1" smtClean="0"/>
              <a:t>thickness</a:t>
            </a:r>
            <a:r>
              <a:rPr lang="de-DE" dirty="0" smtClean="0"/>
              <a:t> </a:t>
            </a:r>
            <a:r>
              <a:rPr lang="de-DE" dirty="0" err="1" smtClean="0"/>
              <a:t>erode</a:t>
            </a:r>
            <a:r>
              <a:rPr lang="de-DE" dirty="0" smtClean="0"/>
              <a:t>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approx</a:t>
            </a:r>
            <a:r>
              <a:rPr lang="de-DE" dirty="0" smtClean="0"/>
              <a:t>. 150 s at PSI-2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Erosion </a:t>
            </a:r>
            <a:r>
              <a:rPr lang="de-DE" dirty="0" err="1" smtClean="0"/>
              <a:t>rates</a:t>
            </a:r>
            <a:r>
              <a:rPr lang="de-DE" dirty="0" smtClean="0"/>
              <a:t> </a:t>
            </a:r>
            <a:r>
              <a:rPr lang="de-DE" dirty="0" err="1" smtClean="0"/>
              <a:t>agree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those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Hechtl</a:t>
            </a:r>
            <a:r>
              <a:rPr lang="de-DE" dirty="0" smtClean="0"/>
              <a:t> 1992</a:t>
            </a:r>
          </a:p>
          <a:p>
            <a:endParaRPr lang="de-DE" dirty="0" smtClean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46" y="3793164"/>
            <a:ext cx="4876186" cy="2438093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193522" y="261159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DE" dirty="0"/>
          </a:p>
          <a:p>
            <a:r>
              <a:rPr lang="de-DE" dirty="0" err="1"/>
              <a:t>Atomic</a:t>
            </a:r>
            <a:r>
              <a:rPr lang="de-DE" dirty="0"/>
              <a:t> (UV)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molecular</a:t>
            </a:r>
            <a:r>
              <a:rPr lang="de-DE" dirty="0"/>
              <a:t> (VIS) </a:t>
            </a:r>
            <a:r>
              <a:rPr lang="de-DE" dirty="0" err="1"/>
              <a:t>spectroscopy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time </a:t>
            </a:r>
            <a:r>
              <a:rPr lang="de-DE" dirty="0" err="1"/>
              <a:t>resolution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10 s </a:t>
            </a:r>
            <a:r>
              <a:rPr lang="de-DE" dirty="0" err="1"/>
              <a:t>achieved</a:t>
            </a:r>
            <a:r>
              <a:rPr lang="de-DE" dirty="0"/>
              <a:t>!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31800" r="12565" b="37487"/>
          <a:stretch/>
        </p:blipFill>
        <p:spPr>
          <a:xfrm>
            <a:off x="7858665" y="4229929"/>
            <a:ext cx="3096883" cy="2001328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389" y="232747"/>
            <a:ext cx="4234942" cy="3684210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8479573" y="1638538"/>
            <a:ext cx="14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2964BB"/>
                </a:solidFill>
              </a:rPr>
              <a:t>PSI-2 2024</a:t>
            </a:r>
            <a:endParaRPr lang="en-US" dirty="0">
              <a:solidFill>
                <a:srgbClr val="2964BB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 flipV="1">
            <a:off x="8324298" y="1464055"/>
            <a:ext cx="241539" cy="2674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599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feld 21"/>
          <p:cNvSpPr txBox="1"/>
          <p:nvPr/>
        </p:nvSpPr>
        <p:spPr>
          <a:xfrm>
            <a:off x="1193522" y="416324"/>
            <a:ext cx="714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Outlook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 smtClean="0"/>
              <a:t>14</a:t>
            </a:r>
            <a:endParaRPr lang="de-DE" dirty="0"/>
          </a:p>
        </p:txBody>
      </p:sp>
      <p:sp>
        <p:nvSpPr>
          <p:cNvPr id="3" name="Textfeld 2"/>
          <p:cNvSpPr txBox="1"/>
          <p:nvPr/>
        </p:nvSpPr>
        <p:spPr>
          <a:xfrm>
            <a:off x="581253" y="904094"/>
            <a:ext cx="61781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 smtClean="0"/>
              <a:t>Molecular</a:t>
            </a:r>
            <a:r>
              <a:rPr lang="de-DE" b="1" dirty="0" smtClean="0"/>
              <a:t> </a:t>
            </a:r>
            <a:r>
              <a:rPr lang="de-DE" b="1" dirty="0" err="1" smtClean="0"/>
              <a:t>spectroscopy</a:t>
            </a:r>
            <a:r>
              <a:rPr lang="de-DE" b="1" dirty="0" smtClean="0"/>
              <a:t>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Influence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target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r>
              <a:rPr lang="de-DE" dirty="0" smtClean="0"/>
              <a:t> on BD </a:t>
            </a:r>
            <a:r>
              <a:rPr lang="de-DE" dirty="0" err="1" smtClean="0"/>
              <a:t>signal</a:t>
            </a:r>
            <a:r>
              <a:rPr lang="de-DE" dirty="0" smtClean="0"/>
              <a:t> + </a:t>
            </a:r>
            <a:r>
              <a:rPr lang="de-DE" dirty="0" err="1" smtClean="0"/>
              <a:t>rotational</a:t>
            </a:r>
            <a:r>
              <a:rPr lang="de-DE" dirty="0" smtClean="0"/>
              <a:t> </a:t>
            </a:r>
            <a:r>
              <a:rPr lang="de-DE" dirty="0" err="1" smtClean="0"/>
              <a:t>temperature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41" y="2571467"/>
            <a:ext cx="5438693" cy="18128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917073" y="2787172"/>
            <a:ext cx="2806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E.g. B HCL, BH Q-</a:t>
            </a:r>
            <a:r>
              <a:rPr lang="de-DE" dirty="0" err="1" smtClean="0"/>
              <a:t>branch</a:t>
            </a:r>
            <a:endParaRPr lang="en-US" dirty="0"/>
          </a:p>
        </p:txBody>
      </p:sp>
      <p:sp>
        <p:nvSpPr>
          <p:cNvPr id="7" name="Rechteck 6"/>
          <p:cNvSpPr/>
          <p:nvPr/>
        </p:nvSpPr>
        <p:spPr>
          <a:xfrm>
            <a:off x="6907841" y="939544"/>
            <a:ext cx="48902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 err="1" smtClean="0"/>
              <a:t>Atomic</a:t>
            </a:r>
            <a:r>
              <a:rPr lang="de-DE" b="1" dirty="0" smtClean="0"/>
              <a:t> </a:t>
            </a:r>
            <a:r>
              <a:rPr lang="de-DE" b="1" dirty="0" err="1" smtClean="0"/>
              <a:t>spectroscopy</a:t>
            </a:r>
            <a:r>
              <a:rPr lang="de-DE" b="1" dirty="0" smtClean="0"/>
              <a:t>:</a:t>
            </a:r>
          </a:p>
          <a:p>
            <a:endParaRPr lang="de-DE" dirty="0" smtClean="0"/>
          </a:p>
          <a:p>
            <a:r>
              <a:rPr lang="de-DE" dirty="0" smtClean="0"/>
              <a:t>Upgrade </a:t>
            </a:r>
            <a:r>
              <a:rPr lang="de-DE" dirty="0" err="1" smtClean="0"/>
              <a:t>Littrow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UV –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spectra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B HCL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>
                <a:sym typeface="Wingdings" panose="05000000000000000000" pitchFamily="2" charset="2"/>
              </a:rPr>
              <a:t> Information on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velocity</a:t>
            </a:r>
            <a:r>
              <a:rPr lang="de-DE" dirty="0" smtClean="0">
                <a:sym typeface="Wingdings" panose="05000000000000000000" pitchFamily="2" charset="2"/>
              </a:rPr>
              <a:t> &amp; angular </a:t>
            </a:r>
            <a:r>
              <a:rPr lang="de-DE" dirty="0" err="1" smtClean="0">
                <a:sym typeface="Wingdings" panose="05000000000000000000" pitchFamily="2" charset="2"/>
              </a:rPr>
              <a:t>distribution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function</a:t>
            </a:r>
            <a:endParaRPr lang="de-DE" dirty="0"/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Attempt</a:t>
            </a:r>
            <a:r>
              <a:rPr lang="de-DE" dirty="0" smtClean="0"/>
              <a:t> </a:t>
            </a:r>
            <a:r>
              <a:rPr lang="de-DE" dirty="0" err="1" smtClean="0"/>
              <a:t>measuring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NIR </a:t>
            </a:r>
            <a:r>
              <a:rPr lang="de-DE" dirty="0" err="1" smtClean="0"/>
              <a:t>line</a:t>
            </a:r>
            <a:r>
              <a:rPr lang="de-DE" dirty="0" smtClean="0"/>
              <a:t> at 1166 </a:t>
            </a:r>
            <a:r>
              <a:rPr lang="de-DE" dirty="0" err="1" smtClean="0"/>
              <a:t>nm</a:t>
            </a:r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"/>
          <a:stretch/>
        </p:blipFill>
        <p:spPr>
          <a:xfrm>
            <a:off x="1137844" y="4826334"/>
            <a:ext cx="4786685" cy="1696278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1370537" y="4954886"/>
            <a:ext cx="22899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Simulation:</a:t>
            </a:r>
          </a:p>
          <a:p>
            <a:r>
              <a:rPr lang="de-DE" dirty="0" smtClean="0"/>
              <a:t>BH </a:t>
            </a:r>
            <a:r>
              <a:rPr lang="de-DE" dirty="0" err="1" smtClean="0"/>
              <a:t>and</a:t>
            </a:r>
            <a:r>
              <a:rPr lang="de-DE" dirty="0" smtClean="0"/>
              <a:t> BD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distinguishable</a:t>
            </a: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77" y="1927482"/>
            <a:ext cx="4665981" cy="233299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81253" y="4444296"/>
            <a:ext cx="4556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BH </a:t>
            </a:r>
            <a:r>
              <a:rPr lang="de-DE" dirty="0" err="1"/>
              <a:t>and</a:t>
            </a:r>
            <a:r>
              <a:rPr lang="de-DE" dirty="0"/>
              <a:t> BD </a:t>
            </a:r>
            <a:r>
              <a:rPr lang="de-DE" dirty="0" err="1"/>
              <a:t>spectra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isotope </a:t>
            </a:r>
            <a:r>
              <a:rPr lang="de-DE" dirty="0" err="1"/>
              <a:t>exchange</a:t>
            </a:r>
            <a:endParaRPr lang="en-US" dirty="0"/>
          </a:p>
        </p:txBody>
      </p:sp>
      <p:sp>
        <p:nvSpPr>
          <p:cNvPr id="11" name="Rechteck 10"/>
          <p:cNvSpPr/>
          <p:nvPr/>
        </p:nvSpPr>
        <p:spPr>
          <a:xfrm>
            <a:off x="581253" y="192748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Can </a:t>
            </a:r>
            <a:r>
              <a:rPr lang="de-DE" dirty="0" err="1"/>
              <a:t>we</a:t>
            </a:r>
            <a:r>
              <a:rPr lang="de-DE" dirty="0"/>
              <a:t> </a:t>
            </a:r>
            <a:r>
              <a:rPr lang="de-DE" dirty="0" err="1"/>
              <a:t>distinguish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isotopes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boron</a:t>
            </a:r>
            <a:r>
              <a:rPr lang="de-DE" dirty="0"/>
              <a:t> @ PSI-2?</a:t>
            </a:r>
          </a:p>
        </p:txBody>
      </p:sp>
    </p:spTree>
    <p:extLst>
      <p:ext uri="{BB962C8B-B14F-4D97-AF65-F5344CB8AC3E}">
        <p14:creationId xmlns:p14="http://schemas.microsoft.com/office/powerpoint/2010/main" val="389131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6743275" y="1148470"/>
                <a:ext cx="5045141" cy="3048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Particle </a:t>
                </a:r>
                <a:r>
                  <a:rPr lang="de-DE" dirty="0" err="1" smtClean="0"/>
                  <a:t>flux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density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boron</a:t>
                </a:r>
                <a:r>
                  <a:rPr lang="de-DE" dirty="0" smtClean="0"/>
                  <a:t>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0.03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1.1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22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=3.3</m:t>
                      </m:r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dirty="0" smtClean="0"/>
              </a:p>
              <a:p>
                <a:endParaRPr lang="de-DE" dirty="0" smtClean="0"/>
              </a:p>
              <a:p>
                <a:r>
                  <a:rPr lang="de-DE" dirty="0" err="1" smtClean="0"/>
                  <a:t>Mass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flux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density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boron</a:t>
                </a:r>
                <a:r>
                  <a:rPr lang="de-DE" dirty="0" smtClean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10.811</m:t>
                      </m:r>
                      <m: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amu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=5.9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kg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de-DE" dirty="0" smtClean="0"/>
              </a:p>
              <a:p>
                <a:endParaRPr lang="de-DE" dirty="0" smtClean="0"/>
              </a:p>
              <a:p>
                <a:r>
                  <a:rPr lang="de-DE" dirty="0" err="1" smtClean="0"/>
                  <a:t>Density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solid </a:t>
                </a:r>
                <a:r>
                  <a:rPr lang="de-DE" dirty="0" err="1" smtClean="0"/>
                  <a:t>boron</a:t>
                </a:r>
                <a:r>
                  <a:rPr lang="de-DE" dirty="0" smtClean="0"/>
                  <a:t> ~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2.4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g</m:t>
                    </m:r>
                    <m:r>
                      <a:rPr lang="de-DE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de-DE" b="0" i="0" smtClean="0">
                        <a:latin typeface="Cambria Math" panose="02040503050406030204" pitchFamily="18" charset="0"/>
                      </a:rPr>
                      <m:t>=2400 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kg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endParaRPr lang="de-DE" dirty="0"/>
              </a:p>
              <a:p>
                <a:r>
                  <a:rPr lang="de-DE" dirty="0" smtClean="0"/>
                  <a:t>Erosion rate: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5.9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−6</m:t>
                            </m:r>
                          </m:sup>
                        </m:sSup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p>
                        </m:sSup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s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num>
                      <m:den>
                        <m:r>
                          <a:rPr lang="de-DE">
                            <a:latin typeface="Cambria Math" panose="02040503050406030204" pitchFamily="18" charset="0"/>
                          </a:rPr>
                          <m:t>2400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kg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latin typeface="Cambria Math" panose="020405030504060302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de-DE" b="0" i="0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de-DE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=2.5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nm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3275" y="1148470"/>
                <a:ext cx="5045141" cy="3048783"/>
              </a:xfrm>
              <a:prstGeom prst="rect">
                <a:avLst/>
              </a:prstGeom>
              <a:blipFill>
                <a:blip r:embed="rId2"/>
                <a:stretch>
                  <a:fillRect l="-966" t="-9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544" y="1749547"/>
            <a:ext cx="4439872" cy="3629179"/>
          </a:xfrm>
          <a:prstGeom prst="rect">
            <a:avLst/>
          </a:prstGeom>
        </p:spPr>
      </p:pic>
      <p:cxnSp>
        <p:nvCxnSpPr>
          <p:cNvPr id="5" name="Gerader Verbinder 4"/>
          <p:cNvCxnSpPr/>
          <p:nvPr/>
        </p:nvCxnSpPr>
        <p:spPr>
          <a:xfrm flipV="1">
            <a:off x="1828800" y="1938216"/>
            <a:ext cx="7816" cy="31105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>
            <a:off x="804985" y="2672862"/>
            <a:ext cx="3759203" cy="7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 flipH="1">
            <a:off x="793262" y="2497014"/>
            <a:ext cx="3759203" cy="78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58490" y="643872"/>
                <a:ext cx="385298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Behrisch @ 100 eV*:</a:t>
                </a:r>
              </a:p>
              <a:p>
                <a:endParaRPr lang="de-DE" dirty="0" smtClean="0"/>
              </a:p>
              <a:p>
                <a:r>
                  <a:rPr lang="de-DE" dirty="0" smtClean="0">
                    <a:ea typeface="Cambria Math" panose="02040503050406030204" pitchFamily="18" charset="0"/>
                  </a:rPr>
                  <a:t>Sputter yield </a:t>
                </a:r>
                <a:r>
                  <a:rPr lang="de-DE" dirty="0">
                    <a:ea typeface="Cambria Math" panose="02040503050406030204" pitchFamily="18" charset="0"/>
                  </a:rPr>
                  <a:t>0</a:t>
                </a:r>
                <a:r>
                  <a:rPr lang="de-DE" dirty="0" smtClean="0">
                    <a:ea typeface="Cambria Math" panose="02040503050406030204" pitchFamily="18" charset="0"/>
                  </a:rPr>
                  <a:t>.0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−0.03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90" y="643872"/>
                <a:ext cx="3852984" cy="923330"/>
              </a:xfrm>
              <a:prstGeom prst="rect">
                <a:avLst/>
              </a:prstGeom>
              <a:blipFill>
                <a:blip r:embed="rId4"/>
                <a:stretch>
                  <a:fillRect l="-1424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hteck 7"/>
          <p:cNvSpPr/>
          <p:nvPr/>
        </p:nvSpPr>
        <p:spPr>
          <a:xfrm>
            <a:off x="3736717" y="5756861"/>
            <a:ext cx="2206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/>
              <a:t>100 eV D -&gt; B: </a:t>
            </a:r>
            <a:r>
              <a:rPr lang="en-US" dirty="0" smtClean="0"/>
              <a:t>0.0321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3924931" y="164418"/>
            <a:ext cx="4559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/>
              <a:t>Initial </a:t>
            </a:r>
            <a:r>
              <a:rPr lang="de-DE" sz="2000" b="1" dirty="0" err="1" smtClean="0"/>
              <a:t>estimate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of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the</a:t>
            </a:r>
            <a:r>
              <a:rPr lang="de-DE" sz="2000" b="1" dirty="0" smtClean="0"/>
              <a:t> time </a:t>
            </a:r>
            <a:r>
              <a:rPr lang="de-DE" sz="2000" b="1" dirty="0" err="1" smtClean="0"/>
              <a:t>scale</a:t>
            </a:r>
            <a:endParaRPr lang="en-US" sz="2000" b="1" dirty="0"/>
          </a:p>
        </p:txBody>
      </p:sp>
      <p:sp>
        <p:nvSpPr>
          <p:cNvPr id="12" name="Rechteck 11"/>
          <p:cNvSpPr/>
          <p:nvPr/>
        </p:nvSpPr>
        <p:spPr>
          <a:xfrm>
            <a:off x="241544" y="5586438"/>
            <a:ext cx="34921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 Simple Sputter Yield </a:t>
            </a:r>
            <a:r>
              <a:rPr lang="en-US" b="1" dirty="0" smtClean="0"/>
              <a:t>Calculator</a:t>
            </a:r>
          </a:p>
          <a:p>
            <a:r>
              <a:rPr lang="fr-FR" dirty="0">
                <a:hlinkClick r:id="rId5" tooltip="index"/>
              </a:rPr>
              <a:t>IAP</a:t>
            </a:r>
            <a:r>
              <a:rPr lang="fr-FR" dirty="0"/>
              <a:t>/</a:t>
            </a:r>
            <a:r>
              <a:rPr lang="fr-FR" dirty="0">
                <a:hlinkClick r:id="rId6"/>
              </a:rPr>
              <a:t>TU Wien</a:t>
            </a:r>
            <a:r>
              <a:rPr lang="fr-FR" dirty="0"/>
              <a:t> </a:t>
            </a:r>
            <a:r>
              <a:rPr lang="fr-FR" dirty="0">
                <a:hlinkClick r:id="rId7" tooltip="surface:index"/>
              </a:rPr>
              <a:t>Surface </a:t>
            </a:r>
            <a:r>
              <a:rPr lang="fr-FR" dirty="0" err="1">
                <a:hlinkClick r:id="rId7" tooltip="surface:index"/>
              </a:rPr>
              <a:t>Physics</a:t>
            </a:r>
            <a:r>
              <a:rPr lang="fr-FR" dirty="0">
                <a:hlinkClick r:id="rId7" tooltip="surface:index"/>
              </a:rPr>
              <a:t> Group</a:t>
            </a:r>
            <a:endParaRPr lang="en-US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8320445" y="4693650"/>
            <a:ext cx="1890799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~ 40 s </a:t>
            </a:r>
            <a:r>
              <a:rPr lang="de-DE" dirty="0" err="1" smtClean="0"/>
              <a:t>for</a:t>
            </a:r>
            <a:r>
              <a:rPr lang="de-DE" dirty="0" smtClean="0"/>
              <a:t> 100 </a:t>
            </a:r>
            <a:r>
              <a:rPr lang="de-DE" dirty="0" err="1" smtClean="0"/>
              <a:t>nm</a:t>
            </a:r>
            <a:r>
              <a:rPr lang="de-DE" dirty="0" smtClean="0"/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6409901" y="5341724"/>
                <a:ext cx="57118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*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intent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expose</a:t>
                </a:r>
                <a:r>
                  <a:rPr lang="de-DE" dirty="0" smtClean="0"/>
                  <a:t> at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floating</a:t>
                </a:r>
                <a:r>
                  <a:rPr lang="de-DE" dirty="0" smtClean="0"/>
                  <a:t> potential (~40 V). </a:t>
                </a:r>
                <a:r>
                  <a:rPr lang="de-DE" dirty="0" err="1" smtClean="0"/>
                  <a:t>However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we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might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have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/>
                  <a:t> or other impurities within the plasma, so we chose 100 eV for the first estimate!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9901" y="5341724"/>
                <a:ext cx="5711885" cy="923330"/>
              </a:xfrm>
              <a:prstGeom prst="rect">
                <a:avLst/>
              </a:prstGeom>
              <a:blipFill>
                <a:blip r:embed="rId8"/>
                <a:stretch>
                  <a:fillRect l="-854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83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18" y="950213"/>
            <a:ext cx="7137769" cy="270549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1631505" y="580881"/>
            <a:ext cx="47791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effectLst/>
              </a:rPr>
              <a:t>LHD: T. </a:t>
            </a:r>
            <a:r>
              <a:rPr lang="it-IT" dirty="0" err="1" smtClean="0">
                <a:effectLst/>
              </a:rPr>
              <a:t>Kawate</a:t>
            </a:r>
            <a:r>
              <a:rPr lang="it-IT" dirty="0" smtClean="0">
                <a:effectLst/>
              </a:rPr>
              <a:t> </a:t>
            </a:r>
            <a:r>
              <a:rPr lang="it-IT" i="1" dirty="0" smtClean="0">
                <a:effectLst/>
              </a:rPr>
              <a:t>et al</a:t>
            </a:r>
            <a:r>
              <a:rPr lang="it-IT" dirty="0" smtClean="0">
                <a:effectLst/>
              </a:rPr>
              <a:t> 2022 </a:t>
            </a:r>
            <a:r>
              <a:rPr lang="it-IT" i="1" dirty="0" err="1" smtClean="0">
                <a:effectLst/>
              </a:rPr>
              <a:t>Nucl</a:t>
            </a:r>
            <a:r>
              <a:rPr lang="it-IT" i="1" dirty="0" smtClean="0">
                <a:effectLst/>
              </a:rPr>
              <a:t>. Fusion</a:t>
            </a:r>
            <a:r>
              <a:rPr lang="it-IT" dirty="0" smtClean="0">
                <a:effectLst/>
              </a:rPr>
              <a:t> </a:t>
            </a:r>
            <a:r>
              <a:rPr lang="it-IT" b="1" dirty="0" smtClean="0">
                <a:effectLst/>
              </a:rPr>
              <a:t>62</a:t>
            </a:r>
            <a:r>
              <a:rPr lang="it-IT" dirty="0" smtClean="0">
                <a:effectLst/>
              </a:rPr>
              <a:t> 126052</a:t>
            </a:r>
            <a:endParaRPr lang="en-US" dirty="0"/>
          </a:p>
        </p:txBody>
      </p:sp>
      <p:pic>
        <p:nvPicPr>
          <p:cNvPr id="1026" name="img278097" descr="3a401592-dec7-4eef-b801-cbf020640f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21" y="4209701"/>
            <a:ext cx="3791284" cy="248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1421" y="1150727"/>
            <a:ext cx="4000500" cy="452437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855685" y="765547"/>
            <a:ext cx="3933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dirty="0" smtClean="0">
                <a:effectLst/>
              </a:rPr>
              <a:t>S Brezinsek </a:t>
            </a:r>
            <a:r>
              <a:rPr lang="nl-NL" i="1" dirty="0" smtClean="0">
                <a:effectLst/>
              </a:rPr>
              <a:t>et al</a:t>
            </a:r>
            <a:r>
              <a:rPr lang="nl-NL" dirty="0" smtClean="0">
                <a:effectLst/>
              </a:rPr>
              <a:t> 2007 </a:t>
            </a:r>
            <a:r>
              <a:rPr lang="nl-NL" i="1" dirty="0" smtClean="0">
                <a:effectLst/>
              </a:rPr>
              <a:t>Phys. Scr.</a:t>
            </a:r>
            <a:r>
              <a:rPr lang="nl-NL" dirty="0" smtClean="0">
                <a:effectLst/>
              </a:rPr>
              <a:t> </a:t>
            </a:r>
            <a:r>
              <a:rPr lang="nl-NL" b="1" dirty="0" smtClean="0">
                <a:effectLst/>
              </a:rPr>
              <a:t>2007</a:t>
            </a:r>
            <a:r>
              <a:rPr lang="nl-NL" dirty="0" smtClean="0">
                <a:effectLst/>
              </a:rPr>
              <a:t> 40</a:t>
            </a:r>
            <a:endParaRPr lang="en-US" dirty="0"/>
          </a:p>
        </p:txBody>
      </p:sp>
      <p:sp>
        <p:nvSpPr>
          <p:cNvPr id="2" name="Textfeld 1"/>
          <p:cNvSpPr txBox="1"/>
          <p:nvPr/>
        </p:nvSpPr>
        <p:spPr>
          <a:xfrm>
            <a:off x="3243114" y="3840369"/>
            <a:ext cx="4359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TEXTOR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4831905" y="140481"/>
            <a:ext cx="7480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Molecular</a:t>
            </a:r>
            <a:r>
              <a:rPr lang="de-DE" dirty="0" smtClean="0"/>
              <a:t> </a:t>
            </a:r>
            <a:r>
              <a:rPr lang="de-DE" dirty="0" err="1" smtClean="0"/>
              <a:t>spectroscopy</a:t>
            </a:r>
            <a:r>
              <a:rPr lang="de-DE" dirty="0" smtClean="0"/>
              <a:t>: BD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666931" y="1134879"/>
            <a:ext cx="438538" cy="21494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4831905" y="4327424"/>
            <a:ext cx="346094" cy="19648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10032167" y="1273866"/>
            <a:ext cx="417704" cy="41658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915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0" y="211997"/>
            <a:ext cx="4341446" cy="217072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0" y="2466735"/>
            <a:ext cx="4341446" cy="21707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770" y="4637457"/>
            <a:ext cx="4341446" cy="217072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3048001"/>
            <a:ext cx="5857630" cy="292881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77" y="0"/>
            <a:ext cx="5857630" cy="292881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1630505" y="6063903"/>
            <a:ext cx="5251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Boron</a:t>
            </a:r>
            <a:r>
              <a:rPr lang="de-DE" dirty="0" smtClean="0"/>
              <a:t> </a:t>
            </a:r>
            <a:r>
              <a:rPr lang="de-DE" dirty="0" err="1" smtClean="0"/>
              <a:t>signal</a:t>
            </a:r>
            <a:r>
              <a:rPr lang="de-DE" dirty="0" smtClean="0"/>
              <a:t> </a:t>
            </a:r>
            <a:r>
              <a:rPr lang="de-DE" dirty="0" err="1" smtClean="0"/>
              <a:t>appears</a:t>
            </a:r>
            <a:r>
              <a:rPr lang="de-DE" dirty="0" smtClean="0"/>
              <a:t> </a:t>
            </a:r>
            <a:r>
              <a:rPr lang="de-DE" dirty="0" err="1" smtClean="0"/>
              <a:t>even</a:t>
            </a:r>
            <a:r>
              <a:rPr lang="de-DE" dirty="0" smtClean="0"/>
              <a:t> after ~ 12min</a:t>
            </a:r>
          </a:p>
          <a:p>
            <a:r>
              <a:rPr lang="de-DE" dirty="0" err="1" smtClean="0"/>
              <a:t>Potentially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redeposition</a:t>
            </a:r>
            <a:r>
              <a:rPr lang="de-DE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5364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feld 95"/>
          <p:cNvSpPr txBox="1"/>
          <p:nvPr/>
        </p:nvSpPr>
        <p:spPr>
          <a:xfrm>
            <a:off x="7388704" y="3408132"/>
            <a:ext cx="3769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Mounted</a:t>
            </a:r>
            <a:r>
              <a:rPr lang="de-DE" dirty="0" smtClean="0"/>
              <a:t> in    PSI-2 sample holder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1193522" y="416324"/>
            <a:ext cx="9591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W-targets with boron layer – fabrication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 dirty="0" smtClean="0"/>
              <a:t>1</a:t>
            </a:r>
            <a:endParaRPr lang="de-DE" dirty="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6EAE11F-A339-D44D-AC47-8611A8DD35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412"/>
          <a:stretch/>
        </p:blipFill>
        <p:spPr>
          <a:xfrm>
            <a:off x="1015828" y="1280413"/>
            <a:ext cx="4690312" cy="2842652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31111" r="39667" b="26837"/>
          <a:stretch/>
        </p:blipFill>
        <p:spPr>
          <a:xfrm rot="5400000">
            <a:off x="7662781" y="3439445"/>
            <a:ext cx="2662848" cy="33766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525994" y="4906390"/>
            <a:ext cx="1101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Mo </a:t>
            </a:r>
            <a:r>
              <a:rPr lang="de-DE" dirty="0" err="1" smtClean="0">
                <a:solidFill>
                  <a:schemeClr val="bg1"/>
                </a:solidFill>
              </a:rPr>
              <a:t>mask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5" name="Textfeld 64"/>
          <p:cNvSpPr txBox="1"/>
          <p:nvPr/>
        </p:nvSpPr>
        <p:spPr>
          <a:xfrm>
            <a:off x="8873833" y="5765636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8259521" y="5526794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7" name="Textfeld 66"/>
          <p:cNvSpPr txBox="1"/>
          <p:nvPr/>
        </p:nvSpPr>
        <p:spPr>
          <a:xfrm>
            <a:off x="7961907" y="4918620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9471929" y="5516483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9" name="Textfeld 68"/>
          <p:cNvSpPr txBox="1"/>
          <p:nvPr/>
        </p:nvSpPr>
        <p:spPr>
          <a:xfrm>
            <a:off x="9712032" y="4917851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0" name="Textfeld 69"/>
          <p:cNvSpPr txBox="1"/>
          <p:nvPr/>
        </p:nvSpPr>
        <p:spPr>
          <a:xfrm>
            <a:off x="9417292" y="4331186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8233640" y="4333533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2" name="Textfeld 71"/>
          <p:cNvSpPr txBox="1"/>
          <p:nvPr/>
        </p:nvSpPr>
        <p:spPr>
          <a:xfrm>
            <a:off x="8868596" y="4075092"/>
            <a:ext cx="715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B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1" name="Gruppieren 80"/>
          <p:cNvGrpSpPr/>
          <p:nvPr/>
        </p:nvGrpSpPr>
        <p:grpSpPr>
          <a:xfrm>
            <a:off x="6615529" y="1356443"/>
            <a:ext cx="4783092" cy="1914216"/>
            <a:chOff x="8204552" y="1614728"/>
            <a:chExt cx="3528392" cy="1412079"/>
          </a:xfrm>
        </p:grpSpPr>
        <p:sp>
          <p:nvSpPr>
            <p:cNvPr id="82" name="Rechteck 81"/>
            <p:cNvSpPr/>
            <p:nvPr/>
          </p:nvSpPr>
          <p:spPr>
            <a:xfrm>
              <a:off x="8204552" y="1614728"/>
              <a:ext cx="3528392" cy="141207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5000"/>
                </a:lnSpc>
              </a:pPr>
              <a:endParaRPr lang="en-GB" sz="2400" dirty="0" err="1" smtClean="0"/>
            </a:p>
          </p:txBody>
        </p:sp>
        <p:pic>
          <p:nvPicPr>
            <p:cNvPr id="83" name="Grafik 8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15" t="33081" r="35684" b="48250"/>
            <a:stretch/>
          </p:blipFill>
          <p:spPr>
            <a:xfrm rot="5400000">
              <a:off x="8510162" y="1493891"/>
              <a:ext cx="1242000" cy="1656184"/>
            </a:xfrm>
            <a:prstGeom prst="rect">
              <a:avLst/>
            </a:prstGeom>
          </p:spPr>
        </p:pic>
        <p:pic>
          <p:nvPicPr>
            <p:cNvPr id="84" name="Grafik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2424" y="1700808"/>
              <a:ext cx="1726996" cy="1242000"/>
            </a:xfrm>
            <a:prstGeom prst="rect">
              <a:avLst/>
            </a:prstGeom>
          </p:spPr>
        </p:pic>
        <p:sp>
          <p:nvSpPr>
            <p:cNvPr id="85" name="Textfeld 84"/>
            <p:cNvSpPr txBox="1"/>
            <p:nvPr/>
          </p:nvSpPr>
          <p:spPr>
            <a:xfrm>
              <a:off x="9912424" y="1705366"/>
              <a:ext cx="129614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US" altLang="de-DE" b="1" dirty="0">
                  <a:ln w="3175">
                    <a:solidFill>
                      <a:schemeClr val="bg1"/>
                    </a:solidFill>
                  </a:ln>
                  <a:solidFill>
                    <a:srgbClr val="023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SEM (FIB</a:t>
              </a:r>
              <a:r>
                <a:rPr lang="en-US" altLang="de-DE" b="1" dirty="0" smtClean="0">
                  <a:ln w="3175">
                    <a:solidFill>
                      <a:schemeClr val="bg1"/>
                    </a:solidFill>
                  </a:ln>
                  <a:solidFill>
                    <a:srgbClr val="023D6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de-DE" b="1" dirty="0">
                <a:ln w="3175">
                  <a:solidFill>
                    <a:schemeClr val="bg1"/>
                  </a:solidFill>
                </a:ln>
                <a:solidFill>
                  <a:srgbClr val="023D6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Textfeld 85"/>
            <p:cNvSpPr txBox="1"/>
            <p:nvPr/>
          </p:nvSpPr>
          <p:spPr>
            <a:xfrm>
              <a:off x="11222302" y="2144070"/>
              <a:ext cx="340003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500" dirty="0" smtClean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87" name="Textfeld 86"/>
            <p:cNvSpPr txBox="1"/>
            <p:nvPr/>
          </p:nvSpPr>
          <p:spPr>
            <a:xfrm>
              <a:off x="11208568" y="1766627"/>
              <a:ext cx="438762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500" dirty="0" smtClean="0">
                  <a:solidFill>
                    <a:schemeClr val="bg1"/>
                  </a:solidFill>
                </a:rPr>
                <a:t>Pt</a:t>
              </a:r>
            </a:p>
          </p:txBody>
        </p:sp>
        <p:sp>
          <p:nvSpPr>
            <p:cNvPr id="88" name="Textfeld 87"/>
            <p:cNvSpPr txBox="1"/>
            <p:nvPr/>
          </p:nvSpPr>
          <p:spPr>
            <a:xfrm>
              <a:off x="11228605" y="2613320"/>
              <a:ext cx="340003" cy="311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en-GB" sz="1500" dirty="0">
                  <a:solidFill>
                    <a:schemeClr val="bg1"/>
                  </a:solidFill>
                </a:rPr>
                <a:t>W</a:t>
              </a:r>
              <a:endParaRPr lang="en-GB" sz="1500" dirty="0" smtClean="0">
                <a:solidFill>
                  <a:schemeClr val="bg1"/>
                </a:solidFill>
              </a:endParaRPr>
            </a:p>
          </p:txBody>
        </p:sp>
      </p:grpSp>
      <p:sp>
        <p:nvSpPr>
          <p:cNvPr id="92" name="Rechteck 91"/>
          <p:cNvSpPr/>
          <p:nvPr/>
        </p:nvSpPr>
        <p:spPr>
          <a:xfrm>
            <a:off x="1297958" y="4700518"/>
            <a:ext cx="45592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RF </a:t>
            </a:r>
            <a:r>
              <a:rPr lang="en-US" dirty="0" err="1" smtClean="0">
                <a:solidFill>
                  <a:prstClr val="black"/>
                </a:solidFill>
                <a:cs typeface="Arial" panose="020B0604020202020204" pitchFamily="34" charset="0"/>
              </a:rPr>
              <a:t>Ar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discharge + B target,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~ 6 h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deposition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  <a:p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~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115 nm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B layer </a:t>
            </a:r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on polished and annealed W </a:t>
            </a:r>
            <a:r>
              <a:rPr lang="en-US" dirty="0" smtClean="0">
                <a:solidFill>
                  <a:prstClr val="black"/>
                </a:solidFill>
                <a:cs typeface="Arial" panose="020B0604020202020204" pitchFamily="34" charset="0"/>
              </a:rPr>
              <a:t>PSI-2 substrates</a:t>
            </a:r>
            <a:endParaRPr lang="en-US" altLang="de-DE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95" name="Gerade Verbindung mit Pfeil 94"/>
          <p:cNvCxnSpPr/>
          <p:nvPr/>
        </p:nvCxnSpPr>
        <p:spPr>
          <a:xfrm>
            <a:off x="8303104" y="2915761"/>
            <a:ext cx="483079" cy="983412"/>
          </a:xfrm>
          <a:prstGeom prst="straightConnector1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72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5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65" y="2130441"/>
            <a:ext cx="6122577" cy="320660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06" y="686686"/>
            <a:ext cx="4695825" cy="1295400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>
          <a:xfrm flipH="1">
            <a:off x="2275368" y="2356012"/>
            <a:ext cx="574158" cy="1063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2849526" y="2147792"/>
            <a:ext cx="22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Ground</a:t>
            </a:r>
            <a:r>
              <a:rPr lang="de-DE" dirty="0" smtClean="0"/>
              <a:t> </a:t>
            </a:r>
            <a:r>
              <a:rPr lang="de-DE" dirty="0" err="1" smtClean="0"/>
              <a:t>state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6498044" y="767386"/>
                <a:ext cx="387645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Issue: </a:t>
                </a:r>
                <a:r>
                  <a:rPr lang="de-DE" dirty="0" err="1" smtClean="0"/>
                  <a:t>only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11</m:t>
                        </m:r>
                      </m:sup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sPre>
                  </m:oMath>
                </a14:m>
                <a:r>
                  <a:rPr lang="en-US" dirty="0" smtClean="0"/>
                  <a:t> is reliable</a:t>
                </a:r>
              </a:p>
              <a:p>
                <a:endParaRPr lang="de-DE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044" y="767386"/>
                <a:ext cx="3876453" cy="923330"/>
              </a:xfrm>
              <a:prstGeom prst="rect">
                <a:avLst/>
              </a:prstGeom>
              <a:blipFill>
                <a:blip r:embed="rId4"/>
                <a:stretch>
                  <a:fillRect l="-1415" t="-3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Grafi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6642" y="1315704"/>
            <a:ext cx="5722420" cy="628528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6530162" y="2218291"/>
            <a:ext cx="494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Boltzmann </a:t>
            </a:r>
            <a:r>
              <a:rPr lang="de-DE" dirty="0" err="1" smtClean="0"/>
              <a:t>distribution</a:t>
            </a:r>
            <a:r>
              <a:rPr lang="de-DE" dirty="0" smtClean="0"/>
              <a:t> &amp; </a:t>
            </a:r>
            <a:r>
              <a:rPr lang="de-DE" dirty="0" err="1" smtClean="0"/>
              <a:t>Hönl</a:t>
            </a:r>
            <a:r>
              <a:rPr lang="de-DE" dirty="0" smtClean="0"/>
              <a:t> London </a:t>
            </a:r>
            <a:r>
              <a:rPr lang="de-DE" dirty="0" err="1" smtClean="0"/>
              <a:t>factors</a:t>
            </a:r>
            <a:endParaRPr lang="de-DE" dirty="0" smtClean="0"/>
          </a:p>
          <a:p>
            <a:r>
              <a:rPr lang="de-DE" sz="1400" dirty="0" smtClean="0"/>
              <a:t>(E.g. </a:t>
            </a:r>
            <a:r>
              <a:rPr lang="de-DE" sz="1400" dirty="0" err="1" smtClean="0"/>
              <a:t>Eqs</a:t>
            </a:r>
            <a:r>
              <a:rPr lang="de-DE" sz="1400" dirty="0" smtClean="0"/>
              <a:t>. (IV,81 -83) Herzberg, </a:t>
            </a:r>
            <a:r>
              <a:rPr lang="de-DE" sz="1400" dirty="0" err="1" smtClean="0"/>
              <a:t>Spectra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Diatomic</a:t>
            </a:r>
            <a:r>
              <a:rPr lang="de-DE" sz="1400" dirty="0" smtClean="0"/>
              <a:t> </a:t>
            </a:r>
            <a:r>
              <a:rPr lang="de-DE" sz="1400" dirty="0" err="1" smtClean="0"/>
              <a:t>molecules</a:t>
            </a:r>
            <a:r>
              <a:rPr lang="de-DE" sz="1400" dirty="0" smtClean="0"/>
              <a:t>)</a:t>
            </a:r>
            <a:endParaRPr lang="de-DE" sz="1400" dirty="0"/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132" y="3077125"/>
            <a:ext cx="5889439" cy="3141035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8011799" y="4337272"/>
            <a:ext cx="19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P-</a:t>
            </a:r>
            <a:r>
              <a:rPr lang="de-DE" dirty="0" err="1" smtClean="0"/>
              <a:t>branch</a:t>
            </a:r>
            <a:endParaRPr lang="en-US" dirty="0"/>
          </a:p>
        </p:txBody>
      </p:sp>
      <p:sp>
        <p:nvSpPr>
          <p:cNvPr id="22" name="Textfeld 21"/>
          <p:cNvSpPr txBox="1"/>
          <p:nvPr/>
        </p:nvSpPr>
        <p:spPr>
          <a:xfrm>
            <a:off x="10002328" y="4230135"/>
            <a:ext cx="19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R</a:t>
            </a:r>
            <a:r>
              <a:rPr lang="de-DE" dirty="0" smtClean="0"/>
              <a:t>-</a:t>
            </a:r>
            <a:r>
              <a:rPr lang="de-DE" dirty="0" err="1" smtClean="0"/>
              <a:t>branch</a:t>
            </a:r>
            <a:endParaRPr lang="en-US" dirty="0"/>
          </a:p>
        </p:txBody>
      </p:sp>
      <p:sp>
        <p:nvSpPr>
          <p:cNvPr id="23" name="Textfeld 22"/>
          <p:cNvSpPr txBox="1"/>
          <p:nvPr/>
        </p:nvSpPr>
        <p:spPr>
          <a:xfrm>
            <a:off x="9633733" y="3522102"/>
            <a:ext cx="19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Q-</a:t>
            </a:r>
            <a:r>
              <a:rPr lang="de-DE" dirty="0" err="1" smtClean="0"/>
              <a:t>branch</a:t>
            </a:r>
            <a:endParaRPr lang="en-US" dirty="0"/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119" y="5545264"/>
            <a:ext cx="582930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5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123" y="648677"/>
            <a:ext cx="4025412" cy="536721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79" y="132863"/>
            <a:ext cx="4406573" cy="33049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5"/>
          <a:stretch/>
        </p:blipFill>
        <p:spPr>
          <a:xfrm>
            <a:off x="469572" y="3596055"/>
            <a:ext cx="4970585" cy="3124198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237045" y="2016370"/>
            <a:ext cx="22664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err="1" smtClean="0"/>
              <a:t>Chromatic</a:t>
            </a:r>
            <a:r>
              <a:rPr lang="de-DE" dirty="0" smtClean="0"/>
              <a:t> </a:t>
            </a:r>
            <a:r>
              <a:rPr lang="de-DE" dirty="0" err="1" smtClean="0"/>
              <a:t>abberation</a:t>
            </a:r>
            <a:endParaRPr lang="en-US" dirty="0"/>
          </a:p>
        </p:txBody>
      </p:sp>
      <p:sp>
        <p:nvSpPr>
          <p:cNvPr id="9" name="Textfeld 8"/>
          <p:cNvSpPr txBox="1"/>
          <p:nvPr/>
        </p:nvSpPr>
        <p:spPr>
          <a:xfrm>
            <a:off x="7471508" y="279345"/>
            <a:ext cx="340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 HCL, </a:t>
            </a:r>
            <a:r>
              <a:rPr lang="de-DE" dirty="0" err="1" smtClean="0"/>
              <a:t>backlight</a:t>
            </a:r>
            <a:r>
              <a:rPr lang="de-DE" dirty="0" smtClean="0"/>
              <a:t> </a:t>
            </a:r>
            <a:r>
              <a:rPr lang="de-DE" dirty="0" err="1" smtClean="0"/>
              <a:t>illumination</a:t>
            </a:r>
            <a:endParaRPr 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806287" y="3852985"/>
            <a:ext cx="11319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UV </a:t>
            </a:r>
            <a:r>
              <a:rPr lang="de-DE" dirty="0" err="1" smtClean="0">
                <a:solidFill>
                  <a:srgbClr val="FF0000"/>
                </a:solidFill>
              </a:rPr>
              <a:t>mirror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125414" y="4379600"/>
            <a:ext cx="437663" cy="55190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Gerade Verbindung mit Pfeil 10"/>
          <p:cNvCxnSpPr/>
          <p:nvPr/>
        </p:nvCxnSpPr>
        <p:spPr>
          <a:xfrm flipV="1">
            <a:off x="1372251" y="4556624"/>
            <a:ext cx="2238457" cy="9892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 flipV="1">
            <a:off x="1372251" y="4714886"/>
            <a:ext cx="4088097" cy="64867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H="1" flipV="1">
            <a:off x="2377831" y="1752654"/>
            <a:ext cx="779013" cy="26371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751579" y="1737024"/>
            <a:ext cx="1610622" cy="853830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79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6618BD-B874-482F-983E-F1F491DA8705}" type="slidenum">
              <a:rPr lang="de-DE" smtClean="0"/>
              <a:t>22</a:t>
            </a:fld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87" y="1971132"/>
            <a:ext cx="10972822" cy="365760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93522" y="416324"/>
            <a:ext cx="714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/>
              <a:t>Example</a:t>
            </a:r>
            <a:r>
              <a:rPr lang="de-DE" sz="2800" b="1" dirty="0" smtClean="0"/>
              <a:t> BD in </a:t>
            </a:r>
            <a:r>
              <a:rPr lang="de-DE" sz="2800" b="1" dirty="0" err="1" smtClean="0"/>
              <a:t>magnetron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plasma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258798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10191750" y="6356350"/>
            <a:ext cx="1162050" cy="365125"/>
          </a:xfrm>
        </p:spPr>
        <p:txBody>
          <a:bodyPr/>
          <a:lstStyle/>
          <a:p>
            <a:r>
              <a:rPr lang="de-DE" dirty="0" smtClean="0"/>
              <a:t>2</a:t>
            </a:r>
            <a:endParaRPr lang="de-DE" dirty="0"/>
          </a:p>
        </p:txBody>
      </p:sp>
      <p:sp>
        <p:nvSpPr>
          <p:cNvPr id="30" name="Rechteck 29"/>
          <p:cNvSpPr/>
          <p:nvPr/>
        </p:nvSpPr>
        <p:spPr>
          <a:xfrm>
            <a:off x="0" y="1880755"/>
            <a:ext cx="3349869" cy="40775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hteck 30"/>
          <p:cNvSpPr/>
          <p:nvPr/>
        </p:nvSpPr>
        <p:spPr>
          <a:xfrm>
            <a:off x="3349869" y="1880755"/>
            <a:ext cx="641839" cy="40775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feld 31"/>
          <p:cNvSpPr txBox="1"/>
          <p:nvPr/>
        </p:nvSpPr>
        <p:spPr>
          <a:xfrm>
            <a:off x="1066732" y="3576409"/>
            <a:ext cx="446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Tungsten</a:t>
            </a:r>
            <a:endParaRPr lang="en-US" dirty="0"/>
          </a:p>
        </p:txBody>
      </p:sp>
      <p:sp>
        <p:nvSpPr>
          <p:cNvPr id="33" name="Textfeld 32"/>
          <p:cNvSpPr txBox="1"/>
          <p:nvPr/>
        </p:nvSpPr>
        <p:spPr>
          <a:xfrm rot="16200000">
            <a:off x="2789347" y="3500777"/>
            <a:ext cx="1762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~ 115 </a:t>
            </a:r>
            <a:r>
              <a:rPr lang="de-DE" dirty="0" err="1" smtClean="0">
                <a:solidFill>
                  <a:schemeClr val="bg1"/>
                </a:solidFill>
              </a:rPr>
              <a:t>nm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Boron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4" name="Gerade Verbindung mit Pfeil 33"/>
          <p:cNvCxnSpPr/>
          <p:nvPr/>
        </p:nvCxnSpPr>
        <p:spPr>
          <a:xfrm flipH="1">
            <a:off x="3991708" y="2047621"/>
            <a:ext cx="3947746" cy="149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feld 34"/>
              <p:cNvSpPr txBox="1"/>
              <p:nvPr/>
            </p:nvSpPr>
            <p:spPr>
              <a:xfrm>
                <a:off x="4475285" y="1588182"/>
                <a:ext cx="241788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𝑘𝑖𝑛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&lt;100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eV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feld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285" y="1588182"/>
                <a:ext cx="2417885" cy="369332"/>
              </a:xfrm>
              <a:prstGeom prst="rect">
                <a:avLst/>
              </a:prstGeom>
              <a:blipFill>
                <a:blip r:embed="rId3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hteck 35"/>
          <p:cNvSpPr/>
          <p:nvPr/>
        </p:nvSpPr>
        <p:spPr>
          <a:xfrm>
            <a:off x="7148146" y="958665"/>
            <a:ext cx="5043854" cy="534630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0" y="955194"/>
            <a:ext cx="3991708" cy="9380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feld 38"/>
          <p:cNvSpPr txBox="1"/>
          <p:nvPr/>
        </p:nvSpPr>
        <p:spPr>
          <a:xfrm>
            <a:off x="882877" y="1193630"/>
            <a:ext cx="218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Molybdenum</a:t>
            </a:r>
            <a:r>
              <a:rPr lang="de-DE" dirty="0" smtClean="0"/>
              <a:t> </a:t>
            </a:r>
            <a:r>
              <a:rPr lang="de-DE" dirty="0" err="1" smtClean="0"/>
              <a:t>mask</a:t>
            </a:r>
            <a:endParaRPr lang="en-US" dirty="0"/>
          </a:p>
        </p:txBody>
      </p:sp>
      <p:sp>
        <p:nvSpPr>
          <p:cNvPr id="41" name="Ellipse 40"/>
          <p:cNvSpPr/>
          <p:nvPr/>
        </p:nvSpPr>
        <p:spPr>
          <a:xfrm>
            <a:off x="5169877" y="1966306"/>
            <a:ext cx="370743" cy="3707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Ellipse 41"/>
          <p:cNvSpPr/>
          <p:nvPr/>
        </p:nvSpPr>
        <p:spPr>
          <a:xfrm>
            <a:off x="3797542" y="2953854"/>
            <a:ext cx="370743" cy="3707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Ellipse 42"/>
          <p:cNvSpPr/>
          <p:nvPr/>
        </p:nvSpPr>
        <p:spPr>
          <a:xfrm>
            <a:off x="3810759" y="3236466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Gerade Verbindung mit Pfeil 43"/>
          <p:cNvCxnSpPr>
            <a:stCxn id="43" idx="7"/>
          </p:cNvCxnSpPr>
          <p:nvPr/>
        </p:nvCxnSpPr>
        <p:spPr>
          <a:xfrm flipV="1">
            <a:off x="4127208" y="3236466"/>
            <a:ext cx="3311084" cy="542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feld 44"/>
          <p:cNvSpPr txBox="1"/>
          <p:nvPr/>
        </p:nvSpPr>
        <p:spPr>
          <a:xfrm>
            <a:off x="4082544" y="2926420"/>
            <a:ext cx="305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BD </a:t>
            </a:r>
            <a:r>
              <a:rPr lang="de-DE" dirty="0" err="1" smtClean="0"/>
              <a:t>formation</a:t>
            </a:r>
            <a:endParaRPr lang="en-US" dirty="0"/>
          </a:p>
        </p:txBody>
      </p:sp>
      <p:cxnSp>
        <p:nvCxnSpPr>
          <p:cNvPr id="46" name="Gerade Verbindung mit Pfeil 45"/>
          <p:cNvCxnSpPr/>
          <p:nvPr/>
        </p:nvCxnSpPr>
        <p:spPr>
          <a:xfrm flipV="1">
            <a:off x="3982913" y="4758506"/>
            <a:ext cx="3455379" cy="1278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3756465" y="4597359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feld 47"/>
          <p:cNvSpPr txBox="1"/>
          <p:nvPr/>
        </p:nvSpPr>
        <p:spPr>
          <a:xfrm>
            <a:off x="4304611" y="4412693"/>
            <a:ext cx="236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Physical</a:t>
            </a:r>
            <a:r>
              <a:rPr lang="de-DE" dirty="0" smtClean="0"/>
              <a:t> </a:t>
            </a:r>
            <a:r>
              <a:rPr lang="de-DE" dirty="0" err="1" smtClean="0"/>
              <a:t>sputtering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</a:t>
            </a:r>
            <a:endParaRPr lang="en-US" dirty="0"/>
          </a:p>
        </p:txBody>
      </p:sp>
      <p:sp>
        <p:nvSpPr>
          <p:cNvPr id="49" name="Ellipse 48"/>
          <p:cNvSpPr/>
          <p:nvPr/>
        </p:nvSpPr>
        <p:spPr>
          <a:xfrm>
            <a:off x="7517423" y="4566496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Ellipse 50"/>
          <p:cNvSpPr/>
          <p:nvPr/>
        </p:nvSpPr>
        <p:spPr>
          <a:xfrm>
            <a:off x="7425075" y="2911949"/>
            <a:ext cx="370743" cy="3707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Ellipse 51"/>
          <p:cNvSpPr/>
          <p:nvPr/>
        </p:nvSpPr>
        <p:spPr>
          <a:xfrm>
            <a:off x="7438292" y="3194561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Gerade Verbindung mit Pfeil 52"/>
          <p:cNvCxnSpPr/>
          <p:nvPr/>
        </p:nvCxnSpPr>
        <p:spPr>
          <a:xfrm>
            <a:off x="7795818" y="3392718"/>
            <a:ext cx="488849" cy="741814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lipse 53"/>
          <p:cNvSpPr/>
          <p:nvPr/>
        </p:nvSpPr>
        <p:spPr>
          <a:xfrm>
            <a:off x="8205844" y="4127952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feld 54"/>
          <p:cNvSpPr txBox="1"/>
          <p:nvPr/>
        </p:nvSpPr>
        <p:spPr>
          <a:xfrm>
            <a:off x="8025996" y="3475931"/>
            <a:ext cx="148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Dissociation</a:t>
            </a:r>
            <a:endParaRPr lang="en-US" dirty="0"/>
          </a:p>
        </p:txBody>
      </p:sp>
      <p:sp>
        <p:nvSpPr>
          <p:cNvPr id="59" name="Textfeld 58"/>
          <p:cNvSpPr txBox="1"/>
          <p:nvPr/>
        </p:nvSpPr>
        <p:spPr>
          <a:xfrm>
            <a:off x="7916693" y="2901803"/>
            <a:ext cx="408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Resonant BD band </a:t>
            </a:r>
            <a:r>
              <a:rPr lang="de-DE" dirty="0" err="1" smtClean="0"/>
              <a:t>spectrum</a:t>
            </a:r>
            <a:r>
              <a:rPr lang="de-DE" dirty="0" smtClean="0"/>
              <a:t> at 432.8 </a:t>
            </a:r>
            <a:r>
              <a:rPr lang="de-DE" dirty="0" err="1" smtClean="0"/>
              <a:t>nm</a:t>
            </a:r>
            <a:endParaRPr lang="en-US" dirty="0"/>
          </a:p>
        </p:txBody>
      </p:sp>
      <p:sp>
        <p:nvSpPr>
          <p:cNvPr id="60" name="Textfeld 59"/>
          <p:cNvSpPr txBox="1"/>
          <p:nvPr/>
        </p:nvSpPr>
        <p:spPr>
          <a:xfrm>
            <a:off x="9120642" y="1326572"/>
            <a:ext cx="1751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D </a:t>
            </a:r>
            <a:r>
              <a:rPr lang="de-DE" sz="2800" b="1" dirty="0" err="1" smtClean="0"/>
              <a:t>plasma</a:t>
            </a:r>
            <a:endParaRPr lang="en-US" sz="2800" b="1" dirty="0"/>
          </a:p>
        </p:txBody>
      </p:sp>
      <p:sp>
        <p:nvSpPr>
          <p:cNvPr id="61" name="Textfeld 60"/>
          <p:cNvSpPr txBox="1"/>
          <p:nvPr/>
        </p:nvSpPr>
        <p:spPr>
          <a:xfrm>
            <a:off x="4920674" y="3300411"/>
            <a:ext cx="2230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Chemical </a:t>
            </a:r>
            <a:r>
              <a:rPr lang="de-DE" dirty="0" err="1" smtClean="0"/>
              <a:t>sputtering</a:t>
            </a:r>
            <a:endParaRPr lang="en-US" dirty="0"/>
          </a:p>
        </p:txBody>
      </p:sp>
      <p:sp>
        <p:nvSpPr>
          <p:cNvPr id="62" name="Rechteck 61"/>
          <p:cNvSpPr/>
          <p:nvPr/>
        </p:nvSpPr>
        <p:spPr>
          <a:xfrm>
            <a:off x="0" y="5365972"/>
            <a:ext cx="3991708" cy="9380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feld 39"/>
          <p:cNvSpPr txBox="1"/>
          <p:nvPr/>
        </p:nvSpPr>
        <p:spPr>
          <a:xfrm>
            <a:off x="882877" y="5650354"/>
            <a:ext cx="2189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Molybdenum</a:t>
            </a:r>
            <a:r>
              <a:rPr lang="de-DE" dirty="0" smtClean="0"/>
              <a:t> </a:t>
            </a:r>
            <a:r>
              <a:rPr lang="de-DE" dirty="0" err="1" smtClean="0"/>
              <a:t>mask</a:t>
            </a:r>
            <a:endParaRPr lang="en-US" dirty="0"/>
          </a:p>
        </p:txBody>
      </p:sp>
      <p:sp>
        <p:nvSpPr>
          <p:cNvPr id="64" name="Textfeld 63"/>
          <p:cNvSpPr txBox="1"/>
          <p:nvPr/>
        </p:nvSpPr>
        <p:spPr>
          <a:xfrm>
            <a:off x="8105588" y="4598770"/>
            <a:ext cx="4087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Resonant B I </a:t>
            </a:r>
            <a:r>
              <a:rPr lang="de-DE" dirty="0" err="1" smtClean="0"/>
              <a:t>lines</a:t>
            </a:r>
            <a:r>
              <a:rPr lang="de-DE" dirty="0" smtClean="0"/>
              <a:t> at 250 </a:t>
            </a:r>
            <a:r>
              <a:rPr lang="de-DE" dirty="0" err="1" smtClean="0"/>
              <a:t>nm</a:t>
            </a:r>
            <a:endParaRPr lang="en-US" dirty="0"/>
          </a:p>
        </p:txBody>
      </p:sp>
      <p:sp>
        <p:nvSpPr>
          <p:cNvPr id="50" name="Textfeld 49"/>
          <p:cNvSpPr txBox="1"/>
          <p:nvPr/>
        </p:nvSpPr>
        <p:spPr>
          <a:xfrm>
            <a:off x="1193522" y="416324"/>
            <a:ext cx="592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smtClean="0"/>
              <a:t>Erosion </a:t>
            </a:r>
            <a:r>
              <a:rPr lang="de-DE" sz="2800" b="1" dirty="0" err="1" smtClean="0"/>
              <a:t>channels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boron</a:t>
            </a:r>
            <a:r>
              <a:rPr lang="de-DE" sz="2800" b="1" dirty="0" smtClean="0"/>
              <a:t> at PSI-2</a:t>
            </a:r>
            <a:endParaRPr lang="de-DE" sz="2800" b="1" dirty="0"/>
          </a:p>
        </p:txBody>
      </p:sp>
    </p:spTree>
    <p:extLst>
      <p:ext uri="{BB962C8B-B14F-4D97-AF65-F5344CB8AC3E}">
        <p14:creationId xmlns:p14="http://schemas.microsoft.com/office/powerpoint/2010/main" val="62405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5" grpId="0"/>
      <p:bldP spid="47" grpId="0" animBg="1"/>
      <p:bldP spid="48" grpId="0"/>
      <p:bldP spid="49" grpId="0" animBg="1"/>
      <p:bldP spid="51" grpId="0" animBg="1"/>
      <p:bldP spid="52" grpId="0" animBg="1"/>
      <p:bldP spid="54" grpId="0" animBg="1"/>
      <p:bldP spid="55" grpId="0"/>
      <p:bldP spid="59" grpId="0"/>
      <p:bldP spid="61" grpId="0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8" y="3168627"/>
            <a:ext cx="6715681" cy="3357841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78154" y="1118092"/>
            <a:ext cx="3645593" cy="142318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hteck 18"/>
          <p:cNvSpPr/>
          <p:nvPr/>
        </p:nvSpPr>
        <p:spPr>
          <a:xfrm>
            <a:off x="3428023" y="1118092"/>
            <a:ext cx="698500" cy="142318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hteck 23"/>
          <p:cNvSpPr/>
          <p:nvPr/>
        </p:nvSpPr>
        <p:spPr>
          <a:xfrm>
            <a:off x="7045365" y="1118092"/>
            <a:ext cx="5043854" cy="14231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Gerade Verbindung mit Pfeil 24"/>
          <p:cNvCxnSpPr/>
          <p:nvPr/>
        </p:nvCxnSpPr>
        <p:spPr>
          <a:xfrm flipV="1">
            <a:off x="4173697" y="1814549"/>
            <a:ext cx="3455379" cy="12786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4496195" y="1118092"/>
            <a:ext cx="2365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Physical</a:t>
            </a:r>
            <a:r>
              <a:rPr lang="de-DE" dirty="0" smtClean="0"/>
              <a:t> </a:t>
            </a:r>
            <a:r>
              <a:rPr lang="de-DE" dirty="0" err="1" smtClean="0"/>
              <a:t>sputtering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</a:t>
            </a:r>
            <a:endParaRPr lang="en-US" dirty="0"/>
          </a:p>
        </p:txBody>
      </p:sp>
      <p:sp>
        <p:nvSpPr>
          <p:cNvPr id="33" name="Ellipse 32"/>
          <p:cNvSpPr/>
          <p:nvPr/>
        </p:nvSpPr>
        <p:spPr>
          <a:xfrm>
            <a:off x="3939816" y="1622803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hteck 10"/>
          <p:cNvSpPr/>
          <p:nvPr/>
        </p:nvSpPr>
        <p:spPr>
          <a:xfrm>
            <a:off x="4866456" y="1982381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 smtClean="0"/>
              <a:t>Only</a:t>
            </a:r>
            <a:r>
              <a:rPr lang="de-DE" dirty="0" smtClean="0"/>
              <a:t> B I </a:t>
            </a:r>
            <a:r>
              <a:rPr lang="en-US" dirty="0" smtClean="0"/>
              <a:t>2</a:t>
            </a:r>
            <a:r>
              <a:rPr lang="en-US" i="1" dirty="0" smtClean="0"/>
              <a:t>s</a:t>
            </a:r>
            <a:r>
              <a:rPr lang="en-US" baseline="30000" dirty="0" smtClean="0"/>
              <a:t>2</a:t>
            </a:r>
            <a:r>
              <a:rPr lang="en-US" dirty="0" smtClean="0"/>
              <a:t>2</a:t>
            </a:r>
            <a:r>
              <a:rPr lang="en-US" i="1" dirty="0" smtClean="0"/>
              <a:t>p</a:t>
            </a:r>
            <a:r>
              <a:rPr lang="en-US" dirty="0"/>
              <a:t> </a:t>
            </a:r>
          </a:p>
        </p:txBody>
      </p:sp>
      <p:sp>
        <p:nvSpPr>
          <p:cNvPr id="34" name="Ellipse 33"/>
          <p:cNvSpPr/>
          <p:nvPr/>
        </p:nvSpPr>
        <p:spPr>
          <a:xfrm>
            <a:off x="5379180" y="1641963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Ellipse 34"/>
          <p:cNvSpPr/>
          <p:nvPr/>
        </p:nvSpPr>
        <p:spPr>
          <a:xfrm>
            <a:off x="7627740" y="1629177"/>
            <a:ext cx="370743" cy="3707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8877509" y="1299637"/>
                <a:ext cx="222251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≈2.8∙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11</m:t>
                    </m:r>
                  </m:oMath>
                </a14:m>
                <a:r>
                  <a:rPr lang="en-US" dirty="0" smtClean="0"/>
                  <a:t> eV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7509" y="1299637"/>
                <a:ext cx="2222512" cy="646331"/>
              </a:xfrm>
              <a:prstGeom prst="rect">
                <a:avLst/>
              </a:prstGeom>
              <a:blipFill>
                <a:blip r:embed="rId4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hteck 35"/>
              <p:cNvSpPr/>
              <p:nvPr/>
            </p:nvSpPr>
            <p:spPr>
              <a:xfrm>
                <a:off x="7116768" y="2012688"/>
                <a:ext cx="497245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dirty="0" smtClean="0">
                    <a:sym typeface="Wingdings" panose="05000000000000000000" pitchFamily="2" charset="2"/>
                  </a:rPr>
                  <a:t></a:t>
                </a:r>
                <a:r>
                  <a:rPr lang="de-DE" dirty="0" smtClean="0"/>
                  <a:t> Population in </a:t>
                </a:r>
                <a:r>
                  <a:rPr lang="de-DE" dirty="0" err="1" smtClean="0"/>
                  <a:t>other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states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 line emission</a:t>
                </a:r>
                <a:endParaRPr lang="en-US" dirty="0"/>
              </a:p>
            </p:txBody>
          </p:sp>
        </mc:Choice>
        <mc:Fallback xmlns="">
          <p:sp>
            <p:nvSpPr>
              <p:cNvPr id="36" name="Rechteck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6768" y="2012688"/>
                <a:ext cx="4972451" cy="369332"/>
              </a:xfrm>
              <a:prstGeom prst="rect">
                <a:avLst/>
              </a:prstGeom>
              <a:blipFill>
                <a:blip r:embed="rId5"/>
                <a:stretch>
                  <a:fillRect l="-980" t="-9836" r="-36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feld 46"/>
          <p:cNvSpPr txBox="1"/>
          <p:nvPr/>
        </p:nvSpPr>
        <p:spPr>
          <a:xfrm>
            <a:off x="2577611" y="2868397"/>
            <a:ext cx="2399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Grotrian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B 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/>
              <p:cNvSpPr txBox="1"/>
              <p:nvPr/>
            </p:nvSpPr>
            <p:spPr>
              <a:xfrm>
                <a:off x="7045365" y="3880131"/>
                <a:ext cx="4919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Level &lt;&lt; 11 eV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sufficiently</a:t>
                </a:r>
                <a:r>
                  <a:rPr lang="de-DE" dirty="0" smtClean="0"/>
                  <a:t> large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endParaRPr lang="de-DE" dirty="0" smtClean="0"/>
              </a:p>
              <a:p>
                <a:endParaRPr lang="de-DE" dirty="0" smtClean="0"/>
              </a:p>
            </p:txBody>
          </p:sp>
        </mc:Choice>
        <mc:Fallback xmlns="">
          <p:sp>
            <p:nvSpPr>
              <p:cNvPr id="49" name="Textfeld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5365" y="3880131"/>
                <a:ext cx="4919318" cy="646331"/>
              </a:xfrm>
              <a:prstGeom prst="rect">
                <a:avLst/>
              </a:prstGeom>
              <a:blipFill>
                <a:blip r:embed="rId6"/>
                <a:stretch>
                  <a:fillRect l="-1115"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feld 27"/>
          <p:cNvSpPr txBox="1"/>
          <p:nvPr/>
        </p:nvSpPr>
        <p:spPr>
          <a:xfrm>
            <a:off x="1193522" y="416324"/>
            <a:ext cx="592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 I spectroscopy: line selection</a:t>
            </a:r>
            <a:endParaRPr lang="de-DE" sz="2800" b="1" dirty="0"/>
          </a:p>
        </p:txBody>
      </p:sp>
      <p:sp>
        <p:nvSpPr>
          <p:cNvPr id="37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10191750" y="6356350"/>
            <a:ext cx="1162050" cy="365125"/>
          </a:xfrm>
        </p:spPr>
        <p:txBody>
          <a:bodyPr/>
          <a:lstStyle/>
          <a:p>
            <a:r>
              <a:rPr lang="de-DE" dirty="0" smtClean="0"/>
              <a:t>3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116768" y="4516272"/>
            <a:ext cx="484791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/>
          </a:p>
          <a:p>
            <a:r>
              <a:rPr lang="de-DE" dirty="0"/>
              <a:t>Resonant </a:t>
            </a:r>
            <a:r>
              <a:rPr lang="de-DE" dirty="0" err="1"/>
              <a:t>line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longest</a:t>
            </a:r>
            <a:r>
              <a:rPr lang="de-DE" dirty="0"/>
              <a:t> </a:t>
            </a:r>
            <a:r>
              <a:rPr lang="de-DE" dirty="0" err="1"/>
              <a:t>wavelength</a:t>
            </a:r>
            <a:r>
              <a:rPr lang="de-DE" dirty="0"/>
              <a:t>:</a:t>
            </a:r>
          </a:p>
          <a:p>
            <a:pPr algn="ctr"/>
            <a:endParaRPr lang="de-DE" dirty="0">
              <a:solidFill>
                <a:srgbClr val="00B050"/>
              </a:solidFill>
            </a:endParaRPr>
          </a:p>
          <a:p>
            <a:pPr algn="ctr"/>
            <a:r>
              <a:rPr lang="de-DE" dirty="0">
                <a:solidFill>
                  <a:srgbClr val="00B050"/>
                </a:solidFill>
              </a:rPr>
              <a:t>UV 250 </a:t>
            </a:r>
            <a:r>
              <a:rPr lang="de-DE" dirty="0" err="1">
                <a:solidFill>
                  <a:srgbClr val="00B050"/>
                </a:solidFill>
              </a:rPr>
              <a:t>nm</a:t>
            </a:r>
            <a:r>
              <a:rPr lang="de-DE" dirty="0">
                <a:solidFill>
                  <a:srgbClr val="00B050"/>
                </a:solidFill>
              </a:rPr>
              <a:t>!</a:t>
            </a:r>
          </a:p>
          <a:p>
            <a:pPr algn="ctr"/>
            <a:endParaRPr lang="de-D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6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6" grpId="0"/>
      <p:bldP spid="47" grpId="0"/>
      <p:bldP spid="49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1" b="11108"/>
          <a:stretch/>
        </p:blipFill>
        <p:spPr>
          <a:xfrm>
            <a:off x="820282" y="939544"/>
            <a:ext cx="6546024" cy="340842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193522" y="416324"/>
            <a:ext cx="592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Plasma parameters and optical setup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/>
              <a:t>4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" t="3366" r="5241" b="29832"/>
          <a:stretch/>
        </p:blipFill>
        <p:spPr>
          <a:xfrm>
            <a:off x="7928007" y="898167"/>
            <a:ext cx="3343564" cy="34767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037179" y="481481"/>
            <a:ext cx="1262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Diagnostics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938905" y="4488036"/>
                <a:ext cx="3628382" cy="1997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>
                    <a:ea typeface="Cambria Math" panose="02040503050406030204" pitchFamily="18" charset="0"/>
                  </a:rPr>
                  <a:t>Deuteron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flux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:r>
                  <a:rPr lang="de-DE" dirty="0" err="1">
                    <a:ea typeface="Cambria Math" panose="02040503050406030204" pitchFamily="18" charset="0"/>
                  </a:rPr>
                  <a:t>density</a:t>
                </a:r>
                <a:endParaRPr lang="de-DE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4∙10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endParaRPr lang="de-DE" dirty="0" smtClean="0">
                  <a:ea typeface="Cambria Math" panose="02040503050406030204" pitchFamily="18" charset="0"/>
                </a:endParaRPr>
              </a:p>
              <a:p>
                <a:r>
                  <a:rPr lang="de-DE" dirty="0" smtClean="0">
                    <a:ea typeface="Cambria Math" panose="02040503050406030204" pitchFamily="18" charset="0"/>
                  </a:rPr>
                  <a:t>Deuteron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impact</a:t>
                </a:r>
                <a:r>
                  <a:rPr lang="de-DE" dirty="0" smtClean="0">
                    <a:ea typeface="Cambria Math" panose="02040503050406030204" pitchFamily="18" charset="0"/>
                  </a:rPr>
                  <a:t> </a:t>
                </a:r>
                <a:r>
                  <a:rPr lang="de-DE" dirty="0" err="1" smtClean="0">
                    <a:ea typeface="Cambria Math" panose="02040503050406030204" pitchFamily="18" charset="0"/>
                  </a:rPr>
                  <a:t>energy</a:t>
                </a:r>
                <a:endParaRPr lang="de-DE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kin</m:t>
                          </m:r>
                          <m: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de-DE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D</m:t>
                              </m:r>
                            </m:e>
                            <m:sup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de-DE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…100 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eV</m:t>
                      </m:r>
                    </m:oMath>
                  </m:oMathPara>
                </a14:m>
                <a:endParaRPr lang="en-US" dirty="0" smtClean="0"/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sz="1400" dirty="0" smtClean="0"/>
                  <a:t> depends on the floating potential</a:t>
                </a:r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905" y="4488036"/>
                <a:ext cx="3628382" cy="1997726"/>
              </a:xfrm>
              <a:prstGeom prst="rect">
                <a:avLst/>
              </a:prstGeom>
              <a:blipFill>
                <a:blip r:embed="rId6"/>
                <a:stretch>
                  <a:fillRect l="-1345" t="-152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489801" y="4644562"/>
                <a:ext cx="2993366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b="0" dirty="0" smtClean="0"/>
                  <a:t>Pure </a:t>
                </a:r>
                <a:r>
                  <a:rPr lang="de-DE" b="0" dirty="0" err="1" smtClean="0"/>
                  <a:t>deuterium</a:t>
                </a:r>
                <a:r>
                  <a:rPr lang="de-DE" b="0" dirty="0" smtClean="0"/>
                  <a:t> </a:t>
                </a:r>
                <a:r>
                  <a:rPr lang="de-DE" b="0" dirty="0" err="1" smtClean="0"/>
                  <a:t>plasma</a:t>
                </a:r>
                <a:r>
                  <a:rPr lang="de-DE" b="0" dirty="0" smtClean="0"/>
                  <a:t>:</a:t>
                </a:r>
              </a:p>
              <a:p>
                <a:endParaRPr lang="de-DE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≈11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eV</m:t>
                    </m:r>
                  </m:oMath>
                </a14:m>
                <a:r>
                  <a:rPr lang="de-DE" b="0" dirty="0" smtClean="0">
                    <a:ea typeface="Cambria Math" panose="02040503050406030204" pitchFamily="18" charset="0"/>
                  </a:rPr>
                  <a:t> </a:t>
                </a:r>
              </a:p>
              <a:p>
                <a:endParaRPr lang="de-DE" b="0" dirty="0" smtClean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e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2.8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p>
                    </m:sSup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801" y="4644562"/>
                <a:ext cx="2993366" cy="1477328"/>
              </a:xfrm>
              <a:prstGeom prst="rect">
                <a:avLst/>
              </a:prstGeom>
              <a:blipFill>
                <a:blip r:embed="rId7"/>
                <a:stretch>
                  <a:fillRect l="-1629" t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5017" y="4589766"/>
            <a:ext cx="1632364" cy="1758741"/>
          </a:xfrm>
          <a:prstGeom prst="rect">
            <a:avLst/>
          </a:prstGeom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9866028"/>
              </p:ext>
            </p:extLst>
          </p:nvPr>
        </p:nvGraphicFramePr>
        <p:xfrm>
          <a:off x="6726831" y="4690228"/>
          <a:ext cx="3303630" cy="148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Acrobat Document" r:id="rId9" imgW="9629536" imgH="4314723" progId="AcroExch.Document.2020">
                  <p:embed/>
                </p:oleObj>
              </mc:Choice>
              <mc:Fallback>
                <p:oleObj name="Acrobat Document" r:id="rId9" imgW="9629536" imgH="4314723" progId="AcroExch.Document.20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26831" y="4690228"/>
                        <a:ext cx="3303630" cy="1480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/>
        </p:nvSpPr>
        <p:spPr>
          <a:xfrm>
            <a:off x="6620302" y="4598392"/>
            <a:ext cx="3476446" cy="1690777"/>
          </a:xfrm>
          <a:prstGeom prst="rect">
            <a:avLst/>
          </a:prstGeom>
          <a:noFill/>
          <a:ln w="57150">
            <a:solidFill>
              <a:srgbClr val="FFB6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hteck 11"/>
          <p:cNvSpPr/>
          <p:nvPr/>
        </p:nvSpPr>
        <p:spPr>
          <a:xfrm>
            <a:off x="10437833" y="4598757"/>
            <a:ext cx="1526533" cy="1690777"/>
          </a:xfrm>
          <a:prstGeom prst="rect">
            <a:avLst/>
          </a:prstGeom>
          <a:noFill/>
          <a:ln w="57150">
            <a:solidFill>
              <a:srgbClr val="B6FF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/>
        </p:nvSpPr>
        <p:spPr>
          <a:xfrm>
            <a:off x="10245235" y="4462052"/>
            <a:ext cx="1892060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B6FFF6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Czerny-Turner: UV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7748707" y="4456692"/>
            <a:ext cx="1285882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FFB6B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Littrow</a:t>
            </a:r>
            <a:r>
              <a:rPr lang="de-DE" dirty="0" smtClean="0"/>
              <a:t>: VIS</a:t>
            </a:r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6" t="31111" r="39667" b="26837"/>
          <a:stretch/>
        </p:blipFill>
        <p:spPr>
          <a:xfrm rot="5400000">
            <a:off x="4732716" y="3916503"/>
            <a:ext cx="345438" cy="43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 animBg="1"/>
      <p:bldP spid="12" grpId="0" animBg="1"/>
      <p:bldP spid="11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" y="1020210"/>
            <a:ext cx="3952453" cy="4258449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2030816" y="5402299"/>
            <a:ext cx="1414131" cy="97819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/>
          <p:cNvSpPr txBox="1"/>
          <p:nvPr/>
        </p:nvSpPr>
        <p:spPr>
          <a:xfrm>
            <a:off x="2182330" y="5706729"/>
            <a:ext cx="1355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UV-</a:t>
            </a:r>
            <a:r>
              <a:rPr lang="de-DE" dirty="0" err="1" smtClean="0"/>
              <a:t>Optics</a:t>
            </a:r>
            <a:endParaRPr lang="de-DE" dirty="0" smtClean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3689498" y="5891396"/>
            <a:ext cx="63795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4306186" y="5568230"/>
            <a:ext cx="2030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PSI-2/ </a:t>
            </a:r>
            <a:r>
              <a:rPr lang="de-DE" dirty="0" err="1" smtClean="0"/>
              <a:t>Hollow</a:t>
            </a:r>
            <a:r>
              <a:rPr lang="de-DE" dirty="0" smtClean="0"/>
              <a:t> </a:t>
            </a:r>
            <a:r>
              <a:rPr lang="de-DE" dirty="0" err="1" smtClean="0"/>
              <a:t>cathode</a:t>
            </a:r>
            <a:r>
              <a:rPr lang="de-DE" dirty="0" smtClean="0"/>
              <a:t> </a:t>
            </a:r>
            <a:r>
              <a:rPr lang="de-DE" dirty="0" err="1" smtClean="0"/>
              <a:t>lamp</a:t>
            </a:r>
            <a:r>
              <a:rPr lang="de-DE" dirty="0" smtClean="0"/>
              <a:t>(HCL)</a:t>
            </a:r>
            <a:endParaRPr lang="en-US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0" r="26496"/>
          <a:stretch/>
        </p:blipFill>
        <p:spPr>
          <a:xfrm rot="5400000">
            <a:off x="6656532" y="4964795"/>
            <a:ext cx="1362503" cy="2001557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3325333" y="2546801"/>
            <a:ext cx="728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*</a:t>
            </a:r>
            <a:endParaRPr lang="en-US" dirty="0"/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466" y="1155366"/>
            <a:ext cx="4819400" cy="361455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4516" y="1506259"/>
            <a:ext cx="3652029" cy="1316767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8590690" y="2573051"/>
            <a:ext cx="3468448" cy="14446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620" y="1868774"/>
            <a:ext cx="1157288" cy="1138918"/>
          </a:xfrm>
          <a:prstGeom prst="rect">
            <a:avLst/>
          </a:prstGeom>
        </p:spPr>
      </p:pic>
      <p:sp>
        <p:nvSpPr>
          <p:cNvPr id="21" name="Rechteck 20"/>
          <p:cNvSpPr/>
          <p:nvPr/>
        </p:nvSpPr>
        <p:spPr>
          <a:xfrm>
            <a:off x="8590690" y="2328761"/>
            <a:ext cx="3468448" cy="144467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hteck 1"/>
          <p:cNvSpPr/>
          <p:nvPr/>
        </p:nvSpPr>
        <p:spPr>
          <a:xfrm>
            <a:off x="2946400" y="2422769"/>
            <a:ext cx="743098" cy="10320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2698623" y="1869179"/>
            <a:ext cx="149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UV </a:t>
            </a:r>
          </a:p>
          <a:p>
            <a:r>
              <a:rPr lang="de-DE" sz="1600" dirty="0" err="1" smtClean="0"/>
              <a:t>holographic</a:t>
            </a:r>
            <a:r>
              <a:rPr lang="de-DE" sz="1600" dirty="0" smtClean="0"/>
              <a:t> </a:t>
            </a:r>
            <a:r>
              <a:rPr lang="de-DE" sz="1600" dirty="0" err="1" smtClean="0"/>
              <a:t>grating</a:t>
            </a:r>
            <a:endParaRPr lang="en-US" sz="16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09" y="3867786"/>
            <a:ext cx="3754841" cy="23467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9098429" y="3215029"/>
                <a:ext cx="27959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dirty="0" smtClean="0"/>
                  <a:t>Ratio must </a:t>
                </a:r>
                <a:r>
                  <a:rPr lang="de-DE" dirty="0" err="1" smtClean="0"/>
                  <a:t>be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de-DE" dirty="0" smtClean="0"/>
                  <a:t> </a:t>
                </a:r>
                <a:r>
                  <a:rPr lang="de-DE" dirty="0" smtClean="0">
                    <a:solidFill>
                      <a:srgbClr val="FF9900"/>
                    </a:solidFill>
                  </a:rPr>
                  <a:t>4</a:t>
                </a:r>
                <a:r>
                  <a:rPr lang="de-DE" dirty="0" smtClean="0"/>
                  <a:t>:</a:t>
                </a:r>
                <a:r>
                  <a:rPr lang="de-DE" dirty="0" smtClean="0">
                    <a:solidFill>
                      <a:srgbClr val="0070C0"/>
                    </a:solidFill>
                  </a:rPr>
                  <a:t>2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8429" y="3215029"/>
                <a:ext cx="2795927" cy="369332"/>
              </a:xfrm>
              <a:prstGeom prst="rect">
                <a:avLst/>
              </a:prstGeom>
              <a:blipFill>
                <a:blip r:embed="rId9"/>
                <a:stretch>
                  <a:fillRect l="-19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feld 18"/>
          <p:cNvSpPr txBox="1"/>
          <p:nvPr/>
        </p:nvSpPr>
        <p:spPr>
          <a:xfrm>
            <a:off x="1193522" y="416324"/>
            <a:ext cx="6921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Calibration of the imaging spectrometer</a:t>
            </a:r>
            <a:endParaRPr lang="de-DE" sz="2800" b="1" dirty="0"/>
          </a:p>
        </p:txBody>
      </p:sp>
      <p:sp>
        <p:nvSpPr>
          <p:cNvPr id="22" name="Foliennummernplatzhalter 11"/>
          <p:cNvSpPr>
            <a:spLocks noGrp="1"/>
          </p:cNvSpPr>
          <p:nvPr>
            <p:ph type="sldNum" sz="quarter" idx="12"/>
          </p:nvPr>
        </p:nvSpPr>
        <p:spPr>
          <a:xfrm>
            <a:off x="10191750" y="6356350"/>
            <a:ext cx="1162050" cy="365125"/>
          </a:xfrm>
        </p:spPr>
        <p:txBody>
          <a:bodyPr/>
          <a:lstStyle/>
          <a:p>
            <a:r>
              <a:rPr lang="de-DE" dirty="0" smtClean="0"/>
              <a:t>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4666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1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3030" y="4079992"/>
            <a:ext cx="6952257" cy="1986101"/>
          </a:xfrm>
          <a:prstGeom prst="rect">
            <a:avLst/>
          </a:prstGeom>
        </p:spPr>
      </p:pic>
      <p:pic>
        <p:nvPicPr>
          <p:cNvPr id="43" name="Grafik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82" y="4449324"/>
            <a:ext cx="4272407" cy="2360629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193521" y="416324"/>
            <a:ext cx="10860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 smtClean="0"/>
              <a:t>Spectroscopic</a:t>
            </a:r>
            <a:r>
              <a:rPr lang="de-DE" sz="2800" b="1" dirty="0" smtClean="0"/>
              <a:t> time-</a:t>
            </a:r>
            <a:r>
              <a:rPr lang="de-DE" sz="2800" b="1" dirty="0" err="1" smtClean="0"/>
              <a:t>of</a:t>
            </a:r>
            <a:r>
              <a:rPr lang="de-DE" sz="2800" b="1" dirty="0" smtClean="0"/>
              <a:t>-</a:t>
            </a:r>
            <a:r>
              <a:rPr lang="de-DE" sz="2800" b="1" dirty="0" err="1" smtClean="0"/>
              <a:t>flight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measurements</a:t>
            </a:r>
            <a:r>
              <a:rPr lang="de-DE" sz="2800" b="1" dirty="0" smtClean="0"/>
              <a:t>: B I 250 </a:t>
            </a:r>
            <a:r>
              <a:rPr lang="de-DE" sz="2800" b="1" dirty="0" err="1" smtClean="0"/>
              <a:t>nm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 smtClean="0"/>
              <a:t>6</a:t>
            </a:r>
            <a:endParaRPr lang="de-DE" dirty="0"/>
          </a:p>
        </p:txBody>
      </p:sp>
      <p:sp>
        <p:nvSpPr>
          <p:cNvPr id="21" name="Textfeld 20"/>
          <p:cNvSpPr txBox="1"/>
          <p:nvPr/>
        </p:nvSpPr>
        <p:spPr>
          <a:xfrm>
            <a:off x="5820652" y="2538059"/>
            <a:ext cx="1843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>
                <a:solidFill>
                  <a:schemeClr val="bg1"/>
                </a:solidFill>
              </a:rPr>
              <a:t>Plasma 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>
          <a:xfrm>
            <a:off x="8642278" y="2295364"/>
            <a:ext cx="89122" cy="9192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feld 23"/>
          <p:cNvSpPr txBox="1"/>
          <p:nvPr/>
        </p:nvSpPr>
        <p:spPr>
          <a:xfrm>
            <a:off x="8771800" y="2950671"/>
            <a:ext cx="180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B I 250 </a:t>
            </a:r>
            <a:r>
              <a:rPr lang="de-DE" dirty="0" err="1" smtClean="0">
                <a:solidFill>
                  <a:schemeClr val="bg1"/>
                </a:solidFill>
              </a:rPr>
              <a:t>nm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err="1" smtClean="0">
                <a:solidFill>
                  <a:schemeClr val="bg1"/>
                </a:solidFill>
              </a:rPr>
              <a:t>lines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5" name="Gerader Verbinder 24"/>
          <p:cNvCxnSpPr/>
          <p:nvPr/>
        </p:nvCxnSpPr>
        <p:spPr>
          <a:xfrm>
            <a:off x="5514765" y="3367989"/>
            <a:ext cx="6263768" cy="1613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7228713" y="3435280"/>
            <a:ext cx="3455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/>
                </a:solidFill>
              </a:rPr>
              <a:t>Edge @ </a:t>
            </a:r>
            <a:r>
              <a:rPr lang="de-DE" dirty="0" err="1" smtClean="0">
                <a:solidFill>
                  <a:schemeClr val="bg1"/>
                </a:solidFill>
              </a:rPr>
              <a:t>pos</a:t>
            </a:r>
            <a:r>
              <a:rPr lang="de-DE" dirty="0" smtClean="0">
                <a:solidFill>
                  <a:schemeClr val="bg1"/>
                </a:solidFill>
              </a:rPr>
              <a:t> 2123 mm </a:t>
            </a:r>
            <a:r>
              <a:rPr lang="de-DE" dirty="0" err="1" smtClean="0">
                <a:solidFill>
                  <a:schemeClr val="bg1"/>
                </a:solidFill>
              </a:rPr>
              <a:t>and</a:t>
            </a:r>
            <a:r>
              <a:rPr lang="de-DE" dirty="0" smtClean="0">
                <a:solidFill>
                  <a:schemeClr val="bg1"/>
                </a:solidFill>
              </a:rPr>
              <a:t> 450 </a:t>
            </a:r>
            <a:r>
              <a:rPr lang="de-DE" dirty="0" err="1" smtClean="0">
                <a:solidFill>
                  <a:schemeClr val="bg1"/>
                </a:solidFill>
              </a:rPr>
              <a:t>nm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724109" y="4079992"/>
            <a:ext cx="300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Backlight</a:t>
            </a:r>
            <a:r>
              <a:rPr lang="de-DE" dirty="0" smtClean="0"/>
              <a:t> </a:t>
            </a:r>
            <a:r>
              <a:rPr lang="de-DE" dirty="0" err="1" smtClean="0"/>
              <a:t>illumination</a:t>
            </a:r>
            <a:endParaRPr lang="en-US" dirty="0"/>
          </a:p>
        </p:txBody>
      </p:sp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9" b="27985"/>
          <a:stretch/>
        </p:blipFill>
        <p:spPr>
          <a:xfrm>
            <a:off x="570330" y="1020037"/>
            <a:ext cx="4272407" cy="3036043"/>
          </a:xfrm>
          <a:prstGeom prst="rect">
            <a:avLst/>
          </a:prstGeom>
        </p:spPr>
      </p:pic>
      <p:pic>
        <p:nvPicPr>
          <p:cNvPr id="42" name="Grafik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" r="3746"/>
          <a:stretch/>
        </p:blipFill>
        <p:spPr>
          <a:xfrm>
            <a:off x="5148904" y="1906505"/>
            <a:ext cx="6816383" cy="2126372"/>
          </a:xfrm>
          <a:prstGeom prst="rect">
            <a:avLst/>
          </a:prstGeom>
        </p:spPr>
      </p:pic>
      <p:cxnSp>
        <p:nvCxnSpPr>
          <p:cNvPr id="45" name="Gerade Verbindung mit Pfeil 44"/>
          <p:cNvCxnSpPr/>
          <p:nvPr/>
        </p:nvCxnSpPr>
        <p:spPr>
          <a:xfrm flipV="1">
            <a:off x="5148904" y="2009775"/>
            <a:ext cx="0" cy="1562100"/>
          </a:xfrm>
          <a:prstGeom prst="straightConnector1">
            <a:avLst/>
          </a:prstGeom>
          <a:ln w="38100">
            <a:solidFill>
              <a:srgbClr val="9A00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/>
          <p:nvPr/>
        </p:nvCxnSpPr>
        <p:spPr>
          <a:xfrm>
            <a:off x="5620285" y="6008955"/>
            <a:ext cx="6133107" cy="0"/>
          </a:xfrm>
          <a:prstGeom prst="straightConnector1">
            <a:avLst/>
          </a:prstGeom>
          <a:ln w="38100">
            <a:solidFill>
              <a:srgbClr val="9A00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feld 57"/>
          <p:cNvSpPr txBox="1"/>
          <p:nvPr/>
        </p:nvSpPr>
        <p:spPr>
          <a:xfrm>
            <a:off x="5913773" y="1519969"/>
            <a:ext cx="6278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Spectrum</a:t>
            </a:r>
            <a:r>
              <a:rPr lang="de-DE" dirty="0" smtClean="0"/>
              <a:t> </a:t>
            </a:r>
            <a:r>
              <a:rPr lang="de-DE" dirty="0" err="1" smtClean="0"/>
              <a:t>detect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imaging</a:t>
            </a:r>
            <a:r>
              <a:rPr lang="de-DE" dirty="0" smtClean="0"/>
              <a:t> </a:t>
            </a:r>
            <a:r>
              <a:rPr lang="de-DE" dirty="0" err="1" smtClean="0"/>
              <a:t>spectromter</a:t>
            </a:r>
            <a:r>
              <a:rPr lang="de-DE" dirty="0" smtClean="0"/>
              <a:t> @ 80 V Bias </a:t>
            </a:r>
            <a:endParaRPr lang="en-US" dirty="0"/>
          </a:p>
        </p:txBody>
      </p:sp>
      <p:sp>
        <p:nvSpPr>
          <p:cNvPr id="59" name="Rechteck 58"/>
          <p:cNvSpPr/>
          <p:nvPr/>
        </p:nvSpPr>
        <p:spPr>
          <a:xfrm rot="-120000">
            <a:off x="2722477" y="2372243"/>
            <a:ext cx="972351" cy="97186"/>
          </a:xfrm>
          <a:prstGeom prst="rect">
            <a:avLst/>
          </a:prstGeom>
          <a:noFill/>
          <a:ln>
            <a:solidFill>
              <a:srgbClr val="9A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" grpId="0"/>
      <p:bldP spid="23" grpId="0" animBg="1"/>
      <p:bldP spid="24" grpId="0"/>
      <p:bldP spid="26" grpId="0"/>
      <p:bldP spid="28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4756" y="4232326"/>
            <a:ext cx="1625269" cy="2167025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1193522" y="416324"/>
            <a:ext cx="714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Erosion monitoring using B I 250 nm</a:t>
            </a:r>
            <a:endParaRPr lang="de-DE" sz="2800" b="1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4"/>
          </p:nvPr>
        </p:nvSpPr>
        <p:spPr>
          <a:xfrm>
            <a:off x="10769600" y="6356350"/>
            <a:ext cx="584200" cy="365125"/>
          </a:xfrm>
        </p:spPr>
        <p:txBody>
          <a:bodyPr/>
          <a:lstStyle/>
          <a:p>
            <a:r>
              <a:rPr lang="de-DE" dirty="0"/>
              <a:t>7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383" y="1153966"/>
            <a:ext cx="6021709" cy="3010855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99" y="1539375"/>
            <a:ext cx="4349988" cy="2174993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41" y="4164821"/>
            <a:ext cx="4341446" cy="217072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781717" y="3872519"/>
            <a:ext cx="2194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Partial </a:t>
            </a:r>
            <a:r>
              <a:rPr lang="de-DE" dirty="0" err="1" smtClean="0"/>
              <a:t>erosion</a:t>
            </a:r>
            <a:r>
              <a:rPr lang="de-DE" dirty="0" smtClean="0"/>
              <a:t>: 70 s</a:t>
            </a:r>
            <a:endParaRPr lang="en-US" dirty="0"/>
          </a:p>
        </p:txBody>
      </p:sp>
      <p:sp>
        <p:nvSpPr>
          <p:cNvPr id="31" name="Textfeld 30"/>
          <p:cNvSpPr txBox="1"/>
          <p:nvPr/>
        </p:nvSpPr>
        <p:spPr>
          <a:xfrm>
            <a:off x="1544537" y="1205331"/>
            <a:ext cx="2693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Complete</a:t>
            </a:r>
            <a:r>
              <a:rPr lang="de-DE" dirty="0" smtClean="0"/>
              <a:t> </a:t>
            </a:r>
            <a:r>
              <a:rPr lang="de-DE" dirty="0" err="1" smtClean="0"/>
              <a:t>erosion</a:t>
            </a:r>
            <a:r>
              <a:rPr lang="de-DE" dirty="0"/>
              <a:t> </a:t>
            </a:r>
            <a:r>
              <a:rPr lang="de-DE" dirty="0" smtClean="0"/>
              <a:t>~ 20 min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4876800" y="4206147"/>
            <a:ext cx="55245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Observations</a:t>
            </a:r>
            <a:endParaRPr lang="de-DE" dirty="0" smtClean="0"/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Line </a:t>
            </a:r>
            <a:r>
              <a:rPr lang="de-DE" dirty="0" err="1" smtClean="0"/>
              <a:t>intensity</a:t>
            </a:r>
            <a:r>
              <a:rPr lang="de-DE" dirty="0" smtClean="0"/>
              <a:t> </a:t>
            </a:r>
            <a:r>
              <a:rPr lang="de-DE" dirty="0" err="1" smtClean="0"/>
              <a:t>grows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bias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Experiments </a:t>
            </a:r>
            <a:r>
              <a:rPr lang="de-DE" dirty="0" err="1" smtClean="0"/>
              <a:t>reproduce</a:t>
            </a:r>
            <a:r>
              <a:rPr lang="de-DE" dirty="0" smtClean="0"/>
              <a:t> </a:t>
            </a:r>
            <a:r>
              <a:rPr lang="de-DE" dirty="0" err="1" smtClean="0"/>
              <a:t>nicely</a:t>
            </a:r>
            <a:r>
              <a:rPr lang="de-DE" dirty="0" smtClean="0"/>
              <a:t> (</a:t>
            </a:r>
            <a:r>
              <a:rPr lang="de-DE" dirty="0" err="1" smtClean="0"/>
              <a:t>green</a:t>
            </a:r>
            <a:r>
              <a:rPr lang="de-DE" dirty="0" smtClean="0"/>
              <a:t>, </a:t>
            </a:r>
            <a:r>
              <a:rPr lang="de-DE" dirty="0" err="1" smtClean="0"/>
              <a:t>purple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Sharp </a:t>
            </a:r>
            <a:r>
              <a:rPr lang="de-DE" dirty="0" err="1" smtClean="0"/>
              <a:t>decay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line</a:t>
            </a:r>
            <a:r>
              <a:rPr lang="de-DE" dirty="0" smtClean="0"/>
              <a:t> </a:t>
            </a:r>
            <a:r>
              <a:rPr lang="de-DE" dirty="0" err="1" smtClean="0"/>
              <a:t>intensity</a:t>
            </a:r>
            <a:r>
              <a:rPr lang="de-DE" dirty="0" smtClean="0"/>
              <a:t> after ~150 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rgbClr val="A50021"/>
                </a:solidFill>
              </a:rPr>
              <a:t>Weak</a:t>
            </a:r>
            <a:r>
              <a:rPr lang="de-DE" dirty="0" smtClean="0">
                <a:solidFill>
                  <a:srgbClr val="A50021"/>
                </a:solidFill>
              </a:rPr>
              <a:t> B I </a:t>
            </a:r>
            <a:r>
              <a:rPr lang="de-DE" dirty="0" err="1" smtClean="0">
                <a:solidFill>
                  <a:srgbClr val="A50021"/>
                </a:solidFill>
              </a:rPr>
              <a:t>signal</a:t>
            </a:r>
            <a:r>
              <a:rPr lang="de-DE" dirty="0" smtClean="0">
                <a:solidFill>
                  <a:srgbClr val="A50021"/>
                </a:solidFill>
              </a:rPr>
              <a:t> </a:t>
            </a:r>
            <a:r>
              <a:rPr lang="de-DE" dirty="0" err="1" smtClean="0">
                <a:solidFill>
                  <a:srgbClr val="A50021"/>
                </a:solidFill>
              </a:rPr>
              <a:t>remains</a:t>
            </a:r>
            <a:r>
              <a:rPr lang="de-DE" dirty="0" smtClean="0">
                <a:solidFill>
                  <a:srgbClr val="A50021"/>
                </a:solidFill>
              </a:rPr>
              <a:t> </a:t>
            </a:r>
            <a:r>
              <a:rPr lang="de-DE" dirty="0" err="1" smtClean="0">
                <a:solidFill>
                  <a:srgbClr val="A50021"/>
                </a:solidFill>
              </a:rPr>
              <a:t>even</a:t>
            </a:r>
            <a:r>
              <a:rPr lang="de-DE" dirty="0" smtClean="0">
                <a:solidFill>
                  <a:srgbClr val="A50021"/>
                </a:solidFill>
              </a:rPr>
              <a:t> after 20 </a:t>
            </a:r>
            <a:r>
              <a:rPr lang="de-DE" dirty="0" err="1" smtClean="0">
                <a:solidFill>
                  <a:srgbClr val="A50021"/>
                </a:solidFill>
              </a:rPr>
              <a:t>minutes</a:t>
            </a:r>
            <a:r>
              <a:rPr lang="de-DE" dirty="0" smtClean="0">
                <a:solidFill>
                  <a:srgbClr val="A50021"/>
                </a:solidFill>
              </a:rPr>
              <a:t>!</a:t>
            </a:r>
            <a:endParaRPr lang="en-US" dirty="0">
              <a:solidFill>
                <a:srgbClr val="A50021"/>
              </a:solidFill>
            </a:endParaRPr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10163175" y="2092839"/>
            <a:ext cx="587375" cy="2077620"/>
          </a:xfrm>
          <a:prstGeom prst="straightConnector1">
            <a:avLst/>
          </a:prstGeom>
          <a:ln>
            <a:solidFill>
              <a:srgbClr val="9A00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9990898" y="4164821"/>
            <a:ext cx="1629602" cy="2202713"/>
          </a:xfrm>
          <a:prstGeom prst="rect">
            <a:avLst/>
          </a:prstGeom>
          <a:noFill/>
          <a:ln>
            <a:solidFill>
              <a:srgbClr val="9A00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0" y="3018040"/>
            <a:ext cx="5366246" cy="3353904"/>
          </a:xfrm>
          <a:prstGeom prst="rect">
            <a:avLst/>
          </a:prstGeom>
        </p:spPr>
      </p:pic>
      <p:cxnSp>
        <p:nvCxnSpPr>
          <p:cNvPr id="18" name="Gerader Verbinder 17"/>
          <p:cNvCxnSpPr/>
          <p:nvPr/>
        </p:nvCxnSpPr>
        <p:spPr>
          <a:xfrm flipH="1">
            <a:off x="1306144" y="3114759"/>
            <a:ext cx="26380" cy="286189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 flipH="1">
            <a:off x="4782036" y="3114759"/>
            <a:ext cx="26380" cy="2861893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feld 25"/>
          <p:cNvSpPr txBox="1"/>
          <p:nvPr/>
        </p:nvSpPr>
        <p:spPr>
          <a:xfrm>
            <a:off x="2191237" y="3527997"/>
            <a:ext cx="17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Plasma on</a:t>
            </a:r>
            <a:endParaRPr lang="en-US" dirty="0"/>
          </a:p>
        </p:txBody>
      </p:sp>
      <p:sp>
        <p:nvSpPr>
          <p:cNvPr id="27" name="Textfeld 26"/>
          <p:cNvSpPr txBox="1"/>
          <p:nvPr/>
        </p:nvSpPr>
        <p:spPr>
          <a:xfrm rot="16200000">
            <a:off x="248080" y="3988128"/>
            <a:ext cx="17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Plasma off</a:t>
            </a:r>
            <a:endParaRPr lang="en-US" dirty="0"/>
          </a:p>
        </p:txBody>
      </p:sp>
      <p:sp>
        <p:nvSpPr>
          <p:cNvPr id="28" name="Textfeld 27"/>
          <p:cNvSpPr txBox="1"/>
          <p:nvPr/>
        </p:nvSpPr>
        <p:spPr>
          <a:xfrm rot="16200000">
            <a:off x="4271302" y="3979389"/>
            <a:ext cx="1732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Plasma off</a:t>
            </a:r>
            <a:endParaRPr lang="en-US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33" b="28718"/>
          <a:stretch/>
        </p:blipFill>
        <p:spPr>
          <a:xfrm>
            <a:off x="6290898" y="939544"/>
            <a:ext cx="5096601" cy="2023939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3683716" y="1363665"/>
            <a:ext cx="2029071" cy="923330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de-DE" dirty="0" err="1" smtClean="0"/>
              <a:t>Avantes</a:t>
            </a:r>
            <a:r>
              <a:rPr lang="de-DE" dirty="0" smtClean="0"/>
              <a:t> USB</a:t>
            </a:r>
            <a:endParaRPr lang="en-US" dirty="0" smtClean="0"/>
          </a:p>
          <a:p>
            <a:r>
              <a:rPr lang="en-US" dirty="0" smtClean="0"/>
              <a:t>Channel 4: </a:t>
            </a:r>
          </a:p>
          <a:p>
            <a:r>
              <a:rPr lang="en-US" dirty="0" smtClean="0"/>
              <a:t>679 nm – 889 nm</a:t>
            </a:r>
            <a:endParaRPr lang="en-US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484" y="3018040"/>
            <a:ext cx="5436494" cy="339780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8448430" y="4071815"/>
            <a:ext cx="1906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boron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193522" y="416324"/>
            <a:ext cx="7147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Measuring O I lines</a:t>
            </a:r>
            <a:endParaRPr lang="de-DE" sz="2800" b="1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26" y="1053383"/>
            <a:ext cx="2907895" cy="183392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8391082" y="570212"/>
            <a:ext cx="1125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LOS 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84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1413</Words>
  <Application>Microsoft Office PowerPoint</Application>
  <PresentationFormat>Breitbild</PresentationFormat>
  <Paragraphs>252</Paragraphs>
  <Slides>22</Slides>
  <Notes>12</Notes>
  <HiddenSlides>0</HiddenSlides>
  <MMClips>2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Office</vt:lpstr>
      <vt:lpstr>Acrobat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Sackers</dc:creator>
  <cp:lastModifiedBy>Sackers, Marc</cp:lastModifiedBy>
  <cp:revision>296</cp:revision>
  <dcterms:created xsi:type="dcterms:W3CDTF">2024-04-17T12:39:49Z</dcterms:created>
  <dcterms:modified xsi:type="dcterms:W3CDTF">2025-03-26T07:27:17Z</dcterms:modified>
</cp:coreProperties>
</file>