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2"/>
  </p:notesMasterIdLst>
  <p:sldIdLst>
    <p:sldId id="256" r:id="rId5"/>
    <p:sldId id="257" r:id="rId6"/>
    <p:sldId id="258" r:id="rId7"/>
    <p:sldId id="262" r:id="rId8"/>
    <p:sldId id="263" r:id="rId9"/>
    <p:sldId id="265" r:id="rId10"/>
    <p:sldId id="264" r:id="rId11"/>
    <p:sldId id="266" r:id="rId12"/>
    <p:sldId id="267" r:id="rId13"/>
    <p:sldId id="268" r:id="rId14"/>
    <p:sldId id="272" r:id="rId15"/>
    <p:sldId id="259" r:id="rId16"/>
    <p:sldId id="270" r:id="rId17"/>
    <p:sldId id="271" r:id="rId18"/>
    <p:sldId id="260" r:id="rId19"/>
    <p:sldId id="269"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660"/>
  </p:normalViewPr>
  <p:slideViewPr>
    <p:cSldViewPr snapToGrid="0">
      <p:cViewPr varScale="1">
        <p:scale>
          <a:sx n="77" d="100"/>
          <a:sy n="77" d="100"/>
        </p:scale>
        <p:origin x="1411"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03/27/2025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‹Nr.›</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p:txBody>
          <a:bodyPr/>
          <a:lstStyle/>
          <a:p>
            <a:r>
              <a:rPr lang="en-US" dirty="0"/>
              <a:t>SP D Update and Plans</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a:xfrm>
            <a:off x="407368" y="3693074"/>
            <a:ext cx="5688632" cy="457848"/>
          </a:xfrm>
        </p:spPr>
        <p:txBody>
          <a:bodyPr>
            <a:noAutofit/>
          </a:bodyPr>
          <a:lstStyle/>
          <a:p>
            <a:r>
              <a:rPr lang="en-US" sz="2200" dirty="0"/>
              <a:t>A. Kirschner on behalf of the SP D contributors</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a:bodyPr>
          <a:lstStyle/>
          <a:p>
            <a:r>
              <a:rPr lang="en-US" sz="2000" i="1" dirty="0" err="1"/>
              <a:t>Forschungszentrum</a:t>
            </a:r>
            <a:r>
              <a:rPr lang="en-US" sz="2000" i="1" dirty="0"/>
              <a:t> Jülich GmbH, IFN-1</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PWIE Meeting </a:t>
            </a:r>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82F02-18AB-1968-A308-9D17BDCB6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343D8-F008-35BF-0F5C-36319B60C0B6}"/>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8B51B639-A7C2-41C9-EE0B-048DA31A8C6C}"/>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941480FB-5D83-1B19-C669-274B21038DF8}"/>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
        <p:nvSpPr>
          <p:cNvPr id="6" name="Textfeld 5">
            <a:extLst>
              <a:ext uri="{FF2B5EF4-FFF2-40B4-BE49-F238E27FC236}">
                <a16:creationId xmlns:a16="http://schemas.microsoft.com/office/drawing/2014/main" id="{82B33128-EAE2-0DD9-9662-CBF525C28353}"/>
              </a:ext>
            </a:extLst>
          </p:cNvPr>
          <p:cNvSpPr txBox="1"/>
          <p:nvPr/>
        </p:nvSpPr>
        <p:spPr>
          <a:xfrm>
            <a:off x="983432" y="811506"/>
            <a:ext cx="9112290"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D.5 Plasma Background and PWI Modelling for COMPASS-U</a:t>
            </a:r>
            <a:endParaRPr lang="en-GB" sz="2400" dirty="0"/>
          </a:p>
        </p:txBody>
      </p:sp>
      <p:graphicFrame>
        <p:nvGraphicFramePr>
          <p:cNvPr id="9" name="Tabelle 8">
            <a:extLst>
              <a:ext uri="{FF2B5EF4-FFF2-40B4-BE49-F238E27FC236}">
                <a16:creationId xmlns:a16="http://schemas.microsoft.com/office/drawing/2014/main" id="{05896370-428A-5093-0097-A5577042819D}"/>
              </a:ext>
            </a:extLst>
          </p:cNvPr>
          <p:cNvGraphicFramePr>
            <a:graphicFrameLocks noGrp="1"/>
          </p:cNvGraphicFramePr>
          <p:nvPr>
            <p:extLst>
              <p:ext uri="{D42A27DB-BD31-4B8C-83A1-F6EECF244321}">
                <p14:modId xmlns:p14="http://schemas.microsoft.com/office/powerpoint/2010/main" val="3774706355"/>
              </p:ext>
            </p:extLst>
          </p:nvPr>
        </p:nvGraphicFramePr>
        <p:xfrm>
          <a:off x="1061260" y="1434962"/>
          <a:ext cx="9818234" cy="2134108"/>
        </p:xfrm>
        <a:graphic>
          <a:graphicData uri="http://schemas.openxmlformats.org/drawingml/2006/table">
            <a:tbl>
              <a:tblPr firstRow="1" firstCol="1" bandRow="1">
                <a:tableStyleId>{5C22544A-7EE6-4342-B048-85BDC9FD1C3A}</a:tableStyleId>
              </a:tblPr>
              <a:tblGrid>
                <a:gridCol w="1763366">
                  <a:extLst>
                    <a:ext uri="{9D8B030D-6E8A-4147-A177-3AD203B41FA5}">
                      <a16:colId xmlns:a16="http://schemas.microsoft.com/office/drawing/2014/main" val="3484414947"/>
                    </a:ext>
                  </a:extLst>
                </a:gridCol>
                <a:gridCol w="8054868">
                  <a:extLst>
                    <a:ext uri="{9D8B030D-6E8A-4147-A177-3AD203B41FA5}">
                      <a16:colId xmlns:a16="http://schemas.microsoft.com/office/drawing/2014/main" val="2912745395"/>
                    </a:ext>
                  </a:extLst>
                </a:gridCol>
              </a:tblGrid>
              <a:tr h="0">
                <a:tc>
                  <a:txBody>
                    <a:bodyPr/>
                    <a:lstStyle/>
                    <a:p>
                      <a:pPr>
                        <a:lnSpc>
                          <a:spcPct val="115000"/>
                        </a:lnSpc>
                        <a:spcBef>
                          <a:spcPts val="240"/>
                        </a:spcBef>
                        <a:spcAft>
                          <a:spcPts val="240"/>
                        </a:spcAft>
                        <a:buNone/>
                        <a:tabLst>
                          <a:tab pos="-914400" algn="l"/>
                          <a:tab pos="228600" algn="l"/>
                        </a:tabLst>
                      </a:pPr>
                      <a:r>
                        <a:rPr lang="pl-PL"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pl-PL" sz="1800" spc="-15" dirty="0">
                          <a:effectLst/>
                        </a:rPr>
                        <a:t>Deliverable Title:</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31564792"/>
                  </a:ext>
                </a:extLst>
              </a:tr>
              <a:tr h="0">
                <a:tc>
                  <a:txBody>
                    <a:bodyPr/>
                    <a:lstStyle/>
                    <a:p>
                      <a:pPr>
                        <a:lnSpc>
                          <a:spcPct val="115000"/>
                        </a:lnSpc>
                        <a:spcBef>
                          <a:spcPts val="240"/>
                        </a:spcBef>
                        <a:spcAft>
                          <a:spcPts val="240"/>
                        </a:spcAft>
                        <a:buNone/>
                        <a:tabLst>
                          <a:tab pos="-914400" algn="l"/>
                          <a:tab pos="228600" algn="l"/>
                        </a:tabLst>
                      </a:pPr>
                      <a:r>
                        <a:rPr lang="en-US" sz="1800">
                          <a:effectLst/>
                        </a:rPr>
                        <a:t>D001</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lvl="0" indent="0" algn="l" defTabSz="685800" rtl="0" eaLnBrk="1" fontAlgn="auto" latinLnBrk="0" hangingPunct="1">
                        <a:lnSpc>
                          <a:spcPct val="115000"/>
                        </a:lnSpc>
                        <a:spcBef>
                          <a:spcPts val="0"/>
                        </a:spcBef>
                        <a:spcAft>
                          <a:spcPts val="600"/>
                        </a:spcAft>
                        <a:buClrTx/>
                        <a:buSzTx/>
                        <a:buFontTx/>
                        <a:buNone/>
                        <a:tabLst/>
                        <a:defRPr/>
                      </a:pPr>
                      <a:r>
                        <a:rPr lang="en-US" sz="1800" b="1" dirty="0">
                          <a:solidFill>
                            <a:srgbClr val="C00000"/>
                          </a:solidFill>
                          <a:effectLst/>
                        </a:rPr>
                        <a:t>SOLPS-ITER</a:t>
                      </a:r>
                      <a:r>
                        <a:rPr lang="en-US" sz="1800" dirty="0">
                          <a:effectLst/>
                        </a:rPr>
                        <a:t> </a:t>
                      </a:r>
                      <a:r>
                        <a:rPr lang="en-US" sz="1800" b="1" dirty="0">
                          <a:solidFill>
                            <a:srgbClr val="C00000"/>
                          </a:solidFill>
                          <a:effectLst/>
                        </a:rPr>
                        <a:t>plasma backgrounds </a:t>
                      </a:r>
                      <a:r>
                        <a:rPr lang="en-US" sz="1800" dirty="0">
                          <a:effectLst/>
                        </a:rPr>
                        <a:t>for </a:t>
                      </a:r>
                      <a:r>
                        <a:rPr lang="en-US" sz="1800" b="1" dirty="0">
                          <a:solidFill>
                            <a:srgbClr val="C00000"/>
                          </a:solidFill>
                          <a:effectLst/>
                        </a:rPr>
                        <a:t>full-W COMPASS-U H-mode </a:t>
                      </a:r>
                      <a:r>
                        <a:rPr lang="en-US" sz="1800" dirty="0">
                          <a:effectLst/>
                        </a:rPr>
                        <a:t>scenarios (gradual consideration of drifts, currents, pump feedback and Ne seeding). </a:t>
                      </a:r>
                      <a:r>
                        <a:rPr lang="en-US" sz="1800" b="1" dirty="0">
                          <a:solidFill>
                            <a:srgbClr val="C00000"/>
                          </a:solidFill>
                          <a:effectLst/>
                        </a:rPr>
                        <a:t>Sheath characteristics from PIC </a:t>
                      </a:r>
                      <a:r>
                        <a:rPr lang="en-US" sz="1800" dirty="0">
                          <a:effectLst/>
                        </a:rPr>
                        <a:t>simulations, strike-line plasmas. </a:t>
                      </a:r>
                      <a:r>
                        <a:rPr lang="en-US" sz="1800" kern="1200" dirty="0">
                          <a:solidFill>
                            <a:schemeClr val="dk1"/>
                          </a:solidFill>
                          <a:effectLst/>
                          <a:latin typeface="+mn-lt"/>
                          <a:ea typeface="+mn-ea"/>
                          <a:cs typeface="+mn-cs"/>
                        </a:rPr>
                        <a:t>Global </a:t>
                      </a:r>
                      <a:r>
                        <a:rPr lang="en-US" sz="1800" b="1" kern="1200" dirty="0">
                          <a:solidFill>
                            <a:srgbClr val="C00000"/>
                          </a:solidFill>
                          <a:effectLst/>
                          <a:latin typeface="+mn-lt"/>
                          <a:ea typeface="+mn-ea"/>
                          <a:cs typeface="+mn-cs"/>
                        </a:rPr>
                        <a:t>ERO2.0</a:t>
                      </a:r>
                      <a:r>
                        <a:rPr lang="en-US" sz="1800" kern="1200" dirty="0">
                          <a:solidFill>
                            <a:schemeClr val="dk1"/>
                          </a:solidFill>
                          <a:effectLst/>
                          <a:latin typeface="+mn-lt"/>
                          <a:ea typeface="+mn-ea"/>
                          <a:cs typeface="+mn-cs"/>
                        </a:rPr>
                        <a:t> simulations of </a:t>
                      </a:r>
                      <a:r>
                        <a:rPr lang="en-US" sz="1800" b="1" kern="1200" dirty="0">
                          <a:solidFill>
                            <a:srgbClr val="C00000"/>
                          </a:solidFill>
                          <a:effectLst/>
                          <a:latin typeface="+mn-lt"/>
                          <a:ea typeface="+mn-ea"/>
                          <a:cs typeface="+mn-cs"/>
                        </a:rPr>
                        <a:t>tungsten erosion, transport and re-deposition </a:t>
                      </a:r>
                      <a:r>
                        <a:rPr lang="en-US" sz="1800" kern="1200" dirty="0">
                          <a:solidFill>
                            <a:schemeClr val="dk1"/>
                          </a:solidFill>
                          <a:effectLst/>
                          <a:latin typeface="+mn-lt"/>
                          <a:ea typeface="+mn-ea"/>
                          <a:cs typeface="+mn-cs"/>
                        </a:rPr>
                        <a:t>in COMPASS-U. </a:t>
                      </a:r>
                      <a:r>
                        <a:rPr lang="en-US" sz="1800" dirty="0">
                          <a:effectLst/>
                        </a:rPr>
                        <a:t>(IPP.CR)</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9343502"/>
                  </a:ext>
                </a:extLst>
              </a:tr>
              <a:tr h="0">
                <a:tc>
                  <a:txBody>
                    <a:bodyPr/>
                    <a:lstStyle/>
                    <a:p>
                      <a:pPr>
                        <a:lnSpc>
                          <a:spcPct val="115000"/>
                        </a:lnSpc>
                        <a:spcBef>
                          <a:spcPts val="240"/>
                        </a:spcBef>
                        <a:spcAft>
                          <a:spcPts val="240"/>
                        </a:spcAft>
                        <a:buNone/>
                        <a:tabLst>
                          <a:tab pos="-914400" algn="l"/>
                          <a:tab pos="228600" algn="l"/>
                        </a:tabLst>
                      </a:pPr>
                      <a:r>
                        <a:rPr lang="en-US" sz="1800">
                          <a:effectLst/>
                        </a:rPr>
                        <a:t>D002</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dirty="0">
                          <a:solidFill>
                            <a:srgbClr val="C00000"/>
                          </a:solidFill>
                          <a:effectLst/>
                        </a:rPr>
                        <a:t>Supervision of ERO2.0 </a:t>
                      </a:r>
                      <a:r>
                        <a:rPr lang="en-US" sz="1800" dirty="0">
                          <a:effectLst/>
                        </a:rPr>
                        <a:t>modelling for COMPASS-U. (FZJ)</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937775808"/>
                  </a:ext>
                </a:extLst>
              </a:tr>
              <a:tr h="0">
                <a:tc>
                  <a:txBody>
                    <a:bodyPr/>
                    <a:lstStyle/>
                    <a:p>
                      <a:pPr>
                        <a:lnSpc>
                          <a:spcPct val="115000"/>
                        </a:lnSpc>
                        <a:spcBef>
                          <a:spcPts val="240"/>
                        </a:spcBef>
                        <a:spcAft>
                          <a:spcPts val="240"/>
                        </a:spcAft>
                        <a:buNone/>
                        <a:tabLst>
                          <a:tab pos="-914400" algn="l"/>
                          <a:tab pos="228600" algn="l"/>
                        </a:tabLst>
                      </a:pPr>
                      <a:r>
                        <a:rPr lang="en-US" sz="1800">
                          <a:effectLst/>
                        </a:rPr>
                        <a:t>D003</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dirty="0">
                          <a:solidFill>
                            <a:srgbClr val="C00000"/>
                          </a:solidFill>
                          <a:effectLst/>
                        </a:rPr>
                        <a:t>SOLEDGE3X plasma backgrounds </a:t>
                      </a:r>
                      <a:r>
                        <a:rPr lang="en-US" sz="1800" dirty="0">
                          <a:effectLst/>
                        </a:rPr>
                        <a:t>in comparison to SOLPS-ITER. (CEA)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31336600"/>
                  </a:ext>
                </a:extLst>
              </a:tr>
            </a:tbl>
          </a:graphicData>
        </a:graphic>
      </p:graphicFrame>
    </p:spTree>
    <p:extLst>
      <p:ext uri="{BB962C8B-B14F-4D97-AF65-F5344CB8AC3E}">
        <p14:creationId xmlns:p14="http://schemas.microsoft.com/office/powerpoint/2010/main" val="384430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F46F-0BD2-B0B5-752C-90AFF0895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11BA9-7BBE-3D2E-946E-9E0164A0E213}"/>
              </a:ext>
            </a:extLst>
          </p:cNvPr>
          <p:cNvSpPr>
            <a:spLocks noGrp="1"/>
          </p:cNvSpPr>
          <p:nvPr>
            <p:ph type="title"/>
          </p:nvPr>
        </p:nvSpPr>
        <p:spPr>
          <a:xfrm>
            <a:off x="983432" y="192515"/>
            <a:ext cx="10110666" cy="457200"/>
          </a:xfrm>
        </p:spPr>
        <p:txBody>
          <a:bodyPr/>
          <a:lstStyle/>
          <a:p>
            <a:r>
              <a:rPr lang="de-DE" dirty="0"/>
              <a:t>New: SOLPS-ITER </a:t>
            </a:r>
            <a:r>
              <a:rPr lang="de-DE" dirty="0" err="1"/>
              <a:t>to</a:t>
            </a:r>
            <a:r>
              <a:rPr lang="de-DE" dirty="0"/>
              <a:t> </a:t>
            </a:r>
            <a:r>
              <a:rPr lang="de-DE" dirty="0" err="1"/>
              <a:t>optimise</a:t>
            </a:r>
            <a:r>
              <a:rPr lang="de-DE" dirty="0"/>
              <a:t> </a:t>
            </a:r>
            <a:r>
              <a:rPr lang="de-DE" dirty="0" err="1"/>
              <a:t>divertor</a:t>
            </a:r>
            <a:r>
              <a:rPr lang="de-DE" dirty="0"/>
              <a:t> </a:t>
            </a:r>
            <a:r>
              <a:rPr lang="de-DE" dirty="0" err="1"/>
              <a:t>operation</a:t>
            </a:r>
            <a:r>
              <a:rPr lang="de-DE" dirty="0"/>
              <a:t> </a:t>
            </a:r>
            <a:r>
              <a:rPr lang="de-DE" dirty="0" err="1"/>
              <a:t>point</a:t>
            </a:r>
            <a:r>
              <a:rPr lang="de-DE" dirty="0"/>
              <a:t> </a:t>
            </a:r>
            <a:r>
              <a:rPr lang="de-DE" dirty="0" err="1"/>
              <a:t>of</a:t>
            </a:r>
            <a:r>
              <a:rPr lang="de-DE" dirty="0"/>
              <a:t> JT-60SA</a:t>
            </a:r>
            <a:endParaRPr lang="en-HU" dirty="0"/>
          </a:p>
        </p:txBody>
      </p:sp>
      <p:sp>
        <p:nvSpPr>
          <p:cNvPr id="4" name="Footer Placeholder 3">
            <a:extLst>
              <a:ext uri="{FF2B5EF4-FFF2-40B4-BE49-F238E27FC236}">
                <a16:creationId xmlns:a16="http://schemas.microsoft.com/office/drawing/2014/main" id="{E82BD899-B6D0-6CE8-DE80-811369E0C822}"/>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DB2CA722-50BB-28F0-BEDD-4A4FD945B6F6}"/>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
        <p:nvSpPr>
          <p:cNvPr id="10" name="Rechteck 9">
            <a:extLst>
              <a:ext uri="{FF2B5EF4-FFF2-40B4-BE49-F238E27FC236}">
                <a16:creationId xmlns:a16="http://schemas.microsoft.com/office/drawing/2014/main" id="{5909731A-9AB8-718B-921F-278D5BC67086}"/>
              </a:ext>
            </a:extLst>
          </p:cNvPr>
          <p:cNvSpPr/>
          <p:nvPr/>
        </p:nvSpPr>
        <p:spPr>
          <a:xfrm>
            <a:off x="10067731" y="5952930"/>
            <a:ext cx="1455575" cy="261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Content Placeholder 4">
            <a:extLst>
              <a:ext uri="{FF2B5EF4-FFF2-40B4-BE49-F238E27FC236}">
                <a16:creationId xmlns:a16="http://schemas.microsoft.com/office/drawing/2014/main" id="{AFED0147-E138-499C-4049-4BF5F1B99C33}"/>
              </a:ext>
            </a:extLst>
          </p:cNvPr>
          <p:cNvSpPr>
            <a:spLocks noGrp="1"/>
          </p:cNvSpPr>
          <p:nvPr>
            <p:ph idx="1"/>
          </p:nvPr>
        </p:nvSpPr>
        <p:spPr>
          <a:xfrm>
            <a:off x="188504" y="1270035"/>
            <a:ext cx="11814992" cy="5159827"/>
          </a:xfrm>
        </p:spPr>
        <p:txBody>
          <a:bodyPr>
            <a:noAutofit/>
          </a:bodyPr>
          <a:lstStyle/>
          <a:p>
            <a:r>
              <a:rPr lang="nl-BE" sz="2000" b="1" dirty="0" err="1"/>
              <a:t>Provide</a:t>
            </a:r>
            <a:r>
              <a:rPr lang="nl-BE" sz="2000" b="1" dirty="0"/>
              <a:t> support </a:t>
            </a:r>
            <a:r>
              <a:rPr lang="nl-BE" sz="2000" b="1" dirty="0" err="1"/>
              <a:t>for</a:t>
            </a:r>
            <a:r>
              <a:rPr lang="nl-BE" sz="2000" b="1" dirty="0"/>
              <a:t> </a:t>
            </a:r>
            <a:r>
              <a:rPr lang="nl-BE" sz="2000" b="1" dirty="0" err="1"/>
              <a:t>the</a:t>
            </a:r>
            <a:r>
              <a:rPr lang="nl-BE" sz="2000" b="1" dirty="0"/>
              <a:t> </a:t>
            </a:r>
            <a:r>
              <a:rPr lang="nl-BE" sz="2000" b="1" dirty="0" err="1"/>
              <a:t>possible</a:t>
            </a:r>
            <a:r>
              <a:rPr lang="nl-BE" sz="2000" b="1" dirty="0"/>
              <a:t> </a:t>
            </a:r>
            <a:r>
              <a:rPr lang="nl-BE" sz="2000" b="1" dirty="0" err="1"/>
              <a:t>transition</a:t>
            </a:r>
            <a:r>
              <a:rPr lang="nl-BE" sz="2000" b="1" dirty="0"/>
              <a:t> </a:t>
            </a:r>
            <a:r>
              <a:rPr lang="nl-BE" sz="2000" b="1" dirty="0" err="1"/>
              <a:t>to</a:t>
            </a:r>
            <a:r>
              <a:rPr lang="nl-BE" sz="2000" b="1" dirty="0"/>
              <a:t> W </a:t>
            </a:r>
            <a:r>
              <a:rPr lang="nl-BE" sz="2000" b="1" dirty="0" err="1"/>
              <a:t>divertor</a:t>
            </a:r>
            <a:r>
              <a:rPr lang="nl-BE" sz="2000" b="1" dirty="0"/>
              <a:t> </a:t>
            </a:r>
            <a:r>
              <a:rPr lang="nl-BE" sz="2000" b="1" dirty="0" err="1"/>
              <a:t>through</a:t>
            </a:r>
            <a:r>
              <a:rPr lang="nl-BE" sz="2000" b="1" dirty="0"/>
              <a:t> SOLPS-ITER </a:t>
            </a:r>
            <a:r>
              <a:rPr lang="nl-BE" sz="2000" b="1" dirty="0" err="1"/>
              <a:t>exhaust</a:t>
            </a:r>
            <a:r>
              <a:rPr lang="nl-BE" sz="2000" b="1" dirty="0"/>
              <a:t> scenario assessment</a:t>
            </a:r>
          </a:p>
          <a:p>
            <a:pPr lvl="1"/>
            <a:r>
              <a:rPr lang="nl-BE" dirty="0" err="1"/>
              <a:t>Previous</a:t>
            </a:r>
            <a:r>
              <a:rPr lang="nl-BE" dirty="0"/>
              <a:t> </a:t>
            </a:r>
            <a:r>
              <a:rPr lang="nl-BE" dirty="0" err="1"/>
              <a:t>work</a:t>
            </a:r>
            <a:r>
              <a:rPr lang="nl-BE" dirty="0"/>
              <a:t> (G. Rubino, L. </a:t>
            </a:r>
            <a:r>
              <a:rPr lang="nl-BE" dirty="0" err="1"/>
              <a:t>Balbinot</a:t>
            </a:r>
            <a:r>
              <a:rPr lang="nl-BE" dirty="0"/>
              <a:t>): high </a:t>
            </a:r>
            <a:r>
              <a:rPr lang="nl-BE" dirty="0" err="1"/>
              <a:t>temperatures</a:t>
            </a:r>
            <a:r>
              <a:rPr lang="nl-BE" dirty="0"/>
              <a:t> at OT </a:t>
            </a:r>
            <a:r>
              <a:rPr lang="nl-BE" dirty="0" err="1"/>
              <a:t>restrictive</a:t>
            </a:r>
            <a:r>
              <a:rPr lang="nl-BE" dirty="0"/>
              <a:t> </a:t>
            </a:r>
            <a:r>
              <a:rPr lang="nl-BE" dirty="0" err="1"/>
              <a:t>for</a:t>
            </a:r>
            <a:r>
              <a:rPr lang="nl-BE" dirty="0"/>
              <a:t> </a:t>
            </a:r>
            <a:r>
              <a:rPr lang="nl-BE" dirty="0" err="1"/>
              <a:t>current</a:t>
            </a:r>
            <a:r>
              <a:rPr lang="nl-BE" dirty="0"/>
              <a:t> baseline scenario</a:t>
            </a:r>
          </a:p>
          <a:p>
            <a:pPr lvl="1"/>
            <a:r>
              <a:rPr lang="nl-BE" dirty="0" err="1"/>
              <a:t>Explore</a:t>
            </a:r>
            <a:r>
              <a:rPr lang="nl-BE" dirty="0"/>
              <a:t> </a:t>
            </a:r>
            <a:r>
              <a:rPr lang="nl-BE" dirty="0" err="1"/>
              <a:t>whether</a:t>
            </a:r>
            <a:r>
              <a:rPr lang="nl-BE" dirty="0"/>
              <a:t> </a:t>
            </a:r>
            <a:r>
              <a:rPr lang="nl-BE" dirty="0" err="1"/>
              <a:t>divertor</a:t>
            </a:r>
            <a:r>
              <a:rPr lang="nl-BE" dirty="0"/>
              <a:t> </a:t>
            </a:r>
            <a:r>
              <a:rPr lang="nl-BE" dirty="0" err="1"/>
              <a:t>shape</a:t>
            </a:r>
            <a:r>
              <a:rPr lang="nl-BE" dirty="0"/>
              <a:t> </a:t>
            </a:r>
            <a:r>
              <a:rPr lang="nl-BE" dirty="0" err="1"/>
              <a:t>modifications</a:t>
            </a:r>
            <a:r>
              <a:rPr lang="nl-BE" dirty="0"/>
              <a:t> </a:t>
            </a:r>
            <a:r>
              <a:rPr lang="nl-BE" dirty="0" err="1"/>
              <a:t>can</a:t>
            </a:r>
            <a:r>
              <a:rPr lang="nl-BE" dirty="0"/>
              <a:t> </a:t>
            </a:r>
            <a:r>
              <a:rPr lang="nl-BE" dirty="0" err="1"/>
              <a:t>mitigate</a:t>
            </a:r>
            <a:r>
              <a:rPr lang="nl-BE" dirty="0"/>
              <a:t> </a:t>
            </a:r>
            <a:r>
              <a:rPr lang="nl-BE" dirty="0" err="1"/>
              <a:t>this</a:t>
            </a:r>
            <a:r>
              <a:rPr lang="nl-BE" dirty="0"/>
              <a:t> </a:t>
            </a:r>
            <a:r>
              <a:rPr lang="nl-BE" dirty="0" err="1"/>
              <a:t>problem</a:t>
            </a:r>
            <a:endParaRPr lang="nl-BE" dirty="0"/>
          </a:p>
          <a:p>
            <a:pPr lvl="1"/>
            <a:r>
              <a:rPr lang="nl-BE" dirty="0" err="1"/>
              <a:t>Refine</a:t>
            </a:r>
            <a:r>
              <a:rPr lang="nl-BE" dirty="0"/>
              <a:t> </a:t>
            </a:r>
            <a:r>
              <a:rPr lang="nl-BE" dirty="0" err="1"/>
              <a:t>predictions</a:t>
            </a:r>
            <a:r>
              <a:rPr lang="nl-BE" dirty="0"/>
              <a:t> </a:t>
            </a:r>
            <a:r>
              <a:rPr lang="nl-BE" dirty="0" err="1"/>
              <a:t>through</a:t>
            </a:r>
            <a:r>
              <a:rPr lang="nl-BE" dirty="0"/>
              <a:t> </a:t>
            </a:r>
            <a:r>
              <a:rPr lang="nl-BE" dirty="0" err="1"/>
              <a:t>simulations</a:t>
            </a:r>
            <a:r>
              <a:rPr lang="nl-BE" dirty="0"/>
              <a:t> up </a:t>
            </a:r>
            <a:r>
              <a:rPr lang="nl-BE" dirty="0" err="1"/>
              <a:t>to</a:t>
            </a:r>
            <a:r>
              <a:rPr lang="nl-BE" dirty="0"/>
              <a:t> </a:t>
            </a:r>
            <a:r>
              <a:rPr lang="nl-BE" dirty="0" err="1"/>
              <a:t>the</a:t>
            </a:r>
            <a:r>
              <a:rPr lang="nl-BE" dirty="0"/>
              <a:t> full </a:t>
            </a:r>
            <a:r>
              <a:rPr lang="nl-BE" dirty="0" err="1"/>
              <a:t>vessel</a:t>
            </a:r>
            <a:r>
              <a:rPr lang="nl-BE" dirty="0"/>
              <a:t> </a:t>
            </a:r>
            <a:r>
              <a:rPr lang="nl-BE" dirty="0" err="1"/>
              <a:t>wall</a:t>
            </a:r>
            <a:endParaRPr lang="nl-BE" dirty="0"/>
          </a:p>
          <a:p>
            <a:r>
              <a:rPr lang="nl-BE" sz="2000" b="1" dirty="0" err="1"/>
              <a:t>Converted</a:t>
            </a:r>
            <a:r>
              <a:rPr lang="nl-BE" sz="2000" b="1" dirty="0"/>
              <a:t> non-</a:t>
            </a:r>
            <a:r>
              <a:rPr lang="nl-BE" sz="2000" b="1" dirty="0" err="1"/>
              <a:t>extended</a:t>
            </a:r>
            <a:r>
              <a:rPr lang="nl-BE" sz="2000" b="1" dirty="0"/>
              <a:t>-</a:t>
            </a:r>
            <a:r>
              <a:rPr lang="nl-BE" sz="2000" b="1" dirty="0" err="1"/>
              <a:t>grid</a:t>
            </a:r>
            <a:r>
              <a:rPr lang="nl-BE" sz="2000" b="1" dirty="0"/>
              <a:t> </a:t>
            </a:r>
            <a:r>
              <a:rPr lang="nl-BE" sz="2000" b="1" dirty="0" err="1"/>
              <a:t>kinetic</a:t>
            </a:r>
            <a:r>
              <a:rPr lang="nl-BE" sz="2000" b="1" dirty="0"/>
              <a:t> cases </a:t>
            </a:r>
            <a:r>
              <a:rPr lang="nl-BE" sz="2000" b="1" dirty="0" err="1"/>
              <a:t>provided</a:t>
            </a:r>
            <a:r>
              <a:rPr lang="nl-BE" sz="2000" b="1" dirty="0"/>
              <a:t> </a:t>
            </a:r>
            <a:r>
              <a:rPr lang="nl-BE" sz="2000" b="1" dirty="0" err="1"/>
              <a:t>by</a:t>
            </a:r>
            <a:r>
              <a:rPr lang="nl-BE" sz="2000" b="1" dirty="0"/>
              <a:t> G. Rubino </a:t>
            </a:r>
            <a:r>
              <a:rPr lang="nl-BE" sz="2000" b="1" dirty="0" err="1"/>
              <a:t>to</a:t>
            </a:r>
            <a:r>
              <a:rPr lang="nl-BE" sz="2000" b="1" dirty="0"/>
              <a:t> </a:t>
            </a:r>
            <a:r>
              <a:rPr lang="nl-BE" sz="2000" b="1" dirty="0" err="1"/>
              <a:t>extended</a:t>
            </a:r>
            <a:r>
              <a:rPr lang="nl-BE" sz="2000" b="1" dirty="0"/>
              <a:t> </a:t>
            </a:r>
            <a:r>
              <a:rPr lang="nl-BE" sz="2000" b="1" dirty="0" err="1"/>
              <a:t>grids</a:t>
            </a:r>
            <a:r>
              <a:rPr lang="nl-BE" sz="2000" b="1" dirty="0"/>
              <a:t> (WG) code </a:t>
            </a:r>
            <a:r>
              <a:rPr lang="nl-BE" sz="2000" b="1" dirty="0" err="1"/>
              <a:t>version</a:t>
            </a:r>
            <a:endParaRPr lang="nl-BE" sz="2000" b="1" dirty="0"/>
          </a:p>
          <a:p>
            <a:pPr lvl="1"/>
            <a:r>
              <a:rPr lang="nl-BE" dirty="0"/>
              <a:t>Conversion </a:t>
            </a:r>
            <a:r>
              <a:rPr lang="nl-BE" dirty="0" err="1"/>
              <a:t>technically</a:t>
            </a:r>
            <a:r>
              <a:rPr lang="nl-BE" dirty="0"/>
              <a:t> </a:t>
            </a:r>
            <a:r>
              <a:rPr lang="nl-BE" dirty="0" err="1"/>
              <a:t>successful</a:t>
            </a:r>
            <a:r>
              <a:rPr lang="nl-BE" dirty="0"/>
              <a:t> (D + Ne case)</a:t>
            </a:r>
          </a:p>
          <a:p>
            <a:pPr lvl="1"/>
            <a:r>
              <a:rPr lang="nl-BE" dirty="0"/>
              <a:t>Backwards compatibility: rather significant differences in target temperatures discovered (even with 5pt stencil in WG)</a:t>
            </a:r>
          </a:p>
          <a:p>
            <a:pPr lvl="1"/>
            <a:r>
              <a:rPr lang="nl-BE" dirty="0"/>
              <a:t>→ </a:t>
            </a:r>
            <a:r>
              <a:rPr lang="nl-BE" dirty="0" err="1"/>
              <a:t>detailed</a:t>
            </a:r>
            <a:r>
              <a:rPr lang="nl-BE" dirty="0"/>
              <a:t> benchmark </a:t>
            </a:r>
            <a:r>
              <a:rPr lang="nl-BE" dirty="0" err="1"/>
              <a:t>needed</a:t>
            </a:r>
            <a:r>
              <a:rPr lang="nl-BE" dirty="0"/>
              <a:t>/</a:t>
            </a:r>
            <a:r>
              <a:rPr lang="nl-BE" dirty="0" err="1"/>
              <a:t>ongoing</a:t>
            </a:r>
            <a:endParaRPr lang="nl-BE" dirty="0"/>
          </a:p>
          <a:p>
            <a:r>
              <a:rPr lang="nl-BE" sz="2000" b="1" dirty="0"/>
              <a:t>Setup (extended) cases with varying outer target inclination to study potential of more detailed shaping</a:t>
            </a:r>
          </a:p>
          <a:p>
            <a:pPr lvl="1"/>
            <a:r>
              <a:rPr lang="nl-BE" dirty="0" err="1"/>
              <a:t>Grids</a:t>
            </a:r>
            <a:r>
              <a:rPr lang="nl-BE" dirty="0"/>
              <a:t> built </a:t>
            </a:r>
            <a:r>
              <a:rPr lang="nl-BE" dirty="0" err="1"/>
              <a:t>for</a:t>
            </a:r>
            <a:r>
              <a:rPr lang="nl-BE" dirty="0"/>
              <a:t> 0</a:t>
            </a:r>
            <a:r>
              <a:rPr lang="nl-BE" dirty="0">
                <a:sym typeface="Symbol" panose="05050102010706020507" pitchFamily="18" charset="2"/>
              </a:rPr>
              <a:t>, 5 and 10 </a:t>
            </a:r>
            <a:r>
              <a:rPr lang="nl-BE" dirty="0" err="1">
                <a:sym typeface="Symbol" panose="05050102010706020507" pitchFamily="18" charset="2"/>
              </a:rPr>
              <a:t>inclination</a:t>
            </a:r>
            <a:endParaRPr lang="nl-BE" dirty="0">
              <a:sym typeface="Symbol" panose="05050102010706020507" pitchFamily="18" charset="2"/>
            </a:endParaRPr>
          </a:p>
          <a:p>
            <a:pPr lvl="1"/>
            <a:r>
              <a:rPr lang="nl-BE" dirty="0">
                <a:sym typeface="Symbol" panose="05050102010706020507" pitchFamily="18" charset="2"/>
              </a:rPr>
              <a:t>Reference case </a:t>
            </a:r>
            <a:r>
              <a:rPr lang="nl-BE" dirty="0" err="1">
                <a:sym typeface="Symbol" panose="05050102010706020507" pitchFamily="18" charset="2"/>
              </a:rPr>
              <a:t>with</a:t>
            </a:r>
            <a:r>
              <a:rPr lang="nl-BE" dirty="0">
                <a:sym typeface="Symbol" panose="05050102010706020507" pitchFamily="18" charset="2"/>
              </a:rPr>
              <a:t> Advanced </a:t>
            </a:r>
            <a:r>
              <a:rPr lang="nl-BE" dirty="0" err="1">
                <a:sym typeface="Symbol" panose="05050102010706020507" pitchFamily="18" charset="2"/>
              </a:rPr>
              <a:t>Fluid</a:t>
            </a:r>
            <a:r>
              <a:rPr lang="nl-BE" dirty="0">
                <a:sym typeface="Symbol" panose="05050102010706020507" pitchFamily="18" charset="2"/>
              </a:rPr>
              <a:t> Neutral (AFN) model </a:t>
            </a:r>
            <a:r>
              <a:rPr lang="nl-BE" dirty="0" err="1">
                <a:sym typeface="Symbol" panose="05050102010706020507" pitchFamily="18" charset="2"/>
              </a:rPr>
              <a:t>technically</a:t>
            </a:r>
            <a:r>
              <a:rPr lang="nl-BE" dirty="0">
                <a:sym typeface="Symbol" panose="05050102010706020507" pitchFamily="18" charset="2"/>
              </a:rPr>
              <a:t> running</a:t>
            </a:r>
          </a:p>
          <a:p>
            <a:pPr lvl="1"/>
            <a:r>
              <a:rPr lang="nl-BE" dirty="0">
                <a:sym typeface="Symbol" panose="05050102010706020507" pitchFamily="18" charset="2"/>
              </a:rPr>
              <a:t>Extension </a:t>
            </a:r>
            <a:r>
              <a:rPr lang="nl-BE" dirty="0" err="1">
                <a:sym typeface="Symbol" panose="05050102010706020507" pitchFamily="18" charset="2"/>
              </a:rPr>
              <a:t>to</a:t>
            </a:r>
            <a:r>
              <a:rPr lang="nl-BE" dirty="0">
                <a:sym typeface="Symbol" panose="05050102010706020507" pitchFamily="18" charset="2"/>
              </a:rPr>
              <a:t> </a:t>
            </a:r>
            <a:r>
              <a:rPr lang="nl-BE" dirty="0" err="1">
                <a:sym typeface="Symbol" panose="05050102010706020507" pitchFamily="18" charset="2"/>
              </a:rPr>
              <a:t>kinetic</a:t>
            </a:r>
            <a:r>
              <a:rPr lang="nl-BE" dirty="0">
                <a:sym typeface="Symbol" panose="05050102010706020507" pitchFamily="18" charset="2"/>
              </a:rPr>
              <a:t> </a:t>
            </a:r>
            <a:r>
              <a:rPr lang="nl-BE" dirty="0" err="1">
                <a:sym typeface="Symbol" panose="05050102010706020507" pitchFamily="18" charset="2"/>
              </a:rPr>
              <a:t>neutrals</a:t>
            </a:r>
            <a:r>
              <a:rPr lang="nl-BE" dirty="0">
                <a:sym typeface="Symbol" panose="05050102010706020507" pitchFamily="18" charset="2"/>
              </a:rPr>
              <a:t> &amp; </a:t>
            </a:r>
            <a:r>
              <a:rPr lang="nl-BE" dirty="0" err="1">
                <a:sym typeface="Symbol" panose="05050102010706020507" pitchFamily="18" charset="2"/>
              </a:rPr>
              <a:t>seeded</a:t>
            </a:r>
            <a:r>
              <a:rPr lang="nl-BE" dirty="0">
                <a:sym typeface="Symbol" panose="05050102010706020507" pitchFamily="18" charset="2"/>
              </a:rPr>
              <a:t> </a:t>
            </a:r>
            <a:r>
              <a:rPr lang="nl-BE" dirty="0" err="1">
                <a:sym typeface="Symbol" panose="05050102010706020507" pitchFamily="18" charset="2"/>
              </a:rPr>
              <a:t>impurties</a:t>
            </a:r>
            <a:r>
              <a:rPr lang="nl-BE" dirty="0">
                <a:sym typeface="Symbol" panose="05050102010706020507" pitchFamily="18" charset="2"/>
              </a:rPr>
              <a:t> </a:t>
            </a:r>
            <a:r>
              <a:rPr lang="nl-BE" dirty="0" err="1">
                <a:sym typeface="Symbol" panose="05050102010706020507" pitchFamily="18" charset="2"/>
              </a:rPr>
              <a:t>ongoing</a:t>
            </a:r>
            <a:endParaRPr lang="nl-BE" dirty="0">
              <a:sym typeface="Symbol" panose="05050102010706020507" pitchFamily="18" charset="2"/>
            </a:endParaRPr>
          </a:p>
          <a:p>
            <a:r>
              <a:rPr lang="nl-BE" sz="2000" b="1" dirty="0" err="1">
                <a:sym typeface="Symbol" panose="05050102010706020507" pitchFamily="18" charset="2"/>
              </a:rPr>
              <a:t>To</a:t>
            </a:r>
            <a:r>
              <a:rPr lang="nl-BE" sz="2000" b="1" dirty="0">
                <a:sym typeface="Symbol" panose="05050102010706020507" pitchFamily="18" charset="2"/>
              </a:rPr>
              <a:t> </a:t>
            </a:r>
            <a:r>
              <a:rPr lang="nl-BE" sz="2000" b="1" dirty="0" err="1">
                <a:sym typeface="Symbol" panose="05050102010706020507" pitchFamily="18" charset="2"/>
              </a:rPr>
              <a:t>be</a:t>
            </a:r>
            <a:r>
              <a:rPr lang="nl-BE" sz="2000" b="1" dirty="0">
                <a:sym typeface="Symbol" panose="05050102010706020507" pitchFamily="18" charset="2"/>
              </a:rPr>
              <a:t> </a:t>
            </a:r>
            <a:r>
              <a:rPr lang="nl-BE" sz="2000" b="1" dirty="0" err="1">
                <a:sym typeface="Symbol" panose="05050102010706020507" pitchFamily="18" charset="2"/>
              </a:rPr>
              <a:t>discussed</a:t>
            </a:r>
            <a:r>
              <a:rPr lang="nl-BE" sz="2000" b="1" dirty="0">
                <a:sym typeface="Symbol" panose="05050102010706020507" pitchFamily="18" charset="2"/>
              </a:rPr>
              <a:t>: </a:t>
            </a:r>
            <a:r>
              <a:rPr lang="nl-BE" sz="2000" b="1" dirty="0" err="1">
                <a:sym typeface="Symbol" panose="05050102010706020507" pitchFamily="18" charset="2"/>
              </a:rPr>
              <a:t>detailed</a:t>
            </a:r>
            <a:r>
              <a:rPr lang="nl-BE" sz="2000" b="1" dirty="0">
                <a:sym typeface="Symbol" panose="05050102010706020507" pitchFamily="18" charset="2"/>
              </a:rPr>
              <a:t> performance </a:t>
            </a:r>
            <a:r>
              <a:rPr lang="nl-BE" sz="2000" b="1" dirty="0" err="1">
                <a:sym typeface="Symbol" panose="05050102010706020507" pitchFamily="18" charset="2"/>
              </a:rPr>
              <a:t>metric</a:t>
            </a:r>
            <a:r>
              <a:rPr lang="nl-BE" sz="2000" b="1" dirty="0">
                <a:sym typeface="Symbol" panose="05050102010706020507" pitchFamily="18" charset="2"/>
              </a:rPr>
              <a:t> </a:t>
            </a:r>
            <a:r>
              <a:rPr lang="nl-BE" sz="2000" b="1" dirty="0" err="1">
                <a:sym typeface="Symbol" panose="05050102010706020507" pitchFamily="18" charset="2"/>
              </a:rPr>
              <a:t>to</a:t>
            </a:r>
            <a:r>
              <a:rPr lang="nl-BE" sz="2000" b="1" dirty="0">
                <a:sym typeface="Symbol" panose="05050102010706020507" pitchFamily="18" charset="2"/>
              </a:rPr>
              <a:t> analyse in </a:t>
            </a:r>
            <a:r>
              <a:rPr lang="nl-BE" sz="2000" b="1" dirty="0" err="1">
                <a:sym typeface="Symbol" panose="05050102010706020507" pitchFamily="18" charset="2"/>
              </a:rPr>
              <a:t>the</a:t>
            </a:r>
            <a:r>
              <a:rPr lang="nl-BE" sz="2000" b="1" dirty="0">
                <a:sym typeface="Symbol" panose="05050102010706020507" pitchFamily="18" charset="2"/>
              </a:rPr>
              <a:t> cases</a:t>
            </a:r>
          </a:p>
          <a:p>
            <a:pPr lvl="1"/>
            <a:r>
              <a:rPr lang="nl-BE" dirty="0">
                <a:sym typeface="Symbol" panose="05050102010706020507" pitchFamily="18" charset="2"/>
              </a:rPr>
              <a:t>Max T</a:t>
            </a:r>
            <a:r>
              <a:rPr lang="nl-BE" baseline="-25000" dirty="0">
                <a:sym typeface="Symbol" panose="05050102010706020507" pitchFamily="18" charset="2"/>
              </a:rPr>
              <a:t>i</a:t>
            </a:r>
            <a:r>
              <a:rPr lang="nl-BE" dirty="0">
                <a:sym typeface="Symbol" panose="05050102010706020507" pitchFamily="18" charset="2"/>
              </a:rPr>
              <a:t> and T</a:t>
            </a:r>
            <a:r>
              <a:rPr lang="nl-BE" baseline="-25000" dirty="0">
                <a:sym typeface="Symbol" panose="05050102010706020507" pitchFamily="18" charset="2"/>
              </a:rPr>
              <a:t>e</a:t>
            </a:r>
            <a:r>
              <a:rPr lang="nl-BE" dirty="0">
                <a:sym typeface="Symbol" panose="05050102010706020507" pitchFamily="18" charset="2"/>
              </a:rPr>
              <a:t> at </a:t>
            </a:r>
            <a:r>
              <a:rPr lang="nl-BE" dirty="0" err="1">
                <a:sym typeface="Symbol" panose="05050102010706020507" pitchFamily="18" charset="2"/>
              </a:rPr>
              <a:t>outer</a:t>
            </a:r>
            <a:r>
              <a:rPr lang="nl-BE" dirty="0">
                <a:sym typeface="Symbol" panose="05050102010706020507" pitchFamily="18" charset="2"/>
              </a:rPr>
              <a:t> target</a:t>
            </a:r>
          </a:p>
          <a:p>
            <a:pPr lvl="1"/>
            <a:r>
              <a:rPr lang="nl-BE" dirty="0">
                <a:sym typeface="Symbol" panose="05050102010706020507" pitchFamily="18" charset="2"/>
              </a:rPr>
              <a:t>Integrated sputtered W flux along outer target					  </a:t>
            </a:r>
            <a:r>
              <a:rPr lang="nl-BE" b="1" i="1" dirty="0">
                <a:sym typeface="Symbol" panose="05050102010706020507" pitchFamily="18" charset="2"/>
              </a:rPr>
              <a:t>Wouter Dekeyser et al., KU Leuven</a:t>
            </a:r>
            <a:endParaRPr lang="nl-BE" sz="2000" b="1" i="1" dirty="0"/>
          </a:p>
        </p:txBody>
      </p:sp>
      <p:sp>
        <p:nvSpPr>
          <p:cNvPr id="6" name="Title 1">
            <a:extLst>
              <a:ext uri="{FF2B5EF4-FFF2-40B4-BE49-F238E27FC236}">
                <a16:creationId xmlns:a16="http://schemas.microsoft.com/office/drawing/2014/main" id="{C3541819-A91F-BA24-1C74-0267F784C243}"/>
              </a:ext>
            </a:extLst>
          </p:cNvPr>
          <p:cNvSpPr txBox="1">
            <a:spLocks/>
          </p:cNvSpPr>
          <p:nvPr/>
        </p:nvSpPr>
        <p:spPr>
          <a:xfrm>
            <a:off x="188504" y="838472"/>
            <a:ext cx="2968310" cy="407009"/>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sz="2400" dirty="0">
                <a:solidFill>
                  <a:srgbClr val="00B0F0"/>
                </a:solidFill>
              </a:rPr>
              <a:t>Aim and status</a:t>
            </a:r>
            <a:endParaRPr lang="nl-BE" sz="2400" dirty="0">
              <a:solidFill>
                <a:srgbClr val="00B0F0"/>
              </a:solidFill>
            </a:endParaRPr>
          </a:p>
        </p:txBody>
      </p:sp>
    </p:spTree>
    <p:extLst>
      <p:ext uri="{BB962C8B-B14F-4D97-AF65-F5344CB8AC3E}">
        <p14:creationId xmlns:p14="http://schemas.microsoft.com/office/powerpoint/2010/main" val="245622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FEC9-6D12-B34C-F540-13AA21D5C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F05D1-DDA9-6162-49C9-F29B65F31CD5}"/>
              </a:ext>
            </a:extLst>
          </p:cNvPr>
          <p:cNvSpPr>
            <a:spLocks noGrp="1"/>
          </p:cNvSpPr>
          <p:nvPr>
            <p:ph type="title"/>
          </p:nvPr>
        </p:nvSpPr>
        <p:spPr>
          <a:xfrm>
            <a:off x="983432" y="192515"/>
            <a:ext cx="10110666" cy="457200"/>
          </a:xfrm>
        </p:spPr>
        <p:txBody>
          <a:bodyPr/>
          <a:lstStyle/>
          <a:p>
            <a:r>
              <a:rPr lang="de-DE" dirty="0"/>
              <a:t>New: SOLPS-ITER </a:t>
            </a:r>
            <a:r>
              <a:rPr lang="de-DE" dirty="0" err="1"/>
              <a:t>to</a:t>
            </a:r>
            <a:r>
              <a:rPr lang="de-DE" dirty="0"/>
              <a:t> </a:t>
            </a:r>
            <a:r>
              <a:rPr lang="de-DE" dirty="0" err="1"/>
              <a:t>optimise</a:t>
            </a:r>
            <a:r>
              <a:rPr lang="de-DE" dirty="0"/>
              <a:t> </a:t>
            </a:r>
            <a:r>
              <a:rPr lang="de-DE" dirty="0" err="1"/>
              <a:t>divertor</a:t>
            </a:r>
            <a:r>
              <a:rPr lang="de-DE" dirty="0"/>
              <a:t> </a:t>
            </a:r>
            <a:r>
              <a:rPr lang="de-DE" dirty="0" err="1"/>
              <a:t>operation</a:t>
            </a:r>
            <a:r>
              <a:rPr lang="de-DE" dirty="0"/>
              <a:t> </a:t>
            </a:r>
            <a:r>
              <a:rPr lang="de-DE" dirty="0" err="1"/>
              <a:t>point</a:t>
            </a:r>
            <a:r>
              <a:rPr lang="de-DE" dirty="0"/>
              <a:t> </a:t>
            </a:r>
            <a:r>
              <a:rPr lang="de-DE" dirty="0" err="1"/>
              <a:t>of</a:t>
            </a:r>
            <a:r>
              <a:rPr lang="de-DE" dirty="0"/>
              <a:t> JT-60SA</a:t>
            </a:r>
            <a:endParaRPr lang="en-HU" dirty="0"/>
          </a:p>
        </p:txBody>
      </p:sp>
      <p:sp>
        <p:nvSpPr>
          <p:cNvPr id="4" name="Footer Placeholder 3">
            <a:extLst>
              <a:ext uri="{FF2B5EF4-FFF2-40B4-BE49-F238E27FC236}">
                <a16:creationId xmlns:a16="http://schemas.microsoft.com/office/drawing/2014/main" id="{633DB0E2-FD0F-8EC9-8FB7-B188078E8BE5}"/>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5DF19FD7-605C-841F-97A4-68D014F88D44}"/>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pic>
        <p:nvPicPr>
          <p:cNvPr id="3" name="Grafik 2">
            <a:extLst>
              <a:ext uri="{FF2B5EF4-FFF2-40B4-BE49-F238E27FC236}">
                <a16:creationId xmlns:a16="http://schemas.microsoft.com/office/drawing/2014/main" id="{F9F0393A-D7A9-198B-0592-96ECD9634B0A}"/>
              </a:ext>
            </a:extLst>
          </p:cNvPr>
          <p:cNvPicPr>
            <a:picLocks noChangeAspect="1"/>
          </p:cNvPicPr>
          <p:nvPr/>
        </p:nvPicPr>
        <p:blipFill>
          <a:blip r:embed="rId2"/>
          <a:srcRect l="2194" t="6635" r="3529"/>
          <a:stretch/>
        </p:blipFill>
        <p:spPr>
          <a:xfrm>
            <a:off x="597162" y="905068"/>
            <a:ext cx="10991462" cy="5434009"/>
          </a:xfrm>
          <a:prstGeom prst="rect">
            <a:avLst/>
          </a:prstGeom>
        </p:spPr>
      </p:pic>
    </p:spTree>
    <p:extLst>
      <p:ext uri="{BB962C8B-B14F-4D97-AF65-F5344CB8AC3E}">
        <p14:creationId xmlns:p14="http://schemas.microsoft.com/office/powerpoint/2010/main" val="252145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DCB0-CB95-E913-66A0-83D8A6C64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2B64E-EE66-604F-72BC-4CA8F931A3AB}"/>
              </a:ext>
            </a:extLst>
          </p:cNvPr>
          <p:cNvSpPr>
            <a:spLocks noGrp="1"/>
          </p:cNvSpPr>
          <p:nvPr>
            <p:ph type="title"/>
          </p:nvPr>
        </p:nvSpPr>
        <p:spPr>
          <a:xfrm>
            <a:off x="983432" y="192515"/>
            <a:ext cx="10110666" cy="457200"/>
          </a:xfrm>
        </p:spPr>
        <p:txBody>
          <a:bodyPr/>
          <a:lstStyle/>
          <a:p>
            <a:r>
              <a:rPr lang="de-DE" dirty="0"/>
              <a:t>New: SOLPS-ITER </a:t>
            </a:r>
            <a:r>
              <a:rPr lang="de-DE" dirty="0" err="1"/>
              <a:t>to</a:t>
            </a:r>
            <a:r>
              <a:rPr lang="de-DE" dirty="0"/>
              <a:t> </a:t>
            </a:r>
            <a:r>
              <a:rPr lang="de-DE" dirty="0" err="1"/>
              <a:t>optimise</a:t>
            </a:r>
            <a:r>
              <a:rPr lang="de-DE" dirty="0"/>
              <a:t> </a:t>
            </a:r>
            <a:r>
              <a:rPr lang="de-DE" dirty="0" err="1"/>
              <a:t>divertor</a:t>
            </a:r>
            <a:r>
              <a:rPr lang="de-DE" dirty="0"/>
              <a:t> </a:t>
            </a:r>
            <a:r>
              <a:rPr lang="de-DE" dirty="0" err="1"/>
              <a:t>operation</a:t>
            </a:r>
            <a:r>
              <a:rPr lang="de-DE" dirty="0"/>
              <a:t> </a:t>
            </a:r>
            <a:r>
              <a:rPr lang="de-DE" dirty="0" err="1"/>
              <a:t>point</a:t>
            </a:r>
            <a:r>
              <a:rPr lang="de-DE" dirty="0"/>
              <a:t> </a:t>
            </a:r>
            <a:r>
              <a:rPr lang="de-DE" dirty="0" err="1"/>
              <a:t>of</a:t>
            </a:r>
            <a:r>
              <a:rPr lang="de-DE" dirty="0"/>
              <a:t> JT-60SA</a:t>
            </a:r>
            <a:endParaRPr lang="en-HU" dirty="0"/>
          </a:p>
        </p:txBody>
      </p:sp>
      <p:sp>
        <p:nvSpPr>
          <p:cNvPr id="4" name="Footer Placeholder 3">
            <a:extLst>
              <a:ext uri="{FF2B5EF4-FFF2-40B4-BE49-F238E27FC236}">
                <a16:creationId xmlns:a16="http://schemas.microsoft.com/office/drawing/2014/main" id="{28513A4F-7DAD-B11A-5B87-689C4726903E}"/>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BD52CC30-E6F1-B077-BA50-3D01D0A29705}"/>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
        <p:nvSpPr>
          <p:cNvPr id="10" name="Rechteck 9">
            <a:extLst>
              <a:ext uri="{FF2B5EF4-FFF2-40B4-BE49-F238E27FC236}">
                <a16:creationId xmlns:a16="http://schemas.microsoft.com/office/drawing/2014/main" id="{5040DE3D-8627-C015-ADE8-5A025D596CFD}"/>
              </a:ext>
            </a:extLst>
          </p:cNvPr>
          <p:cNvSpPr/>
          <p:nvPr/>
        </p:nvSpPr>
        <p:spPr>
          <a:xfrm>
            <a:off x="10067731" y="5952930"/>
            <a:ext cx="1455575" cy="261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 name="Grafik 2">
            <a:extLst>
              <a:ext uri="{FF2B5EF4-FFF2-40B4-BE49-F238E27FC236}">
                <a16:creationId xmlns:a16="http://schemas.microsoft.com/office/drawing/2014/main" id="{015E90A2-5EFA-466A-8919-3B0C1C26BD48}"/>
              </a:ext>
            </a:extLst>
          </p:cNvPr>
          <p:cNvPicPr>
            <a:picLocks noChangeAspect="1"/>
          </p:cNvPicPr>
          <p:nvPr/>
        </p:nvPicPr>
        <p:blipFill>
          <a:blip r:embed="rId2"/>
          <a:srcRect t="5572"/>
          <a:stretch/>
        </p:blipFill>
        <p:spPr>
          <a:xfrm>
            <a:off x="266700" y="877078"/>
            <a:ext cx="11658600" cy="5423900"/>
          </a:xfrm>
          <a:prstGeom prst="rect">
            <a:avLst/>
          </a:prstGeom>
        </p:spPr>
      </p:pic>
    </p:spTree>
    <p:extLst>
      <p:ext uri="{BB962C8B-B14F-4D97-AF65-F5344CB8AC3E}">
        <p14:creationId xmlns:p14="http://schemas.microsoft.com/office/powerpoint/2010/main" val="379404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853A-84C1-B2B2-ECEB-643B4E2C6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505D6-82A4-BFCB-2E29-946F00601865}"/>
              </a:ext>
            </a:extLst>
          </p:cNvPr>
          <p:cNvSpPr>
            <a:spLocks noGrp="1"/>
          </p:cNvSpPr>
          <p:nvPr>
            <p:ph type="title"/>
          </p:nvPr>
        </p:nvSpPr>
        <p:spPr>
          <a:xfrm>
            <a:off x="983432" y="192515"/>
            <a:ext cx="10110666" cy="457200"/>
          </a:xfrm>
        </p:spPr>
        <p:txBody>
          <a:bodyPr/>
          <a:lstStyle/>
          <a:p>
            <a:r>
              <a:rPr lang="de-DE" dirty="0"/>
              <a:t>New: SOLPS-ITER </a:t>
            </a:r>
            <a:r>
              <a:rPr lang="de-DE" dirty="0" err="1"/>
              <a:t>to</a:t>
            </a:r>
            <a:r>
              <a:rPr lang="de-DE" dirty="0"/>
              <a:t> </a:t>
            </a:r>
            <a:r>
              <a:rPr lang="de-DE" dirty="0" err="1"/>
              <a:t>optimise</a:t>
            </a:r>
            <a:r>
              <a:rPr lang="de-DE" dirty="0"/>
              <a:t> </a:t>
            </a:r>
            <a:r>
              <a:rPr lang="de-DE" dirty="0" err="1"/>
              <a:t>divertor</a:t>
            </a:r>
            <a:r>
              <a:rPr lang="de-DE" dirty="0"/>
              <a:t> </a:t>
            </a:r>
            <a:r>
              <a:rPr lang="de-DE" dirty="0" err="1"/>
              <a:t>operation</a:t>
            </a:r>
            <a:r>
              <a:rPr lang="de-DE" dirty="0"/>
              <a:t> </a:t>
            </a:r>
            <a:r>
              <a:rPr lang="de-DE" dirty="0" err="1"/>
              <a:t>point</a:t>
            </a:r>
            <a:r>
              <a:rPr lang="de-DE" dirty="0"/>
              <a:t> </a:t>
            </a:r>
            <a:r>
              <a:rPr lang="de-DE" dirty="0" err="1"/>
              <a:t>of</a:t>
            </a:r>
            <a:r>
              <a:rPr lang="de-DE" dirty="0"/>
              <a:t> JT-60SA</a:t>
            </a:r>
            <a:endParaRPr lang="en-HU" dirty="0"/>
          </a:p>
        </p:txBody>
      </p:sp>
      <p:sp>
        <p:nvSpPr>
          <p:cNvPr id="4" name="Footer Placeholder 3">
            <a:extLst>
              <a:ext uri="{FF2B5EF4-FFF2-40B4-BE49-F238E27FC236}">
                <a16:creationId xmlns:a16="http://schemas.microsoft.com/office/drawing/2014/main" id="{6CF8C24B-EF5F-6492-A0DC-D899ADBD80DD}"/>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0A3B4F3D-0C7B-52B2-6589-EEA30FD4731E}"/>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sp>
        <p:nvSpPr>
          <p:cNvPr id="10" name="Rechteck 9">
            <a:extLst>
              <a:ext uri="{FF2B5EF4-FFF2-40B4-BE49-F238E27FC236}">
                <a16:creationId xmlns:a16="http://schemas.microsoft.com/office/drawing/2014/main" id="{808E6FB4-8BCA-1B5A-120E-2F70A4640CEE}"/>
              </a:ext>
            </a:extLst>
          </p:cNvPr>
          <p:cNvSpPr/>
          <p:nvPr/>
        </p:nvSpPr>
        <p:spPr>
          <a:xfrm>
            <a:off x="10067731" y="5952930"/>
            <a:ext cx="1455575" cy="2612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 name="Grafik 2">
            <a:extLst>
              <a:ext uri="{FF2B5EF4-FFF2-40B4-BE49-F238E27FC236}">
                <a16:creationId xmlns:a16="http://schemas.microsoft.com/office/drawing/2014/main" id="{6E749B7E-429A-814C-9C77-0A728BC69C77}"/>
              </a:ext>
            </a:extLst>
          </p:cNvPr>
          <p:cNvPicPr>
            <a:picLocks noChangeAspect="1"/>
          </p:cNvPicPr>
          <p:nvPr/>
        </p:nvPicPr>
        <p:blipFill>
          <a:blip r:embed="rId2"/>
          <a:srcRect t="6622"/>
          <a:stretch/>
        </p:blipFill>
        <p:spPr>
          <a:xfrm>
            <a:off x="266700" y="811762"/>
            <a:ext cx="11658600" cy="5633995"/>
          </a:xfrm>
          <a:prstGeom prst="rect">
            <a:avLst/>
          </a:prstGeom>
        </p:spPr>
      </p:pic>
    </p:spTree>
    <p:extLst>
      <p:ext uri="{BB962C8B-B14F-4D97-AF65-F5344CB8AC3E}">
        <p14:creationId xmlns:p14="http://schemas.microsoft.com/office/powerpoint/2010/main" val="48051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9685E-8855-8C29-BB24-078B132B1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BF335-9181-3785-9467-308E670616CF}"/>
              </a:ext>
            </a:extLst>
          </p:cNvPr>
          <p:cNvSpPr>
            <a:spLocks noGrp="1"/>
          </p:cNvSpPr>
          <p:nvPr>
            <p:ph type="title"/>
          </p:nvPr>
        </p:nvSpPr>
        <p:spPr/>
        <p:txBody>
          <a:bodyPr/>
          <a:lstStyle/>
          <a:p>
            <a:r>
              <a:rPr lang="de-DE" dirty="0"/>
              <a:t>New: DIVGAS </a:t>
            </a:r>
            <a:r>
              <a:rPr lang="de-DE" dirty="0" err="1"/>
              <a:t>analysis</a:t>
            </a:r>
            <a:r>
              <a:rPr lang="de-DE" dirty="0"/>
              <a:t> </a:t>
            </a:r>
            <a:r>
              <a:rPr lang="de-DE" dirty="0" err="1"/>
              <a:t>of</a:t>
            </a:r>
            <a:r>
              <a:rPr lang="de-DE" dirty="0"/>
              <a:t> in-</a:t>
            </a:r>
            <a:r>
              <a:rPr lang="de-DE" dirty="0" err="1"/>
              <a:t>vessel</a:t>
            </a:r>
            <a:r>
              <a:rPr lang="de-DE" dirty="0"/>
              <a:t> </a:t>
            </a:r>
            <a:r>
              <a:rPr lang="de-DE" dirty="0" err="1"/>
              <a:t>pVT</a:t>
            </a:r>
            <a:r>
              <a:rPr lang="de-DE" dirty="0"/>
              <a:t> </a:t>
            </a:r>
            <a:r>
              <a:rPr lang="de-DE" dirty="0" err="1"/>
              <a:t>characteristic</a:t>
            </a:r>
            <a:r>
              <a:rPr lang="de-DE" dirty="0"/>
              <a:t> in JET</a:t>
            </a:r>
            <a:endParaRPr lang="en-HU" dirty="0"/>
          </a:p>
        </p:txBody>
      </p:sp>
      <p:sp>
        <p:nvSpPr>
          <p:cNvPr id="4" name="Footer Placeholder 3">
            <a:extLst>
              <a:ext uri="{FF2B5EF4-FFF2-40B4-BE49-F238E27FC236}">
                <a16:creationId xmlns:a16="http://schemas.microsoft.com/office/drawing/2014/main" id="{79587FCD-5542-ABE1-74E0-34E57FE2421F}"/>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8054B383-0C39-29C9-7A03-A33D73262016}"/>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pic>
        <p:nvPicPr>
          <p:cNvPr id="8" name="Grafik 7">
            <a:extLst>
              <a:ext uri="{FF2B5EF4-FFF2-40B4-BE49-F238E27FC236}">
                <a16:creationId xmlns:a16="http://schemas.microsoft.com/office/drawing/2014/main" id="{8D9F72A2-9005-2C8C-8D6E-83671D623090}"/>
              </a:ext>
            </a:extLst>
          </p:cNvPr>
          <p:cNvPicPr>
            <a:picLocks noChangeAspect="1"/>
          </p:cNvPicPr>
          <p:nvPr/>
        </p:nvPicPr>
        <p:blipFill>
          <a:blip r:embed="rId2"/>
          <a:srcRect l="2797"/>
          <a:stretch/>
        </p:blipFill>
        <p:spPr>
          <a:xfrm>
            <a:off x="561455" y="750482"/>
            <a:ext cx="11080647" cy="5648325"/>
          </a:xfrm>
          <a:prstGeom prst="rect">
            <a:avLst/>
          </a:prstGeom>
        </p:spPr>
      </p:pic>
      <p:sp>
        <p:nvSpPr>
          <p:cNvPr id="3" name="Textfeld 2">
            <a:extLst>
              <a:ext uri="{FF2B5EF4-FFF2-40B4-BE49-F238E27FC236}">
                <a16:creationId xmlns:a16="http://schemas.microsoft.com/office/drawing/2014/main" id="{0379D357-B20E-2CDC-96BC-34A70155057F}"/>
              </a:ext>
            </a:extLst>
          </p:cNvPr>
          <p:cNvSpPr txBox="1"/>
          <p:nvPr/>
        </p:nvSpPr>
        <p:spPr>
          <a:xfrm>
            <a:off x="49447" y="6130242"/>
            <a:ext cx="2576539" cy="369332"/>
          </a:xfrm>
          <a:prstGeom prst="rect">
            <a:avLst/>
          </a:prstGeom>
          <a:noFill/>
        </p:spPr>
        <p:txBody>
          <a:bodyPr wrap="none" rtlCol="0">
            <a:spAutoFit/>
          </a:bodyPr>
          <a:lstStyle/>
          <a:p>
            <a:pPr algn="l"/>
            <a:r>
              <a:rPr lang="en-GB" b="1" i="1" dirty="0"/>
              <a:t>Christos Tantos et al., KIT</a:t>
            </a:r>
          </a:p>
        </p:txBody>
      </p:sp>
    </p:spTree>
    <p:extLst>
      <p:ext uri="{BB962C8B-B14F-4D97-AF65-F5344CB8AC3E}">
        <p14:creationId xmlns:p14="http://schemas.microsoft.com/office/powerpoint/2010/main" val="11546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AC37D-CD31-F107-3DF3-5666C60D5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556A8-8434-2482-9DA0-2B96276A0BD1}"/>
              </a:ext>
            </a:extLst>
          </p:cNvPr>
          <p:cNvSpPr>
            <a:spLocks noGrp="1"/>
          </p:cNvSpPr>
          <p:nvPr>
            <p:ph type="title"/>
          </p:nvPr>
        </p:nvSpPr>
        <p:spPr/>
        <p:txBody>
          <a:bodyPr/>
          <a:lstStyle/>
          <a:p>
            <a:r>
              <a:rPr lang="de-DE" dirty="0"/>
              <a:t>New: DIVGAS </a:t>
            </a:r>
            <a:r>
              <a:rPr lang="de-DE" dirty="0" err="1"/>
              <a:t>analysis</a:t>
            </a:r>
            <a:r>
              <a:rPr lang="de-DE" dirty="0"/>
              <a:t> </a:t>
            </a:r>
            <a:r>
              <a:rPr lang="de-DE" dirty="0" err="1"/>
              <a:t>of</a:t>
            </a:r>
            <a:r>
              <a:rPr lang="de-DE" dirty="0"/>
              <a:t> in-</a:t>
            </a:r>
            <a:r>
              <a:rPr lang="de-DE" dirty="0" err="1"/>
              <a:t>vessel</a:t>
            </a:r>
            <a:r>
              <a:rPr lang="de-DE" dirty="0"/>
              <a:t> </a:t>
            </a:r>
            <a:r>
              <a:rPr lang="de-DE" dirty="0" err="1"/>
              <a:t>pVT</a:t>
            </a:r>
            <a:r>
              <a:rPr lang="de-DE" dirty="0"/>
              <a:t> </a:t>
            </a:r>
            <a:r>
              <a:rPr lang="de-DE" dirty="0" err="1"/>
              <a:t>characteristic</a:t>
            </a:r>
            <a:r>
              <a:rPr lang="de-DE" dirty="0"/>
              <a:t> in JET</a:t>
            </a:r>
            <a:endParaRPr lang="en-HU" dirty="0"/>
          </a:p>
        </p:txBody>
      </p:sp>
      <p:sp>
        <p:nvSpPr>
          <p:cNvPr id="4" name="Footer Placeholder 3">
            <a:extLst>
              <a:ext uri="{FF2B5EF4-FFF2-40B4-BE49-F238E27FC236}">
                <a16:creationId xmlns:a16="http://schemas.microsoft.com/office/drawing/2014/main" id="{94A0A92D-F0CE-1FFD-F58F-17AFBCEE996B}"/>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29772387-2AC1-B998-3F32-E2F117E17A3B}"/>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pic>
        <p:nvPicPr>
          <p:cNvPr id="3" name="Grafik 2">
            <a:extLst>
              <a:ext uri="{FF2B5EF4-FFF2-40B4-BE49-F238E27FC236}">
                <a16:creationId xmlns:a16="http://schemas.microsoft.com/office/drawing/2014/main" id="{63A37256-F04A-28FE-F0CC-AD93A3F1CF84}"/>
              </a:ext>
            </a:extLst>
          </p:cNvPr>
          <p:cNvPicPr>
            <a:picLocks noChangeAspect="1"/>
          </p:cNvPicPr>
          <p:nvPr/>
        </p:nvPicPr>
        <p:blipFill>
          <a:blip r:embed="rId2"/>
          <a:srcRect l="2349"/>
          <a:stretch/>
        </p:blipFill>
        <p:spPr>
          <a:xfrm>
            <a:off x="685664" y="697230"/>
            <a:ext cx="10822982" cy="5615940"/>
          </a:xfrm>
          <a:prstGeom prst="rect">
            <a:avLst/>
          </a:prstGeom>
        </p:spPr>
      </p:pic>
    </p:spTree>
    <p:extLst>
      <p:ext uri="{BB962C8B-B14F-4D97-AF65-F5344CB8AC3E}">
        <p14:creationId xmlns:p14="http://schemas.microsoft.com/office/powerpoint/2010/main" val="101627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4C54-A192-8466-5ECB-D0E4F4A4D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A4944-E421-C1EC-E638-83FE10D86B88}"/>
              </a:ext>
            </a:extLst>
          </p:cNvPr>
          <p:cNvSpPr>
            <a:spLocks noGrp="1"/>
          </p:cNvSpPr>
          <p:nvPr>
            <p:ph type="title"/>
          </p:nvPr>
        </p:nvSpPr>
        <p:spPr/>
        <p:txBody>
          <a:bodyPr/>
          <a:lstStyle/>
          <a:p>
            <a:r>
              <a:rPr lang="de-DE" dirty="0"/>
              <a:t>In </a:t>
            </a:r>
            <a:r>
              <a:rPr lang="de-DE" dirty="0" err="1"/>
              <a:t>the</a:t>
            </a:r>
            <a:r>
              <a:rPr lang="de-DE" dirty="0"/>
              <a:t> </a:t>
            </a:r>
            <a:r>
              <a:rPr lang="de-DE" dirty="0" err="1"/>
              <a:t>following</a:t>
            </a:r>
            <a:r>
              <a:rPr lang="de-DE" dirty="0"/>
              <a:t>:  </a:t>
            </a:r>
            <a:r>
              <a:rPr lang="de-DE" dirty="0" err="1"/>
              <a:t>four</a:t>
            </a:r>
            <a:r>
              <a:rPr lang="de-DE" dirty="0"/>
              <a:t> </a:t>
            </a:r>
            <a:r>
              <a:rPr lang="de-DE" dirty="0" err="1"/>
              <a:t>dedicated</a:t>
            </a:r>
            <a:r>
              <a:rPr lang="de-DE" dirty="0"/>
              <a:t> SP D </a:t>
            </a:r>
            <a:r>
              <a:rPr lang="de-DE" dirty="0" err="1"/>
              <a:t>talks</a:t>
            </a:r>
            <a:endParaRPr lang="en-HU" dirty="0"/>
          </a:p>
        </p:txBody>
      </p:sp>
      <p:sp>
        <p:nvSpPr>
          <p:cNvPr id="4" name="Footer Placeholder 3">
            <a:extLst>
              <a:ext uri="{FF2B5EF4-FFF2-40B4-BE49-F238E27FC236}">
                <a16:creationId xmlns:a16="http://schemas.microsoft.com/office/drawing/2014/main" id="{F20EB6DF-DC9D-FC6C-655D-77C31DBFFA91}"/>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7CD3163A-7650-CE88-8BBD-F06C95B5227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
        <p:nvSpPr>
          <p:cNvPr id="9" name="Textfeld 8">
            <a:extLst>
              <a:ext uri="{FF2B5EF4-FFF2-40B4-BE49-F238E27FC236}">
                <a16:creationId xmlns:a16="http://schemas.microsoft.com/office/drawing/2014/main" id="{8B5AD0AB-F753-7970-5866-A35E2EF4BD11}"/>
              </a:ext>
            </a:extLst>
          </p:cNvPr>
          <p:cNvSpPr txBox="1"/>
          <p:nvPr/>
        </p:nvSpPr>
        <p:spPr>
          <a:xfrm>
            <a:off x="983432" y="1351508"/>
            <a:ext cx="10396308" cy="3816429"/>
          </a:xfrm>
          <a:prstGeom prst="rect">
            <a:avLst/>
          </a:prstGeom>
          <a:noFill/>
        </p:spPr>
        <p:txBody>
          <a:bodyPr wrap="non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Plasma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background</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impurity</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migration</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modelling</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for</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COMPASS-U (D.5)</a:t>
            </a:r>
          </a:p>
          <a:p>
            <a:pPr marR="0" lvl="0" algn="l" defTabSz="914400" rtl="0" eaLnBrk="0" fontAlgn="base" latinLnBrk="0" hangingPunct="0">
              <a:lnSpc>
                <a:spcPct val="100000"/>
              </a:lnSpc>
              <a:spcBef>
                <a:spcPct val="0"/>
              </a:spcBef>
              <a:spcAft>
                <a:spcPct val="0"/>
              </a:spcAft>
              <a:buClrTx/>
              <a:buSzTx/>
              <a:tabLst>
                <a:tab pos="354013" algn="l"/>
              </a:tabLst>
            </a:pPr>
            <a:r>
              <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David </a:t>
            </a:r>
            <a:r>
              <a:rPr kumimoji="0" lang="de-DE" altLang="de-DE" sz="2200" b="0" i="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Tskhakaya</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(IPP-CR) </a:t>
            </a:r>
          </a:p>
          <a:p>
            <a:pPr marR="0" lvl="0" algn="l" defTabSz="914400" rtl="0" eaLnBrk="0" fontAlgn="base" latinLnBrk="0" hangingPunct="0">
              <a:lnSpc>
                <a:spcPct val="100000"/>
              </a:lnSpc>
              <a:spcBef>
                <a:spcPct val="0"/>
              </a:spcBef>
              <a:spcAft>
                <a:spcPct val="0"/>
              </a:spcAft>
              <a:buClrTx/>
              <a:buSzTx/>
              <a:tabLst/>
            </a:pPr>
            <a:endPar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Impurity</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migration</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modelling</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for</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W7-X, JET and ITER (D.3)</a:t>
            </a:r>
          </a:p>
          <a:p>
            <a:pPr marR="0" lvl="0" algn="l" defTabSz="914400" rtl="0" eaLnBrk="0" fontAlgn="base" latinLnBrk="0" hangingPunct="0">
              <a:lnSpc>
                <a:spcPct val="100000"/>
              </a:lnSpc>
              <a:spcBef>
                <a:spcPct val="0"/>
              </a:spcBef>
              <a:spcAft>
                <a:spcPct val="0"/>
              </a:spcAft>
              <a:buClrTx/>
              <a:buSzTx/>
              <a:tabLst>
                <a:tab pos="354013" algn="l"/>
              </a:tabLst>
            </a:pPr>
            <a:r>
              <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Juri </a:t>
            </a:r>
            <a:r>
              <a:rPr kumimoji="0" lang="de-DE" altLang="de-DE" sz="2200" b="0" i="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Romazanov</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(FZJ)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Plasma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background</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impurity</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migration</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modelling</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for</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JET (D.1, D.3, D.4)</a:t>
            </a:r>
          </a:p>
          <a:p>
            <a:pPr marR="0" lvl="0" algn="l" defTabSz="914400" rtl="0" eaLnBrk="0" fontAlgn="base" latinLnBrk="0" hangingPunct="0">
              <a:lnSpc>
                <a:spcPct val="100000"/>
              </a:lnSpc>
              <a:spcBef>
                <a:spcPct val="0"/>
              </a:spcBef>
              <a:spcAft>
                <a:spcPct val="0"/>
              </a:spcAft>
              <a:buClrTx/>
              <a:buSzTx/>
              <a:tabLst>
                <a:tab pos="354013" algn="l"/>
              </a:tabLst>
            </a:pPr>
            <a:r>
              <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Mathias Groth (Aalto University) </a:t>
            </a:r>
          </a:p>
          <a:p>
            <a:pPr marR="0" lvl="0" algn="l" defTabSz="914400" rtl="0" eaLnBrk="0" fontAlgn="base" latinLnBrk="0" hangingPunct="0">
              <a:lnSpc>
                <a:spcPct val="100000"/>
              </a:lnSpc>
              <a:spcBef>
                <a:spcPct val="0"/>
              </a:spcBef>
              <a:spcAft>
                <a:spcPct val="0"/>
              </a:spcAft>
              <a:buClrTx/>
              <a:buSzTx/>
              <a:tabLst/>
            </a:pPr>
            <a:r>
              <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Molecular</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Dynamics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simulations</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of</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sputtering</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reflection</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for</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boron</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surfaces</a:t>
            </a:r>
            <a:r>
              <a:rPr kumimoji="0" lang="de-DE" altLang="de-DE" sz="2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(D.2) </a:t>
            </a:r>
          </a:p>
          <a:p>
            <a:pPr marR="0" lvl="0" algn="l" defTabSz="914400" rtl="0" eaLnBrk="0" fontAlgn="base" latinLnBrk="0" hangingPunct="0">
              <a:lnSpc>
                <a:spcPct val="100000"/>
              </a:lnSpc>
              <a:spcBef>
                <a:spcPct val="0"/>
              </a:spcBef>
              <a:spcAft>
                <a:spcPct val="0"/>
              </a:spcAft>
              <a:buClrTx/>
              <a:buSzTx/>
              <a:tabLst>
                <a:tab pos="354013" algn="l"/>
              </a:tabLst>
            </a:pPr>
            <a:r>
              <a:rPr kumimoji="0" lang="de-DE" altLang="de-DE"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2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Michael Probst (ÖAW)</a:t>
            </a:r>
          </a:p>
        </p:txBody>
      </p:sp>
    </p:spTree>
    <p:extLst>
      <p:ext uri="{BB962C8B-B14F-4D97-AF65-F5344CB8AC3E}">
        <p14:creationId xmlns:p14="http://schemas.microsoft.com/office/powerpoint/2010/main" val="411405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de-DE" dirty="0"/>
              <a:t>Outline</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983431" y="1704459"/>
            <a:ext cx="8935009" cy="2466325"/>
          </a:xfrm>
        </p:spPr>
        <p:txBody>
          <a:bodyPr/>
          <a:lstStyle/>
          <a:p>
            <a:r>
              <a:rPr lang="de-DE" dirty="0" err="1"/>
              <a:t>Overview</a:t>
            </a:r>
            <a:r>
              <a:rPr lang="de-DE" dirty="0"/>
              <a:t> </a:t>
            </a:r>
            <a:r>
              <a:rPr lang="de-DE" dirty="0" err="1"/>
              <a:t>of</a:t>
            </a:r>
            <a:r>
              <a:rPr lang="de-DE" dirty="0"/>
              <a:t> SP D </a:t>
            </a:r>
            <a:r>
              <a:rPr lang="de-DE" dirty="0" err="1"/>
              <a:t>activities</a:t>
            </a:r>
            <a:r>
              <a:rPr lang="de-DE" dirty="0"/>
              <a:t> in 2025</a:t>
            </a:r>
          </a:p>
          <a:p>
            <a:endParaRPr lang="de-DE" dirty="0"/>
          </a:p>
          <a:p>
            <a:r>
              <a:rPr lang="de-DE" dirty="0"/>
              <a:t>New: SOLPS-ITER </a:t>
            </a:r>
            <a:r>
              <a:rPr lang="de-DE" dirty="0" err="1"/>
              <a:t>to</a:t>
            </a:r>
            <a:r>
              <a:rPr lang="de-DE" dirty="0"/>
              <a:t> </a:t>
            </a:r>
            <a:r>
              <a:rPr lang="de-DE" dirty="0" err="1"/>
              <a:t>optimise</a:t>
            </a:r>
            <a:r>
              <a:rPr lang="de-DE" dirty="0"/>
              <a:t> </a:t>
            </a:r>
            <a:r>
              <a:rPr lang="de-DE" dirty="0" err="1"/>
              <a:t>divertor</a:t>
            </a:r>
            <a:r>
              <a:rPr lang="de-DE" dirty="0"/>
              <a:t> </a:t>
            </a:r>
            <a:r>
              <a:rPr lang="de-DE" dirty="0" err="1"/>
              <a:t>operation</a:t>
            </a:r>
            <a:r>
              <a:rPr lang="de-DE" dirty="0"/>
              <a:t> </a:t>
            </a:r>
            <a:r>
              <a:rPr lang="de-DE" dirty="0" err="1"/>
              <a:t>point</a:t>
            </a:r>
            <a:r>
              <a:rPr lang="de-DE" dirty="0"/>
              <a:t> </a:t>
            </a:r>
            <a:r>
              <a:rPr lang="de-DE" dirty="0" err="1"/>
              <a:t>of</a:t>
            </a:r>
            <a:r>
              <a:rPr lang="de-DE" dirty="0"/>
              <a:t> JT-60SA</a:t>
            </a:r>
          </a:p>
          <a:p>
            <a:endParaRPr lang="de-DE" dirty="0"/>
          </a:p>
          <a:p>
            <a:r>
              <a:rPr lang="de-DE" dirty="0"/>
              <a:t>New: DIVGAS </a:t>
            </a:r>
            <a:r>
              <a:rPr lang="de-DE" dirty="0" err="1"/>
              <a:t>analysis</a:t>
            </a:r>
            <a:r>
              <a:rPr lang="de-DE" dirty="0"/>
              <a:t> </a:t>
            </a:r>
            <a:r>
              <a:rPr lang="de-DE" dirty="0" err="1"/>
              <a:t>of</a:t>
            </a:r>
            <a:r>
              <a:rPr lang="de-DE" dirty="0"/>
              <a:t> </a:t>
            </a:r>
            <a:r>
              <a:rPr lang="de-DE" dirty="0" err="1"/>
              <a:t>pVT</a:t>
            </a:r>
            <a:r>
              <a:rPr lang="de-DE" dirty="0"/>
              <a:t> </a:t>
            </a:r>
            <a:r>
              <a:rPr lang="de-DE" dirty="0" err="1"/>
              <a:t>characteristic</a:t>
            </a:r>
            <a:r>
              <a:rPr lang="de-DE" dirty="0"/>
              <a:t> in JET</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1841-4B8D-C13D-E41F-C515BF03B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6A80D-9F5B-214F-1653-70BE519CD332}"/>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DAA2BB76-30BC-3714-982B-A2938C8A165E}"/>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DB8E02C0-A1D1-9143-588F-7DB9E174A42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9" name="Textfeld 8">
            <a:extLst>
              <a:ext uri="{FF2B5EF4-FFF2-40B4-BE49-F238E27FC236}">
                <a16:creationId xmlns:a16="http://schemas.microsoft.com/office/drawing/2014/main" id="{FF5E427D-FF77-8B6E-568E-522E6646D125}"/>
              </a:ext>
            </a:extLst>
          </p:cNvPr>
          <p:cNvSpPr txBox="1"/>
          <p:nvPr/>
        </p:nvSpPr>
        <p:spPr>
          <a:xfrm>
            <a:off x="983432" y="1368846"/>
            <a:ext cx="8412495" cy="3785652"/>
          </a:xfrm>
          <a:prstGeom prst="rect">
            <a:avLst/>
          </a:prstGeom>
          <a:noFill/>
        </p:spPr>
        <p:txBody>
          <a:bodyPr wrap="square">
            <a:spAutoFit/>
          </a:bodyPr>
          <a:lstStyle/>
          <a:p>
            <a:r>
              <a:rPr lang="en-US" sz="2400" b="1" u="sng"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 structure 2025 and manpower:</a:t>
            </a:r>
          </a:p>
          <a:p>
            <a:endParaRPr lang="en-US" sz="2200" b="1" spc="-15"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spcAft>
                <a:spcPts val="1200"/>
              </a:spcAft>
            </a:pPr>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D.1 Plasma Boundary Modelling				30 PM</a:t>
            </a:r>
          </a:p>
          <a:p>
            <a:pPr>
              <a:spcAft>
                <a:spcPts val="1200"/>
              </a:spcAft>
            </a:pPr>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D.2 Production of Atomic/Molecular and Surface Data	23 PM</a:t>
            </a:r>
          </a:p>
          <a:p>
            <a:pPr>
              <a:spcAft>
                <a:spcPts val="1200"/>
              </a:spcAft>
            </a:pPr>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D.3 Impurity Migration Modelling				29 PM</a:t>
            </a:r>
          </a:p>
          <a:p>
            <a:pPr>
              <a:spcAft>
                <a:spcPts val="1200"/>
              </a:spcAft>
            </a:pPr>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D.4 Neutral Particles Modelling			  	  6 PM</a:t>
            </a:r>
          </a:p>
          <a:p>
            <a:r>
              <a:rPr lang="en-US" sz="2200" b="1" spc="-15" dirty="0">
                <a:solidFill>
                  <a:srgbClr val="000000"/>
                </a:solidFill>
                <a:effectLst/>
                <a:latin typeface="Calibri" panose="020F0502020204030204" pitchFamily="34" charset="0"/>
                <a:ea typeface="Times New Roman" panose="02020603050405020304" pitchFamily="18" charset="0"/>
              </a:rPr>
              <a:t>SP D.5 Plasma background and PWI modelling for COMPASS-U</a:t>
            </a:r>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	16 PM</a:t>
            </a:r>
          </a:p>
          <a:p>
            <a:endParaRPr lang="en-US" sz="2200" b="1" spc="-15"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sz="22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Overall:						                            104 PM</a:t>
            </a:r>
          </a:p>
        </p:txBody>
      </p:sp>
    </p:spTree>
    <p:extLst>
      <p:ext uri="{BB962C8B-B14F-4D97-AF65-F5344CB8AC3E}">
        <p14:creationId xmlns:p14="http://schemas.microsoft.com/office/powerpoint/2010/main" val="101266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3F80-E467-74D1-D11C-905F32FFF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5F485-9310-19D6-1078-FE0E0CB921AA}"/>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B6A7CB26-373B-2C4D-E71C-759488005A6F}"/>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067E6820-9306-EA5A-7B66-93EB2A023CA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6" name="Textfeld 5">
            <a:extLst>
              <a:ext uri="{FF2B5EF4-FFF2-40B4-BE49-F238E27FC236}">
                <a16:creationId xmlns:a16="http://schemas.microsoft.com/office/drawing/2014/main" id="{63615CBB-8933-FD25-3179-0B984CBAFC63}"/>
              </a:ext>
            </a:extLst>
          </p:cNvPr>
          <p:cNvSpPr txBox="1"/>
          <p:nvPr/>
        </p:nvSpPr>
        <p:spPr>
          <a:xfrm>
            <a:off x="983432" y="811506"/>
            <a:ext cx="6097554"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D.1 Plasma Boundary Modelling</a:t>
            </a:r>
            <a:endParaRPr lang="en-GB" sz="2400" dirty="0"/>
          </a:p>
        </p:txBody>
      </p:sp>
      <p:graphicFrame>
        <p:nvGraphicFramePr>
          <p:cNvPr id="8" name="Tabelle 7">
            <a:extLst>
              <a:ext uri="{FF2B5EF4-FFF2-40B4-BE49-F238E27FC236}">
                <a16:creationId xmlns:a16="http://schemas.microsoft.com/office/drawing/2014/main" id="{60B495AA-ED9F-BE83-8119-1DCAF843000A}"/>
              </a:ext>
            </a:extLst>
          </p:cNvPr>
          <p:cNvGraphicFramePr>
            <a:graphicFrameLocks noGrp="1"/>
          </p:cNvGraphicFramePr>
          <p:nvPr>
            <p:extLst>
              <p:ext uri="{D42A27DB-BD31-4B8C-83A1-F6EECF244321}">
                <p14:modId xmlns:p14="http://schemas.microsoft.com/office/powerpoint/2010/main" val="533326503"/>
              </p:ext>
            </p:extLst>
          </p:nvPr>
        </p:nvGraphicFramePr>
        <p:xfrm>
          <a:off x="0" y="1307160"/>
          <a:ext cx="12192000" cy="5214620"/>
        </p:xfrm>
        <a:graphic>
          <a:graphicData uri="http://schemas.openxmlformats.org/drawingml/2006/table">
            <a:tbl>
              <a:tblPr firstRow="1" firstCol="1" bandRow="1">
                <a:tableStyleId>{5C22544A-7EE6-4342-B048-85BDC9FD1C3A}</a:tableStyleId>
              </a:tblPr>
              <a:tblGrid>
                <a:gridCol w="1642188">
                  <a:extLst>
                    <a:ext uri="{9D8B030D-6E8A-4147-A177-3AD203B41FA5}">
                      <a16:colId xmlns:a16="http://schemas.microsoft.com/office/drawing/2014/main" val="3374543478"/>
                    </a:ext>
                  </a:extLst>
                </a:gridCol>
                <a:gridCol w="10549812">
                  <a:extLst>
                    <a:ext uri="{9D8B030D-6E8A-4147-A177-3AD203B41FA5}">
                      <a16:colId xmlns:a16="http://schemas.microsoft.com/office/drawing/2014/main" val="1378484104"/>
                    </a:ext>
                  </a:extLst>
                </a:gridCol>
              </a:tblGrid>
              <a:tr h="0">
                <a:tc>
                  <a:txBody>
                    <a:bodyPr/>
                    <a:lstStyle/>
                    <a:p>
                      <a:pPr>
                        <a:lnSpc>
                          <a:spcPct val="115000"/>
                        </a:lnSpc>
                        <a:spcBef>
                          <a:spcPts val="240"/>
                        </a:spcBef>
                        <a:spcAft>
                          <a:spcPts val="240"/>
                        </a:spcAft>
                        <a:buNone/>
                        <a:tabLst>
                          <a:tab pos="-914400" algn="l"/>
                          <a:tab pos="22860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spc="-15" dirty="0">
                          <a:effectLst/>
                        </a:rPr>
                        <a:t>Deliverable Title</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935022176"/>
                  </a:ext>
                </a:extLst>
              </a:tr>
              <a:tr h="0">
                <a:tc>
                  <a:txBody>
                    <a:bodyPr/>
                    <a:lstStyle/>
                    <a:p>
                      <a:pPr>
                        <a:lnSpc>
                          <a:spcPct val="115000"/>
                        </a:lnSpc>
                        <a:spcBef>
                          <a:spcPts val="240"/>
                        </a:spcBef>
                        <a:spcAft>
                          <a:spcPts val="240"/>
                        </a:spcAft>
                        <a:buNone/>
                        <a:tabLst>
                          <a:tab pos="-914400" algn="l"/>
                          <a:tab pos="228600" algn="l"/>
                        </a:tabLst>
                      </a:pPr>
                      <a:r>
                        <a:rPr lang="en-US" sz="1800" spc="-15">
                          <a:effectLst/>
                        </a:rPr>
                        <a:t>D001</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Plasma background </a:t>
                      </a:r>
                      <a:r>
                        <a:rPr lang="en-US" sz="1800" spc="-15" dirty="0">
                          <a:effectLst/>
                        </a:rPr>
                        <a:t>parameters of </a:t>
                      </a:r>
                      <a:r>
                        <a:rPr lang="en-US" sz="1800" b="1" spc="-15" dirty="0">
                          <a:solidFill>
                            <a:srgbClr val="C00000"/>
                          </a:solidFill>
                          <a:effectLst/>
                        </a:rPr>
                        <a:t>WEST</a:t>
                      </a:r>
                      <a:r>
                        <a:rPr lang="en-US" sz="1800" spc="-15" dirty="0">
                          <a:effectLst/>
                        </a:rPr>
                        <a:t> for modelling of impurity migration experiments (focus on long-pulse, high fluence discharges, impact of magnetic field ripple and drifts). (CEA)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172760296"/>
                  </a:ext>
                </a:extLst>
              </a:tr>
              <a:tr h="0">
                <a:tc>
                  <a:txBody>
                    <a:bodyPr/>
                    <a:lstStyle/>
                    <a:p>
                      <a:pPr>
                        <a:lnSpc>
                          <a:spcPct val="115000"/>
                        </a:lnSpc>
                        <a:spcBef>
                          <a:spcPts val="240"/>
                        </a:spcBef>
                        <a:spcAft>
                          <a:spcPts val="240"/>
                        </a:spcAft>
                        <a:buNone/>
                        <a:tabLst>
                          <a:tab pos="-914400" algn="l"/>
                          <a:tab pos="228600" algn="l"/>
                        </a:tabLst>
                      </a:pPr>
                      <a:r>
                        <a:rPr lang="en-US" sz="1800" spc="-15">
                          <a:effectLst/>
                        </a:rPr>
                        <a:t>D002</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Plasma background </a:t>
                      </a:r>
                      <a:r>
                        <a:rPr lang="en-US" sz="1800" spc="-15" dirty="0">
                          <a:effectLst/>
                        </a:rPr>
                        <a:t>parameters of linear devices (</a:t>
                      </a:r>
                      <a:r>
                        <a:rPr lang="en-US" sz="1800" b="1" spc="-15" dirty="0">
                          <a:solidFill>
                            <a:srgbClr val="C00000"/>
                          </a:solidFill>
                          <a:effectLst/>
                        </a:rPr>
                        <a:t>MAGNUM-PSI and UPP</a:t>
                      </a:r>
                      <a:r>
                        <a:rPr lang="en-US" sz="1800" spc="-15" dirty="0">
                          <a:effectLst/>
                        </a:rPr>
                        <a:t>) for modelling of impurity migration experiments (improvement of boundary conditions in particular for UPP). (DIFFER)</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18054340"/>
                  </a:ext>
                </a:extLst>
              </a:tr>
              <a:tr h="0">
                <a:tc>
                  <a:txBody>
                    <a:bodyPr/>
                    <a:lstStyle/>
                    <a:p>
                      <a:pPr>
                        <a:lnSpc>
                          <a:spcPct val="115000"/>
                        </a:lnSpc>
                        <a:spcBef>
                          <a:spcPts val="240"/>
                        </a:spcBef>
                        <a:spcAft>
                          <a:spcPts val="240"/>
                        </a:spcAft>
                        <a:buNone/>
                        <a:tabLst>
                          <a:tab pos="-914400" algn="l"/>
                          <a:tab pos="228600" algn="l"/>
                        </a:tabLst>
                      </a:pPr>
                      <a:r>
                        <a:rPr lang="en-US" sz="1800" spc="-15">
                          <a:effectLst/>
                        </a:rPr>
                        <a:t>D003</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Plasma background </a:t>
                      </a:r>
                      <a:r>
                        <a:rPr lang="en-US" sz="1800" spc="-15" dirty="0">
                          <a:effectLst/>
                        </a:rPr>
                        <a:t>parameters of </a:t>
                      </a:r>
                      <a:r>
                        <a:rPr lang="en-US" sz="1800" b="1" spc="-15" dirty="0" err="1">
                          <a:solidFill>
                            <a:srgbClr val="C00000"/>
                          </a:solidFill>
                          <a:effectLst/>
                        </a:rPr>
                        <a:t>GyM</a:t>
                      </a:r>
                      <a:r>
                        <a:rPr lang="en-US" sz="1800" spc="-15" dirty="0">
                          <a:effectLst/>
                        </a:rPr>
                        <a:t> for modelling of impurity migration experiments (focus on  </a:t>
                      </a:r>
                      <a:r>
                        <a:rPr lang="en-US" sz="1800" spc="-15" dirty="0" err="1">
                          <a:effectLst/>
                        </a:rPr>
                        <a:t>Ar</a:t>
                      </a:r>
                      <a:r>
                        <a:rPr lang="en-US" sz="1800" spc="-15" dirty="0">
                          <a:effectLst/>
                        </a:rPr>
                        <a:t> plasmas, validation against cross-machine experiments under SP B). (ENEA)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52027603"/>
                  </a:ext>
                </a:extLst>
              </a:tr>
              <a:tr h="0">
                <a:tc>
                  <a:txBody>
                    <a:bodyPr/>
                    <a:lstStyle/>
                    <a:p>
                      <a:pPr>
                        <a:lnSpc>
                          <a:spcPct val="115000"/>
                        </a:lnSpc>
                        <a:spcBef>
                          <a:spcPts val="240"/>
                        </a:spcBef>
                        <a:spcAft>
                          <a:spcPts val="240"/>
                        </a:spcAft>
                        <a:buNone/>
                        <a:tabLst>
                          <a:tab pos="-914400" algn="l"/>
                          <a:tab pos="228600" algn="l"/>
                        </a:tabLst>
                      </a:pPr>
                      <a:r>
                        <a:rPr lang="en-US" sz="1800" spc="-15">
                          <a:effectLst/>
                        </a:rPr>
                        <a:t>D004</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Plasma background </a:t>
                      </a:r>
                      <a:r>
                        <a:rPr lang="en-US" sz="1800" spc="-15" dirty="0">
                          <a:effectLst/>
                        </a:rPr>
                        <a:t>parameters of </a:t>
                      </a:r>
                      <a:r>
                        <a:rPr lang="en-US" sz="1800" b="1" spc="-15" dirty="0">
                          <a:solidFill>
                            <a:srgbClr val="C00000"/>
                          </a:solidFill>
                          <a:effectLst/>
                        </a:rPr>
                        <a:t>W7-X</a:t>
                      </a:r>
                      <a:r>
                        <a:rPr lang="en-US" sz="1800" spc="-15" dirty="0">
                          <a:effectLst/>
                        </a:rPr>
                        <a:t> (based on experiments in OP2.2 and OP2.3) and linear device </a:t>
                      </a:r>
                      <a:r>
                        <a:rPr lang="en-US" sz="1800" b="1" spc="-15" dirty="0">
                          <a:solidFill>
                            <a:srgbClr val="C00000"/>
                          </a:solidFill>
                          <a:effectLst/>
                        </a:rPr>
                        <a:t>PSI-2 </a:t>
                      </a:r>
                      <a:r>
                        <a:rPr lang="en-US" sz="1800" spc="-15" dirty="0">
                          <a:effectLst/>
                        </a:rPr>
                        <a:t>(improved description of plasma source, fluid runs to cope specific boundary conditions, coupling with neutral kinetics) for modelling of impurity migration experiments. (FZJ)</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62855823"/>
                  </a:ext>
                </a:extLst>
              </a:tr>
              <a:tr h="0">
                <a:tc>
                  <a:txBody>
                    <a:bodyPr/>
                    <a:lstStyle/>
                    <a:p>
                      <a:pPr>
                        <a:lnSpc>
                          <a:spcPct val="115000"/>
                        </a:lnSpc>
                        <a:spcBef>
                          <a:spcPts val="240"/>
                        </a:spcBef>
                        <a:spcAft>
                          <a:spcPts val="240"/>
                        </a:spcAft>
                        <a:buNone/>
                        <a:tabLst>
                          <a:tab pos="-914400" algn="l"/>
                          <a:tab pos="228600" algn="l"/>
                        </a:tabLst>
                      </a:pPr>
                      <a:r>
                        <a:rPr lang="en-US" sz="1800" spc="-15">
                          <a:effectLst/>
                        </a:rPr>
                        <a:t>D005</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PIC modelling </a:t>
                      </a:r>
                      <a:r>
                        <a:rPr lang="en-US" sz="1800" spc="-15" dirty="0">
                          <a:effectLst/>
                        </a:rPr>
                        <a:t>to characterize the sheath with focus on collisional boundary conditions, study of inverse sheath. (IPP.CR)</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95016033"/>
                  </a:ext>
                </a:extLst>
              </a:tr>
              <a:tr h="0">
                <a:tc>
                  <a:txBody>
                    <a:bodyPr/>
                    <a:lstStyle/>
                    <a:p>
                      <a:pPr>
                        <a:lnSpc>
                          <a:spcPct val="115000"/>
                        </a:lnSpc>
                        <a:spcBef>
                          <a:spcPts val="240"/>
                        </a:spcBef>
                        <a:spcAft>
                          <a:spcPts val="240"/>
                        </a:spcAft>
                        <a:buNone/>
                        <a:tabLst>
                          <a:tab pos="-914400" algn="l"/>
                          <a:tab pos="228600" algn="l"/>
                        </a:tabLst>
                      </a:pPr>
                      <a:r>
                        <a:rPr lang="en-US" sz="1800" spc="-15">
                          <a:effectLst/>
                        </a:rPr>
                        <a:t>D006</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Plasma background </a:t>
                      </a:r>
                      <a:r>
                        <a:rPr lang="en-US" sz="1800" spc="-15" dirty="0">
                          <a:effectLst/>
                        </a:rPr>
                        <a:t>parameters for </a:t>
                      </a:r>
                      <a:r>
                        <a:rPr lang="en-US" sz="1800" b="1" spc="-15" dirty="0">
                          <a:solidFill>
                            <a:srgbClr val="C00000"/>
                          </a:solidFill>
                          <a:effectLst/>
                        </a:rPr>
                        <a:t>JET</a:t>
                      </a:r>
                      <a:r>
                        <a:rPr lang="en-US" sz="1800" spc="-15" dirty="0">
                          <a:effectLst/>
                        </a:rPr>
                        <a:t> for modelling of impurity migration experiments (consideration of limiter configurations, </a:t>
                      </a:r>
                      <a:r>
                        <a:rPr lang="en-US" sz="1800" spc="-15" dirty="0" err="1">
                          <a:effectLst/>
                        </a:rPr>
                        <a:t>characterisation</a:t>
                      </a:r>
                      <a:r>
                        <a:rPr lang="en-US" sz="1800" spc="-15" dirty="0">
                          <a:effectLst/>
                        </a:rPr>
                        <a:t> of ELMs and SOL flows e.g. for Ni/W migration).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582598"/>
                  </a:ext>
                </a:extLst>
              </a:tr>
              <a:tr h="0">
                <a:tc>
                  <a:txBody>
                    <a:bodyPr/>
                    <a:lstStyle/>
                    <a:p>
                      <a:pPr>
                        <a:lnSpc>
                          <a:spcPct val="115000"/>
                        </a:lnSpc>
                        <a:spcBef>
                          <a:spcPts val="240"/>
                        </a:spcBef>
                        <a:spcAft>
                          <a:spcPts val="240"/>
                        </a:spcAft>
                        <a:buNone/>
                        <a:tabLst>
                          <a:tab pos="-914400" algn="l"/>
                          <a:tab pos="228600" algn="l"/>
                        </a:tabLst>
                      </a:pPr>
                      <a:r>
                        <a:rPr lang="en-US" sz="1800" spc="-15">
                          <a:effectLst/>
                        </a:rPr>
                        <a:t>D007</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spc="-15" dirty="0">
                          <a:effectLst/>
                        </a:rPr>
                        <a:t>Parametric SOLPS-ITER simulations executed, </a:t>
                      </a:r>
                      <a:r>
                        <a:rPr lang="en-US" sz="1800" b="1" spc="-15" dirty="0" err="1">
                          <a:solidFill>
                            <a:srgbClr val="00B050"/>
                          </a:solidFill>
                          <a:effectLst/>
                        </a:rPr>
                        <a:t>optimised</a:t>
                      </a:r>
                      <a:r>
                        <a:rPr lang="en-US" sz="1800" b="1" spc="-15" dirty="0">
                          <a:solidFill>
                            <a:srgbClr val="00B050"/>
                          </a:solidFill>
                          <a:effectLst/>
                        </a:rPr>
                        <a:t> divertor operation point </a:t>
                      </a:r>
                      <a:r>
                        <a:rPr lang="en-US" sz="1800" spc="-15" dirty="0">
                          <a:effectLst/>
                        </a:rPr>
                        <a:t>(magnetic field arrangement, geometry, and divertor leg length) identified, and exhaust capabilities compared with the reference single null divertor </a:t>
                      </a:r>
                      <a:r>
                        <a:rPr lang="en-US" sz="1800" spc="-15" dirty="0">
                          <a:solidFill>
                            <a:srgbClr val="00B050"/>
                          </a:solidFill>
                          <a:effectLst/>
                        </a:rPr>
                        <a:t>(</a:t>
                      </a:r>
                      <a:r>
                        <a:rPr lang="en-US" sz="1800" b="1" spc="-15" dirty="0">
                          <a:solidFill>
                            <a:srgbClr val="00B050"/>
                          </a:solidFill>
                          <a:effectLst/>
                        </a:rPr>
                        <a:t>JT-60SA </a:t>
                      </a:r>
                      <a:r>
                        <a:rPr lang="en-US" sz="1800" spc="-15" dirty="0">
                          <a:effectLst/>
                        </a:rPr>
                        <a:t>full-C) arrangement. (LPP-ERM/KMS)</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08244414"/>
                  </a:ext>
                </a:extLst>
              </a:tr>
            </a:tbl>
          </a:graphicData>
        </a:graphic>
      </p:graphicFrame>
      <p:sp>
        <p:nvSpPr>
          <p:cNvPr id="10" name="Explosion: 8 Zacken 9">
            <a:extLst>
              <a:ext uri="{FF2B5EF4-FFF2-40B4-BE49-F238E27FC236}">
                <a16:creationId xmlns:a16="http://schemas.microsoft.com/office/drawing/2014/main" id="{CC998E93-C57A-0E6C-024C-0164B8ABCEB2}"/>
              </a:ext>
            </a:extLst>
          </p:cNvPr>
          <p:cNvSpPr/>
          <p:nvPr/>
        </p:nvSpPr>
        <p:spPr>
          <a:xfrm>
            <a:off x="55968" y="5709467"/>
            <a:ext cx="1520900" cy="886961"/>
          </a:xfrm>
          <a:prstGeom prst="irregularSeal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new in 2025</a:t>
            </a:r>
          </a:p>
        </p:txBody>
      </p:sp>
    </p:spTree>
    <p:extLst>
      <p:ext uri="{BB962C8B-B14F-4D97-AF65-F5344CB8AC3E}">
        <p14:creationId xmlns:p14="http://schemas.microsoft.com/office/powerpoint/2010/main" val="272249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815A-D273-DF2A-D7B9-58769C3AC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8CAAD-81A9-35F8-2CD8-5533D2B163BC}"/>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431D4F80-ABBB-0C51-40DB-D80F85ABDEE9}"/>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B8BDB552-8434-B674-32C7-86D9A1ED53E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Textfeld 5">
            <a:extLst>
              <a:ext uri="{FF2B5EF4-FFF2-40B4-BE49-F238E27FC236}">
                <a16:creationId xmlns:a16="http://schemas.microsoft.com/office/drawing/2014/main" id="{CE32D683-A96B-B1D3-1A8D-9A2D67175B78}"/>
              </a:ext>
            </a:extLst>
          </p:cNvPr>
          <p:cNvSpPr txBox="1"/>
          <p:nvPr/>
        </p:nvSpPr>
        <p:spPr>
          <a:xfrm>
            <a:off x="983432" y="811506"/>
            <a:ext cx="7367466"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D.2 Production of Atomic/Molecular and Surface Data</a:t>
            </a:r>
            <a:endParaRPr lang="en-GB" sz="2400" dirty="0"/>
          </a:p>
        </p:txBody>
      </p:sp>
      <p:graphicFrame>
        <p:nvGraphicFramePr>
          <p:cNvPr id="3" name="Tabelle 2">
            <a:extLst>
              <a:ext uri="{FF2B5EF4-FFF2-40B4-BE49-F238E27FC236}">
                <a16:creationId xmlns:a16="http://schemas.microsoft.com/office/drawing/2014/main" id="{D44D65F1-C312-4FC3-A7D4-E5807AFC5C5F}"/>
              </a:ext>
            </a:extLst>
          </p:cNvPr>
          <p:cNvGraphicFramePr>
            <a:graphicFrameLocks noGrp="1"/>
          </p:cNvGraphicFramePr>
          <p:nvPr>
            <p:extLst>
              <p:ext uri="{D42A27DB-BD31-4B8C-83A1-F6EECF244321}">
                <p14:modId xmlns:p14="http://schemas.microsoft.com/office/powerpoint/2010/main" val="3022650991"/>
              </p:ext>
            </p:extLst>
          </p:nvPr>
        </p:nvGraphicFramePr>
        <p:xfrm>
          <a:off x="0" y="1346039"/>
          <a:ext cx="12192000" cy="3386695"/>
        </p:xfrm>
        <a:graphic>
          <a:graphicData uri="http://schemas.openxmlformats.org/drawingml/2006/table">
            <a:tbl>
              <a:tblPr firstRow="1" firstCol="1" bandRow="1">
                <a:tableStyleId>{5C22544A-7EE6-4342-B048-85BDC9FD1C3A}</a:tableStyleId>
              </a:tblPr>
              <a:tblGrid>
                <a:gridCol w="1436914">
                  <a:extLst>
                    <a:ext uri="{9D8B030D-6E8A-4147-A177-3AD203B41FA5}">
                      <a16:colId xmlns:a16="http://schemas.microsoft.com/office/drawing/2014/main" val="1251375654"/>
                    </a:ext>
                  </a:extLst>
                </a:gridCol>
                <a:gridCol w="10755086">
                  <a:extLst>
                    <a:ext uri="{9D8B030D-6E8A-4147-A177-3AD203B41FA5}">
                      <a16:colId xmlns:a16="http://schemas.microsoft.com/office/drawing/2014/main" val="139520639"/>
                    </a:ext>
                  </a:extLst>
                </a:gridCol>
              </a:tblGrid>
              <a:tr h="299053">
                <a:tc>
                  <a:txBody>
                    <a:bodyPr/>
                    <a:lstStyle/>
                    <a:p>
                      <a:pPr>
                        <a:lnSpc>
                          <a:spcPct val="115000"/>
                        </a:lnSpc>
                        <a:spcBef>
                          <a:spcPts val="240"/>
                        </a:spcBef>
                        <a:spcAft>
                          <a:spcPts val="240"/>
                        </a:spcAft>
                        <a:tabLst>
                          <a:tab pos="-914400" algn="l"/>
                          <a:tab pos="457200" algn="l"/>
                          <a:tab pos="1029970" algn="l"/>
                          <a:tab pos="1371600" algn="l"/>
                          <a:tab pos="3101340" algn="l"/>
                          <a:tab pos="4770120" algn="l"/>
                        </a:tabLst>
                      </a:pPr>
                      <a:r>
                        <a:rPr lang="en-US" sz="1800" spc="-15">
                          <a:effectLst/>
                        </a:rPr>
                        <a:t>Deliverables: </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40231" marR="40231" marT="0" marB="0"/>
                </a:tc>
                <a:tc>
                  <a:txBody>
                    <a:bodyPr/>
                    <a:lstStyle/>
                    <a:p>
                      <a:endParaRPr lang="en-GB" sz="1800" dirty="0"/>
                    </a:p>
                  </a:txBody>
                  <a:tcPr marL="48278" marR="48278" marT="24139" marB="24139"/>
                </a:tc>
                <a:extLst>
                  <a:ext uri="{0D108BD9-81ED-4DB2-BD59-A6C34878D82A}">
                    <a16:rowId xmlns:a16="http://schemas.microsoft.com/office/drawing/2014/main" val="3571542446"/>
                  </a:ext>
                </a:extLst>
              </a:tr>
              <a:tr h="299053">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Deliverable Title</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591813748"/>
                  </a:ext>
                </a:extLst>
              </a:tr>
              <a:tr h="808315">
                <a:tc>
                  <a:txBody>
                    <a:bodyPr/>
                    <a:lstStyle/>
                    <a:p>
                      <a:pPr>
                        <a:lnSpc>
                          <a:spcPct val="115000"/>
                        </a:lnSpc>
                        <a:spcBef>
                          <a:spcPts val="240"/>
                        </a:spcBef>
                        <a:spcAft>
                          <a:spcPts val="240"/>
                        </a:spcAft>
                        <a:buNone/>
                        <a:tabLst>
                          <a:tab pos="-914400" algn="l"/>
                          <a:tab pos="228600" algn="l"/>
                          <a:tab pos="3101340" algn="l"/>
                          <a:tab pos="4770120" algn="l"/>
                        </a:tabLst>
                      </a:pPr>
                      <a:r>
                        <a:rPr lang="en-US" sz="1800" spc="-15" dirty="0">
                          <a:effectLst/>
                        </a:rPr>
                        <a:t>D001</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Dust production model </a:t>
                      </a:r>
                      <a:r>
                        <a:rPr lang="en-US" sz="1800" spc="-15" dirty="0">
                          <a:effectLst/>
                        </a:rPr>
                        <a:t>for anomalous events and detached divertor conditions, identification of possible dust formation mechanisms like nucleation in fusion-relevant plasmas. Focus on cross section determination for neutral and charged </a:t>
                      </a:r>
                      <a:r>
                        <a:rPr lang="en-US" sz="1800" b="1" spc="-15" dirty="0">
                          <a:solidFill>
                            <a:srgbClr val="C00000"/>
                          </a:solidFill>
                          <a:effectLst/>
                        </a:rPr>
                        <a:t>W clusters</a:t>
                      </a:r>
                      <a:r>
                        <a:rPr lang="en-US" sz="1800" spc="-15" dirty="0">
                          <a:effectLst/>
                        </a:rPr>
                        <a:t>. Connection to experimental data (e.g. dust studies in WEST). (CEA)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715866996"/>
                  </a:ext>
                </a:extLst>
              </a:tr>
              <a:tr h="604745">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D002</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Sputtering and reflection data </a:t>
                      </a:r>
                      <a:r>
                        <a:rPr lang="en-US" sz="1800" spc="-15" dirty="0">
                          <a:effectLst/>
                        </a:rPr>
                        <a:t>for surface systems including </a:t>
                      </a:r>
                      <a:r>
                        <a:rPr lang="en-US" sz="1800" b="1" spc="-15" dirty="0">
                          <a:solidFill>
                            <a:srgbClr val="C00000"/>
                          </a:solidFill>
                          <a:effectLst/>
                        </a:rPr>
                        <a:t>boron</a:t>
                      </a:r>
                      <a:r>
                        <a:rPr lang="en-US" sz="1800" spc="-15" dirty="0">
                          <a:effectLst/>
                        </a:rPr>
                        <a:t> (e.g. W-B, B-O, and other combinations also containing D), including seeding projectiles (e.g. </a:t>
                      </a:r>
                      <a:r>
                        <a:rPr lang="en-US" sz="1800" spc="-15" dirty="0" err="1">
                          <a:effectLst/>
                        </a:rPr>
                        <a:t>Ar</a:t>
                      </a:r>
                      <a:r>
                        <a:rPr lang="en-US" sz="1800" spc="-15" dirty="0">
                          <a:effectLst/>
                        </a:rPr>
                        <a:t>, Kr, Xe). Development of according interaction potentials. (ÖAW)</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1925281360"/>
                  </a:ext>
                </a:extLst>
              </a:tr>
              <a:tr h="604745">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D003</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Erosion</a:t>
                      </a:r>
                      <a:r>
                        <a:rPr lang="en-US" sz="1800" spc="-15" dirty="0">
                          <a:effectLst/>
                        </a:rPr>
                        <a:t> information (SPRAY code, SDTrimSP-3D) of surfaces including </a:t>
                      </a:r>
                      <a:r>
                        <a:rPr lang="en-US" sz="1800" b="1" spc="-15" dirty="0">
                          <a:solidFill>
                            <a:srgbClr val="C00000"/>
                          </a:solidFill>
                          <a:effectLst/>
                        </a:rPr>
                        <a:t>morphology, roughness, fuzz</a:t>
                      </a:r>
                      <a:r>
                        <a:rPr lang="en-US" sz="1800" spc="-15" dirty="0">
                          <a:effectLst/>
                        </a:rPr>
                        <a:t>. Influence of structure (oriented vs. random) and porosity. Comparison to experiments (e.g. PSI-2) and MD results. (ÖAW)</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2702097892"/>
                  </a:ext>
                </a:extLst>
              </a:tr>
              <a:tr h="401174">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D004</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dirty="0">
                          <a:effectLst/>
                        </a:rPr>
                        <a:t>Modelling of </a:t>
                      </a:r>
                      <a:r>
                        <a:rPr lang="en-US" sz="1800" b="1" dirty="0">
                          <a:solidFill>
                            <a:srgbClr val="C00000"/>
                          </a:solidFill>
                          <a:effectLst/>
                        </a:rPr>
                        <a:t>tungsten gap melting and bridging </a:t>
                      </a:r>
                      <a:r>
                        <a:rPr lang="en-US" sz="1800" dirty="0">
                          <a:effectLst/>
                        </a:rPr>
                        <a:t>including comparison to experiments (e.g. from AUG and WEST). Gap melt scenarios for ITER.</a:t>
                      </a:r>
                      <a:r>
                        <a:rPr lang="en-US" sz="1800" spc="-15" dirty="0">
                          <a:effectLst/>
                        </a:rPr>
                        <a:t> (VR)</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3684316288"/>
                  </a:ext>
                </a:extLst>
              </a:tr>
            </a:tbl>
          </a:graphicData>
        </a:graphic>
      </p:graphicFrame>
      <p:sp>
        <p:nvSpPr>
          <p:cNvPr id="7" name="Pfeil: nach unten 6">
            <a:extLst>
              <a:ext uri="{FF2B5EF4-FFF2-40B4-BE49-F238E27FC236}">
                <a16:creationId xmlns:a16="http://schemas.microsoft.com/office/drawing/2014/main" id="{45198F36-60A5-D8AE-0DA8-F1AD5840243E}"/>
              </a:ext>
            </a:extLst>
          </p:cNvPr>
          <p:cNvSpPr/>
          <p:nvPr/>
        </p:nvSpPr>
        <p:spPr>
          <a:xfrm>
            <a:off x="5853684" y="5172181"/>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270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211D-8164-8F17-CDC8-1795540F1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851B8-A9EB-4567-559A-1C01DE8CCB7F}"/>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39D2D8BE-D766-7CD9-63CB-E294E7055D48}"/>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27DD627C-EB8C-2FFB-E88F-C664081A61D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6" name="Textfeld 5">
            <a:extLst>
              <a:ext uri="{FF2B5EF4-FFF2-40B4-BE49-F238E27FC236}">
                <a16:creationId xmlns:a16="http://schemas.microsoft.com/office/drawing/2014/main" id="{A345F259-BE18-2A43-FCD3-BE374EB5EC49}"/>
              </a:ext>
            </a:extLst>
          </p:cNvPr>
          <p:cNvSpPr txBox="1"/>
          <p:nvPr/>
        </p:nvSpPr>
        <p:spPr>
          <a:xfrm>
            <a:off x="983432" y="811506"/>
            <a:ext cx="7367466"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D.2 Production of Atomic/Molecular and Surface Data</a:t>
            </a:r>
            <a:endParaRPr lang="en-GB" sz="2400" dirty="0"/>
          </a:p>
        </p:txBody>
      </p:sp>
      <p:graphicFrame>
        <p:nvGraphicFramePr>
          <p:cNvPr id="3" name="Tabelle 2">
            <a:extLst>
              <a:ext uri="{FF2B5EF4-FFF2-40B4-BE49-F238E27FC236}">
                <a16:creationId xmlns:a16="http://schemas.microsoft.com/office/drawing/2014/main" id="{2676B9E6-D82D-12A0-0B8A-C8B70AE9CE26}"/>
              </a:ext>
            </a:extLst>
          </p:cNvPr>
          <p:cNvGraphicFramePr>
            <a:graphicFrameLocks noGrp="1"/>
          </p:cNvGraphicFramePr>
          <p:nvPr>
            <p:extLst>
              <p:ext uri="{D42A27DB-BD31-4B8C-83A1-F6EECF244321}">
                <p14:modId xmlns:p14="http://schemas.microsoft.com/office/powerpoint/2010/main" val="1539740914"/>
              </p:ext>
            </p:extLst>
          </p:nvPr>
        </p:nvGraphicFramePr>
        <p:xfrm>
          <a:off x="0" y="1346039"/>
          <a:ext cx="12192000" cy="2774301"/>
        </p:xfrm>
        <a:graphic>
          <a:graphicData uri="http://schemas.openxmlformats.org/drawingml/2006/table">
            <a:tbl>
              <a:tblPr firstRow="1" firstCol="1" bandRow="1">
                <a:tableStyleId>{5C22544A-7EE6-4342-B048-85BDC9FD1C3A}</a:tableStyleId>
              </a:tblPr>
              <a:tblGrid>
                <a:gridCol w="1436914">
                  <a:extLst>
                    <a:ext uri="{9D8B030D-6E8A-4147-A177-3AD203B41FA5}">
                      <a16:colId xmlns:a16="http://schemas.microsoft.com/office/drawing/2014/main" val="1251375654"/>
                    </a:ext>
                  </a:extLst>
                </a:gridCol>
                <a:gridCol w="10755086">
                  <a:extLst>
                    <a:ext uri="{9D8B030D-6E8A-4147-A177-3AD203B41FA5}">
                      <a16:colId xmlns:a16="http://schemas.microsoft.com/office/drawing/2014/main" val="139520639"/>
                    </a:ext>
                  </a:extLst>
                </a:gridCol>
              </a:tblGrid>
              <a:tr h="299053">
                <a:tc>
                  <a:txBody>
                    <a:bodyPr/>
                    <a:lstStyle/>
                    <a:p>
                      <a:pPr>
                        <a:lnSpc>
                          <a:spcPct val="115000"/>
                        </a:lnSpc>
                        <a:spcBef>
                          <a:spcPts val="240"/>
                        </a:spcBef>
                        <a:spcAft>
                          <a:spcPts val="240"/>
                        </a:spcAft>
                        <a:tabLst>
                          <a:tab pos="-914400" algn="l"/>
                          <a:tab pos="457200" algn="l"/>
                          <a:tab pos="1029970" algn="l"/>
                          <a:tab pos="1371600" algn="l"/>
                          <a:tab pos="3101340" algn="l"/>
                          <a:tab pos="4770120" algn="l"/>
                        </a:tabLst>
                      </a:pPr>
                      <a:r>
                        <a:rPr lang="en-US" sz="1800" spc="-15">
                          <a:effectLst/>
                        </a:rPr>
                        <a:t>Deliverables: </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40231" marR="40231" marT="0" marB="0"/>
                </a:tc>
                <a:tc>
                  <a:txBody>
                    <a:bodyPr/>
                    <a:lstStyle/>
                    <a:p>
                      <a:endParaRPr lang="en-GB" sz="1800" dirty="0"/>
                    </a:p>
                  </a:txBody>
                  <a:tcPr marL="48278" marR="48278" marT="24139" marB="24139"/>
                </a:tc>
                <a:extLst>
                  <a:ext uri="{0D108BD9-81ED-4DB2-BD59-A6C34878D82A}">
                    <a16:rowId xmlns:a16="http://schemas.microsoft.com/office/drawing/2014/main" val="3571542446"/>
                  </a:ext>
                </a:extLst>
              </a:tr>
              <a:tr h="299053">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Deliverable Title</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591813748"/>
                  </a:ext>
                </a:extLst>
              </a:tr>
              <a:tr h="604745">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D005</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Sputtering and reflection yields </a:t>
                      </a:r>
                      <a:r>
                        <a:rPr lang="en-US" sz="1800" spc="-15" dirty="0">
                          <a:effectLst/>
                        </a:rPr>
                        <a:t>from MD for </a:t>
                      </a:r>
                      <a:r>
                        <a:rPr lang="en-US" sz="1800" b="1" spc="-15" dirty="0">
                          <a:solidFill>
                            <a:srgbClr val="C00000"/>
                          </a:solidFill>
                          <a:effectLst/>
                        </a:rPr>
                        <a:t>W, W-D(H, T) and W-B </a:t>
                      </a:r>
                      <a:r>
                        <a:rPr lang="en-US" sz="1800" spc="-15" dirty="0">
                          <a:effectLst/>
                        </a:rPr>
                        <a:t>surfaces. Application of more advanced (accurate) (ML, AI) interaction potential for tungsten and boron sputtering/reflection modelling. Comparison to BCA.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1632697975"/>
                  </a:ext>
                </a:extLst>
              </a:tr>
              <a:tr h="299388">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D006</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Reflection information of 2D/3D surfaces </a:t>
                      </a:r>
                      <a:r>
                        <a:rPr lang="en-US" sz="1800" spc="-15" dirty="0">
                          <a:effectLst/>
                        </a:rPr>
                        <a:t>with focus on lattice effects, comparison to MD simulations and/or experiments. (MPG)</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757554525"/>
                  </a:ext>
                </a:extLst>
              </a:tr>
              <a:tr h="604745">
                <a:tc>
                  <a:txBody>
                    <a:bodyPr/>
                    <a:lstStyle/>
                    <a:p>
                      <a:pPr>
                        <a:lnSpc>
                          <a:spcPct val="115000"/>
                        </a:lnSpc>
                        <a:spcBef>
                          <a:spcPts val="240"/>
                        </a:spcBef>
                        <a:spcAft>
                          <a:spcPts val="240"/>
                        </a:spcAft>
                        <a:buNone/>
                        <a:tabLst>
                          <a:tab pos="-914400" algn="l"/>
                          <a:tab pos="228600" algn="l"/>
                          <a:tab pos="3101340" algn="l"/>
                          <a:tab pos="4770120" algn="l"/>
                        </a:tabLst>
                      </a:pPr>
                      <a:r>
                        <a:rPr lang="en-US" sz="1800" spc="-15">
                          <a:effectLst/>
                        </a:rPr>
                        <a:t>D007</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tc>
                  <a:txBody>
                    <a:bodyPr/>
                    <a:lstStyle/>
                    <a:p>
                      <a:pPr>
                        <a:lnSpc>
                          <a:spcPct val="115000"/>
                        </a:lnSpc>
                        <a:spcBef>
                          <a:spcPts val="240"/>
                        </a:spcBef>
                        <a:spcAft>
                          <a:spcPts val="240"/>
                        </a:spcAft>
                        <a:buNone/>
                        <a:tabLst>
                          <a:tab pos="-914400" algn="l"/>
                          <a:tab pos="228600" algn="l"/>
                          <a:tab pos="3101340" algn="l"/>
                          <a:tab pos="4770120" algn="l"/>
                        </a:tabLst>
                      </a:pPr>
                      <a:r>
                        <a:rPr lang="en-US" sz="1800" b="1" spc="-15" dirty="0">
                          <a:solidFill>
                            <a:srgbClr val="C00000"/>
                          </a:solidFill>
                          <a:effectLst/>
                        </a:rPr>
                        <a:t>Sputtering of W-D(H, T) surfaces, release of W-D molecules </a:t>
                      </a:r>
                      <a:r>
                        <a:rPr lang="en-US" sz="1800" spc="-15" dirty="0">
                          <a:effectLst/>
                        </a:rPr>
                        <a:t>(study of impact energy and surface temperature). Study of interaction potentials: gauge, which is most reliable. </a:t>
                      </a:r>
                      <a:r>
                        <a:rPr lang="en-US" sz="1800" spc="-15" dirty="0" err="1">
                          <a:effectLst/>
                        </a:rPr>
                        <a:t>Analyse</a:t>
                      </a:r>
                      <a:r>
                        <a:rPr lang="en-US" sz="1800" spc="-15" dirty="0">
                          <a:effectLst/>
                        </a:rPr>
                        <a:t> the effect of electronic energy losses.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6208" marR="36208" marT="0" marB="0"/>
                </a:tc>
                <a:extLst>
                  <a:ext uri="{0D108BD9-81ED-4DB2-BD59-A6C34878D82A}">
                    <a16:rowId xmlns:a16="http://schemas.microsoft.com/office/drawing/2014/main" val="3045304447"/>
                  </a:ext>
                </a:extLst>
              </a:tr>
            </a:tbl>
          </a:graphicData>
        </a:graphic>
      </p:graphicFrame>
    </p:spTree>
    <p:extLst>
      <p:ext uri="{BB962C8B-B14F-4D97-AF65-F5344CB8AC3E}">
        <p14:creationId xmlns:p14="http://schemas.microsoft.com/office/powerpoint/2010/main" val="67079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404F-10DB-5CC0-F044-D22284A16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C6BFF-9CC7-EC49-EEFD-A199E3E8E858}"/>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CF1DCF30-66A5-8D0C-8D3C-11FD9FAF6EF9}"/>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1EA54D3A-9BF9-BE86-C0F4-BA854FF8A684}"/>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6" name="Textfeld 5">
            <a:extLst>
              <a:ext uri="{FF2B5EF4-FFF2-40B4-BE49-F238E27FC236}">
                <a16:creationId xmlns:a16="http://schemas.microsoft.com/office/drawing/2014/main" id="{A5A27E9A-5C31-6C9A-28E5-58D7B0A7713E}"/>
              </a:ext>
            </a:extLst>
          </p:cNvPr>
          <p:cNvSpPr txBox="1"/>
          <p:nvPr/>
        </p:nvSpPr>
        <p:spPr>
          <a:xfrm>
            <a:off x="983432" y="811506"/>
            <a:ext cx="7367466"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D.3 Impurity Migration Modelling</a:t>
            </a:r>
            <a:endParaRPr lang="en-GB" sz="2400" dirty="0"/>
          </a:p>
        </p:txBody>
      </p:sp>
      <p:graphicFrame>
        <p:nvGraphicFramePr>
          <p:cNvPr id="7" name="Tabelle 6">
            <a:extLst>
              <a:ext uri="{FF2B5EF4-FFF2-40B4-BE49-F238E27FC236}">
                <a16:creationId xmlns:a16="http://schemas.microsoft.com/office/drawing/2014/main" id="{B1DFFC9C-178F-0F05-D0B2-35089BDF330A}"/>
              </a:ext>
            </a:extLst>
          </p:cNvPr>
          <p:cNvGraphicFramePr>
            <a:graphicFrameLocks noGrp="1"/>
          </p:cNvGraphicFramePr>
          <p:nvPr>
            <p:extLst>
              <p:ext uri="{D42A27DB-BD31-4B8C-83A1-F6EECF244321}">
                <p14:modId xmlns:p14="http://schemas.microsoft.com/office/powerpoint/2010/main" val="1780136459"/>
              </p:ext>
            </p:extLst>
          </p:nvPr>
        </p:nvGraphicFramePr>
        <p:xfrm>
          <a:off x="0" y="1367302"/>
          <a:ext cx="12192000" cy="4027484"/>
        </p:xfrm>
        <a:graphic>
          <a:graphicData uri="http://schemas.openxmlformats.org/drawingml/2006/table">
            <a:tbl>
              <a:tblPr firstRow="1" firstCol="1" bandRow="1">
                <a:tableStyleId>{5C22544A-7EE6-4342-B048-85BDC9FD1C3A}</a:tableStyleId>
              </a:tblPr>
              <a:tblGrid>
                <a:gridCol w="1453233">
                  <a:extLst>
                    <a:ext uri="{9D8B030D-6E8A-4147-A177-3AD203B41FA5}">
                      <a16:colId xmlns:a16="http://schemas.microsoft.com/office/drawing/2014/main" val="3679522254"/>
                    </a:ext>
                  </a:extLst>
                </a:gridCol>
                <a:gridCol w="10738767">
                  <a:extLst>
                    <a:ext uri="{9D8B030D-6E8A-4147-A177-3AD203B41FA5}">
                      <a16:colId xmlns:a16="http://schemas.microsoft.com/office/drawing/2014/main" val="680830375"/>
                    </a:ext>
                  </a:extLst>
                </a:gridCol>
              </a:tblGrid>
              <a:tr h="258411">
                <a:tc>
                  <a:txBody>
                    <a:bodyPr/>
                    <a:lstStyle/>
                    <a:p>
                      <a:pPr>
                        <a:lnSpc>
                          <a:spcPct val="115000"/>
                        </a:lnSpc>
                        <a:spcBef>
                          <a:spcPts val="240"/>
                        </a:spcBef>
                        <a:spcAft>
                          <a:spcPts val="240"/>
                        </a:spcAft>
                        <a:tabLst>
                          <a:tab pos="-914400" algn="l"/>
                          <a:tab pos="457200" algn="l"/>
                          <a:tab pos="1029970" algn="l"/>
                          <a:tab pos="1371600" algn="l"/>
                        </a:tabLst>
                      </a:pPr>
                      <a:r>
                        <a:rPr lang="en-US" sz="1800" spc="-15">
                          <a:effectLst/>
                        </a:rPr>
                        <a:t>Deliverables: </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4764" marR="34764" marT="0" marB="0"/>
                </a:tc>
                <a:tc>
                  <a:txBody>
                    <a:bodyPr/>
                    <a:lstStyle/>
                    <a:p>
                      <a:endParaRPr lang="en-GB" sz="1800" dirty="0"/>
                    </a:p>
                  </a:txBody>
                  <a:tcPr marL="41717" marR="41717" marT="20858" marB="20858"/>
                </a:tc>
                <a:extLst>
                  <a:ext uri="{0D108BD9-81ED-4DB2-BD59-A6C34878D82A}">
                    <a16:rowId xmlns:a16="http://schemas.microsoft.com/office/drawing/2014/main" val="3426418564"/>
                  </a:ext>
                </a:extLst>
              </a:tr>
              <a:tr h="258411">
                <a:tc>
                  <a:txBody>
                    <a:bodyPr/>
                    <a:lstStyle/>
                    <a:p>
                      <a:pPr>
                        <a:lnSpc>
                          <a:spcPct val="115000"/>
                        </a:lnSpc>
                        <a:spcBef>
                          <a:spcPts val="240"/>
                        </a:spcBef>
                        <a:spcAft>
                          <a:spcPts val="240"/>
                        </a:spcAft>
                        <a:buNone/>
                        <a:tabLst>
                          <a:tab pos="-914400" algn="l"/>
                          <a:tab pos="22860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spc="-15">
                          <a:effectLst/>
                        </a:rPr>
                        <a:t>Deliverable Title</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1384502688"/>
                  </a:ext>
                </a:extLst>
              </a:tr>
              <a:tr h="698464">
                <a:tc>
                  <a:txBody>
                    <a:bodyPr/>
                    <a:lstStyle/>
                    <a:p>
                      <a:pPr>
                        <a:lnSpc>
                          <a:spcPct val="115000"/>
                        </a:lnSpc>
                        <a:spcBef>
                          <a:spcPts val="240"/>
                        </a:spcBef>
                        <a:spcAft>
                          <a:spcPts val="240"/>
                        </a:spcAft>
                        <a:buNone/>
                        <a:tabLst>
                          <a:tab pos="-914400" algn="l"/>
                          <a:tab pos="228600" algn="l"/>
                        </a:tabLst>
                      </a:pPr>
                      <a:r>
                        <a:rPr lang="en-US" sz="1800" spc="-15">
                          <a:effectLst/>
                        </a:rPr>
                        <a:t>D001</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SOLEDGE3X-ERO2.0 </a:t>
                      </a:r>
                      <a:r>
                        <a:rPr lang="en-US" sz="1800" b="0" spc="-15" dirty="0">
                          <a:solidFill>
                            <a:schemeClr val="tx1"/>
                          </a:solidFill>
                          <a:effectLst/>
                        </a:rPr>
                        <a:t>simulations of </a:t>
                      </a:r>
                      <a:r>
                        <a:rPr lang="en-US" sz="1800" b="1" spc="-15" dirty="0">
                          <a:solidFill>
                            <a:srgbClr val="C00000"/>
                          </a:solidFill>
                          <a:effectLst/>
                        </a:rPr>
                        <a:t>tungsten transport in WEST</a:t>
                      </a:r>
                      <a:r>
                        <a:rPr lang="en-US" sz="1800" spc="-15" dirty="0">
                          <a:effectLst/>
                        </a:rPr>
                        <a:t>. Determination of main tungsten sources and core contamination in WEST. Comparison with spectroscopy and post-mortem data. One focus on long-pulse, high-fluence discharges and full 3D treatment (antennae, magnetic field ripple). (CEA)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2890156479"/>
                  </a:ext>
                </a:extLst>
              </a:tr>
              <a:tr h="698464">
                <a:tc>
                  <a:txBody>
                    <a:bodyPr/>
                    <a:lstStyle/>
                    <a:p>
                      <a:pPr>
                        <a:lnSpc>
                          <a:spcPct val="115000"/>
                        </a:lnSpc>
                        <a:spcBef>
                          <a:spcPts val="240"/>
                        </a:spcBef>
                        <a:spcAft>
                          <a:spcPts val="240"/>
                        </a:spcAft>
                        <a:buNone/>
                        <a:tabLst>
                          <a:tab pos="-914400" algn="l"/>
                          <a:tab pos="228600" algn="l"/>
                        </a:tabLst>
                      </a:pPr>
                      <a:r>
                        <a:rPr lang="en-US" sz="1800" spc="-15">
                          <a:effectLst/>
                        </a:rPr>
                        <a:t>D002</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ERO2.0</a:t>
                      </a:r>
                      <a:r>
                        <a:rPr lang="en-US" sz="1800" spc="-15" dirty="0">
                          <a:effectLst/>
                        </a:rPr>
                        <a:t> simulations of </a:t>
                      </a:r>
                      <a:r>
                        <a:rPr lang="en-US" sz="1800" b="1" spc="-15" dirty="0">
                          <a:solidFill>
                            <a:srgbClr val="C00000"/>
                          </a:solidFill>
                          <a:effectLst/>
                        </a:rPr>
                        <a:t>tungsten dynamic morphology studies in </a:t>
                      </a:r>
                      <a:r>
                        <a:rPr lang="en-US" sz="1800" b="1" spc="-15" dirty="0" err="1">
                          <a:solidFill>
                            <a:srgbClr val="C00000"/>
                          </a:solidFill>
                          <a:effectLst/>
                        </a:rPr>
                        <a:t>GyM</a:t>
                      </a:r>
                      <a:r>
                        <a:rPr lang="en-US" sz="1800" b="1" spc="-15" dirty="0">
                          <a:solidFill>
                            <a:srgbClr val="C00000"/>
                          </a:solidFill>
                          <a:effectLst/>
                        </a:rPr>
                        <a:t> </a:t>
                      </a:r>
                      <a:r>
                        <a:rPr lang="en-US" sz="1800" spc="-15" dirty="0">
                          <a:effectLst/>
                        </a:rPr>
                        <a:t>with </a:t>
                      </a:r>
                      <a:r>
                        <a:rPr lang="en-US" sz="1800" spc="-15" dirty="0" err="1">
                          <a:effectLst/>
                        </a:rPr>
                        <a:t>Ar</a:t>
                      </a:r>
                      <a:r>
                        <a:rPr lang="en-US" sz="1800" spc="-15" dirty="0">
                          <a:effectLst/>
                        </a:rPr>
                        <a:t> (see also SP B). </a:t>
                      </a:r>
                      <a:r>
                        <a:rPr lang="en-US" sz="1800" b="1" spc="-15" dirty="0">
                          <a:solidFill>
                            <a:srgbClr val="C00000"/>
                          </a:solidFill>
                          <a:effectLst/>
                        </a:rPr>
                        <a:t>Global ERO2.0 migration </a:t>
                      </a:r>
                      <a:r>
                        <a:rPr lang="en-US" sz="1800" b="0" spc="-15" dirty="0">
                          <a:solidFill>
                            <a:schemeClr val="tx1"/>
                          </a:solidFill>
                          <a:effectLst/>
                        </a:rPr>
                        <a:t>simulations</a:t>
                      </a:r>
                      <a:r>
                        <a:rPr lang="en-US" sz="1800" b="1" spc="-15" dirty="0">
                          <a:solidFill>
                            <a:srgbClr val="C00000"/>
                          </a:solidFill>
                          <a:effectLst/>
                        </a:rPr>
                        <a:t> in </a:t>
                      </a:r>
                      <a:r>
                        <a:rPr lang="en-US" sz="1800" b="1" spc="-15" dirty="0" err="1">
                          <a:solidFill>
                            <a:srgbClr val="C00000"/>
                          </a:solidFill>
                          <a:effectLst/>
                        </a:rPr>
                        <a:t>GyM</a:t>
                      </a:r>
                      <a:r>
                        <a:rPr lang="en-US" sz="1800" spc="-15" dirty="0">
                          <a:effectLst/>
                        </a:rPr>
                        <a:t>, also for the design of diagnostics. </a:t>
                      </a:r>
                      <a:r>
                        <a:rPr lang="en-US" sz="1800" b="1" spc="-15" dirty="0">
                          <a:solidFill>
                            <a:srgbClr val="C00000"/>
                          </a:solidFill>
                          <a:effectLst/>
                        </a:rPr>
                        <a:t>ERO2.0 </a:t>
                      </a:r>
                      <a:r>
                        <a:rPr lang="en-US" sz="1800" b="0" spc="-15" dirty="0">
                          <a:solidFill>
                            <a:schemeClr val="tx1"/>
                          </a:solidFill>
                          <a:effectLst/>
                        </a:rPr>
                        <a:t>modelling of </a:t>
                      </a:r>
                      <a:r>
                        <a:rPr lang="en-US" sz="1800" b="1" spc="-15" dirty="0">
                          <a:solidFill>
                            <a:srgbClr val="C00000"/>
                          </a:solidFill>
                          <a:effectLst/>
                        </a:rPr>
                        <a:t>global erosion/deposition experiments in AUG He H-mode </a:t>
                      </a:r>
                      <a:r>
                        <a:rPr lang="en-US" sz="1800" spc="-15" dirty="0">
                          <a:effectLst/>
                        </a:rPr>
                        <a:t>scenarios (connected to WP TE SOLPS modelling). (ENEA)</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1905072962"/>
                  </a:ext>
                </a:extLst>
              </a:tr>
              <a:tr h="1226179">
                <a:tc>
                  <a:txBody>
                    <a:bodyPr/>
                    <a:lstStyle/>
                    <a:p>
                      <a:pPr>
                        <a:lnSpc>
                          <a:spcPct val="115000"/>
                        </a:lnSpc>
                        <a:spcBef>
                          <a:spcPts val="240"/>
                        </a:spcBef>
                        <a:spcAft>
                          <a:spcPts val="240"/>
                        </a:spcAft>
                        <a:buNone/>
                        <a:tabLst>
                          <a:tab pos="-914400" algn="l"/>
                          <a:tab pos="228600" algn="l"/>
                        </a:tabLst>
                      </a:pPr>
                      <a:r>
                        <a:rPr lang="en-US" sz="1800" spc="-15">
                          <a:effectLst/>
                        </a:rPr>
                        <a:t>D003</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ERO</a:t>
                      </a:r>
                      <a:r>
                        <a:rPr lang="en-US" sz="1800" spc="-15" dirty="0">
                          <a:effectLst/>
                        </a:rPr>
                        <a:t> modelling of </a:t>
                      </a:r>
                      <a:r>
                        <a:rPr lang="en-US" sz="1800" b="1" spc="-15" baseline="30000" dirty="0">
                          <a:solidFill>
                            <a:srgbClr val="C00000"/>
                          </a:solidFill>
                          <a:effectLst/>
                        </a:rPr>
                        <a:t>13</a:t>
                      </a:r>
                      <a:r>
                        <a:rPr lang="en-US" sz="1800" b="1" spc="-15" dirty="0">
                          <a:solidFill>
                            <a:srgbClr val="C00000"/>
                          </a:solidFill>
                          <a:effectLst/>
                        </a:rPr>
                        <a:t>C injection </a:t>
                      </a:r>
                      <a:r>
                        <a:rPr lang="en-US" sz="1800" spc="-15" dirty="0">
                          <a:effectLst/>
                        </a:rPr>
                        <a:t>experiments (local) in comparison to post-mortem data in </a:t>
                      </a:r>
                      <a:r>
                        <a:rPr lang="en-US" sz="1800" b="1" spc="-15" dirty="0">
                          <a:solidFill>
                            <a:srgbClr val="C00000"/>
                          </a:solidFill>
                          <a:effectLst/>
                        </a:rPr>
                        <a:t>W7-X</a:t>
                      </a:r>
                      <a:r>
                        <a:rPr lang="en-US" sz="1800" spc="-15" dirty="0">
                          <a:effectLst/>
                        </a:rPr>
                        <a:t> and steady-state simulations. </a:t>
                      </a:r>
                      <a:r>
                        <a:rPr lang="en-US" sz="1800" b="1" spc="-15" dirty="0">
                          <a:solidFill>
                            <a:srgbClr val="C00000"/>
                          </a:solidFill>
                          <a:effectLst/>
                        </a:rPr>
                        <a:t>ERO2.0 predictive </a:t>
                      </a:r>
                      <a:r>
                        <a:rPr lang="en-US" sz="1800" spc="-15" dirty="0">
                          <a:effectLst/>
                        </a:rPr>
                        <a:t>modelling for </a:t>
                      </a:r>
                      <a:r>
                        <a:rPr lang="en-US" sz="1800" b="1" spc="-15" dirty="0">
                          <a:solidFill>
                            <a:srgbClr val="C00000"/>
                          </a:solidFill>
                          <a:effectLst/>
                        </a:rPr>
                        <a:t>full W environment in W7-X </a:t>
                      </a:r>
                      <a:r>
                        <a:rPr lang="en-US" sz="1800" spc="-15" dirty="0">
                          <a:effectLst/>
                        </a:rPr>
                        <a:t>(inclusive role of CX neutrals). </a:t>
                      </a:r>
                      <a:r>
                        <a:rPr lang="en-US" sz="1800" b="1" spc="-15" dirty="0">
                          <a:solidFill>
                            <a:srgbClr val="C00000"/>
                          </a:solidFill>
                          <a:effectLst/>
                        </a:rPr>
                        <a:t>ERO and ERO2.0</a:t>
                      </a:r>
                      <a:r>
                        <a:rPr lang="en-US" sz="1800" spc="-15" dirty="0">
                          <a:effectLst/>
                        </a:rPr>
                        <a:t> modelling of </a:t>
                      </a:r>
                      <a:r>
                        <a:rPr lang="en-US" sz="1800" b="1" spc="-15" dirty="0">
                          <a:solidFill>
                            <a:srgbClr val="C00000"/>
                          </a:solidFill>
                          <a:effectLst/>
                        </a:rPr>
                        <a:t>W prompt redeposition </a:t>
                      </a:r>
                      <a:r>
                        <a:rPr lang="en-US" sz="1800" spc="-15" dirty="0">
                          <a:effectLst/>
                        </a:rPr>
                        <a:t>(focus on JET experiment with varying B field), in combination with sheath characteristics from PIC. Initial simulations of </a:t>
                      </a:r>
                      <a:r>
                        <a:rPr lang="en-US" sz="1800" b="1" spc="-15" dirty="0">
                          <a:solidFill>
                            <a:srgbClr val="C00000"/>
                          </a:solidFill>
                          <a:effectLst/>
                        </a:rPr>
                        <a:t>ITER with full-W </a:t>
                      </a:r>
                      <a:r>
                        <a:rPr lang="en-US" sz="1800" spc="-15" dirty="0">
                          <a:effectLst/>
                        </a:rPr>
                        <a:t>plasma-facing components and Ne seeding. Modelling of </a:t>
                      </a:r>
                      <a:r>
                        <a:rPr lang="en-US" sz="1800" b="1" spc="-15" dirty="0">
                          <a:solidFill>
                            <a:srgbClr val="C00000"/>
                          </a:solidFill>
                          <a:effectLst/>
                        </a:rPr>
                        <a:t>tungsten (prompt) redeposition </a:t>
                      </a:r>
                      <a:r>
                        <a:rPr lang="en-US" sz="1800" spc="-15" dirty="0">
                          <a:effectLst/>
                        </a:rPr>
                        <a:t>at inner wall during </a:t>
                      </a:r>
                      <a:r>
                        <a:rPr lang="en-US" sz="1800" b="1" spc="-15" dirty="0">
                          <a:solidFill>
                            <a:srgbClr val="C00000"/>
                          </a:solidFill>
                          <a:effectLst/>
                        </a:rPr>
                        <a:t>ITER ramp-up </a:t>
                      </a:r>
                      <a:r>
                        <a:rPr lang="en-US" sz="1800" spc="-15" dirty="0">
                          <a:effectLst/>
                        </a:rPr>
                        <a:t>phases. (FZJ) </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3363442232"/>
                  </a:ext>
                </a:extLst>
              </a:tr>
            </a:tbl>
          </a:graphicData>
        </a:graphic>
      </p:graphicFrame>
      <p:sp>
        <p:nvSpPr>
          <p:cNvPr id="8" name="Pfeil: nach unten 7">
            <a:extLst>
              <a:ext uri="{FF2B5EF4-FFF2-40B4-BE49-F238E27FC236}">
                <a16:creationId xmlns:a16="http://schemas.microsoft.com/office/drawing/2014/main" id="{610AC029-7051-87E9-F52E-F998B011BB7A}"/>
              </a:ext>
            </a:extLst>
          </p:cNvPr>
          <p:cNvSpPr/>
          <p:nvPr/>
        </p:nvSpPr>
        <p:spPr>
          <a:xfrm>
            <a:off x="5853684" y="5424106"/>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513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EA761-ADA0-7297-B9A1-48D7E026B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AD578-D288-9DF8-9EFF-7D0B340299EB}"/>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4357B68E-CA6D-5A26-F962-76A4FCEDA521}"/>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AD03DDF4-00D7-8F9B-0F28-0C266563B410}"/>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6" name="Textfeld 5">
            <a:extLst>
              <a:ext uri="{FF2B5EF4-FFF2-40B4-BE49-F238E27FC236}">
                <a16:creationId xmlns:a16="http://schemas.microsoft.com/office/drawing/2014/main" id="{E8D0B2F0-DB24-92C9-404E-D2575C637A77}"/>
              </a:ext>
            </a:extLst>
          </p:cNvPr>
          <p:cNvSpPr txBox="1"/>
          <p:nvPr/>
        </p:nvSpPr>
        <p:spPr>
          <a:xfrm>
            <a:off x="983432" y="811506"/>
            <a:ext cx="7367466"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D.3 Impurity Migration Modelling</a:t>
            </a:r>
            <a:endParaRPr lang="en-GB" sz="2400" dirty="0"/>
          </a:p>
        </p:txBody>
      </p:sp>
      <p:graphicFrame>
        <p:nvGraphicFramePr>
          <p:cNvPr id="7" name="Tabelle 6">
            <a:extLst>
              <a:ext uri="{FF2B5EF4-FFF2-40B4-BE49-F238E27FC236}">
                <a16:creationId xmlns:a16="http://schemas.microsoft.com/office/drawing/2014/main" id="{6EEE313F-86EC-C0C5-D25F-8ABD8A107314}"/>
              </a:ext>
            </a:extLst>
          </p:cNvPr>
          <p:cNvGraphicFramePr>
            <a:graphicFrameLocks noGrp="1"/>
          </p:cNvGraphicFramePr>
          <p:nvPr>
            <p:extLst>
              <p:ext uri="{D42A27DB-BD31-4B8C-83A1-F6EECF244321}">
                <p14:modId xmlns:p14="http://schemas.microsoft.com/office/powerpoint/2010/main" val="3715689929"/>
              </p:ext>
            </p:extLst>
          </p:nvPr>
        </p:nvGraphicFramePr>
        <p:xfrm>
          <a:off x="0" y="1367302"/>
          <a:ext cx="12192000" cy="2431602"/>
        </p:xfrm>
        <a:graphic>
          <a:graphicData uri="http://schemas.openxmlformats.org/drawingml/2006/table">
            <a:tbl>
              <a:tblPr firstRow="1" firstCol="1" bandRow="1">
                <a:tableStyleId>{5C22544A-7EE6-4342-B048-85BDC9FD1C3A}</a:tableStyleId>
              </a:tblPr>
              <a:tblGrid>
                <a:gridCol w="1453233">
                  <a:extLst>
                    <a:ext uri="{9D8B030D-6E8A-4147-A177-3AD203B41FA5}">
                      <a16:colId xmlns:a16="http://schemas.microsoft.com/office/drawing/2014/main" val="3679522254"/>
                    </a:ext>
                  </a:extLst>
                </a:gridCol>
                <a:gridCol w="10738767">
                  <a:extLst>
                    <a:ext uri="{9D8B030D-6E8A-4147-A177-3AD203B41FA5}">
                      <a16:colId xmlns:a16="http://schemas.microsoft.com/office/drawing/2014/main" val="680830375"/>
                    </a:ext>
                  </a:extLst>
                </a:gridCol>
              </a:tblGrid>
              <a:tr h="258411">
                <a:tc>
                  <a:txBody>
                    <a:bodyPr/>
                    <a:lstStyle/>
                    <a:p>
                      <a:pPr>
                        <a:lnSpc>
                          <a:spcPct val="115000"/>
                        </a:lnSpc>
                        <a:spcBef>
                          <a:spcPts val="240"/>
                        </a:spcBef>
                        <a:spcAft>
                          <a:spcPts val="240"/>
                        </a:spcAft>
                        <a:tabLst>
                          <a:tab pos="-914400" algn="l"/>
                          <a:tab pos="457200" algn="l"/>
                          <a:tab pos="1029970" algn="l"/>
                          <a:tab pos="1371600" algn="l"/>
                        </a:tabLst>
                      </a:pPr>
                      <a:r>
                        <a:rPr lang="en-US" sz="1800" spc="-15">
                          <a:effectLst/>
                        </a:rPr>
                        <a:t>Deliverables: </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4764" marR="34764" marT="0" marB="0"/>
                </a:tc>
                <a:tc>
                  <a:txBody>
                    <a:bodyPr/>
                    <a:lstStyle/>
                    <a:p>
                      <a:endParaRPr lang="en-GB" sz="1800" dirty="0"/>
                    </a:p>
                  </a:txBody>
                  <a:tcPr marL="41717" marR="41717" marT="20858" marB="20858"/>
                </a:tc>
                <a:extLst>
                  <a:ext uri="{0D108BD9-81ED-4DB2-BD59-A6C34878D82A}">
                    <a16:rowId xmlns:a16="http://schemas.microsoft.com/office/drawing/2014/main" val="3426418564"/>
                  </a:ext>
                </a:extLst>
              </a:tr>
              <a:tr h="258411">
                <a:tc>
                  <a:txBody>
                    <a:bodyPr/>
                    <a:lstStyle/>
                    <a:p>
                      <a:pPr>
                        <a:lnSpc>
                          <a:spcPct val="115000"/>
                        </a:lnSpc>
                        <a:spcBef>
                          <a:spcPts val="240"/>
                        </a:spcBef>
                        <a:spcAft>
                          <a:spcPts val="240"/>
                        </a:spcAft>
                        <a:buNone/>
                        <a:tabLst>
                          <a:tab pos="-914400" algn="l"/>
                          <a:tab pos="22860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spc="-15">
                          <a:effectLst/>
                        </a:rPr>
                        <a:t>Deliverable Title</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1384502688"/>
                  </a:ext>
                </a:extLst>
              </a:tr>
              <a:tr h="346653">
                <a:tc>
                  <a:txBody>
                    <a:bodyPr/>
                    <a:lstStyle/>
                    <a:p>
                      <a:pPr>
                        <a:lnSpc>
                          <a:spcPct val="115000"/>
                        </a:lnSpc>
                        <a:spcBef>
                          <a:spcPts val="240"/>
                        </a:spcBef>
                        <a:spcAft>
                          <a:spcPts val="240"/>
                        </a:spcAft>
                        <a:buNone/>
                        <a:tabLst>
                          <a:tab pos="-914400" algn="l"/>
                          <a:tab pos="228600" algn="l"/>
                        </a:tabLst>
                      </a:pPr>
                      <a:r>
                        <a:rPr lang="en-US" sz="1800" spc="-15">
                          <a:effectLst/>
                        </a:rPr>
                        <a:t>D004</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spc="-15" dirty="0">
                          <a:effectLst/>
                        </a:rPr>
                        <a:t>Predictive </a:t>
                      </a:r>
                      <a:r>
                        <a:rPr lang="en-US" sz="1800" b="1" spc="-15" dirty="0">
                          <a:solidFill>
                            <a:srgbClr val="C00000"/>
                          </a:solidFill>
                          <a:effectLst/>
                        </a:rPr>
                        <a:t>material migration in full-W ITER including B </a:t>
                      </a:r>
                      <a:r>
                        <a:rPr lang="en-US" sz="1800" spc="-15" dirty="0">
                          <a:effectLst/>
                        </a:rPr>
                        <a:t>transport resulting from </a:t>
                      </a:r>
                      <a:r>
                        <a:rPr lang="en-US" sz="1800" spc="-15" dirty="0" err="1">
                          <a:effectLst/>
                        </a:rPr>
                        <a:t>boronisation</a:t>
                      </a:r>
                      <a:r>
                        <a:rPr lang="en-US" sz="1800" spc="-15" dirty="0">
                          <a:effectLst/>
                        </a:rPr>
                        <a:t> using new SOL plasma solution with self-consistent far SOL. (MPG)</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2414401312"/>
                  </a:ext>
                </a:extLst>
              </a:tr>
              <a:tr h="522559">
                <a:tc>
                  <a:txBody>
                    <a:bodyPr/>
                    <a:lstStyle/>
                    <a:p>
                      <a:pPr>
                        <a:lnSpc>
                          <a:spcPct val="115000"/>
                        </a:lnSpc>
                        <a:spcBef>
                          <a:spcPts val="240"/>
                        </a:spcBef>
                        <a:spcAft>
                          <a:spcPts val="240"/>
                        </a:spcAft>
                        <a:buNone/>
                        <a:tabLst>
                          <a:tab pos="-914400" algn="l"/>
                          <a:tab pos="228600" algn="l"/>
                        </a:tabLst>
                      </a:pPr>
                      <a:r>
                        <a:rPr lang="en-US" sz="1800" spc="-15">
                          <a:effectLst/>
                        </a:rPr>
                        <a:t>D005</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ERO2.0</a:t>
                      </a:r>
                      <a:r>
                        <a:rPr lang="en-US" sz="1800" spc="-15" dirty="0">
                          <a:effectLst/>
                        </a:rPr>
                        <a:t> simulations of </a:t>
                      </a:r>
                      <a:r>
                        <a:rPr lang="en-US" sz="1800" b="1" spc="-15" dirty="0">
                          <a:solidFill>
                            <a:srgbClr val="C00000"/>
                          </a:solidFill>
                          <a:effectLst/>
                        </a:rPr>
                        <a:t>AUG erosion and migration experiments in L- and H-mode D plasma </a:t>
                      </a:r>
                      <a:r>
                        <a:rPr lang="en-US" sz="1800" spc="-15" dirty="0">
                          <a:effectLst/>
                        </a:rPr>
                        <a:t>and comparison with experimental data and former simulations. Assess impact of uncertainty of OSP position and plasma conditions.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2229264631"/>
                  </a:ext>
                </a:extLst>
              </a:tr>
              <a:tr h="258411">
                <a:tc>
                  <a:txBody>
                    <a:bodyPr/>
                    <a:lstStyle/>
                    <a:p>
                      <a:pPr>
                        <a:lnSpc>
                          <a:spcPct val="115000"/>
                        </a:lnSpc>
                        <a:spcBef>
                          <a:spcPts val="240"/>
                        </a:spcBef>
                        <a:spcAft>
                          <a:spcPts val="240"/>
                        </a:spcAft>
                        <a:buNone/>
                        <a:tabLst>
                          <a:tab pos="-914400" algn="l"/>
                          <a:tab pos="228600" algn="l"/>
                        </a:tabLst>
                      </a:pPr>
                      <a:r>
                        <a:rPr lang="en-US" sz="1800" spc="-15">
                          <a:effectLst/>
                        </a:rPr>
                        <a:t>D006</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dirty="0">
                          <a:solidFill>
                            <a:srgbClr val="C00000"/>
                          </a:solidFill>
                          <a:effectLst/>
                        </a:rPr>
                        <a:t>Self-charging</a:t>
                      </a:r>
                      <a:r>
                        <a:rPr lang="en-US" sz="1800" dirty="0">
                          <a:effectLst/>
                        </a:rPr>
                        <a:t> properties for (tritiated) </a:t>
                      </a:r>
                      <a:r>
                        <a:rPr lang="en-US" sz="1800" b="1" dirty="0">
                          <a:solidFill>
                            <a:srgbClr val="C00000"/>
                          </a:solidFill>
                          <a:effectLst/>
                        </a:rPr>
                        <a:t>boron dust</a:t>
                      </a:r>
                      <a:r>
                        <a:rPr lang="en-US" sz="1800" dirty="0">
                          <a:effectLst/>
                        </a:rPr>
                        <a:t>.</a:t>
                      </a:r>
                      <a:r>
                        <a:rPr lang="en-US" sz="1800" spc="-15" dirty="0">
                          <a:effectLst/>
                        </a:rPr>
                        <a:t> (VR)</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3263160720"/>
                  </a:ext>
                </a:extLst>
              </a:tr>
              <a:tr h="258411">
                <a:tc>
                  <a:txBody>
                    <a:bodyPr/>
                    <a:lstStyle/>
                    <a:p>
                      <a:pPr>
                        <a:lnSpc>
                          <a:spcPct val="115000"/>
                        </a:lnSpc>
                        <a:spcBef>
                          <a:spcPts val="240"/>
                        </a:spcBef>
                        <a:spcAft>
                          <a:spcPts val="240"/>
                        </a:spcAft>
                        <a:buNone/>
                        <a:tabLst>
                          <a:tab pos="-914400" algn="l"/>
                          <a:tab pos="228600" algn="l"/>
                        </a:tabLst>
                      </a:pPr>
                      <a:r>
                        <a:rPr lang="en-US" sz="1800" spc="-15">
                          <a:effectLst/>
                        </a:rPr>
                        <a:t>D007</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ERO2.0</a:t>
                      </a:r>
                      <a:r>
                        <a:rPr lang="en-US" sz="1800" spc="-15" dirty="0">
                          <a:effectLst/>
                        </a:rPr>
                        <a:t> of </a:t>
                      </a:r>
                      <a:r>
                        <a:rPr lang="en-US" sz="1800" b="1" spc="-15" dirty="0">
                          <a:solidFill>
                            <a:srgbClr val="C00000"/>
                          </a:solidFill>
                          <a:effectLst/>
                        </a:rPr>
                        <a:t>Ni/W migration </a:t>
                      </a:r>
                      <a:r>
                        <a:rPr lang="en-US" sz="1800" spc="-15" dirty="0">
                          <a:effectLst/>
                        </a:rPr>
                        <a:t>modelling in </a:t>
                      </a:r>
                      <a:r>
                        <a:rPr lang="en-US" sz="1800" b="1" spc="-15" dirty="0">
                          <a:solidFill>
                            <a:srgbClr val="C00000"/>
                          </a:solidFill>
                          <a:effectLst/>
                        </a:rPr>
                        <a:t>JET</a:t>
                      </a:r>
                      <a:r>
                        <a:rPr lang="en-US" sz="1800" spc="-15" dirty="0">
                          <a:effectLst/>
                        </a:rPr>
                        <a:t>.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31287" marR="31287" marT="0" marB="0"/>
                </a:tc>
                <a:extLst>
                  <a:ext uri="{0D108BD9-81ED-4DB2-BD59-A6C34878D82A}">
                    <a16:rowId xmlns:a16="http://schemas.microsoft.com/office/drawing/2014/main" val="2499526612"/>
                  </a:ext>
                </a:extLst>
              </a:tr>
            </a:tbl>
          </a:graphicData>
        </a:graphic>
      </p:graphicFrame>
    </p:spTree>
    <p:extLst>
      <p:ext uri="{BB962C8B-B14F-4D97-AF65-F5344CB8AC3E}">
        <p14:creationId xmlns:p14="http://schemas.microsoft.com/office/powerpoint/2010/main" val="29361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994D6-FB5A-9305-0D8F-E771F2B78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DA157-CB52-8FA6-18A7-BDDE6A9ED4DE}"/>
              </a:ext>
            </a:extLst>
          </p:cNvPr>
          <p:cNvSpPr>
            <a:spLocks noGrp="1"/>
          </p:cNvSpPr>
          <p:nvPr>
            <p:ph type="title"/>
          </p:nvPr>
        </p:nvSpPr>
        <p:spPr/>
        <p:txBody>
          <a:bodyPr/>
          <a:lstStyle/>
          <a:p>
            <a:r>
              <a:rPr lang="de-DE" dirty="0" err="1"/>
              <a:t>Overview</a:t>
            </a:r>
            <a:r>
              <a:rPr lang="de-DE" dirty="0"/>
              <a:t> </a:t>
            </a:r>
            <a:r>
              <a:rPr lang="de-DE" dirty="0" err="1"/>
              <a:t>of</a:t>
            </a:r>
            <a:r>
              <a:rPr lang="de-DE" dirty="0"/>
              <a:t> SP D </a:t>
            </a:r>
            <a:r>
              <a:rPr lang="de-DE" dirty="0" err="1"/>
              <a:t>activities</a:t>
            </a:r>
            <a:r>
              <a:rPr lang="de-DE" dirty="0"/>
              <a:t> in 2025</a:t>
            </a:r>
            <a:endParaRPr lang="en-HU" dirty="0"/>
          </a:p>
        </p:txBody>
      </p:sp>
      <p:sp>
        <p:nvSpPr>
          <p:cNvPr id="4" name="Footer Placeholder 3">
            <a:extLst>
              <a:ext uri="{FF2B5EF4-FFF2-40B4-BE49-F238E27FC236}">
                <a16:creationId xmlns:a16="http://schemas.microsoft.com/office/drawing/2014/main" id="{621B907C-ED96-D290-CC83-651301811A73}"/>
              </a:ext>
            </a:extLst>
          </p:cNvPr>
          <p:cNvSpPr>
            <a:spLocks noGrp="1"/>
          </p:cNvSpPr>
          <p:nvPr>
            <p:ph type="ftr" sz="quarter" idx="11"/>
          </p:nvPr>
        </p:nvSpPr>
        <p:spPr/>
        <p:txBody>
          <a:bodyPr/>
          <a:lstStyle/>
          <a:p>
            <a:r>
              <a:rPr lang="en-GB" dirty="0">
                <a:solidFill>
                  <a:prstClr val="white"/>
                </a:solidFill>
              </a:rPr>
              <a:t>A. Kirschner | PWIE Meeting | 27 March 2025</a:t>
            </a:r>
          </a:p>
        </p:txBody>
      </p:sp>
      <p:sp>
        <p:nvSpPr>
          <p:cNvPr id="5" name="Slide Number Placeholder 4">
            <a:extLst>
              <a:ext uri="{FF2B5EF4-FFF2-40B4-BE49-F238E27FC236}">
                <a16:creationId xmlns:a16="http://schemas.microsoft.com/office/drawing/2014/main" id="{8ED9E9E4-0DC1-4515-87B4-448D7B7F418A}"/>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
        <p:nvSpPr>
          <p:cNvPr id="6" name="Textfeld 5">
            <a:extLst>
              <a:ext uri="{FF2B5EF4-FFF2-40B4-BE49-F238E27FC236}">
                <a16:creationId xmlns:a16="http://schemas.microsoft.com/office/drawing/2014/main" id="{EB79CC49-153D-55B7-D44A-0303A604E68E}"/>
              </a:ext>
            </a:extLst>
          </p:cNvPr>
          <p:cNvSpPr txBox="1"/>
          <p:nvPr/>
        </p:nvSpPr>
        <p:spPr>
          <a:xfrm>
            <a:off x="983432" y="811506"/>
            <a:ext cx="7367466" cy="461665"/>
          </a:xfrm>
          <a:prstGeom prst="rect">
            <a:avLst/>
          </a:prstGeom>
          <a:noFill/>
        </p:spPr>
        <p:txBody>
          <a:bodyPr wrap="square">
            <a:spAutoFit/>
          </a:bodyPr>
          <a:lstStyle/>
          <a:p>
            <a:r>
              <a:rPr lang="en-US" sz="2400" b="1" spc="-15" dirty="0">
                <a:solidFill>
                  <a:srgbClr val="000000"/>
                </a:solidFill>
                <a:effectLst/>
                <a:latin typeface="Calibri" panose="020F0502020204030204" pitchFamily="34" charset="0"/>
                <a:ea typeface="SimSun" panose="02010600030101010101" pitchFamily="2" charset="-122"/>
                <a:cs typeface="Arial" panose="020B0604020202020204" pitchFamily="34" charset="0"/>
              </a:rPr>
              <a:t>SP D.4 Neutral Particles Modelling</a:t>
            </a:r>
            <a:endParaRPr lang="en-GB" sz="2400" dirty="0"/>
          </a:p>
        </p:txBody>
      </p:sp>
      <p:graphicFrame>
        <p:nvGraphicFramePr>
          <p:cNvPr id="3" name="Tabelle 2">
            <a:extLst>
              <a:ext uri="{FF2B5EF4-FFF2-40B4-BE49-F238E27FC236}">
                <a16:creationId xmlns:a16="http://schemas.microsoft.com/office/drawing/2014/main" id="{15BAB14D-263A-90D1-2F8C-C957D23DFAC4}"/>
              </a:ext>
            </a:extLst>
          </p:cNvPr>
          <p:cNvGraphicFramePr>
            <a:graphicFrameLocks noGrp="1"/>
          </p:cNvGraphicFramePr>
          <p:nvPr>
            <p:extLst>
              <p:ext uri="{D42A27DB-BD31-4B8C-83A1-F6EECF244321}">
                <p14:modId xmlns:p14="http://schemas.microsoft.com/office/powerpoint/2010/main" val="2191218048"/>
              </p:ext>
            </p:extLst>
          </p:nvPr>
        </p:nvGraphicFramePr>
        <p:xfrm>
          <a:off x="1087321" y="1399293"/>
          <a:ext cx="10147988" cy="2203450"/>
        </p:xfrm>
        <a:graphic>
          <a:graphicData uri="http://schemas.openxmlformats.org/drawingml/2006/table">
            <a:tbl>
              <a:tblPr firstRow="1" firstCol="1" bandRow="1">
                <a:tableStyleId>{5C22544A-7EE6-4342-B048-85BDC9FD1C3A}</a:tableStyleId>
              </a:tblPr>
              <a:tblGrid>
                <a:gridCol w="1822590">
                  <a:extLst>
                    <a:ext uri="{9D8B030D-6E8A-4147-A177-3AD203B41FA5}">
                      <a16:colId xmlns:a16="http://schemas.microsoft.com/office/drawing/2014/main" val="1466760717"/>
                    </a:ext>
                  </a:extLst>
                </a:gridCol>
                <a:gridCol w="8325398">
                  <a:extLst>
                    <a:ext uri="{9D8B030D-6E8A-4147-A177-3AD203B41FA5}">
                      <a16:colId xmlns:a16="http://schemas.microsoft.com/office/drawing/2014/main" val="132148385"/>
                    </a:ext>
                  </a:extLst>
                </a:gridCol>
              </a:tblGrid>
              <a:tr h="0">
                <a:tc>
                  <a:txBody>
                    <a:bodyPr/>
                    <a:lstStyle/>
                    <a:p>
                      <a:pPr>
                        <a:lnSpc>
                          <a:spcPct val="115000"/>
                        </a:lnSpc>
                        <a:spcBef>
                          <a:spcPts val="240"/>
                        </a:spcBef>
                        <a:spcAft>
                          <a:spcPts val="240"/>
                        </a:spcAft>
                        <a:buNone/>
                        <a:tabLst>
                          <a:tab pos="-914400" algn="l"/>
                          <a:tab pos="228600" algn="l"/>
                        </a:tabLst>
                      </a:pPr>
                      <a:r>
                        <a:rPr lang="en-US" sz="1800" spc="-15">
                          <a:effectLst/>
                        </a:rPr>
                        <a:t>Deliverable ID</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spc="-15" dirty="0">
                          <a:effectLst/>
                        </a:rPr>
                        <a:t>Deliverable Title</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69019799"/>
                  </a:ext>
                </a:extLst>
              </a:tr>
              <a:tr h="0">
                <a:tc>
                  <a:txBody>
                    <a:bodyPr/>
                    <a:lstStyle/>
                    <a:p>
                      <a:pPr>
                        <a:lnSpc>
                          <a:spcPct val="115000"/>
                        </a:lnSpc>
                        <a:spcBef>
                          <a:spcPts val="240"/>
                        </a:spcBef>
                        <a:spcAft>
                          <a:spcPts val="240"/>
                        </a:spcAft>
                        <a:buNone/>
                        <a:tabLst>
                          <a:tab pos="-914400" algn="l"/>
                          <a:tab pos="228600" algn="l"/>
                        </a:tabLst>
                      </a:pPr>
                      <a:r>
                        <a:rPr lang="en-US" sz="1800" spc="-15">
                          <a:effectLst/>
                        </a:rPr>
                        <a:t>D001</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DIVGAS</a:t>
                      </a:r>
                      <a:r>
                        <a:rPr lang="en-US" sz="1800" spc="-15" dirty="0">
                          <a:effectLst/>
                        </a:rPr>
                        <a:t> modelling: effect of </a:t>
                      </a:r>
                      <a:r>
                        <a:rPr lang="en-US" sz="1800" b="1" spc="-15" dirty="0">
                          <a:solidFill>
                            <a:srgbClr val="C00000"/>
                          </a:solidFill>
                          <a:effectLst/>
                        </a:rPr>
                        <a:t>3D poloidal and toroidal leakages for DEMO </a:t>
                      </a:r>
                      <a:r>
                        <a:rPr lang="en-US" sz="1800" spc="-15" dirty="0">
                          <a:effectLst/>
                        </a:rPr>
                        <a:t>baseline SN divertor case </a:t>
                      </a:r>
                      <a:r>
                        <a:rPr lang="en-US" sz="1800" b="1" spc="-15" dirty="0">
                          <a:solidFill>
                            <a:srgbClr val="C00000"/>
                          </a:solidFill>
                          <a:effectLst/>
                        </a:rPr>
                        <a:t>including impurities</a:t>
                      </a:r>
                      <a:r>
                        <a:rPr lang="en-US" sz="1800" b="1" spc="-15" dirty="0">
                          <a:solidFill>
                            <a:schemeClr val="tx1"/>
                          </a:solidFill>
                          <a:effectLst/>
                        </a:rPr>
                        <a:t>.</a:t>
                      </a:r>
                      <a:r>
                        <a:rPr lang="en-US" sz="1800" spc="-15" dirty="0">
                          <a:effectLst/>
                        </a:rPr>
                        <a:t> </a:t>
                      </a:r>
                    </a:p>
                    <a:p>
                      <a:pPr>
                        <a:lnSpc>
                          <a:spcPct val="115000"/>
                        </a:lnSpc>
                        <a:spcBef>
                          <a:spcPts val="240"/>
                        </a:spcBef>
                        <a:spcAft>
                          <a:spcPts val="240"/>
                        </a:spcAft>
                        <a:buNone/>
                        <a:tabLst>
                          <a:tab pos="-914400" algn="l"/>
                          <a:tab pos="228600" algn="l"/>
                        </a:tabLst>
                      </a:pPr>
                      <a:r>
                        <a:rPr lang="en-US" sz="1800" b="1" spc="-15" dirty="0" err="1">
                          <a:solidFill>
                            <a:srgbClr val="00B050"/>
                          </a:solidFill>
                          <a:effectLst/>
                        </a:rPr>
                        <a:t>pVT</a:t>
                      </a:r>
                      <a:r>
                        <a:rPr lang="en-US" sz="1800" b="1" spc="-15" dirty="0">
                          <a:solidFill>
                            <a:srgbClr val="00B050"/>
                          </a:solidFill>
                          <a:effectLst/>
                        </a:rPr>
                        <a:t> characteristics for JET</a:t>
                      </a:r>
                      <a:r>
                        <a:rPr lang="en-US" sz="1800" spc="-15" dirty="0">
                          <a:effectLst/>
                        </a:rPr>
                        <a:t>. (KIT)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518852316"/>
                  </a:ext>
                </a:extLst>
              </a:tr>
              <a:tr h="0">
                <a:tc>
                  <a:txBody>
                    <a:bodyPr/>
                    <a:lstStyle/>
                    <a:p>
                      <a:pPr>
                        <a:lnSpc>
                          <a:spcPct val="115000"/>
                        </a:lnSpc>
                        <a:spcBef>
                          <a:spcPts val="240"/>
                        </a:spcBef>
                        <a:spcAft>
                          <a:spcPts val="240"/>
                        </a:spcAft>
                        <a:buNone/>
                        <a:tabLst>
                          <a:tab pos="-914400" algn="l"/>
                          <a:tab pos="228600" algn="l"/>
                        </a:tabLst>
                      </a:pPr>
                      <a:r>
                        <a:rPr lang="en-US" sz="1800" spc="-15">
                          <a:effectLst/>
                        </a:rPr>
                        <a:t>D002</a:t>
                      </a:r>
                      <a:endParaRPr lang="de-DE" sz="18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Bef>
                          <a:spcPts val="240"/>
                        </a:spcBef>
                        <a:spcAft>
                          <a:spcPts val="240"/>
                        </a:spcAft>
                        <a:buNone/>
                        <a:tabLst>
                          <a:tab pos="-914400" algn="l"/>
                          <a:tab pos="228600" algn="l"/>
                        </a:tabLst>
                      </a:pPr>
                      <a:r>
                        <a:rPr lang="en-US" sz="1800" b="1" spc="-15" dirty="0">
                          <a:solidFill>
                            <a:srgbClr val="C00000"/>
                          </a:solidFill>
                          <a:effectLst/>
                        </a:rPr>
                        <a:t>Atomic and molecular fluxes </a:t>
                      </a:r>
                      <a:r>
                        <a:rPr lang="en-US" sz="1800" spc="-15" dirty="0">
                          <a:effectLst/>
                        </a:rPr>
                        <a:t>spatially resolved to the wall surfaces (including divertor) in </a:t>
                      </a:r>
                      <a:r>
                        <a:rPr lang="en-US" sz="1800" b="1" spc="-15" dirty="0">
                          <a:solidFill>
                            <a:srgbClr val="C00000"/>
                          </a:solidFill>
                          <a:effectLst/>
                        </a:rPr>
                        <a:t>JET</a:t>
                      </a:r>
                      <a:r>
                        <a:rPr lang="en-US" sz="1800" spc="-15" dirty="0">
                          <a:effectLst/>
                        </a:rPr>
                        <a:t>. </a:t>
                      </a:r>
                      <a:r>
                        <a:rPr lang="en-US" sz="1800" b="1" spc="-15" dirty="0">
                          <a:solidFill>
                            <a:srgbClr val="00B050"/>
                          </a:solidFill>
                          <a:effectLst/>
                        </a:rPr>
                        <a:t>Explore pressure range, sub-divertor geometry and conclusions for effective pumping speed in JET</a:t>
                      </a:r>
                      <a:r>
                        <a:rPr lang="en-US" sz="1800" spc="-15" dirty="0">
                          <a:effectLst/>
                        </a:rPr>
                        <a:t>. (VTT)</a:t>
                      </a:r>
                      <a:endParaRPr lang="de-DE" sz="18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68867285"/>
                  </a:ext>
                </a:extLst>
              </a:tr>
            </a:tbl>
          </a:graphicData>
        </a:graphic>
      </p:graphicFrame>
      <p:sp>
        <p:nvSpPr>
          <p:cNvPr id="8" name="Explosion: 8 Zacken 7">
            <a:extLst>
              <a:ext uri="{FF2B5EF4-FFF2-40B4-BE49-F238E27FC236}">
                <a16:creationId xmlns:a16="http://schemas.microsoft.com/office/drawing/2014/main" id="{DE546C41-F146-87FF-AE84-2CC5F7D0851B}"/>
              </a:ext>
            </a:extLst>
          </p:cNvPr>
          <p:cNvSpPr/>
          <p:nvPr/>
        </p:nvSpPr>
        <p:spPr>
          <a:xfrm>
            <a:off x="1399578" y="2046759"/>
            <a:ext cx="1520900" cy="886961"/>
          </a:xfrm>
          <a:prstGeom prst="irregularSeal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new in 2025</a:t>
            </a:r>
          </a:p>
        </p:txBody>
      </p:sp>
      <p:sp>
        <p:nvSpPr>
          <p:cNvPr id="7" name="Explosion: 8 Zacken 6">
            <a:extLst>
              <a:ext uri="{FF2B5EF4-FFF2-40B4-BE49-F238E27FC236}">
                <a16:creationId xmlns:a16="http://schemas.microsoft.com/office/drawing/2014/main" id="{9DAAA0A5-7FF0-A6FC-9021-D0ECFE7FB21A}"/>
              </a:ext>
            </a:extLst>
          </p:cNvPr>
          <p:cNvSpPr/>
          <p:nvPr/>
        </p:nvSpPr>
        <p:spPr>
          <a:xfrm>
            <a:off x="9791509" y="3159262"/>
            <a:ext cx="1520900" cy="886961"/>
          </a:xfrm>
          <a:prstGeom prst="irregularSeal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new in 2025</a:t>
            </a:r>
          </a:p>
        </p:txBody>
      </p:sp>
    </p:spTree>
    <p:extLst>
      <p:ext uri="{BB962C8B-B14F-4D97-AF65-F5344CB8AC3E}">
        <p14:creationId xmlns:p14="http://schemas.microsoft.com/office/powerpoint/2010/main" val="57939410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1812</Words>
  <Application>Microsoft Office PowerPoint</Application>
  <PresentationFormat>Breitbild</PresentationFormat>
  <Paragraphs>175</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Aptos</vt:lpstr>
      <vt:lpstr>Arial</vt:lpstr>
      <vt:lpstr>Calibri</vt:lpstr>
      <vt:lpstr>Poppins</vt:lpstr>
      <vt:lpstr>Symbol</vt:lpstr>
      <vt:lpstr>Wingdings</vt:lpstr>
      <vt:lpstr>EUROfusion.1line_5_3_2019</vt:lpstr>
      <vt:lpstr>SP D Update and Plans</vt:lpstr>
      <vt:lpstr>Outline</vt:lpstr>
      <vt:lpstr>Overview of SP D activities in 2025</vt:lpstr>
      <vt:lpstr>Overview of SP D activities in 2025</vt:lpstr>
      <vt:lpstr>Overview of SP D activities in 2025</vt:lpstr>
      <vt:lpstr>Overview of SP D activities in 2025</vt:lpstr>
      <vt:lpstr>Overview of SP D activities in 2025</vt:lpstr>
      <vt:lpstr>Overview of SP D activities in 2025</vt:lpstr>
      <vt:lpstr>Overview of SP D activities in 2025</vt:lpstr>
      <vt:lpstr>Overview of SP D activities in 2025</vt:lpstr>
      <vt:lpstr>New: SOLPS-ITER to optimise divertor operation point of JT-60SA</vt:lpstr>
      <vt:lpstr>New: SOLPS-ITER to optimise divertor operation point of JT-60SA</vt:lpstr>
      <vt:lpstr>New: SOLPS-ITER to optimise divertor operation point of JT-60SA</vt:lpstr>
      <vt:lpstr>New: SOLPS-ITER to optimise divertor operation point of JT-60SA</vt:lpstr>
      <vt:lpstr>New: DIVGAS analysis of in-vessel pVT characteristic in JET</vt:lpstr>
      <vt:lpstr>New: DIVGAS analysis of in-vessel pVT characteristic in JET</vt:lpstr>
      <vt:lpstr>In the following:  four dedicated SP D talks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Kirschner, Andreas</cp:lastModifiedBy>
  <cp:revision>15</cp:revision>
  <dcterms:created xsi:type="dcterms:W3CDTF">2023-11-15T09:40:03Z</dcterms:created>
  <dcterms:modified xsi:type="dcterms:W3CDTF">2025-03-27T08:52:07Z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