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256" r:id="rId2"/>
    <p:sldId id="617" r:id="rId3"/>
    <p:sldId id="615" r:id="rId4"/>
    <p:sldId id="624" r:id="rId5"/>
    <p:sldId id="626" r:id="rId6"/>
    <p:sldId id="616" r:id="rId7"/>
    <p:sldId id="631" r:id="rId8"/>
    <p:sldId id="635" r:id="rId9"/>
    <p:sldId id="620" r:id="rId10"/>
    <p:sldId id="636" r:id="rId11"/>
    <p:sldId id="622" r:id="rId12"/>
    <p:sldId id="644" r:id="rId13"/>
    <p:sldId id="646" r:id="rId14"/>
    <p:sldId id="625" r:id="rId15"/>
    <p:sldId id="641" r:id="rId16"/>
    <p:sldId id="637" r:id="rId17"/>
    <p:sldId id="643" r:id="rId18"/>
    <p:sldId id="639" r:id="rId19"/>
    <p:sldId id="647" r:id="rId20"/>
    <p:sldId id="589" r:id="rId21"/>
    <p:sldId id="612" r:id="rId22"/>
  </p:sldIdLst>
  <p:sldSz cx="12188825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Seidl" initials="" lastIdx="7" clrIdx="0"/>
  <p:cmAuthor id="1" name="Lukas Kripn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CC0099"/>
    <a:srgbClr val="FF0066"/>
    <a:srgbClr val="DE8400"/>
    <a:srgbClr val="E77957"/>
    <a:srgbClr val="6699FF"/>
    <a:srgbClr val="E5714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73A64B-72F5-4F81-A5F1-A1F41BB93C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32617-E496-4B4D-AA7D-B659B6E6B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78E1-6C3A-4A4A-A3C9-65A7A7E9D131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BBFE0-1F9B-426E-BAA3-892064B7C9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0B267-DE7B-48D0-A5D5-9DFF9EE873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58D1-E36A-4C99-9D2E-2FCC2C2B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09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AC6E4-04C8-491F-B613-CD92582580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43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58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40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041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55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9A692-69DB-4D04-BA85-99E4ADA95F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9A692-69DB-4D04-BA85-99E4ADA95F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9A692-69DB-4D04-BA85-99E4ADA95F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03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3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33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75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46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43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43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94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 preserve="1">
  <p:cSld name="Firs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572" y="6001200"/>
            <a:ext cx="1065682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1037161" y="4526757"/>
            <a:ext cx="1011450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2"/>
          </p:nvPr>
        </p:nvSpPr>
        <p:spPr>
          <a:xfrm>
            <a:off x="1037161" y="3951288"/>
            <a:ext cx="1011450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37161" y="1647032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9"/>
              <a:buFont typeface="Century Gothic"/>
              <a:buNone/>
              <a:defRPr sz="49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l="3548" t="14843" r="4453" b="18553"/>
          <a:stretch/>
        </p:blipFill>
        <p:spPr>
          <a:xfrm>
            <a:off x="3410182" y="836076"/>
            <a:ext cx="5368461" cy="68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2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3">
          <p15:clr>
            <a:srgbClr val="FBAE40"/>
          </p15:clr>
        </p15:guide>
        <p15:guide id="2" pos="7025">
          <p15:clr>
            <a:srgbClr val="FBAE40"/>
          </p15:clr>
        </p15:guide>
        <p15:guide id="3" orient="horz" pos="1038">
          <p15:clr>
            <a:srgbClr val="FBAE40"/>
          </p15:clr>
        </p15:guide>
        <p15:guide id="4" orient="horz" pos="2364">
          <p15:clr>
            <a:srgbClr val="FBAE40"/>
          </p15:clr>
        </p15:guide>
        <p15:guide id="5" orient="horz" pos="2489">
          <p15:clr>
            <a:srgbClr val="FBAE40"/>
          </p15:clr>
        </p15:guide>
        <p15:guide id="6" orient="horz" pos="2852">
          <p15:clr>
            <a:srgbClr val="FBAE40"/>
          </p15:clr>
        </p15:guide>
        <p15:guide id="7" orient="horz" pos="3646">
          <p15:clr>
            <a:srgbClr val="FBAE40"/>
          </p15:clr>
        </p15:guide>
        <p15:guide id="8" orient="horz" pos="2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s" preserve="1" userDrawn="1">
  <p:cSld name="Title and conte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15010" y="2348706"/>
            <a:ext cx="11158806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807BC-5766-4AFE-BF20-B074D037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779D-E425-497C-93A1-6F2B17F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C6F9-EEB4-4DDD-8BC1-843AB65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4857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055781" cy="457200"/>
          </a:xfrm>
        </p:spPr>
        <p:txBody>
          <a:bodyPr>
            <a:noAutofit/>
          </a:bodyPr>
          <a:lstStyle>
            <a:lvl1pPr algn="l">
              <a:lnSpc>
                <a:spcPts val="4266"/>
              </a:lnSpc>
              <a:defRPr sz="4266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12776"/>
            <a:ext cx="10969943" cy="4896544"/>
          </a:xfrm>
        </p:spPr>
        <p:txBody>
          <a:bodyPr/>
          <a:lstStyle>
            <a:lvl1pPr marL="457052" indent="-457052">
              <a:buFont typeface="Arial" panose="020B0604020202020204" pitchFamily="34" charset="0"/>
              <a:buChar char="•"/>
              <a:defRPr sz="31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buFont typeface="Arial" panose="020B0604020202020204" pitchFamily="34" charset="0"/>
              <a:buChar char="•"/>
              <a:defRPr sz="266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buFont typeface="Arial" panose="020B0604020202020204" pitchFamily="34" charset="0"/>
              <a:buChar char="•"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230" y="6545238"/>
            <a:ext cx="10984110" cy="268139"/>
          </a:xfr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8" y="93575"/>
            <a:ext cx="490483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577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48984"/>
            <a:ext cx="12188826" cy="50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88825" cy="10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4177" y="311472"/>
            <a:ext cx="1638178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5009" y="311400"/>
            <a:ext cx="146416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15010" y="1448593"/>
            <a:ext cx="11158806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99"/>
              <a:buFont typeface="Century Gothic"/>
              <a:buNone/>
              <a:defRPr sz="3599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693B5-3B92-4963-A3E2-512E5C317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Tskhakaya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933F-EDD0-4FD7-9E8E-7B4DCD7D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02D66-3126-436C-972C-24FC8D869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07005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pos="3839">
          <p15:clr>
            <a:srgbClr val="F26B43"/>
          </p15:clr>
        </p15:guide>
        <p15:guide id="3" pos="324">
          <p15:clr>
            <a:srgbClr val="F26B43"/>
          </p15:clr>
        </p15:guide>
        <p15:guide id="4" pos="7354">
          <p15:clr>
            <a:srgbClr val="F26B43"/>
          </p15:clr>
        </p15:guide>
        <p15:guide id="5" orient="horz" pos="3771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1480">
          <p15:clr>
            <a:srgbClr val="F26B43"/>
          </p15:clr>
        </p15:guide>
        <p15:guide id="8" pos="3612">
          <p15:clr>
            <a:srgbClr val="F26B43"/>
          </p15:clr>
        </p15:guide>
        <p15:guide id="9" pos="40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361-6587/ad318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781539" y="3787019"/>
            <a:ext cx="10793046" cy="193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D. Tskhakaya</a:t>
            </a:r>
            <a:r>
              <a:rPr lang="en-US" baseline="30000" dirty="0"/>
              <a:t>1</a:t>
            </a:r>
            <a:r>
              <a:rPr lang="en-US" dirty="0"/>
              <a:t>, D. ŠvorC</a:t>
            </a:r>
            <a:r>
              <a:rPr lang="en-US" baseline="30000" dirty="0"/>
              <a:t>1</a:t>
            </a:r>
            <a:r>
              <a:rPr lang="en-US" dirty="0"/>
              <a:t>, S. Lukeš</a:t>
            </a:r>
            <a:r>
              <a:rPr lang="en-US" baseline="30000" dirty="0"/>
              <a:t>1</a:t>
            </a:r>
            <a:r>
              <a:rPr lang="en-US" dirty="0"/>
              <a:t>, H. Kumpulainen</a:t>
            </a:r>
            <a:r>
              <a:rPr lang="en-US" baseline="30000" dirty="0"/>
              <a:t>2</a:t>
            </a:r>
            <a:r>
              <a:rPr lang="en-US" dirty="0"/>
              <a:t>, P. Tamain</a:t>
            </a:r>
            <a:r>
              <a:rPr lang="en-US" baseline="30000" dirty="0"/>
              <a:t>3</a:t>
            </a:r>
            <a:r>
              <a:rPr lang="en-US" dirty="0"/>
              <a:t>, I. Borodkina</a:t>
            </a:r>
            <a:r>
              <a:rPr lang="en-US" baseline="30000" dirty="0"/>
              <a:t>1</a:t>
            </a:r>
            <a:r>
              <a:rPr lang="en-US" dirty="0"/>
              <a:t>, O. Shyshkin</a:t>
            </a:r>
            <a:r>
              <a:rPr lang="en-US" baseline="30000" dirty="0"/>
              <a:t>1</a:t>
            </a:r>
            <a:r>
              <a:rPr lang="en-US" dirty="0"/>
              <a:t>, ERO2.0 and IPP T@M Department teams</a:t>
            </a:r>
          </a:p>
          <a:p>
            <a:pPr algn="l">
              <a:spcBef>
                <a:spcPts val="12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Plasma Physics of the Czech Academy of Sciences, Prague, Czech Republic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l"/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Fusion Energy and Nuclear Waste Management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52425 Jülich, Germany</a:t>
            </a:r>
          </a:p>
          <a:p>
            <a:pPr lvl="0" algn="l"/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IRFM/CEA, Cadarache, 13108, St-Paul-Lez-Durance, France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120811" y="1954138"/>
            <a:ext cx="10114503" cy="152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ts val="4900"/>
            </a:pPr>
            <a:r>
              <a:rPr lang="en-US" sz="4400" dirty="0"/>
              <a:t>Plasma background and impurity migration modelling for COMPASS-U 	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10</a:t>
            </a:fld>
            <a:r>
              <a:rPr lang="en-US" dirty="0"/>
              <a:t>/20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C9A3C3-D1BB-43D3-8AD3-E170B5E58850}"/>
              </a:ext>
            </a:extLst>
          </p:cNvPr>
          <p:cNvSpPr txBox="1">
            <a:spLocks/>
          </p:cNvSpPr>
          <p:nvPr/>
        </p:nvSpPr>
        <p:spPr>
          <a:xfrm>
            <a:off x="5426241" y="279463"/>
            <a:ext cx="6411174" cy="5405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b="1" dirty="0">
                <a:solidFill>
                  <a:schemeClr val="bg1"/>
                </a:solidFill>
              </a:rPr>
              <a:t>SOLPS-ITER wide-grid </a:t>
            </a:r>
            <a:r>
              <a:rPr lang="de-DE" sz="2400" b="1" dirty="0">
                <a:solidFill>
                  <a:schemeClr val="bg1"/>
                </a:solidFill>
              </a:rPr>
              <a:t>(</a:t>
            </a:r>
            <a:r>
              <a:rPr lang="cs-CZ" sz="2400" dirty="0">
                <a:solidFill>
                  <a:schemeClr val="bg1"/>
                </a:solidFill>
              </a:rPr>
              <a:t>wg-3.2.0-alpha</a:t>
            </a:r>
            <a:r>
              <a:rPr lang="de-DE" sz="2400" b="1" dirty="0">
                <a:solidFill>
                  <a:schemeClr val="bg1"/>
                </a:solidFill>
              </a:rPr>
              <a:t>)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A blue letter o on a black grid&#10;&#10;AI-generated content may be incorrect.">
            <a:extLst>
              <a:ext uri="{FF2B5EF4-FFF2-40B4-BE49-F238E27FC236}">
                <a16:creationId xmlns:a16="http://schemas.microsoft.com/office/drawing/2014/main" id="{7EE87789-11C4-41F9-BC53-1DCE89D4A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0" y="1710288"/>
            <a:ext cx="2698751" cy="43997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6CA4241-89F9-417C-BD41-43A60C2F88DE}"/>
              </a:ext>
            </a:extLst>
          </p:cNvPr>
          <p:cNvGrpSpPr/>
          <p:nvPr/>
        </p:nvGrpSpPr>
        <p:grpSpPr>
          <a:xfrm>
            <a:off x="3047863" y="1075520"/>
            <a:ext cx="3628484" cy="2721363"/>
            <a:chOff x="3047863" y="1075520"/>
            <a:chExt cx="3628484" cy="2721363"/>
          </a:xfrm>
        </p:grpSpPr>
        <p:pic>
          <p:nvPicPr>
            <p:cNvPr id="9" name="Picture 8" descr="A graph of a number of different numbers&#10;&#10;AI-generated content may be incorrect.">
              <a:extLst>
                <a:ext uri="{FF2B5EF4-FFF2-40B4-BE49-F238E27FC236}">
                  <a16:creationId xmlns:a16="http://schemas.microsoft.com/office/drawing/2014/main" id="{A969F10D-0B91-45CE-AF3B-772218CD6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863" y="1075520"/>
              <a:ext cx="3628484" cy="27213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DA5F80-E18A-4E8D-893B-68D16EE502E9}"/>
                </a:ext>
              </a:extLst>
            </p:cNvPr>
            <p:cNvSpPr txBox="1"/>
            <p:nvPr/>
          </p:nvSpPr>
          <p:spPr>
            <a:xfrm>
              <a:off x="3525367" y="2713227"/>
              <a:ext cx="7915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OMP</a:t>
              </a:r>
            </a:p>
            <a:p>
              <a:pPr algn="ctr"/>
              <a:r>
                <a:rPr lang="cs-CZ" b="1" dirty="0"/>
                <a:t>Te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6696CF-C9E5-4C50-9031-81CA807F8D3E}"/>
              </a:ext>
            </a:extLst>
          </p:cNvPr>
          <p:cNvGrpSpPr/>
          <p:nvPr/>
        </p:nvGrpSpPr>
        <p:grpSpPr>
          <a:xfrm>
            <a:off x="3047863" y="3796883"/>
            <a:ext cx="3708871" cy="2781654"/>
            <a:chOff x="7509936" y="2602565"/>
            <a:chExt cx="3708871" cy="2781654"/>
          </a:xfrm>
        </p:grpSpPr>
        <p:pic>
          <p:nvPicPr>
            <p:cNvPr id="10" name="Picture 9" descr="A graph of a number of different numbers&#10;&#10;AI-generated content may be incorrect.">
              <a:extLst>
                <a:ext uri="{FF2B5EF4-FFF2-40B4-BE49-F238E27FC236}">
                  <a16:creationId xmlns:a16="http://schemas.microsoft.com/office/drawing/2014/main" id="{1FF208B4-857E-4CF2-A33E-7BC8CF766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36" y="2602565"/>
              <a:ext cx="3708871" cy="278165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E33606-5647-45DB-A056-F9FF855B3CFD}"/>
                </a:ext>
              </a:extLst>
            </p:cNvPr>
            <p:cNvSpPr txBox="1"/>
            <p:nvPr/>
          </p:nvSpPr>
          <p:spPr>
            <a:xfrm>
              <a:off x="8050715" y="4444572"/>
              <a:ext cx="7915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OMP</a:t>
              </a:r>
            </a:p>
            <a:p>
              <a:pPr algn="ctr"/>
              <a:r>
                <a:rPr lang="cs-CZ" b="1" dirty="0"/>
                <a:t>ne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D3D12C23-C46D-4D77-AF8B-4D8D186368AC}"/>
              </a:ext>
            </a:extLst>
          </p:cNvPr>
          <p:cNvSpPr txBox="1">
            <a:spLocks/>
          </p:cNvSpPr>
          <p:nvPr/>
        </p:nvSpPr>
        <p:spPr>
          <a:xfrm>
            <a:off x="225215" y="1169744"/>
            <a:ext cx="1098945" cy="54054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400" b="1" dirty="0">
                <a:solidFill>
                  <a:srgbClr val="0000FF"/>
                </a:solidFill>
              </a:rPr>
              <a:t>#5400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F79DB7-3081-49CF-80B1-79100996996C}"/>
              </a:ext>
            </a:extLst>
          </p:cNvPr>
          <p:cNvSpPr/>
          <p:nvPr/>
        </p:nvSpPr>
        <p:spPr>
          <a:xfrm>
            <a:off x="7018991" y="1528853"/>
            <a:ext cx="489113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Full vessel mesh</a:t>
            </a:r>
            <a:r>
              <a:rPr lang="de-DE" sz="1800" dirty="0"/>
              <a:t>, </a:t>
            </a:r>
            <a:r>
              <a:rPr lang="de-DE" sz="1800" b="1" dirty="0"/>
              <a:t>f</a:t>
            </a:r>
            <a:r>
              <a:rPr lang="cs-CZ" sz="1800" b="1" dirty="0"/>
              <a:t>luid neutrals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800" b="1" dirty="0"/>
              <a:t>Good match </a:t>
            </a:r>
            <a:r>
              <a:rPr lang="cs-CZ" sz="1800" dirty="0"/>
              <a:t>with METIS separatrix values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800" dirty="0"/>
              <a:t>SOL decay length</a:t>
            </a:r>
            <a:r>
              <a:rPr lang="de-DE" sz="1800" dirty="0"/>
              <a:t> (</a:t>
            </a:r>
            <a:r>
              <a:rPr lang="de-DE" sz="1800" dirty="0">
                <a:latin typeface="Symbol" panose="05050102010706020507" pitchFamily="18" charset="2"/>
              </a:rPr>
              <a:t>l</a:t>
            </a:r>
            <a:r>
              <a:rPr lang="de-DE" sz="1800" baseline="-25000" dirty="0"/>
              <a:t>q</a:t>
            </a:r>
            <a:r>
              <a:rPr lang="de-DE" sz="1800" dirty="0"/>
              <a:t>)</a:t>
            </a:r>
            <a:r>
              <a:rPr lang="cs-CZ" sz="1800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not matched</a:t>
            </a:r>
            <a:r>
              <a:rPr lang="de-DE" sz="1800" b="1" dirty="0"/>
              <a:t>: </a:t>
            </a:r>
            <a:r>
              <a:rPr lang="de-DE" sz="1800" dirty="0"/>
              <a:t>a</a:t>
            </a:r>
            <a:r>
              <a:rPr lang="cs-CZ" sz="1800" dirty="0"/>
              <a:t>djustments to SOL transport coefficients needed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A72D41-3518-4B15-9C7A-6188B7177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098" y="3655187"/>
            <a:ext cx="3819938" cy="28649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4476937-DBC4-4857-AB1B-788424B20352}"/>
              </a:ext>
            </a:extLst>
          </p:cNvPr>
          <p:cNvSpPr/>
          <p:nvPr/>
        </p:nvSpPr>
        <p:spPr>
          <a:xfrm>
            <a:off x="9777587" y="1057137"/>
            <a:ext cx="2411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[D. </a:t>
            </a:r>
            <a:r>
              <a:rPr lang="en-US" sz="1600" i="1" dirty="0" err="1">
                <a:solidFill>
                  <a:srgbClr val="0000FF"/>
                </a:solidFill>
              </a:rPr>
              <a:t>ŠvorC</a:t>
            </a:r>
            <a:r>
              <a:rPr lang="en-US" sz="1600" i="1" dirty="0">
                <a:solidFill>
                  <a:srgbClr val="0000FF"/>
                </a:solidFill>
              </a:rPr>
              <a:t> / O. </a:t>
            </a:r>
            <a:r>
              <a:rPr lang="en-US" sz="1600" i="1" dirty="0" err="1">
                <a:solidFill>
                  <a:srgbClr val="0000FF"/>
                </a:solidFill>
              </a:rPr>
              <a:t>Shyshkin</a:t>
            </a:r>
            <a:r>
              <a:rPr lang="en-US" sz="1600" i="1" dirty="0">
                <a:solidFill>
                  <a:srgbClr val="0000FF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3333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261776" y="281970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chemeClr val="bg1"/>
                </a:solidFill>
              </a:rPr>
              <a:t>SOLPS-ITER modelling: future plans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11</a:t>
            </a:fld>
            <a:r>
              <a:rPr lang="en-US" dirty="0"/>
              <a:t>/20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600A7B-20B1-4A2C-8F13-6B089843C2D2}"/>
              </a:ext>
            </a:extLst>
          </p:cNvPr>
          <p:cNvSpPr txBox="1">
            <a:spLocks/>
          </p:cNvSpPr>
          <p:nvPr/>
        </p:nvSpPr>
        <p:spPr>
          <a:xfrm>
            <a:off x="482962" y="1275686"/>
            <a:ext cx="9706067" cy="176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Development/adoption of better analysis tools for the wide-grids unstructured mesh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2000" dirty="0"/>
              <a:t>Adjustment of transport to match </a:t>
            </a:r>
            <a:r>
              <a:rPr lang="de-DE" sz="2000" dirty="0">
                <a:latin typeface="Symbol" panose="05050102010706020507" pitchFamily="18" charset="2"/>
              </a:rPr>
              <a:t>l</a:t>
            </a:r>
            <a:r>
              <a:rPr lang="de-DE" sz="2000" baseline="-25000" dirty="0"/>
              <a:t>q</a:t>
            </a:r>
            <a:endParaRPr lang="cs-CZ" sz="2000" baseline="-25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000" dirty="0"/>
              <a:t>Move from </a:t>
            </a:r>
            <a:r>
              <a:rPr lang="cs-CZ" sz="2000" dirty="0"/>
              <a:t>fluid neutrals </a:t>
            </a:r>
            <a:r>
              <a:rPr lang="de-DE" sz="2000" dirty="0"/>
              <a:t>to kinetics</a:t>
            </a:r>
            <a:r>
              <a:rPr lang="cs-CZ" sz="2000" dirty="0"/>
              <a:t> </a:t>
            </a:r>
            <a:r>
              <a:rPr lang="de-DE" sz="2000" dirty="0"/>
              <a:t>(</a:t>
            </a:r>
            <a:r>
              <a:rPr lang="cs-CZ" sz="2000" dirty="0"/>
              <a:t>EIRENE</a:t>
            </a:r>
            <a:r>
              <a:rPr lang="de-DE" sz="2000" dirty="0"/>
              <a:t>)</a:t>
            </a:r>
            <a:endParaRPr lang="cs-CZ" sz="20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00FF"/>
                </a:solidFill>
              </a:rPr>
              <a:t>Include </a:t>
            </a:r>
            <a:r>
              <a:rPr lang="cs-CZ" sz="2000" dirty="0">
                <a:solidFill>
                  <a:srgbClr val="0000FF"/>
                </a:solidFill>
              </a:rPr>
              <a:t>impurities</a:t>
            </a:r>
            <a:r>
              <a:rPr lang="de-DE" sz="2000" dirty="0">
                <a:solidFill>
                  <a:srgbClr val="0000FF"/>
                </a:solidFill>
              </a:rPr>
              <a:t> and </a:t>
            </a:r>
            <a:r>
              <a:rPr lang="cs-CZ" sz="2000" dirty="0">
                <a:solidFill>
                  <a:srgbClr val="0000FF"/>
                </a:solidFill>
              </a:rPr>
              <a:t>drifts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8F0E0-7032-40DB-BDC0-BC2D3673E930}"/>
              </a:ext>
            </a:extLst>
          </p:cNvPr>
          <p:cNvSpPr/>
          <p:nvPr/>
        </p:nvSpPr>
        <p:spPr>
          <a:xfrm>
            <a:off x="838200" y="3902628"/>
            <a:ext cx="6425157" cy="1574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/>
              <a:t>Updates in manpower </a:t>
            </a:r>
            <a:r>
              <a:rPr lang="de-DE" sz="2000" dirty="0"/>
              <a:t>(SOLPS-ITER - COMPASS-U)</a:t>
            </a:r>
          </a:p>
          <a:p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I. Borodkina (maternity leave)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O. Shyshkin (left)</a:t>
            </a:r>
            <a:endParaRPr lang="en-US" sz="2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815634-BAE7-4BBE-AA0F-5F270770CD01}"/>
              </a:ext>
            </a:extLst>
          </p:cNvPr>
          <p:cNvSpPr/>
          <p:nvPr/>
        </p:nvSpPr>
        <p:spPr>
          <a:xfrm>
            <a:off x="5010539" y="4689735"/>
            <a:ext cx="858416" cy="503853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2FC1E-4A2E-497F-AA4C-E8DC94D2168B}"/>
              </a:ext>
            </a:extLst>
          </p:cNvPr>
          <p:cNvSpPr/>
          <p:nvPr/>
        </p:nvSpPr>
        <p:spPr>
          <a:xfrm>
            <a:off x="6466271" y="4710828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Daniel </a:t>
            </a:r>
            <a:r>
              <a:rPr lang="en-US" sz="2000" dirty="0" err="1">
                <a:solidFill>
                  <a:schemeClr val="tx1"/>
                </a:solidFill>
              </a:rPr>
              <a:t>ŠvorC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3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732" dirty="0"/>
              <a:t>SOLEDGE3X COMPASS-U simulations</a:t>
            </a:r>
            <a:br>
              <a:rPr lang="fr-FR" sz="3732" dirty="0"/>
            </a:br>
            <a:endParaRPr lang="fr-FR" sz="3732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218804"/>
            <a:r>
              <a:rPr lang="en-US" dirty="0">
                <a:solidFill>
                  <a:schemeClr val="bg1"/>
                </a:solidFill>
              </a:rPr>
              <a:t>P. Tamain &amp; SOLEDGE3X team | EUROfusion </a:t>
            </a:r>
            <a:r>
              <a:rPr lang="fr-FR" dirty="0">
                <a:solidFill>
                  <a:schemeClr val="bg1"/>
                </a:solidFill>
              </a:rPr>
              <a:t>PWIE meeting </a:t>
            </a:r>
            <a:r>
              <a:rPr lang="en-US" dirty="0">
                <a:solidFill>
                  <a:schemeClr val="bg1"/>
                </a:solidFill>
              </a:rPr>
              <a:t>| 03-2025 </a:t>
            </a:r>
            <a:r>
              <a:rPr lang="en-GB" dirty="0">
                <a:solidFill>
                  <a:schemeClr val="bg1"/>
                </a:solidFill>
              </a:rPr>
              <a:t>| Page </a:t>
            </a:r>
            <a:fld id="{6A6D9FA1-99C7-4910-8E32-B85D378B0060}" type="slidenum">
              <a:rPr lang="en-GB">
                <a:solidFill>
                  <a:schemeClr val="bg1"/>
                </a:solidFill>
              </a:rPr>
              <a:pPr algn="r" defTabSz="1218804"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0" y="644396"/>
            <a:ext cx="12188825" cy="1028215"/>
          </a:xfrm>
          <a:prstGeom prst="rect">
            <a:avLst/>
          </a:prstGeom>
          <a:solidFill>
            <a:schemeClr val="bg1"/>
          </a:solidFill>
        </p:spPr>
        <p:txBody>
          <a:bodyPr vert="horz" lIns="121888" tIns="60944" rIns="121888" bIns="6094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buClr>
                <a:prstClr val="black"/>
              </a:buClr>
              <a:buFont typeface="Wingdings" panose="05000000000000000000" pitchFamily="2" charset="2"/>
              <a:buChar char="q"/>
            </a:pPr>
            <a:endParaRPr lang="en-US" sz="2399">
              <a:solidFill>
                <a:prstClr val="black"/>
              </a:solidFill>
            </a:endParaRPr>
          </a:p>
          <a:p>
            <a:pPr marL="0" indent="0" defTabSz="1218804">
              <a:buClr>
                <a:prstClr val="black"/>
              </a:buClr>
              <a:buNone/>
            </a:pPr>
            <a:r>
              <a:rPr lang="en-US" sz="2399">
                <a:solidFill>
                  <a:prstClr val="black"/>
                </a:solidFill>
              </a:rPr>
              <a:t>    </a:t>
            </a:r>
            <a:r>
              <a:rPr lang="en-US" sz="2399" b="1">
                <a:solidFill>
                  <a:prstClr val="black"/>
                </a:solidFill>
              </a:rPr>
              <a:t>Objective</a:t>
            </a:r>
            <a:r>
              <a:rPr lang="en-US" sz="2399">
                <a:solidFill>
                  <a:prstClr val="black"/>
                </a:solidFill>
              </a:rPr>
              <a:t>: produce </a:t>
            </a:r>
            <a:r>
              <a:rPr lang="en-US" sz="2399" b="1">
                <a:solidFill>
                  <a:srgbClr val="FF0000"/>
                </a:solidFill>
              </a:rPr>
              <a:t>SOLEDGE3X</a:t>
            </a:r>
            <a:r>
              <a:rPr lang="en-US" sz="2399">
                <a:solidFill>
                  <a:prstClr val="black"/>
                </a:solidFill>
              </a:rPr>
              <a:t> up-to-the-wall backgrounds for COMPASS-U to    </a:t>
            </a:r>
          </a:p>
          <a:p>
            <a:pPr marL="914126" lvl="1" indent="-457063" defTabSz="1218804">
              <a:buClr>
                <a:prstClr val="black"/>
              </a:buClr>
              <a:buFont typeface="+mj-lt"/>
              <a:buAutoNum type="arabicPeriod"/>
            </a:pPr>
            <a:r>
              <a:rPr lang="en-US" sz="1999">
                <a:solidFill>
                  <a:srgbClr val="0000CC"/>
                </a:solidFill>
              </a:rPr>
              <a:t> </a:t>
            </a:r>
            <a:r>
              <a:rPr lang="en-US" sz="1999" b="1">
                <a:solidFill>
                  <a:srgbClr val="0000CC"/>
                </a:solidFill>
              </a:rPr>
              <a:t>compare with SOLPS-ITER </a:t>
            </a:r>
            <a:r>
              <a:rPr lang="en-US" sz="1999">
                <a:solidFill>
                  <a:prstClr val="black"/>
                </a:solidFill>
              </a:rPr>
              <a:t>solutions</a:t>
            </a:r>
          </a:p>
          <a:p>
            <a:pPr marL="914126" lvl="1" indent="-457063" defTabSz="1218804">
              <a:buClr>
                <a:prstClr val="black"/>
              </a:buClr>
              <a:buFont typeface="+mj-lt"/>
              <a:buAutoNum type="arabicPeriod"/>
            </a:pPr>
            <a:r>
              <a:rPr lang="en-US" sz="1999">
                <a:solidFill>
                  <a:prstClr val="black"/>
                </a:solidFill>
              </a:rPr>
              <a:t> evaluate </a:t>
            </a:r>
            <a:r>
              <a:rPr lang="en-US" sz="1999" b="1">
                <a:solidFill>
                  <a:srgbClr val="0000CC"/>
                </a:solidFill>
              </a:rPr>
              <a:t>fluxes and conditions on the wall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5433809" y="2514838"/>
            <a:ext cx="6173530" cy="3635679"/>
            <a:chOff x="4258205" y="2086492"/>
            <a:chExt cx="7264929" cy="4278419"/>
          </a:xfrm>
        </p:grpSpPr>
        <p:grpSp>
          <p:nvGrpSpPr>
            <p:cNvPr id="13" name="Groupe 12"/>
            <p:cNvGrpSpPr/>
            <p:nvPr/>
          </p:nvGrpSpPr>
          <p:grpSpPr>
            <a:xfrm>
              <a:off x="4258205" y="2086492"/>
              <a:ext cx="7264929" cy="4278419"/>
              <a:chOff x="4004205" y="911778"/>
              <a:chExt cx="9176065" cy="5403914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04205" y="939491"/>
                <a:ext cx="3276713" cy="5371042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3"/>
              <a:srcRect b="-20"/>
              <a:stretch/>
            </p:blipFill>
            <p:spPr>
              <a:xfrm>
                <a:off x="7203908" y="911778"/>
                <a:ext cx="3302411" cy="5398755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1927" y="1523558"/>
                <a:ext cx="2678343" cy="4792134"/>
              </a:xfrm>
              <a:prstGeom prst="rect">
                <a:avLst/>
              </a:prstGeom>
            </p:spPr>
          </p:pic>
        </p:grpSp>
        <p:sp>
          <p:nvSpPr>
            <p:cNvPr id="26" name="ZoneTexte 25"/>
            <p:cNvSpPr txBox="1"/>
            <p:nvPr/>
          </p:nvSpPr>
          <p:spPr>
            <a:xfrm>
              <a:off x="4817534" y="3900065"/>
              <a:ext cx="1803400" cy="68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/>
                <a:t>SOLEDGE3X </a:t>
              </a:r>
              <a:r>
                <a:rPr lang="fr-FR" sz="1600" i="1" dirty="0" err="1"/>
                <a:t>mesh</a:t>
              </a:r>
              <a:endParaRPr lang="fr-FR" sz="1600" i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350823" y="3900064"/>
              <a:ext cx="1803400" cy="68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/>
                <a:t>Wall </a:t>
              </a:r>
              <a:r>
                <a:rPr lang="fr-FR" sz="1600" i="1" dirty="0" err="1"/>
                <a:t>mask</a:t>
              </a:r>
              <a:r>
                <a:rPr lang="fr-FR" sz="1600" i="1" dirty="0"/>
                <a:t> </a:t>
              </a:r>
              <a:r>
                <a:rPr lang="fr-FR" sz="1600" i="1" dirty="0" err="1"/>
                <a:t>function</a:t>
              </a:r>
              <a:endParaRPr lang="fr-FR" sz="1600" i="1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9483710" y="3911462"/>
              <a:ext cx="1803400" cy="68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/>
                <a:t>EIRENE</a:t>
              </a:r>
            </a:p>
            <a:p>
              <a:pPr algn="ctr"/>
              <a:r>
                <a:rPr lang="fr-FR" sz="1600" i="1" dirty="0" err="1"/>
                <a:t>mesh</a:t>
              </a:r>
              <a:endParaRPr lang="fr-FR" sz="16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52784" y="2954762"/>
                <a:ext cx="4931532" cy="257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:r>
                  <a:rPr lang="fr-FR" sz="1800"/>
                  <a:t>Simulation set-up: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scenario #5400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pure D plasma, no impurities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no drifts, no current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W wall, no sputtering, R=1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no gas puff &amp; pump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fr-FR" sz="1800"/>
                  <a:t>Input power: 2MW (e-) + 2.7MW (D+)</a:t>
                </a:r>
              </a:p>
              <a:p>
                <a:pPr marL="742727" lvl="1" indent="-285664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1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20 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fr-FR" sz="1800"/>
                  <a:t> at core boundary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4" y="2954762"/>
                <a:ext cx="4931532" cy="2577629"/>
              </a:xfrm>
              <a:prstGeom prst="rect">
                <a:avLst/>
              </a:prstGeom>
              <a:blipFill>
                <a:blip r:embed="rId5"/>
                <a:stretch>
                  <a:fillRect l="-989" t="-1418" b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63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159" y="84793"/>
            <a:ext cx="10055781" cy="457200"/>
          </a:xfrm>
        </p:spPr>
        <p:txBody>
          <a:bodyPr/>
          <a:lstStyle/>
          <a:p>
            <a:r>
              <a:rPr lang="en-US" sz="3732" dirty="0"/>
              <a:t>Preliminary results </a:t>
            </a:r>
            <a:r>
              <a:rPr lang="en-US" sz="2800" dirty="0"/>
              <a:t>(</a:t>
            </a:r>
            <a:r>
              <a:rPr lang="en-US" sz="2800" b="0" dirty="0"/>
              <a:t>not converged))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defTabSz="1218804"/>
            <a:r>
              <a:rPr lang="en-US" dirty="0">
                <a:solidFill>
                  <a:schemeClr val="bg1"/>
                </a:solidFill>
              </a:rPr>
              <a:t>P. Tamain &amp; SOLEDGE3X team | EUROfusion </a:t>
            </a:r>
            <a:r>
              <a:rPr lang="fr-FR" dirty="0">
                <a:solidFill>
                  <a:schemeClr val="bg1"/>
                </a:solidFill>
              </a:rPr>
              <a:t>PWIE meeting </a:t>
            </a:r>
            <a:r>
              <a:rPr lang="en-US" dirty="0">
                <a:solidFill>
                  <a:schemeClr val="bg1"/>
                </a:solidFill>
              </a:rPr>
              <a:t>| 03-2025 </a:t>
            </a:r>
            <a:r>
              <a:rPr lang="en-GB" dirty="0">
                <a:solidFill>
                  <a:schemeClr val="bg1"/>
                </a:solidFill>
              </a:rPr>
              <a:t>| Page </a:t>
            </a:r>
            <a:fld id="{6A6D9FA1-99C7-4910-8E32-B85D378B0060}" type="slidenum">
              <a:rPr lang="en-GB">
                <a:solidFill>
                  <a:schemeClr val="bg1"/>
                </a:solidFill>
              </a:rPr>
              <a:pPr algn="r" defTabSz="1218804"/>
              <a:t>13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1424" b="8282"/>
          <a:stretch/>
        </p:blipFill>
        <p:spPr>
          <a:xfrm>
            <a:off x="679331" y="2581009"/>
            <a:ext cx="5591712" cy="3762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325933" y="2203257"/>
                <a:ext cx="1594209" cy="30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 [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933" y="2203257"/>
                <a:ext cx="1594209" cy="307697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992242" y="2203257"/>
                <a:ext cx="1594209" cy="30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2" y="2203257"/>
                <a:ext cx="1594209" cy="307697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 rot="19028957">
            <a:off x="776880" y="3934597"/>
            <a:ext cx="2569687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WIP - not </a:t>
            </a:r>
            <a:r>
              <a:rPr lang="fr-FR" i="1" dirty="0" err="1"/>
              <a:t>converged</a:t>
            </a:r>
            <a:endParaRPr lang="fr-FR" i="1" dirty="0"/>
          </a:p>
        </p:txBody>
      </p:sp>
      <p:sp>
        <p:nvSpPr>
          <p:cNvPr id="18" name="ZoneTexte 17"/>
          <p:cNvSpPr txBox="1"/>
          <p:nvPr/>
        </p:nvSpPr>
        <p:spPr>
          <a:xfrm rot="19028957">
            <a:off x="3549645" y="3934596"/>
            <a:ext cx="2569687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WIP - not </a:t>
            </a:r>
            <a:r>
              <a:rPr lang="fr-FR" i="1" dirty="0" err="1"/>
              <a:t>converged</a:t>
            </a:r>
            <a:endParaRPr lang="fr-FR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B592C-097A-44B1-B7FB-7B5A232B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853" y="2833478"/>
            <a:ext cx="4589233" cy="3948322"/>
          </a:xfrm>
          <a:prstGeom prst="rect">
            <a:avLst/>
          </a:prstGeom>
        </p:spPr>
      </p:pic>
      <p:sp>
        <p:nvSpPr>
          <p:cNvPr id="31" name="ZoneTexte 20">
            <a:extLst>
              <a:ext uri="{FF2B5EF4-FFF2-40B4-BE49-F238E27FC236}">
                <a16:creationId xmlns:a16="http://schemas.microsoft.com/office/drawing/2014/main" id="{06B740F5-FBBF-4C92-819A-492C3CF2138F}"/>
              </a:ext>
            </a:extLst>
          </p:cNvPr>
          <p:cNvSpPr txBox="1"/>
          <p:nvPr/>
        </p:nvSpPr>
        <p:spPr>
          <a:xfrm rot="19028957">
            <a:off x="8527645" y="3966432"/>
            <a:ext cx="2569687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WIP - not </a:t>
            </a:r>
            <a:r>
              <a:rPr lang="fr-FR" i="1" dirty="0" err="1"/>
              <a:t>converged</a:t>
            </a:r>
            <a:endParaRPr lang="fr-FR" i="1" dirty="0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5168CD05-EF6B-4CAA-BC27-80648CE6F5C2}"/>
              </a:ext>
            </a:extLst>
          </p:cNvPr>
          <p:cNvSpPr txBox="1">
            <a:spLocks/>
          </p:cNvSpPr>
          <p:nvPr/>
        </p:nvSpPr>
        <p:spPr>
          <a:xfrm>
            <a:off x="-1" y="682838"/>
            <a:ext cx="7673892" cy="1028215"/>
          </a:xfrm>
          <a:prstGeom prst="rect">
            <a:avLst/>
          </a:prstGeom>
          <a:solidFill>
            <a:schemeClr val="bg1"/>
          </a:solidFill>
        </p:spPr>
        <p:txBody>
          <a:bodyPr vert="horz" lIns="121888" tIns="60944" rIns="121888" bIns="6094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200"/>
              </a:spcBef>
              <a:buClr>
                <a:prstClr val="black"/>
              </a:buClr>
              <a:buNone/>
            </a:pPr>
            <a:r>
              <a:rPr lang="cs-CZ" sz="800" dirty="0">
                <a:solidFill>
                  <a:prstClr val="black"/>
                </a:solidFill>
              </a:rPr>
              <a:t> </a:t>
            </a:r>
          </a:p>
          <a:p>
            <a:pPr marL="0" indent="0" defTabSz="1218804">
              <a:spcBef>
                <a:spcPts val="0"/>
              </a:spcBef>
              <a:buClr>
                <a:prstClr val="black"/>
              </a:buClr>
              <a:buNone/>
            </a:pPr>
            <a:r>
              <a:rPr lang="de-DE" sz="1999" dirty="0">
                <a:solidFill>
                  <a:prstClr val="black"/>
                </a:solidFill>
              </a:rPr>
              <a:t>   </a:t>
            </a:r>
            <a:r>
              <a:rPr lang="cs-CZ" sz="1999" dirty="0">
                <a:solidFill>
                  <a:prstClr val="black"/>
                </a:solidFill>
              </a:rPr>
              <a:t>Simulations up and running, not converged, but already:</a:t>
            </a:r>
            <a:endParaRPr lang="cs-CZ" sz="1799" dirty="0">
              <a:solidFill>
                <a:prstClr val="black"/>
              </a:solidFill>
            </a:endParaRPr>
          </a:p>
          <a:p>
            <a:pPr lvl="1" defTabSz="1218804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799" dirty="0">
                <a:solidFill>
                  <a:prstClr val="black"/>
                </a:solidFill>
              </a:rPr>
              <a:t>Plasma </a:t>
            </a:r>
            <a:r>
              <a:rPr lang="de-DE" sz="1799" dirty="0">
                <a:solidFill>
                  <a:prstClr val="black"/>
                </a:solidFill>
              </a:rPr>
              <a:t>could </a:t>
            </a:r>
            <a:r>
              <a:rPr lang="cs-CZ" sz="1799" b="1" dirty="0">
                <a:solidFill>
                  <a:prstClr val="black"/>
                </a:solidFill>
              </a:rPr>
              <a:t>detached </a:t>
            </a:r>
            <a:r>
              <a:rPr lang="cs-CZ" sz="1799" dirty="0">
                <a:solidFill>
                  <a:prstClr val="black"/>
                </a:solidFill>
              </a:rPr>
              <a:t>at strike-point</a:t>
            </a:r>
          </a:p>
          <a:p>
            <a:pPr lvl="1" defTabSz="121880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799" dirty="0">
                <a:solidFill>
                  <a:prstClr val="black"/>
                </a:solidFill>
              </a:rPr>
              <a:t>Significant flux and ion temperature at shoulder of outer target</a:t>
            </a:r>
            <a:endParaRPr lang="de-DE" sz="1799" dirty="0">
              <a:solidFill>
                <a:prstClr val="black"/>
              </a:solidFill>
            </a:endParaRPr>
          </a:p>
          <a:p>
            <a:pPr lvl="1" defTabSz="1218804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1799" dirty="0">
                <a:solidFill>
                  <a:prstClr val="black"/>
                </a:solidFill>
              </a:rPr>
              <a:t>Power load to the wall &lt;&lt; divertor  + fuffle power loads</a:t>
            </a:r>
            <a:endParaRPr lang="cs-CZ" sz="1799" dirty="0">
              <a:solidFill>
                <a:prstClr val="black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ED672B-1875-40D7-BDAC-84F5F11BF8B9}"/>
              </a:ext>
            </a:extLst>
          </p:cNvPr>
          <p:cNvGrpSpPr/>
          <p:nvPr/>
        </p:nvGrpSpPr>
        <p:grpSpPr>
          <a:xfrm>
            <a:off x="7343143" y="44623"/>
            <a:ext cx="4607943" cy="2830402"/>
            <a:chOff x="7445943" y="854221"/>
            <a:chExt cx="4303653" cy="2544026"/>
          </a:xfrm>
        </p:grpSpPr>
        <p:pic>
          <p:nvPicPr>
            <p:cNvPr id="36" name="Image 11">
              <a:extLst>
                <a:ext uri="{FF2B5EF4-FFF2-40B4-BE49-F238E27FC236}">
                  <a16:creationId xmlns:a16="http://schemas.microsoft.com/office/drawing/2014/main" id="{AE412FF7-8246-403C-B438-23188A38C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4" b="23208"/>
            <a:stretch/>
          </p:blipFill>
          <p:spPr>
            <a:xfrm>
              <a:off x="7445943" y="854221"/>
              <a:ext cx="4303653" cy="25440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28">
                  <a:extLst>
                    <a:ext uri="{FF2B5EF4-FFF2-40B4-BE49-F238E27FC236}">
                      <a16:creationId xmlns:a16="http://schemas.microsoft.com/office/drawing/2014/main" id="{8A2EFABC-F2ED-4A5A-9E76-05699E053EB8}"/>
                    </a:ext>
                  </a:extLst>
                </p:cNvPr>
                <p:cNvSpPr txBox="1"/>
                <p:nvPr/>
              </p:nvSpPr>
              <p:spPr>
                <a:xfrm>
                  <a:off x="8417689" y="856912"/>
                  <a:ext cx="2689123" cy="338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6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 [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fr-FR" sz="1600" i="1" dirty="0"/>
                </a:p>
              </p:txBody>
            </p:sp>
          </mc:Choice>
          <mc:Fallback xmlns="">
            <p:sp>
              <p:nvSpPr>
                <p:cNvPr id="37" name="ZoneTexte 28">
                  <a:extLst>
                    <a:ext uri="{FF2B5EF4-FFF2-40B4-BE49-F238E27FC236}">
                      <a16:creationId xmlns:a16="http://schemas.microsoft.com/office/drawing/2014/main" id="{8A2EFABC-F2ED-4A5A-9E76-05699E053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689" y="856912"/>
                  <a:ext cx="2689123" cy="33846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onnecteur droit avec flèche 24">
              <a:extLst>
                <a:ext uri="{FF2B5EF4-FFF2-40B4-BE49-F238E27FC236}">
                  <a16:creationId xmlns:a16="http://schemas.microsoft.com/office/drawing/2014/main" id="{D2453DAB-BE01-4E6E-81C7-EB2324387663}"/>
                </a:ext>
              </a:extLst>
            </p:cNvPr>
            <p:cNvCxnSpPr/>
            <p:nvPr/>
          </p:nvCxnSpPr>
          <p:spPr>
            <a:xfrm flipH="1">
              <a:off x="8517632" y="1572179"/>
              <a:ext cx="343223" cy="171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1">
              <a:extLst>
                <a:ext uri="{FF2B5EF4-FFF2-40B4-BE49-F238E27FC236}">
                  <a16:creationId xmlns:a16="http://schemas.microsoft.com/office/drawing/2014/main" id="{08A0B81D-EDD0-46E6-814B-11DAF5C40B4D}"/>
                </a:ext>
              </a:extLst>
            </p:cNvPr>
            <p:cNvSpPr txBox="1"/>
            <p:nvPr/>
          </p:nvSpPr>
          <p:spPr>
            <a:xfrm>
              <a:off x="8842945" y="1295453"/>
              <a:ext cx="1089599" cy="830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/>
                <a:t>Shoulder</a:t>
              </a:r>
              <a:r>
                <a:rPr lang="fr-FR" sz="1600" dirty="0"/>
                <a:t> of </a:t>
              </a:r>
              <a:r>
                <a:rPr lang="fr-FR" sz="1600" dirty="0" err="1"/>
                <a:t>outer</a:t>
              </a:r>
              <a:r>
                <a:rPr lang="fr-FR" sz="1600" dirty="0"/>
                <a:t> </a:t>
              </a:r>
              <a:r>
                <a:rPr lang="fr-FR" sz="1600" dirty="0" err="1"/>
                <a:t>target</a:t>
              </a:r>
              <a:endParaRPr lang="fr-FR" sz="1600" dirty="0"/>
            </a:p>
          </p:txBody>
        </p:sp>
        <p:sp>
          <p:nvSpPr>
            <p:cNvPr id="40" name="ZoneTexte 21">
              <a:extLst>
                <a:ext uri="{FF2B5EF4-FFF2-40B4-BE49-F238E27FC236}">
                  <a16:creationId xmlns:a16="http://schemas.microsoft.com/office/drawing/2014/main" id="{797000BA-74FA-4303-A217-65D82A8E3F0B}"/>
                </a:ext>
              </a:extLst>
            </p:cNvPr>
            <p:cNvSpPr txBox="1"/>
            <p:nvPr/>
          </p:nvSpPr>
          <p:spPr>
            <a:xfrm rot="19028957">
              <a:off x="8467379" y="2012132"/>
              <a:ext cx="2569687" cy="30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/>
                <a:t>WIP - not </a:t>
              </a:r>
              <a:r>
                <a:rPr lang="fr-FR" i="1" dirty="0" err="1"/>
                <a:t>converged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8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671242" y="295789"/>
            <a:ext cx="4517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</a:pPr>
            <a:r>
              <a:rPr lang="en-US" sz="2800" b="1" dirty="0">
                <a:solidFill>
                  <a:schemeClr val="bg1"/>
                </a:solidFill>
              </a:rPr>
              <a:t>ERO2.0 simulations (LM)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14</a:t>
            </a:fld>
            <a:r>
              <a:rPr lang="en-US" dirty="0"/>
              <a:t>/20</a:t>
            </a:r>
          </a:p>
        </p:txBody>
      </p:sp>
      <p:sp>
        <p:nvSpPr>
          <p:cNvPr id="134" name="Google Shape;139;p25">
            <a:extLst>
              <a:ext uri="{FF2B5EF4-FFF2-40B4-BE49-F238E27FC236}">
                <a16:creationId xmlns:a16="http://schemas.microsoft.com/office/drawing/2014/main" id="{4F9EB137-DD69-452B-BE1A-A7C76FECBB06}"/>
              </a:ext>
            </a:extLst>
          </p:cNvPr>
          <p:cNvSpPr txBox="1"/>
          <p:nvPr/>
        </p:nvSpPr>
        <p:spPr>
          <a:xfrm>
            <a:off x="370327" y="1172480"/>
            <a:ext cx="7333371" cy="5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60917" rIns="121868" bIns="60917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333"/>
              </a:spcAft>
            </a:pPr>
            <a:r>
              <a:rPr lang="cs" sz="2399" dirty="0">
                <a:solidFill>
                  <a:srgbClr val="CC0099"/>
                </a:solidFill>
                <a:latin typeface="+mn-lt"/>
                <a:ea typeface="Century Gothic"/>
                <a:cs typeface="Century Gothic"/>
                <a:sym typeface="Century Gothic"/>
              </a:rPr>
              <a:t>First Li &amp; Sn simulations</a:t>
            </a:r>
            <a:r>
              <a:rPr lang="de-DE" sz="2399" dirty="0">
                <a:solidFill>
                  <a:srgbClr val="CC0099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[S. Lukes et al., </a:t>
            </a:r>
            <a:r>
              <a:rPr lang="cs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PSI</a:t>
            </a:r>
            <a:r>
              <a:rPr lang="de-DE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 (2024)]</a:t>
            </a:r>
            <a:r>
              <a:rPr lang="de-DE" sz="1600" i="1" dirty="0">
                <a:solidFill>
                  <a:srgbClr val="CC0099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endParaRPr sz="1600" i="1" dirty="0">
              <a:solidFill>
                <a:srgbClr val="CC0099"/>
              </a:solidFill>
              <a:latin typeface="+mn-lt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40;p25">
            <a:extLst>
              <a:ext uri="{FF2B5EF4-FFF2-40B4-BE49-F238E27FC236}">
                <a16:creationId xmlns:a16="http://schemas.microsoft.com/office/drawing/2014/main" id="{44F047FE-C4F5-491E-AD8C-E7E9D48D8B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94" y="3145639"/>
            <a:ext cx="4548791" cy="289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7A9A355-7FF3-41DB-B4B6-4A9910D981D9}"/>
              </a:ext>
            </a:extLst>
          </p:cNvPr>
          <p:cNvGrpSpPr/>
          <p:nvPr/>
        </p:nvGrpSpPr>
        <p:grpSpPr>
          <a:xfrm>
            <a:off x="475194" y="1929848"/>
            <a:ext cx="6637180" cy="972289"/>
            <a:chOff x="3418909" y="1716544"/>
            <a:chExt cx="6637180" cy="972289"/>
          </a:xfrm>
        </p:grpSpPr>
        <p:sp>
          <p:nvSpPr>
            <p:cNvPr id="136" name="Google Shape;141;p25">
              <a:extLst>
                <a:ext uri="{FF2B5EF4-FFF2-40B4-BE49-F238E27FC236}">
                  <a16:creationId xmlns:a16="http://schemas.microsoft.com/office/drawing/2014/main" id="{1D16365A-51EC-4A49-945E-F581D08C7235}"/>
                </a:ext>
              </a:extLst>
            </p:cNvPr>
            <p:cNvSpPr/>
            <p:nvPr/>
          </p:nvSpPr>
          <p:spPr>
            <a:xfrm>
              <a:off x="3418909" y="1716544"/>
              <a:ext cx="1124107" cy="32431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2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HeatLMD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7" name="Google Shape;142;p25">
              <a:extLst>
                <a:ext uri="{FF2B5EF4-FFF2-40B4-BE49-F238E27FC236}">
                  <a16:creationId xmlns:a16="http://schemas.microsoft.com/office/drawing/2014/main" id="{84AEBE8C-4CC4-40F9-8755-ADBB2702C2DA}"/>
                </a:ext>
              </a:extLst>
            </p:cNvPr>
            <p:cNvSpPr/>
            <p:nvPr/>
          </p:nvSpPr>
          <p:spPr>
            <a:xfrm>
              <a:off x="3419514" y="2364517"/>
              <a:ext cx="1124107" cy="32431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2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cs" sz="120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SOLPS</a:t>
              </a:r>
              <a:endParaRPr sz="120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" name="Google Shape;143;p25">
              <a:extLst>
                <a:ext uri="{FF2B5EF4-FFF2-40B4-BE49-F238E27FC236}">
                  <a16:creationId xmlns:a16="http://schemas.microsoft.com/office/drawing/2014/main" id="{14C04106-CF2F-49FB-B627-DBC9CF25F097}"/>
                </a:ext>
              </a:extLst>
            </p:cNvPr>
            <p:cNvSpPr/>
            <p:nvPr/>
          </p:nvSpPr>
          <p:spPr>
            <a:xfrm>
              <a:off x="5374593" y="2040531"/>
              <a:ext cx="1124107" cy="32431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2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ERO2.0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" name="Google Shape;144;p25">
              <a:extLst>
                <a:ext uri="{FF2B5EF4-FFF2-40B4-BE49-F238E27FC236}">
                  <a16:creationId xmlns:a16="http://schemas.microsoft.com/office/drawing/2014/main" id="{AFA93D15-983A-453D-A3D7-1A57D4473D35}"/>
                </a:ext>
              </a:extLst>
            </p:cNvPr>
            <p:cNvSpPr/>
            <p:nvPr/>
          </p:nvSpPr>
          <p:spPr>
            <a:xfrm>
              <a:off x="7623194" y="2040531"/>
              <a:ext cx="1124107" cy="324316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2267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algn="ctr"/>
              <a:r>
                <a:rPr lang="cs" sz="120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Aurora</a:t>
              </a:r>
              <a:endParaRPr sz="120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140" name="Google Shape;145;p25">
              <a:extLst>
                <a:ext uri="{FF2B5EF4-FFF2-40B4-BE49-F238E27FC236}">
                  <a16:creationId xmlns:a16="http://schemas.microsoft.com/office/drawing/2014/main" id="{C55B3FAC-C2AB-4A2C-8F44-7E69219E1922}"/>
                </a:ext>
              </a:extLst>
            </p:cNvPr>
            <p:cNvCxnSpPr>
              <a:stCxn id="137" idx="0"/>
              <a:endCxn id="136" idx="2"/>
            </p:cNvCxnSpPr>
            <p:nvPr/>
          </p:nvCxnSpPr>
          <p:spPr>
            <a:xfrm rot="10800000">
              <a:off x="3980768" y="2041001"/>
              <a:ext cx="800" cy="323516"/>
            </a:xfrm>
            <a:prstGeom prst="straightConnector1">
              <a:avLst/>
            </a:prstGeom>
            <a:noFill/>
            <a:ln w="9525" cap="flat" cmpd="sng">
              <a:solidFill>
                <a:srgbClr val="02267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1" name="Google Shape;146;p25">
              <a:extLst>
                <a:ext uri="{FF2B5EF4-FFF2-40B4-BE49-F238E27FC236}">
                  <a16:creationId xmlns:a16="http://schemas.microsoft.com/office/drawing/2014/main" id="{8C5800ED-D859-4C9A-AF76-2E98C7A48039}"/>
                </a:ext>
              </a:extLst>
            </p:cNvPr>
            <p:cNvCxnSpPr>
              <a:stCxn id="137" idx="3"/>
              <a:endCxn id="138" idx="1"/>
            </p:cNvCxnSpPr>
            <p:nvPr/>
          </p:nvCxnSpPr>
          <p:spPr>
            <a:xfrm rot="10800000" flipH="1">
              <a:off x="4543621" y="2202759"/>
              <a:ext cx="830984" cy="323916"/>
            </a:xfrm>
            <a:prstGeom prst="straightConnector1">
              <a:avLst/>
            </a:prstGeom>
            <a:noFill/>
            <a:ln w="9525" cap="flat" cmpd="sng">
              <a:solidFill>
                <a:srgbClr val="02267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2" name="Google Shape;147;p25">
              <a:extLst>
                <a:ext uri="{FF2B5EF4-FFF2-40B4-BE49-F238E27FC236}">
                  <a16:creationId xmlns:a16="http://schemas.microsoft.com/office/drawing/2014/main" id="{3D67D357-F05D-40FE-A622-8596966FF194}"/>
                </a:ext>
              </a:extLst>
            </p:cNvPr>
            <p:cNvCxnSpPr>
              <a:stCxn id="136" idx="3"/>
              <a:endCxn id="138" idx="1"/>
            </p:cNvCxnSpPr>
            <p:nvPr/>
          </p:nvCxnSpPr>
          <p:spPr>
            <a:xfrm>
              <a:off x="4543016" y="1878702"/>
              <a:ext cx="831383" cy="323916"/>
            </a:xfrm>
            <a:prstGeom prst="straightConnector1">
              <a:avLst/>
            </a:prstGeom>
            <a:noFill/>
            <a:ln w="9525" cap="flat" cmpd="sng">
              <a:solidFill>
                <a:srgbClr val="02267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Google Shape;148;p25">
              <a:extLst>
                <a:ext uri="{FF2B5EF4-FFF2-40B4-BE49-F238E27FC236}">
                  <a16:creationId xmlns:a16="http://schemas.microsoft.com/office/drawing/2014/main" id="{7E5DD42F-5F19-4EF7-AC02-3C576BFC5CB1}"/>
                </a:ext>
              </a:extLst>
            </p:cNvPr>
            <p:cNvCxnSpPr>
              <a:stCxn id="138" idx="3"/>
              <a:endCxn id="139" idx="1"/>
            </p:cNvCxnSpPr>
            <p:nvPr/>
          </p:nvCxnSpPr>
          <p:spPr>
            <a:xfrm>
              <a:off x="6498700" y="2202689"/>
              <a:ext cx="1124507" cy="0"/>
            </a:xfrm>
            <a:prstGeom prst="straightConnector1">
              <a:avLst/>
            </a:prstGeom>
            <a:noFill/>
            <a:ln w="9525" cap="flat" cmpd="sng">
              <a:solidFill>
                <a:srgbClr val="02267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4" name="Google Shape;149;p25">
              <a:extLst>
                <a:ext uri="{FF2B5EF4-FFF2-40B4-BE49-F238E27FC236}">
                  <a16:creationId xmlns:a16="http://schemas.microsoft.com/office/drawing/2014/main" id="{C3916AFD-4038-4EC5-809F-5EDBEE613C7C}"/>
                </a:ext>
              </a:extLst>
            </p:cNvPr>
            <p:cNvCxnSpPr>
              <a:stCxn id="139" idx="3"/>
              <a:endCxn id="149" idx="1"/>
            </p:cNvCxnSpPr>
            <p:nvPr/>
          </p:nvCxnSpPr>
          <p:spPr>
            <a:xfrm rot="10800000" flipH="1">
              <a:off x="8747301" y="2202289"/>
              <a:ext cx="184752" cy="400"/>
            </a:xfrm>
            <a:prstGeom prst="straightConnector1">
              <a:avLst/>
            </a:prstGeom>
            <a:noFill/>
            <a:ln w="9525" cap="flat" cmpd="sng">
              <a:solidFill>
                <a:srgbClr val="02267E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5" name="Google Shape;151;p25">
              <a:extLst>
                <a:ext uri="{FF2B5EF4-FFF2-40B4-BE49-F238E27FC236}">
                  <a16:creationId xmlns:a16="http://schemas.microsoft.com/office/drawing/2014/main" id="{0907F6E8-FA95-4AE2-A202-DADF22465FE6}"/>
                </a:ext>
              </a:extLst>
            </p:cNvPr>
            <p:cNvSpPr txBox="1"/>
            <p:nvPr/>
          </p:nvSpPr>
          <p:spPr>
            <a:xfrm>
              <a:off x="3562806" y="2121527"/>
              <a:ext cx="355907" cy="16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r"/>
              <a:r>
                <a:rPr lang="cs" sz="1200" i="1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</a:t>
              </a:r>
              <a:r>
                <a:rPr lang="cs" sz="1200" baseline="-2500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⊥</a:t>
              </a:r>
              <a:endParaRPr sz="120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" name="Google Shape;152;p25">
              <a:extLst>
                <a:ext uri="{FF2B5EF4-FFF2-40B4-BE49-F238E27FC236}">
                  <a16:creationId xmlns:a16="http://schemas.microsoft.com/office/drawing/2014/main" id="{25C17950-8E0A-44A0-9294-8B9D85114976}"/>
                </a:ext>
              </a:extLst>
            </p:cNvPr>
            <p:cNvSpPr txBox="1"/>
            <p:nvPr/>
          </p:nvSpPr>
          <p:spPr>
            <a:xfrm rot="-1267431">
              <a:off x="4405544" y="2398581"/>
              <a:ext cx="1124059" cy="1624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cs" sz="120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2D plasma</a:t>
              </a:r>
              <a:endParaRPr sz="120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53;p25">
              <a:extLst>
                <a:ext uri="{FF2B5EF4-FFF2-40B4-BE49-F238E27FC236}">
                  <a16:creationId xmlns:a16="http://schemas.microsoft.com/office/drawing/2014/main" id="{C34DAD40-509F-4AC0-82F1-3E93B2D80002}"/>
                </a:ext>
              </a:extLst>
            </p:cNvPr>
            <p:cNvSpPr txBox="1"/>
            <p:nvPr/>
          </p:nvSpPr>
          <p:spPr>
            <a:xfrm rot="1263568">
              <a:off x="4405580" y="1869284"/>
              <a:ext cx="1124001" cy="342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LM erosion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rate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8" name="Google Shape;154;p25">
              <a:extLst>
                <a:ext uri="{FF2B5EF4-FFF2-40B4-BE49-F238E27FC236}">
                  <a16:creationId xmlns:a16="http://schemas.microsoft.com/office/drawing/2014/main" id="{B21DFD70-E98D-461D-A79F-202B32475E43}"/>
                </a:ext>
              </a:extLst>
            </p:cNvPr>
            <p:cNvSpPr txBox="1"/>
            <p:nvPr/>
          </p:nvSpPr>
          <p:spPr>
            <a:xfrm rot="2446">
              <a:off x="6498893" y="2008407"/>
              <a:ext cx="1124107" cy="388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LM density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algn="ctr"/>
              <a:r>
                <a:rPr lang="cs" sz="1200" dirty="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near separatrix</a:t>
              </a:r>
              <a:endParaRPr sz="1200" dirty="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50;p25">
              <a:extLst>
                <a:ext uri="{FF2B5EF4-FFF2-40B4-BE49-F238E27FC236}">
                  <a16:creationId xmlns:a16="http://schemas.microsoft.com/office/drawing/2014/main" id="{54F3C1AC-BE8A-4261-B39B-1A79C879359D}"/>
                </a:ext>
              </a:extLst>
            </p:cNvPr>
            <p:cNvSpPr txBox="1"/>
            <p:nvPr/>
          </p:nvSpPr>
          <p:spPr>
            <a:xfrm rot="2446">
              <a:off x="8931982" y="2121695"/>
              <a:ext cx="1124107" cy="16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r>
                <a:rPr lang="cs" sz="1200">
                  <a:solidFill>
                    <a:srgbClr val="02267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Core radiation</a:t>
              </a:r>
              <a:endParaRPr sz="1200">
                <a:solidFill>
                  <a:srgbClr val="02267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CC7DD2B-0ECD-4574-8169-0D32B46B1247}"/>
              </a:ext>
            </a:extLst>
          </p:cNvPr>
          <p:cNvSpPr/>
          <p:nvPr/>
        </p:nvSpPr>
        <p:spPr>
          <a:xfrm>
            <a:off x="8759934" y="1234513"/>
            <a:ext cx="2778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6220">
              <a:buClr>
                <a:schemeClr val="dk2"/>
              </a:buClr>
              <a:buSzPts val="1400"/>
            </a:pPr>
            <a:r>
              <a:rPr lang="en-US" sz="1600" i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Li density profile for #5400</a:t>
            </a:r>
          </a:p>
        </p:txBody>
      </p:sp>
      <p:pic>
        <p:nvPicPr>
          <p:cNvPr id="157" name="Google Shape;165;p26" title="averaging.png">
            <a:extLst>
              <a:ext uri="{FF2B5EF4-FFF2-40B4-BE49-F238E27FC236}">
                <a16:creationId xmlns:a16="http://schemas.microsoft.com/office/drawing/2014/main" id="{04EDC1C1-5FDE-4EF7-A793-BF2BAA65236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360" y="1687569"/>
            <a:ext cx="4721173" cy="443977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ABD0E8-A219-4636-A70E-45115AFC2F1B}"/>
              </a:ext>
            </a:extLst>
          </p:cNvPr>
          <p:cNvSpPr/>
          <p:nvPr/>
        </p:nvSpPr>
        <p:spPr>
          <a:xfrm>
            <a:off x="-50282" y="5984303"/>
            <a:ext cx="7721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20">
              <a:buClr>
                <a:schemeClr val="dk2"/>
              </a:buClr>
              <a:buSzPts val="1400"/>
            </a:pPr>
            <a:r>
              <a:rPr lang="en-US" sz="1600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FACIT transport coefficients for Sn (Li: the same anomalous coefficients as for D)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3277AA-0BC4-4F66-ACB1-3AC8A5363208}"/>
              </a:ext>
            </a:extLst>
          </p:cNvPr>
          <p:cNvCxnSpPr/>
          <p:nvPr/>
        </p:nvCxnSpPr>
        <p:spPr>
          <a:xfrm flipV="1">
            <a:off x="3023118" y="2610810"/>
            <a:ext cx="0" cy="70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</p:spPr>
        <p:txBody>
          <a:bodyPr/>
          <a:lstStyle/>
          <a:p>
            <a:fld id="{688094E5-78AC-43DE-BB71-B38AD6ABE6BB}" type="slidenum">
              <a:rPr lang="en-US" smtClean="0"/>
              <a:pPr/>
              <a:t>15</a:t>
            </a:fld>
            <a:r>
              <a:rPr lang="en-US" dirty="0"/>
              <a:t>/20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AC20DF-69F9-4C22-9F2D-C9A7A2E659FC}"/>
              </a:ext>
            </a:extLst>
          </p:cNvPr>
          <p:cNvGrpSpPr/>
          <p:nvPr/>
        </p:nvGrpSpPr>
        <p:grpSpPr>
          <a:xfrm>
            <a:off x="8405760" y="971673"/>
            <a:ext cx="3660314" cy="2816348"/>
            <a:chOff x="8149303" y="2061025"/>
            <a:chExt cx="2607891" cy="1799677"/>
          </a:xfrm>
        </p:grpSpPr>
        <p:pic>
          <p:nvPicPr>
            <p:cNvPr id="9" name="Google Shape;177;p27" title="E_par.png">
              <a:extLst>
                <a:ext uri="{FF2B5EF4-FFF2-40B4-BE49-F238E27FC236}">
                  <a16:creationId xmlns:a16="http://schemas.microsoft.com/office/drawing/2014/main" id="{368E5603-59DC-4739-90DC-5B638EB10E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27010" r="51832" b="22557"/>
            <a:stretch/>
          </p:blipFill>
          <p:spPr>
            <a:xfrm>
              <a:off x="8149303" y="2121809"/>
              <a:ext cx="2082831" cy="1635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78;p27">
              <a:extLst>
                <a:ext uri="{FF2B5EF4-FFF2-40B4-BE49-F238E27FC236}">
                  <a16:creationId xmlns:a16="http://schemas.microsoft.com/office/drawing/2014/main" id="{382571AD-D196-4AC4-AC03-2FFC959CB61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311077" y="2061025"/>
              <a:ext cx="446117" cy="17996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96ED95-3792-4D47-B06E-B14821759E98}"/>
              </a:ext>
            </a:extLst>
          </p:cNvPr>
          <p:cNvGrpSpPr/>
          <p:nvPr/>
        </p:nvGrpSpPr>
        <p:grpSpPr>
          <a:xfrm>
            <a:off x="4984674" y="3994658"/>
            <a:ext cx="3421086" cy="2598733"/>
            <a:chOff x="3117188" y="4071667"/>
            <a:chExt cx="2450416" cy="1746378"/>
          </a:xfrm>
        </p:grpSpPr>
        <p:pic>
          <p:nvPicPr>
            <p:cNvPr id="11" name="Google Shape;179;p27">
              <a:extLst>
                <a:ext uri="{FF2B5EF4-FFF2-40B4-BE49-F238E27FC236}">
                  <a16:creationId xmlns:a16="http://schemas.microsoft.com/office/drawing/2014/main" id="{C2DB6D69-6BD6-4F4B-AD7C-DE18632E341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8500" b="2200"/>
            <a:stretch/>
          </p:blipFill>
          <p:spPr>
            <a:xfrm>
              <a:off x="3117188" y="4071667"/>
              <a:ext cx="2202769" cy="1746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80;p27">
              <a:extLst>
                <a:ext uri="{FF2B5EF4-FFF2-40B4-BE49-F238E27FC236}">
                  <a16:creationId xmlns:a16="http://schemas.microsoft.com/office/drawing/2014/main" id="{CA8C2BFF-A68D-4A56-9899-563B2304F1B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19935" y="4275385"/>
              <a:ext cx="247669" cy="12710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B4F688-421E-493C-9580-BAAE9AAC9769}"/>
              </a:ext>
            </a:extLst>
          </p:cNvPr>
          <p:cNvGrpSpPr/>
          <p:nvPr/>
        </p:nvGrpSpPr>
        <p:grpSpPr>
          <a:xfrm>
            <a:off x="8380031" y="3771191"/>
            <a:ext cx="3686043" cy="2835565"/>
            <a:chOff x="72504" y="1127858"/>
            <a:chExt cx="3458900" cy="2696353"/>
          </a:xfrm>
        </p:grpSpPr>
        <p:pic>
          <p:nvPicPr>
            <p:cNvPr id="13" name="Google Shape;181;p27">
              <a:extLst>
                <a:ext uri="{FF2B5EF4-FFF2-40B4-BE49-F238E27FC236}">
                  <a16:creationId xmlns:a16="http://schemas.microsoft.com/office/drawing/2014/main" id="{4F60959A-B74C-4F81-A509-0B18CC050ED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504" y="1231470"/>
              <a:ext cx="3210270" cy="25927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82;p27">
              <a:extLst>
                <a:ext uri="{FF2B5EF4-FFF2-40B4-BE49-F238E27FC236}">
                  <a16:creationId xmlns:a16="http://schemas.microsoft.com/office/drawing/2014/main" id="{B1CE1971-2C9A-4626-875E-9DD4823DDDF2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034143" y="1127858"/>
              <a:ext cx="497261" cy="24249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1FBBE-29DD-4962-8284-100202A86D52}"/>
              </a:ext>
            </a:extLst>
          </p:cNvPr>
          <p:cNvGrpSpPr/>
          <p:nvPr/>
        </p:nvGrpSpPr>
        <p:grpSpPr>
          <a:xfrm>
            <a:off x="4582990" y="1113799"/>
            <a:ext cx="3711969" cy="2465425"/>
            <a:chOff x="3019247" y="2088003"/>
            <a:chExt cx="2605913" cy="1703123"/>
          </a:xfrm>
        </p:grpSpPr>
        <p:pic>
          <p:nvPicPr>
            <p:cNvPr id="15" name="Google Shape;183;p27">
              <a:extLst>
                <a:ext uri="{FF2B5EF4-FFF2-40B4-BE49-F238E27FC236}">
                  <a16:creationId xmlns:a16="http://schemas.microsoft.com/office/drawing/2014/main" id="{D9D0C944-C25C-4603-8811-AE51762871C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62421" y="2159330"/>
              <a:ext cx="362739" cy="156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84;p27">
              <a:extLst>
                <a:ext uri="{FF2B5EF4-FFF2-40B4-BE49-F238E27FC236}">
                  <a16:creationId xmlns:a16="http://schemas.microsoft.com/office/drawing/2014/main" id="{8CA25846-25F2-4C03-9154-1FE5109591BD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9247" y="2088003"/>
              <a:ext cx="2132446" cy="1703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6EEF0CC-C67A-44CE-8486-C77F9ED95F0F}"/>
              </a:ext>
            </a:extLst>
          </p:cNvPr>
          <p:cNvSpPr/>
          <p:nvPr/>
        </p:nvSpPr>
        <p:spPr>
          <a:xfrm>
            <a:off x="5319935" y="251244"/>
            <a:ext cx="6926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</a:pPr>
            <a:r>
              <a:rPr lang="en-US" sz="2800" b="1" dirty="0">
                <a:solidFill>
                  <a:schemeClr val="bg1"/>
                </a:solidFill>
              </a:rPr>
              <a:t>ERO2.0 simulations </a:t>
            </a:r>
            <a:r>
              <a:rPr lang="en-US" sz="2800" dirty="0">
                <a:solidFill>
                  <a:schemeClr val="bg1"/>
                </a:solidFill>
              </a:rPr>
              <a:t>(updated approach)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B0D47-90D6-41F5-83A1-2400C5A3779B}"/>
              </a:ext>
            </a:extLst>
          </p:cNvPr>
          <p:cNvSpPr/>
          <p:nvPr/>
        </p:nvSpPr>
        <p:spPr>
          <a:xfrm>
            <a:off x="-51806" y="1217051"/>
            <a:ext cx="4521623" cy="2149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970" indent="-28575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Additions from SOLPS-ITER</a:t>
            </a:r>
          </a:p>
          <a:p>
            <a:pPr marL="186220" algn="just">
              <a:spcAft>
                <a:spcPts val="600"/>
              </a:spcAft>
              <a:buClr>
                <a:srgbClr val="FF0000"/>
              </a:buClr>
              <a:buSzPts val="1400"/>
            </a:pPr>
            <a:r>
              <a:rPr lang="de-DE" sz="18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global electric field</a:t>
            </a:r>
          </a:p>
          <a:p>
            <a:pPr marL="186220" algn="just">
              <a:spcAft>
                <a:spcPts val="600"/>
              </a:spcAft>
              <a:buClr>
                <a:srgbClr val="FF0000"/>
              </a:buClr>
              <a:buSzPts val="1400"/>
            </a:pPr>
            <a:r>
              <a:rPr lang="de-DE" sz="18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global thermal force: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F</a:t>
            </a:r>
            <a:r>
              <a:rPr lang="en-US" sz="1800" baseline="-25000" dirty="0" err="1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 ~ q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||</a:t>
            </a:r>
          </a:p>
          <a:p>
            <a:pPr marL="471970" indent="-28575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increased time &amp; spatial resolution,</a:t>
            </a:r>
          </a:p>
          <a:p>
            <a:pPr marL="471970" indent="-285750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Sheath is prescribed analytically</a:t>
            </a:r>
          </a:p>
        </p:txBody>
      </p:sp>
      <p:pic>
        <p:nvPicPr>
          <p:cNvPr id="23" name="Google Shape;212;p29" title="profiles_2.png">
            <a:extLst>
              <a:ext uri="{FF2B5EF4-FFF2-40B4-BE49-F238E27FC236}">
                <a16:creationId xmlns:a16="http://schemas.microsoft.com/office/drawing/2014/main" id="{7A87EC99-69E0-4985-B822-B91B112DD42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9148" y="3788021"/>
            <a:ext cx="4690642" cy="27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616FBC-01EF-4D02-9625-642AFFEB4BDC}"/>
              </a:ext>
            </a:extLst>
          </p:cNvPr>
          <p:cNvSpPr/>
          <p:nvPr/>
        </p:nvSpPr>
        <p:spPr>
          <a:xfrm>
            <a:off x="2209005" y="3662140"/>
            <a:ext cx="256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[simulations by S. Lukes] 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802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16</a:t>
            </a:fld>
            <a:r>
              <a:rPr lang="en-US" dirty="0"/>
              <a:t>/20</a:t>
            </a:r>
          </a:p>
        </p:txBody>
      </p:sp>
      <p:pic>
        <p:nvPicPr>
          <p:cNvPr id="9" name="Google Shape;194;p28" title="Figure_1.png">
            <a:extLst>
              <a:ext uri="{FF2B5EF4-FFF2-40B4-BE49-F238E27FC236}">
                <a16:creationId xmlns:a16="http://schemas.microsoft.com/office/drawing/2014/main" id="{162FB211-6C92-46B5-883B-4C4E959866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823" t="9206" r="6435"/>
          <a:stretch/>
        </p:blipFill>
        <p:spPr>
          <a:xfrm>
            <a:off x="367785" y="1499222"/>
            <a:ext cx="4824941" cy="4816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96;p28">
            <a:extLst>
              <a:ext uri="{FF2B5EF4-FFF2-40B4-BE49-F238E27FC236}">
                <a16:creationId xmlns:a16="http://schemas.microsoft.com/office/drawing/2014/main" id="{40FB5224-60FF-4E32-971A-D7A86C8424FE}"/>
              </a:ext>
            </a:extLst>
          </p:cNvPr>
          <p:cNvCxnSpPr/>
          <p:nvPr/>
        </p:nvCxnSpPr>
        <p:spPr>
          <a:xfrm flipH="1">
            <a:off x="2666710" y="2765349"/>
            <a:ext cx="3134783" cy="229420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85A7922-AD28-419F-A2EF-F969591F0C4D}"/>
              </a:ext>
            </a:extLst>
          </p:cNvPr>
          <p:cNvSpPr/>
          <p:nvPr/>
        </p:nvSpPr>
        <p:spPr>
          <a:xfrm>
            <a:off x="5728215" y="1614523"/>
            <a:ext cx="6092825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448" indent="-423228" algn="just">
              <a:buClr>
                <a:srgbClr val="FF0000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Outer Divertor Baffle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 can be the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dominant source of W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(lower prompt redeposition and higher anomalous diffusion than at the strike-points)</a:t>
            </a:r>
          </a:p>
          <a:p>
            <a:pPr marL="952348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609448" indent="-423228" algn="just">
              <a:buClr>
                <a:srgbClr val="FF0000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Average W core concentration &lt; 10</a:t>
            </a:r>
            <a:r>
              <a:rPr lang="en-US" sz="2000" baseline="30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-3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%:</a:t>
            </a:r>
          </a:p>
          <a:p>
            <a:pPr marL="186220" algn="just">
              <a:buClr>
                <a:srgbClr val="FF0000"/>
              </a:buClr>
              <a:buSzPts val="14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			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below the critical limit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.</a:t>
            </a:r>
            <a:endParaRPr lang="en-US" sz="2000" b="1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952348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tx1"/>
              </a:solidFill>
              <a:latin typeface="+mn-lt"/>
              <a:ea typeface="Century Gothic"/>
              <a:cs typeface="Century Gothic"/>
              <a:sym typeface="Century Gothic"/>
            </a:endParaRPr>
          </a:p>
          <a:p>
            <a:pPr marL="609448" indent="-423228" algn="just">
              <a:spcBef>
                <a:spcPts val="600"/>
              </a:spcBef>
              <a:buClr>
                <a:srgbClr val="FF0000"/>
              </a:buClr>
              <a:buSzPts val="1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To be addressed in </a:t>
            </a:r>
            <a:r>
              <a:rPr lang="en-US" sz="2000" b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future runs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: </a:t>
            </a:r>
          </a:p>
          <a:p>
            <a:pPr marL="186220" algn="just">
              <a:spcBef>
                <a:spcPts val="600"/>
              </a:spcBef>
              <a:buClr>
                <a:srgbClr val="FF0000"/>
              </a:buClr>
              <a:buSzPts val="14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	updated background plasma </a:t>
            </a:r>
          </a:p>
          <a:p>
            <a:pPr marL="186220" algn="just">
              <a:spcBef>
                <a:spcPts val="600"/>
              </a:spcBef>
              <a:buClr>
                <a:srgbClr val="FF0000"/>
              </a:buClr>
              <a:buSzPts val="1400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	effects of core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poloidal asymmetries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ELMs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[</a:t>
            </a:r>
            <a:r>
              <a:rPr lang="en-US" sz="1600" i="1" u="sng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H. A. </a:t>
            </a:r>
            <a:r>
              <a:rPr lang="en-US" sz="1600" i="1" u="sng" dirty="0" err="1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Kumpulainen</a:t>
            </a:r>
            <a:r>
              <a:rPr lang="en-US" sz="1600" i="1" u="sng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Plasma Phys. Control. Fusion 66 (2024) 055007</a:t>
            </a:r>
            <a:r>
              <a:rPr lang="en-US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D3F77-B0A5-4055-B69D-29125D48104C}"/>
              </a:ext>
            </a:extLst>
          </p:cNvPr>
          <p:cNvSpPr/>
          <p:nvPr/>
        </p:nvSpPr>
        <p:spPr>
          <a:xfrm>
            <a:off x="3762317" y="6041100"/>
            <a:ext cx="2568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i="1" dirty="0">
                <a:solidFill>
                  <a:srgbClr val="0000FF"/>
                </a:solidFill>
                <a:latin typeface="+mn-lt"/>
                <a:ea typeface="Century Gothic"/>
                <a:cs typeface="Century Gothic"/>
                <a:sym typeface="Century Gothic"/>
              </a:rPr>
              <a:t>[simulations by S. Lukes] </a:t>
            </a:r>
            <a:endParaRPr lang="en-US" sz="1600" i="1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FABB63-D7C6-4738-B3AF-0E7B39F4C303}"/>
              </a:ext>
            </a:extLst>
          </p:cNvPr>
          <p:cNvSpPr/>
          <p:nvPr/>
        </p:nvSpPr>
        <p:spPr>
          <a:xfrm>
            <a:off x="7671242" y="295789"/>
            <a:ext cx="4336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dk1"/>
              </a:buClr>
            </a:pPr>
            <a:r>
              <a:rPr lang="en-US" sz="2800" b="1" dirty="0">
                <a:solidFill>
                  <a:schemeClr val="bg1"/>
                </a:solidFill>
              </a:rPr>
              <a:t>ERO2.0 simulations (W)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945D93-71DA-4A88-9771-85E665C6C722}"/>
              </a:ext>
            </a:extLst>
          </p:cNvPr>
          <p:cNvSpPr/>
          <p:nvPr/>
        </p:nvSpPr>
        <p:spPr>
          <a:xfrm>
            <a:off x="1605895" y="1129890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W density </a:t>
            </a:r>
            <a:r>
              <a:rPr lang="de-DE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(</a:t>
            </a:r>
            <a:r>
              <a:rPr lang="cs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#5400</a:t>
            </a:r>
            <a:r>
              <a:rPr lang="de-DE" sz="2000" b="1" dirty="0">
                <a:solidFill>
                  <a:schemeClr val="tx1"/>
                </a:solidFill>
                <a:latin typeface="+mn-lt"/>
                <a:ea typeface="Century Gothic"/>
                <a:cs typeface="Century Gothic"/>
                <a:sym typeface="Century Gothic"/>
              </a:rPr>
              <a:t>)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60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8BBD6-0BF7-4436-9B2F-02263818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AD9A6-F8A3-4AD0-AF50-459119DC3697}"/>
              </a:ext>
            </a:extLst>
          </p:cNvPr>
          <p:cNvSpPr/>
          <p:nvPr/>
        </p:nvSpPr>
        <p:spPr>
          <a:xfrm>
            <a:off x="6825181" y="223907"/>
            <a:ext cx="4599337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99" b="1" dirty="0">
                <a:solidFill>
                  <a:schemeClr val="bg1"/>
                </a:solidFill>
              </a:rPr>
              <a:t>Kinetic (BIT1) simulations</a:t>
            </a:r>
            <a:endParaRPr lang="en-US" sz="1800" i="1" dirty="0">
              <a:solidFill>
                <a:schemeClr val="bg1"/>
              </a:solidFill>
            </a:endParaRP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D25FB3F-0714-4655-B62A-6B36FE997047}"/>
              </a:ext>
            </a:extLst>
          </p:cNvPr>
          <p:cNvGrpSpPr>
            <a:grpSpLocks/>
          </p:cNvGrpSpPr>
          <p:nvPr/>
        </p:nvGrpSpPr>
        <p:grpSpPr bwMode="auto">
          <a:xfrm>
            <a:off x="15704" y="1104875"/>
            <a:ext cx="6621663" cy="2207304"/>
            <a:chOff x="233363" y="3268663"/>
            <a:chExt cx="8287016" cy="2568057"/>
          </a:xfrm>
        </p:grpSpPr>
        <p:cxnSp>
          <p:nvCxnSpPr>
            <p:cNvPr id="8" name="Straight Connector 2">
              <a:extLst>
                <a:ext uri="{FF2B5EF4-FFF2-40B4-BE49-F238E27FC236}">
                  <a16:creationId xmlns:a16="http://schemas.microsoft.com/office/drawing/2014/main" id="{94042BB7-2169-4051-9451-6FAB199C52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5900" y="3608388"/>
              <a:ext cx="56896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7">
              <a:extLst>
                <a:ext uri="{FF2B5EF4-FFF2-40B4-BE49-F238E27FC236}">
                  <a16:creationId xmlns:a16="http://schemas.microsoft.com/office/drawing/2014/main" id="{07325267-1302-4407-B573-15BE732D79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64388" y="3608388"/>
              <a:ext cx="0" cy="180975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9D9644-A2EF-45CC-978F-7C6D1EACE9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76375" y="5437188"/>
              <a:ext cx="4103688" cy="79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3">
              <a:extLst>
                <a:ext uri="{FF2B5EF4-FFF2-40B4-BE49-F238E27FC236}">
                  <a16:creationId xmlns:a16="http://schemas.microsoft.com/office/drawing/2014/main" id="{0D0109D6-1E8C-4C14-89B7-34280827A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76375" y="3608388"/>
              <a:ext cx="0" cy="1836737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855BB8-8B2F-4F48-8386-078FF65EB5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97038" y="5445125"/>
              <a:ext cx="211137" cy="2397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9">
              <a:extLst>
                <a:ext uri="{FF2B5EF4-FFF2-40B4-BE49-F238E27FC236}">
                  <a16:creationId xmlns:a16="http://schemas.microsoft.com/office/drawing/2014/main" id="{A7F40405-D65A-4C82-844F-B1841C3D14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39975" y="5445125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20">
              <a:extLst>
                <a:ext uri="{FF2B5EF4-FFF2-40B4-BE49-F238E27FC236}">
                  <a16:creationId xmlns:a16="http://schemas.microsoft.com/office/drawing/2014/main" id="{A2D1DBC1-337E-4180-BF18-44A7A1B40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21000" y="54419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21">
              <a:extLst>
                <a:ext uri="{FF2B5EF4-FFF2-40B4-BE49-F238E27FC236}">
                  <a16:creationId xmlns:a16="http://schemas.microsoft.com/office/drawing/2014/main" id="{D3A857A6-45DD-48D9-9332-69D2032897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11713" y="5443538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22">
              <a:extLst>
                <a:ext uri="{FF2B5EF4-FFF2-40B4-BE49-F238E27FC236}">
                  <a16:creationId xmlns:a16="http://schemas.microsoft.com/office/drawing/2014/main" id="{C94BE969-020A-4116-A23C-C065E51A10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91138" y="5451475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23">
              <a:extLst>
                <a:ext uri="{FF2B5EF4-FFF2-40B4-BE49-F238E27FC236}">
                  <a16:creationId xmlns:a16="http://schemas.microsoft.com/office/drawing/2014/main" id="{4486E7D7-570D-48DB-9D6B-C83FD21DC7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67525" y="5418138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F7A0B987-3B57-4004-A5D8-D89CD0413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07026"/>
              <a:ext cx="1531101" cy="42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Outer wall</a:t>
              </a:r>
            </a:p>
          </p:txBody>
        </p:sp>
        <p:cxnSp>
          <p:nvCxnSpPr>
            <p:cNvPr id="19" name="Straight Connector 25">
              <a:extLst>
                <a:ext uri="{FF2B5EF4-FFF2-40B4-BE49-F238E27FC236}">
                  <a16:creationId xmlns:a16="http://schemas.microsoft.com/office/drawing/2014/main" id="{CB6215B5-5286-40C6-89B9-07241ADC45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3713" y="33845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26551694-57B4-4411-9AB7-0F779364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9463" y="4376738"/>
              <a:ext cx="2708717" cy="35807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chemeClr val="bg1"/>
                  </a:solidFill>
                </a:rPr>
                <a:t>Plasma and heat source </a:t>
              </a:r>
            </a:p>
          </p:txBody>
        </p:sp>
        <p:sp>
          <p:nvSpPr>
            <p:cNvPr id="21" name="Down Arrow 26">
              <a:extLst>
                <a:ext uri="{FF2B5EF4-FFF2-40B4-BE49-F238E27FC236}">
                  <a16:creationId xmlns:a16="http://schemas.microsoft.com/office/drawing/2014/main" id="{04860F26-4A49-41E3-BE17-6A0FA94A0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213" y="4759325"/>
              <a:ext cx="288925" cy="309563"/>
            </a:xfrm>
            <a:prstGeom prst="downArrow">
              <a:avLst>
                <a:gd name="adj1" fmla="val 50000"/>
                <a:gd name="adj2" fmla="val 49876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C87A222B-BD90-4C81-BA8B-557784A41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38963" y="3375025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32">
              <a:extLst>
                <a:ext uri="{FF2B5EF4-FFF2-40B4-BE49-F238E27FC236}">
                  <a16:creationId xmlns:a16="http://schemas.microsoft.com/office/drawing/2014/main" id="{5123EE13-B3CF-481F-BC8F-0C7B3249B2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21438" y="54292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Down Arrow 33">
              <a:extLst>
                <a:ext uri="{FF2B5EF4-FFF2-40B4-BE49-F238E27FC236}">
                  <a16:creationId xmlns:a16="http://schemas.microsoft.com/office/drawing/2014/main" id="{1D39DA4F-B720-4B9B-A19A-D75C8629CC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367213" y="3949700"/>
              <a:ext cx="293687" cy="350838"/>
            </a:xfrm>
            <a:prstGeom prst="downArrow">
              <a:avLst>
                <a:gd name="adj1" fmla="val 50000"/>
                <a:gd name="adj2" fmla="val 49792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Right Arrow 27">
              <a:extLst>
                <a:ext uri="{FF2B5EF4-FFF2-40B4-BE49-F238E27FC236}">
                  <a16:creationId xmlns:a16="http://schemas.microsoft.com/office/drawing/2014/main" id="{0EEE1E76-D2D4-40A7-B331-3352F6522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4365625"/>
              <a:ext cx="360362" cy="350838"/>
            </a:xfrm>
            <a:prstGeom prst="rightArrow">
              <a:avLst>
                <a:gd name="adj1" fmla="val 50000"/>
                <a:gd name="adj2" fmla="val 49969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Right Arrow 35">
              <a:extLst>
                <a:ext uri="{FF2B5EF4-FFF2-40B4-BE49-F238E27FC236}">
                  <a16:creationId xmlns:a16="http://schemas.microsoft.com/office/drawing/2014/main" id="{C57D9300-39B0-4CEA-A8B4-4AAC3F8DAE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06700" y="4365625"/>
              <a:ext cx="382588" cy="350838"/>
            </a:xfrm>
            <a:prstGeom prst="rightArrow">
              <a:avLst>
                <a:gd name="adj1" fmla="val 50000"/>
                <a:gd name="adj2" fmla="val 49971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E9D1B1C5-6B1D-49B9-A46F-708178D04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6313" y="4295775"/>
              <a:ext cx="1194066" cy="75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Outer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divertor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8D1ED9D-7E16-43CF-B209-B8B5CCB25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63" y="4275138"/>
              <a:ext cx="1194066" cy="75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Inner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divertor</a:t>
              </a:r>
            </a:p>
          </p:txBody>
        </p:sp>
        <p:cxnSp>
          <p:nvCxnSpPr>
            <p:cNvPr id="29" name="Straight Connector 40">
              <a:extLst>
                <a:ext uri="{FF2B5EF4-FFF2-40B4-BE49-F238E27FC236}">
                  <a16:creationId xmlns:a16="http://schemas.microsoft.com/office/drawing/2014/main" id="{6D410E01-4C00-4D86-A7E6-EB3599A316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192838" y="5407025"/>
              <a:ext cx="971550" cy="238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43">
              <a:extLst>
                <a:ext uri="{FF2B5EF4-FFF2-40B4-BE49-F238E27FC236}">
                  <a16:creationId xmlns:a16="http://schemas.microsoft.com/office/drawing/2014/main" id="{B7CD3244-FD53-482B-8C0E-5BB8FC2FA4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91250" y="5418138"/>
              <a:ext cx="0" cy="390525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46">
              <a:extLst>
                <a:ext uri="{FF2B5EF4-FFF2-40B4-BE49-F238E27FC236}">
                  <a16:creationId xmlns:a16="http://schemas.microsoft.com/office/drawing/2014/main" id="{86EF496A-57DD-41DD-8CA5-CCA90D4340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0063" y="5430838"/>
              <a:ext cx="0" cy="354012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3EECF569-2E11-4091-B6BE-E69961F0E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114" y="5059363"/>
              <a:ext cx="2417823" cy="32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Fueling, impurity seeding </a:t>
              </a:r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46086EEE-E542-441E-A9A7-C1BC34453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839" y="4760913"/>
              <a:ext cx="881062" cy="42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e, D</a:t>
              </a:r>
              <a:r>
                <a:rPr lang="en-US" altLang="en-US" sz="1800" baseline="30000" dirty="0"/>
                <a:t>+</a:t>
              </a:r>
              <a:endParaRPr lang="en-US" altLang="en-US" sz="1800" dirty="0"/>
            </a:p>
          </p:txBody>
        </p:sp>
        <p:sp>
          <p:nvSpPr>
            <p:cNvPr id="34" name="TextBox 49">
              <a:extLst>
                <a:ext uri="{FF2B5EF4-FFF2-40B4-BE49-F238E27FC236}">
                  <a16:creationId xmlns:a16="http://schemas.microsoft.com/office/drawing/2014/main" id="{27008014-7E41-4801-8CA6-33CBD2817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5275" y="4865688"/>
              <a:ext cx="1488972" cy="60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D recycling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W sputtering</a:t>
              </a:r>
            </a:p>
          </p:txBody>
        </p:sp>
        <p:sp>
          <p:nvSpPr>
            <p:cNvPr id="35" name="Down Arrow 50">
              <a:extLst>
                <a:ext uri="{FF2B5EF4-FFF2-40B4-BE49-F238E27FC236}">
                  <a16:creationId xmlns:a16="http://schemas.microsoft.com/office/drawing/2014/main" id="{67FB9A6F-71D8-48DF-91E1-45B3D520CE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749925" y="5434013"/>
              <a:ext cx="292100" cy="350837"/>
            </a:xfrm>
            <a:prstGeom prst="downArrow">
              <a:avLst>
                <a:gd name="adj1" fmla="val 50000"/>
                <a:gd name="adj2" fmla="val 50062"/>
              </a:avLst>
            </a:prstGeom>
            <a:solidFill>
              <a:srgbClr val="01A4B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6" name="Down Arrow 52">
              <a:extLst>
                <a:ext uri="{FF2B5EF4-FFF2-40B4-BE49-F238E27FC236}">
                  <a16:creationId xmlns:a16="http://schemas.microsoft.com/office/drawing/2014/main" id="{F53FEE35-09FE-4B23-8109-DAAAF3A4A9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6590506" y="4341020"/>
              <a:ext cx="581025" cy="40481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19BB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Down Arrow 53">
              <a:extLst>
                <a:ext uri="{FF2B5EF4-FFF2-40B4-BE49-F238E27FC236}">
                  <a16:creationId xmlns:a16="http://schemas.microsoft.com/office/drawing/2014/main" id="{288BEEC3-9B87-47C1-9EC9-265EE8C7DD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508919" y="4301331"/>
              <a:ext cx="581025" cy="40481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19BB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Down Arrow 54">
              <a:extLst>
                <a:ext uri="{FF2B5EF4-FFF2-40B4-BE49-F238E27FC236}">
                  <a16:creationId xmlns:a16="http://schemas.microsoft.com/office/drawing/2014/main" id="{1E252DDD-178C-4691-ADA3-A96873C696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2697163" y="3624263"/>
              <a:ext cx="293687" cy="350837"/>
            </a:xfrm>
            <a:prstGeom prst="downArrow">
              <a:avLst>
                <a:gd name="adj1" fmla="val 50000"/>
                <a:gd name="adj2" fmla="val 49791"/>
              </a:avLst>
            </a:prstGeom>
            <a:solidFill>
              <a:srgbClr val="01A4B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TextBox 57">
              <a:extLst>
                <a:ext uri="{FF2B5EF4-FFF2-40B4-BE49-F238E27FC236}">
                  <a16:creationId xmlns:a16="http://schemas.microsoft.com/office/drawing/2014/main" id="{20A10676-014E-4549-8EC1-A7BA2CEBD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025" y="3600451"/>
              <a:ext cx="1826007" cy="358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Be/W sputtering</a:t>
              </a:r>
            </a:p>
          </p:txBody>
        </p:sp>
        <p:sp>
          <p:nvSpPr>
            <p:cNvPr id="40" name="Rectangle 44">
              <a:extLst>
                <a:ext uri="{FF2B5EF4-FFF2-40B4-BE49-F238E27FC236}">
                  <a16:creationId xmlns:a16="http://schemas.microsoft.com/office/drawing/2014/main" id="{63C7C29F-79B3-4A90-A674-8881A1A6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1138" y="3268663"/>
              <a:ext cx="2249306" cy="3580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/>
                <a:t>synthetic diagnostic </a:t>
              </a:r>
            </a:p>
          </p:txBody>
        </p:sp>
        <p:cxnSp>
          <p:nvCxnSpPr>
            <p:cNvPr id="41" name="Straight Connector 62">
              <a:extLst>
                <a:ext uri="{FF2B5EF4-FFF2-40B4-BE49-F238E27FC236}">
                  <a16:creationId xmlns:a16="http://schemas.microsoft.com/office/drawing/2014/main" id="{1552C4C0-49B1-4AE4-8A83-D30C4F31CF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51075" y="3387725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63">
              <a:extLst>
                <a:ext uri="{FF2B5EF4-FFF2-40B4-BE49-F238E27FC236}">
                  <a16:creationId xmlns:a16="http://schemas.microsoft.com/office/drawing/2014/main" id="{1C7A8B6E-858C-4D2C-AA69-A534DB2853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67013" y="33845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64">
              <a:extLst>
                <a:ext uri="{FF2B5EF4-FFF2-40B4-BE49-F238E27FC236}">
                  <a16:creationId xmlns:a16="http://schemas.microsoft.com/office/drawing/2014/main" id="{32189359-5EB4-4989-913B-3011542D9F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82950" y="33972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65">
              <a:extLst>
                <a:ext uri="{FF2B5EF4-FFF2-40B4-BE49-F238E27FC236}">
                  <a16:creationId xmlns:a16="http://schemas.microsoft.com/office/drawing/2014/main" id="{EAD1C104-909E-4928-93C5-13E20638C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875088" y="3395663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66">
              <a:extLst>
                <a:ext uri="{FF2B5EF4-FFF2-40B4-BE49-F238E27FC236}">
                  <a16:creationId xmlns:a16="http://schemas.microsoft.com/office/drawing/2014/main" id="{6EED8ECD-7D30-4E26-9595-C21AF7E33B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27538" y="338455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67">
              <a:extLst>
                <a:ext uri="{FF2B5EF4-FFF2-40B4-BE49-F238E27FC236}">
                  <a16:creationId xmlns:a16="http://schemas.microsoft.com/office/drawing/2014/main" id="{2C038131-8808-47EF-8741-E83018DC8A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979988" y="3378200"/>
              <a:ext cx="215900" cy="2159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69">
              <a:extLst>
                <a:ext uri="{FF2B5EF4-FFF2-40B4-BE49-F238E27FC236}">
                  <a16:creationId xmlns:a16="http://schemas.microsoft.com/office/drawing/2014/main" id="{75EA3346-E808-4B0D-90C0-D71E7335CF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91250" y="3603625"/>
              <a:ext cx="0" cy="14287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Flowchart: Merge 58">
              <a:extLst>
                <a:ext uri="{FF2B5EF4-FFF2-40B4-BE49-F238E27FC236}">
                  <a16:creationId xmlns:a16="http://schemas.microsoft.com/office/drawing/2014/main" id="{C103402F-A690-45E6-BC21-55E998D14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3746500"/>
              <a:ext cx="182562" cy="196850"/>
            </a:xfrm>
            <a:prstGeom prst="flowChartMerge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D55CFF26-A818-4879-B4FC-430EC427370C}"/>
              </a:ext>
            </a:extLst>
          </p:cNvPr>
          <p:cNvSpPr/>
          <p:nvPr/>
        </p:nvSpPr>
        <p:spPr>
          <a:xfrm>
            <a:off x="215165" y="3578896"/>
            <a:ext cx="288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No seeded impurity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de-DE" sz="1800" dirty="0">
                <a:solidFill>
                  <a:schemeClr val="tx1"/>
                </a:solidFill>
              </a:rPr>
              <a:t>S</a:t>
            </a:r>
            <a:r>
              <a:rPr lang="en-US" sz="1800" dirty="0" err="1">
                <a:solidFill>
                  <a:schemeClr val="tx1"/>
                </a:solidFill>
              </a:rPr>
              <a:t>imulation</a:t>
            </a:r>
            <a:r>
              <a:rPr lang="en-US" sz="1800" dirty="0">
                <a:solidFill>
                  <a:schemeClr val="tx1"/>
                </a:solidFill>
              </a:rPr>
              <a:t> “price”: ~200 M CPU hours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67BDC-D21B-422A-A559-FF7C7865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61" name="Slide Number Placeholder 5">
            <a:extLst>
              <a:ext uri="{FF2B5EF4-FFF2-40B4-BE49-F238E27FC236}">
                <a16:creationId xmlns:a16="http://schemas.microsoft.com/office/drawing/2014/main" id="{D5CD61A5-9775-4D93-A60F-8FA009FA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</p:spPr>
        <p:txBody>
          <a:bodyPr/>
          <a:lstStyle/>
          <a:p>
            <a:fld id="{688094E5-78AC-43DE-BB71-B38AD6ABE6BB}" type="slidenum">
              <a:rPr lang="en-US" smtClean="0"/>
              <a:pPr/>
              <a:t>17</a:t>
            </a:fld>
            <a:r>
              <a:rPr lang="en-US" dirty="0"/>
              <a:t>/20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C5F67-92CE-46A1-8F3A-1E26E227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050" y="1070834"/>
            <a:ext cx="4759587" cy="26973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4430E1A-5D88-4CCC-B623-783D6087B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945" y="4018037"/>
            <a:ext cx="4376880" cy="25695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BA3438-F7B7-4843-ADD9-CA8C691BC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530" y="4016941"/>
            <a:ext cx="4456334" cy="25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2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8C71C-0EEB-4860-8D4F-3115B3D8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D. Tskhakaya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706B9-275B-4746-9659-FD609F4F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0529D-4426-42E5-A2E2-8A8D39E1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18</a:t>
            </a:fld>
            <a:r>
              <a:rPr lang="en-US" dirty="0"/>
              <a:t>/20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CE9694-5239-4E6A-91A9-70BB75CD9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27911"/>
              </p:ext>
            </p:extLst>
          </p:nvPr>
        </p:nvGraphicFramePr>
        <p:xfrm>
          <a:off x="248787" y="1231225"/>
          <a:ext cx="1169124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073">
                  <a:extLst>
                    <a:ext uri="{9D8B030D-6E8A-4147-A177-3AD203B41FA5}">
                      <a16:colId xmlns:a16="http://schemas.microsoft.com/office/drawing/2014/main" val="2446747918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92077320"/>
                    </a:ext>
                  </a:extLst>
                </a:gridCol>
                <a:gridCol w="1296955">
                  <a:extLst>
                    <a:ext uri="{9D8B030D-6E8A-4147-A177-3AD203B41FA5}">
                      <a16:colId xmlns:a16="http://schemas.microsoft.com/office/drawing/2014/main" val="2719808684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val="2836832101"/>
                    </a:ext>
                  </a:extLst>
                </a:gridCol>
                <a:gridCol w="1035698">
                  <a:extLst>
                    <a:ext uri="{9D8B030D-6E8A-4147-A177-3AD203B41FA5}">
                      <a16:colId xmlns:a16="http://schemas.microsoft.com/office/drawing/2014/main" val="2256386515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val="3802325007"/>
                    </a:ext>
                  </a:extLst>
                </a:gridCol>
                <a:gridCol w="1464906">
                  <a:extLst>
                    <a:ext uri="{9D8B030D-6E8A-4147-A177-3AD203B41FA5}">
                      <a16:colId xmlns:a16="http://schemas.microsoft.com/office/drawing/2014/main" val="1669848211"/>
                    </a:ext>
                  </a:extLst>
                </a:gridCol>
                <a:gridCol w="1362270">
                  <a:extLst>
                    <a:ext uri="{9D8B030D-6E8A-4147-A177-3AD203B41FA5}">
                      <a16:colId xmlns:a16="http://schemas.microsoft.com/office/drawing/2014/main" val="249344061"/>
                    </a:ext>
                  </a:extLst>
                </a:gridCol>
                <a:gridCol w="1427580">
                  <a:extLst>
                    <a:ext uri="{9D8B030D-6E8A-4147-A177-3AD203B41FA5}">
                      <a16:colId xmlns:a16="http://schemas.microsoft.com/office/drawing/2014/main" val="392642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Sheath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n</a:t>
                      </a:r>
                      <a:r>
                        <a:rPr lang="de-DE" sz="1800" baseline="-25000" dirty="0"/>
                        <a:t>e,div</a:t>
                      </a:r>
                      <a:r>
                        <a:rPr lang="de-DE" sz="1800" dirty="0"/>
                        <a:t> </a:t>
                      </a:r>
                    </a:p>
                    <a:p>
                      <a:pPr algn="ctr"/>
                      <a:r>
                        <a:rPr lang="de-DE" sz="1800" dirty="0"/>
                        <a:t>[10</a:t>
                      </a:r>
                      <a:r>
                        <a:rPr lang="de-DE" sz="1800" baseline="30000" dirty="0"/>
                        <a:t>21</a:t>
                      </a:r>
                      <a:r>
                        <a:rPr lang="de-DE" sz="1800" dirty="0"/>
                        <a:t> m</a:t>
                      </a:r>
                      <a:r>
                        <a:rPr lang="de-DE" sz="1800" baseline="30000" dirty="0"/>
                        <a:t>-3</a:t>
                      </a:r>
                      <a:r>
                        <a:rPr lang="de-DE" sz="1800" dirty="0"/>
                        <a:t>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T</a:t>
                      </a:r>
                      <a:r>
                        <a:rPr lang="de-DE" sz="1800" baseline="-25000" dirty="0"/>
                        <a:t>e,div</a:t>
                      </a:r>
                      <a:r>
                        <a:rPr lang="de-DE" sz="1800" baseline="0" dirty="0"/>
                        <a:t> [eV]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/>
                        <a:t>T</a:t>
                      </a:r>
                      <a:r>
                        <a:rPr lang="de-DE" sz="1800" baseline="-25000" dirty="0"/>
                        <a:t>i,div</a:t>
                      </a:r>
                      <a:r>
                        <a:rPr lang="de-DE" sz="1800" baseline="0" dirty="0"/>
                        <a:t> [eV]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q</a:t>
                      </a:r>
                      <a:r>
                        <a:rPr lang="de-DE" sz="1800" baseline="-25000" dirty="0"/>
                        <a:t>pl, div </a:t>
                      </a:r>
                    </a:p>
                    <a:p>
                      <a:pPr algn="ctr"/>
                      <a:r>
                        <a:rPr lang="de-DE" sz="1800" dirty="0"/>
                        <a:t>[MW /m</a:t>
                      </a:r>
                      <a:r>
                        <a:rPr lang="de-DE" sz="1800" baseline="30000" dirty="0"/>
                        <a:t>2</a:t>
                      </a:r>
                      <a:r>
                        <a:rPr lang="de-DE" sz="1800" dirty="0"/>
                        <a:t>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F</a:t>
                      </a:r>
                      <a:r>
                        <a:rPr lang="de-DE" sz="1800" baseline="-25000" dirty="0"/>
                        <a:t>div </a:t>
                      </a:r>
                    </a:p>
                    <a:p>
                      <a:pPr algn="ctr"/>
                      <a:r>
                        <a:rPr lang="de-DE" sz="1800" dirty="0"/>
                        <a:t>[10</a:t>
                      </a:r>
                      <a:r>
                        <a:rPr lang="de-DE" sz="1800" baseline="30000" dirty="0"/>
                        <a:t>24 </a:t>
                      </a:r>
                      <a:r>
                        <a:rPr lang="de-DE" sz="1800" dirty="0"/>
                        <a:t>/m</a:t>
                      </a:r>
                      <a:r>
                        <a:rPr lang="de-DE" sz="1800" baseline="30000" dirty="0"/>
                        <a:t>2</a:t>
                      </a:r>
                      <a:r>
                        <a:rPr lang="de-DE" sz="1800" dirty="0"/>
                        <a:t>s]</a:t>
                      </a:r>
                      <a:endParaRPr lang="en-US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F</a:t>
                      </a:r>
                      <a:r>
                        <a:rPr lang="de-DE" sz="1800" baseline="-25000" dirty="0"/>
                        <a:t>W, gr </a:t>
                      </a:r>
                    </a:p>
                    <a:p>
                      <a:pPr algn="ctr"/>
                      <a:r>
                        <a:rPr lang="de-DE" sz="1800" dirty="0"/>
                        <a:t>[10</a:t>
                      </a:r>
                      <a:r>
                        <a:rPr lang="de-DE" sz="1800" baseline="30000" dirty="0"/>
                        <a:t>19</a:t>
                      </a:r>
                      <a:r>
                        <a:rPr lang="de-DE" sz="1800" dirty="0"/>
                        <a:t> /m</a:t>
                      </a:r>
                      <a:r>
                        <a:rPr lang="de-DE" sz="1800" baseline="30000" dirty="0"/>
                        <a:t>2</a:t>
                      </a:r>
                      <a:r>
                        <a:rPr lang="de-DE" sz="1800" dirty="0"/>
                        <a:t>s]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/>
                        <a:t>F</a:t>
                      </a:r>
                      <a:r>
                        <a:rPr lang="de-DE" sz="1800" baseline="-25000" dirty="0"/>
                        <a:t>W, net </a:t>
                      </a:r>
                      <a:endParaRPr lang="de-DE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/>
                        <a:t>[10</a:t>
                      </a:r>
                      <a:r>
                        <a:rPr lang="de-DE" sz="1800" baseline="30000" dirty="0"/>
                        <a:t>19</a:t>
                      </a:r>
                      <a:r>
                        <a:rPr lang="de-DE" sz="1800" dirty="0"/>
                        <a:t> /m</a:t>
                      </a:r>
                      <a:r>
                        <a:rPr lang="de-DE" sz="1800" baseline="30000" dirty="0"/>
                        <a:t>2</a:t>
                      </a:r>
                      <a:r>
                        <a:rPr lang="de-DE" sz="1800" dirty="0"/>
                        <a:t>s]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9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#5400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col</a:t>
                      </a:r>
                      <a:r>
                        <a:rPr lang="de-DE" sz="1800" dirty="0"/>
                        <a:t>. / </a:t>
                      </a:r>
                      <a:r>
                        <a:rPr lang="de-DE" sz="1800" dirty="0">
                          <a:solidFill>
                            <a:srgbClr val="FF0000"/>
                          </a:solidFill>
                        </a:rPr>
                        <a:t>col</a:t>
                      </a:r>
                      <a:r>
                        <a:rPr lang="de-DE" sz="1800" dirty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6.0 / 3.3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6.5 / 11.3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5.6 / 7.1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 25 / </a:t>
                      </a:r>
                      <a:r>
                        <a:rPr lang="de-DE" sz="1800" b="1" dirty="0"/>
                        <a:t>68</a:t>
                      </a:r>
                      <a:r>
                        <a:rPr lang="de-DE" sz="1800" dirty="0"/>
                        <a:t> + </a:t>
                      </a:r>
                      <a:r>
                        <a:rPr lang="de-DE" sz="1800" b="1" dirty="0">
                          <a:solidFill>
                            <a:srgbClr val="FF0000"/>
                          </a:solidFill>
                        </a:rPr>
                        <a:t>neutrals</a:t>
                      </a:r>
                      <a:r>
                        <a:rPr lang="de-DE" sz="1800" dirty="0"/>
                        <a:t> (&lt;10)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4.47 / 4.66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6.0 / 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4.0 / 5.0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/>
                        <a:t>Low 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clas. / clas.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0.32 / 0.15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4.8 / 13.7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5.1 / 6.6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5.3 / 10.1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0.47 /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5.3 / 5.6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0.0 / 1.3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0140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F0C71F6-3396-4CEC-8264-8D9D0FAF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6000"/>
            <a:ext cx="4937365" cy="284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340F4-C645-43F6-A4B4-0AFFE163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69" y="3338059"/>
            <a:ext cx="4759119" cy="2745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523457-BEF9-4A9A-8A00-461EB19EC028}"/>
              </a:ext>
            </a:extLst>
          </p:cNvPr>
          <p:cNvSpPr/>
          <p:nvPr/>
        </p:nvSpPr>
        <p:spPr>
          <a:xfrm>
            <a:off x="6684920" y="223907"/>
            <a:ext cx="4879862" cy="523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99" b="1" dirty="0">
                <a:solidFill>
                  <a:schemeClr val="bg1"/>
                </a:solidFill>
              </a:rPr>
              <a:t>Kinetic simulations: results</a:t>
            </a:r>
            <a:endParaRPr lang="en-US" sz="1800" i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3E1A1-3E84-40E2-949E-F5E21F6D5466}"/>
              </a:ext>
            </a:extLst>
          </p:cNvPr>
          <p:cNvSpPr/>
          <p:nvPr/>
        </p:nvSpPr>
        <p:spPr>
          <a:xfrm>
            <a:off x="814392" y="6017796"/>
            <a:ext cx="3732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Parallel Mach number profiles at the ID</a:t>
            </a:r>
            <a:endParaRPr lang="en-US" sz="16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62ECD0-12CD-4671-89A5-B3DADA07825E}"/>
              </a:ext>
            </a:extLst>
          </p:cNvPr>
          <p:cNvSpPr/>
          <p:nvPr/>
        </p:nvSpPr>
        <p:spPr>
          <a:xfrm>
            <a:off x="5047010" y="5984014"/>
            <a:ext cx="3954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Angular DF of D</a:t>
            </a:r>
            <a:r>
              <a:rPr lang="en-US" sz="1600" i="1" baseline="30000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+</a:t>
            </a:r>
            <a:r>
              <a:rPr lang="en-US" sz="1600" i="1" dirty="0">
                <a:solidFill>
                  <a:schemeClr val="tx1"/>
                </a:solidFill>
                <a:ea typeface="Century Gothic"/>
                <a:cs typeface="Century Gothic"/>
                <a:sym typeface="Century Gothic"/>
              </a:rPr>
              <a:t> ions absorbed at the ID</a:t>
            </a:r>
            <a:endParaRPr lang="en-US" sz="1600" i="1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B8C2A9F-E23A-4D67-B1EF-8DEDED0A1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98211"/>
              </p:ext>
            </p:extLst>
          </p:nvPr>
        </p:nvGraphicFramePr>
        <p:xfrm>
          <a:off x="9111584" y="3203635"/>
          <a:ext cx="2909887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1904760" imgH="1193760" progId="Equation.DSMT4">
                  <p:embed/>
                </p:oleObj>
              </mc:Choice>
              <mc:Fallback>
                <p:oleObj name="Equation" r:id="rId5" imgW="19047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11584" y="3203635"/>
                        <a:ext cx="2909887" cy="184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A6EEC64-0CC6-42F7-9A37-15D908846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956813"/>
              </p:ext>
            </p:extLst>
          </p:nvPr>
        </p:nvGraphicFramePr>
        <p:xfrm>
          <a:off x="9259888" y="5260975"/>
          <a:ext cx="2787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7" imgW="1511280" imgH="495000" progId="Equation.DSMT4">
                  <p:embed/>
                </p:oleObj>
              </mc:Choice>
              <mc:Fallback>
                <p:oleObj name="Equation" r:id="rId7" imgW="1511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59888" y="5260975"/>
                        <a:ext cx="2787650" cy="9144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58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351106" y="286516"/>
            <a:ext cx="6077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Electron VDF at the divertor plate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CFD9B3-1958-485A-A3AE-D3DDF16B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B32B8-F572-43D2-8AEF-D83AF64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1890-84B9-4A1B-ADC9-6AF7EE68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19</a:t>
            </a:fld>
            <a:r>
              <a:rPr lang="en-US" dirty="0"/>
              <a:t>/20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5BB93-71DA-47F2-86FA-9A688946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411"/>
            <a:ext cx="10702212" cy="49121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781D1F-8ACE-4DF8-9AF1-85A2262D47AC}"/>
              </a:ext>
            </a:extLst>
          </p:cNvPr>
          <p:cNvSpPr/>
          <p:nvPr/>
        </p:nvSpPr>
        <p:spPr>
          <a:xfrm>
            <a:off x="9972498" y="2207547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 effect</a:t>
            </a:r>
            <a:endParaRPr lang="en-US" sz="20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86668B-26E1-4460-90E7-1F2982BC0418}"/>
              </a:ext>
            </a:extLst>
          </p:cNvPr>
          <p:cNvCxnSpPr>
            <a:cxnSpLocks/>
          </p:cNvCxnSpPr>
          <p:nvPr/>
        </p:nvCxnSpPr>
        <p:spPr>
          <a:xfrm flipH="1">
            <a:off x="7697756" y="2562896"/>
            <a:ext cx="2282063" cy="1421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FA5AE9D-D7DE-4C4C-A9C4-3771066338FF}"/>
              </a:ext>
            </a:extLst>
          </p:cNvPr>
          <p:cNvSpPr/>
          <p:nvPr/>
        </p:nvSpPr>
        <p:spPr>
          <a:xfrm>
            <a:off x="10752326" y="2871448"/>
            <a:ext cx="438539" cy="557552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D7C57B-E270-459F-8B13-91BBC4AEA20A}"/>
              </a:ext>
            </a:extLst>
          </p:cNvPr>
          <p:cNvSpPr/>
          <p:nvPr/>
        </p:nvSpPr>
        <p:spPr>
          <a:xfrm>
            <a:off x="10035073" y="3666693"/>
            <a:ext cx="2056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sheath potential drop</a:t>
            </a:r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BFB0E8-910C-448D-9059-8A6E5961A482}"/>
              </a:ext>
            </a:extLst>
          </p:cNvPr>
          <p:cNvSpPr/>
          <p:nvPr/>
        </p:nvSpPr>
        <p:spPr>
          <a:xfrm>
            <a:off x="1680577" y="1707500"/>
            <a:ext cx="641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endParaRPr lang="en-US" sz="32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EA2FE0-D161-440E-B18A-0A1E729BC6E6}"/>
              </a:ext>
            </a:extLst>
          </p:cNvPr>
          <p:cNvSpPr/>
          <p:nvPr/>
        </p:nvSpPr>
        <p:spPr>
          <a:xfrm>
            <a:off x="10114008" y="5257857"/>
            <a:ext cx="2056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Nonclassical VI characteristics?</a:t>
            </a:r>
            <a:endParaRPr lang="en-US" sz="2000" b="1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F70564A-FAB2-43F2-8FDD-1FEEF0D15683}"/>
              </a:ext>
            </a:extLst>
          </p:cNvPr>
          <p:cNvSpPr/>
          <p:nvPr/>
        </p:nvSpPr>
        <p:spPr>
          <a:xfrm>
            <a:off x="10752326" y="4612273"/>
            <a:ext cx="438539" cy="557552"/>
          </a:xfrm>
          <a:prstGeom prst="down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277546" y="281970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COMPASS-U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2</a:t>
            </a:fld>
            <a:r>
              <a:rPr lang="en-US" dirty="0"/>
              <a:t>/20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55C86-67A1-4871-BF9D-D039DFDB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1" y="1315845"/>
            <a:ext cx="4690218" cy="44808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588AEA-48AD-46C8-8E2B-DEE3FE8CB5D1}"/>
              </a:ext>
            </a:extLst>
          </p:cNvPr>
          <p:cNvSpPr/>
          <p:nvPr/>
        </p:nvSpPr>
        <p:spPr>
          <a:xfrm>
            <a:off x="5050741" y="1236335"/>
            <a:ext cx="7116544" cy="323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R= 0.894 m, a = 0.275 m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High magnetic field (BT ≤ 5 T) and high-current (Ip ≤ 2MA)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ITER and DEMO relevant geometry; </a:t>
            </a:r>
          </a:p>
          <a:p>
            <a:pPr>
              <a:lnSpc>
                <a:spcPts val="3100"/>
              </a:lnSpc>
              <a:buClr>
                <a:srgbClr val="FF0000"/>
              </a:buClr>
            </a:pPr>
            <a:r>
              <a:rPr lang="en-US" sz="2000" dirty="0"/>
              <a:t>			advanced plasma configurations 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 err="1"/>
              <a:t>n</a:t>
            </a:r>
            <a:r>
              <a:rPr lang="en-US" sz="2000" baseline="-25000" dirty="0" err="1"/>
              <a:t>sep</a:t>
            </a:r>
            <a:r>
              <a:rPr lang="en-US" sz="2000" dirty="0"/>
              <a:t> ~ 10</a:t>
            </a:r>
            <a:r>
              <a:rPr lang="en-US" sz="2000" baseline="30000" dirty="0"/>
              <a:t>20</a:t>
            </a:r>
            <a:r>
              <a:rPr lang="en-US" sz="2000" dirty="0"/>
              <a:t> [m</a:t>
            </a:r>
            <a:r>
              <a:rPr lang="en-US" sz="2000" baseline="30000" dirty="0"/>
              <a:t>-3</a:t>
            </a:r>
            <a:r>
              <a:rPr lang="en-US" sz="2000" dirty="0"/>
              <a:t>]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Hot-wall operation (up to 500°C)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High power fluxes in the divertor (</a:t>
            </a:r>
            <a:r>
              <a:rPr lang="en-US" sz="2000" dirty="0" err="1"/>
              <a:t>λ</a:t>
            </a:r>
            <a:r>
              <a:rPr lang="en-US" sz="2000" baseline="-25000" dirty="0" err="1"/>
              <a:t>q</a:t>
            </a:r>
            <a:r>
              <a:rPr lang="en-US" sz="2000" dirty="0"/>
              <a:t> ~ 0.7 - 1 mm)</a:t>
            </a:r>
          </a:p>
          <a:p>
            <a:pPr marL="342900" indent="-342900">
              <a:lnSpc>
                <a:spcPts val="31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Metallic first wall and/or liquid metal divertor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D3298-E65F-4457-BE13-F5CD2EA74A18}"/>
              </a:ext>
            </a:extLst>
          </p:cNvPr>
          <p:cNvSpPr/>
          <p:nvPr/>
        </p:nvSpPr>
        <p:spPr>
          <a:xfrm>
            <a:off x="5309257" y="4899200"/>
            <a:ext cx="5442516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0"/>
              </a:lnSpc>
              <a:buClr>
                <a:srgbClr val="FF0000"/>
              </a:buClr>
            </a:pPr>
            <a:r>
              <a:rPr lang="en-US" sz="2800" dirty="0">
                <a:solidFill>
                  <a:srgbClr val="0000FF"/>
                </a:solidFill>
              </a:rPr>
              <a:t>Optimized for plasma edge study</a:t>
            </a:r>
          </a:p>
        </p:txBody>
      </p:sp>
    </p:spTree>
    <p:extLst>
      <p:ext uri="{BB962C8B-B14F-4D97-AF65-F5344CB8AC3E}">
        <p14:creationId xmlns:p14="http://schemas.microsoft.com/office/powerpoint/2010/main" val="3249290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045411" y="276282"/>
            <a:ext cx="2342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Conclusions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CFD9B3-1958-485A-A3AE-D3DDF16B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B32B8-F572-43D2-8AEF-D83AF64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1890-84B9-4A1B-ADC9-6AF7EE68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20</a:t>
            </a:fld>
            <a:r>
              <a:rPr lang="en-US" dirty="0"/>
              <a:t>/20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953535-5167-4501-8061-6E0583A594B9}"/>
              </a:ext>
            </a:extLst>
          </p:cNvPr>
          <p:cNvSpPr/>
          <p:nvPr/>
        </p:nvSpPr>
        <p:spPr>
          <a:xfrm>
            <a:off x="170444" y="1414346"/>
            <a:ext cx="11558136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set of field line code modelling of COMPASS-U has been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Simulations predict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plasma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detachment in high performance scenarios even without impurity seeding. Some results need revision, e.g. high wall heat loads.</a:t>
            </a:r>
          </a:p>
          <a:p>
            <a:pPr marL="457200" lvl="1" algn="just">
              <a:spcAft>
                <a:spcPts val="300"/>
              </a:spcAft>
              <a:buClr>
                <a:srgbClr val="FF0000"/>
              </a:buClr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models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under preparation / or started: 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OLPS-ITER-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seeded impurity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ERO2.0 modelling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no W accumulation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#24300, #5400 (cases without ELMs, impurity and drifts);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use updated plasma background, include ELMs and core poloidal asymmetries.  </a:t>
            </a:r>
          </a:p>
          <a:p>
            <a:pPr marL="742950" lvl="1" indent="-285750" algn="just">
              <a:spcBef>
                <a:spcPts val="12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models of the COMPASS-U predict formation of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collisional sheath.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31520" lvl="1" algn="just">
              <a:spcAft>
                <a:spcPts val="300"/>
              </a:spcAft>
              <a:buClr>
                <a:srgbClr val="FF0000"/>
              </a:buClr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simulations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running /or under preparation (ELMs, seeded impurities).  We have new BIT1 modelers at the IPP CAS: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Jakub Hromadka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Vrba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31520" lvl="1" algn="just">
              <a:spcAft>
                <a:spcPts val="300"/>
              </a:spcAft>
              <a:buClr>
                <a:srgbClr val="FF0000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one week we will host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BIT1 Hackathon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more than 30 registered participants.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67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CFD9B3-1958-485A-A3AE-D3DDF16B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B32B8-F572-43D2-8AEF-D83AF64C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1890-84B9-4A1B-ADC9-6AF7EE68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21</a:t>
            </a:fld>
            <a:r>
              <a:rPr lang="en-US" dirty="0"/>
              <a:t>/20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ABFD0-3CC4-4145-8AC9-7FF98F35C81D}"/>
              </a:ext>
            </a:extLst>
          </p:cNvPr>
          <p:cNvSpPr/>
          <p:nvPr/>
        </p:nvSpPr>
        <p:spPr>
          <a:xfrm>
            <a:off x="5158568" y="237403"/>
            <a:ext cx="7250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EDF of plasma particles during ELMs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04D5C-0069-4938-A1DB-34F371405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3108"/>
            <a:ext cx="6204689" cy="34107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47B45-3BB8-4328-930E-217CD4DF1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763" y="1988631"/>
            <a:ext cx="5836062" cy="421999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DCC6F1-97D5-4281-8D92-07CA389DC173}"/>
              </a:ext>
            </a:extLst>
          </p:cNvPr>
          <p:cNvSpPr/>
          <p:nvPr/>
        </p:nvSpPr>
        <p:spPr>
          <a:xfrm rot="19922820">
            <a:off x="6023013" y="4967471"/>
            <a:ext cx="659500" cy="308528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44E55E-E2C3-4C50-A1BA-7FAAFAFBAB54}"/>
              </a:ext>
            </a:extLst>
          </p:cNvPr>
          <p:cNvSpPr/>
          <p:nvPr/>
        </p:nvSpPr>
        <p:spPr>
          <a:xfrm>
            <a:off x="8597614" y="1882186"/>
            <a:ext cx="893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ELM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03348D-6DDA-4600-9CBC-F54CD849781F}"/>
              </a:ext>
            </a:extLst>
          </p:cNvPr>
          <p:cNvSpPr/>
          <p:nvPr/>
        </p:nvSpPr>
        <p:spPr>
          <a:xfrm>
            <a:off x="10714947" y="1901978"/>
            <a:ext cx="1185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Thermal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DFE5E3-FE28-41AF-BF87-D6DD753D316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9490752" y="2082241"/>
            <a:ext cx="1076121" cy="3477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DECDA5-2DD9-4BA1-A165-04F9FC1092DC}"/>
              </a:ext>
            </a:extLst>
          </p:cNvPr>
          <p:cNvCxnSpPr>
            <a:cxnSpLocks/>
          </p:cNvCxnSpPr>
          <p:nvPr/>
        </p:nvCxnSpPr>
        <p:spPr>
          <a:xfrm flipH="1">
            <a:off x="11345787" y="2239764"/>
            <a:ext cx="219372" cy="22238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335ABB8-1526-4BBF-BB74-124852C6A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34"/>
            <a:ext cx="5345745" cy="29386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CCA3C9-0684-4E51-8200-25B7D6B2C90F}"/>
              </a:ext>
            </a:extLst>
          </p:cNvPr>
          <p:cNvSpPr/>
          <p:nvPr/>
        </p:nvSpPr>
        <p:spPr>
          <a:xfrm>
            <a:off x="5635490" y="1245275"/>
            <a:ext cx="6092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EDFs are far from the Maxwellian at any time </a:t>
            </a:r>
            <a:r>
              <a:rPr lang="en-US" sz="1800" b="1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kinetic modelling </a:t>
            </a:r>
            <a:r>
              <a:rPr lang="en-US" sz="1800" b="1" dirty="0"/>
              <a:t>is required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A72114-4F3F-43BC-9A32-8120AE561361}"/>
              </a:ext>
            </a:extLst>
          </p:cNvPr>
          <p:cNvSpPr/>
          <p:nvPr/>
        </p:nvSpPr>
        <p:spPr>
          <a:xfrm>
            <a:off x="6661889" y="6157296"/>
            <a:ext cx="55269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i="1" dirty="0"/>
              <a:t>E</a:t>
            </a:r>
            <a:r>
              <a:rPr lang="en-US" i="1" dirty="0"/>
              <a:t>DF for electrons and ions from </a:t>
            </a:r>
            <a:r>
              <a:rPr lang="en-US" i="1" dirty="0" err="1"/>
              <a:t>ELMy</a:t>
            </a:r>
            <a:r>
              <a:rPr lang="en-US" i="1" dirty="0"/>
              <a:t> SOL modelling of ASDEX-tokamak SOL with Type-I 60 kJ ELM (from PIC simulations) </a:t>
            </a:r>
          </a:p>
        </p:txBody>
      </p:sp>
    </p:spTree>
    <p:extLst>
      <p:ext uri="{BB962C8B-B14F-4D97-AF65-F5344CB8AC3E}">
        <p14:creationId xmlns:p14="http://schemas.microsoft.com/office/powerpoint/2010/main" val="361460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4649221" y="291301"/>
            <a:ext cx="7337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Numerical / analytical tools (plasma edge)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3</a:t>
            </a:fld>
            <a:r>
              <a:rPr lang="en-US" dirty="0"/>
              <a:t>/20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654649-F06C-45EA-A5F5-7B46F2B7B762}"/>
              </a:ext>
            </a:extLst>
          </p:cNvPr>
          <p:cNvGrpSpPr/>
          <p:nvPr/>
        </p:nvGrpSpPr>
        <p:grpSpPr>
          <a:xfrm>
            <a:off x="2553415" y="1652234"/>
            <a:ext cx="6074230" cy="4385387"/>
            <a:chOff x="2534783" y="1796794"/>
            <a:chExt cx="6074230" cy="43853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CE67016-1A0A-4B4E-B593-9B97DC82AFB7}"/>
                </a:ext>
              </a:extLst>
            </p:cNvPr>
            <p:cNvSpPr/>
            <p:nvPr/>
          </p:nvSpPr>
          <p:spPr>
            <a:xfrm>
              <a:off x="2534783" y="1796794"/>
              <a:ext cx="6074230" cy="43853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39F651-D22D-4E4D-BA08-1C81BAC90FC6}"/>
                </a:ext>
              </a:extLst>
            </p:cNvPr>
            <p:cNvGrpSpPr/>
            <p:nvPr/>
          </p:nvGrpSpPr>
          <p:grpSpPr>
            <a:xfrm>
              <a:off x="2778376" y="2016301"/>
              <a:ext cx="2937526" cy="1465273"/>
              <a:chOff x="8425543" y="1702838"/>
              <a:chExt cx="2509748" cy="157813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622E656-C6EA-43D6-A880-E8BDD5129F90}"/>
                  </a:ext>
                </a:extLst>
              </p:cNvPr>
              <p:cNvSpPr/>
              <p:nvPr/>
            </p:nvSpPr>
            <p:spPr>
              <a:xfrm>
                <a:off x="8425543" y="1702838"/>
                <a:ext cx="2509748" cy="1386235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887319-A78C-400C-AEA4-CF7E8B5D06C0}"/>
                  </a:ext>
                </a:extLst>
              </p:cNvPr>
              <p:cNvSpPr txBox="1"/>
              <p:nvPr/>
            </p:nvSpPr>
            <p:spPr>
              <a:xfrm>
                <a:off x="8609013" y="1888744"/>
                <a:ext cx="2326278" cy="139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Field line SOL codes</a:t>
                </a:r>
              </a:p>
              <a:p>
                <a:pPr algn="ctr"/>
                <a:endParaRPr lang="en-US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SOLPS-ITER </a:t>
                </a:r>
              </a:p>
              <a:p>
                <a:pPr algn="ctr"/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C85A1A-C6D9-4917-A9BE-4044E7174B95}"/>
                </a:ext>
              </a:extLst>
            </p:cNvPr>
            <p:cNvGrpSpPr/>
            <p:nvPr/>
          </p:nvGrpSpPr>
          <p:grpSpPr>
            <a:xfrm>
              <a:off x="5995486" y="4509988"/>
              <a:ext cx="2494415" cy="1397976"/>
              <a:chOff x="8453870" y="6723862"/>
              <a:chExt cx="2494415" cy="139797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3861560-5785-4D34-906E-FF359539C41F}"/>
                  </a:ext>
                </a:extLst>
              </p:cNvPr>
              <p:cNvSpPr/>
              <p:nvPr/>
            </p:nvSpPr>
            <p:spPr>
              <a:xfrm>
                <a:off x="8453870" y="6723862"/>
                <a:ext cx="2494415" cy="127051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BAC3A-7633-400F-BDCB-49FAE3977CEE}"/>
                  </a:ext>
                </a:extLst>
              </p:cNvPr>
              <p:cNvSpPr txBox="1"/>
              <p:nvPr/>
            </p:nvSpPr>
            <p:spPr>
              <a:xfrm>
                <a:off x="8453870" y="6829176"/>
                <a:ext cx="2390398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Impurity transport</a:t>
                </a:r>
              </a:p>
              <a:p>
                <a:endParaRPr lang="en-US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ERO2.0, Aurora </a:t>
                </a: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27762E-AD46-4DCE-8DD5-1BCBE1746F80}"/>
                </a:ext>
              </a:extLst>
            </p:cNvPr>
            <p:cNvGrpSpPr/>
            <p:nvPr/>
          </p:nvGrpSpPr>
          <p:grpSpPr>
            <a:xfrm>
              <a:off x="2778376" y="3847498"/>
              <a:ext cx="3326162" cy="2160515"/>
              <a:chOff x="8515707" y="4271867"/>
              <a:chExt cx="2494415" cy="1389997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BBB1C8B-9A11-4452-9032-ED1A9AB2F7BE}"/>
                  </a:ext>
                </a:extLst>
              </p:cNvPr>
              <p:cNvSpPr/>
              <p:nvPr/>
            </p:nvSpPr>
            <p:spPr>
              <a:xfrm>
                <a:off x="8515707" y="4271867"/>
                <a:ext cx="2296772" cy="1270518"/>
              </a:xfrm>
              <a:prstGeom prst="roundRect">
                <a:avLst/>
              </a:prstGeom>
              <a:solidFill>
                <a:srgbClr val="DE8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D3AE2-416B-44DD-974C-D468423E7BFD}"/>
                  </a:ext>
                </a:extLst>
              </p:cNvPr>
              <p:cNvSpPr txBox="1"/>
              <p:nvPr/>
            </p:nvSpPr>
            <p:spPr>
              <a:xfrm>
                <a:off x="8619724" y="4434188"/>
                <a:ext cx="2390398" cy="122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Kinetic (PIC MC) modelling of SOL and plasma sheath</a:t>
                </a:r>
              </a:p>
              <a:p>
                <a:endParaRPr lang="en-US" sz="2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BIT1, SPICE2,3 </a:t>
                </a:r>
              </a:p>
              <a:p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B18FA9-A21D-41FB-99D3-27A9B3015238}"/>
              </a:ext>
            </a:extLst>
          </p:cNvPr>
          <p:cNvSpPr/>
          <p:nvPr/>
        </p:nvSpPr>
        <p:spPr>
          <a:xfrm>
            <a:off x="8989206" y="2625985"/>
            <a:ext cx="2938257" cy="12870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</a:rPr>
              <a:t>Edge turbulence codes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GBS, …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F8CFE7-F04E-494B-9E47-9097C023E101}"/>
              </a:ext>
            </a:extLst>
          </p:cNvPr>
          <p:cNvSpPr/>
          <p:nvPr/>
        </p:nvSpPr>
        <p:spPr>
          <a:xfrm>
            <a:off x="9166507" y="4266345"/>
            <a:ext cx="1746814" cy="12870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</a:rPr>
              <a:t>PWI codes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SDTRIM, …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2C9F29-1564-4326-BD1F-5487E1A59235}"/>
              </a:ext>
            </a:extLst>
          </p:cNvPr>
          <p:cNvSpPr/>
          <p:nvPr/>
        </p:nvSpPr>
        <p:spPr>
          <a:xfrm>
            <a:off x="9262188" y="1826401"/>
            <a:ext cx="232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 near future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CB42C5F-9122-4129-B0A7-6B8ED820CABB}"/>
              </a:ext>
            </a:extLst>
          </p:cNvPr>
          <p:cNvSpPr/>
          <p:nvPr/>
        </p:nvSpPr>
        <p:spPr>
          <a:xfrm rot="10800000">
            <a:off x="8609013" y="4288727"/>
            <a:ext cx="469567" cy="40161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92D5511-5494-4E9A-B2EB-F974D4BE083D}"/>
              </a:ext>
            </a:extLst>
          </p:cNvPr>
          <p:cNvSpPr/>
          <p:nvPr/>
        </p:nvSpPr>
        <p:spPr>
          <a:xfrm rot="10800000">
            <a:off x="8256809" y="2705651"/>
            <a:ext cx="596304" cy="40161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5793CE-FD7B-4D44-B61C-9FC3747B26CB}"/>
              </a:ext>
            </a:extLst>
          </p:cNvPr>
          <p:cNvGrpSpPr/>
          <p:nvPr/>
        </p:nvGrpSpPr>
        <p:grpSpPr>
          <a:xfrm>
            <a:off x="199700" y="1665579"/>
            <a:ext cx="2199221" cy="2142572"/>
            <a:chOff x="416067" y="1779033"/>
            <a:chExt cx="2199221" cy="214257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0BC9AC2-32AC-40E0-8047-9F4B70EDDE9A}"/>
                </a:ext>
              </a:extLst>
            </p:cNvPr>
            <p:cNvSpPr/>
            <p:nvPr/>
          </p:nvSpPr>
          <p:spPr>
            <a:xfrm>
              <a:off x="416067" y="1779033"/>
              <a:ext cx="2015924" cy="2142572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D1A268-D866-45FF-8194-B1003C4EB03E}"/>
                </a:ext>
              </a:extLst>
            </p:cNvPr>
            <p:cNvSpPr/>
            <p:nvPr/>
          </p:nvSpPr>
          <p:spPr>
            <a:xfrm>
              <a:off x="417292" y="2016656"/>
              <a:ext cx="21878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Equilibrium + core transport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A72B52-FD13-436F-AF12-49DE6C927EBC}"/>
                </a:ext>
              </a:extLst>
            </p:cNvPr>
            <p:cNvSpPr/>
            <p:nvPr/>
          </p:nvSpPr>
          <p:spPr>
            <a:xfrm>
              <a:off x="427397" y="2921545"/>
              <a:ext cx="21878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FIESTA, METIS, ASTRA, …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566D461-AD19-4E4C-8B4A-53E7747BA6FC}"/>
              </a:ext>
            </a:extLst>
          </p:cNvPr>
          <p:cNvSpPr/>
          <p:nvPr/>
        </p:nvSpPr>
        <p:spPr>
          <a:xfrm>
            <a:off x="2021906" y="2471503"/>
            <a:ext cx="579690" cy="40161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F5DB79F-CF00-4026-9017-C8D53DB166E6}"/>
              </a:ext>
            </a:extLst>
          </p:cNvPr>
          <p:cNvSpPr/>
          <p:nvPr/>
        </p:nvSpPr>
        <p:spPr>
          <a:xfrm>
            <a:off x="239351" y="4438703"/>
            <a:ext cx="1936621" cy="1287094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External (PWIE)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SOLEDGE3X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0847C15-6FB0-4237-9912-1CA2D66C2CB7}"/>
              </a:ext>
            </a:extLst>
          </p:cNvPr>
          <p:cNvSpPr/>
          <p:nvPr/>
        </p:nvSpPr>
        <p:spPr>
          <a:xfrm>
            <a:off x="2200952" y="4479831"/>
            <a:ext cx="476944" cy="401613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FDE903-00A1-4345-9292-A7A62903A97A}"/>
              </a:ext>
            </a:extLst>
          </p:cNvPr>
          <p:cNvSpPr/>
          <p:nvPr/>
        </p:nvSpPr>
        <p:spPr>
          <a:xfrm>
            <a:off x="4037560" y="1137496"/>
            <a:ext cx="3159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The main toolbox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38ADD2-EBFC-4101-998B-C9D3B6207543}"/>
              </a:ext>
            </a:extLst>
          </p:cNvPr>
          <p:cNvSpPr/>
          <p:nvPr/>
        </p:nvSpPr>
        <p:spPr>
          <a:xfrm>
            <a:off x="6036728" y="2199517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Plasma profiles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2F4549-4573-40BE-B6C7-897FB29DBA6E}"/>
              </a:ext>
            </a:extLst>
          </p:cNvPr>
          <p:cNvCxnSpPr>
            <a:cxnSpLocks/>
          </p:cNvCxnSpPr>
          <p:nvPr/>
        </p:nvCxnSpPr>
        <p:spPr>
          <a:xfrm>
            <a:off x="7324739" y="2793232"/>
            <a:ext cx="12313" cy="145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374C65D-905D-4CA9-A4CB-416B27C6059C}"/>
              </a:ext>
            </a:extLst>
          </p:cNvPr>
          <p:cNvCxnSpPr>
            <a:cxnSpLocks/>
          </p:cNvCxnSpPr>
          <p:nvPr/>
        </p:nvCxnSpPr>
        <p:spPr>
          <a:xfrm>
            <a:off x="5899409" y="3784355"/>
            <a:ext cx="1114215" cy="2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6F0FECA-01DA-404B-BDFD-092F4BFC4908}"/>
              </a:ext>
            </a:extLst>
          </p:cNvPr>
          <p:cNvCxnSpPr>
            <a:cxnSpLocks/>
          </p:cNvCxnSpPr>
          <p:nvPr/>
        </p:nvCxnSpPr>
        <p:spPr>
          <a:xfrm>
            <a:off x="5917879" y="2906458"/>
            <a:ext cx="1114215" cy="2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6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756041" y="281970"/>
            <a:ext cx="1422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D4606C-ECD9-4DF6-A8DB-139B8E24394B}"/>
              </a:ext>
            </a:extLst>
          </p:cNvPr>
          <p:cNvSpPr/>
          <p:nvPr/>
        </p:nvSpPr>
        <p:spPr>
          <a:xfrm>
            <a:off x="291047" y="1334000"/>
            <a:ext cx="7860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line simulations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SOLPS-ITER </a:t>
            </a:r>
          </a:p>
          <a:p>
            <a:pPr marL="457200"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SOLEDGE2X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ERO2.0 </a:t>
            </a:r>
            <a:r>
              <a:rPr lang="en-US" sz="2000" dirty="0"/>
              <a:t>modelling of impurity transport in COMPASS-U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models of the COMPASS-U SOL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4</a:t>
            </a:fld>
            <a:r>
              <a:rPr lang="en-US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88960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950263" y="281970"/>
            <a:ext cx="503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SOLPS-ITER modelling 2024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5</a:t>
            </a:fld>
            <a:r>
              <a:rPr lang="en-US" dirty="0"/>
              <a:t>/20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73797-B0BD-4515-8C3D-891C3AF20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00" y="1381331"/>
            <a:ext cx="5012990" cy="2992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AFE9D-8BB0-496D-BD11-F0D8CB6B1F8A}"/>
              </a:ext>
            </a:extLst>
          </p:cNvPr>
          <p:cNvSpPr txBox="1"/>
          <p:nvPr/>
        </p:nvSpPr>
        <p:spPr>
          <a:xfrm>
            <a:off x="1554986" y="1209096"/>
            <a:ext cx="3477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rgbClr val="0000FF"/>
                </a:solidFill>
              </a:rPr>
              <a:t>[K. Krieger, et al., </a:t>
            </a:r>
            <a:r>
              <a:rPr lang="it-IT" i="1" dirty="0">
                <a:solidFill>
                  <a:srgbClr val="0000FF"/>
                </a:solidFill>
              </a:rPr>
              <a:t>Nucl. Fusion </a:t>
            </a:r>
            <a:r>
              <a:rPr lang="it-IT" b="1" i="1" dirty="0">
                <a:solidFill>
                  <a:srgbClr val="0000FF"/>
                </a:solidFill>
              </a:rPr>
              <a:t>65 </a:t>
            </a:r>
            <a:r>
              <a:rPr lang="it-IT" i="1" dirty="0">
                <a:solidFill>
                  <a:srgbClr val="0000FF"/>
                </a:solidFill>
              </a:rPr>
              <a:t>(2025)]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EA099-940B-4F90-9F8E-19567206309D}"/>
              </a:ext>
            </a:extLst>
          </p:cNvPr>
          <p:cNvSpPr/>
          <p:nvPr/>
        </p:nvSpPr>
        <p:spPr>
          <a:xfrm>
            <a:off x="5760314" y="4072013"/>
            <a:ext cx="3078087" cy="448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00"/>
              </a:lnSpc>
              <a:buClr>
                <a:srgbClr val="FF0000"/>
              </a:buClr>
            </a:pPr>
            <a:r>
              <a:rPr lang="de-DE" sz="2000" b="1" dirty="0"/>
              <a:t>METIS / FIESTA (CUDB)</a:t>
            </a:r>
            <a:endParaRPr lang="en-US" sz="20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A087C8-D6D2-40EB-8639-F91F53CEA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17334"/>
              </p:ext>
            </p:extLst>
          </p:nvPr>
        </p:nvGraphicFramePr>
        <p:xfrm>
          <a:off x="838200" y="4778234"/>
          <a:ext cx="10647721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103">
                  <a:extLst>
                    <a:ext uri="{9D8B030D-6E8A-4147-A177-3AD203B41FA5}">
                      <a16:colId xmlns:a16="http://schemas.microsoft.com/office/drawing/2014/main" val="2250420525"/>
                    </a:ext>
                  </a:extLst>
                </a:gridCol>
                <a:gridCol w="1521103">
                  <a:extLst>
                    <a:ext uri="{9D8B030D-6E8A-4147-A177-3AD203B41FA5}">
                      <a16:colId xmlns:a16="http://schemas.microsoft.com/office/drawing/2014/main" val="242131393"/>
                    </a:ext>
                  </a:extLst>
                </a:gridCol>
                <a:gridCol w="1521103">
                  <a:extLst>
                    <a:ext uri="{9D8B030D-6E8A-4147-A177-3AD203B41FA5}">
                      <a16:colId xmlns:a16="http://schemas.microsoft.com/office/drawing/2014/main" val="863541057"/>
                    </a:ext>
                  </a:extLst>
                </a:gridCol>
                <a:gridCol w="1521103">
                  <a:extLst>
                    <a:ext uri="{9D8B030D-6E8A-4147-A177-3AD203B41FA5}">
                      <a16:colId xmlns:a16="http://schemas.microsoft.com/office/drawing/2014/main" val="994687358"/>
                    </a:ext>
                  </a:extLst>
                </a:gridCol>
                <a:gridCol w="1521103">
                  <a:extLst>
                    <a:ext uri="{9D8B030D-6E8A-4147-A177-3AD203B41FA5}">
                      <a16:colId xmlns:a16="http://schemas.microsoft.com/office/drawing/2014/main" val="2377791231"/>
                    </a:ext>
                  </a:extLst>
                </a:gridCol>
                <a:gridCol w="1633346">
                  <a:extLst>
                    <a:ext uri="{9D8B030D-6E8A-4147-A177-3AD203B41FA5}">
                      <a16:colId xmlns:a16="http://schemas.microsoft.com/office/drawing/2014/main" val="1270256906"/>
                    </a:ext>
                  </a:extLst>
                </a:gridCol>
                <a:gridCol w="1408860">
                  <a:extLst>
                    <a:ext uri="{9D8B030D-6E8A-4147-A177-3AD203B41FA5}">
                      <a16:colId xmlns:a16="http://schemas.microsoft.com/office/drawing/2014/main" val="2400418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Shot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Ip (MA)</a:t>
                      </a:r>
                      <a:r>
                        <a:rPr lang="en-US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FR" sz="1600" b="1" i="0" u="none" strike="noStrike" cap="non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</a:t>
                      </a:r>
                      <a:r>
                        <a:rPr lang="fr-FR" sz="1600" b="1" i="0" u="none" strike="noStrike" cap="none" baseline="-250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(T)</a:t>
                      </a:r>
                      <a:r>
                        <a:rPr lang="fr-FR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fr-FR" sz="1600" b="1" i="0" u="none" strike="noStrike" cap="none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(MW)</a:t>
                      </a:r>
                      <a:r>
                        <a:rPr lang="fr-FR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</a:t>
                      </a:r>
                      <a:r>
                        <a:rPr lang="fr-FR" sz="1600" b="1" i="0" u="none" strike="noStrike" cap="none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SOL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(MW</a:t>
                      </a:r>
                      <a:r>
                        <a:rPr lang="fr-FR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i="0" u="none" strike="noStrike" cap="none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lang="fr-FR" sz="1600" b="1" i="0" u="none" strike="noStrike" cap="none" baseline="-250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e,sep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(10</a:t>
                      </a:r>
                      <a:r>
                        <a:rPr lang="fr-FR" sz="1600" b="1" i="0" u="none" strike="noStrike" cap="none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m</a:t>
                      </a:r>
                      <a:r>
                        <a:rPr lang="fr-FR" sz="1600" b="1" i="0" u="none" strike="noStrike" cap="none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-3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r>
                        <a:rPr lang="fr-FR" sz="1600" b="0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	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Λ</a:t>
                      </a:r>
                      <a:r>
                        <a:rPr lang="fr-FR" sz="1600" b="1" i="0" u="none" strike="noStrike" cap="none" baseline="-25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q </a:t>
                      </a:r>
                      <a:r>
                        <a:rPr lang="fr-FR" sz="1600" b="1" i="0" u="none" strike="noStrike" cap="none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(mm)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#24300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3+1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1.72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0.79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1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#5400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4+2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0.65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1355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2FE6B768-172F-4EFE-BAC7-7D5DD3BD8434}"/>
              </a:ext>
            </a:extLst>
          </p:cNvPr>
          <p:cNvSpPr/>
          <p:nvPr/>
        </p:nvSpPr>
        <p:spPr>
          <a:xfrm>
            <a:off x="6015577" y="2144364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baseline="-25000" dirty="0" err="1"/>
              <a:t>q</a:t>
            </a:r>
            <a:r>
              <a:rPr lang="en-US" sz="2400" dirty="0"/>
              <a:t> ~ 0.6 - 1 mm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A2452-1538-4F97-A04B-FC4A74643333}"/>
              </a:ext>
            </a:extLst>
          </p:cNvPr>
          <p:cNvSpPr/>
          <p:nvPr/>
        </p:nvSpPr>
        <p:spPr>
          <a:xfrm>
            <a:off x="9740832" y="4406870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[F. </a:t>
            </a:r>
            <a:r>
              <a:rPr lang="en-US" sz="1600" i="1" dirty="0" err="1">
                <a:solidFill>
                  <a:srgbClr val="0000FF"/>
                </a:solidFill>
              </a:rPr>
              <a:t>Jaulmes</a:t>
            </a:r>
            <a:r>
              <a:rPr lang="en-US" sz="1600" i="1" dirty="0">
                <a:solidFill>
                  <a:srgbClr val="0000FF"/>
                </a:solidFill>
              </a:rPr>
              <a:t>, et al.]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CFDCE0-7F26-4396-A624-57B4167E3D47}"/>
              </a:ext>
            </a:extLst>
          </p:cNvPr>
          <p:cNvCxnSpPr/>
          <p:nvPr/>
        </p:nvCxnSpPr>
        <p:spPr>
          <a:xfrm flipH="1">
            <a:off x="3937518" y="2478844"/>
            <a:ext cx="1922106" cy="124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D1DCC58-F1BE-45FA-ACF9-6DEEB0926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23612"/>
              </p:ext>
            </p:extLst>
          </p:nvPr>
        </p:nvGraphicFramePr>
        <p:xfrm>
          <a:off x="8931039" y="1807444"/>
          <a:ext cx="2554882" cy="113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5" imgW="1143000" imgH="507960" progId="Equation.DSMT4">
                  <p:embed/>
                </p:oleObj>
              </mc:Choice>
              <mc:Fallback>
                <p:oleObj name="Equation" r:id="rId5" imgW="1143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31039" y="1807444"/>
                        <a:ext cx="2554882" cy="113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5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829236" y="281970"/>
            <a:ext cx="5275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Matching core profiles and </a:t>
            </a:r>
            <a:r>
              <a:rPr lang="de-DE" sz="2800" b="1" dirty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lang="de-DE" sz="2800" b="1" baseline="-250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6</a:t>
            </a:fld>
            <a:r>
              <a:rPr lang="en-US" dirty="0"/>
              <a:t>/20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9E72C-80FD-4741-BB56-972F99EA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2" y="2915132"/>
            <a:ext cx="4998404" cy="375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E53CB-2AAC-4371-BBFC-706FCF37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84" y="1097251"/>
            <a:ext cx="2592549" cy="2063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3EAD4-A201-4661-951F-43F23EDF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855" y="2940485"/>
            <a:ext cx="4998406" cy="3758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95894-D7E5-4E0D-A8F5-4087A0158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355" y="989044"/>
            <a:ext cx="2451414" cy="19514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C9B2E-A16E-490B-B7C6-EF90BBC82637}"/>
              </a:ext>
            </a:extLst>
          </p:cNvPr>
          <p:cNvSpPr/>
          <p:nvPr/>
        </p:nvSpPr>
        <p:spPr>
          <a:xfrm>
            <a:off x="475231" y="1606082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#24300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FE3C55-95CC-44B5-96B4-7A90830DEBB8}"/>
              </a:ext>
            </a:extLst>
          </p:cNvPr>
          <p:cNvSpPr/>
          <p:nvPr/>
        </p:nvSpPr>
        <p:spPr>
          <a:xfrm>
            <a:off x="7290038" y="1580534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#5400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7B459-2AA2-4D4A-8C66-5F8856A02ABD}"/>
              </a:ext>
            </a:extLst>
          </p:cNvPr>
          <p:cNvSpPr txBox="1"/>
          <p:nvPr/>
        </p:nvSpPr>
        <p:spPr>
          <a:xfrm>
            <a:off x="360590" y="1151523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solidFill>
                  <a:srgbClr val="0000FF"/>
                </a:solidFill>
              </a:rPr>
              <a:t>[I.Borodkina, et al., </a:t>
            </a:r>
            <a:r>
              <a:rPr lang="it-IT" i="1" dirty="0">
                <a:solidFill>
                  <a:srgbClr val="0000FF"/>
                </a:solidFill>
              </a:rPr>
              <a:t>PSI</a:t>
            </a:r>
            <a:r>
              <a:rPr lang="it-IT" b="1" i="1" dirty="0">
                <a:solidFill>
                  <a:srgbClr val="0000FF"/>
                </a:solidFill>
              </a:rPr>
              <a:t> </a:t>
            </a:r>
            <a:r>
              <a:rPr lang="it-IT" i="1" dirty="0">
                <a:solidFill>
                  <a:srgbClr val="0000FF"/>
                </a:solidFill>
              </a:rPr>
              <a:t>(2024)]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4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7</a:t>
            </a:fld>
            <a:r>
              <a:rPr lang="en-US" dirty="0"/>
              <a:t>/20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11467-5079-4EB1-9A37-F6A4609E018F}"/>
              </a:ext>
            </a:extLst>
          </p:cNvPr>
          <p:cNvSpPr/>
          <p:nvPr/>
        </p:nvSpPr>
        <p:spPr>
          <a:xfrm>
            <a:off x="4562244" y="241009"/>
            <a:ext cx="296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Divertor profiles</a:t>
            </a:r>
            <a:endParaRPr lang="de-DE" sz="2800" b="1" baseline="-25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DE184-4A95-44BD-BB26-634C87C9C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30" y="1106750"/>
            <a:ext cx="3262484" cy="263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5FDC79-F655-491D-B9E1-E75CFB54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30" y="3814373"/>
            <a:ext cx="3373341" cy="2724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78748-4F01-404D-B981-FF43CB3A5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032" y="3583961"/>
            <a:ext cx="3602853" cy="295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61A7A-706B-418F-B844-AE0E533FC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813" y="1072907"/>
            <a:ext cx="3366162" cy="2760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5CA926-A613-4AA5-90A2-361EE64FC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276" y="3530579"/>
            <a:ext cx="4138019" cy="329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C2D8C-4315-46EF-A326-35FD7056D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588" y="136525"/>
            <a:ext cx="414246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6752891" y="236802"/>
            <a:ext cx="4597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schemeClr val="bg1"/>
                </a:solidFill>
              </a:rPr>
              <a:t>Identifying the problem (i)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</p:spPr>
        <p:txBody>
          <a:bodyPr/>
          <a:lstStyle/>
          <a:p>
            <a:fld id="{688094E5-78AC-43DE-BB71-B38AD6ABE6BB}" type="slidenum">
              <a:rPr lang="en-US" smtClean="0"/>
              <a:pPr/>
              <a:t>8</a:t>
            </a:fld>
            <a:r>
              <a:rPr lang="en-US" dirty="0"/>
              <a:t>/20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4555320-C7D2-4B85-BC10-506076ACF3E3}"/>
              </a:ext>
            </a:extLst>
          </p:cNvPr>
          <p:cNvSpPr txBox="1">
            <a:spLocks/>
          </p:cNvSpPr>
          <p:nvPr/>
        </p:nvSpPr>
        <p:spPr>
          <a:xfrm>
            <a:off x="5239886" y="1300334"/>
            <a:ext cx="1598558" cy="540544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800" b="1" dirty="0">
                <a:solidFill>
                  <a:srgbClr val="0000FF"/>
                </a:solidFill>
              </a:rPr>
              <a:t>#5400</a:t>
            </a:r>
          </a:p>
        </p:txBody>
      </p:sp>
      <p:pic>
        <p:nvPicPr>
          <p:cNvPr id="29" name="Picture 28" descr="A graph of a spider web&#10;&#10;AI-generated content may be incorrect.">
            <a:extLst>
              <a:ext uri="{FF2B5EF4-FFF2-40B4-BE49-F238E27FC236}">
                <a16:creationId xmlns:a16="http://schemas.microsoft.com/office/drawing/2014/main" id="{15D0A3F4-0090-44FE-BDB2-BBB4DA6E5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25327" b="1054"/>
          <a:stretch/>
        </p:blipFill>
        <p:spPr>
          <a:xfrm>
            <a:off x="4643613" y="1750803"/>
            <a:ext cx="3680392" cy="4378833"/>
          </a:xfrm>
          <a:prstGeom prst="rect">
            <a:avLst/>
          </a:prstGeom>
        </p:spPr>
      </p:pic>
      <p:pic>
        <p:nvPicPr>
          <p:cNvPr id="30" name="Picture 29" descr="A graph with a line&#10;&#10;AI-generated content may be incorrect.">
            <a:extLst>
              <a:ext uri="{FF2B5EF4-FFF2-40B4-BE49-F238E27FC236}">
                <a16:creationId xmlns:a16="http://schemas.microsoft.com/office/drawing/2014/main" id="{23093A4D-D93A-4F94-B511-65944696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73" y="979596"/>
            <a:ext cx="3589952" cy="2692464"/>
          </a:xfrm>
          <a:prstGeom prst="rect">
            <a:avLst/>
          </a:prstGeom>
        </p:spPr>
      </p:pic>
      <p:pic>
        <p:nvPicPr>
          <p:cNvPr id="31" name="Picture 30" descr="A graph with blue and orange lines&#10;&#10;AI-generated content may be incorrect.">
            <a:extLst>
              <a:ext uri="{FF2B5EF4-FFF2-40B4-BE49-F238E27FC236}">
                <a16:creationId xmlns:a16="http://schemas.microsoft.com/office/drawing/2014/main" id="{883A2AB5-82A3-4BF8-9860-19450ACAF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/>
          <a:stretch/>
        </p:blipFill>
        <p:spPr>
          <a:xfrm>
            <a:off x="8445879" y="3782806"/>
            <a:ext cx="3681540" cy="26337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4C657FF-AEC6-4AF8-A4B8-1A19F5C64ADC}"/>
              </a:ext>
            </a:extLst>
          </p:cNvPr>
          <p:cNvSpPr txBox="1"/>
          <p:nvPr/>
        </p:nvSpPr>
        <p:spPr>
          <a:xfrm>
            <a:off x="9015857" y="2703292"/>
            <a:ext cx="79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OMP</a:t>
            </a:r>
          </a:p>
          <a:p>
            <a:pPr algn="ctr"/>
            <a:r>
              <a:rPr lang="cs-CZ" sz="1600" b="1" dirty="0"/>
              <a:t>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61F67F-B477-4F1F-978C-400B0C2F7217}"/>
              </a:ext>
            </a:extLst>
          </p:cNvPr>
          <p:cNvSpPr txBox="1"/>
          <p:nvPr/>
        </p:nvSpPr>
        <p:spPr>
          <a:xfrm>
            <a:off x="8916926" y="5148832"/>
            <a:ext cx="79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OMP</a:t>
            </a:r>
          </a:p>
          <a:p>
            <a:pPr algn="ctr"/>
            <a:r>
              <a:rPr lang="cs-CZ" sz="1600" b="1" dirty="0"/>
              <a:t>ne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6FA279-20B4-40C8-B01A-0020FFF977CE}"/>
              </a:ext>
            </a:extLst>
          </p:cNvPr>
          <p:cNvCxnSpPr>
            <a:cxnSpLocks/>
          </p:cNvCxnSpPr>
          <p:nvPr/>
        </p:nvCxnSpPr>
        <p:spPr>
          <a:xfrm>
            <a:off x="10286649" y="3416781"/>
            <a:ext cx="519052" cy="0"/>
          </a:xfrm>
          <a:prstGeom prst="line">
            <a:avLst/>
          </a:prstGeom>
          <a:ln w="38100">
            <a:solidFill>
              <a:srgbClr val="00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22106D-CE7C-4A86-8A08-B017774BC7E5}"/>
              </a:ext>
            </a:extLst>
          </p:cNvPr>
          <p:cNvCxnSpPr>
            <a:cxnSpLocks/>
          </p:cNvCxnSpPr>
          <p:nvPr/>
        </p:nvCxnSpPr>
        <p:spPr>
          <a:xfrm>
            <a:off x="10243773" y="6129636"/>
            <a:ext cx="338381" cy="0"/>
          </a:xfrm>
          <a:prstGeom prst="line">
            <a:avLst/>
          </a:prstGeom>
          <a:ln w="38100">
            <a:solidFill>
              <a:srgbClr val="000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E3C4899-2584-4601-BA4F-F7413CE8068D}"/>
              </a:ext>
            </a:extLst>
          </p:cNvPr>
          <p:cNvSpPr txBox="1"/>
          <p:nvPr/>
        </p:nvSpPr>
        <p:spPr>
          <a:xfrm>
            <a:off x="10251233" y="5761693"/>
            <a:ext cx="50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rgbClr val="000A4B"/>
                </a:solidFill>
              </a:rPr>
              <a:t>λ</a:t>
            </a:r>
            <a:endParaRPr lang="cs-CZ" sz="1800" b="1" dirty="0">
              <a:solidFill>
                <a:srgbClr val="000A4B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10F0BB-8D10-43DB-9B76-B89737CDAED1}"/>
              </a:ext>
            </a:extLst>
          </p:cNvPr>
          <p:cNvSpPr txBox="1"/>
          <p:nvPr/>
        </p:nvSpPr>
        <p:spPr>
          <a:xfrm>
            <a:off x="10499279" y="2940842"/>
            <a:ext cx="519052" cy="34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rgbClr val="000A4B"/>
                </a:solidFill>
              </a:rPr>
              <a:t>λ</a:t>
            </a:r>
            <a:endParaRPr lang="cs-CZ" sz="1600" b="1" dirty="0">
              <a:solidFill>
                <a:srgbClr val="000A4B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656B93-3EBC-477D-98BB-F21E70AD4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43" y="1115728"/>
            <a:ext cx="2499962" cy="40031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19D876-7DE6-450C-AA5D-38673EA6A65C}"/>
              </a:ext>
            </a:extLst>
          </p:cNvPr>
          <p:cNvCxnSpPr>
            <a:cxnSpLocks/>
          </p:cNvCxnSpPr>
          <p:nvPr/>
        </p:nvCxnSpPr>
        <p:spPr>
          <a:xfrm flipV="1">
            <a:off x="1548882" y="3672060"/>
            <a:ext cx="4934927" cy="9194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9CE6CE-CE45-47C9-BC5A-50AF4B8E2ED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709459" y="1710557"/>
            <a:ext cx="1173725" cy="240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49CDB9D-90F7-4E66-80BD-37B539E7762B}"/>
              </a:ext>
            </a:extLst>
          </p:cNvPr>
          <p:cNvSpPr/>
          <p:nvPr/>
        </p:nvSpPr>
        <p:spPr>
          <a:xfrm>
            <a:off x="2883184" y="1750803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Narrow gap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342A5F-1482-4E6E-ACA8-7E499E2240B3}"/>
              </a:ext>
            </a:extLst>
          </p:cNvPr>
          <p:cNvSpPr/>
          <p:nvPr/>
        </p:nvSpPr>
        <p:spPr>
          <a:xfrm>
            <a:off x="9777587" y="958688"/>
            <a:ext cx="2411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[D. </a:t>
            </a:r>
            <a:r>
              <a:rPr lang="en-US" sz="1600" i="1" dirty="0" err="1">
                <a:solidFill>
                  <a:srgbClr val="0000FF"/>
                </a:solidFill>
              </a:rPr>
              <a:t>ŠvorC</a:t>
            </a:r>
            <a:r>
              <a:rPr lang="en-US" sz="1600" i="1" dirty="0">
                <a:solidFill>
                  <a:srgbClr val="0000FF"/>
                </a:solidFill>
              </a:rPr>
              <a:t> / O. </a:t>
            </a:r>
            <a:r>
              <a:rPr lang="en-US" sz="1600" i="1" dirty="0" err="1">
                <a:solidFill>
                  <a:srgbClr val="0000FF"/>
                </a:solidFill>
              </a:rPr>
              <a:t>Shyshkin</a:t>
            </a:r>
            <a:r>
              <a:rPr lang="en-US" sz="1600" i="1" dirty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178169-09E1-4EC3-8D5B-2845FEA9E263}"/>
              </a:ext>
            </a:extLst>
          </p:cNvPr>
          <p:cNvSpPr/>
          <p:nvPr/>
        </p:nvSpPr>
        <p:spPr>
          <a:xfrm>
            <a:off x="2907973" y="3450034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Divertor baffle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9A1010F-DDF4-4C27-ACE8-869F9629BEA0}"/>
              </a:ext>
            </a:extLst>
          </p:cNvPr>
          <p:cNvSpPr txBox="1">
            <a:spLocks/>
          </p:cNvSpPr>
          <p:nvPr/>
        </p:nvSpPr>
        <p:spPr>
          <a:xfrm>
            <a:off x="278161" y="5218436"/>
            <a:ext cx="5157392" cy="117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FF"/>
                </a:solidFill>
              </a:rPr>
              <a:t>SOLPS-ITER version 3.0.9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FF"/>
                </a:solidFill>
              </a:rPr>
              <a:t>Good match with METIS core profiles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FF"/>
                </a:solidFill>
              </a:rPr>
              <a:t>B2.5 mesh extent limited by outer divertor baffle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8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97C26-BB97-479C-80F4-B39D52DF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WP-PWIE,  24-27.03.2025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9654B-2900-445D-8375-42D56670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D. Tskhakaya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DC9D-2554-4B2D-A74E-A3592B03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9</a:t>
            </a:fld>
            <a:r>
              <a:rPr lang="en-US" dirty="0"/>
              <a:t>/20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5FFA6C-5D0E-499F-9D9D-FF7842E161CB}"/>
              </a:ext>
            </a:extLst>
          </p:cNvPr>
          <p:cNvSpPr txBox="1">
            <a:spLocks/>
          </p:cNvSpPr>
          <p:nvPr/>
        </p:nvSpPr>
        <p:spPr>
          <a:xfrm>
            <a:off x="574359" y="1238703"/>
            <a:ext cx="7855447" cy="540544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700" b="1" dirty="0">
                <a:solidFill>
                  <a:srgbClr val="0000FF"/>
                </a:solidFill>
              </a:rPr>
              <a:t>SOLPS-ITER non wide-grid for #5400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DDD4F4-7BA2-4201-A779-30C4463C7F21}"/>
              </a:ext>
            </a:extLst>
          </p:cNvPr>
          <p:cNvSpPr txBox="1">
            <a:spLocks/>
          </p:cNvSpPr>
          <p:nvPr/>
        </p:nvSpPr>
        <p:spPr>
          <a:xfrm>
            <a:off x="387282" y="2112079"/>
            <a:ext cx="4114800" cy="183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tx1"/>
                </a:solidFill>
              </a:rPr>
              <a:t>~</a:t>
            </a:r>
            <a:r>
              <a:rPr lang="cs-CZ" sz="1800" b="1" dirty="0">
                <a:solidFill>
                  <a:schemeClr val="tx1"/>
                </a:solidFill>
              </a:rPr>
              <a:t> 45% of input power </a:t>
            </a:r>
            <a:r>
              <a:rPr lang="cs-CZ" sz="1800" dirty="0">
                <a:solidFill>
                  <a:schemeClr val="tx1"/>
                </a:solidFill>
              </a:rPr>
              <a:t>leaving through the outer B2.5 boundary</a:t>
            </a:r>
            <a:endParaRPr lang="de-DE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</a:pPr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/>
                </a:solidFill>
              </a:rPr>
              <a:t>SOLPS-ITER </a:t>
            </a:r>
            <a:r>
              <a:rPr lang="cs-CZ" sz="1800" b="1" dirty="0">
                <a:solidFill>
                  <a:schemeClr val="tx1"/>
                </a:solidFill>
              </a:rPr>
              <a:t>wide grids version </a:t>
            </a:r>
            <a:r>
              <a:rPr lang="cs-CZ" sz="1800" dirty="0">
                <a:solidFill>
                  <a:schemeClr val="tx1"/>
                </a:solidFill>
              </a:rPr>
              <a:t>required</a:t>
            </a:r>
          </a:p>
        </p:txBody>
      </p:sp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6046B4F5-E5BE-46EF-960C-EAAA9B9EA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" r="8364" b="11655"/>
          <a:stretch/>
        </p:blipFill>
        <p:spPr>
          <a:xfrm>
            <a:off x="5067946" y="1779247"/>
            <a:ext cx="6605869" cy="44731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55B133-BC22-450D-B5EB-1B1B35A618D5}"/>
              </a:ext>
            </a:extLst>
          </p:cNvPr>
          <p:cNvSpPr/>
          <p:nvPr/>
        </p:nvSpPr>
        <p:spPr>
          <a:xfrm>
            <a:off x="6703198" y="236802"/>
            <a:ext cx="469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</a:rPr>
              <a:t>Identifying the problem (ii)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C598E-FBBD-4049-82C6-6023DC2B718D}"/>
              </a:ext>
            </a:extLst>
          </p:cNvPr>
          <p:cNvSpPr/>
          <p:nvPr/>
        </p:nvSpPr>
        <p:spPr>
          <a:xfrm>
            <a:off x="9777587" y="1057137"/>
            <a:ext cx="2411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[D. </a:t>
            </a:r>
            <a:r>
              <a:rPr lang="en-US" sz="1600" i="1" dirty="0" err="1">
                <a:solidFill>
                  <a:srgbClr val="0000FF"/>
                </a:solidFill>
              </a:rPr>
              <a:t>ŠvorC</a:t>
            </a:r>
            <a:r>
              <a:rPr lang="en-US" sz="1600" i="1" dirty="0">
                <a:solidFill>
                  <a:srgbClr val="0000FF"/>
                </a:solidFill>
              </a:rPr>
              <a:t> / O. </a:t>
            </a:r>
            <a:r>
              <a:rPr lang="en-US" sz="1600" i="1" dirty="0" err="1">
                <a:solidFill>
                  <a:srgbClr val="0000FF"/>
                </a:solidFill>
              </a:rPr>
              <a:t>Shyshkin</a:t>
            </a:r>
            <a:r>
              <a:rPr lang="en-US" sz="1600" i="1" dirty="0">
                <a:solidFill>
                  <a:srgbClr val="0000FF"/>
                </a:solidFill>
              </a:rPr>
              <a:t>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4FD50-F479-4DA0-B10E-70C474363175}"/>
              </a:ext>
            </a:extLst>
          </p:cNvPr>
          <p:cNvSpPr/>
          <p:nvPr/>
        </p:nvSpPr>
        <p:spPr>
          <a:xfrm>
            <a:off x="515010" y="4867354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fhe,i</a:t>
            </a:r>
            <a:r>
              <a:rPr lang="en-US" dirty="0"/>
              <a:t> - electron, ion thermal energy flux</a:t>
            </a:r>
          </a:p>
          <a:p>
            <a:r>
              <a:rPr lang="en-US" dirty="0" err="1"/>
              <a:t>fnt</a:t>
            </a:r>
            <a:r>
              <a:rPr lang="en-US" dirty="0"/>
              <a:t> - convective heat flux - viscous correction terms for ions</a:t>
            </a:r>
          </a:p>
          <a:p>
            <a:r>
              <a:rPr lang="en-US" dirty="0" err="1"/>
              <a:t>fhm</a:t>
            </a:r>
            <a:r>
              <a:rPr lang="en-US" dirty="0"/>
              <a:t> - kinetic energy flux</a:t>
            </a:r>
          </a:p>
          <a:p>
            <a:r>
              <a:rPr lang="en-US" dirty="0" err="1"/>
              <a:t>fhp</a:t>
            </a:r>
            <a:r>
              <a:rPr lang="en-US" dirty="0"/>
              <a:t> - ionization energy flux</a:t>
            </a:r>
          </a:p>
          <a:p>
            <a:r>
              <a:rPr lang="en-US" dirty="0" err="1"/>
              <a:t>fhj</a:t>
            </a:r>
            <a:r>
              <a:rPr lang="en-US" dirty="0"/>
              <a:t> - electrostatic energy flux</a:t>
            </a:r>
          </a:p>
          <a:p>
            <a:r>
              <a:rPr lang="en-US" dirty="0" err="1"/>
              <a:t>fht</a:t>
            </a:r>
            <a:r>
              <a:rPr lang="en-US" dirty="0"/>
              <a:t> - total energy flux</a:t>
            </a:r>
          </a:p>
        </p:txBody>
      </p:sp>
    </p:spTree>
    <p:extLst>
      <p:ext uri="{BB962C8B-B14F-4D97-AF65-F5344CB8AC3E}">
        <p14:creationId xmlns:p14="http://schemas.microsoft.com/office/powerpoint/2010/main" val="200438321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IPP">
      <a:dk1>
        <a:srgbClr val="000000"/>
      </a:dk1>
      <a:lt1>
        <a:srgbClr val="FFFFFF"/>
      </a:lt1>
      <a:dk2>
        <a:srgbClr val="02267E"/>
      </a:dk2>
      <a:lt2>
        <a:srgbClr val="DDDDDD"/>
      </a:lt2>
      <a:accent1>
        <a:srgbClr val="02267E"/>
      </a:accent1>
      <a:accent2>
        <a:srgbClr val="FF0098"/>
      </a:accent2>
      <a:accent3>
        <a:srgbClr val="418AB3"/>
      </a:accent3>
      <a:accent4>
        <a:srgbClr val="A6B727"/>
      </a:accent4>
      <a:accent5>
        <a:srgbClr val="F69200"/>
      </a:accent5>
      <a:accent6>
        <a:srgbClr val="DF5327"/>
      </a:accent6>
      <a:hlink>
        <a:srgbClr val="02267E"/>
      </a:hlink>
      <a:folHlink>
        <a:srgbClr val="022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B849B9-4001-41B5-A94C-2805A40BFE3D}" vid="{EDA0486A-D5AB-42E0-962E-997A6AACA9C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13215</TotalTime>
  <Words>1528</Words>
  <Application>Microsoft Office PowerPoint</Application>
  <PresentationFormat>Custom</PresentationFormat>
  <Paragraphs>325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Century Gothic</vt:lpstr>
      <vt:lpstr>Wingdings</vt:lpstr>
      <vt:lpstr>Symbol</vt:lpstr>
      <vt:lpstr>1_Theme1</vt:lpstr>
      <vt:lpstr>Equation</vt:lpstr>
      <vt:lpstr>MathType 7.0 Equation</vt:lpstr>
      <vt:lpstr>Plasma background and impurity migration modelling for COMPASS-U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SOLEDGE3X COMPASS-U simulations </vt:lpstr>
      <vt:lpstr>Preliminary results (not converged))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template  for python projects</dc:title>
  <dc:creator>tskhakaya</dc:creator>
  <cp:lastModifiedBy>David Tskhakaya</cp:lastModifiedBy>
  <cp:revision>655</cp:revision>
  <dcterms:modified xsi:type="dcterms:W3CDTF">2025-03-27T05:49:07Z</dcterms:modified>
</cp:coreProperties>
</file>