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sldIdLst>
    <p:sldId id="269" r:id="rId2"/>
    <p:sldId id="265" r:id="rId3"/>
    <p:sldId id="261" r:id="rId4"/>
    <p:sldId id="271" r:id="rId5"/>
    <p:sldId id="270" r:id="rId6"/>
    <p:sldId id="267" r:id="rId7"/>
    <p:sldId id="257" r:id="rId8"/>
    <p:sldId id="272" r:id="rId9"/>
    <p:sldId id="262" r:id="rId10"/>
    <p:sldId id="273" r:id="rId11"/>
    <p:sldId id="284" r:id="rId12"/>
    <p:sldId id="283" r:id="rId13"/>
    <p:sldId id="260" r:id="rId14"/>
    <p:sldId id="256" r:id="rId15"/>
    <p:sldId id="279" r:id="rId16"/>
    <p:sldId id="258" r:id="rId17"/>
    <p:sldId id="263" r:id="rId18"/>
    <p:sldId id="280" r:id="rId19"/>
    <p:sldId id="286" r:id="rId20"/>
    <p:sldId id="285" r:id="rId21"/>
    <p:sldId id="28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A8D1A-475E-4428-955B-F6449262DDB7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36B05-B22B-46AF-A03C-77D9FEA14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66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6E502-0AE4-4E13-B4B6-93FE7AF564FA}" type="datetime1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33C6-0E7A-49B5-A993-9255940ACD4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524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FFA64-CE2A-4091-8489-A524B781E083}" type="datetime1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33C6-0E7A-49B5-A993-9255940AC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79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2E653-F180-40D0-9DD9-ED85333A23F3}" type="datetime1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33C6-0E7A-49B5-A993-9255940AC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27B8E-42D3-4640-AE1F-063862501E87}" type="datetime1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33C6-0E7A-49B5-A993-9255940AC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85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A725-315D-4AE0-8342-F8CEBF4879F5}" type="datetime1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33C6-0E7A-49B5-A993-9255940ACD4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478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7AAE4-5049-41E4-A7E5-B0F5FF50BAC0}" type="datetime1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33C6-0E7A-49B5-A993-9255940AC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4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B793-61FF-4EC0-A7EB-4596B6B6FFFC}" type="datetime1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33C6-0E7A-49B5-A993-9255940AC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6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F6267-540E-4CC0-BC1D-CBE0A295082C}" type="datetime1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33C6-0E7A-49B5-A993-9255940AC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9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6BBED-44BD-4DF3-8E80-2B3B8131D792}" type="datetime1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33C6-0E7A-49B5-A993-9255940AC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22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8DE04EA-F9FC-4081-91CF-9A4361576A0F}" type="datetime1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F533C6-0E7A-49B5-A993-9255940AC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66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0143-46CD-47EB-AEBC-CD26B7252FFB}" type="datetime1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33C6-0E7A-49B5-A993-9255940AC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8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EEF8867-FEA2-48AE-A246-DC3A0770A2FB}" type="datetime1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4F533C6-0E7A-49B5-A993-9255940ACD4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06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tiff"/><Relationship Id="rId4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ter.org/node/20687/coat-boron-capture-impurities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B1D83-38F6-4EC2-A22E-9403F161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33C6-0E7A-49B5-A993-9255940AC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40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6ECEB7-F4B0-4B67-9096-B4D45DF05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2" y="1502518"/>
            <a:ext cx="5095855" cy="385296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7EC560-A4D9-40DA-A0DC-AABA3E9F9E22}"/>
              </a:ext>
            </a:extLst>
          </p:cNvPr>
          <p:cNvSpPr txBox="1">
            <a:spLocks/>
          </p:cNvSpPr>
          <p:nvPr/>
        </p:nvSpPr>
        <p:spPr>
          <a:xfrm>
            <a:off x="6053568" y="1325563"/>
            <a:ext cx="5738091" cy="3852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energy profile of sputtered boron atoms one can roughly estimate an effective SBE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grey shaded area represents the normalized amount of sputtered boron atoms (yield) with a given energy.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black line is a fit to the lognormal formula.</a:t>
            </a:r>
          </a:p>
          <a:p>
            <a:pPr algn="just">
              <a:lnSpc>
                <a:spcPct val="150000"/>
              </a:lnSpc>
            </a:pP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GB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estimated surface binding energy is 5.66 eV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F1B7FC7-91D1-4222-8CE7-ADC280CBDD79}"/>
                  </a:ext>
                </a:extLst>
              </p:cNvPr>
              <p:cNvSpPr/>
              <p:nvPr/>
            </p:nvSpPr>
            <p:spPr>
              <a:xfrm>
                <a:off x="6516971" y="3770554"/>
                <a:ext cx="3799613" cy="10511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de-DE" sz="2800" i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𝑆𝐵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de-DE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F1B7FC7-91D1-4222-8CE7-ADC280CBD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971" y="3770554"/>
                <a:ext cx="3799613" cy="1051185"/>
              </a:xfrm>
              <a:prstGeom prst="rect">
                <a:avLst/>
              </a:prstGeom>
              <a:blipFill>
                <a:blip r:embed="rId3"/>
                <a:stretch>
                  <a:fillRect r="-706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0D133433-B2DA-4F4F-B0E5-983A2978E8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99478" y="-293289"/>
            <a:ext cx="7449671" cy="1325563"/>
          </a:xfrm>
        </p:spPr>
        <p:txBody>
          <a:bodyPr/>
          <a:lstStyle/>
          <a:p>
            <a:r>
              <a:rPr lang="en-US" dirty="0"/>
              <a:t>Surface Binding Energy (SBE)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B58CAC-8DE5-4D81-9C35-AE4FB3E20636}"/>
                  </a:ext>
                </a:extLst>
              </p:cNvPr>
              <p:cNvSpPr txBox="1"/>
              <p:nvPr/>
            </p:nvSpPr>
            <p:spPr>
              <a:xfrm>
                <a:off x="2587557" y="1893605"/>
                <a:ext cx="276022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𝑆𝐵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=5.66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B58CAC-8DE5-4D81-9C35-AE4FB3E20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557" y="1893605"/>
                <a:ext cx="276022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7600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D7771C-7291-4A4F-B9F6-1E09B7E44F56}"/>
              </a:ext>
            </a:extLst>
          </p:cNvPr>
          <p:cNvSpPr txBox="1"/>
          <p:nvPr/>
        </p:nvSpPr>
        <p:spPr>
          <a:xfrm>
            <a:off x="846976" y="4721661"/>
            <a:ext cx="3898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triangles represent different incident angles.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Eckstein curve is for sputtering from a pure boron surfaces.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4CA9EC-7D66-49F1-947D-864F6DDFCAE1}"/>
              </a:ext>
            </a:extLst>
          </p:cNvPr>
          <p:cNvSpPr txBox="1"/>
          <p:nvPr/>
        </p:nvSpPr>
        <p:spPr>
          <a:xfrm>
            <a:off x="5153910" y="1536174"/>
            <a:ext cx="60943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B sputtering yields</a:t>
            </a:r>
          </a:p>
          <a:p>
            <a:pPr algn="just"/>
            <a:endParaRPr lang="en-US" sz="24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D impact with energies of 25, 50, 75, 100, 150, and 200 eV with angles of 0, 30°, and 60°.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Highest yields at 60°.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At 30° the yield has a maximum at 150 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 calculated values are less than those obtained when sputtering from a pure boron sample.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9D2F4AB-7698-4B4D-8814-86AE4F53461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936010"/>
            <a:ext cx="4577799" cy="348212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9F03D0-8BBC-45CF-80AE-3E5E4E5295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33800" y="15875"/>
            <a:ext cx="8458200" cy="102235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2) </a:t>
            </a:r>
            <a:r>
              <a:rPr lang="en-US" dirty="0"/>
              <a:t>Sputtering of B and O from B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2906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24CA9EC-7D66-49F1-947D-864F6DDFCAE1}"/>
              </a:ext>
            </a:extLst>
          </p:cNvPr>
          <p:cNvSpPr txBox="1"/>
          <p:nvPr/>
        </p:nvSpPr>
        <p:spPr>
          <a:xfrm>
            <a:off x="5643383" y="2321888"/>
            <a:ext cx="60943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O sputtering</a:t>
            </a:r>
          </a:p>
          <a:p>
            <a:endParaRPr lang="en-US" sz="24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Yields increase ‘linearly’ for all energies and angles.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contrast to B sputtering, perpendicular impact has greatest yields.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BB935-23BA-4037-94E2-0B26C2049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79" y="1905454"/>
            <a:ext cx="4578426" cy="34761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9F03D0-8BBC-45CF-80AE-3E5E4E5295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33800" y="15875"/>
            <a:ext cx="8458200" cy="102235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2) </a:t>
            </a:r>
            <a:r>
              <a:rPr lang="en-US" dirty="0"/>
              <a:t>Sputtering of B and O from B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5801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9810E8-3827-4CF6-BBE1-E700DCDD9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74" y="1562081"/>
            <a:ext cx="3190998" cy="3718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248636-B752-4661-BAFE-1E8BF54B1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068" y="1897146"/>
            <a:ext cx="3691220" cy="2766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F09443-74DB-4DF7-98D7-D4E47F4E3D56}"/>
                  </a:ext>
                </a:extLst>
              </p:cNvPr>
              <p:cNvSpPr txBox="1"/>
              <p:nvPr/>
            </p:nvSpPr>
            <p:spPr>
              <a:xfrm>
                <a:off x="9192020" y="2115671"/>
                <a:ext cx="175426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𝑆𝐵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=6.43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F09443-74DB-4DF7-98D7-D4E47F4E3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020" y="2115671"/>
                <a:ext cx="1754267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089D86A-836B-42BB-9F7C-EF62FA24311C}"/>
              </a:ext>
            </a:extLst>
          </p:cNvPr>
          <p:cNvSpPr txBox="1"/>
          <p:nvPr/>
        </p:nvSpPr>
        <p:spPr>
          <a:xfrm>
            <a:off x="71716" y="5358296"/>
            <a:ext cx="9592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/>
              <a:t>Good agreement with existing sputtering data (which are limited in range)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/>
              <a:t>Retention and adsorption compete with each other, almost no reflection.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8C3C33-C800-4746-859F-E14B8F804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8" y="1562081"/>
            <a:ext cx="3023996" cy="34371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A2D3CB-1D29-4D5B-9A94-78800646454C}"/>
              </a:ext>
            </a:extLst>
          </p:cNvPr>
          <p:cNvSpPr/>
          <p:nvPr/>
        </p:nvSpPr>
        <p:spPr>
          <a:xfrm>
            <a:off x="817024" y="473246"/>
            <a:ext cx="8880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3) </a:t>
            </a:r>
            <a:r>
              <a:rPr lang="en-US" sz="3600" dirty="0"/>
              <a:t>Sputtering by B (instead of D) on a B surface</a:t>
            </a:r>
            <a:endParaRPr lang="en-GB" sz="3600" dirty="0"/>
          </a:p>
        </p:txBody>
      </p:sp>
      <p:pic>
        <p:nvPicPr>
          <p:cNvPr id="12" name="Рисунок 9">
            <a:extLst>
              <a:ext uri="{FF2B5EF4-FFF2-40B4-BE49-F238E27FC236}">
                <a16:creationId xmlns:a16="http://schemas.microsoft.com/office/drawing/2014/main" id="{04A6B1C9-B53A-4E40-86EA-6BBB35BDA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712" y="1"/>
            <a:ext cx="132453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64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6C0C4-5680-4222-942D-B0EF6FDE7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7202245" cy="3566160"/>
          </a:xfrm>
        </p:spPr>
        <p:txBody>
          <a:bodyPr>
            <a:normAutofit/>
          </a:bodyPr>
          <a:lstStyle/>
          <a:p>
            <a:r>
              <a:rPr lang="en-US" sz="4400" dirty="0"/>
              <a:t>Sputtering of B</a:t>
            </a:r>
            <a:r>
              <a:rPr lang="en-US" sz="4400" baseline="-25000" dirty="0"/>
              <a:t>2</a:t>
            </a:r>
            <a:r>
              <a:rPr lang="en-US" sz="4400" dirty="0"/>
              <a:t>W, BW and BW</a:t>
            </a:r>
            <a:r>
              <a:rPr lang="en-US" sz="4400" baseline="-25000" dirty="0"/>
              <a:t>2</a:t>
            </a:r>
            <a:r>
              <a:rPr lang="en-US" sz="4400" dirty="0"/>
              <a:t> surfaces by D</a:t>
            </a:r>
            <a:br>
              <a:rPr lang="en-US" sz="4400" dirty="0"/>
            </a:br>
            <a:r>
              <a:rPr lang="en-US" sz="4400" dirty="0"/>
              <a:t> (preliminary results)</a:t>
            </a:r>
            <a:endParaRPr lang="sv-SE" sz="4400" dirty="0"/>
          </a:p>
        </p:txBody>
      </p:sp>
    </p:spTree>
    <p:extLst>
      <p:ext uri="{BB962C8B-B14F-4D97-AF65-F5344CB8AC3E}">
        <p14:creationId xmlns:p14="http://schemas.microsoft.com/office/powerpoint/2010/main" val="1737505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F8F21-DDFC-4640-96B8-5EDE2169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556"/>
            <a:ext cx="10515600" cy="1325563"/>
          </a:xfrm>
        </p:spPr>
        <p:txBody>
          <a:bodyPr/>
          <a:lstStyle/>
          <a:p>
            <a:r>
              <a:rPr lang="en-US" dirty="0"/>
              <a:t>Surface structures</a:t>
            </a:r>
            <a:endParaRPr lang="sv-S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874B07-DD6E-4466-8162-44E25D42D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68" y="2179916"/>
            <a:ext cx="3317587" cy="3305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1A0F7A-B8CF-4368-A4B4-FB9AC75CE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6" y="2329726"/>
            <a:ext cx="4519077" cy="28940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122DC2-7E71-48FC-AABB-545BA19B6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445" y="2226588"/>
            <a:ext cx="3581961" cy="33058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0FC9FD-87B2-431C-8154-B05CF50E3E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058" y="5707141"/>
            <a:ext cx="577227" cy="4870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DC33C5-FA19-4842-ACE7-ECD8783C6446}"/>
              </a:ext>
            </a:extLst>
          </p:cNvPr>
          <p:cNvSpPr txBox="1"/>
          <p:nvPr/>
        </p:nvSpPr>
        <p:spPr>
          <a:xfrm>
            <a:off x="1267731" y="5624648"/>
            <a:ext cx="43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</a:t>
            </a:r>
            <a:endParaRPr lang="sv-SE" sz="36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ADD029-D9CA-4B8F-A455-5B2CB51159B2}"/>
              </a:ext>
            </a:extLst>
          </p:cNvPr>
          <p:cNvGrpSpPr/>
          <p:nvPr/>
        </p:nvGrpSpPr>
        <p:grpSpPr>
          <a:xfrm>
            <a:off x="1844958" y="5629136"/>
            <a:ext cx="669023" cy="655290"/>
            <a:chOff x="1575798" y="6119943"/>
            <a:chExt cx="703132" cy="70313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D131095-51A3-4BFD-9142-0F48043A4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5798" y="6119943"/>
              <a:ext cx="703132" cy="7031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3C1562-BDAB-4F50-86A3-286FC84A49FD}"/>
                </a:ext>
              </a:extLst>
            </p:cNvPr>
            <p:cNvSpPr txBox="1"/>
            <p:nvPr/>
          </p:nvSpPr>
          <p:spPr>
            <a:xfrm>
              <a:off x="1592302" y="6128151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W</a:t>
              </a:r>
              <a:endParaRPr lang="sv-SE" sz="3600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38C0F09-3037-4DAA-BA7E-CC8D7595F5A9}"/>
              </a:ext>
            </a:extLst>
          </p:cNvPr>
          <p:cNvSpPr txBox="1"/>
          <p:nvPr/>
        </p:nvSpPr>
        <p:spPr>
          <a:xfrm>
            <a:off x="2338827" y="1580257"/>
            <a:ext cx="10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</a:t>
            </a:r>
            <a:r>
              <a:rPr lang="en-US" sz="3600" baseline="-25000" dirty="0"/>
              <a:t>2</a:t>
            </a:r>
            <a:r>
              <a:rPr lang="en-US" sz="3600" dirty="0"/>
              <a:t>W</a:t>
            </a:r>
            <a:endParaRPr lang="sv-SE" sz="3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E649C5-D757-4734-9167-0F7109240359}"/>
              </a:ext>
            </a:extLst>
          </p:cNvPr>
          <p:cNvSpPr txBox="1"/>
          <p:nvPr/>
        </p:nvSpPr>
        <p:spPr>
          <a:xfrm>
            <a:off x="5992416" y="1533585"/>
            <a:ext cx="841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BW</a:t>
            </a:r>
            <a:endParaRPr lang="sv-SE" sz="3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585D69-AACA-438D-9825-87BF9DC70D4B}"/>
              </a:ext>
            </a:extLst>
          </p:cNvPr>
          <p:cNvSpPr txBox="1"/>
          <p:nvPr/>
        </p:nvSpPr>
        <p:spPr>
          <a:xfrm>
            <a:off x="9853173" y="1580256"/>
            <a:ext cx="996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BW</a:t>
            </a:r>
            <a:r>
              <a:rPr lang="en-US" sz="3600" baseline="-25000" dirty="0"/>
              <a:t>2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2335227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02674-995A-45CC-B2AE-03772FC3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1923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Sputtering of B from the three surfaces by D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CD678-467A-4E19-BEF1-6DDD7A379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9852" y="1741404"/>
            <a:ext cx="5408195" cy="4351338"/>
          </a:xfrm>
        </p:spPr>
        <p:txBody>
          <a:bodyPr>
            <a:normAutofit/>
          </a:bodyPr>
          <a:lstStyle/>
          <a:p>
            <a:pPr marL="28575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/>
              <a:t>B sputtering</a:t>
            </a:r>
          </a:p>
          <a:p>
            <a:pPr marL="284400" indent="-28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 The sputtering yield of B is for all cases larger than in pure boron, likely due to the weaker bonds in boron-tungsten alloys.</a:t>
            </a:r>
          </a:p>
          <a:p>
            <a:pPr marL="284400" indent="-28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The B</a:t>
            </a:r>
            <a:r>
              <a:rPr lang="en-US" sz="2400" baseline="-25000" dirty="0"/>
              <a:t>2</a:t>
            </a:r>
            <a:r>
              <a:rPr lang="en-US" sz="2400" dirty="0"/>
              <a:t>W compound has the largest yield</a:t>
            </a:r>
          </a:p>
          <a:p>
            <a:pPr marL="284400" indent="-28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dirty="0"/>
              <a:t>The Eckstein curve is for sputtering from pure boron surfaces.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C9655C-C6FF-41DE-8424-2614B5697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8" y="1690688"/>
            <a:ext cx="5561798" cy="483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24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F9A6E8-26EA-4F52-BCB0-3E905A8F72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592"/>
            <a:ext cx="5048250" cy="4351337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8BFA6C-955A-4B84-B12B-A1B01E138753}"/>
              </a:ext>
            </a:extLst>
          </p:cNvPr>
          <p:cNvSpPr txBox="1">
            <a:spLocks/>
          </p:cNvSpPr>
          <p:nvPr/>
        </p:nvSpPr>
        <p:spPr>
          <a:xfrm>
            <a:off x="4937760" y="1228529"/>
            <a:ext cx="6637916" cy="2359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W sputtering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The sputtering yield of W is greater than in pure tungsten, again likely due to the relatively weaker bonds in boron-tungsten alloys.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The B</a:t>
            </a:r>
            <a:r>
              <a:rPr lang="en-US" sz="1800" baseline="-25000" dirty="0"/>
              <a:t>2</a:t>
            </a:r>
            <a:r>
              <a:rPr lang="en-US" sz="1800" dirty="0"/>
              <a:t>W compound has the smallest yield</a:t>
            </a:r>
          </a:p>
        </p:txBody>
      </p:sp>
    </p:spTree>
    <p:extLst>
      <p:ext uri="{BB962C8B-B14F-4D97-AF65-F5344CB8AC3E}">
        <p14:creationId xmlns:p14="http://schemas.microsoft.com/office/powerpoint/2010/main" val="3550987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4CF3AC-33B7-4F9B-B5F6-3A0AD8048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05" y="1042128"/>
            <a:ext cx="7132935" cy="32125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9A5BF89-5BB5-495B-ACE6-09619B55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91" y="-447289"/>
            <a:ext cx="11517549" cy="1325563"/>
          </a:xfrm>
        </p:spPr>
        <p:txBody>
          <a:bodyPr>
            <a:normAutofit/>
          </a:bodyPr>
          <a:lstStyle/>
          <a:p>
            <a:r>
              <a:rPr lang="en-US" sz="4000"/>
              <a:t>Reflection, Adsorption and Retention probabilities</a:t>
            </a:r>
            <a:endParaRPr lang="en-US" sz="4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3843059-683E-4FA9-9937-4C026E621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052" y="4676688"/>
            <a:ext cx="7332233" cy="1325563"/>
          </a:xfrm>
        </p:spPr>
        <p:txBody>
          <a:bodyPr>
            <a:normAutofit lnSpcReduction="10000"/>
          </a:bodyPr>
          <a:lstStyle/>
          <a:p>
            <a:pPr indent="-457200" algn="just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en-US" dirty="0"/>
              <a:t>A higher amount of boron atoms on the surface reduces retention probabilities while increasing adsorption probabilities. </a:t>
            </a:r>
          </a:p>
          <a:p>
            <a:pPr indent="-457200" algn="just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en-US" dirty="0"/>
              <a:t> At lower impact energies, reflection and adsorption are competing, while at higher energies retention </a:t>
            </a:r>
            <a:r>
              <a:rPr lang="sv-SE" dirty="0"/>
              <a:t>prevails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9789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5D031-AE67-4CB3-9142-9095DA86C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34" y="98344"/>
            <a:ext cx="10058400" cy="1450757"/>
          </a:xfrm>
        </p:spPr>
        <p:txBody>
          <a:bodyPr/>
          <a:lstStyle/>
          <a:p>
            <a:r>
              <a:rPr lang="en-US" dirty="0"/>
              <a:t>Conclusions / Outlook</a:t>
            </a:r>
            <a:endParaRPr lang="sv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EC592-3CCB-493D-970B-DF8A89137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72628"/>
            <a:ext cx="8523642" cy="4023360"/>
          </a:xfrm>
        </p:spPr>
        <p:txBody>
          <a:bodyPr>
            <a:normAutofit/>
          </a:bodyPr>
          <a:lstStyle/>
          <a:p>
            <a:pPr marL="342000" indent="-3420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We have developed potential energy functions and performed MD simulations in the same way as we did for surfaces with Be and W before.</a:t>
            </a:r>
          </a:p>
          <a:p>
            <a:pPr marL="342000" indent="-3420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The work on B and B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3</a:t>
            </a:r>
            <a:r>
              <a:rPr lang="en-US" sz="2400" dirty="0"/>
              <a:t> (sputtering by D and B) is nearly complete</a:t>
            </a:r>
          </a:p>
          <a:p>
            <a:pPr marL="342000" indent="-3420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Simulations on the BW mixed surfaces and their analysis are still work in progress.</a:t>
            </a:r>
          </a:p>
          <a:p>
            <a:pPr marL="342000" indent="-34200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n-AT" sz="2400" dirty="0"/>
          </a:p>
        </p:txBody>
      </p:sp>
    </p:spTree>
    <p:extLst>
      <p:ext uri="{BB962C8B-B14F-4D97-AF65-F5344CB8AC3E}">
        <p14:creationId xmlns:p14="http://schemas.microsoft.com/office/powerpoint/2010/main" val="1337089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08DD14-43ED-4FD4-B844-756E3292125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409713" y="2770326"/>
            <a:ext cx="8603831" cy="1146175"/>
          </a:xfrm>
        </p:spPr>
        <p:txBody>
          <a:bodyPr>
            <a:noAutofit/>
          </a:bodyPr>
          <a:lstStyle/>
          <a:p>
            <a:br>
              <a:rPr lang="en-GB" sz="4000" dirty="0"/>
            </a:br>
            <a:r>
              <a:rPr lang="en-US" sz="4000" b="1" dirty="0"/>
              <a:t>Molecular Dynamics simulations of sputtering and reflection for boron surfaces</a:t>
            </a:r>
            <a:r>
              <a:rPr lang="en-US" sz="4000" dirty="0"/>
              <a:t>	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BD4474-E1E2-479C-AD42-A728EB0750C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710518" y="4392890"/>
            <a:ext cx="5898776" cy="1143000"/>
          </a:xfrm>
        </p:spPr>
        <p:txBody>
          <a:bodyPr>
            <a:normAutofit lnSpcReduction="10000"/>
          </a:bodyPr>
          <a:lstStyle/>
          <a:p>
            <a:pPr algn="r"/>
            <a:br>
              <a:rPr lang="en-US" b="1" cap="none" dirty="0"/>
            </a:br>
            <a:r>
              <a:rPr lang="en-US" sz="2400" b="1" cap="none" dirty="0"/>
              <a:t>Shokirbek Shermukhamedov</a:t>
            </a:r>
          </a:p>
          <a:p>
            <a:pPr algn="r"/>
            <a:r>
              <a:rPr lang="en-US" sz="2400" b="1" u="sng" dirty="0"/>
              <a:t>Michael Probst</a:t>
            </a:r>
            <a:endParaRPr lang="en-US" sz="2400" b="1" cap="none" dirty="0"/>
          </a:p>
          <a:p>
            <a:pPr algn="r"/>
            <a:endParaRPr lang="ru-RU" b="1" cap="none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CD01AE-8C0B-4A48-A333-CEE013F18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84" y="-178051"/>
            <a:ext cx="3182388" cy="13717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3977AA-D36F-4C30-B7E7-1C5C56272D27}"/>
              </a:ext>
            </a:extLst>
          </p:cNvPr>
          <p:cNvSpPr txBox="1"/>
          <p:nvPr/>
        </p:nvSpPr>
        <p:spPr>
          <a:xfrm>
            <a:off x="5810470" y="6488668"/>
            <a:ext cx="6094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highlight>
                  <a:srgbClr val="FFFF00"/>
                </a:highlight>
              </a:rPr>
              <a:t>WP PWI meeting March 2024, Prague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5D4B3B-87BB-4F1F-8F1D-0F859E370AAD}"/>
              </a:ext>
            </a:extLst>
          </p:cNvPr>
          <p:cNvSpPr txBox="1"/>
          <p:nvPr/>
        </p:nvSpPr>
        <p:spPr>
          <a:xfrm>
            <a:off x="7248088" y="1347575"/>
            <a:ext cx="4800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i="1" dirty="0">
                <a:latin typeface="Bell MT" panose="02020503060305020303" pitchFamily="18" charset="0"/>
              </a:rPr>
              <a:t>Institute of Ion Physics and Applied Physics</a:t>
            </a:r>
            <a:br>
              <a:rPr lang="en-US" sz="1800" b="1" i="1" dirty="0">
                <a:latin typeface="Bell MT" panose="02020503060305020303" pitchFamily="18" charset="0"/>
              </a:rPr>
            </a:br>
            <a:r>
              <a:rPr lang="en-US" sz="1800" b="1" i="1" dirty="0">
                <a:latin typeface="Bell MT" panose="02020503060305020303" pitchFamily="18" charset="0"/>
              </a:rPr>
              <a:t>		University of Innsbruck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73CD02-AE13-4266-9098-B81833717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046" y="99221"/>
            <a:ext cx="2814638" cy="122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558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5D031-AE67-4CB3-9142-9095DA86C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34" y="98344"/>
            <a:ext cx="10058400" cy="1450757"/>
          </a:xfrm>
        </p:spPr>
        <p:txBody>
          <a:bodyPr/>
          <a:lstStyle/>
          <a:p>
            <a:r>
              <a:rPr lang="en-US" dirty="0"/>
              <a:t>Conclusions / Outlook</a:t>
            </a:r>
            <a:endParaRPr lang="sv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EC592-3CCB-493D-970B-DF8A89137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72628"/>
            <a:ext cx="8523642" cy="4023360"/>
          </a:xfrm>
        </p:spPr>
        <p:txBody>
          <a:bodyPr>
            <a:normAutofit/>
          </a:bodyPr>
          <a:lstStyle/>
          <a:p>
            <a:pPr marL="342000" indent="-3420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We have developed potential energy functions and performed MD simulations in a similar way as we did for the Be/W systems.</a:t>
            </a:r>
          </a:p>
          <a:p>
            <a:pPr marL="342000" indent="-3420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Results for B and B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3</a:t>
            </a:r>
            <a:r>
              <a:rPr lang="en-US" sz="2400" dirty="0"/>
              <a:t> work will be published soon</a:t>
            </a:r>
          </a:p>
          <a:p>
            <a:pPr marL="342000" indent="-3420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Simulations on the BW mixed surfaces and their </a:t>
            </a:r>
            <a:r>
              <a:rPr lang="en-US" sz="2400"/>
              <a:t>analysis is in </a:t>
            </a:r>
            <a:r>
              <a:rPr lang="en-US" sz="2400" dirty="0"/>
              <a:t>progress.</a:t>
            </a:r>
          </a:p>
          <a:p>
            <a:pPr marL="342000" indent="-34200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n-AT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C20F8E-EA05-41A0-979E-81BA13197DFE}"/>
              </a:ext>
            </a:extLst>
          </p:cNvPr>
          <p:cNvSpPr txBox="1">
            <a:spLocks/>
          </p:cNvSpPr>
          <p:nvPr/>
        </p:nvSpPr>
        <p:spPr>
          <a:xfrm>
            <a:off x="8627632" y="4621207"/>
            <a:ext cx="3564368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/>
              <a:t>Thank you … 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1019864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5D031-AE67-4CB3-9142-9095DA86C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34" y="313497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/>
              <a:t>Estimated surface binding energy</a:t>
            </a:r>
            <a:endParaRPr lang="sv-SE" sz="4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F4BDFC-1A15-441B-A13B-359D14721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8" y="2199620"/>
            <a:ext cx="5907036" cy="368961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7AAC8F-D5AB-43EF-80B9-B83DF6F9488D}"/>
              </a:ext>
            </a:extLst>
          </p:cNvPr>
          <p:cNvSpPr txBox="1"/>
          <p:nvPr/>
        </p:nvSpPr>
        <p:spPr>
          <a:xfrm>
            <a:off x="7614089" y="2263805"/>
            <a:ext cx="2311146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ESB (eV):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</a:t>
            </a:r>
            <a:r>
              <a:rPr lang="en-US" sz="2800" baseline="-25000" dirty="0"/>
              <a:t>2</a:t>
            </a:r>
            <a:r>
              <a:rPr lang="en-US" sz="2800" dirty="0"/>
              <a:t>W = 4.26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BW   = 2.68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BW</a:t>
            </a:r>
            <a:r>
              <a:rPr lang="en-US" sz="2800" baseline="-25000" dirty="0"/>
              <a:t>2</a:t>
            </a:r>
            <a:r>
              <a:rPr lang="en-US" sz="2800" dirty="0"/>
              <a:t> = 2.37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1357763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14849-A440-456B-9FAD-4515D546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33C6-0E7A-49B5-A993-9255940ACD42}" type="slidenum">
              <a:rPr lang="en-US" smtClean="0"/>
              <a:t>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996F1-7CE1-4981-A440-6218F9C169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090"/>
            <a:ext cx="10058400" cy="1449387"/>
          </a:xfrm>
        </p:spPr>
        <p:txBody>
          <a:bodyPr/>
          <a:lstStyle/>
          <a:p>
            <a:r>
              <a:rPr lang="en-US" dirty="0"/>
              <a:t>	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4990B-FD1F-4868-9751-06B386503A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607717"/>
            <a:ext cx="10515600" cy="4726827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establishes a thin layer of B (“wall conditioning”) on W using B</a:t>
            </a:r>
            <a:r>
              <a:rPr lang="en-GB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(diborane) and a glow discharge</a:t>
            </a:r>
          </a:p>
          <a:p>
            <a:pPr lv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layer reacts with oxygen and removes it from the plasma region</a:t>
            </a:r>
          </a:p>
          <a:p>
            <a:pPr lv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also incorporates deuterium etc. and is successively eroded</a:t>
            </a:r>
          </a:p>
          <a:p>
            <a:pPr lv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Eroded B is transported through the plasma and redeposited</a:t>
            </a:r>
          </a:p>
          <a:p>
            <a:pPr lv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leads to the formation of layers of mixed compounds, (W-B-O-D ...) </a:t>
            </a:r>
          </a:p>
          <a:p>
            <a:pPr lv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which are then themselves being eroded …</a:t>
            </a:r>
          </a:p>
          <a:p>
            <a:pPr marL="201168" lvl="1" indent="0">
              <a:lnSpc>
                <a:spcPct val="100000"/>
              </a:lnSpc>
              <a:buClrTx/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concrete used in ITER contains boron as well</a:t>
            </a:r>
          </a:p>
          <a:p>
            <a:pPr lv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oron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absorbs neutrons (</a:t>
            </a:r>
            <a:r>
              <a:rPr lang="en-GB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→ </a:t>
            </a:r>
            <a:r>
              <a:rPr lang="en-GB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  <a:p>
            <a:pPr lv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would also catch O, albeit less strongly than B</a:t>
            </a:r>
          </a:p>
          <a:p>
            <a:pPr lv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https://www.iter.org/node/20687/coat-boron-capture-impurities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47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14849-A440-456B-9FAD-4515D546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33C6-0E7A-49B5-A993-9255940ACD42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996F1-7CE1-4981-A440-6218F9C169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8061" y="123714"/>
            <a:ext cx="10058400" cy="180439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Investigating Sputtering, Reflection and Adsorption on Surfaces containing Boron by MD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4990B-FD1F-4868-9751-06B386503A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6621" y="2469310"/>
            <a:ext cx="4751294" cy="2871862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Surfaces: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B/W (B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W, BW and BW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Sputtering with: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D, B,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(Kr, Xe ...)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 seeding gases have not been started yet)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80A3D9-202D-419F-B334-356CD6B0585C}"/>
              </a:ext>
            </a:extLst>
          </p:cNvPr>
          <p:cNvSpPr/>
          <p:nvPr/>
        </p:nvSpPr>
        <p:spPr>
          <a:xfrm>
            <a:off x="6488654" y="3131222"/>
            <a:ext cx="52622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>
              <a:buFont typeface="Arial" panose="020B0604020202020204" pitchFamily="34" charset="0"/>
              <a:buChar char="•"/>
            </a:pPr>
            <a:r>
              <a:rPr lang="en-US" altLang="en-US" b="1" u="sng" dirty="0"/>
              <a:t>Last outlook November 2024:</a:t>
            </a:r>
            <a:br>
              <a:rPr lang="en-US" altLang="en-US" b="1" u="sng" dirty="0"/>
            </a:br>
            <a:endParaRPr lang="en-US" b="1" dirty="0">
              <a:solidFill>
                <a:srgbClr val="FF0000"/>
              </a:solidFill>
            </a:endParaRPr>
          </a:p>
          <a:p>
            <a:pPr marL="360000" indent="-3600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Consolidating and publishing the B/D and B/B simulation data (with further dependencies)</a:t>
            </a:r>
          </a:p>
          <a:p>
            <a:pPr marL="360000" indent="-3600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B and O sputtering from B</a:t>
            </a:r>
            <a:r>
              <a:rPr lang="en-US" b="1" baseline="-25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O</a:t>
            </a:r>
            <a:r>
              <a:rPr lang="en-US" b="1" baseline="-25000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by D</a:t>
            </a:r>
          </a:p>
          <a:p>
            <a:pPr marL="360000" indent="-3600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B and W sputtering from B</a:t>
            </a:r>
            <a:r>
              <a:rPr lang="en-US" b="1" baseline="-25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W, BW and BW</a:t>
            </a:r>
            <a:r>
              <a:rPr lang="en-US" b="1" baseline="-25000" dirty="0">
                <a:solidFill>
                  <a:srgbClr val="FF0000"/>
                </a:solidFill>
                <a:latin typeface="+mn-lt"/>
              </a:rPr>
              <a:t>2 </a:t>
            </a:r>
            <a:r>
              <a:rPr lang="en-US" b="1" dirty="0">
                <a:solidFill>
                  <a:srgbClr val="FF0000"/>
                </a:solidFill>
              </a:rPr>
              <a:t>surfaces</a:t>
            </a:r>
          </a:p>
        </p:txBody>
      </p:sp>
    </p:spTree>
    <p:extLst>
      <p:ext uri="{BB962C8B-B14F-4D97-AF65-F5344CB8AC3E}">
        <p14:creationId xmlns:p14="http://schemas.microsoft.com/office/powerpoint/2010/main" val="535710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14849-A440-456B-9FAD-4515D546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533C6-0E7A-49B5-A993-9255940ACD42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996F1-7CE1-4981-A440-6218F9C169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090"/>
            <a:ext cx="10058400" cy="1449387"/>
          </a:xfrm>
        </p:spPr>
        <p:txBody>
          <a:bodyPr/>
          <a:lstStyle/>
          <a:p>
            <a:r>
              <a:rPr lang="en-US" dirty="0"/>
              <a:t>	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4990B-FD1F-4868-9751-06B386503A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76400" y="1922463"/>
            <a:ext cx="10515600" cy="4351337"/>
          </a:xfrm>
        </p:spPr>
        <p:txBody>
          <a:bodyPr>
            <a:normAutofit/>
          </a:bodyPr>
          <a:lstStyle/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dynamics simulations for sputtering (noncumulative, statistical) using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potential energy functions (NNP) trained by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functional theory calculations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/>
              <a:t>Parametrical analysis (dependence on energies, angles, T ...)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/>
              <a:t>of the Molecular Dynamics results: (trajectories):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Sputtering yields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Relative probabilities of sputtering/adsorption/retention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Rates,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Reaction mechanisms,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Surface energies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559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F53AF2D-0D9D-4FAE-91A9-5444A8CEC721}"/>
              </a:ext>
            </a:extLst>
          </p:cNvPr>
          <p:cNvSpPr txBox="1"/>
          <p:nvPr/>
        </p:nvSpPr>
        <p:spPr>
          <a:xfrm>
            <a:off x="107309" y="6386731"/>
            <a:ext cx="11977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J. </a:t>
            </a:r>
            <a:r>
              <a:rPr lang="en-US" dirty="0" err="1">
                <a:effectLst/>
              </a:rPr>
              <a:t>Behler</a:t>
            </a:r>
            <a:r>
              <a:rPr lang="en-US" dirty="0">
                <a:effectLst/>
              </a:rPr>
              <a:t> </a:t>
            </a:r>
            <a:r>
              <a:rPr lang="en-US" i="1" dirty="0">
                <a:effectLst/>
              </a:rPr>
              <a:t>Int. J. Quantum Chem.</a:t>
            </a:r>
            <a:r>
              <a:rPr lang="en-US" dirty="0">
                <a:effectLst/>
              </a:rPr>
              <a:t>, vol. 115, no. 16, pp. 1032–1050, 2015.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8589DB-F93D-407C-8265-280CF9853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9" y="1566824"/>
            <a:ext cx="5115837" cy="47108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62C21DE-405A-40ED-94EF-568EBEF8B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D04C-9967-46D7-A2CD-B871BA493C57}" type="slidenum">
              <a:rPr lang="ru-RU" smtClean="0"/>
              <a:t>6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53E9F-4014-4E55-9E71-979716625B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47788" y="115888"/>
            <a:ext cx="10844212" cy="1450975"/>
          </a:xfrm>
        </p:spPr>
        <p:txBody>
          <a:bodyPr/>
          <a:lstStyle/>
          <a:p>
            <a:r>
              <a:rPr lang="en-US" dirty="0"/>
              <a:t>Neural Network Potential energy functions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2B52-070C-4294-B408-6FBB2E002F0A}"/>
              </a:ext>
            </a:extLst>
          </p:cNvPr>
          <p:cNvSpPr txBox="1"/>
          <p:nvPr/>
        </p:nvSpPr>
        <p:spPr>
          <a:xfrm>
            <a:off x="5172346" y="1655783"/>
            <a:ext cx="672755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effectLst/>
              </a:rPr>
              <a:t>Advantages: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Energies can be fitted to high accuracy with very small remaining errors compared to the underlying reference data.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The energies and forces NNPs can be calculated much faster than with electronic structure calculations.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No knowledge about the functional form of the PES is required.</a:t>
            </a:r>
          </a:p>
          <a:p>
            <a:pPr algn="just"/>
            <a:r>
              <a:rPr lang="en-US" sz="2000" i="1" dirty="0"/>
              <a:t>Disadvantages</a:t>
            </a:r>
            <a:r>
              <a:rPr lang="en-US" sz="2000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Slower than using simple (BOP …) force fields.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Construction of NNPs requires substantial effort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Limited to systems containing only a few different chemical elements.</a:t>
            </a:r>
          </a:p>
        </p:txBody>
      </p:sp>
    </p:spTree>
    <p:extLst>
      <p:ext uri="{BB962C8B-B14F-4D97-AF65-F5344CB8AC3E}">
        <p14:creationId xmlns:p14="http://schemas.microsoft.com/office/powerpoint/2010/main" val="2552773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BF5DA-0565-4F24-ABAE-5F4402F232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92763" y="1197768"/>
            <a:ext cx="6904037" cy="68103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1) </a:t>
            </a:r>
            <a:r>
              <a:rPr lang="en-US" dirty="0"/>
              <a:t>Boron surface </a:t>
            </a:r>
            <a:br>
              <a:rPr lang="en-US" dirty="0"/>
            </a:br>
            <a:r>
              <a:rPr lang="en-US" dirty="0"/>
              <a:t>sputtered by 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41AA8F-DCF3-4F9B-ADF3-4712B626BCD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377329" y="2874168"/>
            <a:ext cx="608965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Always highest yields at 60</a:t>
            </a:r>
            <a:r>
              <a:rPr lang="en-US" sz="1600" dirty="0">
                <a:sym typeface="Symbol" panose="05050102010706020507" pitchFamily="18" charset="2"/>
              </a:rPr>
              <a:t>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ym typeface="Symbol" panose="05050102010706020507" pitchFamily="18" charset="2"/>
              </a:rPr>
              <a:t>For 30 there is a maximum at 120 eV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ym typeface="Symbol" panose="05050102010706020507" pitchFamily="18" charset="2"/>
              </a:rPr>
              <a:t>Reasonable agreement with e</a:t>
            </a:r>
            <a:r>
              <a:rPr lang="en-US" sz="1600" dirty="0"/>
              <a:t>xperimental data from Hechtl92 and theoretical data from Yamamura95 (&lt;100 eV)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ym typeface="Symbol" panose="05050102010706020507" pitchFamily="18" charset="2"/>
              </a:rPr>
              <a:t>Reasonable agreement with </a:t>
            </a:r>
            <a:r>
              <a:rPr lang="en-US" sz="1600" dirty="0"/>
              <a:t>the Eckstein formula (theoretical)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C0C2F-5FB6-4E12-A669-B55B5707A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4" y="581123"/>
            <a:ext cx="4227044" cy="5210078"/>
          </a:xfrm>
          <a:prstGeom prst="rect">
            <a:avLst/>
          </a:prstGeom>
        </p:spPr>
      </p:pic>
      <p:pic>
        <p:nvPicPr>
          <p:cNvPr id="6" name="Рисунок 9">
            <a:extLst>
              <a:ext uri="{FF2B5EF4-FFF2-40B4-BE49-F238E27FC236}">
                <a16:creationId xmlns:a16="http://schemas.microsoft.com/office/drawing/2014/main" id="{C98D42E5-5369-41AE-8CA5-1E1F1495A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712" y="1"/>
            <a:ext cx="132453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23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A03D14-3BEB-4A9A-9482-0E0D24EA5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70" y="1918448"/>
            <a:ext cx="9788860" cy="32269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9A5BF89-5BB5-495B-ACE6-09619B5598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412" y="557959"/>
            <a:ext cx="10855325" cy="13604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	 </a:t>
            </a:r>
            <a:r>
              <a:rPr lang="en-US" sz="2800" dirty="0"/>
              <a:t>Probabilities of </a:t>
            </a:r>
            <a:br>
              <a:rPr lang="en-US" dirty="0"/>
            </a:br>
            <a:r>
              <a:rPr lang="en-US" dirty="0"/>
              <a:t>Reflection	 	Adsorption  	Retention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DD90DA-0E2C-4C61-9411-282D59B4BF95}"/>
              </a:ext>
            </a:extLst>
          </p:cNvPr>
          <p:cNvSpPr txBox="1"/>
          <p:nvPr/>
        </p:nvSpPr>
        <p:spPr>
          <a:xfrm>
            <a:off x="1234030" y="5387468"/>
            <a:ext cx="11038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At lower energies, reflection and adsorption compete,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while at higher energies retention prevails.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60</a:t>
            </a:r>
            <a:r>
              <a:rPr lang="en-US" dirty="0">
                <a:sym typeface="Symbol" panose="05050102010706020507" pitchFamily="18" charset="2"/>
              </a:rPr>
              <a:t> impact angle most reflection and least retention</a:t>
            </a:r>
            <a:endParaRPr lang="en-US" dirty="0"/>
          </a:p>
        </p:txBody>
      </p:sp>
      <p:pic>
        <p:nvPicPr>
          <p:cNvPr id="5" name="Рисунок 9">
            <a:extLst>
              <a:ext uri="{FF2B5EF4-FFF2-40B4-BE49-F238E27FC236}">
                <a16:creationId xmlns:a16="http://schemas.microsoft.com/office/drawing/2014/main" id="{C052EC57-E159-4A1A-ACED-7F7BC7D69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289" y="1"/>
            <a:ext cx="1121958" cy="14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2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7E541C3-AE9B-43F7-BAFE-9FFABD18C8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5606" y="256970"/>
            <a:ext cx="8517721" cy="1325562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Distribution of the angles</a:t>
            </a:r>
            <a:br>
              <a:rPr lang="en-US" dirty="0"/>
            </a:br>
            <a:r>
              <a:rPr lang="en-US" dirty="0"/>
              <a:t>of sputtered B atoms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0A0BE5-742A-4175-862D-771A7328BBF7}"/>
              </a:ext>
            </a:extLst>
          </p:cNvPr>
          <p:cNvGrpSpPr/>
          <p:nvPr/>
        </p:nvGrpSpPr>
        <p:grpSpPr>
          <a:xfrm>
            <a:off x="566111" y="1923882"/>
            <a:ext cx="8698956" cy="2432965"/>
            <a:chOff x="689038" y="2609777"/>
            <a:chExt cx="10813923" cy="33192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6E112D-45F9-49F3-803D-8DFB6B931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038" y="2717178"/>
              <a:ext cx="10813923" cy="32118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FD7CEE-50D4-4C5D-ABD2-9C0D52162431}"/>
                </a:ext>
              </a:extLst>
            </p:cNvPr>
            <p:cNvSpPr txBox="1"/>
            <p:nvPr/>
          </p:nvSpPr>
          <p:spPr>
            <a:xfrm>
              <a:off x="2101175" y="2609777"/>
              <a:ext cx="380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0°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269499-D594-4E32-8568-98C6B12EAABF}"/>
                </a:ext>
              </a:extLst>
            </p:cNvPr>
            <p:cNvSpPr txBox="1"/>
            <p:nvPr/>
          </p:nvSpPr>
          <p:spPr>
            <a:xfrm>
              <a:off x="5243209" y="2609777"/>
              <a:ext cx="874641" cy="518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30°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E3D642-681F-4775-A8CF-0A67E104CA2C}"/>
                </a:ext>
              </a:extLst>
            </p:cNvPr>
            <p:cNvSpPr txBox="1"/>
            <p:nvPr/>
          </p:nvSpPr>
          <p:spPr>
            <a:xfrm>
              <a:off x="8373085" y="2609777"/>
              <a:ext cx="874641" cy="503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60°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B585378-AD7B-452D-B049-8F29BC75B6AA}"/>
              </a:ext>
            </a:extLst>
          </p:cNvPr>
          <p:cNvSpPr txBox="1"/>
          <p:nvPr/>
        </p:nvSpPr>
        <p:spPr>
          <a:xfrm>
            <a:off x="689038" y="4574658"/>
            <a:ext cx="92671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No strong correlation with incoming angles.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For the 60</a:t>
            </a:r>
            <a:r>
              <a:rPr lang="en-US" sz="1800" dirty="0">
                <a:sym typeface="Symbol" panose="05050102010706020507" pitchFamily="18" charset="2"/>
              </a:rPr>
              <a:t> impact angle</a:t>
            </a:r>
            <a:r>
              <a:rPr lang="en-US" sz="1800" dirty="0"/>
              <a:t>, the sputtering angle of B has a maximum at 40</a:t>
            </a:r>
            <a:r>
              <a:rPr lang="en-US" sz="1800" dirty="0">
                <a:sym typeface="Symbol" panose="05050102010706020507" pitchFamily="18" charset="2"/>
              </a:rPr>
              <a:t> for all energies</a:t>
            </a:r>
            <a:r>
              <a:rPr lang="en-US" sz="18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For 0</a:t>
            </a:r>
            <a:r>
              <a:rPr lang="en-US" sz="1800" dirty="0">
                <a:sym typeface="Symbol" panose="05050102010706020507" pitchFamily="18" charset="2"/>
              </a:rPr>
              <a:t> and 30 higher energies cause a larger angle of the sputtered B atoms</a:t>
            </a:r>
            <a:br>
              <a:rPr lang="en-US" sz="1800" dirty="0">
                <a:sym typeface="Symbol" panose="05050102010706020507" pitchFamily="18" charset="2"/>
              </a:rPr>
            </a:br>
            <a:r>
              <a:rPr lang="en-US" sz="1800" dirty="0">
                <a:sym typeface="Symbol" panose="05050102010706020507" pitchFamily="18" charset="2"/>
              </a:rPr>
              <a:t>(in average)</a:t>
            </a:r>
          </a:p>
          <a:p>
            <a:endParaRPr lang="en-US" dirty="0"/>
          </a:p>
        </p:txBody>
      </p:sp>
      <p:pic>
        <p:nvPicPr>
          <p:cNvPr id="15" name="Рисунок 9">
            <a:extLst>
              <a:ext uri="{FF2B5EF4-FFF2-40B4-BE49-F238E27FC236}">
                <a16:creationId xmlns:a16="http://schemas.microsoft.com/office/drawing/2014/main" id="{EA069F97-457A-440A-AA9B-B8DF9849B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712" y="1"/>
            <a:ext cx="132453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5781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9126</TotalTime>
  <Words>1103</Words>
  <Application>Microsoft Office PowerPoint</Application>
  <PresentationFormat>Widescreen</PresentationFormat>
  <Paragraphs>142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Bell MT</vt:lpstr>
      <vt:lpstr>Calibri</vt:lpstr>
      <vt:lpstr>Calibri Light</vt:lpstr>
      <vt:lpstr>Cambria Math</vt:lpstr>
      <vt:lpstr>Times New Roman</vt:lpstr>
      <vt:lpstr>Wingdings</vt:lpstr>
      <vt:lpstr>Retrospect</vt:lpstr>
      <vt:lpstr>PowerPoint Presentation</vt:lpstr>
      <vt:lpstr> Molecular Dynamics simulations of sputtering and reflection for boron surfaces </vt:lpstr>
      <vt:lpstr> Background</vt:lpstr>
      <vt:lpstr>Investigating Sputtering, Reflection and Adsorption on Surfaces containing Boron by MD</vt:lpstr>
      <vt:lpstr> Methods</vt:lpstr>
      <vt:lpstr>Neural Network Potential energy functions</vt:lpstr>
      <vt:lpstr>1) Boron surface  sputtered by D</vt:lpstr>
      <vt:lpstr>  Probabilities of  Reflection   Adsorption   Retention</vt:lpstr>
      <vt:lpstr>Distribution of the angles of sputtered B atoms</vt:lpstr>
      <vt:lpstr>Surface Binding Energy (SBE) </vt:lpstr>
      <vt:lpstr>2) Sputtering of B and O from B2O3</vt:lpstr>
      <vt:lpstr>2) Sputtering of B and O from B2O3</vt:lpstr>
      <vt:lpstr>PowerPoint Presentation</vt:lpstr>
      <vt:lpstr>Sputtering of B2W, BW and BW2 surfaces by D  (preliminary results)</vt:lpstr>
      <vt:lpstr>Surface structures</vt:lpstr>
      <vt:lpstr>    Sputtering of B from the three surfaces by D</vt:lpstr>
      <vt:lpstr>PowerPoint Presentation</vt:lpstr>
      <vt:lpstr>Reflection, Adsorption and Retention probabilities</vt:lpstr>
      <vt:lpstr>Conclusions / Outlook</vt:lpstr>
      <vt:lpstr>Conclusions / Outlook</vt:lpstr>
      <vt:lpstr>Estimated surface binding energy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shakir</dc:creator>
  <cp:lastModifiedBy>michael probst</cp:lastModifiedBy>
  <cp:revision>165</cp:revision>
  <dcterms:created xsi:type="dcterms:W3CDTF">2022-09-29T17:54:38Z</dcterms:created>
  <dcterms:modified xsi:type="dcterms:W3CDTF">2025-03-27T10:18:41Z</dcterms:modified>
</cp:coreProperties>
</file>