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607" r:id="rId4"/>
    <p:sldId id="600" r:id="rId5"/>
    <p:sldId id="598" r:id="rId6"/>
    <p:sldId id="603" r:id="rId7"/>
    <p:sldId id="592" r:id="rId8"/>
    <p:sldId id="601" r:id="rId9"/>
    <p:sldId id="606" r:id="rId10"/>
    <p:sldId id="593" r:id="rId11"/>
    <p:sldId id="604" r:id="rId12"/>
    <p:sldId id="596" r:id="rId13"/>
    <p:sldId id="60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4"/>
    <p:restoredTop sz="94844" autoAdjust="0"/>
  </p:normalViewPr>
  <p:slideViewPr>
    <p:cSldViewPr snapToGrid="0">
      <p:cViewPr varScale="1">
        <p:scale>
          <a:sx n="72" d="100"/>
          <a:sy n="72" d="100"/>
        </p:scale>
        <p:origin x="835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389B9-960E-7F48-B21E-2414B6E54113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0C88B-27D9-374A-839C-C944A239BA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1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E9C00D-A13B-F664-5393-FEFE9DE9D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5850D0-83F6-B68E-8C7C-546D88226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C59CD1D-6546-0995-F184-94F1A259961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33377" y="740780"/>
            <a:ext cx="11358623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81F945B-2861-C7EE-256B-A9C85E8D5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12842" y="58753"/>
            <a:ext cx="1080889" cy="519111"/>
          </a:xfrm>
          <a:prstGeom prst="rect">
            <a:avLst/>
          </a:prstGeom>
        </p:spPr>
      </p:pic>
      <p:pic>
        <p:nvPicPr>
          <p:cNvPr id="12" name="Google Shape;61;p13">
            <a:extLst>
              <a:ext uri="{FF2B5EF4-FFF2-40B4-BE49-F238E27FC236}">
                <a16:creationId xmlns:a16="http://schemas.microsoft.com/office/drawing/2014/main" id="{1733C988-E55F-CBE1-32E5-984E740CF35D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331" y="154966"/>
            <a:ext cx="940480" cy="41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0;p13">
            <a:extLst>
              <a:ext uri="{FF2B5EF4-FFF2-40B4-BE49-F238E27FC236}">
                <a16:creationId xmlns:a16="http://schemas.microsoft.com/office/drawing/2014/main" id="{BBF197C8-B411-2B05-3E81-A1C1098991A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7843" b="47158"/>
          <a:stretch/>
        </p:blipFill>
        <p:spPr>
          <a:xfrm>
            <a:off x="10960282" y="136525"/>
            <a:ext cx="1080889" cy="38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AutoShape 2">
            <a:extLst>
              <a:ext uri="{FF2B5EF4-FFF2-40B4-BE49-F238E27FC236}">
                <a16:creationId xmlns:a16="http://schemas.microsoft.com/office/drawing/2014/main" id="{B316B461-3A0B-6687-D8F6-846DA35A00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-601748" y="-2700717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901D7CC-254F-5106-1F82-F238AE4F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14413"/>
            <a:ext cx="121920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>
                <a:ea typeface="Aptos" panose="020B0004020202020204" pitchFamily="34" charset="0"/>
                <a:cs typeface="Times New Roman" panose="02020603050405020304" pitchFamily="18" charset="0"/>
              </a:rPr>
              <a:t>AI-augmented SOL modelling for capturing impact of filaments on transport and PWI in mean field codes simulations</a:t>
            </a:r>
            <a:endParaRPr lang="en-GB" dirty="0"/>
          </a:p>
        </p:txBody>
      </p:sp>
      <p:pic>
        <p:nvPicPr>
          <p:cNvPr id="5" name="Picture 4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027A1A58-ED25-75B7-5039-A146E113F0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84593" y="79796"/>
            <a:ext cx="1892686" cy="57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35B89-989E-6164-FE60-16483937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247618"/>
            <a:ext cx="12192000" cy="1325563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4A7C82-7A99-D07D-0F52-ADD7869D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A0FC15-2E31-1485-89F1-AF03995D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14413"/>
            <a:ext cx="121920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>
                <a:ea typeface="Aptos" panose="020B0004020202020204" pitchFamily="34" charset="0"/>
                <a:cs typeface="Times New Roman" panose="02020603050405020304" pitchFamily="18" charset="0"/>
              </a:rPr>
              <a:t>AI-augmented SOL modelling for capturing impact of filaments on transport and PWI in mean field codes simulations</a:t>
            </a:r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699EB4-8F1E-B027-12A9-5AB3518B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4D80E33E-6D14-8249-A4DD-602781894B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A9B1E6CB-D8AB-182F-3B06-9BE86176FC51}"/>
              </a:ext>
            </a:extLst>
          </p:cNvPr>
          <p:cNvSpPr txBox="1">
            <a:spLocks/>
          </p:cNvSpPr>
          <p:nvPr userDrawn="1"/>
        </p:nvSpPr>
        <p:spPr>
          <a:xfrm>
            <a:off x="-10215" y="65389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26/03/2025</a:t>
            </a:r>
          </a:p>
        </p:txBody>
      </p:sp>
      <p:pic>
        <p:nvPicPr>
          <p:cNvPr id="9" name="Picture 8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57336A2F-C2CB-D17D-8CAF-2B159AD50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4593" y="79796"/>
            <a:ext cx="1892686" cy="57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4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AA54B46-FE62-2D2A-BAA2-88560FDE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4DA140-E64B-1957-6414-96DE2D96A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ACB235-4A0C-D257-B812-340192D7F3C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38200" y="740780"/>
            <a:ext cx="10551286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9DD8C9B5-5325-C6BB-453E-915F45246D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612842" y="56554"/>
            <a:ext cx="1080889" cy="519111"/>
          </a:xfrm>
          <a:prstGeom prst="rect">
            <a:avLst/>
          </a:prstGeom>
        </p:spPr>
      </p:pic>
      <p:pic>
        <p:nvPicPr>
          <p:cNvPr id="11" name="Google Shape;58;p13">
            <a:extLst>
              <a:ext uri="{FF2B5EF4-FFF2-40B4-BE49-F238E27FC236}">
                <a16:creationId xmlns:a16="http://schemas.microsoft.com/office/drawing/2014/main" id="{4513F897-52FB-C189-8733-F06F151F578A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81" y="3007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1;p13">
            <a:extLst>
              <a:ext uri="{FF2B5EF4-FFF2-40B4-BE49-F238E27FC236}">
                <a16:creationId xmlns:a16="http://schemas.microsoft.com/office/drawing/2014/main" id="{20EC6A1F-B661-E3A9-A79F-AF15B89D1E08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5331" y="154966"/>
            <a:ext cx="940480" cy="41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0;p13">
            <a:extLst>
              <a:ext uri="{FF2B5EF4-FFF2-40B4-BE49-F238E27FC236}">
                <a16:creationId xmlns:a16="http://schemas.microsoft.com/office/drawing/2014/main" id="{3BF8F34B-026A-05C6-D497-821A4AC6E36F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 t="7843" b="47158"/>
          <a:stretch/>
        </p:blipFill>
        <p:spPr>
          <a:xfrm>
            <a:off x="10960282" y="136525"/>
            <a:ext cx="1080889" cy="3850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361836D-B008-3359-30ED-28AC45E03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14413"/>
            <a:ext cx="121920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>
                <a:ea typeface="Aptos" panose="020B0004020202020204" pitchFamily="34" charset="0"/>
                <a:cs typeface="Times New Roman" panose="02020603050405020304" pitchFamily="18" charset="0"/>
              </a:rPr>
              <a:t>AI-augmented SOL modelling for capturing impact of filaments on transport and PWI in mean field codes simulations</a:t>
            </a:r>
            <a:endParaRPr lang="en-GB" dirty="0"/>
          </a:p>
        </p:txBody>
      </p:sp>
      <p:pic>
        <p:nvPicPr>
          <p:cNvPr id="8" name="Picture 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A9004BDC-FDC0-1460-566B-C2C7536E333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84593" y="79796"/>
            <a:ext cx="1892686" cy="57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er.org/newsline/229/1229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er.org/newsline/229/1229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er.org/newsline/229/1229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4FE05F-D8A3-8726-2CC9-E437FA062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439951"/>
            <a:ext cx="100584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AI-augmented SOL modelling for capturing impact of filaments on transport and PWI </a:t>
            </a:r>
            <a:br>
              <a:rPr lang="en-US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mean field codes simulations</a:t>
            </a:r>
            <a:endParaRPr lang="en-GB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6F499E-4F34-DAE7-3482-50295076434E}"/>
              </a:ext>
            </a:extLst>
          </p:cNvPr>
          <p:cNvSpPr txBox="1"/>
          <p:nvPr/>
        </p:nvSpPr>
        <p:spPr>
          <a:xfrm>
            <a:off x="1852976" y="4175325"/>
            <a:ext cx="8440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A. Glasser, D. Zarzoso (PI), E. Serre, F. Clairet, A. Jamann, G. Conway and SOLEDGE team</a:t>
            </a:r>
          </a:p>
          <a:p>
            <a:pPr algn="ctr"/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41368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A80B3-3940-0F1F-0EDB-9F256C896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4D4DEA1C-D05B-39DA-2B28-A64F960FB4A3}"/>
              </a:ext>
            </a:extLst>
          </p:cNvPr>
          <p:cNvSpPr txBox="1"/>
          <p:nvPr/>
        </p:nvSpPr>
        <p:spPr>
          <a:xfrm>
            <a:off x="5184638" y="1700695"/>
            <a:ext cx="6543506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Synthetic diagnostics bridge the gap between experimental data and simulations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FeDoT is a 2D full-wave propagation code producing reflectometer’s phase and amplitude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TOKAM2D and SOLEDGE3X simulations provide reference map for AI detection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D</a:t>
            </a:r>
            <a:r>
              <a:rPr lang="en-US" sz="2000" baseline="-25000" dirty="0" err="1"/>
              <a:t>eff</a:t>
            </a:r>
            <a:r>
              <a:rPr lang="en-US" sz="2000" dirty="0"/>
              <a:t> compared to synthetic reflectometer data analysis </a:t>
            </a:r>
            <a:r>
              <a:rPr lang="en-US" sz="2000" dirty="0" err="1"/>
              <a:t>D</a:t>
            </a:r>
            <a:r>
              <a:rPr lang="en-US" sz="2000" baseline="-25000" dirty="0" err="1"/>
              <a:t>eff</a:t>
            </a:r>
            <a:r>
              <a:rPr lang="en-US" sz="2000" baseline="-25000" dirty="0"/>
              <a:t>​</a:t>
            </a:r>
            <a:r>
              <a:rPr lang="en-US" sz="2000" dirty="0"/>
              <a:t>=</a:t>
            </a:r>
            <a:r>
              <a:rPr lang="el-GR" sz="2000" dirty="0"/>
              <a:t>α⋅</a:t>
            </a:r>
            <a:r>
              <a:rPr lang="en-US" sz="2000" dirty="0"/>
              <a:t>S⋅⟨v</a:t>
            </a:r>
            <a:r>
              <a:rPr lang="en-US" sz="2000" baseline="-25000" dirty="0"/>
              <a:t>r</a:t>
            </a:r>
            <a:r>
              <a:rPr lang="en-US" sz="2000" baseline="30000" dirty="0"/>
              <a:t>2</a:t>
            </a:r>
            <a:r>
              <a:rPr lang="en-US" sz="2000" dirty="0"/>
              <a:t>​⟩</a:t>
            </a:r>
            <a:r>
              <a:rPr lang="en-US" sz="2000" baseline="30000" dirty="0"/>
              <a:t>1/2</a:t>
            </a:r>
            <a:r>
              <a:rPr lang="en-US" sz="2000" dirty="0"/>
              <a:t>⋅L</a:t>
            </a:r>
            <a:r>
              <a:rPr lang="en-US" sz="2000" baseline="-25000" dirty="0"/>
              <a:t>c</a:t>
            </a:r>
            <a:r>
              <a:rPr lang="en-US" sz="2000" dirty="0"/>
              <a:t>​</a:t>
            </a:r>
            <a:br>
              <a:rPr lang="fr-FR" sz="2000" dirty="0"/>
            </a:br>
            <a:r>
              <a:rPr lang="en-US" sz="2000" dirty="0"/>
              <a:t>(validation)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Goal: generate synthetic reflectometry </a:t>
            </a:r>
            <a:r>
              <a:rPr lang="en-US" sz="2000" b="1" dirty="0" err="1">
                <a:latin typeface="Symbol" panose="05050102010706020507" pitchFamily="18" charset="2"/>
              </a:rPr>
              <a:t>d</a:t>
            </a:r>
            <a:r>
              <a:rPr lang="en-US" sz="2000" b="1" dirty="0" err="1"/>
              <a:t>Φ</a:t>
            </a:r>
            <a:r>
              <a:rPr lang="en-US" sz="2000" b="1" dirty="0"/>
              <a:t> </a:t>
            </a:r>
            <a:r>
              <a:rPr lang="en-US" sz="2000" dirty="0"/>
              <a:t>to create </a:t>
            </a:r>
            <a:br>
              <a:rPr lang="en-US" sz="2000" dirty="0"/>
            </a:br>
            <a:r>
              <a:rPr lang="en-US" sz="2000" dirty="0"/>
              <a:t>a database of sets </a:t>
            </a:r>
            <a:r>
              <a:rPr lang="en-US" sz="2000" dirty="0" err="1"/>
              <a:t>D</a:t>
            </a:r>
            <a:r>
              <a:rPr lang="en-US" sz="2000" baseline="-25000" dirty="0" err="1"/>
              <a:t>eff</a:t>
            </a:r>
            <a:r>
              <a:rPr lang="en-US" sz="2000" dirty="0"/>
              <a:t> ─ </a:t>
            </a:r>
            <a:r>
              <a:rPr lang="en-US" sz="2000" b="1" dirty="0" err="1">
                <a:latin typeface="Symbol" panose="05050102010706020507" pitchFamily="18" charset="2"/>
              </a:rPr>
              <a:t>d</a:t>
            </a:r>
            <a:r>
              <a:rPr lang="en-US" sz="2000" b="1" dirty="0" err="1"/>
              <a:t>Φ</a:t>
            </a:r>
            <a:r>
              <a:rPr lang="en-US" sz="2000" b="1" dirty="0"/>
              <a:t>(</a:t>
            </a:r>
            <a:r>
              <a:rPr lang="en-US" sz="2000" b="1" dirty="0" err="1"/>
              <a:t>R,t</a:t>
            </a:r>
            <a:r>
              <a:rPr lang="en-US" sz="2000" b="1" dirty="0"/>
              <a:t>)</a:t>
            </a:r>
            <a:endParaRPr lang="en-US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09AC53-AB55-3ED4-191A-69AD07D223FF}"/>
              </a:ext>
            </a:extLst>
          </p:cNvPr>
          <p:cNvSpPr txBox="1"/>
          <p:nvPr/>
        </p:nvSpPr>
        <p:spPr>
          <a:xfrm>
            <a:off x="0" y="12568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Synthetic diagnostic for ML database </a:t>
            </a:r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7AA31A08-30E5-09B0-6107-45752E0D0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7" y="1291709"/>
            <a:ext cx="4713375" cy="436510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B597F3-6B48-D254-C530-1B100629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ptos" panose="020B0004020202020204" pitchFamily="34" charset="0"/>
                <a:cs typeface="Times New Roman" panose="02020603050405020304" pitchFamily="18" charset="0"/>
              </a:rPr>
              <a:t>AI-augmented SOL modelling for capturing impact of filaments on transport and PWI in mean field codes simulations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538D5-A4B8-18B3-4B83-77642119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E33E-6D14-8249-A4DD-602781894BB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B33AD-AF00-3EB8-697B-DF4728121BB2}"/>
              </a:ext>
            </a:extLst>
          </p:cNvPr>
          <p:cNvSpPr txBox="1"/>
          <p:nvPr/>
        </p:nvSpPr>
        <p:spPr>
          <a:xfrm>
            <a:off x="616689" y="1016521"/>
            <a:ext cx="2732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TOKAM2D + FeDoT</a:t>
            </a:r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9F23CC-0182-6AFD-E4E3-081E69A92952}"/>
              </a:ext>
            </a:extLst>
          </p:cNvPr>
          <p:cNvSpPr txBox="1"/>
          <p:nvPr/>
        </p:nvSpPr>
        <p:spPr>
          <a:xfrm>
            <a:off x="82302" y="5566291"/>
            <a:ext cx="26297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altLang="en-US" sz="14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A. Jamann PhD</a:t>
            </a:r>
            <a:endParaRPr lang="en-US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058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49A7E-1921-1C30-8388-575895322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99A83D-5CFB-984D-D9DF-575A24D53A1B}"/>
              </a:ext>
            </a:extLst>
          </p:cNvPr>
          <p:cNvSpPr/>
          <p:nvPr/>
        </p:nvSpPr>
        <p:spPr>
          <a:xfrm>
            <a:off x="242279" y="1486153"/>
            <a:ext cx="3681135" cy="57414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WP1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Optimizing data analysis and exploiting multi-machine database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09EA9-7489-8716-4E7C-34C79B8DED0C}"/>
              </a:ext>
            </a:extLst>
          </p:cNvPr>
          <p:cNvSpPr/>
          <p:nvPr/>
        </p:nvSpPr>
        <p:spPr>
          <a:xfrm>
            <a:off x="242278" y="2442275"/>
            <a:ext cx="8237693" cy="3651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WP2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AI detection of 3D and 2D turbulent structures 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F48A50-C42A-1343-5D74-A3ABDA20EFC8}"/>
              </a:ext>
            </a:extLst>
          </p:cNvPr>
          <p:cNvSpPr/>
          <p:nvPr/>
        </p:nvSpPr>
        <p:spPr>
          <a:xfrm>
            <a:off x="5706319" y="4364871"/>
            <a:ext cx="6224424" cy="3651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WP3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AI-augmented database for SOL ballistic transport model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8" name="Connecteur droit 15">
            <a:extLst>
              <a:ext uri="{FF2B5EF4-FFF2-40B4-BE49-F238E27FC236}">
                <a16:creationId xmlns:a16="http://schemas.microsoft.com/office/drawing/2014/main" id="{76289DF9-BE08-8FAA-5360-BD7F2FC667FD}"/>
              </a:ext>
            </a:extLst>
          </p:cNvPr>
          <p:cNvCxnSpPr>
            <a:cxnSpLocks/>
          </p:cNvCxnSpPr>
          <p:nvPr/>
        </p:nvCxnSpPr>
        <p:spPr>
          <a:xfrm>
            <a:off x="242279" y="1117096"/>
            <a:ext cx="117539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6">
            <a:extLst>
              <a:ext uri="{FF2B5EF4-FFF2-40B4-BE49-F238E27FC236}">
                <a16:creationId xmlns:a16="http://schemas.microsoft.com/office/drawing/2014/main" id="{DAB77E90-A44E-DBD8-62CA-18B043E67188}"/>
              </a:ext>
            </a:extLst>
          </p:cNvPr>
          <p:cNvSpPr txBox="1"/>
          <p:nvPr/>
        </p:nvSpPr>
        <p:spPr bwMode="auto">
          <a:xfrm>
            <a:off x="363972" y="834205"/>
            <a:ext cx="1413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b="1" baseline="0" dirty="0" err="1">
                <a:latin typeface="+mj-lt"/>
                <a:cs typeface="Arial" charset="0"/>
              </a:rPr>
              <a:t>Oct</a:t>
            </a:r>
            <a:r>
              <a:rPr lang="fr-FR" b="1" baseline="0" dirty="0">
                <a:latin typeface="+mj-lt"/>
                <a:cs typeface="Arial" charset="0"/>
              </a:rPr>
              <a:t> 2024</a:t>
            </a:r>
          </a:p>
        </p:txBody>
      </p:sp>
      <p:sp>
        <p:nvSpPr>
          <p:cNvPr id="20" name="ZoneTexte 17">
            <a:extLst>
              <a:ext uri="{FF2B5EF4-FFF2-40B4-BE49-F238E27FC236}">
                <a16:creationId xmlns:a16="http://schemas.microsoft.com/office/drawing/2014/main" id="{1E0E19CA-096F-6C20-857A-28CBFD65D2B4}"/>
              </a:ext>
            </a:extLst>
          </p:cNvPr>
          <p:cNvSpPr txBox="1"/>
          <p:nvPr/>
        </p:nvSpPr>
        <p:spPr bwMode="auto">
          <a:xfrm>
            <a:off x="3155007" y="834205"/>
            <a:ext cx="1413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b="1" baseline="0" dirty="0">
                <a:latin typeface="+mj-lt"/>
                <a:cs typeface="Arial" charset="0"/>
              </a:rPr>
              <a:t>Mar 2025</a:t>
            </a:r>
          </a:p>
        </p:txBody>
      </p:sp>
      <p:sp>
        <p:nvSpPr>
          <p:cNvPr id="21" name="ZoneTexte 18">
            <a:extLst>
              <a:ext uri="{FF2B5EF4-FFF2-40B4-BE49-F238E27FC236}">
                <a16:creationId xmlns:a16="http://schemas.microsoft.com/office/drawing/2014/main" id="{BE648222-8157-1685-4EFF-33DF4B3094DD}"/>
              </a:ext>
            </a:extLst>
          </p:cNvPr>
          <p:cNvSpPr txBox="1"/>
          <p:nvPr/>
        </p:nvSpPr>
        <p:spPr bwMode="auto">
          <a:xfrm>
            <a:off x="5542610" y="826501"/>
            <a:ext cx="1413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b="1" baseline="0" dirty="0">
                <a:latin typeface="+mj-lt"/>
                <a:cs typeface="Arial" charset="0"/>
              </a:rPr>
              <a:t>May 2025</a:t>
            </a:r>
          </a:p>
        </p:txBody>
      </p:sp>
      <p:sp>
        <p:nvSpPr>
          <p:cNvPr id="22" name="ZoneTexte 19">
            <a:extLst>
              <a:ext uri="{FF2B5EF4-FFF2-40B4-BE49-F238E27FC236}">
                <a16:creationId xmlns:a16="http://schemas.microsoft.com/office/drawing/2014/main" id="{D7B10C9E-25E5-EA97-DF06-DB3D8C9DD0B6}"/>
              </a:ext>
            </a:extLst>
          </p:cNvPr>
          <p:cNvSpPr txBox="1"/>
          <p:nvPr/>
        </p:nvSpPr>
        <p:spPr bwMode="auto">
          <a:xfrm>
            <a:off x="8096457" y="834205"/>
            <a:ext cx="1413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b="1" baseline="0" dirty="0" err="1">
                <a:latin typeface="+mj-lt"/>
                <a:cs typeface="Arial" charset="0"/>
              </a:rPr>
              <a:t>Oct</a:t>
            </a:r>
            <a:r>
              <a:rPr lang="fr-FR" b="1" baseline="0" dirty="0">
                <a:latin typeface="+mj-lt"/>
                <a:cs typeface="Arial" charset="0"/>
              </a:rPr>
              <a:t> 2025</a:t>
            </a:r>
          </a:p>
        </p:txBody>
      </p:sp>
      <p:sp>
        <p:nvSpPr>
          <p:cNvPr id="23" name="ZoneTexte 20">
            <a:extLst>
              <a:ext uri="{FF2B5EF4-FFF2-40B4-BE49-F238E27FC236}">
                <a16:creationId xmlns:a16="http://schemas.microsoft.com/office/drawing/2014/main" id="{940F58E1-0045-273C-B66A-3BD043D8955A}"/>
              </a:ext>
            </a:extLst>
          </p:cNvPr>
          <p:cNvSpPr txBox="1"/>
          <p:nvPr/>
        </p:nvSpPr>
        <p:spPr bwMode="auto">
          <a:xfrm>
            <a:off x="11027453" y="824441"/>
            <a:ext cx="1413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b="1" baseline="0" dirty="0" err="1">
                <a:latin typeface="+mj-lt"/>
                <a:cs typeface="Arial" charset="0"/>
              </a:rPr>
              <a:t>Dec</a:t>
            </a:r>
            <a:r>
              <a:rPr lang="fr-FR" b="1" baseline="0" dirty="0">
                <a:latin typeface="+mj-lt"/>
                <a:cs typeface="Arial" charset="0"/>
              </a:rPr>
              <a:t>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2F13CA-FC61-387F-AB1E-B4BF43DA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Upcoming AI work</a:t>
            </a:r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7F6A0C-0C92-C8AB-1CA7-663AEC0D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ptos" panose="020B0004020202020204" pitchFamily="34" charset="0"/>
                <a:cs typeface="Times New Roman" panose="02020603050405020304" pitchFamily="18" charset="0"/>
              </a:rPr>
              <a:t>AI-augmented SOL modelling for capturing impact of filaments on transport and PWI in mean field codes simulations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32639E-7834-36BA-F8F3-9E48DE76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E33E-6D14-8249-A4DD-602781894BB6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EFF52-51CE-957C-12D4-5095586A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536" y="1288734"/>
            <a:ext cx="1091445" cy="1021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EEA8AB-574B-CCD9-8558-A16393CA58EF}"/>
              </a:ext>
            </a:extLst>
          </p:cNvPr>
          <p:cNvSpPr txBox="1"/>
          <p:nvPr/>
        </p:nvSpPr>
        <p:spPr>
          <a:xfrm>
            <a:off x="5143020" y="1599059"/>
            <a:ext cx="62271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Filaments detection in reflectometry data (radial velocity) </a:t>
            </a:r>
            <a:endParaRPr lang="fr-FR" sz="2000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FECC6862-590B-450B-BFCD-FAAD9320C2A7}"/>
              </a:ext>
            </a:extLst>
          </p:cNvPr>
          <p:cNvSpPr txBox="1">
            <a:spLocks/>
          </p:cNvSpPr>
          <p:nvPr/>
        </p:nvSpPr>
        <p:spPr>
          <a:xfrm>
            <a:off x="3361976" y="3242098"/>
            <a:ext cx="7170986" cy="952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n-US" sz="2000" dirty="0">
                <a:latin typeface="+mj-lt"/>
              </a:rPr>
              <a:t>Automatic detection of 2D/3D structures using graph spectral clustering, starting with TOKAM2D simulation with time-evolving density fluctuations, including time correlation/decorrelation</a:t>
            </a:r>
            <a:endParaRPr lang="fr-FR" sz="2000" dirty="0">
              <a:latin typeface="+mj-lt"/>
            </a:endParaRPr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F10D805D-446D-2A64-4F57-CEED65C2F4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4222"/>
          <a:stretch/>
        </p:blipFill>
        <p:spPr>
          <a:xfrm>
            <a:off x="113228" y="2944396"/>
            <a:ext cx="3327991" cy="1660853"/>
          </a:xfrm>
          <a:prstGeom prst="rect">
            <a:avLst/>
          </a:prstGeom>
        </p:spPr>
      </p:pic>
      <p:pic>
        <p:nvPicPr>
          <p:cNvPr id="10" name="Image 8">
            <a:extLst>
              <a:ext uri="{FF2B5EF4-FFF2-40B4-BE49-F238E27FC236}">
                <a16:creationId xmlns:a16="http://schemas.microsoft.com/office/drawing/2014/main" id="{BCA5ADAC-0637-74AE-0697-FB3C85CA83B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rcRect r="47797"/>
          <a:stretch/>
        </p:blipFill>
        <p:spPr>
          <a:xfrm>
            <a:off x="242278" y="4533943"/>
            <a:ext cx="2989979" cy="19331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9916EE-35FF-980D-B416-325DEFE5C497}"/>
              </a:ext>
            </a:extLst>
          </p:cNvPr>
          <p:cNvSpPr txBox="1"/>
          <p:nvPr/>
        </p:nvSpPr>
        <p:spPr>
          <a:xfrm>
            <a:off x="3289337" y="4743994"/>
            <a:ext cx="871746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>
                <a:latin typeface="+mj-lt"/>
              </a:rPr>
              <a:t>Dimensionality reduction of reflectometer measurements using an auto-encoder, combined with other scalar quantities of the discharge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+mj-lt"/>
              </a:rPr>
              <a:t>MLP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+mj-lt"/>
              </a:rPr>
              <a:t>D</a:t>
            </a:r>
            <a:r>
              <a:rPr lang="en-US" sz="2000" baseline="-25000" dirty="0" err="1">
                <a:latin typeface="+mj-lt"/>
              </a:rPr>
              <a:t>eff</a:t>
            </a:r>
            <a:r>
              <a:rPr lang="en-US" sz="2000" baseline="30000" dirty="0">
                <a:latin typeface="+mj-lt"/>
              </a:rPr>
              <a:t> </a:t>
            </a:r>
            <a:endParaRPr lang="en-US" sz="2000" baseline="-25000" dirty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en-US" sz="2000" dirty="0">
                <a:latin typeface="+mj-lt"/>
              </a:rPr>
              <a:t>Label experimental data with transport characteristics from AI-treated 2D fluid simulations and integrate transport coefficients into  2D fluid simulations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8212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2160-418C-B882-4132-4C31E324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7080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7080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pplication to 2D mean-field simulations</a:t>
            </a:r>
            <a:endParaRPr lang="fr-FR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CD62A-4D57-FBFE-9DAD-FAB2DF4D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ptos" panose="020B0004020202020204" pitchFamily="34" charset="0"/>
                <a:cs typeface="Times New Roman" panose="02020603050405020304" pitchFamily="18" charset="0"/>
              </a:rPr>
              <a:t>AI-augmented SOL modelling for capturing impact of filaments on transport and PWI in mean field codes simulations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11E46-53C8-45BE-26E2-5A89D6E6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E33E-6D14-8249-A4DD-602781894BB6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0B5677-AB38-2439-31B7-15C7EFCEF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735" y="822994"/>
            <a:ext cx="2829137" cy="5439659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7C289864-00FC-33BC-9D35-10D9C73E1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033" y="804349"/>
            <a:ext cx="831024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lang="en-US" altLang="en-US" sz="2000" dirty="0"/>
              <a:t>Enhancing SOLEDGE-HDG simulations</a:t>
            </a:r>
          </a:p>
          <a:p>
            <a:pPr marL="742950" lvl="1" indent="-285750" algn="just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dirty="0"/>
              <a:t>    Implement </a:t>
            </a:r>
            <a:r>
              <a:rPr lang="en-US" altLang="en-US" sz="2000" dirty="0" err="1"/>
              <a:t>D</a:t>
            </a:r>
            <a:r>
              <a:rPr lang="en-US" altLang="en-US" sz="2000" baseline="-25000" dirty="0" err="1"/>
              <a:t>eff</a:t>
            </a:r>
            <a:r>
              <a:rPr lang="en-US" altLang="en-US" sz="2000" dirty="0"/>
              <a:t> in a new variable diffusion model</a:t>
            </a:r>
          </a:p>
          <a:p>
            <a:pPr marL="742950" lvl="1" indent="-285750" algn="just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dirty="0"/>
              <a:t>    Strengthen predictive accuracy and simulation quality</a:t>
            </a:r>
          </a:p>
          <a:p>
            <a:pPr marL="742950" lvl="1" indent="-285750" algn="just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dirty="0"/>
              <a:t>    Benchmark results against WEST and ASDEX-U experiments</a:t>
            </a:r>
          </a:p>
          <a:p>
            <a:pPr marL="742950" lvl="1" indent="-285750" algn="just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dirty="0"/>
              <a:t>    Validate and refine the SOL transport model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E8B22-A9AE-8192-42AD-B08380F9D22C}"/>
              </a:ext>
            </a:extLst>
          </p:cNvPr>
          <p:cNvSpPr txBox="1"/>
          <p:nvPr/>
        </p:nvSpPr>
        <p:spPr>
          <a:xfrm>
            <a:off x="8090332" y="6086253"/>
            <a:ext cx="3357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Giorgiani Comp. Phys. Comm. 2020</a:t>
            </a:r>
          </a:p>
          <a:p>
            <a:pPr algn="r"/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Kudashev Frontiers in Phys. 2024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62D2A2-2E6B-F824-92E9-F39F40125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071" y="2780531"/>
            <a:ext cx="6621559" cy="339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15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32BF-3690-447E-A2E2-39CAA42E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Concluding</a:t>
            </a:r>
            <a:r>
              <a:rPr lang="fr-FR" dirty="0"/>
              <a:t> </a:t>
            </a:r>
            <a:r>
              <a:rPr lang="fr-FR" dirty="0" err="1"/>
              <a:t>remarks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FA29-EF66-C8C9-CD7C-2860C12FE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41" y="1273215"/>
            <a:ext cx="11505235" cy="490374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Font typeface="Aptos" panose="020B0004020202020204" pitchFamily="34" charset="0"/>
              <a:buChar char="─"/>
            </a:pPr>
            <a:r>
              <a:rPr lang="en-US" sz="2000" dirty="0"/>
              <a:t>Filamentary transport plays a critical role in plasma-wall interactions and transport modeling</a:t>
            </a:r>
          </a:p>
          <a:p>
            <a:pPr>
              <a:spcAft>
                <a:spcPts val="1200"/>
              </a:spcAft>
              <a:buFont typeface="Aptos" panose="020B0004020202020204" pitchFamily="34" charset="0"/>
              <a:buChar char="─"/>
            </a:pPr>
            <a:r>
              <a:rPr lang="en-US" sz="2000" dirty="0"/>
              <a:t>Traditional diffusive models are insufficient - convective transport mechanisms must be incorporated</a:t>
            </a:r>
          </a:p>
          <a:p>
            <a:pPr>
              <a:spcAft>
                <a:spcPts val="1200"/>
              </a:spcAft>
              <a:buFont typeface="Aptos" panose="020B0004020202020204" pitchFamily="34" charset="0"/>
              <a:buChar char="─"/>
            </a:pPr>
            <a:r>
              <a:rPr lang="en-US" sz="2000" dirty="0"/>
              <a:t>AI-driven analysis enables automatic detection and characterization of filaments and blobs in experimental and simulation data</a:t>
            </a:r>
          </a:p>
          <a:p>
            <a:pPr>
              <a:spcAft>
                <a:spcPts val="1200"/>
              </a:spcAft>
              <a:buFont typeface="Aptos" panose="020B0004020202020204" pitchFamily="34" charset="0"/>
              <a:buChar char="─"/>
            </a:pPr>
            <a:r>
              <a:rPr lang="en-US" sz="2000" dirty="0"/>
              <a:t>Effective diffusion coefficients provide a new pathway for improving 2D mean-field models</a:t>
            </a:r>
          </a:p>
          <a:p>
            <a:pPr>
              <a:spcAft>
                <a:spcPts val="1200"/>
              </a:spcAft>
              <a:buFont typeface="Aptos" panose="020B0004020202020204" pitchFamily="34" charset="0"/>
              <a:buChar char="─"/>
            </a:pPr>
            <a:r>
              <a:rPr lang="en-US" sz="2000" dirty="0"/>
              <a:t>SOLEDGE-HDG will be enhanced using AI-informed transport coefficients, improving predictive accuracy and plasma modeling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Next Steps: </a:t>
            </a:r>
          </a:p>
          <a:p>
            <a:pPr>
              <a:spcAft>
                <a:spcPts val="1200"/>
              </a:spcAft>
              <a:buFont typeface="Aptos" panose="020B0004020202020204" pitchFamily="34" charset="0"/>
              <a:buChar char="─"/>
            </a:pPr>
            <a:r>
              <a:rPr lang="en-US" sz="2000" dirty="0"/>
              <a:t>Validate AI-based filament detection against experiments &amp; simulations</a:t>
            </a:r>
          </a:p>
          <a:p>
            <a:pPr>
              <a:spcAft>
                <a:spcPts val="1200"/>
              </a:spcAft>
              <a:buFont typeface="Aptos" panose="020B0004020202020204" pitchFamily="34" charset="0"/>
              <a:buChar char="─"/>
            </a:pPr>
            <a:r>
              <a:rPr lang="en-US" sz="2000" dirty="0"/>
              <a:t>Refine transport models with AI-derived </a:t>
            </a:r>
            <a:r>
              <a:rPr lang="en-US" sz="2000" dirty="0" err="1"/>
              <a:t>D</a:t>
            </a:r>
            <a:r>
              <a:rPr lang="en-US" sz="2000" baseline="-25000" dirty="0" err="1"/>
              <a:t>eff</a:t>
            </a:r>
            <a:endParaRPr lang="en-US" sz="2000" dirty="0"/>
          </a:p>
          <a:p>
            <a:pPr>
              <a:spcAft>
                <a:spcPts val="1200"/>
              </a:spcAft>
              <a:buFont typeface="Aptos" panose="020B0004020202020204" pitchFamily="34" charset="0"/>
              <a:buChar char="─"/>
            </a:pPr>
            <a:r>
              <a:rPr lang="en-US" sz="2000" dirty="0"/>
              <a:t>Expand the AI-augmented database for SOL transport studies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647F6-4DCB-8E8A-E3C0-CBDC7F82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ptos" panose="020B0004020202020204" pitchFamily="34" charset="0"/>
                <a:cs typeface="Times New Roman" panose="02020603050405020304" pitchFamily="18" charset="0"/>
              </a:rPr>
              <a:t>AI-augmented SOL modelling for capturing impact of filaments on transport and PWI in mean field codes simulations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93BD8-F34C-7274-133F-BCB3A6DC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E33E-6D14-8249-A4DD-602781894BB6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00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1D25A02-3BD0-A77E-F43F-D29C7F55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Challenges and motivation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17654E-C347-265B-94DF-AA83150AF2A5}"/>
              </a:ext>
            </a:extLst>
          </p:cNvPr>
          <p:cNvSpPr txBox="1"/>
          <p:nvPr/>
        </p:nvSpPr>
        <p:spPr>
          <a:xfrm>
            <a:off x="4161788" y="907436"/>
            <a:ext cx="7831737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Filamentary transport is crucial for understanding plasma-wall interactions and improving </a:t>
            </a:r>
            <a:r>
              <a:rPr lang="en-US" sz="2000" b="1" dirty="0"/>
              <a:t>predictive modeling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Filaments and blobs are coherent density structures that influence </a:t>
            </a:r>
            <a:r>
              <a:rPr lang="en-US" sz="2000" b="1" dirty="0"/>
              <a:t>cross-field transport </a:t>
            </a:r>
            <a:r>
              <a:rPr lang="en-US" sz="2000" dirty="0"/>
              <a:t>and impact </a:t>
            </a:r>
            <a:r>
              <a:rPr lang="en-US" sz="2000" b="1" dirty="0"/>
              <a:t>erosion</a:t>
            </a:r>
            <a:r>
              <a:rPr lang="en-US" sz="2000" dirty="0"/>
              <a:t> and </a:t>
            </a:r>
            <a:r>
              <a:rPr lang="en-US" sz="2000" b="1" dirty="0"/>
              <a:t>divertor heat loads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Standard transport models assume diffusive behavior</a:t>
            </a:r>
          </a:p>
          <a:p>
            <a:pPr algn="ctr">
              <a:spcAft>
                <a:spcPts val="600"/>
              </a:spcAft>
            </a:pPr>
            <a:r>
              <a:rPr lang="el-GR" sz="2000" dirty="0"/>
              <a:t>Γ</a:t>
            </a:r>
            <a:r>
              <a:rPr lang="en-US" sz="2000" baseline="-25000" dirty="0"/>
              <a:t>n</a:t>
            </a:r>
            <a:r>
              <a:rPr lang="en-US" sz="2000" dirty="0"/>
              <a:t>​= −D​∂n/∂r,</a:t>
            </a:r>
          </a:p>
          <a:p>
            <a:pPr marL="265113" algn="just">
              <a:spcAft>
                <a:spcPts val="600"/>
              </a:spcAft>
            </a:pPr>
            <a:r>
              <a:rPr lang="en-US" sz="2000" dirty="0"/>
              <a:t>but filaments contribute to convective transport </a:t>
            </a:r>
          </a:p>
          <a:p>
            <a:pPr marL="608013" indent="-342900" algn="just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require new </a:t>
            </a:r>
            <a:r>
              <a:rPr lang="en-US" sz="2000" b="1" dirty="0">
                <a:sym typeface="Wingdings" panose="05000000000000000000" pitchFamily="2" charset="2"/>
              </a:rPr>
              <a:t>transport models</a:t>
            </a:r>
          </a:p>
        </p:txBody>
      </p:sp>
      <p:pic>
        <p:nvPicPr>
          <p:cNvPr id="3" name="Picture 2" descr="A close-up of a fire&#10;&#10;AI-generated content may be incorrect.">
            <a:extLst>
              <a:ext uri="{FF2B5EF4-FFF2-40B4-BE49-F238E27FC236}">
                <a16:creationId xmlns:a16="http://schemas.microsoft.com/office/drawing/2014/main" id="{099436AF-D452-158B-239C-9F28F9B1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23" y="1103496"/>
            <a:ext cx="3579557" cy="29287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22325C-BE2F-9E4D-3F13-321D94CDE628}"/>
              </a:ext>
            </a:extLst>
          </p:cNvPr>
          <p:cNvSpPr txBox="1"/>
          <p:nvPr/>
        </p:nvSpPr>
        <p:spPr>
          <a:xfrm>
            <a:off x="507703" y="3983632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https://www.iter.org/newsline/229/1229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2E83685-CC5E-47F0-646E-5433E681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ptos" panose="020B0004020202020204" pitchFamily="34" charset="0"/>
                <a:cs typeface="Times New Roman" panose="02020603050405020304" pitchFamily="18" charset="0"/>
              </a:rPr>
              <a:t>AI-augmented SOL modelling for capturing impact of filaments on transport and PWI in mean field codes simulations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655B225-8C42-A11C-59B3-46ECFD8A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E33E-6D14-8249-A4DD-602781894BB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4CEB23-0E88-0E62-A27D-65AFD9C7ED36}"/>
              </a:ext>
            </a:extLst>
          </p:cNvPr>
          <p:cNvSpPr txBox="1"/>
          <p:nvPr/>
        </p:nvSpPr>
        <p:spPr>
          <a:xfrm>
            <a:off x="9405054" y="2651818"/>
            <a:ext cx="26297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Garcia PPCF 2013</a:t>
            </a:r>
          </a:p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Naulin J. Plasma Phys. 2005 </a:t>
            </a:r>
          </a:p>
          <a:p>
            <a:pPr algn="r"/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Manz, Physics of Plasmas 2020</a:t>
            </a:r>
            <a:endParaRPr lang="en-US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490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295F9-8F3C-9220-095F-A721AEDE5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2B297D4-4A94-2C61-1266-7F019FDE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Challenges and motivation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36DEEB5-1FA0-C592-F0AD-4D4CB2BAE43E}"/>
              </a:ext>
            </a:extLst>
          </p:cNvPr>
          <p:cNvSpPr txBox="1"/>
          <p:nvPr/>
        </p:nvSpPr>
        <p:spPr>
          <a:xfrm>
            <a:off x="4161788" y="907436"/>
            <a:ext cx="7831737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Filamentary transport is crucial for understanding plasma-wall interactions and improving </a:t>
            </a:r>
            <a:r>
              <a:rPr lang="en-US" sz="2000" b="1" dirty="0"/>
              <a:t>predictive modeling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Filaments and blobs are coherent density structures that influence </a:t>
            </a:r>
            <a:r>
              <a:rPr lang="en-US" sz="2000" b="1" dirty="0"/>
              <a:t>cross-field transport </a:t>
            </a:r>
            <a:r>
              <a:rPr lang="en-US" sz="2000" dirty="0"/>
              <a:t>and impact </a:t>
            </a:r>
            <a:r>
              <a:rPr lang="en-US" sz="2000" b="1" dirty="0"/>
              <a:t>erosion</a:t>
            </a:r>
            <a:r>
              <a:rPr lang="en-US" sz="2000" dirty="0"/>
              <a:t> and </a:t>
            </a:r>
            <a:r>
              <a:rPr lang="en-US" sz="2000" b="1" dirty="0"/>
              <a:t>divertor heat loads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Standard transport models assume diffusive behavior</a:t>
            </a:r>
          </a:p>
          <a:p>
            <a:pPr algn="ctr">
              <a:spcAft>
                <a:spcPts val="600"/>
              </a:spcAft>
            </a:pPr>
            <a:r>
              <a:rPr lang="el-GR" sz="2000" dirty="0"/>
              <a:t>Γ</a:t>
            </a:r>
            <a:r>
              <a:rPr lang="en-US" sz="2000" baseline="-25000" dirty="0"/>
              <a:t>n</a:t>
            </a:r>
            <a:r>
              <a:rPr lang="en-US" sz="2000" dirty="0"/>
              <a:t>​= −D​∂n/∂r,</a:t>
            </a:r>
          </a:p>
          <a:p>
            <a:pPr marL="265113" algn="just">
              <a:spcAft>
                <a:spcPts val="600"/>
              </a:spcAft>
            </a:pPr>
            <a:r>
              <a:rPr lang="en-US" sz="2000" dirty="0"/>
              <a:t>but filaments contribute to convective transport </a:t>
            </a:r>
          </a:p>
          <a:p>
            <a:pPr marL="608013" indent="-342900" algn="just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require new </a:t>
            </a:r>
            <a:r>
              <a:rPr lang="en-US" sz="2000" b="1" dirty="0">
                <a:sym typeface="Wingdings" panose="05000000000000000000" pitchFamily="2" charset="2"/>
              </a:rPr>
              <a:t>transport models</a:t>
            </a:r>
          </a:p>
        </p:txBody>
      </p:sp>
      <p:pic>
        <p:nvPicPr>
          <p:cNvPr id="3" name="Picture 2" descr="A close-up of a fire&#10;&#10;AI-generated content may be incorrect.">
            <a:extLst>
              <a:ext uri="{FF2B5EF4-FFF2-40B4-BE49-F238E27FC236}">
                <a16:creationId xmlns:a16="http://schemas.microsoft.com/office/drawing/2014/main" id="{2C6D799E-2DD8-EC65-7422-7C5772BA9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23" y="1103496"/>
            <a:ext cx="3579557" cy="29287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B5A2DF-A1A7-46F7-F780-09EE9947B526}"/>
              </a:ext>
            </a:extLst>
          </p:cNvPr>
          <p:cNvSpPr txBox="1"/>
          <p:nvPr/>
        </p:nvSpPr>
        <p:spPr>
          <a:xfrm>
            <a:off x="507703" y="3983632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https://www.iter.org/newsline/229/1229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16AB3B1-5468-0CC2-8997-1F56A7ED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ptos" panose="020B0004020202020204" pitchFamily="34" charset="0"/>
                <a:cs typeface="Times New Roman" panose="02020603050405020304" pitchFamily="18" charset="0"/>
              </a:rPr>
              <a:t>AI-augmented SOL modelling for capturing impact of filaments on transport and PWI in mean field codes simulations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C32C784-7590-81E4-167C-5EC7970E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E33E-6D14-8249-A4DD-602781894BB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1" name="ZoneTexte 7">
            <a:extLst>
              <a:ext uri="{FF2B5EF4-FFF2-40B4-BE49-F238E27FC236}">
                <a16:creationId xmlns:a16="http://schemas.microsoft.com/office/drawing/2014/main" id="{8A56B820-D4E9-CF02-2BCE-5F4D58882E34}"/>
              </a:ext>
            </a:extLst>
          </p:cNvPr>
          <p:cNvSpPr txBox="1"/>
          <p:nvPr/>
        </p:nvSpPr>
        <p:spPr>
          <a:xfrm>
            <a:off x="412106" y="4100595"/>
            <a:ext cx="1158020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fr-FR" sz="2000" dirty="0"/>
              <a:t>Filament </a:t>
            </a:r>
            <a:r>
              <a:rPr lang="fr-FR" sz="2000" dirty="0" err="1"/>
              <a:t>measurements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reflectometry</a:t>
            </a:r>
            <a:r>
              <a:rPr lang="fr-FR" sz="2000" dirty="0"/>
              <a:t> can </a:t>
            </a:r>
            <a:r>
              <a:rPr lang="fr-FR" sz="2000" dirty="0" err="1"/>
              <a:t>provide</a:t>
            </a:r>
            <a:r>
              <a:rPr lang="fr-FR" sz="2000" dirty="0"/>
              <a:t> </a:t>
            </a:r>
            <a:r>
              <a:rPr lang="fr-FR" sz="2000" dirty="0" err="1"/>
              <a:t>statistics</a:t>
            </a:r>
            <a:r>
              <a:rPr lang="fr-FR" sz="2000" dirty="0"/>
              <a:t> on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velocity</a:t>
            </a:r>
            <a:r>
              <a:rPr lang="fr-FR" sz="2000" dirty="0"/>
              <a:t>, size and </a:t>
            </a:r>
            <a:r>
              <a:rPr lang="fr-FR" sz="2000" dirty="0" err="1"/>
              <a:t>skewness</a:t>
            </a:r>
            <a:r>
              <a:rPr lang="fr-FR" sz="2000" dirty="0"/>
              <a:t> </a:t>
            </a:r>
            <a:r>
              <a:rPr lang="fr-FR" sz="2000" dirty="0" err="1"/>
              <a:t>introducing</a:t>
            </a:r>
            <a:r>
              <a:rPr lang="fr-FR" sz="2000" dirty="0"/>
              <a:t> an </a:t>
            </a:r>
            <a:r>
              <a:rPr lang="fr-FR" sz="2000" b="1" dirty="0"/>
              <a:t>effective diffusion coefficient</a:t>
            </a:r>
            <a:r>
              <a:rPr lang="fr-FR" sz="2000" dirty="0"/>
              <a:t> </a:t>
            </a:r>
          </a:p>
          <a:p>
            <a:pPr algn="ctr">
              <a:spcAft>
                <a:spcPts val="600"/>
              </a:spcAft>
            </a:pPr>
            <a:r>
              <a:rPr lang="en-US" sz="2000" dirty="0" err="1"/>
              <a:t>D</a:t>
            </a:r>
            <a:r>
              <a:rPr lang="en-US" sz="2000" baseline="-25000" dirty="0" err="1"/>
              <a:t>eff</a:t>
            </a:r>
            <a:r>
              <a:rPr lang="en-US" sz="2000" baseline="-25000" dirty="0"/>
              <a:t>​</a:t>
            </a:r>
            <a:r>
              <a:rPr lang="en-US" sz="2000" dirty="0"/>
              <a:t>=</a:t>
            </a:r>
            <a:r>
              <a:rPr lang="el-GR" sz="2000" dirty="0"/>
              <a:t>α⋅</a:t>
            </a:r>
            <a:r>
              <a:rPr lang="en-US" sz="2000" dirty="0"/>
              <a:t>S⋅⟨v</a:t>
            </a:r>
            <a:r>
              <a:rPr lang="en-US" sz="2000" baseline="-25000" dirty="0"/>
              <a:t>r</a:t>
            </a:r>
            <a:r>
              <a:rPr lang="en-US" sz="2000" baseline="30000" dirty="0"/>
              <a:t>2</a:t>
            </a:r>
            <a:r>
              <a:rPr lang="en-US" sz="2000" dirty="0"/>
              <a:t>​⟩</a:t>
            </a:r>
            <a:r>
              <a:rPr lang="en-US" sz="2000" baseline="30000" dirty="0"/>
              <a:t>1/2</a:t>
            </a:r>
            <a:r>
              <a:rPr lang="en-US" sz="2000" dirty="0"/>
              <a:t>⋅L</a:t>
            </a:r>
            <a:r>
              <a:rPr lang="en-US" sz="2000" baseline="-25000" dirty="0"/>
              <a:t>c</a:t>
            </a:r>
            <a:r>
              <a:rPr lang="en-US" sz="2000" dirty="0"/>
              <a:t>​</a:t>
            </a:r>
            <a:endParaRPr lang="fr-FR" sz="2000" dirty="0"/>
          </a:p>
          <a:p>
            <a:pPr marL="285750" indent="-285750" algn="just">
              <a:buFontTx/>
              <a:buChar char="-"/>
            </a:pPr>
            <a:r>
              <a:rPr lang="en-US" sz="2000" dirty="0"/>
              <a:t>Skewness measures asymmetry in fluctuation distribution, helping to identify filamentary transport. High positive skewness: presence of bursts in density, associated with outward-propagating blobs</a:t>
            </a:r>
            <a:endParaRPr lang="en-US" sz="2000" dirty="0">
              <a:sym typeface="Wingdings" panose="05000000000000000000" pitchFamily="2" charset="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150659-6BAB-77AA-4BB3-6390724B417E}"/>
              </a:ext>
            </a:extLst>
          </p:cNvPr>
          <p:cNvSpPr txBox="1"/>
          <p:nvPr/>
        </p:nvSpPr>
        <p:spPr>
          <a:xfrm>
            <a:off x="9405054" y="2651818"/>
            <a:ext cx="26297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Garcia PPCF 2013</a:t>
            </a:r>
          </a:p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Naulin J. Plasma Phys. 2005 </a:t>
            </a:r>
          </a:p>
          <a:p>
            <a:pPr algn="r"/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Manz, Physics of Plasmas 2020</a:t>
            </a:r>
            <a:endParaRPr lang="en-US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580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71BB8-E419-55D7-02C3-19925C3A2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FE7736E-2ECB-BD13-2275-C0701AA00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Challenges and motivation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225A28-67BA-E69A-4050-155545A657A1}"/>
              </a:ext>
            </a:extLst>
          </p:cNvPr>
          <p:cNvSpPr txBox="1"/>
          <p:nvPr/>
        </p:nvSpPr>
        <p:spPr>
          <a:xfrm>
            <a:off x="4161788" y="907436"/>
            <a:ext cx="7831737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Filamentary transport is crucial for understanding plasma-wall interactions and improving </a:t>
            </a:r>
            <a:r>
              <a:rPr lang="en-US" sz="2000" b="1" dirty="0"/>
              <a:t>predictive modeling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Filaments and blobs are coherent density structures that influence </a:t>
            </a:r>
            <a:r>
              <a:rPr lang="en-US" sz="2000" b="1" dirty="0"/>
              <a:t>cross-field transport </a:t>
            </a:r>
            <a:r>
              <a:rPr lang="en-US" sz="2000" dirty="0"/>
              <a:t>and impact </a:t>
            </a:r>
            <a:r>
              <a:rPr lang="en-US" sz="2000" b="1" dirty="0"/>
              <a:t>erosion</a:t>
            </a:r>
            <a:r>
              <a:rPr lang="en-US" sz="2000" dirty="0"/>
              <a:t> and </a:t>
            </a:r>
            <a:r>
              <a:rPr lang="en-US" sz="2000" b="1" dirty="0"/>
              <a:t>divertor heat loads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Standard transport models assume diffusive behavior</a:t>
            </a:r>
          </a:p>
          <a:p>
            <a:pPr algn="ctr">
              <a:spcAft>
                <a:spcPts val="600"/>
              </a:spcAft>
            </a:pPr>
            <a:r>
              <a:rPr lang="el-GR" sz="2000" dirty="0"/>
              <a:t>Γ</a:t>
            </a:r>
            <a:r>
              <a:rPr lang="en-US" sz="2000" baseline="-25000" dirty="0"/>
              <a:t>n</a:t>
            </a:r>
            <a:r>
              <a:rPr lang="en-US" sz="2000" dirty="0"/>
              <a:t>​= −D​∂n/∂r,</a:t>
            </a:r>
          </a:p>
          <a:p>
            <a:pPr marL="265113" algn="just">
              <a:spcAft>
                <a:spcPts val="600"/>
              </a:spcAft>
            </a:pPr>
            <a:r>
              <a:rPr lang="en-US" sz="2000" dirty="0"/>
              <a:t>but filaments contribute to convective transport </a:t>
            </a:r>
          </a:p>
          <a:p>
            <a:pPr marL="608013" indent="-342900" algn="just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require new</a:t>
            </a:r>
            <a:r>
              <a:rPr lang="en-US" sz="2000" b="1" dirty="0">
                <a:sym typeface="Wingdings" panose="05000000000000000000" pitchFamily="2" charset="2"/>
              </a:rPr>
              <a:t> transport models</a:t>
            </a:r>
          </a:p>
        </p:txBody>
      </p:sp>
      <p:pic>
        <p:nvPicPr>
          <p:cNvPr id="3" name="Picture 2" descr="A close-up of a fire&#10;&#10;AI-generated content may be incorrect.">
            <a:extLst>
              <a:ext uri="{FF2B5EF4-FFF2-40B4-BE49-F238E27FC236}">
                <a16:creationId xmlns:a16="http://schemas.microsoft.com/office/drawing/2014/main" id="{02E91A76-31AF-0C15-AC9D-C67409CA3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23" y="1103496"/>
            <a:ext cx="3579557" cy="2928728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AC7967C-FC2C-58DB-3035-E11EBFCA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ptos" panose="020B0004020202020204" pitchFamily="34" charset="0"/>
                <a:cs typeface="Times New Roman" panose="02020603050405020304" pitchFamily="18" charset="0"/>
              </a:rPr>
              <a:t>AI-augmented SOL modelling for capturing impact of filaments on transport and PWI in mean field codes simulations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58E06A2-C49A-AD5E-A075-A5250521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E33E-6D14-8249-A4DD-602781894BB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D6308710-2C7F-D92C-0229-059D09FBC3DC}"/>
              </a:ext>
            </a:extLst>
          </p:cNvPr>
          <p:cNvSpPr txBox="1"/>
          <p:nvPr/>
        </p:nvSpPr>
        <p:spPr>
          <a:xfrm>
            <a:off x="413324" y="4590905"/>
            <a:ext cx="11270973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>
                <a:solidFill>
                  <a:srgbClr val="070808"/>
                </a:solidFill>
                <a:effectLst/>
                <a:latin typeface="Aptos "/>
                <a:ea typeface="Times New Roman" panose="02020603050405020304" pitchFamily="18" charset="0"/>
                <a:cs typeface="Times New Roman" panose="02020603050405020304" pitchFamily="18" charset="0"/>
              </a:rPr>
              <a:t>Objectives: </a:t>
            </a:r>
          </a:p>
          <a:p>
            <a:pPr marL="800100" lvl="1" indent="-342900" algn="just">
              <a:spcAft>
                <a:spcPts val="600"/>
              </a:spcAft>
              <a:buFontTx/>
              <a:buChar char="-"/>
            </a:pPr>
            <a:r>
              <a:rPr lang="en-US" sz="2000" dirty="0">
                <a:solidFill>
                  <a:srgbClr val="070808"/>
                </a:solidFill>
                <a:latin typeface="Aptos 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70808"/>
                </a:solidFill>
                <a:effectLst/>
                <a:latin typeface="Aptos "/>
                <a:ea typeface="Times New Roman" panose="02020603050405020304" pitchFamily="18" charset="0"/>
                <a:cs typeface="Times New Roman" panose="02020603050405020304" pitchFamily="18" charset="0"/>
              </a:rPr>
              <a:t>evelop new AI tools for detecting and studying the dynamics of blobs and filaments </a:t>
            </a:r>
            <a:br>
              <a:rPr lang="en-US" sz="2000" dirty="0">
                <a:solidFill>
                  <a:srgbClr val="070808"/>
                </a:solidFill>
                <a:effectLst/>
                <a:latin typeface="Aptos 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70808"/>
                </a:solidFill>
                <a:effectLst/>
                <a:latin typeface="Aptos "/>
                <a:ea typeface="Times New Roman" panose="02020603050405020304" pitchFamily="18" charset="0"/>
                <a:cs typeface="Times New Roman" panose="02020603050405020304" pitchFamily="18" charset="0"/>
              </a:rPr>
              <a:t>in experimental databases supplemented by high-fidelity 2D turbulence simulations</a:t>
            </a:r>
          </a:p>
          <a:p>
            <a:pPr marL="800100" lvl="1" indent="-342900" algn="just">
              <a:spcAft>
                <a:spcPts val="600"/>
              </a:spcAft>
              <a:buFontTx/>
              <a:buChar char="-"/>
            </a:pPr>
            <a:r>
              <a:rPr lang="en-US" sz="2000" dirty="0">
                <a:solidFill>
                  <a:srgbClr val="070808"/>
                </a:solidFill>
                <a:latin typeface="Aptos "/>
                <a:ea typeface="Times New Roman" panose="02020603050405020304" pitchFamily="18" charset="0"/>
                <a:cs typeface="Times New Roman" panose="02020603050405020304" pitchFamily="18" charset="0"/>
              </a:rPr>
              <a:t>Introduce effective diffusion coefficients for 2D fluid modeling</a:t>
            </a:r>
            <a:endParaRPr lang="en-US" sz="2000" dirty="0">
              <a:solidFill>
                <a:srgbClr val="070808"/>
              </a:solidFill>
              <a:effectLst/>
              <a:latin typeface="Aptos 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D1ED3-7208-B624-64EB-1FBECEDF8CA3}"/>
              </a:ext>
            </a:extLst>
          </p:cNvPr>
          <p:cNvSpPr txBox="1"/>
          <p:nvPr/>
        </p:nvSpPr>
        <p:spPr>
          <a:xfrm>
            <a:off x="9405054" y="2651818"/>
            <a:ext cx="26297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Garcia PPCF 2013</a:t>
            </a:r>
          </a:p>
          <a:p>
            <a:pPr algn="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Naulin J. Plasma Phys. 2005 </a:t>
            </a:r>
          </a:p>
          <a:p>
            <a:pPr algn="r"/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Manz, Physics of Plasmas 2020</a:t>
            </a:r>
            <a:endParaRPr lang="en-US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4DD4E-C296-031D-0ECD-A3A420B75CE6}"/>
              </a:ext>
            </a:extLst>
          </p:cNvPr>
          <p:cNvSpPr txBox="1"/>
          <p:nvPr/>
        </p:nvSpPr>
        <p:spPr>
          <a:xfrm>
            <a:off x="507703" y="3983632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https://www.iter.org/newsline/229/1229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0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80D85-4683-1BD9-2378-6F2930925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F46E4B-5062-6481-CC50-788E6DEF6131}"/>
              </a:ext>
            </a:extLst>
          </p:cNvPr>
          <p:cNvSpPr/>
          <p:nvPr/>
        </p:nvSpPr>
        <p:spPr>
          <a:xfrm>
            <a:off x="242279" y="1347255"/>
            <a:ext cx="3681135" cy="57414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WP1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Optimizing data analysis and exploiting multi-machine database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26F1BE-D53F-A075-9FF2-772C2625BBB0}"/>
              </a:ext>
            </a:extLst>
          </p:cNvPr>
          <p:cNvSpPr/>
          <p:nvPr/>
        </p:nvSpPr>
        <p:spPr>
          <a:xfrm>
            <a:off x="242278" y="1990867"/>
            <a:ext cx="8237693" cy="3651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WP2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AI detection of 3D and 2D turbulent structures 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33CCF7-5A72-8779-C731-EE7CF0A94D7F}"/>
              </a:ext>
            </a:extLst>
          </p:cNvPr>
          <p:cNvSpPr/>
          <p:nvPr/>
        </p:nvSpPr>
        <p:spPr>
          <a:xfrm>
            <a:off x="5706319" y="2431900"/>
            <a:ext cx="6224424" cy="3651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WP3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AI-augmented database for SOL ballistic transport model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8" name="Connecteur droit 15">
            <a:extLst>
              <a:ext uri="{FF2B5EF4-FFF2-40B4-BE49-F238E27FC236}">
                <a16:creationId xmlns:a16="http://schemas.microsoft.com/office/drawing/2014/main" id="{05902559-877D-143E-D89D-9A7D1506797E}"/>
              </a:ext>
            </a:extLst>
          </p:cNvPr>
          <p:cNvCxnSpPr>
            <a:cxnSpLocks/>
          </p:cNvCxnSpPr>
          <p:nvPr/>
        </p:nvCxnSpPr>
        <p:spPr>
          <a:xfrm>
            <a:off x="242279" y="1290717"/>
            <a:ext cx="117539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6">
            <a:extLst>
              <a:ext uri="{FF2B5EF4-FFF2-40B4-BE49-F238E27FC236}">
                <a16:creationId xmlns:a16="http://schemas.microsoft.com/office/drawing/2014/main" id="{E17C0302-7FF9-622D-C031-6CECC853A667}"/>
              </a:ext>
            </a:extLst>
          </p:cNvPr>
          <p:cNvSpPr txBox="1"/>
          <p:nvPr/>
        </p:nvSpPr>
        <p:spPr bwMode="auto">
          <a:xfrm>
            <a:off x="363972" y="1007826"/>
            <a:ext cx="1413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b="1" baseline="0" dirty="0" err="1">
                <a:latin typeface="+mj-lt"/>
                <a:cs typeface="Arial" charset="0"/>
              </a:rPr>
              <a:t>Oct</a:t>
            </a:r>
            <a:r>
              <a:rPr lang="fr-FR" b="1" baseline="0" dirty="0">
                <a:latin typeface="+mj-lt"/>
                <a:cs typeface="Arial" charset="0"/>
              </a:rPr>
              <a:t> 2024</a:t>
            </a:r>
          </a:p>
        </p:txBody>
      </p:sp>
      <p:sp>
        <p:nvSpPr>
          <p:cNvPr id="20" name="ZoneTexte 17">
            <a:extLst>
              <a:ext uri="{FF2B5EF4-FFF2-40B4-BE49-F238E27FC236}">
                <a16:creationId xmlns:a16="http://schemas.microsoft.com/office/drawing/2014/main" id="{4266C5BA-DEB3-0D53-C4D1-5802E8D2F4FE}"/>
              </a:ext>
            </a:extLst>
          </p:cNvPr>
          <p:cNvSpPr txBox="1"/>
          <p:nvPr/>
        </p:nvSpPr>
        <p:spPr bwMode="auto">
          <a:xfrm>
            <a:off x="3155007" y="1007826"/>
            <a:ext cx="1413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b="1" baseline="0" dirty="0">
                <a:latin typeface="+mj-lt"/>
                <a:cs typeface="Arial" charset="0"/>
              </a:rPr>
              <a:t>Mar 2025</a:t>
            </a:r>
          </a:p>
        </p:txBody>
      </p:sp>
      <p:sp>
        <p:nvSpPr>
          <p:cNvPr id="21" name="ZoneTexte 18">
            <a:extLst>
              <a:ext uri="{FF2B5EF4-FFF2-40B4-BE49-F238E27FC236}">
                <a16:creationId xmlns:a16="http://schemas.microsoft.com/office/drawing/2014/main" id="{1CB2A89F-BE9A-FE1A-A482-792F71022630}"/>
              </a:ext>
            </a:extLst>
          </p:cNvPr>
          <p:cNvSpPr txBox="1"/>
          <p:nvPr/>
        </p:nvSpPr>
        <p:spPr bwMode="auto">
          <a:xfrm>
            <a:off x="5542610" y="1000122"/>
            <a:ext cx="1413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b="1" baseline="0" dirty="0">
                <a:latin typeface="+mj-lt"/>
                <a:cs typeface="Arial" charset="0"/>
              </a:rPr>
              <a:t>May 2025</a:t>
            </a:r>
          </a:p>
        </p:txBody>
      </p:sp>
      <p:sp>
        <p:nvSpPr>
          <p:cNvPr id="22" name="ZoneTexte 19">
            <a:extLst>
              <a:ext uri="{FF2B5EF4-FFF2-40B4-BE49-F238E27FC236}">
                <a16:creationId xmlns:a16="http://schemas.microsoft.com/office/drawing/2014/main" id="{51469D2C-BBC0-CFC1-0C2B-B621CDC12D5B}"/>
              </a:ext>
            </a:extLst>
          </p:cNvPr>
          <p:cNvSpPr txBox="1"/>
          <p:nvPr/>
        </p:nvSpPr>
        <p:spPr bwMode="auto">
          <a:xfrm>
            <a:off x="8096457" y="1007826"/>
            <a:ext cx="1413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b="1" baseline="0" dirty="0" err="1">
                <a:latin typeface="+mj-lt"/>
                <a:cs typeface="Arial" charset="0"/>
              </a:rPr>
              <a:t>Oct</a:t>
            </a:r>
            <a:r>
              <a:rPr lang="fr-FR" b="1" baseline="0" dirty="0">
                <a:latin typeface="+mj-lt"/>
                <a:cs typeface="Arial" charset="0"/>
              </a:rPr>
              <a:t> 2025</a:t>
            </a:r>
          </a:p>
        </p:txBody>
      </p:sp>
      <p:sp>
        <p:nvSpPr>
          <p:cNvPr id="23" name="ZoneTexte 20">
            <a:extLst>
              <a:ext uri="{FF2B5EF4-FFF2-40B4-BE49-F238E27FC236}">
                <a16:creationId xmlns:a16="http://schemas.microsoft.com/office/drawing/2014/main" id="{D7139E53-B314-2F41-1B0F-621BB5F9B7FE}"/>
              </a:ext>
            </a:extLst>
          </p:cNvPr>
          <p:cNvSpPr txBox="1"/>
          <p:nvPr/>
        </p:nvSpPr>
        <p:spPr bwMode="auto">
          <a:xfrm>
            <a:off x="11027453" y="998062"/>
            <a:ext cx="1413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b="1" baseline="0" dirty="0" err="1">
                <a:latin typeface="+mj-lt"/>
                <a:cs typeface="Arial" charset="0"/>
              </a:rPr>
              <a:t>Dec</a:t>
            </a:r>
            <a:r>
              <a:rPr lang="fr-FR" b="1" baseline="0" dirty="0">
                <a:latin typeface="+mj-lt"/>
                <a:cs typeface="Arial" charset="0"/>
              </a:rPr>
              <a:t>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43A800-AD8C-AE63-FF47-327C15AD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Project timeline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3E5A61-23F9-6635-5DAF-629DCF2A5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ptos" panose="020B0004020202020204" pitchFamily="34" charset="0"/>
                <a:cs typeface="Times New Roman" panose="02020603050405020304" pitchFamily="18" charset="0"/>
              </a:rPr>
              <a:t>AI-augmented SOL modelling for capturing impact of filaments on transport and PWI in mean field codes simulations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EC580-A404-2660-FB62-49CFEF95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E33E-6D14-8249-A4DD-602781894BB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87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42725-9156-A42F-78E4-B06B57AEA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ED34A5-3B0E-2E00-5456-AF4741190477}"/>
              </a:ext>
            </a:extLst>
          </p:cNvPr>
          <p:cNvSpPr/>
          <p:nvPr/>
        </p:nvSpPr>
        <p:spPr>
          <a:xfrm>
            <a:off x="242279" y="1347255"/>
            <a:ext cx="3681135" cy="57414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WP1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Optimizing data analysis and exploiting multi-machine database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B6847-6C15-162E-9A7D-26A71FD2792D}"/>
              </a:ext>
            </a:extLst>
          </p:cNvPr>
          <p:cNvSpPr/>
          <p:nvPr/>
        </p:nvSpPr>
        <p:spPr>
          <a:xfrm>
            <a:off x="242278" y="1990867"/>
            <a:ext cx="8237693" cy="3651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WP2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AI detection of 3D and 2D turbulent structures 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704EBD-6DF0-F4D8-BCCC-679AA77B0CB5}"/>
              </a:ext>
            </a:extLst>
          </p:cNvPr>
          <p:cNvSpPr/>
          <p:nvPr/>
        </p:nvSpPr>
        <p:spPr>
          <a:xfrm>
            <a:off x="5706319" y="2431900"/>
            <a:ext cx="6224424" cy="3651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+mj-lt"/>
              </a:rPr>
              <a:t>WP3 </a:t>
            </a:r>
            <a:r>
              <a:rPr lang="en-US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AI-augmented database for SOL ballistic transport model</a:t>
            </a:r>
            <a:endParaRPr lang="fr-FR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8" name="Connecteur droit 15">
            <a:extLst>
              <a:ext uri="{FF2B5EF4-FFF2-40B4-BE49-F238E27FC236}">
                <a16:creationId xmlns:a16="http://schemas.microsoft.com/office/drawing/2014/main" id="{61FC0C08-A7CD-C60C-9722-F6ED7EB9C30D}"/>
              </a:ext>
            </a:extLst>
          </p:cNvPr>
          <p:cNvCxnSpPr>
            <a:cxnSpLocks/>
          </p:cNvCxnSpPr>
          <p:nvPr/>
        </p:nvCxnSpPr>
        <p:spPr>
          <a:xfrm>
            <a:off x="242279" y="1290717"/>
            <a:ext cx="117539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6">
            <a:extLst>
              <a:ext uri="{FF2B5EF4-FFF2-40B4-BE49-F238E27FC236}">
                <a16:creationId xmlns:a16="http://schemas.microsoft.com/office/drawing/2014/main" id="{A39F04B1-41F5-6D76-68C0-65ECDED63769}"/>
              </a:ext>
            </a:extLst>
          </p:cNvPr>
          <p:cNvSpPr txBox="1"/>
          <p:nvPr/>
        </p:nvSpPr>
        <p:spPr bwMode="auto">
          <a:xfrm>
            <a:off x="363972" y="1007826"/>
            <a:ext cx="1413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b="1" baseline="0" dirty="0" err="1">
                <a:latin typeface="+mj-lt"/>
                <a:cs typeface="Arial" charset="0"/>
              </a:rPr>
              <a:t>Oct</a:t>
            </a:r>
            <a:r>
              <a:rPr lang="fr-FR" b="1" baseline="0" dirty="0">
                <a:latin typeface="+mj-lt"/>
                <a:cs typeface="Arial" charset="0"/>
              </a:rPr>
              <a:t> 2024</a:t>
            </a:r>
          </a:p>
        </p:txBody>
      </p:sp>
      <p:sp>
        <p:nvSpPr>
          <p:cNvPr id="20" name="ZoneTexte 17">
            <a:extLst>
              <a:ext uri="{FF2B5EF4-FFF2-40B4-BE49-F238E27FC236}">
                <a16:creationId xmlns:a16="http://schemas.microsoft.com/office/drawing/2014/main" id="{651E5463-C335-A1AE-58F8-F561129D1253}"/>
              </a:ext>
            </a:extLst>
          </p:cNvPr>
          <p:cNvSpPr txBox="1"/>
          <p:nvPr/>
        </p:nvSpPr>
        <p:spPr bwMode="auto">
          <a:xfrm>
            <a:off x="3155007" y="1007826"/>
            <a:ext cx="1413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b="1" baseline="0" dirty="0">
                <a:latin typeface="+mj-lt"/>
                <a:cs typeface="Arial" charset="0"/>
              </a:rPr>
              <a:t>Mar 2025</a:t>
            </a:r>
          </a:p>
        </p:txBody>
      </p:sp>
      <p:sp>
        <p:nvSpPr>
          <p:cNvPr id="21" name="ZoneTexte 18">
            <a:extLst>
              <a:ext uri="{FF2B5EF4-FFF2-40B4-BE49-F238E27FC236}">
                <a16:creationId xmlns:a16="http://schemas.microsoft.com/office/drawing/2014/main" id="{BD4BDB0A-5495-93AB-B6D8-2DE09DF7F240}"/>
              </a:ext>
            </a:extLst>
          </p:cNvPr>
          <p:cNvSpPr txBox="1"/>
          <p:nvPr/>
        </p:nvSpPr>
        <p:spPr bwMode="auto">
          <a:xfrm>
            <a:off x="5542610" y="1000122"/>
            <a:ext cx="1413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b="1" baseline="0" dirty="0">
                <a:latin typeface="+mj-lt"/>
                <a:cs typeface="Arial" charset="0"/>
              </a:rPr>
              <a:t>May 2025</a:t>
            </a:r>
          </a:p>
        </p:txBody>
      </p:sp>
      <p:sp>
        <p:nvSpPr>
          <p:cNvPr id="22" name="ZoneTexte 19">
            <a:extLst>
              <a:ext uri="{FF2B5EF4-FFF2-40B4-BE49-F238E27FC236}">
                <a16:creationId xmlns:a16="http://schemas.microsoft.com/office/drawing/2014/main" id="{ACA257DF-0D71-E1B8-E240-8BFB2C61A36B}"/>
              </a:ext>
            </a:extLst>
          </p:cNvPr>
          <p:cNvSpPr txBox="1"/>
          <p:nvPr/>
        </p:nvSpPr>
        <p:spPr bwMode="auto">
          <a:xfrm>
            <a:off x="8096457" y="1007826"/>
            <a:ext cx="1413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b="1" baseline="0" dirty="0" err="1">
                <a:latin typeface="+mj-lt"/>
                <a:cs typeface="Arial" charset="0"/>
              </a:rPr>
              <a:t>Oct</a:t>
            </a:r>
            <a:r>
              <a:rPr lang="fr-FR" b="1" baseline="0" dirty="0">
                <a:latin typeface="+mj-lt"/>
                <a:cs typeface="Arial" charset="0"/>
              </a:rPr>
              <a:t> 2025</a:t>
            </a:r>
          </a:p>
        </p:txBody>
      </p:sp>
      <p:sp>
        <p:nvSpPr>
          <p:cNvPr id="23" name="ZoneTexte 20">
            <a:extLst>
              <a:ext uri="{FF2B5EF4-FFF2-40B4-BE49-F238E27FC236}">
                <a16:creationId xmlns:a16="http://schemas.microsoft.com/office/drawing/2014/main" id="{4B5F849B-ADFB-793B-E358-E620EB3A8872}"/>
              </a:ext>
            </a:extLst>
          </p:cNvPr>
          <p:cNvSpPr txBox="1"/>
          <p:nvPr/>
        </p:nvSpPr>
        <p:spPr bwMode="auto">
          <a:xfrm>
            <a:off x="11027453" y="998062"/>
            <a:ext cx="1413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b="1" baseline="0" dirty="0" err="1">
                <a:latin typeface="+mj-lt"/>
                <a:cs typeface="Arial" charset="0"/>
              </a:rPr>
              <a:t>Dec</a:t>
            </a:r>
            <a:r>
              <a:rPr lang="fr-FR" b="1" baseline="0" dirty="0">
                <a:latin typeface="+mj-lt"/>
                <a:cs typeface="Arial" charset="0"/>
              </a:rPr>
              <a:t>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8C1BBD-DF5C-0821-B569-981FB63A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Project timeline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7D28DD-4517-5DB0-0C71-DC59B88B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ptos" panose="020B0004020202020204" pitchFamily="34" charset="0"/>
                <a:cs typeface="Times New Roman" panose="02020603050405020304" pitchFamily="18" charset="0"/>
              </a:rPr>
              <a:t>AI-augmented SOL modelling for capturing impact of filaments on transport and PWI in mean field codes simulations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1B380E-CD85-B20B-5E73-DFCDD9CC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E33E-6D14-8249-A4DD-602781894BB6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6BB4274-CBD8-3BEE-7A4B-D30B888D4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720168"/>
              </p:ext>
            </p:extLst>
          </p:nvPr>
        </p:nvGraphicFramePr>
        <p:xfrm>
          <a:off x="1243490" y="2872932"/>
          <a:ext cx="9634785" cy="3665151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635830">
                  <a:extLst>
                    <a:ext uri="{9D8B030D-6E8A-4147-A177-3AD203B41FA5}">
                      <a16:colId xmlns:a16="http://schemas.microsoft.com/office/drawing/2014/main" val="1875191637"/>
                    </a:ext>
                  </a:extLst>
                </a:gridCol>
                <a:gridCol w="8998955">
                  <a:extLst>
                    <a:ext uri="{9D8B030D-6E8A-4147-A177-3AD203B41FA5}">
                      <a16:colId xmlns:a16="http://schemas.microsoft.com/office/drawing/2014/main" val="2754900722"/>
                    </a:ext>
                  </a:extLst>
                </a:gridCol>
              </a:tblGrid>
              <a:tr h="2853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800" dirty="0">
                          <a:effectLst/>
                        </a:rPr>
                        <a:t>Year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GB" sz="1800" dirty="0">
                          <a:effectLst/>
                        </a:rPr>
                        <a:t>Deliverables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3693198"/>
                  </a:ext>
                </a:extLst>
              </a:tr>
              <a:tr h="1544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800" dirty="0">
                          <a:effectLst/>
                        </a:rPr>
                        <a:t>2024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GB" sz="1800" dirty="0">
                          <a:effectLst/>
                        </a:rPr>
                        <a:t>D1. Experimental database using data from WEST and AUG databases</a:t>
                      </a:r>
                      <a:endParaRPr lang="en-US" sz="1800" dirty="0">
                        <a:effectLst/>
                      </a:endParaRPr>
                    </a:p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D2. </a:t>
                      </a:r>
                      <a:r>
                        <a:rPr lang="en-GB" sz="1800" dirty="0">
                          <a:effectLst/>
                        </a:rPr>
                        <a:t>2D turbulent simulations varying the parallel connexion length and the aspect ratio</a:t>
                      </a:r>
                      <a:endParaRPr lang="en-US" sz="1800" dirty="0">
                        <a:effectLst/>
                      </a:endParaRPr>
                    </a:p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D3. </a:t>
                      </a:r>
                      <a:r>
                        <a:rPr lang="en-GB" sz="18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3D turbulence simulations varying heating sources and gas puff in characteristic regimes Sheath-Limited, Inertial and detached</a:t>
                      </a:r>
                    </a:p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GB" sz="18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D4. ML algorithm for filaments detection in 2D/3D simulations</a:t>
                      </a:r>
                      <a:endParaRPr lang="en-US" sz="18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492019"/>
                  </a:ext>
                </a:extLst>
              </a:tr>
              <a:tr h="183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800" dirty="0">
                          <a:effectLst/>
                        </a:rPr>
                        <a:t>2025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GB" sz="1800" dirty="0">
                          <a:solidFill>
                            <a:srgbClr val="FF9797"/>
                          </a:solidFill>
                          <a:effectLst/>
                        </a:rPr>
                        <a:t>D5. A physics informed unsupervised machine learning algorithm for filaments detection</a:t>
                      </a:r>
                    </a:p>
                    <a:p>
                      <a:pPr marL="0" lvl="0" indent="0" algn="just">
                        <a:buFont typeface="+mj-lt"/>
                        <a:buNone/>
                      </a:pPr>
                      <a:endParaRPr lang="en-US" sz="1800" dirty="0">
                        <a:effectLst/>
                      </a:endParaRPr>
                    </a:p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GB" sz="1800" dirty="0">
                          <a:effectLst/>
                        </a:rPr>
                        <a:t>D6. An AI-augmented experimental database including effective diffusion coefficients for each discharge based on the characteristics of the blobs and/or filaments.</a:t>
                      </a:r>
                      <a:endParaRPr lang="en-US" sz="1800" dirty="0">
                        <a:effectLst/>
                      </a:endParaRPr>
                    </a:p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en-GB" sz="1800" dirty="0">
                          <a:effectLst/>
                        </a:rPr>
                        <a:t>D7. A supervised machine learning tool to predict the effective diffusion coefficient from experimental measurements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9512851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D0C45435-F5B4-E034-6B02-2FE4456DB680}"/>
              </a:ext>
            </a:extLst>
          </p:cNvPr>
          <p:cNvSpPr txBox="1"/>
          <p:nvPr/>
        </p:nvSpPr>
        <p:spPr>
          <a:xfrm>
            <a:off x="4305157" y="4883437"/>
            <a:ext cx="5022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9797"/>
                </a:solidFill>
                <a:effectLst/>
                <a:latin typeface="Calibri,sans-serif,serif,EmojiFont"/>
              </a:rPr>
              <a:t>(cancelled due to the missing post-doc)</a:t>
            </a:r>
            <a:endParaRPr lang="fr-FR" dirty="0">
              <a:solidFill>
                <a:srgbClr val="FF9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1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A1302-8D2E-8F3B-FD26-EF1AF2490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7832AA2C-7C14-5D4E-6822-4D8F4967E3DB}"/>
              </a:ext>
            </a:extLst>
          </p:cNvPr>
          <p:cNvSpPr txBox="1"/>
          <p:nvPr/>
        </p:nvSpPr>
        <p:spPr>
          <a:xfrm>
            <a:off x="0" y="12568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Experimental database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034160C-C8ED-331F-0BE8-8365A5F43A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91"/>
          <a:stretch/>
        </p:blipFill>
        <p:spPr>
          <a:xfrm>
            <a:off x="180756" y="1020993"/>
            <a:ext cx="4051121" cy="24135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68C377-976C-6DC9-4BDE-21AF2E7627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223"/>
          <a:stretch/>
        </p:blipFill>
        <p:spPr>
          <a:xfrm>
            <a:off x="4671857" y="823280"/>
            <a:ext cx="3632179" cy="566959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880CABF-3445-B9FB-846F-22C8D2722C9C}"/>
              </a:ext>
            </a:extLst>
          </p:cNvPr>
          <p:cNvSpPr/>
          <p:nvPr/>
        </p:nvSpPr>
        <p:spPr>
          <a:xfrm>
            <a:off x="5198659" y="1539801"/>
            <a:ext cx="1690932" cy="118213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963C9D-4E4E-4C33-E68F-C3B658D3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ptos" panose="020B0004020202020204" pitchFamily="34" charset="0"/>
                <a:cs typeface="Times New Roman" panose="02020603050405020304" pitchFamily="18" charset="0"/>
              </a:rPr>
              <a:t>AI-augmented SOL modelling for capturing impact of filaments on transport and PWI in mean field codes simulations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74129-083D-27D3-7B5D-286DA2EE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E33E-6D14-8249-A4DD-602781894BB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9D3A9C-8D52-EFB2-1F2D-A9F6A83C0F41}"/>
              </a:ext>
            </a:extLst>
          </p:cNvPr>
          <p:cNvSpPr/>
          <p:nvPr/>
        </p:nvSpPr>
        <p:spPr>
          <a:xfrm>
            <a:off x="5973151" y="801742"/>
            <a:ext cx="980542" cy="203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8DFBAB-46F7-9B8B-00E6-17613E7C381B}"/>
              </a:ext>
            </a:extLst>
          </p:cNvPr>
          <p:cNvGrpSpPr/>
          <p:nvPr/>
        </p:nvGrpSpPr>
        <p:grpSpPr>
          <a:xfrm>
            <a:off x="8185914" y="789782"/>
            <a:ext cx="3421979" cy="5711160"/>
            <a:chOff x="8760076" y="789782"/>
            <a:chExt cx="3421979" cy="571116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1941CAD-2DA7-29F0-A046-E16C4AD76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6749" t="271" b="-1"/>
            <a:stretch/>
          </p:blipFill>
          <p:spPr>
            <a:xfrm>
              <a:off x="8760076" y="831346"/>
              <a:ext cx="3421979" cy="5669596"/>
            </a:xfrm>
            <a:prstGeom prst="rect">
              <a:avLst/>
            </a:prstGeom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B07890F-92A8-D863-0D0D-C0640EDAB51F}"/>
                </a:ext>
              </a:extLst>
            </p:cNvPr>
            <p:cNvCxnSpPr/>
            <p:nvPr/>
          </p:nvCxnSpPr>
          <p:spPr>
            <a:xfrm flipV="1">
              <a:off x="9606466" y="3827413"/>
              <a:ext cx="891250" cy="37039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190697F-EEBC-50D5-7D78-1A8CAA55AC14}"/>
                </a:ext>
              </a:extLst>
            </p:cNvPr>
            <p:cNvCxnSpPr/>
            <p:nvPr/>
          </p:nvCxnSpPr>
          <p:spPr>
            <a:xfrm flipV="1">
              <a:off x="9657472" y="4840936"/>
              <a:ext cx="899360" cy="41235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B601C21-7062-BBAF-7462-59A80E7CD9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64793" y="5085255"/>
              <a:ext cx="1244782" cy="33608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3A504F7-7B86-AFE9-AEB7-21F09CDECB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44414" y="1639716"/>
              <a:ext cx="1028409" cy="6520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17024E-8D9C-9417-F086-35552C2E8691}"/>
                </a:ext>
              </a:extLst>
            </p:cNvPr>
            <p:cNvSpPr/>
            <p:nvPr/>
          </p:nvSpPr>
          <p:spPr>
            <a:xfrm>
              <a:off x="10174522" y="789782"/>
              <a:ext cx="980542" cy="203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C51E2440-4859-F3A9-8C88-BE9730AC3BB8}"/>
              </a:ext>
            </a:extLst>
          </p:cNvPr>
          <p:cNvSpPr txBox="1"/>
          <p:nvPr/>
        </p:nvSpPr>
        <p:spPr>
          <a:xfrm>
            <a:off x="-21949" y="3656611"/>
            <a:ext cx="476407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Tx/>
              <a:buChar char="─"/>
            </a:pPr>
            <a:r>
              <a:rPr lang="en-US" sz="2000" dirty="0"/>
              <a:t>Ultra-fast swept reflectometry measured density fluctuations on ASDEX Upgrade and WEST with high temporal resolution (1 </a:t>
            </a:r>
            <a:r>
              <a:rPr lang="en-US" sz="2000" dirty="0" err="1">
                <a:latin typeface="Symbol" panose="05050102010706020507" pitchFamily="18" charset="2"/>
              </a:rPr>
              <a:t>m</a:t>
            </a:r>
            <a:r>
              <a:rPr lang="en-US" sz="2000" dirty="0" err="1"/>
              <a:t>s</a:t>
            </a:r>
            <a:r>
              <a:rPr lang="en-US" sz="2000" dirty="0"/>
              <a:t>)</a:t>
            </a:r>
          </a:p>
          <a:p>
            <a:pPr marL="342900" indent="-342900" algn="just">
              <a:spcAft>
                <a:spcPts val="600"/>
              </a:spcAft>
              <a:buFontTx/>
              <a:buChar char="─"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Symbol" panose="05050102010706020507" pitchFamily="18" charset="2"/>
              </a:rPr>
              <a:t>d</a:t>
            </a:r>
            <a:r>
              <a:rPr lang="en-US" sz="2000" b="1" dirty="0" err="1"/>
              <a:t>Φ</a:t>
            </a:r>
            <a:r>
              <a:rPr lang="en-US" sz="2000" dirty="0"/>
              <a:t> phase fluctuation provides information on density fluctuation and filament characteristics (size, velocity, skewness</a:t>
            </a:r>
            <a:r>
              <a:rPr lang="en-US" dirty="0"/>
              <a:t>) </a:t>
            </a:r>
            <a:r>
              <a:rPr lang="en-US" sz="1800" dirty="0" err="1"/>
              <a:t>D</a:t>
            </a:r>
            <a:r>
              <a:rPr lang="en-US" sz="1800" baseline="-25000" dirty="0" err="1"/>
              <a:t>eff</a:t>
            </a:r>
            <a:r>
              <a:rPr lang="en-US" sz="1800" baseline="-25000" dirty="0"/>
              <a:t>​</a:t>
            </a:r>
            <a:r>
              <a:rPr lang="en-US" sz="1800" dirty="0"/>
              <a:t>=</a:t>
            </a:r>
            <a:r>
              <a:rPr lang="el-GR" sz="1800" dirty="0"/>
              <a:t>α⋅</a:t>
            </a:r>
            <a:r>
              <a:rPr lang="en-US" sz="1800" dirty="0"/>
              <a:t>S⋅⟨v</a:t>
            </a:r>
            <a:r>
              <a:rPr lang="en-US" sz="1800" baseline="-25000" dirty="0"/>
              <a:t>r</a:t>
            </a:r>
            <a:r>
              <a:rPr lang="en-US" sz="1800" baseline="30000" dirty="0"/>
              <a:t>2</a:t>
            </a:r>
            <a:r>
              <a:rPr lang="en-US" sz="1800" dirty="0"/>
              <a:t>​⟩</a:t>
            </a:r>
            <a:r>
              <a:rPr lang="en-US" sz="1800" baseline="30000" dirty="0"/>
              <a:t>1/2</a:t>
            </a:r>
            <a:r>
              <a:rPr lang="en-US" sz="1800" dirty="0"/>
              <a:t>⋅L</a:t>
            </a:r>
            <a:r>
              <a:rPr lang="en-US" sz="1800" baseline="-25000" dirty="0"/>
              <a:t>c</a:t>
            </a:r>
            <a:r>
              <a:rPr lang="en-US" sz="1800" dirty="0"/>
              <a:t>​</a:t>
            </a:r>
            <a:endParaRPr lang="fr-FR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33D744-6223-E255-45DA-445485E2FB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1384" r="503"/>
          <a:stretch/>
        </p:blipFill>
        <p:spPr>
          <a:xfrm>
            <a:off x="11604635" y="821681"/>
            <a:ext cx="587366" cy="56695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7C86B5-4EC5-C0C4-02D1-649F3E872D93}"/>
              </a:ext>
            </a:extLst>
          </p:cNvPr>
          <p:cNvSpPr txBox="1"/>
          <p:nvPr/>
        </p:nvSpPr>
        <p:spPr>
          <a:xfrm>
            <a:off x="7510751" y="1093741"/>
            <a:ext cx="6140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Symbol" panose="05050102010706020507" pitchFamily="18" charset="2"/>
              </a:rPr>
              <a:t>d</a:t>
            </a:r>
            <a:r>
              <a:rPr lang="en-US" b="1" dirty="0" err="1"/>
              <a:t>Φ</a:t>
            </a:r>
            <a:r>
              <a:rPr lang="en-US" dirty="0"/>
              <a:t> </a:t>
            </a:r>
            <a:endParaRPr lang="fr-FR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8535ECB-5498-077D-2A9D-F9759516F76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6889591" y="2130868"/>
            <a:ext cx="16909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9768C57-6D9D-54CB-3DA0-2F970A11A486}"/>
              </a:ext>
            </a:extLst>
          </p:cNvPr>
          <p:cNvCxnSpPr/>
          <p:nvPr/>
        </p:nvCxnSpPr>
        <p:spPr>
          <a:xfrm>
            <a:off x="9384008" y="2615711"/>
            <a:ext cx="187842" cy="24937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D484F4C-F86C-6FF7-CE9D-5CAEE9F050F3}"/>
              </a:ext>
            </a:extLst>
          </p:cNvPr>
          <p:cNvSpPr txBox="1"/>
          <p:nvPr/>
        </p:nvSpPr>
        <p:spPr>
          <a:xfrm>
            <a:off x="9214877" y="2266852"/>
            <a:ext cx="474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L</a:t>
            </a:r>
            <a:r>
              <a:rPr lang="en-US" sz="1800" b="1" baseline="-25000" dirty="0">
                <a:solidFill>
                  <a:srgbClr val="FF0000"/>
                </a:solidFill>
              </a:rPr>
              <a:t>c</a:t>
            </a:r>
            <a:r>
              <a:rPr lang="en-US" sz="1800" b="1" dirty="0">
                <a:solidFill>
                  <a:srgbClr val="FF0000"/>
                </a:solidFill>
              </a:rPr>
              <a:t>​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F7B36D-5068-A7E1-7BA5-421DB91D4A7D}"/>
              </a:ext>
            </a:extLst>
          </p:cNvPr>
          <p:cNvSpPr txBox="1"/>
          <p:nvPr/>
        </p:nvSpPr>
        <p:spPr>
          <a:xfrm>
            <a:off x="10219395" y="1638118"/>
            <a:ext cx="361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</a:rPr>
              <a:t>v</a:t>
            </a:r>
            <a:r>
              <a:rPr lang="en-US" sz="1800" b="1" baseline="-25000" dirty="0" err="1">
                <a:solidFill>
                  <a:srgbClr val="FF0000"/>
                </a:solidFill>
              </a:rPr>
              <a:t>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A4A90A-04FA-841A-A247-29EDC28150FB}"/>
              </a:ext>
            </a:extLst>
          </p:cNvPr>
          <p:cNvSpPr txBox="1"/>
          <p:nvPr/>
        </p:nvSpPr>
        <p:spPr>
          <a:xfrm>
            <a:off x="-714400" y="3047500"/>
            <a:ext cx="26297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altLang="en-US" sz="14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Clairet RSI 2017</a:t>
            </a:r>
            <a:endParaRPr lang="en-US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35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97908-BE3B-68D3-949B-9B57B80F4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DFDD1F0-6EB8-56DB-22CD-B8BD87E4D0A7}"/>
              </a:ext>
            </a:extLst>
          </p:cNvPr>
          <p:cNvSpPr txBox="1"/>
          <p:nvPr/>
        </p:nvSpPr>
        <p:spPr>
          <a:xfrm>
            <a:off x="4504149" y="1636515"/>
            <a:ext cx="7400619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Skewness </a:t>
            </a:r>
            <a:r>
              <a:rPr lang="en-US" sz="2000" b="1" dirty="0"/>
              <a:t>S</a:t>
            </a:r>
            <a:r>
              <a:rPr lang="en-US" sz="2000" dirty="0"/>
              <a:t> as quantitative characteristic of density fluctuation</a:t>
            </a:r>
          </a:p>
          <a:p>
            <a:pPr marL="990600" lvl="1" indent="-53340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S&gt;0 indicates intermittent positive bursts</a:t>
            </a:r>
          </a:p>
          <a:p>
            <a:pPr marL="990600" lvl="1" indent="-533400" algn="just">
              <a:buFontTx/>
              <a:buChar char="-"/>
            </a:pPr>
            <a:r>
              <a:rPr lang="en-US" sz="2000" dirty="0"/>
              <a:t>S≈0 corresponds to Gaussian fluctuations</a:t>
            </a:r>
          </a:p>
          <a:p>
            <a:pPr marL="990600" lvl="1" indent="-533400" algn="just"/>
            <a:r>
              <a:rPr lang="en-US" sz="2000" dirty="0"/>
              <a:t>          (diffusive-like transport)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endParaRPr lang="en-US" sz="2000" dirty="0"/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endParaRPr lang="en-US" sz="2000" dirty="0"/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endParaRPr lang="en-US" sz="2000" dirty="0"/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endParaRPr lang="en-US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9DB941-4592-8587-B8B8-267645561EC3}"/>
              </a:ext>
            </a:extLst>
          </p:cNvPr>
          <p:cNvSpPr txBox="1"/>
          <p:nvPr/>
        </p:nvSpPr>
        <p:spPr>
          <a:xfrm>
            <a:off x="0" y="12568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Skewness analysis of reflectometer </a:t>
            </a:r>
            <a:r>
              <a:rPr lang="en-US" sz="2800" dirty="0" err="1">
                <a:latin typeface="Symbol" panose="05050102010706020507" pitchFamily="18" charset="2"/>
              </a:rPr>
              <a:t>d</a:t>
            </a:r>
            <a:r>
              <a:rPr lang="en-US" sz="2800" dirty="0" err="1"/>
              <a:t>Φ</a:t>
            </a:r>
            <a:endParaRPr lang="en-GB" sz="2800" dirty="0"/>
          </a:p>
        </p:txBody>
      </p:sp>
      <p:pic>
        <p:nvPicPr>
          <p:cNvPr id="13" name="Image 2">
            <a:extLst>
              <a:ext uri="{FF2B5EF4-FFF2-40B4-BE49-F238E27FC236}">
                <a16:creationId xmlns:a16="http://schemas.microsoft.com/office/drawing/2014/main" id="{1D66E0A0-52BD-6429-73A6-DF3FC64836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5"/>
          <a:stretch/>
        </p:blipFill>
        <p:spPr bwMode="auto">
          <a:xfrm>
            <a:off x="162562" y="786346"/>
            <a:ext cx="4290777" cy="32631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6B34C2-C99E-24AF-24BD-22B538B0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ptos" panose="020B0004020202020204" pitchFamily="34" charset="0"/>
                <a:cs typeface="Times New Roman" panose="02020603050405020304" pitchFamily="18" charset="0"/>
              </a:rPr>
              <a:t>AI-augmented SOL modelling for capturing impact of filaments on transport and PWI in mean field codes simulations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5D120-0F8F-DE35-FD61-A3301EF1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E33E-6D14-8249-A4DD-602781894BB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3EEE96-D1A3-8D9F-8CA6-FD3FFD6506CA}"/>
              </a:ext>
            </a:extLst>
          </p:cNvPr>
          <p:cNvSpPr txBox="1"/>
          <p:nvPr/>
        </p:nvSpPr>
        <p:spPr>
          <a:xfrm>
            <a:off x="209624" y="3388947"/>
            <a:ext cx="26297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altLang="en-US" sz="14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Clairet PPCF 2025</a:t>
            </a:r>
            <a:endParaRPr lang="en-US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625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B210C-29C5-26A2-26C6-DC383BBC1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951667B-F48C-D9C6-5C7E-868BFA1E5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15" y="3975310"/>
            <a:ext cx="3840172" cy="22809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C29A05D-5C0F-117D-6A15-6EBFDF717A09}"/>
              </a:ext>
            </a:extLst>
          </p:cNvPr>
          <p:cNvSpPr txBox="1"/>
          <p:nvPr/>
        </p:nvSpPr>
        <p:spPr>
          <a:xfrm>
            <a:off x="4504149" y="1636515"/>
            <a:ext cx="7400619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Skewness </a:t>
            </a:r>
            <a:r>
              <a:rPr lang="en-US" sz="2000" b="1" dirty="0"/>
              <a:t>S</a:t>
            </a:r>
            <a:r>
              <a:rPr lang="en-US" sz="2000" dirty="0"/>
              <a:t> as quantitative characteristic of density fluctuation</a:t>
            </a:r>
          </a:p>
          <a:p>
            <a:pPr marL="990600" lvl="1" indent="-53340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S&gt;0 indicates intermittent positive bursts</a:t>
            </a:r>
          </a:p>
          <a:p>
            <a:pPr marL="990600" lvl="1" indent="-533400" algn="just">
              <a:buFontTx/>
              <a:buChar char="-"/>
            </a:pPr>
            <a:r>
              <a:rPr lang="en-US" sz="2000" dirty="0"/>
              <a:t>S≈0 corresponds to Gaussian fluctuations</a:t>
            </a:r>
          </a:p>
          <a:p>
            <a:pPr marL="990600" lvl="1" indent="-533400" algn="just"/>
            <a:r>
              <a:rPr lang="en-US" sz="2000" dirty="0"/>
              <a:t>          (diffusive-like transport)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endParaRPr lang="en-US" sz="2000" dirty="0"/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endParaRPr lang="en-US" sz="2000" dirty="0"/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endParaRPr lang="en-US" sz="2000" dirty="0"/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Ongoing work: Quantifying skewness across different regimes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Early observations:</a:t>
            </a:r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    Higher skewness in turbulent regimes</a:t>
            </a:r>
          </a:p>
          <a:p>
            <a:pPr marL="742950" lvl="1" indent="-28575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    Correlation with </a:t>
            </a:r>
            <a:r>
              <a:rPr lang="en-US" sz="2000" dirty="0" err="1"/>
              <a:t>D</a:t>
            </a:r>
            <a:r>
              <a:rPr lang="en-US" sz="2000" baseline="-25000" dirty="0" err="1"/>
              <a:t>eff</a:t>
            </a:r>
            <a:r>
              <a:rPr lang="en-US" sz="2000" dirty="0"/>
              <a:t> under investigation</a:t>
            </a:r>
          </a:p>
          <a:p>
            <a:pPr marL="990600" lvl="1" indent="-533400" algn="just">
              <a:spcAft>
                <a:spcPts val="600"/>
              </a:spcAft>
              <a:buFontTx/>
              <a:buChar char="-"/>
            </a:pPr>
            <a:r>
              <a:rPr lang="en-US" sz="2000" dirty="0"/>
              <a:t>Validation </a:t>
            </a:r>
            <a:r>
              <a:rPr lang="en-US" sz="2000" dirty="0">
                <a:solidFill>
                  <a:srgbClr val="FF0000"/>
                </a:solidFill>
              </a:rPr>
              <a:t>simulations + synthetic diagnostic </a:t>
            </a:r>
            <a:r>
              <a:rPr lang="en-US" sz="2000" dirty="0"/>
              <a:t>FeDoT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8B7C75-B3C4-C82B-7706-49025806D695}"/>
              </a:ext>
            </a:extLst>
          </p:cNvPr>
          <p:cNvSpPr txBox="1"/>
          <p:nvPr/>
        </p:nvSpPr>
        <p:spPr>
          <a:xfrm>
            <a:off x="0" y="125680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Skewness analysis of reflectometer </a:t>
            </a:r>
            <a:r>
              <a:rPr lang="en-US" sz="2800" dirty="0" err="1">
                <a:latin typeface="Symbol" panose="05050102010706020507" pitchFamily="18" charset="2"/>
              </a:rPr>
              <a:t>d</a:t>
            </a:r>
            <a:r>
              <a:rPr lang="en-US" sz="2800" dirty="0" err="1"/>
              <a:t>Φ</a:t>
            </a:r>
            <a:endParaRPr lang="en-GB" sz="2800" dirty="0"/>
          </a:p>
        </p:txBody>
      </p:sp>
      <p:pic>
        <p:nvPicPr>
          <p:cNvPr id="13" name="Image 2">
            <a:extLst>
              <a:ext uri="{FF2B5EF4-FFF2-40B4-BE49-F238E27FC236}">
                <a16:creationId xmlns:a16="http://schemas.microsoft.com/office/drawing/2014/main" id="{8AC6666A-E438-9A46-5240-9B39E5E47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5"/>
          <a:stretch/>
        </p:blipFill>
        <p:spPr bwMode="auto">
          <a:xfrm>
            <a:off x="162562" y="786346"/>
            <a:ext cx="4290777" cy="32631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12454C-5FFE-547C-AB55-3B8A44D59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ptos" panose="020B0004020202020204" pitchFamily="34" charset="0"/>
                <a:cs typeface="Times New Roman" panose="02020603050405020304" pitchFamily="18" charset="0"/>
              </a:rPr>
              <a:t>AI-augmented SOL modelling for capturing impact of filaments on transport and PWI in mean field codes simulations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F7A30F-09AC-6176-5343-6E554348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E33E-6D14-8249-A4DD-602781894BB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E6B2BB-B3CA-65F3-373D-A4B4BAC1A77A}"/>
              </a:ext>
            </a:extLst>
          </p:cNvPr>
          <p:cNvSpPr txBox="1"/>
          <p:nvPr/>
        </p:nvSpPr>
        <p:spPr>
          <a:xfrm>
            <a:off x="9448800" y="5995992"/>
            <a:ext cx="26297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altLang="en-US" sz="14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Glasser PPCF 2025</a:t>
            </a:r>
            <a:endParaRPr lang="en-US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B56DD2-5708-78A9-44E9-46DC22579AEC}"/>
              </a:ext>
            </a:extLst>
          </p:cNvPr>
          <p:cNvSpPr txBox="1"/>
          <p:nvPr/>
        </p:nvSpPr>
        <p:spPr>
          <a:xfrm rot="16200000">
            <a:off x="374270" y="4828170"/>
            <a:ext cx="322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72A009-F506-142D-7467-67E4FD5E66D4}"/>
              </a:ext>
            </a:extLst>
          </p:cNvPr>
          <p:cNvSpPr txBox="1"/>
          <p:nvPr/>
        </p:nvSpPr>
        <p:spPr>
          <a:xfrm>
            <a:off x="2404182" y="6083278"/>
            <a:ext cx="747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Symbol" panose="05050102010706020507" pitchFamily="18" charset="2"/>
              </a:rPr>
              <a:t>r</a:t>
            </a:r>
            <a:r>
              <a:rPr lang="fr-FR" sz="1600" baseline="-25000" dirty="0" err="1"/>
              <a:t>pol</a:t>
            </a:r>
            <a:endParaRPr lang="fr-FR" sz="16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7FAED6-D431-8290-7B12-21235FCFA94C}"/>
              </a:ext>
            </a:extLst>
          </p:cNvPr>
          <p:cNvSpPr txBox="1"/>
          <p:nvPr/>
        </p:nvSpPr>
        <p:spPr>
          <a:xfrm>
            <a:off x="1086344" y="4180048"/>
            <a:ext cx="255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L-mode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H-mode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E10ACA-F090-690C-7D70-6B15674E57FF}"/>
              </a:ext>
            </a:extLst>
          </p:cNvPr>
          <p:cNvCxnSpPr/>
          <p:nvPr/>
        </p:nvCxnSpPr>
        <p:spPr>
          <a:xfrm flipV="1">
            <a:off x="2222205" y="4148149"/>
            <a:ext cx="0" cy="19351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AF47340-3F22-F75F-A9F5-D3D3D7151DD8}"/>
              </a:ext>
            </a:extLst>
          </p:cNvPr>
          <p:cNvSpPr txBox="1"/>
          <p:nvPr/>
        </p:nvSpPr>
        <p:spPr>
          <a:xfrm>
            <a:off x="209624" y="3388947"/>
            <a:ext cx="26297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altLang="en-US" sz="14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j-lt"/>
              </a:rPr>
              <a:t>Clairet PPCF 2025</a:t>
            </a:r>
            <a:endParaRPr lang="en-US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90294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11948</TotalTime>
  <Words>1341</Words>
  <Application>Microsoft Office PowerPoint</Application>
  <PresentationFormat>Widescreen</PresentationFormat>
  <Paragraphs>171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Aptos</vt:lpstr>
      <vt:lpstr>Aptos </vt:lpstr>
      <vt:lpstr>Aptos Display</vt:lpstr>
      <vt:lpstr>Arial</vt:lpstr>
      <vt:lpstr>Calibri</vt:lpstr>
      <vt:lpstr>Calibri,sans-serif,serif,EmojiFont</vt:lpstr>
      <vt:lpstr>Courier New</vt:lpstr>
      <vt:lpstr>Symbol</vt:lpstr>
      <vt:lpstr>Times New Roman</vt:lpstr>
      <vt:lpstr>Wingdings</vt:lpstr>
      <vt:lpstr>Thème Office</vt:lpstr>
      <vt:lpstr>AI-augmented SOL modelling for capturing impact of filaments on transport and PWI  in mean field codes simulations</vt:lpstr>
      <vt:lpstr>Challenges and motivation</vt:lpstr>
      <vt:lpstr>Challenges and motivation</vt:lpstr>
      <vt:lpstr>Challenges and motivation</vt:lpstr>
      <vt:lpstr>Project timeline</vt:lpstr>
      <vt:lpstr>Project timeline</vt:lpstr>
      <vt:lpstr>PowerPoint Presentation</vt:lpstr>
      <vt:lpstr>PowerPoint Presentation</vt:lpstr>
      <vt:lpstr>PowerPoint Presentation</vt:lpstr>
      <vt:lpstr>PowerPoint Presentation</vt:lpstr>
      <vt:lpstr>Upcoming AI work</vt:lpstr>
      <vt:lpstr>Application to 2D mean-field simulations</vt:lpstr>
      <vt:lpstr>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GLASSER</dc:creator>
  <cp:lastModifiedBy>Anna Medvedeva</cp:lastModifiedBy>
  <cp:revision>62</cp:revision>
  <dcterms:created xsi:type="dcterms:W3CDTF">2024-11-26T07:07:22Z</dcterms:created>
  <dcterms:modified xsi:type="dcterms:W3CDTF">2025-03-25T19:42:12Z</dcterms:modified>
</cp:coreProperties>
</file>