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1"/>
  </p:notesMasterIdLst>
  <p:sldIdLst>
    <p:sldId id="256" r:id="rId2"/>
    <p:sldId id="337" r:id="rId3"/>
    <p:sldId id="369" r:id="rId4"/>
    <p:sldId id="363" r:id="rId5"/>
    <p:sldId id="364" r:id="rId6"/>
    <p:sldId id="365" r:id="rId7"/>
    <p:sldId id="366" r:id="rId8"/>
    <p:sldId id="367" r:id="rId9"/>
    <p:sldId id="368" r:id="rId10"/>
  </p:sldIdLst>
  <p:sldSz cx="12192000" cy="6858000"/>
  <p:notesSz cx="7102475" cy="10234613"/>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99" d="100"/>
          <a:sy n="99" d="100"/>
        </p:scale>
        <p:origin x="600" y="30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1"/>
            <a:ext cx="3077740" cy="513508"/>
          </a:xfrm>
          <a:prstGeom prst="rect">
            <a:avLst/>
          </a:prstGeom>
        </p:spPr>
        <p:txBody>
          <a:bodyPr vert="horz" lIns="95483" tIns="47742" rIns="95483" bIns="47742" rtlCol="0" anchor="ctr"/>
          <a:lstStyle>
            <a:lvl1pPr algn="l">
              <a:defRPr sz="1200"/>
            </a:lvl1pPr>
          </a:lstStyle>
          <a:p>
            <a:pPr>
              <a:defRPr/>
            </a:pPr>
            <a:endParaRPr/>
          </a:p>
        </p:txBody>
      </p:sp>
      <p:sp>
        <p:nvSpPr>
          <p:cNvPr id="3" name="Date Placeholder 2"/>
          <p:cNvSpPr>
            <a:spLocks noGrp="1"/>
          </p:cNvSpPr>
          <p:nvPr>
            <p:ph type="dt" idx="2"/>
          </p:nvPr>
        </p:nvSpPr>
        <p:spPr bwMode="auto">
          <a:xfrm>
            <a:off x="4023092" y="1"/>
            <a:ext cx="3077740" cy="513508"/>
          </a:xfrm>
          <a:prstGeom prst="rect">
            <a:avLst/>
          </a:prstGeom>
        </p:spPr>
        <p:txBody>
          <a:bodyPr vert="horz" lIns="95483" tIns="47742" rIns="95483" bIns="47742" rtlCol="0" anchor="ctr"/>
          <a:lstStyle>
            <a:lvl1pPr algn="r">
              <a:defRPr sz="1200"/>
            </a:lvl1pPr>
          </a:lstStyle>
          <a:p>
            <a:pPr>
              <a:defRPr/>
            </a:pPr>
            <a:endParaRPr/>
          </a:p>
        </p:txBody>
      </p:sp>
      <p:sp>
        <p:nvSpPr>
          <p:cNvPr id="4" name="Date Placeholder 2"/>
          <p:cNvSpPr>
            <a:spLocks noGrp="1"/>
          </p:cNvSpPr>
          <p:nvPr>
            <p:ph type="dt" idx="3"/>
          </p:nvPr>
        </p:nvSpPr>
        <p:spPr bwMode="auto">
          <a:xfrm>
            <a:off x="4023092" y="1"/>
            <a:ext cx="3077740" cy="513508"/>
          </a:xfrm>
          <a:prstGeom prst="rect">
            <a:avLst/>
          </a:prstGeom>
        </p:spPr>
        <p:txBody>
          <a:bodyPr vert="horz" lIns="95483" tIns="47742" rIns="95483" bIns="47742"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710249" y="4925408"/>
            <a:ext cx="5681980" cy="4029879"/>
          </a:xfrm>
          <a:prstGeom prst="rect">
            <a:avLst/>
          </a:prstGeom>
        </p:spPr>
        <p:txBody>
          <a:bodyPr vert="horz" lIns="95483" tIns="47742" rIns="95483" bIns="47742" rtlCol="0" anchor="ctr"/>
          <a:lstStyle/>
          <a:p>
            <a:pPr>
              <a:defRPr/>
            </a:pPr>
            <a:endParaRPr/>
          </a:p>
        </p:txBody>
      </p:sp>
      <p:sp>
        <p:nvSpPr>
          <p:cNvPr id="6" name="Footer Placeholder 5"/>
          <p:cNvSpPr>
            <a:spLocks noGrp="1"/>
          </p:cNvSpPr>
          <p:nvPr>
            <p:ph type="ftr" sz="quarter" idx="4"/>
          </p:nvPr>
        </p:nvSpPr>
        <p:spPr bwMode="auto">
          <a:xfrm>
            <a:off x="0" y="9721108"/>
            <a:ext cx="3077740" cy="513507"/>
          </a:xfrm>
          <a:prstGeom prst="rect">
            <a:avLst/>
          </a:prstGeom>
        </p:spPr>
        <p:txBody>
          <a:bodyPr vert="horz" lIns="95483" tIns="47742" rIns="95483" bIns="47742"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4023092" y="9721108"/>
            <a:ext cx="3077740" cy="513507"/>
          </a:xfrm>
          <a:prstGeom prst="rect">
            <a:avLst/>
          </a:prstGeom>
        </p:spPr>
        <p:txBody>
          <a:bodyPr vert="horz" lIns="95483" tIns="47742" rIns="95483" bIns="47742"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endParaRPr lang="fi-FI"/>
          </a:p>
        </p:txBody>
      </p:sp>
    </p:spTree>
    <p:extLst>
      <p:ext uri="{BB962C8B-B14F-4D97-AF65-F5344CB8AC3E}">
        <p14:creationId xmlns:p14="http://schemas.microsoft.com/office/powerpoint/2010/main" val="4814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CD65-69B7-81C8-78CE-E40A7E46D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48C4D-A886-2155-9D33-EE295CA4A144}"/>
              </a:ext>
            </a:extLst>
          </p:cNvPr>
          <p:cNvSpPr>
            <a:spLocks noGrp="1" noRot="1" noChangeAspect="1"/>
          </p:cNvSpPr>
          <p:nvPr>
            <p:ph type="sldImg"/>
          </p:nvPr>
        </p:nvSpPr>
        <p:spPr>
          <a:xfrm>
            <a:off x="481013" y="1279525"/>
            <a:ext cx="6140450" cy="34544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28701B2-0C22-5D92-521A-7A01A6AE6614}"/>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2DF1EAC8-75EB-5FBF-8D90-03DD62486355}"/>
              </a:ext>
            </a:extLst>
          </p:cNvPr>
          <p:cNvSpPr>
            <a:spLocks noGrp="1"/>
          </p:cNvSpPr>
          <p:nvPr>
            <p:ph type="sldNum" sz="quarter" idx="10"/>
          </p:nvPr>
        </p:nvSpPr>
        <p:spPr/>
        <p:txBody>
          <a:bodyPr/>
          <a:lstStyle/>
          <a:p>
            <a:pPr>
              <a:defRPr/>
            </a:pPr>
            <a:endParaRPr lang="fi-FI"/>
          </a:p>
        </p:txBody>
      </p:sp>
    </p:spTree>
    <p:extLst>
      <p:ext uri="{BB962C8B-B14F-4D97-AF65-F5344CB8AC3E}">
        <p14:creationId xmlns:p14="http://schemas.microsoft.com/office/powerpoint/2010/main" val="337961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D3AAE-C14D-56A9-262F-8868B32E2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A7D4C-AA23-5782-13F0-66314BF59C02}"/>
              </a:ext>
            </a:extLst>
          </p:cNvPr>
          <p:cNvSpPr>
            <a:spLocks noGrp="1" noRot="1" noChangeAspect="1"/>
          </p:cNvSpPr>
          <p:nvPr>
            <p:ph type="sldImg"/>
          </p:nvPr>
        </p:nvSpPr>
        <p:spPr>
          <a:xfrm>
            <a:off x="481013" y="1279525"/>
            <a:ext cx="6140450" cy="34544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921FCB4-E1B0-60E4-FF30-E37F6C1D078A}"/>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1E4011E-4C50-C53B-8010-610F5AA1B5B2}"/>
              </a:ext>
            </a:extLst>
          </p:cNvPr>
          <p:cNvSpPr>
            <a:spLocks noGrp="1"/>
          </p:cNvSpPr>
          <p:nvPr>
            <p:ph type="sldNum" sz="quarter" idx="10"/>
          </p:nvPr>
        </p:nvSpPr>
        <p:spPr/>
        <p:txBody>
          <a:bodyPr/>
          <a:lstStyle/>
          <a:p>
            <a:pPr>
              <a:defRPr/>
            </a:pPr>
            <a:endParaRPr lang="fi-FI"/>
          </a:p>
        </p:txBody>
      </p:sp>
    </p:spTree>
    <p:extLst>
      <p:ext uri="{BB962C8B-B14F-4D97-AF65-F5344CB8AC3E}">
        <p14:creationId xmlns:p14="http://schemas.microsoft.com/office/powerpoint/2010/main" val="2991361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Your name| WPPWIE SP B monitoring meeting | 17 October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a:solidFill>
                  <a:prstClr val="white"/>
                </a:solidFill>
              </a:rPr>
              <a:t>UKAEA | WPPWIE reporting meeting | 20-21 November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33" r:id="rId1"/>
    <p:sldLayoutId id="2147483655" r:id="rId2"/>
    <p:sldLayoutId id="2147483649" r:id="rId3"/>
    <p:sldLayoutId id="2147483654" r:id="rId4"/>
    <p:sldLayoutId id="2147483651" r:id="rId5"/>
    <p:sldLayoutId id="2147483652" r:id="rId6"/>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8" y="2074187"/>
            <a:ext cx="11184864" cy="934522"/>
          </a:xfrm>
        </p:spPr>
        <p:txBody>
          <a:bodyPr>
            <a:normAutofit fontScale="90000"/>
          </a:bodyPr>
          <a:lstStyle/>
          <a:p>
            <a:pPr>
              <a:defRPr/>
            </a:pPr>
            <a:r>
              <a:rPr lang="en-US" sz="3200" dirty="0"/>
              <a:t>JET LIBS data analysis meeting #1</a:t>
            </a:r>
            <a:br>
              <a:rPr lang="en-US" sz="3200" dirty="0"/>
            </a:br>
            <a:r>
              <a:rPr lang="en-US" sz="3200" dirty="0"/>
              <a:t>6.2.2025</a:t>
            </a:r>
            <a:endParaRPr sz="3200" dirty="0"/>
          </a:p>
        </p:txBody>
      </p:sp>
      <p:sp>
        <p:nvSpPr>
          <p:cNvPr id="3" name="Text Placeholder 2"/>
          <p:cNvSpPr>
            <a:spLocks noGrp="1"/>
          </p:cNvSpPr>
          <p:nvPr>
            <p:ph type="body" sz="quarter" idx="10"/>
          </p:nvPr>
        </p:nvSpPr>
        <p:spPr bwMode="auto">
          <a:xfrm>
            <a:off x="407368" y="3549634"/>
            <a:ext cx="4375150" cy="1067474"/>
          </a:xfrm>
        </p:spPr>
        <p:txBody>
          <a:bodyPr>
            <a:normAutofit/>
          </a:bodyPr>
          <a:lstStyle/>
          <a:p>
            <a:pPr>
              <a:defRPr/>
            </a:pPr>
            <a:r>
              <a:rPr lang="en-GB" dirty="0"/>
              <a:t>Jari Likonen</a:t>
            </a:r>
          </a:p>
          <a:p>
            <a:pPr>
              <a:defRPr/>
            </a:pPr>
            <a:endParaRPr lang="en-US" baseline="30000" dirty="0"/>
          </a:p>
          <a:p>
            <a:pPr>
              <a:defRPr/>
            </a:pPr>
            <a:endParaRPr baseline="30000" dirty="0"/>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6" y="2550861"/>
            <a:ext cx="6844772" cy="457848"/>
          </a:xfrm>
          <a:prstGeom prst="rect">
            <a:avLst/>
          </a:prstGeom>
        </p:spPr>
        <p:txBody>
          <a:bodyPr vert="horz" lIns="91440" tIns="45720" rIns="91440" bIns="45720" rtlCol="0">
            <a:normAutofit/>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dirty="0">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err="1"/>
              <a:t>Status</a:t>
            </a:r>
            <a:r>
              <a:rPr lang="fr-FR" dirty="0"/>
              <a:t> and planning</a:t>
            </a:r>
          </a:p>
        </p:txBody>
      </p:sp>
      <p:sp>
        <p:nvSpPr>
          <p:cNvPr id="18" name="Content Placeholder 19">
            <a:extLst>
              <a:ext uri="{FF2B5EF4-FFF2-40B4-BE49-F238E27FC236}">
                <a16:creationId xmlns:a16="http://schemas.microsoft.com/office/drawing/2014/main" id="{D34D2A55-BA6E-474C-BC9A-440F4984343B}"/>
              </a:ext>
            </a:extLst>
          </p:cNvPr>
          <p:cNvSpPr txBox="1">
            <a:spLocks/>
          </p:cNvSpPr>
          <p:nvPr/>
        </p:nvSpPr>
        <p:spPr>
          <a:xfrm>
            <a:off x="838200" y="848177"/>
            <a:ext cx="10196146" cy="6093976"/>
          </a:xfrm>
          <a:prstGeom prst="rect">
            <a:avLst/>
          </a:prstGeom>
          <a:noFill/>
        </p:spPr>
        <p:txBody>
          <a:bodyPr wrap="square" rtlCol="0">
            <a:sp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gn="just">
              <a:lnSpc>
                <a:spcPct val="150000"/>
              </a:lnSpc>
              <a:buFont typeface="Wingdings" panose="05000000000000000000" pitchFamily="2" charset="2"/>
              <a:buChar char="Ø"/>
            </a:pPr>
            <a:r>
              <a:rPr lang="en-GB" sz="2000" dirty="0">
                <a:latin typeface="Times New Roman" panose="02020603050405020304" pitchFamily="18" charset="0"/>
                <a:cs typeface="Times New Roman" panose="02020603050405020304" pitchFamily="18" charset="0"/>
              </a:rPr>
              <a:t>VTT LIBS experiment (February-March 2024)</a:t>
            </a:r>
          </a:p>
          <a:p>
            <a:pPr marL="585788" lvl="1" indent="-285750" algn="just">
              <a:buFont typeface="Arial" panose="020B0604020202020204" pitchFamily="34" charset="0"/>
              <a:buChar char="•"/>
            </a:pPr>
            <a:r>
              <a:rPr lang="en-GB" sz="1700" dirty="0">
                <a:latin typeface="Times New Roman" panose="02020603050405020304" pitchFamily="18" charset="0"/>
                <a:cs typeface="Times New Roman" panose="02020603050405020304" pitchFamily="18" charset="0"/>
              </a:rPr>
              <a:t>Trustworthy lines identified for H (D), Be1, Ar1, W1, Mo1, Ni1, Cr1, Fe1 (Ristkok)</a:t>
            </a:r>
          </a:p>
          <a:p>
            <a:pPr marL="585788" lvl="1" indent="-285750" algn="just">
              <a:buFont typeface="Arial" panose="020B0604020202020204" pitchFamily="34" charset="0"/>
              <a:buChar char="•"/>
            </a:pPr>
            <a:r>
              <a:rPr lang="en-GB" sz="1700" dirty="0">
                <a:latin typeface="Times New Roman" panose="02020603050405020304" pitchFamily="18" charset="0"/>
                <a:cs typeface="Times New Roman" panose="02020603050405020304" pitchFamily="18" charset="0"/>
              </a:rPr>
              <a:t>Depth profiles calculated and compared with SIMS, layer thicknesses (CU, ENEA, UT)</a:t>
            </a:r>
          </a:p>
          <a:p>
            <a:pPr marL="585788" lvl="1" indent="-285750" algn="jus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Signal fluctuation shot to shot, crater to crater</a:t>
            </a:r>
          </a:p>
          <a:p>
            <a:pPr marL="585788" lvl="1" indent="-285750" algn="jus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J. Ristkok is preparing a paper</a:t>
            </a:r>
          </a:p>
          <a:p>
            <a:pPr marL="585788" lvl="1" indent="-285750" algn="just">
              <a:lnSpc>
                <a:spcPct val="150000"/>
              </a:lnSpc>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LIBS setup modified few times at JET (beam expander removed, new cone design)</a:t>
            </a:r>
          </a:p>
          <a:p>
            <a:pPr marL="585788" lvl="1" indent="-285750" algn="jus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New experiment needed, June-August at VTT, also using Littrow spectrometer</a:t>
            </a:r>
          </a:p>
          <a:p>
            <a:pPr marL="585788" lvl="1" indent="-285750" algn="just">
              <a:lnSpc>
                <a:spcPct val="150000"/>
              </a:lnSpc>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We will now concentrate on data analysis of JET LIBS results</a:t>
            </a:r>
          </a:p>
          <a:p>
            <a:pPr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Access to JET data warehouse needs to be arranged</a:t>
            </a:r>
          </a:p>
          <a:p>
            <a:pPr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Where will be the </a:t>
            </a:r>
            <a:r>
              <a:rPr lang="en-US" sz="2000" dirty="0" err="1">
                <a:latin typeface="Times New Roman" panose="02020603050405020304" pitchFamily="18" charset="0"/>
                <a:cs typeface="Times New Roman" panose="02020603050405020304" pitchFamily="18" charset="0"/>
              </a:rPr>
              <a:t>analysed</a:t>
            </a:r>
            <a:r>
              <a:rPr lang="en-US" sz="2000" dirty="0">
                <a:latin typeface="Times New Roman" panose="02020603050405020304" pitchFamily="18" charset="0"/>
                <a:cs typeface="Times New Roman" panose="02020603050405020304" pitchFamily="18" charset="0"/>
              </a:rPr>
              <a:t> LIBS spectra stored?</a:t>
            </a:r>
          </a:p>
          <a:p>
            <a:pPr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Calibrations with different lamps and integrating sphere </a:t>
            </a:r>
          </a:p>
          <a:p>
            <a:pPr algn="just">
              <a:lnSpc>
                <a:spcPct val="15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marL="585788" lvl="1" indent="-285750" algn="just">
              <a:buFont typeface="Arial" panose="020B0604020202020204" pitchFamily="34" charset="0"/>
              <a:buChar char="•"/>
            </a:pPr>
            <a:endParaRPr lang="en-GB" sz="1700" dirty="0">
              <a:latin typeface="Times New Roman" panose="02020603050405020304" pitchFamily="18" charset="0"/>
              <a:cs typeface="Times New Roman" panose="02020603050405020304" pitchFamily="18" charset="0"/>
            </a:endParaRPr>
          </a:p>
          <a:p>
            <a:pPr marL="300038" lvl="1" indent="0" algn="just">
              <a:buNone/>
            </a:pPr>
            <a:endParaRPr lang="en-GB" sz="1700" dirty="0">
              <a:latin typeface="Times New Roman" panose="02020603050405020304" pitchFamily="18" charset="0"/>
              <a:cs typeface="Times New Roman" panose="02020603050405020304" pitchFamily="18" charset="0"/>
            </a:endParaRPr>
          </a:p>
        </p:txBody>
      </p:sp>
      <p:sp>
        <p:nvSpPr>
          <p:cNvPr id="22" name="Footer Placeholder 2">
            <a:extLst>
              <a:ext uri="{FF2B5EF4-FFF2-40B4-BE49-F238E27FC236}">
                <a16:creationId xmlns:a16="http://schemas.microsoft.com/office/drawing/2014/main" id="{971B0867-72BA-2215-EB86-FB00010D3498}"/>
              </a:ext>
            </a:extLst>
          </p:cNvPr>
          <p:cNvSpPr>
            <a:spLocks noGrp="1"/>
          </p:cNvSpPr>
          <p:nvPr>
            <p:ph type="ftr" sz="quarter" idx="11"/>
          </p:nvPr>
        </p:nvSpPr>
        <p:spPr>
          <a:xfrm>
            <a:off x="825500" y="6556375"/>
            <a:ext cx="5257799" cy="328613"/>
          </a:xfrm>
        </p:spPr>
        <p:txBody>
          <a:bodyPr/>
          <a:lstStyle/>
          <a:p>
            <a:pPr>
              <a:defRPr/>
            </a:pPr>
            <a:r>
              <a:rPr lang="en-GB" dirty="0">
                <a:solidFill>
                  <a:prstClr val="white"/>
                </a:solidFill>
              </a:rPr>
              <a:t>J. Likonen</a:t>
            </a:r>
            <a:r>
              <a:rPr lang="en-GB" dirty="0"/>
              <a:t>| JET LIBS Data analysis meeting #1 |FZJ| February 6, 2025 |</a:t>
            </a:r>
          </a:p>
          <a:p>
            <a:pPr>
              <a:defRPr/>
            </a:pPr>
            <a:endParaRPr lang="en-GB" dirty="0"/>
          </a:p>
        </p:txBody>
      </p:sp>
    </p:spTree>
    <p:extLst>
      <p:ext uri="{BB962C8B-B14F-4D97-AF65-F5344CB8AC3E}">
        <p14:creationId xmlns:p14="http://schemas.microsoft.com/office/powerpoint/2010/main" val="324131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3758D-9989-93AC-0372-65746B1D77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3C20E7-82CA-9388-0056-927B91CA68F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dirty="0">
              <a:solidFill>
                <a:prstClr val="white"/>
              </a:solidFill>
            </a:endParaRPr>
          </a:p>
        </p:txBody>
      </p:sp>
      <p:sp>
        <p:nvSpPr>
          <p:cNvPr id="5" name="Titre 1">
            <a:extLst>
              <a:ext uri="{FF2B5EF4-FFF2-40B4-BE49-F238E27FC236}">
                <a16:creationId xmlns:a16="http://schemas.microsoft.com/office/drawing/2014/main" id="{4DF2808B-EE84-943B-8718-C20E9DE042B8}"/>
              </a:ext>
            </a:extLst>
          </p:cNvPr>
          <p:cNvSpPr>
            <a:spLocks noGrp="1"/>
          </p:cNvSpPr>
          <p:nvPr>
            <p:ph type="title"/>
          </p:nvPr>
        </p:nvSpPr>
        <p:spPr>
          <a:xfrm>
            <a:off x="983432" y="192515"/>
            <a:ext cx="9451776" cy="457200"/>
          </a:xfrm>
        </p:spPr>
        <p:txBody>
          <a:bodyPr/>
          <a:lstStyle/>
          <a:p>
            <a:r>
              <a:rPr lang="fr-FR" dirty="0" err="1"/>
              <a:t>Status</a:t>
            </a:r>
            <a:r>
              <a:rPr lang="fr-FR" dirty="0"/>
              <a:t> and planning</a:t>
            </a:r>
          </a:p>
        </p:txBody>
      </p:sp>
      <p:sp>
        <p:nvSpPr>
          <p:cNvPr id="18" name="Content Placeholder 19">
            <a:extLst>
              <a:ext uri="{FF2B5EF4-FFF2-40B4-BE49-F238E27FC236}">
                <a16:creationId xmlns:a16="http://schemas.microsoft.com/office/drawing/2014/main" id="{BC1D1847-3466-CCB5-A721-9CADDD1994DE}"/>
              </a:ext>
            </a:extLst>
          </p:cNvPr>
          <p:cNvSpPr txBox="1">
            <a:spLocks/>
          </p:cNvSpPr>
          <p:nvPr/>
        </p:nvSpPr>
        <p:spPr>
          <a:xfrm>
            <a:off x="838200" y="848177"/>
            <a:ext cx="10808204" cy="3485570"/>
          </a:xfrm>
          <a:prstGeom prst="rect">
            <a:avLst/>
          </a:prstGeom>
          <a:noFill/>
        </p:spPr>
        <p:txBody>
          <a:bodyPr wrap="square" rtlCol="0">
            <a:sp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What data analysis methods will be used (see e.g. Zhang, Frontiers in Physics, 10 (2022), 887171)?</a:t>
            </a:r>
          </a:p>
          <a:p>
            <a:pPr lvl="1" algn="just">
              <a:lnSpc>
                <a:spcPct val="15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Methods: Boltzmann, Saha-Boltzmann, Columnar Density Saha–Boltzmann</a:t>
            </a:r>
          </a:p>
          <a:p>
            <a:pPr lvl="1" algn="just">
              <a:lnSpc>
                <a:spcPct val="15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Corrections: Self-absorption, models?</a:t>
            </a:r>
          </a:p>
          <a:p>
            <a:pPr lvl="1" algn="just">
              <a:lnSpc>
                <a:spcPct val="15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Validation of different methods?</a:t>
            </a:r>
          </a:p>
          <a:p>
            <a:pPr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Data analysis work in different RUs needs to be planned and coordinated</a:t>
            </a:r>
          </a:p>
          <a:p>
            <a:pPr algn="just">
              <a:lnSpc>
                <a:spcPct val="15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marL="585788" lvl="1" indent="-285750" algn="just">
              <a:buFont typeface="Arial" panose="020B0604020202020204" pitchFamily="34" charset="0"/>
              <a:buChar char="•"/>
            </a:pPr>
            <a:endParaRPr lang="en-GB" sz="1700" dirty="0">
              <a:latin typeface="Times New Roman" panose="02020603050405020304" pitchFamily="18" charset="0"/>
              <a:cs typeface="Times New Roman" panose="02020603050405020304" pitchFamily="18" charset="0"/>
            </a:endParaRPr>
          </a:p>
          <a:p>
            <a:pPr marL="300038" lvl="1" indent="0" algn="just">
              <a:buNone/>
            </a:pPr>
            <a:endParaRPr lang="en-GB" sz="1700" dirty="0">
              <a:latin typeface="Times New Roman" panose="02020603050405020304" pitchFamily="18" charset="0"/>
              <a:cs typeface="Times New Roman" panose="02020603050405020304" pitchFamily="18" charset="0"/>
            </a:endParaRPr>
          </a:p>
        </p:txBody>
      </p:sp>
      <p:sp>
        <p:nvSpPr>
          <p:cNvPr id="22" name="Footer Placeholder 2">
            <a:extLst>
              <a:ext uri="{FF2B5EF4-FFF2-40B4-BE49-F238E27FC236}">
                <a16:creationId xmlns:a16="http://schemas.microsoft.com/office/drawing/2014/main" id="{FEB64FE6-AC92-6117-0283-41525F7A50CC}"/>
              </a:ext>
            </a:extLst>
          </p:cNvPr>
          <p:cNvSpPr>
            <a:spLocks noGrp="1"/>
          </p:cNvSpPr>
          <p:nvPr>
            <p:ph type="ftr" sz="quarter" idx="11"/>
          </p:nvPr>
        </p:nvSpPr>
        <p:spPr>
          <a:xfrm>
            <a:off x="825500" y="6556375"/>
            <a:ext cx="5257799" cy="328613"/>
          </a:xfrm>
        </p:spPr>
        <p:txBody>
          <a:bodyPr/>
          <a:lstStyle/>
          <a:p>
            <a:pPr>
              <a:defRPr/>
            </a:pPr>
            <a:r>
              <a:rPr lang="en-GB" dirty="0">
                <a:solidFill>
                  <a:prstClr val="white"/>
                </a:solidFill>
              </a:rPr>
              <a:t>J. Likonen</a:t>
            </a:r>
            <a:r>
              <a:rPr lang="en-GB" dirty="0"/>
              <a:t>| JET LIBS Data analysis meeting #1 |FZJ| February 6, 2025 |</a:t>
            </a:r>
          </a:p>
          <a:p>
            <a:pPr>
              <a:defRPr/>
            </a:pPr>
            <a:endParaRPr lang="en-GB" dirty="0"/>
          </a:p>
        </p:txBody>
      </p:sp>
      <p:pic>
        <p:nvPicPr>
          <p:cNvPr id="3" name="Picture 2">
            <a:extLst>
              <a:ext uri="{FF2B5EF4-FFF2-40B4-BE49-F238E27FC236}">
                <a16:creationId xmlns:a16="http://schemas.microsoft.com/office/drawing/2014/main" id="{EF096A4C-E843-828D-D5F2-A82E433C2C51}"/>
              </a:ext>
            </a:extLst>
          </p:cNvPr>
          <p:cNvPicPr>
            <a:picLocks noChangeAspect="1"/>
          </p:cNvPicPr>
          <p:nvPr/>
        </p:nvPicPr>
        <p:blipFill>
          <a:blip r:embed="rId2"/>
          <a:stretch>
            <a:fillRect/>
          </a:stretch>
        </p:blipFill>
        <p:spPr>
          <a:xfrm>
            <a:off x="1684421" y="3003428"/>
            <a:ext cx="6631806" cy="2660638"/>
          </a:xfrm>
          <a:prstGeom prst="rect">
            <a:avLst/>
          </a:prstGeom>
        </p:spPr>
      </p:pic>
      <p:sp>
        <p:nvSpPr>
          <p:cNvPr id="6" name="TextBox 5">
            <a:extLst>
              <a:ext uri="{FF2B5EF4-FFF2-40B4-BE49-F238E27FC236}">
                <a16:creationId xmlns:a16="http://schemas.microsoft.com/office/drawing/2014/main" id="{83F2C50E-CCAD-AEAE-6153-3F9CEDCDA947}"/>
              </a:ext>
            </a:extLst>
          </p:cNvPr>
          <p:cNvSpPr txBox="1"/>
          <p:nvPr/>
        </p:nvSpPr>
        <p:spPr bwMode="auto">
          <a:xfrm>
            <a:off x="1157655" y="5646035"/>
            <a:ext cx="10808204"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 Initial Boltzmann plot derived from the raw line intensity of the aluminum alloy sample. (B) Boltzmann plot corrected by the IRSAC for the aluminum alloy sample. Zhang, Frontiers in Phys.10, 887171, 2022</a:t>
            </a:r>
            <a:endParaRPr lang="fi-FI"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41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D3C2D-1EC0-6309-EA84-032DA0A8C2D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E10D0C-10BF-61AB-D159-1B664308BFE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dirty="0">
              <a:solidFill>
                <a:prstClr val="white"/>
              </a:solidFill>
            </a:endParaRPr>
          </a:p>
        </p:txBody>
      </p:sp>
      <p:sp>
        <p:nvSpPr>
          <p:cNvPr id="5" name="Titre 1">
            <a:extLst>
              <a:ext uri="{FF2B5EF4-FFF2-40B4-BE49-F238E27FC236}">
                <a16:creationId xmlns:a16="http://schemas.microsoft.com/office/drawing/2014/main" id="{941FD6E1-D8D4-58D5-B1B1-F22BF28146BF}"/>
              </a:ext>
            </a:extLst>
          </p:cNvPr>
          <p:cNvSpPr>
            <a:spLocks noGrp="1"/>
          </p:cNvSpPr>
          <p:nvPr>
            <p:ph type="title"/>
          </p:nvPr>
        </p:nvSpPr>
        <p:spPr>
          <a:xfrm>
            <a:off x="983432" y="192515"/>
            <a:ext cx="9451776" cy="457200"/>
          </a:xfrm>
        </p:spPr>
        <p:txBody>
          <a:bodyPr/>
          <a:lstStyle/>
          <a:p>
            <a:r>
              <a:rPr lang="fr-FR" dirty="0" err="1"/>
              <a:t>Analysis</a:t>
            </a:r>
            <a:r>
              <a:rPr lang="fr-FR" dirty="0"/>
              <a:t> </a:t>
            </a:r>
            <a:r>
              <a:rPr lang="fr-FR" dirty="0" err="1"/>
              <a:t>priorities</a:t>
            </a:r>
            <a:endParaRPr lang="fr-FR" dirty="0"/>
          </a:p>
        </p:txBody>
      </p:sp>
      <p:sp>
        <p:nvSpPr>
          <p:cNvPr id="18" name="Content Placeholder 19">
            <a:extLst>
              <a:ext uri="{FF2B5EF4-FFF2-40B4-BE49-F238E27FC236}">
                <a16:creationId xmlns:a16="http://schemas.microsoft.com/office/drawing/2014/main" id="{A1381C62-DC38-ADF1-6198-05275BD325EC}"/>
              </a:ext>
            </a:extLst>
          </p:cNvPr>
          <p:cNvSpPr txBox="1">
            <a:spLocks/>
          </p:cNvSpPr>
          <p:nvPr/>
        </p:nvSpPr>
        <p:spPr>
          <a:xfrm>
            <a:off x="55880" y="848176"/>
            <a:ext cx="4109720" cy="2939266"/>
          </a:xfrm>
          <a:prstGeom prst="rect">
            <a:avLst/>
          </a:prstGeom>
          <a:noFill/>
        </p:spPr>
        <p:txBody>
          <a:bodyPr wrap="square" rtlCol="0">
            <a:sp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gn="just">
              <a:buFont typeface="Wingdings" panose="05000000000000000000" pitchFamily="2" charset="2"/>
              <a:buChar char="Ø"/>
            </a:pPr>
            <a:r>
              <a:rPr lang="en-GB" sz="2000" dirty="0">
                <a:latin typeface="Times New Roman" panose="02020603050405020304" pitchFamily="18" charset="0"/>
                <a:cs typeface="Times New Roman" panose="02020603050405020304" pitchFamily="18" charset="0"/>
              </a:rPr>
              <a:t>Traditionally highest fuel retention on the </a:t>
            </a:r>
            <a:r>
              <a:rPr lang="en-GB" sz="2000" dirty="0">
                <a:solidFill>
                  <a:srgbClr val="00B050"/>
                </a:solidFill>
                <a:latin typeface="Times New Roman" panose="02020603050405020304" pitchFamily="18" charset="0"/>
                <a:cs typeface="Times New Roman" panose="02020603050405020304" pitchFamily="18" charset="0"/>
              </a:rPr>
              <a:t>inner divertor tiles 0 and 1</a:t>
            </a:r>
          </a:p>
          <a:p>
            <a:pPr marL="585788" lvl="1" indent="-285750" algn="just">
              <a:buFont typeface="Wingdings" panose="05000000000000000000" pitchFamily="2" charset="2"/>
              <a:buChar char="à"/>
            </a:pPr>
            <a:r>
              <a:rPr lang="en-GB" sz="1800" b="0" kern="0" dirty="0">
                <a:solidFill>
                  <a:srgbClr val="002060"/>
                </a:solidFill>
                <a:latin typeface="+mn-lt"/>
                <a:sym typeface="Wingdings" pitchFamily="2" charset="2"/>
              </a:rPr>
              <a:t>Analysis of these tiles have the highest priority</a:t>
            </a:r>
          </a:p>
          <a:p>
            <a:pPr algn="just">
              <a:spcBef>
                <a:spcPts val="600"/>
              </a:spcBef>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marL="585788" lvl="1" indent="-285750" algn="just">
              <a:buFont typeface="Arial" panose="020B0604020202020204" pitchFamily="34" charset="0"/>
              <a:buChar char="•"/>
            </a:pPr>
            <a:endParaRPr lang="en-GB" sz="1700" dirty="0">
              <a:latin typeface="Times New Roman" panose="02020603050405020304" pitchFamily="18" charset="0"/>
              <a:cs typeface="Times New Roman" panose="02020603050405020304" pitchFamily="18" charset="0"/>
            </a:endParaRPr>
          </a:p>
          <a:p>
            <a:pPr marL="300038" lvl="1" indent="0" algn="just">
              <a:buNone/>
            </a:pPr>
            <a:endParaRPr lang="en-GB" sz="1700" dirty="0">
              <a:latin typeface="Times New Roman" panose="02020603050405020304" pitchFamily="18" charset="0"/>
              <a:cs typeface="Times New Roman" panose="02020603050405020304" pitchFamily="18" charset="0"/>
            </a:endParaRPr>
          </a:p>
        </p:txBody>
      </p:sp>
      <p:sp>
        <p:nvSpPr>
          <p:cNvPr id="22" name="Footer Placeholder 2">
            <a:extLst>
              <a:ext uri="{FF2B5EF4-FFF2-40B4-BE49-F238E27FC236}">
                <a16:creationId xmlns:a16="http://schemas.microsoft.com/office/drawing/2014/main" id="{A3585FE2-4A4C-EB33-1624-5ECB777323A3}"/>
              </a:ext>
            </a:extLst>
          </p:cNvPr>
          <p:cNvSpPr>
            <a:spLocks noGrp="1"/>
          </p:cNvSpPr>
          <p:nvPr>
            <p:ph type="ftr" sz="quarter" idx="11"/>
          </p:nvPr>
        </p:nvSpPr>
        <p:spPr>
          <a:xfrm>
            <a:off x="825500" y="6556375"/>
            <a:ext cx="5257799" cy="328613"/>
          </a:xfrm>
        </p:spPr>
        <p:txBody>
          <a:bodyPr/>
          <a:lstStyle/>
          <a:p>
            <a:pPr>
              <a:defRPr/>
            </a:pPr>
            <a:r>
              <a:rPr lang="en-GB" dirty="0">
                <a:solidFill>
                  <a:prstClr val="white"/>
                </a:solidFill>
              </a:rPr>
              <a:t>J. Likonen</a:t>
            </a:r>
            <a:r>
              <a:rPr lang="en-GB" dirty="0"/>
              <a:t>| JET LIBS Data analysis meeting #1 |FZJ| February 6, 2025 |</a:t>
            </a:r>
          </a:p>
          <a:p>
            <a:pPr>
              <a:defRPr/>
            </a:pPr>
            <a:endParaRPr lang="en-GB" dirty="0"/>
          </a:p>
        </p:txBody>
      </p:sp>
      <p:pic>
        <p:nvPicPr>
          <p:cNvPr id="7" name="Picture 6">
            <a:extLst>
              <a:ext uri="{FF2B5EF4-FFF2-40B4-BE49-F238E27FC236}">
                <a16:creationId xmlns:a16="http://schemas.microsoft.com/office/drawing/2014/main" id="{A32CAF59-6B79-0781-0D1D-14A3CB2A2AC9}"/>
              </a:ext>
            </a:extLst>
          </p:cNvPr>
          <p:cNvPicPr>
            <a:picLocks noChangeAspect="1"/>
          </p:cNvPicPr>
          <p:nvPr/>
        </p:nvPicPr>
        <p:blipFill>
          <a:blip r:embed="rId2"/>
          <a:stretch>
            <a:fillRect/>
          </a:stretch>
        </p:blipFill>
        <p:spPr>
          <a:xfrm>
            <a:off x="4256838" y="111760"/>
            <a:ext cx="7813066" cy="4968239"/>
          </a:xfrm>
          <a:prstGeom prst="rect">
            <a:avLst/>
          </a:prstGeom>
        </p:spPr>
      </p:pic>
      <p:sp>
        <p:nvSpPr>
          <p:cNvPr id="8" name="TextBox 7">
            <a:extLst>
              <a:ext uri="{FF2B5EF4-FFF2-40B4-BE49-F238E27FC236}">
                <a16:creationId xmlns:a16="http://schemas.microsoft.com/office/drawing/2014/main" id="{19BD42D1-A1FF-37D6-2D98-72966B46448A}"/>
              </a:ext>
            </a:extLst>
          </p:cNvPr>
          <p:cNvSpPr txBox="1"/>
          <p:nvPr/>
        </p:nvSpPr>
        <p:spPr bwMode="auto">
          <a:xfrm>
            <a:off x="8971280" y="5181600"/>
            <a:ext cx="2162772" cy="338554"/>
          </a:xfrm>
          <a:prstGeom prst="rect">
            <a:avLst/>
          </a:prstGeom>
          <a:noFill/>
        </p:spPr>
        <p:txBody>
          <a:bodyPr wrap="none" rtlCol="0">
            <a:spAutoFit/>
          </a:bodyPr>
          <a:lstStyle/>
          <a:p>
            <a:r>
              <a:rPr lang="fi-FI" sz="1600" i="1" dirty="0" err="1"/>
              <a:t>Widdowson</a:t>
            </a:r>
            <a:r>
              <a:rPr lang="fi-FI" sz="1600" i="1" dirty="0"/>
              <a:t> PFMC 2021</a:t>
            </a:r>
          </a:p>
        </p:txBody>
      </p:sp>
    </p:spTree>
    <p:extLst>
      <p:ext uri="{BB962C8B-B14F-4D97-AF65-F5344CB8AC3E}">
        <p14:creationId xmlns:p14="http://schemas.microsoft.com/office/powerpoint/2010/main" val="297337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B365-9B52-D208-61B1-D6E46F78B73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5D6266-9896-1061-C448-B286467B1A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dirty="0">
              <a:solidFill>
                <a:prstClr val="white"/>
              </a:solidFill>
            </a:endParaRPr>
          </a:p>
        </p:txBody>
      </p:sp>
      <p:sp>
        <p:nvSpPr>
          <p:cNvPr id="5" name="Titre 1">
            <a:extLst>
              <a:ext uri="{FF2B5EF4-FFF2-40B4-BE49-F238E27FC236}">
                <a16:creationId xmlns:a16="http://schemas.microsoft.com/office/drawing/2014/main" id="{79213C4D-8260-96F4-5173-1904D3C25DEC}"/>
              </a:ext>
            </a:extLst>
          </p:cNvPr>
          <p:cNvSpPr>
            <a:spLocks noGrp="1"/>
          </p:cNvSpPr>
          <p:nvPr>
            <p:ph type="title"/>
          </p:nvPr>
        </p:nvSpPr>
        <p:spPr>
          <a:xfrm>
            <a:off x="983432" y="192515"/>
            <a:ext cx="9451776" cy="457200"/>
          </a:xfrm>
        </p:spPr>
        <p:txBody>
          <a:bodyPr/>
          <a:lstStyle/>
          <a:p>
            <a:r>
              <a:rPr lang="fr-FR" dirty="0" err="1"/>
              <a:t>Analysis</a:t>
            </a:r>
            <a:r>
              <a:rPr lang="fr-FR" dirty="0"/>
              <a:t> </a:t>
            </a:r>
            <a:r>
              <a:rPr lang="fr-FR" dirty="0" err="1"/>
              <a:t>priorities</a:t>
            </a:r>
            <a:endParaRPr lang="fr-FR" dirty="0"/>
          </a:p>
        </p:txBody>
      </p:sp>
      <p:sp>
        <p:nvSpPr>
          <p:cNvPr id="18" name="Content Placeholder 19">
            <a:extLst>
              <a:ext uri="{FF2B5EF4-FFF2-40B4-BE49-F238E27FC236}">
                <a16:creationId xmlns:a16="http://schemas.microsoft.com/office/drawing/2014/main" id="{729EEC33-5351-DC7C-80D0-7966B9C189C7}"/>
              </a:ext>
            </a:extLst>
          </p:cNvPr>
          <p:cNvSpPr txBox="1">
            <a:spLocks/>
          </p:cNvSpPr>
          <p:nvPr/>
        </p:nvSpPr>
        <p:spPr>
          <a:xfrm>
            <a:off x="55880" y="848176"/>
            <a:ext cx="4109720" cy="3939540"/>
          </a:xfrm>
          <a:prstGeom prst="rect">
            <a:avLst/>
          </a:prstGeom>
          <a:noFill/>
        </p:spPr>
        <p:txBody>
          <a:bodyPr wrap="square" rtlCol="0">
            <a:sp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gn="just">
              <a:buFont typeface="Wingdings" panose="05000000000000000000" pitchFamily="2" charset="2"/>
              <a:buChar char="Ø"/>
            </a:pPr>
            <a:r>
              <a:rPr lang="en-GB" sz="2000" dirty="0">
                <a:solidFill>
                  <a:schemeClr val="bg1">
                    <a:lumMod val="65000"/>
                  </a:schemeClr>
                </a:solidFill>
                <a:latin typeface="Times New Roman" panose="02020603050405020304" pitchFamily="18" charset="0"/>
                <a:cs typeface="Times New Roman" panose="02020603050405020304" pitchFamily="18" charset="0"/>
              </a:rPr>
              <a:t>Traditionally highest fuel retention on the inner divertor tiles 0 and 1</a:t>
            </a:r>
          </a:p>
          <a:p>
            <a:pPr marL="585788" lvl="1" indent="-285750" algn="just">
              <a:buFont typeface="Wingdings" panose="05000000000000000000" pitchFamily="2" charset="2"/>
              <a:buChar char="à"/>
            </a:pPr>
            <a:r>
              <a:rPr lang="en-GB" sz="1800" b="0" kern="0" dirty="0">
                <a:solidFill>
                  <a:schemeClr val="bg1">
                    <a:lumMod val="65000"/>
                  </a:schemeClr>
                </a:solidFill>
                <a:latin typeface="+mn-lt"/>
                <a:sym typeface="Wingdings" pitchFamily="2" charset="2"/>
              </a:rPr>
              <a:t>Analysis of these tiles have the highest priority</a:t>
            </a:r>
          </a:p>
          <a:p>
            <a:pPr algn="just">
              <a:spcBef>
                <a:spcPts val="600"/>
              </a:spcBef>
              <a:buFont typeface="Wingdings" panose="05000000000000000000" pitchFamily="2" charset="2"/>
              <a:buChar char="Ø"/>
            </a:pPr>
            <a:r>
              <a:rPr lang="en-GB" sz="2000" dirty="0">
                <a:solidFill>
                  <a:srgbClr val="002060"/>
                </a:solidFill>
                <a:cs typeface="Times New Roman" panose="02020603050405020304" pitchFamily="18" charset="0"/>
                <a:sym typeface="Wingdings" pitchFamily="2" charset="2"/>
              </a:rPr>
              <a:t>Analysis of </a:t>
            </a:r>
            <a:r>
              <a:rPr lang="en-GB" sz="2000" dirty="0">
                <a:solidFill>
                  <a:srgbClr val="00B050"/>
                </a:solidFill>
                <a:cs typeface="Times New Roman" panose="02020603050405020304" pitchFamily="18" charset="0"/>
                <a:sym typeface="Wingdings" pitchFamily="2" charset="2"/>
              </a:rPr>
              <a:t>bulk W tile 5 </a:t>
            </a:r>
            <a:r>
              <a:rPr lang="en-GB" sz="2000" dirty="0">
                <a:solidFill>
                  <a:srgbClr val="002060"/>
                </a:solidFill>
                <a:cs typeface="Times New Roman" panose="02020603050405020304" pitchFamily="18" charset="0"/>
                <a:sym typeface="Wingdings" pitchFamily="2" charset="2"/>
              </a:rPr>
              <a:t>also very important (2</a:t>
            </a:r>
            <a:r>
              <a:rPr lang="en-GB" sz="2000" baseline="30000" dirty="0">
                <a:solidFill>
                  <a:srgbClr val="002060"/>
                </a:solidFill>
                <a:cs typeface="Times New Roman" panose="02020603050405020304" pitchFamily="18" charset="0"/>
                <a:sym typeface="Wingdings" pitchFamily="2" charset="2"/>
              </a:rPr>
              <a:t>nd</a:t>
            </a:r>
            <a:r>
              <a:rPr lang="en-GB" sz="2000" dirty="0">
                <a:solidFill>
                  <a:srgbClr val="002060"/>
                </a:solidFill>
                <a:cs typeface="Times New Roman" panose="02020603050405020304" pitchFamily="18" charset="0"/>
                <a:sym typeface="Wingdings" pitchFamily="2" charset="2"/>
              </a:rPr>
              <a:t> priority), </a:t>
            </a:r>
            <a:r>
              <a:rPr lang="en-GB" sz="2000" dirty="0">
                <a:solidFill>
                  <a:srgbClr val="00B050"/>
                </a:solidFill>
                <a:cs typeface="Times New Roman" panose="02020603050405020304" pitchFamily="18" charset="0"/>
                <a:sym typeface="Wingdings" pitchFamily="2" charset="2"/>
              </a:rPr>
              <a:t>right-hand side row</a:t>
            </a:r>
          </a:p>
          <a:p>
            <a:pPr algn="just">
              <a:spcBef>
                <a:spcPts val="600"/>
              </a:spcBef>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marL="585788" lvl="1" indent="-285750" algn="just">
              <a:buFont typeface="Arial" panose="020B0604020202020204" pitchFamily="34" charset="0"/>
              <a:buChar char="•"/>
            </a:pPr>
            <a:endParaRPr lang="en-GB" sz="1700" dirty="0">
              <a:latin typeface="Times New Roman" panose="02020603050405020304" pitchFamily="18" charset="0"/>
              <a:cs typeface="Times New Roman" panose="02020603050405020304" pitchFamily="18" charset="0"/>
            </a:endParaRPr>
          </a:p>
          <a:p>
            <a:pPr marL="300038" lvl="1" indent="0" algn="just">
              <a:buNone/>
            </a:pPr>
            <a:endParaRPr lang="en-GB" sz="1700" dirty="0">
              <a:latin typeface="Times New Roman" panose="02020603050405020304" pitchFamily="18" charset="0"/>
              <a:cs typeface="Times New Roman" panose="02020603050405020304" pitchFamily="18" charset="0"/>
            </a:endParaRPr>
          </a:p>
        </p:txBody>
      </p:sp>
      <p:sp>
        <p:nvSpPr>
          <p:cNvPr id="22" name="Footer Placeholder 2">
            <a:extLst>
              <a:ext uri="{FF2B5EF4-FFF2-40B4-BE49-F238E27FC236}">
                <a16:creationId xmlns:a16="http://schemas.microsoft.com/office/drawing/2014/main" id="{B8F47D92-4387-6D18-F918-5931C42FA9D6}"/>
              </a:ext>
            </a:extLst>
          </p:cNvPr>
          <p:cNvSpPr>
            <a:spLocks noGrp="1"/>
          </p:cNvSpPr>
          <p:nvPr>
            <p:ph type="ftr" sz="quarter" idx="11"/>
          </p:nvPr>
        </p:nvSpPr>
        <p:spPr>
          <a:xfrm>
            <a:off x="825500" y="6556375"/>
            <a:ext cx="5257799" cy="328613"/>
          </a:xfrm>
        </p:spPr>
        <p:txBody>
          <a:bodyPr/>
          <a:lstStyle/>
          <a:p>
            <a:pPr>
              <a:defRPr/>
            </a:pPr>
            <a:r>
              <a:rPr lang="en-GB" dirty="0">
                <a:solidFill>
                  <a:prstClr val="white"/>
                </a:solidFill>
              </a:rPr>
              <a:t>J. Likonen</a:t>
            </a:r>
            <a:r>
              <a:rPr lang="en-GB" dirty="0"/>
              <a:t>| JET LIBS Data analysis meeting #1 |FZJ| February 6, 2025 |</a:t>
            </a:r>
          </a:p>
          <a:p>
            <a:pPr>
              <a:defRPr/>
            </a:pPr>
            <a:endParaRPr lang="en-GB" dirty="0"/>
          </a:p>
        </p:txBody>
      </p:sp>
      <p:sp>
        <p:nvSpPr>
          <p:cNvPr id="9" name="TextBox 8">
            <a:extLst>
              <a:ext uri="{FF2B5EF4-FFF2-40B4-BE49-F238E27FC236}">
                <a16:creationId xmlns:a16="http://schemas.microsoft.com/office/drawing/2014/main" id="{E4EF6FCC-E7BD-0336-6E29-08441A5FC142}"/>
              </a:ext>
            </a:extLst>
          </p:cNvPr>
          <p:cNvSpPr txBox="1"/>
          <p:nvPr/>
        </p:nvSpPr>
        <p:spPr bwMode="auto">
          <a:xfrm>
            <a:off x="7802880" y="192515"/>
            <a:ext cx="1311578" cy="369332"/>
          </a:xfrm>
          <a:prstGeom prst="rect">
            <a:avLst/>
          </a:prstGeom>
          <a:noFill/>
        </p:spPr>
        <p:txBody>
          <a:bodyPr wrap="none" rtlCol="0">
            <a:spAutoFit/>
          </a:bodyPr>
          <a:lstStyle/>
          <a:p>
            <a:r>
              <a:rPr lang="fi-FI" dirty="0"/>
              <a:t>LBSRP_14W</a:t>
            </a:r>
          </a:p>
        </p:txBody>
      </p:sp>
      <p:grpSp>
        <p:nvGrpSpPr>
          <p:cNvPr id="12" name="Group 11">
            <a:extLst>
              <a:ext uri="{FF2B5EF4-FFF2-40B4-BE49-F238E27FC236}">
                <a16:creationId xmlns:a16="http://schemas.microsoft.com/office/drawing/2014/main" id="{C92EF7E7-942A-12C0-D7E8-2F80E0EFFDA5}"/>
              </a:ext>
            </a:extLst>
          </p:cNvPr>
          <p:cNvGrpSpPr/>
          <p:nvPr/>
        </p:nvGrpSpPr>
        <p:grpSpPr>
          <a:xfrm>
            <a:off x="6459152" y="998678"/>
            <a:ext cx="4226007" cy="3125289"/>
            <a:chOff x="6327072" y="3721558"/>
            <a:chExt cx="4226007" cy="3125289"/>
          </a:xfrm>
        </p:grpSpPr>
        <p:pic>
          <p:nvPicPr>
            <p:cNvPr id="13" name="Picture 12">
              <a:extLst>
                <a:ext uri="{FF2B5EF4-FFF2-40B4-BE49-F238E27FC236}">
                  <a16:creationId xmlns:a16="http://schemas.microsoft.com/office/drawing/2014/main" id="{7ABF2AD4-7473-2D6A-C93D-286C9CC52B58}"/>
                </a:ext>
              </a:extLst>
            </p:cNvPr>
            <p:cNvPicPr>
              <a:picLocks noChangeAspect="1"/>
            </p:cNvPicPr>
            <p:nvPr/>
          </p:nvPicPr>
          <p:blipFill rotWithShape="1">
            <a:blip r:embed="rId2"/>
            <a:srcRect r="1253"/>
            <a:stretch/>
          </p:blipFill>
          <p:spPr>
            <a:xfrm>
              <a:off x="6327072" y="3721558"/>
              <a:ext cx="4226007" cy="3125289"/>
            </a:xfrm>
            <a:prstGeom prst="rect">
              <a:avLst/>
            </a:prstGeom>
          </p:spPr>
        </p:pic>
        <p:sp>
          <p:nvSpPr>
            <p:cNvPr id="14" name="Rectangle: Rounded Corners 13">
              <a:extLst>
                <a:ext uri="{FF2B5EF4-FFF2-40B4-BE49-F238E27FC236}">
                  <a16:creationId xmlns:a16="http://schemas.microsoft.com/office/drawing/2014/main" id="{27D0B7C2-1B60-54B4-9BBE-2F56709DC9C1}"/>
                </a:ext>
              </a:extLst>
            </p:cNvPr>
            <p:cNvSpPr/>
            <p:nvPr/>
          </p:nvSpPr>
          <p:spPr>
            <a:xfrm>
              <a:off x="8062505" y="3767665"/>
              <a:ext cx="666716" cy="3079182"/>
            </a:xfrm>
            <a:prstGeom prst="round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E6C7E1A-DFC0-EDA0-AD50-64164D5F86B0}"/>
                </a:ext>
              </a:extLst>
            </p:cNvPr>
            <p:cNvSpPr/>
            <p:nvPr/>
          </p:nvSpPr>
          <p:spPr>
            <a:xfrm>
              <a:off x="8381151" y="4398469"/>
              <a:ext cx="108271" cy="108991"/>
            </a:xfrm>
            <a:prstGeom prst="ellipse">
              <a:avLst/>
            </a:prstGeom>
            <a:solidFill>
              <a:srgbClr val="49E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CEE2C75-7F98-9810-6140-DB51159EEAC0}"/>
                </a:ext>
              </a:extLst>
            </p:cNvPr>
            <p:cNvSpPr/>
            <p:nvPr/>
          </p:nvSpPr>
          <p:spPr>
            <a:xfrm>
              <a:off x="8381148" y="5681643"/>
              <a:ext cx="108271" cy="108991"/>
            </a:xfrm>
            <a:prstGeom prst="ellipse">
              <a:avLst/>
            </a:prstGeom>
            <a:solidFill>
              <a:srgbClr val="49E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038770B-2D24-0684-3D27-E380C5954F64}"/>
                </a:ext>
              </a:extLst>
            </p:cNvPr>
            <p:cNvSpPr/>
            <p:nvPr/>
          </p:nvSpPr>
          <p:spPr>
            <a:xfrm>
              <a:off x="8381149" y="5307256"/>
              <a:ext cx="108271" cy="108991"/>
            </a:xfrm>
            <a:prstGeom prst="ellipse">
              <a:avLst/>
            </a:prstGeom>
            <a:solidFill>
              <a:srgbClr val="49E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C2B74D4-5E04-1096-4B78-B7BD7288266F}"/>
                </a:ext>
              </a:extLst>
            </p:cNvPr>
            <p:cNvSpPr/>
            <p:nvPr/>
          </p:nvSpPr>
          <p:spPr>
            <a:xfrm>
              <a:off x="8381150" y="5047635"/>
              <a:ext cx="108271" cy="108991"/>
            </a:xfrm>
            <a:prstGeom prst="ellipse">
              <a:avLst/>
            </a:prstGeom>
            <a:solidFill>
              <a:srgbClr val="49E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EC6941E-EF35-89E4-FD25-FE490CB584A4}"/>
                </a:ext>
              </a:extLst>
            </p:cNvPr>
            <p:cNvSpPr txBox="1"/>
            <p:nvPr/>
          </p:nvSpPr>
          <p:spPr>
            <a:xfrm>
              <a:off x="8116252" y="4360516"/>
              <a:ext cx="333746" cy="200055"/>
            </a:xfrm>
            <a:prstGeom prst="rect">
              <a:avLst/>
            </a:prstGeom>
            <a:noFill/>
          </p:spPr>
          <p:txBody>
            <a:bodyPr wrap="none" rtlCol="0">
              <a:spAutoFit/>
            </a:bodyPr>
            <a:lstStyle/>
            <a:p>
              <a:r>
                <a:rPr lang="en-GB" sz="700" b="1" dirty="0">
                  <a:solidFill>
                    <a:schemeClr val="accent3">
                      <a:lumMod val="60000"/>
                      <a:lumOff val="40000"/>
                    </a:schemeClr>
                  </a:solidFill>
                </a:rPr>
                <a:t>770</a:t>
              </a:r>
            </a:p>
          </p:txBody>
        </p:sp>
        <p:sp>
          <p:nvSpPr>
            <p:cNvPr id="21" name="TextBox 20">
              <a:extLst>
                <a:ext uri="{FF2B5EF4-FFF2-40B4-BE49-F238E27FC236}">
                  <a16:creationId xmlns:a16="http://schemas.microsoft.com/office/drawing/2014/main" id="{B0B70656-4F9F-3E29-DCC4-BBFE88B78DF8}"/>
                </a:ext>
              </a:extLst>
            </p:cNvPr>
            <p:cNvSpPr txBox="1"/>
            <p:nvPr/>
          </p:nvSpPr>
          <p:spPr>
            <a:xfrm>
              <a:off x="8293257" y="4237378"/>
              <a:ext cx="284052" cy="200055"/>
            </a:xfrm>
            <a:prstGeom prst="rect">
              <a:avLst/>
            </a:prstGeom>
            <a:noFill/>
          </p:spPr>
          <p:txBody>
            <a:bodyPr wrap="none" rtlCol="0">
              <a:spAutoFit/>
            </a:bodyPr>
            <a:lstStyle/>
            <a:p>
              <a:r>
                <a:rPr lang="en-GB" sz="700" b="1" dirty="0">
                  <a:solidFill>
                    <a:schemeClr val="bg1"/>
                  </a:solidFill>
                </a:rPr>
                <a:t>40</a:t>
              </a:r>
            </a:p>
          </p:txBody>
        </p:sp>
        <p:sp>
          <p:nvSpPr>
            <p:cNvPr id="23" name="TextBox 22">
              <a:extLst>
                <a:ext uri="{FF2B5EF4-FFF2-40B4-BE49-F238E27FC236}">
                  <a16:creationId xmlns:a16="http://schemas.microsoft.com/office/drawing/2014/main" id="{B69A4CD8-720F-FFD9-E011-AAE0A235A026}"/>
                </a:ext>
              </a:extLst>
            </p:cNvPr>
            <p:cNvSpPr txBox="1"/>
            <p:nvPr/>
          </p:nvSpPr>
          <p:spPr>
            <a:xfrm>
              <a:off x="8283125" y="4888622"/>
              <a:ext cx="284052" cy="200055"/>
            </a:xfrm>
            <a:prstGeom prst="rect">
              <a:avLst/>
            </a:prstGeom>
            <a:noFill/>
          </p:spPr>
          <p:txBody>
            <a:bodyPr wrap="none" rtlCol="0">
              <a:spAutoFit/>
            </a:bodyPr>
            <a:lstStyle/>
            <a:p>
              <a:r>
                <a:rPr lang="en-GB" sz="700" b="1" dirty="0">
                  <a:solidFill>
                    <a:schemeClr val="bg1"/>
                  </a:solidFill>
                </a:rPr>
                <a:t>43</a:t>
              </a:r>
            </a:p>
          </p:txBody>
        </p:sp>
        <p:sp>
          <p:nvSpPr>
            <p:cNvPr id="24" name="TextBox 23">
              <a:extLst>
                <a:ext uri="{FF2B5EF4-FFF2-40B4-BE49-F238E27FC236}">
                  <a16:creationId xmlns:a16="http://schemas.microsoft.com/office/drawing/2014/main" id="{286DEAE1-53FD-7013-FD3C-7701BFB1D239}"/>
                </a:ext>
              </a:extLst>
            </p:cNvPr>
            <p:cNvSpPr txBox="1"/>
            <p:nvPr/>
          </p:nvSpPr>
          <p:spPr>
            <a:xfrm>
              <a:off x="8290742" y="5527437"/>
              <a:ext cx="284052" cy="200055"/>
            </a:xfrm>
            <a:prstGeom prst="rect">
              <a:avLst/>
            </a:prstGeom>
            <a:noFill/>
          </p:spPr>
          <p:txBody>
            <a:bodyPr wrap="none" rtlCol="0">
              <a:spAutoFit/>
            </a:bodyPr>
            <a:lstStyle/>
            <a:p>
              <a:r>
                <a:rPr lang="en-GB" sz="700" b="1" dirty="0">
                  <a:solidFill>
                    <a:schemeClr val="bg1"/>
                  </a:solidFill>
                </a:rPr>
                <a:t>46</a:t>
              </a:r>
            </a:p>
          </p:txBody>
        </p:sp>
        <p:sp>
          <p:nvSpPr>
            <p:cNvPr id="25" name="TextBox 24">
              <a:extLst>
                <a:ext uri="{FF2B5EF4-FFF2-40B4-BE49-F238E27FC236}">
                  <a16:creationId xmlns:a16="http://schemas.microsoft.com/office/drawing/2014/main" id="{0E9FFC08-C44B-5ED7-55C4-C9776B940BFB}"/>
                </a:ext>
              </a:extLst>
            </p:cNvPr>
            <p:cNvSpPr txBox="1"/>
            <p:nvPr/>
          </p:nvSpPr>
          <p:spPr>
            <a:xfrm>
              <a:off x="8290742" y="6115539"/>
              <a:ext cx="284052" cy="200055"/>
            </a:xfrm>
            <a:prstGeom prst="rect">
              <a:avLst/>
            </a:prstGeom>
            <a:noFill/>
          </p:spPr>
          <p:txBody>
            <a:bodyPr wrap="none" rtlCol="0">
              <a:spAutoFit/>
            </a:bodyPr>
            <a:lstStyle/>
            <a:p>
              <a:r>
                <a:rPr lang="en-GB" sz="700" b="1" dirty="0">
                  <a:solidFill>
                    <a:schemeClr val="bg1"/>
                  </a:solidFill>
                </a:rPr>
                <a:t>49</a:t>
              </a:r>
            </a:p>
          </p:txBody>
        </p:sp>
        <p:sp>
          <p:nvSpPr>
            <p:cNvPr id="26" name="TextBox 25">
              <a:extLst>
                <a:ext uri="{FF2B5EF4-FFF2-40B4-BE49-F238E27FC236}">
                  <a16:creationId xmlns:a16="http://schemas.microsoft.com/office/drawing/2014/main" id="{CAD0EF12-9EE7-BCB4-8892-12ACE4D672BE}"/>
                </a:ext>
              </a:extLst>
            </p:cNvPr>
            <p:cNvSpPr txBox="1"/>
            <p:nvPr/>
          </p:nvSpPr>
          <p:spPr>
            <a:xfrm>
              <a:off x="8136521" y="5000398"/>
              <a:ext cx="333746" cy="200055"/>
            </a:xfrm>
            <a:prstGeom prst="rect">
              <a:avLst/>
            </a:prstGeom>
            <a:noFill/>
          </p:spPr>
          <p:txBody>
            <a:bodyPr wrap="none" rtlCol="0">
              <a:spAutoFit/>
            </a:bodyPr>
            <a:lstStyle/>
            <a:p>
              <a:r>
                <a:rPr lang="en-GB" sz="700" b="1" dirty="0">
                  <a:solidFill>
                    <a:schemeClr val="accent3">
                      <a:lumMod val="60000"/>
                      <a:lumOff val="40000"/>
                    </a:schemeClr>
                  </a:solidFill>
                </a:rPr>
                <a:t>771</a:t>
              </a:r>
            </a:p>
          </p:txBody>
        </p:sp>
        <p:sp>
          <p:nvSpPr>
            <p:cNvPr id="27" name="TextBox 26">
              <a:extLst>
                <a:ext uri="{FF2B5EF4-FFF2-40B4-BE49-F238E27FC236}">
                  <a16:creationId xmlns:a16="http://schemas.microsoft.com/office/drawing/2014/main" id="{13677618-8162-06C5-6FC6-0B56981CE0D1}"/>
                </a:ext>
              </a:extLst>
            </p:cNvPr>
            <p:cNvSpPr txBox="1"/>
            <p:nvPr/>
          </p:nvSpPr>
          <p:spPr>
            <a:xfrm>
              <a:off x="8125544" y="5643203"/>
              <a:ext cx="333746" cy="200055"/>
            </a:xfrm>
            <a:prstGeom prst="rect">
              <a:avLst/>
            </a:prstGeom>
            <a:noFill/>
          </p:spPr>
          <p:txBody>
            <a:bodyPr wrap="none" rtlCol="0">
              <a:spAutoFit/>
            </a:bodyPr>
            <a:lstStyle/>
            <a:p>
              <a:r>
                <a:rPr lang="en-GB" sz="700" b="1" dirty="0">
                  <a:solidFill>
                    <a:schemeClr val="accent3">
                      <a:lumMod val="60000"/>
                      <a:lumOff val="40000"/>
                    </a:schemeClr>
                  </a:solidFill>
                </a:rPr>
                <a:t>773</a:t>
              </a:r>
            </a:p>
          </p:txBody>
        </p:sp>
      </p:grpSp>
    </p:spTree>
    <p:extLst>
      <p:ext uri="{BB962C8B-B14F-4D97-AF65-F5344CB8AC3E}">
        <p14:creationId xmlns:p14="http://schemas.microsoft.com/office/powerpoint/2010/main" val="205547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B87F0-B8E8-325D-3ACE-F08B3BD67B1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3CF91D-8110-6A81-AC55-B5AF9D98E252}"/>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dirty="0">
              <a:solidFill>
                <a:prstClr val="white"/>
              </a:solidFill>
            </a:endParaRPr>
          </a:p>
        </p:txBody>
      </p:sp>
      <p:sp>
        <p:nvSpPr>
          <p:cNvPr id="5" name="Titre 1">
            <a:extLst>
              <a:ext uri="{FF2B5EF4-FFF2-40B4-BE49-F238E27FC236}">
                <a16:creationId xmlns:a16="http://schemas.microsoft.com/office/drawing/2014/main" id="{051F8669-2149-D132-C781-F056215472A4}"/>
              </a:ext>
            </a:extLst>
          </p:cNvPr>
          <p:cNvSpPr>
            <a:spLocks noGrp="1"/>
          </p:cNvSpPr>
          <p:nvPr>
            <p:ph type="title"/>
          </p:nvPr>
        </p:nvSpPr>
        <p:spPr>
          <a:xfrm>
            <a:off x="983432" y="192515"/>
            <a:ext cx="9451776" cy="457200"/>
          </a:xfrm>
        </p:spPr>
        <p:txBody>
          <a:bodyPr/>
          <a:lstStyle/>
          <a:p>
            <a:r>
              <a:rPr lang="fr-FR" dirty="0" err="1"/>
              <a:t>Analysis</a:t>
            </a:r>
            <a:r>
              <a:rPr lang="fr-FR" dirty="0"/>
              <a:t> </a:t>
            </a:r>
            <a:r>
              <a:rPr lang="fr-FR" dirty="0" err="1"/>
              <a:t>priorities</a:t>
            </a:r>
            <a:endParaRPr lang="fr-FR" dirty="0"/>
          </a:p>
        </p:txBody>
      </p:sp>
      <p:sp>
        <p:nvSpPr>
          <p:cNvPr id="18" name="Content Placeholder 19">
            <a:extLst>
              <a:ext uri="{FF2B5EF4-FFF2-40B4-BE49-F238E27FC236}">
                <a16:creationId xmlns:a16="http://schemas.microsoft.com/office/drawing/2014/main" id="{54810CE8-51D0-FD27-7094-3988D82AC3FD}"/>
              </a:ext>
            </a:extLst>
          </p:cNvPr>
          <p:cNvSpPr txBox="1">
            <a:spLocks/>
          </p:cNvSpPr>
          <p:nvPr/>
        </p:nvSpPr>
        <p:spPr>
          <a:xfrm>
            <a:off x="55880" y="848176"/>
            <a:ext cx="4109720" cy="4324261"/>
          </a:xfrm>
          <a:prstGeom prst="rect">
            <a:avLst/>
          </a:prstGeom>
          <a:noFill/>
        </p:spPr>
        <p:txBody>
          <a:bodyPr wrap="square" rtlCol="0">
            <a:sp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gn="just">
              <a:buFont typeface="Wingdings" panose="05000000000000000000" pitchFamily="2" charset="2"/>
              <a:buChar char="Ø"/>
            </a:pPr>
            <a:r>
              <a:rPr lang="en-GB" sz="2000" dirty="0">
                <a:solidFill>
                  <a:schemeClr val="bg1">
                    <a:lumMod val="65000"/>
                  </a:schemeClr>
                </a:solidFill>
                <a:latin typeface="Times New Roman" panose="02020603050405020304" pitchFamily="18" charset="0"/>
                <a:cs typeface="Times New Roman" panose="02020603050405020304" pitchFamily="18" charset="0"/>
              </a:rPr>
              <a:t>Traditionally highest fuel retention on the inner divertor tiles 0 and 1</a:t>
            </a:r>
          </a:p>
          <a:p>
            <a:pPr marL="585788" lvl="1" indent="-285750" algn="just">
              <a:buFont typeface="Wingdings" panose="05000000000000000000" pitchFamily="2" charset="2"/>
              <a:buChar char="à"/>
            </a:pPr>
            <a:r>
              <a:rPr lang="en-GB" sz="1800" b="0" kern="0" dirty="0">
                <a:solidFill>
                  <a:schemeClr val="bg1">
                    <a:lumMod val="65000"/>
                  </a:schemeClr>
                </a:solidFill>
                <a:latin typeface="+mn-lt"/>
                <a:sym typeface="Wingdings" pitchFamily="2" charset="2"/>
              </a:rPr>
              <a:t>Analysis of these tiles have the highest priority</a:t>
            </a:r>
          </a:p>
          <a:p>
            <a:pPr algn="just">
              <a:spcBef>
                <a:spcPts val="600"/>
              </a:spcBef>
              <a:buFont typeface="Wingdings" panose="05000000000000000000" pitchFamily="2" charset="2"/>
              <a:buChar char="Ø"/>
            </a:pPr>
            <a:r>
              <a:rPr lang="en-GB" sz="2000" dirty="0">
                <a:solidFill>
                  <a:schemeClr val="bg1">
                    <a:lumMod val="65000"/>
                  </a:schemeClr>
                </a:solidFill>
                <a:cs typeface="Times New Roman" panose="02020603050405020304" pitchFamily="18" charset="0"/>
                <a:sym typeface="Wingdings" pitchFamily="2" charset="2"/>
              </a:rPr>
              <a:t>Analysis of bulk W tile 5 also very important (2</a:t>
            </a:r>
            <a:r>
              <a:rPr lang="en-GB" sz="2000" baseline="30000" dirty="0">
                <a:solidFill>
                  <a:schemeClr val="bg1">
                    <a:lumMod val="65000"/>
                  </a:schemeClr>
                </a:solidFill>
                <a:cs typeface="Times New Roman" panose="02020603050405020304" pitchFamily="18" charset="0"/>
                <a:sym typeface="Wingdings" pitchFamily="2" charset="2"/>
              </a:rPr>
              <a:t>nd</a:t>
            </a:r>
            <a:r>
              <a:rPr lang="en-GB" sz="2000" dirty="0">
                <a:solidFill>
                  <a:schemeClr val="bg1">
                    <a:lumMod val="65000"/>
                  </a:schemeClr>
                </a:solidFill>
                <a:cs typeface="Times New Roman" panose="02020603050405020304" pitchFamily="18" charset="0"/>
                <a:sym typeface="Wingdings" pitchFamily="2" charset="2"/>
              </a:rPr>
              <a:t> priority)</a:t>
            </a:r>
          </a:p>
          <a:p>
            <a:pPr algn="just">
              <a:spcBef>
                <a:spcPts val="600"/>
              </a:spcBef>
              <a:buFont typeface="Wingdings" panose="05000000000000000000" pitchFamily="2" charset="2"/>
              <a:buChar char="Ø"/>
            </a:pPr>
            <a:r>
              <a:rPr lang="en-GB" sz="2000" dirty="0">
                <a:solidFill>
                  <a:srgbClr val="002060"/>
                </a:solidFill>
                <a:cs typeface="Times New Roman" panose="02020603050405020304" pitchFamily="18" charset="0"/>
                <a:sym typeface="Wingdings" pitchFamily="2" charset="2"/>
              </a:rPr>
              <a:t>Calibration pulses on IWC tiles (Sachet sample), </a:t>
            </a:r>
            <a:r>
              <a:rPr lang="en-GB" sz="2000" dirty="0">
                <a:solidFill>
                  <a:srgbClr val="00B050"/>
                </a:solidFill>
                <a:cs typeface="Times New Roman" panose="02020603050405020304" pitchFamily="18" charset="0"/>
                <a:sym typeface="Wingdings" pitchFamily="2" charset="2"/>
              </a:rPr>
              <a:t>ablation rate</a:t>
            </a:r>
          </a:p>
          <a:p>
            <a:pPr algn="just">
              <a:spcBef>
                <a:spcPts val="600"/>
              </a:spcBef>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marL="585788" lvl="1" indent="-285750" algn="just">
              <a:buFont typeface="Arial" panose="020B0604020202020204" pitchFamily="34" charset="0"/>
              <a:buChar char="•"/>
            </a:pPr>
            <a:endParaRPr lang="en-GB" sz="1700" dirty="0">
              <a:latin typeface="Times New Roman" panose="02020603050405020304" pitchFamily="18" charset="0"/>
              <a:cs typeface="Times New Roman" panose="02020603050405020304" pitchFamily="18" charset="0"/>
            </a:endParaRPr>
          </a:p>
          <a:p>
            <a:pPr marL="300038" lvl="1" indent="0" algn="just">
              <a:buNone/>
            </a:pPr>
            <a:endParaRPr lang="en-GB" sz="1700" dirty="0">
              <a:latin typeface="Times New Roman" panose="02020603050405020304" pitchFamily="18" charset="0"/>
              <a:cs typeface="Times New Roman" panose="02020603050405020304" pitchFamily="18" charset="0"/>
            </a:endParaRPr>
          </a:p>
        </p:txBody>
      </p:sp>
      <p:sp>
        <p:nvSpPr>
          <p:cNvPr id="22" name="Footer Placeholder 2">
            <a:extLst>
              <a:ext uri="{FF2B5EF4-FFF2-40B4-BE49-F238E27FC236}">
                <a16:creationId xmlns:a16="http://schemas.microsoft.com/office/drawing/2014/main" id="{F62473BF-E2F5-3C14-A92C-D922CD2446E8}"/>
              </a:ext>
            </a:extLst>
          </p:cNvPr>
          <p:cNvSpPr>
            <a:spLocks noGrp="1"/>
          </p:cNvSpPr>
          <p:nvPr>
            <p:ph type="ftr" sz="quarter" idx="11"/>
          </p:nvPr>
        </p:nvSpPr>
        <p:spPr>
          <a:xfrm>
            <a:off x="825500" y="6556375"/>
            <a:ext cx="5257799" cy="328613"/>
          </a:xfrm>
        </p:spPr>
        <p:txBody>
          <a:bodyPr/>
          <a:lstStyle/>
          <a:p>
            <a:pPr>
              <a:defRPr/>
            </a:pPr>
            <a:r>
              <a:rPr lang="en-GB" dirty="0">
                <a:solidFill>
                  <a:prstClr val="white"/>
                </a:solidFill>
              </a:rPr>
              <a:t>J. Likonen</a:t>
            </a:r>
            <a:r>
              <a:rPr lang="en-GB" dirty="0"/>
              <a:t>| JET LIBS Data analysis meeting #1 |FZJ| February 6, 2025 |</a:t>
            </a:r>
          </a:p>
          <a:p>
            <a:pPr>
              <a:defRPr/>
            </a:pPr>
            <a:endParaRPr lang="en-GB" dirty="0"/>
          </a:p>
        </p:txBody>
      </p:sp>
      <p:grpSp>
        <p:nvGrpSpPr>
          <p:cNvPr id="3" name="Group 2">
            <a:extLst>
              <a:ext uri="{FF2B5EF4-FFF2-40B4-BE49-F238E27FC236}">
                <a16:creationId xmlns:a16="http://schemas.microsoft.com/office/drawing/2014/main" id="{14481A07-2392-6CE4-7E44-975D35A1F99C}"/>
              </a:ext>
            </a:extLst>
          </p:cNvPr>
          <p:cNvGrpSpPr/>
          <p:nvPr/>
        </p:nvGrpSpPr>
        <p:grpSpPr>
          <a:xfrm>
            <a:off x="6565662" y="192515"/>
            <a:ext cx="5508887" cy="5965902"/>
            <a:chOff x="219931" y="724829"/>
            <a:chExt cx="5508887" cy="5965902"/>
          </a:xfrm>
        </p:grpSpPr>
        <p:pic>
          <p:nvPicPr>
            <p:cNvPr id="6" name="Picture 5">
              <a:extLst>
                <a:ext uri="{FF2B5EF4-FFF2-40B4-BE49-F238E27FC236}">
                  <a16:creationId xmlns:a16="http://schemas.microsoft.com/office/drawing/2014/main" id="{F7FA8CEF-68DA-6212-E361-29FA37620355}"/>
                </a:ext>
              </a:extLst>
            </p:cNvPr>
            <p:cNvPicPr>
              <a:picLocks noChangeAspect="1"/>
            </p:cNvPicPr>
            <p:nvPr/>
          </p:nvPicPr>
          <p:blipFill>
            <a:blip r:embed="rId2"/>
            <a:stretch>
              <a:fillRect/>
            </a:stretch>
          </p:blipFill>
          <p:spPr>
            <a:xfrm>
              <a:off x="219931" y="724829"/>
              <a:ext cx="5508887" cy="5965902"/>
            </a:xfrm>
            <a:prstGeom prst="rect">
              <a:avLst/>
            </a:prstGeom>
          </p:spPr>
        </p:pic>
        <p:sp>
          <p:nvSpPr>
            <p:cNvPr id="7" name="Freeform: Shape 6">
              <a:extLst>
                <a:ext uri="{FF2B5EF4-FFF2-40B4-BE49-F238E27FC236}">
                  <a16:creationId xmlns:a16="http://schemas.microsoft.com/office/drawing/2014/main" id="{CE7AB083-52AD-9D2F-9672-649FD70FA2F8}"/>
                </a:ext>
              </a:extLst>
            </p:cNvPr>
            <p:cNvSpPr/>
            <p:nvPr/>
          </p:nvSpPr>
          <p:spPr>
            <a:xfrm>
              <a:off x="2909888" y="1728788"/>
              <a:ext cx="647700" cy="423862"/>
            </a:xfrm>
            <a:custGeom>
              <a:avLst/>
              <a:gdLst>
                <a:gd name="connsiteX0" fmla="*/ 0 w 647700"/>
                <a:gd name="connsiteY0" fmla="*/ 4762 h 423862"/>
                <a:gd name="connsiteX1" fmla="*/ 647700 w 647700"/>
                <a:gd name="connsiteY1" fmla="*/ 0 h 423862"/>
                <a:gd name="connsiteX2" fmla="*/ 614362 w 647700"/>
                <a:gd name="connsiteY2" fmla="*/ 423862 h 423862"/>
                <a:gd name="connsiteX3" fmla="*/ 4762 w 647700"/>
                <a:gd name="connsiteY3" fmla="*/ 423862 h 423862"/>
                <a:gd name="connsiteX4" fmla="*/ 0 w 647700"/>
                <a:gd name="connsiteY4" fmla="*/ 4762 h 423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423862">
                  <a:moveTo>
                    <a:pt x="0" y="4762"/>
                  </a:moveTo>
                  <a:lnTo>
                    <a:pt x="647700" y="0"/>
                  </a:lnTo>
                  <a:lnTo>
                    <a:pt x="614362" y="423862"/>
                  </a:lnTo>
                  <a:lnTo>
                    <a:pt x="4762" y="423862"/>
                  </a:lnTo>
                  <a:cubicBezTo>
                    <a:pt x="6350" y="287337"/>
                    <a:pt x="7937" y="150812"/>
                    <a:pt x="0" y="4762"/>
                  </a:cubicBezTo>
                  <a:close/>
                </a:path>
              </a:pathLst>
            </a:custGeom>
            <a:solidFill>
              <a:srgbClr val="49E36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3273A00-571F-A828-F0EF-5611AAAEC408}"/>
                </a:ext>
              </a:extLst>
            </p:cNvPr>
            <p:cNvSpPr txBox="1"/>
            <p:nvPr/>
          </p:nvSpPr>
          <p:spPr>
            <a:xfrm>
              <a:off x="2854325" y="1676400"/>
              <a:ext cx="439544" cy="276999"/>
            </a:xfrm>
            <a:prstGeom prst="rect">
              <a:avLst/>
            </a:prstGeom>
            <a:noFill/>
          </p:spPr>
          <p:txBody>
            <a:bodyPr wrap="none" rtlCol="0">
              <a:spAutoFit/>
            </a:bodyPr>
            <a:lstStyle/>
            <a:p>
              <a:r>
                <a:rPr lang="en-GB" sz="1200" b="1" dirty="0">
                  <a:solidFill>
                    <a:schemeClr val="tx2"/>
                  </a:solidFill>
                </a:rPr>
                <a:t>402</a:t>
              </a:r>
            </a:p>
          </p:txBody>
        </p:sp>
        <p:sp>
          <p:nvSpPr>
            <p:cNvPr id="9" name="Freeform: Shape 8">
              <a:extLst>
                <a:ext uri="{FF2B5EF4-FFF2-40B4-BE49-F238E27FC236}">
                  <a16:creationId xmlns:a16="http://schemas.microsoft.com/office/drawing/2014/main" id="{1D276B30-EF15-2B4A-0775-A3556F4DAEB1}"/>
                </a:ext>
              </a:extLst>
            </p:cNvPr>
            <p:cNvSpPr/>
            <p:nvPr/>
          </p:nvSpPr>
          <p:spPr>
            <a:xfrm>
              <a:off x="2886075" y="4124325"/>
              <a:ext cx="566738" cy="371475"/>
            </a:xfrm>
            <a:custGeom>
              <a:avLst/>
              <a:gdLst>
                <a:gd name="connsiteX0" fmla="*/ 0 w 566738"/>
                <a:gd name="connsiteY0" fmla="*/ 0 h 371475"/>
                <a:gd name="connsiteX1" fmla="*/ 566738 w 566738"/>
                <a:gd name="connsiteY1" fmla="*/ 4763 h 371475"/>
                <a:gd name="connsiteX2" fmla="*/ 566738 w 566738"/>
                <a:gd name="connsiteY2" fmla="*/ 371475 h 371475"/>
                <a:gd name="connsiteX3" fmla="*/ 0 w 566738"/>
                <a:gd name="connsiteY3" fmla="*/ 357188 h 371475"/>
                <a:gd name="connsiteX4" fmla="*/ 0 w 566738"/>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8" h="371475">
                  <a:moveTo>
                    <a:pt x="0" y="0"/>
                  </a:moveTo>
                  <a:lnTo>
                    <a:pt x="566738" y="4763"/>
                  </a:lnTo>
                  <a:lnTo>
                    <a:pt x="566738" y="371475"/>
                  </a:lnTo>
                  <a:lnTo>
                    <a:pt x="0" y="357188"/>
                  </a:lnTo>
                  <a:lnTo>
                    <a:pt x="0" y="0"/>
                  </a:lnTo>
                  <a:close/>
                </a:path>
              </a:pathLst>
            </a:custGeom>
            <a:solidFill>
              <a:srgbClr val="49E36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35466CA-1AF5-0758-B180-990E97365DD4}"/>
                </a:ext>
              </a:extLst>
            </p:cNvPr>
            <p:cNvSpPr txBox="1"/>
            <p:nvPr/>
          </p:nvSpPr>
          <p:spPr>
            <a:xfrm>
              <a:off x="2828925" y="4089400"/>
              <a:ext cx="439544" cy="276999"/>
            </a:xfrm>
            <a:prstGeom prst="rect">
              <a:avLst/>
            </a:prstGeom>
            <a:noFill/>
          </p:spPr>
          <p:txBody>
            <a:bodyPr wrap="none" rtlCol="0">
              <a:spAutoFit/>
            </a:bodyPr>
            <a:lstStyle/>
            <a:p>
              <a:r>
                <a:rPr lang="en-GB" sz="1200" b="1" dirty="0">
                  <a:solidFill>
                    <a:schemeClr val="tx2"/>
                  </a:solidFill>
                </a:rPr>
                <a:t>408</a:t>
              </a:r>
            </a:p>
          </p:txBody>
        </p:sp>
        <p:sp>
          <p:nvSpPr>
            <p:cNvPr id="11" name="Freeform: Shape 10">
              <a:extLst>
                <a:ext uri="{FF2B5EF4-FFF2-40B4-BE49-F238E27FC236}">
                  <a16:creationId xmlns:a16="http://schemas.microsoft.com/office/drawing/2014/main" id="{B2C97166-5DC5-686B-ED53-7E88BAB1E139}"/>
                </a:ext>
              </a:extLst>
            </p:cNvPr>
            <p:cNvSpPr/>
            <p:nvPr/>
          </p:nvSpPr>
          <p:spPr>
            <a:xfrm>
              <a:off x="2876550" y="5238750"/>
              <a:ext cx="584200" cy="374650"/>
            </a:xfrm>
            <a:custGeom>
              <a:avLst/>
              <a:gdLst>
                <a:gd name="connsiteX0" fmla="*/ 0 w 584200"/>
                <a:gd name="connsiteY0" fmla="*/ 0 h 374650"/>
                <a:gd name="connsiteX1" fmla="*/ 584200 w 584200"/>
                <a:gd name="connsiteY1" fmla="*/ 0 h 374650"/>
                <a:gd name="connsiteX2" fmla="*/ 584200 w 584200"/>
                <a:gd name="connsiteY2" fmla="*/ 361950 h 374650"/>
                <a:gd name="connsiteX3" fmla="*/ 6350 w 584200"/>
                <a:gd name="connsiteY3" fmla="*/ 374650 h 374650"/>
                <a:gd name="connsiteX4" fmla="*/ 0 w 584200"/>
                <a:gd name="connsiteY4" fmla="*/ 0 h 37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200" h="374650">
                  <a:moveTo>
                    <a:pt x="0" y="0"/>
                  </a:moveTo>
                  <a:lnTo>
                    <a:pt x="584200" y="0"/>
                  </a:lnTo>
                  <a:lnTo>
                    <a:pt x="584200" y="361950"/>
                  </a:lnTo>
                  <a:lnTo>
                    <a:pt x="6350" y="374650"/>
                  </a:lnTo>
                  <a:lnTo>
                    <a:pt x="0" y="0"/>
                  </a:lnTo>
                  <a:close/>
                </a:path>
              </a:pathLst>
            </a:custGeom>
            <a:solidFill>
              <a:srgbClr val="49E36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974F00C-01AF-750E-9B25-E192018B6DC2}"/>
                </a:ext>
              </a:extLst>
            </p:cNvPr>
            <p:cNvSpPr txBox="1"/>
            <p:nvPr/>
          </p:nvSpPr>
          <p:spPr>
            <a:xfrm>
              <a:off x="2841625" y="5194300"/>
              <a:ext cx="431080" cy="276999"/>
            </a:xfrm>
            <a:prstGeom prst="rect">
              <a:avLst/>
            </a:prstGeom>
            <a:noFill/>
          </p:spPr>
          <p:txBody>
            <a:bodyPr wrap="none" rtlCol="0">
              <a:spAutoFit/>
            </a:bodyPr>
            <a:lstStyle/>
            <a:p>
              <a:r>
                <a:rPr lang="en-GB" sz="1200" b="1" dirty="0">
                  <a:solidFill>
                    <a:schemeClr val="tx2"/>
                  </a:solidFill>
                </a:rPr>
                <a:t>411</a:t>
              </a:r>
            </a:p>
          </p:txBody>
        </p:sp>
        <p:sp>
          <p:nvSpPr>
            <p:cNvPr id="13" name="Freeform: Shape 12">
              <a:extLst>
                <a:ext uri="{FF2B5EF4-FFF2-40B4-BE49-F238E27FC236}">
                  <a16:creationId xmlns:a16="http://schemas.microsoft.com/office/drawing/2014/main" id="{B6EA64A4-DA0A-F62F-895C-7703F8ED480E}"/>
                </a:ext>
              </a:extLst>
            </p:cNvPr>
            <p:cNvSpPr/>
            <p:nvPr/>
          </p:nvSpPr>
          <p:spPr>
            <a:xfrm>
              <a:off x="2295525" y="4124325"/>
              <a:ext cx="566738" cy="366713"/>
            </a:xfrm>
            <a:custGeom>
              <a:avLst/>
              <a:gdLst>
                <a:gd name="connsiteX0" fmla="*/ 0 w 566738"/>
                <a:gd name="connsiteY0" fmla="*/ 4763 h 366713"/>
                <a:gd name="connsiteX1" fmla="*/ 566738 w 566738"/>
                <a:gd name="connsiteY1" fmla="*/ 0 h 366713"/>
                <a:gd name="connsiteX2" fmla="*/ 561975 w 566738"/>
                <a:gd name="connsiteY2" fmla="*/ 366713 h 366713"/>
                <a:gd name="connsiteX3" fmla="*/ 9525 w 566738"/>
                <a:gd name="connsiteY3" fmla="*/ 352425 h 366713"/>
                <a:gd name="connsiteX4" fmla="*/ 0 w 566738"/>
                <a:gd name="connsiteY4" fmla="*/ 4763 h 36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8" h="366713">
                  <a:moveTo>
                    <a:pt x="0" y="4763"/>
                  </a:moveTo>
                  <a:lnTo>
                    <a:pt x="566738" y="0"/>
                  </a:lnTo>
                  <a:cubicBezTo>
                    <a:pt x="565150" y="122238"/>
                    <a:pt x="563563" y="244475"/>
                    <a:pt x="561975" y="366713"/>
                  </a:cubicBezTo>
                  <a:lnTo>
                    <a:pt x="9525" y="352425"/>
                  </a:lnTo>
                  <a:lnTo>
                    <a:pt x="0" y="4763"/>
                  </a:lnTo>
                  <a:close/>
                </a:path>
              </a:pathLst>
            </a:custGeom>
            <a:solidFill>
              <a:srgbClr val="49E36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89FD384-4F3D-30E2-6D4C-CA8BA08491C1}"/>
                </a:ext>
              </a:extLst>
            </p:cNvPr>
            <p:cNvSpPr txBox="1"/>
            <p:nvPr/>
          </p:nvSpPr>
          <p:spPr>
            <a:xfrm>
              <a:off x="2243137" y="4075113"/>
              <a:ext cx="439544" cy="276999"/>
            </a:xfrm>
            <a:prstGeom prst="rect">
              <a:avLst/>
            </a:prstGeom>
            <a:noFill/>
          </p:spPr>
          <p:txBody>
            <a:bodyPr wrap="none" rtlCol="0">
              <a:spAutoFit/>
            </a:bodyPr>
            <a:lstStyle/>
            <a:p>
              <a:r>
                <a:rPr lang="en-GB" sz="1200" b="1" dirty="0">
                  <a:solidFill>
                    <a:schemeClr val="tx2"/>
                  </a:solidFill>
                </a:rPr>
                <a:t>428</a:t>
              </a:r>
            </a:p>
          </p:txBody>
        </p:sp>
      </p:grpSp>
      <p:pic>
        <p:nvPicPr>
          <p:cNvPr id="2" name="Picture 1">
            <a:extLst>
              <a:ext uri="{FF2B5EF4-FFF2-40B4-BE49-F238E27FC236}">
                <a16:creationId xmlns:a16="http://schemas.microsoft.com/office/drawing/2014/main" id="{E33DD150-F699-5541-0052-D700F9ED117E}"/>
              </a:ext>
            </a:extLst>
          </p:cNvPr>
          <p:cNvPicPr>
            <a:picLocks noChangeAspect="1"/>
          </p:cNvPicPr>
          <p:nvPr/>
        </p:nvPicPr>
        <p:blipFill rotWithShape="1">
          <a:blip r:embed="rId3"/>
          <a:srcRect l="1300" t="9779" r="64288" b="54859"/>
          <a:stretch/>
        </p:blipFill>
        <p:spPr>
          <a:xfrm>
            <a:off x="4840941" y="848176"/>
            <a:ext cx="3449443" cy="2420153"/>
          </a:xfrm>
          <a:prstGeom prst="rect">
            <a:avLst/>
          </a:prstGeom>
        </p:spPr>
      </p:pic>
      <p:cxnSp>
        <p:nvCxnSpPr>
          <p:cNvPr id="16" name="Straight Arrow Connector 15">
            <a:extLst>
              <a:ext uri="{FF2B5EF4-FFF2-40B4-BE49-F238E27FC236}">
                <a16:creationId xmlns:a16="http://schemas.microsoft.com/office/drawing/2014/main" id="{05F3FA10-3201-C8CE-27BA-EAA6FE26EB66}"/>
              </a:ext>
            </a:extLst>
          </p:cNvPr>
          <p:cNvCxnSpPr>
            <a:cxnSpLocks/>
          </p:cNvCxnSpPr>
          <p:nvPr/>
        </p:nvCxnSpPr>
        <p:spPr>
          <a:xfrm>
            <a:off x="7580392" y="2428240"/>
            <a:ext cx="1135593" cy="11780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46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29C2C-C962-B3DC-E740-DB54179A618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22D629-3ABE-E61E-DC5B-086D2D7A7F1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dirty="0">
              <a:solidFill>
                <a:prstClr val="white"/>
              </a:solidFill>
            </a:endParaRPr>
          </a:p>
        </p:txBody>
      </p:sp>
      <p:sp>
        <p:nvSpPr>
          <p:cNvPr id="5" name="Titre 1">
            <a:extLst>
              <a:ext uri="{FF2B5EF4-FFF2-40B4-BE49-F238E27FC236}">
                <a16:creationId xmlns:a16="http://schemas.microsoft.com/office/drawing/2014/main" id="{3ACC084A-9A84-04E9-387F-A9F97C9CA99C}"/>
              </a:ext>
            </a:extLst>
          </p:cNvPr>
          <p:cNvSpPr>
            <a:spLocks noGrp="1"/>
          </p:cNvSpPr>
          <p:nvPr>
            <p:ph type="title"/>
          </p:nvPr>
        </p:nvSpPr>
        <p:spPr>
          <a:xfrm>
            <a:off x="983432" y="192515"/>
            <a:ext cx="9451776" cy="457200"/>
          </a:xfrm>
        </p:spPr>
        <p:txBody>
          <a:bodyPr/>
          <a:lstStyle/>
          <a:p>
            <a:r>
              <a:rPr lang="fr-FR" dirty="0" err="1"/>
              <a:t>Analysis</a:t>
            </a:r>
            <a:r>
              <a:rPr lang="fr-FR" dirty="0"/>
              <a:t> </a:t>
            </a:r>
            <a:r>
              <a:rPr lang="fr-FR" dirty="0" err="1"/>
              <a:t>priorities</a:t>
            </a:r>
            <a:endParaRPr lang="fr-FR" dirty="0"/>
          </a:p>
        </p:txBody>
      </p:sp>
      <p:sp>
        <p:nvSpPr>
          <p:cNvPr id="18" name="Content Placeholder 19">
            <a:extLst>
              <a:ext uri="{FF2B5EF4-FFF2-40B4-BE49-F238E27FC236}">
                <a16:creationId xmlns:a16="http://schemas.microsoft.com/office/drawing/2014/main" id="{61BF4D9C-5544-7890-4BED-D3FF1074092C}"/>
              </a:ext>
            </a:extLst>
          </p:cNvPr>
          <p:cNvSpPr txBox="1">
            <a:spLocks/>
          </p:cNvSpPr>
          <p:nvPr/>
        </p:nvSpPr>
        <p:spPr>
          <a:xfrm>
            <a:off x="55880" y="848176"/>
            <a:ext cx="4109720" cy="5786199"/>
          </a:xfrm>
          <a:prstGeom prst="rect">
            <a:avLst/>
          </a:prstGeom>
          <a:noFill/>
        </p:spPr>
        <p:txBody>
          <a:bodyPr wrap="square" rtlCol="0">
            <a:sp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gn="just">
              <a:buFont typeface="Wingdings" panose="05000000000000000000" pitchFamily="2" charset="2"/>
              <a:buChar char="Ø"/>
            </a:pPr>
            <a:r>
              <a:rPr lang="en-GB" sz="2000" dirty="0">
                <a:solidFill>
                  <a:schemeClr val="bg1">
                    <a:lumMod val="75000"/>
                  </a:schemeClr>
                </a:solidFill>
                <a:latin typeface="Times New Roman" panose="02020603050405020304" pitchFamily="18" charset="0"/>
                <a:cs typeface="Times New Roman" panose="02020603050405020304" pitchFamily="18" charset="0"/>
              </a:rPr>
              <a:t>Traditionally highest fuel retention on the inner divertor tiles 0 and 1</a:t>
            </a:r>
          </a:p>
          <a:p>
            <a:pPr marL="585788" lvl="1" indent="-285750" algn="just">
              <a:buFont typeface="Wingdings" panose="05000000000000000000" pitchFamily="2" charset="2"/>
              <a:buChar char="à"/>
            </a:pPr>
            <a:r>
              <a:rPr lang="en-GB" sz="1800" b="0" kern="0" dirty="0">
                <a:solidFill>
                  <a:schemeClr val="bg1">
                    <a:lumMod val="75000"/>
                  </a:schemeClr>
                </a:solidFill>
                <a:latin typeface="+mn-lt"/>
                <a:sym typeface="Wingdings" pitchFamily="2" charset="2"/>
              </a:rPr>
              <a:t>Analysis of these tiles have the highest priority</a:t>
            </a:r>
          </a:p>
          <a:p>
            <a:pPr algn="just">
              <a:spcBef>
                <a:spcPts val="600"/>
              </a:spcBef>
              <a:buFont typeface="Wingdings" panose="05000000000000000000" pitchFamily="2" charset="2"/>
              <a:buChar char="Ø"/>
            </a:pPr>
            <a:r>
              <a:rPr lang="en-GB" sz="2000" dirty="0">
                <a:solidFill>
                  <a:schemeClr val="bg1">
                    <a:lumMod val="75000"/>
                  </a:schemeClr>
                </a:solidFill>
                <a:cs typeface="Times New Roman" panose="02020603050405020304" pitchFamily="18" charset="0"/>
                <a:sym typeface="Wingdings" pitchFamily="2" charset="2"/>
              </a:rPr>
              <a:t>Analysis of bulk W tile 5 also very important (2</a:t>
            </a:r>
            <a:r>
              <a:rPr lang="en-GB" sz="2000" baseline="30000" dirty="0">
                <a:solidFill>
                  <a:schemeClr val="bg1">
                    <a:lumMod val="75000"/>
                  </a:schemeClr>
                </a:solidFill>
                <a:cs typeface="Times New Roman" panose="02020603050405020304" pitchFamily="18" charset="0"/>
                <a:sym typeface="Wingdings" pitchFamily="2" charset="2"/>
              </a:rPr>
              <a:t>nd</a:t>
            </a:r>
            <a:r>
              <a:rPr lang="en-GB" sz="2000" dirty="0">
                <a:solidFill>
                  <a:schemeClr val="bg1">
                    <a:lumMod val="75000"/>
                  </a:schemeClr>
                </a:solidFill>
                <a:cs typeface="Times New Roman" panose="02020603050405020304" pitchFamily="18" charset="0"/>
                <a:sym typeface="Wingdings" pitchFamily="2" charset="2"/>
              </a:rPr>
              <a:t> priority)</a:t>
            </a:r>
          </a:p>
          <a:p>
            <a:pPr algn="just">
              <a:spcBef>
                <a:spcPts val="600"/>
              </a:spcBef>
              <a:buFont typeface="Wingdings" panose="05000000000000000000" pitchFamily="2" charset="2"/>
              <a:buChar char="Ø"/>
            </a:pPr>
            <a:r>
              <a:rPr lang="en-GB" sz="2000" dirty="0">
                <a:solidFill>
                  <a:schemeClr val="bg1">
                    <a:lumMod val="75000"/>
                  </a:schemeClr>
                </a:solidFill>
                <a:cs typeface="Times New Roman" panose="02020603050405020304" pitchFamily="18" charset="0"/>
                <a:sym typeface="Wingdings" pitchFamily="2" charset="2"/>
              </a:rPr>
              <a:t>Calibration pulses on IWC tiles, ablation rate</a:t>
            </a:r>
          </a:p>
          <a:p>
            <a:pPr algn="just">
              <a:spcBef>
                <a:spcPts val="600"/>
              </a:spcBef>
              <a:buFont typeface="Wingdings" panose="05000000000000000000" pitchFamily="2" charset="2"/>
              <a:buChar char="Ø"/>
            </a:pPr>
            <a:r>
              <a:rPr lang="en-GB" sz="2000" dirty="0">
                <a:solidFill>
                  <a:srgbClr val="002060"/>
                </a:solidFill>
                <a:cs typeface="Times New Roman" panose="02020603050405020304" pitchFamily="18" charset="0"/>
                <a:sym typeface="Wingdings" pitchFamily="2" charset="2"/>
              </a:rPr>
              <a:t>Limiter tiles </a:t>
            </a:r>
            <a:r>
              <a:rPr lang="en-GB" sz="2000" dirty="0">
                <a:solidFill>
                  <a:srgbClr val="00B050"/>
                </a:solidFill>
                <a:cs typeface="Times New Roman" panose="02020603050405020304" pitchFamily="18" charset="0"/>
                <a:sym typeface="Wingdings" pitchFamily="2" charset="2"/>
              </a:rPr>
              <a:t>2XR9 and 4D14 </a:t>
            </a:r>
            <a:r>
              <a:rPr lang="en-GB" sz="2000" dirty="0">
                <a:solidFill>
                  <a:srgbClr val="002060"/>
                </a:solidFill>
                <a:cs typeface="Times New Roman" panose="02020603050405020304" pitchFamily="18" charset="0"/>
                <a:sym typeface="Wingdings" pitchFamily="2" charset="2"/>
              </a:rPr>
              <a:t>from the centre of limiters</a:t>
            </a:r>
          </a:p>
          <a:p>
            <a:pPr algn="just">
              <a:spcBef>
                <a:spcPts val="600"/>
              </a:spcBef>
              <a:buFont typeface="Wingdings" panose="05000000000000000000" pitchFamily="2" charset="2"/>
              <a:buChar char="Ø"/>
            </a:pPr>
            <a:endParaRPr lang="en-GB" sz="2000" dirty="0">
              <a:solidFill>
                <a:srgbClr val="00B050"/>
              </a:solidFill>
              <a:cs typeface="Times New Roman" panose="02020603050405020304" pitchFamily="18" charset="0"/>
              <a:sym typeface="Wingdings" pitchFamily="2" charset="2"/>
            </a:endParaRPr>
          </a:p>
          <a:p>
            <a:pPr algn="just">
              <a:spcBef>
                <a:spcPts val="600"/>
              </a:spcBef>
              <a:buFont typeface="Wingdings" panose="05000000000000000000" pitchFamily="2" charset="2"/>
              <a:buChar char="Ø"/>
            </a:pPr>
            <a:endParaRPr lang="en-GB" sz="2000" dirty="0">
              <a:solidFill>
                <a:srgbClr val="002060"/>
              </a:solidFill>
              <a:cs typeface="Times New Roman" panose="02020603050405020304" pitchFamily="18" charset="0"/>
              <a:sym typeface="Wingdings" pitchFamily="2" charset="2"/>
            </a:endParaRPr>
          </a:p>
          <a:p>
            <a:pPr algn="just">
              <a:spcBef>
                <a:spcPts val="600"/>
              </a:spcBef>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marL="585788" lvl="1" indent="-285750" algn="just">
              <a:buFont typeface="Arial" panose="020B0604020202020204" pitchFamily="34" charset="0"/>
              <a:buChar char="•"/>
            </a:pPr>
            <a:endParaRPr lang="en-GB" sz="1700" dirty="0">
              <a:latin typeface="Times New Roman" panose="02020603050405020304" pitchFamily="18" charset="0"/>
              <a:cs typeface="Times New Roman" panose="02020603050405020304" pitchFamily="18" charset="0"/>
            </a:endParaRPr>
          </a:p>
          <a:p>
            <a:pPr marL="300038" lvl="1" indent="0" algn="just">
              <a:buNone/>
            </a:pPr>
            <a:endParaRPr lang="en-GB" sz="1700" dirty="0">
              <a:latin typeface="Times New Roman" panose="02020603050405020304" pitchFamily="18" charset="0"/>
              <a:cs typeface="Times New Roman" panose="02020603050405020304" pitchFamily="18" charset="0"/>
            </a:endParaRPr>
          </a:p>
        </p:txBody>
      </p:sp>
      <p:sp>
        <p:nvSpPr>
          <p:cNvPr id="22" name="Footer Placeholder 2">
            <a:extLst>
              <a:ext uri="{FF2B5EF4-FFF2-40B4-BE49-F238E27FC236}">
                <a16:creationId xmlns:a16="http://schemas.microsoft.com/office/drawing/2014/main" id="{9BEE89F9-F330-C820-7013-D10284A2BD14}"/>
              </a:ext>
            </a:extLst>
          </p:cNvPr>
          <p:cNvSpPr>
            <a:spLocks noGrp="1"/>
          </p:cNvSpPr>
          <p:nvPr>
            <p:ph type="ftr" sz="quarter" idx="11"/>
          </p:nvPr>
        </p:nvSpPr>
        <p:spPr>
          <a:xfrm>
            <a:off x="825500" y="6556375"/>
            <a:ext cx="5257799" cy="328613"/>
          </a:xfrm>
        </p:spPr>
        <p:txBody>
          <a:bodyPr/>
          <a:lstStyle/>
          <a:p>
            <a:pPr>
              <a:defRPr/>
            </a:pPr>
            <a:r>
              <a:rPr lang="en-GB" dirty="0">
                <a:solidFill>
                  <a:prstClr val="white"/>
                </a:solidFill>
              </a:rPr>
              <a:t>J. Likonen</a:t>
            </a:r>
            <a:r>
              <a:rPr lang="en-GB" dirty="0"/>
              <a:t>| JET LIBS Data analysis meeting #1 |FZJ| February 6, 2025 |</a:t>
            </a:r>
          </a:p>
          <a:p>
            <a:pPr>
              <a:defRPr/>
            </a:pPr>
            <a:endParaRPr lang="en-GB" dirty="0"/>
          </a:p>
        </p:txBody>
      </p:sp>
      <p:grpSp>
        <p:nvGrpSpPr>
          <p:cNvPr id="42" name="Group 41">
            <a:extLst>
              <a:ext uri="{FF2B5EF4-FFF2-40B4-BE49-F238E27FC236}">
                <a16:creationId xmlns:a16="http://schemas.microsoft.com/office/drawing/2014/main" id="{AF413E65-2B02-B868-9D3C-712D63E8A854}"/>
              </a:ext>
            </a:extLst>
          </p:cNvPr>
          <p:cNvGrpSpPr/>
          <p:nvPr/>
        </p:nvGrpSpPr>
        <p:grpSpPr>
          <a:xfrm>
            <a:off x="3292419" y="3797242"/>
            <a:ext cx="6192894" cy="2438399"/>
            <a:chOff x="3079059" y="3797242"/>
            <a:chExt cx="6192894" cy="2438399"/>
          </a:xfrm>
        </p:grpSpPr>
        <p:pic>
          <p:nvPicPr>
            <p:cNvPr id="34" name="Picture 33">
              <a:extLst>
                <a:ext uri="{FF2B5EF4-FFF2-40B4-BE49-F238E27FC236}">
                  <a16:creationId xmlns:a16="http://schemas.microsoft.com/office/drawing/2014/main" id="{3EB1E511-975D-A407-31C4-B43638EA91BA}"/>
                </a:ext>
              </a:extLst>
            </p:cNvPr>
            <p:cNvPicPr>
              <a:picLocks noChangeAspect="1"/>
            </p:cNvPicPr>
            <p:nvPr/>
          </p:nvPicPr>
          <p:blipFill rotWithShape="1">
            <a:blip r:embed="rId3">
              <a:alphaModFix/>
            </a:blip>
            <a:srcRect t="-2" b="839"/>
            <a:stretch/>
          </p:blipFill>
          <p:spPr>
            <a:xfrm>
              <a:off x="3079059" y="3797242"/>
              <a:ext cx="6192894" cy="2438399"/>
            </a:xfrm>
            <a:prstGeom prst="rect">
              <a:avLst/>
            </a:prstGeom>
          </p:spPr>
        </p:pic>
        <p:sp>
          <p:nvSpPr>
            <p:cNvPr id="36" name="Freeform: Shape 35">
              <a:extLst>
                <a:ext uri="{FF2B5EF4-FFF2-40B4-BE49-F238E27FC236}">
                  <a16:creationId xmlns:a16="http://schemas.microsoft.com/office/drawing/2014/main" id="{337B6B17-51C9-6ABE-0A39-0100272FBF5C}"/>
                </a:ext>
              </a:extLst>
            </p:cNvPr>
            <p:cNvSpPr/>
            <p:nvPr/>
          </p:nvSpPr>
          <p:spPr>
            <a:xfrm>
              <a:off x="3116580" y="5342831"/>
              <a:ext cx="6126480" cy="220980"/>
            </a:xfrm>
            <a:custGeom>
              <a:avLst/>
              <a:gdLst>
                <a:gd name="connsiteX0" fmla="*/ 0 w 6126480"/>
                <a:gd name="connsiteY0" fmla="*/ 0 h 220980"/>
                <a:gd name="connsiteX1" fmla="*/ 6126480 w 6126480"/>
                <a:gd name="connsiteY1" fmla="*/ 7620 h 220980"/>
                <a:gd name="connsiteX2" fmla="*/ 6118860 w 6126480"/>
                <a:gd name="connsiteY2" fmla="*/ 220980 h 220980"/>
                <a:gd name="connsiteX3" fmla="*/ 0 w 6126480"/>
                <a:gd name="connsiteY3" fmla="*/ 213360 h 220980"/>
                <a:gd name="connsiteX4" fmla="*/ 0 w 6126480"/>
                <a:gd name="connsiteY4" fmla="*/ 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480" h="220980">
                  <a:moveTo>
                    <a:pt x="0" y="0"/>
                  </a:moveTo>
                  <a:lnTo>
                    <a:pt x="6126480" y="7620"/>
                  </a:lnTo>
                  <a:lnTo>
                    <a:pt x="6118860" y="220980"/>
                  </a:lnTo>
                  <a:lnTo>
                    <a:pt x="0" y="213360"/>
                  </a:lnTo>
                  <a:lnTo>
                    <a:pt x="0" y="0"/>
                  </a:lnTo>
                  <a:close/>
                </a:path>
              </a:pathLst>
            </a:custGeom>
            <a:solidFill>
              <a:srgbClr val="2F16E8">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DCBC2C1D-8B7B-32B6-585E-93765ED3AF72}"/>
              </a:ext>
            </a:extLst>
          </p:cNvPr>
          <p:cNvSpPr txBox="1"/>
          <p:nvPr/>
        </p:nvSpPr>
        <p:spPr>
          <a:xfrm>
            <a:off x="5110322" y="3390046"/>
            <a:ext cx="2685351" cy="400110"/>
          </a:xfrm>
          <a:prstGeom prst="rect">
            <a:avLst/>
          </a:prstGeom>
          <a:solidFill>
            <a:srgbClr val="2F16E8">
              <a:alpha val="40000"/>
            </a:srgbClr>
          </a:solidFill>
        </p:spPr>
        <p:txBody>
          <a:bodyPr wrap="none" rtlCol="0">
            <a:spAutoFit/>
          </a:bodyPr>
          <a:lstStyle/>
          <a:p>
            <a:r>
              <a:rPr lang="en-GB" sz="2000" b="1" dirty="0">
                <a:solidFill>
                  <a:schemeClr val="tx2"/>
                </a:solidFill>
              </a:rPr>
              <a:t>LIBS locations for 4D14 </a:t>
            </a:r>
          </a:p>
        </p:txBody>
      </p:sp>
      <p:grpSp>
        <p:nvGrpSpPr>
          <p:cNvPr id="41" name="Group 40">
            <a:extLst>
              <a:ext uri="{FF2B5EF4-FFF2-40B4-BE49-F238E27FC236}">
                <a16:creationId xmlns:a16="http://schemas.microsoft.com/office/drawing/2014/main" id="{E60B61DC-D1B9-EC8D-F256-473B635C7B22}"/>
              </a:ext>
            </a:extLst>
          </p:cNvPr>
          <p:cNvGrpSpPr/>
          <p:nvPr/>
        </p:nvGrpSpPr>
        <p:grpSpPr>
          <a:xfrm>
            <a:off x="9101144" y="374558"/>
            <a:ext cx="3042255" cy="5868186"/>
            <a:chOff x="8511864" y="374558"/>
            <a:chExt cx="3042255" cy="5868186"/>
          </a:xfrm>
        </p:grpSpPr>
        <p:pic>
          <p:nvPicPr>
            <p:cNvPr id="17" name="Picture 16">
              <a:extLst>
                <a:ext uri="{FF2B5EF4-FFF2-40B4-BE49-F238E27FC236}">
                  <a16:creationId xmlns:a16="http://schemas.microsoft.com/office/drawing/2014/main" id="{9DEC57DB-19DB-35EA-6C8C-1D72887480DC}"/>
                </a:ext>
              </a:extLst>
            </p:cNvPr>
            <p:cNvPicPr>
              <a:picLocks noChangeAspect="1"/>
            </p:cNvPicPr>
            <p:nvPr/>
          </p:nvPicPr>
          <p:blipFill rotWithShape="1">
            <a:blip r:embed="rId4"/>
            <a:srcRect l="27043" t="5611" r="11846"/>
            <a:stretch/>
          </p:blipFill>
          <p:spPr>
            <a:xfrm>
              <a:off x="8999456" y="374558"/>
              <a:ext cx="2554663" cy="5868186"/>
            </a:xfrm>
            <a:prstGeom prst="rect">
              <a:avLst/>
            </a:prstGeom>
          </p:spPr>
        </p:pic>
        <p:sp>
          <p:nvSpPr>
            <p:cNvPr id="19" name="Freeform: Shape 18">
              <a:extLst>
                <a:ext uri="{FF2B5EF4-FFF2-40B4-BE49-F238E27FC236}">
                  <a16:creationId xmlns:a16="http://schemas.microsoft.com/office/drawing/2014/main" id="{3627A217-B786-3ED4-1C92-87AE1CC6FEA1}"/>
                </a:ext>
              </a:extLst>
            </p:cNvPr>
            <p:cNvSpPr/>
            <p:nvPr/>
          </p:nvSpPr>
          <p:spPr>
            <a:xfrm>
              <a:off x="9848850" y="4948555"/>
              <a:ext cx="746125" cy="317500"/>
            </a:xfrm>
            <a:custGeom>
              <a:avLst/>
              <a:gdLst>
                <a:gd name="connsiteX0" fmla="*/ 0 w 746125"/>
                <a:gd name="connsiteY0" fmla="*/ 295275 h 317500"/>
                <a:gd name="connsiteX1" fmla="*/ 69850 w 746125"/>
                <a:gd name="connsiteY1" fmla="*/ 288925 h 317500"/>
                <a:gd name="connsiteX2" fmla="*/ 155575 w 746125"/>
                <a:gd name="connsiteY2" fmla="*/ 288925 h 317500"/>
                <a:gd name="connsiteX3" fmla="*/ 269875 w 746125"/>
                <a:gd name="connsiteY3" fmla="*/ 288925 h 317500"/>
                <a:gd name="connsiteX4" fmla="*/ 425450 w 746125"/>
                <a:gd name="connsiteY4" fmla="*/ 292100 h 317500"/>
                <a:gd name="connsiteX5" fmla="*/ 555625 w 746125"/>
                <a:gd name="connsiteY5" fmla="*/ 295275 h 317500"/>
                <a:gd name="connsiteX6" fmla="*/ 682625 w 746125"/>
                <a:gd name="connsiteY6" fmla="*/ 301625 h 317500"/>
                <a:gd name="connsiteX7" fmla="*/ 746125 w 746125"/>
                <a:gd name="connsiteY7" fmla="*/ 317500 h 317500"/>
                <a:gd name="connsiteX8" fmla="*/ 746125 w 746125"/>
                <a:gd name="connsiteY8" fmla="*/ 15875 h 317500"/>
                <a:gd name="connsiteX9" fmla="*/ 622300 w 746125"/>
                <a:gd name="connsiteY9" fmla="*/ 6350 h 317500"/>
                <a:gd name="connsiteX10" fmla="*/ 536575 w 746125"/>
                <a:gd name="connsiteY10" fmla="*/ 3175 h 317500"/>
                <a:gd name="connsiteX11" fmla="*/ 377825 w 746125"/>
                <a:gd name="connsiteY11" fmla="*/ 0 h 317500"/>
                <a:gd name="connsiteX12" fmla="*/ 184150 w 746125"/>
                <a:gd name="connsiteY12" fmla="*/ 0 h 317500"/>
                <a:gd name="connsiteX13" fmla="*/ 82550 w 746125"/>
                <a:gd name="connsiteY13" fmla="*/ 0 h 317500"/>
                <a:gd name="connsiteX14" fmla="*/ 25400 w 746125"/>
                <a:gd name="connsiteY14" fmla="*/ 0 h 317500"/>
                <a:gd name="connsiteX15" fmla="*/ 0 w 746125"/>
                <a:gd name="connsiteY15" fmla="*/ 295275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125" h="317500">
                  <a:moveTo>
                    <a:pt x="0" y="295275"/>
                  </a:moveTo>
                  <a:lnTo>
                    <a:pt x="69850" y="288925"/>
                  </a:lnTo>
                  <a:lnTo>
                    <a:pt x="155575" y="288925"/>
                  </a:lnTo>
                  <a:lnTo>
                    <a:pt x="269875" y="288925"/>
                  </a:lnTo>
                  <a:lnTo>
                    <a:pt x="425450" y="292100"/>
                  </a:lnTo>
                  <a:lnTo>
                    <a:pt x="555625" y="295275"/>
                  </a:lnTo>
                  <a:lnTo>
                    <a:pt x="682625" y="301625"/>
                  </a:lnTo>
                  <a:lnTo>
                    <a:pt x="746125" y="317500"/>
                  </a:lnTo>
                  <a:lnTo>
                    <a:pt x="746125" y="15875"/>
                  </a:lnTo>
                  <a:lnTo>
                    <a:pt x="622300" y="6350"/>
                  </a:lnTo>
                  <a:lnTo>
                    <a:pt x="536575" y="3175"/>
                  </a:lnTo>
                  <a:lnTo>
                    <a:pt x="377825" y="0"/>
                  </a:lnTo>
                  <a:lnTo>
                    <a:pt x="184150" y="0"/>
                  </a:lnTo>
                  <a:lnTo>
                    <a:pt x="82550" y="0"/>
                  </a:lnTo>
                  <a:lnTo>
                    <a:pt x="25400" y="0"/>
                  </a:lnTo>
                  <a:lnTo>
                    <a:pt x="0" y="295275"/>
                  </a:lnTo>
                  <a:close/>
                </a:path>
              </a:pathLst>
            </a:cu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F4B0959-C9D7-4B46-6F23-BA084B1E5F69}"/>
                </a:ext>
              </a:extLst>
            </p:cNvPr>
            <p:cNvSpPr txBox="1"/>
            <p:nvPr/>
          </p:nvSpPr>
          <p:spPr>
            <a:xfrm>
              <a:off x="9958388" y="4983479"/>
              <a:ext cx="583814" cy="292388"/>
            </a:xfrm>
            <a:prstGeom prst="rect">
              <a:avLst/>
            </a:prstGeom>
            <a:noFill/>
          </p:spPr>
          <p:txBody>
            <a:bodyPr wrap="none" rtlCol="0">
              <a:spAutoFit/>
            </a:bodyPr>
            <a:lstStyle/>
            <a:p>
              <a:r>
                <a:rPr lang="en-GB" sz="1300" b="1" dirty="0">
                  <a:solidFill>
                    <a:schemeClr val="tx2"/>
                  </a:solidFill>
                </a:rPr>
                <a:t>4D03</a:t>
              </a:r>
            </a:p>
          </p:txBody>
        </p:sp>
        <p:sp>
          <p:nvSpPr>
            <p:cNvPr id="21" name="Freeform: Shape 20">
              <a:extLst>
                <a:ext uri="{FF2B5EF4-FFF2-40B4-BE49-F238E27FC236}">
                  <a16:creationId xmlns:a16="http://schemas.microsoft.com/office/drawing/2014/main" id="{56B25FC7-A2E2-295A-CA17-80DCCF06BB0F}"/>
                </a:ext>
              </a:extLst>
            </p:cNvPr>
            <p:cNvSpPr/>
            <p:nvPr/>
          </p:nvSpPr>
          <p:spPr>
            <a:xfrm>
              <a:off x="9872663" y="4678680"/>
              <a:ext cx="723900" cy="285750"/>
            </a:xfrm>
            <a:custGeom>
              <a:avLst/>
              <a:gdLst>
                <a:gd name="connsiteX0" fmla="*/ 26193 w 723900"/>
                <a:gd name="connsiteY0" fmla="*/ 4763 h 285750"/>
                <a:gd name="connsiteX1" fmla="*/ 0 w 723900"/>
                <a:gd name="connsiteY1" fmla="*/ 273844 h 285750"/>
                <a:gd name="connsiteX2" fmla="*/ 61912 w 723900"/>
                <a:gd name="connsiteY2" fmla="*/ 266700 h 285750"/>
                <a:gd name="connsiteX3" fmla="*/ 123825 w 723900"/>
                <a:gd name="connsiteY3" fmla="*/ 264319 h 285750"/>
                <a:gd name="connsiteX4" fmla="*/ 280987 w 723900"/>
                <a:gd name="connsiteY4" fmla="*/ 261938 h 285750"/>
                <a:gd name="connsiteX5" fmla="*/ 478631 w 723900"/>
                <a:gd name="connsiteY5" fmla="*/ 266700 h 285750"/>
                <a:gd name="connsiteX6" fmla="*/ 564356 w 723900"/>
                <a:gd name="connsiteY6" fmla="*/ 264319 h 285750"/>
                <a:gd name="connsiteX7" fmla="*/ 654843 w 723900"/>
                <a:gd name="connsiteY7" fmla="*/ 269081 h 285750"/>
                <a:gd name="connsiteX8" fmla="*/ 723900 w 723900"/>
                <a:gd name="connsiteY8" fmla="*/ 285750 h 285750"/>
                <a:gd name="connsiteX9" fmla="*/ 716756 w 723900"/>
                <a:gd name="connsiteY9" fmla="*/ 9525 h 285750"/>
                <a:gd name="connsiteX10" fmla="*/ 566737 w 723900"/>
                <a:gd name="connsiteY10" fmla="*/ 7144 h 285750"/>
                <a:gd name="connsiteX11" fmla="*/ 447675 w 723900"/>
                <a:gd name="connsiteY11" fmla="*/ 0 h 285750"/>
                <a:gd name="connsiteX12" fmla="*/ 245268 w 723900"/>
                <a:gd name="connsiteY12" fmla="*/ 4763 h 285750"/>
                <a:gd name="connsiteX13" fmla="*/ 111918 w 723900"/>
                <a:gd name="connsiteY13" fmla="*/ 2381 h 285750"/>
                <a:gd name="connsiteX14" fmla="*/ 26193 w 723900"/>
                <a:gd name="connsiteY14" fmla="*/ 476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900" h="285750">
                  <a:moveTo>
                    <a:pt x="26193" y="4763"/>
                  </a:moveTo>
                  <a:lnTo>
                    <a:pt x="0" y="273844"/>
                  </a:lnTo>
                  <a:lnTo>
                    <a:pt x="61912" y="266700"/>
                  </a:lnTo>
                  <a:lnTo>
                    <a:pt x="123825" y="264319"/>
                  </a:lnTo>
                  <a:lnTo>
                    <a:pt x="280987" y="261938"/>
                  </a:lnTo>
                  <a:lnTo>
                    <a:pt x="478631" y="266700"/>
                  </a:lnTo>
                  <a:lnTo>
                    <a:pt x="564356" y="264319"/>
                  </a:lnTo>
                  <a:lnTo>
                    <a:pt x="654843" y="269081"/>
                  </a:lnTo>
                  <a:lnTo>
                    <a:pt x="723900" y="285750"/>
                  </a:lnTo>
                  <a:lnTo>
                    <a:pt x="716756" y="9525"/>
                  </a:lnTo>
                  <a:lnTo>
                    <a:pt x="566737" y="7144"/>
                  </a:lnTo>
                  <a:lnTo>
                    <a:pt x="447675" y="0"/>
                  </a:lnTo>
                  <a:lnTo>
                    <a:pt x="245268" y="4763"/>
                  </a:lnTo>
                  <a:lnTo>
                    <a:pt x="111918" y="2381"/>
                  </a:lnTo>
                  <a:lnTo>
                    <a:pt x="26193" y="4763"/>
                  </a:lnTo>
                  <a:close/>
                </a:path>
              </a:pathLst>
            </a:custGeom>
            <a:solidFill>
              <a:srgbClr val="2F16E8">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7BCBA944-DFD2-8344-CFCF-CF9B74D57ECE}"/>
                </a:ext>
              </a:extLst>
            </p:cNvPr>
            <p:cNvSpPr txBox="1"/>
            <p:nvPr/>
          </p:nvSpPr>
          <p:spPr>
            <a:xfrm>
              <a:off x="9956007" y="4642960"/>
              <a:ext cx="583814" cy="292388"/>
            </a:xfrm>
            <a:prstGeom prst="rect">
              <a:avLst/>
            </a:prstGeom>
            <a:noFill/>
          </p:spPr>
          <p:txBody>
            <a:bodyPr wrap="none" rtlCol="0">
              <a:spAutoFit/>
            </a:bodyPr>
            <a:lstStyle/>
            <a:p>
              <a:r>
                <a:rPr lang="en-GB" sz="1300" b="1" dirty="0">
                  <a:solidFill>
                    <a:schemeClr val="tx2"/>
                  </a:solidFill>
                </a:rPr>
                <a:t>4D04</a:t>
              </a:r>
            </a:p>
          </p:txBody>
        </p:sp>
        <p:sp>
          <p:nvSpPr>
            <p:cNvPr id="24" name="TextBox 23">
              <a:extLst>
                <a:ext uri="{FF2B5EF4-FFF2-40B4-BE49-F238E27FC236}">
                  <a16:creationId xmlns:a16="http://schemas.microsoft.com/office/drawing/2014/main" id="{BC342F36-F95C-37E0-BA6A-E2A49831CD35}"/>
                </a:ext>
              </a:extLst>
            </p:cNvPr>
            <p:cNvSpPr txBox="1"/>
            <p:nvPr/>
          </p:nvSpPr>
          <p:spPr>
            <a:xfrm>
              <a:off x="9967913" y="2761772"/>
              <a:ext cx="583814" cy="292388"/>
            </a:xfrm>
            <a:prstGeom prst="rect">
              <a:avLst/>
            </a:prstGeom>
            <a:noFill/>
          </p:spPr>
          <p:txBody>
            <a:bodyPr wrap="none" rtlCol="0">
              <a:spAutoFit/>
            </a:bodyPr>
            <a:lstStyle/>
            <a:p>
              <a:r>
                <a:rPr lang="en-GB" sz="1300" b="1" dirty="0">
                  <a:solidFill>
                    <a:schemeClr val="tx2"/>
                  </a:solidFill>
                </a:rPr>
                <a:t>4D13</a:t>
              </a:r>
            </a:p>
          </p:txBody>
        </p:sp>
        <p:sp>
          <p:nvSpPr>
            <p:cNvPr id="25" name="Freeform: Shape 24">
              <a:extLst>
                <a:ext uri="{FF2B5EF4-FFF2-40B4-BE49-F238E27FC236}">
                  <a16:creationId xmlns:a16="http://schemas.microsoft.com/office/drawing/2014/main" id="{39CDB70F-94D0-3B19-2A8A-E45FD860D018}"/>
                </a:ext>
              </a:extLst>
            </p:cNvPr>
            <p:cNvSpPr/>
            <p:nvPr/>
          </p:nvSpPr>
          <p:spPr>
            <a:xfrm>
              <a:off x="9989344" y="2807018"/>
              <a:ext cx="559594" cy="195262"/>
            </a:xfrm>
            <a:custGeom>
              <a:avLst/>
              <a:gdLst>
                <a:gd name="connsiteX0" fmla="*/ 0 w 559594"/>
                <a:gd name="connsiteY0" fmla="*/ 16668 h 195262"/>
                <a:gd name="connsiteX1" fmla="*/ 133350 w 559594"/>
                <a:gd name="connsiteY1" fmla="*/ 0 h 195262"/>
                <a:gd name="connsiteX2" fmla="*/ 228600 w 559594"/>
                <a:gd name="connsiteY2" fmla="*/ 2381 h 195262"/>
                <a:gd name="connsiteX3" fmla="*/ 304800 w 559594"/>
                <a:gd name="connsiteY3" fmla="*/ 7143 h 195262"/>
                <a:gd name="connsiteX4" fmla="*/ 402432 w 559594"/>
                <a:gd name="connsiteY4" fmla="*/ 7143 h 195262"/>
                <a:gd name="connsiteX5" fmla="*/ 500063 w 559594"/>
                <a:gd name="connsiteY5" fmla="*/ 9525 h 195262"/>
                <a:gd name="connsiteX6" fmla="*/ 559594 w 559594"/>
                <a:gd name="connsiteY6" fmla="*/ 7143 h 195262"/>
                <a:gd name="connsiteX7" fmla="*/ 552450 w 559594"/>
                <a:gd name="connsiteY7" fmla="*/ 188118 h 195262"/>
                <a:gd name="connsiteX8" fmla="*/ 359569 w 559594"/>
                <a:gd name="connsiteY8" fmla="*/ 178593 h 195262"/>
                <a:gd name="connsiteX9" fmla="*/ 204788 w 559594"/>
                <a:gd name="connsiteY9" fmla="*/ 183356 h 195262"/>
                <a:gd name="connsiteX10" fmla="*/ 57150 w 559594"/>
                <a:gd name="connsiteY10" fmla="*/ 185737 h 195262"/>
                <a:gd name="connsiteX11" fmla="*/ 2382 w 559594"/>
                <a:gd name="connsiteY11" fmla="*/ 195262 h 195262"/>
                <a:gd name="connsiteX12" fmla="*/ 0 w 559594"/>
                <a:gd name="connsiteY12" fmla="*/ 16668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594" h="195262">
                  <a:moveTo>
                    <a:pt x="0" y="16668"/>
                  </a:moveTo>
                  <a:lnTo>
                    <a:pt x="133350" y="0"/>
                  </a:lnTo>
                  <a:lnTo>
                    <a:pt x="228600" y="2381"/>
                  </a:lnTo>
                  <a:lnTo>
                    <a:pt x="304800" y="7143"/>
                  </a:lnTo>
                  <a:lnTo>
                    <a:pt x="402432" y="7143"/>
                  </a:lnTo>
                  <a:lnTo>
                    <a:pt x="500063" y="9525"/>
                  </a:lnTo>
                  <a:lnTo>
                    <a:pt x="559594" y="7143"/>
                  </a:lnTo>
                  <a:lnTo>
                    <a:pt x="552450" y="188118"/>
                  </a:lnTo>
                  <a:lnTo>
                    <a:pt x="359569" y="178593"/>
                  </a:lnTo>
                  <a:lnTo>
                    <a:pt x="204788" y="183356"/>
                  </a:lnTo>
                  <a:lnTo>
                    <a:pt x="57150" y="185737"/>
                  </a:lnTo>
                  <a:lnTo>
                    <a:pt x="2382" y="195262"/>
                  </a:lnTo>
                  <a:lnTo>
                    <a:pt x="0" y="16668"/>
                  </a:lnTo>
                  <a:close/>
                </a:path>
              </a:pathLst>
            </a:custGeom>
            <a:solidFill>
              <a:srgbClr val="F8971D">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2299FBE5-8F5C-B280-E1CB-7E34355ADCB9}"/>
                </a:ext>
              </a:extLst>
            </p:cNvPr>
            <p:cNvSpPr/>
            <p:nvPr/>
          </p:nvSpPr>
          <p:spPr>
            <a:xfrm>
              <a:off x="9989344" y="2616518"/>
              <a:ext cx="550069" cy="202406"/>
            </a:xfrm>
            <a:custGeom>
              <a:avLst/>
              <a:gdLst>
                <a:gd name="connsiteX0" fmla="*/ 0 w 550069"/>
                <a:gd name="connsiteY0" fmla="*/ 19050 h 202406"/>
                <a:gd name="connsiteX1" fmla="*/ 126206 w 550069"/>
                <a:gd name="connsiteY1" fmla="*/ 0 h 202406"/>
                <a:gd name="connsiteX2" fmla="*/ 223837 w 550069"/>
                <a:gd name="connsiteY2" fmla="*/ 7143 h 202406"/>
                <a:gd name="connsiteX3" fmla="*/ 340519 w 550069"/>
                <a:gd name="connsiteY3" fmla="*/ 4762 h 202406"/>
                <a:gd name="connsiteX4" fmla="*/ 431006 w 550069"/>
                <a:gd name="connsiteY4" fmla="*/ 4762 h 202406"/>
                <a:gd name="connsiteX5" fmla="*/ 516731 w 550069"/>
                <a:gd name="connsiteY5" fmla="*/ 11906 h 202406"/>
                <a:gd name="connsiteX6" fmla="*/ 547687 w 550069"/>
                <a:gd name="connsiteY6" fmla="*/ 11906 h 202406"/>
                <a:gd name="connsiteX7" fmla="*/ 550069 w 550069"/>
                <a:gd name="connsiteY7" fmla="*/ 192881 h 202406"/>
                <a:gd name="connsiteX8" fmla="*/ 352425 w 550069"/>
                <a:gd name="connsiteY8" fmla="*/ 188118 h 202406"/>
                <a:gd name="connsiteX9" fmla="*/ 209550 w 550069"/>
                <a:gd name="connsiteY9" fmla="*/ 188118 h 202406"/>
                <a:gd name="connsiteX10" fmla="*/ 97631 w 550069"/>
                <a:gd name="connsiteY10" fmla="*/ 190500 h 202406"/>
                <a:gd name="connsiteX11" fmla="*/ 7144 w 550069"/>
                <a:gd name="connsiteY11" fmla="*/ 202406 h 202406"/>
                <a:gd name="connsiteX12" fmla="*/ 0 w 550069"/>
                <a:gd name="connsiteY12" fmla="*/ 19050 h 2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069" h="202406">
                  <a:moveTo>
                    <a:pt x="0" y="19050"/>
                  </a:moveTo>
                  <a:lnTo>
                    <a:pt x="126206" y="0"/>
                  </a:lnTo>
                  <a:lnTo>
                    <a:pt x="223837" y="7143"/>
                  </a:lnTo>
                  <a:lnTo>
                    <a:pt x="340519" y="4762"/>
                  </a:lnTo>
                  <a:lnTo>
                    <a:pt x="431006" y="4762"/>
                  </a:lnTo>
                  <a:lnTo>
                    <a:pt x="516731" y="11906"/>
                  </a:lnTo>
                  <a:lnTo>
                    <a:pt x="547687" y="11906"/>
                  </a:lnTo>
                  <a:lnTo>
                    <a:pt x="550069" y="192881"/>
                  </a:lnTo>
                  <a:lnTo>
                    <a:pt x="352425" y="188118"/>
                  </a:lnTo>
                  <a:lnTo>
                    <a:pt x="209550" y="188118"/>
                  </a:lnTo>
                  <a:lnTo>
                    <a:pt x="97631" y="190500"/>
                  </a:lnTo>
                  <a:lnTo>
                    <a:pt x="7144" y="202406"/>
                  </a:lnTo>
                  <a:cubicBezTo>
                    <a:pt x="7938" y="141287"/>
                    <a:pt x="8731" y="80169"/>
                    <a:pt x="0" y="19050"/>
                  </a:cubicBezTo>
                  <a:close/>
                </a:path>
              </a:pathLst>
            </a:custGeom>
            <a:solidFill>
              <a:srgbClr val="2F16E8">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F758B5F-9ED9-56DE-D4F0-CDDE798B676E}"/>
                </a:ext>
              </a:extLst>
            </p:cNvPr>
            <p:cNvSpPr txBox="1"/>
            <p:nvPr/>
          </p:nvSpPr>
          <p:spPr>
            <a:xfrm>
              <a:off x="9967913" y="2554603"/>
              <a:ext cx="583814" cy="292388"/>
            </a:xfrm>
            <a:prstGeom prst="rect">
              <a:avLst/>
            </a:prstGeom>
            <a:noFill/>
          </p:spPr>
          <p:txBody>
            <a:bodyPr wrap="none" rtlCol="0">
              <a:spAutoFit/>
            </a:bodyPr>
            <a:lstStyle/>
            <a:p>
              <a:r>
                <a:rPr lang="en-GB" sz="1300" b="1" dirty="0">
                  <a:solidFill>
                    <a:schemeClr val="tx2"/>
                  </a:solidFill>
                </a:rPr>
                <a:t>4D14</a:t>
              </a:r>
            </a:p>
          </p:txBody>
        </p:sp>
        <p:sp>
          <p:nvSpPr>
            <p:cNvPr id="28" name="Freeform: Shape 27">
              <a:extLst>
                <a:ext uri="{FF2B5EF4-FFF2-40B4-BE49-F238E27FC236}">
                  <a16:creationId xmlns:a16="http://schemas.microsoft.com/office/drawing/2014/main" id="{B8F855B2-6045-89B7-DFC7-7593A29E3CAF}"/>
                </a:ext>
              </a:extLst>
            </p:cNvPr>
            <p:cNvSpPr/>
            <p:nvPr/>
          </p:nvSpPr>
          <p:spPr>
            <a:xfrm>
              <a:off x="9956006" y="992505"/>
              <a:ext cx="588169" cy="257175"/>
            </a:xfrm>
            <a:custGeom>
              <a:avLst/>
              <a:gdLst>
                <a:gd name="connsiteX0" fmla="*/ 16669 w 588169"/>
                <a:gd name="connsiteY0" fmla="*/ 257175 h 257175"/>
                <a:gd name="connsiteX1" fmla="*/ 85725 w 588169"/>
                <a:gd name="connsiteY1" fmla="*/ 235744 h 257175"/>
                <a:gd name="connsiteX2" fmla="*/ 238125 w 588169"/>
                <a:gd name="connsiteY2" fmla="*/ 233363 h 257175"/>
                <a:gd name="connsiteX3" fmla="*/ 381000 w 588169"/>
                <a:gd name="connsiteY3" fmla="*/ 230981 h 257175"/>
                <a:gd name="connsiteX4" fmla="*/ 471488 w 588169"/>
                <a:gd name="connsiteY4" fmla="*/ 230981 h 257175"/>
                <a:gd name="connsiteX5" fmla="*/ 535782 w 588169"/>
                <a:gd name="connsiteY5" fmla="*/ 240506 h 257175"/>
                <a:gd name="connsiteX6" fmla="*/ 588169 w 588169"/>
                <a:gd name="connsiteY6" fmla="*/ 245269 h 257175"/>
                <a:gd name="connsiteX7" fmla="*/ 588169 w 588169"/>
                <a:gd name="connsiteY7" fmla="*/ 9525 h 257175"/>
                <a:gd name="connsiteX8" fmla="*/ 445294 w 588169"/>
                <a:gd name="connsiteY8" fmla="*/ 0 h 257175"/>
                <a:gd name="connsiteX9" fmla="*/ 235744 w 588169"/>
                <a:gd name="connsiteY9" fmla="*/ 4763 h 257175"/>
                <a:gd name="connsiteX10" fmla="*/ 80963 w 588169"/>
                <a:gd name="connsiteY10" fmla="*/ 9525 h 257175"/>
                <a:gd name="connsiteX11" fmla="*/ 0 w 588169"/>
                <a:gd name="connsiteY11" fmla="*/ 19050 h 257175"/>
                <a:gd name="connsiteX12" fmla="*/ 16669 w 588169"/>
                <a:gd name="connsiteY12"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8169" h="257175">
                  <a:moveTo>
                    <a:pt x="16669" y="257175"/>
                  </a:moveTo>
                  <a:lnTo>
                    <a:pt x="85725" y="235744"/>
                  </a:lnTo>
                  <a:lnTo>
                    <a:pt x="238125" y="233363"/>
                  </a:lnTo>
                  <a:lnTo>
                    <a:pt x="381000" y="230981"/>
                  </a:lnTo>
                  <a:lnTo>
                    <a:pt x="471488" y="230981"/>
                  </a:lnTo>
                  <a:lnTo>
                    <a:pt x="535782" y="240506"/>
                  </a:lnTo>
                  <a:lnTo>
                    <a:pt x="588169" y="245269"/>
                  </a:lnTo>
                  <a:lnTo>
                    <a:pt x="588169" y="9525"/>
                  </a:lnTo>
                  <a:lnTo>
                    <a:pt x="445294" y="0"/>
                  </a:lnTo>
                  <a:lnTo>
                    <a:pt x="235744" y="4763"/>
                  </a:lnTo>
                  <a:lnTo>
                    <a:pt x="80963" y="9525"/>
                  </a:lnTo>
                  <a:lnTo>
                    <a:pt x="0" y="19050"/>
                  </a:lnTo>
                  <a:lnTo>
                    <a:pt x="16669" y="257175"/>
                  </a:lnTo>
                  <a:close/>
                </a:path>
              </a:pathLst>
            </a:cu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7A14ECEA-DDDA-4697-E20F-67B4E07F8B5C}"/>
                </a:ext>
              </a:extLst>
            </p:cNvPr>
            <p:cNvSpPr/>
            <p:nvPr/>
          </p:nvSpPr>
          <p:spPr>
            <a:xfrm>
              <a:off x="9956006" y="625793"/>
              <a:ext cx="595313" cy="383381"/>
            </a:xfrm>
            <a:custGeom>
              <a:avLst/>
              <a:gdLst>
                <a:gd name="connsiteX0" fmla="*/ 0 w 595313"/>
                <a:gd name="connsiteY0" fmla="*/ 383381 h 383381"/>
                <a:gd name="connsiteX1" fmla="*/ 183357 w 595313"/>
                <a:gd name="connsiteY1" fmla="*/ 366712 h 383381"/>
                <a:gd name="connsiteX2" fmla="*/ 328613 w 595313"/>
                <a:gd name="connsiteY2" fmla="*/ 361950 h 383381"/>
                <a:gd name="connsiteX3" fmla="*/ 490538 w 595313"/>
                <a:gd name="connsiteY3" fmla="*/ 361950 h 383381"/>
                <a:gd name="connsiteX4" fmla="*/ 595313 w 595313"/>
                <a:gd name="connsiteY4" fmla="*/ 373856 h 383381"/>
                <a:gd name="connsiteX5" fmla="*/ 592932 w 595313"/>
                <a:gd name="connsiteY5" fmla="*/ 233362 h 383381"/>
                <a:gd name="connsiteX6" fmla="*/ 578644 w 595313"/>
                <a:gd name="connsiteY6" fmla="*/ 2381 h 383381"/>
                <a:gd name="connsiteX7" fmla="*/ 295275 w 595313"/>
                <a:gd name="connsiteY7" fmla="*/ 0 h 383381"/>
                <a:gd name="connsiteX8" fmla="*/ 135732 w 595313"/>
                <a:gd name="connsiteY8" fmla="*/ 9525 h 383381"/>
                <a:gd name="connsiteX9" fmla="*/ 19050 w 595313"/>
                <a:gd name="connsiteY9" fmla="*/ 21431 h 383381"/>
                <a:gd name="connsiteX10" fmla="*/ 4763 w 595313"/>
                <a:gd name="connsiteY10" fmla="*/ 164306 h 383381"/>
                <a:gd name="connsiteX11" fmla="*/ 4763 w 595313"/>
                <a:gd name="connsiteY11" fmla="*/ 257175 h 383381"/>
                <a:gd name="connsiteX12" fmla="*/ 0 w 595313"/>
                <a:gd name="connsiteY12" fmla="*/ 383381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313" h="383381">
                  <a:moveTo>
                    <a:pt x="0" y="383381"/>
                  </a:moveTo>
                  <a:lnTo>
                    <a:pt x="183357" y="366712"/>
                  </a:lnTo>
                  <a:lnTo>
                    <a:pt x="328613" y="361950"/>
                  </a:lnTo>
                  <a:lnTo>
                    <a:pt x="490538" y="361950"/>
                  </a:lnTo>
                  <a:lnTo>
                    <a:pt x="595313" y="373856"/>
                  </a:lnTo>
                  <a:cubicBezTo>
                    <a:pt x="594519" y="327025"/>
                    <a:pt x="593726" y="280193"/>
                    <a:pt x="592932" y="233362"/>
                  </a:cubicBezTo>
                  <a:lnTo>
                    <a:pt x="578644" y="2381"/>
                  </a:lnTo>
                  <a:lnTo>
                    <a:pt x="295275" y="0"/>
                  </a:lnTo>
                  <a:lnTo>
                    <a:pt x="135732" y="9525"/>
                  </a:lnTo>
                  <a:lnTo>
                    <a:pt x="19050" y="21431"/>
                  </a:lnTo>
                  <a:lnTo>
                    <a:pt x="4763" y="164306"/>
                  </a:lnTo>
                  <a:lnTo>
                    <a:pt x="4763" y="257175"/>
                  </a:lnTo>
                  <a:cubicBezTo>
                    <a:pt x="5557" y="299244"/>
                    <a:pt x="6350" y="341312"/>
                    <a:pt x="0" y="383381"/>
                  </a:cubicBezTo>
                  <a:close/>
                </a:path>
              </a:pathLst>
            </a:custGeom>
            <a:solidFill>
              <a:srgbClr val="2F16E8">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25CBEFFA-8A47-0F2B-F005-B92959ED3F01}"/>
                </a:ext>
              </a:extLst>
            </p:cNvPr>
            <p:cNvSpPr txBox="1"/>
            <p:nvPr/>
          </p:nvSpPr>
          <p:spPr>
            <a:xfrm>
              <a:off x="9977438" y="992503"/>
              <a:ext cx="583814" cy="292388"/>
            </a:xfrm>
            <a:prstGeom prst="rect">
              <a:avLst/>
            </a:prstGeom>
            <a:noFill/>
          </p:spPr>
          <p:txBody>
            <a:bodyPr wrap="none" rtlCol="0">
              <a:spAutoFit/>
            </a:bodyPr>
            <a:lstStyle/>
            <a:p>
              <a:r>
                <a:rPr lang="en-GB" sz="1300" b="1" dirty="0">
                  <a:solidFill>
                    <a:schemeClr val="tx2"/>
                  </a:solidFill>
                </a:rPr>
                <a:t>4D22</a:t>
              </a:r>
            </a:p>
          </p:txBody>
        </p:sp>
        <p:sp>
          <p:nvSpPr>
            <p:cNvPr id="31" name="TextBox 30">
              <a:extLst>
                <a:ext uri="{FF2B5EF4-FFF2-40B4-BE49-F238E27FC236}">
                  <a16:creationId xmlns:a16="http://schemas.microsoft.com/office/drawing/2014/main" id="{160BDE1B-7EAF-5416-39C0-2AE8F678D89B}"/>
                </a:ext>
              </a:extLst>
            </p:cNvPr>
            <p:cNvSpPr txBox="1"/>
            <p:nvPr/>
          </p:nvSpPr>
          <p:spPr>
            <a:xfrm>
              <a:off x="9982201" y="611503"/>
              <a:ext cx="583814" cy="292388"/>
            </a:xfrm>
            <a:prstGeom prst="rect">
              <a:avLst/>
            </a:prstGeom>
            <a:noFill/>
          </p:spPr>
          <p:txBody>
            <a:bodyPr wrap="none" rtlCol="0">
              <a:spAutoFit/>
            </a:bodyPr>
            <a:lstStyle/>
            <a:p>
              <a:r>
                <a:rPr lang="en-GB" sz="1300" b="1" dirty="0">
                  <a:solidFill>
                    <a:schemeClr val="tx2"/>
                  </a:solidFill>
                </a:rPr>
                <a:t>4D23</a:t>
              </a:r>
            </a:p>
          </p:txBody>
        </p:sp>
        <p:cxnSp>
          <p:nvCxnSpPr>
            <p:cNvPr id="39" name="Straight Arrow Connector 38">
              <a:extLst>
                <a:ext uri="{FF2B5EF4-FFF2-40B4-BE49-F238E27FC236}">
                  <a16:creationId xmlns:a16="http://schemas.microsoft.com/office/drawing/2014/main" id="{68061FE5-1068-7F77-29E2-BA3E4F97B8AE}"/>
                </a:ext>
              </a:extLst>
            </p:cNvPr>
            <p:cNvCxnSpPr>
              <a:cxnSpLocks/>
            </p:cNvCxnSpPr>
            <p:nvPr/>
          </p:nvCxnSpPr>
          <p:spPr>
            <a:xfrm flipH="1">
              <a:off x="8511864" y="2765880"/>
              <a:ext cx="1722749" cy="1007657"/>
            </a:xfrm>
            <a:prstGeom prst="straightConnector1">
              <a:avLst/>
            </a:prstGeom>
            <a:ln w="25400">
              <a:solidFill>
                <a:srgbClr val="2F16E8"/>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865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BCE4D-4AD4-2BCB-1CB5-72B5448E3DD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BCAB79-EA25-4AE4-8F40-8FE3AB4166E3}"/>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dirty="0">
              <a:solidFill>
                <a:prstClr val="white"/>
              </a:solidFill>
            </a:endParaRPr>
          </a:p>
        </p:txBody>
      </p:sp>
      <p:sp>
        <p:nvSpPr>
          <p:cNvPr id="5" name="Titre 1">
            <a:extLst>
              <a:ext uri="{FF2B5EF4-FFF2-40B4-BE49-F238E27FC236}">
                <a16:creationId xmlns:a16="http://schemas.microsoft.com/office/drawing/2014/main" id="{FA522A17-55AB-0BF7-8574-DB662EF9957B}"/>
              </a:ext>
            </a:extLst>
          </p:cNvPr>
          <p:cNvSpPr>
            <a:spLocks noGrp="1"/>
          </p:cNvSpPr>
          <p:nvPr>
            <p:ph type="title"/>
          </p:nvPr>
        </p:nvSpPr>
        <p:spPr>
          <a:xfrm>
            <a:off x="983432" y="192515"/>
            <a:ext cx="9451776" cy="457200"/>
          </a:xfrm>
        </p:spPr>
        <p:txBody>
          <a:bodyPr/>
          <a:lstStyle/>
          <a:p>
            <a:r>
              <a:rPr lang="fr-FR" dirty="0" err="1"/>
              <a:t>Analysis</a:t>
            </a:r>
            <a:r>
              <a:rPr lang="fr-FR" dirty="0"/>
              <a:t> </a:t>
            </a:r>
            <a:r>
              <a:rPr lang="fr-FR" dirty="0" err="1"/>
              <a:t>priorities</a:t>
            </a:r>
            <a:endParaRPr lang="fr-FR" dirty="0"/>
          </a:p>
        </p:txBody>
      </p:sp>
      <p:sp>
        <p:nvSpPr>
          <p:cNvPr id="18" name="Content Placeholder 19">
            <a:extLst>
              <a:ext uri="{FF2B5EF4-FFF2-40B4-BE49-F238E27FC236}">
                <a16:creationId xmlns:a16="http://schemas.microsoft.com/office/drawing/2014/main" id="{4C264EFA-FC7C-2370-14B6-666A727BF681}"/>
              </a:ext>
            </a:extLst>
          </p:cNvPr>
          <p:cNvSpPr txBox="1">
            <a:spLocks/>
          </p:cNvSpPr>
          <p:nvPr/>
        </p:nvSpPr>
        <p:spPr>
          <a:xfrm>
            <a:off x="55880" y="848176"/>
            <a:ext cx="4109720" cy="6555641"/>
          </a:xfrm>
          <a:prstGeom prst="rect">
            <a:avLst/>
          </a:prstGeom>
          <a:noFill/>
        </p:spPr>
        <p:txBody>
          <a:bodyPr wrap="square" rtlCol="0">
            <a:sp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gn="just">
              <a:buFont typeface="Wingdings" panose="05000000000000000000" pitchFamily="2" charset="2"/>
              <a:buChar char="Ø"/>
            </a:pPr>
            <a:r>
              <a:rPr lang="en-GB" sz="2000" dirty="0">
                <a:solidFill>
                  <a:schemeClr val="bg1">
                    <a:lumMod val="75000"/>
                  </a:schemeClr>
                </a:solidFill>
                <a:latin typeface="Times New Roman" panose="02020603050405020304" pitchFamily="18" charset="0"/>
                <a:cs typeface="Times New Roman" panose="02020603050405020304" pitchFamily="18" charset="0"/>
              </a:rPr>
              <a:t>Traditionally highest fuel retention on the inner divertor tiles 0 and 1</a:t>
            </a:r>
          </a:p>
          <a:p>
            <a:pPr marL="585788" lvl="1" indent="-285750" algn="just">
              <a:buFont typeface="Wingdings" panose="05000000000000000000" pitchFamily="2" charset="2"/>
              <a:buChar char="à"/>
            </a:pPr>
            <a:r>
              <a:rPr lang="en-GB" sz="1800" b="0" kern="0" dirty="0">
                <a:solidFill>
                  <a:schemeClr val="bg1">
                    <a:lumMod val="75000"/>
                  </a:schemeClr>
                </a:solidFill>
                <a:latin typeface="+mn-lt"/>
                <a:sym typeface="Wingdings" pitchFamily="2" charset="2"/>
              </a:rPr>
              <a:t>Analysis of these tiles have the highest priority</a:t>
            </a:r>
          </a:p>
          <a:p>
            <a:pPr algn="just">
              <a:spcBef>
                <a:spcPts val="600"/>
              </a:spcBef>
              <a:buFont typeface="Wingdings" panose="05000000000000000000" pitchFamily="2" charset="2"/>
              <a:buChar char="Ø"/>
            </a:pPr>
            <a:r>
              <a:rPr lang="en-GB" sz="2000" dirty="0">
                <a:solidFill>
                  <a:schemeClr val="bg1">
                    <a:lumMod val="75000"/>
                  </a:schemeClr>
                </a:solidFill>
                <a:cs typeface="Times New Roman" panose="02020603050405020304" pitchFamily="18" charset="0"/>
                <a:sym typeface="Wingdings" pitchFamily="2" charset="2"/>
              </a:rPr>
              <a:t>Analysis of bulk W tile 5 also very important (2</a:t>
            </a:r>
            <a:r>
              <a:rPr lang="en-GB" sz="2000" baseline="30000" dirty="0">
                <a:solidFill>
                  <a:schemeClr val="bg1">
                    <a:lumMod val="75000"/>
                  </a:schemeClr>
                </a:solidFill>
                <a:cs typeface="Times New Roman" panose="02020603050405020304" pitchFamily="18" charset="0"/>
                <a:sym typeface="Wingdings" pitchFamily="2" charset="2"/>
              </a:rPr>
              <a:t>nd</a:t>
            </a:r>
            <a:r>
              <a:rPr lang="en-GB" sz="2000" dirty="0">
                <a:solidFill>
                  <a:schemeClr val="bg1">
                    <a:lumMod val="75000"/>
                  </a:schemeClr>
                </a:solidFill>
                <a:cs typeface="Times New Roman" panose="02020603050405020304" pitchFamily="18" charset="0"/>
                <a:sym typeface="Wingdings" pitchFamily="2" charset="2"/>
              </a:rPr>
              <a:t> priority)</a:t>
            </a:r>
          </a:p>
          <a:p>
            <a:pPr algn="just">
              <a:spcBef>
                <a:spcPts val="600"/>
              </a:spcBef>
              <a:buFont typeface="Wingdings" panose="05000000000000000000" pitchFamily="2" charset="2"/>
              <a:buChar char="Ø"/>
            </a:pPr>
            <a:r>
              <a:rPr lang="en-GB" sz="2000" dirty="0">
                <a:solidFill>
                  <a:schemeClr val="bg1">
                    <a:lumMod val="75000"/>
                  </a:schemeClr>
                </a:solidFill>
                <a:cs typeface="Times New Roman" panose="02020603050405020304" pitchFamily="18" charset="0"/>
                <a:sym typeface="Wingdings" pitchFamily="2" charset="2"/>
              </a:rPr>
              <a:t>Calibration pulses on IWC tiles, ablation rate</a:t>
            </a:r>
          </a:p>
          <a:p>
            <a:pPr algn="just">
              <a:spcBef>
                <a:spcPts val="600"/>
              </a:spcBef>
              <a:buFont typeface="Wingdings" panose="05000000000000000000" pitchFamily="2" charset="2"/>
              <a:buChar char="Ø"/>
            </a:pPr>
            <a:r>
              <a:rPr lang="en-GB" sz="2000" dirty="0">
                <a:solidFill>
                  <a:schemeClr val="bg1">
                    <a:lumMod val="75000"/>
                  </a:schemeClr>
                </a:solidFill>
                <a:cs typeface="Times New Roman" panose="02020603050405020304" pitchFamily="18" charset="0"/>
                <a:sym typeface="Wingdings" pitchFamily="2" charset="2"/>
              </a:rPr>
              <a:t>Limiter tiles 2XR9 and 4D14 from the centre of limiters</a:t>
            </a:r>
          </a:p>
          <a:p>
            <a:pPr algn="just">
              <a:spcBef>
                <a:spcPts val="600"/>
              </a:spcBef>
              <a:buFont typeface="Wingdings" panose="05000000000000000000" pitchFamily="2" charset="2"/>
              <a:buChar char="Ø"/>
            </a:pPr>
            <a:r>
              <a:rPr lang="en-GB" sz="2000" dirty="0">
                <a:solidFill>
                  <a:srgbClr val="002060"/>
                </a:solidFill>
                <a:cs typeface="Times New Roman" panose="02020603050405020304" pitchFamily="18" charset="0"/>
                <a:sym typeface="Wingdings" pitchFamily="2" charset="2"/>
              </a:rPr>
              <a:t>IWGL tile </a:t>
            </a:r>
            <a:r>
              <a:rPr lang="en-GB" sz="2000" dirty="0">
                <a:solidFill>
                  <a:srgbClr val="00B050"/>
                </a:solidFill>
                <a:cs typeface="Times New Roman" panose="02020603050405020304" pitchFamily="18" charset="0"/>
                <a:sym typeface="Wingdings" pitchFamily="2" charset="2"/>
              </a:rPr>
              <a:t>3X14</a:t>
            </a:r>
            <a:r>
              <a:rPr lang="en-GB" sz="2000" dirty="0">
                <a:solidFill>
                  <a:srgbClr val="002060"/>
                </a:solidFill>
                <a:cs typeface="Times New Roman" panose="02020603050405020304" pitchFamily="18" charset="0"/>
                <a:sym typeface="Wingdings" pitchFamily="2" charset="2"/>
              </a:rPr>
              <a:t> with RE damage</a:t>
            </a:r>
          </a:p>
          <a:p>
            <a:pPr lvl="1" algn="just">
              <a:spcBef>
                <a:spcPts val="600"/>
              </a:spcBef>
              <a:buFont typeface="Calibri" panose="020F0502020204030204" pitchFamily="34" charset="0"/>
              <a:buChar char="→"/>
            </a:pPr>
            <a:r>
              <a:rPr lang="en-GB" sz="1700" dirty="0">
                <a:solidFill>
                  <a:srgbClr val="002060"/>
                </a:solidFill>
                <a:cs typeface="Times New Roman" panose="02020603050405020304" pitchFamily="18" charset="0"/>
                <a:sym typeface="Wingdings" pitchFamily="2" charset="2"/>
              </a:rPr>
              <a:t>First analysis from the damaged area</a:t>
            </a:r>
          </a:p>
          <a:p>
            <a:pPr algn="just">
              <a:spcBef>
                <a:spcPts val="600"/>
              </a:spcBef>
              <a:buFont typeface="Wingdings" panose="05000000000000000000" pitchFamily="2" charset="2"/>
              <a:buChar char="Ø"/>
            </a:pPr>
            <a:endParaRPr lang="en-GB" sz="2000" dirty="0">
              <a:solidFill>
                <a:srgbClr val="00B050"/>
              </a:solidFill>
              <a:cs typeface="Times New Roman" panose="02020603050405020304" pitchFamily="18" charset="0"/>
              <a:sym typeface="Wingdings" pitchFamily="2" charset="2"/>
            </a:endParaRPr>
          </a:p>
          <a:p>
            <a:pPr algn="just">
              <a:spcBef>
                <a:spcPts val="600"/>
              </a:spcBef>
              <a:buFont typeface="Wingdings" panose="05000000000000000000" pitchFamily="2" charset="2"/>
              <a:buChar char="Ø"/>
            </a:pPr>
            <a:endParaRPr lang="en-GB" sz="2000" dirty="0">
              <a:solidFill>
                <a:srgbClr val="002060"/>
              </a:solidFill>
              <a:cs typeface="Times New Roman" panose="02020603050405020304" pitchFamily="18" charset="0"/>
              <a:sym typeface="Wingdings" pitchFamily="2" charset="2"/>
            </a:endParaRPr>
          </a:p>
          <a:p>
            <a:pPr algn="just">
              <a:spcBef>
                <a:spcPts val="600"/>
              </a:spcBef>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marL="585788" lvl="1" indent="-285750" algn="just">
              <a:buFont typeface="Arial" panose="020B0604020202020204" pitchFamily="34" charset="0"/>
              <a:buChar char="•"/>
            </a:pPr>
            <a:endParaRPr lang="en-GB" sz="1700" dirty="0">
              <a:latin typeface="Times New Roman" panose="02020603050405020304" pitchFamily="18" charset="0"/>
              <a:cs typeface="Times New Roman" panose="02020603050405020304" pitchFamily="18" charset="0"/>
            </a:endParaRPr>
          </a:p>
          <a:p>
            <a:pPr marL="300038" lvl="1" indent="0" algn="just">
              <a:buNone/>
            </a:pPr>
            <a:endParaRPr lang="en-GB" sz="1700" dirty="0">
              <a:latin typeface="Times New Roman" panose="02020603050405020304" pitchFamily="18" charset="0"/>
              <a:cs typeface="Times New Roman" panose="02020603050405020304" pitchFamily="18" charset="0"/>
            </a:endParaRPr>
          </a:p>
        </p:txBody>
      </p:sp>
      <p:sp>
        <p:nvSpPr>
          <p:cNvPr id="22" name="Footer Placeholder 2">
            <a:extLst>
              <a:ext uri="{FF2B5EF4-FFF2-40B4-BE49-F238E27FC236}">
                <a16:creationId xmlns:a16="http://schemas.microsoft.com/office/drawing/2014/main" id="{9FFCB21A-2C6C-A97A-5392-D14DDA699ED0}"/>
              </a:ext>
            </a:extLst>
          </p:cNvPr>
          <p:cNvSpPr>
            <a:spLocks noGrp="1"/>
          </p:cNvSpPr>
          <p:nvPr>
            <p:ph type="ftr" sz="quarter" idx="11"/>
          </p:nvPr>
        </p:nvSpPr>
        <p:spPr>
          <a:xfrm>
            <a:off x="825500" y="6556375"/>
            <a:ext cx="5257799" cy="328613"/>
          </a:xfrm>
        </p:spPr>
        <p:txBody>
          <a:bodyPr/>
          <a:lstStyle/>
          <a:p>
            <a:pPr>
              <a:defRPr/>
            </a:pPr>
            <a:r>
              <a:rPr lang="en-GB" dirty="0">
                <a:solidFill>
                  <a:prstClr val="white"/>
                </a:solidFill>
              </a:rPr>
              <a:t>J. Likonen</a:t>
            </a:r>
            <a:r>
              <a:rPr lang="en-GB" dirty="0"/>
              <a:t>| JET LIBS Data analysis meeting #1 |FZJ| February 6, 2025 |</a:t>
            </a:r>
          </a:p>
          <a:p>
            <a:pPr>
              <a:defRPr/>
            </a:pPr>
            <a:endParaRPr lang="en-GB" dirty="0"/>
          </a:p>
        </p:txBody>
      </p:sp>
      <p:pic>
        <p:nvPicPr>
          <p:cNvPr id="2" name="Picture 1">
            <a:extLst>
              <a:ext uri="{FF2B5EF4-FFF2-40B4-BE49-F238E27FC236}">
                <a16:creationId xmlns:a16="http://schemas.microsoft.com/office/drawing/2014/main" id="{78E830BA-5715-1752-A416-CEA425462FA8}"/>
              </a:ext>
            </a:extLst>
          </p:cNvPr>
          <p:cNvPicPr>
            <a:picLocks noChangeAspect="1"/>
          </p:cNvPicPr>
          <p:nvPr/>
        </p:nvPicPr>
        <p:blipFill>
          <a:blip r:embed="rId3"/>
          <a:stretch>
            <a:fillRect/>
          </a:stretch>
        </p:blipFill>
        <p:spPr>
          <a:xfrm>
            <a:off x="4959626" y="383988"/>
            <a:ext cx="3286505" cy="5613400"/>
          </a:xfrm>
          <a:prstGeom prst="rect">
            <a:avLst/>
          </a:prstGeom>
        </p:spPr>
      </p:pic>
      <p:pic>
        <p:nvPicPr>
          <p:cNvPr id="3" name="Picture 2">
            <a:extLst>
              <a:ext uri="{FF2B5EF4-FFF2-40B4-BE49-F238E27FC236}">
                <a16:creationId xmlns:a16="http://schemas.microsoft.com/office/drawing/2014/main" id="{04C2CF82-DBA2-89C4-CC8B-EBA61BA0479C}"/>
              </a:ext>
            </a:extLst>
          </p:cNvPr>
          <p:cNvPicPr>
            <a:picLocks noChangeAspect="1"/>
          </p:cNvPicPr>
          <p:nvPr/>
        </p:nvPicPr>
        <p:blipFill rotWithShape="1">
          <a:blip r:embed="rId4"/>
          <a:srcRect l="7714" t="16241" r="10841" b="20362"/>
          <a:stretch/>
        </p:blipFill>
        <p:spPr>
          <a:xfrm>
            <a:off x="8415020" y="383988"/>
            <a:ext cx="3721100" cy="1739900"/>
          </a:xfrm>
          <a:prstGeom prst="rect">
            <a:avLst/>
          </a:prstGeom>
        </p:spPr>
      </p:pic>
      <p:cxnSp>
        <p:nvCxnSpPr>
          <p:cNvPr id="6" name="Straight Arrow Connector 5">
            <a:extLst>
              <a:ext uri="{FF2B5EF4-FFF2-40B4-BE49-F238E27FC236}">
                <a16:creationId xmlns:a16="http://schemas.microsoft.com/office/drawing/2014/main" id="{AB4AFD60-9888-E5C4-8811-6A0EE3AB8049}"/>
              </a:ext>
            </a:extLst>
          </p:cNvPr>
          <p:cNvCxnSpPr>
            <a:cxnSpLocks/>
          </p:cNvCxnSpPr>
          <p:nvPr/>
        </p:nvCxnSpPr>
        <p:spPr>
          <a:xfrm flipV="1">
            <a:off x="7067003" y="1525370"/>
            <a:ext cx="1569244" cy="789991"/>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F0A6497-2F08-882A-74F1-BB5847A4E25E}"/>
              </a:ext>
            </a:extLst>
          </p:cNvPr>
          <p:cNvPicPr>
            <a:picLocks noChangeAspect="1"/>
          </p:cNvPicPr>
          <p:nvPr/>
        </p:nvPicPr>
        <p:blipFill rotWithShape="1">
          <a:blip r:embed="rId5"/>
          <a:srcRect t="34283" r="78148" b="15562"/>
          <a:stretch/>
        </p:blipFill>
        <p:spPr>
          <a:xfrm>
            <a:off x="9938826" y="2365687"/>
            <a:ext cx="1785606" cy="1237358"/>
          </a:xfrm>
          <a:prstGeom prst="rect">
            <a:avLst/>
          </a:prstGeom>
        </p:spPr>
      </p:pic>
    </p:spTree>
    <p:extLst>
      <p:ext uri="{BB962C8B-B14F-4D97-AF65-F5344CB8AC3E}">
        <p14:creationId xmlns:p14="http://schemas.microsoft.com/office/powerpoint/2010/main" val="34325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64D5E-12CD-CC9E-A44A-A9C66DF61AA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BF677C-21C9-255D-5CD3-C240FBDBF40F}"/>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dirty="0">
              <a:solidFill>
                <a:prstClr val="white"/>
              </a:solidFill>
            </a:endParaRPr>
          </a:p>
        </p:txBody>
      </p:sp>
      <p:sp>
        <p:nvSpPr>
          <p:cNvPr id="5" name="Titre 1">
            <a:extLst>
              <a:ext uri="{FF2B5EF4-FFF2-40B4-BE49-F238E27FC236}">
                <a16:creationId xmlns:a16="http://schemas.microsoft.com/office/drawing/2014/main" id="{7BFB3973-6988-F2C0-2165-C8EE2F5C5B03}"/>
              </a:ext>
            </a:extLst>
          </p:cNvPr>
          <p:cNvSpPr>
            <a:spLocks noGrp="1"/>
          </p:cNvSpPr>
          <p:nvPr>
            <p:ph type="title"/>
          </p:nvPr>
        </p:nvSpPr>
        <p:spPr>
          <a:xfrm>
            <a:off x="983432" y="192515"/>
            <a:ext cx="9451776" cy="457200"/>
          </a:xfrm>
        </p:spPr>
        <p:txBody>
          <a:bodyPr/>
          <a:lstStyle/>
          <a:p>
            <a:r>
              <a:rPr lang="fr-FR" dirty="0" err="1"/>
              <a:t>Analysis</a:t>
            </a:r>
            <a:r>
              <a:rPr lang="fr-FR" dirty="0"/>
              <a:t> </a:t>
            </a:r>
            <a:r>
              <a:rPr lang="fr-FR" dirty="0" err="1"/>
              <a:t>priorities</a:t>
            </a:r>
            <a:endParaRPr lang="fr-FR" dirty="0"/>
          </a:p>
        </p:txBody>
      </p:sp>
      <p:sp>
        <p:nvSpPr>
          <p:cNvPr id="18" name="Content Placeholder 19">
            <a:extLst>
              <a:ext uri="{FF2B5EF4-FFF2-40B4-BE49-F238E27FC236}">
                <a16:creationId xmlns:a16="http://schemas.microsoft.com/office/drawing/2014/main" id="{C558AED1-2FAA-3C58-6323-90A0B8B7A0B4}"/>
              </a:ext>
            </a:extLst>
          </p:cNvPr>
          <p:cNvSpPr txBox="1">
            <a:spLocks/>
          </p:cNvSpPr>
          <p:nvPr/>
        </p:nvSpPr>
        <p:spPr>
          <a:xfrm>
            <a:off x="55880" y="848176"/>
            <a:ext cx="4109720" cy="6848029"/>
          </a:xfrm>
          <a:prstGeom prst="rect">
            <a:avLst/>
          </a:prstGeom>
          <a:noFill/>
        </p:spPr>
        <p:txBody>
          <a:bodyPr wrap="square" rtlCol="0">
            <a:sp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gn="just">
              <a:buFont typeface="Wingdings" panose="05000000000000000000" pitchFamily="2" charset="2"/>
              <a:buChar char="Ø"/>
            </a:pPr>
            <a:r>
              <a:rPr lang="en-GB" sz="2000" dirty="0">
                <a:solidFill>
                  <a:schemeClr val="bg1">
                    <a:lumMod val="75000"/>
                  </a:schemeClr>
                </a:solidFill>
                <a:latin typeface="Times New Roman" panose="02020603050405020304" pitchFamily="18" charset="0"/>
                <a:cs typeface="Times New Roman" panose="02020603050405020304" pitchFamily="18" charset="0"/>
              </a:rPr>
              <a:t>Traditionally highest fuel retention on the inner divertor tiles 0 and 1</a:t>
            </a:r>
          </a:p>
          <a:p>
            <a:pPr marL="585788" lvl="1" indent="-285750" algn="just">
              <a:buFont typeface="Wingdings" panose="05000000000000000000" pitchFamily="2" charset="2"/>
              <a:buChar char="à"/>
            </a:pPr>
            <a:r>
              <a:rPr lang="en-GB" sz="1800" b="0" kern="0" dirty="0">
                <a:solidFill>
                  <a:schemeClr val="bg1">
                    <a:lumMod val="75000"/>
                  </a:schemeClr>
                </a:solidFill>
                <a:latin typeface="+mn-lt"/>
                <a:sym typeface="Wingdings" pitchFamily="2" charset="2"/>
              </a:rPr>
              <a:t>Analysis of these tiles have the highest priority</a:t>
            </a:r>
          </a:p>
          <a:p>
            <a:pPr algn="just">
              <a:spcBef>
                <a:spcPts val="600"/>
              </a:spcBef>
              <a:buFont typeface="Wingdings" panose="05000000000000000000" pitchFamily="2" charset="2"/>
              <a:buChar char="Ø"/>
            </a:pPr>
            <a:r>
              <a:rPr lang="en-GB" sz="2000" dirty="0">
                <a:solidFill>
                  <a:schemeClr val="bg1">
                    <a:lumMod val="75000"/>
                  </a:schemeClr>
                </a:solidFill>
                <a:cs typeface="Times New Roman" panose="02020603050405020304" pitchFamily="18" charset="0"/>
                <a:sym typeface="Wingdings" pitchFamily="2" charset="2"/>
              </a:rPr>
              <a:t>Analysis of bulk W tile 5 also very important (2</a:t>
            </a:r>
            <a:r>
              <a:rPr lang="en-GB" sz="2000" baseline="30000" dirty="0">
                <a:solidFill>
                  <a:schemeClr val="bg1">
                    <a:lumMod val="75000"/>
                  </a:schemeClr>
                </a:solidFill>
                <a:cs typeface="Times New Roman" panose="02020603050405020304" pitchFamily="18" charset="0"/>
                <a:sym typeface="Wingdings" pitchFamily="2" charset="2"/>
              </a:rPr>
              <a:t>nd</a:t>
            </a:r>
            <a:r>
              <a:rPr lang="en-GB" sz="2000" dirty="0">
                <a:solidFill>
                  <a:schemeClr val="bg1">
                    <a:lumMod val="75000"/>
                  </a:schemeClr>
                </a:solidFill>
                <a:cs typeface="Times New Roman" panose="02020603050405020304" pitchFamily="18" charset="0"/>
                <a:sym typeface="Wingdings" pitchFamily="2" charset="2"/>
              </a:rPr>
              <a:t> priority)</a:t>
            </a:r>
          </a:p>
          <a:p>
            <a:pPr algn="just">
              <a:spcBef>
                <a:spcPts val="600"/>
              </a:spcBef>
              <a:buFont typeface="Wingdings" panose="05000000000000000000" pitchFamily="2" charset="2"/>
              <a:buChar char="Ø"/>
            </a:pPr>
            <a:r>
              <a:rPr lang="en-GB" sz="2000" dirty="0">
                <a:solidFill>
                  <a:schemeClr val="bg1">
                    <a:lumMod val="75000"/>
                  </a:schemeClr>
                </a:solidFill>
                <a:cs typeface="Times New Roman" panose="02020603050405020304" pitchFamily="18" charset="0"/>
                <a:sym typeface="Wingdings" pitchFamily="2" charset="2"/>
              </a:rPr>
              <a:t>Calibration pulses on IWC tiles, ablation rate</a:t>
            </a:r>
          </a:p>
          <a:p>
            <a:pPr algn="just">
              <a:spcBef>
                <a:spcPts val="600"/>
              </a:spcBef>
              <a:buFont typeface="Wingdings" panose="05000000000000000000" pitchFamily="2" charset="2"/>
              <a:buChar char="Ø"/>
            </a:pPr>
            <a:r>
              <a:rPr lang="en-GB" sz="2000" dirty="0">
                <a:solidFill>
                  <a:schemeClr val="bg1">
                    <a:lumMod val="75000"/>
                  </a:schemeClr>
                </a:solidFill>
                <a:cs typeface="Times New Roman" panose="02020603050405020304" pitchFamily="18" charset="0"/>
                <a:sym typeface="Wingdings" pitchFamily="2" charset="2"/>
              </a:rPr>
              <a:t>Limiter tiles 2XR9 and 4D14 from the centre of limiters</a:t>
            </a:r>
          </a:p>
          <a:p>
            <a:pPr algn="just">
              <a:spcBef>
                <a:spcPts val="600"/>
              </a:spcBef>
              <a:buFont typeface="Wingdings" panose="05000000000000000000" pitchFamily="2" charset="2"/>
              <a:buChar char="Ø"/>
            </a:pPr>
            <a:r>
              <a:rPr lang="en-GB" sz="2000" dirty="0">
                <a:solidFill>
                  <a:schemeClr val="bg1">
                    <a:lumMod val="75000"/>
                  </a:schemeClr>
                </a:solidFill>
                <a:cs typeface="Times New Roman" panose="02020603050405020304" pitchFamily="18" charset="0"/>
                <a:sym typeface="Wingdings" pitchFamily="2" charset="2"/>
              </a:rPr>
              <a:t>IWGL tile 3X14 with RE damage</a:t>
            </a:r>
          </a:p>
          <a:p>
            <a:pPr lvl="1" algn="just">
              <a:spcBef>
                <a:spcPts val="600"/>
              </a:spcBef>
              <a:buFont typeface="Calibri" panose="020F0502020204030204" pitchFamily="34" charset="0"/>
              <a:buChar char="→"/>
            </a:pPr>
            <a:r>
              <a:rPr lang="en-GB" sz="1700" dirty="0">
                <a:solidFill>
                  <a:schemeClr val="bg1">
                    <a:lumMod val="75000"/>
                  </a:schemeClr>
                </a:solidFill>
                <a:cs typeface="Times New Roman" panose="02020603050405020304" pitchFamily="18" charset="0"/>
                <a:sym typeface="Wingdings" pitchFamily="2" charset="2"/>
              </a:rPr>
              <a:t>First analysis from the damaged area</a:t>
            </a:r>
          </a:p>
          <a:p>
            <a:pPr algn="just">
              <a:spcBef>
                <a:spcPts val="600"/>
              </a:spcBef>
              <a:buFont typeface="Wingdings" panose="05000000000000000000" pitchFamily="2" charset="2"/>
              <a:buChar char="Ø"/>
            </a:pPr>
            <a:r>
              <a:rPr lang="en-GB" sz="2000" dirty="0">
                <a:solidFill>
                  <a:srgbClr val="002060"/>
                </a:solidFill>
                <a:cs typeface="Times New Roman" panose="02020603050405020304" pitchFamily="18" charset="0"/>
                <a:sym typeface="Wingdings" pitchFamily="2" charset="2"/>
              </a:rPr>
              <a:t>Analysis of vessel wall</a:t>
            </a:r>
          </a:p>
          <a:p>
            <a:pPr algn="just">
              <a:spcBef>
                <a:spcPts val="600"/>
              </a:spcBef>
              <a:buFont typeface="Wingdings" panose="05000000000000000000" pitchFamily="2" charset="2"/>
              <a:buChar char="Ø"/>
            </a:pPr>
            <a:endParaRPr lang="en-GB" sz="2000" dirty="0">
              <a:solidFill>
                <a:srgbClr val="00B050"/>
              </a:solidFill>
              <a:cs typeface="Times New Roman" panose="02020603050405020304" pitchFamily="18" charset="0"/>
              <a:sym typeface="Wingdings" pitchFamily="2" charset="2"/>
            </a:endParaRPr>
          </a:p>
          <a:p>
            <a:pPr algn="just">
              <a:spcBef>
                <a:spcPts val="600"/>
              </a:spcBef>
              <a:buFont typeface="Wingdings" panose="05000000000000000000" pitchFamily="2" charset="2"/>
              <a:buChar char="Ø"/>
            </a:pPr>
            <a:endParaRPr lang="en-GB" sz="2000" dirty="0">
              <a:solidFill>
                <a:srgbClr val="002060"/>
              </a:solidFill>
              <a:cs typeface="Times New Roman" panose="02020603050405020304" pitchFamily="18" charset="0"/>
              <a:sym typeface="Wingdings" pitchFamily="2" charset="2"/>
            </a:endParaRPr>
          </a:p>
          <a:p>
            <a:pPr algn="just">
              <a:spcBef>
                <a:spcPts val="600"/>
              </a:spcBef>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2000" dirty="0">
              <a:latin typeface="Times New Roman" panose="02020603050405020304" pitchFamily="18" charset="0"/>
              <a:cs typeface="Times New Roman" panose="02020603050405020304" pitchFamily="18" charset="0"/>
            </a:endParaRPr>
          </a:p>
          <a:p>
            <a:pPr marL="585788" lvl="1" indent="-285750" algn="just">
              <a:buFont typeface="Arial" panose="020B0604020202020204" pitchFamily="34" charset="0"/>
              <a:buChar char="•"/>
            </a:pPr>
            <a:endParaRPr lang="en-GB" sz="1700" dirty="0">
              <a:latin typeface="Times New Roman" panose="02020603050405020304" pitchFamily="18" charset="0"/>
              <a:cs typeface="Times New Roman" panose="02020603050405020304" pitchFamily="18" charset="0"/>
            </a:endParaRPr>
          </a:p>
          <a:p>
            <a:pPr marL="300038" lvl="1" indent="0" algn="just">
              <a:buNone/>
            </a:pPr>
            <a:endParaRPr lang="en-GB" sz="1700" dirty="0">
              <a:latin typeface="Times New Roman" panose="02020603050405020304" pitchFamily="18" charset="0"/>
              <a:cs typeface="Times New Roman" panose="02020603050405020304" pitchFamily="18" charset="0"/>
            </a:endParaRPr>
          </a:p>
        </p:txBody>
      </p:sp>
      <p:sp>
        <p:nvSpPr>
          <p:cNvPr id="22" name="Footer Placeholder 2">
            <a:extLst>
              <a:ext uri="{FF2B5EF4-FFF2-40B4-BE49-F238E27FC236}">
                <a16:creationId xmlns:a16="http://schemas.microsoft.com/office/drawing/2014/main" id="{4706E384-B654-DBE8-D2F3-99FF0F2830D5}"/>
              </a:ext>
            </a:extLst>
          </p:cNvPr>
          <p:cNvSpPr>
            <a:spLocks noGrp="1"/>
          </p:cNvSpPr>
          <p:nvPr>
            <p:ph type="ftr" sz="quarter" idx="11"/>
          </p:nvPr>
        </p:nvSpPr>
        <p:spPr>
          <a:xfrm>
            <a:off x="825500" y="6556375"/>
            <a:ext cx="5257799" cy="328613"/>
          </a:xfrm>
        </p:spPr>
        <p:txBody>
          <a:bodyPr/>
          <a:lstStyle/>
          <a:p>
            <a:pPr>
              <a:defRPr/>
            </a:pPr>
            <a:r>
              <a:rPr lang="en-GB" dirty="0">
                <a:solidFill>
                  <a:prstClr val="white"/>
                </a:solidFill>
              </a:rPr>
              <a:t>J. Likonen</a:t>
            </a:r>
            <a:r>
              <a:rPr lang="en-GB" dirty="0"/>
              <a:t>| JET LIBS Data analysis meeting #1 |FZJ| February 6, 2025 |</a:t>
            </a:r>
          </a:p>
          <a:p>
            <a:pPr>
              <a:defRPr/>
            </a:pPr>
            <a:endParaRPr lang="en-GB" dirty="0"/>
          </a:p>
        </p:txBody>
      </p:sp>
      <p:pic>
        <p:nvPicPr>
          <p:cNvPr id="11" name="Picture 10">
            <a:extLst>
              <a:ext uri="{FF2B5EF4-FFF2-40B4-BE49-F238E27FC236}">
                <a16:creationId xmlns:a16="http://schemas.microsoft.com/office/drawing/2014/main" id="{AD745F8A-1AD9-60AC-4E54-E799E93FEB5C}"/>
              </a:ext>
            </a:extLst>
          </p:cNvPr>
          <p:cNvPicPr>
            <a:picLocks noChangeAspect="1"/>
          </p:cNvPicPr>
          <p:nvPr/>
        </p:nvPicPr>
        <p:blipFill>
          <a:blip r:embed="rId3"/>
          <a:stretch>
            <a:fillRect/>
          </a:stretch>
        </p:blipFill>
        <p:spPr>
          <a:xfrm>
            <a:off x="7611390" y="192515"/>
            <a:ext cx="3531852" cy="5972629"/>
          </a:xfrm>
          <a:prstGeom prst="rect">
            <a:avLst/>
          </a:prstGeom>
        </p:spPr>
      </p:pic>
      <p:sp>
        <p:nvSpPr>
          <p:cNvPr id="12" name="Freeform: Shape 11">
            <a:extLst>
              <a:ext uri="{FF2B5EF4-FFF2-40B4-BE49-F238E27FC236}">
                <a16:creationId xmlns:a16="http://schemas.microsoft.com/office/drawing/2014/main" id="{2E0B1E95-1AC0-2BCD-BB98-F0E6E2D5AB38}"/>
              </a:ext>
            </a:extLst>
          </p:cNvPr>
          <p:cNvSpPr/>
          <p:nvPr/>
        </p:nvSpPr>
        <p:spPr>
          <a:xfrm>
            <a:off x="9671985" y="2727299"/>
            <a:ext cx="618898" cy="220776"/>
          </a:xfrm>
          <a:custGeom>
            <a:avLst/>
            <a:gdLst>
              <a:gd name="connsiteX0" fmla="*/ 0 w 559594"/>
              <a:gd name="connsiteY0" fmla="*/ 16668 h 195262"/>
              <a:gd name="connsiteX1" fmla="*/ 133350 w 559594"/>
              <a:gd name="connsiteY1" fmla="*/ 0 h 195262"/>
              <a:gd name="connsiteX2" fmla="*/ 228600 w 559594"/>
              <a:gd name="connsiteY2" fmla="*/ 2381 h 195262"/>
              <a:gd name="connsiteX3" fmla="*/ 304800 w 559594"/>
              <a:gd name="connsiteY3" fmla="*/ 7143 h 195262"/>
              <a:gd name="connsiteX4" fmla="*/ 402432 w 559594"/>
              <a:gd name="connsiteY4" fmla="*/ 7143 h 195262"/>
              <a:gd name="connsiteX5" fmla="*/ 500063 w 559594"/>
              <a:gd name="connsiteY5" fmla="*/ 9525 h 195262"/>
              <a:gd name="connsiteX6" fmla="*/ 559594 w 559594"/>
              <a:gd name="connsiteY6" fmla="*/ 7143 h 195262"/>
              <a:gd name="connsiteX7" fmla="*/ 552450 w 559594"/>
              <a:gd name="connsiteY7" fmla="*/ 188118 h 195262"/>
              <a:gd name="connsiteX8" fmla="*/ 359569 w 559594"/>
              <a:gd name="connsiteY8" fmla="*/ 178593 h 195262"/>
              <a:gd name="connsiteX9" fmla="*/ 204788 w 559594"/>
              <a:gd name="connsiteY9" fmla="*/ 183356 h 195262"/>
              <a:gd name="connsiteX10" fmla="*/ 57150 w 559594"/>
              <a:gd name="connsiteY10" fmla="*/ 185737 h 195262"/>
              <a:gd name="connsiteX11" fmla="*/ 2382 w 559594"/>
              <a:gd name="connsiteY11" fmla="*/ 195262 h 195262"/>
              <a:gd name="connsiteX12" fmla="*/ 0 w 559594"/>
              <a:gd name="connsiteY12" fmla="*/ 16668 h 195262"/>
              <a:gd name="connsiteX0" fmla="*/ 0 w 612209"/>
              <a:gd name="connsiteY0" fmla="*/ 16668 h 195262"/>
              <a:gd name="connsiteX1" fmla="*/ 133350 w 612209"/>
              <a:gd name="connsiteY1" fmla="*/ 0 h 195262"/>
              <a:gd name="connsiteX2" fmla="*/ 228600 w 612209"/>
              <a:gd name="connsiteY2" fmla="*/ 2381 h 195262"/>
              <a:gd name="connsiteX3" fmla="*/ 304800 w 612209"/>
              <a:gd name="connsiteY3" fmla="*/ 7143 h 195262"/>
              <a:gd name="connsiteX4" fmla="*/ 402432 w 612209"/>
              <a:gd name="connsiteY4" fmla="*/ 7143 h 195262"/>
              <a:gd name="connsiteX5" fmla="*/ 500063 w 612209"/>
              <a:gd name="connsiteY5" fmla="*/ 9525 h 195262"/>
              <a:gd name="connsiteX6" fmla="*/ 612209 w 612209"/>
              <a:gd name="connsiteY6" fmla="*/ 16215 h 195262"/>
              <a:gd name="connsiteX7" fmla="*/ 552450 w 612209"/>
              <a:gd name="connsiteY7" fmla="*/ 188118 h 195262"/>
              <a:gd name="connsiteX8" fmla="*/ 359569 w 612209"/>
              <a:gd name="connsiteY8" fmla="*/ 178593 h 195262"/>
              <a:gd name="connsiteX9" fmla="*/ 204788 w 612209"/>
              <a:gd name="connsiteY9" fmla="*/ 183356 h 195262"/>
              <a:gd name="connsiteX10" fmla="*/ 57150 w 612209"/>
              <a:gd name="connsiteY10" fmla="*/ 185737 h 195262"/>
              <a:gd name="connsiteX11" fmla="*/ 2382 w 612209"/>
              <a:gd name="connsiteY11" fmla="*/ 195262 h 195262"/>
              <a:gd name="connsiteX12" fmla="*/ 0 w 612209"/>
              <a:gd name="connsiteY12" fmla="*/ 16668 h 195262"/>
              <a:gd name="connsiteX0" fmla="*/ 0 w 612209"/>
              <a:gd name="connsiteY0" fmla="*/ 16668 h 218961"/>
              <a:gd name="connsiteX1" fmla="*/ 133350 w 612209"/>
              <a:gd name="connsiteY1" fmla="*/ 0 h 218961"/>
              <a:gd name="connsiteX2" fmla="*/ 228600 w 612209"/>
              <a:gd name="connsiteY2" fmla="*/ 2381 h 218961"/>
              <a:gd name="connsiteX3" fmla="*/ 304800 w 612209"/>
              <a:gd name="connsiteY3" fmla="*/ 7143 h 218961"/>
              <a:gd name="connsiteX4" fmla="*/ 402432 w 612209"/>
              <a:gd name="connsiteY4" fmla="*/ 7143 h 218961"/>
              <a:gd name="connsiteX5" fmla="*/ 500063 w 612209"/>
              <a:gd name="connsiteY5" fmla="*/ 9525 h 218961"/>
              <a:gd name="connsiteX6" fmla="*/ 612209 w 612209"/>
              <a:gd name="connsiteY6" fmla="*/ 16215 h 218961"/>
              <a:gd name="connsiteX7" fmla="*/ 608693 w 612209"/>
              <a:gd name="connsiteY7" fmla="*/ 218961 h 218961"/>
              <a:gd name="connsiteX8" fmla="*/ 359569 w 612209"/>
              <a:gd name="connsiteY8" fmla="*/ 178593 h 218961"/>
              <a:gd name="connsiteX9" fmla="*/ 204788 w 612209"/>
              <a:gd name="connsiteY9" fmla="*/ 183356 h 218961"/>
              <a:gd name="connsiteX10" fmla="*/ 57150 w 612209"/>
              <a:gd name="connsiteY10" fmla="*/ 185737 h 218961"/>
              <a:gd name="connsiteX11" fmla="*/ 2382 w 612209"/>
              <a:gd name="connsiteY11" fmla="*/ 195262 h 218961"/>
              <a:gd name="connsiteX12" fmla="*/ 0 w 612209"/>
              <a:gd name="connsiteY12" fmla="*/ 16668 h 218961"/>
              <a:gd name="connsiteX0" fmla="*/ 0 w 612209"/>
              <a:gd name="connsiteY0" fmla="*/ 16668 h 218961"/>
              <a:gd name="connsiteX1" fmla="*/ 133350 w 612209"/>
              <a:gd name="connsiteY1" fmla="*/ 0 h 218961"/>
              <a:gd name="connsiteX2" fmla="*/ 228600 w 612209"/>
              <a:gd name="connsiteY2" fmla="*/ 2381 h 218961"/>
              <a:gd name="connsiteX3" fmla="*/ 304800 w 612209"/>
              <a:gd name="connsiteY3" fmla="*/ 7143 h 218961"/>
              <a:gd name="connsiteX4" fmla="*/ 402432 w 612209"/>
              <a:gd name="connsiteY4" fmla="*/ 7143 h 218961"/>
              <a:gd name="connsiteX5" fmla="*/ 500063 w 612209"/>
              <a:gd name="connsiteY5" fmla="*/ 9525 h 218961"/>
              <a:gd name="connsiteX6" fmla="*/ 612209 w 612209"/>
              <a:gd name="connsiteY6" fmla="*/ 16215 h 218961"/>
              <a:gd name="connsiteX7" fmla="*/ 608693 w 612209"/>
              <a:gd name="connsiteY7" fmla="*/ 218961 h 218961"/>
              <a:gd name="connsiteX8" fmla="*/ 408554 w 612209"/>
              <a:gd name="connsiteY8" fmla="*/ 200364 h 218961"/>
              <a:gd name="connsiteX9" fmla="*/ 204788 w 612209"/>
              <a:gd name="connsiteY9" fmla="*/ 183356 h 218961"/>
              <a:gd name="connsiteX10" fmla="*/ 57150 w 612209"/>
              <a:gd name="connsiteY10" fmla="*/ 185737 h 218961"/>
              <a:gd name="connsiteX11" fmla="*/ 2382 w 612209"/>
              <a:gd name="connsiteY11" fmla="*/ 195262 h 218961"/>
              <a:gd name="connsiteX12" fmla="*/ 0 w 612209"/>
              <a:gd name="connsiteY12" fmla="*/ 16668 h 218961"/>
              <a:gd name="connsiteX0" fmla="*/ 0 w 612209"/>
              <a:gd name="connsiteY0" fmla="*/ 16668 h 218961"/>
              <a:gd name="connsiteX1" fmla="*/ 133350 w 612209"/>
              <a:gd name="connsiteY1" fmla="*/ 0 h 218961"/>
              <a:gd name="connsiteX2" fmla="*/ 228600 w 612209"/>
              <a:gd name="connsiteY2" fmla="*/ 2381 h 218961"/>
              <a:gd name="connsiteX3" fmla="*/ 304800 w 612209"/>
              <a:gd name="connsiteY3" fmla="*/ 7143 h 218961"/>
              <a:gd name="connsiteX4" fmla="*/ 402432 w 612209"/>
              <a:gd name="connsiteY4" fmla="*/ 7143 h 218961"/>
              <a:gd name="connsiteX5" fmla="*/ 500063 w 612209"/>
              <a:gd name="connsiteY5" fmla="*/ 9525 h 218961"/>
              <a:gd name="connsiteX6" fmla="*/ 612209 w 612209"/>
              <a:gd name="connsiteY6" fmla="*/ 16215 h 218961"/>
              <a:gd name="connsiteX7" fmla="*/ 608693 w 612209"/>
              <a:gd name="connsiteY7" fmla="*/ 218961 h 218961"/>
              <a:gd name="connsiteX8" fmla="*/ 408554 w 612209"/>
              <a:gd name="connsiteY8" fmla="*/ 200364 h 218961"/>
              <a:gd name="connsiteX9" fmla="*/ 233817 w 612209"/>
              <a:gd name="connsiteY9" fmla="*/ 208756 h 218961"/>
              <a:gd name="connsiteX10" fmla="*/ 57150 w 612209"/>
              <a:gd name="connsiteY10" fmla="*/ 185737 h 218961"/>
              <a:gd name="connsiteX11" fmla="*/ 2382 w 612209"/>
              <a:gd name="connsiteY11" fmla="*/ 195262 h 218961"/>
              <a:gd name="connsiteX12" fmla="*/ 0 w 612209"/>
              <a:gd name="connsiteY12" fmla="*/ 16668 h 218961"/>
              <a:gd name="connsiteX0" fmla="*/ 0 w 612209"/>
              <a:gd name="connsiteY0" fmla="*/ 16668 h 218961"/>
              <a:gd name="connsiteX1" fmla="*/ 133350 w 612209"/>
              <a:gd name="connsiteY1" fmla="*/ 0 h 218961"/>
              <a:gd name="connsiteX2" fmla="*/ 228600 w 612209"/>
              <a:gd name="connsiteY2" fmla="*/ 2381 h 218961"/>
              <a:gd name="connsiteX3" fmla="*/ 304800 w 612209"/>
              <a:gd name="connsiteY3" fmla="*/ 7143 h 218961"/>
              <a:gd name="connsiteX4" fmla="*/ 402432 w 612209"/>
              <a:gd name="connsiteY4" fmla="*/ 7143 h 218961"/>
              <a:gd name="connsiteX5" fmla="*/ 500063 w 612209"/>
              <a:gd name="connsiteY5" fmla="*/ 9525 h 218961"/>
              <a:gd name="connsiteX6" fmla="*/ 612209 w 612209"/>
              <a:gd name="connsiteY6" fmla="*/ 16215 h 218961"/>
              <a:gd name="connsiteX7" fmla="*/ 608693 w 612209"/>
              <a:gd name="connsiteY7" fmla="*/ 218961 h 218961"/>
              <a:gd name="connsiteX8" fmla="*/ 408554 w 612209"/>
              <a:gd name="connsiteY8" fmla="*/ 200364 h 218961"/>
              <a:gd name="connsiteX9" fmla="*/ 233817 w 612209"/>
              <a:gd name="connsiteY9" fmla="*/ 208756 h 218961"/>
              <a:gd name="connsiteX10" fmla="*/ 64407 w 612209"/>
              <a:gd name="connsiteY10" fmla="*/ 214765 h 218961"/>
              <a:gd name="connsiteX11" fmla="*/ 2382 w 612209"/>
              <a:gd name="connsiteY11" fmla="*/ 195262 h 218961"/>
              <a:gd name="connsiteX12" fmla="*/ 0 w 612209"/>
              <a:gd name="connsiteY12" fmla="*/ 16668 h 218961"/>
              <a:gd name="connsiteX0" fmla="*/ 6689 w 618898"/>
              <a:gd name="connsiteY0" fmla="*/ 16668 h 227919"/>
              <a:gd name="connsiteX1" fmla="*/ 140039 w 618898"/>
              <a:gd name="connsiteY1" fmla="*/ 0 h 227919"/>
              <a:gd name="connsiteX2" fmla="*/ 235289 w 618898"/>
              <a:gd name="connsiteY2" fmla="*/ 2381 h 227919"/>
              <a:gd name="connsiteX3" fmla="*/ 311489 w 618898"/>
              <a:gd name="connsiteY3" fmla="*/ 7143 h 227919"/>
              <a:gd name="connsiteX4" fmla="*/ 409121 w 618898"/>
              <a:gd name="connsiteY4" fmla="*/ 7143 h 227919"/>
              <a:gd name="connsiteX5" fmla="*/ 506752 w 618898"/>
              <a:gd name="connsiteY5" fmla="*/ 9525 h 227919"/>
              <a:gd name="connsiteX6" fmla="*/ 618898 w 618898"/>
              <a:gd name="connsiteY6" fmla="*/ 16215 h 227919"/>
              <a:gd name="connsiteX7" fmla="*/ 615382 w 618898"/>
              <a:gd name="connsiteY7" fmla="*/ 218961 h 227919"/>
              <a:gd name="connsiteX8" fmla="*/ 415243 w 618898"/>
              <a:gd name="connsiteY8" fmla="*/ 200364 h 227919"/>
              <a:gd name="connsiteX9" fmla="*/ 240506 w 618898"/>
              <a:gd name="connsiteY9" fmla="*/ 208756 h 227919"/>
              <a:gd name="connsiteX10" fmla="*/ 71096 w 618898"/>
              <a:gd name="connsiteY10" fmla="*/ 214765 h 227919"/>
              <a:gd name="connsiteX11" fmla="*/ 0 w 618898"/>
              <a:gd name="connsiteY11" fmla="*/ 227919 h 227919"/>
              <a:gd name="connsiteX12" fmla="*/ 6689 w 618898"/>
              <a:gd name="connsiteY12" fmla="*/ 16668 h 227919"/>
              <a:gd name="connsiteX0" fmla="*/ 6689 w 618898"/>
              <a:gd name="connsiteY0" fmla="*/ 14287 h 225538"/>
              <a:gd name="connsiteX1" fmla="*/ 130968 w 618898"/>
              <a:gd name="connsiteY1" fmla="*/ 13947 h 225538"/>
              <a:gd name="connsiteX2" fmla="*/ 235289 w 618898"/>
              <a:gd name="connsiteY2" fmla="*/ 0 h 225538"/>
              <a:gd name="connsiteX3" fmla="*/ 311489 w 618898"/>
              <a:gd name="connsiteY3" fmla="*/ 4762 h 225538"/>
              <a:gd name="connsiteX4" fmla="*/ 409121 w 618898"/>
              <a:gd name="connsiteY4" fmla="*/ 4762 h 225538"/>
              <a:gd name="connsiteX5" fmla="*/ 506752 w 618898"/>
              <a:gd name="connsiteY5" fmla="*/ 7144 h 225538"/>
              <a:gd name="connsiteX6" fmla="*/ 618898 w 618898"/>
              <a:gd name="connsiteY6" fmla="*/ 13834 h 225538"/>
              <a:gd name="connsiteX7" fmla="*/ 615382 w 618898"/>
              <a:gd name="connsiteY7" fmla="*/ 216580 h 225538"/>
              <a:gd name="connsiteX8" fmla="*/ 415243 w 618898"/>
              <a:gd name="connsiteY8" fmla="*/ 197983 h 225538"/>
              <a:gd name="connsiteX9" fmla="*/ 240506 w 618898"/>
              <a:gd name="connsiteY9" fmla="*/ 206375 h 225538"/>
              <a:gd name="connsiteX10" fmla="*/ 71096 w 618898"/>
              <a:gd name="connsiteY10" fmla="*/ 212384 h 225538"/>
              <a:gd name="connsiteX11" fmla="*/ 0 w 618898"/>
              <a:gd name="connsiteY11" fmla="*/ 225538 h 225538"/>
              <a:gd name="connsiteX12" fmla="*/ 6689 w 618898"/>
              <a:gd name="connsiteY12" fmla="*/ 14287 h 225538"/>
              <a:gd name="connsiteX0" fmla="*/ 6689 w 618898"/>
              <a:gd name="connsiteY0" fmla="*/ 9525 h 220776"/>
              <a:gd name="connsiteX1" fmla="*/ 130968 w 618898"/>
              <a:gd name="connsiteY1" fmla="*/ 9185 h 220776"/>
              <a:gd name="connsiteX2" fmla="*/ 228032 w 618898"/>
              <a:gd name="connsiteY2" fmla="*/ 681 h 220776"/>
              <a:gd name="connsiteX3" fmla="*/ 311489 w 618898"/>
              <a:gd name="connsiteY3" fmla="*/ 0 h 220776"/>
              <a:gd name="connsiteX4" fmla="*/ 409121 w 618898"/>
              <a:gd name="connsiteY4" fmla="*/ 0 h 220776"/>
              <a:gd name="connsiteX5" fmla="*/ 506752 w 618898"/>
              <a:gd name="connsiteY5" fmla="*/ 2382 h 220776"/>
              <a:gd name="connsiteX6" fmla="*/ 618898 w 618898"/>
              <a:gd name="connsiteY6" fmla="*/ 9072 h 220776"/>
              <a:gd name="connsiteX7" fmla="*/ 615382 w 618898"/>
              <a:gd name="connsiteY7" fmla="*/ 211818 h 220776"/>
              <a:gd name="connsiteX8" fmla="*/ 415243 w 618898"/>
              <a:gd name="connsiteY8" fmla="*/ 193221 h 220776"/>
              <a:gd name="connsiteX9" fmla="*/ 240506 w 618898"/>
              <a:gd name="connsiteY9" fmla="*/ 201613 h 220776"/>
              <a:gd name="connsiteX10" fmla="*/ 71096 w 618898"/>
              <a:gd name="connsiteY10" fmla="*/ 207622 h 220776"/>
              <a:gd name="connsiteX11" fmla="*/ 0 w 618898"/>
              <a:gd name="connsiteY11" fmla="*/ 220776 h 220776"/>
              <a:gd name="connsiteX12" fmla="*/ 6689 w 618898"/>
              <a:gd name="connsiteY12" fmla="*/ 9525 h 2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8898" h="220776">
                <a:moveTo>
                  <a:pt x="6689" y="9525"/>
                </a:moveTo>
                <a:lnTo>
                  <a:pt x="130968" y="9185"/>
                </a:lnTo>
                <a:lnTo>
                  <a:pt x="228032" y="681"/>
                </a:lnTo>
                <a:lnTo>
                  <a:pt x="311489" y="0"/>
                </a:lnTo>
                <a:lnTo>
                  <a:pt x="409121" y="0"/>
                </a:lnTo>
                <a:lnTo>
                  <a:pt x="506752" y="2382"/>
                </a:lnTo>
                <a:lnTo>
                  <a:pt x="618898" y="9072"/>
                </a:lnTo>
                <a:lnTo>
                  <a:pt x="615382" y="211818"/>
                </a:lnTo>
                <a:lnTo>
                  <a:pt x="415243" y="193221"/>
                </a:lnTo>
                <a:lnTo>
                  <a:pt x="240506" y="201613"/>
                </a:lnTo>
                <a:lnTo>
                  <a:pt x="71096" y="207622"/>
                </a:lnTo>
                <a:lnTo>
                  <a:pt x="0" y="220776"/>
                </a:lnTo>
                <a:lnTo>
                  <a:pt x="6689" y="9525"/>
                </a:lnTo>
                <a:close/>
              </a:path>
            </a:pathLst>
          </a:custGeom>
          <a:solidFill>
            <a:srgbClr val="F8971D">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31A92ED-EFFB-DF48-349E-A1CCC76927BB}"/>
              </a:ext>
            </a:extLst>
          </p:cNvPr>
          <p:cNvSpPr txBox="1"/>
          <p:nvPr/>
        </p:nvSpPr>
        <p:spPr>
          <a:xfrm>
            <a:off x="9689527" y="2682653"/>
            <a:ext cx="583814" cy="292388"/>
          </a:xfrm>
          <a:prstGeom prst="rect">
            <a:avLst/>
          </a:prstGeom>
          <a:noFill/>
        </p:spPr>
        <p:txBody>
          <a:bodyPr wrap="none" rtlCol="0">
            <a:spAutoFit/>
          </a:bodyPr>
          <a:lstStyle/>
          <a:p>
            <a:r>
              <a:rPr lang="en-GB" sz="1300" b="1" dirty="0">
                <a:solidFill>
                  <a:schemeClr val="tx2"/>
                </a:solidFill>
              </a:rPr>
              <a:t>4D13</a:t>
            </a:r>
          </a:p>
        </p:txBody>
      </p:sp>
      <p:sp>
        <p:nvSpPr>
          <p:cNvPr id="14" name="Rectangle: Rounded Corners 13">
            <a:extLst>
              <a:ext uri="{FF2B5EF4-FFF2-40B4-BE49-F238E27FC236}">
                <a16:creationId xmlns:a16="http://schemas.microsoft.com/office/drawing/2014/main" id="{7C810060-B278-EEEE-BBA0-16D18FCA2E40}"/>
              </a:ext>
            </a:extLst>
          </p:cNvPr>
          <p:cNvSpPr/>
          <p:nvPr/>
        </p:nvSpPr>
        <p:spPr>
          <a:xfrm>
            <a:off x="8358536" y="793124"/>
            <a:ext cx="951221" cy="3725106"/>
          </a:xfrm>
          <a:prstGeom prst="roundRect">
            <a:avLst/>
          </a:pr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DFF574-9CC7-237F-40B3-5675D2081642}"/>
              </a:ext>
            </a:extLst>
          </p:cNvPr>
          <p:cNvSpPr txBox="1"/>
          <p:nvPr/>
        </p:nvSpPr>
        <p:spPr>
          <a:xfrm>
            <a:off x="7670227" y="270092"/>
            <a:ext cx="2857064" cy="400110"/>
          </a:xfrm>
          <a:prstGeom prst="rect">
            <a:avLst/>
          </a:prstGeom>
          <a:solidFill>
            <a:schemeClr val="bg1"/>
          </a:solidFill>
          <a:ln w="41275">
            <a:solidFill>
              <a:srgbClr val="FFFF00"/>
            </a:solidFill>
          </a:ln>
        </p:spPr>
        <p:txBody>
          <a:bodyPr wrap="none" rtlCol="0">
            <a:spAutoFit/>
          </a:bodyPr>
          <a:lstStyle/>
          <a:p>
            <a:r>
              <a:rPr lang="en-GB" sz="2000" b="1" dirty="0">
                <a:solidFill>
                  <a:schemeClr val="tx2"/>
                </a:solidFill>
              </a:rPr>
              <a:t>OCTANT 5 vessel wall</a:t>
            </a:r>
          </a:p>
        </p:txBody>
      </p:sp>
      <p:sp>
        <p:nvSpPr>
          <p:cNvPr id="16" name="TextBox 15">
            <a:extLst>
              <a:ext uri="{FF2B5EF4-FFF2-40B4-BE49-F238E27FC236}">
                <a16:creationId xmlns:a16="http://schemas.microsoft.com/office/drawing/2014/main" id="{04F1EB2F-F50E-FA12-7B2B-0F9E27904899}"/>
              </a:ext>
            </a:extLst>
          </p:cNvPr>
          <p:cNvSpPr txBox="1"/>
          <p:nvPr/>
        </p:nvSpPr>
        <p:spPr>
          <a:xfrm>
            <a:off x="9864787" y="4518230"/>
            <a:ext cx="1205779" cy="492443"/>
          </a:xfrm>
          <a:prstGeom prst="rect">
            <a:avLst/>
          </a:prstGeom>
          <a:solidFill>
            <a:schemeClr val="bg1"/>
          </a:solidFill>
        </p:spPr>
        <p:txBody>
          <a:bodyPr wrap="none" rtlCol="0">
            <a:spAutoFit/>
          </a:bodyPr>
          <a:lstStyle/>
          <a:p>
            <a:pPr algn="ctr"/>
            <a:r>
              <a:rPr lang="en-GB" sz="1300" b="1" dirty="0">
                <a:solidFill>
                  <a:schemeClr val="tx2"/>
                </a:solidFill>
              </a:rPr>
              <a:t>4D13 WPL</a:t>
            </a:r>
          </a:p>
          <a:p>
            <a:pPr algn="ctr"/>
            <a:r>
              <a:rPr lang="en-GB" sz="1300" b="1" dirty="0">
                <a:solidFill>
                  <a:schemeClr val="tx2"/>
                </a:solidFill>
              </a:rPr>
              <a:t>for reference</a:t>
            </a:r>
          </a:p>
        </p:txBody>
      </p:sp>
    </p:spTree>
    <p:extLst>
      <p:ext uri="{BB962C8B-B14F-4D97-AF65-F5344CB8AC3E}">
        <p14:creationId xmlns:p14="http://schemas.microsoft.com/office/powerpoint/2010/main" val="3479001234"/>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33211</TotalTime>
  <Words>738</Words>
  <Application>Microsoft Office PowerPoint</Application>
  <DocSecurity>0</DocSecurity>
  <PresentationFormat>Widescreen</PresentationFormat>
  <Paragraphs>127</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EUROfusion.1line_5_3_2019</vt:lpstr>
      <vt:lpstr>JET LIBS data analysis meeting #1 6.2.2025</vt:lpstr>
      <vt:lpstr>Status and planning</vt:lpstr>
      <vt:lpstr>Status and planning</vt:lpstr>
      <vt:lpstr>Analysis priorities</vt:lpstr>
      <vt:lpstr>Analysis priorities</vt:lpstr>
      <vt:lpstr>Analysis priorities</vt:lpstr>
      <vt:lpstr>Analysis priorities</vt:lpstr>
      <vt:lpstr>Analysis priorities</vt:lpstr>
      <vt:lpstr>Analysis priorities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Likonen Jari</cp:lastModifiedBy>
  <cp:revision>428</cp:revision>
  <cp:lastPrinted>2024-11-21T12:11:33Z</cp:lastPrinted>
  <dcterms:created xsi:type="dcterms:W3CDTF">2023-11-15T09:40:03Z</dcterms:created>
  <dcterms:modified xsi:type="dcterms:W3CDTF">2025-02-05T07:25:36Z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