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424" r:id="rId3"/>
    <p:sldId id="423" r:id="rId4"/>
    <p:sldId id="412" r:id="rId5"/>
    <p:sldId id="413" r:id="rId6"/>
    <p:sldId id="414" r:id="rId7"/>
    <p:sldId id="425" r:id="rId8"/>
    <p:sldId id="426" r:id="rId9"/>
    <p:sldId id="404" r:id="rId10"/>
    <p:sldId id="407" r:id="rId11"/>
    <p:sldId id="401" r:id="rId12"/>
    <p:sldId id="261" r:id="rId13"/>
    <p:sldId id="416" r:id="rId14"/>
    <p:sldId id="415" r:id="rId15"/>
    <p:sldId id="417" r:id="rId16"/>
    <p:sldId id="418" r:id="rId17"/>
    <p:sldId id="406" r:id="rId18"/>
    <p:sldId id="403" r:id="rId19"/>
    <p:sldId id="421" r:id="rId20"/>
    <p:sldId id="419" r:id="rId21"/>
    <p:sldId id="420" r:id="rId22"/>
    <p:sldId id="422" r:id="rId23"/>
    <p:sldId id="402"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3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94656" autoAdjust="0"/>
  </p:normalViewPr>
  <p:slideViewPr>
    <p:cSldViewPr showGuides="1">
      <p:cViewPr varScale="1">
        <p:scale>
          <a:sx n="121" d="100"/>
          <a:sy n="121" d="100"/>
        </p:scale>
        <p:origin x="132" y="156"/>
      </p:cViewPr>
      <p:guideLst>
        <p:guide orient="horz" pos="1026"/>
        <p:guide pos="234"/>
      </p:guideLst>
    </p:cSldViewPr>
  </p:slideViewPr>
  <p:outlineViewPr>
    <p:cViewPr>
      <p:scale>
        <a:sx n="33" d="100"/>
        <a:sy n="33" d="100"/>
      </p:scale>
      <p:origin x="0" y="-4422"/>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7" d="100"/>
          <a:sy n="87" d="100"/>
        </p:scale>
        <p:origin x="3840"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E1389CC-567B-462D-9606-5A6D48725E1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de-DE" dirty="0"/>
          </a:p>
        </p:txBody>
      </p:sp>
      <p:sp>
        <p:nvSpPr>
          <p:cNvPr id="3" name="Datumsplatzhalter 2">
            <a:extLst>
              <a:ext uri="{FF2B5EF4-FFF2-40B4-BE49-F238E27FC236}">
                <a16:creationId xmlns:a16="http://schemas.microsoft.com/office/drawing/2014/main" id="{E32223E6-8DEC-4459-8B52-D06E9BD3DAD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DE9E86A-6679-4EC8-847C-9F954F45BF68}" type="datetimeFigureOut">
              <a:rPr lang="de-DE" smtClean="0"/>
              <a:t>05.02.2025</a:t>
            </a:fld>
            <a:endParaRPr lang="de-DE" dirty="0"/>
          </a:p>
        </p:txBody>
      </p:sp>
      <p:sp>
        <p:nvSpPr>
          <p:cNvPr id="4" name="Fußzeilenplatzhalter 3">
            <a:extLst>
              <a:ext uri="{FF2B5EF4-FFF2-40B4-BE49-F238E27FC236}">
                <a16:creationId xmlns:a16="http://schemas.microsoft.com/office/drawing/2014/main" id="{DDE09F90-192B-4C21-A710-7EFC4BA93B8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077B6243-ABD9-472E-9641-6E7B2B863DE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748E8B7-5326-4A3E-8AE4-83D3CDA8A9FC}" type="slidenum">
              <a:rPr lang="de-DE" smtClean="0"/>
              <a:t>‹#›</a:t>
            </a:fld>
            <a:endParaRPr lang="de-DE" dirty="0"/>
          </a:p>
        </p:txBody>
      </p:sp>
    </p:spTree>
    <p:extLst>
      <p:ext uri="{BB962C8B-B14F-4D97-AF65-F5344CB8AC3E}">
        <p14:creationId xmlns:p14="http://schemas.microsoft.com/office/powerpoint/2010/main" val="94657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de-DE" dirty="0"/>
          </a:p>
        </p:txBody>
      </p:sp>
      <p:sp>
        <p:nvSpPr>
          <p:cNvPr id="3" name="Datumsplatzhalt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313C419-10E8-4216-A6CC-B7C8A23909AD}" type="datetimeFigureOut">
              <a:rPr lang="de-DE" smtClean="0"/>
              <a:t>05.02.2025</a:t>
            </a:fld>
            <a:endParaRPr lang="de-DE" dirty="0"/>
          </a:p>
        </p:txBody>
      </p:sp>
      <p:sp>
        <p:nvSpPr>
          <p:cNvPr id="4" name="Folienbildplatzhalt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de-DE" dirty="0"/>
          </a:p>
        </p:txBody>
      </p:sp>
      <p:sp>
        <p:nvSpPr>
          <p:cNvPr id="5" name="Notizenplatzhalt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de-DE" dirty="0"/>
          </a:p>
        </p:txBody>
      </p:sp>
      <p:sp>
        <p:nvSpPr>
          <p:cNvPr id="7" name="Foliennummernplatzhalt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66CAD1-FD47-46B0-9C16-1B81F4E690E0}" type="slidenum">
              <a:rPr lang="de-DE" smtClean="0"/>
              <a:t>‹#›</a:t>
            </a:fld>
            <a:endParaRPr lang="de-DE" dirty="0"/>
          </a:p>
        </p:txBody>
      </p:sp>
    </p:spTree>
    <p:extLst>
      <p:ext uri="{BB962C8B-B14F-4D97-AF65-F5344CB8AC3E}">
        <p14:creationId xmlns:p14="http://schemas.microsoft.com/office/powerpoint/2010/main" val="90132544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dirty="0"/>
          </a:p>
        </p:txBody>
      </p:sp>
      <p:sp>
        <p:nvSpPr>
          <p:cNvPr id="4" name="灯片编号占位符 3"/>
          <p:cNvSpPr>
            <a:spLocks noGrp="1"/>
          </p:cNvSpPr>
          <p:nvPr>
            <p:ph type="sldNum" sz="quarter" idx="5"/>
          </p:nvPr>
        </p:nvSpPr>
        <p:spPr/>
        <p:txBody>
          <a:bodyPr/>
          <a:lstStyle/>
          <a:p>
            <a:fld id="{FF66CAD1-FD47-46B0-9C16-1B81F4E690E0}" type="slidenum">
              <a:rPr lang="de-DE" smtClean="0"/>
              <a:t>1</a:t>
            </a:fld>
            <a:endParaRPr lang="de-DE" dirty="0"/>
          </a:p>
        </p:txBody>
      </p:sp>
    </p:spTree>
    <p:extLst>
      <p:ext uri="{BB962C8B-B14F-4D97-AF65-F5344CB8AC3E}">
        <p14:creationId xmlns:p14="http://schemas.microsoft.com/office/powerpoint/2010/main" val="3921112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不是</a:t>
            </a:r>
            <a:r>
              <a:rPr lang="en-US" altLang="zh-CN" dirty="0"/>
              <a:t>sheet</a:t>
            </a:r>
            <a:r>
              <a:rPr lang="zh-CN" altLang="en-US" dirty="0"/>
              <a:t>名词，而分别是</a:t>
            </a:r>
            <a:r>
              <a:rPr lang="en-US" altLang="zh-CN" dirty="0"/>
              <a:t>D/H, T/H, (D+T)/H</a:t>
            </a:r>
            <a:endParaRPr lang="zh-CN" altLang="en-US" dirty="0"/>
          </a:p>
        </p:txBody>
      </p:sp>
      <p:sp>
        <p:nvSpPr>
          <p:cNvPr id="4" name="灯片编号占位符 3"/>
          <p:cNvSpPr>
            <a:spLocks noGrp="1"/>
          </p:cNvSpPr>
          <p:nvPr>
            <p:ph type="sldNum" sz="quarter" idx="5"/>
          </p:nvPr>
        </p:nvSpPr>
        <p:spPr/>
        <p:txBody>
          <a:bodyPr/>
          <a:lstStyle/>
          <a:p>
            <a:fld id="{FF66CAD1-FD47-46B0-9C16-1B81F4E690E0}" type="slidenum">
              <a:rPr lang="de-DE" smtClean="0"/>
              <a:t>18</a:t>
            </a:fld>
            <a:endParaRPr lang="de-DE" dirty="0"/>
          </a:p>
        </p:txBody>
      </p:sp>
    </p:spTree>
    <p:extLst>
      <p:ext uri="{BB962C8B-B14F-4D97-AF65-F5344CB8AC3E}">
        <p14:creationId xmlns:p14="http://schemas.microsoft.com/office/powerpoint/2010/main" val="1545722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12192000" cy="506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en-US" noProof="0" dirty="0"/>
              <a:t>Headline der </a:t>
            </a:r>
            <a:r>
              <a:rPr lang="en-US" noProof="0" dirty="0" err="1"/>
              <a:t>Präsentation</a:t>
            </a:r>
            <a:endParaRPr lang="en-US" noProof="0" dirty="0"/>
          </a:p>
        </p:txBody>
      </p:sp>
      <p:sp>
        <p:nvSpPr>
          <p:cNvPr id="3" name="Subtitle 2"/>
          <p:cNvSpPr>
            <a:spLocks noGrp="1"/>
          </p:cNvSpPr>
          <p:nvPr>
            <p:ph type="subTitle" idx="1" hasCustomPrompt="1"/>
          </p:nvPr>
        </p:nvSpPr>
        <p:spPr>
          <a:xfrm>
            <a:off x="731837" y="2444192"/>
            <a:ext cx="10728325" cy="516756"/>
          </a:xfrm>
        </p:spPr>
        <p:txBody>
          <a:bodyPr/>
          <a:lstStyle>
            <a:lvl1pPr marL="0" indent="0" algn="l">
              <a:buNone/>
              <a:defRPr sz="1600" cap="none"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Datum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1088740"/>
            <a:ext cx="10728325" cy="727162"/>
          </a:xfrm>
        </p:spPr>
        <p:txBody>
          <a:bodyPr/>
          <a:lstStyle>
            <a:lvl1pPr marL="0" indent="0">
              <a:lnSpc>
                <a:spcPct val="114000"/>
              </a:lnSpc>
              <a:spcBef>
                <a:spcPts val="0"/>
              </a:spcBef>
              <a:spcAft>
                <a:spcPts val="0"/>
              </a:spcAft>
              <a:buNone/>
              <a:defRPr sz="3200" b="1" cap="none" spc="0" baseline="0">
                <a:solidFill>
                  <a:schemeClr val="accent2"/>
                </a:solidFill>
              </a:defRPr>
            </a:lvl1pPr>
          </a:lstStyle>
          <a:p>
            <a:pPr lvl="0"/>
            <a:r>
              <a:rPr lang="en-US" noProof="0" dirty="0"/>
              <a:t>Subline der </a:t>
            </a:r>
            <a:r>
              <a:rPr lang="en-US" noProof="0" dirty="0" err="1"/>
              <a:t>Präsentation</a:t>
            </a:r>
            <a:endParaRPr lang="en-US" noProof="0" dirty="0"/>
          </a:p>
        </p:txBody>
      </p:sp>
      <p:sp>
        <p:nvSpPr>
          <p:cNvPr id="5" name="Textplatzhalter 4">
            <a:extLst>
              <a:ext uri="{FF2B5EF4-FFF2-40B4-BE49-F238E27FC236}">
                <a16:creationId xmlns:a16="http://schemas.microsoft.com/office/drawing/2014/main" id="{57CEB1C7-3CEB-41C0-967D-A5811A09D937}"/>
              </a:ext>
            </a:extLst>
          </p:cNvPr>
          <p:cNvSpPr>
            <a:spLocks noGrp="1"/>
          </p:cNvSpPr>
          <p:nvPr>
            <p:ph type="body" sz="quarter" idx="13" hasCustomPrompt="1"/>
          </p:nvPr>
        </p:nvSpPr>
        <p:spPr>
          <a:xfrm>
            <a:off x="359532" y="6423285"/>
            <a:ext cx="2304000" cy="118800"/>
          </a:xfrm>
          <a:blipFill>
            <a:blip r:embed="rId2"/>
            <a:stretch>
              <a:fillRect/>
            </a:stretch>
          </a:blipFill>
        </p:spPr>
        <p:txBody>
          <a:bodyPr/>
          <a:lstStyle>
            <a:lvl1pPr marL="0" indent="0">
              <a:buNone/>
              <a:defRPr sz="200">
                <a:solidFill>
                  <a:schemeClr val="bg1"/>
                </a:solidFill>
              </a:defRPr>
            </a:lvl1pPr>
          </a:lstStyle>
          <a:p>
            <a:pPr lvl="0"/>
            <a:r>
              <a:rPr lang="en-US" noProof="0" dirty="0"/>
              <a:t> </a:t>
            </a:r>
          </a:p>
        </p:txBody>
      </p:sp>
      <p:pic>
        <p:nvPicPr>
          <p:cNvPr id="10" name="Grafik 9">
            <a:extLst>
              <a:ext uri="{FF2B5EF4-FFF2-40B4-BE49-F238E27FC236}">
                <a16:creationId xmlns:a16="http://schemas.microsoft.com/office/drawing/2014/main" id="{A0BABBA3-207B-428D-8CD0-97794373E0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Tree>
    <p:extLst>
      <p:ext uri="{BB962C8B-B14F-4D97-AF65-F5344CB8AC3E}">
        <p14:creationId xmlns:p14="http://schemas.microsoft.com/office/powerpoint/2010/main" val="4195520137"/>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000"/>
            <a:ext cx="12192000" cy="506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 name="Title 1"/>
          <p:cNvSpPr>
            <a:spLocks noGrp="1"/>
          </p:cNvSpPr>
          <p:nvPr>
            <p:ph type="ctrTitle" hasCustomPrompt="1"/>
          </p:nvPr>
        </p:nvSpPr>
        <p:spPr>
          <a:xfrm>
            <a:off x="731839" y="537344"/>
            <a:ext cx="10728323" cy="623404"/>
          </a:xfrm>
        </p:spPr>
        <p:txBody>
          <a:bodyPr anchor="t"/>
          <a:lstStyle>
            <a:lvl1pPr algn="l">
              <a:lnSpc>
                <a:spcPct val="114000"/>
              </a:lnSpc>
              <a:spcBef>
                <a:spcPts val="0"/>
              </a:spcBef>
              <a:defRPr sz="3200" spc="0" baseline="0">
                <a:solidFill>
                  <a:schemeClr val="bg1"/>
                </a:solidFill>
              </a:defRPr>
            </a:lvl1pPr>
          </a:lstStyle>
          <a:p>
            <a:r>
              <a:rPr lang="en-US" noProof="0" dirty="0"/>
              <a:t>Headline der </a:t>
            </a:r>
            <a:r>
              <a:rPr lang="en-US" noProof="0" dirty="0" err="1"/>
              <a:t>Präsentation</a:t>
            </a:r>
            <a:endParaRPr lang="en-US" noProof="0" dirty="0"/>
          </a:p>
        </p:txBody>
      </p:sp>
      <p:sp>
        <p:nvSpPr>
          <p:cNvPr id="3" name="Subtitle 2"/>
          <p:cNvSpPr>
            <a:spLocks noGrp="1"/>
          </p:cNvSpPr>
          <p:nvPr>
            <p:ph type="subTitle" idx="1" hasCustomPrompt="1"/>
          </p:nvPr>
        </p:nvSpPr>
        <p:spPr>
          <a:xfrm>
            <a:off x="731838" y="2660216"/>
            <a:ext cx="10728324" cy="516756"/>
          </a:xfrm>
        </p:spPr>
        <p:txBody>
          <a:bodyPr/>
          <a:lstStyle>
            <a:lvl1pPr marL="0" indent="0" algn="l">
              <a:buNone/>
              <a:defRPr sz="1600" cap="none"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Datum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8" y="1124744"/>
            <a:ext cx="10728325" cy="1361802"/>
          </a:xfrm>
        </p:spPr>
        <p:txBody>
          <a:bodyPr/>
          <a:lstStyle>
            <a:lvl1pPr marL="0" indent="0">
              <a:lnSpc>
                <a:spcPct val="114000"/>
              </a:lnSpc>
              <a:spcBef>
                <a:spcPts val="0"/>
              </a:spcBef>
              <a:spcAft>
                <a:spcPts val="0"/>
              </a:spcAft>
              <a:buNone/>
              <a:defRPr sz="1800" b="1" cap="none" spc="0" baseline="0">
                <a:solidFill>
                  <a:schemeClr val="accent2"/>
                </a:solidFill>
              </a:defRPr>
            </a:lvl1pPr>
          </a:lstStyle>
          <a:p>
            <a:pPr lvl="0"/>
            <a:r>
              <a:rPr lang="en-US" noProof="0" dirty="0"/>
              <a:t>Subline der </a:t>
            </a:r>
            <a:r>
              <a:rPr lang="en-US" noProof="0" dirty="0" err="1"/>
              <a:t>Präsentation</a:t>
            </a:r>
            <a:endParaRPr lang="en-US" noProof="0" dirty="0"/>
          </a:p>
        </p:txBody>
      </p:sp>
      <p:pic>
        <p:nvPicPr>
          <p:cNvPr id="9" name="Grafik 8">
            <a:extLst>
              <a:ext uri="{FF2B5EF4-FFF2-40B4-BE49-F238E27FC236}">
                <a16:creationId xmlns:a16="http://schemas.microsoft.com/office/drawing/2014/main" id="{7D7831BC-0764-4D94-B436-8046AD2DF0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
        <p:nvSpPr>
          <p:cNvPr id="10" name="Textplatzhalter 4">
            <a:extLst>
              <a:ext uri="{FF2B5EF4-FFF2-40B4-BE49-F238E27FC236}">
                <a16:creationId xmlns:a16="http://schemas.microsoft.com/office/drawing/2014/main" id="{7390AF7B-9835-4AEF-ADBF-224AF53FB41E}"/>
              </a:ext>
            </a:extLst>
          </p:cNvPr>
          <p:cNvSpPr>
            <a:spLocks noGrp="1"/>
          </p:cNvSpPr>
          <p:nvPr>
            <p:ph type="body" sz="quarter" idx="13" hasCustomPrompt="1"/>
          </p:nvPr>
        </p:nvSpPr>
        <p:spPr>
          <a:xfrm>
            <a:off x="359532" y="6423285"/>
            <a:ext cx="2304000" cy="118800"/>
          </a:xfrm>
          <a:blipFill>
            <a:blip r:embed="rId3"/>
            <a:stretch>
              <a:fillRect/>
            </a:stretch>
          </a:blipFill>
        </p:spPr>
        <p:txBody>
          <a:bodyPr/>
          <a:lstStyle>
            <a:lvl1pPr marL="0" indent="0">
              <a:buNone/>
              <a:defRPr sz="200">
                <a:solidFill>
                  <a:schemeClr val="bg1"/>
                </a:solidFill>
              </a:defRPr>
            </a:lvl1pPr>
          </a:lstStyle>
          <a:p>
            <a:pPr lvl="0"/>
            <a:r>
              <a:rPr lang="en-US" noProof="0" dirty="0"/>
              <a:t> </a:t>
            </a:r>
          </a:p>
        </p:txBody>
      </p:sp>
    </p:spTree>
    <p:extLst>
      <p:ext uri="{BB962C8B-B14F-4D97-AF65-F5344CB8AC3E}">
        <p14:creationId xmlns:p14="http://schemas.microsoft.com/office/powerpoint/2010/main" val="2389604393"/>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3">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en-US" noProof="0" dirty="0" err="1"/>
              <a:t>Bild</a:t>
            </a:r>
            <a:r>
              <a:rPr lang="en-US" noProof="0" dirty="0"/>
              <a:t> </a:t>
            </a:r>
            <a:r>
              <a:rPr lang="en-US" noProof="0" dirty="0" err="1"/>
              <a:t>durch</a:t>
            </a:r>
            <a:r>
              <a:rPr lang="en-US" noProof="0" dirty="0"/>
              <a:t> Klicken auf Symbol </a:t>
            </a:r>
            <a:r>
              <a:rPr lang="en-US" noProof="0" dirty="0" err="1"/>
              <a:t>hinzufügen</a:t>
            </a:r>
            <a:endParaRPr lang="en-US" noProof="0" dirty="0"/>
          </a:p>
        </p:txBody>
      </p:sp>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en-US" noProof="0" dirty="0"/>
              <a:t>Headline der </a:t>
            </a:r>
            <a:r>
              <a:rPr lang="en-US" noProof="0" dirty="0" err="1"/>
              <a:t>Präsentation</a:t>
            </a:r>
            <a:endParaRPr lang="en-US" noProof="0" dirty="0"/>
          </a:p>
        </p:txBody>
      </p:sp>
      <p:sp>
        <p:nvSpPr>
          <p:cNvPr id="3" name="Subtitle 2"/>
          <p:cNvSpPr>
            <a:spLocks noGrp="1"/>
          </p:cNvSpPr>
          <p:nvPr>
            <p:ph type="subTitle" idx="1" hasCustomPrompt="1"/>
          </p:nvPr>
        </p:nvSpPr>
        <p:spPr>
          <a:xfrm>
            <a:off x="731837" y="4970822"/>
            <a:ext cx="10728325" cy="360000"/>
          </a:xfrm>
        </p:spPr>
        <p:txBody>
          <a:bodyPr/>
          <a:lstStyle>
            <a:lvl1pPr marL="0" indent="0" algn="l">
              <a:buNone/>
              <a:defRPr sz="1600" cap="none"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Datum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185084"/>
            <a:ext cx="10728325" cy="727162"/>
          </a:xfrm>
        </p:spPr>
        <p:txBody>
          <a:bodyPr/>
          <a:lstStyle>
            <a:lvl1pPr marL="0" indent="0">
              <a:lnSpc>
                <a:spcPct val="114000"/>
              </a:lnSpc>
              <a:spcBef>
                <a:spcPts val="0"/>
              </a:spcBef>
              <a:spcAft>
                <a:spcPts val="0"/>
              </a:spcAft>
              <a:buNone/>
              <a:defRPr sz="3200" b="1" cap="none" spc="0" baseline="0">
                <a:solidFill>
                  <a:schemeClr val="accent2"/>
                </a:solidFill>
              </a:defRPr>
            </a:lvl1pPr>
          </a:lstStyle>
          <a:p>
            <a:pPr lvl="0"/>
            <a:r>
              <a:rPr lang="en-US" noProof="0" dirty="0"/>
              <a:t>Subline der </a:t>
            </a:r>
            <a:r>
              <a:rPr lang="en-US" noProof="0" dirty="0" err="1"/>
              <a:t>Präsentation</a:t>
            </a:r>
            <a:endParaRPr lang="en-US" noProof="0" dirty="0"/>
          </a:p>
        </p:txBody>
      </p:sp>
      <p:pic>
        <p:nvPicPr>
          <p:cNvPr id="9" name="Grafik 8">
            <a:extLst>
              <a:ext uri="{FF2B5EF4-FFF2-40B4-BE49-F238E27FC236}">
                <a16:creationId xmlns:a16="http://schemas.microsoft.com/office/drawing/2014/main" id="{133D537E-7D32-4AF3-8F50-037B43117F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
        <p:nvSpPr>
          <p:cNvPr id="10" name="Textplatzhalter 4">
            <a:extLst>
              <a:ext uri="{FF2B5EF4-FFF2-40B4-BE49-F238E27FC236}">
                <a16:creationId xmlns:a16="http://schemas.microsoft.com/office/drawing/2014/main" id="{02F77179-7DE6-490F-AFDB-836C5B895F0C}"/>
              </a:ext>
            </a:extLst>
          </p:cNvPr>
          <p:cNvSpPr>
            <a:spLocks noGrp="1"/>
          </p:cNvSpPr>
          <p:nvPr>
            <p:ph type="body" sz="quarter" idx="14" hasCustomPrompt="1"/>
          </p:nvPr>
        </p:nvSpPr>
        <p:spPr>
          <a:xfrm>
            <a:off x="359532" y="6423285"/>
            <a:ext cx="2304000" cy="118800"/>
          </a:xfrm>
          <a:blipFill>
            <a:blip r:embed="rId3"/>
            <a:stretch>
              <a:fillRect/>
            </a:stretch>
          </a:blipFill>
        </p:spPr>
        <p:txBody>
          <a:bodyPr/>
          <a:lstStyle>
            <a:lvl1pPr marL="0" indent="0">
              <a:buNone/>
              <a:defRPr sz="200">
                <a:solidFill>
                  <a:schemeClr val="bg1"/>
                </a:solidFill>
              </a:defRPr>
            </a:lvl1pPr>
          </a:lstStyle>
          <a:p>
            <a:pPr lvl="0"/>
            <a:r>
              <a:rPr lang="en-US" noProof="0" dirty="0"/>
              <a:t> </a:t>
            </a:r>
          </a:p>
        </p:txBody>
      </p:sp>
    </p:spTree>
    <p:extLst>
      <p:ext uri="{BB962C8B-B14F-4D97-AF65-F5344CB8AC3E}">
        <p14:creationId xmlns:p14="http://schemas.microsoft.com/office/powerpoint/2010/main" val="2073494238"/>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4">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E713E3ED-78BF-4AEF-A5C2-46B7E751DB0E}"/>
              </a:ext>
            </a:extLst>
          </p:cNvPr>
          <p:cNvSpPr/>
          <p:nvPr userDrawn="1"/>
        </p:nvSpPr>
        <p:spPr>
          <a:xfrm>
            <a:off x="0" y="3429000"/>
            <a:ext cx="12192000" cy="1980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5" name="Bildplatzhalter 4">
            <a:extLst>
              <a:ext uri="{FF2B5EF4-FFF2-40B4-BE49-F238E27FC236}">
                <a16:creationId xmlns:a16="http://schemas.microsoft.com/office/drawing/2014/main" id="{54A1B7C4-7B43-4178-878E-3C1A63AA60FE}"/>
              </a:ext>
            </a:extLst>
          </p:cNvPr>
          <p:cNvSpPr>
            <a:spLocks noGrp="1"/>
          </p:cNvSpPr>
          <p:nvPr>
            <p:ph type="pic" sz="quarter" idx="13"/>
          </p:nvPr>
        </p:nvSpPr>
        <p:spPr>
          <a:xfrm>
            <a:off x="371475" y="341313"/>
            <a:ext cx="11449050" cy="3087687"/>
          </a:xfrm>
          <a:solidFill>
            <a:schemeClr val="bg2"/>
          </a:solidFill>
        </p:spPr>
        <p:txBody>
          <a:bodyPr anchor="ctr"/>
          <a:lstStyle>
            <a:lvl1pPr marL="0" indent="0" algn="ctr">
              <a:buNone/>
              <a:defRPr sz="1600">
                <a:solidFill>
                  <a:schemeClr val="tx1"/>
                </a:solidFill>
              </a:defRPr>
            </a:lvl1pPr>
          </a:lstStyle>
          <a:p>
            <a:r>
              <a:rPr lang="en-US" noProof="0" dirty="0" err="1"/>
              <a:t>Bild</a:t>
            </a:r>
            <a:r>
              <a:rPr lang="en-US" noProof="0" dirty="0"/>
              <a:t> </a:t>
            </a:r>
            <a:r>
              <a:rPr lang="en-US" noProof="0" dirty="0" err="1"/>
              <a:t>durch</a:t>
            </a:r>
            <a:r>
              <a:rPr lang="en-US" noProof="0" dirty="0"/>
              <a:t> Klicken auf Symbol </a:t>
            </a:r>
            <a:r>
              <a:rPr lang="en-US" noProof="0" dirty="0" err="1"/>
              <a:t>hinzufügen</a:t>
            </a:r>
            <a:endParaRPr lang="en-US" noProof="0" dirty="0"/>
          </a:p>
        </p:txBody>
      </p:sp>
      <p:sp>
        <p:nvSpPr>
          <p:cNvPr id="2" name="Title 1"/>
          <p:cNvSpPr>
            <a:spLocks noGrp="1"/>
          </p:cNvSpPr>
          <p:nvPr>
            <p:ph type="ctrTitle" hasCustomPrompt="1"/>
          </p:nvPr>
        </p:nvSpPr>
        <p:spPr>
          <a:xfrm>
            <a:off x="731839" y="3633688"/>
            <a:ext cx="10728324" cy="623404"/>
          </a:xfrm>
        </p:spPr>
        <p:txBody>
          <a:bodyPr anchor="t"/>
          <a:lstStyle>
            <a:lvl1pPr algn="l">
              <a:lnSpc>
                <a:spcPct val="114000"/>
              </a:lnSpc>
              <a:spcBef>
                <a:spcPts val="0"/>
              </a:spcBef>
              <a:defRPr sz="3200" spc="0" baseline="0">
                <a:solidFill>
                  <a:schemeClr val="bg1"/>
                </a:solidFill>
              </a:defRPr>
            </a:lvl1pPr>
          </a:lstStyle>
          <a:p>
            <a:r>
              <a:rPr lang="en-US" noProof="0" dirty="0"/>
              <a:t>Headline der </a:t>
            </a:r>
            <a:r>
              <a:rPr lang="en-US" noProof="0" dirty="0" err="1"/>
              <a:t>Präsentation</a:t>
            </a:r>
            <a:endParaRPr lang="en-US" noProof="0" dirty="0"/>
          </a:p>
        </p:txBody>
      </p:sp>
      <p:sp>
        <p:nvSpPr>
          <p:cNvPr id="3" name="Subtitle 2"/>
          <p:cNvSpPr>
            <a:spLocks noGrp="1"/>
          </p:cNvSpPr>
          <p:nvPr>
            <p:ph type="subTitle" idx="1" hasCustomPrompt="1"/>
          </p:nvPr>
        </p:nvSpPr>
        <p:spPr>
          <a:xfrm>
            <a:off x="731837" y="4911514"/>
            <a:ext cx="10728325" cy="360000"/>
          </a:xfrm>
        </p:spPr>
        <p:txBody>
          <a:bodyPr/>
          <a:lstStyle>
            <a:lvl1pPr marL="0" indent="0" algn="l">
              <a:buNone/>
              <a:defRPr sz="1600" cap="none" spc="6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Datum  |  Name</a:t>
            </a:r>
          </a:p>
        </p:txBody>
      </p:sp>
      <p:sp>
        <p:nvSpPr>
          <p:cNvPr id="12" name="Textplatzhalter 10">
            <a:extLst>
              <a:ext uri="{FF2B5EF4-FFF2-40B4-BE49-F238E27FC236}">
                <a16:creationId xmlns:a16="http://schemas.microsoft.com/office/drawing/2014/main" id="{D585CE71-710A-4145-8AA7-7070BBC1B76C}"/>
              </a:ext>
            </a:extLst>
          </p:cNvPr>
          <p:cNvSpPr>
            <a:spLocks noGrp="1"/>
          </p:cNvSpPr>
          <p:nvPr>
            <p:ph type="body" sz="quarter" idx="12" hasCustomPrompt="1"/>
          </p:nvPr>
        </p:nvSpPr>
        <p:spPr>
          <a:xfrm>
            <a:off x="731837" y="4221088"/>
            <a:ext cx="10728325" cy="547142"/>
          </a:xfrm>
        </p:spPr>
        <p:txBody>
          <a:bodyPr vert="horz" lIns="0" tIns="0" rIns="0" bIns="0" rtlCol="0" anchor="t" anchorCtr="0">
            <a:noAutofit/>
          </a:bodyPr>
          <a:lstStyle>
            <a:lvl1pPr marL="0" indent="0">
              <a:lnSpc>
                <a:spcPct val="114000"/>
              </a:lnSpc>
              <a:spcBef>
                <a:spcPts val="0"/>
              </a:spcBef>
              <a:spcAft>
                <a:spcPts val="0"/>
              </a:spcAft>
              <a:buNone/>
              <a:defRPr lang="de-DE" sz="1800" b="1" cap="none" spc="0" baseline="0" dirty="0">
                <a:solidFill>
                  <a:schemeClr val="accent2"/>
                </a:solidFill>
              </a:defRPr>
            </a:lvl1pPr>
          </a:lstStyle>
          <a:p>
            <a:pPr marL="228600" lvl="0" indent="-228600">
              <a:lnSpc>
                <a:spcPct val="100000"/>
              </a:lnSpc>
              <a:spcBef>
                <a:spcPts val="0"/>
              </a:spcBef>
            </a:pPr>
            <a:r>
              <a:rPr lang="en-US" noProof="0" dirty="0"/>
              <a:t>Subline der </a:t>
            </a:r>
            <a:r>
              <a:rPr lang="en-US" noProof="0" dirty="0" err="1"/>
              <a:t>Präsentation</a:t>
            </a:r>
            <a:endParaRPr lang="en-US" noProof="0" dirty="0"/>
          </a:p>
        </p:txBody>
      </p:sp>
      <p:pic>
        <p:nvPicPr>
          <p:cNvPr id="9" name="Grafik 8">
            <a:extLst>
              <a:ext uri="{FF2B5EF4-FFF2-40B4-BE49-F238E27FC236}">
                <a16:creationId xmlns:a16="http://schemas.microsoft.com/office/drawing/2014/main" id="{936BB06C-78EA-49C8-AAD0-451B7CEFCA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sp>
        <p:nvSpPr>
          <p:cNvPr id="10" name="Textplatzhalter 4">
            <a:extLst>
              <a:ext uri="{FF2B5EF4-FFF2-40B4-BE49-F238E27FC236}">
                <a16:creationId xmlns:a16="http://schemas.microsoft.com/office/drawing/2014/main" id="{1F0FB68E-EE59-46F0-A3EA-690446700A77}"/>
              </a:ext>
            </a:extLst>
          </p:cNvPr>
          <p:cNvSpPr>
            <a:spLocks noGrp="1"/>
          </p:cNvSpPr>
          <p:nvPr>
            <p:ph type="body" sz="quarter" idx="14" hasCustomPrompt="1"/>
          </p:nvPr>
        </p:nvSpPr>
        <p:spPr>
          <a:xfrm>
            <a:off x="359532" y="6423285"/>
            <a:ext cx="2304000" cy="118800"/>
          </a:xfrm>
          <a:blipFill>
            <a:blip r:embed="rId3"/>
            <a:stretch>
              <a:fillRect/>
            </a:stretch>
          </a:blipFill>
        </p:spPr>
        <p:txBody>
          <a:bodyPr/>
          <a:lstStyle>
            <a:lvl1pPr marL="0" indent="0">
              <a:buNone/>
              <a:defRPr sz="200">
                <a:solidFill>
                  <a:schemeClr val="bg1"/>
                </a:solidFill>
              </a:defRPr>
            </a:lvl1pPr>
          </a:lstStyle>
          <a:p>
            <a:pPr lvl="0"/>
            <a:r>
              <a:rPr lang="en-US" noProof="0" dirty="0"/>
              <a:t> </a:t>
            </a:r>
          </a:p>
        </p:txBody>
      </p:sp>
    </p:spTree>
    <p:extLst>
      <p:ext uri="{BB962C8B-B14F-4D97-AF65-F5344CB8AC3E}">
        <p14:creationId xmlns:p14="http://schemas.microsoft.com/office/powerpoint/2010/main" val="1128135991"/>
      </p:ext>
    </p:extLst>
  </p:cSld>
  <p:clrMapOvr>
    <a:masterClrMapping/>
  </p:clrMapOvr>
  <p:extLst>
    <p:ext uri="{DCECCB84-F9BA-43D5-87BE-67443E8EF086}">
      <p15:sldGuideLst xmlns:p15="http://schemas.microsoft.com/office/powerpoint/2012/main">
        <p15:guide id="1" pos="461" userDrawn="1">
          <p15:clr>
            <a:srgbClr val="FBAE40"/>
          </p15:clr>
        </p15:guide>
        <p15:guide id="2" pos="72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noProof="0" dirty="0" err="1"/>
              <a:t>Titelmasterformat</a:t>
            </a:r>
            <a:r>
              <a:rPr lang="en-US" noProof="0" dirty="0"/>
              <a:t> </a:t>
            </a:r>
            <a:r>
              <a:rPr lang="en-US" noProof="0" dirty="0" err="1"/>
              <a:t>durch</a:t>
            </a:r>
            <a:r>
              <a:rPr lang="en-US" noProof="0" dirty="0"/>
              <a:t> Klicken </a:t>
            </a:r>
            <a:r>
              <a:rPr lang="en-US" noProof="0" dirty="0" err="1"/>
              <a:t>bearbeiten</a:t>
            </a:r>
            <a:endParaRPr lang="en-US" noProof="0"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noProof="0" dirty="0"/>
              <a:t>Textmasterformat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7" name="Textplatzhalter 10">
            <a:extLst>
              <a:ext uri="{FF2B5EF4-FFF2-40B4-BE49-F238E27FC236}">
                <a16:creationId xmlns:a16="http://schemas.microsoft.com/office/drawing/2014/main" id="{F0FEB314-58C6-43FB-BF57-07B357AFA15D}"/>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en-US" noProof="0" dirty="0"/>
              <a:t>Subline</a:t>
            </a:r>
          </a:p>
        </p:txBody>
      </p:sp>
      <p:sp>
        <p:nvSpPr>
          <p:cNvPr id="8" name="Date Placeholder 3"/>
          <p:cNvSpPr>
            <a:spLocks noGrp="1"/>
          </p:cNvSpPr>
          <p:nvPr>
            <p:ph type="dt" sz="half" idx="2"/>
          </p:nvPr>
        </p:nvSpPr>
        <p:spPr>
          <a:xfrm>
            <a:off x="3071664" y="6381328"/>
            <a:ext cx="5760640" cy="221109"/>
          </a:xfrm>
          <a:prstGeom prst="rect">
            <a:avLst/>
          </a:prstGeom>
        </p:spPr>
        <p:txBody>
          <a:bodyPr vert="horz" lIns="0" tIns="0" rIns="0" bIns="0" rtlCol="0" anchor="t" anchorCtr="0">
            <a:noAutofit/>
          </a:bodyPr>
          <a:lstStyle>
            <a:lvl1pPr algn="l">
              <a:defRPr sz="1200">
                <a:solidFill>
                  <a:schemeClr val="accent1"/>
                </a:solidFill>
              </a:defRPr>
            </a:lvl1pPr>
          </a:lstStyle>
          <a:p>
            <a:pPr algn="ctr"/>
            <a:r>
              <a:rPr lang="en-US" dirty="0" err="1"/>
              <a:t>Rongxing</a:t>
            </a:r>
            <a:r>
              <a:rPr lang="en-US" dirty="0"/>
              <a:t> YI, FZ </a:t>
            </a:r>
            <a:r>
              <a:rPr lang="en-US" dirty="0" err="1"/>
              <a:t>Jülich</a:t>
            </a:r>
            <a:r>
              <a:rPr lang="en-US" dirty="0"/>
              <a:t> – IEK4 – Plasma physics		</a:t>
            </a:r>
            <a:fld id="{E551010C-CFAC-4CDB-9A80-ED608996E38B}" type="datetime5">
              <a:rPr lang="en-US" smtClean="0"/>
              <a:pPr algn="ctr"/>
              <a:t>5-Feb-25</a:t>
            </a:fld>
            <a:endParaRPr lang="de-DE" dirty="0"/>
          </a:p>
        </p:txBody>
      </p:sp>
      <p:sp>
        <p:nvSpPr>
          <p:cNvPr id="10" name="Slide Number Placeholder 5"/>
          <p:cNvSpPr>
            <a:spLocks noGrp="1"/>
          </p:cNvSpPr>
          <p:nvPr>
            <p:ph type="sldNum" sz="quarter" idx="4"/>
          </p:nvPr>
        </p:nvSpPr>
        <p:spPr>
          <a:xfrm>
            <a:off x="9336360" y="6381328"/>
            <a:ext cx="432048" cy="221109"/>
          </a:xfrm>
          <a:prstGeom prst="rect">
            <a:avLst/>
          </a:prstGeom>
        </p:spPr>
        <p:txBody>
          <a:bodyPr vert="horz" lIns="0" tIns="0" rIns="0" bIns="0" rtlCol="0" anchor="t" anchorCtr="0">
            <a:noAutofit/>
          </a:bodyPr>
          <a:lstStyle>
            <a:lvl1pPr algn="ctr">
              <a:defRPr sz="1200">
                <a:solidFill>
                  <a:schemeClr val="accent1"/>
                </a:solidFill>
              </a:defRPr>
            </a:lvl1pPr>
          </a:lstStyle>
          <a:p>
            <a:fld id="{A52F4D17-1AD6-42D9-B93A-EB002C62F438}" type="slidenum">
              <a:rPr lang="en-US" noProof="0" smtClean="0"/>
              <a:pPr/>
              <a:t>‹#›</a:t>
            </a:fld>
            <a:endParaRPr lang="en-US" noProof="0" dirty="0"/>
          </a:p>
        </p:txBody>
      </p:sp>
    </p:spTree>
    <p:extLst>
      <p:ext uri="{BB962C8B-B14F-4D97-AF65-F5344CB8AC3E}">
        <p14:creationId xmlns:p14="http://schemas.microsoft.com/office/powerpoint/2010/main" val="121020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kle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3" name="Content Placeholder 2"/>
          <p:cNvSpPr>
            <a:spLocks noGrp="1"/>
          </p:cNvSpPr>
          <p:nvPr>
            <p:ph idx="1"/>
          </p:nvPr>
        </p:nvSpPr>
        <p:spPr>
          <a:xfrm>
            <a:off x="371475" y="1578310"/>
            <a:ext cx="11449050" cy="4190666"/>
          </a:xfrm>
        </p:spPr>
        <p:txBody>
          <a:bodyPr/>
          <a:lstStyle>
            <a:lvl1pPr marL="177800" indent="-177800">
              <a:buClr>
                <a:schemeClr val="accent1"/>
              </a:buClr>
              <a:defRPr sz="1800"/>
            </a:lvl1pPr>
            <a:lvl2pPr marL="361950" indent="-184150">
              <a:buClr>
                <a:schemeClr val="accent1"/>
              </a:buClr>
              <a:defRPr sz="1800"/>
            </a:lvl2pPr>
            <a:lvl3pPr marL="539750" indent="-177800">
              <a:buClr>
                <a:schemeClr val="accent1"/>
              </a:buClr>
              <a:defRPr sz="1800"/>
            </a:lvl3pPr>
            <a:lvl4pPr marL="717550" indent="-177800">
              <a:buClr>
                <a:schemeClr val="accent1"/>
              </a:buClr>
              <a:defRPr sz="1800"/>
            </a:lvl4pPr>
            <a:lvl5pPr marL="895350" indent="-177800">
              <a:buClr>
                <a:schemeClr val="accent1"/>
              </a:buClr>
              <a:defRPr sz="1800"/>
            </a:lvl5pPr>
          </a:lstStyle>
          <a:p>
            <a:pPr lvl="0"/>
            <a:r>
              <a:rPr lang="en-US" noProof="0" dirty="0"/>
              <a:t>Textmasterformat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7" name="Textplatzhalter 10">
            <a:extLst>
              <a:ext uri="{FF2B5EF4-FFF2-40B4-BE49-F238E27FC236}">
                <a16:creationId xmlns:a16="http://schemas.microsoft.com/office/drawing/2014/main" id="{29624FD4-E8F5-4C76-8AB0-019D7FCEAADC}"/>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en-US" noProof="0" dirty="0"/>
              <a:t>Subline</a:t>
            </a:r>
          </a:p>
        </p:txBody>
      </p:sp>
      <p:sp>
        <p:nvSpPr>
          <p:cNvPr id="8" name="Date Placeholder 3"/>
          <p:cNvSpPr>
            <a:spLocks noGrp="1"/>
          </p:cNvSpPr>
          <p:nvPr>
            <p:ph type="dt" sz="half" idx="2"/>
          </p:nvPr>
        </p:nvSpPr>
        <p:spPr>
          <a:xfrm>
            <a:off x="3071664" y="6381328"/>
            <a:ext cx="5760640" cy="221109"/>
          </a:xfrm>
          <a:prstGeom prst="rect">
            <a:avLst/>
          </a:prstGeom>
        </p:spPr>
        <p:txBody>
          <a:bodyPr vert="horz" lIns="0" tIns="0" rIns="0" bIns="0" rtlCol="0" anchor="t" anchorCtr="0">
            <a:noAutofit/>
          </a:bodyPr>
          <a:lstStyle>
            <a:lvl1pPr algn="l">
              <a:defRPr sz="1200">
                <a:solidFill>
                  <a:schemeClr val="accent1"/>
                </a:solidFill>
              </a:defRPr>
            </a:lvl1pPr>
          </a:lstStyle>
          <a:p>
            <a:pPr algn="ctr"/>
            <a:r>
              <a:rPr lang="en-US" altLang="zh-CN" dirty="0" err="1"/>
              <a:t>Rongxing</a:t>
            </a:r>
            <a:r>
              <a:rPr lang="en-US" altLang="zh-CN" dirty="0"/>
              <a:t> YI</a:t>
            </a:r>
            <a:r>
              <a:rPr lang="en-US" dirty="0"/>
              <a:t>, FZ </a:t>
            </a:r>
            <a:r>
              <a:rPr lang="en-US" dirty="0" err="1"/>
              <a:t>Jülich</a:t>
            </a:r>
            <a:r>
              <a:rPr lang="en-US" dirty="0"/>
              <a:t> – IEK4 – Plasma physics		</a:t>
            </a:r>
            <a:fld id="{E551010C-CFAC-4CDB-9A80-ED608996E38B}" type="datetime5">
              <a:rPr lang="en-US" smtClean="0"/>
              <a:pPr algn="ctr"/>
              <a:t>5-Feb-25</a:t>
            </a:fld>
            <a:endParaRPr lang="de-DE" dirty="0"/>
          </a:p>
        </p:txBody>
      </p:sp>
      <p:sp>
        <p:nvSpPr>
          <p:cNvPr id="11" name="Slide Number Placeholder 5"/>
          <p:cNvSpPr>
            <a:spLocks noGrp="1"/>
          </p:cNvSpPr>
          <p:nvPr>
            <p:ph type="sldNum" sz="quarter" idx="4"/>
          </p:nvPr>
        </p:nvSpPr>
        <p:spPr>
          <a:xfrm>
            <a:off x="9336360" y="6381328"/>
            <a:ext cx="432048" cy="221109"/>
          </a:xfrm>
          <a:prstGeom prst="rect">
            <a:avLst/>
          </a:prstGeom>
        </p:spPr>
        <p:txBody>
          <a:bodyPr vert="horz" lIns="0" tIns="0" rIns="0" bIns="0" rtlCol="0" anchor="t" anchorCtr="0">
            <a:noAutofit/>
          </a:bodyPr>
          <a:lstStyle>
            <a:lvl1pPr algn="ctr">
              <a:defRPr sz="1200">
                <a:solidFill>
                  <a:schemeClr val="accent1"/>
                </a:solidFill>
              </a:defRPr>
            </a:lvl1pPr>
          </a:lstStyle>
          <a:p>
            <a:fld id="{A52F4D17-1AD6-42D9-B93A-EB002C62F438}" type="slidenum">
              <a:rPr lang="en-US" noProof="0" smtClean="0"/>
              <a:pPr/>
              <a:t>‹#›</a:t>
            </a:fld>
            <a:endParaRPr lang="en-US" noProof="0" dirty="0"/>
          </a:p>
        </p:txBody>
      </p:sp>
    </p:spTree>
    <p:extLst>
      <p:ext uri="{BB962C8B-B14F-4D97-AF65-F5344CB8AC3E}">
        <p14:creationId xmlns:p14="http://schemas.microsoft.com/office/powerpoint/2010/main" val="74392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2 Bi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0" name="Bildplatzhalter 4">
            <a:extLst>
              <a:ext uri="{FF2B5EF4-FFF2-40B4-BE49-F238E27FC236}">
                <a16:creationId xmlns:a16="http://schemas.microsoft.com/office/drawing/2014/main" id="{8A00DEAD-5DE0-4EC4-9106-51A82A9A04E7}"/>
              </a:ext>
            </a:extLst>
          </p:cNvPr>
          <p:cNvSpPr>
            <a:spLocks noGrp="1"/>
          </p:cNvSpPr>
          <p:nvPr>
            <p:ph type="pic" sz="quarter" idx="13"/>
          </p:nvPr>
        </p:nvSpPr>
        <p:spPr>
          <a:xfrm>
            <a:off x="371475" y="1628775"/>
            <a:ext cx="5437187" cy="3168377"/>
          </a:xfrm>
          <a:solidFill>
            <a:schemeClr val="bg2"/>
          </a:solidFill>
        </p:spPr>
        <p:txBody>
          <a:bodyPr anchor="ctr"/>
          <a:lstStyle>
            <a:lvl1pPr marL="0" indent="0" algn="ctr">
              <a:buNone/>
              <a:defRPr sz="1600">
                <a:solidFill>
                  <a:schemeClr val="tx1"/>
                </a:solidFill>
              </a:defRPr>
            </a:lvl1pPr>
          </a:lstStyle>
          <a:p>
            <a:r>
              <a:rPr lang="en-US" noProof="0" dirty="0" err="1"/>
              <a:t>Bild</a:t>
            </a:r>
            <a:r>
              <a:rPr lang="en-US" noProof="0" dirty="0"/>
              <a:t> </a:t>
            </a:r>
            <a:r>
              <a:rPr lang="en-US" noProof="0" dirty="0" err="1"/>
              <a:t>durch</a:t>
            </a:r>
            <a:r>
              <a:rPr lang="en-US" noProof="0" dirty="0"/>
              <a:t> Klicken auf Symbol </a:t>
            </a:r>
            <a:r>
              <a:rPr lang="en-US" noProof="0" dirty="0" err="1"/>
              <a:t>hinzufügen</a:t>
            </a:r>
            <a:endParaRPr lang="en-US" noProof="0" dirty="0"/>
          </a:p>
        </p:txBody>
      </p:sp>
      <p:sp>
        <p:nvSpPr>
          <p:cNvPr id="4" name="Textplatzhalter 3">
            <a:extLst>
              <a:ext uri="{FF2B5EF4-FFF2-40B4-BE49-F238E27FC236}">
                <a16:creationId xmlns:a16="http://schemas.microsoft.com/office/drawing/2014/main" id="{A1A390F4-CC78-4ED1-8D50-5D59AE8D05BE}"/>
              </a:ext>
            </a:extLst>
          </p:cNvPr>
          <p:cNvSpPr>
            <a:spLocks noGrp="1"/>
          </p:cNvSpPr>
          <p:nvPr>
            <p:ph type="body" sz="quarter" idx="14" hasCustomPrompt="1"/>
          </p:nvPr>
        </p:nvSpPr>
        <p:spPr>
          <a:xfrm>
            <a:off x="371475" y="4900254"/>
            <a:ext cx="5437187" cy="868722"/>
          </a:xfrm>
        </p:spPr>
        <p:txBody>
          <a:bodyPr/>
          <a:lstStyle>
            <a:lvl1pPr marL="0" indent="0">
              <a:spcAft>
                <a:spcPts val="0"/>
              </a:spcAft>
              <a:buNone/>
              <a:defRPr sz="1800"/>
            </a:lvl1pPr>
          </a:lstStyle>
          <a:p>
            <a:pPr lvl="0"/>
            <a:r>
              <a:rPr lang="en-US" noProof="0" dirty="0" err="1"/>
              <a:t>Bildunterschrift</a:t>
            </a:r>
            <a:endParaRPr lang="en-US" noProof="0" dirty="0"/>
          </a:p>
        </p:txBody>
      </p:sp>
      <p:sp>
        <p:nvSpPr>
          <p:cNvPr id="11" name="Bildplatzhalter 4">
            <a:extLst>
              <a:ext uri="{FF2B5EF4-FFF2-40B4-BE49-F238E27FC236}">
                <a16:creationId xmlns:a16="http://schemas.microsoft.com/office/drawing/2014/main" id="{23A5E56D-954A-4968-9BC8-DFAC877CAA16}"/>
              </a:ext>
            </a:extLst>
          </p:cNvPr>
          <p:cNvSpPr>
            <a:spLocks noGrp="1"/>
          </p:cNvSpPr>
          <p:nvPr>
            <p:ph type="pic" sz="quarter" idx="15"/>
          </p:nvPr>
        </p:nvSpPr>
        <p:spPr>
          <a:xfrm>
            <a:off x="6383338" y="1628775"/>
            <a:ext cx="5437187" cy="3168377"/>
          </a:xfrm>
          <a:solidFill>
            <a:schemeClr val="bg2"/>
          </a:solidFill>
        </p:spPr>
        <p:txBody>
          <a:bodyPr anchor="ctr"/>
          <a:lstStyle>
            <a:lvl1pPr marL="0" indent="0" algn="ctr">
              <a:buNone/>
              <a:defRPr sz="1600">
                <a:solidFill>
                  <a:schemeClr val="tx1"/>
                </a:solidFill>
              </a:defRPr>
            </a:lvl1pPr>
          </a:lstStyle>
          <a:p>
            <a:r>
              <a:rPr lang="en-US" noProof="0" dirty="0" err="1"/>
              <a:t>Bild</a:t>
            </a:r>
            <a:r>
              <a:rPr lang="en-US" noProof="0" dirty="0"/>
              <a:t> </a:t>
            </a:r>
            <a:r>
              <a:rPr lang="en-US" noProof="0" dirty="0" err="1"/>
              <a:t>durch</a:t>
            </a:r>
            <a:r>
              <a:rPr lang="en-US" noProof="0" dirty="0"/>
              <a:t> Klicken auf Symbol </a:t>
            </a:r>
            <a:r>
              <a:rPr lang="en-US" noProof="0" dirty="0" err="1"/>
              <a:t>hinzufügen</a:t>
            </a:r>
            <a:endParaRPr lang="en-US" noProof="0" dirty="0"/>
          </a:p>
        </p:txBody>
      </p:sp>
      <p:sp>
        <p:nvSpPr>
          <p:cNvPr id="12" name="Textplatzhalter 3">
            <a:extLst>
              <a:ext uri="{FF2B5EF4-FFF2-40B4-BE49-F238E27FC236}">
                <a16:creationId xmlns:a16="http://schemas.microsoft.com/office/drawing/2014/main" id="{1C326D2C-F758-4203-BE3D-8CDB8EB30941}"/>
              </a:ext>
            </a:extLst>
          </p:cNvPr>
          <p:cNvSpPr>
            <a:spLocks noGrp="1"/>
          </p:cNvSpPr>
          <p:nvPr>
            <p:ph type="body" sz="quarter" idx="16" hasCustomPrompt="1"/>
          </p:nvPr>
        </p:nvSpPr>
        <p:spPr>
          <a:xfrm>
            <a:off x="6383338" y="4900254"/>
            <a:ext cx="5437187" cy="868722"/>
          </a:xfrm>
        </p:spPr>
        <p:txBody>
          <a:bodyPr/>
          <a:lstStyle>
            <a:lvl1pPr marL="0" indent="0">
              <a:spcAft>
                <a:spcPts val="0"/>
              </a:spcAft>
              <a:buNone/>
              <a:defRPr sz="1800"/>
            </a:lvl1pPr>
          </a:lstStyle>
          <a:p>
            <a:pPr lvl="0"/>
            <a:r>
              <a:rPr lang="en-US" noProof="0" dirty="0" err="1"/>
              <a:t>Bildunterschrift</a:t>
            </a:r>
            <a:endParaRPr lang="en-US" noProof="0" dirty="0"/>
          </a:p>
        </p:txBody>
      </p:sp>
      <p:sp>
        <p:nvSpPr>
          <p:cNvPr id="13" name="Textplatzhalter 10">
            <a:extLst>
              <a:ext uri="{FF2B5EF4-FFF2-40B4-BE49-F238E27FC236}">
                <a16:creationId xmlns:a16="http://schemas.microsoft.com/office/drawing/2014/main" id="{8D87DCD3-D230-4056-A20A-D9CBA549CE9C}"/>
              </a:ext>
            </a:extLst>
          </p:cNvPr>
          <p:cNvSpPr>
            <a:spLocks noGrp="1"/>
          </p:cNvSpPr>
          <p:nvPr>
            <p:ph type="body" sz="quarter" idx="17"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en-US" noProof="0" dirty="0"/>
              <a:t>Subline</a:t>
            </a:r>
          </a:p>
        </p:txBody>
      </p:sp>
      <p:sp>
        <p:nvSpPr>
          <p:cNvPr id="14" name="Date Placeholder 3"/>
          <p:cNvSpPr>
            <a:spLocks noGrp="1"/>
          </p:cNvSpPr>
          <p:nvPr>
            <p:ph type="dt" sz="half" idx="2"/>
          </p:nvPr>
        </p:nvSpPr>
        <p:spPr>
          <a:xfrm>
            <a:off x="3071664" y="6381328"/>
            <a:ext cx="5760640" cy="221109"/>
          </a:xfrm>
          <a:prstGeom prst="rect">
            <a:avLst/>
          </a:prstGeom>
        </p:spPr>
        <p:txBody>
          <a:bodyPr vert="horz" lIns="0" tIns="0" rIns="0" bIns="0" rtlCol="0" anchor="t" anchorCtr="0">
            <a:noAutofit/>
          </a:bodyPr>
          <a:lstStyle>
            <a:lvl1pPr algn="l">
              <a:defRPr sz="1200">
                <a:solidFill>
                  <a:schemeClr val="accent1"/>
                </a:solidFill>
              </a:defRPr>
            </a:lvl1pPr>
          </a:lstStyle>
          <a:p>
            <a:pPr algn="ctr"/>
            <a:r>
              <a:rPr lang="en-US" altLang="zh-CN" dirty="0" err="1"/>
              <a:t>Rongxing</a:t>
            </a:r>
            <a:r>
              <a:rPr lang="en-US" altLang="zh-CN" dirty="0"/>
              <a:t> YI</a:t>
            </a:r>
            <a:r>
              <a:rPr lang="en-US" dirty="0"/>
              <a:t>, FZ </a:t>
            </a:r>
            <a:r>
              <a:rPr lang="en-US" dirty="0" err="1"/>
              <a:t>Jülich</a:t>
            </a:r>
            <a:r>
              <a:rPr lang="en-US" dirty="0"/>
              <a:t> – IEK4 – Plasma physics		</a:t>
            </a:r>
            <a:fld id="{E551010C-CFAC-4CDB-9A80-ED608996E38B}" type="datetime5">
              <a:rPr lang="en-US" smtClean="0"/>
              <a:pPr algn="ctr"/>
              <a:t>5-Feb-25</a:t>
            </a:fld>
            <a:endParaRPr lang="de-DE" dirty="0"/>
          </a:p>
        </p:txBody>
      </p:sp>
      <p:sp>
        <p:nvSpPr>
          <p:cNvPr id="16" name="Slide Number Placeholder 5"/>
          <p:cNvSpPr>
            <a:spLocks noGrp="1"/>
          </p:cNvSpPr>
          <p:nvPr>
            <p:ph type="sldNum" sz="quarter" idx="4"/>
          </p:nvPr>
        </p:nvSpPr>
        <p:spPr>
          <a:xfrm>
            <a:off x="9336360" y="6381328"/>
            <a:ext cx="432048" cy="221109"/>
          </a:xfrm>
          <a:prstGeom prst="rect">
            <a:avLst/>
          </a:prstGeom>
        </p:spPr>
        <p:txBody>
          <a:bodyPr vert="horz" lIns="0" tIns="0" rIns="0" bIns="0" rtlCol="0" anchor="t" anchorCtr="0">
            <a:noAutofit/>
          </a:bodyPr>
          <a:lstStyle>
            <a:lvl1pPr algn="ctr">
              <a:defRPr sz="1200">
                <a:solidFill>
                  <a:schemeClr val="accent1"/>
                </a:solidFill>
              </a:defRPr>
            </a:lvl1pPr>
          </a:lstStyle>
          <a:p>
            <a:fld id="{A52F4D17-1AD6-42D9-B93A-EB002C62F438}" type="slidenum">
              <a:rPr lang="en-US" noProof="0" smtClean="0"/>
              <a:pPr/>
              <a:t>‹#›</a:t>
            </a:fld>
            <a:endParaRPr lang="en-US" noProof="0" dirty="0"/>
          </a:p>
        </p:txBody>
      </p:sp>
    </p:spTree>
    <p:extLst>
      <p:ext uri="{BB962C8B-B14F-4D97-AF65-F5344CB8AC3E}">
        <p14:creationId xmlns:p14="http://schemas.microsoft.com/office/powerpoint/2010/main" val="370165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0" baseline="0"/>
            </a:lvl1pPr>
          </a:lstStyle>
          <a:p>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9" name="Textplatzhalter 10">
            <a:extLst>
              <a:ext uri="{FF2B5EF4-FFF2-40B4-BE49-F238E27FC236}">
                <a16:creationId xmlns:a16="http://schemas.microsoft.com/office/drawing/2014/main" id="{F63E2467-CDE8-4456-BDC8-2E6458C092A7}"/>
              </a:ext>
            </a:extLst>
          </p:cNvPr>
          <p:cNvSpPr>
            <a:spLocks noGrp="1"/>
          </p:cNvSpPr>
          <p:nvPr>
            <p:ph type="body" sz="quarter" idx="15" hasCustomPrompt="1"/>
          </p:nvPr>
        </p:nvSpPr>
        <p:spPr>
          <a:xfrm>
            <a:off x="358774" y="938786"/>
            <a:ext cx="11449049" cy="509994"/>
          </a:xfrm>
        </p:spPr>
        <p:txBody>
          <a:bodyPr/>
          <a:lstStyle>
            <a:lvl1pPr marL="0" indent="0">
              <a:lnSpc>
                <a:spcPct val="114000"/>
              </a:lnSpc>
              <a:spcAft>
                <a:spcPts val="0"/>
              </a:spcAft>
              <a:buNone/>
              <a:defRPr sz="1800" b="1">
                <a:solidFill>
                  <a:schemeClr val="accent1"/>
                </a:solidFill>
              </a:defRPr>
            </a:lvl1pPr>
          </a:lstStyle>
          <a:p>
            <a:pPr lvl="0"/>
            <a:r>
              <a:rPr lang="en-US" noProof="0" dirty="0"/>
              <a:t>Subline</a:t>
            </a:r>
          </a:p>
        </p:txBody>
      </p:sp>
      <p:sp>
        <p:nvSpPr>
          <p:cNvPr id="8" name="Date Placeholder 3"/>
          <p:cNvSpPr>
            <a:spLocks noGrp="1"/>
          </p:cNvSpPr>
          <p:nvPr>
            <p:ph type="dt" sz="half" idx="2"/>
          </p:nvPr>
        </p:nvSpPr>
        <p:spPr>
          <a:xfrm>
            <a:off x="3071664" y="6381328"/>
            <a:ext cx="5760640" cy="221109"/>
          </a:xfrm>
          <a:prstGeom prst="rect">
            <a:avLst/>
          </a:prstGeom>
        </p:spPr>
        <p:txBody>
          <a:bodyPr vert="horz" lIns="0" tIns="0" rIns="0" bIns="0" rtlCol="0" anchor="t" anchorCtr="0">
            <a:noAutofit/>
          </a:bodyPr>
          <a:lstStyle>
            <a:lvl1pPr algn="l">
              <a:defRPr sz="1200">
                <a:solidFill>
                  <a:schemeClr val="accent1"/>
                </a:solidFill>
              </a:defRPr>
            </a:lvl1pPr>
          </a:lstStyle>
          <a:p>
            <a:pPr algn="ctr"/>
            <a:r>
              <a:rPr lang="en-US" altLang="zh-CN" dirty="0" err="1"/>
              <a:t>Rongxing</a:t>
            </a:r>
            <a:r>
              <a:rPr lang="en-US" altLang="zh-CN" dirty="0"/>
              <a:t> YI</a:t>
            </a:r>
            <a:r>
              <a:rPr lang="en-US" dirty="0"/>
              <a:t>, FZ </a:t>
            </a:r>
            <a:r>
              <a:rPr lang="en-US" dirty="0" err="1"/>
              <a:t>Jülich</a:t>
            </a:r>
            <a:r>
              <a:rPr lang="en-US" dirty="0"/>
              <a:t> – IEK4 – Plasma physics		</a:t>
            </a:r>
            <a:fld id="{E551010C-CFAC-4CDB-9A80-ED608996E38B}" type="datetime5">
              <a:rPr lang="en-US" smtClean="0"/>
              <a:pPr algn="ctr"/>
              <a:t>5-Feb-25</a:t>
            </a:fld>
            <a:endParaRPr lang="de-DE" dirty="0"/>
          </a:p>
        </p:txBody>
      </p:sp>
      <p:sp>
        <p:nvSpPr>
          <p:cNvPr id="10" name="Slide Number Placeholder 5"/>
          <p:cNvSpPr>
            <a:spLocks noGrp="1"/>
          </p:cNvSpPr>
          <p:nvPr>
            <p:ph type="sldNum" sz="quarter" idx="4"/>
          </p:nvPr>
        </p:nvSpPr>
        <p:spPr>
          <a:xfrm>
            <a:off x="9336360" y="6381328"/>
            <a:ext cx="432048" cy="221109"/>
          </a:xfrm>
          <a:prstGeom prst="rect">
            <a:avLst/>
          </a:prstGeom>
        </p:spPr>
        <p:txBody>
          <a:bodyPr vert="horz" lIns="0" tIns="0" rIns="0" bIns="0" rtlCol="0" anchor="t" anchorCtr="0">
            <a:noAutofit/>
          </a:bodyPr>
          <a:lstStyle>
            <a:lvl1pPr algn="ctr">
              <a:defRPr sz="1200">
                <a:solidFill>
                  <a:schemeClr val="accent1"/>
                </a:solidFill>
              </a:defRPr>
            </a:lvl1pPr>
          </a:lstStyle>
          <a:p>
            <a:fld id="{A52F4D17-1AD6-42D9-B93A-EB002C62F438}" type="slidenum">
              <a:rPr lang="en-US" noProof="0" smtClean="0"/>
              <a:pPr/>
              <a:t>‹#›</a:t>
            </a:fld>
            <a:endParaRPr lang="en-US" noProof="0" dirty="0"/>
          </a:p>
        </p:txBody>
      </p:sp>
    </p:spTree>
    <p:extLst>
      <p:ext uri="{BB962C8B-B14F-4D97-AF65-F5344CB8AC3E}">
        <p14:creationId xmlns:p14="http://schemas.microsoft.com/office/powerpoint/2010/main" val="10367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071664" y="6381328"/>
            <a:ext cx="5760640" cy="221109"/>
          </a:xfrm>
          <a:prstGeom prst="rect">
            <a:avLst/>
          </a:prstGeom>
        </p:spPr>
        <p:txBody>
          <a:bodyPr vert="horz" lIns="0" tIns="0" rIns="0" bIns="0" rtlCol="0" anchor="t" anchorCtr="0">
            <a:noAutofit/>
          </a:bodyPr>
          <a:lstStyle>
            <a:lvl1pPr algn="l">
              <a:defRPr sz="1200">
                <a:solidFill>
                  <a:schemeClr val="accent1"/>
                </a:solidFill>
              </a:defRPr>
            </a:lvl1pPr>
          </a:lstStyle>
          <a:p>
            <a:pPr algn="ctr"/>
            <a:r>
              <a:rPr lang="en-US" altLang="zh-CN" dirty="0" err="1"/>
              <a:t>Rongxing</a:t>
            </a:r>
            <a:r>
              <a:rPr lang="en-US" altLang="zh-CN" dirty="0"/>
              <a:t> YI</a:t>
            </a:r>
            <a:r>
              <a:rPr lang="en-US" dirty="0"/>
              <a:t>, FZ </a:t>
            </a:r>
            <a:r>
              <a:rPr lang="en-US" dirty="0" err="1"/>
              <a:t>Jülich</a:t>
            </a:r>
            <a:r>
              <a:rPr lang="en-US" dirty="0"/>
              <a:t> – IEK4 – Plasma physics		</a:t>
            </a:r>
            <a:fld id="{E551010C-CFAC-4CDB-9A80-ED608996E38B}" type="datetime5">
              <a:rPr lang="en-US" smtClean="0"/>
              <a:pPr algn="ctr"/>
              <a:t>5-Feb-25</a:t>
            </a:fld>
            <a:endParaRPr lang="de-DE" dirty="0"/>
          </a:p>
        </p:txBody>
      </p:sp>
      <p:sp>
        <p:nvSpPr>
          <p:cNvPr id="7" name="Slide Number Placeholder 5"/>
          <p:cNvSpPr>
            <a:spLocks noGrp="1"/>
          </p:cNvSpPr>
          <p:nvPr>
            <p:ph type="sldNum" sz="quarter" idx="4"/>
          </p:nvPr>
        </p:nvSpPr>
        <p:spPr>
          <a:xfrm>
            <a:off x="9336360" y="6381328"/>
            <a:ext cx="432048" cy="221109"/>
          </a:xfrm>
          <a:prstGeom prst="rect">
            <a:avLst/>
          </a:prstGeom>
        </p:spPr>
        <p:txBody>
          <a:bodyPr vert="horz" lIns="0" tIns="0" rIns="0" bIns="0" rtlCol="0" anchor="t" anchorCtr="0">
            <a:noAutofit/>
          </a:bodyPr>
          <a:lstStyle>
            <a:lvl1pPr algn="ctr">
              <a:defRPr sz="1200">
                <a:solidFill>
                  <a:schemeClr val="accent1"/>
                </a:solidFill>
              </a:defRPr>
            </a:lvl1pPr>
          </a:lstStyle>
          <a:p>
            <a:fld id="{A52F4D17-1AD6-42D9-B93A-EB002C62F438}" type="slidenum">
              <a:rPr lang="en-US" noProof="0" smtClean="0"/>
              <a:pPr/>
              <a:t>‹#›</a:t>
            </a:fld>
            <a:endParaRPr lang="en-US" noProof="0" dirty="0"/>
          </a:p>
        </p:txBody>
      </p:sp>
    </p:spTree>
    <p:extLst>
      <p:ext uri="{BB962C8B-B14F-4D97-AF65-F5344CB8AC3E}">
        <p14:creationId xmlns:p14="http://schemas.microsoft.com/office/powerpoint/2010/main" val="138050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475" y="1563143"/>
            <a:ext cx="11449050" cy="4214255"/>
          </a:xfrm>
          <a:prstGeom prst="rect">
            <a:avLst/>
          </a:prstGeom>
        </p:spPr>
        <p:txBody>
          <a:bodyPr vert="horz" lIns="0" tIns="0" rIns="0" bIns="0" rtlCol="0" anchor="t" anchorCtr="0">
            <a:noAutofit/>
          </a:body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4" name="Date Placeholder 3"/>
          <p:cNvSpPr>
            <a:spLocks noGrp="1"/>
          </p:cNvSpPr>
          <p:nvPr>
            <p:ph type="dt" sz="half" idx="2"/>
          </p:nvPr>
        </p:nvSpPr>
        <p:spPr>
          <a:xfrm>
            <a:off x="3071664" y="6381328"/>
            <a:ext cx="5760640" cy="221109"/>
          </a:xfrm>
          <a:prstGeom prst="rect">
            <a:avLst/>
          </a:prstGeom>
        </p:spPr>
        <p:txBody>
          <a:bodyPr vert="horz" lIns="0" tIns="0" rIns="0" bIns="0" rtlCol="0" anchor="t" anchorCtr="0">
            <a:noAutofit/>
          </a:bodyPr>
          <a:lstStyle>
            <a:lvl1pPr algn="l">
              <a:defRPr sz="1200">
                <a:solidFill>
                  <a:schemeClr val="accent1"/>
                </a:solidFill>
              </a:defRPr>
            </a:lvl1pPr>
          </a:lstStyle>
          <a:p>
            <a:pPr algn="ctr"/>
            <a:r>
              <a:rPr lang="en-US" dirty="0"/>
              <a:t>Jannis Oelmann, FZ Jülich – IEK4 – Plasma physics		</a:t>
            </a:r>
            <a:fld id="{E551010C-CFAC-4CDB-9A80-ED608996E38B}" type="datetime5">
              <a:rPr lang="en-US" smtClean="0"/>
              <a:pPr algn="ctr"/>
              <a:t>5-Feb-25</a:t>
            </a:fld>
            <a:endParaRPr lang="de-DE" dirty="0"/>
          </a:p>
        </p:txBody>
      </p:sp>
      <p:sp>
        <p:nvSpPr>
          <p:cNvPr id="6" name="Slide Number Placeholder 5"/>
          <p:cNvSpPr>
            <a:spLocks noGrp="1"/>
          </p:cNvSpPr>
          <p:nvPr>
            <p:ph type="sldNum" sz="quarter" idx="4"/>
          </p:nvPr>
        </p:nvSpPr>
        <p:spPr>
          <a:xfrm>
            <a:off x="9336360" y="6381328"/>
            <a:ext cx="432048" cy="221109"/>
          </a:xfrm>
          <a:prstGeom prst="rect">
            <a:avLst/>
          </a:prstGeom>
        </p:spPr>
        <p:txBody>
          <a:bodyPr vert="horz" lIns="0" tIns="0" rIns="0" bIns="0" rtlCol="0" anchor="t" anchorCtr="0">
            <a:noAutofit/>
          </a:bodyPr>
          <a:lstStyle>
            <a:lvl1pPr algn="ctr">
              <a:defRPr sz="1200">
                <a:solidFill>
                  <a:schemeClr val="accent1"/>
                </a:solidFill>
              </a:defRPr>
            </a:lvl1pPr>
          </a:lstStyle>
          <a:p>
            <a:fld id="{4BF49F91-82F6-46EB-95AA-F884E8C6795B}" type="slidenum">
              <a:rPr lang="en-US" smtClean="0"/>
              <a:pPr/>
              <a:t>‹#›</a:t>
            </a:fld>
            <a:endParaRPr lang="en-US" dirty="0"/>
          </a:p>
        </p:txBody>
      </p:sp>
      <p:sp>
        <p:nvSpPr>
          <p:cNvPr id="2" name="Title Placeholder 1"/>
          <p:cNvSpPr>
            <a:spLocks noGrp="1"/>
          </p:cNvSpPr>
          <p:nvPr>
            <p:ph type="title"/>
          </p:nvPr>
        </p:nvSpPr>
        <p:spPr>
          <a:xfrm>
            <a:off x="371475" y="324000"/>
            <a:ext cx="11449050" cy="1124780"/>
          </a:xfrm>
          <a:prstGeom prst="rect">
            <a:avLst/>
          </a:prstGeom>
        </p:spPr>
        <p:txBody>
          <a:bodyPr vert="horz" lIns="0" tIns="0" rIns="0" bIns="0" rtlCol="0" anchor="t" anchorCtr="0">
            <a:noAutofit/>
          </a:bodyPr>
          <a:lstStyle/>
          <a:p>
            <a:r>
              <a:rPr lang="en-US" noProof="0" dirty="0" err="1"/>
              <a:t>Mastertitelformat</a:t>
            </a:r>
            <a:r>
              <a:rPr lang="en-US" noProof="0" dirty="0"/>
              <a:t> </a:t>
            </a:r>
            <a:r>
              <a:rPr lang="en-US" noProof="0" dirty="0" err="1"/>
              <a:t>bearbeiten</a:t>
            </a:r>
            <a:endParaRPr lang="en-US" noProof="0" dirty="0"/>
          </a:p>
        </p:txBody>
      </p:sp>
      <p:pic>
        <p:nvPicPr>
          <p:cNvPr id="13" name="Grafik 12">
            <a:extLst>
              <a:ext uri="{FF2B5EF4-FFF2-40B4-BE49-F238E27FC236}">
                <a16:creationId xmlns:a16="http://schemas.microsoft.com/office/drawing/2014/main" id="{F2C4F5F8-9F24-424C-8284-2E94052236C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938656" y="6005352"/>
            <a:ext cx="1881980" cy="548854"/>
          </a:xfrm>
          <a:prstGeom prst="rect">
            <a:avLst/>
          </a:prstGeom>
        </p:spPr>
      </p:pic>
      <p:pic>
        <p:nvPicPr>
          <p:cNvPr id="14" name="Grafik 13">
            <a:extLst>
              <a:ext uri="{FF2B5EF4-FFF2-40B4-BE49-F238E27FC236}">
                <a16:creationId xmlns:a16="http://schemas.microsoft.com/office/drawing/2014/main" id="{658AF006-3416-44FA-BBD1-BCE9F27A196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59532" y="6424763"/>
            <a:ext cx="2304000" cy="117322"/>
          </a:xfrm>
          <a:prstGeom prst="rect">
            <a:avLst/>
          </a:prstGeom>
        </p:spPr>
      </p:pic>
    </p:spTree>
    <p:extLst>
      <p:ext uri="{BB962C8B-B14F-4D97-AF65-F5344CB8AC3E}">
        <p14:creationId xmlns:p14="http://schemas.microsoft.com/office/powerpoint/2010/main" val="382274773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1" r:id="rId4"/>
    <p:sldLayoutId id="2147483662" r:id="rId5"/>
    <p:sldLayoutId id="2147483672" r:id="rId6"/>
    <p:sldLayoutId id="2147483673" r:id="rId7"/>
    <p:sldLayoutId id="2147483674" r:id="rId8"/>
    <p:sldLayoutId id="2147483675" r:id="rId9"/>
  </p:sldLayoutIdLst>
  <p:hf hdr="0" ftr="0"/>
  <p:txStyles>
    <p:titleStyle>
      <a:lvl1pPr algn="l" defTabSz="914400" rtl="0" eaLnBrk="1" latinLnBrk="0" hangingPunct="1">
        <a:lnSpc>
          <a:spcPct val="114000"/>
        </a:lnSpc>
        <a:spcBef>
          <a:spcPct val="0"/>
        </a:spcBef>
        <a:buNone/>
        <a:defRPr sz="3200" b="1" kern="1200" cap="none" spc="100" baseline="0">
          <a:solidFill>
            <a:schemeClr val="accent1"/>
          </a:solidFill>
          <a:latin typeface="+mj-lt"/>
          <a:ea typeface="+mj-ea"/>
          <a:cs typeface="+mj-cs"/>
        </a:defRPr>
      </a:lvl1pPr>
    </p:titleStyle>
    <p:bodyStyle>
      <a:lvl1pPr marL="228600" indent="-2286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1pPr>
      <a:lvl2pPr marL="450850" indent="-23495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2pPr>
      <a:lvl3pPr marL="6667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3pPr>
      <a:lvl4pPr marL="89535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4pPr>
      <a:lvl5pPr marL="1117600" indent="-215900" algn="l" defTabSz="914400" rtl="0" eaLnBrk="1" latinLnBrk="0" hangingPunct="1">
        <a:lnSpc>
          <a:spcPct val="114000"/>
        </a:lnSpc>
        <a:spcBef>
          <a:spcPts val="0"/>
        </a:spcBef>
        <a:spcAft>
          <a:spcPts val="600"/>
        </a:spcAft>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userDrawn="1">
          <p15:clr>
            <a:srgbClr val="F26B43"/>
          </p15:clr>
        </p15:guide>
        <p15:guide id="2" pos="234" userDrawn="1">
          <p15:clr>
            <a:srgbClr val="F26B43"/>
          </p15:clr>
        </p15:guide>
        <p15:guide id="3" pos="7446" userDrawn="1">
          <p15:clr>
            <a:srgbClr val="F26B43"/>
          </p15:clr>
        </p15:guide>
        <p15:guide id="4" orient="horz" pos="278" userDrawn="1">
          <p15:clr>
            <a:srgbClr val="F26B43"/>
          </p15:clr>
        </p15:guide>
        <p15:guide id="6" pos="3659" userDrawn="1">
          <p15:clr>
            <a:srgbClr val="F26B43"/>
          </p15:clr>
        </p15:guide>
        <p15:guide id="7" pos="4021" userDrawn="1">
          <p15:clr>
            <a:srgbClr val="F26B43"/>
          </p15:clr>
        </p15:guide>
        <p15:guide id="8"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8.bin"/><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35.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44.emf"/><Relationship Id="rId3" Type="http://schemas.openxmlformats.org/officeDocument/2006/relationships/image" Target="../media/image39.png"/><Relationship Id="rId7" Type="http://schemas.openxmlformats.org/officeDocument/2006/relationships/image" Target="../media/image41.emf"/><Relationship Id="rId12" Type="http://schemas.openxmlformats.org/officeDocument/2006/relationships/oleObject" Target="../embeddings/oleObject14.bin"/><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oleObject" Target="../embeddings/oleObject11.bin"/><Relationship Id="rId11" Type="http://schemas.openxmlformats.org/officeDocument/2006/relationships/image" Target="../media/image43.emf"/><Relationship Id="rId5" Type="http://schemas.openxmlformats.org/officeDocument/2006/relationships/image" Target="../media/image40.emf"/><Relationship Id="rId15" Type="http://schemas.openxmlformats.org/officeDocument/2006/relationships/image" Target="../media/image45.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42.emf"/><Relationship Id="rId1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16.bin"/><Relationship Id="rId1" Type="http://schemas.openxmlformats.org/officeDocument/2006/relationships/slideLayout" Target="../slideLayouts/slideLayout5.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5.x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5.x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emf"/><Relationship Id="rId7" Type="http://schemas.openxmlformats.org/officeDocument/2006/relationships/image" Target="../media/image14.emf"/><Relationship Id="rId2" Type="http://schemas.openxmlformats.org/officeDocument/2006/relationships/oleObject" Target="../embeddings/oleObject5.bin"/><Relationship Id="rId1" Type="http://schemas.openxmlformats.org/officeDocument/2006/relationships/slideLayout" Target="../slideLayouts/slideLayout5.xml"/><Relationship Id="rId6" Type="http://schemas.openxmlformats.org/officeDocument/2006/relationships/oleObject" Target="../embeddings/oleObject7.bin"/><Relationship Id="rId5" Type="http://schemas.openxmlformats.org/officeDocument/2006/relationships/image" Target="../media/image13.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329408" y="1628800"/>
            <a:ext cx="10764761" cy="587400"/>
          </a:xfrm>
        </p:spPr>
        <p:txBody>
          <a:bodyPr/>
          <a:lstStyle/>
          <a:p>
            <a:pPr algn="ctr"/>
            <a:r>
              <a:rPr lang="en-US" altLang="zh-CN" dirty="0"/>
              <a:t>JET-LIBS</a:t>
            </a:r>
            <a:endParaRPr lang="en-US" dirty="0"/>
          </a:p>
        </p:txBody>
      </p:sp>
      <p:sp>
        <p:nvSpPr>
          <p:cNvPr id="9" name="Textplatzhalter 8"/>
          <p:cNvSpPr>
            <a:spLocks noGrp="1"/>
          </p:cNvSpPr>
          <p:nvPr>
            <p:ph type="body" sz="quarter" idx="13"/>
          </p:nvPr>
        </p:nvSpPr>
        <p:spPr/>
        <p:txBody>
          <a:bodyPr/>
          <a:lstStyle/>
          <a:p>
            <a:endParaRPr lang="en-US"/>
          </a:p>
        </p:txBody>
      </p:sp>
      <p:pic>
        <p:nvPicPr>
          <p:cNvPr id="10" name="Grafik 9"/>
          <p:cNvPicPr>
            <a:picLocks noChangeAspect="1"/>
          </p:cNvPicPr>
          <p:nvPr/>
        </p:nvPicPr>
        <p:blipFill>
          <a:blip r:embed="rId3"/>
          <a:stretch>
            <a:fillRect/>
          </a:stretch>
        </p:blipFill>
        <p:spPr>
          <a:xfrm>
            <a:off x="6240016" y="5908390"/>
            <a:ext cx="717910" cy="720182"/>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8128" y="5994877"/>
            <a:ext cx="2304256" cy="547208"/>
          </a:xfrm>
          <a:prstGeom prst="rect">
            <a:avLst/>
          </a:prstGeom>
        </p:spPr>
      </p:pic>
      <p:sp>
        <p:nvSpPr>
          <p:cNvPr id="2" name="Rectangle 1">
            <a:extLst>
              <a:ext uri="{FF2B5EF4-FFF2-40B4-BE49-F238E27FC236}">
                <a16:creationId xmlns:a16="http://schemas.microsoft.com/office/drawing/2014/main" id="{FDD3E119-AD6B-407F-B046-A3E7525F41FB}"/>
              </a:ext>
            </a:extLst>
          </p:cNvPr>
          <p:cNvSpPr/>
          <p:nvPr/>
        </p:nvSpPr>
        <p:spPr>
          <a:xfrm>
            <a:off x="4900550" y="3244334"/>
            <a:ext cx="1719381" cy="369332"/>
          </a:xfrm>
          <a:prstGeom prst="rect">
            <a:avLst/>
          </a:prstGeom>
        </p:spPr>
        <p:txBody>
          <a:bodyPr wrap="none">
            <a:spAutoFit/>
          </a:bodyPr>
          <a:lstStyle/>
          <a:p>
            <a:r>
              <a:rPr lang="en-US" altLang="zh-CN" dirty="0">
                <a:solidFill>
                  <a:schemeClr val="bg1"/>
                </a:solidFill>
              </a:rPr>
              <a:t>RONGXING YI</a:t>
            </a:r>
            <a:endParaRPr lang="en-DE" dirty="0">
              <a:solidFill>
                <a:schemeClr val="bg1"/>
              </a:solidFill>
            </a:endParaRPr>
          </a:p>
        </p:txBody>
      </p:sp>
    </p:spTree>
    <p:extLst>
      <p:ext uri="{BB962C8B-B14F-4D97-AF65-F5344CB8AC3E}">
        <p14:creationId xmlns:p14="http://schemas.microsoft.com/office/powerpoint/2010/main" val="2847520270"/>
      </p:ext>
    </p:extLst>
  </p:cSld>
  <p:clrMapOvr>
    <a:masterClrMapping/>
  </p:clrMapOvr>
  <mc:AlternateContent xmlns:mc="http://schemas.openxmlformats.org/markup-compatibility/2006" xmlns:p14="http://schemas.microsoft.com/office/powerpoint/2010/main">
    <mc:Choice Requires="p14">
      <p:transition spd="slow" p14:dur="2000" advTm="14748"/>
    </mc:Choice>
    <mc:Fallback xmlns="">
      <p:transition spd="slow" advTm="147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32">
            <a:extLst>
              <a:ext uri="{FF2B5EF4-FFF2-40B4-BE49-F238E27FC236}">
                <a16:creationId xmlns:a16="http://schemas.microsoft.com/office/drawing/2014/main" id="{597BA0AD-0257-2E14-005B-00BD9C69B92D}"/>
              </a:ext>
            </a:extLst>
          </p:cNvPr>
          <p:cNvSpPr txBox="1"/>
          <p:nvPr/>
        </p:nvSpPr>
        <p:spPr>
          <a:xfrm>
            <a:off x="770320" y="575079"/>
            <a:ext cx="3669496" cy="443198"/>
          </a:xfrm>
          <a:prstGeom prst="rect">
            <a:avLst/>
          </a:prstGeom>
          <a:noFill/>
        </p:spPr>
        <p:txBody>
          <a:bodyPr wrap="square" rtlCol="0">
            <a:spAutoFit/>
          </a:bodyPr>
          <a:lstStyle/>
          <a:p>
            <a:pPr algn="l">
              <a:lnSpc>
                <a:spcPct val="95000"/>
              </a:lnSpc>
            </a:pPr>
            <a:r>
              <a:rPr lang="en-US" altLang="zh-CN" sz="2400" dirty="0"/>
              <a:t>Different delay time</a:t>
            </a:r>
            <a:endParaRPr lang="zh-CN" altLang="en-US" sz="2400" dirty="0" err="1"/>
          </a:p>
        </p:txBody>
      </p:sp>
      <p:graphicFrame>
        <p:nvGraphicFramePr>
          <p:cNvPr id="2" name="对象 1">
            <a:extLst>
              <a:ext uri="{FF2B5EF4-FFF2-40B4-BE49-F238E27FC236}">
                <a16:creationId xmlns:a16="http://schemas.microsoft.com/office/drawing/2014/main" id="{292A2299-34FD-FC1B-5E6A-E174F6F040FE}"/>
              </a:ext>
            </a:extLst>
          </p:cNvPr>
          <p:cNvGraphicFramePr>
            <a:graphicFrameLocks/>
          </p:cNvGraphicFramePr>
          <p:nvPr>
            <p:extLst>
              <p:ext uri="{D42A27DB-BD31-4B8C-83A1-F6EECF244321}">
                <p14:modId xmlns:p14="http://schemas.microsoft.com/office/powerpoint/2010/main" val="3441996773"/>
              </p:ext>
            </p:extLst>
          </p:nvPr>
        </p:nvGraphicFramePr>
        <p:xfrm>
          <a:off x="-456728" y="576064"/>
          <a:ext cx="7056784" cy="5013176"/>
        </p:xfrm>
        <a:graphic>
          <a:graphicData uri="http://schemas.openxmlformats.org/presentationml/2006/ole">
            <mc:AlternateContent xmlns:mc="http://schemas.openxmlformats.org/markup-compatibility/2006">
              <mc:Choice xmlns:v="urn:schemas-microsoft-com:vml" Requires="v">
                <p:oleObj name="Graph" r:id="rId2" imgW="6101493" imgH="4273877" progId="Origin50.Graph">
                  <p:embed/>
                </p:oleObj>
              </mc:Choice>
              <mc:Fallback>
                <p:oleObj name="Graph" r:id="rId2" imgW="6101493" imgH="4273877" progId="Origin50.Graph">
                  <p:embed/>
                  <p:pic>
                    <p:nvPicPr>
                      <p:cNvPr id="2" name="对象 1">
                        <a:extLst>
                          <a:ext uri="{FF2B5EF4-FFF2-40B4-BE49-F238E27FC236}">
                            <a16:creationId xmlns:a16="http://schemas.microsoft.com/office/drawing/2014/main" id="{26E750C8-5399-598F-77F1-0217DF1588DC}"/>
                          </a:ext>
                        </a:extLst>
                      </p:cNvPr>
                      <p:cNvPicPr/>
                      <p:nvPr/>
                    </p:nvPicPr>
                    <p:blipFill>
                      <a:blip r:embed="rId3"/>
                      <a:stretch>
                        <a:fillRect/>
                      </a:stretch>
                    </p:blipFill>
                    <p:spPr>
                      <a:xfrm>
                        <a:off x="-456728" y="576064"/>
                        <a:ext cx="7056784" cy="5013176"/>
                      </a:xfrm>
                      <a:prstGeom prst="rect">
                        <a:avLst/>
                      </a:prstGeom>
                    </p:spPr>
                  </p:pic>
                </p:oleObj>
              </mc:Fallback>
            </mc:AlternateContent>
          </a:graphicData>
        </a:graphic>
      </p:graphicFrame>
      <p:cxnSp>
        <p:nvCxnSpPr>
          <p:cNvPr id="4" name="直接连接符 3">
            <a:extLst>
              <a:ext uri="{FF2B5EF4-FFF2-40B4-BE49-F238E27FC236}">
                <a16:creationId xmlns:a16="http://schemas.microsoft.com/office/drawing/2014/main" id="{BB200C89-D297-06F3-4037-B3F2A8C8C3D7}"/>
              </a:ext>
            </a:extLst>
          </p:cNvPr>
          <p:cNvCxnSpPr>
            <a:cxnSpLocks/>
          </p:cNvCxnSpPr>
          <p:nvPr/>
        </p:nvCxnSpPr>
        <p:spPr>
          <a:xfrm>
            <a:off x="792529" y="3861048"/>
            <a:ext cx="3922980" cy="0"/>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1ACD96A3-B39C-211F-DF82-63B33A05D6B8}"/>
              </a:ext>
            </a:extLst>
          </p:cNvPr>
          <p:cNvSpPr txBox="1"/>
          <p:nvPr/>
        </p:nvSpPr>
        <p:spPr>
          <a:xfrm>
            <a:off x="3828726" y="3234786"/>
            <a:ext cx="2088232" cy="443198"/>
          </a:xfrm>
          <a:prstGeom prst="rect">
            <a:avLst/>
          </a:prstGeom>
          <a:noFill/>
        </p:spPr>
        <p:txBody>
          <a:bodyPr wrap="square" rtlCol="0">
            <a:spAutoFit/>
          </a:bodyPr>
          <a:lstStyle/>
          <a:p>
            <a:pPr algn="l">
              <a:lnSpc>
                <a:spcPct val="95000"/>
              </a:lnSpc>
            </a:pPr>
            <a:r>
              <a:rPr lang="en-US" altLang="zh-CN" sz="2400" dirty="0"/>
              <a:t>H/D 0.18 nm</a:t>
            </a:r>
            <a:endParaRPr lang="zh-CN" altLang="en-US" sz="2400" dirty="0" err="1"/>
          </a:p>
        </p:txBody>
      </p:sp>
      <p:cxnSp>
        <p:nvCxnSpPr>
          <p:cNvPr id="7" name="直接连接符 6">
            <a:extLst>
              <a:ext uri="{FF2B5EF4-FFF2-40B4-BE49-F238E27FC236}">
                <a16:creationId xmlns:a16="http://schemas.microsoft.com/office/drawing/2014/main" id="{F23D1F0D-4F9F-0A4E-6C14-3D8A69636AEE}"/>
              </a:ext>
            </a:extLst>
          </p:cNvPr>
          <p:cNvCxnSpPr>
            <a:cxnSpLocks/>
          </p:cNvCxnSpPr>
          <p:nvPr/>
        </p:nvCxnSpPr>
        <p:spPr>
          <a:xfrm>
            <a:off x="792529" y="4437112"/>
            <a:ext cx="3922980" cy="0"/>
          </a:xfrm>
          <a:prstGeom prst="line">
            <a:avLst/>
          </a:prstGeom>
          <a:ln w="2222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EB439D28-48AA-6663-8579-2FC1EB28D307}"/>
              </a:ext>
            </a:extLst>
          </p:cNvPr>
          <p:cNvSpPr txBox="1"/>
          <p:nvPr/>
        </p:nvSpPr>
        <p:spPr>
          <a:xfrm>
            <a:off x="3828726" y="3877283"/>
            <a:ext cx="2088232" cy="443198"/>
          </a:xfrm>
          <a:prstGeom prst="rect">
            <a:avLst/>
          </a:prstGeom>
          <a:noFill/>
        </p:spPr>
        <p:txBody>
          <a:bodyPr wrap="square" rtlCol="0">
            <a:spAutoFit/>
          </a:bodyPr>
          <a:lstStyle/>
          <a:p>
            <a:pPr algn="l">
              <a:lnSpc>
                <a:spcPct val="95000"/>
              </a:lnSpc>
            </a:pPr>
            <a:r>
              <a:rPr lang="en-US" altLang="zh-CN" sz="2400" dirty="0"/>
              <a:t>T/D 0.07 nm</a:t>
            </a:r>
            <a:endParaRPr lang="zh-CN" altLang="en-US" sz="2400" dirty="0" err="1"/>
          </a:p>
        </p:txBody>
      </p:sp>
      <p:sp>
        <p:nvSpPr>
          <p:cNvPr id="10" name="文本框 9">
            <a:extLst>
              <a:ext uri="{FF2B5EF4-FFF2-40B4-BE49-F238E27FC236}">
                <a16:creationId xmlns:a16="http://schemas.microsoft.com/office/drawing/2014/main" id="{FFF6D5A6-12C0-116A-050C-07DE89BB0179}"/>
              </a:ext>
            </a:extLst>
          </p:cNvPr>
          <p:cNvSpPr txBox="1"/>
          <p:nvPr/>
        </p:nvSpPr>
        <p:spPr>
          <a:xfrm>
            <a:off x="6096000" y="260648"/>
            <a:ext cx="5541704" cy="4455835"/>
          </a:xfrm>
          <a:prstGeom prst="rect">
            <a:avLst/>
          </a:prstGeom>
          <a:noFill/>
        </p:spPr>
        <p:txBody>
          <a:bodyPr wrap="square" rtlCol="0">
            <a:spAutoFit/>
          </a:bodyPr>
          <a:lstStyle/>
          <a:p>
            <a:pPr algn="l">
              <a:lnSpc>
                <a:spcPct val="150000"/>
              </a:lnSpc>
            </a:pPr>
            <a:r>
              <a:rPr lang="en-US" altLang="zh-CN" sz="2400" dirty="0"/>
              <a:t>FWHM of Ha is narrow enough to separate H/D after 8 us. After 18us it reaches to  0.1 nm, which is still higher than the gap between T/D.</a:t>
            </a:r>
          </a:p>
          <a:p>
            <a:pPr algn="l">
              <a:lnSpc>
                <a:spcPct val="150000"/>
              </a:lnSpc>
            </a:pPr>
            <a:r>
              <a:rPr lang="en-US" altLang="zh-CN" sz="2400" dirty="0"/>
              <a:t>However, we can use </a:t>
            </a:r>
            <a:r>
              <a:rPr lang="en-US" altLang="zh-CN" sz="2400" dirty="0" err="1"/>
              <a:t>voigt</a:t>
            </a:r>
            <a:r>
              <a:rPr lang="en-US" altLang="zh-CN" sz="2400" dirty="0"/>
              <a:t> fitting to resolve them.</a:t>
            </a:r>
          </a:p>
          <a:p>
            <a:pPr algn="l">
              <a:lnSpc>
                <a:spcPct val="150000"/>
              </a:lnSpc>
            </a:pPr>
            <a:r>
              <a:rPr lang="en-US" altLang="zh-CN" sz="2400" dirty="0"/>
              <a:t>But there is still a trade off between delay and SNR.</a:t>
            </a:r>
          </a:p>
        </p:txBody>
      </p:sp>
      <p:sp>
        <p:nvSpPr>
          <p:cNvPr id="12" name="文本框 11">
            <a:extLst>
              <a:ext uri="{FF2B5EF4-FFF2-40B4-BE49-F238E27FC236}">
                <a16:creationId xmlns:a16="http://schemas.microsoft.com/office/drawing/2014/main" id="{C4FA4A8A-0C8F-A4FB-CCA0-D63697E1F30F}"/>
              </a:ext>
            </a:extLst>
          </p:cNvPr>
          <p:cNvSpPr txBox="1"/>
          <p:nvPr/>
        </p:nvSpPr>
        <p:spPr>
          <a:xfrm>
            <a:off x="6168008" y="5013612"/>
            <a:ext cx="1008112" cy="400110"/>
          </a:xfrm>
          <a:prstGeom prst="rect">
            <a:avLst/>
          </a:prstGeom>
          <a:noFill/>
        </p:spPr>
        <p:txBody>
          <a:bodyPr wrap="square">
            <a:spAutoFit/>
          </a:bodyPr>
          <a:lstStyle/>
          <a:p>
            <a:r>
              <a:rPr lang="en-US" altLang="zh-CN" sz="2000" dirty="0"/>
              <a:t>FWHM</a:t>
            </a:r>
            <a:endParaRPr lang="zh-CN" altLang="en-US" sz="2000" dirty="0"/>
          </a:p>
        </p:txBody>
      </p:sp>
      <p:sp>
        <p:nvSpPr>
          <p:cNvPr id="13" name="文本框 12">
            <a:extLst>
              <a:ext uri="{FF2B5EF4-FFF2-40B4-BE49-F238E27FC236}">
                <a16:creationId xmlns:a16="http://schemas.microsoft.com/office/drawing/2014/main" id="{C7153A14-5011-F989-EDBA-B967541A2D4D}"/>
              </a:ext>
            </a:extLst>
          </p:cNvPr>
          <p:cNvSpPr txBox="1"/>
          <p:nvPr/>
        </p:nvSpPr>
        <p:spPr>
          <a:xfrm>
            <a:off x="8256240" y="5013612"/>
            <a:ext cx="1008112" cy="400110"/>
          </a:xfrm>
          <a:prstGeom prst="rect">
            <a:avLst/>
          </a:prstGeom>
          <a:noFill/>
        </p:spPr>
        <p:txBody>
          <a:bodyPr wrap="square">
            <a:spAutoFit/>
          </a:bodyPr>
          <a:lstStyle/>
          <a:p>
            <a:r>
              <a:rPr lang="en-US" altLang="zh-CN" sz="2000" dirty="0"/>
              <a:t>SNR</a:t>
            </a:r>
            <a:endParaRPr lang="zh-CN" altLang="en-US" sz="2000" dirty="0"/>
          </a:p>
        </p:txBody>
      </p:sp>
      <p:sp>
        <p:nvSpPr>
          <p:cNvPr id="15" name="文本框 14">
            <a:extLst>
              <a:ext uri="{FF2B5EF4-FFF2-40B4-BE49-F238E27FC236}">
                <a16:creationId xmlns:a16="http://schemas.microsoft.com/office/drawing/2014/main" id="{9C2B20E0-66BD-C61D-F367-4B8EFC4ED7EB}"/>
              </a:ext>
            </a:extLst>
          </p:cNvPr>
          <p:cNvSpPr txBox="1"/>
          <p:nvPr/>
        </p:nvSpPr>
        <p:spPr>
          <a:xfrm>
            <a:off x="6744072" y="5877272"/>
            <a:ext cx="2376264" cy="400110"/>
          </a:xfrm>
          <a:prstGeom prst="rect">
            <a:avLst/>
          </a:prstGeom>
          <a:noFill/>
        </p:spPr>
        <p:txBody>
          <a:bodyPr wrap="square">
            <a:spAutoFit/>
          </a:bodyPr>
          <a:lstStyle/>
          <a:p>
            <a:r>
              <a:rPr lang="en-US" altLang="zh-CN" sz="2000" dirty="0"/>
              <a:t>Fitting quality</a:t>
            </a:r>
            <a:endParaRPr lang="zh-CN" altLang="en-US" sz="2000" dirty="0"/>
          </a:p>
        </p:txBody>
      </p:sp>
      <p:cxnSp>
        <p:nvCxnSpPr>
          <p:cNvPr id="19" name="直接箭头连接符 18">
            <a:extLst>
              <a:ext uri="{FF2B5EF4-FFF2-40B4-BE49-F238E27FC236}">
                <a16:creationId xmlns:a16="http://schemas.microsoft.com/office/drawing/2014/main" id="{91D374C5-F5E9-0872-0509-E4223C74100F}"/>
              </a:ext>
            </a:extLst>
          </p:cNvPr>
          <p:cNvCxnSpPr>
            <a:stCxn id="12" idx="2"/>
          </p:cNvCxnSpPr>
          <p:nvPr/>
        </p:nvCxnSpPr>
        <p:spPr>
          <a:xfrm>
            <a:off x="6672064" y="5413722"/>
            <a:ext cx="648072" cy="391542"/>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0293138A-25CA-ED58-0CA9-93318F0966F8}"/>
              </a:ext>
            </a:extLst>
          </p:cNvPr>
          <p:cNvCxnSpPr>
            <a:cxnSpLocks/>
          </p:cNvCxnSpPr>
          <p:nvPr/>
        </p:nvCxnSpPr>
        <p:spPr>
          <a:xfrm flipH="1">
            <a:off x="7608168" y="5474884"/>
            <a:ext cx="783704" cy="471934"/>
          </a:xfrm>
          <a:prstGeom prst="straightConnector1">
            <a:avLst/>
          </a:prstGeom>
          <a:ln w="127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67A2F719-0738-23DC-4001-461B321155FC}"/>
              </a:ext>
            </a:extLst>
          </p:cNvPr>
          <p:cNvSpPr txBox="1"/>
          <p:nvPr/>
        </p:nvSpPr>
        <p:spPr>
          <a:xfrm>
            <a:off x="68723" y="126317"/>
            <a:ext cx="5501827" cy="44319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95000"/>
              </a:lnSpc>
            </a:pPr>
            <a:r>
              <a:rPr lang="en-US" altLang="zh-CN" sz="2400" b="1" dirty="0"/>
              <a:t>2. Results-Ha spectrum optimization</a:t>
            </a:r>
            <a:endParaRPr lang="zh-CN" altLang="en-US" sz="2400" b="1" dirty="0" err="1"/>
          </a:p>
        </p:txBody>
      </p:sp>
      <p:sp>
        <p:nvSpPr>
          <p:cNvPr id="5" name="灯片编号占位符 2">
            <a:extLst>
              <a:ext uri="{FF2B5EF4-FFF2-40B4-BE49-F238E27FC236}">
                <a16:creationId xmlns:a16="http://schemas.microsoft.com/office/drawing/2014/main" id="{BBCC6207-213E-EEF2-2427-656D881FBC31}"/>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10</a:t>
            </a:fld>
            <a:endParaRPr lang="zh-CN" altLang="en-US" dirty="0"/>
          </a:p>
        </p:txBody>
      </p:sp>
    </p:spTree>
    <p:extLst>
      <p:ext uri="{BB962C8B-B14F-4D97-AF65-F5344CB8AC3E}">
        <p14:creationId xmlns:p14="http://schemas.microsoft.com/office/powerpoint/2010/main" val="143303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a:extLst>
              <a:ext uri="{FF2B5EF4-FFF2-40B4-BE49-F238E27FC236}">
                <a16:creationId xmlns:a16="http://schemas.microsoft.com/office/drawing/2014/main" id="{B913B089-A35D-1606-8E8E-90132F3DE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506" y="708506"/>
            <a:ext cx="4788033" cy="2872820"/>
          </a:xfrm>
          <a:prstGeom prst="rect">
            <a:avLst/>
          </a:prstGeom>
        </p:spPr>
      </p:pic>
      <p:pic>
        <p:nvPicPr>
          <p:cNvPr id="53" name="图片 52">
            <a:extLst>
              <a:ext uri="{FF2B5EF4-FFF2-40B4-BE49-F238E27FC236}">
                <a16:creationId xmlns:a16="http://schemas.microsoft.com/office/drawing/2014/main" id="{ECEBD820-B88E-6356-1122-73CDEAD51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1959" y="665301"/>
            <a:ext cx="4860041" cy="2916025"/>
          </a:xfrm>
          <a:prstGeom prst="rect">
            <a:avLst/>
          </a:prstGeom>
        </p:spPr>
      </p:pic>
      <p:cxnSp>
        <p:nvCxnSpPr>
          <p:cNvPr id="55" name="直接连接符 54">
            <a:extLst>
              <a:ext uri="{FF2B5EF4-FFF2-40B4-BE49-F238E27FC236}">
                <a16:creationId xmlns:a16="http://schemas.microsoft.com/office/drawing/2014/main" id="{D84A85BF-27C6-BD4F-03E0-0F4B4645D058}"/>
              </a:ext>
            </a:extLst>
          </p:cNvPr>
          <p:cNvCxnSpPr/>
          <p:nvPr/>
        </p:nvCxnSpPr>
        <p:spPr>
          <a:xfrm>
            <a:off x="47328" y="4365104"/>
            <a:ext cx="11737304" cy="0"/>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6" name="文本框 55">
            <a:extLst>
              <a:ext uri="{FF2B5EF4-FFF2-40B4-BE49-F238E27FC236}">
                <a16:creationId xmlns:a16="http://schemas.microsoft.com/office/drawing/2014/main" id="{06193624-17DA-79A6-153C-8A68BF0D65A1}"/>
              </a:ext>
            </a:extLst>
          </p:cNvPr>
          <p:cNvSpPr txBox="1"/>
          <p:nvPr/>
        </p:nvSpPr>
        <p:spPr>
          <a:xfrm>
            <a:off x="3555099" y="1201586"/>
            <a:ext cx="1608133" cy="618631"/>
          </a:xfrm>
          <a:prstGeom prst="rect">
            <a:avLst/>
          </a:prstGeom>
          <a:noFill/>
        </p:spPr>
        <p:txBody>
          <a:bodyPr wrap="none" rtlCol="0">
            <a:spAutoFit/>
          </a:bodyPr>
          <a:lstStyle/>
          <a:p>
            <a:pPr algn="l">
              <a:lnSpc>
                <a:spcPct val="95000"/>
              </a:lnSpc>
            </a:pPr>
            <a:r>
              <a:rPr lang="en-US" altLang="zh-CN" dirty="0"/>
              <a:t>2 peaks fitting</a:t>
            </a:r>
          </a:p>
          <a:p>
            <a:pPr algn="l">
              <a:lnSpc>
                <a:spcPct val="95000"/>
              </a:lnSpc>
            </a:pPr>
            <a:r>
              <a:rPr lang="en-US" altLang="zh-CN" dirty="0"/>
              <a:t>D/H</a:t>
            </a:r>
            <a:endParaRPr lang="zh-CN" altLang="en-US" dirty="0" err="1"/>
          </a:p>
        </p:txBody>
      </p:sp>
      <p:sp>
        <p:nvSpPr>
          <p:cNvPr id="57" name="文本框 56">
            <a:extLst>
              <a:ext uri="{FF2B5EF4-FFF2-40B4-BE49-F238E27FC236}">
                <a16:creationId xmlns:a16="http://schemas.microsoft.com/office/drawing/2014/main" id="{839CDDB6-D8A1-8A7C-E0C8-DF754A12CDA7}"/>
              </a:ext>
            </a:extLst>
          </p:cNvPr>
          <p:cNvSpPr txBox="1"/>
          <p:nvPr/>
        </p:nvSpPr>
        <p:spPr>
          <a:xfrm>
            <a:off x="8026461" y="1201587"/>
            <a:ext cx="1608133" cy="618631"/>
          </a:xfrm>
          <a:prstGeom prst="rect">
            <a:avLst/>
          </a:prstGeom>
          <a:noFill/>
        </p:spPr>
        <p:txBody>
          <a:bodyPr wrap="none" rtlCol="0">
            <a:spAutoFit/>
          </a:bodyPr>
          <a:lstStyle/>
          <a:p>
            <a:pPr algn="l">
              <a:lnSpc>
                <a:spcPct val="95000"/>
              </a:lnSpc>
            </a:pPr>
            <a:r>
              <a:rPr lang="en-US" altLang="zh-CN" dirty="0"/>
              <a:t>3 peaks fitting</a:t>
            </a:r>
          </a:p>
          <a:p>
            <a:pPr algn="l">
              <a:lnSpc>
                <a:spcPct val="95000"/>
              </a:lnSpc>
            </a:pPr>
            <a:r>
              <a:rPr lang="en-US" altLang="zh-CN" dirty="0"/>
              <a:t>T/D/H</a:t>
            </a:r>
            <a:endParaRPr lang="zh-CN" altLang="en-US" dirty="0" err="1"/>
          </a:p>
        </p:txBody>
      </p:sp>
      <p:sp>
        <p:nvSpPr>
          <p:cNvPr id="60" name="文本框 59">
            <a:extLst>
              <a:ext uri="{FF2B5EF4-FFF2-40B4-BE49-F238E27FC236}">
                <a16:creationId xmlns:a16="http://schemas.microsoft.com/office/drawing/2014/main" id="{04869AA1-DD18-1C95-B52D-4D149411D49C}"/>
              </a:ext>
            </a:extLst>
          </p:cNvPr>
          <p:cNvSpPr txBox="1"/>
          <p:nvPr/>
        </p:nvSpPr>
        <p:spPr>
          <a:xfrm>
            <a:off x="0" y="813536"/>
            <a:ext cx="2445772" cy="400110"/>
          </a:xfrm>
          <a:prstGeom prst="rect">
            <a:avLst/>
          </a:prstGeom>
          <a:noFill/>
        </p:spPr>
        <p:txBody>
          <a:bodyPr wrap="square">
            <a:spAutoFit/>
          </a:bodyPr>
          <a:lstStyle/>
          <a:p>
            <a:r>
              <a:rPr lang="zh-CN" altLang="en-US" sz="2000" dirty="0"/>
              <a:t>758_RH2W_REC3</a:t>
            </a:r>
          </a:p>
        </p:txBody>
      </p:sp>
      <p:sp>
        <p:nvSpPr>
          <p:cNvPr id="62" name="文本框 61">
            <a:extLst>
              <a:ext uri="{FF2B5EF4-FFF2-40B4-BE49-F238E27FC236}">
                <a16:creationId xmlns:a16="http://schemas.microsoft.com/office/drawing/2014/main" id="{E603309D-C99E-6D8E-FD9C-AA6D37BA1838}"/>
              </a:ext>
            </a:extLst>
          </p:cNvPr>
          <p:cNvSpPr txBox="1"/>
          <p:nvPr/>
        </p:nvSpPr>
        <p:spPr>
          <a:xfrm>
            <a:off x="4202011" y="3489543"/>
            <a:ext cx="6449201" cy="794064"/>
          </a:xfrm>
          <a:prstGeom prst="rect">
            <a:avLst/>
          </a:prstGeom>
          <a:noFill/>
        </p:spPr>
        <p:txBody>
          <a:bodyPr wrap="none" rtlCol="0">
            <a:spAutoFit/>
          </a:bodyPr>
          <a:lstStyle/>
          <a:p>
            <a:pPr algn="l">
              <a:lnSpc>
                <a:spcPct val="95000"/>
              </a:lnSpc>
            </a:pPr>
            <a:r>
              <a:rPr lang="en-US" altLang="zh-CN" sz="2400" dirty="0">
                <a:solidFill>
                  <a:srgbClr val="FF0000"/>
                </a:solidFill>
              </a:rPr>
              <a:t>Choose the right peak position is significant!!! </a:t>
            </a:r>
          </a:p>
          <a:p>
            <a:pPr algn="l">
              <a:lnSpc>
                <a:spcPct val="95000"/>
              </a:lnSpc>
            </a:pPr>
            <a:r>
              <a:rPr lang="en-US" altLang="zh-CN" sz="2400" dirty="0">
                <a:solidFill>
                  <a:srgbClr val="FF0000"/>
                </a:solidFill>
              </a:rPr>
              <a:t> 2-4pixels difference make huge deviation </a:t>
            </a:r>
          </a:p>
        </p:txBody>
      </p:sp>
      <p:sp>
        <p:nvSpPr>
          <p:cNvPr id="2" name="文本框 1">
            <a:extLst>
              <a:ext uri="{FF2B5EF4-FFF2-40B4-BE49-F238E27FC236}">
                <a16:creationId xmlns:a16="http://schemas.microsoft.com/office/drawing/2014/main" id="{DF2B4455-4D6C-EC2E-02AF-2F53E9CC01D8}"/>
              </a:ext>
            </a:extLst>
          </p:cNvPr>
          <p:cNvSpPr txBox="1"/>
          <p:nvPr/>
        </p:nvSpPr>
        <p:spPr>
          <a:xfrm>
            <a:off x="782366" y="4644459"/>
            <a:ext cx="10627268" cy="1144929"/>
          </a:xfrm>
          <a:prstGeom prst="rect">
            <a:avLst/>
          </a:prstGeom>
          <a:noFill/>
        </p:spPr>
        <p:txBody>
          <a:bodyPr wrap="none" rtlCol="0">
            <a:spAutoFit/>
          </a:bodyPr>
          <a:lstStyle/>
          <a:p>
            <a:pPr algn="l">
              <a:lnSpc>
                <a:spcPct val="95000"/>
              </a:lnSpc>
            </a:pPr>
            <a:r>
              <a:rPr lang="en-US" altLang="zh-CN" sz="2400" dirty="0"/>
              <a:t>The wavelength moved about 5pixels from the beginning to the end.</a:t>
            </a:r>
          </a:p>
          <a:p>
            <a:pPr algn="l">
              <a:lnSpc>
                <a:spcPct val="95000"/>
              </a:lnSpc>
            </a:pPr>
            <a:r>
              <a:rPr lang="en-US" altLang="zh-CN" sz="2400" dirty="0"/>
              <a:t>So the original calibration has a deviation now, to achieve better fitting result,</a:t>
            </a:r>
          </a:p>
          <a:p>
            <a:pPr algn="l">
              <a:lnSpc>
                <a:spcPct val="95000"/>
              </a:lnSpc>
            </a:pPr>
            <a:r>
              <a:rPr lang="en-US" altLang="zh-CN" sz="2400" dirty="0"/>
              <a:t>A new calibration should be made.</a:t>
            </a:r>
          </a:p>
        </p:txBody>
      </p:sp>
      <p:sp>
        <p:nvSpPr>
          <p:cNvPr id="3" name="文本框 2">
            <a:extLst>
              <a:ext uri="{FF2B5EF4-FFF2-40B4-BE49-F238E27FC236}">
                <a16:creationId xmlns:a16="http://schemas.microsoft.com/office/drawing/2014/main" id="{D04C2DBC-ED58-8241-B7C1-350A0E2D1AE3}"/>
              </a:ext>
            </a:extLst>
          </p:cNvPr>
          <p:cNvSpPr txBox="1"/>
          <p:nvPr/>
        </p:nvSpPr>
        <p:spPr>
          <a:xfrm>
            <a:off x="70120" y="1384352"/>
            <a:ext cx="3148969" cy="2899255"/>
          </a:xfrm>
          <a:prstGeom prst="rect">
            <a:avLst/>
          </a:prstGeom>
          <a:noFill/>
        </p:spPr>
        <p:txBody>
          <a:bodyPr wrap="square" rtlCol="0">
            <a:spAutoFit/>
          </a:bodyPr>
          <a:lstStyle/>
          <a:p>
            <a:pPr algn="l">
              <a:lnSpc>
                <a:spcPct val="95000"/>
              </a:lnSpc>
            </a:pPr>
            <a:r>
              <a:rPr lang="en-US" altLang="zh-CN" sz="2400" dirty="0"/>
              <a:t>The peak position and peak difference between HD is not fixed.</a:t>
            </a:r>
          </a:p>
          <a:p>
            <a:pPr algn="l">
              <a:lnSpc>
                <a:spcPct val="95000"/>
              </a:lnSpc>
            </a:pPr>
            <a:r>
              <a:rPr lang="en-US" altLang="zh-CN" sz="2400" dirty="0"/>
              <a:t>Better give a +-2 pixels range for H, after H is fixed then subtract 44 pixel for D </a:t>
            </a:r>
          </a:p>
        </p:txBody>
      </p:sp>
      <p:sp>
        <p:nvSpPr>
          <p:cNvPr id="4" name="文本框 2">
            <a:extLst>
              <a:ext uri="{FF2B5EF4-FFF2-40B4-BE49-F238E27FC236}">
                <a16:creationId xmlns:a16="http://schemas.microsoft.com/office/drawing/2014/main" id="{67A2F719-0738-23DC-4001-461B321155FC}"/>
              </a:ext>
            </a:extLst>
          </p:cNvPr>
          <p:cNvSpPr txBox="1"/>
          <p:nvPr/>
        </p:nvSpPr>
        <p:spPr>
          <a:xfrm>
            <a:off x="47328" y="142964"/>
            <a:ext cx="5442516" cy="44319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95000"/>
              </a:lnSpc>
            </a:pPr>
            <a:r>
              <a:rPr lang="en-US" altLang="zh-CN" sz="2400" b="1" dirty="0"/>
              <a:t>2. Results-Initial fitting(not so</a:t>
            </a:r>
            <a:r>
              <a:rPr lang="zh-CN" altLang="en-US" sz="2400" b="1" dirty="0"/>
              <a:t> </a:t>
            </a:r>
            <a:r>
              <a:rPr lang="en-US" altLang="zh-CN" sz="2400" b="1" dirty="0"/>
              <a:t>good)</a:t>
            </a:r>
            <a:endParaRPr lang="zh-CN" altLang="en-US" sz="2400" b="1" dirty="0" err="1"/>
          </a:p>
        </p:txBody>
      </p:sp>
      <p:sp>
        <p:nvSpPr>
          <p:cNvPr id="5" name="灯片编号占位符 2">
            <a:extLst>
              <a:ext uri="{FF2B5EF4-FFF2-40B4-BE49-F238E27FC236}">
                <a16:creationId xmlns:a16="http://schemas.microsoft.com/office/drawing/2014/main" id="{FF5718CE-D5C2-5AF5-5BA2-85601AD81AF4}"/>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11</a:t>
            </a:fld>
            <a:endParaRPr lang="zh-CN" altLang="en-US" dirty="0"/>
          </a:p>
        </p:txBody>
      </p:sp>
    </p:spTree>
    <p:extLst>
      <p:ext uri="{BB962C8B-B14F-4D97-AF65-F5344CB8AC3E}">
        <p14:creationId xmlns:p14="http://schemas.microsoft.com/office/powerpoint/2010/main" val="241464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a:extLst>
              <a:ext uri="{FF2B5EF4-FFF2-40B4-BE49-F238E27FC236}">
                <a16:creationId xmlns:a16="http://schemas.microsoft.com/office/drawing/2014/main" id="{C5B4AC63-52E5-6D10-45D6-B34A65412903}"/>
              </a:ext>
            </a:extLst>
          </p:cNvPr>
          <p:cNvSpPr txBox="1"/>
          <p:nvPr/>
        </p:nvSpPr>
        <p:spPr>
          <a:xfrm>
            <a:off x="983432" y="1556792"/>
            <a:ext cx="10225136" cy="2899255"/>
          </a:xfrm>
          <a:prstGeom prst="rect">
            <a:avLst/>
          </a:prstGeom>
          <a:noFill/>
        </p:spPr>
        <p:txBody>
          <a:bodyPr wrap="square" rtlCol="0">
            <a:spAutoFit/>
          </a:bodyPr>
          <a:lstStyle/>
          <a:p>
            <a:pPr algn="l">
              <a:lnSpc>
                <a:spcPct val="95000"/>
              </a:lnSpc>
            </a:pPr>
            <a:r>
              <a:rPr lang="en-US" altLang="zh-CN" sz="2400" dirty="0"/>
              <a:t>My new strategy is,</a:t>
            </a:r>
          </a:p>
          <a:p>
            <a:pPr marL="457200" indent="-457200" algn="l">
              <a:lnSpc>
                <a:spcPct val="95000"/>
              </a:lnSpc>
              <a:buAutoNum type="arabicPeriod"/>
            </a:pPr>
            <a:r>
              <a:rPr lang="en-US" altLang="zh-CN" sz="2400" dirty="0"/>
              <a:t>If there is significant(6times noise) W 657.39 nm line, use it to calibrate other lines</a:t>
            </a:r>
          </a:p>
          <a:p>
            <a:pPr marL="457200" indent="-457200" algn="l">
              <a:lnSpc>
                <a:spcPct val="95000"/>
              </a:lnSpc>
              <a:buAutoNum type="arabicPeriod"/>
            </a:pPr>
            <a:r>
              <a:rPr lang="en-US" altLang="zh-CN" sz="2400" dirty="0"/>
              <a:t>If the W line is weak(6 times noise,6N), do the fitting directly with H. Set the original value for H peak position(526-531) , after get the fixed value, use this value to calibrate other D, T, Ti lines, save data in red when signal intensity &lt;6N(only when signal &gt;6N, it is regarded good signal) </a:t>
            </a:r>
          </a:p>
        </p:txBody>
      </p:sp>
      <p:sp>
        <p:nvSpPr>
          <p:cNvPr id="2" name="灯片编号占位符 2">
            <a:extLst>
              <a:ext uri="{FF2B5EF4-FFF2-40B4-BE49-F238E27FC236}">
                <a16:creationId xmlns:a16="http://schemas.microsoft.com/office/drawing/2014/main" id="{540F8780-7F5E-45D6-98CC-9E2CC50EB770}"/>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12</a:t>
            </a:fld>
            <a:endParaRPr lang="zh-CN" altLang="en-US" dirty="0"/>
          </a:p>
        </p:txBody>
      </p:sp>
    </p:spTree>
    <p:extLst>
      <p:ext uri="{BB962C8B-B14F-4D97-AF65-F5344CB8AC3E}">
        <p14:creationId xmlns:p14="http://schemas.microsoft.com/office/powerpoint/2010/main" val="86843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AD843-C29D-9447-E039-EA5B8960D392}"/>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1C899A93-9548-2D71-C714-E86BEDF06599}"/>
              </a:ext>
            </a:extLst>
          </p:cNvPr>
          <p:cNvSpPr>
            <a:spLocks noGrp="1"/>
          </p:cNvSpPr>
          <p:nvPr>
            <p:ph type="sldNum" sz="quarter" idx="12"/>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13</a:t>
            </a:fld>
            <a:endParaRPr lang="zh-CN" altLang="en-US" dirty="0"/>
          </a:p>
        </p:txBody>
      </p:sp>
      <p:pic>
        <p:nvPicPr>
          <p:cNvPr id="4" name="图片 3">
            <a:extLst>
              <a:ext uri="{FF2B5EF4-FFF2-40B4-BE49-F238E27FC236}">
                <a16:creationId xmlns:a16="http://schemas.microsoft.com/office/drawing/2014/main" id="{53FB710E-0127-258E-9D37-E04FE1765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51" y="578907"/>
            <a:ext cx="4759105" cy="2855463"/>
          </a:xfrm>
          <a:prstGeom prst="rect">
            <a:avLst/>
          </a:prstGeom>
        </p:spPr>
      </p:pic>
      <p:pic>
        <p:nvPicPr>
          <p:cNvPr id="6" name="图片 5">
            <a:extLst>
              <a:ext uri="{FF2B5EF4-FFF2-40B4-BE49-F238E27FC236}">
                <a16:creationId xmlns:a16="http://schemas.microsoft.com/office/drawing/2014/main" id="{52C2BDCC-D223-5649-4656-1E6EB5537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990" y="610158"/>
            <a:ext cx="4759105" cy="2818842"/>
          </a:xfrm>
          <a:prstGeom prst="rect">
            <a:avLst/>
          </a:prstGeom>
        </p:spPr>
      </p:pic>
      <p:pic>
        <p:nvPicPr>
          <p:cNvPr id="8" name="图片 7">
            <a:extLst>
              <a:ext uri="{FF2B5EF4-FFF2-40B4-BE49-F238E27FC236}">
                <a16:creationId xmlns:a16="http://schemas.microsoft.com/office/drawing/2014/main" id="{19CDA912-2FB2-FD17-2869-7C11317E1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66" y="3358046"/>
            <a:ext cx="4815474" cy="2888301"/>
          </a:xfrm>
          <a:prstGeom prst="rect">
            <a:avLst/>
          </a:prstGeom>
        </p:spPr>
      </p:pic>
      <p:pic>
        <p:nvPicPr>
          <p:cNvPr id="10" name="图片 9">
            <a:extLst>
              <a:ext uri="{FF2B5EF4-FFF2-40B4-BE49-F238E27FC236}">
                <a16:creationId xmlns:a16="http://schemas.microsoft.com/office/drawing/2014/main" id="{2814B6E5-16B7-1042-7141-3CCB6A7AA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6189" y="3397967"/>
            <a:ext cx="4815474" cy="2818842"/>
          </a:xfrm>
          <a:prstGeom prst="rect">
            <a:avLst/>
          </a:prstGeom>
        </p:spPr>
      </p:pic>
      <p:sp>
        <p:nvSpPr>
          <p:cNvPr id="11" name="文本框 10">
            <a:extLst>
              <a:ext uri="{FF2B5EF4-FFF2-40B4-BE49-F238E27FC236}">
                <a16:creationId xmlns:a16="http://schemas.microsoft.com/office/drawing/2014/main" id="{383E593C-E094-2D88-78FB-F3F4527F975C}"/>
              </a:ext>
            </a:extLst>
          </p:cNvPr>
          <p:cNvSpPr txBox="1"/>
          <p:nvPr/>
        </p:nvSpPr>
        <p:spPr>
          <a:xfrm>
            <a:off x="4079776" y="213421"/>
            <a:ext cx="6189776" cy="443198"/>
          </a:xfrm>
          <a:prstGeom prst="rect">
            <a:avLst/>
          </a:prstGeom>
          <a:noFill/>
        </p:spPr>
        <p:txBody>
          <a:bodyPr wrap="square" rtlCol="0">
            <a:spAutoFit/>
          </a:bodyPr>
          <a:lstStyle/>
          <a:p>
            <a:pPr algn="l">
              <a:lnSpc>
                <a:spcPct val="95000"/>
              </a:lnSpc>
            </a:pPr>
            <a:r>
              <a:rPr lang="en-US" altLang="zh-CN" sz="2400" dirty="0"/>
              <a:t>4 typical spectra in divertor and limiter</a:t>
            </a:r>
            <a:endParaRPr lang="zh-CN" altLang="en-US" sz="2400" dirty="0" err="1"/>
          </a:p>
        </p:txBody>
      </p:sp>
      <p:sp>
        <p:nvSpPr>
          <p:cNvPr id="13" name="文本框 12">
            <a:extLst>
              <a:ext uri="{FF2B5EF4-FFF2-40B4-BE49-F238E27FC236}">
                <a16:creationId xmlns:a16="http://schemas.microsoft.com/office/drawing/2014/main" id="{580184A0-1745-DBA1-8566-7B9C93B4680D}"/>
              </a:ext>
            </a:extLst>
          </p:cNvPr>
          <p:cNvSpPr txBox="1"/>
          <p:nvPr/>
        </p:nvSpPr>
        <p:spPr>
          <a:xfrm>
            <a:off x="2529719" y="1340768"/>
            <a:ext cx="1319151" cy="646331"/>
          </a:xfrm>
          <a:prstGeom prst="rect">
            <a:avLst/>
          </a:prstGeom>
          <a:noFill/>
        </p:spPr>
        <p:txBody>
          <a:bodyPr wrap="square">
            <a:spAutoFit/>
          </a:bodyPr>
          <a:lstStyle/>
          <a:p>
            <a:r>
              <a:rPr lang="en-US" altLang="zh-CN" sz="1800" dirty="0"/>
              <a:t>divertor G8B</a:t>
            </a:r>
            <a:endParaRPr lang="zh-CN" altLang="en-US" dirty="0"/>
          </a:p>
        </p:txBody>
      </p:sp>
      <p:sp>
        <p:nvSpPr>
          <p:cNvPr id="14" name="文本框 13">
            <a:extLst>
              <a:ext uri="{FF2B5EF4-FFF2-40B4-BE49-F238E27FC236}">
                <a16:creationId xmlns:a16="http://schemas.microsoft.com/office/drawing/2014/main" id="{1AC3F724-AA7C-22FD-B0D0-6D558B0AE680}"/>
              </a:ext>
            </a:extLst>
          </p:cNvPr>
          <p:cNvSpPr txBox="1"/>
          <p:nvPr/>
        </p:nvSpPr>
        <p:spPr>
          <a:xfrm>
            <a:off x="2529719" y="4602680"/>
            <a:ext cx="1319151" cy="646331"/>
          </a:xfrm>
          <a:prstGeom prst="rect">
            <a:avLst/>
          </a:prstGeom>
          <a:noFill/>
        </p:spPr>
        <p:txBody>
          <a:bodyPr wrap="square">
            <a:spAutoFit/>
          </a:bodyPr>
          <a:lstStyle/>
          <a:p>
            <a:r>
              <a:rPr lang="en-US" altLang="zh-CN" sz="1800" dirty="0"/>
              <a:t>divertor HFGC  </a:t>
            </a:r>
            <a:endParaRPr lang="zh-CN" altLang="en-US" dirty="0"/>
          </a:p>
        </p:txBody>
      </p:sp>
      <p:sp>
        <p:nvSpPr>
          <p:cNvPr id="15" name="文本框 14">
            <a:extLst>
              <a:ext uri="{FF2B5EF4-FFF2-40B4-BE49-F238E27FC236}">
                <a16:creationId xmlns:a16="http://schemas.microsoft.com/office/drawing/2014/main" id="{FA9C889A-2903-FE45-5196-94DD8A0AF31A}"/>
              </a:ext>
            </a:extLst>
          </p:cNvPr>
          <p:cNvSpPr txBox="1"/>
          <p:nvPr/>
        </p:nvSpPr>
        <p:spPr>
          <a:xfrm>
            <a:off x="7464152" y="1525434"/>
            <a:ext cx="1319151" cy="646331"/>
          </a:xfrm>
          <a:prstGeom prst="rect">
            <a:avLst/>
          </a:prstGeom>
          <a:noFill/>
        </p:spPr>
        <p:txBody>
          <a:bodyPr wrap="square">
            <a:spAutoFit/>
          </a:bodyPr>
          <a:lstStyle/>
          <a:p>
            <a:r>
              <a:rPr lang="en-US" altLang="zh-CN" sz="1800" dirty="0"/>
              <a:t>divertor  HFGC</a:t>
            </a:r>
            <a:endParaRPr lang="zh-CN" altLang="en-US" dirty="0"/>
          </a:p>
        </p:txBody>
      </p:sp>
      <p:sp>
        <p:nvSpPr>
          <p:cNvPr id="16" name="文本框 15">
            <a:extLst>
              <a:ext uri="{FF2B5EF4-FFF2-40B4-BE49-F238E27FC236}">
                <a16:creationId xmlns:a16="http://schemas.microsoft.com/office/drawing/2014/main" id="{6F2AB325-909C-8122-103F-B53E5F3DA070}"/>
              </a:ext>
            </a:extLst>
          </p:cNvPr>
          <p:cNvSpPr txBox="1"/>
          <p:nvPr/>
        </p:nvSpPr>
        <p:spPr>
          <a:xfrm>
            <a:off x="8240129" y="4686235"/>
            <a:ext cx="1319151" cy="369332"/>
          </a:xfrm>
          <a:prstGeom prst="rect">
            <a:avLst/>
          </a:prstGeom>
          <a:noFill/>
        </p:spPr>
        <p:txBody>
          <a:bodyPr wrap="square">
            <a:spAutoFit/>
          </a:bodyPr>
          <a:lstStyle/>
          <a:p>
            <a:r>
              <a:rPr lang="en-US" altLang="zh-CN" dirty="0"/>
              <a:t>limiter</a:t>
            </a:r>
            <a:endParaRPr lang="zh-CN" altLang="en-US" dirty="0"/>
          </a:p>
        </p:txBody>
      </p:sp>
      <p:sp>
        <p:nvSpPr>
          <p:cNvPr id="2" name="文本框 2">
            <a:extLst>
              <a:ext uri="{FF2B5EF4-FFF2-40B4-BE49-F238E27FC236}">
                <a16:creationId xmlns:a16="http://schemas.microsoft.com/office/drawing/2014/main" id="{67A2F719-0738-23DC-4001-461B321155FC}"/>
              </a:ext>
            </a:extLst>
          </p:cNvPr>
          <p:cNvSpPr txBox="1"/>
          <p:nvPr/>
        </p:nvSpPr>
        <p:spPr>
          <a:xfrm>
            <a:off x="146466" y="40073"/>
            <a:ext cx="3446777" cy="44319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95000"/>
              </a:lnSpc>
            </a:pPr>
            <a:r>
              <a:rPr lang="en-US" altLang="zh-CN" sz="2400" b="1" dirty="0"/>
              <a:t>2. Results- new fitting </a:t>
            </a:r>
            <a:endParaRPr lang="zh-CN" altLang="en-US" sz="2400" b="1" dirty="0" err="1"/>
          </a:p>
        </p:txBody>
      </p:sp>
      <p:sp>
        <p:nvSpPr>
          <p:cNvPr id="5" name="文本框 4">
            <a:extLst>
              <a:ext uri="{FF2B5EF4-FFF2-40B4-BE49-F238E27FC236}">
                <a16:creationId xmlns:a16="http://schemas.microsoft.com/office/drawing/2014/main" id="{7AD2F7BD-D84C-B460-3E1A-6A31DCCCFDD3}"/>
              </a:ext>
            </a:extLst>
          </p:cNvPr>
          <p:cNvSpPr txBox="1"/>
          <p:nvPr/>
        </p:nvSpPr>
        <p:spPr>
          <a:xfrm>
            <a:off x="9654095" y="3825737"/>
            <a:ext cx="2505322" cy="1846659"/>
          </a:xfrm>
          <a:prstGeom prst="rect">
            <a:avLst/>
          </a:prstGeom>
          <a:noFill/>
        </p:spPr>
        <p:txBody>
          <a:bodyPr wrap="square" rtlCol="0">
            <a:spAutoFit/>
          </a:bodyPr>
          <a:lstStyle/>
          <a:p>
            <a:pPr algn="l">
              <a:lnSpc>
                <a:spcPct val="95000"/>
              </a:lnSpc>
            </a:pPr>
            <a:r>
              <a:rPr lang="en-US" altLang="zh-CN" sz="2400" dirty="0"/>
              <a:t>We can see small amount of fitted T in some spectra of G8B and HFGC</a:t>
            </a:r>
          </a:p>
        </p:txBody>
      </p:sp>
      <p:sp>
        <p:nvSpPr>
          <p:cNvPr id="7" name="文本框 6">
            <a:extLst>
              <a:ext uri="{FF2B5EF4-FFF2-40B4-BE49-F238E27FC236}">
                <a16:creationId xmlns:a16="http://schemas.microsoft.com/office/drawing/2014/main" id="{1A26754F-A4AC-D90B-6CB2-B723FE80F0CC}"/>
              </a:ext>
            </a:extLst>
          </p:cNvPr>
          <p:cNvSpPr txBox="1"/>
          <p:nvPr/>
        </p:nvSpPr>
        <p:spPr>
          <a:xfrm>
            <a:off x="9705201" y="1178344"/>
            <a:ext cx="2505322" cy="1495794"/>
          </a:xfrm>
          <a:prstGeom prst="rect">
            <a:avLst/>
          </a:prstGeom>
          <a:noFill/>
        </p:spPr>
        <p:txBody>
          <a:bodyPr wrap="square" rtlCol="0">
            <a:spAutoFit/>
          </a:bodyPr>
          <a:lstStyle/>
          <a:p>
            <a:pPr algn="l">
              <a:lnSpc>
                <a:spcPct val="95000"/>
              </a:lnSpc>
            </a:pPr>
            <a:r>
              <a:rPr lang="en-US" altLang="zh-CN" sz="2400" dirty="0"/>
              <a:t>When there is not the unknow peak, fitting is very good</a:t>
            </a:r>
          </a:p>
        </p:txBody>
      </p:sp>
      <p:cxnSp>
        <p:nvCxnSpPr>
          <p:cNvPr id="12" name="直接箭头连接符 11">
            <a:extLst>
              <a:ext uri="{FF2B5EF4-FFF2-40B4-BE49-F238E27FC236}">
                <a16:creationId xmlns:a16="http://schemas.microsoft.com/office/drawing/2014/main" id="{5F150398-EB69-9043-DE5F-6F74DE80937C}"/>
              </a:ext>
            </a:extLst>
          </p:cNvPr>
          <p:cNvCxnSpPr/>
          <p:nvPr/>
        </p:nvCxnSpPr>
        <p:spPr>
          <a:xfrm flipH="1">
            <a:off x="7174664" y="2276872"/>
            <a:ext cx="2526999" cy="159313"/>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74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5ED8C-3020-0D4D-4FB4-A49156A6B3C1}"/>
            </a:ext>
          </a:extLst>
        </p:cNvPr>
        <p:cNvGrpSpPr/>
        <p:nvPr/>
      </p:nvGrpSpPr>
      <p:grpSpPr>
        <a:xfrm>
          <a:off x="0" y="0"/>
          <a:ext cx="0" cy="0"/>
          <a:chOff x="0" y="0"/>
          <a:chExt cx="0" cy="0"/>
        </a:xfrm>
      </p:grpSpPr>
      <p:sp>
        <p:nvSpPr>
          <p:cNvPr id="17" name="文本框 16">
            <a:extLst>
              <a:ext uri="{FF2B5EF4-FFF2-40B4-BE49-F238E27FC236}">
                <a16:creationId xmlns:a16="http://schemas.microsoft.com/office/drawing/2014/main" id="{A310DD48-B175-BF10-E00D-81FA9C523C21}"/>
              </a:ext>
            </a:extLst>
          </p:cNvPr>
          <p:cNvSpPr txBox="1"/>
          <p:nvPr/>
        </p:nvSpPr>
        <p:spPr>
          <a:xfrm>
            <a:off x="374254" y="384292"/>
            <a:ext cx="8984812" cy="443198"/>
          </a:xfrm>
          <a:prstGeom prst="rect">
            <a:avLst/>
          </a:prstGeom>
          <a:noFill/>
        </p:spPr>
        <p:txBody>
          <a:bodyPr wrap="square" rtlCol="0">
            <a:spAutoFit/>
          </a:bodyPr>
          <a:lstStyle/>
          <a:p>
            <a:pPr algn="l">
              <a:lnSpc>
                <a:spcPct val="95000"/>
              </a:lnSpc>
            </a:pPr>
            <a:r>
              <a:rPr lang="en-US" altLang="zh-CN" sz="2400" dirty="0"/>
              <a:t>Fuel retention in mod2 divertor(poloidal from HFGC-Tile8)</a:t>
            </a:r>
            <a:endParaRPr lang="zh-CN" altLang="en-US" sz="2400" dirty="0" err="1"/>
          </a:p>
        </p:txBody>
      </p:sp>
      <p:cxnSp>
        <p:nvCxnSpPr>
          <p:cNvPr id="20" name="直接连接符 19">
            <a:extLst>
              <a:ext uri="{FF2B5EF4-FFF2-40B4-BE49-F238E27FC236}">
                <a16:creationId xmlns:a16="http://schemas.microsoft.com/office/drawing/2014/main" id="{7F591C9C-9003-1F4A-FF97-FBA25121264A}"/>
              </a:ext>
            </a:extLst>
          </p:cNvPr>
          <p:cNvCxnSpPr/>
          <p:nvPr/>
        </p:nvCxnSpPr>
        <p:spPr>
          <a:xfrm>
            <a:off x="5735960" y="3705995"/>
            <a:ext cx="936104" cy="21602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弧形 21">
            <a:extLst>
              <a:ext uri="{FF2B5EF4-FFF2-40B4-BE49-F238E27FC236}">
                <a16:creationId xmlns:a16="http://schemas.microsoft.com/office/drawing/2014/main" id="{7B3AED89-D177-5B41-5ED1-29B138C3518C}"/>
              </a:ext>
            </a:extLst>
          </p:cNvPr>
          <p:cNvSpPr/>
          <p:nvPr/>
        </p:nvSpPr>
        <p:spPr>
          <a:xfrm>
            <a:off x="6312024" y="4005064"/>
            <a:ext cx="914400" cy="1439157"/>
          </a:xfrm>
          <a:prstGeom prst="arc">
            <a:avLst>
              <a:gd name="adj1" fmla="val 16200000"/>
              <a:gd name="adj2" fmla="val 503577"/>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24" name="直接连接符 23">
            <a:extLst>
              <a:ext uri="{FF2B5EF4-FFF2-40B4-BE49-F238E27FC236}">
                <a16:creationId xmlns:a16="http://schemas.microsoft.com/office/drawing/2014/main" id="{8F6F3967-735D-AA67-607D-5D654EEC2181}"/>
              </a:ext>
            </a:extLst>
          </p:cNvPr>
          <p:cNvCxnSpPr>
            <a:cxnSpLocks/>
          </p:cNvCxnSpPr>
          <p:nvPr/>
        </p:nvCxnSpPr>
        <p:spPr>
          <a:xfrm>
            <a:off x="7226424" y="4941168"/>
            <a:ext cx="0" cy="78695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9FDC7FE7-1718-5395-E55C-784FD282F386}"/>
              </a:ext>
            </a:extLst>
          </p:cNvPr>
          <p:cNvCxnSpPr>
            <a:cxnSpLocks/>
          </p:cNvCxnSpPr>
          <p:nvPr/>
        </p:nvCxnSpPr>
        <p:spPr>
          <a:xfrm flipH="1">
            <a:off x="7226424" y="5651922"/>
            <a:ext cx="1021432" cy="1524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DFE710B-7203-66C9-68B2-EB478B530632}"/>
              </a:ext>
            </a:extLst>
          </p:cNvPr>
          <p:cNvCxnSpPr>
            <a:cxnSpLocks/>
          </p:cNvCxnSpPr>
          <p:nvPr/>
        </p:nvCxnSpPr>
        <p:spPr>
          <a:xfrm flipH="1" flipV="1">
            <a:off x="8286906" y="5237584"/>
            <a:ext cx="1019322" cy="35165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9025EFDD-B1C5-E362-D026-387AE40AACAB}"/>
              </a:ext>
            </a:extLst>
          </p:cNvPr>
          <p:cNvCxnSpPr>
            <a:cxnSpLocks/>
          </p:cNvCxnSpPr>
          <p:nvPr/>
        </p:nvCxnSpPr>
        <p:spPr>
          <a:xfrm flipH="1" flipV="1">
            <a:off x="9344832" y="5728122"/>
            <a:ext cx="1143656" cy="76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3C3ED09F-7B6B-443D-983C-978D96A40B64}"/>
              </a:ext>
            </a:extLst>
          </p:cNvPr>
          <p:cNvCxnSpPr>
            <a:cxnSpLocks/>
          </p:cNvCxnSpPr>
          <p:nvPr/>
        </p:nvCxnSpPr>
        <p:spPr>
          <a:xfrm flipH="1" flipV="1">
            <a:off x="10327660" y="4543028"/>
            <a:ext cx="160828" cy="11850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弧形 36">
            <a:extLst>
              <a:ext uri="{FF2B5EF4-FFF2-40B4-BE49-F238E27FC236}">
                <a16:creationId xmlns:a16="http://schemas.microsoft.com/office/drawing/2014/main" id="{E5BB7738-34CD-7C7D-D537-834E1E0A981A}"/>
              </a:ext>
            </a:extLst>
          </p:cNvPr>
          <p:cNvSpPr/>
          <p:nvPr/>
        </p:nvSpPr>
        <p:spPr>
          <a:xfrm rot="15541598">
            <a:off x="10014738" y="3579499"/>
            <a:ext cx="1955613" cy="1378298"/>
          </a:xfrm>
          <a:prstGeom prst="arc">
            <a:avLst>
              <a:gd name="adj1" fmla="val 16200000"/>
              <a:gd name="adj2" fmla="val 503577"/>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5772610A-8149-3E4F-E3C7-8AE09C39018E}"/>
              </a:ext>
            </a:extLst>
          </p:cNvPr>
          <p:cNvSpPr/>
          <p:nvPr/>
        </p:nvSpPr>
        <p:spPr>
          <a:xfrm>
            <a:off x="5807968" y="3705995"/>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40" name="椭圆 39">
            <a:extLst>
              <a:ext uri="{FF2B5EF4-FFF2-40B4-BE49-F238E27FC236}">
                <a16:creationId xmlns:a16="http://schemas.microsoft.com/office/drawing/2014/main" id="{8A48373C-9B84-26E1-67FA-92CC55EA61C7}"/>
              </a:ext>
            </a:extLst>
          </p:cNvPr>
          <p:cNvSpPr/>
          <p:nvPr/>
        </p:nvSpPr>
        <p:spPr>
          <a:xfrm>
            <a:off x="6168008" y="3778003"/>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41" name="椭圆 40">
            <a:extLst>
              <a:ext uri="{FF2B5EF4-FFF2-40B4-BE49-F238E27FC236}">
                <a16:creationId xmlns:a16="http://schemas.microsoft.com/office/drawing/2014/main" id="{53214312-4DB5-50D8-412F-211165E8E1A7}"/>
              </a:ext>
            </a:extLst>
          </p:cNvPr>
          <p:cNvSpPr/>
          <p:nvPr/>
        </p:nvSpPr>
        <p:spPr>
          <a:xfrm>
            <a:off x="6483275" y="3861048"/>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42" name="椭圆 41">
            <a:extLst>
              <a:ext uri="{FF2B5EF4-FFF2-40B4-BE49-F238E27FC236}">
                <a16:creationId xmlns:a16="http://schemas.microsoft.com/office/drawing/2014/main" id="{2D466ED3-7A25-3BB7-4485-CC37A0005FA4}"/>
              </a:ext>
            </a:extLst>
          </p:cNvPr>
          <p:cNvSpPr/>
          <p:nvPr/>
        </p:nvSpPr>
        <p:spPr>
          <a:xfrm>
            <a:off x="6772548" y="3963541"/>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43" name="椭圆 42">
            <a:extLst>
              <a:ext uri="{FF2B5EF4-FFF2-40B4-BE49-F238E27FC236}">
                <a16:creationId xmlns:a16="http://schemas.microsoft.com/office/drawing/2014/main" id="{E7C13D08-CA59-BDA9-5CC0-86606F841AB8}"/>
              </a:ext>
            </a:extLst>
          </p:cNvPr>
          <p:cNvSpPr/>
          <p:nvPr/>
        </p:nvSpPr>
        <p:spPr>
          <a:xfrm>
            <a:off x="6936705" y="4046586"/>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44" name="椭圆 43">
            <a:extLst>
              <a:ext uri="{FF2B5EF4-FFF2-40B4-BE49-F238E27FC236}">
                <a16:creationId xmlns:a16="http://schemas.microsoft.com/office/drawing/2014/main" id="{0EEC1C4C-8F84-51FA-9F5B-DD1AB85F07B6}"/>
              </a:ext>
            </a:extLst>
          </p:cNvPr>
          <p:cNvSpPr/>
          <p:nvPr/>
        </p:nvSpPr>
        <p:spPr>
          <a:xfrm>
            <a:off x="7102587" y="4227125"/>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45" name="椭圆 44">
            <a:extLst>
              <a:ext uri="{FF2B5EF4-FFF2-40B4-BE49-F238E27FC236}">
                <a16:creationId xmlns:a16="http://schemas.microsoft.com/office/drawing/2014/main" id="{84342B0D-5819-0AC2-0A53-F28E22113F60}"/>
              </a:ext>
            </a:extLst>
          </p:cNvPr>
          <p:cNvSpPr/>
          <p:nvPr/>
        </p:nvSpPr>
        <p:spPr>
          <a:xfrm>
            <a:off x="7173718" y="4445497"/>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46" name="椭圆 45">
            <a:extLst>
              <a:ext uri="{FF2B5EF4-FFF2-40B4-BE49-F238E27FC236}">
                <a16:creationId xmlns:a16="http://schemas.microsoft.com/office/drawing/2014/main" id="{316DB89F-06A7-88FC-9D3B-B42299CEED90}"/>
              </a:ext>
            </a:extLst>
          </p:cNvPr>
          <p:cNvSpPr/>
          <p:nvPr/>
        </p:nvSpPr>
        <p:spPr>
          <a:xfrm>
            <a:off x="7190420" y="4622346"/>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47" name="椭圆 46">
            <a:extLst>
              <a:ext uri="{FF2B5EF4-FFF2-40B4-BE49-F238E27FC236}">
                <a16:creationId xmlns:a16="http://schemas.microsoft.com/office/drawing/2014/main" id="{3CB78E3F-6ED0-51D4-40F2-92E91F8531AD}"/>
              </a:ext>
            </a:extLst>
          </p:cNvPr>
          <p:cNvSpPr/>
          <p:nvPr/>
        </p:nvSpPr>
        <p:spPr>
          <a:xfrm>
            <a:off x="7192941" y="5033283"/>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48" name="椭圆 47">
            <a:extLst>
              <a:ext uri="{FF2B5EF4-FFF2-40B4-BE49-F238E27FC236}">
                <a16:creationId xmlns:a16="http://schemas.microsoft.com/office/drawing/2014/main" id="{0FEA7C98-164E-3483-6C37-B71D867A3E1C}"/>
              </a:ext>
            </a:extLst>
          </p:cNvPr>
          <p:cNvSpPr/>
          <p:nvPr/>
        </p:nvSpPr>
        <p:spPr>
          <a:xfrm>
            <a:off x="7198512" y="5199373"/>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49" name="椭圆 48">
            <a:extLst>
              <a:ext uri="{FF2B5EF4-FFF2-40B4-BE49-F238E27FC236}">
                <a16:creationId xmlns:a16="http://schemas.microsoft.com/office/drawing/2014/main" id="{93BF231A-4299-968D-2F88-2058B44E8CEB}"/>
              </a:ext>
            </a:extLst>
          </p:cNvPr>
          <p:cNvSpPr/>
          <p:nvPr/>
        </p:nvSpPr>
        <p:spPr>
          <a:xfrm>
            <a:off x="7716272" y="5721277"/>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50" name="椭圆 49">
            <a:extLst>
              <a:ext uri="{FF2B5EF4-FFF2-40B4-BE49-F238E27FC236}">
                <a16:creationId xmlns:a16="http://schemas.microsoft.com/office/drawing/2014/main" id="{0C6938F6-7A68-D6D6-A305-840A6239F8F5}"/>
              </a:ext>
            </a:extLst>
          </p:cNvPr>
          <p:cNvSpPr/>
          <p:nvPr/>
        </p:nvSpPr>
        <p:spPr>
          <a:xfrm>
            <a:off x="8359923" y="5234862"/>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51" name="椭圆 50">
            <a:extLst>
              <a:ext uri="{FF2B5EF4-FFF2-40B4-BE49-F238E27FC236}">
                <a16:creationId xmlns:a16="http://schemas.microsoft.com/office/drawing/2014/main" id="{2E391230-5645-5C73-711E-ACB3074E1E77}"/>
              </a:ext>
            </a:extLst>
          </p:cNvPr>
          <p:cNvSpPr/>
          <p:nvPr/>
        </p:nvSpPr>
        <p:spPr>
          <a:xfrm>
            <a:off x="8570133" y="5310422"/>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52" name="椭圆 51">
            <a:extLst>
              <a:ext uri="{FF2B5EF4-FFF2-40B4-BE49-F238E27FC236}">
                <a16:creationId xmlns:a16="http://schemas.microsoft.com/office/drawing/2014/main" id="{80D26DEE-B823-325E-E2DB-77149689BE14}"/>
              </a:ext>
            </a:extLst>
          </p:cNvPr>
          <p:cNvSpPr/>
          <p:nvPr/>
        </p:nvSpPr>
        <p:spPr>
          <a:xfrm>
            <a:off x="8797071" y="5393467"/>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53" name="椭圆 52">
            <a:extLst>
              <a:ext uri="{FF2B5EF4-FFF2-40B4-BE49-F238E27FC236}">
                <a16:creationId xmlns:a16="http://schemas.microsoft.com/office/drawing/2014/main" id="{4FF83B7D-62B9-AD4F-E2C1-9846858C408D}"/>
              </a:ext>
            </a:extLst>
          </p:cNvPr>
          <p:cNvSpPr/>
          <p:nvPr/>
        </p:nvSpPr>
        <p:spPr>
          <a:xfrm>
            <a:off x="9007281" y="5469027"/>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54" name="椭圆 53">
            <a:extLst>
              <a:ext uri="{FF2B5EF4-FFF2-40B4-BE49-F238E27FC236}">
                <a16:creationId xmlns:a16="http://schemas.microsoft.com/office/drawing/2014/main" id="{026C3D0A-978C-E331-0912-7AFA93FDC6EA}"/>
              </a:ext>
            </a:extLst>
          </p:cNvPr>
          <p:cNvSpPr/>
          <p:nvPr/>
        </p:nvSpPr>
        <p:spPr>
          <a:xfrm>
            <a:off x="10371665" y="5049108"/>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55" name="椭圆 54">
            <a:extLst>
              <a:ext uri="{FF2B5EF4-FFF2-40B4-BE49-F238E27FC236}">
                <a16:creationId xmlns:a16="http://schemas.microsoft.com/office/drawing/2014/main" id="{278DFD58-CE75-C811-36AD-B937A1B3889B}"/>
              </a:ext>
            </a:extLst>
          </p:cNvPr>
          <p:cNvSpPr/>
          <p:nvPr/>
        </p:nvSpPr>
        <p:spPr>
          <a:xfrm>
            <a:off x="10272070" y="4172189"/>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56" name="椭圆 55">
            <a:extLst>
              <a:ext uri="{FF2B5EF4-FFF2-40B4-BE49-F238E27FC236}">
                <a16:creationId xmlns:a16="http://schemas.microsoft.com/office/drawing/2014/main" id="{9EDD979E-940B-46E0-FC28-18D1246B3DD9}"/>
              </a:ext>
            </a:extLst>
          </p:cNvPr>
          <p:cNvSpPr/>
          <p:nvPr/>
        </p:nvSpPr>
        <p:spPr>
          <a:xfrm>
            <a:off x="10321181" y="3766488"/>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57" name="椭圆 56">
            <a:extLst>
              <a:ext uri="{FF2B5EF4-FFF2-40B4-BE49-F238E27FC236}">
                <a16:creationId xmlns:a16="http://schemas.microsoft.com/office/drawing/2014/main" id="{BFA69411-CA90-414C-0089-B07B37FE3F96}"/>
              </a:ext>
            </a:extLst>
          </p:cNvPr>
          <p:cNvSpPr/>
          <p:nvPr/>
        </p:nvSpPr>
        <p:spPr>
          <a:xfrm>
            <a:off x="10488488" y="3453492"/>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58" name="椭圆 57">
            <a:extLst>
              <a:ext uri="{FF2B5EF4-FFF2-40B4-BE49-F238E27FC236}">
                <a16:creationId xmlns:a16="http://schemas.microsoft.com/office/drawing/2014/main" id="{BA4FF2A7-0135-5E8F-5067-F3288F3CAEDC}"/>
              </a:ext>
            </a:extLst>
          </p:cNvPr>
          <p:cNvSpPr/>
          <p:nvPr/>
        </p:nvSpPr>
        <p:spPr>
          <a:xfrm>
            <a:off x="10776520" y="3284984"/>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59" name="文本框 58">
            <a:extLst>
              <a:ext uri="{FF2B5EF4-FFF2-40B4-BE49-F238E27FC236}">
                <a16:creationId xmlns:a16="http://schemas.microsoft.com/office/drawing/2014/main" id="{503F479F-8E6A-BD13-7930-37EC8894FF61}"/>
              </a:ext>
            </a:extLst>
          </p:cNvPr>
          <p:cNvSpPr txBox="1"/>
          <p:nvPr/>
        </p:nvSpPr>
        <p:spPr>
          <a:xfrm>
            <a:off x="5667805" y="3420802"/>
            <a:ext cx="312906" cy="355482"/>
          </a:xfrm>
          <a:prstGeom prst="rect">
            <a:avLst/>
          </a:prstGeom>
          <a:noFill/>
        </p:spPr>
        <p:txBody>
          <a:bodyPr wrap="none" rtlCol="0">
            <a:spAutoFit/>
          </a:bodyPr>
          <a:lstStyle/>
          <a:p>
            <a:pPr algn="l">
              <a:lnSpc>
                <a:spcPct val="95000"/>
              </a:lnSpc>
            </a:pPr>
            <a:r>
              <a:rPr lang="en-US" altLang="zh-CN" dirty="0"/>
              <a:t>1</a:t>
            </a:r>
            <a:endParaRPr lang="zh-CN" altLang="en-US" dirty="0" err="1"/>
          </a:p>
        </p:txBody>
      </p:sp>
      <p:sp>
        <p:nvSpPr>
          <p:cNvPr id="60" name="文本框 59">
            <a:extLst>
              <a:ext uri="{FF2B5EF4-FFF2-40B4-BE49-F238E27FC236}">
                <a16:creationId xmlns:a16="http://schemas.microsoft.com/office/drawing/2014/main" id="{F1EA1D0D-7C5E-5AC5-CB6D-F0A0BBF2A4A0}"/>
              </a:ext>
            </a:extLst>
          </p:cNvPr>
          <p:cNvSpPr txBox="1"/>
          <p:nvPr/>
        </p:nvSpPr>
        <p:spPr>
          <a:xfrm>
            <a:off x="10785688" y="2913088"/>
            <a:ext cx="441146" cy="355482"/>
          </a:xfrm>
          <a:prstGeom prst="rect">
            <a:avLst/>
          </a:prstGeom>
          <a:noFill/>
        </p:spPr>
        <p:txBody>
          <a:bodyPr wrap="none" rtlCol="0">
            <a:spAutoFit/>
          </a:bodyPr>
          <a:lstStyle/>
          <a:p>
            <a:pPr algn="l">
              <a:lnSpc>
                <a:spcPct val="95000"/>
              </a:lnSpc>
            </a:pPr>
            <a:r>
              <a:rPr lang="en-US" altLang="zh-CN" dirty="0"/>
              <a:t>20</a:t>
            </a:r>
            <a:endParaRPr lang="zh-CN" altLang="en-US" dirty="0" err="1"/>
          </a:p>
        </p:txBody>
      </p:sp>
      <p:sp>
        <p:nvSpPr>
          <p:cNvPr id="61" name="文本框 60">
            <a:extLst>
              <a:ext uri="{FF2B5EF4-FFF2-40B4-BE49-F238E27FC236}">
                <a16:creationId xmlns:a16="http://schemas.microsoft.com/office/drawing/2014/main" id="{8F902084-C361-2394-C58E-F9ECDC2A3D67}"/>
              </a:ext>
            </a:extLst>
          </p:cNvPr>
          <p:cNvSpPr txBox="1"/>
          <p:nvPr/>
        </p:nvSpPr>
        <p:spPr>
          <a:xfrm rot="10800000" flipV="1">
            <a:off x="3660441" y="5960495"/>
            <a:ext cx="5601008" cy="794064"/>
          </a:xfrm>
          <a:prstGeom prst="rect">
            <a:avLst/>
          </a:prstGeom>
          <a:noFill/>
        </p:spPr>
        <p:txBody>
          <a:bodyPr wrap="square" rtlCol="0">
            <a:spAutoFit/>
          </a:bodyPr>
          <a:lstStyle/>
          <a:p>
            <a:pPr algn="l">
              <a:lnSpc>
                <a:spcPct val="95000"/>
              </a:lnSpc>
            </a:pPr>
            <a:r>
              <a:rPr lang="en-US" altLang="zh-CN" sz="2400" dirty="0"/>
              <a:t>White means no H date at all</a:t>
            </a:r>
          </a:p>
          <a:p>
            <a:pPr algn="l">
              <a:lnSpc>
                <a:spcPct val="95000"/>
              </a:lnSpc>
            </a:pPr>
            <a:r>
              <a:rPr lang="en-US" altLang="zh-CN" sz="2400" dirty="0"/>
              <a:t>Blue(0) means H is there, but no D or T</a:t>
            </a:r>
          </a:p>
        </p:txBody>
      </p:sp>
      <p:pic>
        <p:nvPicPr>
          <p:cNvPr id="63" name="图片 62">
            <a:extLst>
              <a:ext uri="{FF2B5EF4-FFF2-40B4-BE49-F238E27FC236}">
                <a16:creationId xmlns:a16="http://schemas.microsoft.com/office/drawing/2014/main" id="{B77AB697-D09D-0021-DE9F-3F179A769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032" y="807540"/>
            <a:ext cx="4442201" cy="2502055"/>
          </a:xfrm>
          <a:prstGeom prst="rect">
            <a:avLst/>
          </a:prstGeom>
        </p:spPr>
      </p:pic>
      <p:pic>
        <p:nvPicPr>
          <p:cNvPr id="65" name="图片 64">
            <a:extLst>
              <a:ext uri="{FF2B5EF4-FFF2-40B4-BE49-F238E27FC236}">
                <a16:creationId xmlns:a16="http://schemas.microsoft.com/office/drawing/2014/main" id="{CB8A0DBF-0296-67BE-F1D5-445745F3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85" y="800431"/>
            <a:ext cx="4442201" cy="2502055"/>
          </a:xfrm>
          <a:prstGeom prst="rect">
            <a:avLst/>
          </a:prstGeom>
        </p:spPr>
      </p:pic>
      <p:pic>
        <p:nvPicPr>
          <p:cNvPr id="67" name="图片 66">
            <a:extLst>
              <a:ext uri="{FF2B5EF4-FFF2-40B4-BE49-F238E27FC236}">
                <a16:creationId xmlns:a16="http://schemas.microsoft.com/office/drawing/2014/main" id="{9D1A235A-139F-B814-027F-5DFE99FA6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485" y="3534241"/>
            <a:ext cx="4442201" cy="2502055"/>
          </a:xfrm>
          <a:prstGeom prst="rect">
            <a:avLst/>
          </a:prstGeom>
        </p:spPr>
      </p:pic>
      <p:sp>
        <p:nvSpPr>
          <p:cNvPr id="2" name="文本框 2">
            <a:extLst>
              <a:ext uri="{FF2B5EF4-FFF2-40B4-BE49-F238E27FC236}">
                <a16:creationId xmlns:a16="http://schemas.microsoft.com/office/drawing/2014/main" id="{ADDAD6A1-29E8-B6F1-91A7-1EC154D5172E}"/>
              </a:ext>
            </a:extLst>
          </p:cNvPr>
          <p:cNvSpPr txBox="1"/>
          <p:nvPr/>
        </p:nvSpPr>
        <p:spPr>
          <a:xfrm>
            <a:off x="146466" y="40073"/>
            <a:ext cx="3446777" cy="44319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95000"/>
              </a:lnSpc>
            </a:pPr>
            <a:r>
              <a:rPr lang="en-US" altLang="zh-CN" sz="2400" b="1" dirty="0"/>
              <a:t>2. Results- new fitting </a:t>
            </a:r>
            <a:endParaRPr lang="zh-CN" altLang="en-US" sz="2400" b="1" dirty="0" err="1"/>
          </a:p>
        </p:txBody>
      </p:sp>
      <p:sp>
        <p:nvSpPr>
          <p:cNvPr id="3" name="灯片编号占位符 2">
            <a:extLst>
              <a:ext uri="{FF2B5EF4-FFF2-40B4-BE49-F238E27FC236}">
                <a16:creationId xmlns:a16="http://schemas.microsoft.com/office/drawing/2014/main" id="{F2335AB9-C05B-20A7-9EE2-F910D656AAF3}"/>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14</a:t>
            </a:fld>
            <a:endParaRPr lang="zh-CN" altLang="en-US" dirty="0"/>
          </a:p>
        </p:txBody>
      </p:sp>
    </p:spTree>
    <p:extLst>
      <p:ext uri="{BB962C8B-B14F-4D97-AF65-F5344CB8AC3E}">
        <p14:creationId xmlns:p14="http://schemas.microsoft.com/office/powerpoint/2010/main" val="256113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8875B-2BA9-CD14-8AD6-1FE2021D7E1B}"/>
            </a:ext>
          </a:extLst>
        </p:cNvPr>
        <p:cNvGrpSpPr/>
        <p:nvPr/>
      </p:nvGrpSpPr>
      <p:grpSpPr>
        <a:xfrm>
          <a:off x="0" y="0"/>
          <a:ext cx="0" cy="0"/>
          <a:chOff x="0" y="0"/>
          <a:chExt cx="0" cy="0"/>
        </a:xfrm>
      </p:grpSpPr>
      <p:sp>
        <p:nvSpPr>
          <p:cNvPr id="17" name="文本框 16">
            <a:extLst>
              <a:ext uri="{FF2B5EF4-FFF2-40B4-BE49-F238E27FC236}">
                <a16:creationId xmlns:a16="http://schemas.microsoft.com/office/drawing/2014/main" id="{144C6B56-B0B3-B736-2589-7FCDEA651ACA}"/>
              </a:ext>
            </a:extLst>
          </p:cNvPr>
          <p:cNvSpPr txBox="1"/>
          <p:nvPr/>
        </p:nvSpPr>
        <p:spPr>
          <a:xfrm>
            <a:off x="493679" y="410650"/>
            <a:ext cx="8984812" cy="443198"/>
          </a:xfrm>
          <a:prstGeom prst="rect">
            <a:avLst/>
          </a:prstGeom>
          <a:noFill/>
        </p:spPr>
        <p:txBody>
          <a:bodyPr wrap="square" rtlCol="0">
            <a:spAutoFit/>
          </a:bodyPr>
          <a:lstStyle/>
          <a:p>
            <a:pPr algn="l">
              <a:lnSpc>
                <a:spcPct val="95000"/>
              </a:lnSpc>
            </a:pPr>
            <a:r>
              <a:rPr lang="en-US" altLang="zh-CN" sz="2400" dirty="0"/>
              <a:t>Fuel retention in mod2 divertor(poloidal from HFGC-Tile8)</a:t>
            </a:r>
            <a:endParaRPr lang="zh-CN" altLang="en-US" sz="2400" dirty="0" err="1"/>
          </a:p>
        </p:txBody>
      </p:sp>
      <p:sp>
        <p:nvSpPr>
          <p:cNvPr id="61" name="文本框 60">
            <a:extLst>
              <a:ext uri="{FF2B5EF4-FFF2-40B4-BE49-F238E27FC236}">
                <a16:creationId xmlns:a16="http://schemas.microsoft.com/office/drawing/2014/main" id="{3BD14AB4-131A-887A-B665-49964B8C1EE6}"/>
              </a:ext>
            </a:extLst>
          </p:cNvPr>
          <p:cNvSpPr txBox="1"/>
          <p:nvPr/>
        </p:nvSpPr>
        <p:spPr>
          <a:xfrm rot="10800000" flipV="1">
            <a:off x="148318" y="4869160"/>
            <a:ext cx="5601008" cy="1495794"/>
          </a:xfrm>
          <a:prstGeom prst="rect">
            <a:avLst/>
          </a:prstGeom>
          <a:noFill/>
        </p:spPr>
        <p:txBody>
          <a:bodyPr wrap="square" rtlCol="0">
            <a:spAutoFit/>
          </a:bodyPr>
          <a:lstStyle/>
          <a:p>
            <a:pPr algn="l">
              <a:lnSpc>
                <a:spcPct val="95000"/>
              </a:lnSpc>
            </a:pPr>
            <a:r>
              <a:rPr lang="en-US" altLang="zh-CN" sz="2400" dirty="0"/>
              <a:t>Most T are fitted in this kind of spectra,</a:t>
            </a:r>
          </a:p>
          <a:p>
            <a:pPr algn="l">
              <a:lnSpc>
                <a:spcPct val="95000"/>
              </a:lnSpc>
            </a:pPr>
            <a:r>
              <a:rPr lang="en-US" altLang="zh-CN" sz="2400" dirty="0"/>
              <a:t>So not very reliable. This kind of peak consisted of unknown components, which are not suitable for fitting. </a:t>
            </a:r>
          </a:p>
        </p:txBody>
      </p:sp>
      <p:pic>
        <p:nvPicPr>
          <p:cNvPr id="6" name="图片 5">
            <a:extLst>
              <a:ext uri="{FF2B5EF4-FFF2-40B4-BE49-F238E27FC236}">
                <a16:creationId xmlns:a16="http://schemas.microsoft.com/office/drawing/2014/main" id="{077E8D14-3F7D-6E57-3A80-25483F635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4869" y="874884"/>
            <a:ext cx="4211968" cy="2527181"/>
          </a:xfrm>
          <a:prstGeom prst="rect">
            <a:avLst/>
          </a:prstGeom>
        </p:spPr>
      </p:pic>
      <p:pic>
        <p:nvPicPr>
          <p:cNvPr id="8" name="图片 7">
            <a:extLst>
              <a:ext uri="{FF2B5EF4-FFF2-40B4-BE49-F238E27FC236}">
                <a16:creationId xmlns:a16="http://schemas.microsoft.com/office/drawing/2014/main" id="{A5805A3D-38BB-45CC-0A57-9C92C3BB9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869" y="3605569"/>
            <a:ext cx="4211968" cy="2527181"/>
          </a:xfrm>
          <a:prstGeom prst="rect">
            <a:avLst/>
          </a:prstGeom>
        </p:spPr>
      </p:pic>
      <p:graphicFrame>
        <p:nvGraphicFramePr>
          <p:cNvPr id="9" name="对象 8">
            <a:extLst>
              <a:ext uri="{FF2B5EF4-FFF2-40B4-BE49-F238E27FC236}">
                <a16:creationId xmlns:a16="http://schemas.microsoft.com/office/drawing/2014/main" id="{421C6FE8-25C2-A0B5-2213-3B5263517B53}"/>
              </a:ext>
            </a:extLst>
          </p:cNvPr>
          <p:cNvGraphicFramePr>
            <a:graphicFrameLocks/>
          </p:cNvGraphicFramePr>
          <p:nvPr>
            <p:extLst>
              <p:ext uri="{D42A27DB-BD31-4B8C-83A1-F6EECF244321}">
                <p14:modId xmlns:p14="http://schemas.microsoft.com/office/powerpoint/2010/main" val="881633110"/>
              </p:ext>
            </p:extLst>
          </p:nvPr>
        </p:nvGraphicFramePr>
        <p:xfrm>
          <a:off x="8328248" y="1810247"/>
          <a:ext cx="4211968" cy="2708920"/>
        </p:xfrm>
        <a:graphic>
          <a:graphicData uri="http://schemas.openxmlformats.org/presentationml/2006/ole">
            <mc:AlternateContent xmlns:mc="http://schemas.openxmlformats.org/markup-compatibility/2006">
              <mc:Choice xmlns:v="urn:schemas-microsoft-com:vml" Requires="v">
                <p:oleObj name="Graph" r:id="rId4" imgW="6134986" imgH="4273877" progId="Origin50.Graph">
                  <p:embed/>
                </p:oleObj>
              </mc:Choice>
              <mc:Fallback>
                <p:oleObj name="Graph" r:id="rId4" imgW="6134986" imgH="4273877" progId="Origin50.Graph">
                  <p:embed/>
                  <p:pic>
                    <p:nvPicPr>
                      <p:cNvPr id="2" name="对象 1">
                        <a:extLst>
                          <a:ext uri="{FF2B5EF4-FFF2-40B4-BE49-F238E27FC236}">
                            <a16:creationId xmlns:a16="http://schemas.microsoft.com/office/drawing/2014/main" id="{F28BC137-C443-4C8E-AF14-7EBCA63139E3}"/>
                          </a:ext>
                        </a:extLst>
                      </p:cNvPr>
                      <p:cNvPicPr/>
                      <p:nvPr/>
                    </p:nvPicPr>
                    <p:blipFill>
                      <a:blip r:embed="rId5"/>
                      <a:stretch>
                        <a:fillRect/>
                      </a:stretch>
                    </p:blipFill>
                    <p:spPr>
                      <a:xfrm>
                        <a:off x="8328248" y="1810247"/>
                        <a:ext cx="4211968" cy="2708920"/>
                      </a:xfrm>
                      <a:prstGeom prst="rect">
                        <a:avLst/>
                      </a:prstGeom>
                    </p:spPr>
                  </p:pic>
                </p:oleObj>
              </mc:Fallback>
            </mc:AlternateContent>
          </a:graphicData>
        </a:graphic>
      </p:graphicFrame>
      <p:pic>
        <p:nvPicPr>
          <p:cNvPr id="10" name="图片 9">
            <a:extLst>
              <a:ext uri="{FF2B5EF4-FFF2-40B4-BE49-F238E27FC236}">
                <a16:creationId xmlns:a16="http://schemas.microsoft.com/office/drawing/2014/main" id="{EA5C248D-7810-751D-EBD8-FEF2154CAF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884" y="1648615"/>
            <a:ext cx="4442201" cy="2502055"/>
          </a:xfrm>
          <a:prstGeom prst="rect">
            <a:avLst/>
          </a:prstGeom>
        </p:spPr>
      </p:pic>
      <p:sp>
        <p:nvSpPr>
          <p:cNvPr id="2" name="文本框 2">
            <a:extLst>
              <a:ext uri="{FF2B5EF4-FFF2-40B4-BE49-F238E27FC236}">
                <a16:creationId xmlns:a16="http://schemas.microsoft.com/office/drawing/2014/main" id="{C37C40FC-4C7F-5544-8A06-91F0A3CF47DB}"/>
              </a:ext>
            </a:extLst>
          </p:cNvPr>
          <p:cNvSpPr txBox="1"/>
          <p:nvPr/>
        </p:nvSpPr>
        <p:spPr>
          <a:xfrm>
            <a:off x="146466" y="40073"/>
            <a:ext cx="3446777" cy="44319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95000"/>
              </a:lnSpc>
            </a:pPr>
            <a:r>
              <a:rPr lang="en-US" altLang="zh-CN" sz="2400" b="1" dirty="0"/>
              <a:t>2. Results- new fitting </a:t>
            </a:r>
            <a:endParaRPr lang="zh-CN" altLang="en-US" sz="2400" b="1" dirty="0" err="1"/>
          </a:p>
        </p:txBody>
      </p:sp>
      <p:sp>
        <p:nvSpPr>
          <p:cNvPr id="3" name="灯片编号占位符 2">
            <a:extLst>
              <a:ext uri="{FF2B5EF4-FFF2-40B4-BE49-F238E27FC236}">
                <a16:creationId xmlns:a16="http://schemas.microsoft.com/office/drawing/2014/main" id="{E8AD2AC3-E81F-724C-E5D5-181602F07B23}"/>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15</a:t>
            </a:fld>
            <a:endParaRPr lang="zh-CN" altLang="en-US" dirty="0"/>
          </a:p>
        </p:txBody>
      </p:sp>
    </p:spTree>
    <p:extLst>
      <p:ext uri="{BB962C8B-B14F-4D97-AF65-F5344CB8AC3E}">
        <p14:creationId xmlns:p14="http://schemas.microsoft.com/office/powerpoint/2010/main" val="893434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F5914-7B74-A466-605A-6CD1C88E56C4}"/>
            </a:ext>
          </a:extLst>
        </p:cNvPr>
        <p:cNvGrpSpPr/>
        <p:nvPr/>
      </p:nvGrpSpPr>
      <p:grpSpPr>
        <a:xfrm>
          <a:off x="0" y="0"/>
          <a:ext cx="0" cy="0"/>
          <a:chOff x="0" y="0"/>
          <a:chExt cx="0" cy="0"/>
        </a:xfrm>
      </p:grpSpPr>
      <p:sp>
        <p:nvSpPr>
          <p:cNvPr id="17" name="文本框 16">
            <a:extLst>
              <a:ext uri="{FF2B5EF4-FFF2-40B4-BE49-F238E27FC236}">
                <a16:creationId xmlns:a16="http://schemas.microsoft.com/office/drawing/2014/main" id="{AD99A0A9-D856-8D3C-8148-F3B6A3090DDB}"/>
              </a:ext>
            </a:extLst>
          </p:cNvPr>
          <p:cNvSpPr txBox="1"/>
          <p:nvPr/>
        </p:nvSpPr>
        <p:spPr>
          <a:xfrm>
            <a:off x="635347" y="402626"/>
            <a:ext cx="8984812" cy="443198"/>
          </a:xfrm>
          <a:prstGeom prst="rect">
            <a:avLst/>
          </a:prstGeom>
          <a:noFill/>
        </p:spPr>
        <p:txBody>
          <a:bodyPr wrap="square" rtlCol="0">
            <a:spAutoFit/>
          </a:bodyPr>
          <a:lstStyle/>
          <a:p>
            <a:pPr algn="l">
              <a:lnSpc>
                <a:spcPct val="95000"/>
              </a:lnSpc>
            </a:pPr>
            <a:r>
              <a:rPr lang="en-US" altLang="zh-CN" sz="2400" dirty="0"/>
              <a:t>Fuel retention in limiter(WOPL 4D and IWGL 2X)</a:t>
            </a:r>
            <a:endParaRPr lang="zh-CN" altLang="en-US" sz="2400" dirty="0" err="1"/>
          </a:p>
        </p:txBody>
      </p:sp>
      <p:pic>
        <p:nvPicPr>
          <p:cNvPr id="3" name="图片 2">
            <a:extLst>
              <a:ext uri="{FF2B5EF4-FFF2-40B4-BE49-F238E27FC236}">
                <a16:creationId xmlns:a16="http://schemas.microsoft.com/office/drawing/2014/main" id="{60277D80-E083-CE65-FBAA-A959FA941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130" y="908720"/>
            <a:ext cx="4706867" cy="2651128"/>
          </a:xfrm>
          <a:prstGeom prst="rect">
            <a:avLst/>
          </a:prstGeom>
        </p:spPr>
      </p:pic>
      <p:pic>
        <p:nvPicPr>
          <p:cNvPr id="5" name="图片 4">
            <a:extLst>
              <a:ext uri="{FF2B5EF4-FFF2-40B4-BE49-F238E27FC236}">
                <a16:creationId xmlns:a16="http://schemas.microsoft.com/office/drawing/2014/main" id="{BA48EEC5-BDE9-8AE6-7F1D-DA848108E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886" y="3789040"/>
            <a:ext cx="4706867" cy="2651128"/>
          </a:xfrm>
          <a:prstGeom prst="rect">
            <a:avLst/>
          </a:prstGeom>
        </p:spPr>
      </p:pic>
      <p:pic>
        <p:nvPicPr>
          <p:cNvPr id="7" name="图片 6">
            <a:extLst>
              <a:ext uri="{FF2B5EF4-FFF2-40B4-BE49-F238E27FC236}">
                <a16:creationId xmlns:a16="http://schemas.microsoft.com/office/drawing/2014/main" id="{8E1575F2-53A8-A4A7-7E39-DCD252302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368" y="999471"/>
            <a:ext cx="4706867" cy="2651128"/>
          </a:xfrm>
          <a:prstGeom prst="rect">
            <a:avLst/>
          </a:prstGeom>
        </p:spPr>
      </p:pic>
      <p:sp>
        <p:nvSpPr>
          <p:cNvPr id="9" name="任意多边形: 形状 8">
            <a:extLst>
              <a:ext uri="{FF2B5EF4-FFF2-40B4-BE49-F238E27FC236}">
                <a16:creationId xmlns:a16="http://schemas.microsoft.com/office/drawing/2014/main" id="{88D099DF-987D-8704-31AD-B1511689B8AE}"/>
              </a:ext>
            </a:extLst>
          </p:cNvPr>
          <p:cNvSpPr/>
          <p:nvPr/>
        </p:nvSpPr>
        <p:spPr>
          <a:xfrm>
            <a:off x="6526924" y="4004441"/>
            <a:ext cx="465151" cy="2386872"/>
          </a:xfrm>
          <a:custGeom>
            <a:avLst/>
            <a:gdLst>
              <a:gd name="connsiteX0" fmla="*/ 63062 w 465151"/>
              <a:gd name="connsiteY0" fmla="*/ 0 h 2386872"/>
              <a:gd name="connsiteX1" fmla="*/ 465083 w 465151"/>
              <a:gd name="connsiteY1" fmla="*/ 1056290 h 2386872"/>
              <a:gd name="connsiteX2" fmla="*/ 94593 w 465151"/>
              <a:gd name="connsiteY2" fmla="*/ 2199290 h 2386872"/>
              <a:gd name="connsiteX3" fmla="*/ 0 w 465151"/>
              <a:gd name="connsiteY3" fmla="*/ 2372711 h 2386872"/>
            </a:gdLst>
            <a:ahLst/>
            <a:cxnLst>
              <a:cxn ang="0">
                <a:pos x="connsiteX0" y="connsiteY0"/>
              </a:cxn>
              <a:cxn ang="0">
                <a:pos x="connsiteX1" y="connsiteY1"/>
              </a:cxn>
              <a:cxn ang="0">
                <a:pos x="connsiteX2" y="connsiteY2"/>
              </a:cxn>
              <a:cxn ang="0">
                <a:pos x="connsiteX3" y="connsiteY3"/>
              </a:cxn>
            </a:cxnLst>
            <a:rect l="l" t="t" r="r" b="b"/>
            <a:pathLst>
              <a:path w="465151" h="2386872">
                <a:moveTo>
                  <a:pt x="63062" y="0"/>
                </a:moveTo>
                <a:cubicBezTo>
                  <a:pt x="261445" y="344871"/>
                  <a:pt x="459828" y="689742"/>
                  <a:pt x="465083" y="1056290"/>
                </a:cubicBezTo>
                <a:cubicBezTo>
                  <a:pt x="470338" y="1422838"/>
                  <a:pt x="172107" y="1979887"/>
                  <a:pt x="94593" y="2199290"/>
                </a:cubicBezTo>
                <a:cubicBezTo>
                  <a:pt x="17079" y="2418693"/>
                  <a:pt x="8539" y="2395702"/>
                  <a:pt x="0" y="2372711"/>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12E9CDAD-8B54-6C53-A4A8-6270E8EEEFE8}"/>
              </a:ext>
            </a:extLst>
          </p:cNvPr>
          <p:cNvSpPr/>
          <p:nvPr/>
        </p:nvSpPr>
        <p:spPr>
          <a:xfrm rot="10800000">
            <a:off x="8226757" y="4036377"/>
            <a:ext cx="465151" cy="2386872"/>
          </a:xfrm>
          <a:custGeom>
            <a:avLst/>
            <a:gdLst>
              <a:gd name="connsiteX0" fmla="*/ 63062 w 465151"/>
              <a:gd name="connsiteY0" fmla="*/ 0 h 2386872"/>
              <a:gd name="connsiteX1" fmla="*/ 465083 w 465151"/>
              <a:gd name="connsiteY1" fmla="*/ 1056290 h 2386872"/>
              <a:gd name="connsiteX2" fmla="*/ 94593 w 465151"/>
              <a:gd name="connsiteY2" fmla="*/ 2199290 h 2386872"/>
              <a:gd name="connsiteX3" fmla="*/ 0 w 465151"/>
              <a:gd name="connsiteY3" fmla="*/ 2372711 h 2386872"/>
            </a:gdLst>
            <a:ahLst/>
            <a:cxnLst>
              <a:cxn ang="0">
                <a:pos x="connsiteX0" y="connsiteY0"/>
              </a:cxn>
              <a:cxn ang="0">
                <a:pos x="connsiteX1" y="connsiteY1"/>
              </a:cxn>
              <a:cxn ang="0">
                <a:pos x="connsiteX2" y="connsiteY2"/>
              </a:cxn>
              <a:cxn ang="0">
                <a:pos x="connsiteX3" y="connsiteY3"/>
              </a:cxn>
            </a:cxnLst>
            <a:rect l="l" t="t" r="r" b="b"/>
            <a:pathLst>
              <a:path w="465151" h="2386872">
                <a:moveTo>
                  <a:pt x="63062" y="0"/>
                </a:moveTo>
                <a:cubicBezTo>
                  <a:pt x="261445" y="344871"/>
                  <a:pt x="459828" y="689742"/>
                  <a:pt x="465083" y="1056290"/>
                </a:cubicBezTo>
                <a:cubicBezTo>
                  <a:pt x="470338" y="1422838"/>
                  <a:pt x="172107" y="1979887"/>
                  <a:pt x="94593" y="2199290"/>
                </a:cubicBezTo>
                <a:cubicBezTo>
                  <a:pt x="17079" y="2418693"/>
                  <a:pt x="8539" y="2395702"/>
                  <a:pt x="0" y="2372711"/>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88822E84-F95D-4B6D-F327-12D3CEBC1373}"/>
              </a:ext>
            </a:extLst>
          </p:cNvPr>
          <p:cNvSpPr txBox="1"/>
          <p:nvPr/>
        </p:nvSpPr>
        <p:spPr>
          <a:xfrm>
            <a:off x="8280340" y="3667045"/>
            <a:ext cx="1604997" cy="369332"/>
          </a:xfrm>
          <a:prstGeom prst="rect">
            <a:avLst/>
          </a:prstGeom>
          <a:noFill/>
        </p:spPr>
        <p:txBody>
          <a:bodyPr wrap="square">
            <a:spAutoFit/>
          </a:bodyPr>
          <a:lstStyle/>
          <a:p>
            <a:r>
              <a:rPr lang="en-US" altLang="zh-CN" sz="1800" dirty="0"/>
              <a:t>WOPL 4D </a:t>
            </a:r>
            <a:endParaRPr lang="zh-CN" altLang="en-US" dirty="0"/>
          </a:p>
        </p:txBody>
      </p:sp>
      <p:sp>
        <p:nvSpPr>
          <p:cNvPr id="14" name="文本框 13">
            <a:extLst>
              <a:ext uri="{FF2B5EF4-FFF2-40B4-BE49-F238E27FC236}">
                <a16:creationId xmlns:a16="http://schemas.microsoft.com/office/drawing/2014/main" id="{F4F5BD7A-6C3F-D04B-881A-1E9F3B3173AF}"/>
              </a:ext>
            </a:extLst>
          </p:cNvPr>
          <p:cNvSpPr txBox="1"/>
          <p:nvPr/>
        </p:nvSpPr>
        <p:spPr>
          <a:xfrm>
            <a:off x="5867409" y="3528008"/>
            <a:ext cx="1319030" cy="369332"/>
          </a:xfrm>
          <a:prstGeom prst="rect">
            <a:avLst/>
          </a:prstGeom>
          <a:noFill/>
        </p:spPr>
        <p:txBody>
          <a:bodyPr wrap="square">
            <a:spAutoFit/>
          </a:bodyPr>
          <a:lstStyle/>
          <a:p>
            <a:r>
              <a:rPr lang="en-US" altLang="zh-CN" sz="1800" dirty="0"/>
              <a:t>IWGL 2X</a:t>
            </a:r>
            <a:endParaRPr lang="zh-CN" altLang="en-US" dirty="0"/>
          </a:p>
        </p:txBody>
      </p:sp>
      <p:sp>
        <p:nvSpPr>
          <p:cNvPr id="15" name="椭圆 14">
            <a:extLst>
              <a:ext uri="{FF2B5EF4-FFF2-40B4-BE49-F238E27FC236}">
                <a16:creationId xmlns:a16="http://schemas.microsoft.com/office/drawing/2014/main" id="{07A56068-6286-7D09-8C30-7A689574B844}"/>
              </a:ext>
            </a:extLst>
          </p:cNvPr>
          <p:cNvSpPr/>
          <p:nvPr/>
        </p:nvSpPr>
        <p:spPr>
          <a:xfrm>
            <a:off x="6694720" y="5878991"/>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16" name="文本框 15">
            <a:extLst>
              <a:ext uri="{FF2B5EF4-FFF2-40B4-BE49-F238E27FC236}">
                <a16:creationId xmlns:a16="http://schemas.microsoft.com/office/drawing/2014/main" id="{174CD919-816E-7487-6407-6FFC0EA1D9CF}"/>
              </a:ext>
            </a:extLst>
          </p:cNvPr>
          <p:cNvSpPr txBox="1"/>
          <p:nvPr/>
        </p:nvSpPr>
        <p:spPr>
          <a:xfrm>
            <a:off x="6312920" y="5742772"/>
            <a:ext cx="312906" cy="355482"/>
          </a:xfrm>
          <a:prstGeom prst="rect">
            <a:avLst/>
          </a:prstGeom>
          <a:noFill/>
        </p:spPr>
        <p:txBody>
          <a:bodyPr wrap="none" rtlCol="0">
            <a:spAutoFit/>
          </a:bodyPr>
          <a:lstStyle/>
          <a:p>
            <a:pPr algn="l">
              <a:lnSpc>
                <a:spcPct val="95000"/>
              </a:lnSpc>
            </a:pPr>
            <a:r>
              <a:rPr lang="en-US" altLang="zh-CN" dirty="0"/>
              <a:t>1</a:t>
            </a:r>
            <a:endParaRPr lang="zh-CN" altLang="en-US" dirty="0" err="1"/>
          </a:p>
        </p:txBody>
      </p:sp>
      <p:sp>
        <p:nvSpPr>
          <p:cNvPr id="18" name="椭圆 17">
            <a:extLst>
              <a:ext uri="{FF2B5EF4-FFF2-40B4-BE49-F238E27FC236}">
                <a16:creationId xmlns:a16="http://schemas.microsoft.com/office/drawing/2014/main" id="{B8CD8BF0-E4AC-F0AD-F825-73389723A227}"/>
              </a:ext>
            </a:extLst>
          </p:cNvPr>
          <p:cNvSpPr/>
          <p:nvPr/>
        </p:nvSpPr>
        <p:spPr>
          <a:xfrm>
            <a:off x="6975785" y="5078916"/>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19" name="文本框 18">
            <a:extLst>
              <a:ext uri="{FF2B5EF4-FFF2-40B4-BE49-F238E27FC236}">
                <a16:creationId xmlns:a16="http://schemas.microsoft.com/office/drawing/2014/main" id="{8A49A5ED-94E8-42F6-8959-CA8DA17AE719}"/>
              </a:ext>
            </a:extLst>
          </p:cNvPr>
          <p:cNvSpPr txBox="1"/>
          <p:nvPr/>
        </p:nvSpPr>
        <p:spPr>
          <a:xfrm>
            <a:off x="6520802" y="4891460"/>
            <a:ext cx="312906" cy="355482"/>
          </a:xfrm>
          <a:prstGeom prst="rect">
            <a:avLst/>
          </a:prstGeom>
          <a:noFill/>
        </p:spPr>
        <p:txBody>
          <a:bodyPr wrap="none" rtlCol="0">
            <a:spAutoFit/>
          </a:bodyPr>
          <a:lstStyle/>
          <a:p>
            <a:pPr algn="l">
              <a:lnSpc>
                <a:spcPct val="95000"/>
              </a:lnSpc>
            </a:pPr>
            <a:r>
              <a:rPr lang="en-US" altLang="zh-CN" dirty="0"/>
              <a:t>2</a:t>
            </a:r>
            <a:endParaRPr lang="zh-CN" altLang="en-US" dirty="0" err="1"/>
          </a:p>
        </p:txBody>
      </p:sp>
      <p:sp>
        <p:nvSpPr>
          <p:cNvPr id="21" name="椭圆 20">
            <a:extLst>
              <a:ext uri="{FF2B5EF4-FFF2-40B4-BE49-F238E27FC236}">
                <a16:creationId xmlns:a16="http://schemas.microsoft.com/office/drawing/2014/main" id="{5772610A-8149-3E4F-E3C7-8AE09C39018E}"/>
              </a:ext>
            </a:extLst>
          </p:cNvPr>
          <p:cNvSpPr/>
          <p:nvPr/>
        </p:nvSpPr>
        <p:spPr>
          <a:xfrm>
            <a:off x="6634174" y="4130234"/>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5000"/>
              </a:lnSpc>
            </a:pPr>
            <a:endParaRPr lang="zh-CN" altLang="en-US" sz="2400" dirty="0" err="1"/>
          </a:p>
        </p:txBody>
      </p:sp>
      <p:sp>
        <p:nvSpPr>
          <p:cNvPr id="23" name="文本框 58">
            <a:extLst>
              <a:ext uri="{FF2B5EF4-FFF2-40B4-BE49-F238E27FC236}">
                <a16:creationId xmlns:a16="http://schemas.microsoft.com/office/drawing/2014/main" id="{503F479F-8E6A-BD13-7930-37EC8894FF61}"/>
              </a:ext>
            </a:extLst>
          </p:cNvPr>
          <p:cNvSpPr txBox="1"/>
          <p:nvPr/>
        </p:nvSpPr>
        <p:spPr>
          <a:xfrm>
            <a:off x="6111190" y="4032686"/>
            <a:ext cx="312906" cy="35548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95000"/>
              </a:lnSpc>
            </a:pPr>
            <a:r>
              <a:rPr lang="en-US" altLang="zh-CN" dirty="0"/>
              <a:t>3</a:t>
            </a:r>
            <a:endParaRPr lang="zh-CN" altLang="en-US" dirty="0" err="1"/>
          </a:p>
        </p:txBody>
      </p:sp>
      <p:sp>
        <p:nvSpPr>
          <p:cNvPr id="25" name="椭圆 24">
            <a:extLst>
              <a:ext uri="{FF2B5EF4-FFF2-40B4-BE49-F238E27FC236}">
                <a16:creationId xmlns:a16="http://schemas.microsoft.com/office/drawing/2014/main" id="{0F7DDAB6-AE5F-EC19-A14E-C4FC3AC4E06C}"/>
              </a:ext>
            </a:extLst>
          </p:cNvPr>
          <p:cNvSpPr/>
          <p:nvPr/>
        </p:nvSpPr>
        <p:spPr>
          <a:xfrm>
            <a:off x="8355242" y="5920513"/>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27" name="文本框 26">
            <a:extLst>
              <a:ext uri="{FF2B5EF4-FFF2-40B4-BE49-F238E27FC236}">
                <a16:creationId xmlns:a16="http://schemas.microsoft.com/office/drawing/2014/main" id="{1FE728D9-3DA1-E5FD-31DF-C51BCF510677}"/>
              </a:ext>
            </a:extLst>
          </p:cNvPr>
          <p:cNvSpPr txBox="1"/>
          <p:nvPr/>
        </p:nvSpPr>
        <p:spPr>
          <a:xfrm>
            <a:off x="8643973" y="5784294"/>
            <a:ext cx="312906" cy="355482"/>
          </a:xfrm>
          <a:prstGeom prst="rect">
            <a:avLst/>
          </a:prstGeom>
          <a:noFill/>
        </p:spPr>
        <p:txBody>
          <a:bodyPr wrap="none" rtlCol="0">
            <a:spAutoFit/>
          </a:bodyPr>
          <a:lstStyle/>
          <a:p>
            <a:pPr algn="l">
              <a:lnSpc>
                <a:spcPct val="95000"/>
              </a:lnSpc>
            </a:pPr>
            <a:r>
              <a:rPr lang="en-US" altLang="zh-CN" dirty="0"/>
              <a:t>4</a:t>
            </a:r>
            <a:endParaRPr lang="zh-CN" altLang="en-US" dirty="0" err="1"/>
          </a:p>
        </p:txBody>
      </p:sp>
      <p:sp>
        <p:nvSpPr>
          <p:cNvPr id="28" name="椭圆 27">
            <a:extLst>
              <a:ext uri="{FF2B5EF4-FFF2-40B4-BE49-F238E27FC236}">
                <a16:creationId xmlns:a16="http://schemas.microsoft.com/office/drawing/2014/main" id="{B07EFF28-6E41-F1DB-CD1A-EA51009D4084}"/>
              </a:ext>
            </a:extLst>
          </p:cNvPr>
          <p:cNvSpPr/>
          <p:nvPr/>
        </p:nvSpPr>
        <p:spPr>
          <a:xfrm>
            <a:off x="8210751" y="5176464"/>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30" name="文本框 29">
            <a:extLst>
              <a:ext uri="{FF2B5EF4-FFF2-40B4-BE49-F238E27FC236}">
                <a16:creationId xmlns:a16="http://schemas.microsoft.com/office/drawing/2014/main" id="{C76E657C-638F-02D7-A6B1-17CB6F083CD6}"/>
              </a:ext>
            </a:extLst>
          </p:cNvPr>
          <p:cNvSpPr txBox="1"/>
          <p:nvPr/>
        </p:nvSpPr>
        <p:spPr>
          <a:xfrm>
            <a:off x="8459332" y="4998723"/>
            <a:ext cx="312906" cy="355482"/>
          </a:xfrm>
          <a:prstGeom prst="rect">
            <a:avLst/>
          </a:prstGeom>
          <a:noFill/>
        </p:spPr>
        <p:txBody>
          <a:bodyPr wrap="none" rtlCol="0">
            <a:spAutoFit/>
          </a:bodyPr>
          <a:lstStyle/>
          <a:p>
            <a:pPr algn="l">
              <a:lnSpc>
                <a:spcPct val="95000"/>
              </a:lnSpc>
            </a:pPr>
            <a:r>
              <a:rPr lang="en-US" altLang="zh-CN" dirty="0"/>
              <a:t>5</a:t>
            </a:r>
            <a:endParaRPr lang="zh-CN" altLang="en-US" dirty="0" err="1"/>
          </a:p>
        </p:txBody>
      </p:sp>
      <p:sp>
        <p:nvSpPr>
          <p:cNvPr id="32" name="椭圆 31">
            <a:extLst>
              <a:ext uri="{FF2B5EF4-FFF2-40B4-BE49-F238E27FC236}">
                <a16:creationId xmlns:a16="http://schemas.microsoft.com/office/drawing/2014/main" id="{1AF08CE6-E39F-D49C-35E6-4FBA5176C99E}"/>
              </a:ext>
            </a:extLst>
          </p:cNvPr>
          <p:cNvSpPr/>
          <p:nvPr/>
        </p:nvSpPr>
        <p:spPr>
          <a:xfrm>
            <a:off x="8616280" y="4149080"/>
            <a:ext cx="72008" cy="830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95000"/>
              </a:lnSpc>
            </a:pPr>
            <a:endParaRPr lang="zh-CN" altLang="en-US" sz="2400" dirty="0" err="1"/>
          </a:p>
        </p:txBody>
      </p:sp>
      <p:sp>
        <p:nvSpPr>
          <p:cNvPr id="33" name="文本框 58">
            <a:extLst>
              <a:ext uri="{FF2B5EF4-FFF2-40B4-BE49-F238E27FC236}">
                <a16:creationId xmlns:a16="http://schemas.microsoft.com/office/drawing/2014/main" id="{FACE5FDD-E3DD-D5D6-52FD-18278EFD248E}"/>
              </a:ext>
            </a:extLst>
          </p:cNvPr>
          <p:cNvSpPr txBox="1"/>
          <p:nvPr/>
        </p:nvSpPr>
        <p:spPr>
          <a:xfrm>
            <a:off x="8766799" y="4054384"/>
            <a:ext cx="312906" cy="35548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95000"/>
              </a:lnSpc>
            </a:pPr>
            <a:r>
              <a:rPr lang="en-US" altLang="zh-CN" dirty="0"/>
              <a:t>6</a:t>
            </a:r>
            <a:endParaRPr lang="zh-CN" altLang="en-US" dirty="0" err="1"/>
          </a:p>
        </p:txBody>
      </p:sp>
      <p:sp>
        <p:nvSpPr>
          <p:cNvPr id="35" name="文本框 34">
            <a:extLst>
              <a:ext uri="{FF2B5EF4-FFF2-40B4-BE49-F238E27FC236}">
                <a16:creationId xmlns:a16="http://schemas.microsoft.com/office/drawing/2014/main" id="{826D7DF8-FA32-7885-7EA3-DBAFB5D24467}"/>
              </a:ext>
            </a:extLst>
          </p:cNvPr>
          <p:cNvSpPr txBox="1"/>
          <p:nvPr/>
        </p:nvSpPr>
        <p:spPr>
          <a:xfrm>
            <a:off x="6840396" y="5771539"/>
            <a:ext cx="441146" cy="355482"/>
          </a:xfrm>
          <a:prstGeom prst="rect">
            <a:avLst/>
          </a:prstGeom>
          <a:noFill/>
        </p:spPr>
        <p:txBody>
          <a:bodyPr wrap="none" rtlCol="0">
            <a:spAutoFit/>
          </a:bodyPr>
          <a:lstStyle/>
          <a:p>
            <a:pPr algn="l">
              <a:lnSpc>
                <a:spcPct val="95000"/>
              </a:lnSpc>
            </a:pPr>
            <a:r>
              <a:rPr lang="en-US" altLang="zh-CN" dirty="0"/>
              <a:t>04</a:t>
            </a:r>
            <a:endParaRPr lang="zh-CN" altLang="en-US" dirty="0" err="1"/>
          </a:p>
        </p:txBody>
      </p:sp>
      <p:sp>
        <p:nvSpPr>
          <p:cNvPr id="36" name="文本框 35">
            <a:extLst>
              <a:ext uri="{FF2B5EF4-FFF2-40B4-BE49-F238E27FC236}">
                <a16:creationId xmlns:a16="http://schemas.microsoft.com/office/drawing/2014/main" id="{51395512-9331-2021-06DF-AC13B525A105}"/>
              </a:ext>
            </a:extLst>
          </p:cNvPr>
          <p:cNvSpPr txBox="1"/>
          <p:nvPr/>
        </p:nvSpPr>
        <p:spPr>
          <a:xfrm>
            <a:off x="6974488" y="5012958"/>
            <a:ext cx="441146" cy="355482"/>
          </a:xfrm>
          <a:prstGeom prst="rect">
            <a:avLst/>
          </a:prstGeom>
          <a:noFill/>
        </p:spPr>
        <p:txBody>
          <a:bodyPr wrap="none" rtlCol="0">
            <a:spAutoFit/>
          </a:bodyPr>
          <a:lstStyle/>
          <a:p>
            <a:pPr algn="l">
              <a:lnSpc>
                <a:spcPct val="95000"/>
              </a:lnSpc>
            </a:pPr>
            <a:r>
              <a:rPr lang="en-US" altLang="zh-CN" dirty="0"/>
              <a:t>09</a:t>
            </a:r>
            <a:endParaRPr lang="zh-CN" altLang="en-US" dirty="0" err="1"/>
          </a:p>
        </p:txBody>
      </p:sp>
      <p:sp>
        <p:nvSpPr>
          <p:cNvPr id="38" name="文本框 37">
            <a:extLst>
              <a:ext uri="{FF2B5EF4-FFF2-40B4-BE49-F238E27FC236}">
                <a16:creationId xmlns:a16="http://schemas.microsoft.com/office/drawing/2014/main" id="{382C3C75-87FE-42F8-64F8-561DFE91A3E7}"/>
              </a:ext>
            </a:extLst>
          </p:cNvPr>
          <p:cNvSpPr txBox="1"/>
          <p:nvPr/>
        </p:nvSpPr>
        <p:spPr>
          <a:xfrm>
            <a:off x="6762709" y="3978356"/>
            <a:ext cx="441146" cy="355482"/>
          </a:xfrm>
          <a:prstGeom prst="rect">
            <a:avLst/>
          </a:prstGeom>
          <a:noFill/>
        </p:spPr>
        <p:txBody>
          <a:bodyPr wrap="none" rtlCol="0">
            <a:spAutoFit/>
          </a:bodyPr>
          <a:lstStyle/>
          <a:p>
            <a:pPr algn="l">
              <a:lnSpc>
                <a:spcPct val="95000"/>
              </a:lnSpc>
            </a:pPr>
            <a:r>
              <a:rPr lang="en-US" altLang="zh-CN" dirty="0"/>
              <a:t>19</a:t>
            </a:r>
            <a:endParaRPr lang="zh-CN" altLang="en-US" dirty="0" err="1"/>
          </a:p>
        </p:txBody>
      </p:sp>
      <p:sp>
        <p:nvSpPr>
          <p:cNvPr id="62" name="文本框 61">
            <a:extLst>
              <a:ext uri="{FF2B5EF4-FFF2-40B4-BE49-F238E27FC236}">
                <a16:creationId xmlns:a16="http://schemas.microsoft.com/office/drawing/2014/main" id="{8FE3B3AF-57C9-2FBE-E192-5A76BACFB6D3}"/>
              </a:ext>
            </a:extLst>
          </p:cNvPr>
          <p:cNvSpPr txBox="1"/>
          <p:nvPr/>
        </p:nvSpPr>
        <p:spPr>
          <a:xfrm>
            <a:off x="8105300" y="4004441"/>
            <a:ext cx="441146" cy="355482"/>
          </a:xfrm>
          <a:prstGeom prst="rect">
            <a:avLst/>
          </a:prstGeom>
          <a:noFill/>
        </p:spPr>
        <p:txBody>
          <a:bodyPr wrap="none" rtlCol="0">
            <a:spAutoFit/>
          </a:bodyPr>
          <a:lstStyle/>
          <a:p>
            <a:pPr algn="l">
              <a:lnSpc>
                <a:spcPct val="95000"/>
              </a:lnSpc>
            </a:pPr>
            <a:r>
              <a:rPr lang="en-US" altLang="zh-CN" dirty="0"/>
              <a:t>23</a:t>
            </a:r>
            <a:endParaRPr lang="zh-CN" altLang="en-US" dirty="0" err="1"/>
          </a:p>
        </p:txBody>
      </p:sp>
      <p:sp>
        <p:nvSpPr>
          <p:cNvPr id="64" name="文本框 63">
            <a:extLst>
              <a:ext uri="{FF2B5EF4-FFF2-40B4-BE49-F238E27FC236}">
                <a16:creationId xmlns:a16="http://schemas.microsoft.com/office/drawing/2014/main" id="{E592EF76-E55A-0D0D-6A28-95373A979EB3}"/>
              </a:ext>
            </a:extLst>
          </p:cNvPr>
          <p:cNvSpPr txBox="1"/>
          <p:nvPr/>
        </p:nvSpPr>
        <p:spPr>
          <a:xfrm>
            <a:off x="7773450" y="5114604"/>
            <a:ext cx="441146" cy="355482"/>
          </a:xfrm>
          <a:prstGeom prst="rect">
            <a:avLst/>
          </a:prstGeom>
          <a:noFill/>
        </p:spPr>
        <p:txBody>
          <a:bodyPr wrap="none" rtlCol="0">
            <a:spAutoFit/>
          </a:bodyPr>
          <a:lstStyle/>
          <a:p>
            <a:pPr algn="l">
              <a:lnSpc>
                <a:spcPct val="95000"/>
              </a:lnSpc>
            </a:pPr>
            <a:r>
              <a:rPr lang="en-US" altLang="zh-CN" dirty="0"/>
              <a:t>09</a:t>
            </a:r>
            <a:endParaRPr lang="zh-CN" altLang="en-US" dirty="0" err="1"/>
          </a:p>
        </p:txBody>
      </p:sp>
      <p:sp>
        <p:nvSpPr>
          <p:cNvPr id="66" name="文本框 65">
            <a:extLst>
              <a:ext uri="{FF2B5EF4-FFF2-40B4-BE49-F238E27FC236}">
                <a16:creationId xmlns:a16="http://schemas.microsoft.com/office/drawing/2014/main" id="{E183A8A2-7E53-7DF6-9F8D-9C833D4221E0}"/>
              </a:ext>
            </a:extLst>
          </p:cNvPr>
          <p:cNvSpPr txBox="1"/>
          <p:nvPr/>
        </p:nvSpPr>
        <p:spPr>
          <a:xfrm>
            <a:off x="7908016" y="5784294"/>
            <a:ext cx="441146" cy="355482"/>
          </a:xfrm>
          <a:prstGeom prst="rect">
            <a:avLst/>
          </a:prstGeom>
          <a:noFill/>
        </p:spPr>
        <p:txBody>
          <a:bodyPr wrap="none" rtlCol="0">
            <a:spAutoFit/>
          </a:bodyPr>
          <a:lstStyle/>
          <a:p>
            <a:pPr algn="l">
              <a:lnSpc>
                <a:spcPct val="95000"/>
              </a:lnSpc>
            </a:pPr>
            <a:r>
              <a:rPr lang="en-US" altLang="zh-CN" dirty="0"/>
              <a:t>04</a:t>
            </a:r>
            <a:endParaRPr lang="zh-CN" altLang="en-US" dirty="0" err="1"/>
          </a:p>
        </p:txBody>
      </p:sp>
      <p:sp>
        <p:nvSpPr>
          <p:cNvPr id="2" name="文本框 2">
            <a:extLst>
              <a:ext uri="{FF2B5EF4-FFF2-40B4-BE49-F238E27FC236}">
                <a16:creationId xmlns:a16="http://schemas.microsoft.com/office/drawing/2014/main" id="{72B1B8AC-1612-B151-902E-C262144E2E91}"/>
              </a:ext>
            </a:extLst>
          </p:cNvPr>
          <p:cNvSpPr txBox="1"/>
          <p:nvPr/>
        </p:nvSpPr>
        <p:spPr>
          <a:xfrm>
            <a:off x="146466" y="40073"/>
            <a:ext cx="3446777" cy="44319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95000"/>
              </a:lnSpc>
            </a:pPr>
            <a:r>
              <a:rPr lang="en-US" altLang="zh-CN" sz="2400" b="1" dirty="0"/>
              <a:t>2. Results- new fitting </a:t>
            </a:r>
            <a:endParaRPr lang="zh-CN" altLang="en-US" sz="2400" b="1" dirty="0" err="1"/>
          </a:p>
        </p:txBody>
      </p:sp>
      <p:sp>
        <p:nvSpPr>
          <p:cNvPr id="4" name="灯片编号占位符 2">
            <a:extLst>
              <a:ext uri="{FF2B5EF4-FFF2-40B4-BE49-F238E27FC236}">
                <a16:creationId xmlns:a16="http://schemas.microsoft.com/office/drawing/2014/main" id="{DB78434C-ACDA-7296-7DEA-77D2D92FCD0C}"/>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16</a:t>
            </a:fld>
            <a:endParaRPr lang="zh-CN" altLang="en-US" dirty="0"/>
          </a:p>
        </p:txBody>
      </p:sp>
    </p:spTree>
    <p:extLst>
      <p:ext uri="{BB962C8B-B14F-4D97-AF65-F5344CB8AC3E}">
        <p14:creationId xmlns:p14="http://schemas.microsoft.com/office/powerpoint/2010/main" val="707998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156F1CD-7FBF-6D98-DC66-F2B2BB5C34AD}"/>
              </a:ext>
            </a:extLst>
          </p:cNvPr>
          <p:cNvSpPr txBox="1"/>
          <p:nvPr/>
        </p:nvSpPr>
        <p:spPr>
          <a:xfrm>
            <a:off x="1991544" y="2780928"/>
            <a:ext cx="8670963" cy="794064"/>
          </a:xfrm>
          <a:prstGeom prst="rect">
            <a:avLst/>
          </a:prstGeom>
          <a:noFill/>
        </p:spPr>
        <p:txBody>
          <a:bodyPr wrap="none" rtlCol="0">
            <a:spAutoFit/>
          </a:bodyPr>
          <a:lstStyle/>
          <a:p>
            <a:pPr algn="l">
              <a:lnSpc>
                <a:spcPct val="95000"/>
              </a:lnSpc>
            </a:pPr>
            <a:endParaRPr lang="en-US" altLang="zh-CN" sz="2400" dirty="0"/>
          </a:p>
          <a:p>
            <a:pPr algn="l">
              <a:lnSpc>
                <a:spcPct val="95000"/>
              </a:lnSpc>
            </a:pPr>
            <a:r>
              <a:rPr lang="en-US" altLang="zh-CN" sz="2400" dirty="0"/>
              <a:t>Then we try to acc. the initial 100 pulses, to increase the SNR.</a:t>
            </a:r>
            <a:endParaRPr lang="zh-CN" altLang="en-US" sz="2400" dirty="0" err="1"/>
          </a:p>
        </p:txBody>
      </p:sp>
      <p:sp>
        <p:nvSpPr>
          <p:cNvPr id="3" name="灯片编号占位符 2">
            <a:extLst>
              <a:ext uri="{FF2B5EF4-FFF2-40B4-BE49-F238E27FC236}">
                <a16:creationId xmlns:a16="http://schemas.microsoft.com/office/drawing/2014/main" id="{BFB6C047-CA94-8E98-A978-8445BC4BF14D}"/>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17</a:t>
            </a:fld>
            <a:endParaRPr lang="zh-CN" altLang="en-US" dirty="0"/>
          </a:p>
        </p:txBody>
      </p:sp>
    </p:spTree>
    <p:extLst>
      <p:ext uri="{BB962C8B-B14F-4D97-AF65-F5344CB8AC3E}">
        <p14:creationId xmlns:p14="http://schemas.microsoft.com/office/powerpoint/2010/main" val="345060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FB292DA3-35E2-5758-E0B0-7F1C381B1A4B}"/>
              </a:ext>
            </a:extLst>
          </p:cNvPr>
          <p:cNvPicPr>
            <a:picLocks noChangeAspect="1"/>
          </p:cNvPicPr>
          <p:nvPr/>
        </p:nvPicPr>
        <p:blipFill>
          <a:blip r:embed="rId3"/>
          <a:stretch>
            <a:fillRect/>
          </a:stretch>
        </p:blipFill>
        <p:spPr>
          <a:xfrm>
            <a:off x="9949986" y="3012936"/>
            <a:ext cx="2174379" cy="2625335"/>
          </a:xfrm>
          <a:prstGeom prst="rect">
            <a:avLst/>
          </a:prstGeom>
        </p:spPr>
      </p:pic>
      <p:sp>
        <p:nvSpPr>
          <p:cNvPr id="12" name="文本框 11">
            <a:extLst>
              <a:ext uri="{FF2B5EF4-FFF2-40B4-BE49-F238E27FC236}">
                <a16:creationId xmlns:a16="http://schemas.microsoft.com/office/drawing/2014/main" id="{75A5B9E0-DF01-92D6-62C8-5F8DD0ACB46C}"/>
              </a:ext>
            </a:extLst>
          </p:cNvPr>
          <p:cNvSpPr txBox="1"/>
          <p:nvPr/>
        </p:nvSpPr>
        <p:spPr>
          <a:xfrm>
            <a:off x="0" y="75197"/>
            <a:ext cx="2786340" cy="443198"/>
          </a:xfrm>
          <a:prstGeom prst="rect">
            <a:avLst/>
          </a:prstGeom>
          <a:noFill/>
        </p:spPr>
        <p:txBody>
          <a:bodyPr wrap="none" rtlCol="0">
            <a:spAutoFit/>
          </a:bodyPr>
          <a:lstStyle/>
          <a:p>
            <a:pPr algn="l">
              <a:lnSpc>
                <a:spcPct val="95000"/>
              </a:lnSpc>
            </a:pPr>
            <a:r>
              <a:rPr lang="en-US" altLang="zh-CN" sz="2400" dirty="0"/>
              <a:t>Delay from 8-18 us</a:t>
            </a:r>
            <a:endParaRPr lang="zh-CN" altLang="en-US" sz="2400" dirty="0" err="1"/>
          </a:p>
        </p:txBody>
      </p:sp>
      <p:graphicFrame>
        <p:nvGraphicFramePr>
          <p:cNvPr id="4" name="对象 3">
            <a:extLst>
              <a:ext uri="{FF2B5EF4-FFF2-40B4-BE49-F238E27FC236}">
                <a16:creationId xmlns:a16="http://schemas.microsoft.com/office/drawing/2014/main" id="{047A5B8C-3770-A746-13B0-357D6F060BD4}"/>
              </a:ext>
            </a:extLst>
          </p:cNvPr>
          <p:cNvGraphicFramePr>
            <a:graphicFrameLocks/>
          </p:cNvGraphicFramePr>
          <p:nvPr/>
        </p:nvGraphicFramePr>
        <p:xfrm>
          <a:off x="3503712" y="518395"/>
          <a:ext cx="4144749" cy="3276600"/>
        </p:xfrm>
        <a:graphic>
          <a:graphicData uri="http://schemas.openxmlformats.org/presentationml/2006/ole">
            <mc:AlternateContent xmlns:mc="http://schemas.openxmlformats.org/markup-compatibility/2006">
              <mc:Choice xmlns:v="urn:schemas-microsoft-com:vml" Requires="v">
                <p:oleObj name="Graph" r:id="rId4" imgW="6134986" imgH="4273877" progId="Origin50.Graph">
                  <p:embed/>
                </p:oleObj>
              </mc:Choice>
              <mc:Fallback>
                <p:oleObj name="Graph" r:id="rId4" imgW="6134986" imgH="4273877" progId="Origin50.Graph">
                  <p:embed/>
                  <p:pic>
                    <p:nvPicPr>
                      <p:cNvPr id="4" name="对象 3">
                        <a:extLst>
                          <a:ext uri="{FF2B5EF4-FFF2-40B4-BE49-F238E27FC236}">
                            <a16:creationId xmlns:a16="http://schemas.microsoft.com/office/drawing/2014/main" id="{047A5B8C-3770-A746-13B0-357D6F060BD4}"/>
                          </a:ext>
                        </a:extLst>
                      </p:cNvPr>
                      <p:cNvPicPr/>
                      <p:nvPr/>
                    </p:nvPicPr>
                    <p:blipFill>
                      <a:blip r:embed="rId5"/>
                      <a:stretch>
                        <a:fillRect/>
                      </a:stretch>
                    </p:blipFill>
                    <p:spPr>
                      <a:xfrm>
                        <a:off x="3503712" y="518395"/>
                        <a:ext cx="4144749" cy="3276600"/>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F851D880-DCF2-9048-588A-0414BB1870DC}"/>
              </a:ext>
            </a:extLst>
          </p:cNvPr>
          <p:cNvGraphicFramePr>
            <a:graphicFrameLocks/>
          </p:cNvGraphicFramePr>
          <p:nvPr/>
        </p:nvGraphicFramePr>
        <p:xfrm>
          <a:off x="7088497" y="480109"/>
          <a:ext cx="4144749" cy="3276600"/>
        </p:xfrm>
        <a:graphic>
          <a:graphicData uri="http://schemas.openxmlformats.org/presentationml/2006/ole">
            <mc:AlternateContent xmlns:mc="http://schemas.openxmlformats.org/markup-compatibility/2006">
              <mc:Choice xmlns:v="urn:schemas-microsoft-com:vml" Requires="v">
                <p:oleObj name="Graph" r:id="rId6" imgW="6134986" imgH="4273877" progId="Origin50.Graph">
                  <p:embed/>
                </p:oleObj>
              </mc:Choice>
              <mc:Fallback>
                <p:oleObj name="Graph" r:id="rId6" imgW="6134986" imgH="4273877" progId="Origin50.Graph">
                  <p:embed/>
                  <p:pic>
                    <p:nvPicPr>
                      <p:cNvPr id="5" name="对象 4">
                        <a:extLst>
                          <a:ext uri="{FF2B5EF4-FFF2-40B4-BE49-F238E27FC236}">
                            <a16:creationId xmlns:a16="http://schemas.microsoft.com/office/drawing/2014/main" id="{F851D880-DCF2-9048-588A-0414BB1870DC}"/>
                          </a:ext>
                        </a:extLst>
                      </p:cNvPr>
                      <p:cNvPicPr/>
                      <p:nvPr/>
                    </p:nvPicPr>
                    <p:blipFill>
                      <a:blip r:embed="rId7"/>
                      <a:stretch>
                        <a:fillRect/>
                      </a:stretch>
                    </p:blipFill>
                    <p:spPr>
                      <a:xfrm>
                        <a:off x="7088497" y="480109"/>
                        <a:ext cx="4144749" cy="3276600"/>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2991A26F-D369-0F84-09AA-DB9B86801A27}"/>
              </a:ext>
            </a:extLst>
          </p:cNvPr>
          <p:cNvGraphicFramePr>
            <a:graphicFrameLocks/>
          </p:cNvGraphicFramePr>
          <p:nvPr/>
        </p:nvGraphicFramePr>
        <p:xfrm>
          <a:off x="-1392" y="3282308"/>
          <a:ext cx="4144749" cy="3276600"/>
        </p:xfrm>
        <a:graphic>
          <a:graphicData uri="http://schemas.openxmlformats.org/presentationml/2006/ole">
            <mc:AlternateContent xmlns:mc="http://schemas.openxmlformats.org/markup-compatibility/2006">
              <mc:Choice xmlns:v="urn:schemas-microsoft-com:vml" Requires="v">
                <p:oleObj name="Graph" r:id="rId8" imgW="6134986" imgH="4273877" progId="Origin50.Graph">
                  <p:embed/>
                </p:oleObj>
              </mc:Choice>
              <mc:Fallback>
                <p:oleObj name="Graph" r:id="rId8" imgW="6134986" imgH="4273877" progId="Origin50.Graph">
                  <p:embed/>
                  <p:pic>
                    <p:nvPicPr>
                      <p:cNvPr id="6" name="对象 5">
                        <a:extLst>
                          <a:ext uri="{FF2B5EF4-FFF2-40B4-BE49-F238E27FC236}">
                            <a16:creationId xmlns:a16="http://schemas.microsoft.com/office/drawing/2014/main" id="{2991A26F-D369-0F84-09AA-DB9B86801A27}"/>
                          </a:ext>
                        </a:extLst>
                      </p:cNvPr>
                      <p:cNvPicPr/>
                      <p:nvPr/>
                    </p:nvPicPr>
                    <p:blipFill>
                      <a:blip r:embed="rId9"/>
                      <a:stretch>
                        <a:fillRect/>
                      </a:stretch>
                    </p:blipFill>
                    <p:spPr>
                      <a:xfrm>
                        <a:off x="-1392" y="3282308"/>
                        <a:ext cx="4144749" cy="32766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86958BBF-8F48-3BC5-5965-3F8F175BB408}"/>
              </a:ext>
            </a:extLst>
          </p:cNvPr>
          <p:cNvGraphicFramePr>
            <a:graphicFrameLocks/>
          </p:cNvGraphicFramePr>
          <p:nvPr/>
        </p:nvGraphicFramePr>
        <p:xfrm>
          <a:off x="3522745" y="3282308"/>
          <a:ext cx="4144749" cy="3276600"/>
        </p:xfrm>
        <a:graphic>
          <a:graphicData uri="http://schemas.openxmlformats.org/presentationml/2006/ole">
            <mc:AlternateContent xmlns:mc="http://schemas.openxmlformats.org/markup-compatibility/2006">
              <mc:Choice xmlns:v="urn:schemas-microsoft-com:vml" Requires="v">
                <p:oleObj name="Graph" r:id="rId10" imgW="6134986" imgH="4273877" progId="Origin50.Graph">
                  <p:embed/>
                </p:oleObj>
              </mc:Choice>
              <mc:Fallback>
                <p:oleObj name="Graph" r:id="rId10" imgW="6134986" imgH="4273877" progId="Origin50.Graph">
                  <p:embed/>
                  <p:pic>
                    <p:nvPicPr>
                      <p:cNvPr id="7" name="对象 6">
                        <a:extLst>
                          <a:ext uri="{FF2B5EF4-FFF2-40B4-BE49-F238E27FC236}">
                            <a16:creationId xmlns:a16="http://schemas.microsoft.com/office/drawing/2014/main" id="{86958BBF-8F48-3BC5-5965-3F8F175BB408}"/>
                          </a:ext>
                        </a:extLst>
                      </p:cNvPr>
                      <p:cNvPicPr/>
                      <p:nvPr/>
                    </p:nvPicPr>
                    <p:blipFill>
                      <a:blip r:embed="rId11"/>
                      <a:stretch>
                        <a:fillRect/>
                      </a:stretch>
                    </p:blipFill>
                    <p:spPr>
                      <a:xfrm>
                        <a:off x="3522745" y="3282308"/>
                        <a:ext cx="4144749" cy="3276600"/>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866B0BE0-3330-1462-4C53-9B86ED0E5E95}"/>
              </a:ext>
            </a:extLst>
          </p:cNvPr>
          <p:cNvGraphicFramePr>
            <a:graphicFrameLocks/>
          </p:cNvGraphicFramePr>
          <p:nvPr/>
        </p:nvGraphicFramePr>
        <p:xfrm>
          <a:off x="7063819" y="3282308"/>
          <a:ext cx="4144749" cy="3276600"/>
        </p:xfrm>
        <a:graphic>
          <a:graphicData uri="http://schemas.openxmlformats.org/presentationml/2006/ole">
            <mc:AlternateContent xmlns:mc="http://schemas.openxmlformats.org/markup-compatibility/2006">
              <mc:Choice xmlns:v="urn:schemas-microsoft-com:vml" Requires="v">
                <p:oleObj name="Graph" r:id="rId12" imgW="6134986" imgH="4273877" progId="Origin50.Graph">
                  <p:embed/>
                </p:oleObj>
              </mc:Choice>
              <mc:Fallback>
                <p:oleObj name="Graph" r:id="rId12" imgW="6134986" imgH="4273877" progId="Origin50.Graph">
                  <p:embed/>
                  <p:pic>
                    <p:nvPicPr>
                      <p:cNvPr id="8" name="对象 7">
                        <a:extLst>
                          <a:ext uri="{FF2B5EF4-FFF2-40B4-BE49-F238E27FC236}">
                            <a16:creationId xmlns:a16="http://schemas.microsoft.com/office/drawing/2014/main" id="{866B0BE0-3330-1462-4C53-9B86ED0E5E95}"/>
                          </a:ext>
                        </a:extLst>
                      </p:cNvPr>
                      <p:cNvPicPr/>
                      <p:nvPr/>
                    </p:nvPicPr>
                    <p:blipFill>
                      <a:blip r:embed="rId13"/>
                      <a:stretch>
                        <a:fillRect/>
                      </a:stretch>
                    </p:blipFill>
                    <p:spPr>
                      <a:xfrm>
                        <a:off x="7063819" y="3282308"/>
                        <a:ext cx="4144749" cy="32766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616CEBDB-866A-C9B7-C130-9B719E3A4498}"/>
              </a:ext>
            </a:extLst>
          </p:cNvPr>
          <p:cNvGraphicFramePr>
            <a:graphicFrameLocks/>
          </p:cNvGraphicFramePr>
          <p:nvPr/>
        </p:nvGraphicFramePr>
        <p:xfrm>
          <a:off x="-24680" y="518395"/>
          <a:ext cx="4144750" cy="3276600"/>
        </p:xfrm>
        <a:graphic>
          <a:graphicData uri="http://schemas.openxmlformats.org/presentationml/2006/ole">
            <mc:AlternateContent xmlns:mc="http://schemas.openxmlformats.org/markup-compatibility/2006">
              <mc:Choice xmlns:v="urn:schemas-microsoft-com:vml" Requires="v">
                <p:oleObj name="Graph" r:id="rId14" imgW="6134986" imgH="4273877" progId="Origin50.Graph">
                  <p:embed/>
                </p:oleObj>
              </mc:Choice>
              <mc:Fallback>
                <p:oleObj name="Graph" r:id="rId14" imgW="6134986" imgH="4273877" progId="Origin50.Graph">
                  <p:embed/>
                  <p:pic>
                    <p:nvPicPr>
                      <p:cNvPr id="10" name="对象 9">
                        <a:extLst>
                          <a:ext uri="{FF2B5EF4-FFF2-40B4-BE49-F238E27FC236}">
                            <a16:creationId xmlns:a16="http://schemas.microsoft.com/office/drawing/2014/main" id="{616CEBDB-866A-C9B7-C130-9B719E3A4498}"/>
                          </a:ext>
                        </a:extLst>
                      </p:cNvPr>
                      <p:cNvPicPr/>
                      <p:nvPr/>
                    </p:nvPicPr>
                    <p:blipFill>
                      <a:blip r:embed="rId15"/>
                      <a:stretch>
                        <a:fillRect/>
                      </a:stretch>
                    </p:blipFill>
                    <p:spPr>
                      <a:xfrm>
                        <a:off x="-24680" y="518395"/>
                        <a:ext cx="4144750" cy="3276600"/>
                      </a:xfrm>
                      <a:prstGeom prst="rect">
                        <a:avLst/>
                      </a:prstGeom>
                    </p:spPr>
                  </p:pic>
                </p:oleObj>
              </mc:Fallback>
            </mc:AlternateContent>
          </a:graphicData>
        </a:graphic>
      </p:graphicFrame>
      <p:sp>
        <p:nvSpPr>
          <p:cNvPr id="20" name="文本框 19">
            <a:extLst>
              <a:ext uri="{FF2B5EF4-FFF2-40B4-BE49-F238E27FC236}">
                <a16:creationId xmlns:a16="http://schemas.microsoft.com/office/drawing/2014/main" id="{FAC10AD2-AD2A-14B9-ACDD-56B9E19EE637}"/>
              </a:ext>
            </a:extLst>
          </p:cNvPr>
          <p:cNvSpPr txBox="1"/>
          <p:nvPr/>
        </p:nvSpPr>
        <p:spPr>
          <a:xfrm>
            <a:off x="2340567" y="1049004"/>
            <a:ext cx="370614" cy="384721"/>
          </a:xfrm>
          <a:prstGeom prst="rect">
            <a:avLst/>
          </a:prstGeom>
          <a:noFill/>
        </p:spPr>
        <p:txBody>
          <a:bodyPr wrap="none" rtlCol="0">
            <a:spAutoFit/>
          </a:bodyPr>
          <a:lstStyle/>
          <a:p>
            <a:pPr algn="l">
              <a:lnSpc>
                <a:spcPct val="95000"/>
              </a:lnSpc>
            </a:pPr>
            <a:r>
              <a:rPr lang="en-US" altLang="zh-CN" sz="2000" dirty="0"/>
              <a:t>H</a:t>
            </a:r>
            <a:endParaRPr lang="zh-CN" altLang="en-US" sz="2000" dirty="0" err="1"/>
          </a:p>
        </p:txBody>
      </p:sp>
      <p:sp>
        <p:nvSpPr>
          <p:cNvPr id="21" name="文本框 20">
            <a:extLst>
              <a:ext uri="{FF2B5EF4-FFF2-40B4-BE49-F238E27FC236}">
                <a16:creationId xmlns:a16="http://schemas.microsoft.com/office/drawing/2014/main" id="{FD0730F6-2DE3-11D8-B60D-4E2270772C0D}"/>
              </a:ext>
            </a:extLst>
          </p:cNvPr>
          <p:cNvSpPr txBox="1"/>
          <p:nvPr/>
        </p:nvSpPr>
        <p:spPr>
          <a:xfrm>
            <a:off x="1862388" y="1964334"/>
            <a:ext cx="370614" cy="384721"/>
          </a:xfrm>
          <a:prstGeom prst="rect">
            <a:avLst/>
          </a:prstGeom>
          <a:noFill/>
        </p:spPr>
        <p:txBody>
          <a:bodyPr wrap="none" rtlCol="0">
            <a:spAutoFit/>
          </a:bodyPr>
          <a:lstStyle/>
          <a:p>
            <a:pPr algn="l">
              <a:lnSpc>
                <a:spcPct val="95000"/>
              </a:lnSpc>
            </a:pPr>
            <a:r>
              <a:rPr lang="en-US" altLang="zh-CN" sz="2000" dirty="0"/>
              <a:t>D</a:t>
            </a:r>
            <a:endParaRPr lang="zh-CN" altLang="en-US" sz="2000" dirty="0" err="1"/>
          </a:p>
        </p:txBody>
      </p:sp>
      <p:sp>
        <p:nvSpPr>
          <p:cNvPr id="22" name="文本框 21">
            <a:extLst>
              <a:ext uri="{FF2B5EF4-FFF2-40B4-BE49-F238E27FC236}">
                <a16:creationId xmlns:a16="http://schemas.microsoft.com/office/drawing/2014/main" id="{F3C741D1-EE43-8AD5-9301-59AEFEB43DAF}"/>
              </a:ext>
            </a:extLst>
          </p:cNvPr>
          <p:cNvSpPr txBox="1"/>
          <p:nvPr/>
        </p:nvSpPr>
        <p:spPr>
          <a:xfrm>
            <a:off x="5802086" y="1250326"/>
            <a:ext cx="370614" cy="384721"/>
          </a:xfrm>
          <a:prstGeom prst="rect">
            <a:avLst/>
          </a:prstGeom>
          <a:noFill/>
        </p:spPr>
        <p:txBody>
          <a:bodyPr wrap="none" rtlCol="0">
            <a:spAutoFit/>
          </a:bodyPr>
          <a:lstStyle/>
          <a:p>
            <a:pPr algn="l">
              <a:lnSpc>
                <a:spcPct val="95000"/>
              </a:lnSpc>
            </a:pPr>
            <a:r>
              <a:rPr lang="en-US" altLang="zh-CN" sz="2000" dirty="0"/>
              <a:t>H</a:t>
            </a:r>
            <a:endParaRPr lang="zh-CN" altLang="en-US" sz="2000" dirty="0" err="1"/>
          </a:p>
        </p:txBody>
      </p:sp>
      <p:sp>
        <p:nvSpPr>
          <p:cNvPr id="23" name="文本框 22">
            <a:extLst>
              <a:ext uri="{FF2B5EF4-FFF2-40B4-BE49-F238E27FC236}">
                <a16:creationId xmlns:a16="http://schemas.microsoft.com/office/drawing/2014/main" id="{2450C0CF-294B-C92A-7BAC-3F262DB6CF31}"/>
              </a:ext>
            </a:extLst>
          </p:cNvPr>
          <p:cNvSpPr txBox="1"/>
          <p:nvPr/>
        </p:nvSpPr>
        <p:spPr>
          <a:xfrm>
            <a:off x="5323907" y="2165656"/>
            <a:ext cx="370614" cy="384721"/>
          </a:xfrm>
          <a:prstGeom prst="rect">
            <a:avLst/>
          </a:prstGeom>
          <a:noFill/>
        </p:spPr>
        <p:txBody>
          <a:bodyPr wrap="none" rtlCol="0">
            <a:spAutoFit/>
          </a:bodyPr>
          <a:lstStyle/>
          <a:p>
            <a:pPr algn="l">
              <a:lnSpc>
                <a:spcPct val="95000"/>
              </a:lnSpc>
            </a:pPr>
            <a:r>
              <a:rPr lang="en-US" altLang="zh-CN" sz="2000" dirty="0"/>
              <a:t>D</a:t>
            </a:r>
            <a:endParaRPr lang="zh-CN" altLang="en-US" sz="2000" dirty="0" err="1"/>
          </a:p>
        </p:txBody>
      </p:sp>
      <p:sp>
        <p:nvSpPr>
          <p:cNvPr id="24" name="文本框 23">
            <a:extLst>
              <a:ext uri="{FF2B5EF4-FFF2-40B4-BE49-F238E27FC236}">
                <a16:creationId xmlns:a16="http://schemas.microsoft.com/office/drawing/2014/main" id="{72C94013-484D-D458-A12F-28DF6950A93D}"/>
              </a:ext>
            </a:extLst>
          </p:cNvPr>
          <p:cNvSpPr txBox="1"/>
          <p:nvPr/>
        </p:nvSpPr>
        <p:spPr>
          <a:xfrm>
            <a:off x="9386871" y="1000158"/>
            <a:ext cx="370614" cy="384721"/>
          </a:xfrm>
          <a:prstGeom prst="rect">
            <a:avLst/>
          </a:prstGeom>
          <a:noFill/>
        </p:spPr>
        <p:txBody>
          <a:bodyPr wrap="none" rtlCol="0">
            <a:spAutoFit/>
          </a:bodyPr>
          <a:lstStyle/>
          <a:p>
            <a:pPr algn="l">
              <a:lnSpc>
                <a:spcPct val="95000"/>
              </a:lnSpc>
            </a:pPr>
            <a:r>
              <a:rPr lang="en-US" altLang="zh-CN" sz="2000" dirty="0"/>
              <a:t>H</a:t>
            </a:r>
            <a:endParaRPr lang="zh-CN" altLang="en-US" sz="2000" dirty="0" err="1"/>
          </a:p>
        </p:txBody>
      </p:sp>
      <p:sp>
        <p:nvSpPr>
          <p:cNvPr id="25" name="文本框 24">
            <a:extLst>
              <a:ext uri="{FF2B5EF4-FFF2-40B4-BE49-F238E27FC236}">
                <a16:creationId xmlns:a16="http://schemas.microsoft.com/office/drawing/2014/main" id="{56026F33-3865-DE33-C07A-B8C153333E47}"/>
              </a:ext>
            </a:extLst>
          </p:cNvPr>
          <p:cNvSpPr txBox="1"/>
          <p:nvPr/>
        </p:nvSpPr>
        <p:spPr>
          <a:xfrm>
            <a:off x="8975564" y="1771973"/>
            <a:ext cx="370614" cy="384721"/>
          </a:xfrm>
          <a:prstGeom prst="rect">
            <a:avLst/>
          </a:prstGeom>
          <a:noFill/>
        </p:spPr>
        <p:txBody>
          <a:bodyPr wrap="none" rtlCol="0">
            <a:spAutoFit/>
          </a:bodyPr>
          <a:lstStyle/>
          <a:p>
            <a:pPr algn="l">
              <a:lnSpc>
                <a:spcPct val="95000"/>
              </a:lnSpc>
            </a:pPr>
            <a:r>
              <a:rPr lang="en-US" altLang="zh-CN" sz="2000" dirty="0"/>
              <a:t>D</a:t>
            </a:r>
            <a:endParaRPr lang="zh-CN" altLang="en-US" sz="2000" dirty="0" err="1"/>
          </a:p>
        </p:txBody>
      </p:sp>
      <p:sp>
        <p:nvSpPr>
          <p:cNvPr id="26" name="文本框 25">
            <a:extLst>
              <a:ext uri="{FF2B5EF4-FFF2-40B4-BE49-F238E27FC236}">
                <a16:creationId xmlns:a16="http://schemas.microsoft.com/office/drawing/2014/main" id="{75017DB1-F19F-4DF2-356B-0A7D63DDB10D}"/>
              </a:ext>
            </a:extLst>
          </p:cNvPr>
          <p:cNvSpPr txBox="1"/>
          <p:nvPr/>
        </p:nvSpPr>
        <p:spPr>
          <a:xfrm>
            <a:off x="2340567" y="3940883"/>
            <a:ext cx="370614" cy="384721"/>
          </a:xfrm>
          <a:prstGeom prst="rect">
            <a:avLst/>
          </a:prstGeom>
          <a:noFill/>
        </p:spPr>
        <p:txBody>
          <a:bodyPr wrap="none" rtlCol="0">
            <a:spAutoFit/>
          </a:bodyPr>
          <a:lstStyle/>
          <a:p>
            <a:pPr algn="l">
              <a:lnSpc>
                <a:spcPct val="95000"/>
              </a:lnSpc>
            </a:pPr>
            <a:r>
              <a:rPr lang="en-US" altLang="zh-CN" sz="2000" dirty="0"/>
              <a:t>H</a:t>
            </a:r>
            <a:endParaRPr lang="zh-CN" altLang="en-US" sz="2000" dirty="0" err="1"/>
          </a:p>
        </p:txBody>
      </p:sp>
      <p:sp>
        <p:nvSpPr>
          <p:cNvPr id="27" name="文本框 26">
            <a:extLst>
              <a:ext uri="{FF2B5EF4-FFF2-40B4-BE49-F238E27FC236}">
                <a16:creationId xmlns:a16="http://schemas.microsoft.com/office/drawing/2014/main" id="{63D7FDF8-5C3F-4865-A8D4-6B8014A59D05}"/>
              </a:ext>
            </a:extLst>
          </p:cNvPr>
          <p:cNvSpPr txBox="1"/>
          <p:nvPr/>
        </p:nvSpPr>
        <p:spPr>
          <a:xfrm>
            <a:off x="1862388" y="4856213"/>
            <a:ext cx="370614" cy="384721"/>
          </a:xfrm>
          <a:prstGeom prst="rect">
            <a:avLst/>
          </a:prstGeom>
          <a:noFill/>
        </p:spPr>
        <p:txBody>
          <a:bodyPr wrap="none" rtlCol="0">
            <a:spAutoFit/>
          </a:bodyPr>
          <a:lstStyle/>
          <a:p>
            <a:pPr algn="l">
              <a:lnSpc>
                <a:spcPct val="95000"/>
              </a:lnSpc>
            </a:pPr>
            <a:r>
              <a:rPr lang="en-US" altLang="zh-CN" sz="2000" dirty="0"/>
              <a:t>D</a:t>
            </a:r>
            <a:endParaRPr lang="zh-CN" altLang="en-US" sz="2000" dirty="0" err="1"/>
          </a:p>
        </p:txBody>
      </p:sp>
      <p:sp>
        <p:nvSpPr>
          <p:cNvPr id="28" name="文本框 27">
            <a:extLst>
              <a:ext uri="{FF2B5EF4-FFF2-40B4-BE49-F238E27FC236}">
                <a16:creationId xmlns:a16="http://schemas.microsoft.com/office/drawing/2014/main" id="{5908A8C2-994A-1F30-720A-D36616E8BF85}"/>
              </a:ext>
            </a:extLst>
          </p:cNvPr>
          <p:cNvSpPr txBox="1"/>
          <p:nvPr/>
        </p:nvSpPr>
        <p:spPr>
          <a:xfrm>
            <a:off x="5908125" y="3940883"/>
            <a:ext cx="370614" cy="384721"/>
          </a:xfrm>
          <a:prstGeom prst="rect">
            <a:avLst/>
          </a:prstGeom>
          <a:noFill/>
        </p:spPr>
        <p:txBody>
          <a:bodyPr wrap="none" rtlCol="0">
            <a:spAutoFit/>
          </a:bodyPr>
          <a:lstStyle/>
          <a:p>
            <a:pPr algn="l">
              <a:lnSpc>
                <a:spcPct val="95000"/>
              </a:lnSpc>
            </a:pPr>
            <a:r>
              <a:rPr lang="en-US" altLang="zh-CN" sz="2000" dirty="0"/>
              <a:t>H</a:t>
            </a:r>
            <a:endParaRPr lang="zh-CN" altLang="en-US" sz="2000" dirty="0" err="1"/>
          </a:p>
        </p:txBody>
      </p:sp>
      <p:sp>
        <p:nvSpPr>
          <p:cNvPr id="29" name="文本框 28">
            <a:extLst>
              <a:ext uri="{FF2B5EF4-FFF2-40B4-BE49-F238E27FC236}">
                <a16:creationId xmlns:a16="http://schemas.microsoft.com/office/drawing/2014/main" id="{F5D5439E-54CF-1E6E-9B56-D1DAAC06AA18}"/>
              </a:ext>
            </a:extLst>
          </p:cNvPr>
          <p:cNvSpPr txBox="1"/>
          <p:nvPr/>
        </p:nvSpPr>
        <p:spPr>
          <a:xfrm>
            <a:off x="5429946" y="4856213"/>
            <a:ext cx="370614" cy="384721"/>
          </a:xfrm>
          <a:prstGeom prst="rect">
            <a:avLst/>
          </a:prstGeom>
          <a:noFill/>
        </p:spPr>
        <p:txBody>
          <a:bodyPr wrap="none" rtlCol="0">
            <a:spAutoFit/>
          </a:bodyPr>
          <a:lstStyle/>
          <a:p>
            <a:pPr algn="l">
              <a:lnSpc>
                <a:spcPct val="95000"/>
              </a:lnSpc>
            </a:pPr>
            <a:r>
              <a:rPr lang="en-US" altLang="zh-CN" sz="2000" dirty="0"/>
              <a:t>D</a:t>
            </a:r>
            <a:endParaRPr lang="zh-CN" altLang="en-US" sz="2000" dirty="0" err="1"/>
          </a:p>
        </p:txBody>
      </p:sp>
      <p:sp>
        <p:nvSpPr>
          <p:cNvPr id="30" name="文本框 29">
            <a:extLst>
              <a:ext uri="{FF2B5EF4-FFF2-40B4-BE49-F238E27FC236}">
                <a16:creationId xmlns:a16="http://schemas.microsoft.com/office/drawing/2014/main" id="{B1102832-D950-E390-05C1-D698656A31E4}"/>
              </a:ext>
            </a:extLst>
          </p:cNvPr>
          <p:cNvSpPr txBox="1"/>
          <p:nvPr/>
        </p:nvSpPr>
        <p:spPr>
          <a:xfrm>
            <a:off x="9480379" y="4084397"/>
            <a:ext cx="370614" cy="384721"/>
          </a:xfrm>
          <a:prstGeom prst="rect">
            <a:avLst/>
          </a:prstGeom>
          <a:noFill/>
        </p:spPr>
        <p:txBody>
          <a:bodyPr wrap="none" rtlCol="0">
            <a:spAutoFit/>
          </a:bodyPr>
          <a:lstStyle/>
          <a:p>
            <a:pPr algn="l">
              <a:lnSpc>
                <a:spcPct val="95000"/>
              </a:lnSpc>
            </a:pPr>
            <a:r>
              <a:rPr lang="en-US" altLang="zh-CN" sz="2000" dirty="0"/>
              <a:t>H</a:t>
            </a:r>
            <a:endParaRPr lang="zh-CN" altLang="en-US" sz="2000" dirty="0" err="1"/>
          </a:p>
        </p:txBody>
      </p:sp>
      <p:sp>
        <p:nvSpPr>
          <p:cNvPr id="31" name="文本框 30">
            <a:extLst>
              <a:ext uri="{FF2B5EF4-FFF2-40B4-BE49-F238E27FC236}">
                <a16:creationId xmlns:a16="http://schemas.microsoft.com/office/drawing/2014/main" id="{8AD60E4A-1789-760A-9C41-DE1FF629E851}"/>
              </a:ext>
            </a:extLst>
          </p:cNvPr>
          <p:cNvSpPr txBox="1"/>
          <p:nvPr/>
        </p:nvSpPr>
        <p:spPr>
          <a:xfrm>
            <a:off x="9002200" y="4999727"/>
            <a:ext cx="370614" cy="384721"/>
          </a:xfrm>
          <a:prstGeom prst="rect">
            <a:avLst/>
          </a:prstGeom>
          <a:noFill/>
        </p:spPr>
        <p:txBody>
          <a:bodyPr wrap="none" rtlCol="0">
            <a:spAutoFit/>
          </a:bodyPr>
          <a:lstStyle/>
          <a:p>
            <a:pPr algn="l">
              <a:lnSpc>
                <a:spcPct val="95000"/>
              </a:lnSpc>
            </a:pPr>
            <a:r>
              <a:rPr lang="en-US" altLang="zh-CN" sz="2000" dirty="0"/>
              <a:t>D</a:t>
            </a:r>
            <a:endParaRPr lang="zh-CN" altLang="en-US" sz="2000" dirty="0" err="1"/>
          </a:p>
        </p:txBody>
      </p:sp>
      <p:sp>
        <p:nvSpPr>
          <p:cNvPr id="32" name="文本框 31">
            <a:extLst>
              <a:ext uri="{FF2B5EF4-FFF2-40B4-BE49-F238E27FC236}">
                <a16:creationId xmlns:a16="http://schemas.microsoft.com/office/drawing/2014/main" id="{CB7A3392-152B-7714-3F2B-0CD56D0F2F6F}"/>
              </a:ext>
            </a:extLst>
          </p:cNvPr>
          <p:cNvSpPr txBox="1"/>
          <p:nvPr/>
        </p:nvSpPr>
        <p:spPr>
          <a:xfrm>
            <a:off x="498556" y="437118"/>
            <a:ext cx="3684022" cy="443198"/>
          </a:xfrm>
          <a:prstGeom prst="rect">
            <a:avLst/>
          </a:prstGeom>
          <a:noFill/>
        </p:spPr>
        <p:txBody>
          <a:bodyPr wrap="none" rtlCol="0">
            <a:spAutoFit/>
          </a:bodyPr>
          <a:lstStyle/>
          <a:p>
            <a:pPr algn="l">
              <a:lnSpc>
                <a:spcPct val="95000"/>
              </a:lnSpc>
            </a:pPr>
            <a:r>
              <a:rPr lang="en-US" altLang="zh-CN" sz="2400" dirty="0"/>
              <a:t>1</a:t>
            </a:r>
            <a:r>
              <a:rPr lang="en-US" altLang="zh-CN" sz="2400" baseline="30000" dirty="0"/>
              <a:t>st</a:t>
            </a:r>
            <a:r>
              <a:rPr lang="en-US" altLang="zh-CN" sz="2400" dirty="0"/>
              <a:t>-100</a:t>
            </a:r>
            <a:r>
              <a:rPr lang="en-US" altLang="zh-CN" sz="2400" baseline="30000" dirty="0"/>
              <a:t>th</a:t>
            </a:r>
            <a:r>
              <a:rPr lang="en-US" altLang="zh-CN" sz="2400" dirty="0"/>
              <a:t> laser pulses acc.</a:t>
            </a:r>
            <a:endParaRPr lang="zh-CN" altLang="en-US" sz="2400" dirty="0" err="1"/>
          </a:p>
        </p:txBody>
      </p:sp>
      <p:sp>
        <p:nvSpPr>
          <p:cNvPr id="33" name="文本框 32">
            <a:extLst>
              <a:ext uri="{FF2B5EF4-FFF2-40B4-BE49-F238E27FC236}">
                <a16:creationId xmlns:a16="http://schemas.microsoft.com/office/drawing/2014/main" id="{4BA7A215-22C3-5F8D-ACCD-8D75ADA851C3}"/>
              </a:ext>
            </a:extLst>
          </p:cNvPr>
          <p:cNvSpPr txBox="1"/>
          <p:nvPr/>
        </p:nvSpPr>
        <p:spPr>
          <a:xfrm>
            <a:off x="5281065" y="80725"/>
            <a:ext cx="5440913" cy="794064"/>
          </a:xfrm>
          <a:prstGeom prst="rect">
            <a:avLst/>
          </a:prstGeom>
          <a:noFill/>
        </p:spPr>
        <p:txBody>
          <a:bodyPr wrap="none" rtlCol="0">
            <a:spAutoFit/>
          </a:bodyPr>
          <a:lstStyle/>
          <a:p>
            <a:pPr algn="l">
              <a:lnSpc>
                <a:spcPct val="95000"/>
              </a:lnSpc>
            </a:pPr>
            <a:r>
              <a:rPr lang="en-US" altLang="zh-CN" sz="2400" dirty="0"/>
              <a:t>H/D separated peaks can be observed</a:t>
            </a:r>
          </a:p>
          <a:p>
            <a:pPr algn="l">
              <a:lnSpc>
                <a:spcPct val="95000"/>
              </a:lnSpc>
            </a:pPr>
            <a:r>
              <a:rPr lang="en-US" altLang="zh-CN" sz="2400" dirty="0"/>
              <a:t> T doesn’t show any separated peak</a:t>
            </a:r>
            <a:endParaRPr lang="zh-CN" altLang="en-US" sz="2400" dirty="0" err="1"/>
          </a:p>
        </p:txBody>
      </p:sp>
      <p:sp>
        <p:nvSpPr>
          <p:cNvPr id="2" name="文本框 1">
            <a:extLst>
              <a:ext uri="{FF2B5EF4-FFF2-40B4-BE49-F238E27FC236}">
                <a16:creationId xmlns:a16="http://schemas.microsoft.com/office/drawing/2014/main" id="{47DAA7C8-DD75-6948-A693-6331FA5A580F}"/>
              </a:ext>
            </a:extLst>
          </p:cNvPr>
          <p:cNvSpPr txBox="1"/>
          <p:nvPr/>
        </p:nvSpPr>
        <p:spPr>
          <a:xfrm>
            <a:off x="3850429" y="6384011"/>
            <a:ext cx="4273927" cy="443198"/>
          </a:xfrm>
          <a:prstGeom prst="rect">
            <a:avLst/>
          </a:prstGeom>
          <a:noFill/>
        </p:spPr>
        <p:txBody>
          <a:bodyPr wrap="none" rtlCol="0">
            <a:spAutoFit/>
          </a:bodyPr>
          <a:lstStyle/>
          <a:p>
            <a:pPr algn="l">
              <a:lnSpc>
                <a:spcPct val="95000"/>
              </a:lnSpc>
            </a:pPr>
            <a:r>
              <a:rPr lang="en-US" altLang="zh-CN" sz="2400" dirty="0"/>
              <a:t>Fitting results keep the same</a:t>
            </a:r>
            <a:endParaRPr lang="zh-CN" altLang="en-US" sz="2400" dirty="0" err="1"/>
          </a:p>
        </p:txBody>
      </p:sp>
      <p:sp>
        <p:nvSpPr>
          <p:cNvPr id="3" name="灯片编号占位符 2">
            <a:extLst>
              <a:ext uri="{FF2B5EF4-FFF2-40B4-BE49-F238E27FC236}">
                <a16:creationId xmlns:a16="http://schemas.microsoft.com/office/drawing/2014/main" id="{CF6F671F-0333-1581-CE9D-7DD5404B809E}"/>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18</a:t>
            </a:fld>
            <a:endParaRPr lang="zh-CN" altLang="en-US" dirty="0"/>
          </a:p>
        </p:txBody>
      </p:sp>
    </p:spTree>
    <p:extLst>
      <p:ext uri="{BB962C8B-B14F-4D97-AF65-F5344CB8AC3E}">
        <p14:creationId xmlns:p14="http://schemas.microsoft.com/office/powerpoint/2010/main" val="218181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75B39-F87B-7D9C-5B67-D31122BECD7D}"/>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539B774F-7550-209C-6BF1-81874532CD9E}"/>
              </a:ext>
            </a:extLst>
          </p:cNvPr>
          <p:cNvSpPr txBox="1"/>
          <p:nvPr/>
        </p:nvSpPr>
        <p:spPr>
          <a:xfrm>
            <a:off x="1703512" y="2132856"/>
            <a:ext cx="9155439" cy="2548390"/>
          </a:xfrm>
          <a:prstGeom prst="rect">
            <a:avLst/>
          </a:prstGeom>
          <a:noFill/>
        </p:spPr>
        <p:txBody>
          <a:bodyPr wrap="square" rtlCol="0">
            <a:spAutoFit/>
          </a:bodyPr>
          <a:lstStyle/>
          <a:p>
            <a:pPr algn="just">
              <a:lnSpc>
                <a:spcPct val="95000"/>
              </a:lnSpc>
            </a:pPr>
            <a:r>
              <a:rPr lang="en-US" altLang="zh-CN" sz="2400" dirty="0"/>
              <a:t>At last, we check the possible data  frame by frame, and only acc 9-20 frames for Divertor 23 tile 4. Finally find some T, with high possibility. </a:t>
            </a:r>
          </a:p>
          <a:p>
            <a:pPr algn="just">
              <a:lnSpc>
                <a:spcPct val="95000"/>
              </a:lnSpc>
            </a:pPr>
            <a:endParaRPr lang="en-US" altLang="zh-CN" sz="2400" dirty="0"/>
          </a:p>
          <a:p>
            <a:pPr algn="just">
              <a:lnSpc>
                <a:spcPct val="95000"/>
              </a:lnSpc>
            </a:pPr>
            <a:r>
              <a:rPr lang="en-US" altLang="zh-CN" sz="2400" dirty="0"/>
              <a:t>(But in this case, the T results is very </a:t>
            </a:r>
            <a:r>
              <a:rPr lang="en-US" altLang="zh-CN" sz="2400" dirty="0" err="1"/>
              <a:t>very</a:t>
            </a:r>
            <a:r>
              <a:rPr lang="en-US" altLang="zh-CN" sz="2400" dirty="0"/>
              <a:t> </a:t>
            </a:r>
            <a:r>
              <a:rPr lang="en-US" altLang="zh-CN" sz="2400" dirty="0" err="1"/>
              <a:t>very</a:t>
            </a:r>
            <a:r>
              <a:rPr lang="en-US" altLang="zh-CN" sz="2400" dirty="0"/>
              <a:t> sensitive to peak position, even 1 pixel make huge difference. When you deal with weak overlapped signal, you cant avoid it.)</a:t>
            </a:r>
            <a:endParaRPr lang="zh-CN" altLang="en-US" sz="2400" dirty="0" err="1"/>
          </a:p>
        </p:txBody>
      </p:sp>
      <p:sp>
        <p:nvSpPr>
          <p:cNvPr id="3" name="灯片编号占位符 2">
            <a:extLst>
              <a:ext uri="{FF2B5EF4-FFF2-40B4-BE49-F238E27FC236}">
                <a16:creationId xmlns:a16="http://schemas.microsoft.com/office/drawing/2014/main" id="{9D1BC362-E46D-5D01-5B4E-E8F3E37AD2BD}"/>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19</a:t>
            </a:fld>
            <a:endParaRPr lang="zh-CN" altLang="en-US" dirty="0"/>
          </a:p>
        </p:txBody>
      </p:sp>
    </p:spTree>
    <p:extLst>
      <p:ext uri="{BB962C8B-B14F-4D97-AF65-F5344CB8AC3E}">
        <p14:creationId xmlns:p14="http://schemas.microsoft.com/office/powerpoint/2010/main" val="3109762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B69AE-DE97-DFC1-D930-DED0E8DB1F1B}"/>
            </a:ext>
          </a:extLst>
        </p:cNvPr>
        <p:cNvGrpSpPr/>
        <p:nvPr/>
      </p:nvGrpSpPr>
      <p:grpSpPr>
        <a:xfrm>
          <a:off x="0" y="0"/>
          <a:ext cx="0" cy="0"/>
          <a:chOff x="0" y="0"/>
          <a:chExt cx="0" cy="0"/>
        </a:xfrm>
      </p:grpSpPr>
      <p:sp>
        <p:nvSpPr>
          <p:cNvPr id="22" name="文本框 21">
            <a:extLst>
              <a:ext uri="{FF2B5EF4-FFF2-40B4-BE49-F238E27FC236}">
                <a16:creationId xmlns:a16="http://schemas.microsoft.com/office/drawing/2014/main" id="{BD272EC3-BF1E-296D-8434-F72270068A67}"/>
              </a:ext>
            </a:extLst>
          </p:cNvPr>
          <p:cNvSpPr txBox="1"/>
          <p:nvPr/>
        </p:nvSpPr>
        <p:spPr>
          <a:xfrm>
            <a:off x="2063552" y="2780928"/>
            <a:ext cx="8424936" cy="443198"/>
          </a:xfrm>
          <a:prstGeom prst="rect">
            <a:avLst/>
          </a:prstGeom>
          <a:noFill/>
        </p:spPr>
        <p:txBody>
          <a:bodyPr wrap="square" rtlCol="0">
            <a:spAutoFit/>
          </a:bodyPr>
          <a:lstStyle/>
          <a:p>
            <a:pPr algn="l">
              <a:lnSpc>
                <a:spcPct val="95000"/>
              </a:lnSpc>
            </a:pPr>
            <a:r>
              <a:rPr lang="en-US" altLang="zh-CN" sz="2400" dirty="0"/>
              <a:t>Part 1: Experiment before the measurement in JET vessel </a:t>
            </a:r>
          </a:p>
        </p:txBody>
      </p:sp>
      <p:sp>
        <p:nvSpPr>
          <p:cNvPr id="2" name="灯片编号占位符 2">
            <a:extLst>
              <a:ext uri="{FF2B5EF4-FFF2-40B4-BE49-F238E27FC236}">
                <a16:creationId xmlns:a16="http://schemas.microsoft.com/office/drawing/2014/main" id="{D94CAB13-0AC1-7ECC-A762-192509FB60EF}"/>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2</a:t>
            </a:fld>
            <a:endParaRPr lang="zh-CN" altLang="en-US" dirty="0"/>
          </a:p>
        </p:txBody>
      </p:sp>
    </p:spTree>
    <p:extLst>
      <p:ext uri="{BB962C8B-B14F-4D97-AF65-F5344CB8AC3E}">
        <p14:creationId xmlns:p14="http://schemas.microsoft.com/office/powerpoint/2010/main" val="1733364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BEA99-B69F-8479-C30E-5EDDE9B6DA80}"/>
            </a:ext>
          </a:extLst>
        </p:cNvPr>
        <p:cNvGrpSpPr/>
        <p:nvPr/>
      </p:nvGrpSpPr>
      <p:grpSpPr>
        <a:xfrm>
          <a:off x="0" y="0"/>
          <a:ext cx="0" cy="0"/>
          <a:chOff x="0" y="0"/>
          <a:chExt cx="0" cy="0"/>
        </a:xfrm>
      </p:grpSpPr>
      <p:pic>
        <p:nvPicPr>
          <p:cNvPr id="4" name="图片 3">
            <a:extLst>
              <a:ext uri="{FF2B5EF4-FFF2-40B4-BE49-F238E27FC236}">
                <a16:creationId xmlns:a16="http://schemas.microsoft.com/office/drawing/2014/main" id="{8A077EB6-D7B4-91AB-1C8B-7DC80DC80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43" y="599385"/>
            <a:ext cx="4716025" cy="2829615"/>
          </a:xfrm>
          <a:prstGeom prst="rect">
            <a:avLst/>
          </a:prstGeom>
        </p:spPr>
      </p:pic>
      <p:pic>
        <p:nvPicPr>
          <p:cNvPr id="6" name="图片 5">
            <a:extLst>
              <a:ext uri="{FF2B5EF4-FFF2-40B4-BE49-F238E27FC236}">
                <a16:creationId xmlns:a16="http://schemas.microsoft.com/office/drawing/2014/main" id="{4EAF489D-CFA6-E58F-7516-65488463B1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6" y="599384"/>
            <a:ext cx="4716025" cy="2829615"/>
          </a:xfrm>
          <a:prstGeom prst="rect">
            <a:avLst/>
          </a:prstGeom>
        </p:spPr>
      </p:pic>
      <p:pic>
        <p:nvPicPr>
          <p:cNvPr id="8" name="图片 7">
            <a:extLst>
              <a:ext uri="{FF2B5EF4-FFF2-40B4-BE49-F238E27FC236}">
                <a16:creationId xmlns:a16="http://schemas.microsoft.com/office/drawing/2014/main" id="{726B1720-9892-C7CC-2EEA-4DE3E5C1C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00" y="3508509"/>
            <a:ext cx="4716025" cy="2829615"/>
          </a:xfrm>
          <a:prstGeom prst="rect">
            <a:avLst/>
          </a:prstGeom>
        </p:spPr>
      </p:pic>
      <p:sp>
        <p:nvSpPr>
          <p:cNvPr id="14" name="文本框 13">
            <a:extLst>
              <a:ext uri="{FF2B5EF4-FFF2-40B4-BE49-F238E27FC236}">
                <a16:creationId xmlns:a16="http://schemas.microsoft.com/office/drawing/2014/main" id="{CB97B082-EF73-8504-65FB-E5F6642B1FCE}"/>
              </a:ext>
            </a:extLst>
          </p:cNvPr>
          <p:cNvSpPr txBox="1"/>
          <p:nvPr/>
        </p:nvSpPr>
        <p:spPr>
          <a:xfrm>
            <a:off x="1271464" y="1247457"/>
            <a:ext cx="441146" cy="443198"/>
          </a:xfrm>
          <a:prstGeom prst="rect">
            <a:avLst/>
          </a:prstGeom>
          <a:noFill/>
        </p:spPr>
        <p:txBody>
          <a:bodyPr wrap="none" rtlCol="0">
            <a:spAutoFit/>
          </a:bodyPr>
          <a:lstStyle/>
          <a:p>
            <a:pPr algn="l">
              <a:lnSpc>
                <a:spcPct val="95000"/>
              </a:lnSpc>
            </a:pPr>
            <a:r>
              <a:rPr lang="en-US" altLang="zh-CN" sz="2400" dirty="0"/>
              <a:t>1 </a:t>
            </a:r>
            <a:endParaRPr lang="zh-CN" altLang="en-US" sz="2400" dirty="0" err="1"/>
          </a:p>
        </p:txBody>
      </p:sp>
      <p:sp>
        <p:nvSpPr>
          <p:cNvPr id="15" name="文本框 14">
            <a:extLst>
              <a:ext uri="{FF2B5EF4-FFF2-40B4-BE49-F238E27FC236}">
                <a16:creationId xmlns:a16="http://schemas.microsoft.com/office/drawing/2014/main" id="{4610B651-11A2-3DB5-03D6-E5E4EE42693C}"/>
              </a:ext>
            </a:extLst>
          </p:cNvPr>
          <p:cNvSpPr txBox="1"/>
          <p:nvPr/>
        </p:nvSpPr>
        <p:spPr>
          <a:xfrm>
            <a:off x="6819686" y="1247457"/>
            <a:ext cx="441146" cy="443198"/>
          </a:xfrm>
          <a:prstGeom prst="rect">
            <a:avLst/>
          </a:prstGeom>
          <a:noFill/>
        </p:spPr>
        <p:txBody>
          <a:bodyPr wrap="none" rtlCol="0">
            <a:spAutoFit/>
          </a:bodyPr>
          <a:lstStyle/>
          <a:p>
            <a:pPr algn="l">
              <a:lnSpc>
                <a:spcPct val="95000"/>
              </a:lnSpc>
            </a:pPr>
            <a:r>
              <a:rPr lang="en-US" altLang="zh-CN" sz="2400" dirty="0"/>
              <a:t>2 </a:t>
            </a:r>
            <a:endParaRPr lang="zh-CN" altLang="en-US" sz="2400" dirty="0" err="1"/>
          </a:p>
        </p:txBody>
      </p:sp>
      <p:sp>
        <p:nvSpPr>
          <p:cNvPr id="16" name="文本框 15">
            <a:extLst>
              <a:ext uri="{FF2B5EF4-FFF2-40B4-BE49-F238E27FC236}">
                <a16:creationId xmlns:a16="http://schemas.microsoft.com/office/drawing/2014/main" id="{2B6F06B0-C79E-FF7A-4034-48DD6A2BDD04}"/>
              </a:ext>
            </a:extLst>
          </p:cNvPr>
          <p:cNvSpPr txBox="1"/>
          <p:nvPr/>
        </p:nvSpPr>
        <p:spPr>
          <a:xfrm>
            <a:off x="1343472" y="3927481"/>
            <a:ext cx="441146" cy="443198"/>
          </a:xfrm>
          <a:prstGeom prst="rect">
            <a:avLst/>
          </a:prstGeom>
          <a:noFill/>
        </p:spPr>
        <p:txBody>
          <a:bodyPr wrap="none" rtlCol="0">
            <a:spAutoFit/>
          </a:bodyPr>
          <a:lstStyle/>
          <a:p>
            <a:pPr algn="l">
              <a:lnSpc>
                <a:spcPct val="95000"/>
              </a:lnSpc>
            </a:pPr>
            <a:r>
              <a:rPr lang="en-US" altLang="zh-CN" sz="2400" dirty="0"/>
              <a:t>3 </a:t>
            </a:r>
            <a:endParaRPr lang="zh-CN" altLang="en-US" sz="2400" dirty="0" err="1"/>
          </a:p>
        </p:txBody>
      </p:sp>
      <p:pic>
        <p:nvPicPr>
          <p:cNvPr id="17" name="图片 16">
            <a:extLst>
              <a:ext uri="{FF2B5EF4-FFF2-40B4-BE49-F238E27FC236}">
                <a16:creationId xmlns:a16="http://schemas.microsoft.com/office/drawing/2014/main" id="{D3F714FF-A9BA-BEE6-646F-25AA33835816}"/>
              </a:ext>
            </a:extLst>
          </p:cNvPr>
          <p:cNvPicPr>
            <a:picLocks noChangeAspect="1"/>
          </p:cNvPicPr>
          <p:nvPr/>
        </p:nvPicPr>
        <p:blipFill>
          <a:blip r:embed="rId5"/>
          <a:stretch>
            <a:fillRect/>
          </a:stretch>
        </p:blipFill>
        <p:spPr>
          <a:xfrm>
            <a:off x="6492417" y="3508509"/>
            <a:ext cx="3995197" cy="2699457"/>
          </a:xfrm>
          <a:prstGeom prst="rect">
            <a:avLst/>
          </a:prstGeom>
        </p:spPr>
      </p:pic>
      <p:sp>
        <p:nvSpPr>
          <p:cNvPr id="18" name="文本框 17">
            <a:extLst>
              <a:ext uri="{FF2B5EF4-FFF2-40B4-BE49-F238E27FC236}">
                <a16:creationId xmlns:a16="http://schemas.microsoft.com/office/drawing/2014/main" id="{629B71AC-0932-5D45-903A-33B04F314D1E}"/>
              </a:ext>
            </a:extLst>
          </p:cNvPr>
          <p:cNvSpPr txBox="1"/>
          <p:nvPr/>
        </p:nvSpPr>
        <p:spPr>
          <a:xfrm>
            <a:off x="7970481" y="4149080"/>
            <a:ext cx="1039067" cy="443198"/>
          </a:xfrm>
          <a:prstGeom prst="rect">
            <a:avLst/>
          </a:prstGeom>
          <a:noFill/>
        </p:spPr>
        <p:txBody>
          <a:bodyPr wrap="none" rtlCol="0">
            <a:spAutoFit/>
          </a:bodyPr>
          <a:lstStyle/>
          <a:p>
            <a:pPr algn="l">
              <a:lnSpc>
                <a:spcPct val="95000"/>
              </a:lnSpc>
            </a:pPr>
            <a:r>
              <a:rPr lang="en-US" altLang="zh-CN" sz="2400" dirty="0"/>
              <a:t>3  2 1 </a:t>
            </a:r>
            <a:endParaRPr lang="zh-CN" altLang="en-US" sz="2400" dirty="0" err="1"/>
          </a:p>
        </p:txBody>
      </p:sp>
      <p:sp>
        <p:nvSpPr>
          <p:cNvPr id="19" name="文本框 18">
            <a:extLst>
              <a:ext uri="{FF2B5EF4-FFF2-40B4-BE49-F238E27FC236}">
                <a16:creationId xmlns:a16="http://schemas.microsoft.com/office/drawing/2014/main" id="{D06E0F7D-C9E6-3949-FBD7-035B6A139C9D}"/>
              </a:ext>
            </a:extLst>
          </p:cNvPr>
          <p:cNvSpPr txBox="1"/>
          <p:nvPr/>
        </p:nvSpPr>
        <p:spPr>
          <a:xfrm>
            <a:off x="266264" y="135332"/>
            <a:ext cx="8984812" cy="443198"/>
          </a:xfrm>
          <a:prstGeom prst="rect">
            <a:avLst/>
          </a:prstGeom>
          <a:noFill/>
        </p:spPr>
        <p:txBody>
          <a:bodyPr wrap="square" rtlCol="0">
            <a:spAutoFit/>
          </a:bodyPr>
          <a:lstStyle/>
          <a:p>
            <a:pPr algn="l">
              <a:lnSpc>
                <a:spcPct val="95000"/>
              </a:lnSpc>
            </a:pPr>
            <a:r>
              <a:rPr lang="en-US" altLang="zh-CN" sz="2400" dirty="0"/>
              <a:t>Ha wavelength optimized(D T fixed)</a:t>
            </a:r>
            <a:endParaRPr lang="zh-CN" altLang="en-US" sz="2400" dirty="0" err="1"/>
          </a:p>
        </p:txBody>
      </p:sp>
      <p:graphicFrame>
        <p:nvGraphicFramePr>
          <p:cNvPr id="20" name="表格 19">
            <a:extLst>
              <a:ext uri="{FF2B5EF4-FFF2-40B4-BE49-F238E27FC236}">
                <a16:creationId xmlns:a16="http://schemas.microsoft.com/office/drawing/2014/main" id="{7510F7C4-C2A6-7128-49D4-7487DF6F9387}"/>
              </a:ext>
            </a:extLst>
          </p:cNvPr>
          <p:cNvGraphicFramePr>
            <a:graphicFrameLocks noGrp="1"/>
          </p:cNvGraphicFramePr>
          <p:nvPr>
            <p:extLst>
              <p:ext uri="{D42A27DB-BD31-4B8C-83A1-F6EECF244321}">
                <p14:modId xmlns:p14="http://schemas.microsoft.com/office/powerpoint/2010/main" val="1695910481"/>
              </p:ext>
            </p:extLst>
          </p:nvPr>
        </p:nvGraphicFramePr>
        <p:xfrm>
          <a:off x="10632504" y="3863609"/>
          <a:ext cx="1399704" cy="1989256"/>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3605377768"/>
                    </a:ext>
                  </a:extLst>
                </a:gridCol>
                <a:gridCol w="1039664">
                  <a:extLst>
                    <a:ext uri="{9D8B030D-6E8A-4147-A177-3AD203B41FA5}">
                      <a16:colId xmlns:a16="http://schemas.microsoft.com/office/drawing/2014/main" val="3048217544"/>
                    </a:ext>
                  </a:extLst>
                </a:gridCol>
              </a:tblGrid>
              <a:tr h="497314">
                <a:tc>
                  <a:txBody>
                    <a:bodyPr/>
                    <a:lstStyle/>
                    <a:p>
                      <a:endParaRPr lang="zh-CN" altLang="en-US" dirty="0"/>
                    </a:p>
                  </a:txBody>
                  <a:tcPr/>
                </a:tc>
                <a:tc>
                  <a:txBody>
                    <a:bodyPr/>
                    <a:lstStyle/>
                    <a:p>
                      <a:r>
                        <a:rPr lang="en-US" altLang="zh-CN" dirty="0"/>
                        <a:t>T/D</a:t>
                      </a:r>
                      <a:endParaRPr lang="zh-CN" altLang="en-US" dirty="0"/>
                    </a:p>
                  </a:txBody>
                  <a:tcPr/>
                </a:tc>
                <a:extLst>
                  <a:ext uri="{0D108BD9-81ED-4DB2-BD59-A6C34878D82A}">
                    <a16:rowId xmlns:a16="http://schemas.microsoft.com/office/drawing/2014/main" val="2288283171"/>
                  </a:ext>
                </a:extLst>
              </a:tr>
              <a:tr h="497314">
                <a:tc>
                  <a:txBody>
                    <a:bodyPr/>
                    <a:lstStyle/>
                    <a:p>
                      <a:r>
                        <a:rPr lang="en-US" altLang="zh-CN" dirty="0"/>
                        <a:t>1</a:t>
                      </a:r>
                      <a:endParaRPr lang="zh-CN" altLang="en-US" dirty="0"/>
                    </a:p>
                  </a:txBody>
                  <a:tcPr/>
                </a:tc>
                <a:tc>
                  <a:txBody>
                    <a:bodyPr/>
                    <a:lstStyle/>
                    <a:p>
                      <a:r>
                        <a:rPr lang="en-US" altLang="zh-CN" dirty="0"/>
                        <a:t>12.79%</a:t>
                      </a:r>
                      <a:endParaRPr lang="zh-CN" altLang="en-US" dirty="0"/>
                    </a:p>
                  </a:txBody>
                  <a:tcPr/>
                </a:tc>
                <a:extLst>
                  <a:ext uri="{0D108BD9-81ED-4DB2-BD59-A6C34878D82A}">
                    <a16:rowId xmlns:a16="http://schemas.microsoft.com/office/drawing/2014/main" val="3537968763"/>
                  </a:ext>
                </a:extLst>
              </a:tr>
              <a:tr h="497314">
                <a:tc>
                  <a:txBody>
                    <a:bodyPr/>
                    <a:lstStyle/>
                    <a:p>
                      <a:r>
                        <a:rPr lang="en-US" altLang="zh-CN" dirty="0"/>
                        <a:t>2</a:t>
                      </a:r>
                      <a:endParaRPr lang="zh-CN" altLang="en-US" dirty="0"/>
                    </a:p>
                  </a:txBody>
                  <a:tcPr/>
                </a:tc>
                <a:tc>
                  <a:txBody>
                    <a:bodyPr/>
                    <a:lstStyle/>
                    <a:p>
                      <a:r>
                        <a:rPr lang="en-US" altLang="zh-CN" dirty="0"/>
                        <a:t>11.11%</a:t>
                      </a:r>
                      <a:endParaRPr lang="zh-CN" altLang="en-US" dirty="0"/>
                    </a:p>
                  </a:txBody>
                  <a:tcPr/>
                </a:tc>
                <a:extLst>
                  <a:ext uri="{0D108BD9-81ED-4DB2-BD59-A6C34878D82A}">
                    <a16:rowId xmlns:a16="http://schemas.microsoft.com/office/drawing/2014/main" val="820268968"/>
                  </a:ext>
                </a:extLst>
              </a:tr>
              <a:tr h="497314">
                <a:tc>
                  <a:txBody>
                    <a:bodyPr/>
                    <a:lstStyle/>
                    <a:p>
                      <a:r>
                        <a:rPr lang="en-US" altLang="zh-CN" dirty="0"/>
                        <a:t>3</a:t>
                      </a:r>
                      <a:endParaRPr lang="zh-CN" altLang="en-US" dirty="0"/>
                    </a:p>
                  </a:txBody>
                  <a:tcPr/>
                </a:tc>
                <a:tc>
                  <a:txBody>
                    <a:bodyPr/>
                    <a:lstStyle/>
                    <a:p>
                      <a:r>
                        <a:rPr lang="en-US" altLang="zh-CN" dirty="0"/>
                        <a:t>9.79%</a:t>
                      </a:r>
                      <a:endParaRPr lang="zh-CN" altLang="en-US" dirty="0"/>
                    </a:p>
                  </a:txBody>
                  <a:tcPr/>
                </a:tc>
                <a:extLst>
                  <a:ext uri="{0D108BD9-81ED-4DB2-BD59-A6C34878D82A}">
                    <a16:rowId xmlns:a16="http://schemas.microsoft.com/office/drawing/2014/main" val="2570284715"/>
                  </a:ext>
                </a:extLst>
              </a:tr>
            </a:tbl>
          </a:graphicData>
        </a:graphic>
      </p:graphicFrame>
    </p:spTree>
    <p:extLst>
      <p:ext uri="{BB962C8B-B14F-4D97-AF65-F5344CB8AC3E}">
        <p14:creationId xmlns:p14="http://schemas.microsoft.com/office/powerpoint/2010/main" val="2871981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D3F78-8390-AE85-34C2-32F9357F5272}"/>
            </a:ext>
          </a:extLst>
        </p:cNvPr>
        <p:cNvGrpSpPr/>
        <p:nvPr/>
      </p:nvGrpSpPr>
      <p:grpSpPr>
        <a:xfrm>
          <a:off x="0" y="0"/>
          <a:ext cx="0" cy="0"/>
          <a:chOff x="0" y="0"/>
          <a:chExt cx="0" cy="0"/>
        </a:xfrm>
      </p:grpSpPr>
      <p:pic>
        <p:nvPicPr>
          <p:cNvPr id="23" name="图片 22">
            <a:extLst>
              <a:ext uri="{FF2B5EF4-FFF2-40B4-BE49-F238E27FC236}">
                <a16:creationId xmlns:a16="http://schemas.microsoft.com/office/drawing/2014/main" id="{A5EB9474-56C5-C324-B29D-DD7F41B1C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032" y="650034"/>
            <a:ext cx="4828109" cy="2896866"/>
          </a:xfrm>
          <a:prstGeom prst="rect">
            <a:avLst/>
          </a:prstGeom>
        </p:spPr>
      </p:pic>
      <p:pic>
        <p:nvPicPr>
          <p:cNvPr id="3" name="图片 2">
            <a:extLst>
              <a:ext uri="{FF2B5EF4-FFF2-40B4-BE49-F238E27FC236}">
                <a16:creationId xmlns:a16="http://schemas.microsoft.com/office/drawing/2014/main" id="{75C66D4B-FB4B-914D-6954-98C5BEA2A3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92" y="700196"/>
            <a:ext cx="4788033" cy="2872820"/>
          </a:xfrm>
          <a:prstGeom prst="rect">
            <a:avLst/>
          </a:prstGeom>
        </p:spPr>
      </p:pic>
      <p:pic>
        <p:nvPicPr>
          <p:cNvPr id="11" name="图片 10">
            <a:extLst>
              <a:ext uri="{FF2B5EF4-FFF2-40B4-BE49-F238E27FC236}">
                <a16:creationId xmlns:a16="http://schemas.microsoft.com/office/drawing/2014/main" id="{6468C8E9-5C8D-2C7E-5EB7-ECFACB8B1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66" y="3565516"/>
            <a:ext cx="4788033" cy="2872820"/>
          </a:xfrm>
          <a:prstGeom prst="rect">
            <a:avLst/>
          </a:prstGeom>
        </p:spPr>
      </p:pic>
      <p:pic>
        <p:nvPicPr>
          <p:cNvPr id="15" name="图片 14">
            <a:extLst>
              <a:ext uri="{FF2B5EF4-FFF2-40B4-BE49-F238E27FC236}">
                <a16:creationId xmlns:a16="http://schemas.microsoft.com/office/drawing/2014/main" id="{1A52F883-9368-CEE0-F163-CD785C011E14}"/>
              </a:ext>
            </a:extLst>
          </p:cNvPr>
          <p:cNvPicPr>
            <a:picLocks noChangeAspect="1"/>
          </p:cNvPicPr>
          <p:nvPr/>
        </p:nvPicPr>
        <p:blipFill>
          <a:blip r:embed="rId5"/>
          <a:stretch>
            <a:fillRect/>
          </a:stretch>
        </p:blipFill>
        <p:spPr>
          <a:xfrm>
            <a:off x="6492417" y="3508509"/>
            <a:ext cx="3995197" cy="2699457"/>
          </a:xfrm>
          <a:prstGeom prst="rect">
            <a:avLst/>
          </a:prstGeom>
        </p:spPr>
      </p:pic>
      <p:sp>
        <p:nvSpPr>
          <p:cNvPr id="16" name="文本框 15">
            <a:extLst>
              <a:ext uri="{FF2B5EF4-FFF2-40B4-BE49-F238E27FC236}">
                <a16:creationId xmlns:a16="http://schemas.microsoft.com/office/drawing/2014/main" id="{A0B6E6A3-6E08-CBDA-02FE-F6B2675AC249}"/>
              </a:ext>
            </a:extLst>
          </p:cNvPr>
          <p:cNvSpPr txBox="1"/>
          <p:nvPr/>
        </p:nvSpPr>
        <p:spPr>
          <a:xfrm>
            <a:off x="7970481" y="4149080"/>
            <a:ext cx="1039067" cy="443198"/>
          </a:xfrm>
          <a:prstGeom prst="rect">
            <a:avLst/>
          </a:prstGeom>
          <a:noFill/>
        </p:spPr>
        <p:txBody>
          <a:bodyPr wrap="none" rtlCol="0">
            <a:spAutoFit/>
          </a:bodyPr>
          <a:lstStyle/>
          <a:p>
            <a:pPr algn="l">
              <a:lnSpc>
                <a:spcPct val="95000"/>
              </a:lnSpc>
            </a:pPr>
            <a:r>
              <a:rPr lang="en-US" altLang="zh-CN" sz="2400" dirty="0"/>
              <a:t>3  2 1 </a:t>
            </a:r>
            <a:endParaRPr lang="zh-CN" altLang="en-US" sz="2400" dirty="0" err="1"/>
          </a:p>
        </p:txBody>
      </p:sp>
      <p:sp>
        <p:nvSpPr>
          <p:cNvPr id="17" name="文本框 16">
            <a:extLst>
              <a:ext uri="{FF2B5EF4-FFF2-40B4-BE49-F238E27FC236}">
                <a16:creationId xmlns:a16="http://schemas.microsoft.com/office/drawing/2014/main" id="{8C92A054-CA77-A697-8275-4F0532AF2C1A}"/>
              </a:ext>
            </a:extLst>
          </p:cNvPr>
          <p:cNvSpPr txBox="1"/>
          <p:nvPr/>
        </p:nvSpPr>
        <p:spPr>
          <a:xfrm>
            <a:off x="1271464" y="1132244"/>
            <a:ext cx="441146" cy="443198"/>
          </a:xfrm>
          <a:prstGeom prst="rect">
            <a:avLst/>
          </a:prstGeom>
          <a:noFill/>
        </p:spPr>
        <p:txBody>
          <a:bodyPr wrap="none" rtlCol="0">
            <a:spAutoFit/>
          </a:bodyPr>
          <a:lstStyle/>
          <a:p>
            <a:pPr algn="l">
              <a:lnSpc>
                <a:spcPct val="95000"/>
              </a:lnSpc>
            </a:pPr>
            <a:r>
              <a:rPr lang="en-US" altLang="zh-CN" sz="2400" dirty="0"/>
              <a:t>1 </a:t>
            </a:r>
            <a:endParaRPr lang="zh-CN" altLang="en-US" sz="2400" dirty="0" err="1"/>
          </a:p>
        </p:txBody>
      </p:sp>
      <p:sp>
        <p:nvSpPr>
          <p:cNvPr id="18" name="文本框 17">
            <a:extLst>
              <a:ext uri="{FF2B5EF4-FFF2-40B4-BE49-F238E27FC236}">
                <a16:creationId xmlns:a16="http://schemas.microsoft.com/office/drawing/2014/main" id="{1CD85FB9-2C6E-4D25-A26A-769CF8ADC938}"/>
              </a:ext>
            </a:extLst>
          </p:cNvPr>
          <p:cNvSpPr txBox="1"/>
          <p:nvPr/>
        </p:nvSpPr>
        <p:spPr>
          <a:xfrm>
            <a:off x="6819686" y="1132244"/>
            <a:ext cx="441146" cy="443198"/>
          </a:xfrm>
          <a:prstGeom prst="rect">
            <a:avLst/>
          </a:prstGeom>
          <a:noFill/>
        </p:spPr>
        <p:txBody>
          <a:bodyPr wrap="none" rtlCol="0">
            <a:spAutoFit/>
          </a:bodyPr>
          <a:lstStyle/>
          <a:p>
            <a:pPr algn="l">
              <a:lnSpc>
                <a:spcPct val="95000"/>
              </a:lnSpc>
            </a:pPr>
            <a:r>
              <a:rPr lang="en-US" altLang="zh-CN" sz="2400" dirty="0"/>
              <a:t>2 </a:t>
            </a:r>
            <a:endParaRPr lang="zh-CN" altLang="en-US" sz="2400" dirty="0" err="1"/>
          </a:p>
        </p:txBody>
      </p:sp>
      <p:sp>
        <p:nvSpPr>
          <p:cNvPr id="19" name="文本框 18">
            <a:extLst>
              <a:ext uri="{FF2B5EF4-FFF2-40B4-BE49-F238E27FC236}">
                <a16:creationId xmlns:a16="http://schemas.microsoft.com/office/drawing/2014/main" id="{6CF48CFD-CB04-7632-541F-BD545E0078EC}"/>
              </a:ext>
            </a:extLst>
          </p:cNvPr>
          <p:cNvSpPr txBox="1"/>
          <p:nvPr/>
        </p:nvSpPr>
        <p:spPr>
          <a:xfrm>
            <a:off x="1343472" y="3927481"/>
            <a:ext cx="441146" cy="443198"/>
          </a:xfrm>
          <a:prstGeom prst="rect">
            <a:avLst/>
          </a:prstGeom>
          <a:noFill/>
        </p:spPr>
        <p:txBody>
          <a:bodyPr wrap="none" rtlCol="0">
            <a:spAutoFit/>
          </a:bodyPr>
          <a:lstStyle/>
          <a:p>
            <a:pPr algn="l">
              <a:lnSpc>
                <a:spcPct val="95000"/>
              </a:lnSpc>
            </a:pPr>
            <a:r>
              <a:rPr lang="en-US" altLang="zh-CN" sz="2400" dirty="0"/>
              <a:t>3 </a:t>
            </a:r>
            <a:endParaRPr lang="zh-CN" altLang="en-US" sz="2400" dirty="0" err="1"/>
          </a:p>
        </p:txBody>
      </p:sp>
      <p:sp>
        <p:nvSpPr>
          <p:cNvPr id="20" name="文本框 19">
            <a:extLst>
              <a:ext uri="{FF2B5EF4-FFF2-40B4-BE49-F238E27FC236}">
                <a16:creationId xmlns:a16="http://schemas.microsoft.com/office/drawing/2014/main" id="{7D590D2C-5A9D-C75B-0963-3F4C0C2A28A9}"/>
              </a:ext>
            </a:extLst>
          </p:cNvPr>
          <p:cNvSpPr txBox="1"/>
          <p:nvPr/>
        </p:nvSpPr>
        <p:spPr>
          <a:xfrm>
            <a:off x="266264" y="135332"/>
            <a:ext cx="8984812" cy="443198"/>
          </a:xfrm>
          <a:prstGeom prst="rect">
            <a:avLst/>
          </a:prstGeom>
          <a:noFill/>
        </p:spPr>
        <p:txBody>
          <a:bodyPr wrap="square" rtlCol="0">
            <a:spAutoFit/>
          </a:bodyPr>
          <a:lstStyle/>
          <a:p>
            <a:pPr algn="l">
              <a:lnSpc>
                <a:spcPct val="95000"/>
              </a:lnSpc>
            </a:pPr>
            <a:r>
              <a:rPr lang="en-US" altLang="zh-CN" sz="2400" dirty="0"/>
              <a:t>Ha wavelength optimized(D T optimized in 1 pixel)</a:t>
            </a:r>
            <a:endParaRPr lang="zh-CN" altLang="en-US" sz="2400" dirty="0" err="1"/>
          </a:p>
        </p:txBody>
      </p:sp>
      <p:graphicFrame>
        <p:nvGraphicFramePr>
          <p:cNvPr id="21" name="表格 20">
            <a:extLst>
              <a:ext uri="{FF2B5EF4-FFF2-40B4-BE49-F238E27FC236}">
                <a16:creationId xmlns:a16="http://schemas.microsoft.com/office/drawing/2014/main" id="{986EF485-E889-1E6D-123F-E111C4623169}"/>
              </a:ext>
            </a:extLst>
          </p:cNvPr>
          <p:cNvGraphicFramePr>
            <a:graphicFrameLocks noGrp="1"/>
          </p:cNvGraphicFramePr>
          <p:nvPr>
            <p:extLst>
              <p:ext uri="{D42A27DB-BD31-4B8C-83A1-F6EECF244321}">
                <p14:modId xmlns:p14="http://schemas.microsoft.com/office/powerpoint/2010/main" val="992559537"/>
              </p:ext>
            </p:extLst>
          </p:nvPr>
        </p:nvGraphicFramePr>
        <p:xfrm>
          <a:off x="10632504" y="3863609"/>
          <a:ext cx="1399704" cy="1989256"/>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3605377768"/>
                    </a:ext>
                  </a:extLst>
                </a:gridCol>
                <a:gridCol w="1039664">
                  <a:extLst>
                    <a:ext uri="{9D8B030D-6E8A-4147-A177-3AD203B41FA5}">
                      <a16:colId xmlns:a16="http://schemas.microsoft.com/office/drawing/2014/main" val="3048217544"/>
                    </a:ext>
                  </a:extLst>
                </a:gridCol>
              </a:tblGrid>
              <a:tr h="497314">
                <a:tc>
                  <a:txBody>
                    <a:bodyPr/>
                    <a:lstStyle/>
                    <a:p>
                      <a:endParaRPr lang="zh-CN" altLang="en-US" dirty="0"/>
                    </a:p>
                  </a:txBody>
                  <a:tcPr/>
                </a:tc>
                <a:tc>
                  <a:txBody>
                    <a:bodyPr/>
                    <a:lstStyle/>
                    <a:p>
                      <a:r>
                        <a:rPr lang="en-US" altLang="zh-CN" dirty="0"/>
                        <a:t>T/D</a:t>
                      </a:r>
                      <a:endParaRPr lang="zh-CN" altLang="en-US" dirty="0"/>
                    </a:p>
                  </a:txBody>
                  <a:tcPr/>
                </a:tc>
                <a:extLst>
                  <a:ext uri="{0D108BD9-81ED-4DB2-BD59-A6C34878D82A}">
                    <a16:rowId xmlns:a16="http://schemas.microsoft.com/office/drawing/2014/main" val="2288283171"/>
                  </a:ext>
                </a:extLst>
              </a:tr>
              <a:tr h="497314">
                <a:tc>
                  <a:txBody>
                    <a:bodyPr/>
                    <a:lstStyle/>
                    <a:p>
                      <a:r>
                        <a:rPr lang="en-US" altLang="zh-CN" dirty="0"/>
                        <a:t>1</a:t>
                      </a:r>
                      <a:endParaRPr lang="zh-CN" altLang="en-US" dirty="0"/>
                    </a:p>
                  </a:txBody>
                  <a:tcPr/>
                </a:tc>
                <a:tc>
                  <a:txBody>
                    <a:bodyPr/>
                    <a:lstStyle/>
                    <a:p>
                      <a:r>
                        <a:rPr lang="en-US" altLang="zh-CN" dirty="0"/>
                        <a:t>6.20%</a:t>
                      </a:r>
                      <a:endParaRPr lang="zh-CN" altLang="en-US" dirty="0"/>
                    </a:p>
                  </a:txBody>
                  <a:tcPr/>
                </a:tc>
                <a:extLst>
                  <a:ext uri="{0D108BD9-81ED-4DB2-BD59-A6C34878D82A}">
                    <a16:rowId xmlns:a16="http://schemas.microsoft.com/office/drawing/2014/main" val="3537968763"/>
                  </a:ext>
                </a:extLst>
              </a:tr>
              <a:tr h="497314">
                <a:tc>
                  <a:txBody>
                    <a:bodyPr/>
                    <a:lstStyle/>
                    <a:p>
                      <a:r>
                        <a:rPr lang="en-US" altLang="zh-CN" dirty="0">
                          <a:solidFill>
                            <a:srgbClr val="FF0000"/>
                          </a:solidFill>
                        </a:rPr>
                        <a:t>2</a:t>
                      </a:r>
                      <a:endParaRPr lang="zh-CN" altLang="en-US" dirty="0">
                        <a:solidFill>
                          <a:srgbClr val="FF0000"/>
                        </a:solidFill>
                      </a:endParaRPr>
                    </a:p>
                  </a:txBody>
                  <a:tcPr/>
                </a:tc>
                <a:tc>
                  <a:txBody>
                    <a:bodyPr/>
                    <a:lstStyle/>
                    <a:p>
                      <a:r>
                        <a:rPr lang="en-US" altLang="zh-CN" dirty="0">
                          <a:solidFill>
                            <a:srgbClr val="FF0000"/>
                          </a:solidFill>
                        </a:rPr>
                        <a:t>3.04%</a:t>
                      </a:r>
                      <a:endParaRPr lang="zh-CN" altLang="en-US" dirty="0">
                        <a:solidFill>
                          <a:srgbClr val="FF0000"/>
                        </a:solidFill>
                      </a:endParaRPr>
                    </a:p>
                  </a:txBody>
                  <a:tcPr/>
                </a:tc>
                <a:extLst>
                  <a:ext uri="{0D108BD9-81ED-4DB2-BD59-A6C34878D82A}">
                    <a16:rowId xmlns:a16="http://schemas.microsoft.com/office/drawing/2014/main" val="820268968"/>
                  </a:ext>
                </a:extLst>
              </a:tr>
              <a:tr h="497314">
                <a:tc>
                  <a:txBody>
                    <a:bodyPr/>
                    <a:lstStyle/>
                    <a:p>
                      <a:r>
                        <a:rPr lang="en-US" altLang="zh-CN" dirty="0"/>
                        <a:t>3</a:t>
                      </a:r>
                      <a:endParaRPr lang="zh-CN" altLang="en-US" dirty="0"/>
                    </a:p>
                  </a:txBody>
                  <a:tcPr/>
                </a:tc>
                <a:tc>
                  <a:txBody>
                    <a:bodyPr/>
                    <a:lstStyle/>
                    <a:p>
                      <a:r>
                        <a:rPr lang="en-US" altLang="zh-CN" dirty="0"/>
                        <a:t>3.04%</a:t>
                      </a:r>
                      <a:endParaRPr lang="zh-CN" altLang="en-US" dirty="0"/>
                    </a:p>
                  </a:txBody>
                  <a:tcPr/>
                </a:tc>
                <a:extLst>
                  <a:ext uri="{0D108BD9-81ED-4DB2-BD59-A6C34878D82A}">
                    <a16:rowId xmlns:a16="http://schemas.microsoft.com/office/drawing/2014/main" val="2570284715"/>
                  </a:ext>
                </a:extLst>
              </a:tr>
            </a:tbl>
          </a:graphicData>
        </a:graphic>
      </p:graphicFrame>
      <p:sp>
        <p:nvSpPr>
          <p:cNvPr id="2" name="灯片编号占位符 2">
            <a:extLst>
              <a:ext uri="{FF2B5EF4-FFF2-40B4-BE49-F238E27FC236}">
                <a16:creationId xmlns:a16="http://schemas.microsoft.com/office/drawing/2014/main" id="{895ADBF3-E79D-80E1-2AC7-A5AF62AF4A4A}"/>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21</a:t>
            </a:fld>
            <a:endParaRPr lang="zh-CN" altLang="en-US" dirty="0"/>
          </a:p>
        </p:txBody>
      </p:sp>
    </p:spTree>
    <p:extLst>
      <p:ext uri="{BB962C8B-B14F-4D97-AF65-F5344CB8AC3E}">
        <p14:creationId xmlns:p14="http://schemas.microsoft.com/office/powerpoint/2010/main" val="168185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03ED9-7797-6377-EEFD-29810EA3692B}"/>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87DD1091-488F-9753-9321-CD79FBD5D9FF}"/>
              </a:ext>
            </a:extLst>
          </p:cNvPr>
          <p:cNvSpPr txBox="1"/>
          <p:nvPr/>
        </p:nvSpPr>
        <p:spPr>
          <a:xfrm>
            <a:off x="119336" y="116632"/>
            <a:ext cx="1710725" cy="443198"/>
          </a:xfrm>
          <a:prstGeom prst="rect">
            <a:avLst/>
          </a:prstGeom>
          <a:noFill/>
        </p:spPr>
        <p:txBody>
          <a:bodyPr wrap="none" rtlCol="0">
            <a:spAutoFit/>
          </a:bodyPr>
          <a:lstStyle/>
          <a:p>
            <a:pPr algn="l">
              <a:lnSpc>
                <a:spcPct val="95000"/>
              </a:lnSpc>
            </a:pPr>
            <a:r>
              <a:rPr lang="en-US" altLang="zh-CN" sz="2400" dirty="0"/>
              <a:t>Conclusion</a:t>
            </a:r>
            <a:endParaRPr lang="zh-CN" altLang="en-US" sz="2400" dirty="0" err="1"/>
          </a:p>
        </p:txBody>
      </p:sp>
      <p:sp>
        <p:nvSpPr>
          <p:cNvPr id="4" name="文本框 3">
            <a:extLst>
              <a:ext uri="{FF2B5EF4-FFF2-40B4-BE49-F238E27FC236}">
                <a16:creationId xmlns:a16="http://schemas.microsoft.com/office/drawing/2014/main" id="{F314AA90-E76E-2287-1CE1-3912CA60ABC3}"/>
              </a:ext>
            </a:extLst>
          </p:cNvPr>
          <p:cNvSpPr txBox="1"/>
          <p:nvPr/>
        </p:nvSpPr>
        <p:spPr>
          <a:xfrm>
            <a:off x="985649" y="1803939"/>
            <a:ext cx="10369152" cy="3250121"/>
          </a:xfrm>
          <a:prstGeom prst="rect">
            <a:avLst/>
          </a:prstGeom>
          <a:noFill/>
        </p:spPr>
        <p:txBody>
          <a:bodyPr wrap="square" rtlCol="0">
            <a:spAutoFit/>
          </a:bodyPr>
          <a:lstStyle/>
          <a:p>
            <a:pPr marL="457200" indent="-457200" algn="just">
              <a:lnSpc>
                <a:spcPct val="95000"/>
              </a:lnSpc>
              <a:buAutoNum type="arabicPeriod"/>
            </a:pPr>
            <a:r>
              <a:rPr lang="en-US" altLang="zh-CN" sz="2400" dirty="0"/>
              <a:t>Total fuel retention(D+T) in tiles, we can extract this information well</a:t>
            </a:r>
          </a:p>
          <a:p>
            <a:pPr marL="457200" indent="-457200" algn="just">
              <a:lnSpc>
                <a:spcPct val="95000"/>
              </a:lnSpc>
              <a:buAutoNum type="arabicPeriod"/>
            </a:pPr>
            <a:r>
              <a:rPr lang="en-US" altLang="zh-CN" sz="2400" dirty="0"/>
              <a:t>T depends on its concentration ratio T/D, in our case, it seems lower than 10%. So not easy to detect.</a:t>
            </a:r>
          </a:p>
          <a:p>
            <a:pPr marL="457200" indent="-457200" algn="just">
              <a:lnSpc>
                <a:spcPct val="95000"/>
              </a:lnSpc>
              <a:buAutoNum type="arabicPeriod"/>
            </a:pPr>
            <a:r>
              <a:rPr lang="en-US" altLang="zh-CN" sz="2400" dirty="0"/>
              <a:t>H/D/T signals intensity drop fast when delay time increasing, if you want to have DT totally separated, it should be after 18us, but SNR become quit low for them in such a long delay time.</a:t>
            </a:r>
          </a:p>
          <a:p>
            <a:pPr marL="457200" indent="-457200" algn="just">
              <a:lnSpc>
                <a:spcPct val="95000"/>
              </a:lnSpc>
              <a:buAutoNum type="arabicPeriod"/>
            </a:pPr>
            <a:r>
              <a:rPr lang="en-US" altLang="zh-CN" sz="2400" dirty="0"/>
              <a:t>Fitting with high SNR signal and narrow FWHM can provide results with high accuracy and robustness, but in real measurement with our existing setup, high SNR and narrow FWHM is mutually exclusive.</a:t>
            </a:r>
            <a:endParaRPr lang="zh-CN" altLang="en-US" sz="2400" dirty="0" err="1"/>
          </a:p>
        </p:txBody>
      </p:sp>
      <p:sp>
        <p:nvSpPr>
          <p:cNvPr id="2" name="灯片编号占位符 2">
            <a:extLst>
              <a:ext uri="{FF2B5EF4-FFF2-40B4-BE49-F238E27FC236}">
                <a16:creationId xmlns:a16="http://schemas.microsoft.com/office/drawing/2014/main" id="{560C9E70-BA21-901B-A814-5B95FA8C16A1}"/>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22</a:t>
            </a:fld>
            <a:endParaRPr lang="zh-CN" altLang="en-US" dirty="0"/>
          </a:p>
        </p:txBody>
      </p:sp>
    </p:spTree>
    <p:extLst>
      <p:ext uri="{BB962C8B-B14F-4D97-AF65-F5344CB8AC3E}">
        <p14:creationId xmlns:p14="http://schemas.microsoft.com/office/powerpoint/2010/main" val="2362528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extLst>
              <a:ext uri="{FF2B5EF4-FFF2-40B4-BE49-F238E27FC236}">
                <a16:creationId xmlns:a16="http://schemas.microsoft.com/office/drawing/2014/main" id="{D2CDC359-68C0-EFAC-4DED-EEFC9BAECE4F}"/>
              </a:ext>
            </a:extLst>
          </p:cNvPr>
          <p:cNvGraphicFramePr>
            <a:graphicFrameLocks/>
          </p:cNvGraphicFramePr>
          <p:nvPr>
            <p:extLst>
              <p:ext uri="{D42A27DB-BD31-4B8C-83A1-F6EECF244321}">
                <p14:modId xmlns:p14="http://schemas.microsoft.com/office/powerpoint/2010/main" val="2589234488"/>
              </p:ext>
            </p:extLst>
          </p:nvPr>
        </p:nvGraphicFramePr>
        <p:xfrm>
          <a:off x="4727847" y="690283"/>
          <a:ext cx="7464153" cy="5157192"/>
        </p:xfrm>
        <a:graphic>
          <a:graphicData uri="http://schemas.openxmlformats.org/presentationml/2006/ole">
            <mc:AlternateContent xmlns:mc="http://schemas.openxmlformats.org/markup-compatibility/2006">
              <mc:Choice xmlns:v="urn:schemas-microsoft-com:vml" Requires="v">
                <p:oleObj name="Graph" r:id="rId2" imgW="6134986" imgH="4273877" progId="Origin50.Graph">
                  <p:embed/>
                </p:oleObj>
              </mc:Choice>
              <mc:Fallback>
                <p:oleObj name="Graph" r:id="rId2" imgW="6134986" imgH="4273877" progId="Origin50.Graph">
                  <p:embed/>
                  <p:pic>
                    <p:nvPicPr>
                      <p:cNvPr id="2" name="对象 1">
                        <a:extLst>
                          <a:ext uri="{FF2B5EF4-FFF2-40B4-BE49-F238E27FC236}">
                            <a16:creationId xmlns:a16="http://schemas.microsoft.com/office/drawing/2014/main" id="{8C9D1CEA-56A9-FC5E-C7DB-A3AF080FD55E}"/>
                          </a:ext>
                        </a:extLst>
                      </p:cNvPr>
                      <p:cNvPicPr/>
                      <p:nvPr/>
                    </p:nvPicPr>
                    <p:blipFill>
                      <a:blip r:embed="rId3"/>
                      <a:stretch>
                        <a:fillRect/>
                      </a:stretch>
                    </p:blipFill>
                    <p:spPr>
                      <a:xfrm>
                        <a:off x="4727847" y="690283"/>
                        <a:ext cx="7464153" cy="5157192"/>
                      </a:xfrm>
                      <a:prstGeom prst="rect">
                        <a:avLst/>
                      </a:prstGeom>
                    </p:spPr>
                  </p:pic>
                </p:oleObj>
              </mc:Fallback>
            </mc:AlternateContent>
          </a:graphicData>
        </a:graphic>
      </p:graphicFrame>
      <p:sp>
        <p:nvSpPr>
          <p:cNvPr id="3" name="文本框 2">
            <a:extLst>
              <a:ext uri="{FF2B5EF4-FFF2-40B4-BE49-F238E27FC236}">
                <a16:creationId xmlns:a16="http://schemas.microsoft.com/office/drawing/2014/main" id="{75D8A8B8-F71F-C86E-C714-6577B040F3C2}"/>
              </a:ext>
            </a:extLst>
          </p:cNvPr>
          <p:cNvSpPr txBox="1"/>
          <p:nvPr/>
        </p:nvSpPr>
        <p:spPr>
          <a:xfrm>
            <a:off x="5456437" y="5534627"/>
            <a:ext cx="6768752" cy="1144929"/>
          </a:xfrm>
          <a:prstGeom prst="rect">
            <a:avLst/>
          </a:prstGeom>
          <a:noFill/>
        </p:spPr>
        <p:txBody>
          <a:bodyPr wrap="square" rtlCol="0">
            <a:spAutoFit/>
          </a:bodyPr>
          <a:lstStyle/>
          <a:p>
            <a:pPr algn="l">
              <a:lnSpc>
                <a:spcPct val="95000"/>
              </a:lnSpc>
            </a:pPr>
            <a:r>
              <a:rPr lang="en-US" altLang="zh-CN" sz="2400" dirty="0">
                <a:solidFill>
                  <a:srgbClr val="FF0000"/>
                </a:solidFill>
              </a:rPr>
              <a:t>Single </a:t>
            </a:r>
            <a:r>
              <a:rPr lang="en-US" altLang="zh-CN" sz="2400" dirty="0" err="1">
                <a:solidFill>
                  <a:srgbClr val="FF0000"/>
                </a:solidFill>
              </a:rPr>
              <a:t>voigt</a:t>
            </a:r>
            <a:r>
              <a:rPr lang="en-US" altLang="zh-CN" sz="2400" dirty="0">
                <a:solidFill>
                  <a:srgbClr val="FF0000"/>
                </a:solidFill>
              </a:rPr>
              <a:t> </a:t>
            </a:r>
            <a:r>
              <a:rPr lang="en-US" altLang="zh-CN" sz="2400" dirty="0"/>
              <a:t>or even Lorentz fitting can fit the spectrum quite well. (I also tried multi-Lorentz fitting, no significant difference) </a:t>
            </a:r>
            <a:endParaRPr lang="zh-CN" altLang="en-US" sz="2400" dirty="0" err="1"/>
          </a:p>
        </p:txBody>
      </p:sp>
      <p:pic>
        <p:nvPicPr>
          <p:cNvPr id="13" name="图片 12">
            <a:extLst>
              <a:ext uri="{FF2B5EF4-FFF2-40B4-BE49-F238E27FC236}">
                <a16:creationId xmlns:a16="http://schemas.microsoft.com/office/drawing/2014/main" id="{4D711E83-D8A8-702E-8D73-10CA7D92D391}"/>
              </a:ext>
            </a:extLst>
          </p:cNvPr>
          <p:cNvPicPr>
            <a:picLocks noChangeAspect="1"/>
          </p:cNvPicPr>
          <p:nvPr/>
        </p:nvPicPr>
        <p:blipFill>
          <a:blip r:embed="rId4"/>
          <a:stretch>
            <a:fillRect/>
          </a:stretch>
        </p:blipFill>
        <p:spPr>
          <a:xfrm>
            <a:off x="335360" y="1089624"/>
            <a:ext cx="3752850" cy="2543175"/>
          </a:xfrm>
          <a:prstGeom prst="rect">
            <a:avLst/>
          </a:prstGeom>
        </p:spPr>
      </p:pic>
      <p:sp>
        <p:nvSpPr>
          <p:cNvPr id="14" name="文本框 13">
            <a:extLst>
              <a:ext uri="{FF2B5EF4-FFF2-40B4-BE49-F238E27FC236}">
                <a16:creationId xmlns:a16="http://schemas.microsoft.com/office/drawing/2014/main" id="{0A041EB5-06B3-C3A4-B6F2-94E403A9AABE}"/>
              </a:ext>
            </a:extLst>
          </p:cNvPr>
          <p:cNvSpPr txBox="1"/>
          <p:nvPr/>
        </p:nvSpPr>
        <p:spPr>
          <a:xfrm>
            <a:off x="191344" y="3664645"/>
            <a:ext cx="4852289" cy="2197525"/>
          </a:xfrm>
          <a:prstGeom prst="rect">
            <a:avLst/>
          </a:prstGeom>
          <a:noFill/>
        </p:spPr>
        <p:txBody>
          <a:bodyPr wrap="square" rtlCol="0">
            <a:spAutoFit/>
          </a:bodyPr>
          <a:lstStyle/>
          <a:p>
            <a:pPr algn="l">
              <a:lnSpc>
                <a:spcPct val="95000"/>
              </a:lnSpc>
            </a:pPr>
            <a:r>
              <a:rPr lang="en-US" altLang="zh-CN" sz="2400" dirty="0"/>
              <a:t>When we have multi peaks around Ha, the unfitted right wing of the spectrum.</a:t>
            </a:r>
          </a:p>
          <a:p>
            <a:pPr algn="l">
              <a:lnSpc>
                <a:spcPct val="95000"/>
              </a:lnSpc>
            </a:pPr>
            <a:r>
              <a:rPr lang="en-US" altLang="zh-CN" sz="2400" dirty="0"/>
              <a:t>(multi Lorentz fitting method also cant fit this part, so it may come from other component)</a:t>
            </a:r>
            <a:endParaRPr lang="zh-CN" altLang="en-US" sz="2400" dirty="0" err="1"/>
          </a:p>
        </p:txBody>
      </p:sp>
      <p:cxnSp>
        <p:nvCxnSpPr>
          <p:cNvPr id="16" name="直接箭头连接符 15">
            <a:extLst>
              <a:ext uri="{FF2B5EF4-FFF2-40B4-BE49-F238E27FC236}">
                <a16:creationId xmlns:a16="http://schemas.microsoft.com/office/drawing/2014/main" id="{9BFBF2CF-956A-D9E6-BC68-0814EDAADD7C}"/>
              </a:ext>
            </a:extLst>
          </p:cNvPr>
          <p:cNvCxnSpPr>
            <a:cxnSpLocks/>
          </p:cNvCxnSpPr>
          <p:nvPr/>
        </p:nvCxnSpPr>
        <p:spPr>
          <a:xfrm>
            <a:off x="3431704" y="1478926"/>
            <a:ext cx="0" cy="882285"/>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7" name="文本框 16">
            <a:extLst>
              <a:ext uri="{FF2B5EF4-FFF2-40B4-BE49-F238E27FC236}">
                <a16:creationId xmlns:a16="http://schemas.microsoft.com/office/drawing/2014/main" id="{741EA891-7690-310E-C0A9-411A21B1A89B}"/>
              </a:ext>
            </a:extLst>
          </p:cNvPr>
          <p:cNvSpPr txBox="1"/>
          <p:nvPr/>
        </p:nvSpPr>
        <p:spPr>
          <a:xfrm>
            <a:off x="5817294" y="750908"/>
            <a:ext cx="5527475" cy="443198"/>
          </a:xfrm>
          <a:prstGeom prst="rect">
            <a:avLst/>
          </a:prstGeom>
          <a:noFill/>
        </p:spPr>
        <p:txBody>
          <a:bodyPr wrap="none" rtlCol="0">
            <a:spAutoFit/>
          </a:bodyPr>
          <a:lstStyle/>
          <a:p>
            <a:pPr algn="l">
              <a:lnSpc>
                <a:spcPct val="95000"/>
              </a:lnSpc>
            </a:pPr>
            <a:r>
              <a:rPr lang="en-US" altLang="zh-CN" sz="2400" dirty="0"/>
              <a:t>1000</a:t>
            </a:r>
            <a:r>
              <a:rPr lang="en-US" altLang="zh-CN" sz="2400" baseline="30000" dirty="0"/>
              <a:t>th</a:t>
            </a:r>
            <a:r>
              <a:rPr lang="en-US" altLang="zh-CN" sz="2400" dirty="0"/>
              <a:t> laser pulse, when only Ha exists</a:t>
            </a:r>
            <a:endParaRPr lang="zh-CN" altLang="en-US" sz="2400" dirty="0" err="1"/>
          </a:p>
        </p:txBody>
      </p:sp>
      <p:sp>
        <p:nvSpPr>
          <p:cNvPr id="18" name="文本框 17">
            <a:extLst>
              <a:ext uri="{FF2B5EF4-FFF2-40B4-BE49-F238E27FC236}">
                <a16:creationId xmlns:a16="http://schemas.microsoft.com/office/drawing/2014/main" id="{68EB3741-4B2A-FE4E-3932-0075068DF1B7}"/>
              </a:ext>
            </a:extLst>
          </p:cNvPr>
          <p:cNvSpPr txBox="1"/>
          <p:nvPr/>
        </p:nvSpPr>
        <p:spPr>
          <a:xfrm>
            <a:off x="235599" y="0"/>
            <a:ext cx="10469533" cy="794064"/>
          </a:xfrm>
          <a:prstGeom prst="rect">
            <a:avLst/>
          </a:prstGeom>
          <a:noFill/>
        </p:spPr>
        <p:txBody>
          <a:bodyPr wrap="none" rtlCol="0">
            <a:spAutoFit/>
          </a:bodyPr>
          <a:lstStyle/>
          <a:p>
            <a:pPr algn="l">
              <a:lnSpc>
                <a:spcPct val="95000"/>
              </a:lnSpc>
            </a:pPr>
            <a:r>
              <a:rPr lang="en-US" altLang="zh-CN" sz="2400" dirty="0"/>
              <a:t>Fitting problem1</a:t>
            </a:r>
          </a:p>
          <a:p>
            <a:pPr algn="l">
              <a:lnSpc>
                <a:spcPct val="95000"/>
              </a:lnSpc>
            </a:pPr>
            <a:r>
              <a:rPr lang="en-US" altLang="zh-CN" sz="2400" dirty="0"/>
              <a:t>-- when there are multi peaks around Ha, there is always extra unfitted part</a:t>
            </a:r>
            <a:endParaRPr lang="zh-CN" altLang="en-US" sz="2400" dirty="0" err="1"/>
          </a:p>
        </p:txBody>
      </p:sp>
    </p:spTree>
    <p:extLst>
      <p:ext uri="{BB962C8B-B14F-4D97-AF65-F5344CB8AC3E}">
        <p14:creationId xmlns:p14="http://schemas.microsoft.com/office/powerpoint/2010/main" val="2637813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10358-44A8-51DC-01D1-F20F01B6309B}"/>
            </a:ext>
          </a:extLst>
        </p:cNvPr>
        <p:cNvGrpSpPr/>
        <p:nvPr/>
      </p:nvGrpSpPr>
      <p:grpSpPr>
        <a:xfrm>
          <a:off x="0" y="0"/>
          <a:ext cx="0" cy="0"/>
          <a:chOff x="0" y="0"/>
          <a:chExt cx="0" cy="0"/>
        </a:xfrm>
      </p:grpSpPr>
      <p:pic>
        <p:nvPicPr>
          <p:cNvPr id="9" name="图片 8">
            <a:extLst>
              <a:ext uri="{FF2B5EF4-FFF2-40B4-BE49-F238E27FC236}">
                <a16:creationId xmlns:a16="http://schemas.microsoft.com/office/drawing/2014/main" id="{FE776BDF-300D-CFD1-B33C-423D21D383BA}"/>
              </a:ext>
            </a:extLst>
          </p:cNvPr>
          <p:cNvPicPr>
            <a:picLocks noChangeAspect="1"/>
          </p:cNvPicPr>
          <p:nvPr/>
        </p:nvPicPr>
        <p:blipFill rotWithShape="1">
          <a:blip r:embed="rId2">
            <a:extLst>
              <a:ext uri="{28A0092B-C50C-407E-A947-70E740481C1C}">
                <a14:useLocalDpi xmlns:a14="http://schemas.microsoft.com/office/drawing/2010/main" val="0"/>
              </a:ext>
            </a:extLst>
          </a:blip>
          <a:srcRect l="24383" t="15152" r="29173" b="21399"/>
          <a:stretch/>
        </p:blipFill>
        <p:spPr>
          <a:xfrm>
            <a:off x="983432" y="1281112"/>
            <a:ext cx="4190999" cy="4295775"/>
          </a:xfrm>
          <a:prstGeom prst="rect">
            <a:avLst/>
          </a:prstGeom>
        </p:spPr>
      </p:pic>
      <p:pic>
        <p:nvPicPr>
          <p:cNvPr id="11" name="图片 10">
            <a:extLst>
              <a:ext uri="{FF2B5EF4-FFF2-40B4-BE49-F238E27FC236}">
                <a16:creationId xmlns:a16="http://schemas.microsoft.com/office/drawing/2014/main" id="{4A696DA2-F74B-FD5D-5D60-94D6265E4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1364015"/>
            <a:ext cx="4343400" cy="4295775"/>
          </a:xfrm>
          <a:prstGeom prst="rect">
            <a:avLst/>
          </a:prstGeom>
        </p:spPr>
      </p:pic>
      <p:sp>
        <p:nvSpPr>
          <p:cNvPr id="12" name="文本框 11">
            <a:extLst>
              <a:ext uri="{FF2B5EF4-FFF2-40B4-BE49-F238E27FC236}">
                <a16:creationId xmlns:a16="http://schemas.microsoft.com/office/drawing/2014/main" id="{BE124FB2-2F95-F5EF-43A1-C9E91AD668A8}"/>
              </a:ext>
            </a:extLst>
          </p:cNvPr>
          <p:cNvSpPr txBox="1"/>
          <p:nvPr/>
        </p:nvSpPr>
        <p:spPr>
          <a:xfrm>
            <a:off x="0" y="75197"/>
            <a:ext cx="3244799" cy="443198"/>
          </a:xfrm>
          <a:prstGeom prst="rect">
            <a:avLst/>
          </a:prstGeom>
          <a:noFill/>
        </p:spPr>
        <p:txBody>
          <a:bodyPr wrap="none" rtlCol="0">
            <a:spAutoFit/>
          </a:bodyPr>
          <a:lstStyle/>
          <a:p>
            <a:pPr algn="l">
              <a:lnSpc>
                <a:spcPct val="95000"/>
              </a:lnSpc>
            </a:pPr>
            <a:r>
              <a:rPr lang="en-US" altLang="zh-CN" sz="2400" b="1" dirty="0"/>
              <a:t>1.Setup and samples</a:t>
            </a:r>
            <a:endParaRPr lang="zh-CN" altLang="en-US" sz="2400" b="1" dirty="0" err="1"/>
          </a:p>
        </p:txBody>
      </p:sp>
      <p:sp>
        <p:nvSpPr>
          <p:cNvPr id="13" name="文本框 12">
            <a:extLst>
              <a:ext uri="{FF2B5EF4-FFF2-40B4-BE49-F238E27FC236}">
                <a16:creationId xmlns:a16="http://schemas.microsoft.com/office/drawing/2014/main" id="{9FC784F8-778E-A9E2-7520-D08C6A9C8EA1}"/>
              </a:ext>
            </a:extLst>
          </p:cNvPr>
          <p:cNvSpPr txBox="1"/>
          <p:nvPr/>
        </p:nvSpPr>
        <p:spPr>
          <a:xfrm>
            <a:off x="3359696" y="867997"/>
            <a:ext cx="1673856" cy="443198"/>
          </a:xfrm>
          <a:prstGeom prst="rect">
            <a:avLst/>
          </a:prstGeom>
          <a:noFill/>
        </p:spPr>
        <p:txBody>
          <a:bodyPr wrap="none" rtlCol="0">
            <a:spAutoFit/>
          </a:bodyPr>
          <a:lstStyle/>
          <a:p>
            <a:pPr algn="l">
              <a:lnSpc>
                <a:spcPct val="95000"/>
              </a:lnSpc>
            </a:pPr>
            <a:r>
              <a:rPr lang="en-US" altLang="zh-CN" sz="2400" dirty="0" err="1">
                <a:solidFill>
                  <a:schemeClr val="accent1">
                    <a:lumMod val="60000"/>
                    <a:lumOff val="40000"/>
                  </a:schemeClr>
                </a:solidFill>
              </a:rPr>
              <a:t>Plansee</a:t>
            </a:r>
            <a:r>
              <a:rPr lang="en-US" altLang="zh-CN" sz="2400" dirty="0">
                <a:solidFill>
                  <a:schemeClr val="accent1">
                    <a:lumMod val="60000"/>
                    <a:lumOff val="40000"/>
                  </a:schemeClr>
                </a:solidFill>
              </a:rPr>
              <a:t> W</a:t>
            </a:r>
            <a:endParaRPr lang="zh-CN" altLang="en-US" sz="2400" dirty="0" err="1">
              <a:solidFill>
                <a:schemeClr val="accent1">
                  <a:lumMod val="60000"/>
                  <a:lumOff val="40000"/>
                </a:schemeClr>
              </a:solidFill>
            </a:endParaRPr>
          </a:p>
        </p:txBody>
      </p:sp>
      <p:sp>
        <p:nvSpPr>
          <p:cNvPr id="14" name="文本框 13">
            <a:extLst>
              <a:ext uri="{FF2B5EF4-FFF2-40B4-BE49-F238E27FC236}">
                <a16:creationId xmlns:a16="http://schemas.microsoft.com/office/drawing/2014/main" id="{A334F5E1-A9A7-4637-7EF2-18AA2A756508}"/>
              </a:ext>
            </a:extLst>
          </p:cNvPr>
          <p:cNvSpPr txBox="1"/>
          <p:nvPr/>
        </p:nvSpPr>
        <p:spPr>
          <a:xfrm>
            <a:off x="551384" y="814731"/>
            <a:ext cx="1896673" cy="443198"/>
          </a:xfrm>
          <a:prstGeom prst="rect">
            <a:avLst/>
          </a:prstGeom>
          <a:noFill/>
        </p:spPr>
        <p:txBody>
          <a:bodyPr wrap="none" rtlCol="0">
            <a:spAutoFit/>
          </a:bodyPr>
          <a:lstStyle/>
          <a:p>
            <a:pPr algn="l">
              <a:lnSpc>
                <a:spcPct val="95000"/>
              </a:lnSpc>
            </a:pPr>
            <a:r>
              <a:rPr lang="en-US" altLang="zh-CN" sz="2400" dirty="0">
                <a:solidFill>
                  <a:schemeClr val="accent1">
                    <a:lumMod val="60000"/>
                    <a:lumOff val="40000"/>
                  </a:schemeClr>
                </a:solidFill>
              </a:rPr>
              <a:t>Damaged W</a:t>
            </a:r>
            <a:endParaRPr lang="zh-CN" altLang="en-US" sz="2400" dirty="0" err="1">
              <a:solidFill>
                <a:schemeClr val="accent1">
                  <a:lumMod val="60000"/>
                  <a:lumOff val="40000"/>
                </a:schemeClr>
              </a:solidFill>
            </a:endParaRPr>
          </a:p>
        </p:txBody>
      </p:sp>
      <p:sp>
        <p:nvSpPr>
          <p:cNvPr id="15" name="文本框 14">
            <a:extLst>
              <a:ext uri="{FF2B5EF4-FFF2-40B4-BE49-F238E27FC236}">
                <a16:creationId xmlns:a16="http://schemas.microsoft.com/office/drawing/2014/main" id="{ADBABF2B-2446-5CED-ADE4-F27E9E806D3F}"/>
              </a:ext>
            </a:extLst>
          </p:cNvPr>
          <p:cNvSpPr txBox="1"/>
          <p:nvPr/>
        </p:nvSpPr>
        <p:spPr>
          <a:xfrm>
            <a:off x="695400" y="5659790"/>
            <a:ext cx="1210588" cy="443198"/>
          </a:xfrm>
          <a:prstGeom prst="rect">
            <a:avLst/>
          </a:prstGeom>
          <a:noFill/>
        </p:spPr>
        <p:txBody>
          <a:bodyPr wrap="none" rtlCol="0">
            <a:spAutoFit/>
          </a:bodyPr>
          <a:lstStyle/>
          <a:p>
            <a:pPr algn="l">
              <a:lnSpc>
                <a:spcPct val="95000"/>
              </a:lnSpc>
            </a:pPr>
            <a:r>
              <a:rPr lang="en-US" altLang="zh-CN" sz="2400" dirty="0">
                <a:solidFill>
                  <a:schemeClr val="accent1">
                    <a:lumMod val="60000"/>
                    <a:lumOff val="40000"/>
                  </a:schemeClr>
                </a:solidFill>
              </a:rPr>
              <a:t>CFC-W</a:t>
            </a:r>
            <a:endParaRPr lang="zh-CN" altLang="en-US" sz="2400" dirty="0" err="1">
              <a:solidFill>
                <a:schemeClr val="accent1">
                  <a:lumMod val="60000"/>
                  <a:lumOff val="40000"/>
                </a:schemeClr>
              </a:solidFill>
            </a:endParaRPr>
          </a:p>
        </p:txBody>
      </p:sp>
      <p:sp>
        <p:nvSpPr>
          <p:cNvPr id="16" name="文本框 15">
            <a:extLst>
              <a:ext uri="{FF2B5EF4-FFF2-40B4-BE49-F238E27FC236}">
                <a16:creationId xmlns:a16="http://schemas.microsoft.com/office/drawing/2014/main" id="{0A446189-A233-2CB0-CF07-7643D1182AFB}"/>
              </a:ext>
            </a:extLst>
          </p:cNvPr>
          <p:cNvSpPr txBox="1"/>
          <p:nvPr/>
        </p:nvSpPr>
        <p:spPr>
          <a:xfrm>
            <a:off x="3719736" y="5659790"/>
            <a:ext cx="1222194" cy="443198"/>
          </a:xfrm>
          <a:prstGeom prst="rect">
            <a:avLst/>
          </a:prstGeom>
          <a:noFill/>
        </p:spPr>
        <p:txBody>
          <a:bodyPr wrap="none" rtlCol="0">
            <a:spAutoFit/>
          </a:bodyPr>
          <a:lstStyle/>
          <a:p>
            <a:pPr algn="l">
              <a:lnSpc>
                <a:spcPct val="95000"/>
              </a:lnSpc>
            </a:pPr>
            <a:r>
              <a:rPr lang="en-US" altLang="zh-CN" sz="2400" dirty="0">
                <a:solidFill>
                  <a:schemeClr val="accent1">
                    <a:lumMod val="60000"/>
                    <a:lumOff val="40000"/>
                  </a:schemeClr>
                </a:solidFill>
              </a:rPr>
              <a:t>W-Ta-D</a:t>
            </a:r>
            <a:endParaRPr lang="zh-CN" altLang="en-US" sz="2400" dirty="0" err="1">
              <a:solidFill>
                <a:schemeClr val="accent1">
                  <a:lumMod val="60000"/>
                  <a:lumOff val="40000"/>
                </a:schemeClr>
              </a:solidFill>
            </a:endParaRPr>
          </a:p>
        </p:txBody>
      </p:sp>
      <p:sp>
        <p:nvSpPr>
          <p:cNvPr id="17" name="矩形 16">
            <a:extLst>
              <a:ext uri="{FF2B5EF4-FFF2-40B4-BE49-F238E27FC236}">
                <a16:creationId xmlns:a16="http://schemas.microsoft.com/office/drawing/2014/main" id="{E429B87B-66E1-D140-6B6D-716325230FC9}"/>
              </a:ext>
            </a:extLst>
          </p:cNvPr>
          <p:cNvSpPr/>
          <p:nvPr/>
        </p:nvSpPr>
        <p:spPr>
          <a:xfrm>
            <a:off x="5672828" y="3789040"/>
            <a:ext cx="72008" cy="8640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18" name="爆炸形: 8 pt  17">
            <a:extLst>
              <a:ext uri="{FF2B5EF4-FFF2-40B4-BE49-F238E27FC236}">
                <a16:creationId xmlns:a16="http://schemas.microsoft.com/office/drawing/2014/main" id="{D64354B1-9F88-653E-535B-DDDEFD39E67D}"/>
              </a:ext>
            </a:extLst>
          </p:cNvPr>
          <p:cNvSpPr/>
          <p:nvPr/>
        </p:nvSpPr>
        <p:spPr>
          <a:xfrm>
            <a:off x="5735960" y="4077072"/>
            <a:ext cx="216024" cy="216024"/>
          </a:xfrm>
          <a:prstGeom prst="irregularSeal1">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zh-CN" altLang="en-US" sz="2400" dirty="0" err="1"/>
          </a:p>
        </p:txBody>
      </p:sp>
      <p:sp>
        <p:nvSpPr>
          <p:cNvPr id="2" name="灯片编号占位符 2">
            <a:extLst>
              <a:ext uri="{FF2B5EF4-FFF2-40B4-BE49-F238E27FC236}">
                <a16:creationId xmlns:a16="http://schemas.microsoft.com/office/drawing/2014/main" id="{EB0D1C8D-599F-5FDB-2D59-A25662120781}"/>
              </a:ext>
            </a:extLst>
          </p:cNvPr>
          <p:cNvSpPr txBox="1">
            <a:spLocks/>
          </p:cNvSpPr>
          <p:nvPr/>
        </p:nvSpPr>
        <p:spPr>
          <a:xfrm>
            <a:off x="6816080" y="6237312"/>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3</a:t>
            </a:fld>
            <a:endParaRPr lang="zh-CN" altLang="en-US" dirty="0"/>
          </a:p>
        </p:txBody>
      </p:sp>
    </p:spTree>
    <p:extLst>
      <p:ext uri="{BB962C8B-B14F-4D97-AF65-F5344CB8AC3E}">
        <p14:creationId xmlns:p14="http://schemas.microsoft.com/office/powerpoint/2010/main" val="49358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extLst>
              <a:ext uri="{FF2B5EF4-FFF2-40B4-BE49-F238E27FC236}">
                <a16:creationId xmlns:a16="http://schemas.microsoft.com/office/drawing/2014/main" id="{A917195D-D6C1-71B4-424F-A88EB95B72A3}"/>
              </a:ext>
            </a:extLst>
          </p:cNvPr>
          <p:cNvGraphicFramePr>
            <a:graphicFrameLocks/>
          </p:cNvGraphicFramePr>
          <p:nvPr>
            <p:extLst>
              <p:ext uri="{D42A27DB-BD31-4B8C-83A1-F6EECF244321}">
                <p14:modId xmlns:p14="http://schemas.microsoft.com/office/powerpoint/2010/main" val="3669736210"/>
              </p:ext>
            </p:extLst>
          </p:nvPr>
        </p:nvGraphicFramePr>
        <p:xfrm>
          <a:off x="5735960" y="1380834"/>
          <a:ext cx="5591945" cy="3861048"/>
        </p:xfrm>
        <a:graphic>
          <a:graphicData uri="http://schemas.openxmlformats.org/presentationml/2006/ole">
            <mc:AlternateContent xmlns:mc="http://schemas.openxmlformats.org/markup-compatibility/2006">
              <mc:Choice xmlns:v="urn:schemas-microsoft-com:vml" Requires="v">
                <p:oleObj name="Graph" r:id="rId2" imgW="6101493" imgH="4273877" progId="Origin50.Graph">
                  <p:embed/>
                </p:oleObj>
              </mc:Choice>
              <mc:Fallback>
                <p:oleObj name="Graph" r:id="rId2" imgW="6101493" imgH="4273877" progId="Origin50.Graph">
                  <p:embed/>
                  <p:pic>
                    <p:nvPicPr>
                      <p:cNvPr id="2" name="对象 1">
                        <a:extLst>
                          <a:ext uri="{FF2B5EF4-FFF2-40B4-BE49-F238E27FC236}">
                            <a16:creationId xmlns:a16="http://schemas.microsoft.com/office/drawing/2014/main" id="{A917195D-D6C1-71B4-424F-A88EB95B72A3}"/>
                          </a:ext>
                        </a:extLst>
                      </p:cNvPr>
                      <p:cNvPicPr/>
                      <p:nvPr/>
                    </p:nvPicPr>
                    <p:blipFill>
                      <a:blip r:embed="rId3"/>
                      <a:stretch>
                        <a:fillRect/>
                      </a:stretch>
                    </p:blipFill>
                    <p:spPr>
                      <a:xfrm>
                        <a:off x="5735960" y="1380834"/>
                        <a:ext cx="5591945" cy="3861048"/>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C341E637-9198-BB7B-1717-B42447EF765F}"/>
              </a:ext>
            </a:extLst>
          </p:cNvPr>
          <p:cNvGraphicFramePr>
            <a:graphicFrameLocks/>
          </p:cNvGraphicFramePr>
          <p:nvPr>
            <p:extLst>
              <p:ext uri="{D42A27DB-BD31-4B8C-83A1-F6EECF244321}">
                <p14:modId xmlns:p14="http://schemas.microsoft.com/office/powerpoint/2010/main" val="169900427"/>
              </p:ext>
            </p:extLst>
          </p:nvPr>
        </p:nvGraphicFramePr>
        <p:xfrm>
          <a:off x="504055" y="1412776"/>
          <a:ext cx="5591945" cy="3861048"/>
        </p:xfrm>
        <a:graphic>
          <a:graphicData uri="http://schemas.openxmlformats.org/presentationml/2006/ole">
            <mc:AlternateContent xmlns:mc="http://schemas.openxmlformats.org/markup-compatibility/2006">
              <mc:Choice xmlns:v="urn:schemas-microsoft-com:vml" Requires="v">
                <p:oleObj name="Graph" r:id="rId4" imgW="6101493" imgH="4273877" progId="Origin50.Graph">
                  <p:embed/>
                </p:oleObj>
              </mc:Choice>
              <mc:Fallback>
                <p:oleObj name="Graph" r:id="rId4" imgW="6101493" imgH="4273877" progId="Origin50.Graph">
                  <p:embed/>
                  <p:pic>
                    <p:nvPicPr>
                      <p:cNvPr id="3" name="对象 2">
                        <a:extLst>
                          <a:ext uri="{FF2B5EF4-FFF2-40B4-BE49-F238E27FC236}">
                            <a16:creationId xmlns:a16="http://schemas.microsoft.com/office/drawing/2014/main" id="{C341E637-9198-BB7B-1717-B42447EF765F}"/>
                          </a:ext>
                        </a:extLst>
                      </p:cNvPr>
                      <p:cNvPicPr/>
                      <p:nvPr/>
                    </p:nvPicPr>
                    <p:blipFill>
                      <a:blip r:embed="rId5"/>
                      <a:stretch>
                        <a:fillRect/>
                      </a:stretch>
                    </p:blipFill>
                    <p:spPr>
                      <a:xfrm>
                        <a:off x="504055" y="1412776"/>
                        <a:ext cx="5591945" cy="3861048"/>
                      </a:xfrm>
                      <a:prstGeom prst="rect">
                        <a:avLst/>
                      </a:prstGeom>
                    </p:spPr>
                  </p:pic>
                </p:oleObj>
              </mc:Fallback>
            </mc:AlternateContent>
          </a:graphicData>
        </a:graphic>
      </p:graphicFrame>
      <p:sp>
        <p:nvSpPr>
          <p:cNvPr id="4" name="文本框 3">
            <a:extLst>
              <a:ext uri="{FF2B5EF4-FFF2-40B4-BE49-F238E27FC236}">
                <a16:creationId xmlns:a16="http://schemas.microsoft.com/office/drawing/2014/main" id="{65B8D44B-9820-10DD-F2F1-8AD146A7ADD3}"/>
              </a:ext>
            </a:extLst>
          </p:cNvPr>
          <p:cNvSpPr txBox="1"/>
          <p:nvPr/>
        </p:nvSpPr>
        <p:spPr>
          <a:xfrm>
            <a:off x="2061616" y="522388"/>
            <a:ext cx="8316700" cy="443198"/>
          </a:xfrm>
          <a:prstGeom prst="rect">
            <a:avLst/>
          </a:prstGeom>
          <a:noFill/>
        </p:spPr>
        <p:txBody>
          <a:bodyPr wrap="none" rtlCol="0">
            <a:spAutoFit/>
          </a:bodyPr>
          <a:lstStyle/>
          <a:p>
            <a:pPr algn="l">
              <a:lnSpc>
                <a:spcPct val="95000"/>
              </a:lnSpc>
            </a:pPr>
            <a:r>
              <a:rPr lang="en-US" altLang="zh-CN" sz="2400" dirty="0"/>
              <a:t>Ablation rate varies from the initial 30 pulses to 1000 pulses</a:t>
            </a:r>
            <a:endParaRPr lang="zh-CN" altLang="en-US" sz="2400" dirty="0" err="1"/>
          </a:p>
        </p:txBody>
      </p:sp>
      <p:sp>
        <p:nvSpPr>
          <p:cNvPr id="5" name="文本框 4">
            <a:extLst>
              <a:ext uri="{FF2B5EF4-FFF2-40B4-BE49-F238E27FC236}">
                <a16:creationId xmlns:a16="http://schemas.microsoft.com/office/drawing/2014/main" id="{06A7AABF-014E-25CB-6F5A-3942B199B0ED}"/>
              </a:ext>
            </a:extLst>
          </p:cNvPr>
          <p:cNvSpPr txBox="1"/>
          <p:nvPr/>
        </p:nvSpPr>
        <p:spPr>
          <a:xfrm>
            <a:off x="263352" y="953607"/>
            <a:ext cx="11376832" cy="443198"/>
          </a:xfrm>
          <a:prstGeom prst="rect">
            <a:avLst/>
          </a:prstGeom>
          <a:noFill/>
        </p:spPr>
        <p:txBody>
          <a:bodyPr wrap="none" rtlCol="0">
            <a:spAutoFit/>
          </a:bodyPr>
          <a:lstStyle/>
          <a:p>
            <a:pPr algn="l">
              <a:lnSpc>
                <a:spcPct val="95000"/>
              </a:lnSpc>
            </a:pPr>
            <a:r>
              <a:rPr lang="en-US" altLang="zh-CN" sz="2400" dirty="0"/>
              <a:t>At first it is 300nm/ pulse, when it goes to 1000, averaged values is 179 nm/pulses</a:t>
            </a:r>
            <a:endParaRPr lang="zh-CN" altLang="en-US" sz="2400" dirty="0" err="1"/>
          </a:p>
        </p:txBody>
      </p:sp>
      <p:sp>
        <p:nvSpPr>
          <p:cNvPr id="6" name="文本框 5">
            <a:extLst>
              <a:ext uri="{FF2B5EF4-FFF2-40B4-BE49-F238E27FC236}">
                <a16:creationId xmlns:a16="http://schemas.microsoft.com/office/drawing/2014/main" id="{148AC279-A08A-AFB4-6F36-8894433D5C47}"/>
              </a:ext>
            </a:extLst>
          </p:cNvPr>
          <p:cNvSpPr txBox="1"/>
          <p:nvPr/>
        </p:nvSpPr>
        <p:spPr>
          <a:xfrm>
            <a:off x="407368" y="5404048"/>
            <a:ext cx="8739893" cy="794064"/>
          </a:xfrm>
          <a:prstGeom prst="rect">
            <a:avLst/>
          </a:prstGeom>
          <a:noFill/>
        </p:spPr>
        <p:txBody>
          <a:bodyPr wrap="none" rtlCol="0">
            <a:spAutoFit/>
          </a:bodyPr>
          <a:lstStyle/>
          <a:p>
            <a:pPr algn="l">
              <a:lnSpc>
                <a:spcPct val="95000"/>
              </a:lnSpc>
            </a:pPr>
            <a:r>
              <a:rPr lang="en-US" altLang="zh-CN" sz="2400" dirty="0"/>
              <a:t>Crater bigger&gt;larger surface&gt;lower fluence&gt;lower ablation rate</a:t>
            </a:r>
          </a:p>
          <a:p>
            <a:pPr algn="l">
              <a:lnSpc>
                <a:spcPct val="95000"/>
              </a:lnSpc>
            </a:pPr>
            <a:r>
              <a:rPr lang="en-US" altLang="zh-CN" sz="2400" dirty="0"/>
              <a:t>Ns laser melting also make the ablation rate smaller.</a:t>
            </a:r>
            <a:endParaRPr lang="zh-CN" altLang="en-US" sz="2400" dirty="0" err="1"/>
          </a:p>
        </p:txBody>
      </p:sp>
      <p:sp>
        <p:nvSpPr>
          <p:cNvPr id="7" name="文本框 6">
            <a:extLst>
              <a:ext uri="{FF2B5EF4-FFF2-40B4-BE49-F238E27FC236}">
                <a16:creationId xmlns:a16="http://schemas.microsoft.com/office/drawing/2014/main" id="{CC3CD1C1-9784-BF7A-490E-205309BA47C3}"/>
              </a:ext>
            </a:extLst>
          </p:cNvPr>
          <p:cNvSpPr txBox="1"/>
          <p:nvPr/>
        </p:nvSpPr>
        <p:spPr>
          <a:xfrm>
            <a:off x="387760" y="534366"/>
            <a:ext cx="1673856" cy="443198"/>
          </a:xfrm>
          <a:prstGeom prst="rect">
            <a:avLst/>
          </a:prstGeom>
          <a:noFill/>
        </p:spPr>
        <p:txBody>
          <a:bodyPr wrap="none" rtlCol="0">
            <a:spAutoFit/>
          </a:bodyPr>
          <a:lstStyle/>
          <a:p>
            <a:pPr algn="l">
              <a:lnSpc>
                <a:spcPct val="95000"/>
              </a:lnSpc>
            </a:pPr>
            <a:r>
              <a:rPr lang="en-US" altLang="zh-CN" sz="2400" dirty="0" err="1">
                <a:solidFill>
                  <a:schemeClr val="accent1">
                    <a:lumMod val="60000"/>
                    <a:lumOff val="40000"/>
                  </a:schemeClr>
                </a:solidFill>
              </a:rPr>
              <a:t>Plansee</a:t>
            </a:r>
            <a:r>
              <a:rPr lang="en-US" altLang="zh-CN" sz="2400" dirty="0">
                <a:solidFill>
                  <a:schemeClr val="accent1">
                    <a:lumMod val="60000"/>
                    <a:lumOff val="40000"/>
                  </a:schemeClr>
                </a:solidFill>
              </a:rPr>
              <a:t> W</a:t>
            </a:r>
            <a:endParaRPr lang="zh-CN" altLang="en-US" sz="2400" dirty="0" err="1">
              <a:solidFill>
                <a:schemeClr val="accent1">
                  <a:lumMod val="60000"/>
                  <a:lumOff val="40000"/>
                </a:schemeClr>
              </a:solidFill>
            </a:endParaRPr>
          </a:p>
        </p:txBody>
      </p:sp>
      <p:sp>
        <p:nvSpPr>
          <p:cNvPr id="8" name="文本框 7">
            <a:extLst>
              <a:ext uri="{FF2B5EF4-FFF2-40B4-BE49-F238E27FC236}">
                <a16:creationId xmlns:a16="http://schemas.microsoft.com/office/drawing/2014/main" id="{30B9DA7B-310C-6CAF-145B-B9A09826DF64}"/>
              </a:ext>
            </a:extLst>
          </p:cNvPr>
          <p:cNvSpPr txBox="1"/>
          <p:nvPr/>
        </p:nvSpPr>
        <p:spPr>
          <a:xfrm>
            <a:off x="119336" y="26056"/>
            <a:ext cx="3621504" cy="443198"/>
          </a:xfrm>
          <a:prstGeom prst="rect">
            <a:avLst/>
          </a:prstGeom>
          <a:noFill/>
        </p:spPr>
        <p:txBody>
          <a:bodyPr wrap="none" rtlCol="0">
            <a:spAutoFit/>
          </a:bodyPr>
          <a:lstStyle/>
          <a:p>
            <a:pPr algn="l">
              <a:lnSpc>
                <a:spcPct val="95000"/>
              </a:lnSpc>
            </a:pPr>
            <a:r>
              <a:rPr lang="en-US" altLang="zh-CN" sz="2400" b="1" dirty="0"/>
              <a:t>2. Results-Ablation rate</a:t>
            </a:r>
            <a:endParaRPr lang="zh-CN" altLang="en-US" sz="2400" b="1" dirty="0" err="1"/>
          </a:p>
        </p:txBody>
      </p:sp>
      <p:sp>
        <p:nvSpPr>
          <p:cNvPr id="9" name="灯片编号占位符 2">
            <a:extLst>
              <a:ext uri="{FF2B5EF4-FFF2-40B4-BE49-F238E27FC236}">
                <a16:creationId xmlns:a16="http://schemas.microsoft.com/office/drawing/2014/main" id="{09D7AB08-1D82-E3F7-CCA5-0A0E83591D38}"/>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4</a:t>
            </a:fld>
            <a:endParaRPr lang="zh-CN" altLang="en-US" dirty="0"/>
          </a:p>
        </p:txBody>
      </p:sp>
    </p:spTree>
    <p:extLst>
      <p:ext uri="{BB962C8B-B14F-4D97-AF65-F5344CB8AC3E}">
        <p14:creationId xmlns:p14="http://schemas.microsoft.com/office/powerpoint/2010/main" val="238886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a:extLst>
              <a:ext uri="{FF2B5EF4-FFF2-40B4-BE49-F238E27FC236}">
                <a16:creationId xmlns:a16="http://schemas.microsoft.com/office/drawing/2014/main" id="{26344D56-7D7D-C990-F4EB-FA2C372AF072}"/>
              </a:ext>
            </a:extLst>
          </p:cNvPr>
          <p:cNvGraphicFramePr>
            <a:graphicFrameLocks/>
          </p:cNvGraphicFramePr>
          <p:nvPr/>
        </p:nvGraphicFramePr>
        <p:xfrm>
          <a:off x="0" y="1196752"/>
          <a:ext cx="5087889" cy="3645024"/>
        </p:xfrm>
        <a:graphic>
          <a:graphicData uri="http://schemas.openxmlformats.org/presentationml/2006/ole">
            <mc:AlternateContent xmlns:mc="http://schemas.openxmlformats.org/markup-compatibility/2006">
              <mc:Choice xmlns:v="urn:schemas-microsoft-com:vml" Requires="v">
                <p:oleObj name="Graph" r:id="rId2" imgW="6134986" imgH="4273877" progId="Origin50.Graph">
                  <p:embed/>
                </p:oleObj>
              </mc:Choice>
              <mc:Fallback>
                <p:oleObj name="Graph" r:id="rId2" imgW="6134986" imgH="4273877" progId="Origin50.Graph">
                  <p:embed/>
                  <p:pic>
                    <p:nvPicPr>
                      <p:cNvPr id="2" name="对象 1">
                        <a:extLst>
                          <a:ext uri="{FF2B5EF4-FFF2-40B4-BE49-F238E27FC236}">
                            <a16:creationId xmlns:a16="http://schemas.microsoft.com/office/drawing/2014/main" id="{26344D56-7D7D-C990-F4EB-FA2C372AF072}"/>
                          </a:ext>
                        </a:extLst>
                      </p:cNvPr>
                      <p:cNvPicPr/>
                      <p:nvPr/>
                    </p:nvPicPr>
                    <p:blipFill>
                      <a:blip r:embed="rId3"/>
                      <a:stretch>
                        <a:fillRect/>
                      </a:stretch>
                    </p:blipFill>
                    <p:spPr>
                      <a:xfrm>
                        <a:off x="0" y="1196752"/>
                        <a:ext cx="5087889" cy="3645024"/>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C95550C5-E927-2D47-D93C-FA3A05F26AB9}"/>
              </a:ext>
            </a:extLst>
          </p:cNvPr>
          <p:cNvGraphicFramePr>
            <a:graphicFrameLocks/>
          </p:cNvGraphicFramePr>
          <p:nvPr>
            <p:extLst>
              <p:ext uri="{D42A27DB-BD31-4B8C-83A1-F6EECF244321}">
                <p14:modId xmlns:p14="http://schemas.microsoft.com/office/powerpoint/2010/main" val="3995634073"/>
              </p:ext>
            </p:extLst>
          </p:nvPr>
        </p:nvGraphicFramePr>
        <p:xfrm>
          <a:off x="6080223" y="1137629"/>
          <a:ext cx="5115408" cy="3645024"/>
        </p:xfrm>
        <a:graphic>
          <a:graphicData uri="http://schemas.openxmlformats.org/presentationml/2006/ole">
            <mc:AlternateContent xmlns:mc="http://schemas.openxmlformats.org/markup-compatibility/2006">
              <mc:Choice xmlns:v="urn:schemas-microsoft-com:vml" Requires="v">
                <p:oleObj name="Graph" r:id="rId4" imgW="6134986" imgH="4273877" progId="Origin50.Graph">
                  <p:embed/>
                </p:oleObj>
              </mc:Choice>
              <mc:Fallback>
                <p:oleObj name="Graph" r:id="rId4" imgW="6134986" imgH="4273877" progId="Origin50.Graph">
                  <p:embed/>
                  <p:pic>
                    <p:nvPicPr>
                      <p:cNvPr id="3" name="对象 2">
                        <a:extLst>
                          <a:ext uri="{FF2B5EF4-FFF2-40B4-BE49-F238E27FC236}">
                            <a16:creationId xmlns:a16="http://schemas.microsoft.com/office/drawing/2014/main" id="{C95550C5-E927-2D47-D93C-FA3A05F26AB9}"/>
                          </a:ext>
                        </a:extLst>
                      </p:cNvPr>
                      <p:cNvPicPr/>
                      <p:nvPr/>
                    </p:nvPicPr>
                    <p:blipFill>
                      <a:blip r:embed="rId5"/>
                      <a:stretch>
                        <a:fillRect/>
                      </a:stretch>
                    </p:blipFill>
                    <p:spPr>
                      <a:xfrm>
                        <a:off x="6080223" y="1137629"/>
                        <a:ext cx="5115408" cy="3645024"/>
                      </a:xfrm>
                      <a:prstGeom prst="rect">
                        <a:avLst/>
                      </a:prstGeom>
                    </p:spPr>
                  </p:pic>
                </p:oleObj>
              </mc:Fallback>
            </mc:AlternateContent>
          </a:graphicData>
        </a:graphic>
      </p:graphicFrame>
      <p:sp>
        <p:nvSpPr>
          <p:cNvPr id="5" name="文本框 4">
            <a:extLst>
              <a:ext uri="{FF2B5EF4-FFF2-40B4-BE49-F238E27FC236}">
                <a16:creationId xmlns:a16="http://schemas.microsoft.com/office/drawing/2014/main" id="{7EDDEA71-C3EF-B656-ED90-A4349AFEA0ED}"/>
              </a:ext>
            </a:extLst>
          </p:cNvPr>
          <p:cNvSpPr txBox="1"/>
          <p:nvPr/>
        </p:nvSpPr>
        <p:spPr>
          <a:xfrm>
            <a:off x="2999656" y="468893"/>
            <a:ext cx="6021200" cy="443198"/>
          </a:xfrm>
          <a:prstGeom prst="rect">
            <a:avLst/>
          </a:prstGeom>
          <a:noFill/>
        </p:spPr>
        <p:txBody>
          <a:bodyPr wrap="none" rtlCol="0">
            <a:spAutoFit/>
          </a:bodyPr>
          <a:lstStyle/>
          <a:p>
            <a:pPr algn="l">
              <a:lnSpc>
                <a:spcPct val="95000"/>
              </a:lnSpc>
            </a:pPr>
            <a:r>
              <a:rPr lang="en-US" altLang="zh-CN" sz="2400" dirty="0"/>
              <a:t>Ablation rate varies from sample to sample</a:t>
            </a:r>
            <a:endParaRPr lang="zh-CN" altLang="en-US" sz="2400" dirty="0" err="1"/>
          </a:p>
        </p:txBody>
      </p:sp>
      <p:sp>
        <p:nvSpPr>
          <p:cNvPr id="6" name="文本框 5">
            <a:extLst>
              <a:ext uri="{FF2B5EF4-FFF2-40B4-BE49-F238E27FC236}">
                <a16:creationId xmlns:a16="http://schemas.microsoft.com/office/drawing/2014/main" id="{C0FC7FEB-73ED-D42E-8727-27BFE2056001}"/>
              </a:ext>
            </a:extLst>
          </p:cNvPr>
          <p:cNvSpPr txBox="1"/>
          <p:nvPr/>
        </p:nvSpPr>
        <p:spPr>
          <a:xfrm>
            <a:off x="839416" y="778736"/>
            <a:ext cx="3730508" cy="794064"/>
          </a:xfrm>
          <a:prstGeom prst="rect">
            <a:avLst/>
          </a:prstGeom>
          <a:noFill/>
        </p:spPr>
        <p:txBody>
          <a:bodyPr wrap="none" rtlCol="0">
            <a:spAutoFit/>
          </a:bodyPr>
          <a:lstStyle/>
          <a:p>
            <a:pPr algn="l">
              <a:lnSpc>
                <a:spcPct val="95000"/>
              </a:lnSpc>
            </a:pPr>
            <a:r>
              <a:rPr lang="en-US" altLang="zh-CN" sz="2400" dirty="0">
                <a:solidFill>
                  <a:schemeClr val="accent1">
                    <a:lumMod val="60000"/>
                    <a:lumOff val="40000"/>
                  </a:schemeClr>
                </a:solidFill>
              </a:rPr>
              <a:t>Damaged recrystallization</a:t>
            </a:r>
          </a:p>
          <a:p>
            <a:pPr algn="l">
              <a:lnSpc>
                <a:spcPct val="95000"/>
              </a:lnSpc>
            </a:pPr>
            <a:r>
              <a:rPr lang="en-US" altLang="zh-CN" sz="2400" dirty="0">
                <a:solidFill>
                  <a:schemeClr val="accent1">
                    <a:lumMod val="60000"/>
                    <a:lumOff val="40000"/>
                  </a:schemeClr>
                </a:solidFill>
              </a:rPr>
              <a:t>    </a:t>
            </a:r>
            <a:r>
              <a:rPr lang="en-US" altLang="zh-CN" sz="2400" dirty="0" err="1">
                <a:solidFill>
                  <a:schemeClr val="accent1">
                    <a:lumMod val="60000"/>
                    <a:lumOff val="40000"/>
                  </a:schemeClr>
                </a:solidFill>
              </a:rPr>
              <a:t>Plansee</a:t>
            </a:r>
            <a:r>
              <a:rPr lang="en-US" altLang="zh-CN" sz="2400" dirty="0">
                <a:solidFill>
                  <a:schemeClr val="accent1">
                    <a:lumMod val="60000"/>
                    <a:lumOff val="40000"/>
                  </a:schemeClr>
                </a:solidFill>
              </a:rPr>
              <a:t> W</a:t>
            </a:r>
            <a:endParaRPr lang="zh-CN" altLang="en-US" sz="2400" dirty="0" err="1">
              <a:solidFill>
                <a:schemeClr val="accent1">
                  <a:lumMod val="60000"/>
                  <a:lumOff val="40000"/>
                </a:schemeClr>
              </a:solidFill>
            </a:endParaRPr>
          </a:p>
        </p:txBody>
      </p:sp>
      <p:sp>
        <p:nvSpPr>
          <p:cNvPr id="7" name="文本框 6">
            <a:extLst>
              <a:ext uri="{FF2B5EF4-FFF2-40B4-BE49-F238E27FC236}">
                <a16:creationId xmlns:a16="http://schemas.microsoft.com/office/drawing/2014/main" id="{632AD91C-414C-FEDC-1778-A4F5D270FC15}"/>
              </a:ext>
            </a:extLst>
          </p:cNvPr>
          <p:cNvSpPr txBox="1"/>
          <p:nvPr/>
        </p:nvSpPr>
        <p:spPr>
          <a:xfrm>
            <a:off x="5735960" y="897570"/>
            <a:ext cx="4940327" cy="443198"/>
          </a:xfrm>
          <a:prstGeom prst="rect">
            <a:avLst/>
          </a:prstGeom>
          <a:noFill/>
        </p:spPr>
        <p:txBody>
          <a:bodyPr wrap="none" rtlCol="0">
            <a:spAutoFit/>
          </a:bodyPr>
          <a:lstStyle/>
          <a:p>
            <a:pPr algn="l">
              <a:lnSpc>
                <a:spcPct val="95000"/>
              </a:lnSpc>
            </a:pPr>
            <a:r>
              <a:rPr lang="en-US" altLang="zh-CN" sz="2400" dirty="0" err="1">
                <a:solidFill>
                  <a:schemeClr val="accent1">
                    <a:lumMod val="60000"/>
                    <a:lumOff val="40000"/>
                  </a:schemeClr>
                </a:solidFill>
              </a:rPr>
              <a:t>Eurofusion</a:t>
            </a:r>
            <a:r>
              <a:rPr lang="en-US" altLang="zh-CN" sz="2400" dirty="0">
                <a:solidFill>
                  <a:schemeClr val="accent1">
                    <a:lumMod val="60000"/>
                    <a:lumOff val="40000"/>
                  </a:schemeClr>
                </a:solidFill>
              </a:rPr>
              <a:t> W/Ta with Mo substrate</a:t>
            </a:r>
            <a:endParaRPr lang="zh-CN" altLang="en-US" sz="2400" dirty="0" err="1">
              <a:solidFill>
                <a:schemeClr val="accent1">
                  <a:lumMod val="60000"/>
                  <a:lumOff val="40000"/>
                </a:schemeClr>
              </a:solidFill>
            </a:endParaRPr>
          </a:p>
        </p:txBody>
      </p:sp>
      <p:sp>
        <p:nvSpPr>
          <p:cNvPr id="8" name="文本框 7">
            <a:extLst>
              <a:ext uri="{FF2B5EF4-FFF2-40B4-BE49-F238E27FC236}">
                <a16:creationId xmlns:a16="http://schemas.microsoft.com/office/drawing/2014/main" id="{4DD861DC-0B60-7052-0B2C-75D327EC4185}"/>
              </a:ext>
            </a:extLst>
          </p:cNvPr>
          <p:cNvSpPr txBox="1"/>
          <p:nvPr/>
        </p:nvSpPr>
        <p:spPr>
          <a:xfrm>
            <a:off x="1455604" y="5014939"/>
            <a:ext cx="1778051" cy="443198"/>
          </a:xfrm>
          <a:prstGeom prst="rect">
            <a:avLst/>
          </a:prstGeom>
          <a:noFill/>
        </p:spPr>
        <p:txBody>
          <a:bodyPr wrap="none" rtlCol="0">
            <a:spAutoFit/>
          </a:bodyPr>
          <a:lstStyle/>
          <a:p>
            <a:pPr algn="l">
              <a:lnSpc>
                <a:spcPct val="95000"/>
              </a:lnSpc>
            </a:pPr>
            <a:r>
              <a:rPr lang="en-US" altLang="zh-CN" sz="2400" dirty="0">
                <a:solidFill>
                  <a:schemeClr val="accent1">
                    <a:lumMod val="60000"/>
                    <a:lumOff val="40000"/>
                  </a:schemeClr>
                </a:solidFill>
              </a:rPr>
              <a:t>55nm/pulse</a:t>
            </a:r>
            <a:endParaRPr lang="zh-CN" altLang="en-US" sz="2400" dirty="0" err="1">
              <a:solidFill>
                <a:schemeClr val="accent1">
                  <a:lumMod val="60000"/>
                  <a:lumOff val="40000"/>
                </a:schemeClr>
              </a:solidFill>
            </a:endParaRPr>
          </a:p>
        </p:txBody>
      </p:sp>
      <p:sp>
        <p:nvSpPr>
          <p:cNvPr id="9" name="文本框 8">
            <a:extLst>
              <a:ext uri="{FF2B5EF4-FFF2-40B4-BE49-F238E27FC236}">
                <a16:creationId xmlns:a16="http://schemas.microsoft.com/office/drawing/2014/main" id="{5CBD3EED-8070-C5E8-802F-F90B2B6C8C4B}"/>
              </a:ext>
            </a:extLst>
          </p:cNvPr>
          <p:cNvSpPr txBox="1"/>
          <p:nvPr/>
        </p:nvSpPr>
        <p:spPr>
          <a:xfrm>
            <a:off x="6469705" y="4726701"/>
            <a:ext cx="4336444" cy="443198"/>
          </a:xfrm>
          <a:prstGeom prst="rect">
            <a:avLst/>
          </a:prstGeom>
          <a:noFill/>
        </p:spPr>
        <p:txBody>
          <a:bodyPr wrap="none" rtlCol="0">
            <a:spAutoFit/>
          </a:bodyPr>
          <a:lstStyle/>
          <a:p>
            <a:pPr algn="l">
              <a:lnSpc>
                <a:spcPct val="95000"/>
              </a:lnSpc>
            </a:pPr>
            <a:r>
              <a:rPr lang="en-US" altLang="zh-CN" sz="2400" dirty="0">
                <a:solidFill>
                  <a:schemeClr val="accent1">
                    <a:lumMod val="60000"/>
                    <a:lumOff val="40000"/>
                  </a:schemeClr>
                </a:solidFill>
              </a:rPr>
              <a:t>PURE Mo layer~ 280nm/pulse</a:t>
            </a:r>
            <a:endParaRPr lang="zh-CN" altLang="en-US" sz="2400" dirty="0" err="1">
              <a:solidFill>
                <a:schemeClr val="accent1">
                  <a:lumMod val="60000"/>
                  <a:lumOff val="40000"/>
                </a:schemeClr>
              </a:solidFill>
            </a:endParaRPr>
          </a:p>
        </p:txBody>
      </p:sp>
      <p:sp>
        <p:nvSpPr>
          <p:cNvPr id="13" name="文本框 12">
            <a:extLst>
              <a:ext uri="{FF2B5EF4-FFF2-40B4-BE49-F238E27FC236}">
                <a16:creationId xmlns:a16="http://schemas.microsoft.com/office/drawing/2014/main" id="{68E1558D-B309-6CC6-86BB-CB938992E654}"/>
              </a:ext>
            </a:extLst>
          </p:cNvPr>
          <p:cNvSpPr txBox="1"/>
          <p:nvPr/>
        </p:nvSpPr>
        <p:spPr>
          <a:xfrm>
            <a:off x="1144267" y="5343062"/>
            <a:ext cx="9183385" cy="794064"/>
          </a:xfrm>
          <a:prstGeom prst="rect">
            <a:avLst/>
          </a:prstGeom>
          <a:noFill/>
        </p:spPr>
        <p:txBody>
          <a:bodyPr wrap="square" rtlCol="0">
            <a:spAutoFit/>
          </a:bodyPr>
          <a:lstStyle/>
          <a:p>
            <a:pPr algn="l">
              <a:lnSpc>
                <a:spcPct val="95000"/>
              </a:lnSpc>
            </a:pPr>
            <a:r>
              <a:rPr lang="en-US" altLang="zh-CN" sz="2400" dirty="0"/>
              <a:t>Which means, we need do ablation rate test afterwards for all possible materials with the same laser system</a:t>
            </a:r>
            <a:endParaRPr lang="zh-CN" altLang="en-US" sz="2400" dirty="0" err="1"/>
          </a:p>
        </p:txBody>
      </p:sp>
      <p:sp>
        <p:nvSpPr>
          <p:cNvPr id="4" name="文本框 3">
            <a:extLst>
              <a:ext uri="{FF2B5EF4-FFF2-40B4-BE49-F238E27FC236}">
                <a16:creationId xmlns:a16="http://schemas.microsoft.com/office/drawing/2014/main" id="{38D846C0-99B1-D755-9031-C85C62D5F50C}"/>
              </a:ext>
            </a:extLst>
          </p:cNvPr>
          <p:cNvSpPr txBox="1"/>
          <p:nvPr/>
        </p:nvSpPr>
        <p:spPr>
          <a:xfrm>
            <a:off x="119336" y="26056"/>
            <a:ext cx="3621504" cy="443198"/>
          </a:xfrm>
          <a:prstGeom prst="rect">
            <a:avLst/>
          </a:prstGeom>
          <a:noFill/>
        </p:spPr>
        <p:txBody>
          <a:bodyPr wrap="none" rtlCol="0">
            <a:spAutoFit/>
          </a:bodyPr>
          <a:lstStyle/>
          <a:p>
            <a:pPr algn="l">
              <a:lnSpc>
                <a:spcPct val="95000"/>
              </a:lnSpc>
            </a:pPr>
            <a:r>
              <a:rPr lang="en-US" altLang="zh-CN" sz="2400" b="1" dirty="0"/>
              <a:t>2. Results-Ablation rate</a:t>
            </a:r>
            <a:endParaRPr lang="zh-CN" altLang="en-US" sz="2400" b="1" dirty="0" err="1"/>
          </a:p>
        </p:txBody>
      </p:sp>
      <p:sp>
        <p:nvSpPr>
          <p:cNvPr id="14" name="灯片编号占位符 2">
            <a:extLst>
              <a:ext uri="{FF2B5EF4-FFF2-40B4-BE49-F238E27FC236}">
                <a16:creationId xmlns:a16="http://schemas.microsoft.com/office/drawing/2014/main" id="{9B3218B6-727C-62DB-A0FD-E45A19EE6307}"/>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5</a:t>
            </a:fld>
            <a:endParaRPr lang="zh-CN" altLang="en-US" dirty="0"/>
          </a:p>
        </p:txBody>
      </p:sp>
    </p:spTree>
    <p:extLst>
      <p:ext uri="{BB962C8B-B14F-4D97-AF65-F5344CB8AC3E}">
        <p14:creationId xmlns:p14="http://schemas.microsoft.com/office/powerpoint/2010/main" val="136522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53549BC5-2AE6-767E-F689-8B8413844605}"/>
              </a:ext>
            </a:extLst>
          </p:cNvPr>
          <p:cNvSpPr txBox="1"/>
          <p:nvPr/>
        </p:nvSpPr>
        <p:spPr>
          <a:xfrm>
            <a:off x="287620" y="499510"/>
            <a:ext cx="4221027" cy="443198"/>
          </a:xfrm>
          <a:prstGeom prst="rect">
            <a:avLst/>
          </a:prstGeom>
          <a:noFill/>
        </p:spPr>
        <p:txBody>
          <a:bodyPr wrap="none" rtlCol="0">
            <a:spAutoFit/>
          </a:bodyPr>
          <a:lstStyle/>
          <a:p>
            <a:pPr algn="l">
              <a:lnSpc>
                <a:spcPct val="95000"/>
              </a:lnSpc>
            </a:pPr>
            <a:r>
              <a:rPr lang="en-US" altLang="zh-CN" sz="2400" dirty="0"/>
              <a:t>CFC sample- test with Littrow</a:t>
            </a:r>
            <a:endParaRPr lang="zh-CN" altLang="en-US" sz="2400" dirty="0" err="1"/>
          </a:p>
        </p:txBody>
      </p:sp>
      <p:graphicFrame>
        <p:nvGraphicFramePr>
          <p:cNvPr id="8" name="对象 7">
            <a:extLst>
              <a:ext uri="{FF2B5EF4-FFF2-40B4-BE49-F238E27FC236}">
                <a16:creationId xmlns:a16="http://schemas.microsoft.com/office/drawing/2014/main" id="{7109F336-82DC-DE28-3FD1-5F6AE634CBB2}"/>
              </a:ext>
            </a:extLst>
          </p:cNvPr>
          <p:cNvGraphicFramePr>
            <a:graphicFrameLocks/>
          </p:cNvGraphicFramePr>
          <p:nvPr/>
        </p:nvGraphicFramePr>
        <p:xfrm>
          <a:off x="2855640" y="818764"/>
          <a:ext cx="2807273" cy="2106180"/>
        </p:xfrm>
        <a:graphic>
          <a:graphicData uri="http://schemas.openxmlformats.org/presentationml/2006/ole">
            <mc:AlternateContent xmlns:mc="http://schemas.openxmlformats.org/markup-compatibility/2006">
              <mc:Choice xmlns:v="urn:schemas-microsoft-com:vml" Requires="v">
                <p:oleObj name="Graph" r:id="rId2" imgW="6101493" imgH="4273877" progId="Origin50.Graph">
                  <p:embed/>
                </p:oleObj>
              </mc:Choice>
              <mc:Fallback>
                <p:oleObj name="Graph" r:id="rId2" imgW="6101493" imgH="4273877" progId="Origin50.Graph">
                  <p:embed/>
                  <p:pic>
                    <p:nvPicPr>
                      <p:cNvPr id="8" name="对象 7">
                        <a:extLst>
                          <a:ext uri="{FF2B5EF4-FFF2-40B4-BE49-F238E27FC236}">
                            <a16:creationId xmlns:a16="http://schemas.microsoft.com/office/drawing/2014/main" id="{7109F336-82DC-DE28-3FD1-5F6AE634CBB2}"/>
                          </a:ext>
                        </a:extLst>
                      </p:cNvPr>
                      <p:cNvPicPr/>
                      <p:nvPr/>
                    </p:nvPicPr>
                    <p:blipFill>
                      <a:blip r:embed="rId3"/>
                      <a:stretch>
                        <a:fillRect/>
                      </a:stretch>
                    </p:blipFill>
                    <p:spPr>
                      <a:xfrm>
                        <a:off x="2855640" y="818764"/>
                        <a:ext cx="2807273" cy="210618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6B87F56E-4E7D-C336-3235-2A03CDFFC5EC}"/>
              </a:ext>
            </a:extLst>
          </p:cNvPr>
          <p:cNvGraphicFramePr>
            <a:graphicFrameLocks/>
          </p:cNvGraphicFramePr>
          <p:nvPr/>
        </p:nvGraphicFramePr>
        <p:xfrm>
          <a:off x="-600744" y="408715"/>
          <a:ext cx="6851510" cy="5094833"/>
        </p:xfrm>
        <a:graphic>
          <a:graphicData uri="http://schemas.openxmlformats.org/presentationml/2006/ole">
            <mc:AlternateContent xmlns:mc="http://schemas.openxmlformats.org/markup-compatibility/2006">
              <mc:Choice xmlns:v="urn:schemas-microsoft-com:vml" Requires="v">
                <p:oleObj name="Graph" r:id="rId4" imgW="6134986" imgH="4273877" progId="Origin50.Graph">
                  <p:embed/>
                </p:oleObj>
              </mc:Choice>
              <mc:Fallback>
                <p:oleObj name="Graph" r:id="rId4" imgW="6134986" imgH="4273877" progId="Origin50.Graph">
                  <p:embed/>
                  <p:pic>
                    <p:nvPicPr>
                      <p:cNvPr id="9" name="对象 8">
                        <a:extLst>
                          <a:ext uri="{FF2B5EF4-FFF2-40B4-BE49-F238E27FC236}">
                            <a16:creationId xmlns:a16="http://schemas.microsoft.com/office/drawing/2014/main" id="{6B87F56E-4E7D-C336-3235-2A03CDFFC5EC}"/>
                          </a:ext>
                        </a:extLst>
                      </p:cNvPr>
                      <p:cNvPicPr/>
                      <p:nvPr/>
                    </p:nvPicPr>
                    <p:blipFill>
                      <a:blip r:embed="rId5"/>
                      <a:stretch>
                        <a:fillRect/>
                      </a:stretch>
                    </p:blipFill>
                    <p:spPr>
                      <a:xfrm>
                        <a:off x="-600744" y="408715"/>
                        <a:ext cx="6851510" cy="5094833"/>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B68C118B-5C7A-D651-65B2-78C9E2FA6FEA}"/>
              </a:ext>
            </a:extLst>
          </p:cNvPr>
          <p:cNvGraphicFramePr>
            <a:graphicFrameLocks/>
          </p:cNvGraphicFramePr>
          <p:nvPr/>
        </p:nvGraphicFramePr>
        <p:xfrm>
          <a:off x="5810215" y="248231"/>
          <a:ext cx="4321519" cy="3180769"/>
        </p:xfrm>
        <a:graphic>
          <a:graphicData uri="http://schemas.openxmlformats.org/presentationml/2006/ole">
            <mc:AlternateContent xmlns:mc="http://schemas.openxmlformats.org/markup-compatibility/2006">
              <mc:Choice xmlns:v="urn:schemas-microsoft-com:vml" Requires="v">
                <p:oleObj name="Graph" r:id="rId6" imgW="6101493" imgH="4273877" progId="Origin50.Graph">
                  <p:embed/>
                </p:oleObj>
              </mc:Choice>
              <mc:Fallback>
                <p:oleObj name="Graph" r:id="rId6" imgW="6101493" imgH="4273877" progId="Origin50.Graph">
                  <p:embed/>
                  <p:pic>
                    <p:nvPicPr>
                      <p:cNvPr id="10" name="对象 9">
                        <a:extLst>
                          <a:ext uri="{FF2B5EF4-FFF2-40B4-BE49-F238E27FC236}">
                            <a16:creationId xmlns:a16="http://schemas.microsoft.com/office/drawing/2014/main" id="{B68C118B-5C7A-D651-65B2-78C9E2FA6FEA}"/>
                          </a:ext>
                        </a:extLst>
                      </p:cNvPr>
                      <p:cNvPicPr/>
                      <p:nvPr/>
                    </p:nvPicPr>
                    <p:blipFill>
                      <a:blip r:embed="rId7"/>
                      <a:stretch>
                        <a:fillRect/>
                      </a:stretch>
                    </p:blipFill>
                    <p:spPr>
                      <a:xfrm>
                        <a:off x="5810215" y="248231"/>
                        <a:ext cx="4321519" cy="3180769"/>
                      </a:xfrm>
                      <a:prstGeom prst="rect">
                        <a:avLst/>
                      </a:prstGeom>
                    </p:spPr>
                  </p:pic>
                </p:oleObj>
              </mc:Fallback>
            </mc:AlternateContent>
          </a:graphicData>
        </a:graphic>
      </p:graphicFrame>
      <p:pic>
        <p:nvPicPr>
          <p:cNvPr id="12" name="图片 11">
            <a:extLst>
              <a:ext uri="{FF2B5EF4-FFF2-40B4-BE49-F238E27FC236}">
                <a16:creationId xmlns:a16="http://schemas.microsoft.com/office/drawing/2014/main" id="{ED374932-937B-0601-E786-C63D06582DBE}"/>
              </a:ext>
            </a:extLst>
          </p:cNvPr>
          <p:cNvPicPr>
            <a:picLocks noChangeAspect="1"/>
          </p:cNvPicPr>
          <p:nvPr/>
        </p:nvPicPr>
        <p:blipFill>
          <a:blip r:embed="rId8"/>
          <a:stretch>
            <a:fillRect/>
          </a:stretch>
        </p:blipFill>
        <p:spPr>
          <a:xfrm>
            <a:off x="6099287" y="3360619"/>
            <a:ext cx="3660968" cy="2876693"/>
          </a:xfrm>
          <a:prstGeom prst="rect">
            <a:avLst/>
          </a:prstGeom>
        </p:spPr>
      </p:pic>
      <p:sp>
        <p:nvSpPr>
          <p:cNvPr id="2" name="文本框 1">
            <a:extLst>
              <a:ext uri="{FF2B5EF4-FFF2-40B4-BE49-F238E27FC236}">
                <a16:creationId xmlns:a16="http://schemas.microsoft.com/office/drawing/2014/main" id="{8C7A9EF8-9EB0-8004-2400-7316E730329C}"/>
              </a:ext>
            </a:extLst>
          </p:cNvPr>
          <p:cNvSpPr txBox="1"/>
          <p:nvPr/>
        </p:nvSpPr>
        <p:spPr>
          <a:xfrm>
            <a:off x="206950" y="5131217"/>
            <a:ext cx="6259554" cy="1495794"/>
          </a:xfrm>
          <a:prstGeom prst="rect">
            <a:avLst/>
          </a:prstGeom>
          <a:noFill/>
        </p:spPr>
        <p:txBody>
          <a:bodyPr wrap="square" rtlCol="0">
            <a:spAutoFit/>
          </a:bodyPr>
          <a:lstStyle/>
          <a:p>
            <a:pPr algn="l">
              <a:lnSpc>
                <a:spcPct val="95000"/>
              </a:lnSpc>
            </a:pPr>
            <a:r>
              <a:rPr lang="en-US" altLang="zh-CN" sz="2400" dirty="0"/>
              <a:t>9 us delay, linewidth is small  enough to separate D+H visually, but we can still choose a shorter delay and use fitting method to separate D+H</a:t>
            </a:r>
            <a:endParaRPr lang="zh-CN" altLang="en-US" sz="2400" dirty="0" err="1"/>
          </a:p>
        </p:txBody>
      </p:sp>
      <p:sp>
        <p:nvSpPr>
          <p:cNvPr id="4" name="文本框 3">
            <a:extLst>
              <a:ext uri="{FF2B5EF4-FFF2-40B4-BE49-F238E27FC236}">
                <a16:creationId xmlns:a16="http://schemas.microsoft.com/office/drawing/2014/main" id="{797DAC37-89C4-2B27-10B2-EB71D05C8070}"/>
              </a:ext>
            </a:extLst>
          </p:cNvPr>
          <p:cNvSpPr txBox="1"/>
          <p:nvPr/>
        </p:nvSpPr>
        <p:spPr>
          <a:xfrm>
            <a:off x="9760255" y="410743"/>
            <a:ext cx="2144125" cy="2899255"/>
          </a:xfrm>
          <a:prstGeom prst="rect">
            <a:avLst/>
          </a:prstGeom>
          <a:noFill/>
        </p:spPr>
        <p:txBody>
          <a:bodyPr wrap="square" rtlCol="0">
            <a:spAutoFit/>
          </a:bodyPr>
          <a:lstStyle/>
          <a:p>
            <a:pPr algn="l">
              <a:lnSpc>
                <a:spcPct val="95000"/>
              </a:lnSpc>
            </a:pPr>
            <a:r>
              <a:rPr lang="en-US" altLang="zh-CN" sz="2400" dirty="0"/>
              <a:t>Electron density was calculated through the width of H, LTE exist before 6us in W plasma</a:t>
            </a:r>
            <a:endParaRPr lang="zh-CN" altLang="en-US" sz="2400" dirty="0" err="1"/>
          </a:p>
        </p:txBody>
      </p:sp>
      <p:sp>
        <p:nvSpPr>
          <p:cNvPr id="5" name="文本框 4">
            <a:extLst>
              <a:ext uri="{FF2B5EF4-FFF2-40B4-BE49-F238E27FC236}">
                <a16:creationId xmlns:a16="http://schemas.microsoft.com/office/drawing/2014/main" id="{91E73868-9CFE-B3AC-9C96-92C0E5853593}"/>
              </a:ext>
            </a:extLst>
          </p:cNvPr>
          <p:cNvSpPr txBox="1"/>
          <p:nvPr/>
        </p:nvSpPr>
        <p:spPr>
          <a:xfrm>
            <a:off x="9746733" y="3909826"/>
            <a:ext cx="2144125" cy="1846659"/>
          </a:xfrm>
          <a:prstGeom prst="rect">
            <a:avLst/>
          </a:prstGeom>
          <a:noFill/>
        </p:spPr>
        <p:txBody>
          <a:bodyPr wrap="square" rtlCol="0">
            <a:spAutoFit/>
          </a:bodyPr>
          <a:lstStyle/>
          <a:p>
            <a:pPr algn="l">
              <a:lnSpc>
                <a:spcPct val="95000"/>
              </a:lnSpc>
            </a:pPr>
            <a:r>
              <a:rPr lang="en-US" altLang="zh-CN" sz="2400" dirty="0"/>
              <a:t>4 W lines can be used in this small range to calculate </a:t>
            </a:r>
            <a:r>
              <a:rPr lang="en-US" altLang="zh-CN" sz="2400" dirty="0" err="1"/>
              <a:t>Te</a:t>
            </a:r>
            <a:endParaRPr lang="zh-CN" altLang="en-US" sz="2400" dirty="0" err="1"/>
          </a:p>
        </p:txBody>
      </p:sp>
      <p:sp>
        <p:nvSpPr>
          <p:cNvPr id="3" name="文本框 2">
            <a:extLst>
              <a:ext uri="{FF2B5EF4-FFF2-40B4-BE49-F238E27FC236}">
                <a16:creationId xmlns:a16="http://schemas.microsoft.com/office/drawing/2014/main" id="{67A2F719-0738-23DC-4001-461B321155FC}"/>
              </a:ext>
            </a:extLst>
          </p:cNvPr>
          <p:cNvSpPr txBox="1"/>
          <p:nvPr/>
        </p:nvSpPr>
        <p:spPr>
          <a:xfrm>
            <a:off x="119336" y="26056"/>
            <a:ext cx="5501827" cy="443198"/>
          </a:xfrm>
          <a:prstGeom prst="rect">
            <a:avLst/>
          </a:prstGeom>
          <a:noFill/>
        </p:spPr>
        <p:txBody>
          <a:bodyPr wrap="none" rtlCol="0">
            <a:spAutoFit/>
          </a:bodyPr>
          <a:lstStyle/>
          <a:p>
            <a:pPr algn="l">
              <a:lnSpc>
                <a:spcPct val="95000"/>
              </a:lnSpc>
            </a:pPr>
            <a:r>
              <a:rPr lang="en-US" altLang="zh-CN" sz="2400" b="1" dirty="0"/>
              <a:t>2. Results-Ha spectrum optimization</a:t>
            </a:r>
            <a:endParaRPr lang="zh-CN" altLang="en-US" sz="2400" b="1" dirty="0" err="1"/>
          </a:p>
        </p:txBody>
      </p:sp>
      <p:sp>
        <p:nvSpPr>
          <p:cNvPr id="7" name="灯片编号占位符 2">
            <a:extLst>
              <a:ext uri="{FF2B5EF4-FFF2-40B4-BE49-F238E27FC236}">
                <a16:creationId xmlns:a16="http://schemas.microsoft.com/office/drawing/2014/main" id="{83ADC1EC-EAB4-FC9C-D346-B65C53017F26}"/>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6</a:t>
            </a:fld>
            <a:endParaRPr lang="zh-CN" altLang="en-US" dirty="0"/>
          </a:p>
        </p:txBody>
      </p:sp>
    </p:spTree>
    <p:extLst>
      <p:ext uri="{BB962C8B-B14F-4D97-AF65-F5344CB8AC3E}">
        <p14:creationId xmlns:p14="http://schemas.microsoft.com/office/powerpoint/2010/main" val="3658770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4855F-57DF-5359-A149-9033C249E72A}"/>
            </a:ext>
          </a:extLst>
        </p:cNvPr>
        <p:cNvGrpSpPr/>
        <p:nvPr/>
      </p:nvGrpSpPr>
      <p:grpSpPr>
        <a:xfrm>
          <a:off x="0" y="0"/>
          <a:ext cx="0" cy="0"/>
          <a:chOff x="0" y="0"/>
          <a:chExt cx="0" cy="0"/>
        </a:xfrm>
      </p:grpSpPr>
      <p:sp>
        <p:nvSpPr>
          <p:cNvPr id="22" name="文本框 21">
            <a:extLst>
              <a:ext uri="{FF2B5EF4-FFF2-40B4-BE49-F238E27FC236}">
                <a16:creationId xmlns:a16="http://schemas.microsoft.com/office/drawing/2014/main" id="{096B1FA0-4070-9777-0CD7-68DF110C48D3}"/>
              </a:ext>
            </a:extLst>
          </p:cNvPr>
          <p:cNvSpPr txBox="1"/>
          <p:nvPr/>
        </p:nvSpPr>
        <p:spPr>
          <a:xfrm>
            <a:off x="3143672" y="2852936"/>
            <a:ext cx="8424936" cy="443198"/>
          </a:xfrm>
          <a:prstGeom prst="rect">
            <a:avLst/>
          </a:prstGeom>
          <a:noFill/>
        </p:spPr>
        <p:txBody>
          <a:bodyPr wrap="square" rtlCol="0">
            <a:spAutoFit/>
          </a:bodyPr>
          <a:lstStyle/>
          <a:p>
            <a:pPr algn="l">
              <a:lnSpc>
                <a:spcPct val="95000"/>
              </a:lnSpc>
            </a:pPr>
            <a:r>
              <a:rPr lang="en-US" altLang="zh-CN" sz="2400" dirty="0"/>
              <a:t>Part 2: Measurement in JET vessel </a:t>
            </a:r>
          </a:p>
        </p:txBody>
      </p:sp>
      <p:sp>
        <p:nvSpPr>
          <p:cNvPr id="2" name="灯片编号占位符 2">
            <a:extLst>
              <a:ext uri="{FF2B5EF4-FFF2-40B4-BE49-F238E27FC236}">
                <a16:creationId xmlns:a16="http://schemas.microsoft.com/office/drawing/2014/main" id="{BEF93C5B-8F05-7CA2-F776-9FB5D0E31ACC}"/>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7</a:t>
            </a:fld>
            <a:endParaRPr lang="zh-CN" altLang="en-US" dirty="0"/>
          </a:p>
        </p:txBody>
      </p:sp>
    </p:spTree>
    <p:extLst>
      <p:ext uri="{BB962C8B-B14F-4D97-AF65-F5344CB8AC3E}">
        <p14:creationId xmlns:p14="http://schemas.microsoft.com/office/powerpoint/2010/main" val="386600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26D6C-FA0E-64BE-E8F3-805BB8885F3B}"/>
            </a:ext>
          </a:extLst>
        </p:cNvPr>
        <p:cNvGrpSpPr/>
        <p:nvPr/>
      </p:nvGrpSpPr>
      <p:grpSpPr>
        <a:xfrm>
          <a:off x="0" y="0"/>
          <a:ext cx="0" cy="0"/>
          <a:chOff x="0" y="0"/>
          <a:chExt cx="0" cy="0"/>
        </a:xfrm>
      </p:grpSpPr>
      <p:sp>
        <p:nvSpPr>
          <p:cNvPr id="2" name="灯片编号占位符 2">
            <a:extLst>
              <a:ext uri="{FF2B5EF4-FFF2-40B4-BE49-F238E27FC236}">
                <a16:creationId xmlns:a16="http://schemas.microsoft.com/office/drawing/2014/main" id="{A33E6C8F-39F5-D6FF-4B4E-8C599383E289}"/>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8</a:t>
            </a:fld>
            <a:endParaRPr lang="zh-CN" altLang="en-US" dirty="0"/>
          </a:p>
        </p:txBody>
      </p:sp>
      <p:pic>
        <p:nvPicPr>
          <p:cNvPr id="4" name="Picture 27" descr="A close up of a machine&#10;&#10;Description automatically generated">
            <a:extLst>
              <a:ext uri="{FF2B5EF4-FFF2-40B4-BE49-F238E27FC236}">
                <a16:creationId xmlns:a16="http://schemas.microsoft.com/office/drawing/2014/main" id="{B02AF810-7116-7A82-A05C-138C411AE1E1}"/>
              </a:ext>
            </a:extLst>
          </p:cNvPr>
          <p:cNvPicPr>
            <a:picLocks noChangeAspect="1"/>
          </p:cNvPicPr>
          <p:nvPr/>
        </p:nvPicPr>
        <p:blipFill>
          <a:blip r:embed="rId2">
            <a:extLst>
              <a:ext uri="{28A0092B-C50C-407E-A947-70E740481C1C}">
                <a14:useLocalDpi xmlns:a14="http://schemas.microsoft.com/office/drawing/2010/main" val="0"/>
              </a:ext>
            </a:extLst>
          </a:blip>
          <a:srcRect b="36294"/>
          <a:stretch/>
        </p:blipFill>
        <p:spPr>
          <a:xfrm>
            <a:off x="6262307" y="3849215"/>
            <a:ext cx="3813805" cy="1704214"/>
          </a:xfrm>
          <a:prstGeom prst="rect">
            <a:avLst/>
          </a:prstGeom>
        </p:spPr>
      </p:pic>
      <p:pic>
        <p:nvPicPr>
          <p:cNvPr id="5" name="Picture 30" descr="A close up of a machine&#10;&#10;Description automatically generated">
            <a:extLst>
              <a:ext uri="{FF2B5EF4-FFF2-40B4-BE49-F238E27FC236}">
                <a16:creationId xmlns:a16="http://schemas.microsoft.com/office/drawing/2014/main" id="{F952F714-16CA-8B75-3CCD-A37404DAA07A}"/>
              </a:ext>
            </a:extLst>
          </p:cNvPr>
          <p:cNvPicPr>
            <a:picLocks noChangeAspect="1"/>
          </p:cNvPicPr>
          <p:nvPr/>
        </p:nvPicPr>
        <p:blipFill>
          <a:blip r:embed="rId2">
            <a:extLst>
              <a:ext uri="{28A0092B-C50C-407E-A947-70E740481C1C}">
                <a14:useLocalDpi xmlns:a14="http://schemas.microsoft.com/office/drawing/2010/main" val="0"/>
              </a:ext>
            </a:extLst>
          </a:blip>
          <a:srcRect t="69578"/>
          <a:stretch/>
        </p:blipFill>
        <p:spPr>
          <a:xfrm>
            <a:off x="1127448" y="3789040"/>
            <a:ext cx="4797164" cy="1764389"/>
          </a:xfrm>
          <a:prstGeom prst="rect">
            <a:avLst/>
          </a:prstGeom>
        </p:spPr>
      </p:pic>
      <p:sp>
        <p:nvSpPr>
          <p:cNvPr id="6" name="文本框 5">
            <a:extLst>
              <a:ext uri="{FF2B5EF4-FFF2-40B4-BE49-F238E27FC236}">
                <a16:creationId xmlns:a16="http://schemas.microsoft.com/office/drawing/2014/main" id="{D769EA3B-52C7-197A-526C-A416B7C21BE1}"/>
              </a:ext>
            </a:extLst>
          </p:cNvPr>
          <p:cNvSpPr txBox="1"/>
          <p:nvPr/>
        </p:nvSpPr>
        <p:spPr>
          <a:xfrm>
            <a:off x="695400" y="880610"/>
            <a:ext cx="10585176" cy="2548390"/>
          </a:xfrm>
          <a:prstGeom prst="rect">
            <a:avLst/>
          </a:prstGeom>
          <a:noFill/>
        </p:spPr>
        <p:txBody>
          <a:bodyPr wrap="square" rtlCol="0">
            <a:spAutoFit/>
          </a:bodyPr>
          <a:lstStyle/>
          <a:p>
            <a:pPr algn="l">
              <a:lnSpc>
                <a:spcPct val="95000"/>
              </a:lnSpc>
            </a:pPr>
            <a:r>
              <a:rPr lang="en-US" altLang="zh-CN" sz="2400" dirty="0"/>
              <a:t>We have the Littrow data, PMT data and </a:t>
            </a:r>
            <a:r>
              <a:rPr lang="en-US" altLang="zh-CN" sz="2400" dirty="0" err="1"/>
              <a:t>avantes</a:t>
            </a:r>
            <a:r>
              <a:rPr lang="en-US" altLang="zh-CN" sz="2400" dirty="0"/>
              <a:t> data.</a:t>
            </a:r>
          </a:p>
          <a:p>
            <a:pPr algn="l">
              <a:lnSpc>
                <a:spcPct val="95000"/>
              </a:lnSpc>
            </a:pPr>
            <a:endParaRPr lang="en-US" altLang="zh-CN" sz="2400" dirty="0"/>
          </a:p>
          <a:p>
            <a:pPr algn="l">
              <a:lnSpc>
                <a:spcPct val="95000"/>
              </a:lnSpc>
            </a:pPr>
            <a:r>
              <a:rPr lang="en-US" altLang="zh-CN" sz="2400" dirty="0">
                <a:solidFill>
                  <a:srgbClr val="FF0000"/>
                </a:solidFill>
              </a:rPr>
              <a:t>Littrow: higher resolution, possibility for DT(also some layer info)</a:t>
            </a:r>
          </a:p>
          <a:p>
            <a:pPr algn="l">
              <a:lnSpc>
                <a:spcPct val="95000"/>
              </a:lnSpc>
            </a:pPr>
            <a:endParaRPr lang="en-US" altLang="zh-CN" sz="2400" dirty="0"/>
          </a:p>
          <a:p>
            <a:pPr>
              <a:lnSpc>
                <a:spcPct val="95000"/>
              </a:lnSpc>
            </a:pPr>
            <a:r>
              <a:rPr lang="en-US" altLang="zh-CN" sz="2400" dirty="0"/>
              <a:t>PMT: only for DH, not possible for T(considering the FWHM and multi peaks)</a:t>
            </a:r>
          </a:p>
          <a:p>
            <a:pPr algn="l">
              <a:lnSpc>
                <a:spcPct val="95000"/>
              </a:lnSpc>
            </a:pPr>
            <a:endParaRPr lang="en-US" altLang="zh-CN" sz="2400" dirty="0"/>
          </a:p>
          <a:p>
            <a:pPr algn="l">
              <a:lnSpc>
                <a:spcPct val="95000"/>
              </a:lnSpc>
            </a:pPr>
            <a:r>
              <a:rPr lang="en-US" altLang="zh-CN" sz="2400" dirty="0" err="1"/>
              <a:t>Avantes</a:t>
            </a:r>
            <a:r>
              <a:rPr lang="en-US" altLang="zh-CN" sz="2400" dirty="0"/>
              <a:t>: overview, layer information </a:t>
            </a:r>
          </a:p>
        </p:txBody>
      </p:sp>
    </p:spTree>
    <p:extLst>
      <p:ext uri="{BB962C8B-B14F-4D97-AF65-F5344CB8AC3E}">
        <p14:creationId xmlns:p14="http://schemas.microsoft.com/office/powerpoint/2010/main" val="409383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8E0A7-CE48-693F-5AE6-08F988F177C4}"/>
            </a:ext>
          </a:extLst>
        </p:cNvPr>
        <p:cNvGrpSpPr/>
        <p:nvPr/>
      </p:nvGrpSpPr>
      <p:grpSpPr>
        <a:xfrm>
          <a:off x="0" y="0"/>
          <a:ext cx="0" cy="0"/>
          <a:chOff x="0" y="0"/>
          <a:chExt cx="0" cy="0"/>
        </a:xfrm>
      </p:grpSpPr>
      <p:pic>
        <p:nvPicPr>
          <p:cNvPr id="14" name="图片 13">
            <a:extLst>
              <a:ext uri="{FF2B5EF4-FFF2-40B4-BE49-F238E27FC236}">
                <a16:creationId xmlns:a16="http://schemas.microsoft.com/office/drawing/2014/main" id="{E77C6D00-8EFA-7231-F819-FEF8196B7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760" y="998484"/>
            <a:ext cx="4320480" cy="2592288"/>
          </a:xfrm>
          <a:prstGeom prst="rect">
            <a:avLst/>
          </a:prstGeom>
        </p:spPr>
      </p:pic>
      <p:pic>
        <p:nvPicPr>
          <p:cNvPr id="16" name="图片 15">
            <a:extLst>
              <a:ext uri="{FF2B5EF4-FFF2-40B4-BE49-F238E27FC236}">
                <a16:creationId xmlns:a16="http://schemas.microsoft.com/office/drawing/2014/main" id="{67B13E78-5AAB-5BBC-CCE0-96B5C3766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4192" y="947770"/>
            <a:ext cx="4320480" cy="2592288"/>
          </a:xfrm>
          <a:prstGeom prst="rect">
            <a:avLst/>
          </a:prstGeom>
        </p:spPr>
      </p:pic>
      <p:pic>
        <p:nvPicPr>
          <p:cNvPr id="18" name="图片 17">
            <a:extLst>
              <a:ext uri="{FF2B5EF4-FFF2-40B4-BE49-F238E27FC236}">
                <a16:creationId xmlns:a16="http://schemas.microsoft.com/office/drawing/2014/main" id="{CA962E89-89AC-7C05-633E-919E751F6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60" y="993602"/>
            <a:ext cx="4296822" cy="2578093"/>
          </a:xfrm>
          <a:prstGeom prst="rect">
            <a:avLst/>
          </a:prstGeom>
        </p:spPr>
      </p:pic>
      <p:pic>
        <p:nvPicPr>
          <p:cNvPr id="20" name="图片 19">
            <a:extLst>
              <a:ext uri="{FF2B5EF4-FFF2-40B4-BE49-F238E27FC236}">
                <a16:creationId xmlns:a16="http://schemas.microsoft.com/office/drawing/2014/main" id="{57505B4A-A0F3-D005-F423-044DA20E6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85" y="3702648"/>
            <a:ext cx="4167359" cy="2500416"/>
          </a:xfrm>
          <a:prstGeom prst="rect">
            <a:avLst/>
          </a:prstGeom>
        </p:spPr>
      </p:pic>
      <p:pic>
        <p:nvPicPr>
          <p:cNvPr id="22" name="图片 21">
            <a:extLst>
              <a:ext uri="{FF2B5EF4-FFF2-40B4-BE49-F238E27FC236}">
                <a16:creationId xmlns:a16="http://schemas.microsoft.com/office/drawing/2014/main" id="{06BCF705-6FC1-7C99-1971-045D080C8B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4069" y="3751998"/>
            <a:ext cx="4167360" cy="2500416"/>
          </a:xfrm>
          <a:prstGeom prst="rect">
            <a:avLst/>
          </a:prstGeom>
        </p:spPr>
      </p:pic>
      <p:sp>
        <p:nvSpPr>
          <p:cNvPr id="25" name="文本框 24">
            <a:extLst>
              <a:ext uri="{FF2B5EF4-FFF2-40B4-BE49-F238E27FC236}">
                <a16:creationId xmlns:a16="http://schemas.microsoft.com/office/drawing/2014/main" id="{85DF6537-5641-3410-C2DD-4541E60BE6DE}"/>
              </a:ext>
            </a:extLst>
          </p:cNvPr>
          <p:cNvSpPr txBox="1"/>
          <p:nvPr/>
        </p:nvSpPr>
        <p:spPr>
          <a:xfrm>
            <a:off x="1926947" y="781662"/>
            <a:ext cx="681597" cy="443198"/>
          </a:xfrm>
          <a:prstGeom prst="rect">
            <a:avLst/>
          </a:prstGeom>
          <a:noFill/>
        </p:spPr>
        <p:txBody>
          <a:bodyPr wrap="none" rtlCol="0">
            <a:spAutoFit/>
          </a:bodyPr>
          <a:lstStyle/>
          <a:p>
            <a:pPr algn="l">
              <a:lnSpc>
                <a:spcPct val="95000"/>
              </a:lnSpc>
            </a:pPr>
            <a:r>
              <a:rPr lang="en-US" altLang="zh-CN" sz="2400" dirty="0"/>
              <a:t>4us</a:t>
            </a:r>
            <a:endParaRPr lang="zh-CN" altLang="en-US" sz="2400" dirty="0" err="1"/>
          </a:p>
        </p:txBody>
      </p:sp>
      <p:sp>
        <p:nvSpPr>
          <p:cNvPr id="26" name="文本框 25">
            <a:extLst>
              <a:ext uri="{FF2B5EF4-FFF2-40B4-BE49-F238E27FC236}">
                <a16:creationId xmlns:a16="http://schemas.microsoft.com/office/drawing/2014/main" id="{F084367E-5507-01BF-80D6-B15612C2C24F}"/>
              </a:ext>
            </a:extLst>
          </p:cNvPr>
          <p:cNvSpPr txBox="1"/>
          <p:nvPr/>
        </p:nvSpPr>
        <p:spPr>
          <a:xfrm>
            <a:off x="5822543" y="676380"/>
            <a:ext cx="681597" cy="443198"/>
          </a:xfrm>
          <a:prstGeom prst="rect">
            <a:avLst/>
          </a:prstGeom>
          <a:noFill/>
        </p:spPr>
        <p:txBody>
          <a:bodyPr wrap="none" rtlCol="0">
            <a:spAutoFit/>
          </a:bodyPr>
          <a:lstStyle/>
          <a:p>
            <a:pPr algn="l">
              <a:lnSpc>
                <a:spcPct val="95000"/>
              </a:lnSpc>
            </a:pPr>
            <a:r>
              <a:rPr lang="en-US" altLang="zh-CN" sz="2400" dirty="0"/>
              <a:t>8us</a:t>
            </a:r>
            <a:endParaRPr lang="zh-CN" altLang="en-US" sz="2400" dirty="0" err="1"/>
          </a:p>
        </p:txBody>
      </p:sp>
      <p:sp>
        <p:nvSpPr>
          <p:cNvPr id="27" name="文本框 26">
            <a:extLst>
              <a:ext uri="{FF2B5EF4-FFF2-40B4-BE49-F238E27FC236}">
                <a16:creationId xmlns:a16="http://schemas.microsoft.com/office/drawing/2014/main" id="{AC5D2084-7913-7202-B4A2-57FF71D1960C}"/>
              </a:ext>
            </a:extLst>
          </p:cNvPr>
          <p:cNvSpPr txBox="1"/>
          <p:nvPr/>
        </p:nvSpPr>
        <p:spPr>
          <a:xfrm>
            <a:off x="9802224" y="676380"/>
            <a:ext cx="853119" cy="443198"/>
          </a:xfrm>
          <a:prstGeom prst="rect">
            <a:avLst/>
          </a:prstGeom>
          <a:noFill/>
        </p:spPr>
        <p:txBody>
          <a:bodyPr wrap="none" rtlCol="0">
            <a:spAutoFit/>
          </a:bodyPr>
          <a:lstStyle/>
          <a:p>
            <a:pPr algn="l">
              <a:lnSpc>
                <a:spcPct val="95000"/>
              </a:lnSpc>
            </a:pPr>
            <a:r>
              <a:rPr lang="en-US" altLang="zh-CN" sz="2400" dirty="0"/>
              <a:t>10us</a:t>
            </a:r>
            <a:endParaRPr lang="zh-CN" altLang="en-US" sz="2400" dirty="0" err="1"/>
          </a:p>
        </p:txBody>
      </p:sp>
      <p:sp>
        <p:nvSpPr>
          <p:cNvPr id="28" name="文本框 27">
            <a:extLst>
              <a:ext uri="{FF2B5EF4-FFF2-40B4-BE49-F238E27FC236}">
                <a16:creationId xmlns:a16="http://schemas.microsoft.com/office/drawing/2014/main" id="{7DEF8EC8-1341-2A85-4D92-D5BEC7C5866C}"/>
              </a:ext>
            </a:extLst>
          </p:cNvPr>
          <p:cNvSpPr txBox="1"/>
          <p:nvPr/>
        </p:nvSpPr>
        <p:spPr>
          <a:xfrm>
            <a:off x="1924338" y="3590772"/>
            <a:ext cx="853119" cy="443198"/>
          </a:xfrm>
          <a:prstGeom prst="rect">
            <a:avLst/>
          </a:prstGeom>
          <a:noFill/>
        </p:spPr>
        <p:txBody>
          <a:bodyPr wrap="none" rtlCol="0">
            <a:spAutoFit/>
          </a:bodyPr>
          <a:lstStyle/>
          <a:p>
            <a:pPr algn="l">
              <a:lnSpc>
                <a:spcPct val="95000"/>
              </a:lnSpc>
            </a:pPr>
            <a:r>
              <a:rPr lang="en-US" altLang="zh-CN" sz="2400" dirty="0"/>
              <a:t>12us</a:t>
            </a:r>
            <a:endParaRPr lang="zh-CN" altLang="en-US" sz="2400" dirty="0" err="1"/>
          </a:p>
        </p:txBody>
      </p:sp>
      <p:sp>
        <p:nvSpPr>
          <p:cNvPr id="29" name="文本框 28">
            <a:extLst>
              <a:ext uri="{FF2B5EF4-FFF2-40B4-BE49-F238E27FC236}">
                <a16:creationId xmlns:a16="http://schemas.microsoft.com/office/drawing/2014/main" id="{D6265D4A-B775-43F9-9618-755DB4E41739}"/>
              </a:ext>
            </a:extLst>
          </p:cNvPr>
          <p:cNvSpPr txBox="1"/>
          <p:nvPr/>
        </p:nvSpPr>
        <p:spPr>
          <a:xfrm>
            <a:off x="5823730" y="3590772"/>
            <a:ext cx="853119" cy="443198"/>
          </a:xfrm>
          <a:prstGeom prst="rect">
            <a:avLst/>
          </a:prstGeom>
          <a:noFill/>
        </p:spPr>
        <p:txBody>
          <a:bodyPr wrap="none" rtlCol="0">
            <a:spAutoFit/>
          </a:bodyPr>
          <a:lstStyle/>
          <a:p>
            <a:pPr algn="l">
              <a:lnSpc>
                <a:spcPct val="95000"/>
              </a:lnSpc>
            </a:pPr>
            <a:r>
              <a:rPr lang="en-US" altLang="zh-CN" sz="2400" dirty="0"/>
              <a:t>14us</a:t>
            </a:r>
            <a:endParaRPr lang="zh-CN" altLang="en-US" sz="2400" dirty="0" err="1"/>
          </a:p>
        </p:txBody>
      </p:sp>
      <p:sp>
        <p:nvSpPr>
          <p:cNvPr id="30" name="文本框 29">
            <a:extLst>
              <a:ext uri="{FF2B5EF4-FFF2-40B4-BE49-F238E27FC236}">
                <a16:creationId xmlns:a16="http://schemas.microsoft.com/office/drawing/2014/main" id="{47B1C265-3B9A-B582-72B1-A440F6AACB65}"/>
              </a:ext>
            </a:extLst>
          </p:cNvPr>
          <p:cNvSpPr txBox="1"/>
          <p:nvPr/>
        </p:nvSpPr>
        <p:spPr>
          <a:xfrm>
            <a:off x="9771611" y="3468965"/>
            <a:ext cx="853119" cy="443198"/>
          </a:xfrm>
          <a:prstGeom prst="rect">
            <a:avLst/>
          </a:prstGeom>
          <a:noFill/>
        </p:spPr>
        <p:txBody>
          <a:bodyPr wrap="none" rtlCol="0">
            <a:spAutoFit/>
          </a:bodyPr>
          <a:lstStyle/>
          <a:p>
            <a:pPr algn="l">
              <a:lnSpc>
                <a:spcPct val="95000"/>
              </a:lnSpc>
            </a:pPr>
            <a:r>
              <a:rPr lang="en-US" altLang="zh-CN" sz="2400" dirty="0"/>
              <a:t>18us</a:t>
            </a:r>
            <a:endParaRPr lang="zh-CN" altLang="en-US" sz="2400" dirty="0" err="1"/>
          </a:p>
        </p:txBody>
      </p:sp>
      <p:pic>
        <p:nvPicPr>
          <p:cNvPr id="32" name="图片 31">
            <a:extLst>
              <a:ext uri="{FF2B5EF4-FFF2-40B4-BE49-F238E27FC236}">
                <a16:creationId xmlns:a16="http://schemas.microsoft.com/office/drawing/2014/main" id="{73689E96-A41E-D6C2-034B-A735259013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4152" y="3826552"/>
            <a:ext cx="4137947" cy="2482768"/>
          </a:xfrm>
          <a:prstGeom prst="rect">
            <a:avLst/>
          </a:prstGeom>
        </p:spPr>
      </p:pic>
      <p:sp>
        <p:nvSpPr>
          <p:cNvPr id="33" name="文本框 32">
            <a:extLst>
              <a:ext uri="{FF2B5EF4-FFF2-40B4-BE49-F238E27FC236}">
                <a16:creationId xmlns:a16="http://schemas.microsoft.com/office/drawing/2014/main" id="{1222D624-9D72-4B37-3F17-A724E2E7D919}"/>
              </a:ext>
            </a:extLst>
          </p:cNvPr>
          <p:cNvSpPr txBox="1"/>
          <p:nvPr/>
        </p:nvSpPr>
        <p:spPr>
          <a:xfrm>
            <a:off x="398679" y="397089"/>
            <a:ext cx="6146985" cy="443198"/>
          </a:xfrm>
          <a:prstGeom prst="rect">
            <a:avLst/>
          </a:prstGeom>
          <a:noFill/>
        </p:spPr>
        <p:txBody>
          <a:bodyPr wrap="square" rtlCol="0">
            <a:spAutoFit/>
          </a:bodyPr>
          <a:lstStyle/>
          <a:p>
            <a:pPr algn="l">
              <a:lnSpc>
                <a:spcPct val="95000"/>
              </a:lnSpc>
            </a:pPr>
            <a:r>
              <a:rPr lang="en-US" altLang="zh-CN" sz="2400" dirty="0"/>
              <a:t>Different delay time in-vessel  @JET </a:t>
            </a:r>
            <a:endParaRPr lang="zh-CN" altLang="en-US" sz="2400" dirty="0" err="1"/>
          </a:p>
        </p:txBody>
      </p:sp>
      <p:sp>
        <p:nvSpPr>
          <p:cNvPr id="2" name="文本框 1">
            <a:extLst>
              <a:ext uri="{FF2B5EF4-FFF2-40B4-BE49-F238E27FC236}">
                <a16:creationId xmlns:a16="http://schemas.microsoft.com/office/drawing/2014/main" id="{C22D4E75-60CE-4A9D-8194-6EE2415301FB}"/>
              </a:ext>
            </a:extLst>
          </p:cNvPr>
          <p:cNvSpPr txBox="1"/>
          <p:nvPr/>
        </p:nvSpPr>
        <p:spPr>
          <a:xfrm>
            <a:off x="150429" y="69628"/>
            <a:ext cx="5501827" cy="443198"/>
          </a:xfrm>
          <a:prstGeom prst="rect">
            <a:avLst/>
          </a:prstGeom>
          <a:noFill/>
        </p:spPr>
        <p:txBody>
          <a:bodyPr wrap="none" rtlCol="0">
            <a:spAutoFit/>
          </a:bodyPr>
          <a:lstStyle/>
          <a:p>
            <a:pPr algn="l">
              <a:lnSpc>
                <a:spcPct val="95000"/>
              </a:lnSpc>
            </a:pPr>
            <a:r>
              <a:rPr lang="en-US" altLang="zh-CN" sz="2400" b="1" dirty="0"/>
              <a:t>2. Results-Ha spectrum optimization</a:t>
            </a:r>
            <a:endParaRPr lang="zh-CN" altLang="en-US" sz="2400" b="1" dirty="0" err="1"/>
          </a:p>
        </p:txBody>
      </p:sp>
      <p:sp>
        <p:nvSpPr>
          <p:cNvPr id="3" name="灯片编号占位符 2">
            <a:extLst>
              <a:ext uri="{FF2B5EF4-FFF2-40B4-BE49-F238E27FC236}">
                <a16:creationId xmlns:a16="http://schemas.microsoft.com/office/drawing/2014/main" id="{8A281ABF-B758-C780-EAB6-CF1A01237D90}"/>
              </a:ext>
            </a:extLst>
          </p:cNvPr>
          <p:cNvSpPr txBox="1">
            <a:spLocks/>
          </p:cNvSpPr>
          <p:nvPr/>
        </p:nvSpPr>
        <p:spPr>
          <a:xfrm>
            <a:off x="6816080" y="6252049"/>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0A2F6F-56DD-4674-87F3-D85FE3E5BF3D}" type="slidenum">
              <a:rPr lang="zh-CN" altLang="en-US" smtClean="0"/>
              <a:pPr/>
              <a:t>9</a:t>
            </a:fld>
            <a:endParaRPr lang="zh-CN" altLang="en-US" dirty="0"/>
          </a:p>
        </p:txBody>
      </p:sp>
    </p:spTree>
    <p:extLst>
      <p:ext uri="{BB962C8B-B14F-4D97-AF65-F5344CB8AC3E}">
        <p14:creationId xmlns:p14="http://schemas.microsoft.com/office/powerpoint/2010/main" val="2672440940"/>
      </p:ext>
    </p:extLst>
  </p:cSld>
  <p:clrMapOvr>
    <a:masterClrMapping/>
  </p:clrMapOvr>
</p:sld>
</file>

<file path=ppt/theme/theme1.xml><?xml version="1.0" encoding="utf-8"?>
<a:theme xmlns:a="http://schemas.openxmlformats.org/drawingml/2006/main" name="Jülich">
  <a:themeElements>
    <a:clrScheme name="Benutzerdefiniert 292">
      <a:dk1>
        <a:sysClr val="windowText" lastClr="000000"/>
      </a:dk1>
      <a:lt1>
        <a:sysClr val="window" lastClr="FFFFFF"/>
      </a:lt1>
      <a:dk2>
        <a:srgbClr val="6D268E"/>
      </a:dk2>
      <a:lt2>
        <a:srgbClr val="EBEBEB"/>
      </a:lt2>
      <a:accent1>
        <a:srgbClr val="023D6B"/>
      </a:accent1>
      <a:accent2>
        <a:srgbClr val="ADBDE3"/>
      </a:accent2>
      <a:accent3>
        <a:srgbClr val="30A93B"/>
      </a:accent3>
      <a:accent4>
        <a:srgbClr val="FFE900"/>
      </a:accent4>
      <a:accent5>
        <a:srgbClr val="FF8C0C"/>
      </a:accent5>
      <a:accent6>
        <a:srgbClr val="DF0F44"/>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5000"/>
          </a:lnSpc>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95000"/>
          </a:lnSpc>
          <a:defRPr sz="2400" dirty="0" err="1" smtClean="0"/>
        </a:defPPr>
      </a:lstStyle>
    </a:txDef>
  </a:objectDefaults>
  <a:extraClrSchemeLst/>
  <a:extLst>
    <a:ext uri="{05A4C25C-085E-4340-85A3-A5531E510DB2}">
      <thm15:themeFamily xmlns:thm15="http://schemas.microsoft.com/office/thememl/2012/main" name="Jülich_PowerPoint_16x9.potx" id="{96E3BAF4-763A-4252-96EB-429A37E76C9B}" vid="{FC15072B-1A6B-4630-9ABB-3D2D56FD5EF8}"/>
    </a:ext>
  </a:extLst>
</a:theme>
</file>

<file path=ppt/theme/theme2.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282">
      <a:dk1>
        <a:sysClr val="windowText" lastClr="000000"/>
      </a:dk1>
      <a:lt1>
        <a:sysClr val="window" lastClr="FFFFFF"/>
      </a:lt1>
      <a:dk2>
        <a:srgbClr val="AF82B9"/>
      </a:dk2>
      <a:lt2>
        <a:srgbClr val="EBEBEB"/>
      </a:lt2>
      <a:accent1>
        <a:srgbClr val="023D6B"/>
      </a:accent1>
      <a:accent2>
        <a:srgbClr val="ADBDE3"/>
      </a:accent2>
      <a:accent3>
        <a:srgbClr val="B9D25F"/>
      </a:accent3>
      <a:accent4>
        <a:srgbClr val="FAEB5A"/>
      </a:accent4>
      <a:accent5>
        <a:srgbClr val="FAB45A"/>
      </a:accent5>
      <a:accent6>
        <a:srgbClr val="EB5F7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Juelich_PowerPoint_16x9</Template>
  <TotalTime>3802</TotalTime>
  <Words>1163</Words>
  <Application>Microsoft Office PowerPoint</Application>
  <PresentationFormat>宽屏</PresentationFormat>
  <Paragraphs>183</Paragraphs>
  <Slides>23</Slides>
  <Notes>2</Notes>
  <HiddenSlides>0</HiddenSlides>
  <MMClips>0</MMClips>
  <ScaleCrop>false</ScaleCrop>
  <HeadingPairs>
    <vt:vector size="8" baseType="variant">
      <vt:variant>
        <vt:lpstr>已用的字体</vt:lpstr>
      </vt:variant>
      <vt:variant>
        <vt:i4>2</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27" baseType="lpstr">
      <vt:lpstr>Arial</vt:lpstr>
      <vt:lpstr>Calibri</vt:lpstr>
      <vt:lpstr>Jülich</vt:lpstr>
      <vt:lpstr>Graph</vt:lpstr>
      <vt:lpstr>JET-LIBS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der präsentation</dc:title>
  <dc:creator>Jannis Oelmann</dc:creator>
  <cp:lastModifiedBy>rongxing yi</cp:lastModifiedBy>
  <cp:revision>267</cp:revision>
  <cp:lastPrinted>2022-08-23T06:47:08Z</cp:lastPrinted>
  <dcterms:created xsi:type="dcterms:W3CDTF">2018-02-02T13:41:47Z</dcterms:created>
  <dcterms:modified xsi:type="dcterms:W3CDTF">2025-02-05T09:56:08Z</dcterms:modified>
</cp:coreProperties>
</file>