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3" r:id="rId1"/>
    <p:sldMasterId id="2147483664"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7DAE708-89FB-4707-9C80-CA96A6B349C5}">
  <a:tblStyle styleId="{A7DAE708-89FB-4707-9C80-CA96A6B349C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453" autoAdjust="0"/>
  </p:normalViewPr>
  <p:slideViewPr>
    <p:cSldViewPr snapToGrid="0">
      <p:cViewPr varScale="1">
        <p:scale>
          <a:sx n="118" d="100"/>
          <a:sy n="118" d="100"/>
        </p:scale>
        <p:origin x="1326"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2c6a54495e_2_3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g32c6a54495e_2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2c6dc7681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2c6dc7681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Showed spectrum is already corrected with spectral sensitivity</a:t>
            </a:r>
            <a:endParaRPr/>
          </a:p>
          <a:p>
            <a:pPr marL="457200" lvl="0" indent="-298450" algn="l" rtl="0">
              <a:spcBef>
                <a:spcPts val="0"/>
              </a:spcBef>
              <a:spcAft>
                <a:spcPts val="0"/>
              </a:spcAft>
              <a:buSzPts val="1100"/>
              <a:buChar char="●"/>
            </a:pPr>
            <a:r>
              <a:rPr lang="en"/>
              <a:t>295 nm should have relatively strong W I lines but I din’t see any</a:t>
            </a:r>
            <a:endParaRPr/>
          </a:p>
          <a:p>
            <a:pPr marL="457200" lvl="0" indent="-298450" algn="l" rtl="0">
              <a:spcBef>
                <a:spcPts val="0"/>
              </a:spcBef>
              <a:spcAft>
                <a:spcPts val="0"/>
              </a:spcAft>
              <a:buSzPts val="1100"/>
              <a:buChar char="●"/>
            </a:pPr>
            <a:r>
              <a:rPr lang="en"/>
              <a:t>350 nm region should have many relatively strong Inconel lines but I din’t see any</a:t>
            </a:r>
            <a:endParaRPr/>
          </a:p>
          <a:p>
            <a:pPr marL="457200" lvl="0" indent="-298450" algn="l" rtl="0">
              <a:spcBef>
                <a:spcPts val="0"/>
              </a:spcBef>
              <a:spcAft>
                <a:spcPts val="0"/>
              </a:spcAft>
              <a:buSzPts val="1100"/>
              <a:buChar char="●"/>
            </a:pPr>
            <a:r>
              <a:rPr lang="en"/>
              <a:t>Attenuation at 260 nm and below is also seen with measured spectral sensitivity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2c6dc7681b_2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2c6dc7681b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Aryelle spectrometer cuts rows from 2D image, pastes into 1D spectrum</a:t>
            </a:r>
            <a:endParaRPr/>
          </a:p>
          <a:p>
            <a:pPr marL="457200" lvl="0" indent="-298450" algn="l" rtl="0">
              <a:spcBef>
                <a:spcPts val="0"/>
              </a:spcBef>
              <a:spcAft>
                <a:spcPts val="0"/>
              </a:spcAft>
              <a:buSzPts val="1100"/>
              <a:buChar char="●"/>
            </a:pPr>
            <a:r>
              <a:rPr lang="en"/>
              <a:t>Identification: determine the location of the line from database precisely and then check/consider how much the line can shift in the spectra (what’s the resolution of the spectrum)</a:t>
            </a:r>
            <a:endParaRPr/>
          </a:p>
          <a:p>
            <a:pPr marL="457200" lvl="0" indent="-298450" algn="l" rtl="0">
              <a:spcBef>
                <a:spcPts val="0"/>
              </a:spcBef>
              <a:spcAft>
                <a:spcPts val="0"/>
              </a:spcAft>
              <a:buSzPts val="1100"/>
              <a:buChar char="●"/>
            </a:pPr>
            <a:r>
              <a:rPr lang="en"/>
              <a:t>Be I ghost was misidentified as Be II at first</a:t>
            </a:r>
            <a:endParaRPr/>
          </a:p>
          <a:p>
            <a:pPr marL="457200" lvl="0" indent="-298450" algn="l" rtl="0">
              <a:spcBef>
                <a:spcPts val="0"/>
              </a:spcBef>
              <a:spcAft>
                <a:spcPts val="0"/>
              </a:spcAft>
              <a:buSzPts val="1100"/>
              <a:buChar char="●"/>
            </a:pPr>
            <a:r>
              <a:rPr lang="en"/>
              <a:t>Ghost line identification: width is comparable to real line (Be is wider than other metals)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2c6dc7681b_2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2c6dc7681b_2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In my experience, neither fully manual nor fully automatic processes work well due to the amount of data and the complexity of it. </a:t>
            </a:r>
            <a:endParaRPr/>
          </a:p>
          <a:p>
            <a:pPr marL="457200" lvl="0" indent="-298450" algn="l" rtl="0">
              <a:spcBef>
                <a:spcPts val="0"/>
              </a:spcBef>
              <a:spcAft>
                <a:spcPts val="0"/>
              </a:spcAft>
              <a:buSzPts val="1100"/>
              <a:buChar char="●"/>
            </a:pPr>
            <a:r>
              <a:rPr lang="en">
                <a:solidFill>
                  <a:schemeClr val="dk1"/>
                </a:solidFill>
              </a:rPr>
              <a:t>Best fit is when all appearing lines are fit. That way the useful lines aren’t influenced by “rogue pixels” nearby.</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Hard drive space might be an issue. RAM was an issue unless script was written with that in mind.</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Takes long time to process but it’s possible to essentially multithread by excecuting the script with different data.</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Bottleneck is loading the datapoints (900 kB file) and the fitting itself. It could be done without the GUI and it might be faster that way (then no image output possible).</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2c6dc7681b_2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2c6dc7681b_2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7 % comes from Ar signal and Al signal from pure Al sample</a:t>
            </a:r>
          </a:p>
          <a:p>
            <a:pPr marL="457200" lvl="0" indent="-298450" algn="l" rtl="0">
              <a:spcBef>
                <a:spcPts val="0"/>
              </a:spcBef>
              <a:spcAft>
                <a:spcPts val="0"/>
              </a:spcAft>
              <a:buSzPts val="1100"/>
              <a:buChar char="●"/>
            </a:pPr>
            <a:r>
              <a:rPr lang="en"/>
              <a:t>Logarithmic scale looks better than max-normalization. </a:t>
            </a:r>
          </a:p>
          <a:p>
            <a:pPr marL="457200" lvl="0" indent="-298450" algn="l" rtl="0">
              <a:spcBef>
                <a:spcPts val="0"/>
              </a:spcBef>
              <a:spcAft>
                <a:spcPts val="0"/>
              </a:spcAft>
              <a:buSzPts val="1100"/>
              <a:buChar char="●"/>
            </a:pPr>
            <a:r>
              <a:rPr lang="en"/>
              <a:t>With min-max normalization a noise-level element seems more significant</a:t>
            </a:r>
            <a:endParaRPr/>
          </a:p>
          <a:p>
            <a:pPr marL="0" lvl="0" indent="0" algn="l" rtl="0">
              <a:spcBef>
                <a:spcPts val="0"/>
              </a:spcBef>
              <a:spcAft>
                <a:spcPts val="0"/>
              </a:spcAft>
              <a:buNone/>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2c6a54495e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2c6a54495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50 % rising edge due to gaussian beam ablation profile</a:t>
            </a:r>
            <a:endParaRPr/>
          </a:p>
          <a:p>
            <a:pPr marL="457200" lvl="0" indent="-298450" algn="l" rtl="0">
              <a:spcBef>
                <a:spcPts val="0"/>
              </a:spcBef>
              <a:spcAft>
                <a:spcPts val="0"/>
              </a:spcAft>
              <a:buSzPts val="1100"/>
              <a:buChar char="●"/>
            </a:pPr>
            <a:r>
              <a:rPr lang="en">
                <a:solidFill>
                  <a:schemeClr val="dk1"/>
                </a:solidFill>
              </a:rPr>
              <a:t>Nearby = few mm</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Outer-divertor samples didn’t have clear W layer - signal was high from the surface. Earlier articles say that that region din’t have dominant erosion nor deposition.</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There’s so much to do that we won’t have time to determine the temperature for CF-LIBS</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2c6dc7681b_2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2c6dc7681b_2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Error bars indicate range of determined layer thicknesses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2c6dc7681b_2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2c6dc7681b_2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Profilometry didn’t give confident results (basically it failed with important samples). If precise ablation rates are important for JET measurements then we might need to do profilometry on the VTT samples again.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2c6dc7681b_2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2c6dc7681b_2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Be I ghost is in the table since it can be used for summed intensities.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4"/>
        <p:cNvGrpSpPr/>
        <p:nvPr/>
      </p:nvGrpSpPr>
      <p:grpSpPr>
        <a:xfrm>
          <a:off x="0" y="0"/>
          <a:ext cx="0" cy="0"/>
          <a:chOff x="0" y="0"/>
          <a:chExt cx="0" cy="0"/>
        </a:xfrm>
      </p:grpSpPr>
      <p:grpSp>
        <p:nvGrpSpPr>
          <p:cNvPr id="55" name="Google Shape;55;p14"/>
          <p:cNvGrpSpPr/>
          <p:nvPr/>
        </p:nvGrpSpPr>
        <p:grpSpPr>
          <a:xfrm>
            <a:off x="4301970" y="4253979"/>
            <a:ext cx="4582359" cy="681300"/>
            <a:chOff x="5735960" y="5576811"/>
            <a:chExt cx="6109812" cy="908400"/>
          </a:xfrm>
        </p:grpSpPr>
        <p:pic>
          <p:nvPicPr>
            <p:cNvPr id="56" name="Google Shape;56;p14"/>
            <p:cNvPicPr preferRelativeResize="0"/>
            <p:nvPr/>
          </p:nvPicPr>
          <p:blipFill rotWithShape="1">
            <a:blip r:embed="rId2">
              <a:alphaModFix/>
            </a:blip>
            <a:srcRect/>
            <a:stretch/>
          </p:blipFill>
          <p:spPr>
            <a:xfrm>
              <a:off x="5735960" y="5774784"/>
              <a:ext cx="997207" cy="656496"/>
            </a:xfrm>
            <a:prstGeom prst="rect">
              <a:avLst/>
            </a:prstGeom>
            <a:noFill/>
            <a:ln>
              <a:noFill/>
            </a:ln>
          </p:spPr>
        </p:pic>
        <p:sp>
          <p:nvSpPr>
            <p:cNvPr id="57" name="Google Shape;57;p14"/>
            <p:cNvSpPr/>
            <p:nvPr/>
          </p:nvSpPr>
          <p:spPr>
            <a:xfrm>
              <a:off x="6733172" y="5576811"/>
              <a:ext cx="5112600" cy="908400"/>
            </a:xfrm>
            <a:prstGeom prst="rect">
              <a:avLst/>
            </a:prstGeom>
            <a:noFill/>
            <a:ln>
              <a:noFill/>
            </a:ln>
          </p:spPr>
          <p:txBody>
            <a:bodyPr spcFirstLastPara="1" wrap="square" lIns="68575" tIns="34275" rIns="68575" bIns="34275" anchor="t" anchorCtr="0">
              <a:noAutofit/>
            </a:bodyPr>
            <a:lstStyle/>
            <a:p>
              <a:pPr marL="0" marR="0" lvl="0" indent="0" algn="just" rtl="0">
                <a:lnSpc>
                  <a:spcPct val="107000"/>
                </a:lnSpc>
                <a:spcBef>
                  <a:spcPts val="0"/>
                </a:spcBef>
                <a:spcAft>
                  <a:spcPts val="0"/>
                </a:spcAft>
                <a:buNone/>
              </a:pPr>
              <a:r>
                <a:rPr lang="en" sz="800" b="0" i="0" u="none" strike="noStrike" cap="none">
                  <a:solidFill>
                    <a:schemeClr val="dk1"/>
                  </a:solidFill>
                  <a:latin typeface="Calibri"/>
                  <a:ea typeface="Calibri"/>
                  <a:cs typeface="Calibri"/>
                  <a:sym typeface="Calibri"/>
                </a:rPr>
                <a:t>This work was carried out within the framework of the EUROfusion Consortium, funded by the European Union via the Euratom Research and Training Programme (Grant Agreement No 101052200—EUROfusion). Views and opinions expressed are, however, those of the author(s) only and do not necessarily reflect those of the European Union or the European Commission. Neither the European Union nor the European Commission can be held responsible for them.</a:t>
              </a:r>
              <a:endParaRPr sz="800" b="0" i="0" u="none" strike="noStrike" cap="none">
                <a:solidFill>
                  <a:schemeClr val="dk1"/>
                </a:solidFill>
                <a:latin typeface="Calibri"/>
                <a:ea typeface="Calibri"/>
                <a:cs typeface="Calibri"/>
                <a:sym typeface="Calibri"/>
              </a:endParaRPr>
            </a:p>
          </p:txBody>
        </p:sp>
      </p:grpSp>
      <p:pic>
        <p:nvPicPr>
          <p:cNvPr id="58" name="Google Shape;58;p14"/>
          <p:cNvPicPr preferRelativeResize="0"/>
          <p:nvPr/>
        </p:nvPicPr>
        <p:blipFill rotWithShape="1">
          <a:blip r:embed="rId3">
            <a:alphaModFix/>
          </a:blip>
          <a:srcRect b="27348"/>
          <a:stretch/>
        </p:blipFill>
        <p:spPr>
          <a:xfrm>
            <a:off x="-1" y="0"/>
            <a:ext cx="9148444" cy="4178030"/>
          </a:xfrm>
          <a:prstGeom prst="rect">
            <a:avLst/>
          </a:prstGeom>
          <a:noFill/>
          <a:ln>
            <a:noFill/>
          </a:ln>
        </p:spPr>
      </p:pic>
      <p:sp>
        <p:nvSpPr>
          <p:cNvPr id="59" name="Google Shape;59;p14"/>
          <p:cNvSpPr txBox="1">
            <a:spLocks noGrp="1"/>
          </p:cNvSpPr>
          <p:nvPr>
            <p:ph type="body" idx="1"/>
          </p:nvPr>
        </p:nvSpPr>
        <p:spPr>
          <a:xfrm>
            <a:off x="619950" y="1919288"/>
            <a:ext cx="3748088" cy="540361"/>
          </a:xfrm>
          <a:prstGeom prst="rect">
            <a:avLst/>
          </a:prstGeom>
          <a:noFill/>
          <a:ln>
            <a:noFill/>
          </a:ln>
        </p:spPr>
        <p:txBody>
          <a:bodyPr spcFirstLastPara="1" wrap="square" lIns="68575" tIns="34275" rIns="68575" bIns="34275" anchor="t" anchorCtr="0">
            <a:noAutofit/>
          </a:bodyPr>
          <a:lstStyle>
            <a:lvl1pPr marL="457200" lvl="0" indent="-228600" algn="l">
              <a:spcBef>
                <a:spcPts val="500"/>
              </a:spcBef>
              <a:spcAft>
                <a:spcPts val="0"/>
              </a:spcAft>
              <a:buClr>
                <a:schemeClr val="dk1"/>
              </a:buClr>
              <a:buSzPts val="2400"/>
              <a:buNone/>
              <a:defRPr sz="2400" b="1"/>
            </a:lvl1pPr>
            <a:lvl2pPr marL="914400" lvl="1" indent="-317500" algn="l">
              <a:spcBef>
                <a:spcPts val="300"/>
              </a:spcBef>
              <a:spcAft>
                <a:spcPts val="0"/>
              </a:spcAft>
              <a:buClr>
                <a:schemeClr val="dk1"/>
              </a:buClr>
              <a:buSzPts val="1400"/>
              <a:buChar char="–"/>
              <a:defRPr/>
            </a:lvl2pPr>
            <a:lvl3pPr marL="1371600" lvl="2" indent="-317500" algn="l">
              <a:spcBef>
                <a:spcPts val="300"/>
              </a:spcBef>
              <a:spcAft>
                <a:spcPts val="0"/>
              </a:spcAft>
              <a:buClr>
                <a:schemeClr val="dk1"/>
              </a:buClr>
              <a:buSzPts val="1400"/>
              <a:buChar char="•"/>
              <a:defRPr/>
            </a:lvl3pPr>
            <a:lvl4pPr marL="1828800" lvl="3" indent="-317500" algn="l">
              <a:spcBef>
                <a:spcPts val="300"/>
              </a:spcBef>
              <a:spcAft>
                <a:spcPts val="0"/>
              </a:spcAft>
              <a:buClr>
                <a:schemeClr val="dk1"/>
              </a:buClr>
              <a:buSzPts val="1400"/>
              <a:buChar char="–"/>
              <a:defRPr/>
            </a:lvl4pPr>
            <a:lvl5pPr marL="2286000" lvl="4" indent="-317500" algn="l">
              <a:spcBef>
                <a:spcPts val="300"/>
              </a:spcBef>
              <a:spcAft>
                <a:spcPts val="0"/>
              </a:spcAft>
              <a:buClr>
                <a:schemeClr val="dk1"/>
              </a:buClr>
              <a:buSzPts val="1400"/>
              <a:buChar char="»"/>
              <a:defRPr/>
            </a:lvl5pPr>
            <a:lvl6pPr marL="2743200" lvl="5" indent="-317500" algn="l">
              <a:spcBef>
                <a:spcPts val="300"/>
              </a:spcBef>
              <a:spcAft>
                <a:spcPts val="0"/>
              </a:spcAft>
              <a:buClr>
                <a:schemeClr val="dk1"/>
              </a:buClr>
              <a:buSzPts val="1400"/>
              <a:buChar char="•"/>
              <a:defRPr/>
            </a:lvl6pPr>
            <a:lvl7pPr marL="3200400" lvl="6" indent="-317500" algn="l">
              <a:spcBef>
                <a:spcPts val="300"/>
              </a:spcBef>
              <a:spcAft>
                <a:spcPts val="0"/>
              </a:spcAft>
              <a:buClr>
                <a:schemeClr val="dk1"/>
              </a:buClr>
              <a:buSzPts val="1400"/>
              <a:buChar char="•"/>
              <a:defRPr/>
            </a:lvl7pPr>
            <a:lvl8pPr marL="3657600" lvl="7" indent="-317500" algn="l">
              <a:spcBef>
                <a:spcPts val="300"/>
              </a:spcBef>
              <a:spcAft>
                <a:spcPts val="0"/>
              </a:spcAft>
              <a:buClr>
                <a:schemeClr val="dk1"/>
              </a:buClr>
              <a:buSzPts val="1400"/>
              <a:buChar char="•"/>
              <a:defRPr/>
            </a:lvl8pPr>
            <a:lvl9pPr marL="4114800" lvl="8" indent="-317500" algn="l">
              <a:spcBef>
                <a:spcPts val="300"/>
              </a:spcBef>
              <a:spcAft>
                <a:spcPts val="0"/>
              </a:spcAft>
              <a:buClr>
                <a:schemeClr val="dk1"/>
              </a:buClr>
              <a:buSzPts val="1400"/>
              <a:buChar char="•"/>
              <a:defRPr/>
            </a:lvl9pPr>
          </a:lstStyle>
          <a:p>
            <a:endParaRPr/>
          </a:p>
        </p:txBody>
      </p:sp>
      <p:sp>
        <p:nvSpPr>
          <p:cNvPr id="60" name="Google Shape;60;p14"/>
          <p:cNvSpPr txBox="1">
            <a:spLocks noGrp="1"/>
          </p:cNvSpPr>
          <p:nvPr>
            <p:ph type="body" idx="2"/>
          </p:nvPr>
        </p:nvSpPr>
        <p:spPr>
          <a:xfrm>
            <a:off x="619950" y="3277608"/>
            <a:ext cx="2307431" cy="751284"/>
          </a:xfrm>
          <a:prstGeom prst="rect">
            <a:avLst/>
          </a:prstGeom>
          <a:noFill/>
          <a:ln>
            <a:noFill/>
          </a:ln>
        </p:spPr>
        <p:txBody>
          <a:bodyPr spcFirstLastPara="1" wrap="square" lIns="68575" tIns="34275" rIns="68575" bIns="34275" anchor="t" anchorCtr="0">
            <a:noAutofit/>
          </a:bodyPr>
          <a:lstStyle>
            <a:lvl1pPr marL="457200" lvl="0" indent="-228600" algn="l">
              <a:spcBef>
                <a:spcPts val="400"/>
              </a:spcBef>
              <a:spcAft>
                <a:spcPts val="0"/>
              </a:spcAft>
              <a:buClr>
                <a:schemeClr val="lt1"/>
              </a:buClr>
              <a:buSzPts val="1800"/>
              <a:buNone/>
              <a:defRPr>
                <a:solidFill>
                  <a:schemeClr val="lt1"/>
                </a:solidFill>
              </a:defRPr>
            </a:lvl1pPr>
            <a:lvl2pPr marL="914400" lvl="1" indent="-317500" algn="l">
              <a:spcBef>
                <a:spcPts val="300"/>
              </a:spcBef>
              <a:spcAft>
                <a:spcPts val="0"/>
              </a:spcAft>
              <a:buClr>
                <a:schemeClr val="dk1"/>
              </a:buClr>
              <a:buSzPts val="1400"/>
              <a:buChar char="–"/>
              <a:defRPr/>
            </a:lvl2pPr>
            <a:lvl3pPr marL="1371600" lvl="2" indent="-317500" algn="l">
              <a:spcBef>
                <a:spcPts val="300"/>
              </a:spcBef>
              <a:spcAft>
                <a:spcPts val="0"/>
              </a:spcAft>
              <a:buClr>
                <a:schemeClr val="dk1"/>
              </a:buClr>
              <a:buSzPts val="1400"/>
              <a:buChar char="•"/>
              <a:defRPr/>
            </a:lvl3pPr>
            <a:lvl4pPr marL="1828800" lvl="3" indent="-317500" algn="l">
              <a:spcBef>
                <a:spcPts val="300"/>
              </a:spcBef>
              <a:spcAft>
                <a:spcPts val="0"/>
              </a:spcAft>
              <a:buClr>
                <a:schemeClr val="dk1"/>
              </a:buClr>
              <a:buSzPts val="1400"/>
              <a:buChar char="–"/>
              <a:defRPr/>
            </a:lvl4pPr>
            <a:lvl5pPr marL="2286000" lvl="4" indent="-317500" algn="l">
              <a:spcBef>
                <a:spcPts val="300"/>
              </a:spcBef>
              <a:spcAft>
                <a:spcPts val="0"/>
              </a:spcAft>
              <a:buClr>
                <a:schemeClr val="dk1"/>
              </a:buClr>
              <a:buSzPts val="1400"/>
              <a:buChar char="»"/>
              <a:defRPr/>
            </a:lvl5pPr>
            <a:lvl6pPr marL="2743200" lvl="5" indent="-317500" algn="l">
              <a:spcBef>
                <a:spcPts val="300"/>
              </a:spcBef>
              <a:spcAft>
                <a:spcPts val="0"/>
              </a:spcAft>
              <a:buClr>
                <a:schemeClr val="dk1"/>
              </a:buClr>
              <a:buSzPts val="1400"/>
              <a:buChar char="•"/>
              <a:defRPr/>
            </a:lvl6pPr>
            <a:lvl7pPr marL="3200400" lvl="6" indent="-317500" algn="l">
              <a:spcBef>
                <a:spcPts val="300"/>
              </a:spcBef>
              <a:spcAft>
                <a:spcPts val="0"/>
              </a:spcAft>
              <a:buClr>
                <a:schemeClr val="dk1"/>
              </a:buClr>
              <a:buSzPts val="1400"/>
              <a:buChar char="•"/>
              <a:defRPr/>
            </a:lvl7pPr>
            <a:lvl8pPr marL="3657600" lvl="7" indent="-317500" algn="l">
              <a:spcBef>
                <a:spcPts val="300"/>
              </a:spcBef>
              <a:spcAft>
                <a:spcPts val="0"/>
              </a:spcAft>
              <a:buClr>
                <a:schemeClr val="dk1"/>
              </a:buClr>
              <a:buSzPts val="1400"/>
              <a:buChar char="•"/>
              <a:defRPr/>
            </a:lvl8pPr>
            <a:lvl9pPr marL="4114800" lvl="8" indent="-317500" algn="l">
              <a:spcBef>
                <a:spcPts val="300"/>
              </a:spcBef>
              <a:spcAft>
                <a:spcPts val="0"/>
              </a:spcAft>
              <a:buClr>
                <a:schemeClr val="dk1"/>
              </a:buClr>
              <a:buSzPts val="1400"/>
              <a:buChar char="•"/>
              <a:defRPr/>
            </a:lvl9pPr>
          </a:lstStyle>
          <a:p>
            <a:endParaRPr/>
          </a:p>
        </p:txBody>
      </p:sp>
      <p:pic>
        <p:nvPicPr>
          <p:cNvPr id="61" name="Google Shape;61;p14" descr="University of Tartu - Short Term Programs"/>
          <p:cNvPicPr preferRelativeResize="0"/>
          <p:nvPr/>
        </p:nvPicPr>
        <p:blipFill rotWithShape="1">
          <a:blip r:embed="rId4">
            <a:alphaModFix/>
          </a:blip>
          <a:srcRect/>
          <a:stretch/>
        </p:blipFill>
        <p:spPr>
          <a:xfrm>
            <a:off x="842056" y="4253964"/>
            <a:ext cx="1527663" cy="79947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2"/>
        <p:cNvGrpSpPr/>
        <p:nvPr/>
      </p:nvGrpSpPr>
      <p:grpSpPr>
        <a:xfrm>
          <a:off x="0" y="0"/>
          <a:ext cx="0" cy="0"/>
          <a:chOff x="0" y="0"/>
          <a:chExt cx="0" cy="0"/>
        </a:xfrm>
      </p:grpSpPr>
      <p:sp>
        <p:nvSpPr>
          <p:cNvPr id="63" name="Google Shape;63;p15"/>
          <p:cNvSpPr/>
          <p:nvPr/>
        </p:nvSpPr>
        <p:spPr>
          <a:xfrm>
            <a:off x="0" y="0"/>
            <a:ext cx="9144000" cy="514350"/>
          </a:xfrm>
          <a:prstGeom prst="rect">
            <a:avLst/>
          </a:prstGeom>
          <a:solidFill>
            <a:srgbClr val="E3E3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b="0" i="0" u="none" strike="noStrike" cap="none">
              <a:solidFill>
                <a:schemeClr val="lt1"/>
              </a:solidFill>
              <a:latin typeface="Calibri"/>
              <a:ea typeface="Calibri"/>
              <a:cs typeface="Calibri"/>
              <a:sym typeface="Calibri"/>
            </a:endParaRPr>
          </a:p>
        </p:txBody>
      </p:sp>
      <p:sp>
        <p:nvSpPr>
          <p:cNvPr id="64" name="Google Shape;64;p15"/>
          <p:cNvSpPr txBox="1">
            <a:spLocks noGrp="1"/>
          </p:cNvSpPr>
          <p:nvPr>
            <p:ph type="title"/>
          </p:nvPr>
        </p:nvSpPr>
        <p:spPr>
          <a:xfrm>
            <a:off x="457200" y="87474"/>
            <a:ext cx="7543800" cy="342900"/>
          </a:xfrm>
          <a:prstGeom prst="rect">
            <a:avLst/>
          </a:prstGeom>
          <a:noFill/>
          <a:ln>
            <a:noFill/>
          </a:ln>
        </p:spPr>
        <p:txBody>
          <a:bodyPr spcFirstLastPara="1" wrap="square" lIns="68575" tIns="34275" rIns="68575" bIns="34275" anchor="ctr" anchorCtr="0">
            <a:noAutofit/>
          </a:bodyPr>
          <a:lstStyle>
            <a:lvl1pPr lvl="0" algn="l">
              <a:lnSpc>
                <a:spcPct val="85714"/>
              </a:lnSpc>
              <a:spcBef>
                <a:spcPts val="0"/>
              </a:spcBef>
              <a:spcAft>
                <a:spcPts val="0"/>
              </a:spcAft>
              <a:buClr>
                <a:schemeClr val="dk1"/>
              </a:buClr>
              <a:buSzPts val="2100"/>
              <a:buFont typeface="Calibri"/>
              <a:buNone/>
              <a:defRPr sz="2100" b="1">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65" name="Google Shape;65;p15" descr="EurofusionDisc.eps"/>
          <p:cNvPicPr preferRelativeResize="0"/>
          <p:nvPr/>
        </p:nvPicPr>
        <p:blipFill rotWithShape="1">
          <a:blip r:embed="rId2">
            <a:alphaModFix/>
          </a:blip>
          <a:srcRect/>
          <a:stretch/>
        </p:blipFill>
        <p:spPr>
          <a:xfrm>
            <a:off x="8352420" y="87474"/>
            <a:ext cx="350186" cy="349281"/>
          </a:xfrm>
          <a:prstGeom prst="rect">
            <a:avLst/>
          </a:prstGeom>
          <a:noFill/>
          <a:ln>
            <a:noFill/>
          </a:ln>
        </p:spPr>
      </p:pic>
      <p:sp>
        <p:nvSpPr>
          <p:cNvPr id="66" name="Google Shape;66;p15"/>
          <p:cNvSpPr txBox="1">
            <a:spLocks noGrp="1"/>
          </p:cNvSpPr>
          <p:nvPr>
            <p:ph type="body" idx="1"/>
          </p:nvPr>
        </p:nvSpPr>
        <p:spPr>
          <a:xfrm>
            <a:off x="457200" y="638135"/>
            <a:ext cx="8327400" cy="4178400"/>
          </a:xfrm>
          <a:prstGeom prst="rect">
            <a:avLst/>
          </a:prstGeom>
          <a:noFill/>
          <a:ln>
            <a:noFill/>
          </a:ln>
        </p:spPr>
        <p:txBody>
          <a:bodyPr spcFirstLastPara="1" wrap="square" lIns="68575" tIns="34275" rIns="68575" bIns="34275" anchor="t" anchorCtr="0">
            <a:normAutofit/>
          </a:bodyPr>
          <a:lstStyle>
            <a:lvl1pPr marL="457200" lvl="0" indent="-342900" algn="l">
              <a:lnSpc>
                <a:spcPct val="125000"/>
              </a:lnSpc>
              <a:spcBef>
                <a:spcPts val="200"/>
              </a:spcBef>
              <a:spcAft>
                <a:spcPts val="0"/>
              </a:spcAft>
              <a:buSzPts val="1800"/>
              <a:buChar char="•"/>
              <a:defRPr sz="1800"/>
            </a:lvl1pPr>
            <a:lvl2pPr marL="914400" lvl="1" indent="-323850" algn="l">
              <a:lnSpc>
                <a:spcPct val="125000"/>
              </a:lnSpc>
              <a:spcBef>
                <a:spcPts val="500"/>
              </a:spcBef>
              <a:spcAft>
                <a:spcPts val="0"/>
              </a:spcAft>
              <a:buSzPts val="1500"/>
              <a:buFont typeface="Arial"/>
              <a:buChar char="−"/>
              <a:defRPr sz="1500">
                <a:latin typeface="Calibri"/>
                <a:ea typeface="Calibri"/>
                <a:cs typeface="Calibri"/>
                <a:sym typeface="Calibri"/>
              </a:defRPr>
            </a:lvl2pPr>
            <a:lvl3pPr marL="1371600" lvl="2" indent="-323850" algn="l">
              <a:lnSpc>
                <a:spcPct val="125000"/>
              </a:lnSpc>
              <a:spcBef>
                <a:spcPts val="150"/>
              </a:spcBef>
              <a:spcAft>
                <a:spcPts val="0"/>
              </a:spcAft>
              <a:buSzPts val="1500"/>
              <a:buFont typeface="Courier New"/>
              <a:buChar char="o"/>
              <a:defRPr sz="1500">
                <a:latin typeface="Calibri"/>
                <a:ea typeface="Calibri"/>
                <a:cs typeface="Calibri"/>
                <a:sym typeface="Calibri"/>
              </a:defRPr>
            </a:lvl3pPr>
            <a:lvl4pPr marL="1828800" lvl="3" indent="-323850" algn="l">
              <a:lnSpc>
                <a:spcPct val="150000"/>
              </a:lnSpc>
              <a:spcBef>
                <a:spcPts val="300"/>
              </a:spcBef>
              <a:spcAft>
                <a:spcPts val="0"/>
              </a:spcAft>
              <a:buSzPts val="1500"/>
              <a:buFont typeface="Arial"/>
              <a:buChar char="•"/>
              <a:defRPr sz="1500">
                <a:latin typeface="Calibri"/>
                <a:ea typeface="Calibri"/>
                <a:cs typeface="Calibri"/>
                <a:sym typeface="Calibri"/>
              </a:defRPr>
            </a:lvl4pPr>
            <a:lvl5pPr marL="2286000" lvl="4" indent="-298450" algn="l">
              <a:spcBef>
                <a:spcPts val="200"/>
              </a:spcBef>
              <a:spcAft>
                <a:spcPts val="0"/>
              </a:spcAft>
              <a:buSzPts val="1100"/>
              <a:buChar char="»"/>
              <a:defRPr/>
            </a:lvl5pPr>
            <a:lvl6pPr marL="2743200" lvl="5" indent="-317500" algn="l">
              <a:spcBef>
                <a:spcPts val="300"/>
              </a:spcBef>
              <a:spcAft>
                <a:spcPts val="0"/>
              </a:spcAft>
              <a:buSzPts val="1400"/>
              <a:buChar char="•"/>
              <a:defRPr/>
            </a:lvl6pPr>
            <a:lvl7pPr marL="3200400" lvl="6" indent="-317500" algn="l">
              <a:spcBef>
                <a:spcPts val="300"/>
              </a:spcBef>
              <a:spcAft>
                <a:spcPts val="0"/>
              </a:spcAft>
              <a:buSzPts val="1400"/>
              <a:buChar char="•"/>
              <a:defRPr/>
            </a:lvl7pPr>
            <a:lvl8pPr marL="3657600" lvl="7" indent="-317500" algn="l">
              <a:spcBef>
                <a:spcPts val="300"/>
              </a:spcBef>
              <a:spcAft>
                <a:spcPts val="0"/>
              </a:spcAft>
              <a:buSzPts val="1400"/>
              <a:buChar char="•"/>
              <a:defRPr/>
            </a:lvl8pPr>
            <a:lvl9pPr marL="4114800" lvl="8" indent="-317500" algn="l">
              <a:spcBef>
                <a:spcPts val="300"/>
              </a:spcBef>
              <a:spcAft>
                <a:spcPts val="0"/>
              </a:spcAft>
              <a:buSzPts val="1400"/>
              <a:buChar char="•"/>
              <a:defRPr/>
            </a:lvl9pPr>
          </a:lstStyle>
          <a:p>
            <a:endParaRPr/>
          </a:p>
        </p:txBody>
      </p:sp>
      <p:sp>
        <p:nvSpPr>
          <p:cNvPr id="67" name="Google Shape;67;p15"/>
          <p:cNvSpPr txBox="1"/>
          <p:nvPr/>
        </p:nvSpPr>
        <p:spPr>
          <a:xfrm>
            <a:off x="152626" y="4767275"/>
            <a:ext cx="3720600" cy="3387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 sz="1000">
                <a:solidFill>
                  <a:srgbClr val="898989"/>
                </a:solidFill>
                <a:latin typeface="Calibri"/>
                <a:ea typeface="Calibri"/>
                <a:cs typeface="Calibri"/>
                <a:sym typeface="Calibri"/>
              </a:rPr>
              <a:t>J. Ristkok |  JET LIBS data analysis meeting #1 |  2025.02.06</a:t>
            </a:r>
            <a:endParaRPr sz="1000">
              <a:latin typeface="Calibri"/>
              <a:ea typeface="Calibri"/>
              <a:cs typeface="Calibri"/>
              <a:sym typeface="Calibri"/>
            </a:endParaRPr>
          </a:p>
        </p:txBody>
      </p:sp>
      <p:sp>
        <p:nvSpPr>
          <p:cNvPr id="68" name="Google Shape;68;p15"/>
          <p:cNvSpPr txBox="1">
            <a:spLocks noGrp="1"/>
          </p:cNvSpPr>
          <p:nvPr>
            <p:ph type="sldNum" idx="12"/>
          </p:nvPr>
        </p:nvSpPr>
        <p:spPr>
          <a:xfrm>
            <a:off x="8389013" y="4836422"/>
            <a:ext cx="540000" cy="2004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b="0" i="0" u="none" strike="noStrike" cap="none">
                <a:solidFill>
                  <a:srgbClr val="888888"/>
                </a:solidFill>
                <a:latin typeface="Calibri"/>
                <a:ea typeface="Calibri"/>
                <a:cs typeface="Calibri"/>
                <a:sym typeface="Calibri"/>
              </a:defRPr>
            </a:lvl1pPr>
            <a:lvl2pPr marL="0" lvl="1" indent="0" algn="r">
              <a:spcBef>
                <a:spcPts val="0"/>
              </a:spcBef>
              <a:buNone/>
              <a:defRPr b="0" i="0" u="none" strike="noStrike" cap="none">
                <a:solidFill>
                  <a:srgbClr val="888888"/>
                </a:solidFill>
                <a:latin typeface="Calibri"/>
                <a:ea typeface="Calibri"/>
                <a:cs typeface="Calibri"/>
                <a:sym typeface="Calibri"/>
              </a:defRPr>
            </a:lvl2pPr>
            <a:lvl3pPr marL="0" lvl="2" indent="0" algn="r">
              <a:spcBef>
                <a:spcPts val="0"/>
              </a:spcBef>
              <a:buNone/>
              <a:defRPr b="0" i="0" u="none" strike="noStrike" cap="none">
                <a:solidFill>
                  <a:srgbClr val="888888"/>
                </a:solidFill>
                <a:latin typeface="Calibri"/>
                <a:ea typeface="Calibri"/>
                <a:cs typeface="Calibri"/>
                <a:sym typeface="Calibri"/>
              </a:defRPr>
            </a:lvl3pPr>
            <a:lvl4pPr marL="0" lvl="3" indent="0" algn="r">
              <a:spcBef>
                <a:spcPts val="0"/>
              </a:spcBef>
              <a:buNone/>
              <a:defRPr b="0" i="0" u="none" strike="noStrike" cap="none">
                <a:solidFill>
                  <a:srgbClr val="888888"/>
                </a:solidFill>
                <a:latin typeface="Calibri"/>
                <a:ea typeface="Calibri"/>
                <a:cs typeface="Calibri"/>
                <a:sym typeface="Calibri"/>
              </a:defRPr>
            </a:lvl4pPr>
            <a:lvl5pPr marL="0" lvl="4" indent="0" algn="r">
              <a:spcBef>
                <a:spcPts val="0"/>
              </a:spcBef>
              <a:buNone/>
              <a:defRPr b="0" i="0" u="none" strike="noStrike" cap="none">
                <a:solidFill>
                  <a:srgbClr val="888888"/>
                </a:solidFill>
                <a:latin typeface="Calibri"/>
                <a:ea typeface="Calibri"/>
                <a:cs typeface="Calibri"/>
                <a:sym typeface="Calibri"/>
              </a:defRPr>
            </a:lvl5pPr>
            <a:lvl6pPr marL="0" lvl="5" indent="0" algn="r">
              <a:spcBef>
                <a:spcPts val="0"/>
              </a:spcBef>
              <a:buNone/>
              <a:defRPr b="0" i="0" u="none" strike="noStrike" cap="none">
                <a:solidFill>
                  <a:srgbClr val="888888"/>
                </a:solidFill>
                <a:latin typeface="Calibri"/>
                <a:ea typeface="Calibri"/>
                <a:cs typeface="Calibri"/>
                <a:sym typeface="Calibri"/>
              </a:defRPr>
            </a:lvl6pPr>
            <a:lvl7pPr marL="0" lvl="6" indent="0" algn="r">
              <a:spcBef>
                <a:spcPts val="0"/>
              </a:spcBef>
              <a:buNone/>
              <a:defRPr b="0" i="0" u="none" strike="noStrike" cap="none">
                <a:solidFill>
                  <a:srgbClr val="888888"/>
                </a:solidFill>
                <a:latin typeface="Calibri"/>
                <a:ea typeface="Calibri"/>
                <a:cs typeface="Calibri"/>
                <a:sym typeface="Calibri"/>
              </a:defRPr>
            </a:lvl7pPr>
            <a:lvl8pPr marL="0" lvl="7" indent="0" algn="r">
              <a:spcBef>
                <a:spcPts val="0"/>
              </a:spcBef>
              <a:buNone/>
              <a:defRPr b="0" i="0" u="none" strike="noStrike" cap="none">
                <a:solidFill>
                  <a:srgbClr val="888888"/>
                </a:solidFill>
                <a:latin typeface="Calibri"/>
                <a:ea typeface="Calibri"/>
                <a:cs typeface="Calibri"/>
                <a:sym typeface="Calibri"/>
              </a:defRPr>
            </a:lvl8pPr>
            <a:lvl9pPr marL="0" lvl="8" indent="0" algn="r">
              <a:spcBef>
                <a:spcPts val="0"/>
              </a:spcBef>
              <a:buNone/>
              <a:defRPr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ella">
  <p:cSld name="Tabella">
    <p:spTree>
      <p:nvGrpSpPr>
        <p:cNvPr id="1" name="Shape 69"/>
        <p:cNvGrpSpPr/>
        <p:nvPr/>
      </p:nvGrpSpPr>
      <p:grpSpPr>
        <a:xfrm>
          <a:off x="0" y="0"/>
          <a:ext cx="0" cy="0"/>
          <a:chOff x="0" y="0"/>
          <a:chExt cx="0" cy="0"/>
        </a:xfrm>
      </p:grpSpPr>
      <p:sp>
        <p:nvSpPr>
          <p:cNvPr id="70" name="Google Shape;70;p16"/>
          <p:cNvSpPr/>
          <p:nvPr/>
        </p:nvSpPr>
        <p:spPr>
          <a:xfrm>
            <a:off x="0" y="1"/>
            <a:ext cx="9144000" cy="788194"/>
          </a:xfrm>
          <a:prstGeom prst="rect">
            <a:avLst/>
          </a:prstGeom>
          <a:solidFill>
            <a:srgbClr val="003A6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1" name="Google Shape;71;p16"/>
          <p:cNvSpPr txBox="1">
            <a:spLocks noGrp="1"/>
          </p:cNvSpPr>
          <p:nvPr>
            <p:ph type="title"/>
          </p:nvPr>
        </p:nvSpPr>
        <p:spPr>
          <a:xfrm>
            <a:off x="413414" y="227851"/>
            <a:ext cx="8229600" cy="300083"/>
          </a:xfrm>
          <a:prstGeom prst="rect">
            <a:avLst/>
          </a:prstGeom>
          <a:noFill/>
          <a:ln>
            <a:noFill/>
          </a:ln>
        </p:spPr>
        <p:txBody>
          <a:bodyPr spcFirstLastPara="1" wrap="square" lIns="68575" tIns="34275" rIns="68575" bIns="34275" anchor="ctr" anchorCtr="0">
            <a:normAutofit/>
          </a:bodyPr>
          <a:lstStyle>
            <a:lvl1pPr lvl="0" algn="ctr">
              <a:spcBef>
                <a:spcPts val="0"/>
              </a:spcBef>
              <a:spcAft>
                <a:spcPts val="0"/>
              </a:spcAft>
              <a:buClr>
                <a:srgbClr val="FFFFFF"/>
              </a:buClr>
              <a:buSzPts val="2500"/>
              <a:buFont typeface="Arial"/>
              <a:buNone/>
              <a:defRPr>
                <a:solidFill>
                  <a:srgbClr val="FFFFFF"/>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2" name="Google Shape;72;p16"/>
          <p:cNvSpPr txBox="1">
            <a:spLocks noGrp="1"/>
          </p:cNvSpPr>
          <p:nvPr>
            <p:ph type="body" idx="1"/>
          </p:nvPr>
        </p:nvSpPr>
        <p:spPr>
          <a:xfrm>
            <a:off x="457200" y="1200151"/>
            <a:ext cx="8229600" cy="300083"/>
          </a:xfrm>
          <a:prstGeom prst="rect">
            <a:avLst/>
          </a:prstGeom>
          <a:noFill/>
          <a:ln>
            <a:noFill/>
          </a:ln>
        </p:spPr>
        <p:txBody>
          <a:bodyPr spcFirstLastPara="1" wrap="square" lIns="68575" tIns="34275" rIns="68575" bIns="34275" anchor="t" anchorCtr="0">
            <a:normAutofit/>
          </a:bodyPr>
          <a:lstStyle>
            <a:lvl1pPr marL="457200" lvl="0" indent="-228600" algn="l">
              <a:spcBef>
                <a:spcPts val="300"/>
              </a:spcBef>
              <a:spcAft>
                <a:spcPts val="0"/>
              </a:spcAft>
              <a:buClr>
                <a:schemeClr val="dk1"/>
              </a:buClr>
              <a:buSzPts val="1500"/>
              <a:buNone/>
              <a:defRPr sz="1500">
                <a:latin typeface="Arial"/>
                <a:ea typeface="Arial"/>
                <a:cs typeface="Arial"/>
                <a:sym typeface="Arial"/>
              </a:defRPr>
            </a:lvl1pPr>
            <a:lvl2pPr marL="914400" lvl="1" indent="-317500" algn="l">
              <a:spcBef>
                <a:spcPts val="300"/>
              </a:spcBef>
              <a:spcAft>
                <a:spcPts val="0"/>
              </a:spcAft>
              <a:buClr>
                <a:schemeClr val="dk1"/>
              </a:buClr>
              <a:buSzPts val="1400"/>
              <a:buChar char="–"/>
              <a:defRPr/>
            </a:lvl2pPr>
            <a:lvl3pPr marL="1371600" lvl="2" indent="-317500" algn="l">
              <a:spcBef>
                <a:spcPts val="300"/>
              </a:spcBef>
              <a:spcAft>
                <a:spcPts val="0"/>
              </a:spcAft>
              <a:buClr>
                <a:schemeClr val="dk1"/>
              </a:buClr>
              <a:buSzPts val="1400"/>
              <a:buChar char="•"/>
              <a:defRPr/>
            </a:lvl3pPr>
            <a:lvl4pPr marL="1828800" lvl="3" indent="-317500" algn="l">
              <a:spcBef>
                <a:spcPts val="300"/>
              </a:spcBef>
              <a:spcAft>
                <a:spcPts val="0"/>
              </a:spcAft>
              <a:buClr>
                <a:schemeClr val="dk1"/>
              </a:buClr>
              <a:buSzPts val="1400"/>
              <a:buChar char="–"/>
              <a:defRPr/>
            </a:lvl4pPr>
            <a:lvl5pPr marL="2286000" lvl="4" indent="-317500" algn="l">
              <a:spcBef>
                <a:spcPts val="300"/>
              </a:spcBef>
              <a:spcAft>
                <a:spcPts val="0"/>
              </a:spcAft>
              <a:buClr>
                <a:schemeClr val="dk1"/>
              </a:buClr>
              <a:buSzPts val="1400"/>
              <a:buChar char="»"/>
              <a:defRPr/>
            </a:lvl5pPr>
            <a:lvl6pPr marL="2743200" lvl="5" indent="-317500" algn="l">
              <a:spcBef>
                <a:spcPts val="300"/>
              </a:spcBef>
              <a:spcAft>
                <a:spcPts val="0"/>
              </a:spcAft>
              <a:buClr>
                <a:schemeClr val="dk1"/>
              </a:buClr>
              <a:buSzPts val="1400"/>
              <a:buChar char="•"/>
              <a:defRPr/>
            </a:lvl6pPr>
            <a:lvl7pPr marL="3200400" lvl="6" indent="-317500" algn="l">
              <a:spcBef>
                <a:spcPts val="300"/>
              </a:spcBef>
              <a:spcAft>
                <a:spcPts val="0"/>
              </a:spcAft>
              <a:buClr>
                <a:schemeClr val="dk1"/>
              </a:buClr>
              <a:buSzPts val="1400"/>
              <a:buChar char="•"/>
              <a:defRPr/>
            </a:lvl7pPr>
            <a:lvl8pPr marL="3657600" lvl="7" indent="-317500" algn="l">
              <a:spcBef>
                <a:spcPts val="300"/>
              </a:spcBef>
              <a:spcAft>
                <a:spcPts val="0"/>
              </a:spcAft>
              <a:buClr>
                <a:schemeClr val="dk1"/>
              </a:buClr>
              <a:buSzPts val="1400"/>
              <a:buChar char="•"/>
              <a:defRPr/>
            </a:lvl8pPr>
            <a:lvl9pPr marL="4114800" lvl="8" indent="-317500" algn="l">
              <a:spcBef>
                <a:spcPts val="300"/>
              </a:spcBef>
              <a:spcAft>
                <a:spcPts val="0"/>
              </a:spcAft>
              <a:buClr>
                <a:schemeClr val="dk1"/>
              </a:buClr>
              <a:buSzPts val="1400"/>
              <a:buChar char="•"/>
              <a:defRPr/>
            </a:lvl9pPr>
          </a:lstStyle>
          <a:p>
            <a:endParaRPr/>
          </a:p>
        </p:txBody>
      </p:sp>
      <p:sp>
        <p:nvSpPr>
          <p:cNvPr id="73" name="Google Shape;73;p16"/>
          <p:cNvSpPr txBox="1"/>
          <p:nvPr/>
        </p:nvSpPr>
        <p:spPr>
          <a:xfrm>
            <a:off x="152626" y="4767275"/>
            <a:ext cx="3720600" cy="3387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 sz="1000">
                <a:solidFill>
                  <a:srgbClr val="898989"/>
                </a:solidFill>
                <a:latin typeface="Calibri"/>
                <a:ea typeface="Calibri"/>
                <a:cs typeface="Calibri"/>
                <a:sym typeface="Calibri"/>
              </a:rPr>
              <a:t>J. Ristkok |  JET LIBS data analysis meeting #1 |  2025.02.06</a:t>
            </a:r>
            <a:endParaRPr sz="1000">
              <a:latin typeface="Calibri"/>
              <a:ea typeface="Calibri"/>
              <a:cs typeface="Calibri"/>
              <a:sym typeface="Calibri"/>
            </a:endParaRPr>
          </a:p>
        </p:txBody>
      </p:sp>
      <p:sp>
        <p:nvSpPr>
          <p:cNvPr id="74" name="Google Shape;74;p16"/>
          <p:cNvSpPr txBox="1">
            <a:spLocks noGrp="1"/>
          </p:cNvSpPr>
          <p:nvPr>
            <p:ph type="sldNum" idx="12"/>
          </p:nvPr>
        </p:nvSpPr>
        <p:spPr>
          <a:xfrm>
            <a:off x="8389013" y="4836422"/>
            <a:ext cx="540000" cy="2004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b="0" i="0" u="none" strike="noStrike" cap="none">
                <a:solidFill>
                  <a:srgbClr val="888888"/>
                </a:solidFill>
                <a:latin typeface="Calibri"/>
                <a:ea typeface="Calibri"/>
                <a:cs typeface="Calibri"/>
                <a:sym typeface="Calibri"/>
              </a:defRPr>
            </a:lvl1pPr>
            <a:lvl2pPr marL="0" lvl="1" indent="0" algn="r">
              <a:spcBef>
                <a:spcPts val="0"/>
              </a:spcBef>
              <a:buNone/>
              <a:defRPr b="0" i="0" u="none" strike="noStrike" cap="none">
                <a:solidFill>
                  <a:srgbClr val="888888"/>
                </a:solidFill>
                <a:latin typeface="Calibri"/>
                <a:ea typeface="Calibri"/>
                <a:cs typeface="Calibri"/>
                <a:sym typeface="Calibri"/>
              </a:defRPr>
            </a:lvl2pPr>
            <a:lvl3pPr marL="0" lvl="2" indent="0" algn="r">
              <a:spcBef>
                <a:spcPts val="0"/>
              </a:spcBef>
              <a:buNone/>
              <a:defRPr b="0" i="0" u="none" strike="noStrike" cap="none">
                <a:solidFill>
                  <a:srgbClr val="888888"/>
                </a:solidFill>
                <a:latin typeface="Calibri"/>
                <a:ea typeface="Calibri"/>
                <a:cs typeface="Calibri"/>
                <a:sym typeface="Calibri"/>
              </a:defRPr>
            </a:lvl3pPr>
            <a:lvl4pPr marL="0" lvl="3" indent="0" algn="r">
              <a:spcBef>
                <a:spcPts val="0"/>
              </a:spcBef>
              <a:buNone/>
              <a:defRPr b="0" i="0" u="none" strike="noStrike" cap="none">
                <a:solidFill>
                  <a:srgbClr val="888888"/>
                </a:solidFill>
                <a:latin typeface="Calibri"/>
                <a:ea typeface="Calibri"/>
                <a:cs typeface="Calibri"/>
                <a:sym typeface="Calibri"/>
              </a:defRPr>
            </a:lvl4pPr>
            <a:lvl5pPr marL="0" lvl="4" indent="0" algn="r">
              <a:spcBef>
                <a:spcPts val="0"/>
              </a:spcBef>
              <a:buNone/>
              <a:defRPr b="0" i="0" u="none" strike="noStrike" cap="none">
                <a:solidFill>
                  <a:srgbClr val="888888"/>
                </a:solidFill>
                <a:latin typeface="Calibri"/>
                <a:ea typeface="Calibri"/>
                <a:cs typeface="Calibri"/>
                <a:sym typeface="Calibri"/>
              </a:defRPr>
            </a:lvl5pPr>
            <a:lvl6pPr marL="0" lvl="5" indent="0" algn="r">
              <a:spcBef>
                <a:spcPts val="0"/>
              </a:spcBef>
              <a:buNone/>
              <a:defRPr b="0" i="0" u="none" strike="noStrike" cap="none">
                <a:solidFill>
                  <a:srgbClr val="888888"/>
                </a:solidFill>
                <a:latin typeface="Calibri"/>
                <a:ea typeface="Calibri"/>
                <a:cs typeface="Calibri"/>
                <a:sym typeface="Calibri"/>
              </a:defRPr>
            </a:lvl6pPr>
            <a:lvl7pPr marL="0" lvl="6" indent="0" algn="r">
              <a:spcBef>
                <a:spcPts val="0"/>
              </a:spcBef>
              <a:buNone/>
              <a:defRPr b="0" i="0" u="none" strike="noStrike" cap="none">
                <a:solidFill>
                  <a:srgbClr val="888888"/>
                </a:solidFill>
                <a:latin typeface="Calibri"/>
                <a:ea typeface="Calibri"/>
                <a:cs typeface="Calibri"/>
                <a:sym typeface="Calibri"/>
              </a:defRPr>
            </a:lvl7pPr>
            <a:lvl8pPr marL="0" lvl="7" indent="0" algn="r">
              <a:spcBef>
                <a:spcPts val="0"/>
              </a:spcBef>
              <a:buNone/>
              <a:defRPr b="0" i="0" u="none" strike="noStrike" cap="none">
                <a:solidFill>
                  <a:srgbClr val="888888"/>
                </a:solidFill>
                <a:latin typeface="Calibri"/>
                <a:ea typeface="Calibri"/>
                <a:cs typeface="Calibri"/>
                <a:sym typeface="Calibri"/>
              </a:defRPr>
            </a:lvl8pPr>
            <a:lvl9pPr marL="0" lvl="8" indent="0" algn="r">
              <a:spcBef>
                <a:spcPts val="0"/>
              </a:spcBef>
              <a:buNone/>
              <a:defRPr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75"/>
        <p:cNvGrpSpPr/>
        <p:nvPr/>
      </p:nvGrpSpPr>
      <p:grpSpPr>
        <a:xfrm>
          <a:off x="0" y="0"/>
          <a:ext cx="0" cy="0"/>
          <a:chOff x="0" y="0"/>
          <a:chExt cx="0" cy="0"/>
        </a:xfrm>
      </p:grpSpPr>
      <p:sp>
        <p:nvSpPr>
          <p:cNvPr id="76" name="Google Shape;76;p17"/>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7" name="Google Shape;77;p17"/>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spcBef>
                <a:spcPts val="400"/>
              </a:spcBef>
              <a:spcAft>
                <a:spcPts val="0"/>
              </a:spcAft>
              <a:buClr>
                <a:schemeClr val="dk1"/>
              </a:buClr>
              <a:buSzPts val="1800"/>
              <a:buNone/>
              <a:defRPr sz="1800"/>
            </a:lvl1pPr>
            <a:lvl2pPr lvl="1" algn="ctr">
              <a:spcBef>
                <a:spcPts val="300"/>
              </a:spcBef>
              <a:spcAft>
                <a:spcPts val="0"/>
              </a:spcAft>
              <a:buClr>
                <a:schemeClr val="dk1"/>
              </a:buClr>
              <a:buSzPts val="1500"/>
              <a:buNone/>
              <a:defRPr sz="1500"/>
            </a:lvl2pPr>
            <a:lvl3pPr lvl="2" algn="ctr">
              <a:spcBef>
                <a:spcPts val="300"/>
              </a:spcBef>
              <a:spcAft>
                <a:spcPts val="0"/>
              </a:spcAft>
              <a:buClr>
                <a:schemeClr val="dk1"/>
              </a:buClr>
              <a:buSzPts val="1400"/>
              <a:buNone/>
              <a:defRPr sz="1400"/>
            </a:lvl3pPr>
            <a:lvl4pPr lvl="3" algn="ctr">
              <a:spcBef>
                <a:spcPts val="200"/>
              </a:spcBef>
              <a:spcAft>
                <a:spcPts val="0"/>
              </a:spcAft>
              <a:buClr>
                <a:schemeClr val="dk1"/>
              </a:buClr>
              <a:buSzPts val="1200"/>
              <a:buNone/>
              <a:defRPr sz="1200"/>
            </a:lvl4pPr>
            <a:lvl5pPr lvl="4" algn="ctr">
              <a:spcBef>
                <a:spcPts val="200"/>
              </a:spcBef>
              <a:spcAft>
                <a:spcPts val="0"/>
              </a:spcAft>
              <a:buClr>
                <a:schemeClr val="dk1"/>
              </a:buClr>
              <a:buSzPts val="1200"/>
              <a:buNone/>
              <a:defRPr sz="1200"/>
            </a:lvl5pPr>
            <a:lvl6pPr lvl="5" algn="ctr">
              <a:spcBef>
                <a:spcPts val="200"/>
              </a:spcBef>
              <a:spcAft>
                <a:spcPts val="0"/>
              </a:spcAft>
              <a:buClr>
                <a:schemeClr val="dk1"/>
              </a:buClr>
              <a:buSzPts val="1200"/>
              <a:buNone/>
              <a:defRPr sz="1200"/>
            </a:lvl6pPr>
            <a:lvl7pPr lvl="6" algn="ctr">
              <a:spcBef>
                <a:spcPts val="200"/>
              </a:spcBef>
              <a:spcAft>
                <a:spcPts val="0"/>
              </a:spcAft>
              <a:buClr>
                <a:schemeClr val="dk1"/>
              </a:buClr>
              <a:buSzPts val="1200"/>
              <a:buNone/>
              <a:defRPr sz="1200"/>
            </a:lvl7pPr>
            <a:lvl8pPr lvl="7" algn="ctr">
              <a:spcBef>
                <a:spcPts val="200"/>
              </a:spcBef>
              <a:spcAft>
                <a:spcPts val="0"/>
              </a:spcAft>
              <a:buClr>
                <a:schemeClr val="dk1"/>
              </a:buClr>
              <a:buSzPts val="1200"/>
              <a:buNone/>
              <a:defRPr sz="1200"/>
            </a:lvl8pPr>
            <a:lvl9pPr lvl="8" algn="ctr">
              <a:spcBef>
                <a:spcPts val="200"/>
              </a:spcBef>
              <a:spcAft>
                <a:spcPts val="0"/>
              </a:spcAft>
              <a:buClr>
                <a:schemeClr val="dk1"/>
              </a:buClr>
              <a:buSzPts val="1200"/>
              <a:buNone/>
              <a:defRPr sz="1200"/>
            </a:lvl9pPr>
          </a:lstStyle>
          <a:p>
            <a:endParaRPr/>
          </a:p>
        </p:txBody>
      </p:sp>
      <p:sp>
        <p:nvSpPr>
          <p:cNvPr id="78" name="Google Shape;78;p17"/>
          <p:cNvSpPr txBox="1"/>
          <p:nvPr/>
        </p:nvSpPr>
        <p:spPr>
          <a:xfrm>
            <a:off x="152626" y="4767275"/>
            <a:ext cx="3720600" cy="3387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 sz="1000">
                <a:solidFill>
                  <a:srgbClr val="898989"/>
                </a:solidFill>
                <a:latin typeface="Calibri"/>
                <a:ea typeface="Calibri"/>
                <a:cs typeface="Calibri"/>
                <a:sym typeface="Calibri"/>
              </a:rPr>
              <a:t>J. Ristkok |  JET LIBS data analysis meeting #1 |  2025.02.06</a:t>
            </a:r>
            <a:endParaRPr sz="1000">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250"/>
          </a:xfrm>
          <a:prstGeom prst="rect">
            <a:avLst/>
          </a:prstGeom>
          <a:noFill/>
          <a:ln>
            <a:noFill/>
          </a:ln>
        </p:spPr>
        <p:txBody>
          <a:bodyPr spcFirstLastPara="1" wrap="square" lIns="68575" tIns="34275" rIns="68575" bIns="34275" anchor="ctr" anchorCtr="0">
            <a:normAutofit/>
          </a:bodyPr>
          <a:lstStyle>
            <a:lvl1pPr marR="0" lvl="0" algn="ctr" rtl="0">
              <a:spcBef>
                <a:spcPts val="0"/>
              </a:spcBef>
              <a:spcAft>
                <a:spcPts val="0"/>
              </a:spcAft>
              <a:buClr>
                <a:schemeClr val="dk1"/>
              </a:buClr>
              <a:buSzPts val="2500"/>
              <a:buFont typeface="Calibri"/>
              <a:buNone/>
              <a:defRPr sz="25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457200" y="1200152"/>
            <a:ext cx="8229600" cy="3394472"/>
          </a:xfrm>
          <a:prstGeom prst="rect">
            <a:avLst/>
          </a:prstGeom>
          <a:noFill/>
          <a:ln>
            <a:noFill/>
          </a:ln>
        </p:spPr>
        <p:txBody>
          <a:bodyPr spcFirstLastPara="1" wrap="square" lIns="68575" tIns="34275" rIns="68575" bIns="34275" anchor="t" anchorCtr="0">
            <a:normAutofit/>
          </a:bodyPr>
          <a:lstStyle>
            <a:lvl1pPr marL="457200" marR="0" lvl="0"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30200" algn="l" rtl="0">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17500" algn="l" rtl="0">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298450" algn="l" rtl="0">
              <a:spcBef>
                <a:spcPts val="2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4pPr>
            <a:lvl5pPr marL="2286000" marR="0" lvl="4" indent="-298450" algn="l" rtl="0">
              <a:spcBef>
                <a:spcPts val="2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5pPr>
            <a:lvl6pPr marL="2743200" marR="0" lvl="5" indent="-298450" algn="l" rtl="0">
              <a:spcBef>
                <a:spcPts val="2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sldNum" idx="12"/>
          </p:nvPr>
        </p:nvSpPr>
        <p:spPr>
          <a:xfrm>
            <a:off x="8389013" y="4836422"/>
            <a:ext cx="540000" cy="2004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b="0" i="0" u="none" strike="noStrike" cap="none">
                <a:solidFill>
                  <a:srgbClr val="888888"/>
                </a:solidFill>
                <a:latin typeface="Calibri"/>
                <a:ea typeface="Calibri"/>
                <a:cs typeface="Calibri"/>
                <a:sym typeface="Calibri"/>
              </a:defRPr>
            </a:lvl1pPr>
            <a:lvl2pPr marL="0" lvl="1" indent="0" algn="r">
              <a:spcBef>
                <a:spcPts val="0"/>
              </a:spcBef>
              <a:buNone/>
              <a:defRPr b="0" i="0" u="none" strike="noStrike" cap="none">
                <a:solidFill>
                  <a:srgbClr val="888888"/>
                </a:solidFill>
                <a:latin typeface="Calibri"/>
                <a:ea typeface="Calibri"/>
                <a:cs typeface="Calibri"/>
                <a:sym typeface="Calibri"/>
              </a:defRPr>
            </a:lvl2pPr>
            <a:lvl3pPr marL="0" lvl="2" indent="0" algn="r">
              <a:spcBef>
                <a:spcPts val="0"/>
              </a:spcBef>
              <a:buNone/>
              <a:defRPr b="0" i="0" u="none" strike="noStrike" cap="none">
                <a:solidFill>
                  <a:srgbClr val="888888"/>
                </a:solidFill>
                <a:latin typeface="Calibri"/>
                <a:ea typeface="Calibri"/>
                <a:cs typeface="Calibri"/>
                <a:sym typeface="Calibri"/>
              </a:defRPr>
            </a:lvl3pPr>
            <a:lvl4pPr marL="0" lvl="3" indent="0" algn="r">
              <a:spcBef>
                <a:spcPts val="0"/>
              </a:spcBef>
              <a:buNone/>
              <a:defRPr b="0" i="0" u="none" strike="noStrike" cap="none">
                <a:solidFill>
                  <a:srgbClr val="888888"/>
                </a:solidFill>
                <a:latin typeface="Calibri"/>
                <a:ea typeface="Calibri"/>
                <a:cs typeface="Calibri"/>
                <a:sym typeface="Calibri"/>
              </a:defRPr>
            </a:lvl4pPr>
            <a:lvl5pPr marL="0" lvl="4" indent="0" algn="r">
              <a:spcBef>
                <a:spcPts val="0"/>
              </a:spcBef>
              <a:buNone/>
              <a:defRPr b="0" i="0" u="none" strike="noStrike" cap="none">
                <a:solidFill>
                  <a:srgbClr val="888888"/>
                </a:solidFill>
                <a:latin typeface="Calibri"/>
                <a:ea typeface="Calibri"/>
                <a:cs typeface="Calibri"/>
                <a:sym typeface="Calibri"/>
              </a:defRPr>
            </a:lvl5pPr>
            <a:lvl6pPr marL="0" lvl="5" indent="0" algn="r">
              <a:spcBef>
                <a:spcPts val="0"/>
              </a:spcBef>
              <a:buNone/>
              <a:defRPr b="0" i="0" u="none" strike="noStrike" cap="none">
                <a:solidFill>
                  <a:srgbClr val="888888"/>
                </a:solidFill>
                <a:latin typeface="Calibri"/>
                <a:ea typeface="Calibri"/>
                <a:cs typeface="Calibri"/>
                <a:sym typeface="Calibri"/>
              </a:defRPr>
            </a:lvl6pPr>
            <a:lvl7pPr marL="0" lvl="6" indent="0" algn="r">
              <a:spcBef>
                <a:spcPts val="0"/>
              </a:spcBef>
              <a:buNone/>
              <a:defRPr b="0" i="0" u="none" strike="noStrike" cap="none">
                <a:solidFill>
                  <a:srgbClr val="888888"/>
                </a:solidFill>
                <a:latin typeface="Calibri"/>
                <a:ea typeface="Calibri"/>
                <a:cs typeface="Calibri"/>
                <a:sym typeface="Calibri"/>
              </a:defRPr>
            </a:lvl7pPr>
            <a:lvl8pPr marL="0" lvl="7" indent="0" algn="r">
              <a:spcBef>
                <a:spcPts val="0"/>
              </a:spcBef>
              <a:buNone/>
              <a:defRPr b="0" i="0" u="none" strike="noStrike" cap="none">
                <a:solidFill>
                  <a:srgbClr val="888888"/>
                </a:solidFill>
                <a:latin typeface="Calibri"/>
                <a:ea typeface="Calibri"/>
                <a:cs typeface="Calibri"/>
                <a:sym typeface="Calibri"/>
              </a:defRPr>
            </a:lvl8pPr>
            <a:lvl9pPr marL="0" lvl="8" indent="0" algn="r">
              <a:spcBef>
                <a:spcPts val="0"/>
              </a:spcBef>
              <a:buNone/>
              <a:defRPr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8"/>
          <p:cNvSpPr txBox="1">
            <a:spLocks noGrp="1"/>
          </p:cNvSpPr>
          <p:nvPr>
            <p:ph type="body" idx="1"/>
          </p:nvPr>
        </p:nvSpPr>
        <p:spPr>
          <a:xfrm>
            <a:off x="619950" y="1919288"/>
            <a:ext cx="3748088" cy="540361"/>
          </a:xfrm>
          <a:prstGeom prst="rect">
            <a:avLst/>
          </a:prstGeom>
          <a:noFill/>
          <a:ln>
            <a:noFill/>
          </a:ln>
        </p:spPr>
        <p:txBody>
          <a:bodyPr spcFirstLastPara="1" wrap="square" lIns="68575" tIns="34275" rIns="68575" bIns="34275" anchor="t" anchorCtr="0">
            <a:noAutofit/>
          </a:bodyPr>
          <a:lstStyle/>
          <a:p>
            <a:pPr marL="0" lvl="0" indent="0" algn="l" rtl="0">
              <a:lnSpc>
                <a:spcPct val="80000"/>
              </a:lnSpc>
              <a:spcBef>
                <a:spcPts val="0"/>
              </a:spcBef>
              <a:spcAft>
                <a:spcPts val="0"/>
              </a:spcAft>
              <a:buClr>
                <a:schemeClr val="dk1"/>
              </a:buClr>
              <a:buSzPts val="1860"/>
              <a:buNone/>
            </a:pPr>
            <a:r>
              <a:rPr lang="en"/>
              <a:t>2025.02.06 JET LIBS data analysis meeting #1 - UT</a:t>
            </a:r>
            <a:endParaRPr/>
          </a:p>
        </p:txBody>
      </p:sp>
      <p:sp>
        <p:nvSpPr>
          <p:cNvPr id="84" name="Google Shape;84;p18"/>
          <p:cNvSpPr txBox="1">
            <a:spLocks noGrp="1"/>
          </p:cNvSpPr>
          <p:nvPr>
            <p:ph type="body" idx="2"/>
          </p:nvPr>
        </p:nvSpPr>
        <p:spPr>
          <a:xfrm>
            <a:off x="619950" y="3277608"/>
            <a:ext cx="2307431" cy="751284"/>
          </a:xfrm>
          <a:prstGeom prst="rect">
            <a:avLst/>
          </a:prstGeom>
          <a:noFill/>
          <a:ln>
            <a:noFill/>
          </a:ln>
        </p:spPr>
        <p:txBody>
          <a:bodyPr spcFirstLastPara="1" wrap="square" lIns="68575" tIns="34275" rIns="68575" bIns="34275" anchor="t" anchorCtr="0">
            <a:normAutofit/>
          </a:bodyPr>
          <a:lstStyle/>
          <a:p>
            <a:pPr marL="0" lvl="0" indent="0" algn="l" rtl="0">
              <a:spcBef>
                <a:spcPts val="0"/>
              </a:spcBef>
              <a:spcAft>
                <a:spcPts val="0"/>
              </a:spcAft>
              <a:buClr>
                <a:schemeClr val="lt1"/>
              </a:buClr>
              <a:buSzPts val="1800"/>
              <a:buNone/>
            </a:pPr>
            <a:r>
              <a:rPr lang="en"/>
              <a:t>Jasper Ristkok</a:t>
            </a:r>
            <a:endParaRPr/>
          </a:p>
          <a:p>
            <a:pPr marL="0" lvl="0" indent="0" algn="l" rtl="0">
              <a:spcBef>
                <a:spcPts val="0"/>
              </a:spcBef>
              <a:spcAft>
                <a:spcPts val="0"/>
              </a:spcAft>
              <a:buClr>
                <a:schemeClr val="lt1"/>
              </a:buClr>
              <a:buSzPts val="1800"/>
              <a:buNone/>
            </a:pPr>
            <a:r>
              <a:rPr lang="en"/>
              <a:t>Indrek Jõgi</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9"/>
          <p:cNvPicPr preferRelativeResize="0"/>
          <p:nvPr/>
        </p:nvPicPr>
        <p:blipFill>
          <a:blip r:embed="rId3">
            <a:alphaModFix/>
          </a:blip>
          <a:stretch>
            <a:fillRect/>
          </a:stretch>
        </p:blipFill>
        <p:spPr>
          <a:xfrm>
            <a:off x="1038700" y="1527025"/>
            <a:ext cx="7164405" cy="3309275"/>
          </a:xfrm>
          <a:prstGeom prst="rect">
            <a:avLst/>
          </a:prstGeom>
          <a:noFill/>
          <a:ln>
            <a:noFill/>
          </a:ln>
        </p:spPr>
      </p:pic>
      <p:sp>
        <p:nvSpPr>
          <p:cNvPr id="90" name="Google Shape;90;p19"/>
          <p:cNvSpPr txBox="1">
            <a:spLocks noGrp="1"/>
          </p:cNvSpPr>
          <p:nvPr>
            <p:ph type="title"/>
          </p:nvPr>
        </p:nvSpPr>
        <p:spPr>
          <a:xfrm>
            <a:off x="457200" y="87474"/>
            <a:ext cx="7543800" cy="342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Spectra acquisition</a:t>
            </a:r>
            <a:endParaRPr/>
          </a:p>
        </p:txBody>
      </p:sp>
      <p:sp>
        <p:nvSpPr>
          <p:cNvPr id="91" name="Google Shape;91;p19"/>
          <p:cNvSpPr txBox="1">
            <a:spLocks noGrp="1"/>
          </p:cNvSpPr>
          <p:nvPr>
            <p:ph type="body" idx="1"/>
          </p:nvPr>
        </p:nvSpPr>
        <p:spPr>
          <a:xfrm>
            <a:off x="457200" y="534249"/>
            <a:ext cx="8471700" cy="992776"/>
          </a:xfrm>
          <a:prstGeom prst="rect">
            <a:avLst/>
          </a:prstGeom>
        </p:spPr>
        <p:txBody>
          <a:bodyPr spcFirstLastPara="1" wrap="square" lIns="68575" tIns="34275" rIns="68575" bIns="34275" anchor="t" anchorCtr="0">
            <a:normAutofit fontScale="92500" lnSpcReduction="10000"/>
          </a:bodyPr>
          <a:lstStyle/>
          <a:p>
            <a:pPr marL="457200" lvl="0" indent="-342900" algn="l" rtl="0">
              <a:spcBef>
                <a:spcPts val="200"/>
              </a:spcBef>
              <a:spcAft>
                <a:spcPts val="0"/>
              </a:spcAft>
              <a:buSzPts val="1800"/>
              <a:buChar char="•"/>
            </a:pPr>
            <a:r>
              <a:rPr lang="en" b="0"/>
              <a:t>Crucial to account for sensitivity of </a:t>
            </a:r>
            <a:r>
              <a:rPr lang="en"/>
              <a:t>the acquisition system, </a:t>
            </a:r>
            <a:r>
              <a:rPr lang="en" b="0"/>
              <a:t>the fiber and LIBS box</a:t>
            </a:r>
            <a:endParaRPr b="0"/>
          </a:p>
          <a:p>
            <a:pPr marL="457200" lvl="0" indent="-342900" algn="l" rtl="0">
              <a:spcBef>
                <a:spcPts val="0"/>
              </a:spcBef>
              <a:spcAft>
                <a:spcPts val="0"/>
              </a:spcAft>
              <a:buSzPts val="1800"/>
              <a:buChar char="•"/>
            </a:pPr>
            <a:r>
              <a:rPr lang="en" b="0"/>
              <a:t>Orange – spectral sensitivity measured without LIBS box (VTT) </a:t>
            </a:r>
          </a:p>
          <a:p>
            <a:pPr marL="457200" lvl="0" indent="-342900" algn="l" rtl="0">
              <a:spcBef>
                <a:spcPts val="0"/>
              </a:spcBef>
              <a:spcAft>
                <a:spcPts val="0"/>
              </a:spcAft>
              <a:buSzPts val="1800"/>
              <a:buChar char="•"/>
            </a:pPr>
            <a:r>
              <a:rPr lang="en" b="0"/>
              <a:t>Data (lack of lines) suggests more attenuation regions</a:t>
            </a:r>
          </a:p>
          <a:p>
            <a:pPr marL="457200" lvl="0" indent="-342900" algn="l" rtl="0">
              <a:spcBef>
                <a:spcPts val="0"/>
              </a:spcBef>
              <a:spcAft>
                <a:spcPts val="0"/>
              </a:spcAft>
              <a:buSzPts val="1800"/>
              <a:buChar char="•"/>
            </a:pPr>
            <a:endParaRPr b="0"/>
          </a:p>
        </p:txBody>
      </p:sp>
      <p:sp>
        <p:nvSpPr>
          <p:cNvPr id="92" name="Google Shape;92;p19"/>
          <p:cNvSpPr txBox="1">
            <a:spLocks noGrp="1"/>
          </p:cNvSpPr>
          <p:nvPr>
            <p:ph type="sldNum" idx="12"/>
          </p:nvPr>
        </p:nvSpPr>
        <p:spPr>
          <a:xfrm>
            <a:off x="8389013" y="4836422"/>
            <a:ext cx="540000" cy="2004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Clr>
                <a:srgbClr val="000000"/>
              </a:buClr>
              <a:buFont typeface="Arial"/>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457200" y="87474"/>
            <a:ext cx="7543800" cy="342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Ghost lines</a:t>
            </a:r>
            <a:endParaRPr/>
          </a:p>
        </p:txBody>
      </p:sp>
      <p:sp>
        <p:nvSpPr>
          <p:cNvPr id="98" name="Google Shape;98;p20"/>
          <p:cNvSpPr txBox="1">
            <a:spLocks noGrp="1"/>
          </p:cNvSpPr>
          <p:nvPr>
            <p:ph type="body" idx="1"/>
          </p:nvPr>
        </p:nvSpPr>
        <p:spPr>
          <a:xfrm>
            <a:off x="457200" y="520027"/>
            <a:ext cx="8327400" cy="658250"/>
          </a:xfrm>
          <a:prstGeom prst="rect">
            <a:avLst/>
          </a:prstGeom>
        </p:spPr>
        <p:txBody>
          <a:bodyPr spcFirstLastPara="1" wrap="square" lIns="68575" tIns="34275" rIns="68575" bIns="34275" anchor="t" anchorCtr="0">
            <a:normAutofit fontScale="92500" lnSpcReduction="10000"/>
          </a:bodyPr>
          <a:lstStyle/>
          <a:p>
            <a:pPr marL="457200" lvl="0" indent="-342900" algn="l" rtl="0">
              <a:lnSpc>
                <a:spcPct val="115000"/>
              </a:lnSpc>
              <a:spcBef>
                <a:spcPts val="200"/>
              </a:spcBef>
              <a:spcAft>
                <a:spcPts val="0"/>
              </a:spcAft>
              <a:buSzPts val="1800"/>
              <a:buChar char="•"/>
            </a:pPr>
            <a:r>
              <a:rPr lang="en" b="0"/>
              <a:t>Intense lines shine over multiple orders - be careful with line identification</a:t>
            </a:r>
            <a:endParaRPr b="0"/>
          </a:p>
          <a:p>
            <a:pPr marL="457200" lvl="0" indent="-342900" algn="l" rtl="0">
              <a:lnSpc>
                <a:spcPct val="115000"/>
              </a:lnSpc>
              <a:spcBef>
                <a:spcPts val="0"/>
              </a:spcBef>
              <a:spcAft>
                <a:spcPts val="0"/>
              </a:spcAft>
              <a:buSzPts val="1800"/>
              <a:buChar char="•"/>
            </a:pPr>
            <a:r>
              <a:rPr lang="en"/>
              <a:t>Ghost line width is comparable to real line - Be is wider than W and other metals</a:t>
            </a:r>
            <a:endParaRPr/>
          </a:p>
        </p:txBody>
      </p:sp>
      <p:sp>
        <p:nvSpPr>
          <p:cNvPr id="99" name="Google Shape;99;p20"/>
          <p:cNvSpPr txBox="1">
            <a:spLocks noGrp="1"/>
          </p:cNvSpPr>
          <p:nvPr>
            <p:ph type="sldNum" idx="12"/>
          </p:nvPr>
        </p:nvSpPr>
        <p:spPr>
          <a:xfrm>
            <a:off x="8389013" y="4836422"/>
            <a:ext cx="540000" cy="2004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Clr>
                <a:srgbClr val="000000"/>
              </a:buClr>
              <a:buFont typeface="Arial"/>
              <a:buNone/>
            </a:pPr>
            <a:fld id="{00000000-1234-1234-1234-123412341234}" type="slidenum">
              <a:rPr lang="en"/>
              <a:t>3</a:t>
            </a:fld>
            <a:endParaRPr/>
          </a:p>
        </p:txBody>
      </p:sp>
      <p:grpSp>
        <p:nvGrpSpPr>
          <p:cNvPr id="100" name="Google Shape;100;p20"/>
          <p:cNvGrpSpPr/>
          <p:nvPr/>
        </p:nvGrpSpPr>
        <p:grpSpPr>
          <a:xfrm>
            <a:off x="252725" y="1179625"/>
            <a:ext cx="3065225" cy="1731625"/>
            <a:chOff x="374100" y="1011275"/>
            <a:chExt cx="3065225" cy="1731625"/>
          </a:xfrm>
        </p:grpSpPr>
        <p:pic>
          <p:nvPicPr>
            <p:cNvPr id="101" name="Google Shape;101;p20"/>
            <p:cNvPicPr preferRelativeResize="0"/>
            <p:nvPr/>
          </p:nvPicPr>
          <p:blipFill>
            <a:blip r:embed="rId3">
              <a:alphaModFix/>
            </a:blip>
            <a:stretch>
              <a:fillRect/>
            </a:stretch>
          </p:blipFill>
          <p:spPr>
            <a:xfrm>
              <a:off x="374100" y="1011275"/>
              <a:ext cx="3065225" cy="1520350"/>
            </a:xfrm>
            <a:prstGeom prst="rect">
              <a:avLst/>
            </a:prstGeom>
            <a:noFill/>
            <a:ln>
              <a:noFill/>
            </a:ln>
          </p:spPr>
        </p:pic>
        <p:sp>
          <p:nvSpPr>
            <p:cNvPr id="102" name="Google Shape;102;p20"/>
            <p:cNvSpPr txBox="1"/>
            <p:nvPr/>
          </p:nvSpPr>
          <p:spPr>
            <a:xfrm>
              <a:off x="374100" y="2487600"/>
              <a:ext cx="3065100" cy="25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chemeClr val="dk1"/>
                  </a:solidFill>
                  <a:latin typeface="Calibri"/>
                  <a:ea typeface="Calibri"/>
                  <a:cs typeface="Calibri"/>
                  <a:sym typeface="Calibri"/>
                </a:rPr>
                <a:t>Shen 2018. DOI: 10.1364/OE.26.034131</a:t>
              </a:r>
              <a:endParaRPr sz="1000">
                <a:solidFill>
                  <a:schemeClr val="dk1"/>
                </a:solidFill>
                <a:latin typeface="Calibri"/>
                <a:ea typeface="Calibri"/>
                <a:cs typeface="Calibri"/>
                <a:sym typeface="Calibri"/>
              </a:endParaRPr>
            </a:p>
          </p:txBody>
        </p:sp>
      </p:grpSp>
      <p:pic>
        <p:nvPicPr>
          <p:cNvPr id="103" name="Google Shape;103;p20"/>
          <p:cNvPicPr preferRelativeResize="0"/>
          <p:nvPr/>
        </p:nvPicPr>
        <p:blipFill>
          <a:blip r:embed="rId4">
            <a:alphaModFix/>
          </a:blip>
          <a:stretch>
            <a:fillRect/>
          </a:stretch>
        </p:blipFill>
        <p:spPr>
          <a:xfrm>
            <a:off x="1877228" y="2992825"/>
            <a:ext cx="1548885" cy="1528450"/>
          </a:xfrm>
          <a:prstGeom prst="rect">
            <a:avLst/>
          </a:prstGeom>
          <a:noFill/>
          <a:ln>
            <a:noFill/>
          </a:ln>
        </p:spPr>
      </p:pic>
      <p:pic>
        <p:nvPicPr>
          <p:cNvPr id="104" name="Google Shape;104;p20"/>
          <p:cNvPicPr preferRelativeResize="0"/>
          <p:nvPr/>
        </p:nvPicPr>
        <p:blipFill>
          <a:blip r:embed="rId5">
            <a:alphaModFix/>
          </a:blip>
          <a:stretch>
            <a:fillRect/>
          </a:stretch>
        </p:blipFill>
        <p:spPr>
          <a:xfrm>
            <a:off x="413365" y="2995700"/>
            <a:ext cx="1128859" cy="1528462"/>
          </a:xfrm>
          <a:prstGeom prst="rect">
            <a:avLst/>
          </a:prstGeom>
          <a:noFill/>
          <a:ln>
            <a:noFill/>
          </a:ln>
        </p:spPr>
      </p:pic>
      <p:sp>
        <p:nvSpPr>
          <p:cNvPr id="105" name="Google Shape;105;p20"/>
          <p:cNvSpPr txBox="1"/>
          <p:nvPr/>
        </p:nvSpPr>
        <p:spPr>
          <a:xfrm>
            <a:off x="102550" y="4471275"/>
            <a:ext cx="1750500" cy="34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a:solidFill>
                  <a:schemeClr val="dk1"/>
                </a:solidFill>
                <a:latin typeface="Calibri"/>
                <a:ea typeface="Calibri"/>
                <a:cs typeface="Calibri"/>
                <a:sym typeface="Calibri"/>
              </a:rPr>
              <a:t>W lamp (datasheet)</a:t>
            </a:r>
            <a:endParaRPr sz="1500">
              <a:solidFill>
                <a:schemeClr val="dk1"/>
              </a:solidFill>
              <a:latin typeface="Calibri"/>
              <a:ea typeface="Calibri"/>
              <a:cs typeface="Calibri"/>
              <a:sym typeface="Calibri"/>
            </a:endParaRPr>
          </a:p>
        </p:txBody>
      </p:sp>
      <p:sp>
        <p:nvSpPr>
          <p:cNvPr id="106" name="Google Shape;106;p20"/>
          <p:cNvSpPr txBox="1"/>
          <p:nvPr/>
        </p:nvSpPr>
        <p:spPr>
          <a:xfrm>
            <a:off x="1754500" y="4471275"/>
            <a:ext cx="1794300" cy="28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a:solidFill>
                  <a:schemeClr val="dk1"/>
                </a:solidFill>
                <a:latin typeface="Calibri"/>
                <a:ea typeface="Calibri"/>
                <a:cs typeface="Calibri"/>
                <a:sym typeface="Calibri"/>
              </a:rPr>
              <a:t>Our image (samples)</a:t>
            </a:r>
            <a:endParaRPr sz="1500">
              <a:solidFill>
                <a:schemeClr val="dk1"/>
              </a:solidFill>
              <a:latin typeface="Calibri"/>
              <a:ea typeface="Calibri"/>
              <a:cs typeface="Calibri"/>
              <a:sym typeface="Calibri"/>
            </a:endParaRPr>
          </a:p>
        </p:txBody>
      </p:sp>
      <p:pic>
        <p:nvPicPr>
          <p:cNvPr id="107" name="Google Shape;107;p20"/>
          <p:cNvPicPr preferRelativeResize="0"/>
          <p:nvPr/>
        </p:nvPicPr>
        <p:blipFill rotWithShape="1">
          <a:blip r:embed="rId4">
            <a:alphaModFix/>
          </a:blip>
          <a:srcRect l="34147" t="4914" r="30772" b="83115"/>
          <a:stretch/>
        </p:blipFill>
        <p:spPr>
          <a:xfrm>
            <a:off x="4764725" y="1179625"/>
            <a:ext cx="3766825" cy="1298075"/>
          </a:xfrm>
          <a:prstGeom prst="rect">
            <a:avLst/>
          </a:prstGeom>
          <a:noFill/>
          <a:ln>
            <a:noFill/>
          </a:ln>
        </p:spPr>
      </p:pic>
      <p:cxnSp>
        <p:nvCxnSpPr>
          <p:cNvPr id="108" name="Google Shape;108;p20"/>
          <p:cNvCxnSpPr/>
          <p:nvPr/>
        </p:nvCxnSpPr>
        <p:spPr>
          <a:xfrm rot="10800000" flipH="1">
            <a:off x="4820086" y="1969613"/>
            <a:ext cx="3656100" cy="21900"/>
          </a:xfrm>
          <a:prstGeom prst="straightConnector1">
            <a:avLst/>
          </a:prstGeom>
          <a:noFill/>
          <a:ln w="28575" cap="flat" cmpd="sng">
            <a:solidFill>
              <a:srgbClr val="4A86E8"/>
            </a:solidFill>
            <a:prstDash val="solid"/>
            <a:round/>
            <a:headEnd type="none" w="med" len="med"/>
            <a:tailEnd type="none" w="med" len="med"/>
          </a:ln>
        </p:spPr>
      </p:cxnSp>
      <p:cxnSp>
        <p:nvCxnSpPr>
          <p:cNvPr id="109" name="Google Shape;109;p20"/>
          <p:cNvCxnSpPr/>
          <p:nvPr/>
        </p:nvCxnSpPr>
        <p:spPr>
          <a:xfrm rot="10800000" flipH="1">
            <a:off x="4820086" y="1904163"/>
            <a:ext cx="3656100" cy="21900"/>
          </a:xfrm>
          <a:prstGeom prst="straightConnector1">
            <a:avLst/>
          </a:prstGeom>
          <a:noFill/>
          <a:ln w="28575" cap="flat" cmpd="sng">
            <a:solidFill>
              <a:srgbClr val="00FF00"/>
            </a:solidFill>
            <a:prstDash val="solid"/>
            <a:round/>
            <a:headEnd type="none" w="med" len="med"/>
            <a:tailEnd type="none" w="med" len="med"/>
          </a:ln>
        </p:spPr>
      </p:cxnSp>
      <p:cxnSp>
        <p:nvCxnSpPr>
          <p:cNvPr id="110" name="Google Shape;110;p20"/>
          <p:cNvCxnSpPr/>
          <p:nvPr/>
        </p:nvCxnSpPr>
        <p:spPr>
          <a:xfrm rot="10800000" flipH="1">
            <a:off x="4820077" y="1838713"/>
            <a:ext cx="3656100" cy="21900"/>
          </a:xfrm>
          <a:prstGeom prst="straightConnector1">
            <a:avLst/>
          </a:prstGeom>
          <a:noFill/>
          <a:ln w="28575" cap="flat" cmpd="sng">
            <a:solidFill>
              <a:srgbClr val="FFFF00"/>
            </a:solidFill>
            <a:prstDash val="solid"/>
            <a:round/>
            <a:headEnd type="none" w="med" len="med"/>
            <a:tailEnd type="none" w="med" len="med"/>
          </a:ln>
        </p:spPr>
      </p:cxnSp>
      <p:cxnSp>
        <p:nvCxnSpPr>
          <p:cNvPr id="111" name="Google Shape;111;p20"/>
          <p:cNvCxnSpPr/>
          <p:nvPr/>
        </p:nvCxnSpPr>
        <p:spPr>
          <a:xfrm rot="10800000" flipH="1">
            <a:off x="4820086" y="1773263"/>
            <a:ext cx="3656100" cy="21900"/>
          </a:xfrm>
          <a:prstGeom prst="straightConnector1">
            <a:avLst/>
          </a:prstGeom>
          <a:noFill/>
          <a:ln w="28575" cap="flat" cmpd="sng">
            <a:solidFill>
              <a:srgbClr val="E06666"/>
            </a:solidFill>
            <a:prstDash val="solid"/>
            <a:round/>
            <a:headEnd type="none" w="med" len="med"/>
            <a:tailEnd type="none" w="med" len="med"/>
          </a:ln>
        </p:spPr>
      </p:cxnSp>
      <p:grpSp>
        <p:nvGrpSpPr>
          <p:cNvPr id="112" name="Google Shape;112;p20"/>
          <p:cNvGrpSpPr/>
          <p:nvPr/>
        </p:nvGrpSpPr>
        <p:grpSpPr>
          <a:xfrm>
            <a:off x="4139400" y="2677888"/>
            <a:ext cx="4918475" cy="2158313"/>
            <a:chOff x="4139400" y="2677888"/>
            <a:chExt cx="4918475" cy="2158313"/>
          </a:xfrm>
        </p:grpSpPr>
        <p:cxnSp>
          <p:nvCxnSpPr>
            <p:cNvPr id="113" name="Google Shape;113;p20"/>
            <p:cNvCxnSpPr/>
            <p:nvPr/>
          </p:nvCxnSpPr>
          <p:spPr>
            <a:xfrm>
              <a:off x="5014998" y="2677888"/>
              <a:ext cx="761400" cy="1800"/>
            </a:xfrm>
            <a:prstGeom prst="straightConnector1">
              <a:avLst/>
            </a:prstGeom>
            <a:noFill/>
            <a:ln w="76200" cap="flat" cmpd="sng">
              <a:solidFill>
                <a:srgbClr val="4A86E8"/>
              </a:solidFill>
              <a:prstDash val="solid"/>
              <a:round/>
              <a:headEnd type="none" w="med" len="med"/>
              <a:tailEnd type="none" w="med" len="med"/>
            </a:ln>
          </p:spPr>
        </p:cxnSp>
        <p:cxnSp>
          <p:nvCxnSpPr>
            <p:cNvPr id="114" name="Google Shape;114;p20"/>
            <p:cNvCxnSpPr/>
            <p:nvPr/>
          </p:nvCxnSpPr>
          <p:spPr>
            <a:xfrm>
              <a:off x="5777101" y="2678040"/>
              <a:ext cx="844500" cy="300"/>
            </a:xfrm>
            <a:prstGeom prst="straightConnector1">
              <a:avLst/>
            </a:prstGeom>
            <a:noFill/>
            <a:ln w="76200" cap="flat" cmpd="sng">
              <a:solidFill>
                <a:srgbClr val="00FF00"/>
              </a:solidFill>
              <a:prstDash val="solid"/>
              <a:round/>
              <a:headEnd type="none" w="med" len="med"/>
              <a:tailEnd type="none" w="med" len="med"/>
            </a:ln>
          </p:spPr>
        </p:cxnSp>
        <p:cxnSp>
          <p:nvCxnSpPr>
            <p:cNvPr id="115" name="Google Shape;115;p20"/>
            <p:cNvCxnSpPr/>
            <p:nvPr/>
          </p:nvCxnSpPr>
          <p:spPr>
            <a:xfrm>
              <a:off x="6622310" y="2678063"/>
              <a:ext cx="836100" cy="900"/>
            </a:xfrm>
            <a:prstGeom prst="straightConnector1">
              <a:avLst/>
            </a:prstGeom>
            <a:noFill/>
            <a:ln w="76200" cap="flat" cmpd="sng">
              <a:solidFill>
                <a:srgbClr val="FFFF00"/>
              </a:solidFill>
              <a:prstDash val="solid"/>
              <a:round/>
              <a:headEnd type="none" w="med" len="med"/>
              <a:tailEnd type="none" w="med" len="med"/>
            </a:ln>
          </p:spPr>
        </p:cxnSp>
        <p:cxnSp>
          <p:nvCxnSpPr>
            <p:cNvPr id="116" name="Google Shape;116;p20"/>
            <p:cNvCxnSpPr/>
            <p:nvPr/>
          </p:nvCxnSpPr>
          <p:spPr>
            <a:xfrm rot="10800000" flipH="1">
              <a:off x="7435425" y="2679150"/>
              <a:ext cx="846000" cy="600"/>
            </a:xfrm>
            <a:prstGeom prst="straightConnector1">
              <a:avLst/>
            </a:prstGeom>
            <a:noFill/>
            <a:ln w="76200" cap="flat" cmpd="sng">
              <a:solidFill>
                <a:srgbClr val="E06666"/>
              </a:solidFill>
              <a:prstDash val="solid"/>
              <a:round/>
              <a:headEnd type="none" w="med" len="med"/>
              <a:tailEnd type="none" w="med" len="med"/>
            </a:ln>
          </p:spPr>
        </p:cxnSp>
        <p:pic>
          <p:nvPicPr>
            <p:cNvPr id="117" name="Google Shape;117;p20"/>
            <p:cNvPicPr preferRelativeResize="0"/>
            <p:nvPr/>
          </p:nvPicPr>
          <p:blipFill>
            <a:blip r:embed="rId6">
              <a:alphaModFix/>
            </a:blip>
            <a:stretch>
              <a:fillRect/>
            </a:stretch>
          </p:blipFill>
          <p:spPr>
            <a:xfrm>
              <a:off x="4139400" y="2678051"/>
              <a:ext cx="4918475" cy="2158150"/>
            </a:xfrm>
            <a:prstGeom prst="rect">
              <a:avLst/>
            </a:prstGeom>
            <a:noFill/>
            <a:ln>
              <a:noFill/>
            </a:ln>
          </p:spPr>
        </p:pic>
      </p:grpSp>
      <p:sp>
        <p:nvSpPr>
          <p:cNvPr id="118" name="Google Shape;118;p20"/>
          <p:cNvSpPr/>
          <p:nvPr/>
        </p:nvSpPr>
        <p:spPr>
          <a:xfrm>
            <a:off x="4471406" y="2023175"/>
            <a:ext cx="244525" cy="623050"/>
          </a:xfrm>
          <a:custGeom>
            <a:avLst/>
            <a:gdLst/>
            <a:ahLst/>
            <a:cxnLst/>
            <a:rect l="l" t="t" r="r" b="b"/>
            <a:pathLst>
              <a:path w="9781" h="24922" extrusionOk="0">
                <a:moveTo>
                  <a:pt x="9782" y="0"/>
                </a:moveTo>
                <a:cubicBezTo>
                  <a:pt x="8159" y="1599"/>
                  <a:pt x="376" y="5442"/>
                  <a:pt x="42" y="9596"/>
                </a:cubicBezTo>
                <a:cubicBezTo>
                  <a:pt x="-292" y="13750"/>
                  <a:pt x="6488" y="22368"/>
                  <a:pt x="7777" y="24922"/>
                </a:cubicBezTo>
              </a:path>
            </a:pathLst>
          </a:custGeom>
          <a:noFill/>
          <a:ln w="9525" cap="flat" cmpd="sng">
            <a:solidFill>
              <a:schemeClr val="dk2"/>
            </a:solidFill>
            <a:prstDash val="solid"/>
            <a:round/>
            <a:headEnd type="none" w="med" len="med"/>
            <a:tailEnd type="none" w="med" len="med"/>
          </a:ln>
        </p:spPr>
        <p:txBody>
          <a:bodyPr/>
          <a:lstStyle/>
          <a:p>
            <a:endParaRPr lang="en-150"/>
          </a:p>
        </p:txBody>
      </p:sp>
      <p:cxnSp>
        <p:nvCxnSpPr>
          <p:cNvPr id="119" name="Google Shape;119;p20"/>
          <p:cNvCxnSpPr/>
          <p:nvPr/>
        </p:nvCxnSpPr>
        <p:spPr>
          <a:xfrm>
            <a:off x="4665800" y="2646225"/>
            <a:ext cx="71700" cy="1110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457200" y="87474"/>
            <a:ext cx="7543800" cy="342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Data analysis - line deconvolution</a:t>
            </a:r>
            <a:endParaRPr/>
          </a:p>
        </p:txBody>
      </p:sp>
      <p:sp>
        <p:nvSpPr>
          <p:cNvPr id="125" name="Google Shape;125;p21"/>
          <p:cNvSpPr txBox="1">
            <a:spLocks noGrp="1"/>
          </p:cNvSpPr>
          <p:nvPr>
            <p:ph type="body" idx="1"/>
          </p:nvPr>
        </p:nvSpPr>
        <p:spPr>
          <a:xfrm>
            <a:off x="214987" y="518326"/>
            <a:ext cx="8797800" cy="4318096"/>
          </a:xfrm>
          <a:prstGeom prst="rect">
            <a:avLst/>
          </a:prstGeom>
        </p:spPr>
        <p:txBody>
          <a:bodyPr spcFirstLastPara="1" wrap="square" lIns="68575" tIns="34275" rIns="68575" bIns="34275" anchor="t" anchorCtr="0">
            <a:normAutofit fontScale="92500"/>
          </a:bodyPr>
          <a:lstStyle/>
          <a:p>
            <a:pPr marL="457200" lvl="0" indent="-342900" algn="l" rtl="0">
              <a:spcBef>
                <a:spcPts val="200"/>
              </a:spcBef>
              <a:spcAft>
                <a:spcPts val="0"/>
              </a:spcAft>
              <a:buSzPts val="1800"/>
              <a:buChar char="•"/>
            </a:pPr>
            <a:r>
              <a:rPr lang="en"/>
              <a:t>Good program: Fityk - has GUI and scripting possibility</a:t>
            </a:r>
            <a:endParaRPr/>
          </a:p>
          <a:p>
            <a:pPr marL="457200" lvl="0" indent="-342900" algn="l" rtl="0">
              <a:spcBef>
                <a:spcPts val="0"/>
              </a:spcBef>
              <a:spcAft>
                <a:spcPts val="0"/>
              </a:spcAft>
              <a:buSzPts val="1800"/>
              <a:buChar char="•"/>
            </a:pPr>
            <a:r>
              <a:rPr lang="en"/>
              <a:t>Semi-automatic algorithm: </a:t>
            </a:r>
            <a:endParaRPr/>
          </a:p>
          <a:p>
            <a:pPr marL="914400" lvl="1" indent="-323850" algn="l" rtl="0">
              <a:spcBef>
                <a:spcPts val="0"/>
              </a:spcBef>
              <a:spcAft>
                <a:spcPts val="0"/>
              </a:spcAft>
              <a:buSzPts val="1500"/>
              <a:buChar char="−"/>
            </a:pPr>
            <a:r>
              <a:rPr lang="en"/>
              <a:t>Manual work: lock as many variables as possible (e.g. line location and bounds), determine optimal configuration for these specific spectra (e.g. min line width), fit all encountered lines (also unknown)</a:t>
            </a:r>
            <a:endParaRPr/>
          </a:p>
          <a:p>
            <a:pPr marL="914400" lvl="1" indent="-323850" algn="l" rtl="0">
              <a:spcBef>
                <a:spcPts val="0"/>
              </a:spcBef>
              <a:spcAft>
                <a:spcPts val="0"/>
              </a:spcAft>
              <a:buSzPts val="1500"/>
              <a:buChar char="−"/>
            </a:pPr>
            <a:r>
              <a:rPr lang="en"/>
              <a:t>Use as many lines as possible/reasonable. Can’t trust the intensity of a single line due to noise.</a:t>
            </a:r>
            <a:endParaRPr/>
          </a:p>
          <a:p>
            <a:pPr marL="914400" lvl="1" indent="-323850" algn="l" rtl="0">
              <a:spcBef>
                <a:spcPts val="0"/>
              </a:spcBef>
              <a:spcAft>
                <a:spcPts val="0"/>
              </a:spcAft>
              <a:buSzPts val="1500"/>
              <a:buChar char="−"/>
            </a:pPr>
            <a:r>
              <a:rPr lang="en"/>
              <a:t>Batch process many spectra with script: </a:t>
            </a:r>
            <a:endParaRPr/>
          </a:p>
          <a:p>
            <a:pPr marL="1371600" lvl="2" indent="-323850" algn="l" rtl="0">
              <a:spcBef>
                <a:spcPts val="0"/>
              </a:spcBef>
              <a:spcAft>
                <a:spcPts val="0"/>
              </a:spcAft>
              <a:buSzPts val="1500"/>
              <a:buChar char="o"/>
            </a:pPr>
            <a:r>
              <a:rPr lang="en"/>
              <a:t>spectra correction: sensitivity, pixel =&gt; wavelength, gain etc.</a:t>
            </a:r>
            <a:endParaRPr/>
          </a:p>
          <a:p>
            <a:pPr marL="1371600" lvl="2" indent="-323850" algn="l" rtl="0">
              <a:spcBef>
                <a:spcPts val="0"/>
              </a:spcBef>
              <a:spcAft>
                <a:spcPts val="0"/>
              </a:spcAft>
              <a:buSzPts val="1500"/>
              <a:buChar char="o"/>
            </a:pPr>
            <a:r>
              <a:rPr lang="en"/>
              <a:t>moving window (e.g. 10 nm) fits lines only in the window, locks all variables of other lines</a:t>
            </a:r>
            <a:endParaRPr/>
          </a:p>
          <a:p>
            <a:pPr marL="1371600" lvl="2" indent="-323850" algn="l" rtl="0">
              <a:spcBef>
                <a:spcPts val="0"/>
              </a:spcBef>
              <a:spcAft>
                <a:spcPts val="0"/>
              </a:spcAft>
              <a:buSzPts val="1500"/>
              <a:buChar char="o"/>
            </a:pPr>
            <a:r>
              <a:rPr lang="en"/>
              <a:t>Levenberg-Marquardt fitting algorithm: Voigt by default, Lorentzian for broadened lines</a:t>
            </a:r>
            <a:endParaRPr/>
          </a:p>
          <a:p>
            <a:pPr marL="1371600" lvl="2" indent="-323850" algn="l" rtl="0">
              <a:spcBef>
                <a:spcPts val="0"/>
              </a:spcBef>
              <a:spcAft>
                <a:spcPts val="0"/>
              </a:spcAft>
              <a:buSzPts val="1500"/>
              <a:buChar char="o"/>
            </a:pPr>
            <a:r>
              <a:rPr lang="en"/>
              <a:t>Save all parameters of all lines (1000 shots with 150 lines each is 25 MB), image of the fit (optional, 50-500 kB) and the Fityk file after the fit for later checking (optional, 1000 shots is 2.7 GB)</a:t>
            </a:r>
            <a:endParaRPr/>
          </a:p>
          <a:p>
            <a:pPr marL="457200" lvl="0" indent="-342900" algn="l" rtl="0">
              <a:spcBef>
                <a:spcPts val="0"/>
              </a:spcBef>
              <a:spcAft>
                <a:spcPts val="0"/>
              </a:spcAft>
              <a:buSzPts val="1800"/>
              <a:buChar char="•"/>
            </a:pPr>
            <a:r>
              <a:rPr lang="en"/>
              <a:t>Time: </a:t>
            </a:r>
            <a:endParaRPr/>
          </a:p>
          <a:p>
            <a:pPr marL="914400" lvl="1" indent="-323850" algn="l" rtl="0">
              <a:spcBef>
                <a:spcPts val="0"/>
              </a:spcBef>
              <a:spcAft>
                <a:spcPts val="0"/>
              </a:spcAft>
              <a:buSzPts val="1500"/>
              <a:buChar char="−"/>
            </a:pPr>
            <a:r>
              <a:rPr lang="en"/>
              <a:t>2-4 weeks for manual work: line identification and spectra preparation</a:t>
            </a:r>
            <a:endParaRPr/>
          </a:p>
          <a:p>
            <a:pPr marL="914400" lvl="1" indent="-323850" algn="l" rtl="0">
              <a:spcBef>
                <a:spcPts val="0"/>
              </a:spcBef>
              <a:spcAft>
                <a:spcPts val="0"/>
              </a:spcAft>
              <a:buSzPts val="1500"/>
              <a:buChar char="−"/>
            </a:pPr>
            <a:r>
              <a:rPr lang="en"/>
              <a:t>Script processes 1 spectrum in 1.5 minutes with 1 thread (25 % i5 CPU) (40 000 px and 150 pure Voigt lines)</a:t>
            </a:r>
            <a:endParaRPr/>
          </a:p>
        </p:txBody>
      </p:sp>
      <p:sp>
        <p:nvSpPr>
          <p:cNvPr id="126" name="Google Shape;126;p21"/>
          <p:cNvSpPr txBox="1">
            <a:spLocks noGrp="1"/>
          </p:cNvSpPr>
          <p:nvPr>
            <p:ph type="sldNum" idx="12"/>
          </p:nvPr>
        </p:nvSpPr>
        <p:spPr>
          <a:xfrm>
            <a:off x="8389013" y="4836422"/>
            <a:ext cx="540000" cy="2004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Clr>
                <a:srgbClr val="000000"/>
              </a:buClr>
              <a:buFont typeface="Arial"/>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title"/>
          </p:nvPr>
        </p:nvSpPr>
        <p:spPr>
          <a:xfrm>
            <a:off x="457200" y="87474"/>
            <a:ext cx="7543800" cy="342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Data manipulation for visual analysis</a:t>
            </a:r>
            <a:endParaRPr/>
          </a:p>
        </p:txBody>
      </p:sp>
      <p:sp>
        <p:nvSpPr>
          <p:cNvPr id="132" name="Google Shape;132;p22"/>
          <p:cNvSpPr txBox="1">
            <a:spLocks noGrp="1"/>
          </p:cNvSpPr>
          <p:nvPr>
            <p:ph type="body" idx="1"/>
          </p:nvPr>
        </p:nvSpPr>
        <p:spPr>
          <a:xfrm>
            <a:off x="0" y="517442"/>
            <a:ext cx="9144000" cy="1733882"/>
          </a:xfrm>
          <a:prstGeom prst="rect">
            <a:avLst/>
          </a:prstGeom>
        </p:spPr>
        <p:txBody>
          <a:bodyPr spcFirstLastPara="1" wrap="square" lIns="68575" tIns="34275" rIns="68575" bIns="34275" anchor="t" anchorCtr="0">
            <a:normAutofit fontScale="85000" lnSpcReduction="10000"/>
          </a:bodyPr>
          <a:lstStyle/>
          <a:p>
            <a:pPr indent="-325755">
              <a:buSzPct val="100000"/>
            </a:pPr>
            <a:r>
              <a:rPr lang="en-US"/>
              <a:t>Sum intensity of all trustworthy lines of one element to counter noise (shot-to-shot intensity variation 7-8 %)</a:t>
            </a:r>
          </a:p>
          <a:p>
            <a:pPr marL="457200" lvl="0" indent="-325755" algn="l" rtl="0">
              <a:spcBef>
                <a:spcPts val="0"/>
              </a:spcBef>
              <a:spcAft>
                <a:spcPts val="0"/>
              </a:spcAft>
              <a:buSzPct val="100000"/>
              <a:buChar char="•"/>
            </a:pPr>
            <a:r>
              <a:rPr lang="en"/>
              <a:t>Best results with:</a:t>
            </a:r>
            <a:endParaRPr/>
          </a:p>
          <a:p>
            <a:pPr marL="914400" lvl="1" indent="-309562" algn="l" rtl="0">
              <a:spcBef>
                <a:spcPts val="0"/>
              </a:spcBef>
              <a:spcAft>
                <a:spcPts val="0"/>
              </a:spcAft>
              <a:buSzPct val="100000"/>
              <a:buChar char="−"/>
            </a:pPr>
            <a:r>
              <a:rPr lang="en" sz="1600"/>
              <a:t>Moving median smoothing (window relative to nr of shots) with replication padding at the edges</a:t>
            </a:r>
            <a:endParaRPr sz="1600"/>
          </a:p>
          <a:p>
            <a:pPr marL="914400" lvl="1" indent="-309562" algn="l" rtl="0">
              <a:spcBef>
                <a:spcPts val="0"/>
              </a:spcBef>
              <a:spcAft>
                <a:spcPts val="0"/>
              </a:spcAft>
              <a:buSzPct val="100000"/>
              <a:buChar char="−"/>
            </a:pPr>
            <a:r>
              <a:rPr lang="en" sz="1600"/>
              <a:t>Logarithmic intensity scale in place of normalization (looks better than max-normalization for each element)</a:t>
            </a:r>
          </a:p>
          <a:p>
            <a:pPr lvl="1" indent="-309562">
              <a:spcBef>
                <a:spcPts val="0"/>
              </a:spcBef>
              <a:buSzPct val="100000"/>
            </a:pPr>
            <a:r>
              <a:rPr lang="en-US" sz="1600"/>
              <a:t>If using normalization, use max-normalization. Min-max loses relative intensity and noise info, and noise-level element seems more significant.</a:t>
            </a:r>
          </a:p>
        </p:txBody>
      </p:sp>
      <p:sp>
        <p:nvSpPr>
          <p:cNvPr id="133" name="Google Shape;133;p22"/>
          <p:cNvSpPr txBox="1">
            <a:spLocks noGrp="1"/>
          </p:cNvSpPr>
          <p:nvPr>
            <p:ph type="sldNum" idx="12"/>
          </p:nvPr>
        </p:nvSpPr>
        <p:spPr>
          <a:xfrm>
            <a:off x="8389013" y="4836422"/>
            <a:ext cx="540000" cy="2004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Clr>
                <a:srgbClr val="000000"/>
              </a:buClr>
              <a:buFont typeface="Arial"/>
              <a:buNone/>
            </a:pPr>
            <a:fld id="{00000000-1234-1234-1234-123412341234}" type="slidenum">
              <a:rPr lang="en"/>
              <a:t>5</a:t>
            </a:fld>
            <a:endParaRPr/>
          </a:p>
        </p:txBody>
      </p:sp>
      <p:pic>
        <p:nvPicPr>
          <p:cNvPr id="134" name="Google Shape;134;p22"/>
          <p:cNvPicPr preferRelativeResize="0"/>
          <p:nvPr/>
        </p:nvPicPr>
        <p:blipFill>
          <a:blip r:embed="rId3">
            <a:alphaModFix/>
          </a:blip>
          <a:stretch>
            <a:fillRect/>
          </a:stretch>
        </p:blipFill>
        <p:spPr>
          <a:xfrm>
            <a:off x="84875" y="2293014"/>
            <a:ext cx="4494049" cy="2523511"/>
          </a:xfrm>
          <a:prstGeom prst="rect">
            <a:avLst/>
          </a:prstGeom>
          <a:noFill/>
          <a:ln>
            <a:noFill/>
          </a:ln>
        </p:spPr>
      </p:pic>
      <p:pic>
        <p:nvPicPr>
          <p:cNvPr id="135" name="Google Shape;135;p22"/>
          <p:cNvPicPr preferRelativeResize="0"/>
          <p:nvPr/>
        </p:nvPicPr>
        <p:blipFill>
          <a:blip r:embed="rId4">
            <a:alphaModFix/>
          </a:blip>
          <a:stretch>
            <a:fillRect/>
          </a:stretch>
        </p:blipFill>
        <p:spPr>
          <a:xfrm>
            <a:off x="4572000" y="2271225"/>
            <a:ext cx="4494049" cy="2565201"/>
          </a:xfrm>
          <a:prstGeom prst="rect">
            <a:avLst/>
          </a:prstGeom>
          <a:noFill/>
          <a:ln>
            <a:noFill/>
          </a:ln>
        </p:spPr>
      </p:pic>
      <p:sp>
        <p:nvSpPr>
          <p:cNvPr id="136" name="Google Shape;136;p22"/>
          <p:cNvSpPr txBox="1"/>
          <p:nvPr/>
        </p:nvSpPr>
        <p:spPr>
          <a:xfrm>
            <a:off x="5823457" y="2198362"/>
            <a:ext cx="2407200" cy="38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dk1"/>
                </a:solidFill>
                <a:latin typeface="Calibri"/>
                <a:ea typeface="Calibri"/>
                <a:cs typeface="Calibri"/>
                <a:sym typeface="Calibri"/>
              </a:rPr>
              <a:t>Moving median: 21 shots</a:t>
            </a:r>
            <a:endParaRPr sz="1300">
              <a:solidFill>
                <a:schemeClr val="dk1"/>
              </a:solidFill>
              <a:latin typeface="Calibri"/>
              <a:ea typeface="Calibri"/>
              <a:cs typeface="Calibri"/>
              <a:sym typeface="Calibri"/>
            </a:endParaRPr>
          </a:p>
        </p:txBody>
      </p:sp>
      <p:sp>
        <p:nvSpPr>
          <p:cNvPr id="137" name="Google Shape;137;p22"/>
          <p:cNvSpPr txBox="1"/>
          <p:nvPr/>
        </p:nvSpPr>
        <p:spPr>
          <a:xfrm>
            <a:off x="1364675" y="2204777"/>
            <a:ext cx="2407200" cy="38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dk1"/>
                </a:solidFill>
                <a:latin typeface="Calibri"/>
                <a:ea typeface="Calibri"/>
                <a:cs typeface="Calibri"/>
                <a:sym typeface="Calibri"/>
              </a:rPr>
              <a:t>Original depth profile</a:t>
            </a:r>
            <a:endParaRPr sz="13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3"/>
          <p:cNvSpPr txBox="1">
            <a:spLocks noGrp="1"/>
          </p:cNvSpPr>
          <p:nvPr>
            <p:ph type="body" idx="1"/>
          </p:nvPr>
        </p:nvSpPr>
        <p:spPr>
          <a:xfrm>
            <a:off x="0" y="638000"/>
            <a:ext cx="5420700" cy="4061591"/>
          </a:xfrm>
          <a:prstGeom prst="rect">
            <a:avLst/>
          </a:prstGeom>
        </p:spPr>
        <p:txBody>
          <a:bodyPr spcFirstLastPara="1" wrap="square" lIns="68575" tIns="34275" rIns="68575" bIns="34275" anchor="t" anchorCtr="0">
            <a:normAutofit/>
          </a:bodyPr>
          <a:lstStyle/>
          <a:p>
            <a:pPr marL="457200" lvl="0" indent="-342900" algn="l" rtl="0">
              <a:spcBef>
                <a:spcPts val="200"/>
              </a:spcBef>
              <a:spcAft>
                <a:spcPts val="0"/>
              </a:spcAft>
              <a:buSzPts val="1800"/>
              <a:buChar char="•"/>
            </a:pPr>
            <a:r>
              <a:rPr lang="en"/>
              <a:t>Check depth profiles whether all lines have been identified correctly (e.g. if W line emerges in W layer)</a:t>
            </a:r>
            <a:endParaRPr/>
          </a:p>
          <a:p>
            <a:pPr marL="457200" lvl="0" indent="-342900" algn="l" rtl="0">
              <a:spcBef>
                <a:spcPts val="1000"/>
              </a:spcBef>
              <a:spcAft>
                <a:spcPts val="0"/>
              </a:spcAft>
              <a:buSzPts val="1800"/>
              <a:buChar char="•"/>
            </a:pPr>
            <a:r>
              <a:rPr lang="en"/>
              <a:t>Layer boundary: 50 % of max int on rising signal, otherwise 50 % of max int on falling signal (crater side ablation effects)</a:t>
            </a:r>
            <a:endParaRPr/>
          </a:p>
          <a:p>
            <a:pPr marL="457200" lvl="0" indent="-342900" algn="l" rtl="0">
              <a:spcBef>
                <a:spcPts val="1000"/>
              </a:spcBef>
              <a:spcAft>
                <a:spcPts val="1000"/>
              </a:spcAft>
              <a:buSzPts val="1800"/>
              <a:buChar char="•"/>
            </a:pPr>
            <a:r>
              <a:rPr lang="en"/>
              <a:t>Previous intensities can’t be directly compared to </a:t>
            </a:r>
            <a:r>
              <a:rPr lang="en" i="1"/>
              <a:t>in-situ</a:t>
            </a:r>
            <a:r>
              <a:rPr lang="en"/>
              <a:t> JET intensities - optics have been changed and nearby locations produced variation of 30 % in intensity</a:t>
            </a:r>
            <a:endParaRPr/>
          </a:p>
        </p:txBody>
      </p:sp>
      <p:sp>
        <p:nvSpPr>
          <p:cNvPr id="143" name="Google Shape;143;p23"/>
          <p:cNvSpPr txBox="1">
            <a:spLocks noGrp="1"/>
          </p:cNvSpPr>
          <p:nvPr>
            <p:ph type="title"/>
          </p:nvPr>
        </p:nvSpPr>
        <p:spPr>
          <a:xfrm>
            <a:off x="457200" y="87474"/>
            <a:ext cx="7543800" cy="342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Depth profiles</a:t>
            </a:r>
            <a:endParaRPr/>
          </a:p>
        </p:txBody>
      </p:sp>
      <p:sp>
        <p:nvSpPr>
          <p:cNvPr id="144" name="Google Shape;144;p23"/>
          <p:cNvSpPr txBox="1">
            <a:spLocks noGrp="1"/>
          </p:cNvSpPr>
          <p:nvPr>
            <p:ph type="sldNum" idx="12"/>
          </p:nvPr>
        </p:nvSpPr>
        <p:spPr>
          <a:xfrm>
            <a:off x="8389013" y="4836422"/>
            <a:ext cx="540000" cy="2004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Clr>
                <a:srgbClr val="000000"/>
              </a:buClr>
              <a:buFont typeface="Arial"/>
              <a:buNone/>
            </a:pPr>
            <a:fld id="{00000000-1234-1234-1234-123412341234}" type="slidenum">
              <a:rPr lang="en"/>
              <a:t>6</a:t>
            </a:fld>
            <a:endParaRPr/>
          </a:p>
        </p:txBody>
      </p:sp>
      <p:pic>
        <p:nvPicPr>
          <p:cNvPr id="145" name="Google Shape;145;p23"/>
          <p:cNvPicPr preferRelativeResize="0"/>
          <p:nvPr/>
        </p:nvPicPr>
        <p:blipFill>
          <a:blip r:embed="rId3">
            <a:alphaModFix/>
          </a:blip>
          <a:stretch>
            <a:fillRect/>
          </a:stretch>
        </p:blipFill>
        <p:spPr>
          <a:xfrm>
            <a:off x="5376975" y="529050"/>
            <a:ext cx="3638150" cy="4359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4"/>
          <p:cNvSpPr txBox="1">
            <a:spLocks noGrp="1"/>
          </p:cNvSpPr>
          <p:nvPr>
            <p:ph type="title"/>
          </p:nvPr>
        </p:nvSpPr>
        <p:spPr>
          <a:xfrm>
            <a:off x="457200" y="87474"/>
            <a:ext cx="7543800" cy="342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Co-deposited layer thickness overview (VTT)</a:t>
            </a:r>
            <a:endParaRPr/>
          </a:p>
        </p:txBody>
      </p:sp>
      <p:sp>
        <p:nvSpPr>
          <p:cNvPr id="151" name="Google Shape;151;p24"/>
          <p:cNvSpPr txBox="1">
            <a:spLocks noGrp="1"/>
          </p:cNvSpPr>
          <p:nvPr>
            <p:ph type="body" idx="1"/>
          </p:nvPr>
        </p:nvSpPr>
        <p:spPr>
          <a:xfrm>
            <a:off x="164525" y="638124"/>
            <a:ext cx="4133100" cy="4178401"/>
          </a:xfrm>
          <a:prstGeom prst="rect">
            <a:avLst/>
          </a:prstGeom>
        </p:spPr>
        <p:txBody>
          <a:bodyPr spcFirstLastPara="1" wrap="square" lIns="68575" tIns="34275" rIns="68575" bIns="34275" anchor="t" anchorCtr="0">
            <a:normAutofit/>
          </a:bodyPr>
          <a:lstStyle/>
          <a:p>
            <a:pPr marL="457200" lvl="0" indent="-342900" algn="l" rtl="0">
              <a:spcBef>
                <a:spcPts val="200"/>
              </a:spcBef>
              <a:spcAft>
                <a:spcPts val="0"/>
              </a:spcAft>
              <a:buSzPts val="1800"/>
              <a:buChar char="•"/>
            </a:pPr>
            <a:r>
              <a:rPr lang="en"/>
              <a:t>In JET, layer is expected to be thicker.</a:t>
            </a:r>
            <a:endParaRPr/>
          </a:p>
          <a:p>
            <a:pPr marL="457200" lvl="0" indent="-342900" algn="l" rtl="0">
              <a:spcBef>
                <a:spcPts val="1000"/>
              </a:spcBef>
              <a:spcAft>
                <a:spcPts val="0"/>
              </a:spcAft>
              <a:buSzPts val="1800"/>
              <a:buChar char="•"/>
            </a:pPr>
            <a:r>
              <a:rPr lang="en"/>
              <a:t>Inner divertor layer thickness increased with height.</a:t>
            </a:r>
            <a:endParaRPr/>
          </a:p>
          <a:p>
            <a:pPr marL="457200" lvl="0" indent="-342900" algn="l" rtl="0">
              <a:spcBef>
                <a:spcPts val="1000"/>
              </a:spcBef>
              <a:spcAft>
                <a:spcPts val="0"/>
              </a:spcAft>
              <a:buSzPts val="1800"/>
              <a:buChar char="•"/>
            </a:pPr>
            <a:r>
              <a:rPr lang="en"/>
              <a:t>Outer divertor didn’t have defined W layer. Literature: neither erosion nor deposition is dominant.</a:t>
            </a:r>
            <a:endParaRPr/>
          </a:p>
          <a:p>
            <a:pPr marL="457200" lvl="0" indent="-342900" algn="l" rtl="0">
              <a:spcBef>
                <a:spcPts val="1000"/>
              </a:spcBef>
              <a:spcAft>
                <a:spcPts val="1000"/>
              </a:spcAft>
              <a:buSzPts val="1800"/>
              <a:buChar char="•"/>
            </a:pPr>
            <a:r>
              <a:rPr lang="en"/>
              <a:t>Layer depth variation of nearby  locations (few mm) typically 50 %, max 20-480 shots with 14IWG1A_11a.</a:t>
            </a:r>
            <a:endParaRPr/>
          </a:p>
        </p:txBody>
      </p:sp>
      <p:sp>
        <p:nvSpPr>
          <p:cNvPr id="152" name="Google Shape;152;p24"/>
          <p:cNvSpPr txBox="1">
            <a:spLocks noGrp="1"/>
          </p:cNvSpPr>
          <p:nvPr>
            <p:ph type="sldNum" idx="12"/>
          </p:nvPr>
        </p:nvSpPr>
        <p:spPr>
          <a:xfrm>
            <a:off x="8389013" y="4836422"/>
            <a:ext cx="540000" cy="2004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Clr>
                <a:srgbClr val="000000"/>
              </a:buClr>
              <a:buFont typeface="Arial"/>
              <a:buNone/>
            </a:pPr>
            <a:fld id="{00000000-1234-1234-1234-123412341234}" type="slidenum">
              <a:rPr lang="en"/>
              <a:t>7</a:t>
            </a:fld>
            <a:endParaRPr/>
          </a:p>
        </p:txBody>
      </p:sp>
      <p:pic>
        <p:nvPicPr>
          <p:cNvPr id="153" name="Google Shape;153;p24"/>
          <p:cNvPicPr preferRelativeResize="0"/>
          <p:nvPr/>
        </p:nvPicPr>
        <p:blipFill>
          <a:blip r:embed="rId3">
            <a:alphaModFix/>
          </a:blip>
          <a:stretch>
            <a:fillRect/>
          </a:stretch>
        </p:blipFill>
        <p:spPr>
          <a:xfrm>
            <a:off x="4297602" y="658025"/>
            <a:ext cx="4789672" cy="41784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5"/>
          <p:cNvSpPr txBox="1">
            <a:spLocks noGrp="1"/>
          </p:cNvSpPr>
          <p:nvPr>
            <p:ph type="title"/>
          </p:nvPr>
        </p:nvSpPr>
        <p:spPr>
          <a:xfrm>
            <a:off x="457200" y="87474"/>
            <a:ext cx="7543800" cy="342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Ablation rate</a:t>
            </a:r>
            <a:endParaRPr/>
          </a:p>
        </p:txBody>
      </p:sp>
      <p:sp>
        <p:nvSpPr>
          <p:cNvPr id="159" name="Google Shape;159;p25"/>
          <p:cNvSpPr txBox="1">
            <a:spLocks noGrp="1"/>
          </p:cNvSpPr>
          <p:nvPr>
            <p:ph type="body" idx="1"/>
          </p:nvPr>
        </p:nvSpPr>
        <p:spPr>
          <a:xfrm>
            <a:off x="104050" y="638125"/>
            <a:ext cx="5403000" cy="2379248"/>
          </a:xfrm>
          <a:prstGeom prst="rect">
            <a:avLst/>
          </a:prstGeom>
        </p:spPr>
        <p:txBody>
          <a:bodyPr spcFirstLastPara="1" wrap="square" lIns="68575" tIns="34275" rIns="68575" bIns="34275" anchor="t" anchorCtr="0">
            <a:normAutofit lnSpcReduction="10000"/>
          </a:bodyPr>
          <a:lstStyle/>
          <a:p>
            <a:pPr marL="457200" lvl="0" indent="-342900" algn="l" rtl="0">
              <a:spcBef>
                <a:spcPts val="200"/>
              </a:spcBef>
              <a:spcAft>
                <a:spcPts val="0"/>
              </a:spcAft>
              <a:buSzPts val="1800"/>
              <a:buChar char="•"/>
            </a:pPr>
            <a:r>
              <a:rPr lang="en"/>
              <a:t>120-140 nm/shot in Be limiter tiles.</a:t>
            </a:r>
            <a:endParaRPr/>
          </a:p>
          <a:p>
            <a:pPr marL="457200" lvl="0" indent="-342900" algn="l" rtl="0">
              <a:spcBef>
                <a:spcPts val="0"/>
              </a:spcBef>
              <a:spcAft>
                <a:spcPts val="0"/>
              </a:spcAft>
              <a:buSzPts val="1800"/>
              <a:buChar char="•"/>
            </a:pPr>
            <a:r>
              <a:rPr lang="en"/>
              <a:t>Around 25-50 nm/shot in W layer (few datapoints)</a:t>
            </a:r>
            <a:endParaRPr/>
          </a:p>
          <a:p>
            <a:pPr marL="457200" lvl="0" indent="-342900" algn="l" rtl="0">
              <a:spcBef>
                <a:spcPts val="0"/>
              </a:spcBef>
              <a:spcAft>
                <a:spcPts val="0"/>
              </a:spcAft>
              <a:buSzPts val="1800"/>
              <a:buChar char="•"/>
            </a:pPr>
            <a:r>
              <a:rPr lang="en"/>
              <a:t>Maybe 80-120 nm/shot in co-deposited layer (few datapoints, large spread)</a:t>
            </a:r>
            <a:endParaRPr/>
          </a:p>
          <a:p>
            <a:pPr marL="457200" lvl="0" indent="-342900" algn="l" rtl="0">
              <a:spcBef>
                <a:spcPts val="0"/>
              </a:spcBef>
              <a:spcAft>
                <a:spcPts val="0"/>
              </a:spcAft>
              <a:buSzPts val="1800"/>
              <a:buChar char="•"/>
            </a:pPr>
            <a:r>
              <a:rPr lang="en"/>
              <a:t>Material structure varied a lot</a:t>
            </a:r>
            <a:endParaRPr/>
          </a:p>
          <a:p>
            <a:pPr marL="457200" lvl="0" indent="-342900" algn="l" rtl="0">
              <a:spcBef>
                <a:spcPts val="0"/>
              </a:spcBef>
              <a:spcAft>
                <a:spcPts val="0"/>
              </a:spcAft>
              <a:buSzPts val="1800"/>
              <a:buChar char="•"/>
            </a:pPr>
            <a:r>
              <a:rPr lang="en"/>
              <a:t>If ablation rate is necessary knowledge for JET then profilometry should be re-done</a:t>
            </a:r>
            <a:endParaRPr/>
          </a:p>
        </p:txBody>
      </p:sp>
      <p:sp>
        <p:nvSpPr>
          <p:cNvPr id="160" name="Google Shape;160;p25"/>
          <p:cNvSpPr txBox="1">
            <a:spLocks noGrp="1"/>
          </p:cNvSpPr>
          <p:nvPr>
            <p:ph type="sldNum" idx="12"/>
          </p:nvPr>
        </p:nvSpPr>
        <p:spPr>
          <a:xfrm>
            <a:off x="8389013" y="4836422"/>
            <a:ext cx="540000" cy="2004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Clr>
                <a:srgbClr val="000000"/>
              </a:buClr>
              <a:buFont typeface="Arial"/>
              <a:buNone/>
            </a:pPr>
            <a:fld id="{00000000-1234-1234-1234-123412341234}" type="slidenum">
              <a:rPr lang="en"/>
              <a:t>8</a:t>
            </a:fld>
            <a:endParaRPr/>
          </a:p>
        </p:txBody>
      </p:sp>
      <p:pic>
        <p:nvPicPr>
          <p:cNvPr id="161" name="Google Shape;161;p25"/>
          <p:cNvPicPr preferRelativeResize="0"/>
          <p:nvPr/>
        </p:nvPicPr>
        <p:blipFill>
          <a:blip r:embed="rId3">
            <a:alphaModFix/>
          </a:blip>
          <a:stretch>
            <a:fillRect/>
          </a:stretch>
        </p:blipFill>
        <p:spPr>
          <a:xfrm>
            <a:off x="5594150" y="503825"/>
            <a:ext cx="2755875" cy="2316281"/>
          </a:xfrm>
          <a:prstGeom prst="rect">
            <a:avLst/>
          </a:prstGeom>
          <a:noFill/>
          <a:ln>
            <a:noFill/>
          </a:ln>
        </p:spPr>
      </p:pic>
      <p:pic>
        <p:nvPicPr>
          <p:cNvPr id="162" name="Google Shape;162;p25"/>
          <p:cNvPicPr preferRelativeResize="0"/>
          <p:nvPr/>
        </p:nvPicPr>
        <p:blipFill>
          <a:blip r:embed="rId4">
            <a:alphaModFix/>
          </a:blip>
          <a:stretch>
            <a:fillRect/>
          </a:stretch>
        </p:blipFill>
        <p:spPr>
          <a:xfrm>
            <a:off x="5391725" y="2820100"/>
            <a:ext cx="2958299" cy="2193675"/>
          </a:xfrm>
          <a:prstGeom prst="rect">
            <a:avLst/>
          </a:prstGeom>
          <a:noFill/>
          <a:ln>
            <a:noFill/>
          </a:ln>
        </p:spPr>
      </p:pic>
      <p:pic>
        <p:nvPicPr>
          <p:cNvPr id="163" name="Google Shape;163;p25"/>
          <p:cNvPicPr preferRelativeResize="0"/>
          <p:nvPr/>
        </p:nvPicPr>
        <p:blipFill>
          <a:blip r:embed="rId5">
            <a:alphaModFix/>
          </a:blip>
          <a:stretch>
            <a:fillRect/>
          </a:stretch>
        </p:blipFill>
        <p:spPr>
          <a:xfrm>
            <a:off x="104050" y="3017373"/>
            <a:ext cx="2755876" cy="1799131"/>
          </a:xfrm>
          <a:prstGeom prst="rect">
            <a:avLst/>
          </a:prstGeom>
          <a:noFill/>
          <a:ln>
            <a:noFill/>
          </a:ln>
        </p:spPr>
      </p:pic>
      <p:pic>
        <p:nvPicPr>
          <p:cNvPr id="164" name="Google Shape;164;p25"/>
          <p:cNvPicPr preferRelativeResize="0"/>
          <p:nvPr/>
        </p:nvPicPr>
        <p:blipFill rotWithShape="1">
          <a:blip r:embed="rId6">
            <a:alphaModFix/>
          </a:blip>
          <a:srcRect l="2815" r="10551"/>
          <a:stretch/>
        </p:blipFill>
        <p:spPr>
          <a:xfrm>
            <a:off x="2932088" y="3017375"/>
            <a:ext cx="2387476" cy="1799124"/>
          </a:xfrm>
          <a:prstGeom prst="rect">
            <a:avLst/>
          </a:prstGeom>
          <a:noFill/>
          <a:ln>
            <a:noFill/>
          </a:ln>
        </p:spPr>
      </p:pic>
      <p:sp>
        <p:nvSpPr>
          <p:cNvPr id="165" name="Google Shape;165;p25"/>
          <p:cNvSpPr txBox="1"/>
          <p:nvPr/>
        </p:nvSpPr>
        <p:spPr>
          <a:xfrm>
            <a:off x="8078925" y="1334825"/>
            <a:ext cx="1043400" cy="65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latin typeface="Calibri"/>
                <a:ea typeface="Calibri"/>
                <a:cs typeface="Calibri"/>
                <a:sym typeface="Calibri"/>
              </a:rPr>
              <a:t>Be limiter 2XR11_668 100 shots</a:t>
            </a:r>
            <a:endParaRPr>
              <a:solidFill>
                <a:schemeClr val="dk1"/>
              </a:solidFill>
              <a:latin typeface="Calibri"/>
              <a:ea typeface="Calibri"/>
              <a:cs typeface="Calibri"/>
              <a:sym typeface="Calibri"/>
            </a:endParaRPr>
          </a:p>
        </p:txBody>
      </p:sp>
      <p:sp>
        <p:nvSpPr>
          <p:cNvPr id="166" name="Google Shape;166;p25"/>
          <p:cNvSpPr txBox="1"/>
          <p:nvPr/>
        </p:nvSpPr>
        <p:spPr>
          <a:xfrm>
            <a:off x="8195825" y="3509238"/>
            <a:ext cx="926400" cy="81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latin typeface="Calibri"/>
                <a:ea typeface="Calibri"/>
                <a:cs typeface="Calibri"/>
                <a:sym typeface="Calibri"/>
              </a:rPr>
              <a:t>W lamella</a:t>
            </a:r>
            <a:endParaRPr>
              <a:solidFill>
                <a:schemeClr val="dk1"/>
              </a:solidFill>
              <a:latin typeface="Calibri"/>
              <a:ea typeface="Calibri"/>
              <a:cs typeface="Calibri"/>
              <a:sym typeface="Calibri"/>
            </a:endParaRPr>
          </a:p>
          <a:p>
            <a:pPr marL="0" lvl="0" indent="0" algn="ctr" rtl="0">
              <a:spcBef>
                <a:spcPts val="0"/>
              </a:spcBef>
              <a:spcAft>
                <a:spcPts val="0"/>
              </a:spcAft>
              <a:buNone/>
            </a:pPr>
            <a:r>
              <a:rPr lang="en">
                <a:solidFill>
                  <a:schemeClr val="dk1"/>
                </a:solidFill>
                <a:latin typeface="Calibri"/>
                <a:ea typeface="Calibri"/>
                <a:cs typeface="Calibri"/>
                <a:sym typeface="Calibri"/>
              </a:rPr>
              <a:t>b12_167</a:t>
            </a:r>
            <a:endParaRPr>
              <a:solidFill>
                <a:schemeClr val="dk1"/>
              </a:solidFill>
              <a:latin typeface="Calibri"/>
              <a:ea typeface="Calibri"/>
              <a:cs typeface="Calibri"/>
              <a:sym typeface="Calibri"/>
            </a:endParaRPr>
          </a:p>
          <a:p>
            <a:pPr marL="0" lvl="0" indent="0" algn="ctr" rtl="0">
              <a:spcBef>
                <a:spcPts val="0"/>
              </a:spcBef>
              <a:spcAft>
                <a:spcPts val="0"/>
              </a:spcAft>
              <a:buNone/>
            </a:pPr>
            <a:r>
              <a:rPr lang="en">
                <a:solidFill>
                  <a:schemeClr val="dk1"/>
                </a:solidFill>
                <a:latin typeface="Calibri"/>
                <a:ea typeface="Calibri"/>
                <a:cs typeface="Calibri"/>
                <a:sym typeface="Calibri"/>
              </a:rPr>
              <a:t>100 shots </a:t>
            </a:r>
            <a:endParaRPr>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6"/>
          <p:cNvSpPr txBox="1">
            <a:spLocks noGrp="1"/>
          </p:cNvSpPr>
          <p:nvPr>
            <p:ph type="title"/>
          </p:nvPr>
        </p:nvSpPr>
        <p:spPr>
          <a:xfrm>
            <a:off x="457200" y="87474"/>
            <a:ext cx="7543800" cy="342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Extra - Trustworthy lines</a:t>
            </a:r>
            <a:endParaRPr/>
          </a:p>
        </p:txBody>
      </p:sp>
      <p:sp>
        <p:nvSpPr>
          <p:cNvPr id="172" name="Google Shape;172;p26"/>
          <p:cNvSpPr txBox="1">
            <a:spLocks noGrp="1"/>
          </p:cNvSpPr>
          <p:nvPr>
            <p:ph type="body" idx="1"/>
          </p:nvPr>
        </p:nvSpPr>
        <p:spPr>
          <a:xfrm>
            <a:off x="73700" y="508224"/>
            <a:ext cx="8996700" cy="1036676"/>
          </a:xfrm>
          <a:prstGeom prst="rect">
            <a:avLst/>
          </a:prstGeom>
        </p:spPr>
        <p:txBody>
          <a:bodyPr spcFirstLastPara="1" wrap="square" lIns="68575" tIns="34275" rIns="68575" bIns="34275" anchor="t" anchorCtr="0">
            <a:normAutofit fontScale="92500" lnSpcReduction="10000"/>
          </a:bodyPr>
          <a:lstStyle/>
          <a:p>
            <a:pPr marL="457200" lvl="0" indent="-342900" algn="l" rtl="0">
              <a:spcBef>
                <a:spcPts val="200"/>
              </a:spcBef>
              <a:spcAft>
                <a:spcPts val="0"/>
              </a:spcAft>
              <a:buSzPts val="1800"/>
              <a:buChar char="•"/>
            </a:pPr>
            <a:r>
              <a:rPr lang="en"/>
              <a:t>These need to be re-checked with </a:t>
            </a:r>
            <a:r>
              <a:rPr lang="en" i="1"/>
              <a:t>in-situ</a:t>
            </a:r>
            <a:r>
              <a:rPr lang="en"/>
              <a:t> JET samples.</a:t>
            </a:r>
            <a:endParaRPr/>
          </a:p>
          <a:p>
            <a:pPr marL="457200" lvl="0" indent="-342900" algn="l" rtl="0">
              <a:spcBef>
                <a:spcPts val="0"/>
              </a:spcBef>
              <a:spcAft>
                <a:spcPts val="0"/>
              </a:spcAft>
              <a:buSzPts val="1800"/>
              <a:buChar char="•"/>
            </a:pPr>
            <a:r>
              <a:rPr lang="en"/>
              <a:t>Line is trustworthy when it isn’t influenced by self-absorption nor by another nearby lines and its intensity acts similarly to other lines of the same element in depth profiles</a:t>
            </a:r>
            <a:endParaRPr/>
          </a:p>
        </p:txBody>
      </p:sp>
      <p:sp>
        <p:nvSpPr>
          <p:cNvPr id="173" name="Google Shape;173;p26"/>
          <p:cNvSpPr txBox="1">
            <a:spLocks noGrp="1"/>
          </p:cNvSpPr>
          <p:nvPr>
            <p:ph type="sldNum" idx="12"/>
          </p:nvPr>
        </p:nvSpPr>
        <p:spPr>
          <a:xfrm>
            <a:off x="8389013" y="4836422"/>
            <a:ext cx="540000" cy="2004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Clr>
                <a:srgbClr val="000000"/>
              </a:buClr>
              <a:buFont typeface="Arial"/>
              <a:buNone/>
            </a:pPr>
            <a:fld id="{00000000-1234-1234-1234-123412341234}" type="slidenum">
              <a:rPr lang="en"/>
              <a:t>9</a:t>
            </a:fld>
            <a:endParaRPr/>
          </a:p>
        </p:txBody>
      </p:sp>
      <p:graphicFrame>
        <p:nvGraphicFramePr>
          <p:cNvPr id="174" name="Google Shape;174;p26"/>
          <p:cNvGraphicFramePr/>
          <p:nvPr>
            <p:extLst>
              <p:ext uri="{D42A27DB-BD31-4B8C-83A1-F6EECF244321}">
                <p14:modId xmlns:p14="http://schemas.microsoft.com/office/powerpoint/2010/main" val="750792813"/>
              </p:ext>
            </p:extLst>
          </p:nvPr>
        </p:nvGraphicFramePr>
        <p:xfrm>
          <a:off x="186502" y="1544876"/>
          <a:ext cx="8770995" cy="3291570"/>
        </p:xfrm>
        <a:graphic>
          <a:graphicData uri="http://schemas.openxmlformats.org/drawingml/2006/table">
            <a:tbl>
              <a:tblPr>
                <a:noFill/>
                <a:tableStyleId>{A7DAE708-89FB-4707-9C80-CA96A6B349C5}</a:tableStyleId>
              </a:tblPr>
              <a:tblGrid>
                <a:gridCol w="702977">
                  <a:extLst>
                    <a:ext uri="{9D8B030D-6E8A-4147-A177-3AD203B41FA5}">
                      <a16:colId xmlns:a16="http://schemas.microsoft.com/office/drawing/2014/main" val="20000"/>
                    </a:ext>
                  </a:extLst>
                </a:gridCol>
                <a:gridCol w="8068018">
                  <a:extLst>
                    <a:ext uri="{9D8B030D-6E8A-4147-A177-3AD203B41FA5}">
                      <a16:colId xmlns:a16="http://schemas.microsoft.com/office/drawing/2014/main" val="20001"/>
                    </a:ext>
                  </a:extLst>
                </a:gridCol>
              </a:tblGrid>
              <a:tr h="0">
                <a:tc>
                  <a:txBody>
                    <a:bodyPr/>
                    <a:lstStyle/>
                    <a:p>
                      <a:pPr marL="0" lvl="0" indent="0" algn="just" rtl="0">
                        <a:lnSpc>
                          <a:spcPct val="100000"/>
                        </a:lnSpc>
                        <a:spcBef>
                          <a:spcPts val="1200"/>
                        </a:spcBef>
                        <a:spcAft>
                          <a:spcPts val="0"/>
                        </a:spcAft>
                        <a:buNone/>
                      </a:pPr>
                      <a:r>
                        <a:rPr lang="en" sz="1200"/>
                        <a:t>H</a:t>
                      </a:r>
                      <a:r>
                        <a:rPr lang="en" sz="1200" baseline="-25000"/>
                        <a:t>α</a:t>
                      </a:r>
                      <a:r>
                        <a:rPr lang="en" sz="1200"/>
                        <a:t>/D</a:t>
                      </a:r>
                      <a:r>
                        <a:rPr lang="en" sz="1200" baseline="-25000"/>
                        <a:t>α</a:t>
                      </a:r>
                      <a:endParaRPr sz="1200" baseline="-2500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0"/>
                        </a:spcAft>
                        <a:buNone/>
                      </a:pPr>
                      <a:r>
                        <a:rPr lang="en" sz="1200"/>
                        <a:t>656.28/656.10 nm</a:t>
                      </a:r>
                      <a:endParaRPr sz="120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lvl="0" indent="0" algn="just" rtl="0">
                        <a:lnSpc>
                          <a:spcPct val="100000"/>
                        </a:lnSpc>
                        <a:spcBef>
                          <a:spcPts val="1200"/>
                        </a:spcBef>
                        <a:spcAft>
                          <a:spcPts val="0"/>
                        </a:spcAft>
                        <a:buNone/>
                      </a:pPr>
                      <a:r>
                        <a:rPr lang="en" sz="1200"/>
                        <a:t>Be I</a:t>
                      </a:r>
                      <a:endParaRPr sz="120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0"/>
                        </a:spcAft>
                        <a:buNone/>
                      </a:pPr>
                      <a:r>
                        <a:rPr lang="en" sz="1200"/>
                        <a:t>381.35, 457.27, Be I ghost line 465.34 nm (ghost only usable for summed intensity)</a:t>
                      </a:r>
                      <a:endParaRPr sz="120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lvl="0" indent="0" algn="just" rtl="0">
                        <a:lnSpc>
                          <a:spcPct val="100000"/>
                        </a:lnSpc>
                        <a:spcBef>
                          <a:spcPts val="1200"/>
                        </a:spcBef>
                        <a:spcAft>
                          <a:spcPts val="0"/>
                        </a:spcAft>
                        <a:buNone/>
                      </a:pPr>
                      <a:r>
                        <a:rPr lang="en" sz="1200"/>
                        <a:t>Ar I</a:t>
                      </a:r>
                      <a:endParaRPr sz="120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1" indent="0" algn="l" rtl="0">
                        <a:lnSpc>
                          <a:spcPct val="100000"/>
                        </a:lnSpc>
                        <a:spcBef>
                          <a:spcPts val="1200"/>
                        </a:spcBef>
                        <a:spcAft>
                          <a:spcPts val="0"/>
                        </a:spcAft>
                        <a:buNone/>
                      </a:pPr>
                      <a:r>
                        <a:rPr lang="en" sz="1200"/>
                        <a:t>696.54, 706.72, 738.44, 750.39, 751.53 nm</a:t>
                      </a:r>
                      <a:endParaRPr sz="1200"/>
                    </a:p>
                  </a:txBody>
                  <a:tcPr marL="68575" marR="6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just" rtl="0">
                        <a:lnSpc>
                          <a:spcPct val="100000"/>
                        </a:lnSpc>
                        <a:spcBef>
                          <a:spcPts val="1200"/>
                        </a:spcBef>
                        <a:spcAft>
                          <a:spcPts val="0"/>
                        </a:spcAft>
                        <a:buNone/>
                      </a:pPr>
                      <a:r>
                        <a:rPr lang="en" sz="1200"/>
                        <a:t>W I</a:t>
                      </a:r>
                      <a:endParaRPr sz="120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0"/>
                        </a:spcAft>
                        <a:buNone/>
                      </a:pPr>
                      <a:r>
                        <a:rPr lang="en" sz="1200"/>
                        <a:t>321.56, 400.88, 407.44, 429.46, 430.21 nm (strongest W II lines could be detected)</a:t>
                      </a:r>
                      <a:endParaRPr sz="120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lvl="0" indent="0" algn="just" rtl="0">
                        <a:lnSpc>
                          <a:spcPct val="100000"/>
                        </a:lnSpc>
                        <a:spcBef>
                          <a:spcPts val="1200"/>
                        </a:spcBef>
                        <a:spcAft>
                          <a:spcPts val="0"/>
                        </a:spcAft>
                        <a:buNone/>
                      </a:pPr>
                      <a:r>
                        <a:rPr lang="en" sz="1200"/>
                        <a:t>Mo I</a:t>
                      </a:r>
                      <a:endParaRPr sz="120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0"/>
                        </a:spcAft>
                        <a:buNone/>
                      </a:pPr>
                      <a:r>
                        <a:rPr lang="en" sz="1200"/>
                        <a:t>319.40, 379.83, 386.41, 390.30, 418.83, 550.65, 553.30, 557.04 nm</a:t>
                      </a:r>
                      <a:endParaRPr sz="120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0">
                <a:tc>
                  <a:txBody>
                    <a:bodyPr/>
                    <a:lstStyle/>
                    <a:p>
                      <a:pPr marL="0" lvl="0" indent="0" algn="just" rtl="0">
                        <a:lnSpc>
                          <a:spcPct val="100000"/>
                        </a:lnSpc>
                        <a:spcBef>
                          <a:spcPts val="1200"/>
                        </a:spcBef>
                        <a:spcAft>
                          <a:spcPts val="0"/>
                        </a:spcAft>
                        <a:buNone/>
                      </a:pPr>
                      <a:r>
                        <a:rPr lang="en" sz="1200"/>
                        <a:t>Ni I</a:t>
                      </a:r>
                      <a:endParaRPr sz="120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0"/>
                        </a:spcAft>
                        <a:buNone/>
                      </a:pPr>
                      <a:r>
                        <a:rPr lang="en" sz="1200"/>
                        <a:t>300.25, 301.20, 305.08, 310.16, 338.06, 341.48, 342.38, 344.63, 345.85, 346.17, 349.30, 351.04, 351.51, 352.45 nm</a:t>
                      </a:r>
                      <a:endParaRPr sz="120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0">
                <a:tc>
                  <a:txBody>
                    <a:bodyPr/>
                    <a:lstStyle/>
                    <a:p>
                      <a:pPr marL="0" lvl="0" indent="0" algn="just" rtl="0">
                        <a:lnSpc>
                          <a:spcPct val="100000"/>
                        </a:lnSpc>
                        <a:spcBef>
                          <a:spcPts val="1200"/>
                        </a:spcBef>
                        <a:spcAft>
                          <a:spcPts val="0"/>
                        </a:spcAft>
                        <a:buNone/>
                      </a:pPr>
                      <a:r>
                        <a:rPr lang="en" sz="1200"/>
                        <a:t>Cr I</a:t>
                      </a:r>
                      <a:endParaRPr sz="120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0"/>
                        </a:spcAft>
                        <a:buNone/>
                      </a:pPr>
                      <a:r>
                        <a:rPr lang="en" sz="1200"/>
                        <a:t>425.43, 428.97, 520.45, 520.60, 520.84 nm</a:t>
                      </a:r>
                      <a:endParaRPr sz="120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0">
                <a:tc>
                  <a:txBody>
                    <a:bodyPr/>
                    <a:lstStyle/>
                    <a:p>
                      <a:pPr marL="0" lvl="0" indent="0" algn="just" rtl="0">
                        <a:lnSpc>
                          <a:spcPct val="100000"/>
                        </a:lnSpc>
                        <a:spcBef>
                          <a:spcPts val="1200"/>
                        </a:spcBef>
                        <a:spcAft>
                          <a:spcPts val="0"/>
                        </a:spcAft>
                        <a:buNone/>
                      </a:pPr>
                      <a:r>
                        <a:rPr lang="en" sz="1200"/>
                        <a:t>Fe I</a:t>
                      </a:r>
                      <a:endParaRPr sz="120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0"/>
                        </a:spcAft>
                        <a:buNone/>
                      </a:pPr>
                      <a:r>
                        <a:rPr lang="en" sz="1200"/>
                        <a:t>344.06, 371.99, 373.49, 373.71, 374.56, 374.83, 374.95, 375.82, 382.04, 385.99, 388.63, 404.58, 438.36 nm</a:t>
                      </a:r>
                      <a:endParaRPr sz="120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0">
                <a:tc>
                  <a:txBody>
                    <a:bodyPr/>
                    <a:lstStyle/>
                    <a:p>
                      <a:pPr marL="0" lvl="0" indent="0" algn="just" rtl="0">
                        <a:lnSpc>
                          <a:spcPct val="100000"/>
                        </a:lnSpc>
                        <a:spcBef>
                          <a:spcPts val="1200"/>
                        </a:spcBef>
                        <a:spcAft>
                          <a:spcPts val="0"/>
                        </a:spcAft>
                        <a:buNone/>
                      </a:pPr>
                      <a:r>
                        <a:rPr lang="en" sz="1200"/>
                        <a:t>N I</a:t>
                      </a:r>
                      <a:endParaRPr sz="120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0"/>
                        </a:spcAft>
                        <a:buNone/>
                      </a:pPr>
                      <a:r>
                        <a:rPr lang="en" sz="1200"/>
                        <a:t>742.37, 744.23, 746.83 nm (at noise level)</a:t>
                      </a:r>
                      <a:endParaRPr sz="120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UROfusion.1line_5_3_2019">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1224</Words>
  <Application>Microsoft Office PowerPoint</Application>
  <PresentationFormat>On-screen Show (16:9)</PresentationFormat>
  <Paragraphs>105</Paragraphs>
  <Slides>9</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Arial</vt:lpstr>
      <vt:lpstr>Calibri</vt:lpstr>
      <vt:lpstr>Courier New</vt:lpstr>
      <vt:lpstr>Simple Light</vt:lpstr>
      <vt:lpstr>EUROfusion.1line_5_3_2019</vt:lpstr>
      <vt:lpstr>PowerPoint Presentation</vt:lpstr>
      <vt:lpstr>Spectra acquisition</vt:lpstr>
      <vt:lpstr>Ghost lines</vt:lpstr>
      <vt:lpstr>Data analysis - line deconvolution</vt:lpstr>
      <vt:lpstr>Data manipulation for visual analysis</vt:lpstr>
      <vt:lpstr>Depth profiles</vt:lpstr>
      <vt:lpstr>Co-deposited layer thickness overview (VTT)</vt:lpstr>
      <vt:lpstr>Ablation rate</vt:lpstr>
      <vt:lpstr>Extra - Trustworthy lines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Jasper Ristkok</cp:lastModifiedBy>
  <cp:revision>7</cp:revision>
  <dcterms:modified xsi:type="dcterms:W3CDTF">2025-02-05T09:51:14Z</dcterms:modified>
</cp:coreProperties>
</file>