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5"/>
  </p:notesMasterIdLst>
  <p:sldIdLst>
    <p:sldId id="256" r:id="rId2"/>
    <p:sldId id="303" r:id="rId3"/>
    <p:sldId id="304" r:id="rId4"/>
  </p:sldIdLst>
  <p:sldSz cx="12192000" cy="6858000"/>
  <p:notesSz cx="6735763" cy="9866313"/>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90"/>
  </p:normalViewPr>
  <p:slideViewPr>
    <p:cSldViewPr snapToGrid="0">
      <p:cViewPr varScale="1">
        <p:scale>
          <a:sx n="83" d="100"/>
          <a:sy n="83" d="100"/>
        </p:scale>
        <p:origin x="475" y="7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18831" cy="495029"/>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15373" y="0"/>
            <a:ext cx="2918831" cy="495029"/>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15373" y="0"/>
            <a:ext cx="2918831" cy="495029"/>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73577" y="4748163"/>
            <a:ext cx="5388610" cy="3884861"/>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9371286"/>
            <a:ext cx="2918831" cy="495028"/>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15373" y="9371286"/>
            <a:ext cx="2918831" cy="495028"/>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midterm meeting | 9 April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midterm meeting | 9 April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WPPWIE midterm meeting | 9 April 2024</a:t>
            </a:r>
            <a:endParaRPr lang="en-GB"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8" y="2074187"/>
            <a:ext cx="11184864" cy="620251"/>
          </a:xfrm>
        </p:spPr>
        <p:txBody>
          <a:bodyPr>
            <a:normAutofit/>
          </a:bodyPr>
          <a:lstStyle/>
          <a:p>
            <a:pPr>
              <a:defRPr/>
            </a:pPr>
            <a:r>
              <a:rPr lang="en-GB" sz="3200" dirty="0"/>
              <a:t>LIBS </a:t>
            </a:r>
            <a:r>
              <a:rPr lang="lv-LV" sz="3200" dirty="0" err="1" smtClean="0"/>
              <a:t>dat</a:t>
            </a:r>
            <a:r>
              <a:rPr lang="lv-LV" sz="3200" dirty="0" smtClean="0"/>
              <a:t> </a:t>
            </a:r>
            <a:r>
              <a:rPr lang="lv-LV" sz="3200" dirty="0" err="1" smtClean="0"/>
              <a:t>analysis</a:t>
            </a:r>
            <a:r>
              <a:rPr lang="en-GB" sz="3200" dirty="0" smtClean="0"/>
              <a:t> </a:t>
            </a:r>
            <a:r>
              <a:rPr lang="en-GB" sz="3200" dirty="0"/>
              <a:t>at the I</a:t>
            </a:r>
            <a:r>
              <a:rPr lang="lv-LV" sz="3200" dirty="0" err="1"/>
              <a:t>SSP</a:t>
            </a:r>
            <a:r>
              <a:rPr lang="lv-LV" sz="3200" dirty="0"/>
              <a:t> </a:t>
            </a:r>
            <a:r>
              <a:rPr lang="lv-LV" sz="3200" dirty="0" err="1"/>
              <a:t>UL</a:t>
            </a:r>
            <a:r>
              <a:rPr lang="lv-LV" sz="3200" dirty="0"/>
              <a:t> </a:t>
            </a:r>
            <a:endParaRPr sz="3200" dirty="0"/>
          </a:p>
        </p:txBody>
      </p:sp>
      <p:sp>
        <p:nvSpPr>
          <p:cNvPr id="3" name="Text Placeholder 2"/>
          <p:cNvSpPr>
            <a:spLocks noGrp="1"/>
          </p:cNvSpPr>
          <p:nvPr>
            <p:ph type="body" sz="quarter" idx="10"/>
          </p:nvPr>
        </p:nvSpPr>
        <p:spPr bwMode="auto">
          <a:xfrm>
            <a:off x="407368" y="3549634"/>
            <a:ext cx="4375150" cy="457848"/>
          </a:xfrm>
        </p:spPr>
        <p:txBody>
          <a:bodyPr/>
          <a:lstStyle/>
          <a:p>
            <a:pPr>
              <a:defRPr/>
            </a:pPr>
            <a:r>
              <a:rPr lang="en-US" dirty="0"/>
              <a:t>WP </a:t>
            </a:r>
            <a:r>
              <a:rPr lang="lv-LV" dirty="0" err="1"/>
              <a:t>PWIE</a:t>
            </a:r>
            <a:r>
              <a:rPr lang="lv-LV" dirty="0"/>
              <a:t> </a:t>
            </a:r>
            <a:r>
              <a:rPr lang="lv-LV" dirty="0" err="1"/>
              <a:t>SPE</a:t>
            </a:r>
            <a:r>
              <a:rPr lang="lv-LV" dirty="0"/>
              <a:t> 1</a:t>
            </a:r>
            <a:r>
              <a:rPr lang="en-GB" dirty="0"/>
              <a:t>: </a:t>
            </a:r>
            <a:r>
              <a:rPr lang="en-US" dirty="0"/>
              <a:t>LIBS at JET </a:t>
            </a:r>
            <a:endParaRPr baseline="30000"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6" y="2550861"/>
            <a:ext cx="6844772" cy="457848"/>
          </a:xfrm>
          <a:prstGeom prst="rect">
            <a:avLst/>
          </a:prstGeom>
        </p:spPr>
        <p:txBody>
          <a:bodyPr vert="horz" lIns="91440" tIns="45720" rIns="91440" bIns="45720" rtlCol="0">
            <a:normAutofit/>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endParaRPr lang="en-GB" dirty="0"/>
          </a:p>
        </p:txBody>
      </p:sp>
      <p:sp>
        <p:nvSpPr>
          <p:cNvPr id="7" name="Text Placeholder 6">
            <a:extLst>
              <a:ext uri="{FF2B5EF4-FFF2-40B4-BE49-F238E27FC236}">
                <a16:creationId xmlns:a16="http://schemas.microsoft.com/office/drawing/2014/main" id="{4793BA1D-DC60-A332-2220-F51B82D8F0C0}"/>
              </a:ext>
            </a:extLst>
          </p:cNvPr>
          <p:cNvSpPr>
            <a:spLocks noGrp="1"/>
          </p:cNvSpPr>
          <p:nvPr>
            <p:ph type="body" sz="quarter" idx="11"/>
          </p:nvPr>
        </p:nvSpPr>
        <p:spPr>
          <a:xfrm>
            <a:off x="407368" y="4159260"/>
            <a:ext cx="4375150" cy="671358"/>
          </a:xfrm>
        </p:spPr>
        <p:txBody>
          <a:bodyPr>
            <a:normAutofit fontScale="92500" lnSpcReduction="20000"/>
          </a:bodyPr>
          <a:lstStyle/>
          <a:p>
            <a:r>
              <a:rPr lang="lv-LV" dirty="0"/>
              <a:t>Jeļena Butikova</a:t>
            </a:r>
          </a:p>
          <a:p>
            <a:r>
              <a:rPr lang="lv-LV" dirty="0" err="1"/>
              <a:t>ISSP-UL</a:t>
            </a:r>
            <a:r>
              <a:rPr lang="lv-LV" dirty="0"/>
              <a:t> </a:t>
            </a:r>
          </a:p>
          <a:p>
            <a:endParaRPr lang="fi-FI"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2566" y="4159260"/>
            <a:ext cx="3268998" cy="5692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79DA012-F8CF-FB43-49BA-3D8FFCBF37C8}"/>
              </a:ext>
            </a:extLst>
          </p:cNvPr>
          <p:cNvSpPr>
            <a:spLocks noGrp="1"/>
          </p:cNvSpPr>
          <p:nvPr>
            <p:ph type="ftr" sz="quarter" idx="11"/>
          </p:nvPr>
        </p:nvSpPr>
        <p:spPr/>
        <p:txBody>
          <a:bodyPr/>
          <a:lstStyle/>
          <a:p>
            <a:pPr>
              <a:defRPr/>
            </a:pPr>
            <a:r>
              <a:rPr lang="lv-LV" b="1" dirty="0" smtClean="0"/>
              <a:t>J</a:t>
            </a:r>
            <a:r>
              <a:rPr lang="en-US" b="1" dirty="0" smtClean="0"/>
              <a:t>ET </a:t>
            </a:r>
            <a:r>
              <a:rPr lang="en-US" b="1" dirty="0"/>
              <a:t>LIBS data analysis meeting #</a:t>
            </a:r>
            <a:r>
              <a:rPr lang="en-US" b="1" dirty="0" smtClean="0"/>
              <a:t>1</a:t>
            </a:r>
            <a:r>
              <a:rPr lang="lv-LV" b="1" dirty="0" smtClean="0"/>
              <a:t>, </a:t>
            </a:r>
            <a:r>
              <a:rPr lang="lv-LV" b="1" dirty="0" err="1" smtClean="0"/>
              <a:t>February</a:t>
            </a:r>
            <a:r>
              <a:rPr lang="lv-LV" b="1" dirty="0" smtClean="0"/>
              <a:t> 6, 2025</a:t>
            </a:r>
            <a:endParaRPr lang="en-US" b="1" dirty="0"/>
          </a:p>
        </p:txBody>
      </p:sp>
      <p:sp>
        <p:nvSpPr>
          <p:cNvPr id="4" name="Slide Number Placeholder 3">
            <a:extLst>
              <a:ext uri="{FF2B5EF4-FFF2-40B4-BE49-F238E27FC236}">
                <a16:creationId xmlns:a16="http://schemas.microsoft.com/office/drawing/2014/main" id="{FD8E3CD6-A8B8-1A3E-530E-D3BC486A74B9}"/>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itre 1">
            <a:extLst>
              <a:ext uri="{FF2B5EF4-FFF2-40B4-BE49-F238E27FC236}">
                <a16:creationId xmlns:a16="http://schemas.microsoft.com/office/drawing/2014/main" id="{5745B66D-A6CB-9F71-21A8-40C02DA8450B}"/>
              </a:ext>
            </a:extLst>
          </p:cNvPr>
          <p:cNvSpPr>
            <a:spLocks noGrp="1"/>
          </p:cNvSpPr>
          <p:nvPr>
            <p:ph type="title"/>
          </p:nvPr>
        </p:nvSpPr>
        <p:spPr>
          <a:xfrm>
            <a:off x="983432" y="192515"/>
            <a:ext cx="9451776" cy="457200"/>
          </a:xfrm>
        </p:spPr>
        <p:txBody>
          <a:bodyPr/>
          <a:lstStyle/>
          <a:p>
            <a:r>
              <a:rPr lang="lv-LV" dirty="0" err="1" smtClean="0"/>
              <a:t>VTT</a:t>
            </a:r>
            <a:r>
              <a:rPr lang="lv-LV" dirty="0" smtClean="0"/>
              <a:t> </a:t>
            </a:r>
            <a:r>
              <a:rPr lang="lv-LV" dirty="0" err="1" smtClean="0"/>
              <a:t>data</a:t>
            </a:r>
            <a:r>
              <a:rPr lang="lv-LV" dirty="0" smtClean="0"/>
              <a:t> – </a:t>
            </a:r>
            <a:r>
              <a:rPr lang="lv-LV" dirty="0" err="1" smtClean="0"/>
              <a:t>identification</a:t>
            </a:r>
            <a:r>
              <a:rPr lang="lv-LV" dirty="0" smtClean="0"/>
              <a:t> </a:t>
            </a:r>
            <a:r>
              <a:rPr lang="lv-LV" dirty="0" err="1" smtClean="0"/>
              <a:t>of</a:t>
            </a:r>
            <a:r>
              <a:rPr lang="lv-LV" dirty="0" smtClean="0"/>
              <a:t> </a:t>
            </a:r>
            <a:r>
              <a:rPr lang="lv-LV" dirty="0" err="1" smtClean="0"/>
              <a:t>spectral</a:t>
            </a:r>
            <a:r>
              <a:rPr lang="lv-LV" dirty="0" smtClean="0"/>
              <a:t> </a:t>
            </a:r>
            <a:r>
              <a:rPr lang="lv-LV" dirty="0" err="1" smtClean="0"/>
              <a:t>lines</a:t>
            </a:r>
            <a:endParaRPr lang="fr-FR" dirty="0"/>
          </a:p>
        </p:txBody>
      </p:sp>
      <p:sp>
        <p:nvSpPr>
          <p:cNvPr id="2" name="TextBox 1"/>
          <p:cNvSpPr txBox="1"/>
          <p:nvPr/>
        </p:nvSpPr>
        <p:spPr bwMode="auto">
          <a:xfrm>
            <a:off x="184548" y="1075177"/>
            <a:ext cx="9772252" cy="646331"/>
          </a:xfrm>
          <a:prstGeom prst="rect">
            <a:avLst/>
          </a:prstGeom>
          <a:noFill/>
        </p:spPr>
        <p:txBody>
          <a:bodyPr wrap="square" rtlCol="0">
            <a:spAutoFit/>
          </a:bodyPr>
          <a:lstStyle/>
          <a:p>
            <a:pPr lvl="1" algn="just"/>
            <a:r>
              <a:rPr lang="lv-LV" dirty="0" err="1" smtClean="0">
                <a:solidFill>
                  <a:srgbClr val="000000"/>
                </a:solidFill>
                <a:latin typeface="Calibri" panose="020F0502020204030204" pitchFamily="34" charset="0"/>
                <a:cs typeface="Calibri" panose="020F0502020204030204" pitchFamily="34" charset="0"/>
              </a:rPr>
              <a:t>Spectral</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lines</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for</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the</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indentification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of</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the</a:t>
            </a:r>
            <a:r>
              <a:rPr lang="lv-LV" dirty="0" smtClean="0">
                <a:solidFill>
                  <a:srgbClr val="000000"/>
                </a:solidFill>
                <a:latin typeface="Calibri" panose="020F0502020204030204" pitchFamily="34" charset="0"/>
                <a:cs typeface="Calibri" panose="020F0502020204030204" pitchFamily="34" charset="0"/>
              </a:rPr>
              <a:t> elements </a:t>
            </a:r>
            <a:r>
              <a:rPr lang="lv-LV" dirty="0" err="1" smtClean="0">
                <a:solidFill>
                  <a:srgbClr val="000000"/>
                </a:solidFill>
                <a:latin typeface="Calibri" panose="020F0502020204030204" pitchFamily="34" charset="0"/>
                <a:cs typeface="Calibri" panose="020F0502020204030204" pitchFamily="34" charset="0"/>
              </a:rPr>
              <a:t>of</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interest</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have</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been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selected</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strongly</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self-absorbed</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lines</a:t>
            </a:r>
            <a:r>
              <a:rPr lang="lv-LV" dirty="0" smtClean="0">
                <a:solidFill>
                  <a:srgbClr val="000000"/>
                </a:solidFill>
                <a:latin typeface="Calibri" panose="020F0502020204030204" pitchFamily="34" charset="0"/>
                <a:cs typeface="Calibri" panose="020F0502020204030204" pitchFamily="34" charset="0"/>
              </a:rPr>
              <a:t> and ‘</a:t>
            </a:r>
            <a:r>
              <a:rPr lang="lv-LV" dirty="0" err="1" smtClean="0">
                <a:solidFill>
                  <a:srgbClr val="000000"/>
                </a:solidFill>
                <a:latin typeface="Calibri" panose="020F0502020204030204" pitchFamily="34" charset="0"/>
                <a:cs typeface="Calibri" panose="020F0502020204030204" pitchFamily="34" charset="0"/>
              </a:rPr>
              <a:t>ghost</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lines</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have</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been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excluded</a:t>
            </a:r>
            <a:endParaRPr lang="lv-LV" dirty="0" smtClean="0">
              <a:solidFill>
                <a:srgbClr val="000000"/>
              </a:solidFill>
              <a:latin typeface="Calibri" panose="020F0502020204030204" pitchFamily="34" charset="0"/>
              <a:cs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70010469"/>
              </p:ext>
            </p:extLst>
          </p:nvPr>
        </p:nvGraphicFramePr>
        <p:xfrm>
          <a:off x="720080" y="2146970"/>
          <a:ext cx="5418665" cy="3234274"/>
        </p:xfrm>
        <a:graphic>
          <a:graphicData uri="http://schemas.openxmlformats.org/drawingml/2006/table">
            <a:tbl>
              <a:tblPr firstRow="1" bandRow="1">
                <a:tableStyleId>{5C22544A-7EE6-4342-B048-85BDC9FD1C3A}</a:tableStyleId>
              </a:tblPr>
              <a:tblGrid>
                <a:gridCol w="781503">
                  <a:extLst>
                    <a:ext uri="{9D8B030D-6E8A-4147-A177-3AD203B41FA5}">
                      <a16:colId xmlns:a16="http://schemas.microsoft.com/office/drawing/2014/main" val="2317369289"/>
                    </a:ext>
                  </a:extLst>
                </a:gridCol>
                <a:gridCol w="1634837">
                  <a:extLst>
                    <a:ext uri="{9D8B030D-6E8A-4147-A177-3AD203B41FA5}">
                      <a16:colId xmlns:a16="http://schemas.microsoft.com/office/drawing/2014/main" val="497810643"/>
                    </a:ext>
                  </a:extLst>
                </a:gridCol>
                <a:gridCol w="3002325">
                  <a:extLst>
                    <a:ext uri="{9D8B030D-6E8A-4147-A177-3AD203B41FA5}">
                      <a16:colId xmlns:a16="http://schemas.microsoft.com/office/drawing/2014/main" val="1264502558"/>
                    </a:ext>
                  </a:extLst>
                </a:gridCol>
              </a:tblGrid>
              <a:tr h="370840">
                <a:tc>
                  <a:txBody>
                    <a:bodyPr/>
                    <a:lstStyle/>
                    <a:p>
                      <a:r>
                        <a:rPr lang="lv-LV" dirty="0" smtClean="0"/>
                        <a:t>Element</a:t>
                      </a:r>
                      <a:endParaRPr lang="en-US" dirty="0"/>
                    </a:p>
                  </a:txBody>
                  <a:tcPr/>
                </a:tc>
                <a:tc>
                  <a:txBody>
                    <a:bodyPr/>
                    <a:lstStyle/>
                    <a:p>
                      <a:r>
                        <a:rPr lang="el-GR" dirty="0" smtClean="0"/>
                        <a:t>λ</a:t>
                      </a:r>
                      <a:r>
                        <a:rPr lang="lv-LV" dirty="0" smtClean="0"/>
                        <a:t>, </a:t>
                      </a:r>
                      <a:r>
                        <a:rPr lang="lv-LV" dirty="0" err="1" smtClean="0"/>
                        <a:t>nm</a:t>
                      </a:r>
                      <a:endParaRPr lang="en-US" dirty="0"/>
                    </a:p>
                  </a:txBody>
                  <a:tcPr/>
                </a:tc>
                <a:tc>
                  <a:txBody>
                    <a:bodyPr/>
                    <a:lstStyle/>
                    <a:p>
                      <a:r>
                        <a:rPr lang="lv-LV" dirty="0" err="1" smtClean="0"/>
                        <a:t>Transition</a:t>
                      </a:r>
                      <a:r>
                        <a:rPr lang="lv-LV" dirty="0" smtClean="0"/>
                        <a:t> </a:t>
                      </a:r>
                      <a:r>
                        <a:rPr lang="lv-LV" dirty="0" err="1" smtClean="0"/>
                        <a:t>probability</a:t>
                      </a:r>
                      <a:endParaRPr lang="en-US" dirty="0"/>
                    </a:p>
                  </a:txBody>
                  <a:tcPr/>
                </a:tc>
                <a:extLst>
                  <a:ext uri="{0D108BD9-81ED-4DB2-BD59-A6C34878D82A}">
                    <a16:rowId xmlns:a16="http://schemas.microsoft.com/office/drawing/2014/main" val="575829011"/>
                  </a:ext>
                </a:extLst>
              </a:tr>
              <a:tr h="389474">
                <a:tc>
                  <a:txBody>
                    <a:bodyPr/>
                    <a:lstStyle/>
                    <a:p>
                      <a:r>
                        <a:rPr lang="lv-LV" sz="1400" dirty="0" smtClean="0"/>
                        <a:t>H</a:t>
                      </a:r>
                      <a:endParaRPr lang="en-US" sz="1400" dirty="0"/>
                    </a:p>
                  </a:txBody>
                  <a:tcPr/>
                </a:tc>
                <a:tc>
                  <a:txBody>
                    <a:bodyPr/>
                    <a:lstStyle/>
                    <a:p>
                      <a:r>
                        <a:rPr lang="en-US" sz="1400" dirty="0" smtClean="0"/>
                        <a:t>656.28</a:t>
                      </a:r>
                      <a:endParaRPr lang="en-US" sz="1400" dirty="0"/>
                    </a:p>
                  </a:txBody>
                  <a:tcPr/>
                </a:tc>
                <a:tc>
                  <a:txBody>
                    <a:bodyPr/>
                    <a:lstStyle/>
                    <a:p>
                      <a:r>
                        <a:rPr lang="en-US" sz="1400" dirty="0" smtClean="0"/>
                        <a:t>4.41e+07</a:t>
                      </a:r>
                      <a:endParaRPr lang="en-US" sz="1400" dirty="0"/>
                    </a:p>
                  </a:txBody>
                  <a:tcPr/>
                </a:tc>
                <a:extLst>
                  <a:ext uri="{0D108BD9-81ED-4DB2-BD59-A6C34878D82A}">
                    <a16:rowId xmlns:a16="http://schemas.microsoft.com/office/drawing/2014/main" val="4017033089"/>
                  </a:ext>
                </a:extLst>
              </a:tr>
              <a:tr h="370840">
                <a:tc>
                  <a:txBody>
                    <a:bodyPr/>
                    <a:lstStyle/>
                    <a:p>
                      <a:r>
                        <a:rPr lang="lv-LV" sz="1400" dirty="0" smtClean="0"/>
                        <a:t>D</a:t>
                      </a:r>
                      <a:endParaRPr lang="en-US" sz="1400" dirty="0"/>
                    </a:p>
                  </a:txBody>
                  <a:tcPr/>
                </a:tc>
                <a:tc>
                  <a:txBody>
                    <a:bodyPr/>
                    <a:lstStyle/>
                    <a:p>
                      <a:r>
                        <a:rPr lang="en-US" sz="1400" dirty="0" smtClean="0"/>
                        <a:t>656.1</a:t>
                      </a:r>
                      <a:r>
                        <a:rPr lang="lv-LV" sz="1400" dirty="0" smtClean="0"/>
                        <a:t>0</a:t>
                      </a:r>
                      <a:endParaRPr lang="en-US" sz="1400" dirty="0"/>
                    </a:p>
                  </a:txBody>
                  <a:tcPr/>
                </a:tc>
                <a:tc>
                  <a:txBody>
                    <a:bodyPr/>
                    <a:lstStyle/>
                    <a:p>
                      <a:r>
                        <a:rPr lang="en-US" sz="1400" dirty="0" smtClean="0"/>
                        <a:t>6.4</a:t>
                      </a:r>
                      <a:r>
                        <a:rPr lang="lv-LV" sz="1400" dirty="0" smtClean="0"/>
                        <a:t>7</a:t>
                      </a:r>
                      <a:r>
                        <a:rPr lang="en-US" sz="1400" dirty="0" smtClean="0"/>
                        <a:t>e+07</a:t>
                      </a:r>
                      <a:endParaRPr lang="en-US" sz="1400" dirty="0"/>
                    </a:p>
                  </a:txBody>
                  <a:tcPr/>
                </a:tc>
                <a:extLst>
                  <a:ext uri="{0D108BD9-81ED-4DB2-BD59-A6C34878D82A}">
                    <a16:rowId xmlns:a16="http://schemas.microsoft.com/office/drawing/2014/main" val="125242117"/>
                  </a:ext>
                </a:extLst>
              </a:tr>
              <a:tr h="370840">
                <a:tc>
                  <a:txBody>
                    <a:bodyPr/>
                    <a:lstStyle/>
                    <a:p>
                      <a:r>
                        <a:rPr lang="lv-LV" sz="1400" dirty="0" smtClean="0"/>
                        <a:t>W I</a:t>
                      </a:r>
                      <a:endParaRPr lang="en-US" sz="1400" dirty="0"/>
                    </a:p>
                  </a:txBody>
                  <a:tcPr/>
                </a:tc>
                <a:tc>
                  <a:txBody>
                    <a:bodyPr/>
                    <a:lstStyle/>
                    <a:p>
                      <a:r>
                        <a:rPr lang="nn-NO" sz="1400" dirty="0" smtClean="0"/>
                        <a:t>400.88</a:t>
                      </a:r>
                      <a:endParaRPr lang="lv-LV" sz="1400" dirty="0" smtClean="0"/>
                    </a:p>
                    <a:p>
                      <a:r>
                        <a:rPr lang="nn-NO" sz="1400" dirty="0" smtClean="0"/>
                        <a:t>407.44</a:t>
                      </a:r>
                      <a:endParaRPr lang="lv-LV" sz="1400" dirty="0" smtClean="0"/>
                    </a:p>
                    <a:p>
                      <a:r>
                        <a:rPr lang="nn-NO" sz="1400" dirty="0" smtClean="0"/>
                        <a:t>429.46</a:t>
                      </a:r>
                      <a:endParaRPr lang="lv-LV" sz="1400" dirty="0" smtClean="0"/>
                    </a:p>
                  </a:txBody>
                  <a:tcPr/>
                </a:tc>
                <a:tc>
                  <a:txBody>
                    <a:bodyPr/>
                    <a:lstStyle/>
                    <a:p>
                      <a:r>
                        <a:rPr lang="en-US" sz="1400" dirty="0" smtClean="0"/>
                        <a:t>1.63e+07</a:t>
                      </a:r>
                      <a:endParaRPr lang="lv-LV" sz="1400" dirty="0" smtClean="0"/>
                    </a:p>
                    <a:p>
                      <a:r>
                        <a:rPr lang="en-US" sz="1400" dirty="0" smtClean="0"/>
                        <a:t>1.0</a:t>
                      </a:r>
                      <a:r>
                        <a:rPr lang="lv-LV" sz="1400" dirty="0" smtClean="0"/>
                        <a:t>0</a:t>
                      </a:r>
                      <a:r>
                        <a:rPr lang="en-US" sz="1400" dirty="0" smtClean="0"/>
                        <a:t>e+07</a:t>
                      </a:r>
                      <a:endParaRPr lang="lv-LV" sz="1400" dirty="0" smtClean="0"/>
                    </a:p>
                    <a:p>
                      <a:r>
                        <a:rPr lang="en-US" sz="1400" dirty="0" smtClean="0"/>
                        <a:t>1.24e+07</a:t>
                      </a:r>
                      <a:endParaRPr lang="lv-LV" sz="1400" dirty="0" smtClean="0"/>
                    </a:p>
                  </a:txBody>
                  <a:tcPr/>
                </a:tc>
                <a:extLst>
                  <a:ext uri="{0D108BD9-81ED-4DB2-BD59-A6C34878D82A}">
                    <a16:rowId xmlns:a16="http://schemas.microsoft.com/office/drawing/2014/main" val="2115868834"/>
                  </a:ext>
                </a:extLst>
              </a:tr>
              <a:tr h="370840">
                <a:tc>
                  <a:txBody>
                    <a:bodyPr/>
                    <a:lstStyle/>
                    <a:p>
                      <a:r>
                        <a:rPr lang="lv-LV" sz="1400" dirty="0" err="1" smtClean="0"/>
                        <a:t>Mo</a:t>
                      </a:r>
                      <a:r>
                        <a:rPr lang="lv-LV" sz="1400" dirty="0" smtClean="0"/>
                        <a:t> I</a:t>
                      </a:r>
                      <a:endParaRPr lang="en-US" sz="1400" dirty="0"/>
                    </a:p>
                  </a:txBody>
                  <a:tcPr/>
                </a:tc>
                <a:tc>
                  <a:txBody>
                    <a:bodyPr/>
                    <a:lstStyle/>
                    <a:p>
                      <a:r>
                        <a:rPr lang="en-US" sz="1400" dirty="0" smtClean="0"/>
                        <a:t>319.40</a:t>
                      </a:r>
                      <a:endParaRPr lang="lv-LV" sz="1400" dirty="0" smtClean="0"/>
                    </a:p>
                    <a:p>
                      <a:r>
                        <a:rPr lang="en-US" sz="1400" dirty="0" smtClean="0"/>
                        <a:t>379.83</a:t>
                      </a:r>
                      <a:endParaRPr lang="lv-LV" sz="1400" dirty="0" smtClean="0"/>
                    </a:p>
                    <a:p>
                      <a:r>
                        <a:rPr lang="en-US" sz="1400" dirty="0" smtClean="0"/>
                        <a:t>386.41</a:t>
                      </a:r>
                      <a:endParaRPr lang="lv-LV" sz="1400" dirty="0" smtClean="0"/>
                    </a:p>
                    <a:p>
                      <a:r>
                        <a:rPr lang="en-US" sz="1400" dirty="0" smtClean="0"/>
                        <a:t>550.65</a:t>
                      </a:r>
                      <a:endParaRPr lang="lv-LV" sz="1400" dirty="0" smtClean="0"/>
                    </a:p>
                    <a:p>
                      <a:r>
                        <a:rPr lang="en-US" sz="1400" dirty="0" smtClean="0"/>
                        <a:t>553.30</a:t>
                      </a:r>
                      <a:endParaRPr lang="lv-LV" sz="1400" dirty="0" smtClean="0"/>
                    </a:p>
                    <a:p>
                      <a:r>
                        <a:rPr lang="en-US" sz="1400" dirty="0" smtClean="0"/>
                        <a:t>557.04</a:t>
                      </a:r>
                      <a:endParaRPr lang="en-US" sz="1400" dirty="0"/>
                    </a:p>
                  </a:txBody>
                  <a:tcPr/>
                </a:tc>
                <a:tc>
                  <a:txBody>
                    <a:bodyPr/>
                    <a:lstStyle/>
                    <a:p>
                      <a:r>
                        <a:rPr lang="en-US" sz="1400" dirty="0" smtClean="0"/>
                        <a:t>1.53e+08</a:t>
                      </a:r>
                      <a:endParaRPr lang="lv-LV" sz="1400" dirty="0" smtClean="0"/>
                    </a:p>
                    <a:p>
                      <a:r>
                        <a:rPr lang="en-US" sz="1400" dirty="0" smtClean="0"/>
                        <a:t>6.9</a:t>
                      </a:r>
                      <a:r>
                        <a:rPr lang="lv-LV" sz="1400" dirty="0" smtClean="0"/>
                        <a:t>0</a:t>
                      </a:r>
                      <a:r>
                        <a:rPr lang="en-US" sz="1400" dirty="0" smtClean="0"/>
                        <a:t>e+07</a:t>
                      </a:r>
                      <a:endParaRPr lang="lv-LV" sz="1400" dirty="0" smtClean="0"/>
                    </a:p>
                    <a:p>
                      <a:r>
                        <a:rPr lang="en-US" sz="1400" dirty="0" smtClean="0"/>
                        <a:t>6.24e+07</a:t>
                      </a:r>
                      <a:endParaRPr lang="lv-LV" sz="1400" dirty="0" smtClean="0"/>
                    </a:p>
                    <a:p>
                      <a:r>
                        <a:rPr lang="en-US" sz="1400" dirty="0" smtClean="0"/>
                        <a:t>3.61e+07</a:t>
                      </a:r>
                      <a:endParaRPr lang="lv-LV" sz="1400" dirty="0" smtClean="0"/>
                    </a:p>
                    <a:p>
                      <a:r>
                        <a:rPr lang="en-US" sz="1400" dirty="0" smtClean="0"/>
                        <a:t>3.72e+07 </a:t>
                      </a:r>
                      <a:endParaRPr lang="lv-LV" sz="1400" dirty="0" smtClean="0"/>
                    </a:p>
                    <a:p>
                      <a:r>
                        <a:rPr lang="en-US" sz="1400" dirty="0" smtClean="0"/>
                        <a:t>3.30e+07</a:t>
                      </a:r>
                      <a:endParaRPr lang="en-US" sz="1400" dirty="0"/>
                    </a:p>
                  </a:txBody>
                  <a:tcPr/>
                </a:tc>
                <a:extLst>
                  <a:ext uri="{0D108BD9-81ED-4DB2-BD59-A6C34878D82A}">
                    <a16:rowId xmlns:a16="http://schemas.microsoft.com/office/drawing/2014/main" val="2292075248"/>
                  </a:ext>
                </a:extLst>
              </a:tr>
            </a:tbl>
          </a:graphicData>
        </a:graphic>
      </p:graphicFrame>
      <p:sp>
        <p:nvSpPr>
          <p:cNvPr id="7" name="TextBox 6"/>
          <p:cNvSpPr txBox="1"/>
          <p:nvPr/>
        </p:nvSpPr>
        <p:spPr bwMode="auto">
          <a:xfrm>
            <a:off x="720080" y="5783841"/>
            <a:ext cx="2278188" cy="369332"/>
          </a:xfrm>
          <a:prstGeom prst="rect">
            <a:avLst/>
          </a:prstGeom>
          <a:noFill/>
        </p:spPr>
        <p:txBody>
          <a:bodyPr wrap="none" rtlCol="0">
            <a:spAutoFit/>
          </a:bodyPr>
          <a:lstStyle/>
          <a:p>
            <a:r>
              <a:rPr lang="lv-LV" dirty="0" err="1" smtClean="0"/>
              <a:t>Source</a:t>
            </a:r>
            <a:r>
              <a:rPr lang="lv-LV" dirty="0" smtClean="0"/>
              <a:t>: </a:t>
            </a:r>
            <a:r>
              <a:rPr lang="lv-LV" dirty="0" err="1" smtClean="0"/>
              <a:t>NIST</a:t>
            </a:r>
            <a:r>
              <a:rPr lang="lv-LV" dirty="0" smtClean="0"/>
              <a:t> </a:t>
            </a:r>
            <a:r>
              <a:rPr lang="lv-LV" dirty="0" err="1" smtClean="0"/>
              <a:t>database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87934195"/>
              </p:ext>
            </p:extLst>
          </p:nvPr>
        </p:nvGraphicFramePr>
        <p:xfrm>
          <a:off x="6515901" y="2146970"/>
          <a:ext cx="5418665" cy="3205480"/>
        </p:xfrm>
        <a:graphic>
          <a:graphicData uri="http://schemas.openxmlformats.org/drawingml/2006/table">
            <a:tbl>
              <a:tblPr firstRow="1" bandRow="1">
                <a:tableStyleId>{5C22544A-7EE6-4342-B048-85BDC9FD1C3A}</a:tableStyleId>
              </a:tblPr>
              <a:tblGrid>
                <a:gridCol w="781503">
                  <a:extLst>
                    <a:ext uri="{9D8B030D-6E8A-4147-A177-3AD203B41FA5}">
                      <a16:colId xmlns:a16="http://schemas.microsoft.com/office/drawing/2014/main" val="2317369289"/>
                    </a:ext>
                  </a:extLst>
                </a:gridCol>
                <a:gridCol w="1849411">
                  <a:extLst>
                    <a:ext uri="{9D8B030D-6E8A-4147-A177-3AD203B41FA5}">
                      <a16:colId xmlns:a16="http://schemas.microsoft.com/office/drawing/2014/main" val="497810643"/>
                    </a:ext>
                  </a:extLst>
                </a:gridCol>
                <a:gridCol w="2787751">
                  <a:extLst>
                    <a:ext uri="{9D8B030D-6E8A-4147-A177-3AD203B41FA5}">
                      <a16:colId xmlns:a16="http://schemas.microsoft.com/office/drawing/2014/main" val="1264502558"/>
                    </a:ext>
                  </a:extLst>
                </a:gridCol>
              </a:tblGrid>
              <a:tr h="370840">
                <a:tc>
                  <a:txBody>
                    <a:bodyPr/>
                    <a:lstStyle/>
                    <a:p>
                      <a:r>
                        <a:rPr lang="lv-LV" dirty="0" smtClean="0"/>
                        <a:t>Element</a:t>
                      </a:r>
                      <a:endParaRPr lang="en-US" dirty="0"/>
                    </a:p>
                  </a:txBody>
                  <a:tcPr/>
                </a:tc>
                <a:tc>
                  <a:txBody>
                    <a:bodyPr/>
                    <a:lstStyle/>
                    <a:p>
                      <a:r>
                        <a:rPr lang="el-GR" dirty="0" smtClean="0"/>
                        <a:t>λ</a:t>
                      </a:r>
                      <a:r>
                        <a:rPr lang="lv-LV" dirty="0" smtClean="0"/>
                        <a:t>, </a:t>
                      </a:r>
                      <a:r>
                        <a:rPr lang="lv-LV" dirty="0" err="1" smtClean="0"/>
                        <a:t>nm</a:t>
                      </a:r>
                      <a:endParaRPr lang="en-US" dirty="0"/>
                    </a:p>
                  </a:txBody>
                  <a:tcPr/>
                </a:tc>
                <a:tc>
                  <a:txBody>
                    <a:bodyPr/>
                    <a:lstStyle/>
                    <a:p>
                      <a:r>
                        <a:rPr lang="lv-LV" dirty="0" err="1" smtClean="0"/>
                        <a:t>Transition</a:t>
                      </a:r>
                      <a:r>
                        <a:rPr lang="lv-LV" dirty="0" smtClean="0"/>
                        <a:t> </a:t>
                      </a:r>
                      <a:r>
                        <a:rPr lang="lv-LV" dirty="0" err="1" smtClean="0"/>
                        <a:t>probability</a:t>
                      </a:r>
                      <a:endParaRPr lang="en-US" dirty="0"/>
                    </a:p>
                  </a:txBody>
                  <a:tcPr/>
                </a:tc>
                <a:extLst>
                  <a:ext uri="{0D108BD9-81ED-4DB2-BD59-A6C34878D82A}">
                    <a16:rowId xmlns:a16="http://schemas.microsoft.com/office/drawing/2014/main" val="575829011"/>
                  </a:ext>
                </a:extLst>
              </a:tr>
              <a:tr h="389474">
                <a:tc>
                  <a:txBody>
                    <a:bodyPr/>
                    <a:lstStyle/>
                    <a:p>
                      <a:pPr marL="0" marR="0" lvl="0" indent="0" algn="l" defTabSz="685800" eaLnBrk="1" fontAlgn="auto" latinLnBrk="0" hangingPunct="1">
                        <a:lnSpc>
                          <a:spcPct val="100000"/>
                        </a:lnSpc>
                        <a:spcBef>
                          <a:spcPts val="0"/>
                        </a:spcBef>
                        <a:spcAft>
                          <a:spcPts val="0"/>
                        </a:spcAft>
                        <a:buClrTx/>
                        <a:buSzTx/>
                        <a:buFontTx/>
                        <a:buNone/>
                        <a:tabLst/>
                        <a:defRPr/>
                      </a:pPr>
                      <a:r>
                        <a:rPr lang="lv-LV" sz="1400" dirty="0" err="1" smtClean="0"/>
                        <a:t>Ni</a:t>
                      </a:r>
                      <a:r>
                        <a:rPr lang="lv-LV" sz="1400" dirty="0" smtClean="0"/>
                        <a:t> I</a:t>
                      </a:r>
                      <a:endParaRPr lang="en-US" sz="1400" dirty="0" smtClean="0"/>
                    </a:p>
                  </a:txBody>
                  <a:tcPr/>
                </a:tc>
                <a:tc>
                  <a:txBody>
                    <a:bodyPr/>
                    <a:lstStyle/>
                    <a:p>
                      <a:r>
                        <a:rPr lang="en-US" sz="1400" dirty="0" smtClean="0"/>
                        <a:t>341.47</a:t>
                      </a:r>
                      <a:endParaRPr lang="lv-LV" sz="1400" dirty="0" smtClean="0"/>
                    </a:p>
                    <a:p>
                      <a:pPr marL="0" marR="0" lvl="0" indent="0" algn="l" defTabSz="685800" eaLnBrk="1" fontAlgn="auto" latinLnBrk="0" hangingPunct="1">
                        <a:lnSpc>
                          <a:spcPct val="100000"/>
                        </a:lnSpc>
                        <a:spcBef>
                          <a:spcPts val="0"/>
                        </a:spcBef>
                        <a:spcAft>
                          <a:spcPts val="0"/>
                        </a:spcAft>
                        <a:buClrTx/>
                        <a:buSzTx/>
                        <a:buFontTx/>
                        <a:buNone/>
                        <a:tabLst/>
                        <a:defRPr/>
                      </a:pPr>
                      <a:r>
                        <a:rPr lang="en-US" sz="1400" dirty="0" smtClean="0"/>
                        <a:t>345.85</a:t>
                      </a:r>
                    </a:p>
                    <a:p>
                      <a:pPr marL="0" marR="0" lvl="0" indent="0" algn="l" defTabSz="685800" eaLnBrk="1" fontAlgn="auto" latinLnBrk="0" hangingPunct="1">
                        <a:lnSpc>
                          <a:spcPct val="100000"/>
                        </a:lnSpc>
                        <a:spcBef>
                          <a:spcPts val="0"/>
                        </a:spcBef>
                        <a:spcAft>
                          <a:spcPts val="0"/>
                        </a:spcAft>
                        <a:buClrTx/>
                        <a:buSzTx/>
                        <a:buFontTx/>
                        <a:buNone/>
                        <a:tabLst/>
                        <a:defRPr/>
                      </a:pPr>
                      <a:r>
                        <a:rPr lang="en-US" sz="1400" dirty="0" smtClean="0"/>
                        <a:t>346.1</a:t>
                      </a:r>
                      <a:r>
                        <a:rPr lang="lv-LV" sz="1400" dirty="0" smtClean="0"/>
                        <a:t>7</a:t>
                      </a:r>
                      <a:endParaRPr lang="en-US" sz="1400" dirty="0"/>
                    </a:p>
                  </a:txBody>
                  <a:tcPr/>
                </a:tc>
                <a:tc>
                  <a:txBody>
                    <a:bodyPr/>
                    <a:lstStyle/>
                    <a:p>
                      <a:r>
                        <a:rPr lang="en-US" sz="1400" dirty="0" smtClean="0"/>
                        <a:t>5.5e+07</a:t>
                      </a:r>
                      <a:endParaRPr lang="lv-LV" sz="1400" dirty="0" smtClean="0"/>
                    </a:p>
                    <a:p>
                      <a:r>
                        <a:rPr lang="en-US" sz="1400" dirty="0" smtClean="0"/>
                        <a:t>9.8e+06</a:t>
                      </a:r>
                      <a:endParaRPr lang="lv-LV" sz="1400" dirty="0" smtClean="0"/>
                    </a:p>
                    <a:p>
                      <a:r>
                        <a:rPr lang="en-US" sz="1400" dirty="0" smtClean="0"/>
                        <a:t>2.7e+07</a:t>
                      </a:r>
                      <a:endParaRPr lang="en-US" sz="1400" dirty="0"/>
                    </a:p>
                  </a:txBody>
                  <a:tcPr/>
                </a:tc>
                <a:extLst>
                  <a:ext uri="{0D108BD9-81ED-4DB2-BD59-A6C34878D82A}">
                    <a16:rowId xmlns:a16="http://schemas.microsoft.com/office/drawing/2014/main" val="4017033089"/>
                  </a:ext>
                </a:extLst>
              </a:tr>
              <a:tr h="370840">
                <a:tc>
                  <a:txBody>
                    <a:bodyPr/>
                    <a:lstStyle/>
                    <a:p>
                      <a:r>
                        <a:rPr lang="lv-LV" sz="1400" dirty="0" smtClean="0"/>
                        <a:t>Ar I</a:t>
                      </a:r>
                      <a:endParaRPr lang="en-US"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n-NO" sz="1400" dirty="0" smtClean="0"/>
                        <a:t>706.72</a:t>
                      </a:r>
                      <a:endParaRPr lang="lv-LV" sz="14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lang="nn-NO" sz="1400" dirty="0" smtClean="0"/>
                        <a:t>738.4</a:t>
                      </a:r>
                      <a:r>
                        <a:rPr lang="lv-LV" sz="1400" dirty="0" smtClean="0"/>
                        <a:t>0</a:t>
                      </a:r>
                    </a:p>
                    <a:p>
                      <a:pPr marL="0" marR="0" lvl="0" indent="0" algn="l" defTabSz="685800" rtl="0" eaLnBrk="1" fontAlgn="auto" latinLnBrk="0" hangingPunct="1">
                        <a:lnSpc>
                          <a:spcPct val="100000"/>
                        </a:lnSpc>
                        <a:spcBef>
                          <a:spcPts val="0"/>
                        </a:spcBef>
                        <a:spcAft>
                          <a:spcPts val="0"/>
                        </a:spcAft>
                        <a:buClrTx/>
                        <a:buSzTx/>
                        <a:buFontTx/>
                        <a:buNone/>
                        <a:tabLst/>
                        <a:defRPr/>
                      </a:pPr>
                      <a:r>
                        <a:rPr lang="nn-NO" sz="1400" dirty="0" smtClean="0"/>
                        <a:t>750.39</a:t>
                      </a:r>
                      <a:endParaRPr lang="lv-LV" sz="14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lang="nn-NO" sz="1400" dirty="0" smtClean="0"/>
                        <a:t>751.</a:t>
                      </a:r>
                      <a:r>
                        <a:rPr lang="lv-LV" sz="1400" dirty="0" smtClean="0"/>
                        <a:t>47</a:t>
                      </a:r>
                      <a:endParaRPr lang="nn-NO" sz="1400" dirty="0" smtClean="0"/>
                    </a:p>
                  </a:txBody>
                  <a:tcPr/>
                </a:tc>
                <a:tc>
                  <a:txBody>
                    <a:bodyPr/>
                    <a:lstStyle/>
                    <a:p>
                      <a:r>
                        <a:rPr lang="en-US" sz="1400" dirty="0" smtClean="0"/>
                        <a:t>3.8e+06</a:t>
                      </a:r>
                      <a:endParaRPr lang="lv-LV" sz="1400" dirty="0" smtClean="0"/>
                    </a:p>
                    <a:p>
                      <a:r>
                        <a:rPr lang="en-US" sz="1400" dirty="0" smtClean="0"/>
                        <a:t>8.5e+06</a:t>
                      </a:r>
                      <a:endParaRPr lang="lv-LV" sz="1400" dirty="0" smtClean="0"/>
                    </a:p>
                    <a:p>
                      <a:r>
                        <a:rPr lang="en-US" sz="1400" dirty="0" smtClean="0"/>
                        <a:t>4.5e+07</a:t>
                      </a:r>
                      <a:endParaRPr lang="lv-LV" sz="1400" dirty="0" smtClean="0"/>
                    </a:p>
                    <a:p>
                      <a:r>
                        <a:rPr lang="en-US" sz="1400" dirty="0" smtClean="0"/>
                        <a:t>4.0e+07</a:t>
                      </a:r>
                      <a:endParaRPr lang="lv-LV" sz="1400" dirty="0" smtClean="0"/>
                    </a:p>
                  </a:txBody>
                  <a:tcPr/>
                </a:tc>
                <a:extLst>
                  <a:ext uri="{0D108BD9-81ED-4DB2-BD59-A6C34878D82A}">
                    <a16:rowId xmlns:a16="http://schemas.microsoft.com/office/drawing/2014/main" val="125242117"/>
                  </a:ext>
                </a:extLst>
              </a:tr>
              <a:tr h="370840">
                <a:tc>
                  <a:txBody>
                    <a:bodyPr/>
                    <a:lstStyle/>
                    <a:p>
                      <a:pPr marL="0" marR="0" lvl="0" indent="0" algn="l" defTabSz="685800" eaLnBrk="1" fontAlgn="auto" latinLnBrk="0" hangingPunct="1">
                        <a:lnSpc>
                          <a:spcPct val="100000"/>
                        </a:lnSpc>
                        <a:spcBef>
                          <a:spcPts val="0"/>
                        </a:spcBef>
                        <a:spcAft>
                          <a:spcPts val="0"/>
                        </a:spcAft>
                        <a:buClrTx/>
                        <a:buSzTx/>
                        <a:buFontTx/>
                        <a:buNone/>
                        <a:tabLst/>
                        <a:defRPr/>
                      </a:pPr>
                      <a:r>
                        <a:rPr lang="lv-LV" sz="1400" dirty="0" err="1" smtClean="0"/>
                        <a:t>Cr</a:t>
                      </a:r>
                      <a:r>
                        <a:rPr lang="lv-LV" sz="1400" dirty="0" smtClean="0"/>
                        <a:t> I</a:t>
                      </a:r>
                      <a:endParaRPr lang="en-US" sz="1400" dirty="0" smtClean="0"/>
                    </a:p>
                    <a:p>
                      <a:endParaRPr lang="en-US" sz="1400" dirty="0"/>
                    </a:p>
                  </a:txBody>
                  <a:tcPr/>
                </a:tc>
                <a:tc>
                  <a:txBody>
                    <a:bodyPr/>
                    <a:lstStyle/>
                    <a:p>
                      <a:r>
                        <a:rPr lang="en-US" sz="1400" dirty="0" smtClean="0"/>
                        <a:t>425.43</a:t>
                      </a:r>
                      <a:endParaRPr lang="lv-LV" sz="1400" dirty="0" smtClean="0"/>
                    </a:p>
                    <a:p>
                      <a:r>
                        <a:rPr lang="en-US" sz="1400" dirty="0" smtClean="0"/>
                        <a:t>428.97</a:t>
                      </a:r>
                      <a:endParaRPr lang="lv-LV" sz="1400" dirty="0" smtClean="0"/>
                    </a:p>
                    <a:p>
                      <a:r>
                        <a:rPr lang="en-US" sz="1400" dirty="0" smtClean="0"/>
                        <a:t>520.60</a:t>
                      </a:r>
                      <a:endParaRPr lang="lv-LV" sz="1400" dirty="0" smtClean="0"/>
                    </a:p>
                    <a:p>
                      <a:r>
                        <a:rPr lang="en-US" sz="1400" dirty="0" smtClean="0"/>
                        <a:t>520.84 </a:t>
                      </a:r>
                    </a:p>
                    <a:p>
                      <a:endParaRPr lang="lv-LV" sz="1400" dirty="0" smtClean="0"/>
                    </a:p>
                  </a:txBody>
                  <a:tcPr/>
                </a:tc>
                <a:tc>
                  <a:txBody>
                    <a:bodyPr/>
                    <a:lstStyle/>
                    <a:p>
                      <a:r>
                        <a:rPr lang="en-US" sz="1400" dirty="0" smtClean="0"/>
                        <a:t>3.15e+07</a:t>
                      </a:r>
                      <a:endParaRPr lang="lv-LV" sz="1400" dirty="0" smtClean="0"/>
                    </a:p>
                    <a:p>
                      <a:r>
                        <a:rPr lang="en-US" sz="1400" dirty="0" smtClean="0"/>
                        <a:t>3.16e+07</a:t>
                      </a:r>
                      <a:endParaRPr lang="lv-LV" sz="1400" dirty="0" smtClean="0"/>
                    </a:p>
                    <a:p>
                      <a:r>
                        <a:rPr lang="en-US" sz="1400" dirty="0" smtClean="0"/>
                        <a:t>5.14e+07</a:t>
                      </a:r>
                      <a:endParaRPr lang="lv-LV" sz="1400" dirty="0" smtClean="0"/>
                    </a:p>
                    <a:p>
                      <a:r>
                        <a:rPr lang="en-US" sz="1400" dirty="0" smtClean="0"/>
                        <a:t>5.06e+07</a:t>
                      </a:r>
                      <a:endParaRPr lang="lv-LV" sz="1400" dirty="0" smtClean="0"/>
                    </a:p>
                  </a:txBody>
                  <a:tcPr/>
                </a:tc>
                <a:extLst>
                  <a:ext uri="{0D108BD9-81ED-4DB2-BD59-A6C34878D82A}">
                    <a16:rowId xmlns:a16="http://schemas.microsoft.com/office/drawing/2014/main" val="2115868834"/>
                  </a:ext>
                </a:extLst>
              </a:tr>
            </a:tbl>
          </a:graphicData>
        </a:graphic>
      </p:graphicFrame>
    </p:spTree>
    <p:extLst>
      <p:ext uri="{BB962C8B-B14F-4D97-AF65-F5344CB8AC3E}">
        <p14:creationId xmlns:p14="http://schemas.microsoft.com/office/powerpoint/2010/main" val="420685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79DA012-F8CF-FB43-49BA-3D8FFCBF37C8}"/>
              </a:ext>
            </a:extLst>
          </p:cNvPr>
          <p:cNvSpPr>
            <a:spLocks noGrp="1"/>
          </p:cNvSpPr>
          <p:nvPr>
            <p:ph type="ftr" sz="quarter" idx="11"/>
          </p:nvPr>
        </p:nvSpPr>
        <p:spPr/>
        <p:txBody>
          <a:bodyPr/>
          <a:lstStyle/>
          <a:p>
            <a:pPr>
              <a:defRPr/>
            </a:pPr>
            <a:r>
              <a:rPr lang="lv-LV" b="1" dirty="0" smtClean="0"/>
              <a:t>J</a:t>
            </a:r>
            <a:r>
              <a:rPr lang="en-US" b="1" dirty="0" smtClean="0"/>
              <a:t>ET </a:t>
            </a:r>
            <a:r>
              <a:rPr lang="en-US" b="1" dirty="0"/>
              <a:t>LIBS data analysis meeting #</a:t>
            </a:r>
            <a:r>
              <a:rPr lang="en-US" b="1" dirty="0" smtClean="0"/>
              <a:t>1</a:t>
            </a:r>
            <a:r>
              <a:rPr lang="lv-LV" b="1" dirty="0" smtClean="0"/>
              <a:t>, </a:t>
            </a:r>
            <a:r>
              <a:rPr lang="lv-LV" b="1" dirty="0" err="1" smtClean="0"/>
              <a:t>February</a:t>
            </a:r>
            <a:r>
              <a:rPr lang="lv-LV" b="1" dirty="0" smtClean="0"/>
              <a:t> 6, 2025</a:t>
            </a:r>
            <a:endParaRPr lang="en-US" b="1" dirty="0"/>
          </a:p>
        </p:txBody>
      </p:sp>
      <p:sp>
        <p:nvSpPr>
          <p:cNvPr id="4" name="Slide Number Placeholder 3">
            <a:extLst>
              <a:ext uri="{FF2B5EF4-FFF2-40B4-BE49-F238E27FC236}">
                <a16:creationId xmlns:a16="http://schemas.microsoft.com/office/drawing/2014/main" id="{FD8E3CD6-A8B8-1A3E-530E-D3BC486A74B9}"/>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5" name="Titre 1">
            <a:extLst>
              <a:ext uri="{FF2B5EF4-FFF2-40B4-BE49-F238E27FC236}">
                <a16:creationId xmlns:a16="http://schemas.microsoft.com/office/drawing/2014/main" id="{5745B66D-A6CB-9F71-21A8-40C02DA8450B}"/>
              </a:ext>
            </a:extLst>
          </p:cNvPr>
          <p:cNvSpPr>
            <a:spLocks noGrp="1"/>
          </p:cNvSpPr>
          <p:nvPr>
            <p:ph type="title"/>
          </p:nvPr>
        </p:nvSpPr>
        <p:spPr>
          <a:xfrm>
            <a:off x="983432" y="192515"/>
            <a:ext cx="9451776" cy="457200"/>
          </a:xfrm>
        </p:spPr>
        <p:txBody>
          <a:bodyPr/>
          <a:lstStyle/>
          <a:p>
            <a:r>
              <a:rPr lang="lv-LV" dirty="0" err="1" smtClean="0"/>
              <a:t>Approach</a:t>
            </a:r>
            <a:r>
              <a:rPr lang="lv-LV" dirty="0" smtClean="0"/>
              <a:t> to </a:t>
            </a:r>
            <a:r>
              <a:rPr lang="lv-LV" dirty="0" err="1" smtClean="0"/>
              <a:t>analysis</a:t>
            </a:r>
            <a:endParaRPr lang="fr-FR" dirty="0"/>
          </a:p>
        </p:txBody>
      </p:sp>
      <p:sp>
        <p:nvSpPr>
          <p:cNvPr id="2" name="TextBox 1"/>
          <p:cNvSpPr txBox="1"/>
          <p:nvPr/>
        </p:nvSpPr>
        <p:spPr bwMode="auto">
          <a:xfrm>
            <a:off x="200922" y="2258574"/>
            <a:ext cx="5350133" cy="369332"/>
          </a:xfrm>
          <a:prstGeom prst="rect">
            <a:avLst/>
          </a:prstGeom>
          <a:noFill/>
        </p:spPr>
        <p:txBody>
          <a:bodyPr wrap="square" rtlCol="0">
            <a:spAutoFit/>
          </a:bodyPr>
          <a:lstStyle/>
          <a:p>
            <a:pPr marL="742950" lvl="1" indent="-285750" algn="just">
              <a:buFont typeface="Arial" panose="020B0604020202020204" pitchFamily="34" charset="0"/>
              <a:buChar char="•"/>
            </a:pPr>
            <a:r>
              <a:rPr lang="lv-LV" dirty="0" smtClean="0">
                <a:solidFill>
                  <a:srgbClr val="000000"/>
                </a:solidFill>
                <a:latin typeface="Calibri" panose="020F0502020204030204" pitchFamily="34" charset="0"/>
                <a:cs typeface="Calibri" panose="020F0502020204030204" pitchFamily="34" charset="0"/>
              </a:rPr>
              <a:t>D/W </a:t>
            </a:r>
            <a:r>
              <a:rPr lang="lv-LV" dirty="0" err="1" smtClean="0">
                <a:solidFill>
                  <a:srgbClr val="000000"/>
                </a:solidFill>
                <a:latin typeface="Calibri" panose="020F0502020204030204" pitchFamily="34" charset="0"/>
                <a:cs typeface="Calibri" panose="020F0502020204030204" pitchFamily="34" charset="0"/>
              </a:rPr>
              <a:t>concentration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ratio</a:t>
            </a:r>
            <a:r>
              <a:rPr lang="lv-LV" dirty="0" smtClean="0">
                <a:solidFill>
                  <a:srgbClr val="000000"/>
                </a:solidFill>
                <a:latin typeface="Calibri" panose="020F0502020204030204" pitchFamily="34" charset="0"/>
                <a:cs typeface="Calibri" panose="020F0502020204030204" pitchFamily="34" charset="0"/>
              </a:rPr>
              <a:t>   </a:t>
            </a:r>
            <a:endParaRPr lang="lv-LV" dirty="0" smtClean="0">
              <a:solidFill>
                <a:srgbClr val="000000"/>
              </a:solidFill>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5243" y="482732"/>
            <a:ext cx="3603961" cy="2702971"/>
          </a:xfrm>
          <a:prstGeom prst="rect">
            <a:avLst/>
          </a:prstGeom>
        </p:spPr>
      </p:pic>
      <p:sp>
        <p:nvSpPr>
          <p:cNvPr id="9" name="TextBox 8"/>
          <p:cNvSpPr txBox="1"/>
          <p:nvPr/>
        </p:nvSpPr>
        <p:spPr bwMode="auto">
          <a:xfrm>
            <a:off x="200921" y="3417597"/>
            <a:ext cx="10518029" cy="369332"/>
          </a:xfrm>
          <a:prstGeom prst="rect">
            <a:avLst/>
          </a:prstGeom>
          <a:noFill/>
        </p:spPr>
        <p:txBody>
          <a:bodyPr wrap="square" rtlCol="0">
            <a:spAutoFit/>
          </a:bodyPr>
          <a:lstStyle/>
          <a:p>
            <a:pPr marL="742950" lvl="1" indent="-285750" algn="just">
              <a:buFont typeface="Arial" panose="020B0604020202020204" pitchFamily="34" charset="0"/>
              <a:buChar char="•"/>
            </a:pPr>
            <a:r>
              <a:rPr lang="lv-LV" dirty="0" err="1" smtClean="0">
                <a:solidFill>
                  <a:srgbClr val="000000"/>
                </a:solidFill>
                <a:latin typeface="Calibri" panose="020F0502020204030204" pitchFamily="34" charset="0"/>
                <a:cs typeface="Calibri" panose="020F0502020204030204" pitchFamily="34" charset="0"/>
              </a:rPr>
              <a:t>Electron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density</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is</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deduced</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from</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Lorentzian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FWHM</a:t>
            </a:r>
            <a:r>
              <a:rPr lang="lv-LV" dirty="0" smtClean="0">
                <a:solidFill>
                  <a:srgbClr val="000000"/>
                </a:solidFill>
                <a:latin typeface="Calibri" panose="020F0502020204030204" pitchFamily="34" charset="0"/>
                <a:cs typeface="Calibri" panose="020F0502020204030204" pitchFamily="34" charset="0"/>
              </a:rPr>
              <a:t>: </a:t>
            </a:r>
            <a:r>
              <a:rPr lang="ru-RU" dirty="0" smtClean="0">
                <a:solidFill>
                  <a:srgbClr val="000000"/>
                </a:solidFill>
                <a:latin typeface="Calibri" panose="020F0502020204030204" pitchFamily="34" charset="0"/>
                <a:cs typeface="Calibri" panose="020F0502020204030204" pitchFamily="34" charset="0"/>
              </a:rPr>
              <a:t>Г</a:t>
            </a:r>
            <a:r>
              <a:rPr lang="lv-LV" baseline="-25000" dirty="0" smtClean="0">
                <a:solidFill>
                  <a:srgbClr val="000000"/>
                </a:solidFill>
                <a:latin typeface="Calibri" panose="020F0502020204030204" pitchFamily="34" charset="0"/>
                <a:cs typeface="Calibri" panose="020F0502020204030204" pitchFamily="34" charset="0"/>
              </a:rPr>
              <a:t>L</a:t>
            </a:r>
            <a:r>
              <a:rPr lang="lv-LV" dirty="0" smtClean="0">
                <a:solidFill>
                  <a:srgbClr val="000000"/>
                </a:solidFill>
                <a:latin typeface="Calibri" panose="020F0502020204030204" pitchFamily="34" charset="0"/>
                <a:cs typeface="Calibri" panose="020F0502020204030204" pitchFamily="34" charset="0"/>
              </a:rPr>
              <a:t> = 4.63x10</a:t>
            </a:r>
            <a:r>
              <a:rPr lang="lv-LV" baseline="30000" dirty="0" smtClean="0">
                <a:solidFill>
                  <a:srgbClr val="000000"/>
                </a:solidFill>
                <a:latin typeface="Calibri" panose="020F0502020204030204" pitchFamily="34" charset="0"/>
                <a:cs typeface="Calibri" panose="020F0502020204030204" pitchFamily="34" charset="0"/>
              </a:rPr>
              <a:t>-12</a:t>
            </a:r>
            <a:r>
              <a:rPr lang="lv-LV" dirty="0" smtClean="0">
                <a:solidFill>
                  <a:srgbClr val="000000"/>
                </a:solidFill>
                <a:latin typeface="Calibri" panose="020F0502020204030204" pitchFamily="34" charset="0"/>
                <a:cs typeface="Calibri" panose="020F0502020204030204" pitchFamily="34" charset="0"/>
              </a:rPr>
              <a:t> n</a:t>
            </a:r>
            <a:r>
              <a:rPr lang="lv-LV" baseline="-25000" dirty="0" smtClean="0">
                <a:solidFill>
                  <a:srgbClr val="000000"/>
                </a:solidFill>
                <a:latin typeface="Calibri" panose="020F0502020204030204" pitchFamily="34" charset="0"/>
                <a:cs typeface="Calibri" panose="020F0502020204030204" pitchFamily="34" charset="0"/>
              </a:rPr>
              <a:t>e</a:t>
            </a:r>
            <a:r>
              <a:rPr lang="lv-LV" baseline="30000" dirty="0" smtClean="0">
                <a:solidFill>
                  <a:srgbClr val="000000"/>
                </a:solidFill>
                <a:latin typeface="Calibri" panose="020F0502020204030204" pitchFamily="34" charset="0"/>
                <a:cs typeface="Calibri" panose="020F0502020204030204" pitchFamily="34" charset="0"/>
              </a:rPr>
              <a:t>2/3</a:t>
            </a:r>
            <a:r>
              <a:rPr lang="lv-LV" dirty="0" smtClean="0">
                <a:solidFill>
                  <a:srgbClr val="000000"/>
                </a:solidFill>
                <a:latin typeface="Calibri" panose="020F0502020204030204" pitchFamily="34" charset="0"/>
                <a:cs typeface="Calibri" panose="020F0502020204030204" pitchFamily="34" charset="0"/>
              </a:rPr>
              <a:t> (2)</a:t>
            </a:r>
            <a:endParaRPr lang="lv-LV" dirty="0" smtClean="0">
              <a:solidFill>
                <a:srgbClr val="000000"/>
              </a:solidFill>
              <a:latin typeface="Calibri" panose="020F0502020204030204" pitchFamily="34" charset="0"/>
              <a:cs typeface="Calibri" panose="020F0502020204030204" pitchFamily="34" charset="0"/>
            </a:endParaRPr>
          </a:p>
        </p:txBody>
      </p:sp>
      <p:pic>
        <p:nvPicPr>
          <p:cNvPr id="11" name="Picture 10"/>
          <p:cNvPicPr>
            <a:picLocks noChangeAspect="1"/>
          </p:cNvPicPr>
          <p:nvPr/>
        </p:nvPicPr>
        <p:blipFill>
          <a:blip r:embed="rId3"/>
          <a:stretch>
            <a:fillRect/>
          </a:stretch>
        </p:blipFill>
        <p:spPr>
          <a:xfrm>
            <a:off x="8476362" y="3786929"/>
            <a:ext cx="3470174" cy="2295735"/>
          </a:xfrm>
          <a:prstGeom prst="rect">
            <a:avLst/>
          </a:prstGeom>
        </p:spPr>
      </p:pic>
      <p:sp>
        <p:nvSpPr>
          <p:cNvPr id="12" name="TextBox 11"/>
          <p:cNvSpPr txBox="1"/>
          <p:nvPr/>
        </p:nvSpPr>
        <p:spPr bwMode="auto">
          <a:xfrm>
            <a:off x="200922" y="2802691"/>
            <a:ext cx="7465261" cy="369332"/>
          </a:xfrm>
          <a:prstGeom prst="rect">
            <a:avLst/>
          </a:prstGeom>
          <a:noFill/>
        </p:spPr>
        <p:txBody>
          <a:bodyPr wrap="square" rtlCol="0">
            <a:spAutoFit/>
          </a:bodyPr>
          <a:lstStyle/>
          <a:p>
            <a:pPr marL="742950" lvl="1" indent="-285750" algn="just">
              <a:buFont typeface="Arial" panose="020B0604020202020204" pitchFamily="34" charset="0"/>
              <a:buChar char="•"/>
            </a:pPr>
            <a:r>
              <a:rPr lang="lv-LV" dirty="0" err="1" smtClean="0">
                <a:solidFill>
                  <a:srgbClr val="000000"/>
                </a:solidFill>
                <a:latin typeface="Calibri" panose="020F0502020204030204" pitchFamily="34" charset="0"/>
                <a:cs typeface="Calibri" panose="020F0502020204030204" pitchFamily="34" charset="0"/>
              </a:rPr>
              <a:t>Pseudo-Voigt</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fitting</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Gaussian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for</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Doppler</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effect</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Lorentzian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for</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Stark</a:t>
            </a:r>
            <a:r>
              <a:rPr lang="lv-LV" dirty="0" smtClean="0">
                <a:solidFill>
                  <a:srgbClr val="000000"/>
                </a:solidFill>
                <a:latin typeface="Calibri" panose="020F0502020204030204" pitchFamily="34" charset="0"/>
                <a:cs typeface="Calibri" panose="020F0502020204030204" pitchFamily="34" charset="0"/>
              </a:rPr>
              <a:t>)</a:t>
            </a:r>
          </a:p>
        </p:txBody>
      </p:sp>
      <p:sp>
        <p:nvSpPr>
          <p:cNvPr id="13" name="TextBox 12"/>
          <p:cNvSpPr txBox="1"/>
          <p:nvPr/>
        </p:nvSpPr>
        <p:spPr bwMode="auto">
          <a:xfrm>
            <a:off x="200922" y="1236486"/>
            <a:ext cx="10518029" cy="369332"/>
          </a:xfrm>
          <a:prstGeom prst="rect">
            <a:avLst/>
          </a:prstGeom>
          <a:noFill/>
        </p:spPr>
        <p:txBody>
          <a:bodyPr wrap="square" rtlCol="0">
            <a:spAutoFit/>
          </a:bodyPr>
          <a:lstStyle/>
          <a:p>
            <a:pPr marL="742950" lvl="1" indent="-285750" algn="just">
              <a:buFont typeface="Arial" panose="020B0604020202020204" pitchFamily="34" charset="0"/>
              <a:buChar char="•"/>
            </a:pPr>
            <a:r>
              <a:rPr lang="lv-LV" dirty="0" err="1" smtClean="0">
                <a:solidFill>
                  <a:srgbClr val="000000"/>
                </a:solidFill>
                <a:latin typeface="Calibri" panose="020F0502020204030204" pitchFamily="34" charset="0"/>
                <a:cs typeface="Calibri" panose="020F0502020204030204" pitchFamily="34" charset="0"/>
              </a:rPr>
              <a:t>Averaging</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of</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spectra</a:t>
            </a:r>
            <a:r>
              <a:rPr lang="lv-LV" dirty="0" smtClean="0">
                <a:solidFill>
                  <a:srgbClr val="000000"/>
                </a:solidFill>
                <a:latin typeface="Calibri" panose="020F0502020204030204" pitchFamily="34" charset="0"/>
                <a:cs typeface="Calibri" panose="020F0502020204030204" pitchFamily="34" charset="0"/>
              </a:rPr>
              <a:t> to </a:t>
            </a:r>
            <a:r>
              <a:rPr lang="lv-LV" dirty="0" err="1" smtClean="0">
                <a:solidFill>
                  <a:srgbClr val="000000"/>
                </a:solidFill>
                <a:latin typeface="Calibri" panose="020F0502020204030204" pitchFamily="34" charset="0"/>
                <a:cs typeface="Calibri" panose="020F0502020204030204" pitchFamily="34" charset="0"/>
              </a:rPr>
              <a:t>improve</a:t>
            </a:r>
            <a:r>
              <a:rPr lang="lv-LV" dirty="0" smtClean="0">
                <a:solidFill>
                  <a:srgbClr val="000000"/>
                </a:solidFill>
                <a:latin typeface="Calibri" panose="020F0502020204030204" pitchFamily="34" charset="0"/>
                <a:cs typeface="Calibri" panose="020F0502020204030204" pitchFamily="34" charset="0"/>
              </a:rPr>
              <a:t> S/N </a:t>
            </a:r>
            <a:r>
              <a:rPr lang="lv-LV" dirty="0" err="1" smtClean="0">
                <a:solidFill>
                  <a:srgbClr val="000000"/>
                </a:solidFill>
                <a:latin typeface="Calibri" panose="020F0502020204030204" pitchFamily="34" charset="0"/>
                <a:cs typeface="Calibri" panose="020F0502020204030204" pitchFamily="34" charset="0"/>
              </a:rPr>
              <a:t>ratio</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background</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substraction</a:t>
            </a:r>
            <a:endParaRPr lang="lv-LV" dirty="0" smtClean="0">
              <a:solidFill>
                <a:srgbClr val="000000"/>
              </a:solidFill>
              <a:latin typeface="Calibri" panose="020F0502020204030204" pitchFamily="34" charset="0"/>
              <a:cs typeface="Calibri" panose="020F0502020204030204" pitchFamily="34" charset="0"/>
            </a:endParaRPr>
          </a:p>
        </p:txBody>
      </p:sp>
      <p:sp>
        <p:nvSpPr>
          <p:cNvPr id="14" name="TextBox 13"/>
          <p:cNvSpPr txBox="1"/>
          <p:nvPr/>
        </p:nvSpPr>
        <p:spPr bwMode="auto">
          <a:xfrm>
            <a:off x="200922" y="1786704"/>
            <a:ext cx="6296701" cy="369332"/>
          </a:xfrm>
          <a:prstGeom prst="rect">
            <a:avLst/>
          </a:prstGeom>
          <a:noFill/>
        </p:spPr>
        <p:txBody>
          <a:bodyPr wrap="square" rtlCol="0">
            <a:spAutoFit/>
          </a:bodyPr>
          <a:lstStyle/>
          <a:p>
            <a:pPr marL="742950" lvl="1" indent="-285750" algn="just">
              <a:buFont typeface="Arial" panose="020B0604020202020204" pitchFamily="34" charset="0"/>
              <a:buChar char="•"/>
            </a:pPr>
            <a:r>
              <a:rPr lang="lv-LV" dirty="0" err="1" smtClean="0">
                <a:solidFill>
                  <a:srgbClr val="000000"/>
                </a:solidFill>
                <a:latin typeface="Calibri" panose="020F0502020204030204" pitchFamily="34" charset="0"/>
                <a:cs typeface="Calibri" panose="020F0502020204030204" pitchFamily="34" charset="0"/>
              </a:rPr>
              <a:t>Electron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temperature</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derived</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from</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Boltzman</a:t>
            </a:r>
            <a:r>
              <a:rPr lang="lv-LV" dirty="0" smtClean="0">
                <a:solidFill>
                  <a:srgbClr val="000000"/>
                </a:solidFill>
                <a:latin typeface="Calibri" panose="020F0502020204030204" pitchFamily="34" charset="0"/>
                <a:cs typeface="Calibri" panose="020F0502020204030204" pitchFamily="34" charset="0"/>
              </a:rPr>
              <a:t> </a:t>
            </a:r>
            <a:r>
              <a:rPr lang="lv-LV" dirty="0" err="1" smtClean="0">
                <a:solidFill>
                  <a:srgbClr val="000000"/>
                </a:solidFill>
                <a:latin typeface="Calibri" panose="020F0502020204030204" pitchFamily="34" charset="0"/>
                <a:cs typeface="Calibri" panose="020F0502020204030204" pitchFamily="34" charset="0"/>
              </a:rPr>
              <a:t>plot</a:t>
            </a:r>
            <a:r>
              <a:rPr lang="lv-LV" dirty="0" smtClean="0">
                <a:solidFill>
                  <a:srgbClr val="000000"/>
                </a:solidFill>
                <a:latin typeface="Calibri" panose="020F0502020204030204" pitchFamily="34" charset="0"/>
                <a:cs typeface="Calibri" panose="020F0502020204030204" pitchFamily="34" charset="0"/>
              </a:rPr>
              <a:t>: log </a:t>
            </a:r>
            <a:endParaRPr lang="lv-LV" dirty="0" smtClean="0">
              <a:solidFill>
                <a:srgbClr val="000000"/>
              </a:solidFill>
              <a:latin typeface="Calibri" panose="020F0502020204030204" pitchFamily="34" charset="0"/>
              <a:cs typeface="Calibri" panose="020F0502020204030204" pitchFamily="34" charset="0"/>
            </a:endParaRPr>
          </a:p>
        </p:txBody>
      </p:sp>
      <p:sp>
        <p:nvSpPr>
          <p:cNvPr id="6" name="TextBox 5"/>
          <p:cNvSpPr txBox="1"/>
          <p:nvPr/>
        </p:nvSpPr>
        <p:spPr bwMode="auto">
          <a:xfrm>
            <a:off x="720080" y="5781964"/>
            <a:ext cx="5777544" cy="553998"/>
          </a:xfrm>
          <a:prstGeom prst="rect">
            <a:avLst/>
          </a:prstGeom>
          <a:noFill/>
        </p:spPr>
        <p:txBody>
          <a:bodyPr wrap="none" rtlCol="0">
            <a:spAutoFit/>
          </a:bodyPr>
          <a:lstStyle/>
          <a:p>
            <a:r>
              <a:rPr lang="lv-LV" sz="1500" dirty="0" smtClean="0"/>
              <a:t>(1) A, </a:t>
            </a:r>
            <a:r>
              <a:rPr lang="lv-LV" sz="1500" dirty="0" err="1" smtClean="0"/>
              <a:t>Ciucci</a:t>
            </a:r>
            <a:r>
              <a:rPr lang="lv-LV" sz="1500" dirty="0" smtClean="0"/>
              <a:t> </a:t>
            </a:r>
            <a:r>
              <a:rPr lang="lv-LV" sz="1500" dirty="0" err="1" smtClean="0"/>
              <a:t>et</a:t>
            </a:r>
            <a:r>
              <a:rPr lang="lv-LV" sz="1500" dirty="0" smtClean="0"/>
              <a:t> </a:t>
            </a:r>
            <a:r>
              <a:rPr lang="lv-LV" sz="1500" dirty="0" err="1" smtClean="0"/>
              <a:t>al</a:t>
            </a:r>
            <a:r>
              <a:rPr lang="lv-LV" sz="1500" dirty="0" smtClean="0"/>
              <a:t>, </a:t>
            </a:r>
            <a:r>
              <a:rPr lang="en-US" sz="1500" dirty="0"/>
              <a:t>Appl. Spec. 53(8), (1999), 960-964</a:t>
            </a:r>
            <a:endParaRPr lang="lv-LV" sz="1500" dirty="0" smtClean="0"/>
          </a:p>
          <a:p>
            <a:r>
              <a:rPr lang="lv-LV" sz="1500" dirty="0" smtClean="0"/>
              <a:t>(2) R. </a:t>
            </a:r>
            <a:r>
              <a:rPr lang="lv-LV" sz="1500" dirty="0" err="1" smtClean="0"/>
              <a:t>Fantoni</a:t>
            </a:r>
            <a:r>
              <a:rPr lang="lv-LV" sz="1500" dirty="0" smtClean="0"/>
              <a:t>, S. </a:t>
            </a:r>
            <a:r>
              <a:rPr lang="lv-LV" sz="1500" dirty="0" err="1" smtClean="0"/>
              <a:t>Almaviva</a:t>
            </a:r>
            <a:r>
              <a:rPr lang="lv-LV" sz="1500" dirty="0" smtClean="0"/>
              <a:t> </a:t>
            </a:r>
            <a:r>
              <a:rPr lang="lv-LV" sz="1500" dirty="0" err="1" smtClean="0"/>
              <a:t>et</a:t>
            </a:r>
            <a:r>
              <a:rPr lang="lv-LV" sz="1500" dirty="0" smtClean="0"/>
              <a:t> </a:t>
            </a:r>
            <a:r>
              <a:rPr lang="lv-LV" sz="1500" dirty="0" err="1" smtClean="0"/>
              <a:t>al</a:t>
            </a:r>
            <a:r>
              <a:rPr lang="lv-LV" sz="1500" dirty="0" smtClean="0"/>
              <a:t>, </a:t>
            </a:r>
            <a:r>
              <a:rPr lang="lv-LV" sz="1500" dirty="0" err="1" smtClean="0"/>
              <a:t>Spectrochim</a:t>
            </a:r>
            <a:r>
              <a:rPr lang="lv-LV" sz="1500" dirty="0" smtClean="0"/>
              <a:t>. </a:t>
            </a:r>
            <a:r>
              <a:rPr lang="lv-LV" sz="1500" dirty="0" err="1" smtClean="0"/>
              <a:t>Acta</a:t>
            </a:r>
            <a:r>
              <a:rPr lang="lv-LV" sz="1500" dirty="0" smtClean="0"/>
              <a:t> B 87 (2013), 153-160</a:t>
            </a:r>
            <a:endParaRPr lang="en-US" sz="1500" dirty="0"/>
          </a:p>
        </p:txBody>
      </p:sp>
      <mc:AlternateContent xmlns:mc="http://schemas.openxmlformats.org/markup-compatibility/2006">
        <mc:Choice xmlns:a14="http://schemas.microsoft.com/office/drawing/2010/main" Requires="a14">
          <p:sp>
            <p:nvSpPr>
              <p:cNvPr id="10" name="TextBox 9"/>
              <p:cNvSpPr txBox="1"/>
              <p:nvPr/>
            </p:nvSpPr>
            <p:spPr bwMode="auto">
              <a:xfrm>
                <a:off x="3352800" y="1821731"/>
                <a:ext cx="1825115" cy="1172116"/>
              </a:xfrm>
              <a:prstGeom prst="rect">
                <a:avLst/>
              </a:prstGeom>
              <a:noFill/>
            </p:spPr>
            <p:txBody>
              <a:bodyPr wrap="none" rtlCol="0">
                <a:spAutoFit/>
              </a:bodyPr>
              <a:lstStyle/>
              <a:p>
                <a:r>
                  <a:rPr lang="en-US" dirty="0"/>
                  <a:t> </a:t>
                </a:r>
              </a:p>
              <a:p>
                <a14:m>
                  <m:oMathPara xmlns:m="http://schemas.openxmlformats.org/officeDocument/2006/math">
                    <m:oMathParaPr>
                      <m:jc m:val="centerGroup"/>
                    </m:oMathParaPr>
                    <m:oMath xmlns:m="http://schemas.openxmlformats.org/officeDocument/2006/math">
                      <m:sSub>
                        <m:sSubPr>
                          <m:ctrlPr>
                            <a:rPr lang="en-US" i="1"/>
                          </m:ctrlPr>
                        </m:sSubPr>
                        <m:e>
                          <m:r>
                            <a:rPr lang="en-US" i="1"/>
                            <m:t>𝐶</m:t>
                          </m:r>
                        </m:e>
                        <m:sub>
                          <m:r>
                            <a:rPr lang="en-US" i="1"/>
                            <m:t>𝑠</m:t>
                          </m:r>
                        </m:sub>
                      </m:sSub>
                      <m:r>
                        <a:rPr lang="en-US" i="1"/>
                        <m:t>= </m:t>
                      </m:r>
                      <m:f>
                        <m:fPr>
                          <m:ctrlPr>
                            <a:rPr lang="en-US" i="1"/>
                          </m:ctrlPr>
                        </m:fPr>
                        <m:num>
                          <m:sSub>
                            <m:sSubPr>
                              <m:ctrlPr>
                                <a:rPr lang="en-US" i="1"/>
                              </m:ctrlPr>
                            </m:sSubPr>
                            <m:e>
                              <m:r>
                                <a:rPr lang="en-US" i="1"/>
                                <m:t>𝑈</m:t>
                              </m:r>
                            </m:e>
                            <m:sub>
                              <m:r>
                                <a:rPr lang="en-US" i="1"/>
                                <m:t>𝑠</m:t>
                              </m:r>
                            </m:sub>
                          </m:sSub>
                          <m:r>
                            <a:rPr lang="en-US" i="1"/>
                            <m:t>(</m:t>
                          </m:r>
                          <m:sSub>
                            <m:sSubPr>
                              <m:ctrlPr>
                                <a:rPr lang="en-US" i="1"/>
                              </m:ctrlPr>
                            </m:sSubPr>
                            <m:e>
                              <m:r>
                                <a:rPr lang="en-US" i="1"/>
                                <m:t>𝑇</m:t>
                              </m:r>
                            </m:e>
                            <m:sub>
                              <m:r>
                                <a:rPr lang="en-US" i="1"/>
                                <m:t>𝑒</m:t>
                              </m:r>
                            </m:sub>
                          </m:sSub>
                          <m:r>
                            <a:rPr lang="en-US" i="1"/>
                            <m:t> )</m:t>
                          </m:r>
                        </m:num>
                        <m:den>
                          <m:r>
                            <a:rPr lang="en-US" i="1"/>
                            <m:t>𝐹</m:t>
                          </m:r>
                        </m:den>
                      </m:f>
                      <m:sSup>
                        <m:sSupPr>
                          <m:ctrlPr>
                            <a:rPr lang="en-US" i="1"/>
                          </m:ctrlPr>
                        </m:sSupPr>
                        <m:e>
                          <m:r>
                            <a:rPr lang="en-US" i="1"/>
                            <m:t>𝑒</m:t>
                          </m:r>
                        </m:e>
                        <m:sup>
                          <m:sSub>
                            <m:sSubPr>
                              <m:ctrlPr>
                                <a:rPr lang="en-US" i="1"/>
                              </m:ctrlPr>
                            </m:sSubPr>
                            <m:e>
                              <m:r>
                                <a:rPr lang="en-US" i="1"/>
                                <m:t>𝑞</m:t>
                              </m:r>
                            </m:e>
                            <m:sub>
                              <m:r>
                                <a:rPr lang="en-US" i="1"/>
                                <m:t>𝑠</m:t>
                              </m:r>
                            </m:sub>
                          </m:sSub>
                        </m:sup>
                      </m:sSup>
                    </m:oMath>
                  </m:oMathPara>
                </a14:m>
                <a:endParaRPr lang="en-US" dirty="0"/>
              </a:p>
              <a:p>
                <a:endParaRPr lang="en-US" dirty="0"/>
              </a:p>
            </p:txBody>
          </p:sp>
        </mc:Choice>
        <mc:Fallback>
          <p:sp>
            <p:nvSpPr>
              <p:cNvPr id="10" name="TextBox 9"/>
              <p:cNvSpPr txBox="1">
                <a:spLocks noRot="1" noChangeAspect="1" noMove="1" noResize="1" noEditPoints="1" noAdjustHandles="1" noChangeArrowheads="1" noChangeShapeType="1" noTextEdit="1"/>
              </p:cNvSpPr>
              <p:nvPr/>
            </p:nvSpPr>
            <p:spPr bwMode="auto">
              <a:xfrm>
                <a:off x="3352800" y="1821731"/>
                <a:ext cx="1825115" cy="1172116"/>
              </a:xfrm>
              <a:prstGeom prst="rect">
                <a:avLst/>
              </a:prstGeom>
              <a:blipFill>
                <a:blip r:embed="rId4"/>
                <a:stretch>
                  <a:fillRect/>
                </a:stretch>
              </a:blipFill>
            </p:spPr>
            <p:txBody>
              <a:bodyPr/>
              <a:lstStyle/>
              <a:p>
                <a:r>
                  <a:rPr lang="en-US">
                    <a:noFill/>
                  </a:rPr>
                  <a:t> </a:t>
                </a:r>
              </a:p>
            </p:txBody>
          </p:sp>
        </mc:Fallback>
      </mc:AlternateContent>
      <p:sp>
        <p:nvSpPr>
          <p:cNvPr id="15" name="TextBox 14"/>
          <p:cNvSpPr txBox="1"/>
          <p:nvPr/>
        </p:nvSpPr>
        <p:spPr bwMode="auto">
          <a:xfrm>
            <a:off x="5143110" y="2235414"/>
            <a:ext cx="442750" cy="369332"/>
          </a:xfrm>
          <a:prstGeom prst="rect">
            <a:avLst/>
          </a:prstGeom>
          <a:noFill/>
        </p:spPr>
        <p:txBody>
          <a:bodyPr wrap="none" rtlCol="0">
            <a:spAutoFit/>
          </a:bodyPr>
          <a:lstStyle/>
          <a:p>
            <a:r>
              <a:rPr lang="lv-LV" dirty="0" smtClean="0"/>
              <a:t>(1)</a:t>
            </a:r>
            <a:endParaRPr lang="en-US" dirty="0"/>
          </a:p>
        </p:txBody>
      </p:sp>
      <mc:AlternateContent xmlns:mc="http://schemas.openxmlformats.org/markup-compatibility/2006">
        <mc:Choice xmlns:a14="http://schemas.microsoft.com/office/drawing/2010/main" Requires="a14">
          <p:sp>
            <p:nvSpPr>
              <p:cNvPr id="16" name="TextBox 15"/>
              <p:cNvSpPr txBox="1"/>
              <p:nvPr/>
            </p:nvSpPr>
            <p:spPr bwMode="auto">
              <a:xfrm>
                <a:off x="6010359" y="1341515"/>
                <a:ext cx="784830" cy="1261820"/>
              </a:xfrm>
              <a:prstGeom prst="rect">
                <a:avLst/>
              </a:prstGeom>
              <a:noFill/>
            </p:spPr>
            <p:txBody>
              <a:bodyPr wrap="none" rtlCol="0">
                <a:spAutoFit/>
              </a:bodyPr>
              <a:lstStyle/>
              <a:p>
                <a:r>
                  <a:rPr lang="lv-LV" dirty="0"/>
                  <a:t> </a:t>
                </a:r>
                <a:endParaRPr lang="en-US" dirty="0"/>
              </a:p>
              <a:p>
                <a14:m>
                  <m:oMathPara xmlns:m="http://schemas.openxmlformats.org/officeDocument/2006/math">
                    <m:oMathParaPr>
                      <m:jc m:val="centerGroup"/>
                    </m:oMathParaPr>
                    <m:oMath xmlns:m="http://schemas.openxmlformats.org/officeDocument/2006/math">
                      <m:f>
                        <m:fPr>
                          <m:ctrlPr>
                            <a:rPr lang="en-US" i="1"/>
                          </m:ctrlPr>
                        </m:fPr>
                        <m:num>
                          <m:sSup>
                            <m:sSupPr>
                              <m:ctrlPr>
                                <a:rPr lang="en-US" i="1"/>
                              </m:ctrlPr>
                            </m:sSupPr>
                            <m:e>
                              <m:r>
                                <a:rPr lang="en-US" i="1"/>
                                <m:t>𝐼</m:t>
                              </m:r>
                            </m:e>
                            <m:sup>
                              <m:r>
                                <a:rPr lang="en-US" i="1"/>
                                <m:t>𝑘𝑖</m:t>
                              </m:r>
                            </m:sup>
                          </m:sSup>
                        </m:num>
                        <m:den>
                          <m:sSub>
                            <m:sSubPr>
                              <m:ctrlPr>
                                <a:rPr lang="en-US" i="1"/>
                              </m:ctrlPr>
                            </m:sSubPr>
                            <m:e>
                              <m:r>
                                <a:rPr lang="en-US" i="1"/>
                                <m:t>𝑔</m:t>
                              </m:r>
                            </m:e>
                            <m:sub>
                              <m:r>
                                <a:rPr lang="en-US" i="1"/>
                                <m:t>𝑘</m:t>
                              </m:r>
                            </m:sub>
                          </m:sSub>
                          <m:sSub>
                            <m:sSubPr>
                              <m:ctrlPr>
                                <a:rPr lang="en-US" i="1"/>
                              </m:ctrlPr>
                            </m:sSubPr>
                            <m:e>
                              <m:r>
                                <a:rPr lang="en-US" i="1"/>
                                <m:t>𝐴</m:t>
                              </m:r>
                            </m:e>
                            <m:sub>
                              <m:r>
                                <a:rPr lang="en-US" i="1"/>
                                <m:t>𝑘𝑖</m:t>
                              </m:r>
                            </m:sub>
                          </m:sSub>
                        </m:den>
                      </m:f>
                    </m:oMath>
                  </m:oMathPara>
                </a14:m>
                <a:endParaRPr lang="en-US" dirty="0"/>
              </a:p>
              <a:p>
                <a:endParaRPr lang="en-US" dirty="0"/>
              </a:p>
            </p:txBody>
          </p:sp>
        </mc:Choice>
        <mc:Fallback>
          <p:sp>
            <p:nvSpPr>
              <p:cNvPr id="16" name="TextBox 15"/>
              <p:cNvSpPr txBox="1">
                <a:spLocks noRot="1" noChangeAspect="1" noMove="1" noResize="1" noEditPoints="1" noAdjustHandles="1" noChangeArrowheads="1" noChangeShapeType="1" noTextEdit="1"/>
              </p:cNvSpPr>
              <p:nvPr/>
            </p:nvSpPr>
            <p:spPr bwMode="auto">
              <a:xfrm>
                <a:off x="6010359" y="1341515"/>
                <a:ext cx="784830" cy="1261820"/>
              </a:xfrm>
              <a:prstGeom prst="rect">
                <a:avLst/>
              </a:prstGeom>
              <a:blipFill>
                <a:blip r:embed="rId5"/>
                <a:stretch>
                  <a:fillRect/>
                </a:stretch>
              </a:blipFill>
            </p:spPr>
            <p:txBody>
              <a:bodyPr/>
              <a:lstStyle/>
              <a:p>
                <a:r>
                  <a:rPr lang="en-US">
                    <a:noFill/>
                  </a:rPr>
                  <a:t> </a:t>
                </a:r>
              </a:p>
            </p:txBody>
          </p:sp>
        </mc:Fallback>
      </mc:AlternateContent>
      <p:sp>
        <p:nvSpPr>
          <p:cNvPr id="17" name="TextBox 16"/>
          <p:cNvSpPr txBox="1"/>
          <p:nvPr/>
        </p:nvSpPr>
        <p:spPr bwMode="auto">
          <a:xfrm>
            <a:off x="6823357" y="1735244"/>
            <a:ext cx="1013419" cy="369332"/>
          </a:xfrm>
          <a:prstGeom prst="rect">
            <a:avLst/>
          </a:prstGeom>
          <a:noFill/>
        </p:spPr>
        <p:txBody>
          <a:bodyPr wrap="none" rtlCol="0">
            <a:spAutoFit/>
          </a:bodyPr>
          <a:lstStyle/>
          <a:p>
            <a:r>
              <a:rPr lang="lv-LV" dirty="0" err="1">
                <a:solidFill>
                  <a:srgbClr val="000000"/>
                </a:solidFill>
                <a:latin typeface="Calibri" panose="020F0502020204030204" pitchFamily="34" charset="0"/>
                <a:cs typeface="Calibri" panose="020F0502020204030204" pitchFamily="34" charset="0"/>
              </a:rPr>
              <a:t>vs</a:t>
            </a:r>
            <a:r>
              <a:rPr lang="lv-LV" dirty="0">
                <a:solidFill>
                  <a:srgbClr val="000000"/>
                </a:solidFill>
                <a:latin typeface="Calibri" panose="020F0502020204030204" pitchFamily="34" charset="0"/>
                <a:cs typeface="Calibri" panose="020F0502020204030204" pitchFamily="34" charset="0"/>
              </a:rPr>
              <a:t> </a:t>
            </a:r>
            <a:r>
              <a:rPr lang="lv-LV" dirty="0" err="1">
                <a:solidFill>
                  <a:srgbClr val="000000"/>
                </a:solidFill>
                <a:latin typeface="Calibri" panose="020F0502020204030204" pitchFamily="34" charset="0"/>
                <a:cs typeface="Calibri" panose="020F0502020204030204" pitchFamily="34" charset="0"/>
              </a:rPr>
              <a:t>E</a:t>
            </a:r>
            <a:r>
              <a:rPr lang="lv-LV" baseline="-25000" dirty="0" err="1">
                <a:solidFill>
                  <a:srgbClr val="000000"/>
                </a:solidFill>
                <a:latin typeface="Calibri" panose="020F0502020204030204" pitchFamily="34" charset="0"/>
                <a:cs typeface="Calibri" panose="020F0502020204030204" pitchFamily="34" charset="0"/>
              </a:rPr>
              <a:t>k</a:t>
            </a:r>
            <a:r>
              <a:rPr lang="lv-LV" baseline="-25000" dirty="0">
                <a:solidFill>
                  <a:srgbClr val="000000"/>
                </a:solidFill>
                <a:latin typeface="Calibri" panose="020F0502020204030204" pitchFamily="34" charset="0"/>
                <a:cs typeface="Calibri" panose="020F0502020204030204" pitchFamily="34" charset="0"/>
              </a:rPr>
              <a:t>    </a:t>
            </a:r>
            <a:r>
              <a:rPr lang="lv-LV" dirty="0">
                <a:solidFill>
                  <a:srgbClr val="000000"/>
                </a:solidFill>
                <a:latin typeface="Calibri" panose="020F0502020204030204" pitchFamily="34" charset="0"/>
                <a:cs typeface="Calibri" panose="020F0502020204030204" pitchFamily="34" charset="0"/>
              </a:rPr>
              <a:t>(1</a:t>
            </a:r>
            <a:r>
              <a:rPr lang="lv-LV" dirty="0" smtClean="0">
                <a:solidFill>
                  <a:srgbClr val="000000"/>
                </a:solidFill>
                <a:latin typeface="Calibri" panose="020F0502020204030204" pitchFamily="34" charset="0"/>
                <a:cs typeface="Calibri" panose="020F0502020204030204" pitchFamily="34" charset="0"/>
              </a:rPr>
              <a:t>)</a:t>
            </a:r>
            <a:endParaRPr lang="lv-LV"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8999472"/>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28852</TotalTime>
  <Words>316</Words>
  <Application>Microsoft Office PowerPoint</Application>
  <DocSecurity>0</DocSecurity>
  <PresentationFormat>Widescreen</PresentationFormat>
  <Paragraphs>83</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EUROfusion.1line_5_3_2019</vt:lpstr>
      <vt:lpstr>LIBS dat analysis at the ISSP UL </vt:lpstr>
      <vt:lpstr>VTT data – identification of spectral lines</vt:lpstr>
      <vt:lpstr>Approach to analysis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Jeļena Butikova</cp:lastModifiedBy>
  <cp:revision>203</cp:revision>
  <cp:lastPrinted>2024-05-23T09:41:03Z</cp:lastPrinted>
  <dcterms:created xsi:type="dcterms:W3CDTF">2023-11-15T09:40:03Z</dcterms:created>
  <dcterms:modified xsi:type="dcterms:W3CDTF">2025-02-06T06:23:26Z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