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0" r:id="rId4"/>
    <p:sldId id="262" r:id="rId5"/>
    <p:sldId id="258" r:id="rId6"/>
    <p:sldId id="261" r:id="rId7"/>
    <p:sldId id="263" r:id="rId8"/>
  </p:sldIdLst>
  <p:sldSz cx="12192000" cy="6858000"/>
  <p:notesSz cx="9872663" cy="674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00"/>
    <a:srgbClr val="FF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38" autoAdjust="0"/>
    <p:restoredTop sz="93980" autoAdjust="0"/>
  </p:normalViewPr>
  <p:slideViewPr>
    <p:cSldViewPr snapToGrid="0">
      <p:cViewPr varScale="1">
        <p:scale>
          <a:sx n="117" d="100"/>
          <a:sy n="117" d="100"/>
        </p:scale>
        <p:origin x="81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7083-4E82-455E-A35E-972B7563092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2224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13270-9E43-4109-8C52-C14C13E40A5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04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5DDB8-35EB-46F0-B2F6-A084E9A35F08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2963"/>
            <a:ext cx="4043363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425" y="3244850"/>
            <a:ext cx="7897813" cy="2654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03975"/>
            <a:ext cx="4278313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763" y="6403975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E7E0A-0C8D-44EA-B86B-6182D436AEA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3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/>
        </p:nvSpPr>
        <p:spPr bwMode="auto">
          <a:xfrm>
            <a:off x="207435" y="-457199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1" name="Rectangle 10"/>
          <p:cNvSpPr/>
          <p:nvPr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92000" cy="5568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760001"/>
            <a:ext cx="4608512" cy="8656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23" y="5716291"/>
            <a:ext cx="1576760" cy="10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7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24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0986971" cy="268139"/>
          </a:xfrm>
        </p:spPr>
        <p:txBody>
          <a:bodyPr/>
          <a:lstStyle>
            <a:lvl1pPr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pic>
        <p:nvPicPr>
          <p:cNvPr id="7" name="Picture 6" descr="EurofusionDis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55" y="93574"/>
            <a:ext cx="490611" cy="4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7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8E7E257-27BD-45B6-9FAE-51985E275AAD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1B853DB-8699-4ADC-A111-225C1A70B1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63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opscience.iop.org/article/10.1088/1361-6587/adbc1d" TargetMode="External"/><Relationship Id="rId4" Type="http://schemas.openxmlformats.org/officeDocument/2006/relationships/hyperlink" Target="https://iopscience.iop.org/article/10.1088/1361-6587/ab5ae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uro-fusion.org/wiki/WP5-ext_(from_Sept_2023):_towards_reduced_turbulent_model_for_burning_plasmas_(coordinator:_C._Bourdelle_with_the_TSVV10)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euro-fusion.org/wiki/WG:_developing_a_reduced_turbulent_transport_model_to_prepare_ITER_operation_and_optimize_reactor_design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361-6587/adbc1d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000" dirty="0" smtClean="0"/>
              <a:t>On the challenge of high beta plasmas for </a:t>
            </a:r>
            <a:r>
              <a:rPr lang="fr-FR" sz="2000" dirty="0" err="1" smtClean="0"/>
              <a:t>predictive</a:t>
            </a:r>
            <a:r>
              <a:rPr lang="fr-FR" sz="2000" dirty="0" smtClean="0"/>
              <a:t> first </a:t>
            </a:r>
            <a:r>
              <a:rPr lang="fr-FR" sz="2000" dirty="0" err="1" smtClean="0"/>
              <a:t>integrated</a:t>
            </a:r>
            <a:r>
              <a:rPr lang="fr-FR" sz="2000" dirty="0" smtClean="0"/>
              <a:t> </a:t>
            </a:r>
            <a:r>
              <a:rPr lang="fr-FR" sz="2000" dirty="0" err="1" smtClean="0"/>
              <a:t>modelling</a:t>
            </a:r>
            <a:endParaRPr lang="fr-FR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2312" y="4293096"/>
            <a:ext cx="5856651" cy="432048"/>
          </a:xfrm>
        </p:spPr>
        <p:txBody>
          <a:bodyPr>
            <a:noAutofit/>
          </a:bodyPr>
          <a:lstStyle/>
          <a:p>
            <a:r>
              <a:rPr lang="fr-FR" sz="1600" dirty="0" smtClean="0"/>
              <a:t>C. Bourdelle</a:t>
            </a:r>
          </a:p>
          <a:p>
            <a:r>
              <a:rPr lang="fr-FR" sz="1600" dirty="0" smtClean="0"/>
              <a:t>5/3/2025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491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819304" y="1373173"/>
                <a:ext cx="5764377" cy="1521101"/>
              </a:xfrm>
            </p:spPr>
            <p:txBody>
              <a:bodyPr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solidFill>
                      <a:schemeClr val="tx1"/>
                    </a:solidFill>
                  </a:rPr>
                  <a:t>Input local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decreased </a:t>
                </a:r>
                <a:r>
                  <a:rPr lang="nl-NL" sz="1600" dirty="0" err="1">
                    <a:solidFill>
                      <a:schemeClr val="tx1"/>
                    </a:solidFill>
                  </a:rPr>
                  <a:t>by</a:t>
                </a:r>
                <a:r>
                  <a:rPr lang="nl-NL" sz="1600" dirty="0">
                    <a:solidFill>
                      <a:schemeClr val="tx1"/>
                    </a:solidFill>
                  </a:rPr>
                  <a:t> </a:t>
                </a:r>
                <a:r>
                  <a:rPr lang="nl-NL" sz="1600" dirty="0" err="1">
                    <a:solidFill>
                      <a:schemeClr val="tx1"/>
                    </a:solidFill>
                  </a:rPr>
                  <a:t>local</a:t>
                </a:r>
                <a:r>
                  <a:rPr lang="nl-NL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𝑓𝑎𝑠𝑡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[Casson NF </a:t>
                </a:r>
                <a:r>
                  <a:rPr lang="nl-NL" sz="1600" dirty="0" smtClean="0">
                    <a:solidFill>
                      <a:schemeClr val="tx1"/>
                    </a:solidFill>
                  </a:rPr>
                  <a:t>2020]</a:t>
                </a:r>
                <a:endParaRPr lang="en-GB" sz="160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solidFill>
                      <a:schemeClr val="tx1"/>
                    </a:solidFill>
                  </a:rPr>
                  <a:t>Similar </a:t>
                </a:r>
                <a:r>
                  <a:rPr lang="en-GB" sz="1600" dirty="0">
                    <a:solidFill>
                      <a:schemeClr val="tx1"/>
                    </a:solidFill>
                  </a:rPr>
                  <a:t>in practice to ASTRA-TGLF ad-hoc model [Reisner NF 2020</a:t>
                </a:r>
                <a:r>
                  <a:rPr lang="en-GB" sz="1600" dirty="0" smtClean="0">
                    <a:solidFill>
                      <a:schemeClr val="tx1"/>
                    </a:solidFill>
                  </a:rPr>
                  <a:t>]: </a:t>
                </a:r>
                <a:r>
                  <a:rPr lang="en-GB" sz="1600" dirty="0" err="1" smtClean="0">
                    <a:solidFill>
                      <a:schemeClr val="tx1"/>
                    </a:solidFill>
                  </a:rPr>
                  <a:t>Fictious</a:t>
                </a:r>
                <a:r>
                  <a:rPr lang="en-GB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𝑖𝑚𝑝</m:t>
                        </m:r>
                      </m:sub>
                    </m:sSub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𝑓𝑎𝑠𝑡</m:t>
                        </m:r>
                      </m:sub>
                    </m:sSub>
                    <m:sSup>
                      <m:sSup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p>
                    </m:sSup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GB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304" y="1373173"/>
                <a:ext cx="5764377" cy="1521101"/>
              </a:xfrm>
              <a:blipFill>
                <a:blip r:embed="rId2"/>
                <a:stretch>
                  <a:fillRect l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physics based quasilinear models not adequate for high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 plasmas</a:t>
            </a:r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8F70510-0BC2-410B-B638-A489203FB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412" y="932838"/>
            <a:ext cx="4931664" cy="51738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55089" y="826936"/>
            <a:ext cx="227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Need of ad-hoc tricks: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79" y="5038756"/>
            <a:ext cx="6117563" cy="18192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318" y="3146894"/>
            <a:ext cx="6225217" cy="196977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46204" y="2878371"/>
            <a:ext cx="133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GENE-Tango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1607488" y="2569597"/>
            <a:ext cx="3339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but not always… </a:t>
            </a:r>
            <a:r>
              <a:rPr lang="en-US" sz="1600" dirty="0" smtClean="0"/>
              <a:t>[Di Siena NF 2025]</a:t>
            </a:r>
            <a:endParaRPr lang="en-US" sz="1600" dirty="0"/>
          </a:p>
        </p:txBody>
      </p:sp>
      <p:sp>
        <p:nvSpPr>
          <p:cNvPr id="12" name="Flèche droite 11"/>
          <p:cNvSpPr/>
          <p:nvPr/>
        </p:nvSpPr>
        <p:spPr>
          <a:xfrm>
            <a:off x="6537961" y="1582310"/>
            <a:ext cx="530749" cy="32600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droite 12"/>
          <p:cNvSpPr/>
          <p:nvPr/>
        </p:nvSpPr>
        <p:spPr>
          <a:xfrm rot="5400000">
            <a:off x="2668656" y="2979089"/>
            <a:ext cx="294530" cy="1885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9248692" y="6314662"/>
            <a:ext cx="177330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Not predict first!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3913" y="4810539"/>
            <a:ext cx="226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TGLF with BC at </a:t>
            </a:r>
            <a:r>
              <a:rPr lang="en-US" b="1" dirty="0" smtClean="0">
                <a:latin typeface="Symbol" panose="05050102010706020507" pitchFamily="18" charset="2"/>
              </a:rPr>
              <a:t>r</a:t>
            </a:r>
            <a:r>
              <a:rPr lang="en-US" b="1" dirty="0" smtClean="0"/>
              <a:t>=0.6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2918062" y="2902428"/>
            <a:ext cx="3207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JET discharge #99912 at t = 8.6 s</a:t>
            </a:r>
          </a:p>
        </p:txBody>
      </p:sp>
    </p:spTree>
    <p:extLst>
      <p:ext uri="{BB962C8B-B14F-4D97-AF65-F5344CB8AC3E}">
        <p14:creationId xmlns:p14="http://schemas.microsoft.com/office/powerpoint/2010/main" val="1728488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redicting ITER 15 MA using different turbulent transport models inside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=0.6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37" y="2852689"/>
            <a:ext cx="6178925" cy="35625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180" y="2771769"/>
            <a:ext cx="5353735" cy="35287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5631" y="911667"/>
            <a:ext cx="116963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MR9"/>
              </a:rPr>
              <a:t>HFPS </a:t>
            </a:r>
            <a:r>
              <a:rPr lang="en-US" dirty="0">
                <a:solidFill>
                  <a:srgbClr val="000000"/>
                </a:solidFill>
                <a:latin typeface="CMR9"/>
              </a:rPr>
              <a:t>modelling </a:t>
            </a:r>
            <a:r>
              <a:rPr lang="en-US" dirty="0" smtClean="0">
                <a:solidFill>
                  <a:srgbClr val="000000"/>
                </a:solidFill>
                <a:latin typeface="CMR9"/>
              </a:rPr>
              <a:t>starting from published ITER case [</a:t>
            </a:r>
            <a:r>
              <a:rPr lang="en-US" dirty="0" smtClean="0">
                <a:solidFill>
                  <a:srgbClr val="0000FF"/>
                </a:solidFill>
                <a:latin typeface="CMR9"/>
                <a:hlinkClick r:id="rId4"/>
              </a:rPr>
              <a:t>Mantica PPCF 2020</a:t>
            </a:r>
            <a:r>
              <a:rPr lang="en-US" dirty="0" smtClean="0">
                <a:solidFill>
                  <a:srgbClr val="000000"/>
                </a:solidFill>
                <a:latin typeface="CMR9"/>
              </a:rPr>
              <a:t>]. </a:t>
            </a:r>
          </a:p>
          <a:p>
            <a:r>
              <a:rPr lang="en-US" dirty="0" smtClean="0">
                <a:solidFill>
                  <a:srgbClr val="000000"/>
                </a:solidFill>
                <a:latin typeface="CMR9"/>
              </a:rPr>
              <a:t>Turbulent transport </a:t>
            </a:r>
            <a:r>
              <a:rPr lang="en-US" dirty="0">
                <a:solidFill>
                  <a:srgbClr val="000000"/>
                </a:solidFill>
                <a:latin typeface="CMR9"/>
              </a:rPr>
              <a:t>model inside </a:t>
            </a:r>
            <a:r>
              <a:rPr lang="en-US" dirty="0">
                <a:solidFill>
                  <a:srgbClr val="000000"/>
                </a:solidFill>
                <a:latin typeface="CMMI9"/>
              </a:rPr>
              <a:t>ρ </a:t>
            </a:r>
            <a:r>
              <a:rPr lang="en-US" dirty="0">
                <a:solidFill>
                  <a:srgbClr val="000000"/>
                </a:solidFill>
                <a:latin typeface="CMR9"/>
              </a:rPr>
              <a:t>= 0</a:t>
            </a:r>
            <a:r>
              <a:rPr lang="en-US" dirty="0">
                <a:solidFill>
                  <a:srgbClr val="000000"/>
                </a:solidFill>
                <a:latin typeface="CMMI9"/>
              </a:rPr>
              <a:t>.</a:t>
            </a:r>
            <a:r>
              <a:rPr lang="en-US" dirty="0">
                <a:solidFill>
                  <a:srgbClr val="000000"/>
                </a:solidFill>
                <a:latin typeface="CMR9"/>
              </a:rPr>
              <a:t>6 </a:t>
            </a:r>
            <a:r>
              <a:rPr lang="en-US" dirty="0" smtClean="0">
                <a:solidFill>
                  <a:srgbClr val="000000"/>
                </a:solidFill>
                <a:latin typeface="CMR9"/>
              </a:rPr>
              <a:t>: </a:t>
            </a:r>
          </a:p>
          <a:p>
            <a:r>
              <a:rPr lang="en-US" dirty="0" err="1" smtClean="0">
                <a:solidFill>
                  <a:srgbClr val="C00000"/>
                </a:solidFill>
                <a:latin typeface="CMR9"/>
              </a:rPr>
              <a:t>QuaLiKiz</a:t>
            </a:r>
            <a:r>
              <a:rPr lang="en-US" dirty="0" smtClean="0">
                <a:solidFill>
                  <a:srgbClr val="C00000"/>
                </a:solidFill>
                <a:latin typeface="CMR9"/>
              </a:rPr>
              <a:t> (electrostatic)</a:t>
            </a:r>
          </a:p>
          <a:p>
            <a:r>
              <a:rPr lang="en-US" dirty="0" smtClean="0">
                <a:solidFill>
                  <a:srgbClr val="006600"/>
                </a:solidFill>
                <a:latin typeface="CMR9"/>
              </a:rPr>
              <a:t>TGLFsat2 (electromagnetic) using </a:t>
            </a:r>
            <a:r>
              <a:rPr lang="en-US" dirty="0">
                <a:solidFill>
                  <a:srgbClr val="006600"/>
                </a:solidFill>
                <a:latin typeface="CMR9"/>
              </a:rPr>
              <a:t>the default settings (width=1.65, alpha </a:t>
            </a:r>
            <a:r>
              <a:rPr lang="en-US" dirty="0" err="1" smtClean="0">
                <a:solidFill>
                  <a:srgbClr val="006600"/>
                </a:solidFill>
                <a:latin typeface="CMR9"/>
              </a:rPr>
              <a:t>zf</a:t>
            </a:r>
            <a:r>
              <a:rPr lang="en-US" dirty="0" smtClean="0">
                <a:solidFill>
                  <a:srgbClr val="006600"/>
                </a:solidFill>
                <a:latin typeface="CMR9"/>
              </a:rPr>
              <a:t>=1, </a:t>
            </a:r>
            <a:r>
              <a:rPr lang="en-US" dirty="0" err="1" smtClean="0">
                <a:solidFill>
                  <a:srgbClr val="006600"/>
                </a:solidFill>
                <a:latin typeface="CMR9"/>
              </a:rPr>
              <a:t>kygrid</a:t>
            </a:r>
            <a:r>
              <a:rPr lang="en-US" dirty="0" smtClean="0">
                <a:solidFill>
                  <a:srgbClr val="006600"/>
                </a:solidFill>
                <a:latin typeface="CMR9"/>
              </a:rPr>
              <a:t>=4 </a:t>
            </a:r>
            <a:r>
              <a:rPr lang="en-US" dirty="0">
                <a:solidFill>
                  <a:srgbClr val="006600"/>
                </a:solidFill>
                <a:latin typeface="CMMI9"/>
              </a:rPr>
              <a:t>min</a:t>
            </a:r>
            <a:r>
              <a:rPr lang="en-US" dirty="0">
                <a:solidFill>
                  <a:srgbClr val="006600"/>
                </a:solidFill>
                <a:latin typeface="CMR9"/>
              </a:rPr>
              <a:t>(</a:t>
            </a:r>
            <a:r>
              <a:rPr lang="en-US" dirty="0" err="1">
                <a:solidFill>
                  <a:srgbClr val="006600"/>
                </a:solidFill>
                <a:latin typeface="CMMI9"/>
              </a:rPr>
              <a:t>ky</a:t>
            </a:r>
            <a:r>
              <a:rPr lang="en-US" dirty="0">
                <a:solidFill>
                  <a:srgbClr val="006600"/>
                </a:solidFill>
                <a:latin typeface="CMR9"/>
              </a:rPr>
              <a:t>) </a:t>
            </a:r>
            <a:r>
              <a:rPr lang="en-US" dirty="0">
                <a:solidFill>
                  <a:srgbClr val="006600"/>
                </a:solidFill>
                <a:latin typeface="CMSY9"/>
              </a:rPr>
              <a:t>≃ </a:t>
            </a:r>
            <a:r>
              <a:rPr lang="en-US" dirty="0">
                <a:solidFill>
                  <a:srgbClr val="006600"/>
                </a:solidFill>
                <a:latin typeface="CMR9"/>
              </a:rPr>
              <a:t>0</a:t>
            </a:r>
            <a:r>
              <a:rPr lang="en-US" dirty="0">
                <a:solidFill>
                  <a:srgbClr val="006600"/>
                </a:solidFill>
                <a:latin typeface="CMMI9"/>
              </a:rPr>
              <a:t>.</a:t>
            </a:r>
            <a:r>
              <a:rPr lang="en-US" dirty="0">
                <a:solidFill>
                  <a:srgbClr val="006600"/>
                </a:solidFill>
                <a:latin typeface="CMR9"/>
              </a:rPr>
              <a:t>05, filter=2) </a:t>
            </a:r>
            <a:endParaRPr lang="en-US" dirty="0" smtClean="0">
              <a:solidFill>
                <a:srgbClr val="006600"/>
              </a:solidFill>
              <a:latin typeface="CMR9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CMR9"/>
              </a:rPr>
              <a:t>TGLFsat2 </a:t>
            </a:r>
            <a:r>
              <a:rPr lang="en-US" dirty="0">
                <a:solidFill>
                  <a:schemeClr val="tx2"/>
                </a:solidFill>
                <a:latin typeface="CMR9"/>
              </a:rPr>
              <a:t>(electromagnetic) </a:t>
            </a:r>
            <a:r>
              <a:rPr lang="en-US" dirty="0" smtClean="0">
                <a:solidFill>
                  <a:schemeClr val="tx2"/>
                </a:solidFill>
                <a:latin typeface="CMR9"/>
              </a:rPr>
              <a:t>settings </a:t>
            </a:r>
            <a:r>
              <a:rPr lang="en-US" dirty="0">
                <a:solidFill>
                  <a:schemeClr val="tx2"/>
                </a:solidFill>
                <a:latin typeface="CMR9"/>
              </a:rPr>
              <a:t>as recommended in </a:t>
            </a:r>
            <a:r>
              <a:rPr lang="en-US" dirty="0" smtClean="0">
                <a:solidFill>
                  <a:schemeClr val="tx2"/>
                </a:solidFill>
                <a:latin typeface="CMR9"/>
              </a:rPr>
              <a:t>[</a:t>
            </a:r>
            <a:r>
              <a:rPr lang="en-US" dirty="0" smtClean="0">
                <a:solidFill>
                  <a:schemeClr val="tx2"/>
                </a:solidFill>
                <a:latin typeface="CMR9"/>
                <a:hlinkClick r:id="rId5"/>
              </a:rPr>
              <a:t>Najlaoui NF 2025</a:t>
            </a:r>
            <a:r>
              <a:rPr lang="en-US" dirty="0" smtClean="0">
                <a:solidFill>
                  <a:schemeClr val="tx2"/>
                </a:solidFill>
                <a:latin typeface="CMR9"/>
              </a:rPr>
              <a:t>] thanks to JET high 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b </a:t>
            </a:r>
            <a:r>
              <a:rPr lang="en-US" dirty="0" smtClean="0">
                <a:solidFill>
                  <a:schemeClr val="tx2"/>
                </a:solidFill>
                <a:latin typeface="CMR9"/>
              </a:rPr>
              <a:t>verification vs GKW (width=3</a:t>
            </a:r>
            <a:r>
              <a:rPr lang="en-US" dirty="0">
                <a:solidFill>
                  <a:schemeClr val="tx2"/>
                </a:solidFill>
                <a:latin typeface="CMR9"/>
              </a:rPr>
              <a:t>, alpha </a:t>
            </a:r>
            <a:r>
              <a:rPr lang="en-US" dirty="0" err="1">
                <a:solidFill>
                  <a:schemeClr val="tx2"/>
                </a:solidFill>
                <a:latin typeface="CMR9"/>
              </a:rPr>
              <a:t>zf</a:t>
            </a:r>
            <a:r>
              <a:rPr lang="en-US" dirty="0">
                <a:solidFill>
                  <a:schemeClr val="tx2"/>
                </a:solidFill>
                <a:latin typeface="CMR9"/>
              </a:rPr>
              <a:t>=-1, </a:t>
            </a:r>
            <a:r>
              <a:rPr lang="en-US" dirty="0" err="1" smtClean="0">
                <a:solidFill>
                  <a:schemeClr val="tx2"/>
                </a:solidFill>
                <a:latin typeface="CMR9"/>
              </a:rPr>
              <a:t>kygrid</a:t>
            </a:r>
            <a:r>
              <a:rPr lang="en-US" dirty="0" smtClean="0">
                <a:solidFill>
                  <a:schemeClr val="tx2"/>
                </a:solidFill>
                <a:latin typeface="CMR9"/>
              </a:rPr>
              <a:t>=1 </a:t>
            </a:r>
            <a:r>
              <a:rPr lang="en-US" dirty="0" smtClean="0">
                <a:solidFill>
                  <a:schemeClr val="tx2"/>
                </a:solidFill>
                <a:latin typeface="CMMI9"/>
              </a:rPr>
              <a:t>min</a:t>
            </a:r>
            <a:r>
              <a:rPr lang="en-US" dirty="0" smtClean="0">
                <a:solidFill>
                  <a:schemeClr val="tx2"/>
                </a:solidFill>
                <a:latin typeface="CMR9"/>
              </a:rPr>
              <a:t>(</a:t>
            </a:r>
            <a:r>
              <a:rPr lang="en-US" dirty="0" err="1" smtClean="0">
                <a:solidFill>
                  <a:schemeClr val="tx2"/>
                </a:solidFill>
                <a:latin typeface="CMMI9"/>
              </a:rPr>
              <a:t>ky</a:t>
            </a:r>
            <a:r>
              <a:rPr lang="en-US" dirty="0">
                <a:solidFill>
                  <a:schemeClr val="tx2"/>
                </a:solidFill>
                <a:latin typeface="CMR9"/>
              </a:rPr>
              <a:t>) </a:t>
            </a:r>
            <a:r>
              <a:rPr lang="en-US" dirty="0">
                <a:solidFill>
                  <a:schemeClr val="tx2"/>
                </a:solidFill>
                <a:latin typeface="CMSY9"/>
              </a:rPr>
              <a:t>≃ </a:t>
            </a:r>
            <a:r>
              <a:rPr lang="en-US" dirty="0">
                <a:solidFill>
                  <a:schemeClr val="tx2"/>
                </a:solidFill>
                <a:latin typeface="CMR9"/>
              </a:rPr>
              <a:t>0</a:t>
            </a:r>
            <a:r>
              <a:rPr lang="en-US" dirty="0">
                <a:solidFill>
                  <a:schemeClr val="tx2"/>
                </a:solidFill>
                <a:latin typeface="CMMI9"/>
              </a:rPr>
              <a:t>.</a:t>
            </a:r>
            <a:r>
              <a:rPr lang="en-US" dirty="0">
                <a:solidFill>
                  <a:schemeClr val="tx2"/>
                </a:solidFill>
                <a:latin typeface="CMR9"/>
              </a:rPr>
              <a:t>1, filter=-1.5</a:t>
            </a:r>
            <a:r>
              <a:rPr lang="en-US" dirty="0" smtClean="0">
                <a:solidFill>
                  <a:schemeClr val="tx2"/>
                </a:solidFill>
                <a:latin typeface="CMR9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608028" y="3466769"/>
            <a:ext cx="15902" cy="2361537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711394" y="4460682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500 MW!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92410" y="29181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10093864" y="3549731"/>
            <a:ext cx="112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r>
              <a:rPr lang="en-US" b="1" baseline="-25000" dirty="0" smtClean="0"/>
              <a:t>i</a:t>
            </a:r>
            <a:r>
              <a:rPr lang="en-US" b="1" dirty="0" smtClean="0"/>
              <a:t> at 385 s</a:t>
            </a:r>
            <a:endParaRPr lang="en-US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7438328" y="3273253"/>
            <a:ext cx="117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</a:t>
            </a:r>
            <a:r>
              <a:rPr lang="en-US" b="1" baseline="-25000" dirty="0"/>
              <a:t>e</a:t>
            </a:r>
            <a:r>
              <a:rPr lang="en-US" b="1" dirty="0" smtClean="0"/>
              <a:t> at 385 s</a:t>
            </a:r>
            <a:endParaRPr lang="en-US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815711" y="2821447"/>
            <a:ext cx="608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</a:t>
            </a:r>
            <a:r>
              <a:rPr lang="en-US" sz="2400" b="1" baseline="-25000" dirty="0" smtClean="0"/>
              <a:t>fus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90284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towards improved reduced turbulent model for high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and EP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58" y="1750636"/>
            <a:ext cx="3748576" cy="485427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22638" y="771276"/>
            <a:ext cx="4738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2023-2024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4 joined TSVV10-TSVV11 meetings</a:t>
            </a:r>
            <a:r>
              <a:rPr lang="en-US" b="1" dirty="0" smtClean="0"/>
              <a:t> </a:t>
            </a:r>
            <a:endParaRPr lang="en-US" dirty="0"/>
          </a:p>
          <a:p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wikipages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455428" y="2206700"/>
            <a:ext cx="68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Nov 2024 during ETASC General Meeting </a:t>
            </a:r>
            <a:r>
              <a:rPr lang="en-US" dirty="0" smtClean="0"/>
              <a:t>support from DEMO and ITER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010" y="2661557"/>
            <a:ext cx="5706994" cy="12792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876" y="3967842"/>
            <a:ext cx="4374443" cy="173300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487588" y="5765760"/>
            <a:ext cx="6648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Now: starting informally Working Group </a:t>
            </a:r>
            <a:r>
              <a:rPr lang="en-US" dirty="0" smtClean="0"/>
              <a:t>March 27 2025 </a:t>
            </a:r>
            <a:r>
              <a:rPr lang="en-US" dirty="0" smtClean="0">
                <a:hlinkClick r:id="rId6"/>
              </a:rPr>
              <a:t>wiki</a:t>
            </a:r>
            <a:endParaRPr lang="en-US" dirty="0" smtClean="0"/>
          </a:p>
          <a:p>
            <a:r>
              <a:rPr lang="en-US" dirty="0" smtClean="0"/>
              <a:t>Goal propose a new theory and modelling activity for 2026-2027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4637314" y="816429"/>
            <a:ext cx="2269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June 2024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White paper</a:t>
            </a:r>
            <a:r>
              <a:rPr lang="en-US" b="1" dirty="0" smtClean="0"/>
              <a:t> </a:t>
            </a:r>
            <a:r>
              <a:rPr lang="en-US" dirty="0" smtClean="0"/>
              <a:t>to V. Naulin, F. </a:t>
            </a:r>
            <a:r>
              <a:rPr lang="en-US" dirty="0" err="1" smtClean="0"/>
              <a:t>Jenko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3262" y="705530"/>
            <a:ext cx="4600575" cy="1495425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 flipV="1">
            <a:off x="3747407" y="1485900"/>
            <a:ext cx="734786" cy="16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588329" y="1698171"/>
            <a:ext cx="8164" cy="440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endCxn id="10" idx="1"/>
          </p:cNvCxnSpPr>
          <p:nvPr/>
        </p:nvCxnSpPr>
        <p:spPr>
          <a:xfrm>
            <a:off x="4474029" y="5682343"/>
            <a:ext cx="13559" cy="406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5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 particles and el-mag impacts in reduced 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1946836"/>
                  </p:ext>
                </p:extLst>
              </p:nvPr>
            </p:nvGraphicFramePr>
            <p:xfrm>
              <a:off x="568320" y="746732"/>
              <a:ext cx="10455561" cy="5913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85187">
                      <a:extLst>
                        <a:ext uri="{9D8B030D-6E8A-4147-A177-3AD203B41FA5}">
                          <a16:colId xmlns:a16="http://schemas.microsoft.com/office/drawing/2014/main" val="239803141"/>
                        </a:ext>
                      </a:extLst>
                    </a:gridCol>
                    <a:gridCol w="3485187">
                      <a:extLst>
                        <a:ext uri="{9D8B030D-6E8A-4147-A177-3AD203B41FA5}">
                          <a16:colId xmlns:a16="http://schemas.microsoft.com/office/drawing/2014/main" val="1234295415"/>
                        </a:ext>
                      </a:extLst>
                    </a:gridCol>
                    <a:gridCol w="3485187">
                      <a:extLst>
                        <a:ext uri="{9D8B030D-6E8A-4147-A177-3AD203B41FA5}">
                          <a16:colId xmlns:a16="http://schemas.microsoft.com/office/drawing/2014/main" val="5467367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effect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QuaLiKiz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TGLF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2188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 smtClean="0">
                              <a:solidFill>
                                <a:schemeClr val="tx1"/>
                              </a:solidFill>
                            </a:rPr>
                            <a:t>Thermal ion dilution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yes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yes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72848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 smtClean="0">
                              <a:solidFill>
                                <a:schemeClr val="tx1"/>
                              </a:solidFill>
                            </a:rPr>
                            <a:t>Shafranov</a:t>
                          </a:r>
                          <a:r>
                            <a:rPr lang="en-GB" sz="2000" dirty="0">
                              <a:solidFill>
                                <a:schemeClr val="tx1"/>
                              </a:solidFill>
                            </a:rPr>
                            <a:t> shift stabilization by increase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𝑀𝐻𝐷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nl-NL" sz="2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br>
                            <a:rPr lang="nl-NL" sz="20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nl-NL" sz="2000" dirty="0">
                              <a:solidFill>
                                <a:schemeClr val="tx1"/>
                              </a:solidFill>
                            </a:rPr>
                            <a:t>through </a:t>
                          </a:r>
                          <a:r>
                            <a:rPr lang="nl-NL" sz="2000" dirty="0" err="1">
                              <a:solidFill>
                                <a:schemeClr val="tx1"/>
                              </a:solidFill>
                            </a:rPr>
                            <a:t>suprathermal</a:t>
                          </a:r>
                          <a:r>
                            <a:rPr lang="nl-NL" sz="2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nl-NL" sz="2000" dirty="0" err="1">
                              <a:solidFill>
                                <a:schemeClr val="tx1"/>
                              </a:solidFill>
                            </a:rPr>
                            <a:t>pressure</a:t>
                          </a:r>
                          <a:r>
                            <a:rPr lang="nl-NL" sz="2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nl-NL" sz="2000" dirty="0" err="1" smtClean="0">
                              <a:solidFill>
                                <a:schemeClr val="tx1"/>
                              </a:solidFill>
                            </a:rPr>
                            <a:t>fraction</a:t>
                          </a:r>
                          <a:endParaRPr lang="nl-NL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Yes (s-alpha </a:t>
                          </a:r>
                          <a:r>
                            <a:rPr lang="en-US" sz="2000" dirty="0" err="1" smtClean="0"/>
                            <a:t>equi</a:t>
                          </a:r>
                          <a:r>
                            <a:rPr lang="en-US" sz="2000" baseline="0" dirty="0" smtClean="0"/>
                            <a:t> only)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Yes (Miller </a:t>
                          </a:r>
                          <a:r>
                            <a:rPr lang="en-US" sz="2000" dirty="0" err="1" smtClean="0"/>
                            <a:t>equi</a:t>
                          </a:r>
                          <a:r>
                            <a:rPr lang="en-US" sz="2000" dirty="0" smtClean="0"/>
                            <a:t>)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0629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>
                              <a:solidFill>
                                <a:schemeClr val="tx1"/>
                              </a:solidFill>
                            </a:rPr>
                            <a:t>Electrostatic stabilization by resonant ICRH fast ions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Yes 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Yes (</a:t>
                          </a:r>
                          <a:r>
                            <a:rPr lang="en-US" sz="2000" dirty="0" err="1" smtClean="0"/>
                            <a:t>Bilato</a:t>
                          </a:r>
                          <a:r>
                            <a:rPr lang="en-US" sz="2000" dirty="0" smtClean="0"/>
                            <a:t>)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47985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 smtClean="0">
                              <a:solidFill>
                                <a:schemeClr val="tx1"/>
                              </a:solidFill>
                            </a:rPr>
                            <a:t>EM-stabilization (enhanced by fast-ions)</a:t>
                          </a:r>
                          <a:br>
                            <a:rPr lang="en-GB" sz="2000" dirty="0" smtClean="0">
                              <a:solidFill>
                                <a:schemeClr val="tx1"/>
                              </a:solidFill>
                            </a:rPr>
                          </a:br>
                          <a:endParaRPr lang="en-GB" sz="2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No electrostatic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Yes linearly only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0560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b="1" dirty="0" smtClean="0">
                              <a:solidFill>
                                <a:schemeClr val="tx1"/>
                              </a:solidFill>
                            </a:rPr>
                            <a:t>Increased nonlinear EM-stabilization (zonal flow coupling)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No, ad-hoc trick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No, ad hoc trick</a:t>
                          </a:r>
                          <a:endParaRPr 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28867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</a:rPr>
                            <a:t>with</a:t>
                          </a:r>
                          <a:r>
                            <a:rPr lang="en-US" sz="2000" b="1" baseline="0" dirty="0" smtClean="0">
                              <a:solidFill>
                                <a:schemeClr val="tx1"/>
                              </a:solidFill>
                            </a:rPr>
                            <a:t> and w/o FP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36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</a:rPr>
                            <a:t>Direct Alfven modes impact on equilibrium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no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no</a:t>
                          </a:r>
                          <a:endParaRPr 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81261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1946836"/>
                  </p:ext>
                </p:extLst>
              </p:nvPr>
            </p:nvGraphicFramePr>
            <p:xfrm>
              <a:off x="568320" y="746732"/>
              <a:ext cx="10455561" cy="5913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85187">
                      <a:extLst>
                        <a:ext uri="{9D8B030D-6E8A-4147-A177-3AD203B41FA5}">
                          <a16:colId xmlns:a16="http://schemas.microsoft.com/office/drawing/2014/main" val="239803141"/>
                        </a:ext>
                      </a:extLst>
                    </a:gridCol>
                    <a:gridCol w="3485187">
                      <a:extLst>
                        <a:ext uri="{9D8B030D-6E8A-4147-A177-3AD203B41FA5}">
                          <a16:colId xmlns:a16="http://schemas.microsoft.com/office/drawing/2014/main" val="1234295415"/>
                        </a:ext>
                      </a:extLst>
                    </a:gridCol>
                    <a:gridCol w="3485187">
                      <a:extLst>
                        <a:ext uri="{9D8B030D-6E8A-4147-A177-3AD203B41FA5}">
                          <a16:colId xmlns:a16="http://schemas.microsoft.com/office/drawing/2014/main" val="54673675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effect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QuaLiKiz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TGLF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21886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 smtClean="0">
                              <a:solidFill>
                                <a:schemeClr val="tx1"/>
                              </a:solidFill>
                            </a:rPr>
                            <a:t>Thermal ion dilution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yes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yes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7284857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75" t="-62791" r="-200699" b="-29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Yes (s-alpha </a:t>
                          </a:r>
                          <a:r>
                            <a:rPr lang="en-US" sz="2000" dirty="0" err="1" smtClean="0"/>
                            <a:t>equi</a:t>
                          </a:r>
                          <a:r>
                            <a:rPr lang="en-US" sz="2000" baseline="0" dirty="0" smtClean="0"/>
                            <a:t> only)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Yes (Miller </a:t>
                          </a:r>
                          <a:r>
                            <a:rPr lang="en-US" sz="2000" dirty="0" err="1" smtClean="0"/>
                            <a:t>equi</a:t>
                          </a:r>
                          <a:r>
                            <a:rPr lang="en-US" sz="2000" dirty="0" smtClean="0"/>
                            <a:t>)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062977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>
                              <a:solidFill>
                                <a:schemeClr val="tx1"/>
                              </a:solidFill>
                            </a:rPr>
                            <a:t>Electrostatic stabilization by resonant ICRH fast ions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Yes 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Yes (</a:t>
                          </a:r>
                          <a:r>
                            <a:rPr lang="en-US" sz="2000" dirty="0" err="1" smtClean="0"/>
                            <a:t>Bilato</a:t>
                          </a:r>
                          <a:r>
                            <a:rPr lang="en-US" sz="2000" dirty="0" smtClean="0"/>
                            <a:t>)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479858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 smtClean="0">
                              <a:solidFill>
                                <a:schemeClr val="tx1"/>
                              </a:solidFill>
                            </a:rPr>
                            <a:t>EM-stabilization (enhanced by fast-ions)</a:t>
                          </a:r>
                          <a:br>
                            <a:rPr lang="en-GB" sz="2000" dirty="0" smtClean="0">
                              <a:solidFill>
                                <a:schemeClr val="tx1"/>
                              </a:solidFill>
                            </a:rPr>
                          </a:br>
                          <a:endParaRPr lang="en-GB" sz="2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No electrostatic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Yes linearly only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056045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r>
                            <a:rPr lang="en-GB" sz="2000" b="1" dirty="0" smtClean="0">
                              <a:solidFill>
                                <a:schemeClr val="tx1"/>
                              </a:solidFill>
                            </a:rPr>
                            <a:t>Increased nonlinear EM-stabilization (zonal flow coupling)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No, ad-hoc trick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No, ad hoc trick</a:t>
                          </a:r>
                          <a:endParaRPr 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288674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</a:rPr>
                            <a:t>with</a:t>
                          </a:r>
                          <a:r>
                            <a:rPr lang="en-US" sz="2000" b="1" baseline="0" dirty="0" smtClean="0">
                              <a:solidFill>
                                <a:schemeClr val="tx1"/>
                              </a:solidFill>
                            </a:rPr>
                            <a:t> and w/o FP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366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</a:rPr>
                            <a:t>Direct Alfven modes impact on equilibrium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no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no</a:t>
                          </a:r>
                          <a:endParaRPr 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81261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2677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TGLFsat2 options and their impact at high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endParaRPr lang="en-US" dirty="0">
              <a:latin typeface="Symbol" panose="05050102010706020507" pitchFamily="18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87" y="1630017"/>
            <a:ext cx="5773132" cy="394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0553" y="858943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MR9"/>
              </a:rPr>
              <a:t> [</a:t>
            </a:r>
            <a:r>
              <a:rPr lang="en-US" dirty="0">
                <a:solidFill>
                  <a:schemeClr val="tx2"/>
                </a:solidFill>
                <a:latin typeface="CMR9"/>
                <a:hlinkClick r:id="rId3"/>
              </a:rPr>
              <a:t>Najlaoui NF 2025</a:t>
            </a:r>
            <a:r>
              <a:rPr lang="en-US" dirty="0">
                <a:solidFill>
                  <a:schemeClr val="tx2"/>
                </a:solidFill>
                <a:latin typeface="CMR9"/>
              </a:rPr>
              <a:t>] 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253" y="765287"/>
            <a:ext cx="3841225" cy="2364793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5797245" y="3104569"/>
            <a:ext cx="5915026" cy="3205106"/>
            <a:chOff x="5797245" y="3104569"/>
            <a:chExt cx="5915026" cy="320510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7245" y="3104569"/>
              <a:ext cx="5843218" cy="2707833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35900" y="5740843"/>
              <a:ext cx="5176371" cy="568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5802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for 2026-2027, </a:t>
            </a:r>
            <a:r>
              <a:rPr lang="en-US" dirty="0" err="1" smtClean="0"/>
              <a:t>tbd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6121" y="792291"/>
            <a:ext cx="11424558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Deliverable:</a:t>
            </a:r>
            <a:endParaRPr lang="fr-FR" sz="1800" dirty="0"/>
          </a:p>
          <a:p>
            <a:r>
              <a:rPr lang="en-US" sz="1800" b="1" dirty="0">
                <a:solidFill>
                  <a:srgbClr val="7030A0"/>
                </a:solidFill>
              </a:rPr>
              <a:t>Provide an advanced turbulent transport model (heat, particle and momentum) applicable in all the plasma phases, including high beta burning plasmas.</a:t>
            </a:r>
            <a:r>
              <a:rPr lang="en-US" sz="1800" dirty="0"/>
              <a:t> The CPU or GPU time scale of such a model should be compatible with its usage within High Fidelity Integrated modeling as well as Pulse Design Tools.</a:t>
            </a:r>
            <a:endParaRPr lang="fr-FR" sz="1800" dirty="0"/>
          </a:p>
          <a:p>
            <a:pPr marL="0" indent="0">
              <a:buNone/>
            </a:pPr>
            <a:r>
              <a:rPr lang="en-US" sz="1800" b="1" dirty="0"/>
              <a:t>Milestones:</a:t>
            </a:r>
            <a:endParaRPr lang="fr-FR" sz="1800" dirty="0"/>
          </a:p>
          <a:p>
            <a:r>
              <a:rPr lang="en-US" sz="1800" dirty="0"/>
              <a:t>M.1 Understand the frontier between local and global effects in presence of Energetic Particles both on the linear response as well as on non-linear interplays between turbulence, Zonal Flows and EP driven modes. </a:t>
            </a:r>
            <a:endParaRPr lang="fr-FR" sz="1800" dirty="0"/>
          </a:p>
          <a:p>
            <a:r>
              <a:rPr lang="en-US" sz="1800" dirty="0"/>
              <a:t>M.2 Use ML techniques to speed up the linear response calculation, including high beta plasmas and plasmas with a significant contribution of Energetic Particles.</a:t>
            </a:r>
            <a:endParaRPr lang="fr-FR" sz="1800" dirty="0"/>
          </a:p>
          <a:p>
            <a:r>
              <a:rPr lang="en-US" sz="1800" dirty="0"/>
              <a:t>M.3 Start to develop saturation rules robust to all plasma phases, ion heated vs electron heated, various </a:t>
            </a:r>
            <a:r>
              <a:rPr lang="en-US" sz="1800" dirty="0" err="1"/>
              <a:t>collisionality</a:t>
            </a:r>
            <a:r>
              <a:rPr lang="en-US" sz="1800" dirty="0"/>
              <a:t> regimes, various beta, and Energetic Particle contribution.</a:t>
            </a:r>
            <a:endParaRPr lang="fr-FR" sz="1800" dirty="0"/>
          </a:p>
          <a:p>
            <a:pPr marL="0" indent="0">
              <a:buNone/>
            </a:pPr>
            <a:r>
              <a:rPr lang="en-US" sz="1800" b="1" dirty="0" err="1"/>
              <a:t>Ressources</a:t>
            </a:r>
            <a:r>
              <a:rPr lang="en-US" sz="1800" b="1" dirty="0"/>
              <a:t> needed:</a:t>
            </a:r>
            <a:endParaRPr lang="fr-FR" sz="1800" dirty="0"/>
          </a:p>
          <a:p>
            <a:r>
              <a:rPr lang="en-US" sz="1800" dirty="0"/>
              <a:t>In terms of manpower, to achieve the above milestones, an effort of ~7 </a:t>
            </a:r>
            <a:r>
              <a:rPr lang="en-US" sz="1800" dirty="0" err="1"/>
              <a:t>ppy</a:t>
            </a:r>
            <a:r>
              <a:rPr lang="en-US" sz="1800" dirty="0"/>
              <a:t>.</a:t>
            </a:r>
            <a:endParaRPr lang="fr-FR" sz="1800" dirty="0"/>
          </a:p>
          <a:p>
            <a:r>
              <a:rPr lang="en-US" sz="1800" dirty="0"/>
              <a:t>M.1 This work requires numerical global </a:t>
            </a:r>
            <a:r>
              <a:rPr lang="en-US" sz="1800" dirty="0" err="1"/>
              <a:t>gyrokinetic</a:t>
            </a:r>
            <a:r>
              <a:rPr lang="en-US" sz="1800" dirty="0"/>
              <a:t> nonlinear modeling and analytical understanding to </a:t>
            </a:r>
            <a:r>
              <a:rPr lang="en-US" sz="1800" dirty="0" err="1" smtClean="0"/>
              <a:t>diag</a:t>
            </a:r>
            <a:r>
              <a:rPr lang="en-US" sz="1800" dirty="0" smtClean="0"/>
              <a:t>, </a:t>
            </a:r>
            <a:r>
              <a:rPr lang="en-US" sz="1800" dirty="0"/>
              <a:t>2 </a:t>
            </a:r>
            <a:r>
              <a:rPr lang="en-US" sz="1800" dirty="0" err="1"/>
              <a:t>ppy</a:t>
            </a:r>
            <a:r>
              <a:rPr lang="en-US" sz="1800" dirty="0"/>
              <a:t> </a:t>
            </a:r>
            <a:endParaRPr lang="fr-FR" sz="1800" dirty="0"/>
          </a:p>
          <a:p>
            <a:r>
              <a:rPr lang="en-US" sz="1800" dirty="0"/>
              <a:t>M.2  This work requires active exchange between experts and students, tests of various ML techniques, starting from the on-going effort on local </a:t>
            </a:r>
            <a:r>
              <a:rPr lang="en-US" sz="1800" dirty="0" err="1"/>
              <a:t>gyrokinetics</a:t>
            </a:r>
            <a:r>
              <a:rPr lang="en-US" sz="1800" dirty="0"/>
              <a:t> simulations within the French granted ENR FASTER project running until 2026. 2 </a:t>
            </a:r>
            <a:r>
              <a:rPr lang="en-US" sz="1800" dirty="0" err="1"/>
              <a:t>ppy</a:t>
            </a:r>
            <a:endParaRPr lang="fr-FR" sz="1800" dirty="0"/>
          </a:p>
          <a:p>
            <a:r>
              <a:rPr lang="en-US" sz="1800" dirty="0"/>
              <a:t>M.3 This is a very challenging theoretical work, testing understanding of the non-linear saturation physics on simpler non-linear models before extending the tests on state of the art global nonlinear simulations. It requires dedicated efforts and training of PhD students and needs to be continued after 2027. 3 </a:t>
            </a:r>
            <a:r>
              <a:rPr lang="en-US" sz="1800" dirty="0" err="1"/>
              <a:t>ppy</a:t>
            </a:r>
            <a:r>
              <a:rPr lang="en-US" sz="1800" dirty="0"/>
              <a:t>. </a:t>
            </a:r>
            <a:endParaRPr lang="fr-FR" sz="1800" dirty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762938729"/>
      </p:ext>
    </p:extLst>
  </p:cSld>
  <p:clrMapOvr>
    <a:masterClrMapping/>
  </p:clrMapOvr>
</p:sld>
</file>

<file path=ppt/theme/theme1.xml><?xml version="1.0" encoding="utf-8"?>
<a:theme xmlns:a="http://schemas.openxmlformats.org/drawingml/2006/main" name="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" id="{91A4CA45-7437-447E-ACB8-7A5868CC24A5}" vid="{66C510C1-7345-44E8-82D4-51747495033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58351</TotalTime>
  <Words>712</Words>
  <Application>Microsoft Office PowerPoint</Application>
  <PresentationFormat>Grand écran</PresentationFormat>
  <Paragraphs>69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 Math</vt:lpstr>
      <vt:lpstr>CMMI9</vt:lpstr>
      <vt:lpstr>CMR9</vt:lpstr>
      <vt:lpstr>CMSY9</vt:lpstr>
      <vt:lpstr>Symbol</vt:lpstr>
      <vt:lpstr>EF</vt:lpstr>
      <vt:lpstr>On the challenge of high beta plasmas for predictive first integrated modelling</vt:lpstr>
      <vt:lpstr>Available physics based quasilinear models not adequate for high b plasmas</vt:lpstr>
      <vt:lpstr>Predicting ITER 15 MA using different turbulent transport models inside r=0.6</vt:lpstr>
      <vt:lpstr>Next steps towards improved reduced turbulent model for high b and EP</vt:lpstr>
      <vt:lpstr>Fast particles and el-mag impacts in reduced models</vt:lpstr>
      <vt:lpstr>TGLFsat2 options and their impact at high b</vt:lpstr>
      <vt:lpstr>Proposal for 2026-2027, tbd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Kick-off meeting, TSVV11 « Validated frameworks for the Reliable Prediction of Plasma Performance and Operational Limits in Tokamaks »</dc:title>
  <dc:creator>BOURDELLE Clarisse 165101</dc:creator>
  <cp:lastModifiedBy>BOURDELLE Clarisse 165101</cp:lastModifiedBy>
  <cp:revision>508</cp:revision>
  <cp:lastPrinted>2022-09-19T13:01:55Z</cp:lastPrinted>
  <dcterms:created xsi:type="dcterms:W3CDTF">2021-04-19T12:25:06Z</dcterms:created>
  <dcterms:modified xsi:type="dcterms:W3CDTF">2025-03-05T14:43:56Z</dcterms:modified>
</cp:coreProperties>
</file>