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0"/>
  </p:notesMasterIdLst>
  <p:sldIdLst>
    <p:sldId id="256" r:id="rId5"/>
    <p:sldId id="1056" r:id="rId6"/>
    <p:sldId id="486" r:id="rId7"/>
    <p:sldId id="1057" r:id="rId8"/>
    <p:sldId id="10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124" d="100"/>
          <a:sy n="124" d="100"/>
        </p:scale>
        <p:origin x="102" y="1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6603C-3497-4153-ACE6-A8274B2A362A}" type="datetimeFigureOut">
              <a:rPr lang="en-US" smtClean="0"/>
              <a:t>5/5/2025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433CE-82F9-4BAD-BAD5-4169175F183D}" type="slidenum">
              <a:rPr lang="en-US" smtClean="0"/>
              <a:t>‹N°›</a:t>
            </a:fld>
            <a:endParaRPr lang="en-US"/>
          </a:p>
        </p:txBody>
      </p:sp>
    </p:spTree>
    <p:extLst>
      <p:ext uri="{BB962C8B-B14F-4D97-AF65-F5344CB8AC3E}">
        <p14:creationId xmlns:p14="http://schemas.microsoft.com/office/powerpoint/2010/main" val="349267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974976" cy="329614"/>
          </a:xfrm>
          <a:prstGeom prst="rect">
            <a:avLst/>
          </a:prstGeom>
        </p:spPr>
        <p:txBody>
          <a:bodyPr anchor="t"/>
          <a:lstStyle>
            <a:lvl1pPr>
              <a:defRPr sz="1200">
                <a:solidFill>
                  <a:schemeClr val="bg1"/>
                </a:solidFill>
              </a:defRPr>
            </a:lvl1pPr>
          </a:lstStyle>
          <a:p>
            <a:r>
              <a:rPr lang="en-US">
                <a:solidFill>
                  <a:prstClr val="white"/>
                </a:solidFill>
              </a:rPr>
              <a:t>| PSD management meeting  |SA report | 2025-05-06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 PSD management meeting  |SA report | 2025-05-06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 PSD management meeting  |SA report | 2025-05-06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p:txBody>
          <a:bodyPr/>
          <a:lstStyle/>
          <a:p>
            <a:r>
              <a:rPr lang="en-US" dirty="0"/>
              <a:t>WPSA report 2025-05-06</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Carlo Sozzi, G. </a:t>
            </a:r>
            <a:r>
              <a:rPr lang="en-US" dirty="0" err="1"/>
              <a:t>Falchetto</a:t>
            </a:r>
            <a:endParaRPr lang="en-US" dirty="0"/>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err="1"/>
              <a:t>EUROfusion</a:t>
            </a:r>
            <a:r>
              <a:rPr lang="en-US" dirty="0"/>
              <a:t> PSD Management Meeting</a:t>
            </a:r>
          </a:p>
        </p:txBody>
      </p:sp>
      <p:pic>
        <p:nvPicPr>
          <p:cNvPr id="8" name="Picture 4">
            <a:extLst>
              <a:ext uri="{FF2B5EF4-FFF2-40B4-BE49-F238E27FC236}">
                <a16:creationId xmlns:a16="http://schemas.microsoft.com/office/drawing/2014/main" id="{D896CA18-7D58-42AB-9B5A-74B9FEF2D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523" y="4887790"/>
            <a:ext cx="2264299" cy="62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a:extLst>
              <a:ext uri="{FF2B5EF4-FFF2-40B4-BE49-F238E27FC236}">
                <a16:creationId xmlns:a16="http://schemas.microsoft.com/office/drawing/2014/main" id="{8E87ACE4-F2FA-4EA5-9FD1-BAEAD976B23C}"/>
              </a:ext>
            </a:extLst>
          </p:cNvPr>
          <p:cNvPicPr>
            <a:picLocks noChangeAspect="1"/>
          </p:cNvPicPr>
          <p:nvPr/>
        </p:nvPicPr>
        <p:blipFill>
          <a:blip r:embed="rId3"/>
          <a:stretch>
            <a:fillRect/>
          </a:stretch>
        </p:blipFill>
        <p:spPr>
          <a:xfrm>
            <a:off x="489412" y="4791598"/>
            <a:ext cx="2264299" cy="715918"/>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4B8D-73A1-42DB-8BB2-BA43D422E187}"/>
              </a:ext>
            </a:extLst>
          </p:cNvPr>
          <p:cNvSpPr>
            <a:spLocks noGrp="1"/>
          </p:cNvSpPr>
          <p:nvPr>
            <p:ph type="title"/>
          </p:nvPr>
        </p:nvSpPr>
        <p:spPr/>
        <p:txBody>
          <a:bodyPr/>
          <a:lstStyle/>
          <a:p>
            <a:r>
              <a:rPr lang="en-US" dirty="0"/>
              <a:t>ME1 status</a:t>
            </a:r>
          </a:p>
        </p:txBody>
      </p:sp>
      <p:pic>
        <p:nvPicPr>
          <p:cNvPr id="7" name="Content Placeholder 6">
            <a:extLst>
              <a:ext uri="{FF2B5EF4-FFF2-40B4-BE49-F238E27FC236}">
                <a16:creationId xmlns:a16="http://schemas.microsoft.com/office/drawing/2014/main" id="{B02F2C1F-D9AB-402E-A914-75758805BA22}"/>
              </a:ext>
            </a:extLst>
          </p:cNvPr>
          <p:cNvPicPr>
            <a:picLocks noGrp="1" noChangeAspect="1"/>
          </p:cNvPicPr>
          <p:nvPr>
            <p:ph idx="1"/>
          </p:nvPr>
        </p:nvPicPr>
        <p:blipFill>
          <a:blip r:embed="rId2"/>
          <a:stretch>
            <a:fillRect/>
          </a:stretch>
        </p:blipFill>
        <p:spPr>
          <a:xfrm>
            <a:off x="983432" y="758736"/>
            <a:ext cx="10510609" cy="5688012"/>
          </a:xfrm>
        </p:spPr>
      </p:pic>
      <p:sp>
        <p:nvSpPr>
          <p:cNvPr id="4" name="Footer Placeholder 3">
            <a:extLst>
              <a:ext uri="{FF2B5EF4-FFF2-40B4-BE49-F238E27FC236}">
                <a16:creationId xmlns:a16="http://schemas.microsoft.com/office/drawing/2014/main" id="{7328F591-8657-4462-A6BC-91E2AA1A6B40}"/>
              </a:ext>
            </a:extLst>
          </p:cNvPr>
          <p:cNvSpPr>
            <a:spLocks noGrp="1"/>
          </p:cNvSpPr>
          <p:nvPr>
            <p:ph type="ftr" sz="quarter" idx="11"/>
          </p:nvPr>
        </p:nvSpPr>
        <p:spPr/>
        <p:txBody>
          <a:bodyPr/>
          <a:lstStyle/>
          <a:p>
            <a:r>
              <a:rPr lang="en-US">
                <a:solidFill>
                  <a:prstClr val="white"/>
                </a:solidFill>
              </a:rPr>
              <a:t>| PSD management meeting  |SA report | 2025-05-06</a:t>
            </a:r>
            <a:endParaRPr lang="en-GB" dirty="0">
              <a:solidFill>
                <a:prstClr val="white"/>
              </a:solidFill>
            </a:endParaRPr>
          </a:p>
        </p:txBody>
      </p:sp>
      <p:sp>
        <p:nvSpPr>
          <p:cNvPr id="5" name="Slide Number Placeholder 4">
            <a:extLst>
              <a:ext uri="{FF2B5EF4-FFF2-40B4-BE49-F238E27FC236}">
                <a16:creationId xmlns:a16="http://schemas.microsoft.com/office/drawing/2014/main" id="{E2FEF119-0A8A-4D42-A876-A1F353348D06}"/>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18645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9738-77D7-4191-810A-E8820F126B1D}"/>
              </a:ext>
            </a:extLst>
          </p:cNvPr>
          <p:cNvSpPr>
            <a:spLocks noGrp="1"/>
          </p:cNvSpPr>
          <p:nvPr>
            <p:ph type="title"/>
          </p:nvPr>
        </p:nvSpPr>
        <p:spPr/>
        <p:txBody>
          <a:bodyPr/>
          <a:lstStyle/>
          <a:p>
            <a:r>
              <a:rPr lang="en-US" dirty="0"/>
              <a:t>Enhancements</a:t>
            </a:r>
          </a:p>
        </p:txBody>
      </p:sp>
      <p:sp>
        <p:nvSpPr>
          <p:cNvPr id="4" name="Footer Placeholder 3">
            <a:extLst>
              <a:ext uri="{FF2B5EF4-FFF2-40B4-BE49-F238E27FC236}">
                <a16:creationId xmlns:a16="http://schemas.microsoft.com/office/drawing/2014/main" id="{631DE1A0-45B6-46A1-B809-0DC6C61251CD}"/>
              </a:ext>
            </a:extLst>
          </p:cNvPr>
          <p:cNvSpPr>
            <a:spLocks noGrp="1"/>
          </p:cNvSpPr>
          <p:nvPr>
            <p:ph type="ftr" sz="quarter" idx="11"/>
          </p:nvPr>
        </p:nvSpPr>
        <p:spPr/>
        <p:txBody>
          <a:bodyPr/>
          <a:lstStyle/>
          <a:p>
            <a:r>
              <a:rPr lang="en-US">
                <a:solidFill>
                  <a:prstClr val="white"/>
                </a:solidFill>
              </a:rPr>
              <a:t>| PSD management meeting  |SA report | 2025-05-06</a:t>
            </a:r>
            <a:endParaRPr lang="en-GB" dirty="0">
              <a:solidFill>
                <a:prstClr val="white"/>
              </a:solidFill>
            </a:endParaRPr>
          </a:p>
        </p:txBody>
      </p:sp>
      <p:sp>
        <p:nvSpPr>
          <p:cNvPr id="5" name="Slide Number Placeholder 4">
            <a:extLst>
              <a:ext uri="{FF2B5EF4-FFF2-40B4-BE49-F238E27FC236}">
                <a16:creationId xmlns:a16="http://schemas.microsoft.com/office/drawing/2014/main" id="{902284B8-B255-46D2-8F3E-C2F4A21F2CC1}"/>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10" name="AutoShape 10">
            <a:extLst>
              <a:ext uri="{FF2B5EF4-FFF2-40B4-BE49-F238E27FC236}">
                <a16:creationId xmlns:a16="http://schemas.microsoft.com/office/drawing/2014/main" id="{DD77035C-8F5D-4A84-BCD4-E2BAAF23E0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a:extLst>
              <a:ext uri="{FF2B5EF4-FFF2-40B4-BE49-F238E27FC236}">
                <a16:creationId xmlns:a16="http://schemas.microsoft.com/office/drawing/2014/main" id="{805C830C-56F6-4D8A-8CD5-F633D8CCD216}"/>
              </a:ext>
            </a:extLst>
          </p:cNvPr>
          <p:cNvSpPr>
            <a:spLocks noGrp="1" noChangeAspect="1" noChangeArrowheads="1"/>
          </p:cNvSpPr>
          <p:nvPr>
            <p:ph idx="1"/>
          </p:nvPr>
        </p:nvSpPr>
        <p:spPr bwMode="auto">
          <a:xfrm>
            <a:off x="3450263" y="664132"/>
            <a:ext cx="8407907" cy="55750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dirty="0"/>
              <a:t>Edge Thomson Scattering port plug, retractable supporting structure, collection optics delivered to Naka. Last TS components, well in time for installation (September 2025). Installation procedure agreed with QST and F4E</a:t>
            </a:r>
          </a:p>
          <a:p>
            <a:r>
              <a:rPr lang="en-US" dirty="0"/>
              <a:t>Divertor VUV in preparation for acceptance test in ENEA Frascati, confirmed for week of 18</a:t>
            </a:r>
            <a:r>
              <a:rPr lang="en-US" baseline="30000" dirty="0"/>
              <a:t>th</a:t>
            </a:r>
            <a:r>
              <a:rPr lang="en-US" dirty="0"/>
              <a:t> May</a:t>
            </a:r>
          </a:p>
          <a:p>
            <a:r>
              <a:rPr lang="en-US" dirty="0"/>
              <a:t>On site visit of Doppler Reflectometer team (CIEMAT) planned for first week of June for port inspection =&gt; </a:t>
            </a:r>
            <a:r>
              <a:rPr lang="en-US" dirty="0">
                <a:solidFill>
                  <a:srgbClr val="FF0000"/>
                </a:solidFill>
              </a:rPr>
              <a:t>postponed after summer for CIEMAT internal organizational reasons.</a:t>
            </a:r>
          </a:p>
          <a:p>
            <a:r>
              <a:rPr lang="en-US" dirty="0"/>
              <a:t>Final (formal) Design Review Meeting for Tangential Phase Contrast Imaging on 12</a:t>
            </a:r>
            <a:r>
              <a:rPr lang="en-US" baseline="30000" dirty="0"/>
              <a:t>th</a:t>
            </a:r>
            <a:r>
              <a:rPr lang="en-US" dirty="0"/>
              <a:t> of May to allow PA signature. Agreed partial installation of ex-vessel components (being procured by EPFL) to facilitate complete installation in ME2</a:t>
            </a:r>
          </a:p>
          <a:p>
            <a:r>
              <a:rPr lang="en-US" dirty="0">
                <a:solidFill>
                  <a:srgbClr val="FF0000"/>
                </a:solidFill>
              </a:rPr>
              <a:t>New tender process for procurement of pellet sources (F4E) starting (</a:t>
            </a:r>
            <a:r>
              <a:rPr lang="en-US" dirty="0" err="1">
                <a:solidFill>
                  <a:srgbClr val="FF0000"/>
                </a:solidFill>
              </a:rPr>
              <a:t>Pelin</a:t>
            </a:r>
            <a:r>
              <a:rPr lang="en-US" dirty="0">
                <a:solidFill>
                  <a:srgbClr val="FF0000"/>
                </a:solidFill>
              </a:rPr>
              <a:t> contract definitely closed). </a:t>
            </a:r>
          </a:p>
        </p:txBody>
      </p:sp>
      <p:pic>
        <p:nvPicPr>
          <p:cNvPr id="19" name="Picture 18">
            <a:extLst>
              <a:ext uri="{FF2B5EF4-FFF2-40B4-BE49-F238E27FC236}">
                <a16:creationId xmlns:a16="http://schemas.microsoft.com/office/drawing/2014/main" id="{F9FE60C8-41D7-4B67-8F2B-9FA5677006B6}"/>
              </a:ext>
            </a:extLst>
          </p:cNvPr>
          <p:cNvPicPr>
            <a:picLocks noChangeAspect="1"/>
          </p:cNvPicPr>
          <p:nvPr/>
        </p:nvPicPr>
        <p:blipFill>
          <a:blip r:embed="rId2"/>
          <a:stretch>
            <a:fillRect/>
          </a:stretch>
        </p:blipFill>
        <p:spPr>
          <a:xfrm>
            <a:off x="92906" y="870760"/>
            <a:ext cx="3142072" cy="2045646"/>
          </a:xfrm>
          <a:prstGeom prst="rect">
            <a:avLst/>
          </a:prstGeom>
        </p:spPr>
      </p:pic>
      <p:pic>
        <p:nvPicPr>
          <p:cNvPr id="21" name="Picture 20">
            <a:extLst>
              <a:ext uri="{FF2B5EF4-FFF2-40B4-BE49-F238E27FC236}">
                <a16:creationId xmlns:a16="http://schemas.microsoft.com/office/drawing/2014/main" id="{FD9428B1-F2A0-48EB-A258-7E72285C9914}"/>
              </a:ext>
            </a:extLst>
          </p:cNvPr>
          <p:cNvPicPr>
            <a:picLocks noChangeAspect="1"/>
          </p:cNvPicPr>
          <p:nvPr/>
        </p:nvPicPr>
        <p:blipFill>
          <a:blip r:embed="rId3"/>
          <a:stretch>
            <a:fillRect/>
          </a:stretch>
        </p:blipFill>
        <p:spPr>
          <a:xfrm>
            <a:off x="438688" y="2989089"/>
            <a:ext cx="2578515" cy="3467404"/>
          </a:xfrm>
          <a:prstGeom prst="rect">
            <a:avLst/>
          </a:prstGeom>
        </p:spPr>
      </p:pic>
    </p:spTree>
    <p:extLst>
      <p:ext uri="{BB962C8B-B14F-4D97-AF65-F5344CB8AC3E}">
        <p14:creationId xmlns:p14="http://schemas.microsoft.com/office/powerpoint/2010/main" val="421658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A0B3-D6F2-458D-A490-015B36BB0745}"/>
              </a:ext>
            </a:extLst>
          </p:cNvPr>
          <p:cNvSpPr>
            <a:spLocks noGrp="1"/>
          </p:cNvSpPr>
          <p:nvPr>
            <p:ph type="title"/>
          </p:nvPr>
        </p:nvSpPr>
        <p:spPr/>
        <p:txBody>
          <a:bodyPr/>
          <a:lstStyle/>
          <a:p>
            <a:r>
              <a:rPr lang="en-US" dirty="0"/>
              <a:t>Data access and IMAS</a:t>
            </a:r>
          </a:p>
        </p:txBody>
      </p:sp>
      <p:sp>
        <p:nvSpPr>
          <p:cNvPr id="3" name="Content Placeholder 2">
            <a:extLst>
              <a:ext uri="{FF2B5EF4-FFF2-40B4-BE49-F238E27FC236}">
                <a16:creationId xmlns:a16="http://schemas.microsoft.com/office/drawing/2014/main" id="{E6C61C59-7182-4A78-86B3-0CC64523A71D}"/>
              </a:ext>
            </a:extLst>
          </p:cNvPr>
          <p:cNvSpPr>
            <a:spLocks noGrp="1"/>
          </p:cNvSpPr>
          <p:nvPr>
            <p:ph idx="1"/>
          </p:nvPr>
        </p:nvSpPr>
        <p:spPr>
          <a:xfrm>
            <a:off x="360040" y="758426"/>
            <a:ext cx="11254028" cy="5688632"/>
          </a:xfrm>
        </p:spPr>
        <p:txBody>
          <a:bodyPr>
            <a:normAutofit/>
          </a:bodyPr>
          <a:lstStyle/>
          <a:p>
            <a:r>
              <a:rPr lang="en-US" dirty="0"/>
              <a:t>IMAS preparation advancing aiming to have usable set of tools and data mapping before OP2 (target June 2026)</a:t>
            </a:r>
          </a:p>
          <a:p>
            <a:r>
              <a:rPr lang="en-US" dirty="0"/>
              <a:t>Machine description (OP1+OP2 items) can proceed in parallel until data access available again</a:t>
            </a:r>
          </a:p>
          <a:p>
            <a:r>
              <a:rPr lang="en-US" dirty="0"/>
              <a:t>Inspection concerning cyber attack completed, if solution accepted by MEXT the analysis server might be available before transfer under IFERC network planned for September 2025.</a:t>
            </a:r>
          </a:p>
          <a:p>
            <a:r>
              <a:rPr lang="en-US" dirty="0"/>
              <a:t>In the meanwhile local data access available (request for specific data may in principle be asked taking into account bottleneck of only one person that can perform the data collection for EU researchers)</a:t>
            </a:r>
          </a:p>
          <a:p>
            <a:endParaRPr lang="en-US" dirty="0"/>
          </a:p>
          <a:p>
            <a:pPr lvl="1"/>
            <a:endParaRPr lang="en-US" dirty="0"/>
          </a:p>
        </p:txBody>
      </p:sp>
      <p:sp>
        <p:nvSpPr>
          <p:cNvPr id="4" name="Footer Placeholder 3">
            <a:extLst>
              <a:ext uri="{FF2B5EF4-FFF2-40B4-BE49-F238E27FC236}">
                <a16:creationId xmlns:a16="http://schemas.microsoft.com/office/drawing/2014/main" id="{77E3B5C8-D0BC-4D16-8F2C-7E6459579271}"/>
              </a:ext>
            </a:extLst>
          </p:cNvPr>
          <p:cNvSpPr>
            <a:spLocks noGrp="1"/>
          </p:cNvSpPr>
          <p:nvPr>
            <p:ph type="ftr" sz="quarter" idx="11"/>
          </p:nvPr>
        </p:nvSpPr>
        <p:spPr/>
        <p:txBody>
          <a:bodyPr/>
          <a:lstStyle/>
          <a:p>
            <a:r>
              <a:rPr lang="en-US">
                <a:solidFill>
                  <a:prstClr val="white"/>
                </a:solidFill>
              </a:rPr>
              <a:t>| PSD management meeting  |SA report | 2025-05-06</a:t>
            </a:r>
            <a:endParaRPr lang="en-GB" dirty="0">
              <a:solidFill>
                <a:prstClr val="white"/>
              </a:solidFill>
            </a:endParaRPr>
          </a:p>
        </p:txBody>
      </p:sp>
      <p:sp>
        <p:nvSpPr>
          <p:cNvPr id="5" name="Slide Number Placeholder 4">
            <a:extLst>
              <a:ext uri="{FF2B5EF4-FFF2-40B4-BE49-F238E27FC236}">
                <a16:creationId xmlns:a16="http://schemas.microsoft.com/office/drawing/2014/main" id="{22486F4A-B421-4ABC-9AB9-A184D992785A}"/>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24281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AAE0-DD4D-4E2E-A840-069431C6C69B}"/>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B17FE3FA-7506-4E40-B54D-2FC1FFFC968E}"/>
              </a:ext>
            </a:extLst>
          </p:cNvPr>
          <p:cNvSpPr>
            <a:spLocks noGrp="1"/>
          </p:cNvSpPr>
          <p:nvPr>
            <p:ph idx="1"/>
          </p:nvPr>
        </p:nvSpPr>
        <p:spPr/>
        <p:txBody>
          <a:bodyPr/>
          <a:lstStyle/>
          <a:p>
            <a:r>
              <a:rPr lang="en-US" dirty="0"/>
              <a:t>Technical Coordination Meeting in Frascati week of 19</a:t>
            </a:r>
            <a:r>
              <a:rPr lang="en-US" baseline="30000" dirty="0"/>
              <a:t>th</a:t>
            </a:r>
            <a:r>
              <a:rPr lang="en-US" dirty="0"/>
              <a:t> May. Topics:</a:t>
            </a:r>
          </a:p>
          <a:p>
            <a:pPr lvl="1"/>
            <a:r>
              <a:rPr lang="en-US" dirty="0"/>
              <a:t>M/E-1 schedule update and Tokamak Assembly</a:t>
            </a:r>
          </a:p>
          <a:p>
            <a:pPr lvl="1"/>
            <a:r>
              <a:rPr lang="en-US" dirty="0"/>
              <a:t>Transition to W</a:t>
            </a:r>
          </a:p>
          <a:p>
            <a:pPr lvl="1"/>
            <a:r>
              <a:rPr lang="en-US" dirty="0"/>
              <a:t>Installation of Cryopumps, MGI, VUV, TS,[EU], FIDA [US]</a:t>
            </a:r>
          </a:p>
          <a:p>
            <a:pPr lvl="1"/>
            <a:r>
              <a:rPr lang="en-US" dirty="0"/>
              <a:t>Neutronics</a:t>
            </a:r>
          </a:p>
          <a:p>
            <a:pPr lvl="1"/>
            <a:r>
              <a:rPr lang="en-US" dirty="0"/>
              <a:t>Machine Protection</a:t>
            </a:r>
          </a:p>
          <a:p>
            <a:pPr lvl="1"/>
            <a:r>
              <a:rPr lang="en-US" dirty="0"/>
              <a:t>CS activities</a:t>
            </a:r>
          </a:p>
          <a:p>
            <a:pPr lvl="1"/>
            <a:r>
              <a:rPr lang="en-US" dirty="0"/>
              <a:t>OP2 planning</a:t>
            </a:r>
          </a:p>
          <a:p>
            <a:pPr lvl="1"/>
            <a:endParaRPr lang="en-US" dirty="0"/>
          </a:p>
          <a:p>
            <a:pPr marL="0" indent="0">
              <a:buNone/>
            </a:pPr>
            <a:endParaRPr lang="en-US" dirty="0"/>
          </a:p>
        </p:txBody>
      </p:sp>
      <p:sp>
        <p:nvSpPr>
          <p:cNvPr id="4" name="Footer Placeholder 3">
            <a:extLst>
              <a:ext uri="{FF2B5EF4-FFF2-40B4-BE49-F238E27FC236}">
                <a16:creationId xmlns:a16="http://schemas.microsoft.com/office/drawing/2014/main" id="{A061CD1F-B120-4685-8E22-501AE678BDF5}"/>
              </a:ext>
            </a:extLst>
          </p:cNvPr>
          <p:cNvSpPr>
            <a:spLocks noGrp="1"/>
          </p:cNvSpPr>
          <p:nvPr>
            <p:ph type="ftr" sz="quarter" idx="11"/>
          </p:nvPr>
        </p:nvSpPr>
        <p:spPr/>
        <p:txBody>
          <a:bodyPr/>
          <a:lstStyle/>
          <a:p>
            <a:r>
              <a:rPr lang="en-US">
                <a:solidFill>
                  <a:prstClr val="white"/>
                </a:solidFill>
              </a:rPr>
              <a:t>| PSD management meeting  |SA report | 2025-05-06</a:t>
            </a:r>
            <a:endParaRPr lang="en-GB" dirty="0">
              <a:solidFill>
                <a:prstClr val="white"/>
              </a:solidFill>
            </a:endParaRPr>
          </a:p>
        </p:txBody>
      </p:sp>
      <p:sp>
        <p:nvSpPr>
          <p:cNvPr id="5" name="Slide Number Placeholder 4">
            <a:extLst>
              <a:ext uri="{FF2B5EF4-FFF2-40B4-BE49-F238E27FC236}">
                <a16:creationId xmlns:a16="http://schemas.microsoft.com/office/drawing/2014/main" id="{2E9DC945-76ED-42F3-9B61-DEA697A0728D}"/>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348202231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2488</TotalTime>
  <Words>345</Words>
  <Application>Microsoft Office PowerPoint</Application>
  <PresentationFormat>Grand écran</PresentationFormat>
  <Paragraphs>32</Paragraphs>
  <Slides>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vt:i4>
      </vt:variant>
    </vt:vector>
  </HeadingPairs>
  <TitlesOfParts>
    <vt:vector size="8" baseType="lpstr">
      <vt:lpstr>Arial</vt:lpstr>
      <vt:lpstr>Calibri</vt:lpstr>
      <vt:lpstr>EUROfusion.1line_5_3_2019</vt:lpstr>
      <vt:lpstr>WPSA report 2025-05-06</vt:lpstr>
      <vt:lpstr>ME1 status</vt:lpstr>
      <vt:lpstr>Enhancements</vt:lpstr>
      <vt:lpstr>Data access and IMAS</vt:lpstr>
      <vt:lpstr>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FALCHETTO Gloria</cp:lastModifiedBy>
  <cp:revision>100</cp:revision>
  <dcterms:created xsi:type="dcterms:W3CDTF">2023-11-15T09:40:03Z</dcterms:created>
  <dcterms:modified xsi:type="dcterms:W3CDTF">2025-05-05T12:27:44Z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