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8"/>
  </p:notesMasterIdLst>
  <p:sldIdLst>
    <p:sldId id="263" r:id="rId5"/>
    <p:sldId id="280" r:id="rId6"/>
    <p:sldId id="257"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0DAD7A-6C5E-C445-A9D5-2C388753D458}" v="6" dt="2025-07-08T08:27:51.8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0"/>
    <p:restoredTop sz="96018"/>
  </p:normalViewPr>
  <p:slideViewPr>
    <p:cSldViewPr snapToGrid="0">
      <p:cViewPr varScale="1">
        <p:scale>
          <a:sx n="119" d="100"/>
          <a:sy n="119" d="100"/>
        </p:scale>
        <p:origin x="224"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271EB2-DD3B-0F42-B4FC-89DE3520A9EC}" type="datetimeFigureOut">
              <a:rPr lang="fr-FR" smtClean="0"/>
              <a:t>08/07/2025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434FA3-3DC0-9A46-9F01-1A2F159AD8E4}" type="slidenum">
              <a:rPr lang="fr-FR" smtClean="0"/>
              <a:t>‹#›</a:t>
            </a:fld>
            <a:endParaRPr lang="fr-FR"/>
          </a:p>
        </p:txBody>
      </p:sp>
    </p:spTree>
    <p:extLst>
      <p:ext uri="{BB962C8B-B14F-4D97-AF65-F5344CB8AC3E}">
        <p14:creationId xmlns:p14="http://schemas.microsoft.com/office/powerpoint/2010/main" val="138907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EUROfusion_cover">
    <p:spTree>
      <p:nvGrpSpPr>
        <p:cNvPr id="1" name=""/>
        <p:cNvGrpSpPr/>
        <p:nvPr/>
      </p:nvGrpSpPr>
      <p:grpSpPr bwMode="auto">
        <a:xfrm>
          <a:off x="0" y="0"/>
          <a:ext cx="0" cy="0"/>
          <a:chOff x="0" y="0"/>
          <a:chExt cx="0" cy="0"/>
        </a:xfrm>
      </p:grpSpPr>
      <p:grpSp>
        <p:nvGrpSpPr>
          <p:cNvPr id="4" name="Gruppieren 3"/>
          <p:cNvGrpSpPr/>
          <p:nvPr userDrawn="1"/>
        </p:nvGrpSpPr>
        <p:grpSpPr bwMode="auto">
          <a:xfrm>
            <a:off x="411869" y="6034962"/>
            <a:ext cx="4392488" cy="497895"/>
            <a:chOff x="5735960" y="5717361"/>
            <a:chExt cx="6120680" cy="713919"/>
          </a:xfrm>
        </p:grpSpPr>
        <p:pic>
          <p:nvPicPr>
            <p:cNvPr id="25" name="Grafik 24"/>
            <p:cNvPicPr>
              <a:picLocks noChangeAspect="1"/>
            </p:cNvPicPr>
            <p:nvPr userDrawn="1"/>
          </p:nvPicPr>
          <p:blipFill>
            <a:blip r:embed="rId2"/>
            <a:stretch/>
          </p:blipFill>
          <p:spPr bwMode="auto">
            <a:xfrm>
              <a:off x="5735960" y="5774784"/>
              <a:ext cx="997207" cy="656496"/>
            </a:xfrm>
            <a:prstGeom prst="rect">
              <a:avLst/>
            </a:prstGeom>
            <a:noFill/>
            <a:ln>
              <a:noFill/>
            </a:ln>
          </p:spPr>
        </p:pic>
        <p:sp>
          <p:nvSpPr>
            <p:cNvPr id="3" name="Rechteck 2"/>
            <p:cNvSpPr/>
            <p:nvPr userDrawn="1"/>
          </p:nvSpPr>
          <p:spPr bwMode="auto">
            <a:xfrm>
              <a:off x="6744072" y="5717361"/>
              <a:ext cx="5112568" cy="480131"/>
            </a:xfrm>
            <a:prstGeom prst="rect">
              <a:avLst/>
            </a:prstGeom>
            <a:grpFill/>
          </p:spPr>
          <p:txBody>
            <a:bodyPr wrap="square">
              <a:spAutoFit/>
            </a:bodyPr>
            <a:lstStyle/>
            <a:p>
              <a:pPr marL="0" marR="0" lvl="0" indent="0" algn="just" defTabSz="914400">
                <a:lnSpc>
                  <a:spcPct val="90000"/>
                </a:lnSpc>
                <a:spcBef>
                  <a:spcPts val="0"/>
                </a:spcBef>
                <a:spcAft>
                  <a:spcPts val="0"/>
                </a:spcAft>
                <a:buClrTx/>
                <a:buSzTx/>
                <a:buFontTx/>
                <a:buNone/>
                <a:defRPr/>
              </a:pPr>
              <a:r>
                <a:rPr lang="en-GB" sz="700" b="0" i="0" u="none" strike="noStrike" cap="none" spc="0">
                  <a:ln>
                    <a:noFill/>
                  </a:ln>
                  <a:solidFill>
                    <a:prstClr val="black"/>
                  </a:solidFill>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a:p>
          </p:txBody>
        </p:sp>
      </p:grpSp>
      <p:pic>
        <p:nvPicPr>
          <p:cNvPr id="2060" name="Picture 12" descr="Contract between EC and EUROfusion is signed | FuseNet"/>
          <p:cNvPicPr>
            <a:picLocks noChangeAspect="1" noChangeArrowheads="1"/>
          </p:cNvPicPr>
          <p:nvPr userDrawn="1"/>
        </p:nvPicPr>
        <p:blipFill>
          <a:blip r:embed="rId3"/>
          <a:stretch/>
        </p:blipFill>
        <p:spPr bwMode="auto">
          <a:xfrm>
            <a:off x="445066" y="325143"/>
            <a:ext cx="2304256" cy="596340"/>
          </a:xfrm>
          <a:prstGeom prst="rect">
            <a:avLst/>
          </a:prstGeom>
          <a:noFill/>
        </p:spPr>
      </p:pic>
      <p:sp>
        <p:nvSpPr>
          <p:cNvPr id="11" name="Title 20"/>
          <p:cNvSpPr>
            <a:spLocks noGrp="1"/>
          </p:cNvSpPr>
          <p:nvPr>
            <p:ph type="title"/>
          </p:nvPr>
        </p:nvSpPr>
        <p:spPr bwMode="auto">
          <a:xfrm>
            <a:off x="407368" y="2074187"/>
            <a:ext cx="5544615" cy="620251"/>
          </a:xfrm>
        </p:spPr>
        <p:txBody>
          <a:bodyPr/>
          <a:lstStyle>
            <a:lvl1pPr algn="l">
              <a:defRPr b="1"/>
            </a:lvl1pPr>
          </a:lstStyle>
          <a:p>
            <a:pPr>
              <a:defRPr/>
            </a:pPr>
            <a:r>
              <a:rPr lang="en-US"/>
              <a:t>Click to edit Master title style</a:t>
            </a:r>
            <a:endParaRPr/>
          </a:p>
        </p:txBody>
      </p:sp>
      <p:sp>
        <p:nvSpPr>
          <p:cNvPr id="14" name="Text Placeholder 22"/>
          <p:cNvSpPr>
            <a:spLocks noGrp="1"/>
          </p:cNvSpPr>
          <p:nvPr>
            <p:ph type="body" sz="quarter" idx="10" hasCustomPrompt="1"/>
          </p:nvPr>
        </p:nvSpPr>
        <p:spPr bwMode="auto">
          <a:xfrm>
            <a:off x="407368" y="3693074"/>
            <a:ext cx="4375150" cy="457848"/>
          </a:xfrm>
        </p:spPr>
        <p:txBody>
          <a:bodyPr/>
          <a:lstStyle>
            <a:lvl1pPr marL="0" indent="0">
              <a:buNone/>
              <a:defRPr b="1"/>
            </a:lvl1pPr>
            <a:lvl2pPr marL="342900" indent="0">
              <a:buNone/>
              <a:defRPr/>
            </a:lvl2pPr>
          </a:lstStyle>
          <a:p>
            <a:pPr lvl="0">
              <a:defRPr/>
            </a:pPr>
            <a:r>
              <a:rPr lang="en-US"/>
              <a:t>Click to edit Lecturer’s name</a:t>
            </a:r>
            <a:endParaRPr/>
          </a:p>
        </p:txBody>
      </p:sp>
      <p:sp>
        <p:nvSpPr>
          <p:cNvPr id="15" name="Text Placeholder 22"/>
          <p:cNvSpPr>
            <a:spLocks noGrp="1"/>
          </p:cNvSpPr>
          <p:nvPr>
            <p:ph type="body" sz="quarter" idx="11" hasCustomPrompt="1"/>
          </p:nvPr>
        </p:nvSpPr>
        <p:spPr bwMode="auto">
          <a:xfrm>
            <a:off x="407368" y="4159260"/>
            <a:ext cx="4375150" cy="457848"/>
          </a:xfrm>
        </p:spPr>
        <p:txBody>
          <a:bodyPr/>
          <a:lstStyle>
            <a:lvl1pPr marL="0" indent="0">
              <a:buNone/>
              <a:defRPr b="0"/>
            </a:lvl1pPr>
            <a:lvl2pPr marL="342900" indent="0">
              <a:buNone/>
              <a:defRPr/>
            </a:lvl2pPr>
          </a:lstStyle>
          <a:p>
            <a:pPr lvl="0">
              <a:defRPr/>
            </a:pPr>
            <a:r>
              <a:rPr lang="en-US"/>
              <a:t>Click to edit Lecturer’s affiliation</a:t>
            </a:r>
            <a:endParaRPr/>
          </a:p>
        </p:txBody>
      </p:sp>
      <p:sp>
        <p:nvSpPr>
          <p:cNvPr id="20" name="Text Placeholder 22"/>
          <p:cNvSpPr>
            <a:spLocks noGrp="1"/>
          </p:cNvSpPr>
          <p:nvPr>
            <p:ph type="body" sz="quarter" idx="12" hasCustomPrompt="1"/>
          </p:nvPr>
        </p:nvSpPr>
        <p:spPr bwMode="auto">
          <a:xfrm>
            <a:off x="407368" y="1650286"/>
            <a:ext cx="5544614" cy="338554"/>
          </a:xfrm>
        </p:spPr>
        <p:txBody>
          <a:bodyPr>
            <a:normAutofit/>
          </a:bodyPr>
          <a:lstStyle>
            <a:lvl1pPr marL="0" indent="0">
              <a:buNone/>
              <a:defRPr sz="1600" b="0"/>
            </a:lvl1pPr>
            <a:lvl2pPr marL="342900" indent="0">
              <a:buNone/>
              <a:defRPr/>
            </a:lvl2pPr>
          </a:lstStyle>
          <a:p>
            <a:pPr lvl="0">
              <a:defRPr/>
            </a:pPr>
            <a:r>
              <a:rPr lang="en-US"/>
              <a:t>Click to edit Event title</a:t>
            </a:r>
            <a:endParaRPr/>
          </a:p>
        </p:txBody>
      </p:sp>
      <p:pic>
        <p:nvPicPr>
          <p:cNvPr id="2" name="Picture 1"/>
          <p:cNvPicPr>
            <a:picLocks noChangeAspect="1"/>
          </p:cNvPicPr>
          <p:nvPr userDrawn="1"/>
        </p:nvPicPr>
        <p:blipFill>
          <a:blip r:embed="rId4">
            <a:alphaModFix/>
          </a:blip>
          <a:stretch/>
        </p:blipFill>
        <p:spPr bwMode="auto">
          <a:xfrm>
            <a:off x="7247890" y="252412"/>
            <a:ext cx="4944110" cy="6353175"/>
          </a:xfrm>
          <a:prstGeom prst="rect">
            <a:avLst/>
          </a:prstGeom>
          <a:solidFill>
            <a:schemeClr val="bg1"/>
          </a:solidFill>
        </p:spPr>
      </p:pic>
    </p:spTree>
    <p:extLst>
      <p:ext uri="{BB962C8B-B14F-4D97-AF65-F5344CB8AC3E}">
        <p14:creationId xmlns:p14="http://schemas.microsoft.com/office/powerpoint/2010/main" val="527484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EUROfusion_content">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3" name="Content Placeholder 2"/>
          <p:cNvSpPr>
            <a:spLocks noGrp="1"/>
          </p:cNvSpPr>
          <p:nvPr>
            <p:ph idx="1"/>
          </p:nvPr>
        </p:nvSpPr>
        <p:spPr bwMode="auto">
          <a:xfrm>
            <a:off x="609600" y="836712"/>
            <a:ext cx="11103024" cy="5688632"/>
          </a:xfrm>
        </p:spPr>
        <p:txBody>
          <a:bodyPr>
            <a:normAutofit/>
          </a:bodyPr>
          <a:lstStyle>
            <a:lvl1pPr marL="257175" indent="-257175">
              <a:buFont typeface="Arial"/>
              <a:buChar char="•"/>
              <a:defRPr sz="2400">
                <a:latin typeface="+mn-lt"/>
                <a:cs typeface="Arial"/>
              </a:defRPr>
            </a:lvl1pPr>
            <a:lvl2pPr marL="557213" indent="-214313">
              <a:buFont typeface="Arial"/>
              <a:buChar char="•"/>
              <a:defRPr sz="1800">
                <a:latin typeface="+mn-lt"/>
                <a:cs typeface="Arial"/>
              </a:defRPr>
            </a:lvl2pPr>
            <a:lvl3pPr marL="857250" indent="-171450">
              <a:buFont typeface="Arial"/>
              <a:buChar char="•"/>
              <a:defRPr sz="1600">
                <a:latin typeface="+mn-lt"/>
                <a:cs typeface="Arial"/>
              </a:defRPr>
            </a:lvl3pPr>
            <a:lvl4pPr>
              <a:defRPr/>
            </a:lvl4pPr>
            <a:lvl5pPr>
              <a:defRPr/>
            </a:lvl5pPr>
          </a:lstStyle>
          <a:p>
            <a:pPr lvl="0">
              <a:defRPr/>
            </a:pPr>
            <a:r>
              <a:rPr lang="en-US"/>
              <a:t>Click to edit Master text styles</a:t>
            </a:r>
            <a:endParaRPr/>
          </a:p>
          <a:p>
            <a:pPr lvl="1">
              <a:defRPr/>
            </a:pPr>
            <a:r>
              <a:rPr lang="en-US"/>
              <a:t>Second level</a:t>
            </a:r>
            <a:endParaRPr/>
          </a:p>
          <a:p>
            <a:pPr lvl="2">
              <a:defRPr/>
            </a:pPr>
            <a:r>
              <a:rPr lang="en-US"/>
              <a:t>Third level</a:t>
            </a:r>
            <a:endParaRPr/>
          </a:p>
        </p:txBody>
      </p:sp>
      <p:sp>
        <p:nvSpPr>
          <p:cNvPr id="8" name="Footer Placeholder 7"/>
          <p:cNvSpPr>
            <a:spLocks noGrp="1"/>
          </p:cNvSpPr>
          <p:nvPr>
            <p:ph type="ftr" sz="quarter" idx="11"/>
          </p:nvPr>
        </p:nvSpPr>
        <p:spPr bwMode="auto">
          <a:xfrm>
            <a:off x="825624" y="6555770"/>
            <a:ext cx="3470175" cy="329614"/>
          </a:xfrm>
          <a:prstGeom prst="rect">
            <a:avLst/>
          </a:prstGeom>
        </p:spPr>
        <p:txBody>
          <a:bodyPr anchor="t"/>
          <a:lstStyle>
            <a:lvl1pPr>
              <a:defRPr sz="1200">
                <a:solidFill>
                  <a:schemeClr val="bg1"/>
                </a:solidFill>
              </a:defRPr>
            </a:lvl1pPr>
          </a:lstStyle>
          <a:p>
            <a:pPr>
              <a:defRPr/>
            </a:pPr>
            <a:r>
              <a:rPr lang="en-GB"/>
              <a:t>M. Wischmeier | PSD Management Meeting | 8/7/2025</a:t>
            </a:r>
            <a:endParaRPr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extLst>
      <p:ext uri="{BB962C8B-B14F-4D97-AF65-F5344CB8AC3E}">
        <p14:creationId xmlns:p14="http://schemas.microsoft.com/office/powerpoint/2010/main" val="2020282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EUROfusion_content_empty">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8" name="Footer Placeholder 7"/>
          <p:cNvSpPr>
            <a:spLocks noGrp="1"/>
          </p:cNvSpPr>
          <p:nvPr>
            <p:ph type="ftr" sz="quarter" idx="11"/>
          </p:nvPr>
        </p:nvSpPr>
        <p:spPr bwMode="auto">
          <a:xfrm>
            <a:off x="825624" y="6555770"/>
            <a:ext cx="3470175" cy="329614"/>
          </a:xfrm>
          <a:prstGeom prst="rect">
            <a:avLst/>
          </a:prstGeom>
        </p:spPr>
        <p:txBody>
          <a:bodyPr anchor="t"/>
          <a:lstStyle>
            <a:lvl1pPr>
              <a:defRPr sz="1200">
                <a:solidFill>
                  <a:schemeClr val="bg1"/>
                </a:solidFill>
              </a:defRPr>
            </a:lvl1pPr>
          </a:lstStyle>
          <a:p>
            <a:pPr>
              <a:defRPr/>
            </a:pPr>
            <a:r>
              <a:rPr lang="en-GB"/>
              <a:t>M. Wischmeier | PSD Management Meeting | 8/7/2025</a:t>
            </a:r>
            <a:endParaRPr/>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extLst>
      <p:ext uri="{BB962C8B-B14F-4D97-AF65-F5344CB8AC3E}">
        <p14:creationId xmlns:p14="http://schemas.microsoft.com/office/powerpoint/2010/main" val="2845400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EUROfusion_Values">
    <p:spTree>
      <p:nvGrpSpPr>
        <p:cNvPr id="1" name=""/>
        <p:cNvGrpSpPr/>
        <p:nvPr/>
      </p:nvGrpSpPr>
      <p:grpSpPr bwMode="auto">
        <a:xfrm>
          <a:off x="0" y="0"/>
          <a:ext cx="0" cy="0"/>
          <a:chOff x="0" y="0"/>
          <a:chExt cx="0" cy="0"/>
        </a:xfrm>
      </p:grpSpPr>
      <p:pic>
        <p:nvPicPr>
          <p:cNvPr id="6" name="Picture 5"/>
          <p:cNvPicPr>
            <a:picLocks noChangeAspect="1"/>
          </p:cNvPicPr>
          <p:nvPr userDrawn="1"/>
        </p:nvPicPr>
        <p:blipFill>
          <a:blip r:embed="rId2">
            <a:alphaModFix amt="65000"/>
          </a:blip>
          <a:stretch/>
        </p:blipFill>
        <p:spPr bwMode="auto">
          <a:xfrm>
            <a:off x="7247890" y="252412"/>
            <a:ext cx="4944110" cy="6353175"/>
          </a:xfrm>
          <a:prstGeom prst="rect">
            <a:avLst/>
          </a:prstGeom>
          <a:noFill/>
        </p:spPr>
      </p:pic>
      <p:sp>
        <p:nvSpPr>
          <p:cNvPr id="5" name="Rectangle 4"/>
          <p:cNvSpPr/>
          <p:nvPr userDrawn="1"/>
        </p:nvSpPr>
        <p:spPr bwMode="auto">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7" name="Rectangle 6"/>
          <p:cNvSpPr/>
          <p:nvPr userDrawn="1"/>
        </p:nvSpPr>
        <p:spPr bwMode="auto">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hasCustomPrompt="1"/>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EUROfusion Values</a:t>
            </a:r>
            <a:endParaRPr lang="en-GB"/>
          </a:p>
        </p:txBody>
      </p:sp>
      <p:sp>
        <p:nvSpPr>
          <p:cNvPr id="8" name="Footer Placeholder 7"/>
          <p:cNvSpPr>
            <a:spLocks noGrp="1"/>
          </p:cNvSpPr>
          <p:nvPr>
            <p:ph type="ftr" sz="quarter" idx="11"/>
          </p:nvPr>
        </p:nvSpPr>
        <p:spPr bwMode="auto">
          <a:xfrm>
            <a:off x="825624" y="6555770"/>
            <a:ext cx="3470175" cy="329614"/>
          </a:xfrm>
          <a:prstGeom prst="rect">
            <a:avLst/>
          </a:prstGeom>
        </p:spPr>
        <p:txBody>
          <a:bodyPr anchor="t"/>
          <a:lstStyle>
            <a:lvl1pPr>
              <a:defRPr sz="1200">
                <a:solidFill>
                  <a:schemeClr val="bg1"/>
                </a:solidFill>
              </a:defRPr>
            </a:lvl1pPr>
          </a:lstStyle>
          <a:p>
            <a:pPr>
              <a:defRPr/>
            </a:pPr>
            <a:r>
              <a:rPr lang="en-GB">
                <a:solidFill>
                  <a:prstClr val="white"/>
                </a:solidFill>
              </a:rPr>
              <a:t>M. Wischmeier | PSD Management Meeting | 8/7/2025</a:t>
            </a:r>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3"/>
          <a:stretch/>
        </p:blipFill>
        <p:spPr bwMode="auto">
          <a:xfrm>
            <a:off x="191344" y="57007"/>
            <a:ext cx="636023" cy="636023"/>
          </a:xfrm>
          <a:prstGeom prst="rect">
            <a:avLst/>
          </a:prstGeom>
          <a:noFill/>
        </p:spPr>
      </p:pic>
      <p:pic>
        <p:nvPicPr>
          <p:cNvPr id="3" name="Picture 2"/>
          <p:cNvPicPr>
            <a:picLocks noChangeAspect="1"/>
          </p:cNvPicPr>
          <p:nvPr userDrawn="1"/>
        </p:nvPicPr>
        <p:blipFill>
          <a:blip r:embed="rId4">
            <a:clrChange>
              <a:clrFrom>
                <a:srgbClr val="FFFFFF"/>
              </a:clrFrom>
              <a:clrTo>
                <a:srgbClr val="FFFFFF">
                  <a:alpha val="0"/>
                </a:srgbClr>
              </a:clrTo>
            </a:clrChange>
          </a:blip>
          <a:stretch/>
        </p:blipFill>
        <p:spPr bwMode="auto">
          <a:xfrm>
            <a:off x="5414" y="979851"/>
            <a:ext cx="12181172" cy="5577840"/>
          </a:xfrm>
          <a:prstGeom prst="rect">
            <a:avLst/>
          </a:prstGeom>
        </p:spPr>
      </p:pic>
    </p:spTree>
    <p:extLst>
      <p:ext uri="{BB962C8B-B14F-4D97-AF65-F5344CB8AC3E}">
        <p14:creationId xmlns:p14="http://schemas.microsoft.com/office/powerpoint/2010/main" val="11911523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09600" y="274638"/>
            <a:ext cx="10972800" cy="1143000"/>
          </a:xfrm>
          <a:prstGeom prst="rect">
            <a:avLst/>
          </a:prstGeom>
        </p:spPr>
        <p:txBody>
          <a:bodyPr vert="horz" lIns="91440" tIns="45720" rIns="91440" bIns="45720" rtlCol="0" anchor="ctr">
            <a:normAutofit/>
          </a:bodyPr>
          <a:lstStyle/>
          <a:p>
            <a:pPr>
              <a:defRPr/>
            </a:pPr>
            <a:r>
              <a:rPr lang="en-US"/>
              <a:t>Click to edit Master title style</a:t>
            </a:r>
            <a:endParaRPr lang="en-GB"/>
          </a:p>
        </p:txBody>
      </p:sp>
      <p:sp>
        <p:nvSpPr>
          <p:cNvPr id="3" name="Text Placeholder 2"/>
          <p:cNvSpPr>
            <a:spLocks noGrp="1"/>
          </p:cNvSpPr>
          <p:nvPr>
            <p:ph type="body" idx="1"/>
          </p:nvPr>
        </p:nvSpPr>
        <p:spPr bwMode="auto">
          <a:xfrm>
            <a:off x="609600" y="1600203"/>
            <a:ext cx="10972800" cy="4525963"/>
          </a:xfrm>
          <a:prstGeom prst="rect">
            <a:avLst/>
          </a:prstGeom>
        </p:spPr>
        <p:txBody>
          <a:bodyPr vert="horz" lIns="91440" tIns="45720" rIns="91440" bIns="45720" rtlCol="0">
            <a:normAutofit/>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GB"/>
          </a:p>
        </p:txBody>
      </p:sp>
      <p:sp>
        <p:nvSpPr>
          <p:cNvPr id="6" name="Slide Number Placeholder 5"/>
          <p:cNvSpPr>
            <a:spLocks noGrp="1"/>
          </p:cNvSpPr>
          <p:nvPr>
            <p:ph type="sldNum" sz="quarter" idx="4"/>
          </p:nvPr>
        </p:nvSpPr>
        <p:spPr bwMode="auto">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a:lnSpc>
                <a:spcPct val="100000"/>
              </a:lnSpc>
              <a:spcBef>
                <a:spcPts val="0"/>
              </a:spcBef>
              <a:spcAft>
                <a:spcPts val="0"/>
              </a:spcAft>
              <a:buClrTx/>
              <a:buSzTx/>
              <a:buFontTx/>
              <a:buNone/>
              <a:defRPr/>
            </a:pPr>
            <a:fld id="{6A6D9FA1-99C7-4910-8E32-B85D378B0060}" type="slidenum">
              <a:rPr lang="en-GB" sz="1000" b="0" i="0" u="none" strike="noStrike" cap="none" spc="0">
                <a:ln>
                  <a:noFill/>
                </a:ln>
                <a:solidFill>
                  <a:prstClr val="black">
                    <a:tint val="75000"/>
                  </a:prstClr>
                </a:solidFill>
                <a:latin typeface="Calibri"/>
                <a:ea typeface="+mn-ea"/>
                <a:cs typeface="+mn-cs"/>
              </a:rPr>
              <a:t>‹#›</a:t>
            </a:fld>
            <a:endParaRPr lang="en-GB" sz="1000" b="0" i="0" u="none" strike="noStrike" cap="none" spc="0">
              <a:ln>
                <a:noFill/>
              </a:ln>
              <a:solidFill>
                <a:prstClr val="black">
                  <a:tint val="75000"/>
                </a:prstClr>
              </a:solidFill>
              <a:latin typeface="Calibri"/>
              <a:ea typeface="+mn-ea"/>
              <a:cs typeface="+mn-cs"/>
            </a:endParaRPr>
          </a:p>
        </p:txBody>
      </p:sp>
    </p:spTree>
    <p:extLst>
      <p:ext uri="{BB962C8B-B14F-4D97-AF65-F5344CB8AC3E}">
        <p14:creationId xmlns:p14="http://schemas.microsoft.com/office/powerpoint/2010/main" val="19172540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sldNum="0" hdr="0" dt="0"/>
  <p:txStyles>
    <p:titleStyle>
      <a:lvl1pPr algn="ctr" defTabSz="685800">
        <a:spcBef>
          <a:spcPts val="0"/>
        </a:spcBef>
        <a:buNone/>
        <a:defRPr sz="3300">
          <a:solidFill>
            <a:schemeClr val="tx1"/>
          </a:solidFill>
          <a:latin typeface="+mj-lt"/>
          <a:ea typeface="+mj-ea"/>
          <a:cs typeface="+mj-cs"/>
        </a:defRPr>
      </a:lvl1pPr>
    </p:titleStyle>
    <p:bodyStyle>
      <a:lvl1pPr marL="257175" indent="-257175" algn="l" defTabSz="685800">
        <a:spcBef>
          <a:spcPts val="0"/>
        </a:spcBef>
        <a:buFont typeface="Arial"/>
        <a:buChar char="•"/>
        <a:defRPr sz="2400">
          <a:solidFill>
            <a:schemeClr val="tx1"/>
          </a:solidFill>
          <a:latin typeface="+mn-lt"/>
          <a:ea typeface="+mn-ea"/>
          <a:cs typeface="+mn-cs"/>
        </a:defRPr>
      </a:lvl1pPr>
      <a:lvl2pPr marL="557213" indent="-214313" algn="l" defTabSz="685800">
        <a:spcBef>
          <a:spcPts val="0"/>
        </a:spcBef>
        <a:buFont typeface="Arial"/>
        <a:buChar char="–"/>
        <a:defRPr sz="2100">
          <a:solidFill>
            <a:schemeClr val="tx1"/>
          </a:solidFill>
          <a:latin typeface="+mn-lt"/>
          <a:ea typeface="+mn-ea"/>
          <a:cs typeface="+mn-cs"/>
        </a:defRPr>
      </a:lvl2pPr>
      <a:lvl3pPr marL="857250" indent="-171450" algn="l" defTabSz="685800">
        <a:spcBef>
          <a:spcPts val="0"/>
        </a:spcBef>
        <a:buFont typeface="Arial"/>
        <a:buChar char="•"/>
        <a:defRPr sz="1800">
          <a:solidFill>
            <a:schemeClr val="tx1"/>
          </a:solidFill>
          <a:latin typeface="+mn-lt"/>
          <a:ea typeface="+mn-ea"/>
          <a:cs typeface="+mn-cs"/>
        </a:defRPr>
      </a:lvl3pPr>
      <a:lvl4pPr marL="1200150" indent="-171450" algn="l" defTabSz="685800">
        <a:spcBef>
          <a:spcPts val="0"/>
        </a:spcBef>
        <a:buFont typeface="Arial"/>
        <a:buChar char="–"/>
        <a:defRPr sz="1500">
          <a:solidFill>
            <a:schemeClr val="tx1"/>
          </a:solidFill>
          <a:latin typeface="+mn-lt"/>
          <a:ea typeface="+mn-ea"/>
          <a:cs typeface="+mn-cs"/>
        </a:defRPr>
      </a:lvl4pPr>
      <a:lvl5pPr marL="1543050" indent="-171450" algn="l" defTabSz="685800">
        <a:spcBef>
          <a:spcPts val="0"/>
        </a:spcBef>
        <a:buFont typeface="Arial"/>
        <a:buChar char="»"/>
        <a:defRPr sz="1500">
          <a:solidFill>
            <a:schemeClr val="tx1"/>
          </a:solidFill>
          <a:latin typeface="+mn-lt"/>
          <a:ea typeface="+mn-ea"/>
          <a:cs typeface="+mn-cs"/>
        </a:defRPr>
      </a:lvl5pPr>
      <a:lvl6pPr marL="1885950" indent="-171450" algn="l" defTabSz="685800">
        <a:spcBef>
          <a:spcPts val="0"/>
        </a:spcBef>
        <a:buFont typeface="Arial"/>
        <a:buChar char="•"/>
        <a:defRPr sz="1500">
          <a:solidFill>
            <a:schemeClr val="tx1"/>
          </a:solidFill>
          <a:latin typeface="+mn-lt"/>
          <a:ea typeface="+mn-ea"/>
          <a:cs typeface="+mn-cs"/>
        </a:defRPr>
      </a:lvl6pPr>
      <a:lvl7pPr marL="2228850" indent="-171450" algn="l" defTabSz="685800">
        <a:spcBef>
          <a:spcPts val="0"/>
        </a:spcBef>
        <a:buFont typeface="Arial"/>
        <a:buChar char="•"/>
        <a:defRPr sz="1500">
          <a:solidFill>
            <a:schemeClr val="tx1"/>
          </a:solidFill>
          <a:latin typeface="+mn-lt"/>
          <a:ea typeface="+mn-ea"/>
          <a:cs typeface="+mn-cs"/>
        </a:defRPr>
      </a:lvl7pPr>
      <a:lvl8pPr marL="2571750" indent="-171450" algn="l" defTabSz="685800">
        <a:spcBef>
          <a:spcPts val="0"/>
        </a:spcBef>
        <a:buFont typeface="Arial"/>
        <a:buChar char="•"/>
        <a:defRPr sz="1500">
          <a:solidFill>
            <a:schemeClr val="tx1"/>
          </a:solidFill>
          <a:latin typeface="+mn-lt"/>
          <a:ea typeface="+mn-ea"/>
          <a:cs typeface="+mn-cs"/>
        </a:defRPr>
      </a:lvl8pPr>
      <a:lvl9pPr marL="2914650" indent="-171450" algn="l" defTabSz="685800">
        <a:spcBef>
          <a:spcPts val="0"/>
        </a:spcBef>
        <a:buFont typeface="Arial"/>
        <a:buChar char="•"/>
        <a:defRPr sz="1500">
          <a:solidFill>
            <a:schemeClr val="tx1"/>
          </a:solidFill>
          <a:latin typeface="+mn-lt"/>
          <a:ea typeface="+mn-ea"/>
          <a:cs typeface="+mn-cs"/>
        </a:defRPr>
      </a:lvl9pPr>
    </p:bodyStyle>
    <p:otherStyle>
      <a:defPPr>
        <a:defRPr lang="en-US"/>
      </a:defPPr>
      <a:lvl1pPr marL="0" algn="l" defTabSz="685800">
        <a:defRPr sz="1350">
          <a:solidFill>
            <a:schemeClr val="tx1"/>
          </a:solidFill>
          <a:latin typeface="+mn-lt"/>
          <a:ea typeface="+mn-ea"/>
          <a:cs typeface="+mn-cs"/>
        </a:defRPr>
      </a:lvl1pPr>
      <a:lvl2pPr marL="342900" algn="l" defTabSz="685800">
        <a:defRPr sz="1350">
          <a:solidFill>
            <a:schemeClr val="tx1"/>
          </a:solidFill>
          <a:latin typeface="+mn-lt"/>
          <a:ea typeface="+mn-ea"/>
          <a:cs typeface="+mn-cs"/>
        </a:defRPr>
      </a:lvl2pPr>
      <a:lvl3pPr marL="685800" algn="l" defTabSz="685800">
        <a:defRPr sz="1350">
          <a:solidFill>
            <a:schemeClr val="tx1"/>
          </a:solidFill>
          <a:latin typeface="+mn-lt"/>
          <a:ea typeface="+mn-ea"/>
          <a:cs typeface="+mn-cs"/>
        </a:defRPr>
      </a:lvl3pPr>
      <a:lvl4pPr marL="1028700" algn="l" defTabSz="685800">
        <a:defRPr sz="1350">
          <a:solidFill>
            <a:schemeClr val="tx1"/>
          </a:solidFill>
          <a:latin typeface="+mn-lt"/>
          <a:ea typeface="+mn-ea"/>
          <a:cs typeface="+mn-cs"/>
        </a:defRPr>
      </a:lvl4pPr>
      <a:lvl5pPr marL="1371600" algn="l" defTabSz="685800">
        <a:defRPr sz="1350">
          <a:solidFill>
            <a:schemeClr val="tx1"/>
          </a:solidFill>
          <a:latin typeface="+mn-lt"/>
          <a:ea typeface="+mn-ea"/>
          <a:cs typeface="+mn-cs"/>
        </a:defRPr>
      </a:lvl5pPr>
      <a:lvl6pPr marL="1714500" algn="l" defTabSz="685800">
        <a:defRPr sz="1350">
          <a:solidFill>
            <a:schemeClr val="tx1"/>
          </a:solidFill>
          <a:latin typeface="+mn-lt"/>
          <a:ea typeface="+mn-ea"/>
          <a:cs typeface="+mn-cs"/>
        </a:defRPr>
      </a:lvl6pPr>
      <a:lvl7pPr marL="2057400" algn="l" defTabSz="685800">
        <a:defRPr sz="1350">
          <a:solidFill>
            <a:schemeClr val="tx1"/>
          </a:solidFill>
          <a:latin typeface="+mn-lt"/>
          <a:ea typeface="+mn-ea"/>
          <a:cs typeface="+mn-cs"/>
        </a:defRPr>
      </a:lvl7pPr>
      <a:lvl8pPr marL="2400300" algn="l" defTabSz="685800">
        <a:defRPr sz="1350">
          <a:solidFill>
            <a:schemeClr val="tx1"/>
          </a:solidFill>
          <a:latin typeface="+mn-lt"/>
          <a:ea typeface="+mn-ea"/>
          <a:cs typeface="+mn-cs"/>
        </a:defRPr>
      </a:lvl8pPr>
      <a:lvl9pPr marL="2743200" algn="l" defTabSz="685800">
        <a:defRPr sz="135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05CA7-1792-4E90-820B-5A2C9D2C8E2A}"/>
              </a:ext>
            </a:extLst>
          </p:cNvPr>
          <p:cNvSpPr>
            <a:spLocks noGrp="1"/>
          </p:cNvSpPr>
          <p:nvPr>
            <p:ph type="title"/>
          </p:nvPr>
        </p:nvSpPr>
        <p:spPr/>
        <p:txBody>
          <a:bodyPr/>
          <a:lstStyle/>
          <a:p>
            <a:r>
              <a:rPr lang="en-US" dirty="0"/>
              <a:t>Briefing</a:t>
            </a:r>
            <a:endParaRPr lang="en-IT" dirty="0"/>
          </a:p>
        </p:txBody>
      </p:sp>
      <p:sp>
        <p:nvSpPr>
          <p:cNvPr id="3" name="Text Placeholder 2">
            <a:extLst>
              <a:ext uri="{FF2B5EF4-FFF2-40B4-BE49-F238E27FC236}">
                <a16:creationId xmlns:a16="http://schemas.microsoft.com/office/drawing/2014/main" id="{478BCDFE-961C-C01E-9BE5-BA912C601ABB}"/>
              </a:ext>
            </a:extLst>
          </p:cNvPr>
          <p:cNvSpPr>
            <a:spLocks noGrp="1"/>
          </p:cNvSpPr>
          <p:nvPr>
            <p:ph type="body" sz="quarter" idx="10"/>
          </p:nvPr>
        </p:nvSpPr>
        <p:spPr/>
        <p:txBody>
          <a:bodyPr/>
          <a:lstStyle/>
          <a:p>
            <a:r>
              <a:rPr lang="en-US" dirty="0"/>
              <a:t>M. Wischmeier</a:t>
            </a:r>
            <a:endParaRPr lang="en-IT" dirty="0"/>
          </a:p>
        </p:txBody>
      </p:sp>
      <p:sp>
        <p:nvSpPr>
          <p:cNvPr id="4" name="Text Placeholder 3">
            <a:extLst>
              <a:ext uri="{FF2B5EF4-FFF2-40B4-BE49-F238E27FC236}">
                <a16:creationId xmlns:a16="http://schemas.microsoft.com/office/drawing/2014/main" id="{4A41A4C2-EFA1-04DD-9CF0-9DB7CD40200A}"/>
              </a:ext>
            </a:extLst>
          </p:cNvPr>
          <p:cNvSpPr>
            <a:spLocks noGrp="1"/>
          </p:cNvSpPr>
          <p:nvPr>
            <p:ph type="body" sz="quarter" idx="11"/>
          </p:nvPr>
        </p:nvSpPr>
        <p:spPr>
          <a:xfrm>
            <a:off x="407367" y="4159259"/>
            <a:ext cx="11784633" cy="1227749"/>
          </a:xfrm>
        </p:spPr>
        <p:txBody>
          <a:bodyPr vert="horz" lIns="91440" tIns="45720" rIns="91440" bIns="45720" rtlCol="0" anchor="t">
            <a:normAutofit/>
          </a:bodyPr>
          <a:lstStyle/>
          <a:p>
            <a:r>
              <a:rPr lang="en-US" dirty="0"/>
              <a:t>Plasma Science for ITER, DEMO and stellarators department </a:t>
            </a:r>
            <a:r>
              <a:rPr lang="en-US" dirty="0">
                <a:sym typeface="Wingdings" pitchFamily="2" charset="2"/>
              </a:rPr>
              <a:t> PSD</a:t>
            </a:r>
            <a:endParaRPr lang="en-US" dirty="0"/>
          </a:p>
          <a:p>
            <a:r>
              <a:rPr lang="en-US" dirty="0"/>
              <a:t>8</a:t>
            </a:r>
            <a:r>
              <a:rPr lang="en-US" baseline="30000" dirty="0"/>
              <a:t>th</a:t>
            </a:r>
            <a:r>
              <a:rPr lang="en-US" dirty="0"/>
              <a:t> of</a:t>
            </a:r>
            <a:r>
              <a:rPr lang="en-IT"/>
              <a:t> </a:t>
            </a:r>
            <a:r>
              <a:rPr lang="en-US" dirty="0"/>
              <a:t>July </a:t>
            </a:r>
            <a:r>
              <a:rPr lang="en-IT"/>
              <a:t>202</a:t>
            </a:r>
            <a:r>
              <a:rPr lang="en-US" dirty="0"/>
              <a:t>5</a:t>
            </a:r>
            <a:endParaRPr lang="en-IT" dirty="0"/>
          </a:p>
        </p:txBody>
      </p:sp>
      <p:sp>
        <p:nvSpPr>
          <p:cNvPr id="5" name="Text Placeholder 4">
            <a:extLst>
              <a:ext uri="{FF2B5EF4-FFF2-40B4-BE49-F238E27FC236}">
                <a16:creationId xmlns:a16="http://schemas.microsoft.com/office/drawing/2014/main" id="{7CD50213-F751-0F90-CC64-7E65EA4AA88B}"/>
              </a:ext>
            </a:extLst>
          </p:cNvPr>
          <p:cNvSpPr>
            <a:spLocks noGrp="1"/>
          </p:cNvSpPr>
          <p:nvPr>
            <p:ph type="body" sz="quarter" idx="12"/>
          </p:nvPr>
        </p:nvSpPr>
        <p:spPr/>
        <p:txBody>
          <a:bodyPr/>
          <a:lstStyle/>
          <a:p>
            <a:r>
              <a:rPr lang="en-US" dirty="0"/>
              <a:t>PSD Management Meeting</a:t>
            </a:r>
            <a:endParaRPr lang="en-IT"/>
          </a:p>
        </p:txBody>
      </p:sp>
    </p:spTree>
    <p:extLst>
      <p:ext uri="{BB962C8B-B14F-4D97-AF65-F5344CB8AC3E}">
        <p14:creationId xmlns:p14="http://schemas.microsoft.com/office/powerpoint/2010/main" val="3037821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A8A4F-8A9D-5575-50F5-9D45BE1922B2}"/>
              </a:ext>
            </a:extLst>
          </p:cNvPr>
          <p:cNvSpPr>
            <a:spLocks noGrp="1"/>
          </p:cNvSpPr>
          <p:nvPr>
            <p:ph type="title"/>
          </p:nvPr>
        </p:nvSpPr>
        <p:spPr/>
        <p:txBody>
          <a:bodyPr/>
          <a:lstStyle/>
          <a:p>
            <a:r>
              <a:rPr lang="en-GB" dirty="0"/>
              <a:t>Topics for discussion today</a:t>
            </a:r>
          </a:p>
        </p:txBody>
      </p:sp>
      <p:sp>
        <p:nvSpPr>
          <p:cNvPr id="3" name="Content Placeholder 2">
            <a:extLst>
              <a:ext uri="{FF2B5EF4-FFF2-40B4-BE49-F238E27FC236}">
                <a16:creationId xmlns:a16="http://schemas.microsoft.com/office/drawing/2014/main" id="{E34229AE-4921-2D47-EAA6-A0141B87131A}"/>
              </a:ext>
            </a:extLst>
          </p:cNvPr>
          <p:cNvSpPr>
            <a:spLocks noGrp="1"/>
          </p:cNvSpPr>
          <p:nvPr>
            <p:ph idx="1"/>
          </p:nvPr>
        </p:nvSpPr>
        <p:spPr/>
        <p:txBody>
          <a:bodyPr/>
          <a:lstStyle/>
          <a:p>
            <a:r>
              <a:rPr lang="en-GB" dirty="0"/>
              <a:t>Status exploitation of JT-60SA</a:t>
            </a:r>
          </a:p>
          <a:p>
            <a:r>
              <a:rPr lang="en-GB" dirty="0"/>
              <a:t>WP leader for WP TM</a:t>
            </a:r>
          </a:p>
          <a:p>
            <a:r>
              <a:rPr lang="en-GB" dirty="0"/>
              <a:t>JET data access – ITER – STAC / GA</a:t>
            </a:r>
          </a:p>
          <a:p>
            <a:r>
              <a:rPr lang="en-GB" dirty="0"/>
              <a:t>Call for deputy PWIE WP leader</a:t>
            </a:r>
          </a:p>
          <a:p>
            <a:r>
              <a:rPr lang="en-GB" dirty="0"/>
              <a:t>Call for WP TE DTFL</a:t>
            </a:r>
          </a:p>
          <a:p>
            <a:r>
              <a:rPr lang="en-GB" dirty="0"/>
              <a:t>Reminder for feedback on ITER related items (list of Alberto </a:t>
            </a:r>
            <a:r>
              <a:rPr lang="en-GB" dirty="0" err="1"/>
              <a:t>Loarte</a:t>
            </a:r>
            <a:r>
              <a:rPr lang="en-GB" dirty="0"/>
              <a:t>)</a:t>
            </a:r>
          </a:p>
          <a:p>
            <a:r>
              <a:rPr lang="en-GB" dirty="0"/>
              <a:t>WG on Fusion Pilot Plant for EUROfusion established with 3 sub groups:</a:t>
            </a:r>
          </a:p>
          <a:p>
            <a:r>
              <a:rPr lang="en-GB" dirty="0"/>
              <a:t>1) Fusion Pilot Plant(H. </a:t>
            </a:r>
            <a:r>
              <a:rPr lang="en-GB" dirty="0" err="1"/>
              <a:t>Zohm</a:t>
            </a:r>
            <a:r>
              <a:rPr lang="en-GB" dirty="0"/>
              <a:t>/</a:t>
            </a:r>
            <a:r>
              <a:rPr lang="en-GB" dirty="0" err="1"/>
              <a:t>F.Villone</a:t>
            </a:r>
            <a:r>
              <a:rPr lang="en-GB" dirty="0"/>
              <a:t>) 2) Physics Gaps to DEMO including Pilot Plant and Stellarator (M. Wischmeier / M. de Baar + D. Borba, A. </a:t>
            </a:r>
            <a:r>
              <a:rPr lang="en-GB" dirty="0" err="1"/>
              <a:t>Loarte</a:t>
            </a:r>
            <a:r>
              <a:rPr lang="en-GB" dirty="0"/>
              <a:t>, M. Jakubowski) 3) Nuclear Qualification and Tritium Availability (K. Hesch, J. Elbaz-Uzan)</a:t>
            </a:r>
          </a:p>
          <a:p>
            <a:r>
              <a:rPr lang="en-GB" dirty="0"/>
              <a:t>EFPW</a:t>
            </a:r>
          </a:p>
          <a:p>
            <a:r>
              <a:rPr lang="en-GB" dirty="0"/>
              <a:t>News items : </a:t>
            </a:r>
          </a:p>
          <a:p>
            <a:endParaRPr lang="en-GB" dirty="0"/>
          </a:p>
          <a:p>
            <a:endParaRPr lang="en-GB" dirty="0"/>
          </a:p>
        </p:txBody>
      </p:sp>
      <p:sp>
        <p:nvSpPr>
          <p:cNvPr id="6" name="Footer Placeholder 5">
            <a:extLst>
              <a:ext uri="{FF2B5EF4-FFF2-40B4-BE49-F238E27FC236}">
                <a16:creationId xmlns:a16="http://schemas.microsoft.com/office/drawing/2014/main" id="{A5AAF473-5634-A4C4-75D1-86CAA4ADE0D0}"/>
              </a:ext>
            </a:extLst>
          </p:cNvPr>
          <p:cNvSpPr>
            <a:spLocks noGrp="1"/>
          </p:cNvSpPr>
          <p:nvPr>
            <p:ph type="ftr" sz="quarter" idx="11"/>
          </p:nvPr>
        </p:nvSpPr>
        <p:spPr>
          <a:xfrm>
            <a:off x="825624" y="6555770"/>
            <a:ext cx="4155167" cy="329614"/>
          </a:xfrm>
        </p:spPr>
        <p:txBody>
          <a:bodyPr/>
          <a:lstStyle/>
          <a:p>
            <a:pPr>
              <a:defRPr/>
            </a:pPr>
            <a:r>
              <a:rPr lang="en-GB"/>
              <a:t>M. Wischmeier | PSD Management Meeting | 8/7/2025</a:t>
            </a:r>
            <a:endParaRPr lang="en-GB" dirty="0"/>
          </a:p>
        </p:txBody>
      </p:sp>
      <p:graphicFrame>
        <p:nvGraphicFramePr>
          <p:cNvPr id="5" name="Table 4">
            <a:extLst>
              <a:ext uri="{FF2B5EF4-FFF2-40B4-BE49-F238E27FC236}">
                <a16:creationId xmlns:a16="http://schemas.microsoft.com/office/drawing/2014/main" id="{ECFE00C3-12AA-79B3-3382-6232C1EBEAF0}"/>
              </a:ext>
            </a:extLst>
          </p:cNvPr>
          <p:cNvGraphicFramePr>
            <a:graphicFrameLocks noGrp="1"/>
          </p:cNvGraphicFramePr>
          <p:nvPr>
            <p:extLst>
              <p:ext uri="{D42A27DB-BD31-4B8C-83A1-F6EECF244321}">
                <p14:modId xmlns:p14="http://schemas.microsoft.com/office/powerpoint/2010/main" val="2255698786"/>
              </p:ext>
            </p:extLst>
          </p:nvPr>
        </p:nvGraphicFramePr>
        <p:xfrm>
          <a:off x="609600" y="4947422"/>
          <a:ext cx="12274477" cy="1321722"/>
        </p:xfrm>
        <a:graphic>
          <a:graphicData uri="http://schemas.openxmlformats.org/drawingml/2006/table">
            <a:tbl>
              <a:tblPr/>
              <a:tblGrid>
                <a:gridCol w="1230523">
                  <a:extLst>
                    <a:ext uri="{9D8B030D-6E8A-4147-A177-3AD203B41FA5}">
                      <a16:colId xmlns:a16="http://schemas.microsoft.com/office/drawing/2014/main" val="2547133834"/>
                    </a:ext>
                  </a:extLst>
                </a:gridCol>
                <a:gridCol w="1042530">
                  <a:extLst>
                    <a:ext uri="{9D8B030D-6E8A-4147-A177-3AD203B41FA5}">
                      <a16:colId xmlns:a16="http://schemas.microsoft.com/office/drawing/2014/main" val="1577181057"/>
                    </a:ext>
                  </a:extLst>
                </a:gridCol>
                <a:gridCol w="1394824">
                  <a:extLst>
                    <a:ext uri="{9D8B030D-6E8A-4147-A177-3AD203B41FA5}">
                      <a16:colId xmlns:a16="http://schemas.microsoft.com/office/drawing/2014/main" val="2120648786"/>
                    </a:ext>
                  </a:extLst>
                </a:gridCol>
                <a:gridCol w="1219183">
                  <a:extLst>
                    <a:ext uri="{9D8B030D-6E8A-4147-A177-3AD203B41FA5}">
                      <a16:colId xmlns:a16="http://schemas.microsoft.com/office/drawing/2014/main" val="2844836261"/>
                    </a:ext>
                  </a:extLst>
                </a:gridCol>
                <a:gridCol w="1084866">
                  <a:extLst>
                    <a:ext uri="{9D8B030D-6E8A-4147-A177-3AD203B41FA5}">
                      <a16:colId xmlns:a16="http://schemas.microsoft.com/office/drawing/2014/main" val="359944838"/>
                    </a:ext>
                  </a:extLst>
                </a:gridCol>
                <a:gridCol w="1498148">
                  <a:extLst>
                    <a:ext uri="{9D8B030D-6E8A-4147-A177-3AD203B41FA5}">
                      <a16:colId xmlns:a16="http://schemas.microsoft.com/office/drawing/2014/main" val="4054820967"/>
                    </a:ext>
                  </a:extLst>
                </a:gridCol>
                <a:gridCol w="4804403">
                  <a:extLst>
                    <a:ext uri="{9D8B030D-6E8A-4147-A177-3AD203B41FA5}">
                      <a16:colId xmlns:a16="http://schemas.microsoft.com/office/drawing/2014/main" val="3338775069"/>
                    </a:ext>
                  </a:extLst>
                </a:gridCol>
              </a:tblGrid>
              <a:tr h="147782">
                <a:tc>
                  <a:txBody>
                    <a:bodyPr/>
                    <a:lstStyle/>
                    <a:p>
                      <a:pPr algn="ctr" fontAlgn="ctr"/>
                      <a:r>
                        <a:rPr lang="en-GB" sz="1400" b="0" i="0" u="none" strike="noStrike">
                          <a:solidFill>
                            <a:srgbClr val="000000"/>
                          </a:solidFill>
                          <a:effectLst/>
                          <a:latin typeface="Aptos Narrow" panose="020B0004020202020204" pitchFamily="34" charset="0"/>
                        </a:rPr>
                        <a:t>TE</a:t>
                      </a:r>
                    </a:p>
                  </a:txBody>
                  <a:tcPr marL="6927" marR="6927" marT="6927" marB="0" anchor="ctr">
                    <a:lnL w="6350" cap="flat" cmpd="sng" algn="ctr">
                      <a:solidFill>
                        <a:srgbClr val="156082"/>
                      </a:solidFill>
                      <a:prstDash val="solid"/>
                      <a:round/>
                      <a:headEnd type="none" w="med" len="med"/>
                      <a:tailEnd type="none" w="med" len="med"/>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dirty="0">
                          <a:solidFill>
                            <a:srgbClr val="000000"/>
                          </a:solidFill>
                          <a:effectLst/>
                          <a:latin typeface="Aptos Narrow" panose="020B0004020202020204" pitchFamily="34" charset="0"/>
                        </a:rPr>
                        <a:t>10.06.2025</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dirty="0">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l" fontAlgn="b"/>
                      <a:r>
                        <a:rPr lang="en-DE" sz="1400" b="0" i="0" u="none" strike="noStrike">
                          <a:solidFill>
                            <a:srgbClr val="000000"/>
                          </a:solidFill>
                          <a:effectLst/>
                          <a:latin typeface="Aptos Narrow" panose="020B0004020202020204" pitchFamily="34" charset="0"/>
                        </a:rPr>
                        <a:t> </a:t>
                      </a:r>
                    </a:p>
                  </a:txBody>
                  <a:tcPr marL="6927" marR="6927" marT="6927" marB="0" anchor="b">
                    <a:lnL>
                      <a:noFill/>
                    </a:lnL>
                    <a:lnR w="6350" cap="flat" cmpd="sng" algn="ctr">
                      <a:solidFill>
                        <a:srgbClr val="156082"/>
                      </a:solidFill>
                      <a:prstDash val="solid"/>
                      <a:round/>
                      <a:headEnd type="none" w="med" len="med"/>
                      <a:tailEnd type="none" w="med" len="med"/>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extLst>
                  <a:ext uri="{0D108BD9-81ED-4DB2-BD59-A6C34878D82A}">
                    <a16:rowId xmlns:a16="http://schemas.microsoft.com/office/drawing/2014/main" val="2675932127"/>
                  </a:ext>
                </a:extLst>
              </a:tr>
              <a:tr h="147782">
                <a:tc>
                  <a:txBody>
                    <a:bodyPr/>
                    <a:lstStyle/>
                    <a:p>
                      <a:pPr algn="ctr" fontAlgn="ctr"/>
                      <a:r>
                        <a:rPr lang="en-GB" sz="1400" b="0" i="0" u="none" strike="noStrike">
                          <a:solidFill>
                            <a:srgbClr val="000000"/>
                          </a:solidFill>
                          <a:effectLst/>
                          <a:latin typeface="Aptos Narrow" panose="020B0004020202020204" pitchFamily="34" charset="0"/>
                        </a:rPr>
                        <a:t>PWIE</a:t>
                      </a:r>
                    </a:p>
                  </a:txBody>
                  <a:tcPr marL="6927" marR="6927" marT="6927" marB="0" anchor="ctr">
                    <a:lnL w="6350" cap="flat" cmpd="sng" algn="ctr">
                      <a:solidFill>
                        <a:srgbClr val="156082"/>
                      </a:solidFill>
                      <a:prstDash val="solid"/>
                      <a:round/>
                      <a:headEnd type="none" w="med" len="med"/>
                      <a:tailEnd type="none" w="med" len="med"/>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25.06.2025</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l" fontAlgn="b"/>
                      <a:r>
                        <a:rPr lang="en-DE" sz="1400" b="0" i="0" u="none" strike="noStrike">
                          <a:solidFill>
                            <a:srgbClr val="000000"/>
                          </a:solidFill>
                          <a:effectLst/>
                          <a:latin typeface="Aptos Narrow" panose="020B0004020202020204" pitchFamily="34" charset="0"/>
                        </a:rPr>
                        <a:t> </a:t>
                      </a:r>
                    </a:p>
                  </a:txBody>
                  <a:tcPr marL="6927" marR="6927" marT="6927" marB="0" anchor="b">
                    <a:lnL>
                      <a:noFill/>
                    </a:lnL>
                    <a:lnR w="6350" cap="flat" cmpd="sng" algn="ctr">
                      <a:solidFill>
                        <a:srgbClr val="156082"/>
                      </a:solidFill>
                      <a:prstDash val="solid"/>
                      <a:round/>
                      <a:headEnd type="none" w="med" len="med"/>
                      <a:tailEnd type="none" w="med" len="med"/>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extLst>
                  <a:ext uri="{0D108BD9-81ED-4DB2-BD59-A6C34878D82A}">
                    <a16:rowId xmlns:a16="http://schemas.microsoft.com/office/drawing/2014/main" val="843817178"/>
                  </a:ext>
                </a:extLst>
              </a:tr>
              <a:tr h="147782">
                <a:tc>
                  <a:txBody>
                    <a:bodyPr/>
                    <a:lstStyle/>
                    <a:p>
                      <a:pPr algn="ctr" fontAlgn="ctr"/>
                      <a:r>
                        <a:rPr lang="en-GB" sz="1400" b="0" i="0" u="none" strike="noStrike">
                          <a:solidFill>
                            <a:srgbClr val="000000"/>
                          </a:solidFill>
                          <a:effectLst/>
                          <a:latin typeface="Aptos Narrow" panose="020B0004020202020204" pitchFamily="34" charset="0"/>
                        </a:rPr>
                        <a:t>TE</a:t>
                      </a:r>
                    </a:p>
                  </a:txBody>
                  <a:tcPr marL="6927" marR="6927" marT="6927" marB="0" anchor="ctr">
                    <a:lnL w="6350" cap="flat" cmpd="sng" algn="ctr">
                      <a:solidFill>
                        <a:srgbClr val="156082"/>
                      </a:solidFill>
                      <a:prstDash val="solid"/>
                      <a:round/>
                      <a:headEnd type="none" w="med" len="med"/>
                      <a:tailEnd type="none" w="med" len="med"/>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10.07.2025</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C7CE"/>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l" fontAlgn="b"/>
                      <a:r>
                        <a:rPr lang="en-DE" sz="1400" b="0" i="0" u="none" strike="noStrike">
                          <a:solidFill>
                            <a:srgbClr val="000000"/>
                          </a:solidFill>
                          <a:effectLst/>
                          <a:latin typeface="Aptos Narrow" panose="020B0004020202020204" pitchFamily="34" charset="0"/>
                        </a:rPr>
                        <a:t> </a:t>
                      </a:r>
                    </a:p>
                  </a:txBody>
                  <a:tcPr marL="6927" marR="6927" marT="6927" marB="0" anchor="b">
                    <a:lnL>
                      <a:noFill/>
                    </a:lnL>
                    <a:lnR w="6350" cap="flat" cmpd="sng" algn="ctr">
                      <a:solidFill>
                        <a:srgbClr val="156082"/>
                      </a:solidFill>
                      <a:prstDash val="solid"/>
                      <a:round/>
                      <a:headEnd type="none" w="med" len="med"/>
                      <a:tailEnd type="none" w="med" len="med"/>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extLst>
                  <a:ext uri="{0D108BD9-81ED-4DB2-BD59-A6C34878D82A}">
                    <a16:rowId xmlns:a16="http://schemas.microsoft.com/office/drawing/2014/main" val="2433673769"/>
                  </a:ext>
                </a:extLst>
              </a:tr>
              <a:tr h="147782">
                <a:tc>
                  <a:txBody>
                    <a:bodyPr/>
                    <a:lstStyle/>
                    <a:p>
                      <a:pPr algn="ctr" fontAlgn="ctr"/>
                      <a:r>
                        <a:rPr lang="en-GB" sz="1400" b="0" i="0" u="none" strike="noStrike">
                          <a:solidFill>
                            <a:srgbClr val="000000"/>
                          </a:solidFill>
                          <a:effectLst/>
                          <a:latin typeface="Aptos Narrow" panose="020B0004020202020204" pitchFamily="34" charset="0"/>
                        </a:rPr>
                        <a:t>SA</a:t>
                      </a:r>
                    </a:p>
                  </a:txBody>
                  <a:tcPr marL="6927" marR="6927" marT="6927" marB="0" anchor="ctr">
                    <a:lnL w="6350" cap="flat" cmpd="sng" algn="ctr">
                      <a:solidFill>
                        <a:srgbClr val="156082"/>
                      </a:solidFill>
                      <a:prstDash val="solid"/>
                      <a:round/>
                      <a:headEnd type="none" w="med" len="med"/>
                      <a:tailEnd type="none" w="med" len="med"/>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25.07.2025</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C7CE"/>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l" fontAlgn="b"/>
                      <a:r>
                        <a:rPr lang="en-DE" sz="1400" b="0" i="0" u="none" strike="noStrike">
                          <a:solidFill>
                            <a:srgbClr val="000000"/>
                          </a:solidFill>
                          <a:effectLst/>
                          <a:latin typeface="Aptos Narrow" panose="020B0004020202020204" pitchFamily="34" charset="0"/>
                        </a:rPr>
                        <a:t> </a:t>
                      </a:r>
                    </a:p>
                  </a:txBody>
                  <a:tcPr marL="6927" marR="6927" marT="6927" marB="0" anchor="b">
                    <a:lnL>
                      <a:noFill/>
                    </a:lnL>
                    <a:lnR w="6350" cap="flat" cmpd="sng" algn="ctr">
                      <a:solidFill>
                        <a:srgbClr val="156082"/>
                      </a:solidFill>
                      <a:prstDash val="solid"/>
                      <a:round/>
                      <a:headEnd type="none" w="med" len="med"/>
                      <a:tailEnd type="none" w="med" len="med"/>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extLst>
                  <a:ext uri="{0D108BD9-81ED-4DB2-BD59-A6C34878D82A}">
                    <a16:rowId xmlns:a16="http://schemas.microsoft.com/office/drawing/2014/main" val="2546883070"/>
                  </a:ext>
                </a:extLst>
              </a:tr>
              <a:tr h="147782">
                <a:tc>
                  <a:txBody>
                    <a:bodyPr/>
                    <a:lstStyle/>
                    <a:p>
                      <a:pPr algn="ctr" fontAlgn="ctr"/>
                      <a:r>
                        <a:rPr lang="en-GB" sz="1400" b="0" i="0" u="none" strike="noStrike">
                          <a:solidFill>
                            <a:srgbClr val="000000"/>
                          </a:solidFill>
                          <a:effectLst/>
                          <a:latin typeface="Aptos Narrow" panose="020B0004020202020204" pitchFamily="34" charset="0"/>
                        </a:rPr>
                        <a:t>TE</a:t>
                      </a:r>
                    </a:p>
                  </a:txBody>
                  <a:tcPr marL="6927" marR="6927" marT="6927" marB="0" anchor="ctr">
                    <a:lnL w="6350" cap="flat" cmpd="sng" algn="ctr">
                      <a:solidFill>
                        <a:srgbClr val="156082"/>
                      </a:solidFill>
                      <a:prstDash val="solid"/>
                      <a:round/>
                      <a:headEnd type="none" w="med" len="med"/>
                      <a:tailEnd type="none" w="med" len="med"/>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a:solidFill>
                            <a:srgbClr val="006100"/>
                          </a:solidFill>
                          <a:effectLst/>
                          <a:latin typeface="Aptos Narrow" panose="020B0004020202020204" pitchFamily="34" charset="0"/>
                        </a:rPr>
                        <a:t>10.08.2025</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C6EFCE"/>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tc>
                  <a:txBody>
                    <a:bodyPr/>
                    <a:lstStyle/>
                    <a:p>
                      <a:pPr algn="l" fontAlgn="b"/>
                      <a:r>
                        <a:rPr lang="en-DE" sz="1400" b="0" i="0" u="none" strike="noStrike">
                          <a:solidFill>
                            <a:srgbClr val="000000"/>
                          </a:solidFill>
                          <a:effectLst/>
                          <a:latin typeface="Aptos Narrow" panose="020B0004020202020204" pitchFamily="34" charset="0"/>
                        </a:rPr>
                        <a:t> </a:t>
                      </a:r>
                    </a:p>
                  </a:txBody>
                  <a:tcPr marL="6927" marR="6927" marT="6927" marB="0" anchor="b">
                    <a:lnL>
                      <a:noFill/>
                    </a:lnL>
                    <a:lnR w="6350" cap="flat" cmpd="sng" algn="ctr">
                      <a:solidFill>
                        <a:srgbClr val="156082"/>
                      </a:solidFill>
                      <a:prstDash val="solid"/>
                      <a:round/>
                      <a:headEnd type="none" w="med" len="med"/>
                      <a:tailEnd type="none" w="med" len="med"/>
                    </a:lnR>
                    <a:lnT w="6350" cap="flat" cmpd="sng" algn="ctr">
                      <a:solidFill>
                        <a:srgbClr val="156082"/>
                      </a:solidFill>
                      <a:prstDash val="solid"/>
                      <a:round/>
                      <a:headEnd type="none" w="med" len="med"/>
                      <a:tailEnd type="none" w="med" len="med"/>
                    </a:lnT>
                    <a:lnB w="6350" cap="flat" cmpd="sng" algn="ctr">
                      <a:solidFill>
                        <a:srgbClr val="156082"/>
                      </a:solidFill>
                      <a:prstDash val="solid"/>
                      <a:round/>
                      <a:headEnd type="none" w="med" len="med"/>
                      <a:tailEnd type="none" w="med" len="med"/>
                    </a:lnB>
                    <a:solidFill>
                      <a:srgbClr val="FFFFFF"/>
                    </a:solidFill>
                  </a:tcPr>
                </a:tc>
                <a:extLst>
                  <a:ext uri="{0D108BD9-81ED-4DB2-BD59-A6C34878D82A}">
                    <a16:rowId xmlns:a16="http://schemas.microsoft.com/office/drawing/2014/main" val="1405294260"/>
                  </a:ext>
                </a:extLst>
              </a:tr>
              <a:tr h="147782">
                <a:tc>
                  <a:txBody>
                    <a:bodyPr/>
                    <a:lstStyle/>
                    <a:p>
                      <a:pPr algn="ctr" fontAlgn="ctr"/>
                      <a:r>
                        <a:rPr lang="en-GB" sz="1400" b="0" i="0" u="none" strike="noStrike">
                          <a:solidFill>
                            <a:srgbClr val="000000"/>
                          </a:solidFill>
                          <a:effectLst/>
                          <a:latin typeface="Aptos Narrow" panose="020B0004020202020204" pitchFamily="34" charset="0"/>
                        </a:rPr>
                        <a:t>W7X</a:t>
                      </a:r>
                    </a:p>
                  </a:txBody>
                  <a:tcPr marL="6927" marR="6927" marT="6927" marB="0" anchor="ctr">
                    <a:lnL w="6350" cap="flat" cmpd="sng" algn="ctr">
                      <a:solidFill>
                        <a:srgbClr val="156082"/>
                      </a:solidFill>
                      <a:prstDash val="solid"/>
                      <a:round/>
                      <a:headEnd type="none" w="med" len="med"/>
                      <a:tailEnd type="none" w="med" len="med"/>
                    </a:lnL>
                    <a:lnR>
                      <a:noFill/>
                    </a:lnR>
                    <a:lnT w="6350" cap="flat" cmpd="sng" algn="ctr">
                      <a:solidFill>
                        <a:srgbClr val="156082"/>
                      </a:solidFill>
                      <a:prstDash val="solid"/>
                      <a:round/>
                      <a:headEnd type="none" w="med" len="med"/>
                      <a:tailEnd type="none" w="med" len="med"/>
                    </a:lnT>
                    <a:lnB>
                      <a:noFill/>
                    </a:lnB>
                    <a:solidFill>
                      <a:srgbClr val="FFFFFF"/>
                    </a:solidFill>
                  </a:tcPr>
                </a:tc>
                <a:tc>
                  <a:txBody>
                    <a:bodyPr/>
                    <a:lstStyle/>
                    <a:p>
                      <a:pPr algn="ctr" fontAlgn="ctr"/>
                      <a:r>
                        <a:rPr lang="en-DE" sz="1400" b="0" i="0" u="none" strike="noStrike">
                          <a:solidFill>
                            <a:srgbClr val="006100"/>
                          </a:solidFill>
                          <a:effectLst/>
                          <a:latin typeface="Aptos Narrow" panose="020B0004020202020204" pitchFamily="34" charset="0"/>
                        </a:rPr>
                        <a:t>25.08.2025</a:t>
                      </a:r>
                    </a:p>
                  </a:txBody>
                  <a:tcPr marL="6927" marR="6927" marT="6927" marB="0" anchor="ctr">
                    <a:lnL>
                      <a:noFill/>
                    </a:lnL>
                    <a:lnR>
                      <a:noFill/>
                    </a:lnR>
                    <a:lnT w="6350" cap="flat" cmpd="sng" algn="ctr">
                      <a:solidFill>
                        <a:srgbClr val="156082"/>
                      </a:solidFill>
                      <a:prstDash val="solid"/>
                      <a:round/>
                      <a:headEnd type="none" w="med" len="med"/>
                      <a:tailEnd type="none" w="med" len="med"/>
                    </a:lnT>
                    <a:lnB>
                      <a:noFill/>
                    </a:lnB>
                    <a:solidFill>
                      <a:srgbClr val="C6EFCE"/>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a:noFill/>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a:noFill/>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a:noFill/>
                    </a:lnB>
                    <a:solidFill>
                      <a:srgbClr val="FFFFFF"/>
                    </a:solidFill>
                  </a:tcPr>
                </a:tc>
                <a:tc>
                  <a:txBody>
                    <a:bodyPr/>
                    <a:lstStyle/>
                    <a:p>
                      <a:pPr algn="ctr" fontAlgn="ctr"/>
                      <a:r>
                        <a:rPr lang="en-DE" sz="1400" b="0" i="0" u="none" strike="noStrike">
                          <a:solidFill>
                            <a:srgbClr val="000000"/>
                          </a:solidFill>
                          <a:effectLst/>
                          <a:latin typeface="Aptos Narrow" panose="020B0004020202020204" pitchFamily="34" charset="0"/>
                        </a:rPr>
                        <a:t> </a:t>
                      </a:r>
                    </a:p>
                  </a:txBody>
                  <a:tcPr marL="6927" marR="6927" marT="6927" marB="0" anchor="ctr">
                    <a:lnL>
                      <a:noFill/>
                    </a:lnL>
                    <a:lnR>
                      <a:noFill/>
                    </a:lnR>
                    <a:lnT w="6350" cap="flat" cmpd="sng" algn="ctr">
                      <a:solidFill>
                        <a:srgbClr val="156082"/>
                      </a:solidFill>
                      <a:prstDash val="solid"/>
                      <a:round/>
                      <a:headEnd type="none" w="med" len="med"/>
                      <a:tailEnd type="none" w="med" len="med"/>
                    </a:lnT>
                    <a:lnB>
                      <a:noFill/>
                    </a:lnB>
                    <a:solidFill>
                      <a:srgbClr val="FFFFFF"/>
                    </a:solidFill>
                  </a:tcPr>
                </a:tc>
                <a:tc>
                  <a:txBody>
                    <a:bodyPr/>
                    <a:lstStyle/>
                    <a:p>
                      <a:pPr algn="l" fontAlgn="b"/>
                      <a:r>
                        <a:rPr lang="en-DE" sz="1400" b="0" i="0" u="none" strike="noStrike" dirty="0">
                          <a:solidFill>
                            <a:srgbClr val="000000"/>
                          </a:solidFill>
                          <a:effectLst/>
                          <a:latin typeface="Aptos Narrow" panose="020B0004020202020204" pitchFamily="34" charset="0"/>
                        </a:rPr>
                        <a:t> </a:t>
                      </a:r>
                    </a:p>
                  </a:txBody>
                  <a:tcPr marL="6927" marR="6927" marT="6927" marB="0" anchor="b">
                    <a:lnL>
                      <a:noFill/>
                    </a:lnL>
                    <a:lnR w="6350" cap="flat" cmpd="sng" algn="ctr">
                      <a:solidFill>
                        <a:srgbClr val="156082"/>
                      </a:solidFill>
                      <a:prstDash val="solid"/>
                      <a:round/>
                      <a:headEnd type="none" w="med" len="med"/>
                      <a:tailEnd type="none" w="med" len="med"/>
                    </a:lnR>
                    <a:lnT w="6350" cap="flat" cmpd="sng" algn="ctr">
                      <a:solidFill>
                        <a:srgbClr val="156082"/>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464331007"/>
                  </a:ext>
                </a:extLst>
              </a:tr>
            </a:tbl>
          </a:graphicData>
        </a:graphic>
      </p:graphicFrame>
    </p:spTree>
    <p:extLst>
      <p:ext uri="{BB962C8B-B14F-4D97-AF65-F5344CB8AC3E}">
        <p14:creationId xmlns:p14="http://schemas.microsoft.com/office/powerpoint/2010/main" val="1005260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0EBB6-976E-FF42-7656-07311AAA8872}"/>
              </a:ext>
            </a:extLst>
          </p:cNvPr>
          <p:cNvSpPr>
            <a:spLocks noGrp="1"/>
          </p:cNvSpPr>
          <p:nvPr>
            <p:ph type="title"/>
          </p:nvPr>
        </p:nvSpPr>
        <p:spPr/>
        <p:txBody>
          <a:bodyPr/>
          <a:lstStyle/>
          <a:p>
            <a:r>
              <a:rPr lang="en-GB" dirty="0"/>
              <a:t>3.1 - Planning of events - EUROfusion calendar</a:t>
            </a:r>
          </a:p>
        </p:txBody>
      </p:sp>
      <p:pic>
        <p:nvPicPr>
          <p:cNvPr id="1026" name="Picture 2">
            <a:extLst>
              <a:ext uri="{FF2B5EF4-FFF2-40B4-BE49-F238E27FC236}">
                <a16:creationId xmlns:a16="http://schemas.microsoft.com/office/drawing/2014/main" id="{F8C19BAE-F328-B0F9-495B-110823F8DA3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5573"/>
          <a:stretch/>
        </p:blipFill>
        <p:spPr bwMode="auto">
          <a:xfrm>
            <a:off x="909352" y="649715"/>
            <a:ext cx="10373296" cy="320841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e 6">
            <a:extLst>
              <a:ext uri="{FF2B5EF4-FFF2-40B4-BE49-F238E27FC236}">
                <a16:creationId xmlns:a16="http://schemas.microsoft.com/office/drawing/2014/main" id="{81620D27-F96C-BEBF-E9E2-1E7061BE26CD}"/>
              </a:ext>
            </a:extLst>
          </p:cNvPr>
          <p:cNvGraphicFramePr>
            <a:graphicFrameLocks noGrp="1"/>
          </p:cNvGraphicFramePr>
          <p:nvPr/>
        </p:nvGraphicFramePr>
        <p:xfrm>
          <a:off x="2853155" y="4074685"/>
          <a:ext cx="6485690" cy="2133600"/>
        </p:xfrm>
        <a:graphic>
          <a:graphicData uri="http://schemas.openxmlformats.org/drawingml/2006/table">
            <a:tbl>
              <a:tblPr firstRow="1" bandRow="1">
                <a:tableStyleId>{5C22544A-7EE6-4342-B048-85BDC9FD1C3A}</a:tableStyleId>
              </a:tblPr>
              <a:tblGrid>
                <a:gridCol w="2683711">
                  <a:extLst>
                    <a:ext uri="{9D8B030D-6E8A-4147-A177-3AD203B41FA5}">
                      <a16:colId xmlns:a16="http://schemas.microsoft.com/office/drawing/2014/main" val="1706022277"/>
                    </a:ext>
                  </a:extLst>
                </a:gridCol>
                <a:gridCol w="1852863">
                  <a:extLst>
                    <a:ext uri="{9D8B030D-6E8A-4147-A177-3AD203B41FA5}">
                      <a16:colId xmlns:a16="http://schemas.microsoft.com/office/drawing/2014/main" val="3183923006"/>
                    </a:ext>
                  </a:extLst>
                </a:gridCol>
                <a:gridCol w="1949116">
                  <a:extLst>
                    <a:ext uri="{9D8B030D-6E8A-4147-A177-3AD203B41FA5}">
                      <a16:colId xmlns:a16="http://schemas.microsoft.com/office/drawing/2014/main" val="2292969036"/>
                    </a:ext>
                  </a:extLst>
                </a:gridCol>
              </a:tblGrid>
              <a:tr h="288000">
                <a:tc gridSpan="3">
                  <a:txBody>
                    <a:bodyPr/>
                    <a:lstStyle/>
                    <a:p>
                      <a:r>
                        <a:rPr lang="en-US" sz="1400" dirty="0"/>
                        <a:t>Upcoming events</a:t>
                      </a:r>
                      <a:endParaRPr lang="en-GB" sz="1400"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262302975"/>
                  </a:ext>
                </a:extLst>
              </a:tr>
              <a:tr h="288000">
                <a:tc>
                  <a:txBody>
                    <a:bodyPr/>
                    <a:lstStyle/>
                    <a:p>
                      <a:r>
                        <a:rPr lang="en-GB" sz="1400" dirty="0"/>
                        <a:t>51</a:t>
                      </a:r>
                      <a:r>
                        <a:rPr lang="en-GB" sz="1400" baseline="30000" dirty="0"/>
                        <a:t>st</a:t>
                      </a:r>
                      <a:r>
                        <a:rPr lang="en-GB" sz="1400" dirty="0"/>
                        <a:t> Bureau meeting</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dirty="0"/>
                        <a:t>23 June 2025</a:t>
                      </a:r>
                      <a:endParaRPr lang="en-GB" sz="14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dirty="0"/>
                        <a:t>Remote</a:t>
                      </a:r>
                      <a:endParaRPr lang="en-GB" sz="1400" dirty="0"/>
                    </a:p>
                  </a:txBody>
                  <a:tcPr/>
                </a:tc>
                <a:extLst>
                  <a:ext uri="{0D108BD9-81ED-4DB2-BD59-A6C34878D82A}">
                    <a16:rowId xmlns:a16="http://schemas.microsoft.com/office/drawing/2014/main" val="2981294079"/>
                  </a:ext>
                </a:extLst>
              </a:tr>
              <a:tr h="288000">
                <a:tc>
                  <a:txBody>
                    <a:bodyPr/>
                    <a:lstStyle/>
                    <a:p>
                      <a:r>
                        <a:rPr lang="en-GB" sz="1400" dirty="0"/>
                        <a:t>51</a:t>
                      </a:r>
                      <a:r>
                        <a:rPr lang="en-GB" sz="1400" baseline="30000" dirty="0"/>
                        <a:t>st</a:t>
                      </a:r>
                      <a:r>
                        <a:rPr lang="en-GB" sz="1400" dirty="0"/>
                        <a:t> General Assembly meeting</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dirty="0"/>
                        <a:t>15-16 July 2025</a:t>
                      </a:r>
                      <a:endParaRPr lang="en-GB" sz="14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dirty="0"/>
                        <a:t>Poland</a:t>
                      </a:r>
                      <a:endParaRPr lang="en-GB" sz="1400" dirty="0"/>
                    </a:p>
                  </a:txBody>
                  <a:tcPr/>
                </a:tc>
                <a:extLst>
                  <a:ext uri="{0D108BD9-81ED-4DB2-BD59-A6C34878D82A}">
                    <a16:rowId xmlns:a16="http://schemas.microsoft.com/office/drawing/2014/main" val="2898464974"/>
                  </a:ext>
                </a:extLst>
              </a:tr>
              <a:tr h="288000">
                <a:tc>
                  <a:txBody>
                    <a:bodyPr/>
                    <a:lstStyle/>
                    <a:p>
                      <a:r>
                        <a:rPr lang="en-GB" sz="1400" dirty="0"/>
                        <a:t>52</a:t>
                      </a:r>
                      <a:r>
                        <a:rPr lang="en-GB" sz="1400" baseline="30000" dirty="0"/>
                        <a:t>nd</a:t>
                      </a:r>
                      <a:r>
                        <a:rPr lang="en-GB" sz="1400" dirty="0"/>
                        <a:t> Bureau meeting</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dirty="0"/>
                        <a:t>22 September 2025</a:t>
                      </a:r>
                      <a:endParaRPr lang="en-GB" sz="14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dirty="0"/>
                        <a:t>Prague, Czech Republic </a:t>
                      </a:r>
                      <a:endParaRPr lang="en-GB" sz="1400" dirty="0"/>
                    </a:p>
                  </a:txBody>
                  <a:tcPr/>
                </a:tc>
                <a:extLst>
                  <a:ext uri="{0D108BD9-81ED-4DB2-BD59-A6C34878D82A}">
                    <a16:rowId xmlns:a16="http://schemas.microsoft.com/office/drawing/2014/main" val="2806917803"/>
                  </a:ext>
                </a:extLst>
              </a:tr>
              <a:tr h="288000">
                <a:tc>
                  <a:txBody>
                    <a:bodyPr/>
                    <a:lstStyle/>
                    <a:p>
                      <a:r>
                        <a:rPr lang="en-GB" sz="1400" dirty="0"/>
                        <a:t>52</a:t>
                      </a:r>
                      <a:r>
                        <a:rPr lang="en-GB" sz="1400" baseline="30000" dirty="0"/>
                        <a:t>nd</a:t>
                      </a:r>
                      <a:r>
                        <a:rPr lang="en-GB" sz="1400" dirty="0"/>
                        <a:t> General Assembly meeting</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dirty="0"/>
                        <a:t>7-8 October 2025</a:t>
                      </a:r>
                      <a:endParaRPr lang="en-GB" sz="14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dirty="0"/>
                        <a:t>Remote</a:t>
                      </a:r>
                      <a:endParaRPr lang="en-GB" sz="1400" dirty="0"/>
                    </a:p>
                  </a:txBody>
                  <a:tcPr/>
                </a:tc>
                <a:extLst>
                  <a:ext uri="{0D108BD9-81ED-4DB2-BD59-A6C34878D82A}">
                    <a16:rowId xmlns:a16="http://schemas.microsoft.com/office/drawing/2014/main" val="684851331"/>
                  </a:ext>
                </a:extLst>
              </a:tr>
              <a:tr h="288000">
                <a:tc>
                  <a:txBody>
                    <a:bodyPr/>
                    <a:lstStyle/>
                    <a:p>
                      <a:r>
                        <a:rPr lang="en-GB" sz="1400" dirty="0"/>
                        <a:t>53</a:t>
                      </a:r>
                      <a:r>
                        <a:rPr lang="en-GB" sz="1400" baseline="30000" dirty="0"/>
                        <a:t>rd</a:t>
                      </a:r>
                      <a:r>
                        <a:rPr lang="en-GB" sz="1400" dirty="0"/>
                        <a:t> Bureau meeting</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dirty="0"/>
                        <a:t>14 November 2025</a:t>
                      </a:r>
                      <a:endParaRPr lang="en-GB" sz="14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dirty="0"/>
                        <a:t>Remote</a:t>
                      </a:r>
                      <a:endParaRPr lang="en-GB" sz="1400" dirty="0"/>
                    </a:p>
                  </a:txBody>
                  <a:tcPr/>
                </a:tc>
                <a:extLst>
                  <a:ext uri="{0D108BD9-81ED-4DB2-BD59-A6C34878D82A}">
                    <a16:rowId xmlns:a16="http://schemas.microsoft.com/office/drawing/2014/main" val="3184611171"/>
                  </a:ext>
                </a:extLst>
              </a:tr>
              <a:tr h="288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400" dirty="0"/>
                        <a:t>53</a:t>
                      </a:r>
                      <a:r>
                        <a:rPr lang="en-GB" sz="1400" baseline="30000" dirty="0"/>
                        <a:t>rd</a:t>
                      </a:r>
                      <a:r>
                        <a:rPr lang="en-GB" sz="1400" dirty="0"/>
                        <a:t> General Assembly meeting</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dirty="0"/>
                        <a:t>16-17 December 2025</a:t>
                      </a:r>
                      <a:endParaRPr lang="en-GB" sz="14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dirty="0" err="1"/>
                        <a:t>Saariselkä</a:t>
                      </a:r>
                      <a:r>
                        <a:rPr lang="en-US" sz="1400" dirty="0"/>
                        <a:t>, Finland</a:t>
                      </a:r>
                      <a:endParaRPr lang="en-GB" sz="1400" dirty="0"/>
                    </a:p>
                  </a:txBody>
                  <a:tcPr/>
                </a:tc>
                <a:extLst>
                  <a:ext uri="{0D108BD9-81ED-4DB2-BD59-A6C34878D82A}">
                    <a16:rowId xmlns:a16="http://schemas.microsoft.com/office/drawing/2014/main" val="4187646470"/>
                  </a:ext>
                </a:extLst>
              </a:tr>
            </a:tbl>
          </a:graphicData>
        </a:graphic>
      </p:graphicFrame>
      <p:sp>
        <p:nvSpPr>
          <p:cNvPr id="6" name="Star: 5 Points 5">
            <a:extLst>
              <a:ext uri="{FF2B5EF4-FFF2-40B4-BE49-F238E27FC236}">
                <a16:creationId xmlns:a16="http://schemas.microsoft.com/office/drawing/2014/main" id="{09C66D6D-7840-249B-D65F-764A4B51C0A8}"/>
              </a:ext>
            </a:extLst>
          </p:cNvPr>
          <p:cNvSpPr/>
          <p:nvPr/>
        </p:nvSpPr>
        <p:spPr>
          <a:xfrm>
            <a:off x="3938337" y="3208231"/>
            <a:ext cx="248652" cy="227169"/>
          </a:xfrm>
          <a:prstGeom prst="star5">
            <a:avLst/>
          </a:prstGeom>
          <a:solidFill>
            <a:srgbClr val="FF0000"/>
          </a:solidFill>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9DD03363-80C9-6DA9-9592-A51EF6614969}"/>
              </a:ext>
            </a:extLst>
          </p:cNvPr>
          <p:cNvSpPr/>
          <p:nvPr/>
        </p:nvSpPr>
        <p:spPr>
          <a:xfrm>
            <a:off x="3721768" y="1203158"/>
            <a:ext cx="1572127" cy="304800"/>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Footer Placeholder 3">
            <a:extLst>
              <a:ext uri="{FF2B5EF4-FFF2-40B4-BE49-F238E27FC236}">
                <a16:creationId xmlns:a16="http://schemas.microsoft.com/office/drawing/2014/main" id="{8C181726-E906-A305-7B5B-B9E8ADB7635B}"/>
              </a:ext>
            </a:extLst>
          </p:cNvPr>
          <p:cNvSpPr>
            <a:spLocks noGrp="1"/>
          </p:cNvSpPr>
          <p:nvPr>
            <p:ph type="ftr" sz="quarter" idx="11"/>
          </p:nvPr>
        </p:nvSpPr>
        <p:spPr>
          <a:xfrm>
            <a:off x="825624" y="6555770"/>
            <a:ext cx="4468271" cy="329614"/>
          </a:xfrm>
        </p:spPr>
        <p:txBody>
          <a:bodyPr/>
          <a:lstStyle/>
          <a:p>
            <a:pPr>
              <a:defRPr/>
            </a:pPr>
            <a:r>
              <a:rPr lang="en-GB"/>
              <a:t>M. Wischmeier | PSD Management Meeting | 8/7/2025</a:t>
            </a:r>
            <a:endParaRPr lang="en-GB" dirty="0"/>
          </a:p>
        </p:txBody>
      </p:sp>
    </p:spTree>
    <p:extLst>
      <p:ext uri="{BB962C8B-B14F-4D97-AF65-F5344CB8AC3E}">
        <p14:creationId xmlns:p14="http://schemas.microsoft.com/office/powerpoint/2010/main" val="486301391"/>
      </p:ext>
    </p:extLst>
  </p:cSld>
  <p:clrMapOvr>
    <a:masterClrMapping/>
  </p:clrMapOvr>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xDef>
      <a:spPr bwMode="auto">
        <a:prstGeom prst="rect">
          <a:avLst/>
        </a:prstGeom>
        <a:noFill/>
      </a:spPr>
      <a:body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C0A4813F98B4E8220D530BDF75A91" ma:contentTypeVersion="12" ma:contentTypeDescription="Create a new document." ma:contentTypeScope="" ma:versionID="46a3f818fbb01f497a9dbfe37b3d4ac0">
  <xsd:schema xmlns:xsd="http://www.w3.org/2001/XMLSchema" xmlns:xs="http://www.w3.org/2001/XMLSchema" xmlns:p="http://schemas.microsoft.com/office/2006/metadata/properties" xmlns:ns2="11177149-811b-4568-8567-9b6fe1f0ad04" xmlns:ns3="09999def-ddca-44de-babb-767cbacbe94d" targetNamespace="http://schemas.microsoft.com/office/2006/metadata/properties" ma:root="true" ma:fieldsID="41b7aa4803ea156d7ed2bd37b4d52a72" ns2:_="" ns3:_="">
    <xsd:import namespace="11177149-811b-4568-8567-9b6fe1f0ad04"/>
    <xsd:import namespace="09999def-ddca-44de-babb-767cbacbe94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77149-811b-4568-8567-9b6fe1f0ad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51e10cb2-14f7-4eda-9ec0-27c7232f3f48"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999def-ddca-44de-babb-767cbacbe94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3afb5ea-19e9-4afc-baab-01e1ef14ec3b}" ma:internalName="TaxCatchAll" ma:showField="CatchAllData" ma:web="09999def-ddca-44de-babb-767cbacbe94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9999def-ddca-44de-babb-767cbacbe94d" xsi:nil="true"/>
    <lcf76f155ced4ddcb4097134ff3c332f xmlns="11177149-811b-4568-8567-9b6fe1f0ad04">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3546513-2FBD-4867-9EE8-7748F368F2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77149-811b-4568-8567-9b6fe1f0ad04"/>
    <ds:schemaRef ds:uri="09999def-ddca-44de-babb-767cbacbe9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E576E97-6997-4610-BAF5-E76DF24AA7CC}">
  <ds:schemaRefs>
    <ds:schemaRef ds:uri="http://schemas.microsoft.com/office/2006/metadata/properties"/>
    <ds:schemaRef ds:uri="11177149-811b-4568-8567-9b6fe1f0ad04"/>
    <ds:schemaRef ds:uri="http://schemas.microsoft.com/office/infopath/2007/PartnerControls"/>
    <ds:schemaRef ds:uri="http://purl.org/dc/elements/1.1/"/>
    <ds:schemaRef ds:uri="09999def-ddca-44de-babb-767cbacbe94d"/>
    <ds:schemaRef ds:uri="http://schemas.microsoft.com/office/2006/documentManagement/types"/>
    <ds:schemaRef ds:uri="http://www.w3.org/XML/1998/namespace"/>
    <ds:schemaRef ds:uri="http://purl.org/dc/terms/"/>
    <ds:schemaRef ds:uri="http://purl.org/dc/dcmitype/"/>
    <ds:schemaRef ds:uri="http://schemas.openxmlformats.org/package/2006/metadata/core-properties"/>
  </ds:schemaRefs>
</ds:datastoreItem>
</file>

<file path=customXml/itemProps3.xml><?xml version="1.0" encoding="utf-8"?>
<ds:datastoreItem xmlns:ds="http://schemas.openxmlformats.org/officeDocument/2006/customXml" ds:itemID="{CD1EBE56-B781-4D40-A6DA-97EC018457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512</TotalTime>
  <Words>269</Words>
  <Application>Microsoft Macintosh PowerPoint</Application>
  <PresentationFormat>Widescreen</PresentationFormat>
  <Paragraphs>80</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 Narrow</vt:lpstr>
      <vt:lpstr>Arial</vt:lpstr>
      <vt:lpstr>Calibri</vt:lpstr>
      <vt:lpstr>Wingdings</vt:lpstr>
      <vt:lpstr>EUROfusion.1line_5_3_2019</vt:lpstr>
      <vt:lpstr>Briefing</vt:lpstr>
      <vt:lpstr>Topics for discussion today</vt:lpstr>
      <vt:lpstr>3.1 - Planning of events - EUROfusion calendar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Call for proposals for AI and ML methods</dc:title>
  <dc:creator>Labit Benoit</dc:creator>
  <cp:lastModifiedBy>Marco Wischmeier</cp:lastModifiedBy>
  <cp:revision>300</cp:revision>
  <dcterms:created xsi:type="dcterms:W3CDTF">2024-01-17T07:39:52Z</dcterms:created>
  <dcterms:modified xsi:type="dcterms:W3CDTF">2025-07-08T08:32:22Z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0x01010071BC0A4813F98B4E8220D530BDF75A91</vt:lpwstr>
  </property>
  <property fmtid="{D5CDD505-2E9C-101B-9397-08002B2CF9AE}" pid="3" name="MediaServiceImageTags">
    <vt:lpwstr/>
  </property>
</Properties>
</file>