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12"/>
  </p:notesMasterIdLst>
  <p:sldIdLst>
    <p:sldId id="280" r:id="rId5"/>
    <p:sldId id="281" r:id="rId6"/>
    <p:sldId id="283" r:id="rId7"/>
    <p:sldId id="284" r:id="rId8"/>
    <p:sldId id="285" r:id="rId9"/>
    <p:sldId id="286" r:id="rId10"/>
    <p:sldId id="282" r:id="rId11"/>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5D62F40-195B-4843-AE5A-D07B9FE0059B}" v="32" dt="2025-07-22T09:18:08.20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53"/>
    <p:restoredTop sz="96018"/>
  </p:normalViewPr>
  <p:slideViewPr>
    <p:cSldViewPr snapToGrid="0">
      <p:cViewPr varScale="1">
        <p:scale>
          <a:sx n="120" d="100"/>
          <a:sy n="120" d="100"/>
        </p:scale>
        <p:origin x="114" y="2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otond Meszaros" userId="5d125e73-0147-4210-b9aa-ece7352d8cd3" providerId="ADAL" clId="{A5D62F40-195B-4843-AE5A-D07B9FE0059B}"/>
    <pc:docChg chg="undo custSel addSld modSld sldOrd">
      <pc:chgData name="Botond Meszaros" userId="5d125e73-0147-4210-b9aa-ece7352d8cd3" providerId="ADAL" clId="{A5D62F40-195B-4843-AE5A-D07B9FE0059B}" dt="2025-07-22T09:18:16.016" v="1727" actId="113"/>
      <pc:docMkLst>
        <pc:docMk/>
      </pc:docMkLst>
      <pc:sldChg chg="addSp delSp modSp mod">
        <pc:chgData name="Botond Meszaros" userId="5d125e73-0147-4210-b9aa-ece7352d8cd3" providerId="ADAL" clId="{A5D62F40-195B-4843-AE5A-D07B9FE0059B}" dt="2025-07-22T08:09:46.584" v="1632" actId="20577"/>
        <pc:sldMkLst>
          <pc:docMk/>
          <pc:sldMk cId="1005260556" sldId="280"/>
        </pc:sldMkLst>
        <pc:spChg chg="mod">
          <ac:chgData name="Botond Meszaros" userId="5d125e73-0147-4210-b9aa-ece7352d8cd3" providerId="ADAL" clId="{A5D62F40-195B-4843-AE5A-D07B9FE0059B}" dt="2025-07-22T08:09:46.584" v="1632" actId="20577"/>
          <ac:spMkLst>
            <pc:docMk/>
            <pc:sldMk cId="1005260556" sldId="280"/>
            <ac:spMk id="2" creationId="{48FA8A4F-8A9D-5575-50F5-9D45BE1922B2}"/>
          </ac:spMkLst>
        </pc:spChg>
        <pc:spChg chg="mod">
          <ac:chgData name="Botond Meszaros" userId="5d125e73-0147-4210-b9aa-ece7352d8cd3" providerId="ADAL" clId="{A5D62F40-195B-4843-AE5A-D07B9FE0059B}" dt="2025-07-18T08:50:16.569" v="74" actId="6549"/>
          <ac:spMkLst>
            <pc:docMk/>
            <pc:sldMk cId="1005260556" sldId="280"/>
            <ac:spMk id="4" creationId="{04DE1D33-B0E4-88AD-D3C6-C69DBFD42AD1}"/>
          </ac:spMkLst>
        </pc:spChg>
        <pc:graphicFrameChg chg="add mod modGraphic">
          <ac:chgData name="Botond Meszaros" userId="5d125e73-0147-4210-b9aa-ece7352d8cd3" providerId="ADAL" clId="{A5D62F40-195B-4843-AE5A-D07B9FE0059B}" dt="2025-07-22T07:58:22.431" v="1618"/>
          <ac:graphicFrameMkLst>
            <pc:docMk/>
            <pc:sldMk cId="1005260556" sldId="280"/>
            <ac:graphicFrameMk id="6" creationId="{0BC06318-1F67-AE46-8E87-A70476AB1450}"/>
          </ac:graphicFrameMkLst>
        </pc:graphicFrameChg>
      </pc:sldChg>
      <pc:sldChg chg="addSp delSp modSp add mod">
        <pc:chgData name="Botond Meszaros" userId="5d125e73-0147-4210-b9aa-ece7352d8cd3" providerId="ADAL" clId="{A5D62F40-195B-4843-AE5A-D07B9FE0059B}" dt="2025-07-22T08:09:57.913" v="1646" actId="20577"/>
        <pc:sldMkLst>
          <pc:docMk/>
          <pc:sldMk cId="1112684784" sldId="281"/>
        </pc:sldMkLst>
        <pc:spChg chg="mod">
          <ac:chgData name="Botond Meszaros" userId="5d125e73-0147-4210-b9aa-ece7352d8cd3" providerId="ADAL" clId="{A5D62F40-195B-4843-AE5A-D07B9FE0059B}" dt="2025-07-22T08:09:57.913" v="1646" actId="20577"/>
          <ac:spMkLst>
            <pc:docMk/>
            <pc:sldMk cId="1112684784" sldId="281"/>
            <ac:spMk id="2" creationId="{BF302802-E39E-5DE5-4A1C-6B951556384D}"/>
          </ac:spMkLst>
        </pc:spChg>
        <pc:graphicFrameChg chg="add mod modGraphic">
          <ac:chgData name="Botond Meszaros" userId="5d125e73-0147-4210-b9aa-ece7352d8cd3" providerId="ADAL" clId="{A5D62F40-195B-4843-AE5A-D07B9FE0059B}" dt="2025-07-21T07:29:16.625" v="1556" actId="207"/>
          <ac:graphicFrameMkLst>
            <pc:docMk/>
            <pc:sldMk cId="1112684784" sldId="281"/>
            <ac:graphicFrameMk id="3" creationId="{C58A21A0-12EA-3C78-F1CF-6B57EDEA333E}"/>
          </ac:graphicFrameMkLst>
        </pc:graphicFrameChg>
      </pc:sldChg>
      <pc:sldChg chg="addSp delSp modSp add mod ord">
        <pc:chgData name="Botond Meszaros" userId="5d125e73-0147-4210-b9aa-ece7352d8cd3" providerId="ADAL" clId="{A5D62F40-195B-4843-AE5A-D07B9FE0059B}" dt="2025-07-21T12:15:20.073" v="1617" actId="122"/>
        <pc:sldMkLst>
          <pc:docMk/>
          <pc:sldMk cId="3161415792" sldId="282"/>
        </pc:sldMkLst>
        <pc:spChg chg="mod">
          <ac:chgData name="Botond Meszaros" userId="5d125e73-0147-4210-b9aa-ece7352d8cd3" providerId="ADAL" clId="{A5D62F40-195B-4843-AE5A-D07B9FE0059B}" dt="2025-07-18T09:03:06.322" v="179" actId="20577"/>
          <ac:spMkLst>
            <pc:docMk/>
            <pc:sldMk cId="3161415792" sldId="282"/>
            <ac:spMk id="2" creationId="{3296EEF3-91E2-5286-5F48-E0507CD8E3E3}"/>
          </ac:spMkLst>
        </pc:spChg>
        <pc:graphicFrameChg chg="add mod modGraphic">
          <ac:chgData name="Botond Meszaros" userId="5d125e73-0147-4210-b9aa-ece7352d8cd3" providerId="ADAL" clId="{A5D62F40-195B-4843-AE5A-D07B9FE0059B}" dt="2025-07-21T12:15:20.073" v="1617" actId="122"/>
          <ac:graphicFrameMkLst>
            <pc:docMk/>
            <pc:sldMk cId="3161415792" sldId="282"/>
            <ac:graphicFrameMk id="3" creationId="{7422ABA1-12A5-306C-9EBB-26AE06B17376}"/>
          </ac:graphicFrameMkLst>
        </pc:graphicFrameChg>
        <pc:graphicFrameChg chg="add del mod modGraphic">
          <ac:chgData name="Botond Meszaros" userId="5d125e73-0147-4210-b9aa-ece7352d8cd3" providerId="ADAL" clId="{A5D62F40-195B-4843-AE5A-D07B9FE0059B}" dt="2025-07-21T12:14:50.763" v="1609" actId="478"/>
          <ac:graphicFrameMkLst>
            <pc:docMk/>
            <pc:sldMk cId="3161415792" sldId="282"/>
            <ac:graphicFrameMk id="6" creationId="{D868F842-3853-77EC-B14E-47788FBB84EA}"/>
          </ac:graphicFrameMkLst>
        </pc:graphicFrameChg>
      </pc:sldChg>
      <pc:sldChg chg="addSp modSp add mod">
        <pc:chgData name="Botond Meszaros" userId="5d125e73-0147-4210-b9aa-ece7352d8cd3" providerId="ADAL" clId="{A5D62F40-195B-4843-AE5A-D07B9FE0059B}" dt="2025-07-22T09:18:16.016" v="1727" actId="113"/>
        <pc:sldMkLst>
          <pc:docMk/>
          <pc:sldMk cId="1931433971" sldId="283"/>
        </pc:sldMkLst>
        <pc:spChg chg="mod">
          <ac:chgData name="Botond Meszaros" userId="5d125e73-0147-4210-b9aa-ece7352d8cd3" providerId="ADAL" clId="{A5D62F40-195B-4843-AE5A-D07B9FE0059B}" dt="2025-07-18T11:53:47.341" v="784" actId="20577"/>
          <ac:spMkLst>
            <pc:docMk/>
            <pc:sldMk cId="1931433971" sldId="283"/>
            <ac:spMk id="2" creationId="{2FE341F2-0918-1E41-5426-959D153C4420}"/>
          </ac:spMkLst>
        </pc:spChg>
        <pc:spChg chg="add mod">
          <ac:chgData name="Botond Meszaros" userId="5d125e73-0147-4210-b9aa-ece7352d8cd3" providerId="ADAL" clId="{A5D62F40-195B-4843-AE5A-D07B9FE0059B}" dt="2025-07-22T09:18:16.016" v="1727" actId="113"/>
          <ac:spMkLst>
            <pc:docMk/>
            <pc:sldMk cId="1931433971" sldId="283"/>
            <ac:spMk id="3" creationId="{664CDF7A-2E4D-B5D3-8F34-9B108752AA7F}"/>
          </ac:spMkLst>
        </pc:spChg>
      </pc:sldChg>
      <pc:sldChg chg="addSp modSp add mod">
        <pc:chgData name="Botond Meszaros" userId="5d125e73-0147-4210-b9aa-ece7352d8cd3" providerId="ADAL" clId="{A5D62F40-195B-4843-AE5A-D07B9FE0059B}" dt="2025-07-18T09:21:40.488" v="413" actId="14100"/>
        <pc:sldMkLst>
          <pc:docMk/>
          <pc:sldMk cId="3218308403" sldId="284"/>
        </pc:sldMkLst>
        <pc:spChg chg="mod">
          <ac:chgData name="Botond Meszaros" userId="5d125e73-0147-4210-b9aa-ece7352d8cd3" providerId="ADAL" clId="{A5D62F40-195B-4843-AE5A-D07B9FE0059B}" dt="2025-07-18T09:04:37.583" v="336" actId="20577"/>
          <ac:spMkLst>
            <pc:docMk/>
            <pc:sldMk cId="3218308403" sldId="284"/>
            <ac:spMk id="2" creationId="{6796A64B-D2DF-DE62-8A2E-C5768265ED3C}"/>
          </ac:spMkLst>
        </pc:spChg>
        <pc:graphicFrameChg chg="add mod modGraphic">
          <ac:chgData name="Botond Meszaros" userId="5d125e73-0147-4210-b9aa-ece7352d8cd3" providerId="ADAL" clId="{A5D62F40-195B-4843-AE5A-D07B9FE0059B}" dt="2025-07-18T09:21:40.488" v="413" actId="14100"/>
          <ac:graphicFrameMkLst>
            <pc:docMk/>
            <pc:sldMk cId="3218308403" sldId="284"/>
            <ac:graphicFrameMk id="6" creationId="{4AC4CF8D-F99A-7CBF-CC0B-06ACD94E4AE8}"/>
          </ac:graphicFrameMkLst>
        </pc:graphicFrameChg>
      </pc:sldChg>
      <pc:sldChg chg="addSp delSp modSp add mod">
        <pc:chgData name="Botond Meszaros" userId="5d125e73-0147-4210-b9aa-ece7352d8cd3" providerId="ADAL" clId="{A5D62F40-195B-4843-AE5A-D07B9FE0059B}" dt="2025-07-18T09:21:51.433" v="415" actId="14100"/>
        <pc:sldMkLst>
          <pc:docMk/>
          <pc:sldMk cId="2678814711" sldId="285"/>
        </pc:sldMkLst>
        <pc:spChg chg="mod">
          <ac:chgData name="Botond Meszaros" userId="5d125e73-0147-4210-b9aa-ece7352d8cd3" providerId="ADAL" clId="{A5D62F40-195B-4843-AE5A-D07B9FE0059B}" dt="2025-07-18T09:14:05.898" v="379" actId="6549"/>
          <ac:spMkLst>
            <pc:docMk/>
            <pc:sldMk cId="2678814711" sldId="285"/>
            <ac:spMk id="2" creationId="{6AA97244-9033-9392-499D-0768D1D56875}"/>
          </ac:spMkLst>
        </pc:spChg>
        <pc:graphicFrameChg chg="add mod modGraphic">
          <ac:chgData name="Botond Meszaros" userId="5d125e73-0147-4210-b9aa-ece7352d8cd3" providerId="ADAL" clId="{A5D62F40-195B-4843-AE5A-D07B9FE0059B}" dt="2025-07-18T09:21:51.433" v="415" actId="14100"/>
          <ac:graphicFrameMkLst>
            <pc:docMk/>
            <pc:sldMk cId="2678814711" sldId="285"/>
            <ac:graphicFrameMk id="3" creationId="{2CED25A2-48E6-22CF-65FE-6D9DCD4385B1}"/>
          </ac:graphicFrameMkLst>
        </pc:graphicFrameChg>
      </pc:sldChg>
      <pc:sldChg chg="addSp delSp modSp add mod">
        <pc:chgData name="Botond Meszaros" userId="5d125e73-0147-4210-b9aa-ece7352d8cd3" providerId="ADAL" clId="{A5D62F40-195B-4843-AE5A-D07B9FE0059B}" dt="2025-07-22T09:17:16.707" v="1669" actId="20577"/>
        <pc:sldMkLst>
          <pc:docMk/>
          <pc:sldMk cId="2723799924" sldId="286"/>
        </pc:sldMkLst>
        <pc:spChg chg="mod">
          <ac:chgData name="Botond Meszaros" userId="5d125e73-0147-4210-b9aa-ece7352d8cd3" providerId="ADAL" clId="{A5D62F40-195B-4843-AE5A-D07B9FE0059B}" dt="2025-07-18T11:54:25.487" v="820" actId="20577"/>
          <ac:spMkLst>
            <pc:docMk/>
            <pc:sldMk cId="2723799924" sldId="286"/>
            <ac:spMk id="2" creationId="{9DD82FC0-C4A4-0B7D-AB2E-BF75B2AC38D1}"/>
          </ac:spMkLst>
        </pc:spChg>
        <pc:graphicFrameChg chg="add mod modGraphic">
          <ac:chgData name="Botond Meszaros" userId="5d125e73-0147-4210-b9aa-ece7352d8cd3" providerId="ADAL" clId="{A5D62F40-195B-4843-AE5A-D07B9FE0059B}" dt="2025-07-22T09:17:16.707" v="1669" actId="20577"/>
          <ac:graphicFrameMkLst>
            <pc:docMk/>
            <pc:sldMk cId="2723799924" sldId="286"/>
            <ac:graphicFrameMk id="6" creationId="{39A26E23-FD83-0D0D-93AC-641A66FA770C}"/>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9271EB2-DD3B-0F42-B4FC-89DE3520A9EC}" type="datetimeFigureOut">
              <a:rPr lang="fr-FR" smtClean="0"/>
              <a:t>22/07/2025</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B434FA3-3DC0-9A46-9F01-1A2F159AD8E4}" type="slidenum">
              <a:rPr lang="fr-FR" smtClean="0"/>
              <a:t>‹#›</a:t>
            </a:fld>
            <a:endParaRPr lang="fr-FR"/>
          </a:p>
        </p:txBody>
      </p:sp>
    </p:spTree>
    <p:extLst>
      <p:ext uri="{BB962C8B-B14F-4D97-AF65-F5344CB8AC3E}">
        <p14:creationId xmlns:p14="http://schemas.microsoft.com/office/powerpoint/2010/main" val="1389073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preserve="1" userDrawn="1">
  <p:cSld name="EUROfusion_cover">
    <p:spTree>
      <p:nvGrpSpPr>
        <p:cNvPr id="1" name=""/>
        <p:cNvGrpSpPr/>
        <p:nvPr/>
      </p:nvGrpSpPr>
      <p:grpSpPr bwMode="auto">
        <a:xfrm>
          <a:off x="0" y="0"/>
          <a:ext cx="0" cy="0"/>
          <a:chOff x="0" y="0"/>
          <a:chExt cx="0" cy="0"/>
        </a:xfrm>
      </p:grpSpPr>
      <p:grpSp>
        <p:nvGrpSpPr>
          <p:cNvPr id="4" name="Gruppieren 3"/>
          <p:cNvGrpSpPr/>
          <p:nvPr userDrawn="1"/>
        </p:nvGrpSpPr>
        <p:grpSpPr bwMode="auto">
          <a:xfrm>
            <a:off x="411869" y="6034962"/>
            <a:ext cx="4392488" cy="497895"/>
            <a:chOff x="5735960" y="5717361"/>
            <a:chExt cx="6120680" cy="713919"/>
          </a:xfrm>
        </p:grpSpPr>
        <p:pic>
          <p:nvPicPr>
            <p:cNvPr id="25" name="Grafik 24"/>
            <p:cNvPicPr>
              <a:picLocks noChangeAspect="1"/>
            </p:cNvPicPr>
            <p:nvPr userDrawn="1"/>
          </p:nvPicPr>
          <p:blipFill>
            <a:blip r:embed="rId2"/>
            <a:stretch/>
          </p:blipFill>
          <p:spPr bwMode="auto">
            <a:xfrm>
              <a:off x="5735960" y="5774784"/>
              <a:ext cx="997207" cy="656496"/>
            </a:xfrm>
            <a:prstGeom prst="rect">
              <a:avLst/>
            </a:prstGeom>
            <a:noFill/>
            <a:ln>
              <a:noFill/>
            </a:ln>
          </p:spPr>
        </p:pic>
        <p:sp>
          <p:nvSpPr>
            <p:cNvPr id="3" name="Rechteck 2"/>
            <p:cNvSpPr/>
            <p:nvPr userDrawn="1"/>
          </p:nvSpPr>
          <p:spPr bwMode="auto">
            <a:xfrm>
              <a:off x="6744072" y="5717361"/>
              <a:ext cx="5112568" cy="480131"/>
            </a:xfrm>
            <a:prstGeom prst="rect">
              <a:avLst/>
            </a:prstGeom>
            <a:grpFill/>
          </p:spPr>
          <p:txBody>
            <a:bodyPr wrap="square">
              <a:spAutoFit/>
            </a:bodyPr>
            <a:lstStyle/>
            <a:p>
              <a:pPr marL="0" marR="0" lvl="0" indent="0" algn="just" defTabSz="914400">
                <a:lnSpc>
                  <a:spcPct val="90000"/>
                </a:lnSpc>
                <a:spcBef>
                  <a:spcPts val="0"/>
                </a:spcBef>
                <a:spcAft>
                  <a:spcPts val="0"/>
                </a:spcAft>
                <a:buClrTx/>
                <a:buSzTx/>
                <a:buFontTx/>
                <a:buNone/>
                <a:defRPr/>
              </a:pPr>
              <a:r>
                <a:rPr lang="en-GB" sz="700" b="0" i="0" u="none" strike="noStrike" cap="none" spc="0">
                  <a:ln>
                    <a:noFill/>
                  </a:ln>
                  <a:solidFill>
                    <a:prstClr val="black"/>
                  </a:solidFill>
                  <a:latin typeface="Calibri"/>
                  <a:ea typeface="+mn-ea"/>
                  <a:cs typeface="+mn-cs"/>
                </a:rPr>
                <a:t>This work has been carried out within the framework of the EUROfusion Consortium, funded by the European Union via the Euratom Research and Training Programme (Grant Agreement No 101052200 — EUROfusion). Views and opinions expressed are however those of the author(s) only and do not necessarily reflect those of the European Union or the European Commission. Neither the European Union nor the European Commission can be held responsible for them.</a:t>
              </a:r>
              <a:endParaRPr/>
            </a:p>
          </p:txBody>
        </p:sp>
      </p:grpSp>
      <p:pic>
        <p:nvPicPr>
          <p:cNvPr id="2060" name="Picture 12" descr="Contract between EC and EUROfusion is signed | FuseNet"/>
          <p:cNvPicPr>
            <a:picLocks noChangeAspect="1" noChangeArrowheads="1"/>
          </p:cNvPicPr>
          <p:nvPr userDrawn="1"/>
        </p:nvPicPr>
        <p:blipFill>
          <a:blip r:embed="rId3"/>
          <a:stretch/>
        </p:blipFill>
        <p:spPr bwMode="auto">
          <a:xfrm>
            <a:off x="445066" y="325143"/>
            <a:ext cx="2304256" cy="596340"/>
          </a:xfrm>
          <a:prstGeom prst="rect">
            <a:avLst/>
          </a:prstGeom>
          <a:noFill/>
        </p:spPr>
      </p:pic>
      <p:sp>
        <p:nvSpPr>
          <p:cNvPr id="11" name="Title 20"/>
          <p:cNvSpPr>
            <a:spLocks noGrp="1"/>
          </p:cNvSpPr>
          <p:nvPr>
            <p:ph type="title"/>
          </p:nvPr>
        </p:nvSpPr>
        <p:spPr bwMode="auto">
          <a:xfrm>
            <a:off x="407368" y="2074187"/>
            <a:ext cx="5544615" cy="620251"/>
          </a:xfrm>
        </p:spPr>
        <p:txBody>
          <a:bodyPr/>
          <a:lstStyle>
            <a:lvl1pPr algn="l">
              <a:defRPr b="1"/>
            </a:lvl1pPr>
          </a:lstStyle>
          <a:p>
            <a:pPr>
              <a:defRPr/>
            </a:pPr>
            <a:r>
              <a:rPr lang="en-US"/>
              <a:t>Click to edit Master title style</a:t>
            </a:r>
            <a:endParaRPr/>
          </a:p>
        </p:txBody>
      </p:sp>
      <p:sp>
        <p:nvSpPr>
          <p:cNvPr id="14" name="Text Placeholder 22"/>
          <p:cNvSpPr>
            <a:spLocks noGrp="1"/>
          </p:cNvSpPr>
          <p:nvPr>
            <p:ph type="body" sz="quarter" idx="10" hasCustomPrompt="1"/>
          </p:nvPr>
        </p:nvSpPr>
        <p:spPr bwMode="auto">
          <a:xfrm>
            <a:off x="407368" y="3693074"/>
            <a:ext cx="4375150" cy="457848"/>
          </a:xfrm>
        </p:spPr>
        <p:txBody>
          <a:bodyPr/>
          <a:lstStyle>
            <a:lvl1pPr marL="0" indent="0">
              <a:buNone/>
              <a:defRPr b="1"/>
            </a:lvl1pPr>
            <a:lvl2pPr marL="342900" indent="0">
              <a:buNone/>
              <a:defRPr/>
            </a:lvl2pPr>
          </a:lstStyle>
          <a:p>
            <a:pPr lvl="0">
              <a:defRPr/>
            </a:pPr>
            <a:r>
              <a:rPr lang="en-US"/>
              <a:t>Click to edit Lecturer’s name</a:t>
            </a:r>
            <a:endParaRPr/>
          </a:p>
        </p:txBody>
      </p:sp>
      <p:sp>
        <p:nvSpPr>
          <p:cNvPr id="15" name="Text Placeholder 22"/>
          <p:cNvSpPr>
            <a:spLocks noGrp="1"/>
          </p:cNvSpPr>
          <p:nvPr>
            <p:ph type="body" sz="quarter" idx="11" hasCustomPrompt="1"/>
          </p:nvPr>
        </p:nvSpPr>
        <p:spPr bwMode="auto">
          <a:xfrm>
            <a:off x="407368" y="4159260"/>
            <a:ext cx="4375150" cy="457848"/>
          </a:xfrm>
        </p:spPr>
        <p:txBody>
          <a:bodyPr/>
          <a:lstStyle>
            <a:lvl1pPr marL="0" indent="0">
              <a:buNone/>
              <a:defRPr b="0"/>
            </a:lvl1pPr>
            <a:lvl2pPr marL="342900" indent="0">
              <a:buNone/>
              <a:defRPr/>
            </a:lvl2pPr>
          </a:lstStyle>
          <a:p>
            <a:pPr lvl="0">
              <a:defRPr/>
            </a:pPr>
            <a:r>
              <a:rPr lang="en-US"/>
              <a:t>Click to edit Lecturer’s affiliation</a:t>
            </a:r>
            <a:endParaRPr/>
          </a:p>
        </p:txBody>
      </p:sp>
      <p:sp>
        <p:nvSpPr>
          <p:cNvPr id="20" name="Text Placeholder 22"/>
          <p:cNvSpPr>
            <a:spLocks noGrp="1"/>
          </p:cNvSpPr>
          <p:nvPr>
            <p:ph type="body" sz="quarter" idx="12" hasCustomPrompt="1"/>
          </p:nvPr>
        </p:nvSpPr>
        <p:spPr bwMode="auto">
          <a:xfrm>
            <a:off x="407368" y="1650286"/>
            <a:ext cx="5544614" cy="338554"/>
          </a:xfrm>
        </p:spPr>
        <p:txBody>
          <a:bodyPr>
            <a:normAutofit/>
          </a:bodyPr>
          <a:lstStyle>
            <a:lvl1pPr marL="0" indent="0">
              <a:buNone/>
              <a:defRPr sz="1600" b="0"/>
            </a:lvl1pPr>
            <a:lvl2pPr marL="342900" indent="0">
              <a:buNone/>
              <a:defRPr/>
            </a:lvl2pPr>
          </a:lstStyle>
          <a:p>
            <a:pPr lvl="0">
              <a:defRPr/>
            </a:pPr>
            <a:r>
              <a:rPr lang="en-US"/>
              <a:t>Click to edit Event title</a:t>
            </a:r>
            <a:endParaRPr/>
          </a:p>
        </p:txBody>
      </p:sp>
      <p:pic>
        <p:nvPicPr>
          <p:cNvPr id="2" name="Picture 1"/>
          <p:cNvPicPr>
            <a:picLocks noChangeAspect="1"/>
          </p:cNvPicPr>
          <p:nvPr userDrawn="1"/>
        </p:nvPicPr>
        <p:blipFill>
          <a:blip r:embed="rId4">
            <a:alphaModFix/>
          </a:blip>
          <a:stretch/>
        </p:blipFill>
        <p:spPr bwMode="auto">
          <a:xfrm>
            <a:off x="7247890" y="252412"/>
            <a:ext cx="4944110" cy="6353175"/>
          </a:xfrm>
          <a:prstGeom prst="rect">
            <a:avLst/>
          </a:prstGeom>
          <a:solidFill>
            <a:schemeClr val="bg1"/>
          </a:solidFill>
        </p:spPr>
      </p:pic>
    </p:spTree>
    <p:extLst>
      <p:ext uri="{BB962C8B-B14F-4D97-AF65-F5344CB8AC3E}">
        <p14:creationId xmlns:p14="http://schemas.microsoft.com/office/powerpoint/2010/main" val="5274840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PhAnim="0" type="obj" preserve="1" userDrawn="1">
  <p:cSld name="EUROfusion_content">
    <p:spTree>
      <p:nvGrpSpPr>
        <p:cNvPr id="1" name=""/>
        <p:cNvGrpSpPr/>
        <p:nvPr/>
      </p:nvGrpSpPr>
      <p:grpSpPr bwMode="auto">
        <a:xfrm>
          <a:off x="0" y="0"/>
          <a:ext cx="0" cy="0"/>
          <a:chOff x="0" y="0"/>
          <a:chExt cx="0" cy="0"/>
        </a:xfrm>
      </p:grpSpPr>
      <p:sp>
        <p:nvSpPr>
          <p:cNvPr id="4" name="Rectangle 3"/>
          <p:cNvSpPr/>
          <p:nvPr userDrawn="1"/>
        </p:nvSpPr>
        <p:spPr bwMode="auto">
          <a:xfrm>
            <a:off x="0" y="6525344"/>
            <a:ext cx="12192000" cy="332656"/>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a:lnSpc>
                <a:spcPct val="100000"/>
              </a:lnSpc>
              <a:spcBef>
                <a:spcPts val="0"/>
              </a:spcBef>
              <a:spcAft>
                <a:spcPts val="0"/>
              </a:spcAft>
              <a:buClrTx/>
              <a:buSzTx/>
              <a:buFontTx/>
              <a:buNone/>
              <a:defRPr/>
            </a:pPr>
            <a:endParaRPr lang="en-US" sz="1800" b="0" i="0" u="none" strike="noStrike" cap="none" spc="0">
              <a:ln>
                <a:noFill/>
              </a:ln>
              <a:solidFill>
                <a:prstClr val="white"/>
              </a:solidFill>
              <a:latin typeface="Calibri"/>
              <a:ea typeface="+mn-ea"/>
              <a:cs typeface="+mn-cs"/>
            </a:endParaRPr>
          </a:p>
        </p:txBody>
      </p:sp>
      <p:sp>
        <p:nvSpPr>
          <p:cNvPr id="2" name="Title 1"/>
          <p:cNvSpPr>
            <a:spLocks noGrp="1"/>
          </p:cNvSpPr>
          <p:nvPr>
            <p:ph type="title"/>
          </p:nvPr>
        </p:nvSpPr>
        <p:spPr bwMode="auto">
          <a:xfrm>
            <a:off x="983432" y="192515"/>
            <a:ext cx="9451776" cy="457200"/>
          </a:xfrm>
        </p:spPr>
        <p:txBody>
          <a:bodyPr>
            <a:noAutofit/>
          </a:bodyPr>
          <a:lstStyle>
            <a:lvl1pPr algn="l">
              <a:lnSpc>
                <a:spcPts val="2400"/>
              </a:lnSpc>
              <a:defRPr sz="2800" b="1">
                <a:solidFill>
                  <a:schemeClr val="tx2"/>
                </a:solidFill>
                <a:latin typeface="+mn-lt"/>
                <a:cs typeface="Arial"/>
              </a:defRPr>
            </a:lvl1pPr>
          </a:lstStyle>
          <a:p>
            <a:pPr>
              <a:defRPr/>
            </a:pPr>
            <a:r>
              <a:rPr lang="en-US"/>
              <a:t>Click to edit Master title style</a:t>
            </a:r>
            <a:endParaRPr lang="en-GB"/>
          </a:p>
        </p:txBody>
      </p:sp>
      <p:sp>
        <p:nvSpPr>
          <p:cNvPr id="3" name="Content Placeholder 2"/>
          <p:cNvSpPr>
            <a:spLocks noGrp="1"/>
          </p:cNvSpPr>
          <p:nvPr>
            <p:ph idx="1"/>
          </p:nvPr>
        </p:nvSpPr>
        <p:spPr bwMode="auto">
          <a:xfrm>
            <a:off x="609600" y="836712"/>
            <a:ext cx="11103024" cy="5688632"/>
          </a:xfrm>
        </p:spPr>
        <p:txBody>
          <a:bodyPr>
            <a:normAutofit/>
          </a:bodyPr>
          <a:lstStyle>
            <a:lvl1pPr marL="257175" indent="-257175">
              <a:buFont typeface="Arial"/>
              <a:buChar char="•"/>
              <a:defRPr sz="2400">
                <a:latin typeface="+mn-lt"/>
                <a:cs typeface="Arial"/>
              </a:defRPr>
            </a:lvl1pPr>
            <a:lvl2pPr marL="557213" indent="-214313">
              <a:buFont typeface="Arial"/>
              <a:buChar char="•"/>
              <a:defRPr sz="1800">
                <a:latin typeface="+mn-lt"/>
                <a:cs typeface="Arial"/>
              </a:defRPr>
            </a:lvl2pPr>
            <a:lvl3pPr marL="857250" indent="-171450">
              <a:buFont typeface="Arial"/>
              <a:buChar char="•"/>
              <a:defRPr sz="1600">
                <a:latin typeface="+mn-lt"/>
                <a:cs typeface="Arial"/>
              </a:defRPr>
            </a:lvl3pPr>
            <a:lvl4pPr>
              <a:defRPr/>
            </a:lvl4pPr>
            <a:lvl5pPr>
              <a:defRPr/>
            </a:lvl5pPr>
          </a:lstStyle>
          <a:p>
            <a:pPr lvl="0">
              <a:defRPr/>
            </a:pPr>
            <a:r>
              <a:rPr lang="en-US"/>
              <a:t>Click to edit Master text styles</a:t>
            </a:r>
            <a:endParaRPr/>
          </a:p>
          <a:p>
            <a:pPr lvl="1">
              <a:defRPr/>
            </a:pPr>
            <a:r>
              <a:rPr lang="en-US"/>
              <a:t>Second level</a:t>
            </a:r>
            <a:endParaRPr/>
          </a:p>
          <a:p>
            <a:pPr lvl="2">
              <a:defRPr/>
            </a:pPr>
            <a:r>
              <a:rPr lang="en-US"/>
              <a:t>Third level</a:t>
            </a:r>
            <a:endParaRPr/>
          </a:p>
        </p:txBody>
      </p:sp>
      <p:sp>
        <p:nvSpPr>
          <p:cNvPr id="8" name="Footer Placeholder 7"/>
          <p:cNvSpPr>
            <a:spLocks noGrp="1"/>
          </p:cNvSpPr>
          <p:nvPr>
            <p:ph type="ftr" sz="quarter" idx="11"/>
          </p:nvPr>
        </p:nvSpPr>
        <p:spPr bwMode="auto">
          <a:xfrm>
            <a:off x="825624" y="6555770"/>
            <a:ext cx="3470175" cy="329614"/>
          </a:xfrm>
          <a:prstGeom prst="rect">
            <a:avLst/>
          </a:prstGeom>
        </p:spPr>
        <p:txBody>
          <a:bodyPr anchor="t"/>
          <a:lstStyle>
            <a:lvl1pPr>
              <a:defRPr sz="1200">
                <a:solidFill>
                  <a:schemeClr val="bg1"/>
                </a:solidFill>
              </a:defRPr>
            </a:lvl1pPr>
          </a:lstStyle>
          <a:p>
            <a:pPr>
              <a:defRPr/>
            </a:pPr>
            <a:r>
              <a:rPr lang="en-GB">
                <a:solidFill>
                  <a:prstClr val="white"/>
                </a:solidFill>
              </a:rPr>
              <a:t>M. Wischmeier | PSD Management Meeting | 26th of February 2025</a:t>
            </a:r>
            <a:endParaRPr dirty="0"/>
          </a:p>
        </p:txBody>
      </p:sp>
      <p:sp>
        <p:nvSpPr>
          <p:cNvPr id="9" name="Slide Number Placeholder 8"/>
          <p:cNvSpPr>
            <a:spLocks noGrp="1"/>
          </p:cNvSpPr>
          <p:nvPr>
            <p:ph type="sldNum" sz="quarter" idx="12"/>
          </p:nvPr>
        </p:nvSpPr>
        <p:spPr bwMode="auto">
          <a:xfrm>
            <a:off x="0" y="6590037"/>
            <a:ext cx="720080" cy="199173"/>
          </a:xfrm>
        </p:spPr>
        <p:txBody>
          <a:bodyPr anchor="ctr"/>
          <a:lstStyle>
            <a:lvl1pPr>
              <a:defRPr sz="1400">
                <a:solidFill>
                  <a:schemeClr val="bg1"/>
                </a:solidFill>
              </a:defRPr>
            </a:lvl1pPr>
          </a:lstStyle>
          <a:p>
            <a:pPr>
              <a:defRPr/>
            </a:pPr>
            <a:fld id="{6A6D9FA1-99C7-4910-8E32-B85D378B0060}" type="slidenum">
              <a:rPr lang="en-GB">
                <a:solidFill>
                  <a:prstClr val="white"/>
                </a:solidFill>
              </a:rPr>
              <a:t>‹#›</a:t>
            </a:fld>
            <a:endParaRPr lang="en-GB">
              <a:solidFill>
                <a:prstClr val="white"/>
              </a:solidFill>
            </a:endParaRPr>
          </a:p>
        </p:txBody>
      </p:sp>
      <p:pic>
        <p:nvPicPr>
          <p:cNvPr id="1026" name="Picture 2" descr="EUROfusion - Realising Fusion Energy"/>
          <p:cNvPicPr>
            <a:picLocks noChangeAspect="1" noChangeArrowheads="1"/>
          </p:cNvPicPr>
          <p:nvPr userDrawn="1"/>
        </p:nvPicPr>
        <p:blipFill>
          <a:blip r:embed="rId2"/>
          <a:stretch/>
        </p:blipFill>
        <p:spPr bwMode="auto">
          <a:xfrm>
            <a:off x="191344" y="57007"/>
            <a:ext cx="636023" cy="636023"/>
          </a:xfrm>
          <a:prstGeom prst="rect">
            <a:avLst/>
          </a:prstGeom>
          <a:noFill/>
        </p:spPr>
      </p:pic>
      <p:pic>
        <p:nvPicPr>
          <p:cNvPr id="6" name="Picture 5"/>
          <p:cNvPicPr>
            <a:picLocks noChangeAspect="1"/>
          </p:cNvPicPr>
          <p:nvPr userDrawn="1"/>
        </p:nvPicPr>
        <p:blipFill>
          <a:blip r:embed="rId3">
            <a:alphaModFix amt="65000"/>
          </a:blip>
          <a:stretch/>
        </p:blipFill>
        <p:spPr bwMode="auto">
          <a:xfrm>
            <a:off x="7247890" y="252412"/>
            <a:ext cx="4944110" cy="6353175"/>
          </a:xfrm>
          <a:prstGeom prst="rect">
            <a:avLst/>
          </a:prstGeom>
          <a:noFill/>
        </p:spPr>
      </p:pic>
    </p:spTree>
    <p:extLst>
      <p:ext uri="{BB962C8B-B14F-4D97-AF65-F5344CB8AC3E}">
        <p14:creationId xmlns:p14="http://schemas.microsoft.com/office/powerpoint/2010/main" val="2020282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PhAnim="0" preserve="1" userDrawn="1">
  <p:cSld name="EUROfusion_content_empty">
    <p:spTree>
      <p:nvGrpSpPr>
        <p:cNvPr id="1" name=""/>
        <p:cNvGrpSpPr/>
        <p:nvPr/>
      </p:nvGrpSpPr>
      <p:grpSpPr bwMode="auto">
        <a:xfrm>
          <a:off x="0" y="0"/>
          <a:ext cx="0" cy="0"/>
          <a:chOff x="0" y="0"/>
          <a:chExt cx="0" cy="0"/>
        </a:xfrm>
      </p:grpSpPr>
      <p:sp>
        <p:nvSpPr>
          <p:cNvPr id="4" name="Rectangle 3"/>
          <p:cNvSpPr/>
          <p:nvPr userDrawn="1"/>
        </p:nvSpPr>
        <p:spPr bwMode="auto">
          <a:xfrm>
            <a:off x="0" y="6525344"/>
            <a:ext cx="12192000" cy="332656"/>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a:lnSpc>
                <a:spcPct val="100000"/>
              </a:lnSpc>
              <a:spcBef>
                <a:spcPts val="0"/>
              </a:spcBef>
              <a:spcAft>
                <a:spcPts val="0"/>
              </a:spcAft>
              <a:buClrTx/>
              <a:buSzTx/>
              <a:buFontTx/>
              <a:buNone/>
              <a:defRPr/>
            </a:pPr>
            <a:endParaRPr lang="en-US" sz="1800" b="0" i="0" u="none" strike="noStrike" cap="none" spc="0">
              <a:ln>
                <a:noFill/>
              </a:ln>
              <a:solidFill>
                <a:prstClr val="white"/>
              </a:solidFill>
              <a:latin typeface="Calibri"/>
              <a:ea typeface="+mn-ea"/>
              <a:cs typeface="+mn-cs"/>
            </a:endParaRPr>
          </a:p>
        </p:txBody>
      </p:sp>
      <p:sp>
        <p:nvSpPr>
          <p:cNvPr id="2" name="Title 1"/>
          <p:cNvSpPr>
            <a:spLocks noGrp="1"/>
          </p:cNvSpPr>
          <p:nvPr>
            <p:ph type="title"/>
          </p:nvPr>
        </p:nvSpPr>
        <p:spPr bwMode="auto">
          <a:xfrm>
            <a:off x="983432" y="192515"/>
            <a:ext cx="9451776" cy="457200"/>
          </a:xfrm>
        </p:spPr>
        <p:txBody>
          <a:bodyPr>
            <a:noAutofit/>
          </a:bodyPr>
          <a:lstStyle>
            <a:lvl1pPr algn="l">
              <a:lnSpc>
                <a:spcPts val="2400"/>
              </a:lnSpc>
              <a:defRPr sz="2800" b="1">
                <a:solidFill>
                  <a:schemeClr val="tx2"/>
                </a:solidFill>
                <a:latin typeface="+mn-lt"/>
                <a:cs typeface="Arial"/>
              </a:defRPr>
            </a:lvl1pPr>
          </a:lstStyle>
          <a:p>
            <a:pPr>
              <a:defRPr/>
            </a:pPr>
            <a:r>
              <a:rPr lang="en-US"/>
              <a:t>Click to edit Master title style</a:t>
            </a:r>
            <a:endParaRPr lang="en-GB"/>
          </a:p>
        </p:txBody>
      </p:sp>
      <p:sp>
        <p:nvSpPr>
          <p:cNvPr id="8" name="Footer Placeholder 7"/>
          <p:cNvSpPr>
            <a:spLocks noGrp="1"/>
          </p:cNvSpPr>
          <p:nvPr>
            <p:ph type="ftr" sz="quarter" idx="11"/>
          </p:nvPr>
        </p:nvSpPr>
        <p:spPr bwMode="auto">
          <a:xfrm>
            <a:off x="825624" y="6555770"/>
            <a:ext cx="3470175" cy="329614"/>
          </a:xfrm>
          <a:prstGeom prst="rect">
            <a:avLst/>
          </a:prstGeom>
        </p:spPr>
        <p:txBody>
          <a:bodyPr anchor="t"/>
          <a:lstStyle>
            <a:lvl1pPr>
              <a:defRPr sz="1200">
                <a:solidFill>
                  <a:schemeClr val="bg1"/>
                </a:solidFill>
              </a:defRPr>
            </a:lvl1pPr>
          </a:lstStyle>
          <a:p>
            <a:pPr>
              <a:defRPr/>
            </a:pPr>
            <a:r>
              <a:rPr lang="en-GB">
                <a:solidFill>
                  <a:prstClr val="white"/>
                </a:solidFill>
              </a:rPr>
              <a:t>M. Wischmeier | PSD Management Meeting | 26th of February 2025</a:t>
            </a:r>
            <a:endParaRPr/>
          </a:p>
        </p:txBody>
      </p:sp>
      <p:sp>
        <p:nvSpPr>
          <p:cNvPr id="9" name="Slide Number Placeholder 8"/>
          <p:cNvSpPr>
            <a:spLocks noGrp="1"/>
          </p:cNvSpPr>
          <p:nvPr>
            <p:ph type="sldNum" sz="quarter" idx="12"/>
          </p:nvPr>
        </p:nvSpPr>
        <p:spPr bwMode="auto">
          <a:xfrm>
            <a:off x="0" y="6590037"/>
            <a:ext cx="720080" cy="199173"/>
          </a:xfrm>
        </p:spPr>
        <p:txBody>
          <a:bodyPr anchor="ctr"/>
          <a:lstStyle>
            <a:lvl1pPr>
              <a:defRPr sz="1400">
                <a:solidFill>
                  <a:schemeClr val="bg1"/>
                </a:solidFill>
              </a:defRPr>
            </a:lvl1pPr>
          </a:lstStyle>
          <a:p>
            <a:pPr>
              <a:defRPr/>
            </a:pPr>
            <a:fld id="{6A6D9FA1-99C7-4910-8E32-B85D378B0060}" type="slidenum">
              <a:rPr lang="en-GB">
                <a:solidFill>
                  <a:prstClr val="white"/>
                </a:solidFill>
              </a:rPr>
              <a:t>‹#›</a:t>
            </a:fld>
            <a:endParaRPr lang="en-GB">
              <a:solidFill>
                <a:prstClr val="white"/>
              </a:solidFill>
            </a:endParaRPr>
          </a:p>
        </p:txBody>
      </p:sp>
      <p:pic>
        <p:nvPicPr>
          <p:cNvPr id="1026" name="Picture 2" descr="EUROfusion - Realising Fusion Energy"/>
          <p:cNvPicPr>
            <a:picLocks noChangeAspect="1" noChangeArrowheads="1"/>
          </p:cNvPicPr>
          <p:nvPr userDrawn="1"/>
        </p:nvPicPr>
        <p:blipFill>
          <a:blip r:embed="rId2"/>
          <a:stretch/>
        </p:blipFill>
        <p:spPr bwMode="auto">
          <a:xfrm>
            <a:off x="191344" y="57007"/>
            <a:ext cx="636023" cy="636023"/>
          </a:xfrm>
          <a:prstGeom prst="rect">
            <a:avLst/>
          </a:prstGeom>
          <a:noFill/>
        </p:spPr>
      </p:pic>
      <p:pic>
        <p:nvPicPr>
          <p:cNvPr id="6" name="Picture 5"/>
          <p:cNvPicPr>
            <a:picLocks noChangeAspect="1"/>
          </p:cNvPicPr>
          <p:nvPr userDrawn="1"/>
        </p:nvPicPr>
        <p:blipFill>
          <a:blip r:embed="rId3">
            <a:alphaModFix amt="65000"/>
          </a:blip>
          <a:stretch/>
        </p:blipFill>
        <p:spPr bwMode="auto">
          <a:xfrm>
            <a:off x="7247890" y="252412"/>
            <a:ext cx="4944110" cy="6353175"/>
          </a:xfrm>
          <a:prstGeom prst="rect">
            <a:avLst/>
          </a:prstGeom>
          <a:noFill/>
        </p:spPr>
      </p:pic>
    </p:spTree>
    <p:extLst>
      <p:ext uri="{BB962C8B-B14F-4D97-AF65-F5344CB8AC3E}">
        <p14:creationId xmlns:p14="http://schemas.microsoft.com/office/powerpoint/2010/main" val="28454002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PhAnim="0" preserve="1" userDrawn="1">
  <p:cSld name="EUROfusion_Values">
    <p:spTree>
      <p:nvGrpSpPr>
        <p:cNvPr id="1" name=""/>
        <p:cNvGrpSpPr/>
        <p:nvPr/>
      </p:nvGrpSpPr>
      <p:grpSpPr bwMode="auto">
        <a:xfrm>
          <a:off x="0" y="0"/>
          <a:ext cx="0" cy="0"/>
          <a:chOff x="0" y="0"/>
          <a:chExt cx="0" cy="0"/>
        </a:xfrm>
      </p:grpSpPr>
      <p:pic>
        <p:nvPicPr>
          <p:cNvPr id="6" name="Picture 5"/>
          <p:cNvPicPr>
            <a:picLocks noChangeAspect="1"/>
          </p:cNvPicPr>
          <p:nvPr userDrawn="1"/>
        </p:nvPicPr>
        <p:blipFill>
          <a:blip r:embed="rId2">
            <a:alphaModFix amt="65000"/>
          </a:blip>
          <a:stretch/>
        </p:blipFill>
        <p:spPr bwMode="auto">
          <a:xfrm>
            <a:off x="7247890" y="252412"/>
            <a:ext cx="4944110" cy="6353175"/>
          </a:xfrm>
          <a:prstGeom prst="rect">
            <a:avLst/>
          </a:prstGeom>
          <a:noFill/>
        </p:spPr>
      </p:pic>
      <p:sp>
        <p:nvSpPr>
          <p:cNvPr id="5" name="Rectangle 4"/>
          <p:cNvSpPr/>
          <p:nvPr userDrawn="1"/>
        </p:nvSpPr>
        <p:spPr bwMode="auto">
          <a:xfrm>
            <a:off x="6408751" y="2146852"/>
            <a:ext cx="2170706" cy="1614115"/>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defRPr/>
            </a:pPr>
            <a:endParaRPr lang="en-GB"/>
          </a:p>
        </p:txBody>
      </p:sp>
      <p:sp>
        <p:nvSpPr>
          <p:cNvPr id="7" name="Rectangle 6"/>
          <p:cNvSpPr/>
          <p:nvPr userDrawn="1"/>
        </p:nvSpPr>
        <p:spPr bwMode="auto">
          <a:xfrm>
            <a:off x="9129423" y="1957346"/>
            <a:ext cx="2170706" cy="1875183"/>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defRPr/>
            </a:pPr>
            <a:endParaRPr lang="en-GB"/>
          </a:p>
        </p:txBody>
      </p:sp>
      <p:sp>
        <p:nvSpPr>
          <p:cNvPr id="4" name="Rectangle 3"/>
          <p:cNvSpPr/>
          <p:nvPr userDrawn="1"/>
        </p:nvSpPr>
        <p:spPr bwMode="auto">
          <a:xfrm>
            <a:off x="0" y="6525344"/>
            <a:ext cx="12192000" cy="332656"/>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a:lnSpc>
                <a:spcPct val="100000"/>
              </a:lnSpc>
              <a:spcBef>
                <a:spcPts val="0"/>
              </a:spcBef>
              <a:spcAft>
                <a:spcPts val="0"/>
              </a:spcAft>
              <a:buClrTx/>
              <a:buSzTx/>
              <a:buFontTx/>
              <a:buNone/>
              <a:defRPr/>
            </a:pPr>
            <a:endParaRPr lang="en-US" sz="1800" b="0" i="0" u="none" strike="noStrike" cap="none" spc="0">
              <a:ln>
                <a:noFill/>
              </a:ln>
              <a:solidFill>
                <a:prstClr val="white"/>
              </a:solidFill>
              <a:latin typeface="Calibri"/>
              <a:ea typeface="+mn-ea"/>
              <a:cs typeface="+mn-cs"/>
            </a:endParaRPr>
          </a:p>
        </p:txBody>
      </p:sp>
      <p:sp>
        <p:nvSpPr>
          <p:cNvPr id="2" name="Title 1"/>
          <p:cNvSpPr>
            <a:spLocks noGrp="1"/>
          </p:cNvSpPr>
          <p:nvPr>
            <p:ph type="title" hasCustomPrompt="1"/>
          </p:nvPr>
        </p:nvSpPr>
        <p:spPr bwMode="auto">
          <a:xfrm>
            <a:off x="983432" y="192515"/>
            <a:ext cx="9451776" cy="457200"/>
          </a:xfrm>
        </p:spPr>
        <p:txBody>
          <a:bodyPr>
            <a:noAutofit/>
          </a:bodyPr>
          <a:lstStyle>
            <a:lvl1pPr algn="l">
              <a:lnSpc>
                <a:spcPts val="2400"/>
              </a:lnSpc>
              <a:defRPr sz="2800" b="1">
                <a:solidFill>
                  <a:schemeClr val="tx2"/>
                </a:solidFill>
                <a:latin typeface="+mn-lt"/>
                <a:cs typeface="Arial"/>
              </a:defRPr>
            </a:lvl1pPr>
          </a:lstStyle>
          <a:p>
            <a:pPr>
              <a:defRPr/>
            </a:pPr>
            <a:r>
              <a:rPr lang="en-US"/>
              <a:t>EUROfusion Values</a:t>
            </a:r>
            <a:endParaRPr lang="en-GB"/>
          </a:p>
        </p:txBody>
      </p:sp>
      <p:sp>
        <p:nvSpPr>
          <p:cNvPr id="8" name="Footer Placeholder 7"/>
          <p:cNvSpPr>
            <a:spLocks noGrp="1"/>
          </p:cNvSpPr>
          <p:nvPr>
            <p:ph type="ftr" sz="quarter" idx="11"/>
          </p:nvPr>
        </p:nvSpPr>
        <p:spPr bwMode="auto">
          <a:xfrm>
            <a:off x="825624" y="6555770"/>
            <a:ext cx="3470175" cy="329614"/>
          </a:xfrm>
          <a:prstGeom prst="rect">
            <a:avLst/>
          </a:prstGeom>
        </p:spPr>
        <p:txBody>
          <a:bodyPr anchor="t"/>
          <a:lstStyle>
            <a:lvl1pPr>
              <a:defRPr sz="1200">
                <a:solidFill>
                  <a:schemeClr val="bg1"/>
                </a:solidFill>
              </a:defRPr>
            </a:lvl1pPr>
          </a:lstStyle>
          <a:p>
            <a:pPr>
              <a:defRPr/>
            </a:pPr>
            <a:r>
              <a:rPr lang="en-GB">
                <a:solidFill>
                  <a:prstClr val="white"/>
                </a:solidFill>
              </a:rPr>
              <a:t>M. Wischmeier | PSD Management Meeting | 26th of February 2025</a:t>
            </a:r>
          </a:p>
        </p:txBody>
      </p:sp>
      <p:sp>
        <p:nvSpPr>
          <p:cNvPr id="9" name="Slide Number Placeholder 8"/>
          <p:cNvSpPr>
            <a:spLocks noGrp="1"/>
          </p:cNvSpPr>
          <p:nvPr>
            <p:ph type="sldNum" sz="quarter" idx="12"/>
          </p:nvPr>
        </p:nvSpPr>
        <p:spPr bwMode="auto">
          <a:xfrm>
            <a:off x="0" y="6590037"/>
            <a:ext cx="720080" cy="199173"/>
          </a:xfrm>
        </p:spPr>
        <p:txBody>
          <a:bodyPr anchor="ctr"/>
          <a:lstStyle>
            <a:lvl1pPr>
              <a:defRPr sz="1400">
                <a:solidFill>
                  <a:schemeClr val="bg1"/>
                </a:solidFill>
              </a:defRPr>
            </a:lvl1pPr>
          </a:lstStyle>
          <a:p>
            <a:pPr>
              <a:defRPr/>
            </a:pPr>
            <a:fld id="{6A6D9FA1-99C7-4910-8E32-B85D378B0060}" type="slidenum">
              <a:rPr lang="en-GB">
                <a:solidFill>
                  <a:prstClr val="white"/>
                </a:solidFill>
              </a:rPr>
              <a:t>‹#›</a:t>
            </a:fld>
            <a:endParaRPr lang="en-GB">
              <a:solidFill>
                <a:prstClr val="white"/>
              </a:solidFill>
            </a:endParaRPr>
          </a:p>
        </p:txBody>
      </p:sp>
      <p:pic>
        <p:nvPicPr>
          <p:cNvPr id="1026" name="Picture 2" descr="EUROfusion - Realising Fusion Energy"/>
          <p:cNvPicPr>
            <a:picLocks noChangeAspect="1" noChangeArrowheads="1"/>
          </p:cNvPicPr>
          <p:nvPr userDrawn="1"/>
        </p:nvPicPr>
        <p:blipFill>
          <a:blip r:embed="rId3"/>
          <a:stretch/>
        </p:blipFill>
        <p:spPr bwMode="auto">
          <a:xfrm>
            <a:off x="191344" y="57007"/>
            <a:ext cx="636023" cy="636023"/>
          </a:xfrm>
          <a:prstGeom prst="rect">
            <a:avLst/>
          </a:prstGeom>
          <a:noFill/>
        </p:spPr>
      </p:pic>
      <p:pic>
        <p:nvPicPr>
          <p:cNvPr id="3" name="Picture 2"/>
          <p:cNvPicPr>
            <a:picLocks noChangeAspect="1"/>
          </p:cNvPicPr>
          <p:nvPr userDrawn="1"/>
        </p:nvPicPr>
        <p:blipFill>
          <a:blip r:embed="rId4">
            <a:clrChange>
              <a:clrFrom>
                <a:srgbClr val="FFFFFF"/>
              </a:clrFrom>
              <a:clrTo>
                <a:srgbClr val="FFFFFF">
                  <a:alpha val="0"/>
                </a:srgbClr>
              </a:clrTo>
            </a:clrChange>
          </a:blip>
          <a:stretch/>
        </p:blipFill>
        <p:spPr bwMode="auto">
          <a:xfrm>
            <a:off x="5414" y="979851"/>
            <a:ext cx="12181172" cy="5577840"/>
          </a:xfrm>
          <a:prstGeom prst="rect">
            <a:avLst/>
          </a:prstGeom>
        </p:spPr>
      </p:pic>
    </p:spTree>
    <p:extLst>
      <p:ext uri="{BB962C8B-B14F-4D97-AF65-F5344CB8AC3E}">
        <p14:creationId xmlns:p14="http://schemas.microsoft.com/office/powerpoint/2010/main" val="119115239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bwMode="auto">
        <a:xfrm>
          <a:off x="0" y="0"/>
          <a:ext cx="0" cy="0"/>
          <a:chOff x="0" y="0"/>
          <a:chExt cx="0" cy="0"/>
        </a:xfrm>
      </p:grpSpPr>
      <p:sp>
        <p:nvSpPr>
          <p:cNvPr id="2" name="Title Placeholder 1"/>
          <p:cNvSpPr>
            <a:spLocks noGrp="1"/>
          </p:cNvSpPr>
          <p:nvPr>
            <p:ph type="title"/>
          </p:nvPr>
        </p:nvSpPr>
        <p:spPr bwMode="auto">
          <a:xfrm>
            <a:off x="609600" y="274638"/>
            <a:ext cx="10972800" cy="1143000"/>
          </a:xfrm>
          <a:prstGeom prst="rect">
            <a:avLst/>
          </a:prstGeom>
        </p:spPr>
        <p:txBody>
          <a:bodyPr vert="horz" lIns="91440" tIns="45720" rIns="91440" bIns="45720" rtlCol="0" anchor="ctr">
            <a:normAutofit/>
          </a:bodyPr>
          <a:lstStyle/>
          <a:p>
            <a:pPr>
              <a:defRPr/>
            </a:pPr>
            <a:r>
              <a:rPr lang="en-US"/>
              <a:t>Click to edit Master title style</a:t>
            </a:r>
            <a:endParaRPr lang="en-GB"/>
          </a:p>
        </p:txBody>
      </p:sp>
      <p:sp>
        <p:nvSpPr>
          <p:cNvPr id="3" name="Text Placeholder 2"/>
          <p:cNvSpPr>
            <a:spLocks noGrp="1"/>
          </p:cNvSpPr>
          <p:nvPr>
            <p:ph type="body" idx="1"/>
          </p:nvPr>
        </p:nvSpPr>
        <p:spPr bwMode="auto">
          <a:xfrm>
            <a:off x="609600" y="1600203"/>
            <a:ext cx="10972800" cy="4525963"/>
          </a:xfrm>
          <a:prstGeom prst="rect">
            <a:avLst/>
          </a:prstGeom>
        </p:spPr>
        <p:txBody>
          <a:bodyPr vert="horz" lIns="91440" tIns="45720" rIns="91440" bIns="45720" rtlCol="0">
            <a:normAutofit/>
          </a:bodyPr>
          <a:lstStyle/>
          <a:p>
            <a:pPr lvl="0">
              <a:defRPr/>
            </a:pPr>
            <a:r>
              <a:rPr lang="en-US"/>
              <a:t>Click to 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endParaRPr lang="en-GB"/>
          </a:p>
        </p:txBody>
      </p:sp>
      <p:sp>
        <p:nvSpPr>
          <p:cNvPr id="6" name="Slide Number Placeholder 5"/>
          <p:cNvSpPr>
            <a:spLocks noGrp="1"/>
          </p:cNvSpPr>
          <p:nvPr>
            <p:ph type="sldNum" sz="quarter" idx="4"/>
          </p:nvPr>
        </p:nvSpPr>
        <p:spPr bwMode="auto">
          <a:xfrm>
            <a:off x="10848528" y="6356353"/>
            <a:ext cx="733872" cy="365125"/>
          </a:xfrm>
          <a:prstGeom prst="rect">
            <a:avLst/>
          </a:prstGeom>
        </p:spPr>
        <p:txBody>
          <a:bodyPr vert="horz" lIns="91440" tIns="45720" rIns="91440" bIns="45720" rtlCol="0" anchor="ctr"/>
          <a:lstStyle>
            <a:lvl1pPr algn="r">
              <a:defRPr sz="1000">
                <a:solidFill>
                  <a:schemeClr val="tx1">
                    <a:tint val="75000"/>
                  </a:schemeClr>
                </a:solidFill>
                <a:latin typeface="+mn-lt"/>
              </a:defRPr>
            </a:lvl1pPr>
          </a:lstStyle>
          <a:p>
            <a:pPr marL="0" marR="0" lvl="0" indent="0" algn="r" defTabSz="914400">
              <a:lnSpc>
                <a:spcPct val="100000"/>
              </a:lnSpc>
              <a:spcBef>
                <a:spcPts val="0"/>
              </a:spcBef>
              <a:spcAft>
                <a:spcPts val="0"/>
              </a:spcAft>
              <a:buClrTx/>
              <a:buSzTx/>
              <a:buFontTx/>
              <a:buNone/>
              <a:defRPr/>
            </a:pPr>
            <a:fld id="{6A6D9FA1-99C7-4910-8E32-B85D378B0060}" type="slidenum">
              <a:rPr lang="en-GB" sz="1000" b="0" i="0" u="none" strike="noStrike" cap="none" spc="0">
                <a:ln>
                  <a:noFill/>
                </a:ln>
                <a:solidFill>
                  <a:prstClr val="black">
                    <a:tint val="75000"/>
                  </a:prstClr>
                </a:solidFill>
                <a:latin typeface="Calibri"/>
                <a:ea typeface="+mn-ea"/>
                <a:cs typeface="+mn-cs"/>
              </a:rPr>
              <a:t>‹#›</a:t>
            </a:fld>
            <a:endParaRPr lang="en-GB" sz="1000" b="0" i="0" u="none" strike="noStrike" cap="none" spc="0">
              <a:ln>
                <a:noFill/>
              </a:ln>
              <a:solidFill>
                <a:prstClr val="black">
                  <a:tint val="75000"/>
                </a:prstClr>
              </a:solidFill>
              <a:latin typeface="Calibri"/>
              <a:ea typeface="+mn-ea"/>
              <a:cs typeface="+mn-cs"/>
            </a:endParaRPr>
          </a:p>
        </p:txBody>
      </p:sp>
    </p:spTree>
    <p:extLst>
      <p:ext uri="{BB962C8B-B14F-4D97-AF65-F5344CB8AC3E}">
        <p14:creationId xmlns:p14="http://schemas.microsoft.com/office/powerpoint/2010/main" val="19172540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hf hdr="0" dt="0"/>
  <p:txStyles>
    <p:titleStyle>
      <a:lvl1pPr algn="ctr" defTabSz="685800">
        <a:spcBef>
          <a:spcPts val="0"/>
        </a:spcBef>
        <a:buNone/>
        <a:defRPr sz="3300">
          <a:solidFill>
            <a:schemeClr val="tx1"/>
          </a:solidFill>
          <a:latin typeface="+mj-lt"/>
          <a:ea typeface="+mj-ea"/>
          <a:cs typeface="+mj-cs"/>
        </a:defRPr>
      </a:lvl1pPr>
    </p:titleStyle>
    <p:bodyStyle>
      <a:lvl1pPr marL="257175" indent="-257175" algn="l" defTabSz="685800">
        <a:spcBef>
          <a:spcPts val="0"/>
        </a:spcBef>
        <a:buFont typeface="Arial"/>
        <a:buChar char="•"/>
        <a:defRPr sz="2400">
          <a:solidFill>
            <a:schemeClr val="tx1"/>
          </a:solidFill>
          <a:latin typeface="+mn-lt"/>
          <a:ea typeface="+mn-ea"/>
          <a:cs typeface="+mn-cs"/>
        </a:defRPr>
      </a:lvl1pPr>
      <a:lvl2pPr marL="557213" indent="-214313" algn="l" defTabSz="685800">
        <a:spcBef>
          <a:spcPts val="0"/>
        </a:spcBef>
        <a:buFont typeface="Arial"/>
        <a:buChar char="–"/>
        <a:defRPr sz="2100">
          <a:solidFill>
            <a:schemeClr val="tx1"/>
          </a:solidFill>
          <a:latin typeface="+mn-lt"/>
          <a:ea typeface="+mn-ea"/>
          <a:cs typeface="+mn-cs"/>
        </a:defRPr>
      </a:lvl2pPr>
      <a:lvl3pPr marL="857250" indent="-171450" algn="l" defTabSz="685800">
        <a:spcBef>
          <a:spcPts val="0"/>
        </a:spcBef>
        <a:buFont typeface="Arial"/>
        <a:buChar char="•"/>
        <a:defRPr sz="1800">
          <a:solidFill>
            <a:schemeClr val="tx1"/>
          </a:solidFill>
          <a:latin typeface="+mn-lt"/>
          <a:ea typeface="+mn-ea"/>
          <a:cs typeface="+mn-cs"/>
        </a:defRPr>
      </a:lvl3pPr>
      <a:lvl4pPr marL="1200150" indent="-171450" algn="l" defTabSz="685800">
        <a:spcBef>
          <a:spcPts val="0"/>
        </a:spcBef>
        <a:buFont typeface="Arial"/>
        <a:buChar char="–"/>
        <a:defRPr sz="1500">
          <a:solidFill>
            <a:schemeClr val="tx1"/>
          </a:solidFill>
          <a:latin typeface="+mn-lt"/>
          <a:ea typeface="+mn-ea"/>
          <a:cs typeface="+mn-cs"/>
        </a:defRPr>
      </a:lvl4pPr>
      <a:lvl5pPr marL="1543050" indent="-171450" algn="l" defTabSz="685800">
        <a:spcBef>
          <a:spcPts val="0"/>
        </a:spcBef>
        <a:buFont typeface="Arial"/>
        <a:buChar char="»"/>
        <a:defRPr sz="1500">
          <a:solidFill>
            <a:schemeClr val="tx1"/>
          </a:solidFill>
          <a:latin typeface="+mn-lt"/>
          <a:ea typeface="+mn-ea"/>
          <a:cs typeface="+mn-cs"/>
        </a:defRPr>
      </a:lvl5pPr>
      <a:lvl6pPr marL="1885950" indent="-171450" algn="l" defTabSz="685800">
        <a:spcBef>
          <a:spcPts val="0"/>
        </a:spcBef>
        <a:buFont typeface="Arial"/>
        <a:buChar char="•"/>
        <a:defRPr sz="1500">
          <a:solidFill>
            <a:schemeClr val="tx1"/>
          </a:solidFill>
          <a:latin typeface="+mn-lt"/>
          <a:ea typeface="+mn-ea"/>
          <a:cs typeface="+mn-cs"/>
        </a:defRPr>
      </a:lvl6pPr>
      <a:lvl7pPr marL="2228850" indent="-171450" algn="l" defTabSz="685800">
        <a:spcBef>
          <a:spcPts val="0"/>
        </a:spcBef>
        <a:buFont typeface="Arial"/>
        <a:buChar char="•"/>
        <a:defRPr sz="1500">
          <a:solidFill>
            <a:schemeClr val="tx1"/>
          </a:solidFill>
          <a:latin typeface="+mn-lt"/>
          <a:ea typeface="+mn-ea"/>
          <a:cs typeface="+mn-cs"/>
        </a:defRPr>
      </a:lvl7pPr>
      <a:lvl8pPr marL="2571750" indent="-171450" algn="l" defTabSz="685800">
        <a:spcBef>
          <a:spcPts val="0"/>
        </a:spcBef>
        <a:buFont typeface="Arial"/>
        <a:buChar char="•"/>
        <a:defRPr sz="1500">
          <a:solidFill>
            <a:schemeClr val="tx1"/>
          </a:solidFill>
          <a:latin typeface="+mn-lt"/>
          <a:ea typeface="+mn-ea"/>
          <a:cs typeface="+mn-cs"/>
        </a:defRPr>
      </a:lvl8pPr>
      <a:lvl9pPr marL="2914650" indent="-171450" algn="l" defTabSz="685800">
        <a:spcBef>
          <a:spcPts val="0"/>
        </a:spcBef>
        <a:buFont typeface="Arial"/>
        <a:buChar char="•"/>
        <a:defRPr sz="1500">
          <a:solidFill>
            <a:schemeClr val="tx1"/>
          </a:solidFill>
          <a:latin typeface="+mn-lt"/>
          <a:ea typeface="+mn-ea"/>
          <a:cs typeface="+mn-cs"/>
        </a:defRPr>
      </a:lvl9pPr>
    </p:bodyStyle>
    <p:otherStyle>
      <a:defPPr>
        <a:defRPr lang="en-US"/>
      </a:defPPr>
      <a:lvl1pPr marL="0" algn="l" defTabSz="685800">
        <a:defRPr sz="1350">
          <a:solidFill>
            <a:schemeClr val="tx1"/>
          </a:solidFill>
          <a:latin typeface="+mn-lt"/>
          <a:ea typeface="+mn-ea"/>
          <a:cs typeface="+mn-cs"/>
        </a:defRPr>
      </a:lvl1pPr>
      <a:lvl2pPr marL="342900" algn="l" defTabSz="685800">
        <a:defRPr sz="1350">
          <a:solidFill>
            <a:schemeClr val="tx1"/>
          </a:solidFill>
          <a:latin typeface="+mn-lt"/>
          <a:ea typeface="+mn-ea"/>
          <a:cs typeface="+mn-cs"/>
        </a:defRPr>
      </a:lvl2pPr>
      <a:lvl3pPr marL="685800" algn="l" defTabSz="685800">
        <a:defRPr sz="1350">
          <a:solidFill>
            <a:schemeClr val="tx1"/>
          </a:solidFill>
          <a:latin typeface="+mn-lt"/>
          <a:ea typeface="+mn-ea"/>
          <a:cs typeface="+mn-cs"/>
        </a:defRPr>
      </a:lvl3pPr>
      <a:lvl4pPr marL="1028700" algn="l" defTabSz="685800">
        <a:defRPr sz="1350">
          <a:solidFill>
            <a:schemeClr val="tx1"/>
          </a:solidFill>
          <a:latin typeface="+mn-lt"/>
          <a:ea typeface="+mn-ea"/>
          <a:cs typeface="+mn-cs"/>
        </a:defRPr>
      </a:lvl4pPr>
      <a:lvl5pPr marL="1371600" algn="l" defTabSz="685800">
        <a:defRPr sz="1350">
          <a:solidFill>
            <a:schemeClr val="tx1"/>
          </a:solidFill>
          <a:latin typeface="+mn-lt"/>
          <a:ea typeface="+mn-ea"/>
          <a:cs typeface="+mn-cs"/>
        </a:defRPr>
      </a:lvl5pPr>
      <a:lvl6pPr marL="1714500" algn="l" defTabSz="685800">
        <a:defRPr sz="1350">
          <a:solidFill>
            <a:schemeClr val="tx1"/>
          </a:solidFill>
          <a:latin typeface="+mn-lt"/>
          <a:ea typeface="+mn-ea"/>
          <a:cs typeface="+mn-cs"/>
        </a:defRPr>
      </a:lvl6pPr>
      <a:lvl7pPr marL="2057400" algn="l" defTabSz="685800">
        <a:defRPr sz="1350">
          <a:solidFill>
            <a:schemeClr val="tx1"/>
          </a:solidFill>
          <a:latin typeface="+mn-lt"/>
          <a:ea typeface="+mn-ea"/>
          <a:cs typeface="+mn-cs"/>
        </a:defRPr>
      </a:lvl7pPr>
      <a:lvl8pPr marL="2400300" algn="l" defTabSz="685800">
        <a:defRPr sz="1350">
          <a:solidFill>
            <a:schemeClr val="tx1"/>
          </a:solidFill>
          <a:latin typeface="+mn-lt"/>
          <a:ea typeface="+mn-ea"/>
          <a:cs typeface="+mn-cs"/>
        </a:defRPr>
      </a:lvl8pPr>
      <a:lvl9pPr marL="2743200" algn="l" defTabSz="685800">
        <a:defRPr sz="135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FA8A4F-8A9D-5575-50F5-9D45BE1922B2}"/>
              </a:ext>
            </a:extLst>
          </p:cNvPr>
          <p:cNvSpPr>
            <a:spLocks noGrp="1"/>
          </p:cNvSpPr>
          <p:nvPr>
            <p:ph type="title"/>
          </p:nvPr>
        </p:nvSpPr>
        <p:spPr/>
        <p:txBody>
          <a:bodyPr/>
          <a:lstStyle/>
          <a:p>
            <a:r>
              <a:rPr lang="en-GB" dirty="0"/>
              <a:t>Delayed Grant Deliverables</a:t>
            </a:r>
          </a:p>
        </p:txBody>
      </p:sp>
      <p:sp>
        <p:nvSpPr>
          <p:cNvPr id="4" name="Footer Placeholder 3">
            <a:extLst>
              <a:ext uri="{FF2B5EF4-FFF2-40B4-BE49-F238E27FC236}">
                <a16:creationId xmlns:a16="http://schemas.microsoft.com/office/drawing/2014/main" id="{04DE1D33-B0E4-88AD-D3C6-C69DBFD42AD1}"/>
              </a:ext>
            </a:extLst>
          </p:cNvPr>
          <p:cNvSpPr>
            <a:spLocks noGrp="1"/>
          </p:cNvSpPr>
          <p:nvPr>
            <p:ph type="ftr" sz="quarter" idx="11"/>
          </p:nvPr>
        </p:nvSpPr>
        <p:spPr>
          <a:xfrm>
            <a:off x="825624" y="6555770"/>
            <a:ext cx="4671534" cy="329614"/>
          </a:xfrm>
        </p:spPr>
        <p:txBody>
          <a:bodyPr/>
          <a:lstStyle/>
          <a:p>
            <a:pPr>
              <a:defRPr/>
            </a:pPr>
            <a:r>
              <a:rPr lang="en-GB" dirty="0">
                <a:solidFill>
                  <a:prstClr val="white"/>
                </a:solidFill>
              </a:rPr>
              <a:t>M. Wischmeier | PSD Management Meeting | 22</a:t>
            </a:r>
            <a:r>
              <a:rPr lang="en-GB" baseline="30000" dirty="0">
                <a:solidFill>
                  <a:prstClr val="white"/>
                </a:solidFill>
              </a:rPr>
              <a:t>nd</a:t>
            </a:r>
            <a:r>
              <a:rPr lang="en-GB" dirty="0">
                <a:solidFill>
                  <a:prstClr val="white"/>
                </a:solidFill>
              </a:rPr>
              <a:t> Jul 2025</a:t>
            </a:r>
            <a:endParaRPr lang="en-GB" dirty="0"/>
          </a:p>
        </p:txBody>
      </p:sp>
      <p:sp>
        <p:nvSpPr>
          <p:cNvPr id="5" name="Slide Number Placeholder 4">
            <a:extLst>
              <a:ext uri="{FF2B5EF4-FFF2-40B4-BE49-F238E27FC236}">
                <a16:creationId xmlns:a16="http://schemas.microsoft.com/office/drawing/2014/main" id="{F27590D5-7718-2BAD-059E-4124602539F0}"/>
              </a:ext>
            </a:extLst>
          </p:cNvPr>
          <p:cNvSpPr>
            <a:spLocks noGrp="1"/>
          </p:cNvSpPr>
          <p:nvPr>
            <p:ph type="sldNum" sz="quarter" idx="12"/>
          </p:nvPr>
        </p:nvSpPr>
        <p:spPr/>
        <p:txBody>
          <a:bodyPr/>
          <a:lstStyle/>
          <a:p>
            <a:pPr>
              <a:defRPr/>
            </a:pPr>
            <a:fld id="{6A6D9FA1-99C7-4910-8E32-B85D378B0060}" type="slidenum">
              <a:rPr lang="en-GB" smtClean="0">
                <a:solidFill>
                  <a:prstClr val="white"/>
                </a:solidFill>
              </a:rPr>
              <a:t>1</a:t>
            </a:fld>
            <a:endParaRPr lang="en-GB">
              <a:solidFill>
                <a:prstClr val="white"/>
              </a:solidFill>
            </a:endParaRPr>
          </a:p>
        </p:txBody>
      </p:sp>
      <p:graphicFrame>
        <p:nvGraphicFramePr>
          <p:cNvPr id="6" name="Table 5">
            <a:extLst>
              <a:ext uri="{FF2B5EF4-FFF2-40B4-BE49-F238E27FC236}">
                <a16:creationId xmlns:a16="http://schemas.microsoft.com/office/drawing/2014/main" id="{0BC06318-1F67-AE46-8E87-A70476AB1450}"/>
              </a:ext>
            </a:extLst>
          </p:cNvPr>
          <p:cNvGraphicFramePr>
            <a:graphicFrameLocks noGrp="1"/>
          </p:cNvGraphicFramePr>
          <p:nvPr>
            <p:extLst>
              <p:ext uri="{D42A27DB-BD31-4B8C-83A1-F6EECF244321}">
                <p14:modId xmlns:p14="http://schemas.microsoft.com/office/powerpoint/2010/main" val="572108916"/>
              </p:ext>
            </p:extLst>
          </p:nvPr>
        </p:nvGraphicFramePr>
        <p:xfrm>
          <a:off x="92065" y="735527"/>
          <a:ext cx="11890552" cy="5734430"/>
        </p:xfrm>
        <a:graphic>
          <a:graphicData uri="http://schemas.openxmlformats.org/drawingml/2006/table">
            <a:tbl>
              <a:tblPr/>
              <a:tblGrid>
                <a:gridCol w="588916">
                  <a:extLst>
                    <a:ext uri="{9D8B030D-6E8A-4147-A177-3AD203B41FA5}">
                      <a16:colId xmlns:a16="http://schemas.microsoft.com/office/drawing/2014/main" val="1054195283"/>
                    </a:ext>
                  </a:extLst>
                </a:gridCol>
                <a:gridCol w="3681655">
                  <a:extLst>
                    <a:ext uri="{9D8B030D-6E8A-4147-A177-3AD203B41FA5}">
                      <a16:colId xmlns:a16="http://schemas.microsoft.com/office/drawing/2014/main" val="4264568005"/>
                    </a:ext>
                  </a:extLst>
                </a:gridCol>
                <a:gridCol w="745956">
                  <a:extLst>
                    <a:ext uri="{9D8B030D-6E8A-4147-A177-3AD203B41FA5}">
                      <a16:colId xmlns:a16="http://schemas.microsoft.com/office/drawing/2014/main" val="1544238630"/>
                    </a:ext>
                  </a:extLst>
                </a:gridCol>
                <a:gridCol w="826167">
                  <a:extLst>
                    <a:ext uri="{9D8B030D-6E8A-4147-A177-3AD203B41FA5}">
                      <a16:colId xmlns:a16="http://schemas.microsoft.com/office/drawing/2014/main" val="213523942"/>
                    </a:ext>
                  </a:extLst>
                </a:gridCol>
                <a:gridCol w="513346">
                  <a:extLst>
                    <a:ext uri="{9D8B030D-6E8A-4147-A177-3AD203B41FA5}">
                      <a16:colId xmlns:a16="http://schemas.microsoft.com/office/drawing/2014/main" val="2354187478"/>
                    </a:ext>
                  </a:extLst>
                </a:gridCol>
                <a:gridCol w="5534512">
                  <a:extLst>
                    <a:ext uri="{9D8B030D-6E8A-4147-A177-3AD203B41FA5}">
                      <a16:colId xmlns:a16="http://schemas.microsoft.com/office/drawing/2014/main" val="3737131276"/>
                    </a:ext>
                  </a:extLst>
                </a:gridCol>
              </a:tblGrid>
              <a:tr h="213128">
                <a:tc>
                  <a:txBody>
                    <a:bodyPr/>
                    <a:lstStyle/>
                    <a:p>
                      <a:pPr algn="ctr" fontAlgn="t">
                        <a:buNone/>
                      </a:pPr>
                      <a:r>
                        <a:rPr lang="en-GB" sz="1050" b="1" i="0" u="none" strike="noStrike" dirty="0">
                          <a:solidFill>
                            <a:schemeClr val="bg1"/>
                          </a:solidFill>
                          <a:effectLst/>
                          <a:latin typeface="Calibri" panose="020F0502020204030204" pitchFamily="34" charset="0"/>
                        </a:rPr>
                        <a:t>ID</a:t>
                      </a:r>
                    </a:p>
                  </a:txBody>
                  <a:tcPr marL="2496" marR="2496" marT="2496" marB="17974">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solidFill>
                  </a:tcPr>
                </a:tc>
                <a:tc>
                  <a:txBody>
                    <a:bodyPr/>
                    <a:lstStyle/>
                    <a:p>
                      <a:pPr algn="ctr" fontAlgn="t">
                        <a:buNone/>
                      </a:pPr>
                      <a:r>
                        <a:rPr lang="en-GB" sz="1050" b="1" i="0" u="none" strike="noStrike" dirty="0">
                          <a:solidFill>
                            <a:schemeClr val="bg1"/>
                          </a:solidFill>
                          <a:effectLst/>
                          <a:latin typeface="Calibri" panose="020F0502020204030204" pitchFamily="34" charset="0"/>
                        </a:rPr>
                        <a:t>Title in CWP</a:t>
                      </a:r>
                    </a:p>
                  </a:txBody>
                  <a:tcPr marL="2496" marR="2496" marT="2496" marB="17974">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solidFill>
                  </a:tcPr>
                </a:tc>
                <a:tc>
                  <a:txBody>
                    <a:bodyPr/>
                    <a:lstStyle/>
                    <a:p>
                      <a:pPr algn="ctr" fontAlgn="t">
                        <a:buNone/>
                      </a:pPr>
                      <a:r>
                        <a:rPr lang="en-GB" sz="1050" b="1" i="0" u="none" strike="noStrike" dirty="0">
                          <a:solidFill>
                            <a:schemeClr val="bg1"/>
                          </a:solidFill>
                          <a:effectLst/>
                          <a:latin typeface="Calibri" panose="020F0502020204030204" pitchFamily="34" charset="0"/>
                        </a:rPr>
                        <a:t>Due Date</a:t>
                      </a:r>
                    </a:p>
                  </a:txBody>
                  <a:tcPr marL="2496" marR="2496" marT="2496" marB="17974">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solidFill>
                  </a:tcPr>
                </a:tc>
                <a:tc>
                  <a:txBody>
                    <a:bodyPr/>
                    <a:lstStyle/>
                    <a:p>
                      <a:pPr algn="ctr" fontAlgn="t">
                        <a:buNone/>
                      </a:pPr>
                      <a:r>
                        <a:rPr lang="en-GB" sz="1050" b="1" i="0" u="none" strike="noStrike" dirty="0">
                          <a:solidFill>
                            <a:schemeClr val="bg1"/>
                          </a:solidFill>
                          <a:effectLst/>
                          <a:latin typeface="Calibri" panose="020F0502020204030204" pitchFamily="34" charset="0"/>
                        </a:rPr>
                        <a:t>Expected deliverable date</a:t>
                      </a:r>
                    </a:p>
                  </a:txBody>
                  <a:tcPr marL="2496" marR="2496" marT="2496" marB="17974">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solidFill>
                  </a:tcPr>
                </a:tc>
                <a:tc>
                  <a:txBody>
                    <a:bodyPr/>
                    <a:lstStyle/>
                    <a:p>
                      <a:pPr algn="ctr" fontAlgn="t">
                        <a:buNone/>
                      </a:pPr>
                      <a:r>
                        <a:rPr lang="en-GB" sz="1050" b="1" i="0" u="none" strike="noStrike" dirty="0">
                          <a:solidFill>
                            <a:schemeClr val="bg1"/>
                          </a:solidFill>
                          <a:effectLst/>
                          <a:latin typeface="Calibri" panose="020F0502020204030204" pitchFamily="34" charset="0"/>
                        </a:rPr>
                        <a:t>Status</a:t>
                      </a:r>
                    </a:p>
                  </a:txBody>
                  <a:tcPr marL="2496" marR="2496" marT="2496" marB="17974">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solidFill>
                  </a:tcPr>
                </a:tc>
                <a:tc>
                  <a:txBody>
                    <a:bodyPr/>
                    <a:lstStyle/>
                    <a:p>
                      <a:pPr algn="ctr" fontAlgn="t">
                        <a:buNone/>
                      </a:pPr>
                      <a:r>
                        <a:rPr lang="en-GB" sz="1050" b="1" i="0" u="none" strike="noStrike" dirty="0">
                          <a:solidFill>
                            <a:schemeClr val="bg1"/>
                          </a:solidFill>
                          <a:effectLst/>
                          <a:latin typeface="Calibri" panose="020F0502020204030204" pitchFamily="34" charset="0"/>
                        </a:rPr>
                        <a:t>Comments/Reason for delay</a:t>
                      </a:r>
                    </a:p>
                  </a:txBody>
                  <a:tcPr marL="2496" marR="2496" marT="2496" marB="17974">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solidFill>
                  </a:tcPr>
                </a:tc>
                <a:extLst>
                  <a:ext uri="{0D108BD9-81ED-4DB2-BD59-A6C34878D82A}">
                    <a16:rowId xmlns:a16="http://schemas.microsoft.com/office/drawing/2014/main" val="3705017539"/>
                  </a:ext>
                </a:extLst>
              </a:tr>
              <a:tr h="221598">
                <a:tc>
                  <a:txBody>
                    <a:bodyPr/>
                    <a:lstStyle/>
                    <a:p>
                      <a:pPr algn="l" fontAlgn="t">
                        <a:buNone/>
                      </a:pPr>
                      <a:r>
                        <a:rPr lang="en-GB" sz="1000" b="0" i="0" u="none" strike="noStrike" dirty="0">
                          <a:solidFill>
                            <a:srgbClr val="000000"/>
                          </a:solidFill>
                          <a:effectLst/>
                          <a:latin typeface="Calibri" panose="020F0502020204030204" pitchFamily="34" charset="0"/>
                        </a:rPr>
                        <a:t>TE.D.12</a:t>
                      </a:r>
                    </a:p>
                  </a:txBody>
                  <a:tcPr marL="2496" marR="2496" marT="2496" marB="17974">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buNone/>
                      </a:pPr>
                      <a:r>
                        <a:rPr lang="en-GB" sz="1000" b="0" i="0" u="none" strike="noStrike">
                          <a:solidFill>
                            <a:srgbClr val="000000"/>
                          </a:solidFill>
                          <a:effectLst/>
                          <a:latin typeface="Calibri" panose="020F0502020204030204" pitchFamily="34" charset="0"/>
                        </a:rPr>
                        <a:t>The physics basis for the decision for an alternative divertor configuration for DEMO. </a:t>
                      </a:r>
                    </a:p>
                  </a:txBody>
                  <a:tcPr marL="2496" marR="2496" marT="2496" marB="17974">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buNone/>
                      </a:pPr>
                      <a:r>
                        <a:rPr lang="en-GB" sz="1000" b="0" i="0" u="none" strike="noStrike" dirty="0">
                          <a:solidFill>
                            <a:srgbClr val="000000"/>
                          </a:solidFill>
                          <a:effectLst/>
                          <a:latin typeface="Calibri" panose="020F0502020204030204" pitchFamily="34" charset="0"/>
                        </a:rPr>
                        <a:t>31/12/2024</a:t>
                      </a:r>
                    </a:p>
                  </a:txBody>
                  <a:tcPr marL="2496" marR="2496" marT="2496" marB="17974">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t">
                        <a:buNone/>
                      </a:pPr>
                      <a:r>
                        <a:rPr lang="en-GB" sz="1000" b="0" i="0" u="none" strike="noStrike">
                          <a:solidFill>
                            <a:srgbClr val="000000"/>
                          </a:solidFill>
                          <a:effectLst/>
                          <a:latin typeface="Calibri" panose="020F0502020204030204" pitchFamily="34" charset="0"/>
                        </a:rPr>
                        <a:t>31/12/2025</a:t>
                      </a:r>
                    </a:p>
                  </a:txBody>
                  <a:tcPr marL="2496" marR="2496" marT="2496" marB="17974">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buNone/>
                      </a:pPr>
                      <a:r>
                        <a:rPr lang="en-GB" sz="1000" b="1" i="0" u="none" strike="noStrike">
                          <a:solidFill>
                            <a:srgbClr val="ED7D31"/>
                          </a:solidFill>
                          <a:effectLst/>
                          <a:latin typeface="Calibri" panose="020F0502020204030204" pitchFamily="34" charset="0"/>
                        </a:rPr>
                        <a:t>delayed</a:t>
                      </a:r>
                    </a:p>
                  </a:txBody>
                  <a:tcPr marL="2496" marR="2496" marT="2496" marB="17974">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buNone/>
                      </a:pPr>
                      <a:r>
                        <a:rPr lang="en-GB" sz="1000" b="0" i="0" u="none" strike="noStrike">
                          <a:solidFill>
                            <a:srgbClr val="000000"/>
                          </a:solidFill>
                          <a:effectLst/>
                          <a:latin typeface="Calibri" panose="020F0502020204030204" pitchFamily="34" charset="0"/>
                        </a:rPr>
                        <a:t>Delayed to Dec 2025 to include additional input from AUG</a:t>
                      </a:r>
                    </a:p>
                  </a:txBody>
                  <a:tcPr marL="2496" marR="2496" marT="2496" marB="17974">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78668946"/>
                  </a:ext>
                </a:extLst>
              </a:tr>
              <a:tr h="268996">
                <a:tc>
                  <a:txBody>
                    <a:bodyPr/>
                    <a:lstStyle/>
                    <a:p>
                      <a:pPr algn="l" fontAlgn="t">
                        <a:buNone/>
                      </a:pPr>
                      <a:r>
                        <a:rPr lang="en-GB" sz="1000" b="0" i="0" u="none" strike="noStrike">
                          <a:solidFill>
                            <a:srgbClr val="000000"/>
                          </a:solidFill>
                          <a:effectLst/>
                          <a:latin typeface="Calibri" panose="020F0502020204030204" pitchFamily="34" charset="0"/>
                        </a:rPr>
                        <a:t>TE.D.13</a:t>
                      </a:r>
                    </a:p>
                  </a:txBody>
                  <a:tcPr marL="2496" marR="2496" marT="2496" marB="17974">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buNone/>
                      </a:pPr>
                      <a:r>
                        <a:rPr lang="en-GB" sz="1000" b="0" i="0" u="none" strike="noStrike">
                          <a:solidFill>
                            <a:srgbClr val="000000"/>
                          </a:solidFill>
                          <a:effectLst/>
                          <a:latin typeface="Calibri" panose="020F0502020204030204" pitchFamily="34" charset="0"/>
                        </a:rPr>
                        <a:t>Recommendation on the seeding impurity mix in view of a future reactor.      </a:t>
                      </a:r>
                    </a:p>
                  </a:txBody>
                  <a:tcPr marL="2496" marR="2496" marT="2496" marB="17974">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buNone/>
                      </a:pPr>
                      <a:r>
                        <a:rPr lang="en-GB" sz="1000" b="0" i="0" u="none" strike="noStrike">
                          <a:solidFill>
                            <a:srgbClr val="000000"/>
                          </a:solidFill>
                          <a:effectLst/>
                          <a:latin typeface="Calibri" panose="020F0502020204030204" pitchFamily="34" charset="0"/>
                        </a:rPr>
                        <a:t>31/12/2024</a:t>
                      </a:r>
                    </a:p>
                  </a:txBody>
                  <a:tcPr marL="2496" marR="2496" marT="2496" marB="17974">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t">
                        <a:buNone/>
                      </a:pPr>
                      <a:r>
                        <a:rPr lang="en-GB" sz="1000" b="0" i="0" u="none" strike="noStrike" dirty="0">
                          <a:solidFill>
                            <a:srgbClr val="000000"/>
                          </a:solidFill>
                          <a:effectLst/>
                          <a:latin typeface="Calibri" panose="020F0502020204030204" pitchFamily="34" charset="0"/>
                        </a:rPr>
                        <a:t>31/12/2025</a:t>
                      </a:r>
                    </a:p>
                  </a:txBody>
                  <a:tcPr marL="2496" marR="2496" marT="2496" marB="17974">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buNone/>
                      </a:pPr>
                      <a:r>
                        <a:rPr lang="en-GB" sz="1000" b="1" i="0" u="none" strike="noStrike">
                          <a:solidFill>
                            <a:srgbClr val="ED7D31"/>
                          </a:solidFill>
                          <a:effectLst/>
                          <a:latin typeface="Calibri" panose="020F0502020204030204" pitchFamily="34" charset="0"/>
                        </a:rPr>
                        <a:t>delayed</a:t>
                      </a:r>
                    </a:p>
                  </a:txBody>
                  <a:tcPr marL="2496" marR="2496" marT="2496" marB="17974">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buNone/>
                      </a:pPr>
                      <a:r>
                        <a:rPr lang="en-GB" sz="1000" b="0" i="0" u="none" strike="noStrike" dirty="0">
                          <a:solidFill>
                            <a:srgbClr val="000000"/>
                          </a:solidFill>
                          <a:effectLst/>
                          <a:latin typeface="Calibri" panose="020F0502020204030204" pitchFamily="34" charset="0"/>
                        </a:rPr>
                        <a:t>Delayed to Dec. 2025 to extend interpretative modelling of impurity seeding and execute further cross device experiments</a:t>
                      </a:r>
                    </a:p>
                  </a:txBody>
                  <a:tcPr marL="2496" marR="2496" marT="2496" marB="17974">
                    <a:lnL>
                      <a:noFill/>
                    </a:lnL>
                    <a:lnR>
                      <a:noFill/>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59724861"/>
                  </a:ext>
                </a:extLst>
              </a:tr>
              <a:tr h="221598">
                <a:tc>
                  <a:txBody>
                    <a:bodyPr/>
                    <a:lstStyle/>
                    <a:p>
                      <a:pPr algn="l" fontAlgn="t">
                        <a:buNone/>
                      </a:pPr>
                      <a:r>
                        <a:rPr lang="en-GB" sz="1000" b="0" i="0" u="none" strike="noStrike">
                          <a:solidFill>
                            <a:srgbClr val="000000"/>
                          </a:solidFill>
                          <a:effectLst/>
                          <a:latin typeface="Calibri" panose="020F0502020204030204" pitchFamily="34" charset="0"/>
                        </a:rPr>
                        <a:t>TE.D.09</a:t>
                      </a:r>
                    </a:p>
                  </a:txBody>
                  <a:tcPr marL="2496" marR="2496" marT="2496" marB="17974">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buNone/>
                      </a:pPr>
                      <a:r>
                        <a:rPr lang="en-GB" sz="1000" b="0" i="0" u="none" strike="noStrike" dirty="0">
                          <a:solidFill>
                            <a:srgbClr val="000000"/>
                          </a:solidFill>
                          <a:effectLst/>
                          <a:latin typeface="Calibri" panose="020F0502020204030204" pitchFamily="34" charset="0"/>
                        </a:rPr>
                        <a:t>Establishment and comparison of N and Ne-seeded partially-detached divertor in high-power operations in view of ITER radiative scenario.     </a:t>
                      </a:r>
                    </a:p>
                  </a:txBody>
                  <a:tcPr marL="2496" marR="2496" marT="2496" marB="17974">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buNone/>
                      </a:pPr>
                      <a:r>
                        <a:rPr lang="en-GB" sz="1000" b="0" i="0" u="none" strike="noStrike">
                          <a:solidFill>
                            <a:srgbClr val="000000"/>
                          </a:solidFill>
                          <a:effectLst/>
                          <a:latin typeface="Calibri" panose="020F0502020204030204" pitchFamily="34" charset="0"/>
                        </a:rPr>
                        <a:t>31/12/2023</a:t>
                      </a:r>
                    </a:p>
                  </a:txBody>
                  <a:tcPr marL="2496" marR="2496" marT="2496" marB="17974">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t">
                        <a:buNone/>
                      </a:pPr>
                      <a:r>
                        <a:rPr lang="en-GB" sz="1000" b="0" i="0" u="none" strike="noStrike">
                          <a:solidFill>
                            <a:srgbClr val="000000"/>
                          </a:solidFill>
                          <a:effectLst/>
                          <a:latin typeface="Calibri" panose="020F0502020204030204" pitchFamily="34" charset="0"/>
                        </a:rPr>
                        <a:t>31/12/2025</a:t>
                      </a:r>
                    </a:p>
                  </a:txBody>
                  <a:tcPr marL="2496" marR="2496" marT="2496" marB="17974">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buNone/>
                      </a:pPr>
                      <a:r>
                        <a:rPr lang="en-GB" sz="1000" b="1" i="0" u="none" strike="noStrike" dirty="0">
                          <a:solidFill>
                            <a:srgbClr val="ED7D31"/>
                          </a:solidFill>
                          <a:effectLst/>
                          <a:latin typeface="Calibri" panose="020F0502020204030204" pitchFamily="34" charset="0"/>
                        </a:rPr>
                        <a:t>delayed</a:t>
                      </a:r>
                    </a:p>
                  </a:txBody>
                  <a:tcPr marL="2496" marR="2496" marT="2496" marB="17974">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buNone/>
                      </a:pPr>
                      <a:r>
                        <a:rPr lang="en-GB" sz="1000" b="0" i="0" u="none" strike="noStrike">
                          <a:solidFill>
                            <a:srgbClr val="000000"/>
                          </a:solidFill>
                          <a:effectLst/>
                          <a:latin typeface="Calibri" panose="020F0502020204030204" pitchFamily="34" charset="0"/>
                        </a:rPr>
                        <a:t>Delayed to December 2025 to finalize the associated high-fidelity modelling</a:t>
                      </a:r>
                    </a:p>
                  </a:txBody>
                  <a:tcPr marL="2496" marR="2496" marT="2496" marB="17974">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39103419"/>
                  </a:ext>
                </a:extLst>
              </a:tr>
              <a:tr h="268996">
                <a:tc>
                  <a:txBody>
                    <a:bodyPr/>
                    <a:lstStyle/>
                    <a:p>
                      <a:pPr algn="l" fontAlgn="t">
                        <a:buNone/>
                      </a:pPr>
                      <a:r>
                        <a:rPr lang="en-GB" sz="1000" b="0" i="0" u="none" strike="noStrike">
                          <a:solidFill>
                            <a:srgbClr val="000000"/>
                          </a:solidFill>
                          <a:effectLst/>
                          <a:latin typeface="Calibri" panose="020F0502020204030204" pitchFamily="34" charset="0"/>
                        </a:rPr>
                        <a:t>SA.D.05</a:t>
                      </a:r>
                    </a:p>
                  </a:txBody>
                  <a:tcPr marL="2496" marR="2496" marT="2496" marB="17974">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buNone/>
                      </a:pPr>
                      <a:r>
                        <a:rPr lang="en-GB" sz="1000" b="0" i="0" u="none" strike="noStrike">
                          <a:solidFill>
                            <a:srgbClr val="000000"/>
                          </a:solidFill>
                          <a:effectLst/>
                          <a:latin typeface="Calibri" panose="020F0502020204030204" pitchFamily="34" charset="0"/>
                        </a:rPr>
                        <a:t>Delivery and final tests of EU-REC Completed</a:t>
                      </a:r>
                    </a:p>
                  </a:txBody>
                  <a:tcPr marL="2496" marR="2496" marT="2496" marB="17974">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buNone/>
                      </a:pPr>
                      <a:r>
                        <a:rPr lang="en-GB" sz="1000" b="0" i="0" u="none" strike="noStrike">
                          <a:solidFill>
                            <a:srgbClr val="000000"/>
                          </a:solidFill>
                          <a:effectLst/>
                          <a:latin typeface="Calibri" panose="020F0502020204030204" pitchFamily="34" charset="0"/>
                        </a:rPr>
                        <a:t>30/06/2024</a:t>
                      </a:r>
                    </a:p>
                  </a:txBody>
                  <a:tcPr marL="2496" marR="2496" marT="2496" marB="17974">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t">
                        <a:buNone/>
                      </a:pPr>
                      <a:r>
                        <a:rPr lang="en-GB" sz="1000" b="0" i="0" u="none" strike="noStrike">
                          <a:solidFill>
                            <a:srgbClr val="000000"/>
                          </a:solidFill>
                          <a:effectLst/>
                          <a:latin typeface="Calibri" panose="020F0502020204030204" pitchFamily="34" charset="0"/>
                        </a:rPr>
                        <a:t>31/12/2025</a:t>
                      </a:r>
                    </a:p>
                  </a:txBody>
                  <a:tcPr marL="2496" marR="2496" marT="2496" marB="17974">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buNone/>
                      </a:pPr>
                      <a:r>
                        <a:rPr lang="en-GB" sz="1000" b="1" i="0" u="none" strike="noStrike" dirty="0">
                          <a:solidFill>
                            <a:srgbClr val="ED7D31"/>
                          </a:solidFill>
                          <a:effectLst/>
                          <a:latin typeface="Calibri" panose="020F0502020204030204" pitchFamily="34" charset="0"/>
                        </a:rPr>
                        <a:t>delayed</a:t>
                      </a:r>
                    </a:p>
                  </a:txBody>
                  <a:tcPr marL="2496" marR="2496" marT="2496" marB="17974">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buNone/>
                      </a:pPr>
                      <a:r>
                        <a:rPr lang="en-GB" sz="1000" b="0" i="0" u="none" strike="noStrike" dirty="0">
                          <a:solidFill>
                            <a:srgbClr val="000000"/>
                          </a:solidFill>
                          <a:effectLst/>
                          <a:latin typeface="Calibri" panose="020F0502020204030204" pitchFamily="34" charset="0"/>
                        </a:rPr>
                        <a:t>Activity performed in conjunction with QST and F4E and in pace with the schedule of the machine preparation for next operational phase (2026?). </a:t>
                      </a:r>
                    </a:p>
                  </a:txBody>
                  <a:tcPr marL="2496" marR="2496" marT="2496" marB="17974">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068674440"/>
                  </a:ext>
                </a:extLst>
              </a:tr>
              <a:tr h="431500">
                <a:tc>
                  <a:txBody>
                    <a:bodyPr/>
                    <a:lstStyle/>
                    <a:p>
                      <a:pPr algn="l" fontAlgn="t">
                        <a:buNone/>
                      </a:pPr>
                      <a:r>
                        <a:rPr lang="en-GB" sz="1000" b="0" i="0" u="none" strike="noStrike">
                          <a:solidFill>
                            <a:srgbClr val="000000"/>
                          </a:solidFill>
                          <a:effectLst/>
                          <a:latin typeface="Calibri" panose="020F0502020204030204" pitchFamily="34" charset="0"/>
                        </a:rPr>
                        <a:t>SA.D.06</a:t>
                      </a:r>
                    </a:p>
                  </a:txBody>
                  <a:tcPr marL="2496" marR="2496" marT="2496" marB="17974">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buNone/>
                      </a:pPr>
                      <a:r>
                        <a:rPr lang="en-GB" sz="1000" b="0" i="0" u="none" strike="noStrike">
                          <a:solidFill>
                            <a:srgbClr val="000000"/>
                          </a:solidFill>
                          <a:effectLst/>
                          <a:latin typeface="Calibri" panose="020F0502020204030204" pitchFamily="34" charset="0"/>
                        </a:rPr>
                        <a:t>Installation of the EU systems before the OP2 campaign </a:t>
                      </a:r>
                    </a:p>
                  </a:txBody>
                  <a:tcPr marL="2496" marR="2496" marT="2496" marB="17974">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buNone/>
                      </a:pPr>
                      <a:r>
                        <a:rPr lang="en-GB" sz="1000" b="0" i="0" u="none" strike="noStrike">
                          <a:solidFill>
                            <a:srgbClr val="000000"/>
                          </a:solidFill>
                          <a:effectLst/>
                          <a:latin typeface="Calibri" panose="020F0502020204030204" pitchFamily="34" charset="0"/>
                        </a:rPr>
                        <a:t>31/12/2024</a:t>
                      </a:r>
                    </a:p>
                  </a:txBody>
                  <a:tcPr marL="2496" marR="2496" marT="2496" marB="17974">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t">
                        <a:buNone/>
                      </a:pPr>
                      <a:r>
                        <a:rPr lang="en-GB" sz="1000" b="0" i="0" u="none" strike="noStrike">
                          <a:solidFill>
                            <a:srgbClr val="000000"/>
                          </a:solidFill>
                          <a:effectLst/>
                          <a:latin typeface="Calibri" panose="020F0502020204030204" pitchFamily="34" charset="0"/>
                        </a:rPr>
                        <a:t>31/12/2025</a:t>
                      </a:r>
                    </a:p>
                  </a:txBody>
                  <a:tcPr marL="2496" marR="2496" marT="2496" marB="17974">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buNone/>
                      </a:pPr>
                      <a:r>
                        <a:rPr lang="en-GB" sz="1000" b="1" i="0" u="none" strike="noStrike" dirty="0">
                          <a:solidFill>
                            <a:srgbClr val="ED7D31"/>
                          </a:solidFill>
                          <a:effectLst/>
                          <a:latin typeface="Calibri" panose="020F0502020204030204" pitchFamily="34" charset="0"/>
                        </a:rPr>
                        <a:t>delayed</a:t>
                      </a:r>
                    </a:p>
                  </a:txBody>
                  <a:tcPr marL="2496" marR="2496" marT="2496" marB="17974">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buNone/>
                      </a:pPr>
                      <a:r>
                        <a:rPr lang="en-GB" sz="1000" b="0" i="0" u="none" strike="noStrike" dirty="0">
                          <a:solidFill>
                            <a:srgbClr val="000000"/>
                          </a:solidFill>
                          <a:effectLst/>
                          <a:latin typeface="Calibri" panose="020F0502020204030204" pitchFamily="34" charset="0"/>
                        </a:rPr>
                        <a:t>The installation plan is strongly dependent on the schedule of the shutdown for the Machine Enhancement 1 (now ongoing), in turn depending on high priority repair/reinforcements activities only partially defined up to now. At present, no installation of EU systems is completed in 2024.</a:t>
                      </a:r>
                    </a:p>
                  </a:txBody>
                  <a:tcPr marL="2496" marR="2496" marT="2496" marB="17974">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96494869"/>
                  </a:ext>
                </a:extLst>
              </a:tr>
              <a:tr h="1162774">
                <a:tc>
                  <a:txBody>
                    <a:bodyPr/>
                    <a:lstStyle/>
                    <a:p>
                      <a:pPr algn="l" fontAlgn="t">
                        <a:buNone/>
                      </a:pPr>
                      <a:r>
                        <a:rPr lang="en-GB" sz="1000" b="0" i="0" u="none" strike="noStrike">
                          <a:solidFill>
                            <a:srgbClr val="000000"/>
                          </a:solidFill>
                          <a:effectLst/>
                          <a:latin typeface="Calibri" panose="020F0502020204030204" pitchFamily="34" charset="0"/>
                        </a:rPr>
                        <a:t>W7X.D.09</a:t>
                      </a:r>
                    </a:p>
                  </a:txBody>
                  <a:tcPr marL="2496" marR="2496" marT="2496" marB="17974">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buNone/>
                      </a:pPr>
                      <a:r>
                        <a:rPr lang="en-GB" sz="1000" b="0" i="0" u="none" strike="noStrike">
                          <a:solidFill>
                            <a:srgbClr val="000000"/>
                          </a:solidFill>
                          <a:effectLst/>
                          <a:latin typeface="Calibri" panose="020F0502020204030204" pitchFamily="34" charset="0"/>
                        </a:rPr>
                        <a:t>Assessment report on scenarios with optimized transport and high-beta operation (energy limit 6 GJ)</a:t>
                      </a:r>
                    </a:p>
                  </a:txBody>
                  <a:tcPr marL="2496" marR="2496" marT="2496" marB="17974">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buNone/>
                      </a:pPr>
                      <a:r>
                        <a:rPr lang="en-GB" sz="1000" b="0" i="0" u="none" strike="noStrike">
                          <a:solidFill>
                            <a:srgbClr val="000000"/>
                          </a:solidFill>
                          <a:effectLst/>
                          <a:latin typeface="Calibri" panose="020F0502020204030204" pitchFamily="34" charset="0"/>
                        </a:rPr>
                        <a:t>31/12/2024</a:t>
                      </a:r>
                    </a:p>
                  </a:txBody>
                  <a:tcPr marL="2496" marR="2496" marT="2496" marB="17974">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t">
                        <a:buNone/>
                      </a:pPr>
                      <a:r>
                        <a:rPr lang="en-GB" sz="1000" b="0" i="0" u="none" strike="noStrike" dirty="0">
                          <a:solidFill>
                            <a:srgbClr val="000000"/>
                          </a:solidFill>
                          <a:effectLst/>
                          <a:latin typeface="Calibri" panose="020F0502020204030204" pitchFamily="34" charset="0"/>
                        </a:rPr>
                        <a:t>31/12/2025</a:t>
                      </a:r>
                    </a:p>
                  </a:txBody>
                  <a:tcPr marL="2496" marR="2496" marT="2496" marB="17974">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buNone/>
                      </a:pPr>
                      <a:r>
                        <a:rPr lang="en-GB" sz="1000" b="1" i="0" u="none" strike="noStrike" dirty="0">
                          <a:solidFill>
                            <a:srgbClr val="ED7D31"/>
                          </a:solidFill>
                          <a:effectLst/>
                          <a:latin typeface="Calibri" panose="020F0502020204030204" pitchFamily="34" charset="0"/>
                        </a:rPr>
                        <a:t>delayed</a:t>
                      </a:r>
                    </a:p>
                  </a:txBody>
                  <a:tcPr marL="2496" marR="2496" marT="2496" marB="17974">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buNone/>
                      </a:pPr>
                      <a:r>
                        <a:rPr lang="en-GB" sz="1000" b="1" i="0" u="none" strike="noStrike" dirty="0">
                          <a:solidFill>
                            <a:srgbClr val="000000"/>
                          </a:solidFill>
                          <a:effectLst/>
                          <a:latin typeface="Calibri" panose="020F0502020204030204" pitchFamily="34" charset="0"/>
                        </a:rPr>
                        <a:t>Request </a:t>
                      </a:r>
                      <a:r>
                        <a:rPr lang="en-GB" sz="1000" b="0" i="0" u="none" strike="noStrike" dirty="0">
                          <a:solidFill>
                            <a:srgbClr val="000000"/>
                          </a:solidFill>
                          <a:effectLst/>
                          <a:latin typeface="Calibri" panose="020F0502020204030204" pitchFamily="34" charset="0"/>
                        </a:rPr>
                        <a:t>has been made to change the deliverable title as follows: "Assessment report on scenarios with optimized transport and high-beta operation (energy limit 2 GJ)". </a:t>
                      </a:r>
                      <a:br>
                        <a:rPr lang="en-GB" sz="1000" b="0" i="0" u="none" strike="noStrike" dirty="0">
                          <a:solidFill>
                            <a:srgbClr val="000000"/>
                          </a:solidFill>
                          <a:effectLst/>
                          <a:latin typeface="Calibri" panose="020F0502020204030204" pitchFamily="34" charset="0"/>
                        </a:rPr>
                      </a:br>
                      <a:r>
                        <a:rPr lang="en-GB" sz="1000" b="1" i="0" u="none" strike="noStrike" dirty="0">
                          <a:solidFill>
                            <a:srgbClr val="000000"/>
                          </a:solidFill>
                          <a:effectLst/>
                          <a:latin typeface="Calibri" panose="020F0502020204030204" pitchFamily="34" charset="0"/>
                        </a:rPr>
                        <a:t>Justification:</a:t>
                      </a:r>
                      <a:r>
                        <a:rPr lang="en-GB" sz="1000" b="0" i="0" u="none" strike="noStrike" dirty="0">
                          <a:solidFill>
                            <a:srgbClr val="000000"/>
                          </a:solidFill>
                          <a:effectLst/>
                          <a:latin typeface="Calibri" panose="020F0502020204030204" pitchFamily="34" charset="0"/>
                        </a:rPr>
                        <a:t> The W7-X facility is capable of delivering pulses with an energy throughput of 6 GJ. However, between OP2.3 and OP2.4 (2025-2026), several diagnostic systems at W7-X will be replaced by steady-state compatible alternatives. For OP2.2, scheduled to run until the end of 2024, an energy throughput of 2 GJ is planned. With plasma durations of several minutes and an input power of around 5 MW, physics questions related to long-pulse operation can also be addressed within the 2 GJ energy throughput.</a:t>
                      </a:r>
                      <a:r>
                        <a:rPr lang="en-GB" sz="1000" b="1" i="0" u="none" strike="noStrike" dirty="0">
                          <a:solidFill>
                            <a:srgbClr val="000000"/>
                          </a:solidFill>
                          <a:effectLst/>
                          <a:latin typeface="Calibri" panose="020F0502020204030204" pitchFamily="34" charset="0"/>
                        </a:rPr>
                        <a:t> As long as </a:t>
                      </a:r>
                      <a:r>
                        <a:rPr lang="en-GB" sz="1000" b="0" i="0" u="none" strike="noStrike" dirty="0">
                          <a:solidFill>
                            <a:srgbClr val="000000"/>
                          </a:solidFill>
                          <a:effectLst/>
                          <a:latin typeface="Calibri" panose="020F0502020204030204" pitchFamily="34" charset="0"/>
                        </a:rPr>
                        <a:t>the Grant Agreement is not amended accordingly the GD is put in delay.</a:t>
                      </a:r>
                    </a:p>
                  </a:txBody>
                  <a:tcPr marL="2496" marR="2496" marT="2496" marB="17974">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835655712"/>
                  </a:ext>
                </a:extLst>
              </a:tr>
              <a:tr h="221598">
                <a:tc>
                  <a:txBody>
                    <a:bodyPr/>
                    <a:lstStyle/>
                    <a:p>
                      <a:pPr algn="l" fontAlgn="t">
                        <a:buNone/>
                      </a:pPr>
                      <a:r>
                        <a:rPr lang="en-GB" sz="1000" b="0" i="0" u="none" strike="noStrike">
                          <a:solidFill>
                            <a:srgbClr val="000000"/>
                          </a:solidFill>
                          <a:effectLst/>
                          <a:latin typeface="Calibri" panose="020F0502020204030204" pitchFamily="34" charset="0"/>
                        </a:rPr>
                        <a:t>PWIE.D.14</a:t>
                      </a:r>
                    </a:p>
                  </a:txBody>
                  <a:tcPr marL="2496" marR="2496" marT="2496" marB="17974">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buNone/>
                      </a:pPr>
                      <a:r>
                        <a:rPr lang="en-GB" sz="1000" b="0" i="0" u="none" strike="noStrike">
                          <a:solidFill>
                            <a:srgbClr val="000000"/>
                          </a:solidFill>
                          <a:effectLst/>
                          <a:latin typeface="Calibri" panose="020F0502020204030204" pitchFamily="34" charset="0"/>
                        </a:rPr>
                        <a:t>Properties of JET bulk tungsten and beryllium after extensive test under reactor conditions.</a:t>
                      </a:r>
                    </a:p>
                  </a:txBody>
                  <a:tcPr marL="2496" marR="2496" marT="2496" marB="17974">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buNone/>
                      </a:pPr>
                      <a:r>
                        <a:rPr lang="en-GB" sz="1000" b="0" i="0" u="none" strike="noStrike">
                          <a:solidFill>
                            <a:srgbClr val="000000"/>
                          </a:solidFill>
                          <a:effectLst/>
                          <a:latin typeface="Calibri" panose="020F0502020204030204" pitchFamily="34" charset="0"/>
                        </a:rPr>
                        <a:t>31/12/2024</a:t>
                      </a:r>
                    </a:p>
                  </a:txBody>
                  <a:tcPr marL="2496" marR="2496" marT="2496" marB="17974">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t">
                        <a:buNone/>
                      </a:pPr>
                      <a:r>
                        <a:rPr lang="en-GB" sz="1000" b="0" i="0" u="none" strike="noStrike">
                          <a:solidFill>
                            <a:srgbClr val="000000"/>
                          </a:solidFill>
                          <a:effectLst/>
                          <a:latin typeface="Calibri" panose="020F0502020204030204" pitchFamily="34" charset="0"/>
                        </a:rPr>
                        <a:t>31/12/2025</a:t>
                      </a:r>
                    </a:p>
                  </a:txBody>
                  <a:tcPr marL="2496" marR="2496" marT="2496" marB="17974">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buNone/>
                      </a:pPr>
                      <a:r>
                        <a:rPr lang="en-GB" sz="1000" b="1" i="0" u="none" strike="noStrike">
                          <a:solidFill>
                            <a:srgbClr val="ED7D31"/>
                          </a:solidFill>
                          <a:effectLst/>
                          <a:latin typeface="Calibri" panose="020F0502020204030204" pitchFamily="34" charset="0"/>
                        </a:rPr>
                        <a:t>delayed</a:t>
                      </a:r>
                    </a:p>
                  </a:txBody>
                  <a:tcPr marL="2496" marR="2496" marT="2496" marB="17974">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buNone/>
                      </a:pPr>
                      <a:r>
                        <a:rPr lang="en-GB" sz="1000" b="0" i="0" u="none" strike="noStrike">
                          <a:solidFill>
                            <a:srgbClr val="000000"/>
                          </a:solidFill>
                          <a:effectLst/>
                          <a:latin typeface="Calibri" panose="020F0502020204030204" pitchFamily="34" charset="0"/>
                        </a:rPr>
                        <a:t>Delayed to 2025 to consider post DT samples as well.</a:t>
                      </a:r>
                    </a:p>
                  </a:txBody>
                  <a:tcPr marL="2496" marR="2496" marT="2496" marB="17974">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771403101"/>
                  </a:ext>
                </a:extLst>
              </a:tr>
              <a:tr h="431500">
                <a:tc>
                  <a:txBody>
                    <a:bodyPr/>
                    <a:lstStyle/>
                    <a:p>
                      <a:pPr algn="l" fontAlgn="t">
                        <a:buNone/>
                      </a:pPr>
                      <a:r>
                        <a:rPr lang="en-GB" sz="1000" b="0" i="0" u="none" strike="noStrike">
                          <a:solidFill>
                            <a:srgbClr val="000000"/>
                          </a:solidFill>
                          <a:effectLst/>
                          <a:latin typeface="Calibri" panose="020F0502020204030204" pitchFamily="34" charset="0"/>
                        </a:rPr>
                        <a:t>PWIE.D.15</a:t>
                      </a:r>
                    </a:p>
                  </a:txBody>
                  <a:tcPr marL="2496" marR="2496" marT="2496" marB="17974">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buNone/>
                      </a:pPr>
                      <a:r>
                        <a:rPr lang="en-GB" sz="1000" b="0" i="0" u="none" strike="noStrike">
                          <a:solidFill>
                            <a:srgbClr val="000000"/>
                          </a:solidFill>
                          <a:effectLst/>
                          <a:latin typeface="Calibri" panose="020F0502020204030204" pitchFamily="34" charset="0"/>
                        </a:rPr>
                        <a:t>Initial exploration of HML (PEX Upgrade) capabilities regarding JUDITH-3 and JULE-PSI usage.</a:t>
                      </a:r>
                    </a:p>
                  </a:txBody>
                  <a:tcPr marL="2496" marR="2496" marT="2496" marB="17974">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buNone/>
                      </a:pPr>
                      <a:r>
                        <a:rPr lang="en-GB" sz="1000" b="0" i="0" u="none" strike="noStrike">
                          <a:solidFill>
                            <a:srgbClr val="000000"/>
                          </a:solidFill>
                          <a:effectLst/>
                          <a:latin typeface="Calibri" panose="020F0502020204030204" pitchFamily="34" charset="0"/>
                        </a:rPr>
                        <a:t>31/12/2024</a:t>
                      </a:r>
                    </a:p>
                  </a:txBody>
                  <a:tcPr marL="2496" marR="2496" marT="2496" marB="17974">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t">
                        <a:buNone/>
                      </a:pPr>
                      <a:r>
                        <a:rPr lang="en-GB" sz="1000" b="0" i="0" u="none" strike="noStrike">
                          <a:solidFill>
                            <a:srgbClr val="000000"/>
                          </a:solidFill>
                          <a:effectLst/>
                          <a:latin typeface="Calibri" panose="020F0502020204030204" pitchFamily="34" charset="0"/>
                        </a:rPr>
                        <a:t>31/12/2025</a:t>
                      </a:r>
                    </a:p>
                  </a:txBody>
                  <a:tcPr marL="2496" marR="2496" marT="2496" marB="17974">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buNone/>
                      </a:pPr>
                      <a:r>
                        <a:rPr lang="en-GB" sz="1000" b="1" i="0" u="none" strike="noStrike" dirty="0">
                          <a:solidFill>
                            <a:srgbClr val="ED7D31"/>
                          </a:solidFill>
                          <a:effectLst/>
                          <a:latin typeface="Calibri" panose="020F0502020204030204" pitchFamily="34" charset="0"/>
                        </a:rPr>
                        <a:t>delayed</a:t>
                      </a:r>
                    </a:p>
                  </a:txBody>
                  <a:tcPr marL="2496" marR="2496" marT="2496" marB="17974">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buNone/>
                      </a:pPr>
                      <a:r>
                        <a:rPr lang="en-GB" sz="1000" b="0" i="0" u="none" strike="noStrike" dirty="0">
                          <a:solidFill>
                            <a:srgbClr val="FF0000"/>
                          </a:solidFill>
                          <a:effectLst/>
                          <a:latin typeface="Calibri" panose="020F0502020204030204" pitchFamily="34" charset="0"/>
                        </a:rPr>
                        <a:t>To be cancelled </a:t>
                      </a:r>
                      <a:r>
                        <a:rPr lang="en-GB" sz="1000" b="0" i="0" u="none" strike="noStrike" dirty="0">
                          <a:solidFill>
                            <a:srgbClr val="000000"/>
                          </a:solidFill>
                          <a:effectLst/>
                          <a:latin typeface="Calibri" panose="020F0502020204030204" pitchFamily="34" charset="0"/>
                        </a:rPr>
                        <a:t>and reinstated for the extension of the Grant Agreement. The installation of Jule-PSI and JUDITH-3 facilities into the HML (hot cell) is long delayed and will not be available for measurements within the current Grant Agreement period. Expected delivery date is 31/12/2027.</a:t>
                      </a:r>
                    </a:p>
                  </a:txBody>
                  <a:tcPr marL="2496" marR="2496" marT="2496" marB="17974">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83309256"/>
                  </a:ext>
                </a:extLst>
              </a:tr>
              <a:tr h="268996">
                <a:tc>
                  <a:txBody>
                    <a:bodyPr/>
                    <a:lstStyle/>
                    <a:p>
                      <a:pPr algn="l" fontAlgn="t">
                        <a:buNone/>
                      </a:pPr>
                      <a:r>
                        <a:rPr lang="en-GB" sz="1000" b="0" i="0" u="none" strike="noStrike">
                          <a:solidFill>
                            <a:srgbClr val="000000"/>
                          </a:solidFill>
                          <a:effectLst/>
                          <a:latin typeface="Calibri" panose="020F0502020204030204" pitchFamily="34" charset="0"/>
                        </a:rPr>
                        <a:t>PWIE.D.16</a:t>
                      </a:r>
                    </a:p>
                  </a:txBody>
                  <a:tcPr marL="2496" marR="2496" marT="2496" marB="17974">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buNone/>
                      </a:pPr>
                      <a:r>
                        <a:rPr lang="en-GB" sz="1000" b="0" i="0" u="none" strike="noStrike">
                          <a:solidFill>
                            <a:srgbClr val="000000"/>
                          </a:solidFill>
                          <a:effectLst/>
                          <a:latin typeface="Calibri" panose="020F0502020204030204" pitchFamily="34" charset="0"/>
                        </a:rPr>
                        <a:t>Exploitation of experiments (WEST, JET, ASDEX Upgrade) related to material migration, fuel retention, and fuel recovery including interpretative plasma-edge and PWI modelling.</a:t>
                      </a:r>
                    </a:p>
                  </a:txBody>
                  <a:tcPr marL="2496" marR="2496" marT="2496" marB="17974">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buNone/>
                      </a:pPr>
                      <a:r>
                        <a:rPr lang="en-GB" sz="1000" b="0" i="0" u="none" strike="noStrike">
                          <a:solidFill>
                            <a:srgbClr val="000000"/>
                          </a:solidFill>
                          <a:effectLst/>
                          <a:latin typeface="Calibri" panose="020F0502020204030204" pitchFamily="34" charset="0"/>
                        </a:rPr>
                        <a:t>31/12/2024</a:t>
                      </a:r>
                    </a:p>
                  </a:txBody>
                  <a:tcPr marL="2496" marR="2496" marT="2496" marB="17974">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t">
                        <a:buNone/>
                      </a:pPr>
                      <a:r>
                        <a:rPr lang="en-GB" sz="1000" b="0" i="0" u="none" strike="noStrike">
                          <a:solidFill>
                            <a:srgbClr val="000000"/>
                          </a:solidFill>
                          <a:effectLst/>
                          <a:highlight>
                            <a:srgbClr val="FFFF00"/>
                          </a:highlight>
                          <a:latin typeface="Calibri" panose="020F0502020204030204" pitchFamily="34" charset="0"/>
                        </a:rPr>
                        <a:t>31/07/2025</a:t>
                      </a:r>
                    </a:p>
                  </a:txBody>
                  <a:tcPr marL="2496" marR="2496" marT="2496" marB="17974">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buNone/>
                      </a:pPr>
                      <a:r>
                        <a:rPr lang="en-GB" sz="1000" b="1" i="0" u="none" strike="noStrike" dirty="0">
                          <a:solidFill>
                            <a:srgbClr val="ED7D31"/>
                          </a:solidFill>
                          <a:effectLst/>
                          <a:latin typeface="Calibri" panose="020F0502020204030204" pitchFamily="34" charset="0"/>
                        </a:rPr>
                        <a:t>delayed</a:t>
                      </a:r>
                    </a:p>
                  </a:txBody>
                  <a:tcPr marL="2496" marR="2496" marT="2496" marB="17974">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buNone/>
                      </a:pPr>
                      <a:r>
                        <a:rPr lang="en-GB" sz="1000" b="0" i="0" u="none" strike="noStrike">
                          <a:solidFill>
                            <a:srgbClr val="000000"/>
                          </a:solidFill>
                          <a:effectLst/>
                          <a:latin typeface="Calibri" panose="020F0502020204030204" pitchFamily="34" charset="0"/>
                        </a:rPr>
                        <a:t>Delayed availability of contributing documentation needed for the compilation of the Grant Deliverable</a:t>
                      </a:r>
                    </a:p>
                  </a:txBody>
                  <a:tcPr marL="2496" marR="2496" marT="2496" marB="17974">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90810313"/>
                  </a:ext>
                </a:extLst>
              </a:tr>
              <a:tr h="431500">
                <a:tc>
                  <a:txBody>
                    <a:bodyPr/>
                    <a:lstStyle/>
                    <a:p>
                      <a:pPr algn="l" fontAlgn="t">
                        <a:buNone/>
                      </a:pPr>
                      <a:r>
                        <a:rPr lang="en-GB" sz="1000" b="0" i="0" u="none" strike="noStrike">
                          <a:solidFill>
                            <a:srgbClr val="000000"/>
                          </a:solidFill>
                          <a:effectLst/>
                          <a:latin typeface="Calibri" panose="020F0502020204030204" pitchFamily="34" charset="0"/>
                        </a:rPr>
                        <a:t>PWIE.D.18</a:t>
                      </a:r>
                    </a:p>
                  </a:txBody>
                  <a:tcPr marL="2496" marR="2496" marT="2496" marB="17974">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buNone/>
                      </a:pPr>
                      <a:r>
                        <a:rPr lang="en-GB" sz="1000" b="0" i="0" u="none" strike="noStrike">
                          <a:solidFill>
                            <a:srgbClr val="000000"/>
                          </a:solidFill>
                          <a:effectLst/>
                          <a:latin typeface="Calibri" panose="020F0502020204030204" pitchFamily="34" charset="0"/>
                        </a:rPr>
                        <a:t>Simulation of JET and PEX Upgrades results in view of ITER divertor and DEMO alternative configurations and its implementation in DTT. Quantitative comparison of potential benefits alternative configurations with respect to conventional solutions in view of exhaust performances and core compatibility (input to overarching PEX.M1 milestone).</a:t>
                      </a:r>
                    </a:p>
                  </a:txBody>
                  <a:tcPr marL="2496" marR="2496" marT="2496" marB="17974">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buNone/>
                      </a:pPr>
                      <a:r>
                        <a:rPr lang="en-GB" sz="1000" b="0" i="0" u="none" strike="noStrike">
                          <a:solidFill>
                            <a:srgbClr val="000000"/>
                          </a:solidFill>
                          <a:effectLst/>
                          <a:latin typeface="Calibri" panose="020F0502020204030204" pitchFamily="34" charset="0"/>
                        </a:rPr>
                        <a:t>31/12/2024</a:t>
                      </a:r>
                    </a:p>
                  </a:txBody>
                  <a:tcPr marL="2496" marR="2496" marT="2496" marB="17974">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t">
                        <a:buNone/>
                      </a:pPr>
                      <a:r>
                        <a:rPr lang="en-GB" sz="1000" b="0" i="0" u="none" strike="noStrike" dirty="0">
                          <a:solidFill>
                            <a:srgbClr val="000000"/>
                          </a:solidFill>
                          <a:effectLst/>
                          <a:highlight>
                            <a:srgbClr val="FFFF00"/>
                          </a:highlight>
                          <a:latin typeface="Calibri" panose="020F0502020204030204" pitchFamily="34" charset="0"/>
                        </a:rPr>
                        <a:t>31/08/2025</a:t>
                      </a:r>
                    </a:p>
                  </a:txBody>
                  <a:tcPr marL="2496" marR="2496" marT="2496" marB="17974">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buNone/>
                      </a:pPr>
                      <a:r>
                        <a:rPr lang="en-GB" sz="1000" b="1" i="0" u="none" strike="noStrike" dirty="0">
                          <a:solidFill>
                            <a:srgbClr val="ED7D31"/>
                          </a:solidFill>
                          <a:effectLst/>
                          <a:latin typeface="Calibri" panose="020F0502020204030204" pitchFamily="34" charset="0"/>
                        </a:rPr>
                        <a:t>delayed</a:t>
                      </a:r>
                    </a:p>
                  </a:txBody>
                  <a:tcPr marL="2496" marR="2496" marT="2496" marB="17974">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buNone/>
                      </a:pPr>
                      <a:r>
                        <a:rPr lang="en-GB" sz="1000" b="0" i="0" u="none" strike="noStrike" dirty="0">
                          <a:solidFill>
                            <a:srgbClr val="000000"/>
                          </a:solidFill>
                          <a:effectLst/>
                          <a:latin typeface="Calibri" panose="020F0502020204030204" pitchFamily="34" charset="0"/>
                        </a:rPr>
                        <a:t>Delayed availability of contributing documentation needed for the compilation of the Grant Deliverable</a:t>
                      </a:r>
                    </a:p>
                  </a:txBody>
                  <a:tcPr marL="2496" marR="2496" marT="2496" marB="17974">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453137371"/>
                  </a:ext>
                </a:extLst>
              </a:tr>
            </a:tbl>
          </a:graphicData>
        </a:graphic>
      </p:graphicFrame>
    </p:spTree>
    <p:extLst>
      <p:ext uri="{BB962C8B-B14F-4D97-AF65-F5344CB8AC3E}">
        <p14:creationId xmlns:p14="http://schemas.microsoft.com/office/powerpoint/2010/main" val="10052605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0F84FB-1154-4F05-3BFA-21C4E7456C9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F302802-E39E-5DE5-4A1C-6B951556384D}"/>
              </a:ext>
            </a:extLst>
          </p:cNvPr>
          <p:cNvSpPr>
            <a:spLocks noGrp="1"/>
          </p:cNvSpPr>
          <p:nvPr>
            <p:ph type="title"/>
          </p:nvPr>
        </p:nvSpPr>
        <p:spPr/>
        <p:txBody>
          <a:bodyPr/>
          <a:lstStyle/>
          <a:p>
            <a:r>
              <a:rPr lang="en-GB" dirty="0"/>
              <a:t>Delayed Grant Milestones</a:t>
            </a:r>
          </a:p>
        </p:txBody>
      </p:sp>
      <p:sp>
        <p:nvSpPr>
          <p:cNvPr id="4" name="Footer Placeholder 3">
            <a:extLst>
              <a:ext uri="{FF2B5EF4-FFF2-40B4-BE49-F238E27FC236}">
                <a16:creationId xmlns:a16="http://schemas.microsoft.com/office/drawing/2014/main" id="{4A813D6E-D440-60CE-67D0-717354303810}"/>
              </a:ext>
            </a:extLst>
          </p:cNvPr>
          <p:cNvSpPr>
            <a:spLocks noGrp="1"/>
          </p:cNvSpPr>
          <p:nvPr>
            <p:ph type="ftr" sz="quarter" idx="11"/>
          </p:nvPr>
        </p:nvSpPr>
        <p:spPr>
          <a:xfrm>
            <a:off x="825624" y="6555770"/>
            <a:ext cx="4671534" cy="329614"/>
          </a:xfrm>
        </p:spPr>
        <p:txBody>
          <a:bodyPr/>
          <a:lstStyle/>
          <a:p>
            <a:pPr>
              <a:defRPr/>
            </a:pPr>
            <a:r>
              <a:rPr lang="en-GB" dirty="0">
                <a:solidFill>
                  <a:prstClr val="white"/>
                </a:solidFill>
              </a:rPr>
              <a:t>M. Wischmeier | PSD Management Meeting | 22</a:t>
            </a:r>
            <a:r>
              <a:rPr lang="en-GB" baseline="30000" dirty="0">
                <a:solidFill>
                  <a:prstClr val="white"/>
                </a:solidFill>
              </a:rPr>
              <a:t>nd</a:t>
            </a:r>
            <a:r>
              <a:rPr lang="en-GB" dirty="0">
                <a:solidFill>
                  <a:prstClr val="white"/>
                </a:solidFill>
              </a:rPr>
              <a:t> Jul 2025</a:t>
            </a:r>
            <a:endParaRPr lang="en-GB" dirty="0"/>
          </a:p>
        </p:txBody>
      </p:sp>
      <p:sp>
        <p:nvSpPr>
          <p:cNvPr id="5" name="Slide Number Placeholder 4">
            <a:extLst>
              <a:ext uri="{FF2B5EF4-FFF2-40B4-BE49-F238E27FC236}">
                <a16:creationId xmlns:a16="http://schemas.microsoft.com/office/drawing/2014/main" id="{081338B0-20EE-11BF-218E-72FCA900C692}"/>
              </a:ext>
            </a:extLst>
          </p:cNvPr>
          <p:cNvSpPr>
            <a:spLocks noGrp="1"/>
          </p:cNvSpPr>
          <p:nvPr>
            <p:ph type="sldNum" sz="quarter" idx="12"/>
          </p:nvPr>
        </p:nvSpPr>
        <p:spPr/>
        <p:txBody>
          <a:bodyPr/>
          <a:lstStyle/>
          <a:p>
            <a:pPr>
              <a:defRPr/>
            </a:pPr>
            <a:fld id="{6A6D9FA1-99C7-4910-8E32-B85D378B0060}" type="slidenum">
              <a:rPr lang="en-GB" smtClean="0">
                <a:solidFill>
                  <a:prstClr val="white"/>
                </a:solidFill>
              </a:rPr>
              <a:t>2</a:t>
            </a:fld>
            <a:endParaRPr lang="en-GB">
              <a:solidFill>
                <a:prstClr val="white"/>
              </a:solidFill>
            </a:endParaRPr>
          </a:p>
        </p:txBody>
      </p:sp>
      <p:graphicFrame>
        <p:nvGraphicFramePr>
          <p:cNvPr id="3" name="Table 2">
            <a:extLst>
              <a:ext uri="{FF2B5EF4-FFF2-40B4-BE49-F238E27FC236}">
                <a16:creationId xmlns:a16="http://schemas.microsoft.com/office/drawing/2014/main" id="{C58A21A0-12EA-3C78-F1CF-6B57EDEA333E}"/>
              </a:ext>
            </a:extLst>
          </p:cNvPr>
          <p:cNvGraphicFramePr>
            <a:graphicFrameLocks noGrp="1"/>
          </p:cNvGraphicFramePr>
          <p:nvPr>
            <p:extLst>
              <p:ext uri="{D42A27DB-BD31-4B8C-83A1-F6EECF244321}">
                <p14:modId xmlns:p14="http://schemas.microsoft.com/office/powerpoint/2010/main" val="1593097594"/>
              </p:ext>
            </p:extLst>
          </p:nvPr>
        </p:nvGraphicFramePr>
        <p:xfrm>
          <a:off x="434670" y="1685320"/>
          <a:ext cx="11611555" cy="1397630"/>
        </p:xfrm>
        <a:graphic>
          <a:graphicData uri="http://schemas.openxmlformats.org/drawingml/2006/table">
            <a:tbl>
              <a:tblPr/>
              <a:tblGrid>
                <a:gridCol w="811235">
                  <a:extLst>
                    <a:ext uri="{9D8B030D-6E8A-4147-A177-3AD203B41FA5}">
                      <a16:colId xmlns:a16="http://schemas.microsoft.com/office/drawing/2014/main" val="3826762605"/>
                    </a:ext>
                  </a:extLst>
                </a:gridCol>
                <a:gridCol w="3477170">
                  <a:extLst>
                    <a:ext uri="{9D8B030D-6E8A-4147-A177-3AD203B41FA5}">
                      <a16:colId xmlns:a16="http://schemas.microsoft.com/office/drawing/2014/main" val="3056248214"/>
                    </a:ext>
                  </a:extLst>
                </a:gridCol>
                <a:gridCol w="803082">
                  <a:extLst>
                    <a:ext uri="{9D8B030D-6E8A-4147-A177-3AD203B41FA5}">
                      <a16:colId xmlns:a16="http://schemas.microsoft.com/office/drawing/2014/main" val="4197911582"/>
                    </a:ext>
                  </a:extLst>
                </a:gridCol>
                <a:gridCol w="1025718">
                  <a:extLst>
                    <a:ext uri="{9D8B030D-6E8A-4147-A177-3AD203B41FA5}">
                      <a16:colId xmlns:a16="http://schemas.microsoft.com/office/drawing/2014/main" val="3860025069"/>
                    </a:ext>
                  </a:extLst>
                </a:gridCol>
                <a:gridCol w="612250">
                  <a:extLst>
                    <a:ext uri="{9D8B030D-6E8A-4147-A177-3AD203B41FA5}">
                      <a16:colId xmlns:a16="http://schemas.microsoft.com/office/drawing/2014/main" val="1153823877"/>
                    </a:ext>
                  </a:extLst>
                </a:gridCol>
                <a:gridCol w="4882100">
                  <a:extLst>
                    <a:ext uri="{9D8B030D-6E8A-4147-A177-3AD203B41FA5}">
                      <a16:colId xmlns:a16="http://schemas.microsoft.com/office/drawing/2014/main" val="1351323779"/>
                    </a:ext>
                  </a:extLst>
                </a:gridCol>
              </a:tblGrid>
              <a:tr h="376439">
                <a:tc>
                  <a:txBody>
                    <a:bodyPr/>
                    <a:lstStyle/>
                    <a:p>
                      <a:pPr algn="ctr" fontAlgn="t">
                        <a:buNone/>
                      </a:pPr>
                      <a:r>
                        <a:rPr lang="en-GB" sz="1200" b="1" i="0" u="none" strike="noStrike" dirty="0">
                          <a:solidFill>
                            <a:schemeClr val="bg1"/>
                          </a:solidFill>
                          <a:effectLst/>
                          <a:latin typeface="Calibri" panose="020F0502020204030204" pitchFamily="34" charset="0"/>
                        </a:rPr>
                        <a:t>ID</a:t>
                      </a:r>
                    </a:p>
                  </a:txBody>
                  <a:tcPr marL="5721" marR="5721" marT="5721" marB="41191">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solidFill>
                  </a:tcPr>
                </a:tc>
                <a:tc>
                  <a:txBody>
                    <a:bodyPr/>
                    <a:lstStyle/>
                    <a:p>
                      <a:pPr algn="ctr" fontAlgn="t">
                        <a:buNone/>
                      </a:pPr>
                      <a:r>
                        <a:rPr lang="en-GB" sz="1200" b="1" i="0" u="none" strike="noStrike" dirty="0">
                          <a:solidFill>
                            <a:schemeClr val="bg1"/>
                          </a:solidFill>
                          <a:effectLst/>
                          <a:latin typeface="Calibri" panose="020F0502020204030204" pitchFamily="34" charset="0"/>
                        </a:rPr>
                        <a:t>Title in CWP</a:t>
                      </a:r>
                    </a:p>
                  </a:txBody>
                  <a:tcPr marL="5721" marR="5721" marT="5721" marB="41191">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solidFill>
                  </a:tcPr>
                </a:tc>
                <a:tc>
                  <a:txBody>
                    <a:bodyPr/>
                    <a:lstStyle/>
                    <a:p>
                      <a:pPr algn="ctr" fontAlgn="t">
                        <a:buNone/>
                      </a:pPr>
                      <a:r>
                        <a:rPr lang="en-GB" sz="1200" b="1" i="0" u="none" strike="noStrike" dirty="0">
                          <a:solidFill>
                            <a:schemeClr val="bg1"/>
                          </a:solidFill>
                          <a:effectLst/>
                          <a:latin typeface="Calibri" panose="020F0502020204030204" pitchFamily="34" charset="0"/>
                        </a:rPr>
                        <a:t>Due Date</a:t>
                      </a:r>
                    </a:p>
                  </a:txBody>
                  <a:tcPr marL="5721" marR="5721" marT="5721" marB="41191">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solidFill>
                  </a:tcPr>
                </a:tc>
                <a:tc>
                  <a:txBody>
                    <a:bodyPr/>
                    <a:lstStyle/>
                    <a:p>
                      <a:pPr algn="ctr" fontAlgn="t">
                        <a:buNone/>
                      </a:pPr>
                      <a:r>
                        <a:rPr lang="en-GB" sz="1200" b="1" i="0" u="none" strike="noStrike" dirty="0">
                          <a:solidFill>
                            <a:schemeClr val="bg1"/>
                          </a:solidFill>
                          <a:effectLst/>
                          <a:latin typeface="Calibri" panose="020F0502020204030204" pitchFamily="34" charset="0"/>
                        </a:rPr>
                        <a:t>Expected deliverable date</a:t>
                      </a:r>
                    </a:p>
                  </a:txBody>
                  <a:tcPr marL="5721" marR="5721" marT="5721" marB="41191">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solidFill>
                  </a:tcPr>
                </a:tc>
                <a:tc>
                  <a:txBody>
                    <a:bodyPr/>
                    <a:lstStyle/>
                    <a:p>
                      <a:pPr algn="ctr" fontAlgn="t">
                        <a:buNone/>
                      </a:pPr>
                      <a:r>
                        <a:rPr lang="en-GB" sz="1200" b="1" i="0" u="none" strike="noStrike" dirty="0">
                          <a:solidFill>
                            <a:schemeClr val="bg1"/>
                          </a:solidFill>
                          <a:effectLst/>
                          <a:latin typeface="Calibri" panose="020F0502020204030204" pitchFamily="34" charset="0"/>
                        </a:rPr>
                        <a:t>Status</a:t>
                      </a:r>
                    </a:p>
                  </a:txBody>
                  <a:tcPr marL="5721" marR="5721" marT="5721" marB="41191">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solidFill>
                  </a:tcPr>
                </a:tc>
                <a:tc>
                  <a:txBody>
                    <a:bodyPr/>
                    <a:lstStyle/>
                    <a:p>
                      <a:pPr algn="ctr" fontAlgn="t">
                        <a:buNone/>
                      </a:pPr>
                      <a:r>
                        <a:rPr lang="en-GB" sz="1200" b="1" i="0" u="none" strike="noStrike" dirty="0">
                          <a:solidFill>
                            <a:schemeClr val="bg1"/>
                          </a:solidFill>
                          <a:effectLst/>
                          <a:latin typeface="Calibri" panose="020F0502020204030204" pitchFamily="34" charset="0"/>
                        </a:rPr>
                        <a:t>Comments/Reason for delay</a:t>
                      </a:r>
                    </a:p>
                  </a:txBody>
                  <a:tcPr marL="5721" marR="5721" marT="5721" marB="41191">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solidFill>
                  </a:tcPr>
                </a:tc>
                <a:extLst>
                  <a:ext uri="{0D108BD9-81ED-4DB2-BD59-A6C34878D82A}">
                    <a16:rowId xmlns:a16="http://schemas.microsoft.com/office/drawing/2014/main" val="1292574371"/>
                  </a:ext>
                </a:extLst>
              </a:tr>
              <a:tr h="802078">
                <a:tc>
                  <a:txBody>
                    <a:bodyPr/>
                    <a:lstStyle/>
                    <a:p>
                      <a:pPr algn="l" fontAlgn="t">
                        <a:buNone/>
                      </a:pPr>
                      <a:r>
                        <a:rPr lang="en-GB" sz="1050" b="0" i="0" u="none" strike="noStrike" dirty="0">
                          <a:solidFill>
                            <a:srgbClr val="000000"/>
                          </a:solidFill>
                          <a:effectLst/>
                          <a:latin typeface="Calibri" panose="020F0502020204030204" pitchFamily="34" charset="0"/>
                        </a:rPr>
                        <a:t>PWIE.M.11</a:t>
                      </a:r>
                    </a:p>
                  </a:txBody>
                  <a:tcPr marL="5721" marR="5721" marT="5721" marB="41191">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buNone/>
                      </a:pPr>
                      <a:r>
                        <a:rPr lang="en-GB" sz="1050" b="0" i="0" u="none" strike="noStrike">
                          <a:solidFill>
                            <a:srgbClr val="000000"/>
                          </a:solidFill>
                          <a:effectLst/>
                          <a:latin typeface="Calibri" panose="020F0502020204030204" pitchFamily="34" charset="0"/>
                        </a:rPr>
                        <a:t>FZJ PEX facility with JULE-PSI and JUDITH-3 is fully operational and ready for scientific exploitation.  </a:t>
                      </a:r>
                    </a:p>
                  </a:txBody>
                  <a:tcPr marL="5721" marR="5721" marT="5721" marB="41191">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buNone/>
                      </a:pPr>
                      <a:r>
                        <a:rPr lang="en-GB" sz="1050" b="0" i="0" u="none" strike="noStrike" dirty="0">
                          <a:solidFill>
                            <a:srgbClr val="000000"/>
                          </a:solidFill>
                          <a:effectLst/>
                          <a:latin typeface="Calibri" panose="020F0502020204030204" pitchFamily="34" charset="0"/>
                        </a:rPr>
                        <a:t>31/12/2024</a:t>
                      </a:r>
                    </a:p>
                  </a:txBody>
                  <a:tcPr marL="5721" marR="5721" marT="5721" marB="41191">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t">
                        <a:buNone/>
                      </a:pPr>
                      <a:r>
                        <a:rPr lang="en-GB" sz="1050" b="0" i="0" u="none" strike="noStrike" dirty="0">
                          <a:solidFill>
                            <a:srgbClr val="000000"/>
                          </a:solidFill>
                          <a:effectLst/>
                          <a:latin typeface="Calibri" panose="020F0502020204030204" pitchFamily="34" charset="0"/>
                        </a:rPr>
                        <a:t>31/12/2025</a:t>
                      </a:r>
                    </a:p>
                  </a:txBody>
                  <a:tcPr marL="5721" marR="5721" marT="5721" marB="41191">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buNone/>
                      </a:pPr>
                      <a:r>
                        <a:rPr lang="en-GB" sz="1050" b="1" i="0" u="none" strike="noStrike" dirty="0">
                          <a:solidFill>
                            <a:srgbClr val="ED7D31"/>
                          </a:solidFill>
                          <a:effectLst/>
                          <a:latin typeface="Calibri" panose="020F0502020204030204" pitchFamily="34" charset="0"/>
                        </a:rPr>
                        <a:t>delayed</a:t>
                      </a:r>
                    </a:p>
                  </a:txBody>
                  <a:tcPr marL="5721" marR="5721" marT="5721" marB="41191">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buNone/>
                      </a:pPr>
                      <a:r>
                        <a:rPr lang="en-GB" sz="1050" b="0" i="0" u="none" strike="noStrike" dirty="0">
                          <a:solidFill>
                            <a:srgbClr val="FF0000"/>
                          </a:solidFill>
                          <a:effectLst/>
                          <a:latin typeface="Calibri" panose="020F0502020204030204" pitchFamily="34" charset="0"/>
                        </a:rPr>
                        <a:t>To be cancelled </a:t>
                      </a:r>
                      <a:r>
                        <a:rPr lang="en-GB" sz="1050" b="0" i="0" u="none" strike="noStrike" dirty="0">
                          <a:solidFill>
                            <a:srgbClr val="000000"/>
                          </a:solidFill>
                          <a:effectLst/>
                          <a:latin typeface="Calibri" panose="020F0502020204030204" pitchFamily="34" charset="0"/>
                        </a:rPr>
                        <a:t>and reinstated for the extension of the Grant Agreement. The installation of Jule-PSI and JUDITH-3 facilities into the HML (hot cell) is long delayed and will not be available for measurements within the current Grant Agreement period. Expected delivery date is 31/12/2027.</a:t>
                      </a:r>
                    </a:p>
                  </a:txBody>
                  <a:tcPr marL="5721" marR="5721" marT="5721" marB="41191">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136402353"/>
                  </a:ext>
                </a:extLst>
              </a:tr>
            </a:tbl>
          </a:graphicData>
        </a:graphic>
      </p:graphicFrame>
    </p:spTree>
    <p:extLst>
      <p:ext uri="{BB962C8B-B14F-4D97-AF65-F5344CB8AC3E}">
        <p14:creationId xmlns:p14="http://schemas.microsoft.com/office/powerpoint/2010/main" val="11126847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37CE43-4ECF-A0A5-0099-6EC8213FB8F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FE341F2-0918-1E41-5426-959D153C4420}"/>
              </a:ext>
            </a:extLst>
          </p:cNvPr>
          <p:cNvSpPr>
            <a:spLocks noGrp="1"/>
          </p:cNvSpPr>
          <p:nvPr>
            <p:ph type="title"/>
          </p:nvPr>
        </p:nvSpPr>
        <p:spPr/>
        <p:txBody>
          <a:bodyPr/>
          <a:lstStyle/>
          <a:p>
            <a:r>
              <a:rPr lang="en-GB" dirty="0"/>
              <a:t>Important upcoming deadlines</a:t>
            </a:r>
          </a:p>
        </p:txBody>
      </p:sp>
      <p:sp>
        <p:nvSpPr>
          <p:cNvPr id="4" name="Footer Placeholder 3">
            <a:extLst>
              <a:ext uri="{FF2B5EF4-FFF2-40B4-BE49-F238E27FC236}">
                <a16:creationId xmlns:a16="http://schemas.microsoft.com/office/drawing/2014/main" id="{757DFF0B-3ADD-637A-8AC9-75256438A5DF}"/>
              </a:ext>
            </a:extLst>
          </p:cNvPr>
          <p:cNvSpPr>
            <a:spLocks noGrp="1"/>
          </p:cNvSpPr>
          <p:nvPr>
            <p:ph type="ftr" sz="quarter" idx="11"/>
          </p:nvPr>
        </p:nvSpPr>
        <p:spPr>
          <a:xfrm>
            <a:off x="825624" y="6555770"/>
            <a:ext cx="4671534" cy="329614"/>
          </a:xfrm>
        </p:spPr>
        <p:txBody>
          <a:bodyPr/>
          <a:lstStyle/>
          <a:p>
            <a:pPr>
              <a:defRPr/>
            </a:pPr>
            <a:r>
              <a:rPr lang="en-GB" dirty="0">
                <a:solidFill>
                  <a:prstClr val="white"/>
                </a:solidFill>
              </a:rPr>
              <a:t>M. Wischmeier | PSD Management Meeting | 22</a:t>
            </a:r>
            <a:r>
              <a:rPr lang="en-GB" baseline="30000" dirty="0">
                <a:solidFill>
                  <a:prstClr val="white"/>
                </a:solidFill>
              </a:rPr>
              <a:t>nd</a:t>
            </a:r>
            <a:r>
              <a:rPr lang="en-GB" dirty="0">
                <a:solidFill>
                  <a:prstClr val="white"/>
                </a:solidFill>
              </a:rPr>
              <a:t> Jul 2025</a:t>
            </a:r>
            <a:endParaRPr lang="en-GB" dirty="0"/>
          </a:p>
        </p:txBody>
      </p:sp>
      <p:sp>
        <p:nvSpPr>
          <p:cNvPr id="5" name="Slide Number Placeholder 4">
            <a:extLst>
              <a:ext uri="{FF2B5EF4-FFF2-40B4-BE49-F238E27FC236}">
                <a16:creationId xmlns:a16="http://schemas.microsoft.com/office/drawing/2014/main" id="{FD93DFB2-11F5-5FD9-F289-EED62BC7EB0E}"/>
              </a:ext>
            </a:extLst>
          </p:cNvPr>
          <p:cNvSpPr>
            <a:spLocks noGrp="1"/>
          </p:cNvSpPr>
          <p:nvPr>
            <p:ph type="sldNum" sz="quarter" idx="12"/>
          </p:nvPr>
        </p:nvSpPr>
        <p:spPr/>
        <p:txBody>
          <a:bodyPr/>
          <a:lstStyle/>
          <a:p>
            <a:pPr>
              <a:defRPr/>
            </a:pPr>
            <a:fld id="{6A6D9FA1-99C7-4910-8E32-B85D378B0060}" type="slidenum">
              <a:rPr lang="en-GB" smtClean="0">
                <a:solidFill>
                  <a:prstClr val="white"/>
                </a:solidFill>
              </a:rPr>
              <a:t>3</a:t>
            </a:fld>
            <a:endParaRPr lang="en-GB">
              <a:solidFill>
                <a:prstClr val="white"/>
              </a:solidFill>
            </a:endParaRPr>
          </a:p>
        </p:txBody>
      </p:sp>
      <p:sp>
        <p:nvSpPr>
          <p:cNvPr id="3" name="TextBox 2">
            <a:extLst>
              <a:ext uri="{FF2B5EF4-FFF2-40B4-BE49-F238E27FC236}">
                <a16:creationId xmlns:a16="http://schemas.microsoft.com/office/drawing/2014/main" id="{664CDF7A-2E4D-B5D3-8F34-9B108752AA7F}"/>
              </a:ext>
            </a:extLst>
          </p:cNvPr>
          <p:cNvSpPr txBox="1"/>
          <p:nvPr/>
        </p:nvSpPr>
        <p:spPr bwMode="auto">
          <a:xfrm>
            <a:off x="720080" y="972046"/>
            <a:ext cx="10348282" cy="5139869"/>
          </a:xfrm>
          <a:prstGeom prst="rect">
            <a:avLst/>
          </a:prstGeom>
          <a:noFill/>
        </p:spPr>
        <p:txBody>
          <a:bodyPr wrap="none" rtlCol="0">
            <a:spAutoFit/>
          </a:bodyPr>
          <a:lstStyle/>
          <a:p>
            <a:r>
              <a:rPr lang="en-US" sz="2000" b="1" dirty="0"/>
              <a:t>Running calls:</a:t>
            </a:r>
          </a:p>
          <a:p>
            <a:r>
              <a:rPr lang="en-US" dirty="0"/>
              <a:t>12/09/2025 - Call for the Nomination of a deputy TFL for WPTE</a:t>
            </a:r>
          </a:p>
          <a:p>
            <a:r>
              <a:rPr lang="en-US" dirty="0"/>
              <a:t>12/09/2025 - Call for the Nomination of a deputy PL for WPPWIE</a:t>
            </a:r>
          </a:p>
          <a:p>
            <a:r>
              <a:rPr lang="en-US" dirty="0"/>
              <a:t>22/09/2025 - Call for Participation in AWP26-27 (WP: SA, STEL, PWIE)</a:t>
            </a:r>
          </a:p>
          <a:p>
            <a:r>
              <a:rPr lang="en-US" b="1" dirty="0"/>
              <a:t>PLs to present initial evaluation of the </a:t>
            </a:r>
            <a:r>
              <a:rPr lang="en-US" b="1" dirty="0" err="1"/>
              <a:t>CfP</a:t>
            </a:r>
            <a:r>
              <a:rPr lang="en-US" b="1" dirty="0"/>
              <a:t>: 30/09/2025 (PSD Man meeting, starting at 10:00!)</a:t>
            </a:r>
            <a:endParaRPr lang="en-GB" b="1" dirty="0"/>
          </a:p>
          <a:p>
            <a:endParaRPr lang="en-US" dirty="0"/>
          </a:p>
          <a:p>
            <a:r>
              <a:rPr lang="en-US" b="1" dirty="0"/>
              <a:t>06/10/2025 – evaluation of the </a:t>
            </a:r>
            <a:r>
              <a:rPr lang="en-US" b="1" dirty="0" err="1"/>
              <a:t>CfP</a:t>
            </a:r>
            <a:r>
              <a:rPr lang="en-US" b="1" dirty="0"/>
              <a:t> in AWP2026-27 (WP: SA, STEL, PWIE)</a:t>
            </a:r>
          </a:p>
          <a:p>
            <a:endParaRPr lang="en-US" dirty="0"/>
          </a:p>
          <a:p>
            <a:r>
              <a:rPr lang="en-US" dirty="0"/>
              <a:t>28/07/2025 - Call for Participation in EEG</a:t>
            </a:r>
          </a:p>
          <a:p>
            <a:r>
              <a:rPr lang="en-US" dirty="0"/>
              <a:t>19/09/2025 – Call for </a:t>
            </a:r>
            <a:r>
              <a:rPr lang="en-GB" dirty="0"/>
              <a:t>Project Proposals for TSVV Activities</a:t>
            </a:r>
          </a:p>
          <a:p>
            <a:r>
              <a:rPr lang="en-US" dirty="0"/>
              <a:t>19/09/2025 – </a:t>
            </a:r>
            <a:r>
              <a:rPr lang="en-GB" dirty="0"/>
              <a:t>Call for Proposals for Development of a Digital Twin Environment for Fusion Reactor Modelling</a:t>
            </a:r>
          </a:p>
          <a:p>
            <a:r>
              <a:rPr lang="en-GB" dirty="0"/>
              <a:t>12/09/2025 – Call for E-TASC SB members</a:t>
            </a:r>
            <a:endParaRPr lang="en-US" dirty="0"/>
          </a:p>
          <a:p>
            <a:r>
              <a:rPr lang="en-US" dirty="0"/>
              <a:t>26/09/2025 – Call for Proposals for </a:t>
            </a:r>
            <a:r>
              <a:rPr lang="en-US" dirty="0" err="1"/>
              <a:t>EnR</a:t>
            </a:r>
            <a:r>
              <a:rPr lang="en-US" dirty="0"/>
              <a:t> (various areas)</a:t>
            </a:r>
          </a:p>
          <a:p>
            <a:r>
              <a:rPr lang="en-US" dirty="0"/>
              <a:t>26/09/2025 – Call for Participation in EF Coordinated Data Management activities</a:t>
            </a:r>
          </a:p>
          <a:p>
            <a:endParaRPr lang="en-US" dirty="0"/>
          </a:p>
          <a:p>
            <a:endParaRPr lang="en-US" dirty="0"/>
          </a:p>
          <a:p>
            <a:endParaRPr lang="en-US" dirty="0"/>
          </a:p>
          <a:p>
            <a:r>
              <a:rPr lang="en-US" sz="2000" b="1" dirty="0"/>
              <a:t>Physics Project Board: </a:t>
            </a:r>
            <a:r>
              <a:rPr lang="en-US" dirty="0"/>
              <a:t>27-28/10/2025 (noon to noon)</a:t>
            </a:r>
          </a:p>
        </p:txBody>
      </p:sp>
    </p:spTree>
    <p:extLst>
      <p:ext uri="{BB962C8B-B14F-4D97-AF65-F5344CB8AC3E}">
        <p14:creationId xmlns:p14="http://schemas.microsoft.com/office/powerpoint/2010/main" val="19314339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654176-C735-29FD-F22A-897D031B270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796A64B-D2DF-DE62-8A2E-C5768265ED3C}"/>
              </a:ext>
            </a:extLst>
          </p:cNvPr>
          <p:cNvSpPr>
            <a:spLocks noGrp="1"/>
          </p:cNvSpPr>
          <p:nvPr>
            <p:ph type="title"/>
          </p:nvPr>
        </p:nvSpPr>
        <p:spPr/>
        <p:txBody>
          <a:bodyPr/>
          <a:lstStyle/>
          <a:p>
            <a:r>
              <a:rPr lang="en-GB" dirty="0"/>
              <a:t>List of 2026-27 Grant Deliverables</a:t>
            </a:r>
          </a:p>
        </p:txBody>
      </p:sp>
      <p:sp>
        <p:nvSpPr>
          <p:cNvPr id="4" name="Footer Placeholder 3">
            <a:extLst>
              <a:ext uri="{FF2B5EF4-FFF2-40B4-BE49-F238E27FC236}">
                <a16:creationId xmlns:a16="http://schemas.microsoft.com/office/drawing/2014/main" id="{FF1BB45C-DB5F-FCCA-17B7-F29C971FF9D4}"/>
              </a:ext>
            </a:extLst>
          </p:cNvPr>
          <p:cNvSpPr>
            <a:spLocks noGrp="1"/>
          </p:cNvSpPr>
          <p:nvPr>
            <p:ph type="ftr" sz="quarter" idx="11"/>
          </p:nvPr>
        </p:nvSpPr>
        <p:spPr>
          <a:xfrm>
            <a:off x="825624" y="6555770"/>
            <a:ext cx="4671534" cy="329614"/>
          </a:xfrm>
        </p:spPr>
        <p:txBody>
          <a:bodyPr/>
          <a:lstStyle/>
          <a:p>
            <a:pPr>
              <a:defRPr/>
            </a:pPr>
            <a:r>
              <a:rPr lang="en-GB" dirty="0">
                <a:solidFill>
                  <a:prstClr val="white"/>
                </a:solidFill>
              </a:rPr>
              <a:t>M. Wischmeier | PSD Management Meeting | 22</a:t>
            </a:r>
            <a:r>
              <a:rPr lang="en-GB" baseline="30000" dirty="0">
                <a:solidFill>
                  <a:prstClr val="white"/>
                </a:solidFill>
              </a:rPr>
              <a:t>nd</a:t>
            </a:r>
            <a:r>
              <a:rPr lang="en-GB" dirty="0">
                <a:solidFill>
                  <a:prstClr val="white"/>
                </a:solidFill>
              </a:rPr>
              <a:t> Jul 2025</a:t>
            </a:r>
            <a:endParaRPr lang="en-GB" dirty="0"/>
          </a:p>
        </p:txBody>
      </p:sp>
      <p:sp>
        <p:nvSpPr>
          <p:cNvPr id="5" name="Slide Number Placeholder 4">
            <a:extLst>
              <a:ext uri="{FF2B5EF4-FFF2-40B4-BE49-F238E27FC236}">
                <a16:creationId xmlns:a16="http://schemas.microsoft.com/office/drawing/2014/main" id="{0CD62B82-B422-9450-DDE0-0AA0DC3319C1}"/>
              </a:ext>
            </a:extLst>
          </p:cNvPr>
          <p:cNvSpPr>
            <a:spLocks noGrp="1"/>
          </p:cNvSpPr>
          <p:nvPr>
            <p:ph type="sldNum" sz="quarter" idx="12"/>
          </p:nvPr>
        </p:nvSpPr>
        <p:spPr/>
        <p:txBody>
          <a:bodyPr/>
          <a:lstStyle/>
          <a:p>
            <a:pPr>
              <a:defRPr/>
            </a:pPr>
            <a:fld id="{6A6D9FA1-99C7-4910-8E32-B85D378B0060}" type="slidenum">
              <a:rPr lang="en-GB" smtClean="0">
                <a:solidFill>
                  <a:prstClr val="white"/>
                </a:solidFill>
              </a:rPr>
              <a:t>4</a:t>
            </a:fld>
            <a:endParaRPr lang="en-GB">
              <a:solidFill>
                <a:prstClr val="white"/>
              </a:solidFill>
            </a:endParaRPr>
          </a:p>
        </p:txBody>
      </p:sp>
      <p:graphicFrame>
        <p:nvGraphicFramePr>
          <p:cNvPr id="6" name="Table 5">
            <a:extLst>
              <a:ext uri="{FF2B5EF4-FFF2-40B4-BE49-F238E27FC236}">
                <a16:creationId xmlns:a16="http://schemas.microsoft.com/office/drawing/2014/main" id="{4AC4CF8D-F99A-7CBF-CC0B-06ACD94E4AE8}"/>
              </a:ext>
            </a:extLst>
          </p:cNvPr>
          <p:cNvGraphicFramePr>
            <a:graphicFrameLocks noGrp="1"/>
          </p:cNvGraphicFramePr>
          <p:nvPr>
            <p:extLst>
              <p:ext uri="{D42A27DB-BD31-4B8C-83A1-F6EECF244321}">
                <p14:modId xmlns:p14="http://schemas.microsoft.com/office/powerpoint/2010/main" val="2854650502"/>
              </p:ext>
            </p:extLst>
          </p:nvPr>
        </p:nvGraphicFramePr>
        <p:xfrm>
          <a:off x="95181" y="740344"/>
          <a:ext cx="11736361" cy="5511437"/>
        </p:xfrm>
        <a:graphic>
          <a:graphicData uri="http://schemas.openxmlformats.org/drawingml/2006/table">
            <a:tbl>
              <a:tblPr/>
              <a:tblGrid>
                <a:gridCol w="1076025">
                  <a:extLst>
                    <a:ext uri="{9D8B030D-6E8A-4147-A177-3AD203B41FA5}">
                      <a16:colId xmlns:a16="http://schemas.microsoft.com/office/drawing/2014/main" val="942162650"/>
                    </a:ext>
                  </a:extLst>
                </a:gridCol>
                <a:gridCol w="1005951">
                  <a:extLst>
                    <a:ext uri="{9D8B030D-6E8A-4147-A177-3AD203B41FA5}">
                      <a16:colId xmlns:a16="http://schemas.microsoft.com/office/drawing/2014/main" val="1866122997"/>
                    </a:ext>
                  </a:extLst>
                </a:gridCol>
                <a:gridCol w="9654385">
                  <a:extLst>
                    <a:ext uri="{9D8B030D-6E8A-4147-A177-3AD203B41FA5}">
                      <a16:colId xmlns:a16="http://schemas.microsoft.com/office/drawing/2014/main" val="422034658"/>
                    </a:ext>
                  </a:extLst>
                </a:gridCol>
              </a:tblGrid>
              <a:tr h="80163">
                <a:tc>
                  <a:txBody>
                    <a:bodyPr/>
                    <a:lstStyle/>
                    <a:p>
                      <a:pPr algn="ctr" fontAlgn="ctr">
                        <a:buNone/>
                      </a:pPr>
                      <a:r>
                        <a:rPr lang="en-GB" sz="1400" b="1" i="0" u="none" strike="noStrike">
                          <a:solidFill>
                            <a:srgbClr val="FFFFFF"/>
                          </a:solidFill>
                          <a:effectLst/>
                          <a:latin typeface="Aptos Narrow" panose="020B0004020202020204" pitchFamily="34" charset="0"/>
                        </a:rPr>
                        <a:t>WP</a:t>
                      </a:r>
                    </a:p>
                  </a:txBody>
                  <a:tcPr marL="2317" marR="2317" marT="2317" marB="16681" anchor="ctr">
                    <a:lnL>
                      <a:noFill/>
                    </a:lnL>
                    <a:lnR>
                      <a:noFill/>
                    </a:lnR>
                    <a:lnT>
                      <a:noFill/>
                    </a:lnT>
                    <a:lnB>
                      <a:noFill/>
                    </a:lnB>
                    <a:solidFill>
                      <a:srgbClr val="104861"/>
                    </a:solidFill>
                  </a:tcPr>
                </a:tc>
                <a:tc>
                  <a:txBody>
                    <a:bodyPr/>
                    <a:lstStyle/>
                    <a:p>
                      <a:pPr algn="ctr" fontAlgn="ctr">
                        <a:buNone/>
                      </a:pPr>
                      <a:r>
                        <a:rPr lang="en-GB" sz="1400" b="1" i="0" u="none" strike="noStrike">
                          <a:solidFill>
                            <a:srgbClr val="FFFFFF"/>
                          </a:solidFill>
                          <a:effectLst/>
                          <a:latin typeface="Aptos Narrow" panose="020B0004020202020204" pitchFamily="34" charset="0"/>
                        </a:rPr>
                        <a:t>YEAR</a:t>
                      </a:r>
                    </a:p>
                  </a:txBody>
                  <a:tcPr marL="2317" marR="2317" marT="2317" marB="16681" anchor="ctr">
                    <a:lnL>
                      <a:noFill/>
                    </a:lnL>
                    <a:lnR>
                      <a:noFill/>
                    </a:lnR>
                    <a:lnT>
                      <a:noFill/>
                    </a:lnT>
                    <a:lnB>
                      <a:noFill/>
                    </a:lnB>
                    <a:solidFill>
                      <a:srgbClr val="104861"/>
                    </a:solidFill>
                  </a:tcPr>
                </a:tc>
                <a:tc>
                  <a:txBody>
                    <a:bodyPr/>
                    <a:lstStyle/>
                    <a:p>
                      <a:pPr algn="l" fontAlgn="b">
                        <a:buNone/>
                      </a:pPr>
                      <a:r>
                        <a:rPr lang="en-GB" sz="1400" b="1" i="0" u="none" strike="noStrike">
                          <a:solidFill>
                            <a:srgbClr val="FFFFFF"/>
                          </a:solidFill>
                          <a:effectLst/>
                          <a:latin typeface="Aptos Narrow" panose="020B0004020202020204" pitchFamily="34" charset="0"/>
                        </a:rPr>
                        <a:t>TITLE</a:t>
                      </a:r>
                    </a:p>
                  </a:txBody>
                  <a:tcPr marL="2317" marR="2317" marT="2317" marB="16681" anchor="b">
                    <a:lnL>
                      <a:noFill/>
                    </a:lnL>
                    <a:lnR>
                      <a:noFill/>
                    </a:lnR>
                    <a:lnT>
                      <a:noFill/>
                    </a:lnT>
                    <a:lnB>
                      <a:noFill/>
                    </a:lnB>
                    <a:solidFill>
                      <a:srgbClr val="104861"/>
                    </a:solidFill>
                  </a:tcPr>
                </a:tc>
                <a:extLst>
                  <a:ext uri="{0D108BD9-81ED-4DB2-BD59-A6C34878D82A}">
                    <a16:rowId xmlns:a16="http://schemas.microsoft.com/office/drawing/2014/main" val="2595336058"/>
                  </a:ext>
                </a:extLst>
              </a:tr>
              <a:tr h="427458">
                <a:tc>
                  <a:txBody>
                    <a:bodyPr/>
                    <a:lstStyle/>
                    <a:p>
                      <a:pPr algn="ctr" fontAlgn="t">
                        <a:buNone/>
                      </a:pPr>
                      <a:r>
                        <a:rPr lang="en-GB" sz="1400" b="1" i="0" u="none" strike="noStrike" dirty="0">
                          <a:solidFill>
                            <a:srgbClr val="000000"/>
                          </a:solidFill>
                          <a:effectLst/>
                          <a:latin typeface="Aptos Narrow" panose="020B0004020202020204" pitchFamily="34" charset="0"/>
                        </a:rPr>
                        <a:t>TE</a:t>
                      </a:r>
                    </a:p>
                  </a:txBody>
                  <a:tcPr marL="2317" marR="2317" marT="2317" marB="16681">
                    <a:lnL>
                      <a:noFill/>
                    </a:lnL>
                    <a:lnR>
                      <a:noFill/>
                    </a:lnR>
                    <a:lnT>
                      <a:noFill/>
                    </a:lnT>
                    <a:lnB>
                      <a:noFill/>
                    </a:lnB>
                    <a:noFill/>
                  </a:tcPr>
                </a:tc>
                <a:tc>
                  <a:txBody>
                    <a:bodyPr/>
                    <a:lstStyle/>
                    <a:p>
                      <a:pPr algn="ctr" fontAlgn="t">
                        <a:buNone/>
                      </a:pPr>
                      <a:r>
                        <a:rPr lang="en-GB" sz="1400" b="0" i="0" u="none" strike="noStrike">
                          <a:solidFill>
                            <a:srgbClr val="000000"/>
                          </a:solidFill>
                          <a:effectLst/>
                          <a:latin typeface="Aptos Narrow" panose="020B0004020202020204" pitchFamily="34" charset="0"/>
                        </a:rPr>
                        <a:t>2026</a:t>
                      </a:r>
                    </a:p>
                  </a:txBody>
                  <a:tcPr marL="2317" marR="2317" marT="2317" marB="16681">
                    <a:lnL>
                      <a:noFill/>
                    </a:lnL>
                    <a:lnR>
                      <a:noFill/>
                    </a:lnR>
                    <a:lnT>
                      <a:noFill/>
                    </a:lnT>
                    <a:lnB>
                      <a:noFill/>
                    </a:lnB>
                    <a:solidFill>
                      <a:srgbClr val="FFFFFF"/>
                    </a:solidFill>
                  </a:tcPr>
                </a:tc>
                <a:tc>
                  <a:txBody>
                    <a:bodyPr/>
                    <a:lstStyle/>
                    <a:p>
                      <a:pPr algn="l" fontAlgn="t">
                        <a:buNone/>
                      </a:pPr>
                      <a:r>
                        <a:rPr lang="en-GB" sz="1400" b="0" i="0" u="none" strike="noStrike">
                          <a:solidFill>
                            <a:srgbClr val="000000"/>
                          </a:solidFill>
                          <a:effectLst/>
                          <a:latin typeface="Aptos Narrow" panose="020B0004020202020204" pitchFamily="34" charset="0"/>
                        </a:rPr>
                        <a:t>Report on fully integrated simulation of high current partial detachment plasma scenario including assessment of PFC erosion in D and DT plasma</a:t>
                      </a:r>
                    </a:p>
                  </a:txBody>
                  <a:tcPr marL="2317" marR="2317" marT="2317" marB="16681">
                    <a:lnL>
                      <a:noFill/>
                    </a:lnL>
                    <a:lnR>
                      <a:noFill/>
                    </a:lnR>
                    <a:lnT>
                      <a:noFill/>
                    </a:lnT>
                    <a:lnB>
                      <a:noFill/>
                    </a:lnB>
                    <a:solidFill>
                      <a:srgbClr val="FFFFFF"/>
                    </a:solidFill>
                  </a:tcPr>
                </a:tc>
                <a:extLst>
                  <a:ext uri="{0D108BD9-81ED-4DB2-BD59-A6C34878D82A}">
                    <a16:rowId xmlns:a16="http://schemas.microsoft.com/office/drawing/2014/main" val="3280101970"/>
                  </a:ext>
                </a:extLst>
              </a:tr>
              <a:tr h="284972">
                <a:tc>
                  <a:txBody>
                    <a:bodyPr/>
                    <a:lstStyle/>
                    <a:p>
                      <a:pPr algn="ctr" fontAlgn="t">
                        <a:buNone/>
                      </a:pPr>
                      <a:r>
                        <a:rPr lang="en-GB" sz="1400" b="1" i="0" u="none" strike="noStrike">
                          <a:solidFill>
                            <a:srgbClr val="000000"/>
                          </a:solidFill>
                          <a:effectLst/>
                          <a:latin typeface="Aptos Narrow" panose="020B0004020202020204" pitchFamily="34" charset="0"/>
                        </a:rPr>
                        <a:t>TE</a:t>
                      </a:r>
                    </a:p>
                  </a:txBody>
                  <a:tcPr marL="2317" marR="2317" marT="2317" marB="16681">
                    <a:lnL>
                      <a:noFill/>
                    </a:lnL>
                    <a:lnR>
                      <a:noFill/>
                    </a:lnR>
                    <a:lnT>
                      <a:noFill/>
                    </a:lnT>
                    <a:lnB>
                      <a:noFill/>
                    </a:lnB>
                    <a:noFill/>
                  </a:tcPr>
                </a:tc>
                <a:tc>
                  <a:txBody>
                    <a:bodyPr/>
                    <a:lstStyle/>
                    <a:p>
                      <a:pPr algn="ctr" fontAlgn="t">
                        <a:buNone/>
                      </a:pPr>
                      <a:r>
                        <a:rPr lang="en-GB" sz="1400" b="0" i="0" u="none" strike="noStrike">
                          <a:solidFill>
                            <a:srgbClr val="000000"/>
                          </a:solidFill>
                          <a:effectLst/>
                          <a:latin typeface="Aptos Narrow" panose="020B0004020202020204" pitchFamily="34" charset="0"/>
                        </a:rPr>
                        <a:t>2026</a:t>
                      </a:r>
                    </a:p>
                  </a:txBody>
                  <a:tcPr marL="2317" marR="2317" marT="2317" marB="16681">
                    <a:lnL>
                      <a:noFill/>
                    </a:lnL>
                    <a:lnR>
                      <a:noFill/>
                    </a:lnR>
                    <a:lnT>
                      <a:noFill/>
                    </a:lnT>
                    <a:lnB>
                      <a:noFill/>
                    </a:lnB>
                    <a:solidFill>
                      <a:srgbClr val="FFFFFF"/>
                    </a:solidFill>
                  </a:tcPr>
                </a:tc>
                <a:tc>
                  <a:txBody>
                    <a:bodyPr/>
                    <a:lstStyle/>
                    <a:p>
                      <a:pPr algn="l" fontAlgn="t">
                        <a:buNone/>
                      </a:pPr>
                      <a:r>
                        <a:rPr lang="en-GB" sz="1400" b="0" i="0" u="none" strike="noStrike">
                          <a:solidFill>
                            <a:srgbClr val="000000"/>
                          </a:solidFill>
                          <a:effectLst/>
                          <a:latin typeface="Aptos Narrow" panose="020B0004020202020204" pitchFamily="34" charset="0"/>
                        </a:rPr>
                        <a:t>Report on reduced model validation for plasma reattachment on multiple devices and wide operational space</a:t>
                      </a:r>
                    </a:p>
                  </a:txBody>
                  <a:tcPr marL="2317" marR="2317" marT="2317" marB="16681">
                    <a:lnL>
                      <a:noFill/>
                    </a:lnL>
                    <a:lnR>
                      <a:noFill/>
                    </a:lnR>
                    <a:lnT>
                      <a:noFill/>
                    </a:lnT>
                    <a:lnB>
                      <a:noFill/>
                    </a:lnB>
                    <a:solidFill>
                      <a:srgbClr val="FFFFFF"/>
                    </a:solidFill>
                  </a:tcPr>
                </a:tc>
                <a:extLst>
                  <a:ext uri="{0D108BD9-81ED-4DB2-BD59-A6C34878D82A}">
                    <a16:rowId xmlns:a16="http://schemas.microsoft.com/office/drawing/2014/main" val="1419916011"/>
                  </a:ext>
                </a:extLst>
              </a:tr>
              <a:tr h="229368">
                <a:tc>
                  <a:txBody>
                    <a:bodyPr/>
                    <a:lstStyle/>
                    <a:p>
                      <a:pPr algn="ctr" fontAlgn="t">
                        <a:buNone/>
                      </a:pPr>
                      <a:r>
                        <a:rPr lang="en-GB" sz="1400" b="1" i="0" u="none" strike="noStrike" dirty="0">
                          <a:solidFill>
                            <a:srgbClr val="000000"/>
                          </a:solidFill>
                          <a:effectLst/>
                          <a:latin typeface="Aptos Narrow" panose="020B0004020202020204" pitchFamily="34" charset="0"/>
                        </a:rPr>
                        <a:t>TE</a:t>
                      </a:r>
                    </a:p>
                  </a:txBody>
                  <a:tcPr marL="2317" marR="2317" marT="2317" marB="16681">
                    <a:lnL>
                      <a:noFill/>
                    </a:lnL>
                    <a:lnR>
                      <a:noFill/>
                    </a:lnR>
                    <a:lnT>
                      <a:noFill/>
                    </a:lnT>
                    <a:lnB>
                      <a:noFill/>
                    </a:lnB>
                    <a:noFill/>
                  </a:tcPr>
                </a:tc>
                <a:tc>
                  <a:txBody>
                    <a:bodyPr/>
                    <a:lstStyle/>
                    <a:p>
                      <a:pPr algn="ctr" fontAlgn="t">
                        <a:buNone/>
                      </a:pPr>
                      <a:r>
                        <a:rPr lang="en-GB" sz="1400" b="0" i="0" u="none" strike="noStrike">
                          <a:solidFill>
                            <a:srgbClr val="000000"/>
                          </a:solidFill>
                          <a:effectLst/>
                          <a:latin typeface="Aptos Narrow" panose="020B0004020202020204" pitchFamily="34" charset="0"/>
                        </a:rPr>
                        <a:t>2026</a:t>
                      </a:r>
                    </a:p>
                  </a:txBody>
                  <a:tcPr marL="2317" marR="2317" marT="2317" marB="16681">
                    <a:lnL>
                      <a:noFill/>
                    </a:lnL>
                    <a:lnR>
                      <a:noFill/>
                    </a:lnR>
                    <a:lnT>
                      <a:noFill/>
                    </a:lnT>
                    <a:lnB>
                      <a:noFill/>
                    </a:lnB>
                    <a:solidFill>
                      <a:srgbClr val="FFFFFF"/>
                    </a:solidFill>
                  </a:tcPr>
                </a:tc>
                <a:tc>
                  <a:txBody>
                    <a:bodyPr/>
                    <a:lstStyle/>
                    <a:p>
                      <a:pPr algn="l" fontAlgn="t">
                        <a:buNone/>
                      </a:pPr>
                      <a:r>
                        <a:rPr lang="en-GB" sz="1400" b="0" i="0" u="none" strike="noStrike">
                          <a:solidFill>
                            <a:srgbClr val="000000"/>
                          </a:solidFill>
                          <a:effectLst/>
                          <a:latin typeface="Aptos Narrow" panose="020B0004020202020204" pitchFamily="34" charset="0"/>
                        </a:rPr>
                        <a:t>Report on providing input on design and operation of conditioning systems for next step full W devices, with a focus on standard boronization systems</a:t>
                      </a:r>
                    </a:p>
                  </a:txBody>
                  <a:tcPr marL="2317" marR="2317" marT="2317" marB="16681">
                    <a:lnL>
                      <a:noFill/>
                    </a:lnL>
                    <a:lnR>
                      <a:noFill/>
                    </a:lnR>
                    <a:lnT>
                      <a:noFill/>
                    </a:lnT>
                    <a:lnB>
                      <a:noFill/>
                    </a:lnB>
                    <a:solidFill>
                      <a:srgbClr val="FFFFFF"/>
                    </a:solidFill>
                  </a:tcPr>
                </a:tc>
                <a:extLst>
                  <a:ext uri="{0D108BD9-81ED-4DB2-BD59-A6C34878D82A}">
                    <a16:rowId xmlns:a16="http://schemas.microsoft.com/office/drawing/2014/main" val="1551629594"/>
                  </a:ext>
                </a:extLst>
              </a:tr>
              <a:tr h="403132">
                <a:tc>
                  <a:txBody>
                    <a:bodyPr/>
                    <a:lstStyle/>
                    <a:p>
                      <a:pPr algn="ctr" fontAlgn="t">
                        <a:buNone/>
                      </a:pPr>
                      <a:r>
                        <a:rPr lang="en-GB" sz="1400" b="1" i="0" u="none" strike="noStrike" dirty="0">
                          <a:solidFill>
                            <a:srgbClr val="000000"/>
                          </a:solidFill>
                          <a:effectLst/>
                          <a:latin typeface="Aptos Narrow" panose="020B0004020202020204" pitchFamily="34" charset="0"/>
                        </a:rPr>
                        <a:t>TE</a:t>
                      </a:r>
                    </a:p>
                  </a:txBody>
                  <a:tcPr marL="2317" marR="2317" marT="2317" marB="16681">
                    <a:lnL>
                      <a:noFill/>
                    </a:lnL>
                    <a:lnR>
                      <a:noFill/>
                    </a:lnR>
                    <a:lnT>
                      <a:noFill/>
                    </a:lnT>
                    <a:lnB>
                      <a:noFill/>
                    </a:lnB>
                    <a:noFill/>
                  </a:tcPr>
                </a:tc>
                <a:tc>
                  <a:txBody>
                    <a:bodyPr/>
                    <a:lstStyle/>
                    <a:p>
                      <a:pPr algn="ctr" fontAlgn="t">
                        <a:buNone/>
                      </a:pPr>
                      <a:r>
                        <a:rPr lang="en-GB" sz="1400" b="0" i="0" u="none" strike="noStrike">
                          <a:solidFill>
                            <a:srgbClr val="000000"/>
                          </a:solidFill>
                          <a:effectLst/>
                          <a:latin typeface="Aptos Narrow" panose="020B0004020202020204" pitchFamily="34" charset="0"/>
                        </a:rPr>
                        <a:t>2027</a:t>
                      </a:r>
                    </a:p>
                  </a:txBody>
                  <a:tcPr marL="2317" marR="2317" marT="2317" marB="16681">
                    <a:lnL>
                      <a:noFill/>
                    </a:lnL>
                    <a:lnR>
                      <a:noFill/>
                    </a:lnR>
                    <a:lnT>
                      <a:noFill/>
                    </a:lnT>
                    <a:lnB>
                      <a:noFill/>
                    </a:lnB>
                    <a:solidFill>
                      <a:srgbClr val="FFFFFF"/>
                    </a:solidFill>
                  </a:tcPr>
                </a:tc>
                <a:tc>
                  <a:txBody>
                    <a:bodyPr/>
                    <a:lstStyle/>
                    <a:p>
                      <a:pPr algn="l" fontAlgn="t">
                        <a:buNone/>
                      </a:pPr>
                      <a:r>
                        <a:rPr lang="en-GB" sz="1400" b="0" i="0" u="none" strike="noStrike">
                          <a:solidFill>
                            <a:srgbClr val="000000"/>
                          </a:solidFill>
                          <a:effectLst/>
                          <a:latin typeface="Aptos Narrow" panose="020B0004020202020204" pitchFamily="34" charset="0"/>
                        </a:rPr>
                        <a:t>Report on qualification with experiment/modelling the most promising no-ELM scenario in term of confinement, exhaust capabilities, Plasma Wall Interaction</a:t>
                      </a:r>
                    </a:p>
                  </a:txBody>
                  <a:tcPr marL="2317" marR="2317" marT="2317" marB="16681">
                    <a:lnL>
                      <a:noFill/>
                    </a:lnL>
                    <a:lnR>
                      <a:noFill/>
                    </a:lnR>
                    <a:lnT>
                      <a:noFill/>
                    </a:lnT>
                    <a:lnB>
                      <a:noFill/>
                    </a:lnB>
                    <a:solidFill>
                      <a:srgbClr val="FFFFFF"/>
                    </a:solidFill>
                  </a:tcPr>
                </a:tc>
                <a:extLst>
                  <a:ext uri="{0D108BD9-81ED-4DB2-BD59-A6C34878D82A}">
                    <a16:rowId xmlns:a16="http://schemas.microsoft.com/office/drawing/2014/main" val="958363475"/>
                  </a:ext>
                </a:extLst>
              </a:tr>
              <a:tr h="266573">
                <a:tc>
                  <a:txBody>
                    <a:bodyPr/>
                    <a:lstStyle/>
                    <a:p>
                      <a:pPr algn="ctr" fontAlgn="t">
                        <a:buNone/>
                      </a:pPr>
                      <a:r>
                        <a:rPr lang="en-GB" sz="1400" b="1" i="0" u="none" strike="noStrike">
                          <a:solidFill>
                            <a:srgbClr val="000000"/>
                          </a:solidFill>
                          <a:effectLst/>
                          <a:latin typeface="Aptos Narrow" panose="020B0004020202020204" pitchFamily="34" charset="0"/>
                        </a:rPr>
                        <a:t>TE</a:t>
                      </a:r>
                    </a:p>
                  </a:txBody>
                  <a:tcPr marL="2317" marR="2317" marT="2317" marB="16681">
                    <a:lnL>
                      <a:noFill/>
                    </a:lnL>
                    <a:lnR>
                      <a:noFill/>
                    </a:lnR>
                    <a:lnT>
                      <a:noFill/>
                    </a:lnT>
                    <a:lnB>
                      <a:noFill/>
                    </a:lnB>
                    <a:noFill/>
                  </a:tcPr>
                </a:tc>
                <a:tc>
                  <a:txBody>
                    <a:bodyPr/>
                    <a:lstStyle/>
                    <a:p>
                      <a:pPr algn="ctr" fontAlgn="t">
                        <a:buNone/>
                      </a:pPr>
                      <a:r>
                        <a:rPr lang="en-GB" sz="1400" b="0" i="0" u="none" strike="noStrike">
                          <a:solidFill>
                            <a:srgbClr val="000000"/>
                          </a:solidFill>
                          <a:effectLst/>
                          <a:latin typeface="Aptos Narrow" panose="020B0004020202020204" pitchFamily="34" charset="0"/>
                        </a:rPr>
                        <a:t>2027</a:t>
                      </a:r>
                    </a:p>
                  </a:txBody>
                  <a:tcPr marL="2317" marR="2317" marT="2317" marB="16681">
                    <a:lnL>
                      <a:noFill/>
                    </a:lnL>
                    <a:lnR>
                      <a:noFill/>
                    </a:lnR>
                    <a:lnT>
                      <a:noFill/>
                    </a:lnT>
                    <a:lnB>
                      <a:noFill/>
                    </a:lnB>
                    <a:solidFill>
                      <a:srgbClr val="FFFFFF"/>
                    </a:solidFill>
                  </a:tcPr>
                </a:tc>
                <a:tc>
                  <a:txBody>
                    <a:bodyPr/>
                    <a:lstStyle/>
                    <a:p>
                      <a:pPr algn="l" fontAlgn="t">
                        <a:buNone/>
                      </a:pPr>
                      <a:r>
                        <a:rPr lang="en-GB" sz="1400" b="0" i="0" u="none" strike="noStrike">
                          <a:solidFill>
                            <a:srgbClr val="000000"/>
                          </a:solidFill>
                          <a:effectLst/>
                          <a:latin typeface="Aptos Narrow" panose="020B0004020202020204" pitchFamily="34" charset="0"/>
                        </a:rPr>
                        <a:t>Report on optimized scheme for  “benign termination” of runaway beams document in view of possible applicability for  ITER</a:t>
                      </a:r>
                    </a:p>
                  </a:txBody>
                  <a:tcPr marL="2317" marR="2317" marT="2317" marB="16681">
                    <a:lnL>
                      <a:noFill/>
                    </a:lnL>
                    <a:lnR>
                      <a:noFill/>
                    </a:lnR>
                    <a:lnT>
                      <a:noFill/>
                    </a:lnT>
                    <a:lnB>
                      <a:noFill/>
                    </a:lnB>
                    <a:solidFill>
                      <a:srgbClr val="FFFFFF"/>
                    </a:solidFill>
                  </a:tcPr>
                </a:tc>
                <a:extLst>
                  <a:ext uri="{0D108BD9-81ED-4DB2-BD59-A6C34878D82A}">
                    <a16:rowId xmlns:a16="http://schemas.microsoft.com/office/drawing/2014/main" val="3184582425"/>
                  </a:ext>
                </a:extLst>
              </a:tr>
              <a:tr h="141328">
                <a:tc>
                  <a:txBody>
                    <a:bodyPr/>
                    <a:lstStyle/>
                    <a:p>
                      <a:pPr algn="ctr" fontAlgn="t">
                        <a:buNone/>
                      </a:pPr>
                      <a:r>
                        <a:rPr lang="en-GB" sz="1400" b="1" i="0" u="none" strike="noStrike" dirty="0">
                          <a:solidFill>
                            <a:srgbClr val="000000"/>
                          </a:solidFill>
                          <a:effectLst/>
                          <a:latin typeface="Aptos Narrow" panose="020B0004020202020204" pitchFamily="34" charset="0"/>
                        </a:rPr>
                        <a:t>SA</a:t>
                      </a:r>
                    </a:p>
                  </a:txBody>
                  <a:tcPr marL="2317" marR="2317" marT="2317" marB="16681">
                    <a:lnL>
                      <a:noFill/>
                    </a:lnL>
                    <a:lnR>
                      <a:noFill/>
                    </a:lnR>
                    <a:lnT>
                      <a:noFill/>
                    </a:lnT>
                    <a:lnB>
                      <a:noFill/>
                    </a:lnB>
                    <a:noFill/>
                  </a:tcPr>
                </a:tc>
                <a:tc>
                  <a:txBody>
                    <a:bodyPr/>
                    <a:lstStyle/>
                    <a:p>
                      <a:pPr algn="ctr" fontAlgn="t">
                        <a:buNone/>
                      </a:pPr>
                      <a:r>
                        <a:rPr lang="en-GB" sz="1400" b="0" i="0" u="none" strike="noStrike">
                          <a:solidFill>
                            <a:srgbClr val="000000"/>
                          </a:solidFill>
                          <a:effectLst/>
                          <a:latin typeface="Aptos Narrow" panose="020B0004020202020204" pitchFamily="34" charset="0"/>
                        </a:rPr>
                        <a:t>2027</a:t>
                      </a:r>
                    </a:p>
                  </a:txBody>
                  <a:tcPr marL="2317" marR="2317" marT="2317" marB="16681">
                    <a:lnL>
                      <a:noFill/>
                    </a:lnL>
                    <a:lnR>
                      <a:noFill/>
                    </a:lnR>
                    <a:lnT>
                      <a:noFill/>
                    </a:lnT>
                    <a:lnB>
                      <a:noFill/>
                    </a:lnB>
                    <a:solidFill>
                      <a:srgbClr val="FFFFFF"/>
                    </a:solidFill>
                  </a:tcPr>
                </a:tc>
                <a:tc>
                  <a:txBody>
                    <a:bodyPr/>
                    <a:lstStyle/>
                    <a:p>
                      <a:pPr algn="l" fontAlgn="t">
                        <a:buNone/>
                      </a:pPr>
                      <a:r>
                        <a:rPr lang="en-GB" sz="1400" b="0" i="0" u="none" strike="noStrike" dirty="0">
                          <a:solidFill>
                            <a:srgbClr val="000000"/>
                          </a:solidFill>
                          <a:effectLst/>
                          <a:latin typeface="Aptos Narrow" panose="020B0004020202020204" pitchFamily="34" charset="0"/>
                        </a:rPr>
                        <a:t>Report on first measurement of the pedestal density and temperature at sub-cm spatial resolution in JT-60SA</a:t>
                      </a:r>
                    </a:p>
                  </a:txBody>
                  <a:tcPr marL="2317" marR="2317" marT="2317" marB="16681">
                    <a:lnL>
                      <a:noFill/>
                    </a:lnL>
                    <a:lnR>
                      <a:noFill/>
                    </a:lnR>
                    <a:lnT>
                      <a:noFill/>
                    </a:lnT>
                    <a:lnB>
                      <a:noFill/>
                    </a:lnB>
                    <a:solidFill>
                      <a:srgbClr val="FFFFFF"/>
                    </a:solidFill>
                  </a:tcPr>
                </a:tc>
                <a:extLst>
                  <a:ext uri="{0D108BD9-81ED-4DB2-BD59-A6C34878D82A}">
                    <a16:rowId xmlns:a16="http://schemas.microsoft.com/office/drawing/2014/main" val="3804696152"/>
                  </a:ext>
                </a:extLst>
              </a:tr>
              <a:tr h="333626">
                <a:tc>
                  <a:txBody>
                    <a:bodyPr/>
                    <a:lstStyle/>
                    <a:p>
                      <a:pPr algn="ctr" fontAlgn="t">
                        <a:buNone/>
                      </a:pPr>
                      <a:r>
                        <a:rPr lang="en-GB" sz="1400" b="1" i="0" u="none" strike="noStrike">
                          <a:solidFill>
                            <a:srgbClr val="000000"/>
                          </a:solidFill>
                          <a:effectLst/>
                          <a:latin typeface="Aptos Narrow" panose="020B0004020202020204" pitchFamily="34" charset="0"/>
                        </a:rPr>
                        <a:t>PWIE</a:t>
                      </a:r>
                    </a:p>
                  </a:txBody>
                  <a:tcPr marL="2317" marR="2317" marT="2317" marB="16681">
                    <a:lnL>
                      <a:noFill/>
                    </a:lnL>
                    <a:lnR>
                      <a:noFill/>
                    </a:lnR>
                    <a:lnT>
                      <a:noFill/>
                    </a:lnT>
                    <a:lnB>
                      <a:noFill/>
                    </a:lnB>
                    <a:noFill/>
                  </a:tcPr>
                </a:tc>
                <a:tc>
                  <a:txBody>
                    <a:bodyPr/>
                    <a:lstStyle/>
                    <a:p>
                      <a:pPr algn="ctr" fontAlgn="t">
                        <a:buNone/>
                      </a:pPr>
                      <a:r>
                        <a:rPr lang="en-GB" sz="1400" b="0" i="0" u="none" strike="noStrike">
                          <a:solidFill>
                            <a:srgbClr val="000000"/>
                          </a:solidFill>
                          <a:effectLst/>
                          <a:latin typeface="Aptos Narrow" panose="020B0004020202020204" pitchFamily="34" charset="0"/>
                        </a:rPr>
                        <a:t>2026</a:t>
                      </a:r>
                    </a:p>
                  </a:txBody>
                  <a:tcPr marL="2317" marR="2317" marT="2317" marB="16681">
                    <a:lnL>
                      <a:noFill/>
                    </a:lnL>
                    <a:lnR>
                      <a:noFill/>
                    </a:lnR>
                    <a:lnT>
                      <a:noFill/>
                    </a:lnT>
                    <a:lnB>
                      <a:noFill/>
                    </a:lnB>
                    <a:solidFill>
                      <a:srgbClr val="FFFFFF"/>
                    </a:solidFill>
                  </a:tcPr>
                </a:tc>
                <a:tc>
                  <a:txBody>
                    <a:bodyPr/>
                    <a:lstStyle/>
                    <a:p>
                      <a:pPr algn="l" fontAlgn="t">
                        <a:buNone/>
                      </a:pPr>
                      <a:r>
                        <a:rPr lang="en-GB" sz="1400" b="0" i="0" u="none" strike="noStrike" dirty="0">
                          <a:solidFill>
                            <a:srgbClr val="000000"/>
                          </a:solidFill>
                          <a:effectLst/>
                          <a:latin typeface="Aptos Narrow" panose="020B0004020202020204" pitchFamily="34" charset="0"/>
                        </a:rPr>
                        <a:t>Report on scaling the integrated first wall W sources in toroidal devices as function of edge plasma conditions, impurity composition, wall clearance deduced from high fidelity PWIE simulations for AUG, JET, ITER and DEMO (H-mode)</a:t>
                      </a:r>
                    </a:p>
                  </a:txBody>
                  <a:tcPr marL="2317" marR="2317" marT="2317" marB="16681">
                    <a:lnL>
                      <a:noFill/>
                    </a:lnL>
                    <a:lnR>
                      <a:noFill/>
                    </a:lnR>
                    <a:lnT>
                      <a:noFill/>
                    </a:lnT>
                    <a:lnB>
                      <a:noFill/>
                    </a:lnB>
                    <a:solidFill>
                      <a:srgbClr val="FFFFFF"/>
                    </a:solidFill>
                  </a:tcPr>
                </a:tc>
                <a:extLst>
                  <a:ext uri="{0D108BD9-81ED-4DB2-BD59-A6C34878D82A}">
                    <a16:rowId xmlns:a16="http://schemas.microsoft.com/office/drawing/2014/main" val="3782347457"/>
                  </a:ext>
                </a:extLst>
              </a:tr>
              <a:tr h="267596">
                <a:tc>
                  <a:txBody>
                    <a:bodyPr/>
                    <a:lstStyle/>
                    <a:p>
                      <a:pPr algn="ctr" fontAlgn="t">
                        <a:buNone/>
                      </a:pPr>
                      <a:r>
                        <a:rPr lang="en-GB" sz="1400" b="1" i="0" u="none" strike="noStrike" dirty="0">
                          <a:solidFill>
                            <a:srgbClr val="000000"/>
                          </a:solidFill>
                          <a:effectLst/>
                          <a:latin typeface="Aptos Narrow" panose="020B0004020202020204" pitchFamily="34" charset="0"/>
                        </a:rPr>
                        <a:t>PWIE</a:t>
                      </a:r>
                    </a:p>
                  </a:txBody>
                  <a:tcPr marL="2317" marR="2317" marT="2317" marB="16681">
                    <a:lnL>
                      <a:noFill/>
                    </a:lnL>
                    <a:lnR>
                      <a:noFill/>
                    </a:lnR>
                    <a:lnT>
                      <a:noFill/>
                    </a:lnT>
                    <a:lnB>
                      <a:noFill/>
                    </a:lnB>
                    <a:noFill/>
                  </a:tcPr>
                </a:tc>
                <a:tc>
                  <a:txBody>
                    <a:bodyPr/>
                    <a:lstStyle/>
                    <a:p>
                      <a:pPr algn="ctr" fontAlgn="t">
                        <a:buNone/>
                      </a:pPr>
                      <a:r>
                        <a:rPr lang="en-GB" sz="1400" b="0" i="0" u="none" strike="noStrike">
                          <a:solidFill>
                            <a:srgbClr val="000000"/>
                          </a:solidFill>
                          <a:effectLst/>
                          <a:latin typeface="Aptos Narrow" panose="020B0004020202020204" pitchFamily="34" charset="0"/>
                        </a:rPr>
                        <a:t>2027</a:t>
                      </a:r>
                    </a:p>
                  </a:txBody>
                  <a:tcPr marL="2317" marR="2317" marT="2317" marB="16681">
                    <a:lnL>
                      <a:noFill/>
                    </a:lnL>
                    <a:lnR>
                      <a:noFill/>
                    </a:lnR>
                    <a:lnT>
                      <a:noFill/>
                    </a:lnT>
                    <a:lnB>
                      <a:noFill/>
                    </a:lnB>
                    <a:solidFill>
                      <a:srgbClr val="FFFFFF"/>
                    </a:solidFill>
                  </a:tcPr>
                </a:tc>
                <a:tc>
                  <a:txBody>
                    <a:bodyPr/>
                    <a:lstStyle/>
                    <a:p>
                      <a:pPr algn="l" fontAlgn="t">
                        <a:buNone/>
                      </a:pPr>
                      <a:r>
                        <a:rPr lang="en-GB" sz="1400" b="0" i="0" u="none" strike="noStrike">
                          <a:solidFill>
                            <a:srgbClr val="000000"/>
                          </a:solidFill>
                          <a:effectLst/>
                          <a:latin typeface="Aptos Narrow" panose="020B0004020202020204" pitchFamily="34" charset="0"/>
                        </a:rPr>
                        <a:t>Report on the erosion /deposition pattern and fuel (tritium) retention in Be and W PFCs in JET deduced from post-mortem analysis and laser-based techniques information and PWIE simulations </a:t>
                      </a:r>
                    </a:p>
                  </a:txBody>
                  <a:tcPr marL="2317" marR="2317" marT="2317" marB="16681">
                    <a:lnL>
                      <a:noFill/>
                    </a:lnL>
                    <a:lnR>
                      <a:noFill/>
                    </a:lnR>
                    <a:lnT>
                      <a:noFill/>
                    </a:lnT>
                    <a:lnB>
                      <a:noFill/>
                    </a:lnB>
                    <a:solidFill>
                      <a:srgbClr val="FFFFFF"/>
                    </a:solidFill>
                  </a:tcPr>
                </a:tc>
                <a:extLst>
                  <a:ext uri="{0D108BD9-81ED-4DB2-BD59-A6C34878D82A}">
                    <a16:rowId xmlns:a16="http://schemas.microsoft.com/office/drawing/2014/main" val="3556280051"/>
                  </a:ext>
                </a:extLst>
              </a:tr>
              <a:tr h="333626">
                <a:tc>
                  <a:txBody>
                    <a:bodyPr/>
                    <a:lstStyle/>
                    <a:p>
                      <a:pPr algn="ctr" fontAlgn="t">
                        <a:buNone/>
                      </a:pPr>
                      <a:r>
                        <a:rPr lang="en-GB" sz="1400" b="1" i="0" u="none" strike="noStrike" dirty="0">
                          <a:solidFill>
                            <a:srgbClr val="000000"/>
                          </a:solidFill>
                          <a:effectLst/>
                          <a:latin typeface="Aptos Narrow" panose="020B0004020202020204" pitchFamily="34" charset="0"/>
                        </a:rPr>
                        <a:t>PWIE</a:t>
                      </a:r>
                    </a:p>
                  </a:txBody>
                  <a:tcPr marL="2317" marR="2317" marT="2317" marB="16681">
                    <a:lnL>
                      <a:noFill/>
                    </a:lnL>
                    <a:lnR>
                      <a:noFill/>
                    </a:lnR>
                    <a:lnT>
                      <a:noFill/>
                    </a:lnT>
                    <a:lnB>
                      <a:noFill/>
                    </a:lnB>
                    <a:noFill/>
                  </a:tcPr>
                </a:tc>
                <a:tc>
                  <a:txBody>
                    <a:bodyPr/>
                    <a:lstStyle/>
                    <a:p>
                      <a:pPr algn="ctr" fontAlgn="t">
                        <a:buNone/>
                      </a:pPr>
                      <a:r>
                        <a:rPr lang="en-GB" sz="1400" b="0" i="0" u="none" strike="noStrike">
                          <a:solidFill>
                            <a:srgbClr val="000000"/>
                          </a:solidFill>
                          <a:effectLst/>
                          <a:latin typeface="Aptos Narrow" panose="020B0004020202020204" pitchFamily="34" charset="0"/>
                        </a:rPr>
                        <a:t>2027</a:t>
                      </a:r>
                    </a:p>
                  </a:txBody>
                  <a:tcPr marL="2317" marR="2317" marT="2317" marB="16681">
                    <a:lnL>
                      <a:noFill/>
                    </a:lnL>
                    <a:lnR>
                      <a:noFill/>
                    </a:lnR>
                    <a:lnT>
                      <a:noFill/>
                    </a:lnT>
                    <a:lnB>
                      <a:noFill/>
                    </a:lnB>
                    <a:solidFill>
                      <a:srgbClr val="FFFFFF"/>
                    </a:solidFill>
                  </a:tcPr>
                </a:tc>
                <a:tc>
                  <a:txBody>
                    <a:bodyPr/>
                    <a:lstStyle/>
                    <a:p>
                      <a:pPr algn="l" fontAlgn="t">
                        <a:buNone/>
                      </a:pPr>
                      <a:r>
                        <a:rPr lang="en-GB" sz="1400" b="0" i="0" u="none" strike="noStrike">
                          <a:solidFill>
                            <a:srgbClr val="000000"/>
                          </a:solidFill>
                          <a:effectLst/>
                          <a:latin typeface="Aptos Narrow" panose="020B0004020202020204" pitchFamily="34" charset="0"/>
                        </a:rPr>
                        <a:t>Report on summarising the efficiency of wall conditioning and fuel removal techniques obtained in TOMAS and toroidal devices with metallic PFCs (w/wo boron) in view of application in tokamaks and stellarators, and recommendations to ITER new baseline</a:t>
                      </a:r>
                    </a:p>
                  </a:txBody>
                  <a:tcPr marL="2317" marR="2317" marT="2317" marB="16681">
                    <a:lnL>
                      <a:noFill/>
                    </a:lnL>
                    <a:lnR>
                      <a:noFill/>
                    </a:lnR>
                    <a:lnT>
                      <a:noFill/>
                    </a:lnT>
                    <a:lnB>
                      <a:noFill/>
                    </a:lnB>
                    <a:solidFill>
                      <a:srgbClr val="FFFFFF"/>
                    </a:solidFill>
                  </a:tcPr>
                </a:tc>
                <a:extLst>
                  <a:ext uri="{0D108BD9-81ED-4DB2-BD59-A6C34878D82A}">
                    <a16:rowId xmlns:a16="http://schemas.microsoft.com/office/drawing/2014/main" val="4158082033"/>
                  </a:ext>
                </a:extLst>
              </a:tr>
              <a:tr h="267596">
                <a:tc>
                  <a:txBody>
                    <a:bodyPr/>
                    <a:lstStyle/>
                    <a:p>
                      <a:pPr algn="ctr" fontAlgn="t">
                        <a:buNone/>
                      </a:pPr>
                      <a:r>
                        <a:rPr lang="en-GB" sz="1400" b="1" i="0" u="none" strike="noStrike" dirty="0">
                          <a:solidFill>
                            <a:srgbClr val="000000"/>
                          </a:solidFill>
                          <a:effectLst/>
                          <a:latin typeface="Aptos Narrow" panose="020B0004020202020204" pitchFamily="34" charset="0"/>
                        </a:rPr>
                        <a:t>PWIE</a:t>
                      </a:r>
                    </a:p>
                  </a:txBody>
                  <a:tcPr marL="2317" marR="2317" marT="2317" marB="16681">
                    <a:lnL>
                      <a:noFill/>
                    </a:lnL>
                    <a:lnR>
                      <a:noFill/>
                    </a:lnR>
                    <a:lnT>
                      <a:noFill/>
                    </a:lnT>
                    <a:lnB>
                      <a:noFill/>
                    </a:lnB>
                    <a:noFill/>
                  </a:tcPr>
                </a:tc>
                <a:tc>
                  <a:txBody>
                    <a:bodyPr/>
                    <a:lstStyle/>
                    <a:p>
                      <a:pPr algn="ctr" fontAlgn="t">
                        <a:buNone/>
                      </a:pPr>
                      <a:r>
                        <a:rPr lang="en-GB" sz="1400" b="0" i="0" u="none" strike="noStrike">
                          <a:solidFill>
                            <a:srgbClr val="000000"/>
                          </a:solidFill>
                          <a:effectLst/>
                          <a:latin typeface="Aptos Narrow" panose="020B0004020202020204" pitchFamily="34" charset="0"/>
                        </a:rPr>
                        <a:t>2027</a:t>
                      </a:r>
                    </a:p>
                  </a:txBody>
                  <a:tcPr marL="2317" marR="2317" marT="2317" marB="16681">
                    <a:lnL>
                      <a:noFill/>
                    </a:lnL>
                    <a:lnR>
                      <a:noFill/>
                    </a:lnR>
                    <a:lnT>
                      <a:noFill/>
                    </a:lnT>
                    <a:lnB>
                      <a:noFill/>
                    </a:lnB>
                    <a:solidFill>
                      <a:srgbClr val="FFFFFF"/>
                    </a:solidFill>
                  </a:tcPr>
                </a:tc>
                <a:tc>
                  <a:txBody>
                    <a:bodyPr/>
                    <a:lstStyle/>
                    <a:p>
                      <a:pPr algn="l" fontAlgn="t">
                        <a:buNone/>
                      </a:pPr>
                      <a:r>
                        <a:rPr lang="en-GB" sz="1400" b="0" i="0" u="none" strike="noStrike">
                          <a:solidFill>
                            <a:srgbClr val="000000"/>
                          </a:solidFill>
                          <a:effectLst/>
                          <a:latin typeface="Aptos Narrow" panose="020B0004020202020204" pitchFamily="34" charset="0"/>
                        </a:rPr>
                        <a:t>Report on quantification of fuel retention in self-damaged (or neutron-damaged) W exposed in JULE-PSI (or PSI-2) using in-situ laser-based methods and comparison with post-mortem analysis techniques </a:t>
                      </a:r>
                    </a:p>
                  </a:txBody>
                  <a:tcPr marL="2317" marR="2317" marT="2317" marB="16681">
                    <a:lnL>
                      <a:noFill/>
                    </a:lnL>
                    <a:lnR>
                      <a:noFill/>
                    </a:lnR>
                    <a:lnT>
                      <a:noFill/>
                    </a:lnT>
                    <a:lnB>
                      <a:noFill/>
                    </a:lnB>
                    <a:solidFill>
                      <a:srgbClr val="FFFFFF"/>
                    </a:solidFill>
                  </a:tcPr>
                </a:tc>
                <a:extLst>
                  <a:ext uri="{0D108BD9-81ED-4DB2-BD59-A6C34878D82A}">
                    <a16:rowId xmlns:a16="http://schemas.microsoft.com/office/drawing/2014/main" val="3545681771"/>
                  </a:ext>
                </a:extLst>
              </a:tr>
              <a:tr h="333626">
                <a:tc>
                  <a:txBody>
                    <a:bodyPr/>
                    <a:lstStyle/>
                    <a:p>
                      <a:pPr algn="ctr" fontAlgn="t">
                        <a:buNone/>
                      </a:pPr>
                      <a:r>
                        <a:rPr lang="en-GB" sz="1400" b="1" i="0" u="none" strike="noStrike" dirty="0">
                          <a:solidFill>
                            <a:srgbClr val="000000"/>
                          </a:solidFill>
                          <a:effectLst/>
                          <a:latin typeface="Aptos Narrow" panose="020B0004020202020204" pitchFamily="34" charset="0"/>
                        </a:rPr>
                        <a:t>STEL</a:t>
                      </a:r>
                    </a:p>
                  </a:txBody>
                  <a:tcPr marL="2317" marR="2317" marT="2317" marB="16681">
                    <a:lnL>
                      <a:noFill/>
                    </a:lnL>
                    <a:lnR>
                      <a:noFill/>
                    </a:lnR>
                    <a:lnT>
                      <a:noFill/>
                    </a:lnT>
                    <a:lnB>
                      <a:noFill/>
                    </a:lnB>
                    <a:noFill/>
                  </a:tcPr>
                </a:tc>
                <a:tc>
                  <a:txBody>
                    <a:bodyPr/>
                    <a:lstStyle/>
                    <a:p>
                      <a:pPr algn="ctr" fontAlgn="t">
                        <a:buNone/>
                      </a:pPr>
                      <a:r>
                        <a:rPr lang="en-GB" sz="1400" b="0" i="0" u="none" strike="noStrike">
                          <a:solidFill>
                            <a:srgbClr val="000000"/>
                          </a:solidFill>
                          <a:effectLst/>
                          <a:latin typeface="Aptos Narrow" panose="020B0004020202020204" pitchFamily="34" charset="0"/>
                        </a:rPr>
                        <a:t>2027</a:t>
                      </a:r>
                    </a:p>
                  </a:txBody>
                  <a:tcPr marL="2317" marR="2317" marT="2317" marB="16681">
                    <a:lnL>
                      <a:noFill/>
                    </a:lnL>
                    <a:lnR>
                      <a:noFill/>
                    </a:lnR>
                    <a:lnT>
                      <a:noFill/>
                    </a:lnT>
                    <a:lnB>
                      <a:noFill/>
                    </a:lnB>
                    <a:solidFill>
                      <a:srgbClr val="FFFFFF"/>
                    </a:solidFill>
                  </a:tcPr>
                </a:tc>
                <a:tc>
                  <a:txBody>
                    <a:bodyPr/>
                    <a:lstStyle/>
                    <a:p>
                      <a:pPr algn="l" fontAlgn="t">
                        <a:buNone/>
                      </a:pPr>
                      <a:r>
                        <a:rPr lang="en-GB" sz="1400" b="0" i="0" u="none" strike="noStrike">
                          <a:solidFill>
                            <a:srgbClr val="000000"/>
                          </a:solidFill>
                          <a:effectLst/>
                          <a:latin typeface="Aptos Narrow" panose="020B0004020202020204" pitchFamily="34" charset="0"/>
                        </a:rPr>
                        <a:t>Report on high confinement scenarios via plasma profile control and high power scenarios at low magnetic field to reach reactor relevant collisionalities (ν* &lt; 0.1) and high beta (⟨β⟩ ≥ 2.5%)</a:t>
                      </a:r>
                    </a:p>
                  </a:txBody>
                  <a:tcPr marL="2317" marR="2317" marT="2317" marB="16681">
                    <a:lnL>
                      <a:noFill/>
                    </a:lnL>
                    <a:lnR>
                      <a:noFill/>
                    </a:lnR>
                    <a:lnT>
                      <a:noFill/>
                    </a:lnT>
                    <a:lnB>
                      <a:noFill/>
                    </a:lnB>
                    <a:solidFill>
                      <a:srgbClr val="FFFFFF"/>
                    </a:solidFill>
                  </a:tcPr>
                </a:tc>
                <a:extLst>
                  <a:ext uri="{0D108BD9-81ED-4DB2-BD59-A6C34878D82A}">
                    <a16:rowId xmlns:a16="http://schemas.microsoft.com/office/drawing/2014/main" val="3848452532"/>
                  </a:ext>
                </a:extLst>
              </a:tr>
              <a:tr h="201566">
                <a:tc>
                  <a:txBody>
                    <a:bodyPr/>
                    <a:lstStyle/>
                    <a:p>
                      <a:pPr algn="ctr" fontAlgn="t">
                        <a:buNone/>
                      </a:pPr>
                      <a:r>
                        <a:rPr lang="en-GB" sz="1400" b="1" i="0" u="none" strike="noStrike" dirty="0">
                          <a:solidFill>
                            <a:srgbClr val="000000"/>
                          </a:solidFill>
                          <a:effectLst/>
                          <a:latin typeface="Aptos Narrow" panose="020B0004020202020204" pitchFamily="34" charset="0"/>
                        </a:rPr>
                        <a:t>STEL</a:t>
                      </a:r>
                    </a:p>
                  </a:txBody>
                  <a:tcPr marL="2317" marR="2317" marT="2317" marB="16681">
                    <a:lnL>
                      <a:noFill/>
                    </a:lnL>
                    <a:lnR>
                      <a:noFill/>
                    </a:lnR>
                    <a:lnT>
                      <a:noFill/>
                    </a:lnT>
                    <a:lnB>
                      <a:noFill/>
                    </a:lnB>
                    <a:noFill/>
                  </a:tcPr>
                </a:tc>
                <a:tc>
                  <a:txBody>
                    <a:bodyPr/>
                    <a:lstStyle/>
                    <a:p>
                      <a:pPr algn="ctr" fontAlgn="t">
                        <a:buNone/>
                      </a:pPr>
                      <a:r>
                        <a:rPr lang="en-GB" sz="1400" b="0" i="0" u="none" strike="noStrike">
                          <a:solidFill>
                            <a:srgbClr val="000000"/>
                          </a:solidFill>
                          <a:effectLst/>
                          <a:latin typeface="Aptos Narrow" panose="020B0004020202020204" pitchFamily="34" charset="0"/>
                        </a:rPr>
                        <a:t>2027</a:t>
                      </a:r>
                    </a:p>
                  </a:txBody>
                  <a:tcPr marL="2317" marR="2317" marT="2317" marB="16681">
                    <a:lnL>
                      <a:noFill/>
                    </a:lnL>
                    <a:lnR>
                      <a:noFill/>
                    </a:lnR>
                    <a:lnT>
                      <a:noFill/>
                    </a:lnT>
                    <a:lnB>
                      <a:noFill/>
                    </a:lnB>
                    <a:solidFill>
                      <a:srgbClr val="FFFFFF"/>
                    </a:solidFill>
                  </a:tcPr>
                </a:tc>
                <a:tc>
                  <a:txBody>
                    <a:bodyPr/>
                    <a:lstStyle/>
                    <a:p>
                      <a:pPr algn="l" fontAlgn="t">
                        <a:buNone/>
                      </a:pPr>
                      <a:r>
                        <a:rPr lang="en-GB" sz="1400" b="0" i="0" u="none" strike="noStrike">
                          <a:solidFill>
                            <a:srgbClr val="000000"/>
                          </a:solidFill>
                          <a:effectLst/>
                          <a:latin typeface="Aptos Narrow" panose="020B0004020202020204" pitchFamily="34" charset="0"/>
                        </a:rPr>
                        <a:t>Report on experimentally validated modelling predictions for fast ion physics and turbulent transport</a:t>
                      </a:r>
                    </a:p>
                  </a:txBody>
                  <a:tcPr marL="2317" marR="2317" marT="2317" marB="16681">
                    <a:lnL>
                      <a:noFill/>
                    </a:lnL>
                    <a:lnR>
                      <a:noFill/>
                    </a:lnR>
                    <a:lnT>
                      <a:noFill/>
                    </a:lnT>
                    <a:lnB>
                      <a:noFill/>
                    </a:lnB>
                    <a:solidFill>
                      <a:srgbClr val="FFFFFF"/>
                    </a:solidFill>
                  </a:tcPr>
                </a:tc>
                <a:extLst>
                  <a:ext uri="{0D108BD9-81ED-4DB2-BD59-A6C34878D82A}">
                    <a16:rowId xmlns:a16="http://schemas.microsoft.com/office/drawing/2014/main" val="2046722671"/>
                  </a:ext>
                </a:extLst>
              </a:tr>
              <a:tr h="141328">
                <a:tc>
                  <a:txBody>
                    <a:bodyPr/>
                    <a:lstStyle/>
                    <a:p>
                      <a:pPr algn="ctr" fontAlgn="t">
                        <a:buNone/>
                      </a:pPr>
                      <a:r>
                        <a:rPr lang="en-GB" sz="1400" b="1" i="0" u="none" strike="noStrike" dirty="0">
                          <a:solidFill>
                            <a:srgbClr val="000000"/>
                          </a:solidFill>
                          <a:effectLst/>
                          <a:latin typeface="Aptos Narrow" panose="020B0004020202020204" pitchFamily="34" charset="0"/>
                        </a:rPr>
                        <a:t>STEL</a:t>
                      </a:r>
                    </a:p>
                  </a:txBody>
                  <a:tcPr marL="2317" marR="2317" marT="2317" marB="16681">
                    <a:lnL>
                      <a:noFill/>
                    </a:lnL>
                    <a:lnR>
                      <a:noFill/>
                    </a:lnR>
                    <a:lnT>
                      <a:noFill/>
                    </a:lnT>
                    <a:lnB>
                      <a:noFill/>
                    </a:lnB>
                    <a:noFill/>
                  </a:tcPr>
                </a:tc>
                <a:tc>
                  <a:txBody>
                    <a:bodyPr/>
                    <a:lstStyle/>
                    <a:p>
                      <a:pPr algn="ctr" fontAlgn="t">
                        <a:buNone/>
                      </a:pPr>
                      <a:r>
                        <a:rPr lang="en-GB" sz="1400" b="0" i="0" u="none" strike="noStrike">
                          <a:solidFill>
                            <a:srgbClr val="000000"/>
                          </a:solidFill>
                          <a:effectLst/>
                          <a:latin typeface="Aptos Narrow" panose="020B0004020202020204" pitchFamily="34" charset="0"/>
                        </a:rPr>
                        <a:t>2027</a:t>
                      </a:r>
                    </a:p>
                  </a:txBody>
                  <a:tcPr marL="2317" marR="2317" marT="2317" marB="16681">
                    <a:lnL>
                      <a:noFill/>
                    </a:lnL>
                    <a:lnR>
                      <a:noFill/>
                    </a:lnR>
                    <a:lnT>
                      <a:noFill/>
                    </a:lnT>
                    <a:lnB>
                      <a:noFill/>
                    </a:lnB>
                    <a:solidFill>
                      <a:srgbClr val="FFFFFF"/>
                    </a:solidFill>
                  </a:tcPr>
                </a:tc>
                <a:tc>
                  <a:txBody>
                    <a:bodyPr/>
                    <a:lstStyle/>
                    <a:p>
                      <a:pPr algn="l" fontAlgn="t">
                        <a:buNone/>
                      </a:pPr>
                      <a:r>
                        <a:rPr lang="en-GB" sz="1400" b="0" i="0" u="none" strike="noStrike">
                          <a:solidFill>
                            <a:srgbClr val="000000"/>
                          </a:solidFill>
                          <a:effectLst/>
                          <a:latin typeface="Aptos Narrow" panose="020B0004020202020204" pitchFamily="34" charset="0"/>
                        </a:rPr>
                        <a:t>Report on long pulse scenarios with nτTi &gt; 0.1e20 and plasma duration of up to 1000 s</a:t>
                      </a:r>
                    </a:p>
                  </a:txBody>
                  <a:tcPr marL="2317" marR="2317" marT="2317" marB="16681">
                    <a:lnL>
                      <a:noFill/>
                    </a:lnL>
                    <a:lnR>
                      <a:noFill/>
                    </a:lnR>
                    <a:lnT>
                      <a:noFill/>
                    </a:lnT>
                    <a:lnB>
                      <a:noFill/>
                    </a:lnB>
                    <a:solidFill>
                      <a:srgbClr val="FFFFFF"/>
                    </a:solidFill>
                  </a:tcPr>
                </a:tc>
                <a:extLst>
                  <a:ext uri="{0D108BD9-81ED-4DB2-BD59-A6C34878D82A}">
                    <a16:rowId xmlns:a16="http://schemas.microsoft.com/office/drawing/2014/main" val="1724863115"/>
                  </a:ext>
                </a:extLst>
              </a:tr>
              <a:tr h="202493">
                <a:tc>
                  <a:txBody>
                    <a:bodyPr/>
                    <a:lstStyle/>
                    <a:p>
                      <a:pPr algn="ctr" fontAlgn="t">
                        <a:buNone/>
                      </a:pPr>
                      <a:r>
                        <a:rPr lang="en-GB" sz="1400" b="1" i="0" u="none" strike="noStrike" dirty="0">
                          <a:solidFill>
                            <a:srgbClr val="000000"/>
                          </a:solidFill>
                          <a:effectLst/>
                          <a:latin typeface="Aptos Narrow" panose="020B0004020202020204" pitchFamily="34" charset="0"/>
                        </a:rPr>
                        <a:t>TM</a:t>
                      </a:r>
                    </a:p>
                  </a:txBody>
                  <a:tcPr marL="2317" marR="2317" marT="2317" marB="16681">
                    <a:lnL>
                      <a:noFill/>
                    </a:lnL>
                    <a:lnR>
                      <a:noFill/>
                    </a:lnR>
                    <a:lnT>
                      <a:noFill/>
                    </a:lnT>
                    <a:lnB>
                      <a:noFill/>
                    </a:lnB>
                    <a:noFill/>
                  </a:tcPr>
                </a:tc>
                <a:tc>
                  <a:txBody>
                    <a:bodyPr/>
                    <a:lstStyle/>
                    <a:p>
                      <a:pPr algn="ctr" fontAlgn="ctr">
                        <a:buNone/>
                      </a:pPr>
                      <a:r>
                        <a:rPr lang="en-GB" sz="1400" b="0" i="0" u="none" strike="noStrike">
                          <a:solidFill>
                            <a:srgbClr val="000000"/>
                          </a:solidFill>
                          <a:effectLst/>
                          <a:latin typeface="Aptos Narrow" panose="020B0004020202020204" pitchFamily="34" charset="0"/>
                        </a:rPr>
                        <a:t>2027</a:t>
                      </a:r>
                    </a:p>
                  </a:txBody>
                  <a:tcPr marL="2317" marR="2317" marT="2317" marB="16681" anchor="ctr">
                    <a:lnL>
                      <a:noFill/>
                    </a:lnL>
                    <a:lnR>
                      <a:noFill/>
                    </a:lnR>
                    <a:lnT>
                      <a:noFill/>
                    </a:lnT>
                    <a:lnB>
                      <a:noFill/>
                    </a:lnB>
                    <a:solidFill>
                      <a:srgbClr val="FFFFFF"/>
                    </a:solidFill>
                  </a:tcPr>
                </a:tc>
                <a:tc>
                  <a:txBody>
                    <a:bodyPr/>
                    <a:lstStyle/>
                    <a:p>
                      <a:pPr algn="l" fontAlgn="b">
                        <a:buNone/>
                      </a:pPr>
                      <a:r>
                        <a:rPr lang="en-GB" sz="1400" b="0" i="0" u="none" strike="noStrike">
                          <a:solidFill>
                            <a:srgbClr val="000000"/>
                          </a:solidFill>
                          <a:effectLst/>
                          <a:latin typeface="Aptos Narrow" panose="020B0004020202020204" pitchFamily="34" charset="0"/>
                        </a:rPr>
                        <a:t>Report on code dissemination, model validation, and comparison with experimental data (for both tokamaks and stellarators)</a:t>
                      </a:r>
                    </a:p>
                  </a:txBody>
                  <a:tcPr marL="2317" marR="2317" marT="2317" marB="16681" anchor="b">
                    <a:lnL>
                      <a:noFill/>
                    </a:lnL>
                    <a:lnR>
                      <a:noFill/>
                    </a:lnR>
                    <a:lnT>
                      <a:noFill/>
                    </a:lnT>
                    <a:lnB>
                      <a:noFill/>
                    </a:lnB>
                    <a:solidFill>
                      <a:srgbClr val="FFFFFF"/>
                    </a:solidFill>
                  </a:tcPr>
                </a:tc>
                <a:extLst>
                  <a:ext uri="{0D108BD9-81ED-4DB2-BD59-A6C34878D82A}">
                    <a16:rowId xmlns:a16="http://schemas.microsoft.com/office/drawing/2014/main" val="963349995"/>
                  </a:ext>
                </a:extLst>
              </a:tr>
              <a:tr h="141328">
                <a:tc>
                  <a:txBody>
                    <a:bodyPr/>
                    <a:lstStyle/>
                    <a:p>
                      <a:pPr algn="ctr" fontAlgn="t">
                        <a:buNone/>
                      </a:pPr>
                      <a:r>
                        <a:rPr lang="en-GB" sz="1400" b="1" i="0" u="none" strike="noStrike" dirty="0">
                          <a:solidFill>
                            <a:srgbClr val="000000"/>
                          </a:solidFill>
                          <a:effectLst/>
                          <a:latin typeface="Aptos Narrow" panose="020B0004020202020204" pitchFamily="34" charset="0"/>
                        </a:rPr>
                        <a:t>TM</a:t>
                      </a:r>
                    </a:p>
                  </a:txBody>
                  <a:tcPr marL="2317" marR="2317" marT="2317" marB="16681">
                    <a:lnL>
                      <a:noFill/>
                    </a:lnL>
                    <a:lnR>
                      <a:noFill/>
                    </a:lnR>
                    <a:lnT>
                      <a:noFill/>
                    </a:lnT>
                    <a:lnB>
                      <a:noFill/>
                    </a:lnB>
                    <a:noFill/>
                  </a:tcPr>
                </a:tc>
                <a:tc>
                  <a:txBody>
                    <a:bodyPr/>
                    <a:lstStyle/>
                    <a:p>
                      <a:pPr algn="ctr" fontAlgn="ctr">
                        <a:buNone/>
                      </a:pPr>
                      <a:r>
                        <a:rPr lang="en-GB" sz="1400" b="0" i="0" u="none" strike="noStrike">
                          <a:solidFill>
                            <a:srgbClr val="000000"/>
                          </a:solidFill>
                          <a:effectLst/>
                          <a:latin typeface="Aptos Narrow" panose="020B0004020202020204" pitchFamily="34" charset="0"/>
                        </a:rPr>
                        <a:t>2027</a:t>
                      </a:r>
                    </a:p>
                  </a:txBody>
                  <a:tcPr marL="2317" marR="2317" marT="2317" marB="16681" anchor="ctr">
                    <a:lnL>
                      <a:noFill/>
                    </a:lnL>
                    <a:lnR>
                      <a:noFill/>
                    </a:lnR>
                    <a:lnT>
                      <a:noFill/>
                    </a:lnT>
                    <a:lnB>
                      <a:noFill/>
                    </a:lnB>
                    <a:solidFill>
                      <a:srgbClr val="FFFFFF"/>
                    </a:solidFill>
                  </a:tcPr>
                </a:tc>
                <a:tc>
                  <a:txBody>
                    <a:bodyPr/>
                    <a:lstStyle/>
                    <a:p>
                      <a:pPr algn="l" fontAlgn="b">
                        <a:buNone/>
                      </a:pPr>
                      <a:r>
                        <a:rPr lang="en-GB" sz="1400" b="0" i="0" u="none" strike="noStrike" dirty="0">
                          <a:solidFill>
                            <a:srgbClr val="000000"/>
                          </a:solidFill>
                          <a:effectLst/>
                          <a:latin typeface="Aptos Narrow" panose="020B0004020202020204" pitchFamily="34" charset="0"/>
                        </a:rPr>
                        <a:t>Report on TSVV Research Software Compliance with EUROfusion Standards (Priority 1 and 2 Criteria)</a:t>
                      </a:r>
                    </a:p>
                  </a:txBody>
                  <a:tcPr marL="2317" marR="2317" marT="2317" marB="16681" anchor="b">
                    <a:lnL>
                      <a:noFill/>
                    </a:lnL>
                    <a:lnR>
                      <a:noFill/>
                    </a:lnR>
                    <a:lnT>
                      <a:noFill/>
                    </a:lnT>
                    <a:lnB>
                      <a:noFill/>
                    </a:lnB>
                    <a:solidFill>
                      <a:srgbClr val="FFFFFF"/>
                    </a:solidFill>
                  </a:tcPr>
                </a:tc>
                <a:extLst>
                  <a:ext uri="{0D108BD9-81ED-4DB2-BD59-A6C34878D82A}">
                    <a16:rowId xmlns:a16="http://schemas.microsoft.com/office/drawing/2014/main" val="809539038"/>
                  </a:ext>
                </a:extLst>
              </a:tr>
            </a:tbl>
          </a:graphicData>
        </a:graphic>
      </p:graphicFrame>
    </p:spTree>
    <p:extLst>
      <p:ext uri="{BB962C8B-B14F-4D97-AF65-F5344CB8AC3E}">
        <p14:creationId xmlns:p14="http://schemas.microsoft.com/office/powerpoint/2010/main" val="32183084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386B55-F5E3-D942-758B-AF8471432D3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AA97244-9033-9392-499D-0768D1D56875}"/>
              </a:ext>
            </a:extLst>
          </p:cNvPr>
          <p:cNvSpPr>
            <a:spLocks noGrp="1"/>
          </p:cNvSpPr>
          <p:nvPr>
            <p:ph type="title"/>
          </p:nvPr>
        </p:nvSpPr>
        <p:spPr/>
        <p:txBody>
          <a:bodyPr/>
          <a:lstStyle/>
          <a:p>
            <a:r>
              <a:rPr lang="en-GB" dirty="0"/>
              <a:t>List of 2026-27 Grant Milestones</a:t>
            </a:r>
          </a:p>
        </p:txBody>
      </p:sp>
      <p:sp>
        <p:nvSpPr>
          <p:cNvPr id="4" name="Footer Placeholder 3">
            <a:extLst>
              <a:ext uri="{FF2B5EF4-FFF2-40B4-BE49-F238E27FC236}">
                <a16:creationId xmlns:a16="http://schemas.microsoft.com/office/drawing/2014/main" id="{940179BF-9DB4-A41B-BE3B-B595B19A9C4C}"/>
              </a:ext>
            </a:extLst>
          </p:cNvPr>
          <p:cNvSpPr>
            <a:spLocks noGrp="1"/>
          </p:cNvSpPr>
          <p:nvPr>
            <p:ph type="ftr" sz="quarter" idx="11"/>
          </p:nvPr>
        </p:nvSpPr>
        <p:spPr>
          <a:xfrm>
            <a:off x="825624" y="6555770"/>
            <a:ext cx="4671534" cy="329614"/>
          </a:xfrm>
        </p:spPr>
        <p:txBody>
          <a:bodyPr/>
          <a:lstStyle/>
          <a:p>
            <a:pPr>
              <a:defRPr/>
            </a:pPr>
            <a:r>
              <a:rPr lang="en-GB" dirty="0">
                <a:solidFill>
                  <a:prstClr val="white"/>
                </a:solidFill>
              </a:rPr>
              <a:t>M. Wischmeier | PSD Management Meeting | 22</a:t>
            </a:r>
            <a:r>
              <a:rPr lang="en-GB" baseline="30000" dirty="0">
                <a:solidFill>
                  <a:prstClr val="white"/>
                </a:solidFill>
              </a:rPr>
              <a:t>nd</a:t>
            </a:r>
            <a:r>
              <a:rPr lang="en-GB" dirty="0">
                <a:solidFill>
                  <a:prstClr val="white"/>
                </a:solidFill>
              </a:rPr>
              <a:t> Jul 2025</a:t>
            </a:r>
            <a:endParaRPr lang="en-GB" dirty="0"/>
          </a:p>
        </p:txBody>
      </p:sp>
      <p:sp>
        <p:nvSpPr>
          <p:cNvPr id="5" name="Slide Number Placeholder 4">
            <a:extLst>
              <a:ext uri="{FF2B5EF4-FFF2-40B4-BE49-F238E27FC236}">
                <a16:creationId xmlns:a16="http://schemas.microsoft.com/office/drawing/2014/main" id="{E5DAB0E2-43A3-28B7-F517-C4C1A9FACF2E}"/>
              </a:ext>
            </a:extLst>
          </p:cNvPr>
          <p:cNvSpPr>
            <a:spLocks noGrp="1"/>
          </p:cNvSpPr>
          <p:nvPr>
            <p:ph type="sldNum" sz="quarter" idx="12"/>
          </p:nvPr>
        </p:nvSpPr>
        <p:spPr/>
        <p:txBody>
          <a:bodyPr/>
          <a:lstStyle/>
          <a:p>
            <a:pPr>
              <a:defRPr/>
            </a:pPr>
            <a:fld id="{6A6D9FA1-99C7-4910-8E32-B85D378B0060}" type="slidenum">
              <a:rPr lang="en-GB" smtClean="0">
                <a:solidFill>
                  <a:prstClr val="white"/>
                </a:solidFill>
              </a:rPr>
              <a:t>5</a:t>
            </a:fld>
            <a:endParaRPr lang="en-GB">
              <a:solidFill>
                <a:prstClr val="white"/>
              </a:solidFill>
            </a:endParaRPr>
          </a:p>
        </p:txBody>
      </p:sp>
      <p:graphicFrame>
        <p:nvGraphicFramePr>
          <p:cNvPr id="3" name="Table 2">
            <a:extLst>
              <a:ext uri="{FF2B5EF4-FFF2-40B4-BE49-F238E27FC236}">
                <a16:creationId xmlns:a16="http://schemas.microsoft.com/office/drawing/2014/main" id="{2CED25A2-48E6-22CF-65FE-6D9DCD4385B1}"/>
              </a:ext>
            </a:extLst>
          </p:cNvPr>
          <p:cNvGraphicFramePr>
            <a:graphicFrameLocks noGrp="1"/>
          </p:cNvGraphicFramePr>
          <p:nvPr>
            <p:extLst>
              <p:ext uri="{D42A27DB-BD31-4B8C-83A1-F6EECF244321}">
                <p14:modId xmlns:p14="http://schemas.microsoft.com/office/powerpoint/2010/main" val="3219508230"/>
              </p:ext>
            </p:extLst>
          </p:nvPr>
        </p:nvGraphicFramePr>
        <p:xfrm>
          <a:off x="538158" y="1118186"/>
          <a:ext cx="10728839" cy="4286547"/>
        </p:xfrm>
        <a:graphic>
          <a:graphicData uri="http://schemas.openxmlformats.org/drawingml/2006/table">
            <a:tbl>
              <a:tblPr/>
              <a:tblGrid>
                <a:gridCol w="1037187">
                  <a:extLst>
                    <a:ext uri="{9D8B030D-6E8A-4147-A177-3AD203B41FA5}">
                      <a16:colId xmlns:a16="http://schemas.microsoft.com/office/drawing/2014/main" val="356895912"/>
                    </a:ext>
                  </a:extLst>
                </a:gridCol>
                <a:gridCol w="1302713">
                  <a:extLst>
                    <a:ext uri="{9D8B030D-6E8A-4147-A177-3AD203B41FA5}">
                      <a16:colId xmlns:a16="http://schemas.microsoft.com/office/drawing/2014/main" val="3777637302"/>
                    </a:ext>
                  </a:extLst>
                </a:gridCol>
                <a:gridCol w="8388939">
                  <a:extLst>
                    <a:ext uri="{9D8B030D-6E8A-4147-A177-3AD203B41FA5}">
                      <a16:colId xmlns:a16="http://schemas.microsoft.com/office/drawing/2014/main" val="1879898592"/>
                    </a:ext>
                  </a:extLst>
                </a:gridCol>
              </a:tblGrid>
              <a:tr h="310941">
                <a:tc>
                  <a:txBody>
                    <a:bodyPr/>
                    <a:lstStyle/>
                    <a:p>
                      <a:pPr algn="ctr" fontAlgn="ctr">
                        <a:buNone/>
                      </a:pPr>
                      <a:r>
                        <a:rPr lang="en-GB" sz="1400" b="1" i="0" u="none" strike="noStrike">
                          <a:solidFill>
                            <a:srgbClr val="FFFFFF"/>
                          </a:solidFill>
                          <a:effectLst/>
                          <a:latin typeface="Aptos Narrow" panose="020B0004020202020204" pitchFamily="34" charset="0"/>
                        </a:rPr>
                        <a:t>WP</a:t>
                      </a:r>
                    </a:p>
                  </a:txBody>
                  <a:tcPr marL="6350" marR="6350" marT="6350" anchor="ctr">
                    <a:lnL>
                      <a:noFill/>
                    </a:lnL>
                    <a:lnR>
                      <a:noFill/>
                    </a:lnR>
                    <a:lnT>
                      <a:noFill/>
                    </a:lnT>
                    <a:lnB>
                      <a:noFill/>
                    </a:lnB>
                    <a:solidFill>
                      <a:srgbClr val="104861"/>
                    </a:solidFill>
                  </a:tcPr>
                </a:tc>
                <a:tc>
                  <a:txBody>
                    <a:bodyPr/>
                    <a:lstStyle/>
                    <a:p>
                      <a:pPr algn="ctr" fontAlgn="ctr">
                        <a:buNone/>
                      </a:pPr>
                      <a:r>
                        <a:rPr lang="en-GB" sz="1400" b="1" i="0" u="none" strike="noStrike">
                          <a:solidFill>
                            <a:srgbClr val="FFFFFF"/>
                          </a:solidFill>
                          <a:effectLst/>
                          <a:latin typeface="Aptos Narrow" panose="020B0004020202020204" pitchFamily="34" charset="0"/>
                        </a:rPr>
                        <a:t>YEAR</a:t>
                      </a:r>
                    </a:p>
                  </a:txBody>
                  <a:tcPr marL="6350" marR="6350" marT="6350" anchor="ctr">
                    <a:lnL>
                      <a:noFill/>
                    </a:lnL>
                    <a:lnR>
                      <a:noFill/>
                    </a:lnR>
                    <a:lnT>
                      <a:noFill/>
                    </a:lnT>
                    <a:lnB>
                      <a:noFill/>
                    </a:lnB>
                    <a:solidFill>
                      <a:srgbClr val="104861"/>
                    </a:solidFill>
                  </a:tcPr>
                </a:tc>
                <a:tc>
                  <a:txBody>
                    <a:bodyPr/>
                    <a:lstStyle/>
                    <a:p>
                      <a:pPr algn="l" fontAlgn="b">
                        <a:buNone/>
                      </a:pPr>
                      <a:r>
                        <a:rPr lang="en-GB" sz="1400" b="1" i="0" u="none" strike="noStrike">
                          <a:solidFill>
                            <a:srgbClr val="FFFFFF"/>
                          </a:solidFill>
                          <a:effectLst/>
                          <a:latin typeface="Aptos Narrow" panose="020B0004020202020204" pitchFamily="34" charset="0"/>
                        </a:rPr>
                        <a:t>TITLE</a:t>
                      </a:r>
                    </a:p>
                  </a:txBody>
                  <a:tcPr marL="6350" marR="6350" marT="6350" anchor="b">
                    <a:lnL>
                      <a:noFill/>
                    </a:lnL>
                    <a:lnR>
                      <a:noFill/>
                    </a:lnR>
                    <a:lnT>
                      <a:noFill/>
                    </a:lnT>
                    <a:lnB>
                      <a:noFill/>
                    </a:lnB>
                    <a:solidFill>
                      <a:srgbClr val="104861"/>
                    </a:solidFill>
                  </a:tcPr>
                </a:tc>
                <a:extLst>
                  <a:ext uri="{0D108BD9-81ED-4DB2-BD59-A6C34878D82A}">
                    <a16:rowId xmlns:a16="http://schemas.microsoft.com/office/drawing/2014/main" val="3604497053"/>
                  </a:ext>
                </a:extLst>
              </a:tr>
              <a:tr h="424011">
                <a:tc>
                  <a:txBody>
                    <a:bodyPr/>
                    <a:lstStyle/>
                    <a:p>
                      <a:pPr algn="ctr" fontAlgn="t">
                        <a:buNone/>
                      </a:pPr>
                      <a:r>
                        <a:rPr lang="en-GB" sz="1400" b="1" i="0" u="none" strike="noStrike" dirty="0">
                          <a:solidFill>
                            <a:srgbClr val="000000"/>
                          </a:solidFill>
                          <a:effectLst/>
                          <a:latin typeface="Aptos Narrow" panose="020B0004020202020204" pitchFamily="34" charset="0"/>
                        </a:rPr>
                        <a:t>TE</a:t>
                      </a:r>
                    </a:p>
                  </a:txBody>
                  <a:tcPr marL="6350" marR="6350" marT="6350">
                    <a:lnL>
                      <a:noFill/>
                    </a:lnL>
                    <a:lnR>
                      <a:noFill/>
                    </a:lnR>
                    <a:lnT>
                      <a:noFill/>
                    </a:lnT>
                    <a:lnB>
                      <a:noFill/>
                    </a:lnB>
                    <a:noFill/>
                  </a:tcPr>
                </a:tc>
                <a:tc>
                  <a:txBody>
                    <a:bodyPr/>
                    <a:lstStyle/>
                    <a:p>
                      <a:pPr algn="ctr" fontAlgn="t">
                        <a:buNone/>
                      </a:pPr>
                      <a:r>
                        <a:rPr lang="en-GB" sz="1400" b="0" i="0" u="none" strike="noStrike">
                          <a:solidFill>
                            <a:srgbClr val="000000"/>
                          </a:solidFill>
                          <a:effectLst/>
                          <a:latin typeface="Aptos Narrow" panose="020B0004020202020204" pitchFamily="34" charset="0"/>
                        </a:rPr>
                        <a:t>2026</a:t>
                      </a:r>
                    </a:p>
                  </a:txBody>
                  <a:tcPr marL="6350" marR="6350" marT="6350">
                    <a:lnL>
                      <a:noFill/>
                    </a:lnL>
                    <a:lnR>
                      <a:noFill/>
                    </a:lnR>
                    <a:lnT>
                      <a:noFill/>
                    </a:lnT>
                    <a:lnB>
                      <a:noFill/>
                    </a:lnB>
                    <a:solidFill>
                      <a:srgbClr val="FFFFFF"/>
                    </a:solidFill>
                  </a:tcPr>
                </a:tc>
                <a:tc>
                  <a:txBody>
                    <a:bodyPr/>
                    <a:lstStyle/>
                    <a:p>
                      <a:pPr algn="l" fontAlgn="t">
                        <a:buNone/>
                      </a:pPr>
                      <a:r>
                        <a:rPr lang="en-GB" sz="1400" b="0" i="0" u="none" strike="noStrike">
                          <a:solidFill>
                            <a:srgbClr val="000000"/>
                          </a:solidFill>
                          <a:effectLst/>
                          <a:latin typeface="Aptos Narrow" panose="020B0004020202020204" pitchFamily="34" charset="0"/>
                        </a:rPr>
                        <a:t>Proper figure of merit for cross-scenario comparison among no-ELM/ADC defined</a:t>
                      </a:r>
                    </a:p>
                  </a:txBody>
                  <a:tcPr marL="6350" marR="6350" marT="6350">
                    <a:lnL>
                      <a:noFill/>
                    </a:lnL>
                    <a:lnR>
                      <a:noFill/>
                    </a:lnR>
                    <a:lnT>
                      <a:noFill/>
                    </a:lnT>
                    <a:lnB>
                      <a:noFill/>
                    </a:lnB>
                    <a:solidFill>
                      <a:srgbClr val="FFFFFF"/>
                    </a:solidFill>
                  </a:tcPr>
                </a:tc>
                <a:extLst>
                  <a:ext uri="{0D108BD9-81ED-4DB2-BD59-A6C34878D82A}">
                    <a16:rowId xmlns:a16="http://schemas.microsoft.com/office/drawing/2014/main" val="1696731592"/>
                  </a:ext>
                </a:extLst>
              </a:tr>
              <a:tr h="436838">
                <a:tc>
                  <a:txBody>
                    <a:bodyPr/>
                    <a:lstStyle/>
                    <a:p>
                      <a:pPr algn="ctr" fontAlgn="t">
                        <a:buNone/>
                      </a:pPr>
                      <a:r>
                        <a:rPr lang="en-GB" sz="1400" b="1" i="0" u="none" strike="noStrike" dirty="0">
                          <a:solidFill>
                            <a:srgbClr val="000000"/>
                          </a:solidFill>
                          <a:effectLst/>
                          <a:latin typeface="Aptos Narrow" panose="020B0004020202020204" pitchFamily="34" charset="0"/>
                        </a:rPr>
                        <a:t>TE</a:t>
                      </a:r>
                    </a:p>
                  </a:txBody>
                  <a:tcPr marL="6350" marR="6350" marT="6350">
                    <a:lnL>
                      <a:noFill/>
                    </a:lnL>
                    <a:lnR>
                      <a:noFill/>
                    </a:lnR>
                    <a:lnT>
                      <a:noFill/>
                    </a:lnT>
                    <a:lnB>
                      <a:noFill/>
                    </a:lnB>
                    <a:noFill/>
                  </a:tcPr>
                </a:tc>
                <a:tc>
                  <a:txBody>
                    <a:bodyPr/>
                    <a:lstStyle/>
                    <a:p>
                      <a:pPr algn="ctr" fontAlgn="t">
                        <a:buNone/>
                      </a:pPr>
                      <a:r>
                        <a:rPr lang="en-GB" sz="1400" b="0" i="0" u="none" strike="noStrike">
                          <a:solidFill>
                            <a:srgbClr val="000000"/>
                          </a:solidFill>
                          <a:effectLst/>
                          <a:latin typeface="Aptos Narrow" panose="020B0004020202020204" pitchFamily="34" charset="0"/>
                        </a:rPr>
                        <a:t>2026</a:t>
                      </a:r>
                    </a:p>
                  </a:txBody>
                  <a:tcPr marL="6350" marR="6350" marT="6350">
                    <a:lnL>
                      <a:noFill/>
                    </a:lnL>
                    <a:lnR>
                      <a:noFill/>
                    </a:lnR>
                    <a:lnT>
                      <a:noFill/>
                    </a:lnT>
                    <a:lnB>
                      <a:noFill/>
                    </a:lnB>
                    <a:solidFill>
                      <a:srgbClr val="FFFFFF"/>
                    </a:solidFill>
                  </a:tcPr>
                </a:tc>
                <a:tc>
                  <a:txBody>
                    <a:bodyPr/>
                    <a:lstStyle/>
                    <a:p>
                      <a:pPr algn="l" fontAlgn="t">
                        <a:buNone/>
                      </a:pPr>
                      <a:r>
                        <a:rPr lang="en-GB" sz="1400" b="0" i="0" u="none" strike="noStrike">
                          <a:solidFill>
                            <a:srgbClr val="000000"/>
                          </a:solidFill>
                          <a:effectLst/>
                          <a:latin typeface="Aptos Narrow" panose="020B0004020202020204" pitchFamily="34" charset="0"/>
                        </a:rPr>
                        <a:t>First wall particle and heat fluxes quantified via experiment or modelling in XPR in metallic devices</a:t>
                      </a:r>
                    </a:p>
                  </a:txBody>
                  <a:tcPr marL="6350" marR="6350" marT="6350">
                    <a:lnL>
                      <a:noFill/>
                    </a:lnL>
                    <a:lnR>
                      <a:noFill/>
                    </a:lnR>
                    <a:lnT>
                      <a:noFill/>
                    </a:lnT>
                    <a:lnB>
                      <a:noFill/>
                    </a:lnB>
                    <a:solidFill>
                      <a:srgbClr val="FFFFFF"/>
                    </a:solidFill>
                  </a:tcPr>
                </a:tc>
                <a:extLst>
                  <a:ext uri="{0D108BD9-81ED-4DB2-BD59-A6C34878D82A}">
                    <a16:rowId xmlns:a16="http://schemas.microsoft.com/office/drawing/2014/main" val="572265823"/>
                  </a:ext>
                </a:extLst>
              </a:tr>
              <a:tr h="397565">
                <a:tc>
                  <a:txBody>
                    <a:bodyPr/>
                    <a:lstStyle/>
                    <a:p>
                      <a:pPr algn="ctr" fontAlgn="t">
                        <a:buNone/>
                      </a:pPr>
                      <a:r>
                        <a:rPr lang="en-GB" sz="1400" b="1" i="0" u="none" strike="noStrike" dirty="0">
                          <a:solidFill>
                            <a:srgbClr val="000000"/>
                          </a:solidFill>
                          <a:effectLst/>
                          <a:latin typeface="Aptos Narrow" panose="020B0004020202020204" pitchFamily="34" charset="0"/>
                        </a:rPr>
                        <a:t>TE</a:t>
                      </a:r>
                    </a:p>
                  </a:txBody>
                  <a:tcPr marL="6350" marR="6350" marT="6350">
                    <a:lnL>
                      <a:noFill/>
                    </a:lnL>
                    <a:lnR>
                      <a:noFill/>
                    </a:lnR>
                    <a:lnT>
                      <a:noFill/>
                    </a:lnT>
                    <a:lnB>
                      <a:noFill/>
                    </a:lnB>
                    <a:noFill/>
                  </a:tcPr>
                </a:tc>
                <a:tc>
                  <a:txBody>
                    <a:bodyPr/>
                    <a:lstStyle/>
                    <a:p>
                      <a:pPr algn="ctr" fontAlgn="t">
                        <a:buNone/>
                      </a:pPr>
                      <a:r>
                        <a:rPr lang="en-GB" sz="1400" b="0" i="0" u="none" strike="noStrike">
                          <a:solidFill>
                            <a:srgbClr val="000000"/>
                          </a:solidFill>
                          <a:effectLst/>
                          <a:latin typeface="Aptos Narrow" panose="020B0004020202020204" pitchFamily="34" charset="0"/>
                        </a:rPr>
                        <a:t>2026</a:t>
                      </a:r>
                    </a:p>
                  </a:txBody>
                  <a:tcPr marL="6350" marR="6350" marT="6350">
                    <a:lnL>
                      <a:noFill/>
                    </a:lnL>
                    <a:lnR>
                      <a:noFill/>
                    </a:lnR>
                    <a:lnT>
                      <a:noFill/>
                    </a:lnT>
                    <a:lnB>
                      <a:noFill/>
                    </a:lnB>
                    <a:solidFill>
                      <a:srgbClr val="FFFFFF"/>
                    </a:solidFill>
                  </a:tcPr>
                </a:tc>
                <a:tc>
                  <a:txBody>
                    <a:bodyPr/>
                    <a:lstStyle/>
                    <a:p>
                      <a:pPr algn="l" fontAlgn="t">
                        <a:buNone/>
                      </a:pPr>
                      <a:r>
                        <a:rPr lang="en-GB" sz="1400" b="0" i="0" u="none" strike="noStrike">
                          <a:solidFill>
                            <a:srgbClr val="000000"/>
                          </a:solidFill>
                          <a:effectLst/>
                          <a:latin typeface="Aptos Narrow" panose="020B0004020202020204" pitchFamily="34" charset="0"/>
                        </a:rPr>
                        <a:t>ADCs characterized in H-mode conditions in relevant TE devices</a:t>
                      </a:r>
                    </a:p>
                  </a:txBody>
                  <a:tcPr marL="6350" marR="6350" marT="6350">
                    <a:lnL>
                      <a:noFill/>
                    </a:lnL>
                    <a:lnR>
                      <a:noFill/>
                    </a:lnR>
                    <a:lnT>
                      <a:noFill/>
                    </a:lnT>
                    <a:lnB>
                      <a:noFill/>
                    </a:lnB>
                    <a:solidFill>
                      <a:srgbClr val="FFFFFF"/>
                    </a:solidFill>
                  </a:tcPr>
                </a:tc>
                <a:extLst>
                  <a:ext uri="{0D108BD9-81ED-4DB2-BD59-A6C34878D82A}">
                    <a16:rowId xmlns:a16="http://schemas.microsoft.com/office/drawing/2014/main" val="1860908802"/>
                  </a:ext>
                </a:extLst>
              </a:tr>
              <a:tr h="424011">
                <a:tc>
                  <a:txBody>
                    <a:bodyPr/>
                    <a:lstStyle/>
                    <a:p>
                      <a:pPr algn="ctr" fontAlgn="t">
                        <a:buNone/>
                      </a:pPr>
                      <a:r>
                        <a:rPr lang="en-GB" sz="1400" b="1" i="0" u="none" strike="noStrike" dirty="0">
                          <a:solidFill>
                            <a:srgbClr val="000000"/>
                          </a:solidFill>
                          <a:effectLst/>
                          <a:latin typeface="Aptos Narrow" panose="020B0004020202020204" pitchFamily="34" charset="0"/>
                        </a:rPr>
                        <a:t>TE</a:t>
                      </a:r>
                    </a:p>
                  </a:txBody>
                  <a:tcPr marL="6350" marR="6350" marT="6350">
                    <a:lnL>
                      <a:noFill/>
                    </a:lnL>
                    <a:lnR>
                      <a:noFill/>
                    </a:lnR>
                    <a:lnT>
                      <a:noFill/>
                    </a:lnT>
                    <a:lnB>
                      <a:noFill/>
                    </a:lnB>
                    <a:noFill/>
                  </a:tcPr>
                </a:tc>
                <a:tc>
                  <a:txBody>
                    <a:bodyPr/>
                    <a:lstStyle/>
                    <a:p>
                      <a:pPr algn="ctr" fontAlgn="t">
                        <a:buNone/>
                      </a:pPr>
                      <a:r>
                        <a:rPr lang="en-GB" sz="1400" b="0" i="0" u="none" strike="noStrike">
                          <a:solidFill>
                            <a:srgbClr val="000000"/>
                          </a:solidFill>
                          <a:effectLst/>
                          <a:latin typeface="Aptos Narrow" panose="020B0004020202020204" pitchFamily="34" charset="0"/>
                        </a:rPr>
                        <a:t>2027</a:t>
                      </a:r>
                    </a:p>
                  </a:txBody>
                  <a:tcPr marL="6350" marR="6350" marT="6350">
                    <a:lnL>
                      <a:noFill/>
                    </a:lnL>
                    <a:lnR>
                      <a:noFill/>
                    </a:lnR>
                    <a:lnT>
                      <a:noFill/>
                    </a:lnT>
                    <a:lnB>
                      <a:noFill/>
                    </a:lnB>
                    <a:solidFill>
                      <a:srgbClr val="FFFFFF"/>
                    </a:solidFill>
                  </a:tcPr>
                </a:tc>
                <a:tc>
                  <a:txBody>
                    <a:bodyPr/>
                    <a:lstStyle/>
                    <a:p>
                      <a:pPr algn="l" fontAlgn="t">
                        <a:buNone/>
                      </a:pPr>
                      <a:r>
                        <a:rPr lang="en-GB" sz="1400" b="0" i="0" u="none" strike="noStrike" dirty="0">
                          <a:solidFill>
                            <a:srgbClr val="000000"/>
                          </a:solidFill>
                          <a:effectLst/>
                          <a:latin typeface="Aptos Narrow" panose="020B0004020202020204" pitchFamily="34" charset="0"/>
                        </a:rPr>
                        <a:t>Modelling of SPI experiment on JET and ASDEX-Upgrade completed</a:t>
                      </a:r>
                    </a:p>
                  </a:txBody>
                  <a:tcPr marL="6350" marR="6350" marT="6350">
                    <a:lnL>
                      <a:noFill/>
                    </a:lnL>
                    <a:lnR>
                      <a:noFill/>
                    </a:lnR>
                    <a:lnT>
                      <a:noFill/>
                    </a:lnT>
                    <a:lnB>
                      <a:noFill/>
                    </a:lnB>
                    <a:solidFill>
                      <a:srgbClr val="FFFFFF"/>
                    </a:solidFill>
                  </a:tcPr>
                </a:tc>
                <a:extLst>
                  <a:ext uri="{0D108BD9-81ED-4DB2-BD59-A6C34878D82A}">
                    <a16:rowId xmlns:a16="http://schemas.microsoft.com/office/drawing/2014/main" val="1938796573"/>
                  </a:ext>
                </a:extLst>
              </a:tr>
              <a:tr h="442681">
                <a:tc>
                  <a:txBody>
                    <a:bodyPr/>
                    <a:lstStyle/>
                    <a:p>
                      <a:pPr algn="ctr" fontAlgn="t">
                        <a:buNone/>
                      </a:pPr>
                      <a:r>
                        <a:rPr lang="en-GB" sz="1400" b="1" i="0" u="none" strike="noStrike" dirty="0">
                          <a:solidFill>
                            <a:srgbClr val="000000"/>
                          </a:solidFill>
                          <a:effectLst/>
                          <a:latin typeface="Aptos Narrow" panose="020B0004020202020204" pitchFamily="34" charset="0"/>
                        </a:rPr>
                        <a:t>TE</a:t>
                      </a:r>
                    </a:p>
                  </a:txBody>
                  <a:tcPr marL="6350" marR="6350" marT="6350">
                    <a:lnL>
                      <a:noFill/>
                    </a:lnL>
                    <a:lnR>
                      <a:noFill/>
                    </a:lnR>
                    <a:lnT>
                      <a:noFill/>
                    </a:lnT>
                    <a:lnB>
                      <a:noFill/>
                    </a:lnB>
                    <a:noFill/>
                  </a:tcPr>
                </a:tc>
                <a:tc>
                  <a:txBody>
                    <a:bodyPr/>
                    <a:lstStyle/>
                    <a:p>
                      <a:pPr algn="ctr" fontAlgn="t">
                        <a:buNone/>
                      </a:pPr>
                      <a:r>
                        <a:rPr lang="en-GB" sz="1400" b="0" i="0" u="none" strike="noStrike">
                          <a:solidFill>
                            <a:srgbClr val="000000"/>
                          </a:solidFill>
                          <a:effectLst/>
                          <a:latin typeface="Aptos Narrow" panose="020B0004020202020204" pitchFamily="34" charset="0"/>
                        </a:rPr>
                        <a:t>2027</a:t>
                      </a:r>
                    </a:p>
                  </a:txBody>
                  <a:tcPr marL="6350" marR="6350" marT="6350">
                    <a:lnL>
                      <a:noFill/>
                    </a:lnL>
                    <a:lnR>
                      <a:noFill/>
                    </a:lnR>
                    <a:lnT>
                      <a:noFill/>
                    </a:lnT>
                    <a:lnB>
                      <a:noFill/>
                    </a:lnB>
                    <a:solidFill>
                      <a:srgbClr val="FFFFFF"/>
                    </a:solidFill>
                  </a:tcPr>
                </a:tc>
                <a:tc>
                  <a:txBody>
                    <a:bodyPr/>
                    <a:lstStyle/>
                    <a:p>
                      <a:pPr algn="l" fontAlgn="t">
                        <a:buNone/>
                      </a:pPr>
                      <a:r>
                        <a:rPr lang="en-GB" sz="1400" b="0" i="0" u="none" strike="noStrike" dirty="0">
                          <a:solidFill>
                            <a:srgbClr val="000000"/>
                          </a:solidFill>
                          <a:effectLst/>
                          <a:latin typeface="Aptos Narrow" panose="020B0004020202020204" pitchFamily="34" charset="0"/>
                        </a:rPr>
                        <a:t>Impact of N-NBI on plasma behaviour documented in JT-60SA and extrapolation to ITER</a:t>
                      </a:r>
                    </a:p>
                  </a:txBody>
                  <a:tcPr marL="6350" marR="6350" marT="6350">
                    <a:lnL>
                      <a:noFill/>
                    </a:lnL>
                    <a:lnR>
                      <a:noFill/>
                    </a:lnR>
                    <a:lnT>
                      <a:noFill/>
                    </a:lnT>
                    <a:lnB>
                      <a:noFill/>
                    </a:lnB>
                    <a:solidFill>
                      <a:srgbClr val="FFFFFF"/>
                    </a:solidFill>
                  </a:tcPr>
                </a:tc>
                <a:extLst>
                  <a:ext uri="{0D108BD9-81ED-4DB2-BD59-A6C34878D82A}">
                    <a16:rowId xmlns:a16="http://schemas.microsoft.com/office/drawing/2014/main" val="3887463726"/>
                  </a:ext>
                </a:extLst>
              </a:tr>
              <a:tr h="421419">
                <a:tc>
                  <a:txBody>
                    <a:bodyPr/>
                    <a:lstStyle/>
                    <a:p>
                      <a:pPr algn="ctr" fontAlgn="t">
                        <a:buNone/>
                      </a:pPr>
                      <a:r>
                        <a:rPr lang="en-GB" sz="1400" b="1" i="0" u="none" strike="noStrike" dirty="0">
                          <a:solidFill>
                            <a:srgbClr val="000000"/>
                          </a:solidFill>
                          <a:effectLst/>
                          <a:latin typeface="Aptos Narrow" panose="020B0004020202020204" pitchFamily="34" charset="0"/>
                        </a:rPr>
                        <a:t>SA</a:t>
                      </a:r>
                    </a:p>
                  </a:txBody>
                  <a:tcPr marL="6350" marR="6350" marT="6350">
                    <a:lnL>
                      <a:noFill/>
                    </a:lnL>
                    <a:lnR>
                      <a:noFill/>
                    </a:lnR>
                    <a:lnT>
                      <a:noFill/>
                    </a:lnT>
                    <a:lnB>
                      <a:noFill/>
                    </a:lnB>
                    <a:noFill/>
                  </a:tcPr>
                </a:tc>
                <a:tc>
                  <a:txBody>
                    <a:bodyPr/>
                    <a:lstStyle/>
                    <a:p>
                      <a:pPr algn="ctr" fontAlgn="t">
                        <a:buNone/>
                      </a:pPr>
                      <a:r>
                        <a:rPr lang="en-GB" sz="1400" b="0" i="0" u="none" strike="noStrike">
                          <a:solidFill>
                            <a:srgbClr val="000000"/>
                          </a:solidFill>
                          <a:effectLst/>
                          <a:latin typeface="Aptos Narrow" panose="020B0004020202020204" pitchFamily="34" charset="0"/>
                        </a:rPr>
                        <a:t>2026</a:t>
                      </a:r>
                    </a:p>
                  </a:txBody>
                  <a:tcPr marL="6350" marR="6350" marT="6350">
                    <a:lnL>
                      <a:noFill/>
                    </a:lnL>
                    <a:lnR>
                      <a:noFill/>
                    </a:lnR>
                    <a:lnT>
                      <a:noFill/>
                    </a:lnT>
                    <a:lnB>
                      <a:noFill/>
                    </a:lnB>
                    <a:solidFill>
                      <a:srgbClr val="FFFFFF"/>
                    </a:solidFill>
                  </a:tcPr>
                </a:tc>
                <a:tc>
                  <a:txBody>
                    <a:bodyPr/>
                    <a:lstStyle/>
                    <a:p>
                      <a:pPr algn="l" fontAlgn="t">
                        <a:buNone/>
                      </a:pPr>
                      <a:r>
                        <a:rPr lang="en-GB" sz="1400" b="0" i="0" u="none" strike="noStrike">
                          <a:solidFill>
                            <a:srgbClr val="000000"/>
                          </a:solidFill>
                          <a:effectLst/>
                          <a:latin typeface="Aptos Narrow" panose="020B0004020202020204" pitchFamily="34" charset="0"/>
                        </a:rPr>
                        <a:t>Commissioning of the Edge Thomson Scattering diagnostics in JT-60SA completed</a:t>
                      </a:r>
                    </a:p>
                  </a:txBody>
                  <a:tcPr marL="6350" marR="6350" marT="6350">
                    <a:lnL>
                      <a:noFill/>
                    </a:lnL>
                    <a:lnR>
                      <a:noFill/>
                    </a:lnR>
                    <a:lnT>
                      <a:noFill/>
                    </a:lnT>
                    <a:lnB>
                      <a:noFill/>
                    </a:lnB>
                    <a:solidFill>
                      <a:srgbClr val="FFFFFF"/>
                    </a:solidFill>
                  </a:tcPr>
                </a:tc>
                <a:extLst>
                  <a:ext uri="{0D108BD9-81ED-4DB2-BD59-A6C34878D82A}">
                    <a16:rowId xmlns:a16="http://schemas.microsoft.com/office/drawing/2014/main" val="3101898739"/>
                  </a:ext>
                </a:extLst>
              </a:tr>
              <a:tr h="569902">
                <a:tc>
                  <a:txBody>
                    <a:bodyPr/>
                    <a:lstStyle/>
                    <a:p>
                      <a:pPr algn="ctr" fontAlgn="t">
                        <a:buNone/>
                      </a:pPr>
                      <a:r>
                        <a:rPr lang="en-GB" sz="1400" b="1" i="0" u="none" strike="noStrike" dirty="0">
                          <a:solidFill>
                            <a:srgbClr val="000000"/>
                          </a:solidFill>
                          <a:effectLst/>
                          <a:latin typeface="Aptos Narrow" panose="020B0004020202020204" pitchFamily="34" charset="0"/>
                        </a:rPr>
                        <a:t>PWIE</a:t>
                      </a:r>
                    </a:p>
                  </a:txBody>
                  <a:tcPr marL="6350" marR="6350" marT="6350">
                    <a:lnL>
                      <a:noFill/>
                    </a:lnL>
                    <a:lnR>
                      <a:noFill/>
                    </a:lnR>
                    <a:lnT>
                      <a:noFill/>
                    </a:lnT>
                    <a:lnB>
                      <a:noFill/>
                    </a:lnB>
                    <a:noFill/>
                  </a:tcPr>
                </a:tc>
                <a:tc>
                  <a:txBody>
                    <a:bodyPr/>
                    <a:lstStyle/>
                    <a:p>
                      <a:pPr algn="ctr" fontAlgn="t">
                        <a:buNone/>
                      </a:pPr>
                      <a:r>
                        <a:rPr lang="en-GB" sz="1400" b="0" i="0" u="none" strike="noStrike">
                          <a:solidFill>
                            <a:srgbClr val="000000"/>
                          </a:solidFill>
                          <a:effectLst/>
                          <a:latin typeface="Aptos Narrow" panose="020B0004020202020204" pitchFamily="34" charset="0"/>
                        </a:rPr>
                        <a:t>2026</a:t>
                      </a:r>
                    </a:p>
                  </a:txBody>
                  <a:tcPr marL="6350" marR="6350" marT="6350">
                    <a:lnL>
                      <a:noFill/>
                    </a:lnL>
                    <a:lnR>
                      <a:noFill/>
                    </a:lnR>
                    <a:lnT>
                      <a:noFill/>
                    </a:lnT>
                    <a:lnB>
                      <a:noFill/>
                    </a:lnB>
                    <a:solidFill>
                      <a:srgbClr val="FFFFFF"/>
                    </a:solidFill>
                  </a:tcPr>
                </a:tc>
                <a:tc>
                  <a:txBody>
                    <a:bodyPr/>
                    <a:lstStyle/>
                    <a:p>
                      <a:pPr algn="l" fontAlgn="t">
                        <a:buNone/>
                      </a:pPr>
                      <a:r>
                        <a:rPr lang="en-GB" sz="1400" b="0" i="0" u="none" strike="noStrike">
                          <a:solidFill>
                            <a:srgbClr val="000000"/>
                          </a:solidFill>
                          <a:effectLst/>
                          <a:latin typeface="Aptos Narrow" panose="020B0004020202020204" pitchFamily="34" charset="0"/>
                        </a:rPr>
                        <a:t>Provide a matrix describing the fuel retention in boron layers as function of flux composition, impact energy, and surface temperature on tungsten and steel substrate available</a:t>
                      </a:r>
                    </a:p>
                  </a:txBody>
                  <a:tcPr marL="6350" marR="6350" marT="6350">
                    <a:lnL>
                      <a:noFill/>
                    </a:lnL>
                    <a:lnR>
                      <a:noFill/>
                    </a:lnR>
                    <a:lnT>
                      <a:noFill/>
                    </a:lnT>
                    <a:lnB>
                      <a:noFill/>
                    </a:lnB>
                    <a:solidFill>
                      <a:srgbClr val="FFFFFF"/>
                    </a:solidFill>
                  </a:tcPr>
                </a:tc>
                <a:extLst>
                  <a:ext uri="{0D108BD9-81ED-4DB2-BD59-A6C34878D82A}">
                    <a16:rowId xmlns:a16="http://schemas.microsoft.com/office/drawing/2014/main" val="2269590231"/>
                  </a:ext>
                </a:extLst>
              </a:tr>
              <a:tr h="859179">
                <a:tc>
                  <a:txBody>
                    <a:bodyPr/>
                    <a:lstStyle/>
                    <a:p>
                      <a:pPr algn="ctr" fontAlgn="t">
                        <a:buNone/>
                      </a:pPr>
                      <a:r>
                        <a:rPr lang="en-GB" sz="1400" b="1" i="0" u="none" strike="noStrike" dirty="0">
                          <a:solidFill>
                            <a:srgbClr val="000000"/>
                          </a:solidFill>
                          <a:effectLst/>
                          <a:latin typeface="Aptos Narrow" panose="020B0004020202020204" pitchFamily="34" charset="0"/>
                        </a:rPr>
                        <a:t>PWIE</a:t>
                      </a:r>
                    </a:p>
                  </a:txBody>
                  <a:tcPr marL="6350" marR="6350" marT="6350">
                    <a:lnL>
                      <a:noFill/>
                    </a:lnL>
                    <a:lnR>
                      <a:noFill/>
                    </a:lnR>
                    <a:lnT>
                      <a:noFill/>
                    </a:lnT>
                    <a:lnB>
                      <a:noFill/>
                    </a:lnB>
                    <a:noFill/>
                  </a:tcPr>
                </a:tc>
                <a:tc>
                  <a:txBody>
                    <a:bodyPr/>
                    <a:lstStyle/>
                    <a:p>
                      <a:pPr algn="ctr" fontAlgn="t">
                        <a:buNone/>
                      </a:pPr>
                      <a:r>
                        <a:rPr lang="en-GB" sz="1400" b="0" i="0" u="none" strike="noStrike">
                          <a:solidFill>
                            <a:srgbClr val="000000"/>
                          </a:solidFill>
                          <a:effectLst/>
                          <a:latin typeface="Aptos Narrow" panose="020B0004020202020204" pitchFamily="34" charset="0"/>
                        </a:rPr>
                        <a:t>2027</a:t>
                      </a:r>
                    </a:p>
                  </a:txBody>
                  <a:tcPr marL="6350" marR="6350" marT="6350">
                    <a:lnL>
                      <a:noFill/>
                    </a:lnL>
                    <a:lnR>
                      <a:noFill/>
                    </a:lnR>
                    <a:lnT>
                      <a:noFill/>
                    </a:lnT>
                    <a:lnB>
                      <a:noFill/>
                    </a:lnB>
                    <a:solidFill>
                      <a:srgbClr val="FFFFFF"/>
                    </a:solidFill>
                  </a:tcPr>
                </a:tc>
                <a:tc>
                  <a:txBody>
                    <a:bodyPr/>
                    <a:lstStyle/>
                    <a:p>
                      <a:pPr algn="l" fontAlgn="t">
                        <a:buNone/>
                      </a:pPr>
                      <a:r>
                        <a:rPr lang="en-GB" sz="1400" b="0" i="0" u="none" strike="noStrike" dirty="0">
                          <a:solidFill>
                            <a:srgbClr val="000000"/>
                          </a:solidFill>
                          <a:effectLst/>
                          <a:latin typeface="Aptos Narrow" panose="020B0004020202020204" pitchFamily="34" charset="0"/>
                        </a:rPr>
                        <a:t>Execution of high fluence plasma exposure of PFCs solutions for DEMO, JT-60SA ,W7-X in MAGNUM-PSI and PSI-2 </a:t>
                      </a:r>
                      <a:r>
                        <a:rPr lang="en-GB" sz="1400" b="0" i="0" u="none" strike="noStrike" dirty="0" err="1">
                          <a:solidFill>
                            <a:srgbClr val="000000"/>
                          </a:solidFill>
                          <a:effectLst/>
                          <a:latin typeface="Aptos Narrow" panose="020B0004020202020204" pitchFamily="34" charset="0"/>
                        </a:rPr>
                        <a:t>mimicing</a:t>
                      </a:r>
                      <a:r>
                        <a:rPr lang="en-GB" sz="1400" b="0" i="0" u="none" strike="noStrike" dirty="0">
                          <a:solidFill>
                            <a:srgbClr val="000000"/>
                          </a:solidFill>
                          <a:effectLst/>
                          <a:latin typeface="Aptos Narrow" panose="020B0004020202020204" pitchFamily="34" charset="0"/>
                        </a:rPr>
                        <a:t> divertor and first wall conditions covering seeding species composition and thermal cycling completed</a:t>
                      </a:r>
                    </a:p>
                  </a:txBody>
                  <a:tcPr marL="6350" marR="6350" marT="6350">
                    <a:lnL>
                      <a:noFill/>
                    </a:lnL>
                    <a:lnR>
                      <a:noFill/>
                    </a:lnR>
                    <a:lnT>
                      <a:noFill/>
                    </a:lnT>
                    <a:lnB>
                      <a:noFill/>
                    </a:lnB>
                    <a:solidFill>
                      <a:srgbClr val="FFFFFF"/>
                    </a:solidFill>
                  </a:tcPr>
                </a:tc>
                <a:extLst>
                  <a:ext uri="{0D108BD9-81ED-4DB2-BD59-A6C34878D82A}">
                    <a16:rowId xmlns:a16="http://schemas.microsoft.com/office/drawing/2014/main" val="3795014130"/>
                  </a:ext>
                </a:extLst>
              </a:tr>
            </a:tbl>
          </a:graphicData>
        </a:graphic>
      </p:graphicFrame>
    </p:spTree>
    <p:extLst>
      <p:ext uri="{BB962C8B-B14F-4D97-AF65-F5344CB8AC3E}">
        <p14:creationId xmlns:p14="http://schemas.microsoft.com/office/powerpoint/2010/main" val="26788147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B71C70-D631-AAC7-7D9F-09E215B3E34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DD82FC0-C4A4-0B7D-AB2E-BF75B2AC38D1}"/>
              </a:ext>
            </a:extLst>
          </p:cNvPr>
          <p:cNvSpPr>
            <a:spLocks noGrp="1"/>
          </p:cNvSpPr>
          <p:nvPr>
            <p:ph type="title"/>
          </p:nvPr>
        </p:nvSpPr>
        <p:spPr/>
        <p:txBody>
          <a:bodyPr/>
          <a:lstStyle/>
          <a:p>
            <a:r>
              <a:rPr lang="en-GB" dirty="0"/>
              <a:t>Status of 2024 level 3 deliverables</a:t>
            </a:r>
          </a:p>
        </p:txBody>
      </p:sp>
      <p:sp>
        <p:nvSpPr>
          <p:cNvPr id="4" name="Footer Placeholder 3">
            <a:extLst>
              <a:ext uri="{FF2B5EF4-FFF2-40B4-BE49-F238E27FC236}">
                <a16:creationId xmlns:a16="http://schemas.microsoft.com/office/drawing/2014/main" id="{BCE5A1FD-D9B3-093B-A20C-96E69E6F2808}"/>
              </a:ext>
            </a:extLst>
          </p:cNvPr>
          <p:cNvSpPr>
            <a:spLocks noGrp="1"/>
          </p:cNvSpPr>
          <p:nvPr>
            <p:ph type="ftr" sz="quarter" idx="11"/>
          </p:nvPr>
        </p:nvSpPr>
        <p:spPr>
          <a:xfrm>
            <a:off x="825624" y="6555770"/>
            <a:ext cx="4671534" cy="329614"/>
          </a:xfrm>
        </p:spPr>
        <p:txBody>
          <a:bodyPr/>
          <a:lstStyle/>
          <a:p>
            <a:pPr>
              <a:defRPr/>
            </a:pPr>
            <a:r>
              <a:rPr lang="en-GB" dirty="0">
                <a:solidFill>
                  <a:prstClr val="white"/>
                </a:solidFill>
              </a:rPr>
              <a:t>M. Wischmeier | PSD Management Meeting | 22</a:t>
            </a:r>
            <a:r>
              <a:rPr lang="en-GB" baseline="30000" dirty="0">
                <a:solidFill>
                  <a:prstClr val="white"/>
                </a:solidFill>
              </a:rPr>
              <a:t>nd</a:t>
            </a:r>
            <a:r>
              <a:rPr lang="en-GB" dirty="0">
                <a:solidFill>
                  <a:prstClr val="white"/>
                </a:solidFill>
              </a:rPr>
              <a:t> Jul 2025</a:t>
            </a:r>
            <a:endParaRPr lang="en-GB" dirty="0"/>
          </a:p>
        </p:txBody>
      </p:sp>
      <p:sp>
        <p:nvSpPr>
          <p:cNvPr id="5" name="Slide Number Placeholder 4">
            <a:extLst>
              <a:ext uri="{FF2B5EF4-FFF2-40B4-BE49-F238E27FC236}">
                <a16:creationId xmlns:a16="http://schemas.microsoft.com/office/drawing/2014/main" id="{56574412-CF53-7B71-E5A9-8DCD09CCF61E}"/>
              </a:ext>
            </a:extLst>
          </p:cNvPr>
          <p:cNvSpPr>
            <a:spLocks noGrp="1"/>
          </p:cNvSpPr>
          <p:nvPr>
            <p:ph type="sldNum" sz="quarter" idx="12"/>
          </p:nvPr>
        </p:nvSpPr>
        <p:spPr/>
        <p:txBody>
          <a:bodyPr/>
          <a:lstStyle/>
          <a:p>
            <a:pPr>
              <a:defRPr/>
            </a:pPr>
            <a:fld id="{6A6D9FA1-99C7-4910-8E32-B85D378B0060}" type="slidenum">
              <a:rPr lang="en-GB" smtClean="0">
                <a:solidFill>
                  <a:prstClr val="white"/>
                </a:solidFill>
              </a:rPr>
              <a:t>6</a:t>
            </a:fld>
            <a:endParaRPr lang="en-GB">
              <a:solidFill>
                <a:prstClr val="white"/>
              </a:solidFill>
            </a:endParaRPr>
          </a:p>
        </p:txBody>
      </p:sp>
      <p:graphicFrame>
        <p:nvGraphicFramePr>
          <p:cNvPr id="6" name="Table 5">
            <a:extLst>
              <a:ext uri="{FF2B5EF4-FFF2-40B4-BE49-F238E27FC236}">
                <a16:creationId xmlns:a16="http://schemas.microsoft.com/office/drawing/2014/main" id="{39A26E23-FD83-0D0D-93AC-641A66FA770C}"/>
              </a:ext>
            </a:extLst>
          </p:cNvPr>
          <p:cNvGraphicFramePr>
            <a:graphicFrameLocks noGrp="1"/>
          </p:cNvGraphicFramePr>
          <p:nvPr>
            <p:extLst>
              <p:ext uri="{D42A27DB-BD31-4B8C-83A1-F6EECF244321}">
                <p14:modId xmlns:p14="http://schemas.microsoft.com/office/powerpoint/2010/main" val="4161285982"/>
              </p:ext>
            </p:extLst>
          </p:nvPr>
        </p:nvGraphicFramePr>
        <p:xfrm>
          <a:off x="459864" y="825500"/>
          <a:ext cx="11292162" cy="3601720"/>
        </p:xfrm>
        <a:graphic>
          <a:graphicData uri="http://schemas.openxmlformats.org/drawingml/2006/table">
            <a:tbl>
              <a:tblPr firstRow="1" bandRow="1">
                <a:tableStyleId>{5C22544A-7EE6-4342-B048-85BDC9FD1C3A}</a:tableStyleId>
              </a:tblPr>
              <a:tblGrid>
                <a:gridCol w="955468">
                  <a:extLst>
                    <a:ext uri="{9D8B030D-6E8A-4147-A177-3AD203B41FA5}">
                      <a16:colId xmlns:a16="http://schemas.microsoft.com/office/drawing/2014/main" val="4086315343"/>
                    </a:ext>
                  </a:extLst>
                </a:gridCol>
                <a:gridCol w="2808586">
                  <a:extLst>
                    <a:ext uri="{9D8B030D-6E8A-4147-A177-3AD203B41FA5}">
                      <a16:colId xmlns:a16="http://schemas.microsoft.com/office/drawing/2014/main" val="3225345257"/>
                    </a:ext>
                  </a:extLst>
                </a:gridCol>
                <a:gridCol w="1882027">
                  <a:extLst>
                    <a:ext uri="{9D8B030D-6E8A-4147-A177-3AD203B41FA5}">
                      <a16:colId xmlns:a16="http://schemas.microsoft.com/office/drawing/2014/main" val="3851935229"/>
                    </a:ext>
                  </a:extLst>
                </a:gridCol>
                <a:gridCol w="1821505">
                  <a:extLst>
                    <a:ext uri="{9D8B030D-6E8A-4147-A177-3AD203B41FA5}">
                      <a16:colId xmlns:a16="http://schemas.microsoft.com/office/drawing/2014/main" val="2046329248"/>
                    </a:ext>
                  </a:extLst>
                </a:gridCol>
                <a:gridCol w="1942549">
                  <a:extLst>
                    <a:ext uri="{9D8B030D-6E8A-4147-A177-3AD203B41FA5}">
                      <a16:colId xmlns:a16="http://schemas.microsoft.com/office/drawing/2014/main" val="3191854498"/>
                    </a:ext>
                  </a:extLst>
                </a:gridCol>
                <a:gridCol w="1882027">
                  <a:extLst>
                    <a:ext uri="{9D8B030D-6E8A-4147-A177-3AD203B41FA5}">
                      <a16:colId xmlns:a16="http://schemas.microsoft.com/office/drawing/2014/main" val="718993054"/>
                    </a:ext>
                  </a:extLst>
                </a:gridCol>
              </a:tblGrid>
              <a:tr h="370840">
                <a:tc>
                  <a:txBody>
                    <a:bodyPr/>
                    <a:lstStyle/>
                    <a:p>
                      <a:r>
                        <a:rPr lang="en-US" dirty="0"/>
                        <a:t>WP</a:t>
                      </a:r>
                      <a:endParaRPr lang="en-GB" dirty="0"/>
                    </a:p>
                  </a:txBody>
                  <a:tcPr/>
                </a:tc>
                <a:tc>
                  <a:txBody>
                    <a:bodyPr/>
                    <a:lstStyle/>
                    <a:p>
                      <a:r>
                        <a:rPr lang="en-US"/>
                        <a:t>Area</a:t>
                      </a:r>
                      <a:endParaRPr lang="en-GB" dirty="0"/>
                    </a:p>
                  </a:txBody>
                  <a:tcPr/>
                </a:tc>
                <a:tc>
                  <a:txBody>
                    <a:bodyPr/>
                    <a:lstStyle/>
                    <a:p>
                      <a:r>
                        <a:rPr lang="en-US"/>
                        <a:t>Total no</a:t>
                      </a:r>
                      <a:endParaRPr lang="en-GB" dirty="0"/>
                    </a:p>
                  </a:txBody>
                  <a:tcPr/>
                </a:tc>
                <a:tc>
                  <a:txBody>
                    <a:bodyPr/>
                    <a:lstStyle/>
                    <a:p>
                      <a:r>
                        <a:rPr lang="en-US"/>
                        <a:t>Approved</a:t>
                      </a:r>
                      <a:endParaRPr lang="en-GB" dirty="0"/>
                    </a:p>
                  </a:txBody>
                  <a:tcPr/>
                </a:tc>
                <a:tc>
                  <a:txBody>
                    <a:bodyPr/>
                    <a:lstStyle/>
                    <a:p>
                      <a:r>
                        <a:rPr lang="en-US"/>
                        <a:t>In review</a:t>
                      </a:r>
                      <a:endParaRPr lang="en-GB" dirty="0"/>
                    </a:p>
                  </a:txBody>
                  <a:tcPr/>
                </a:tc>
                <a:tc>
                  <a:txBody>
                    <a:bodyPr/>
                    <a:lstStyle/>
                    <a:p>
                      <a:r>
                        <a:rPr lang="en-US"/>
                        <a:t>Not available</a:t>
                      </a:r>
                      <a:endParaRPr lang="en-GB" dirty="0"/>
                    </a:p>
                  </a:txBody>
                  <a:tcPr/>
                </a:tc>
                <a:extLst>
                  <a:ext uri="{0D108BD9-81ED-4DB2-BD59-A6C34878D82A}">
                    <a16:rowId xmlns:a16="http://schemas.microsoft.com/office/drawing/2014/main" val="343428060"/>
                  </a:ext>
                </a:extLst>
              </a:tr>
              <a:tr h="370840">
                <a:tc>
                  <a:txBody>
                    <a:bodyPr/>
                    <a:lstStyle/>
                    <a:p>
                      <a:r>
                        <a:rPr lang="en-US"/>
                        <a:t>TE</a:t>
                      </a:r>
                      <a:endParaRPr lang="en-GB" dirty="0"/>
                    </a:p>
                  </a:txBody>
                  <a:tcPr/>
                </a:tc>
                <a:tc>
                  <a:txBody>
                    <a:bodyPr/>
                    <a:lstStyle/>
                    <a:p>
                      <a:r>
                        <a:rPr lang="en-US"/>
                        <a:t>Campaigns</a:t>
                      </a:r>
                      <a:endParaRPr lang="en-GB" dirty="0"/>
                    </a:p>
                  </a:txBody>
                  <a:tcPr/>
                </a:tc>
                <a:tc>
                  <a:txBody>
                    <a:bodyPr/>
                    <a:lstStyle/>
                    <a:p>
                      <a:r>
                        <a:rPr lang="en-US"/>
                        <a:t>11</a:t>
                      </a:r>
                      <a:endParaRPr lang="en-GB" dirty="0"/>
                    </a:p>
                  </a:txBody>
                  <a:tcPr/>
                </a:tc>
                <a:tc>
                  <a:txBody>
                    <a:bodyPr/>
                    <a:lstStyle/>
                    <a:p>
                      <a:r>
                        <a:rPr lang="en-US"/>
                        <a:t>11</a:t>
                      </a:r>
                      <a:endParaRPr lang="en-GB" dirty="0"/>
                    </a:p>
                  </a:txBody>
                  <a:tcPr/>
                </a:tc>
                <a:tc>
                  <a:txBody>
                    <a:bodyPr/>
                    <a:lstStyle/>
                    <a:p>
                      <a:r>
                        <a:rPr lang="en-US"/>
                        <a:t>- </a:t>
                      </a:r>
                      <a:endParaRPr lang="en-GB" dirty="0"/>
                    </a:p>
                  </a:txBody>
                  <a:tcPr/>
                </a:tc>
                <a:tc>
                  <a:txBody>
                    <a:bodyPr/>
                    <a:lstStyle/>
                    <a:p>
                      <a:r>
                        <a:rPr lang="en-US"/>
                        <a:t>- </a:t>
                      </a:r>
                      <a:endParaRPr lang="en-GB" dirty="0"/>
                    </a:p>
                  </a:txBody>
                  <a:tcPr/>
                </a:tc>
                <a:extLst>
                  <a:ext uri="{0D108BD9-81ED-4DB2-BD59-A6C34878D82A}">
                    <a16:rowId xmlns:a16="http://schemas.microsoft.com/office/drawing/2014/main" val="1396042287"/>
                  </a:ext>
                </a:extLst>
              </a:tr>
              <a:tr h="370840">
                <a:tc>
                  <a:txBody>
                    <a:bodyPr/>
                    <a:lstStyle/>
                    <a:p>
                      <a:endParaRPr lang="en-GB"/>
                    </a:p>
                  </a:txBody>
                  <a:tcPr/>
                </a:tc>
                <a:tc>
                  <a:txBody>
                    <a:bodyPr/>
                    <a:lstStyle/>
                    <a:p>
                      <a:r>
                        <a:rPr lang="en-US"/>
                        <a:t>JT-60SA</a:t>
                      </a:r>
                      <a:endParaRPr lang="en-GB" dirty="0"/>
                    </a:p>
                  </a:txBody>
                  <a:tcPr/>
                </a:tc>
                <a:tc>
                  <a:txBody>
                    <a:bodyPr/>
                    <a:lstStyle/>
                    <a:p>
                      <a:r>
                        <a:rPr lang="en-US"/>
                        <a:t>7</a:t>
                      </a:r>
                      <a:endParaRPr lang="en-GB" dirty="0"/>
                    </a:p>
                  </a:txBody>
                  <a:tcPr/>
                </a:tc>
                <a:tc>
                  <a:txBody>
                    <a:bodyPr/>
                    <a:lstStyle/>
                    <a:p>
                      <a:r>
                        <a:rPr lang="en-US"/>
                        <a:t>7</a:t>
                      </a:r>
                      <a:endParaRPr lang="en-GB" dirty="0"/>
                    </a:p>
                  </a:txBody>
                  <a:tcPr/>
                </a:tc>
                <a:tc>
                  <a:txBody>
                    <a:bodyPr/>
                    <a:lstStyle/>
                    <a:p>
                      <a:r>
                        <a:rPr lang="en-US"/>
                        <a:t>- </a:t>
                      </a:r>
                      <a:endParaRPr lang="en-GB" dirty="0"/>
                    </a:p>
                  </a:txBody>
                  <a:tcPr/>
                </a:tc>
                <a:tc>
                  <a:txBody>
                    <a:bodyPr/>
                    <a:lstStyle/>
                    <a:p>
                      <a:r>
                        <a:rPr lang="en-US"/>
                        <a:t>- </a:t>
                      </a:r>
                      <a:endParaRPr lang="en-GB" dirty="0"/>
                    </a:p>
                  </a:txBody>
                  <a:tcPr/>
                </a:tc>
                <a:extLst>
                  <a:ext uri="{0D108BD9-81ED-4DB2-BD59-A6C34878D82A}">
                    <a16:rowId xmlns:a16="http://schemas.microsoft.com/office/drawing/2014/main" val="81951123"/>
                  </a:ext>
                </a:extLst>
              </a:tr>
              <a:tr h="370840">
                <a:tc>
                  <a:txBody>
                    <a:bodyPr/>
                    <a:lstStyle/>
                    <a:p>
                      <a:endParaRPr lang="en-GB"/>
                    </a:p>
                  </a:txBody>
                  <a:tcPr/>
                </a:tc>
                <a:tc>
                  <a:txBody>
                    <a:bodyPr/>
                    <a:lstStyle/>
                    <a:p>
                      <a:r>
                        <a:rPr lang="en-US"/>
                        <a:t>Machine operation</a:t>
                      </a:r>
                      <a:endParaRPr lang="en-GB" dirty="0"/>
                    </a:p>
                  </a:txBody>
                  <a:tcPr/>
                </a:tc>
                <a:tc>
                  <a:txBody>
                    <a:bodyPr/>
                    <a:lstStyle/>
                    <a:p>
                      <a:r>
                        <a:rPr lang="en-US"/>
                        <a:t>4</a:t>
                      </a:r>
                      <a:endParaRPr lang="en-GB" dirty="0"/>
                    </a:p>
                  </a:txBody>
                  <a:tcPr/>
                </a:tc>
                <a:tc>
                  <a:txBody>
                    <a:bodyPr/>
                    <a:lstStyle/>
                    <a:p>
                      <a:r>
                        <a:rPr lang="en-US"/>
                        <a:t>4</a:t>
                      </a:r>
                      <a:endParaRPr lang="en-GB" dirty="0"/>
                    </a:p>
                  </a:txBody>
                  <a:tcPr/>
                </a:tc>
                <a:tc>
                  <a:txBody>
                    <a:bodyPr/>
                    <a:lstStyle/>
                    <a:p>
                      <a:r>
                        <a:rPr lang="en-US"/>
                        <a:t>- </a:t>
                      </a:r>
                      <a:endParaRPr lang="en-GB" dirty="0"/>
                    </a:p>
                  </a:txBody>
                  <a:tcPr/>
                </a:tc>
                <a:tc>
                  <a:txBody>
                    <a:bodyPr/>
                    <a:lstStyle/>
                    <a:p>
                      <a:r>
                        <a:rPr lang="en-US"/>
                        <a:t>- </a:t>
                      </a:r>
                      <a:endParaRPr lang="en-GB" dirty="0"/>
                    </a:p>
                  </a:txBody>
                  <a:tcPr/>
                </a:tc>
                <a:extLst>
                  <a:ext uri="{0D108BD9-81ED-4DB2-BD59-A6C34878D82A}">
                    <a16:rowId xmlns:a16="http://schemas.microsoft.com/office/drawing/2014/main" val="4213536673"/>
                  </a:ext>
                </a:extLst>
              </a:tr>
              <a:tr h="370840">
                <a:tc>
                  <a:txBody>
                    <a:bodyPr/>
                    <a:lstStyle/>
                    <a:p>
                      <a:endParaRPr lang="en-GB"/>
                    </a:p>
                  </a:txBody>
                  <a:tcPr/>
                </a:tc>
                <a:tc>
                  <a:txBody>
                    <a:bodyPr/>
                    <a:lstStyle/>
                    <a:p>
                      <a:r>
                        <a:rPr lang="en-US"/>
                        <a:t>Enhancements (PEX, Diagnostics)</a:t>
                      </a:r>
                      <a:endParaRPr lang="en-GB" dirty="0"/>
                    </a:p>
                  </a:txBody>
                  <a:tcPr/>
                </a:tc>
                <a:tc>
                  <a:txBody>
                    <a:bodyPr/>
                    <a:lstStyle/>
                    <a:p>
                      <a:r>
                        <a:rPr lang="en-US"/>
                        <a:t>37</a:t>
                      </a:r>
                      <a:endParaRPr lang="en-GB" dirty="0"/>
                    </a:p>
                  </a:txBody>
                  <a:tcPr/>
                </a:tc>
                <a:tc>
                  <a:txBody>
                    <a:bodyPr/>
                    <a:lstStyle/>
                    <a:p>
                      <a:r>
                        <a:rPr lang="en-US"/>
                        <a:t>13</a:t>
                      </a:r>
                      <a:endParaRPr lang="en-GB" dirty="0"/>
                    </a:p>
                  </a:txBody>
                  <a:tcPr/>
                </a:tc>
                <a:tc>
                  <a:txBody>
                    <a:bodyPr/>
                    <a:lstStyle/>
                    <a:p>
                      <a:r>
                        <a:rPr lang="en-US"/>
                        <a:t>3</a:t>
                      </a:r>
                      <a:endParaRPr lang="en-GB" dirty="0"/>
                    </a:p>
                  </a:txBody>
                  <a:tcPr/>
                </a:tc>
                <a:tc>
                  <a:txBody>
                    <a:bodyPr/>
                    <a:lstStyle/>
                    <a:p>
                      <a:r>
                        <a:rPr lang="en-US"/>
                        <a:t>21</a:t>
                      </a:r>
                      <a:endParaRPr lang="en-GB" dirty="0"/>
                    </a:p>
                  </a:txBody>
                  <a:tcPr/>
                </a:tc>
                <a:extLst>
                  <a:ext uri="{0D108BD9-81ED-4DB2-BD59-A6C34878D82A}">
                    <a16:rowId xmlns:a16="http://schemas.microsoft.com/office/drawing/2014/main" val="1338159978"/>
                  </a:ext>
                </a:extLst>
              </a:tr>
              <a:tr h="370840">
                <a:tc>
                  <a:txBody>
                    <a:bodyPr/>
                    <a:lstStyle/>
                    <a:p>
                      <a:endParaRPr lang="en-GB"/>
                    </a:p>
                  </a:txBody>
                  <a:tcPr/>
                </a:tc>
                <a:tc>
                  <a:txBody>
                    <a:bodyPr/>
                    <a:lstStyle/>
                    <a:p>
                      <a:r>
                        <a:rPr lang="en-US" dirty="0"/>
                        <a:t>(AI)</a:t>
                      </a:r>
                      <a:endParaRPr lang="en-GB" dirty="0"/>
                    </a:p>
                  </a:txBody>
                  <a:tcPr/>
                </a:tc>
                <a:tc>
                  <a:txBody>
                    <a:bodyPr/>
                    <a:lstStyle/>
                    <a:p>
                      <a:r>
                        <a:rPr lang="en-US"/>
                        <a:t>3</a:t>
                      </a:r>
                      <a:endParaRPr lang="en-GB" dirty="0"/>
                    </a:p>
                  </a:txBody>
                  <a:tcPr/>
                </a:tc>
                <a:tc>
                  <a:txBody>
                    <a:bodyPr/>
                    <a:lstStyle/>
                    <a:p>
                      <a:r>
                        <a:rPr lang="en-US"/>
                        <a:t>0</a:t>
                      </a:r>
                      <a:endParaRPr lang="en-GB" dirty="0"/>
                    </a:p>
                  </a:txBody>
                  <a:tcPr/>
                </a:tc>
                <a:tc>
                  <a:txBody>
                    <a:bodyPr/>
                    <a:lstStyle/>
                    <a:p>
                      <a:r>
                        <a:rPr lang="en-US"/>
                        <a:t>3</a:t>
                      </a:r>
                      <a:endParaRPr lang="en-GB" dirty="0"/>
                    </a:p>
                  </a:txBody>
                  <a:tcPr/>
                </a:tc>
                <a:tc>
                  <a:txBody>
                    <a:bodyPr/>
                    <a:lstStyle/>
                    <a:p>
                      <a:r>
                        <a:rPr lang="en-US"/>
                        <a:t>- </a:t>
                      </a:r>
                      <a:endParaRPr lang="en-GB" dirty="0"/>
                    </a:p>
                  </a:txBody>
                  <a:tcPr/>
                </a:tc>
                <a:extLst>
                  <a:ext uri="{0D108BD9-81ED-4DB2-BD59-A6C34878D82A}">
                    <a16:rowId xmlns:a16="http://schemas.microsoft.com/office/drawing/2014/main" val="3327144330"/>
                  </a:ext>
                </a:extLst>
              </a:tr>
              <a:tr h="370840">
                <a:tc>
                  <a:txBody>
                    <a:bodyPr/>
                    <a:lstStyle/>
                    <a:p>
                      <a:r>
                        <a:rPr lang="en-US"/>
                        <a:t>SA</a:t>
                      </a:r>
                      <a:endParaRPr lang="en-GB" dirty="0"/>
                    </a:p>
                  </a:txBody>
                  <a:tcPr/>
                </a:tc>
                <a:tc>
                  <a:txBody>
                    <a:bodyPr/>
                    <a:lstStyle/>
                    <a:p>
                      <a:r>
                        <a:rPr lang="en-US" dirty="0"/>
                        <a:t>All</a:t>
                      </a:r>
                      <a:endParaRPr lang="en-GB" dirty="0"/>
                    </a:p>
                  </a:txBody>
                  <a:tcPr/>
                </a:tc>
                <a:tc>
                  <a:txBody>
                    <a:bodyPr/>
                    <a:lstStyle/>
                    <a:p>
                      <a:r>
                        <a:rPr lang="en-US"/>
                        <a:t>42</a:t>
                      </a:r>
                      <a:endParaRPr lang="en-GB" dirty="0"/>
                    </a:p>
                  </a:txBody>
                  <a:tcPr/>
                </a:tc>
                <a:tc>
                  <a:txBody>
                    <a:bodyPr/>
                    <a:lstStyle/>
                    <a:p>
                      <a:r>
                        <a:rPr lang="en-US"/>
                        <a:t>0</a:t>
                      </a:r>
                      <a:endParaRPr lang="en-GB" dirty="0"/>
                    </a:p>
                  </a:txBody>
                  <a:tcPr/>
                </a:tc>
                <a:tc>
                  <a:txBody>
                    <a:bodyPr/>
                    <a:lstStyle/>
                    <a:p>
                      <a:r>
                        <a:rPr lang="en-US" dirty="0"/>
                        <a:t>37 (in combined reports)</a:t>
                      </a:r>
                    </a:p>
                    <a:p>
                      <a:r>
                        <a:rPr lang="en-US" dirty="0"/>
                        <a:t>4 (in single reports)</a:t>
                      </a:r>
                      <a:endParaRPr lang="en-GB" dirty="0"/>
                    </a:p>
                  </a:txBody>
                  <a:tcPr/>
                </a:tc>
                <a:tc>
                  <a:txBody>
                    <a:bodyPr/>
                    <a:lstStyle/>
                    <a:p>
                      <a:r>
                        <a:rPr lang="en-US" dirty="0"/>
                        <a:t>1 to be cancelled</a:t>
                      </a:r>
                      <a:endParaRPr lang="en-GB" dirty="0"/>
                    </a:p>
                  </a:txBody>
                  <a:tcPr/>
                </a:tc>
                <a:extLst>
                  <a:ext uri="{0D108BD9-81ED-4DB2-BD59-A6C34878D82A}">
                    <a16:rowId xmlns:a16="http://schemas.microsoft.com/office/drawing/2014/main" val="1169564864"/>
                  </a:ext>
                </a:extLst>
              </a:tr>
              <a:tr h="370840">
                <a:tc>
                  <a:txBody>
                    <a:bodyPr/>
                    <a:lstStyle/>
                    <a:p>
                      <a:r>
                        <a:rPr lang="en-US"/>
                        <a:t>W7X</a:t>
                      </a:r>
                      <a:endParaRPr lang="en-GB" dirty="0"/>
                    </a:p>
                  </a:txBody>
                  <a:tcPr/>
                </a:tc>
                <a:tc>
                  <a:txBody>
                    <a:bodyPr/>
                    <a:lstStyle/>
                    <a:p>
                      <a:r>
                        <a:rPr lang="en-US" dirty="0"/>
                        <a:t>all</a:t>
                      </a:r>
                      <a:endParaRPr lang="en-GB" dirty="0"/>
                    </a:p>
                  </a:txBody>
                  <a:tcPr/>
                </a:tc>
                <a:tc>
                  <a:txBody>
                    <a:bodyPr/>
                    <a:lstStyle/>
                    <a:p>
                      <a:r>
                        <a:rPr lang="en-US" dirty="0"/>
                        <a:t>54</a:t>
                      </a:r>
                      <a:endParaRPr lang="en-GB" dirty="0"/>
                    </a:p>
                  </a:txBody>
                  <a:tcPr/>
                </a:tc>
                <a:tc>
                  <a:txBody>
                    <a:bodyPr/>
                    <a:lstStyle/>
                    <a:p>
                      <a:r>
                        <a:rPr lang="en-US" dirty="0"/>
                        <a:t>54</a:t>
                      </a:r>
                      <a:endParaRPr lang="en-GB" dirty="0"/>
                    </a:p>
                  </a:txBody>
                  <a:tcPr/>
                </a:tc>
                <a:tc>
                  <a:txBody>
                    <a:bodyPr/>
                    <a:lstStyle/>
                    <a:p>
                      <a:r>
                        <a:rPr lang="en-US" dirty="0"/>
                        <a:t>- </a:t>
                      </a:r>
                      <a:endParaRPr lang="en-GB" dirty="0"/>
                    </a:p>
                  </a:txBody>
                  <a:tcPr/>
                </a:tc>
                <a:tc>
                  <a:txBody>
                    <a:bodyPr/>
                    <a:lstStyle/>
                    <a:p>
                      <a:r>
                        <a:rPr lang="en-US" dirty="0"/>
                        <a:t>- </a:t>
                      </a:r>
                      <a:endParaRPr lang="en-GB" dirty="0"/>
                    </a:p>
                  </a:txBody>
                  <a:tcPr/>
                </a:tc>
                <a:extLst>
                  <a:ext uri="{0D108BD9-81ED-4DB2-BD59-A6C34878D82A}">
                    <a16:rowId xmlns:a16="http://schemas.microsoft.com/office/drawing/2014/main" val="102873885"/>
                  </a:ext>
                </a:extLst>
              </a:tr>
              <a:tr h="370840">
                <a:tc>
                  <a:txBody>
                    <a:bodyPr/>
                    <a:lstStyle/>
                    <a:p>
                      <a:pPr marL="0" marR="0" lvl="0" indent="0" algn="l" defTabSz="685800" eaLnBrk="1" fontAlgn="auto" latinLnBrk="0" hangingPunct="1">
                        <a:lnSpc>
                          <a:spcPct val="100000"/>
                        </a:lnSpc>
                        <a:spcBef>
                          <a:spcPts val="0"/>
                        </a:spcBef>
                        <a:spcAft>
                          <a:spcPts val="0"/>
                        </a:spcAft>
                        <a:buClrTx/>
                        <a:buSzTx/>
                        <a:buFontTx/>
                        <a:buNone/>
                        <a:tabLst/>
                        <a:defRPr/>
                      </a:pPr>
                      <a:r>
                        <a:rPr lang="en-US" dirty="0"/>
                        <a:t>PWIE</a:t>
                      </a:r>
                      <a:endParaRPr lang="en-GB" dirty="0"/>
                    </a:p>
                    <a:p>
                      <a:endParaRPr lang="en-GB" dirty="0"/>
                    </a:p>
                  </a:txBody>
                  <a:tcPr/>
                </a:tc>
                <a:tc>
                  <a:txBody>
                    <a:bodyPr/>
                    <a:lstStyle/>
                    <a:p>
                      <a:r>
                        <a:rPr lang="en-US" dirty="0"/>
                        <a:t>all</a:t>
                      </a:r>
                      <a:endParaRPr lang="en-GB" dirty="0"/>
                    </a:p>
                  </a:txBody>
                  <a:tcPr/>
                </a:tc>
                <a:tc>
                  <a:txBody>
                    <a:bodyPr/>
                    <a:lstStyle/>
                    <a:p>
                      <a:r>
                        <a:rPr lang="en-US" dirty="0">
                          <a:solidFill>
                            <a:schemeClr val="tx1"/>
                          </a:solidFill>
                        </a:rPr>
                        <a:t>183</a:t>
                      </a:r>
                      <a:endParaRPr lang="en-GB" dirty="0">
                        <a:solidFill>
                          <a:schemeClr val="tx1"/>
                        </a:solidFill>
                      </a:endParaRPr>
                    </a:p>
                  </a:txBody>
                  <a:tcPr/>
                </a:tc>
                <a:tc>
                  <a:txBody>
                    <a:bodyPr/>
                    <a:lstStyle/>
                    <a:p>
                      <a:r>
                        <a:rPr lang="en-US" dirty="0">
                          <a:solidFill>
                            <a:schemeClr val="tx1"/>
                          </a:solidFill>
                        </a:rPr>
                        <a:t>162</a:t>
                      </a:r>
                      <a:endParaRPr lang="en-GB" dirty="0">
                        <a:solidFill>
                          <a:schemeClr val="tx1"/>
                        </a:solidFill>
                      </a:endParaRPr>
                    </a:p>
                  </a:txBody>
                  <a:tcPr/>
                </a:tc>
                <a:tc>
                  <a:txBody>
                    <a:bodyPr/>
                    <a:lstStyle/>
                    <a:p>
                      <a:r>
                        <a:rPr lang="en-US" dirty="0">
                          <a:solidFill>
                            <a:schemeClr val="tx1"/>
                          </a:solidFill>
                        </a:rPr>
                        <a:t>10</a:t>
                      </a:r>
                      <a:endParaRPr lang="en-GB" dirty="0">
                        <a:solidFill>
                          <a:schemeClr val="tx1"/>
                        </a:solidFill>
                      </a:endParaRPr>
                    </a:p>
                  </a:txBody>
                  <a:tcPr/>
                </a:tc>
                <a:tc>
                  <a:txBody>
                    <a:bodyPr/>
                    <a:lstStyle/>
                    <a:p>
                      <a:r>
                        <a:rPr lang="en-US" dirty="0"/>
                        <a:t>11 (4AI/ML, 1PEX, ?)</a:t>
                      </a:r>
                      <a:endParaRPr lang="en-GB" dirty="0"/>
                    </a:p>
                  </a:txBody>
                  <a:tcPr/>
                </a:tc>
                <a:extLst>
                  <a:ext uri="{0D108BD9-81ED-4DB2-BD59-A6C34878D82A}">
                    <a16:rowId xmlns:a16="http://schemas.microsoft.com/office/drawing/2014/main" val="904200407"/>
                  </a:ext>
                </a:extLst>
              </a:tr>
            </a:tbl>
          </a:graphicData>
        </a:graphic>
      </p:graphicFrame>
    </p:spTree>
    <p:extLst>
      <p:ext uri="{BB962C8B-B14F-4D97-AF65-F5344CB8AC3E}">
        <p14:creationId xmlns:p14="http://schemas.microsoft.com/office/powerpoint/2010/main" val="27237999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163D9A-97C8-5CF0-61F5-074EA9D5955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296EEF3-91E2-5286-5F48-E0507CD8E3E3}"/>
              </a:ext>
            </a:extLst>
          </p:cNvPr>
          <p:cNvSpPr>
            <a:spLocks noGrp="1"/>
          </p:cNvSpPr>
          <p:nvPr>
            <p:ph type="title"/>
          </p:nvPr>
        </p:nvSpPr>
        <p:spPr/>
        <p:txBody>
          <a:bodyPr/>
          <a:lstStyle/>
          <a:p>
            <a:r>
              <a:rPr lang="en-GB" dirty="0"/>
              <a:t>Status of news items</a:t>
            </a:r>
          </a:p>
        </p:txBody>
      </p:sp>
      <p:sp>
        <p:nvSpPr>
          <p:cNvPr id="4" name="Footer Placeholder 3">
            <a:extLst>
              <a:ext uri="{FF2B5EF4-FFF2-40B4-BE49-F238E27FC236}">
                <a16:creationId xmlns:a16="http://schemas.microsoft.com/office/drawing/2014/main" id="{23E13060-F86C-EF87-DEF3-21ADBDDEB667}"/>
              </a:ext>
            </a:extLst>
          </p:cNvPr>
          <p:cNvSpPr>
            <a:spLocks noGrp="1"/>
          </p:cNvSpPr>
          <p:nvPr>
            <p:ph type="ftr" sz="quarter" idx="11"/>
          </p:nvPr>
        </p:nvSpPr>
        <p:spPr>
          <a:xfrm>
            <a:off x="825624" y="6555770"/>
            <a:ext cx="4671534" cy="329614"/>
          </a:xfrm>
        </p:spPr>
        <p:txBody>
          <a:bodyPr/>
          <a:lstStyle/>
          <a:p>
            <a:pPr>
              <a:defRPr/>
            </a:pPr>
            <a:r>
              <a:rPr lang="en-GB" dirty="0">
                <a:solidFill>
                  <a:prstClr val="white"/>
                </a:solidFill>
              </a:rPr>
              <a:t>M. Wischmeier | PSD Management Meeting | 22</a:t>
            </a:r>
            <a:r>
              <a:rPr lang="en-GB" baseline="30000" dirty="0">
                <a:solidFill>
                  <a:prstClr val="white"/>
                </a:solidFill>
              </a:rPr>
              <a:t>nd</a:t>
            </a:r>
            <a:r>
              <a:rPr lang="en-GB" dirty="0">
                <a:solidFill>
                  <a:prstClr val="white"/>
                </a:solidFill>
              </a:rPr>
              <a:t> Jul 2025</a:t>
            </a:r>
            <a:endParaRPr lang="en-GB" dirty="0"/>
          </a:p>
        </p:txBody>
      </p:sp>
      <p:sp>
        <p:nvSpPr>
          <p:cNvPr id="5" name="Slide Number Placeholder 4">
            <a:extLst>
              <a:ext uri="{FF2B5EF4-FFF2-40B4-BE49-F238E27FC236}">
                <a16:creationId xmlns:a16="http://schemas.microsoft.com/office/drawing/2014/main" id="{6502AD08-EFF5-4F63-6764-52D1AE185EB4}"/>
              </a:ext>
            </a:extLst>
          </p:cNvPr>
          <p:cNvSpPr>
            <a:spLocks noGrp="1"/>
          </p:cNvSpPr>
          <p:nvPr>
            <p:ph type="sldNum" sz="quarter" idx="12"/>
          </p:nvPr>
        </p:nvSpPr>
        <p:spPr/>
        <p:txBody>
          <a:bodyPr/>
          <a:lstStyle/>
          <a:p>
            <a:pPr>
              <a:defRPr/>
            </a:pPr>
            <a:fld id="{6A6D9FA1-99C7-4910-8E32-B85D378B0060}" type="slidenum">
              <a:rPr lang="en-GB" smtClean="0">
                <a:solidFill>
                  <a:prstClr val="white"/>
                </a:solidFill>
              </a:rPr>
              <a:t>7</a:t>
            </a:fld>
            <a:endParaRPr lang="en-GB">
              <a:solidFill>
                <a:prstClr val="white"/>
              </a:solidFill>
            </a:endParaRPr>
          </a:p>
        </p:txBody>
      </p:sp>
      <p:graphicFrame>
        <p:nvGraphicFramePr>
          <p:cNvPr id="3" name="Table 2">
            <a:extLst>
              <a:ext uri="{FF2B5EF4-FFF2-40B4-BE49-F238E27FC236}">
                <a16:creationId xmlns:a16="http://schemas.microsoft.com/office/drawing/2014/main" id="{7422ABA1-12A5-306C-9EBB-26AE06B17376}"/>
              </a:ext>
            </a:extLst>
          </p:cNvPr>
          <p:cNvGraphicFramePr>
            <a:graphicFrameLocks noGrp="1"/>
          </p:cNvGraphicFramePr>
          <p:nvPr>
            <p:extLst>
              <p:ext uri="{D42A27DB-BD31-4B8C-83A1-F6EECF244321}">
                <p14:modId xmlns:p14="http://schemas.microsoft.com/office/powerpoint/2010/main" val="1450090066"/>
              </p:ext>
            </p:extLst>
          </p:nvPr>
        </p:nvGraphicFramePr>
        <p:xfrm>
          <a:off x="284795" y="1083122"/>
          <a:ext cx="11622410" cy="4349696"/>
        </p:xfrm>
        <a:graphic>
          <a:graphicData uri="http://schemas.openxmlformats.org/drawingml/2006/table">
            <a:tbl>
              <a:tblPr/>
              <a:tblGrid>
                <a:gridCol w="594090">
                  <a:extLst>
                    <a:ext uri="{9D8B030D-6E8A-4147-A177-3AD203B41FA5}">
                      <a16:colId xmlns:a16="http://schemas.microsoft.com/office/drawing/2014/main" val="1075330414"/>
                    </a:ext>
                  </a:extLst>
                </a:gridCol>
                <a:gridCol w="1561927">
                  <a:extLst>
                    <a:ext uri="{9D8B030D-6E8A-4147-A177-3AD203B41FA5}">
                      <a16:colId xmlns:a16="http://schemas.microsoft.com/office/drawing/2014/main" val="4206232607"/>
                    </a:ext>
                  </a:extLst>
                </a:gridCol>
                <a:gridCol w="1316482">
                  <a:extLst>
                    <a:ext uri="{9D8B030D-6E8A-4147-A177-3AD203B41FA5}">
                      <a16:colId xmlns:a16="http://schemas.microsoft.com/office/drawing/2014/main" val="3397110423"/>
                    </a:ext>
                  </a:extLst>
                </a:gridCol>
                <a:gridCol w="1160288">
                  <a:extLst>
                    <a:ext uri="{9D8B030D-6E8A-4147-A177-3AD203B41FA5}">
                      <a16:colId xmlns:a16="http://schemas.microsoft.com/office/drawing/2014/main" val="4038854308"/>
                    </a:ext>
                  </a:extLst>
                </a:gridCol>
                <a:gridCol w="1029198">
                  <a:extLst>
                    <a:ext uri="{9D8B030D-6E8A-4147-A177-3AD203B41FA5}">
                      <a16:colId xmlns:a16="http://schemas.microsoft.com/office/drawing/2014/main" val="336924852"/>
                    </a:ext>
                  </a:extLst>
                </a:gridCol>
                <a:gridCol w="1416891">
                  <a:extLst>
                    <a:ext uri="{9D8B030D-6E8A-4147-A177-3AD203B41FA5}">
                      <a16:colId xmlns:a16="http://schemas.microsoft.com/office/drawing/2014/main" val="1527674402"/>
                    </a:ext>
                  </a:extLst>
                </a:gridCol>
                <a:gridCol w="4543534">
                  <a:extLst>
                    <a:ext uri="{9D8B030D-6E8A-4147-A177-3AD203B41FA5}">
                      <a16:colId xmlns:a16="http://schemas.microsoft.com/office/drawing/2014/main" val="4242363727"/>
                    </a:ext>
                  </a:extLst>
                </a:gridCol>
              </a:tblGrid>
              <a:tr h="288824">
                <a:tc>
                  <a:txBody>
                    <a:bodyPr/>
                    <a:lstStyle/>
                    <a:p>
                      <a:pPr algn="ctr" fontAlgn="ctr">
                        <a:buNone/>
                      </a:pPr>
                      <a:r>
                        <a:rPr lang="en-GB" sz="1800" b="1" i="0" u="none" strike="noStrike" dirty="0">
                          <a:solidFill>
                            <a:srgbClr val="FFFFFF"/>
                          </a:solidFill>
                          <a:effectLst/>
                          <a:latin typeface="Aptos Display" panose="020B0004020202020204" pitchFamily="34" charset="0"/>
                        </a:rPr>
                        <a:t>WP</a:t>
                      </a:r>
                    </a:p>
                  </a:txBody>
                  <a:tcPr marL="7913" marR="7913" marT="7913" marB="37983" anchor="ctr">
                    <a:lnL>
                      <a:noFill/>
                    </a:lnL>
                    <a:lnR>
                      <a:noFill/>
                    </a:lnR>
                    <a:lnT>
                      <a:noFill/>
                    </a:lnT>
                    <a:lnB>
                      <a:noFill/>
                    </a:lnB>
                    <a:solidFill>
                      <a:srgbClr val="104861"/>
                    </a:solidFill>
                  </a:tcPr>
                </a:tc>
                <a:tc>
                  <a:txBody>
                    <a:bodyPr/>
                    <a:lstStyle/>
                    <a:p>
                      <a:pPr algn="ctr" fontAlgn="ctr">
                        <a:buNone/>
                      </a:pPr>
                      <a:r>
                        <a:rPr lang="en-GB" sz="1800" b="1" i="0" u="none" strike="noStrike" dirty="0">
                          <a:solidFill>
                            <a:srgbClr val="FFFFFF"/>
                          </a:solidFill>
                          <a:effectLst/>
                          <a:latin typeface="Aptos Display" panose="020B0004020202020204" pitchFamily="34" charset="0"/>
                        </a:rPr>
                        <a:t>News item expected</a:t>
                      </a:r>
                    </a:p>
                  </a:txBody>
                  <a:tcPr marL="7913" marR="7913" marT="7913" marB="37983" anchor="ctr">
                    <a:lnL>
                      <a:noFill/>
                    </a:lnL>
                    <a:lnR>
                      <a:noFill/>
                    </a:lnR>
                    <a:lnT>
                      <a:noFill/>
                    </a:lnT>
                    <a:lnB>
                      <a:noFill/>
                    </a:lnB>
                    <a:solidFill>
                      <a:srgbClr val="104861"/>
                    </a:solidFill>
                  </a:tcPr>
                </a:tc>
                <a:tc>
                  <a:txBody>
                    <a:bodyPr/>
                    <a:lstStyle/>
                    <a:p>
                      <a:pPr algn="ctr" fontAlgn="ctr">
                        <a:buNone/>
                      </a:pPr>
                      <a:r>
                        <a:rPr lang="en-GB" sz="1800" b="1" i="0" u="none" strike="noStrike" dirty="0">
                          <a:solidFill>
                            <a:srgbClr val="FFFFFF"/>
                          </a:solidFill>
                          <a:effectLst/>
                          <a:latin typeface="Aptos Display" panose="020B0004020202020204" pitchFamily="34" charset="0"/>
                        </a:rPr>
                        <a:t>PL/TFL reminded</a:t>
                      </a:r>
                    </a:p>
                  </a:txBody>
                  <a:tcPr marL="7913" marR="7913" marT="7913" marB="37983" anchor="ctr">
                    <a:lnL>
                      <a:noFill/>
                    </a:lnL>
                    <a:lnR>
                      <a:noFill/>
                    </a:lnR>
                    <a:lnT>
                      <a:noFill/>
                    </a:lnT>
                    <a:lnB>
                      <a:noFill/>
                    </a:lnB>
                    <a:solidFill>
                      <a:srgbClr val="104861"/>
                    </a:solidFill>
                  </a:tcPr>
                </a:tc>
                <a:tc>
                  <a:txBody>
                    <a:bodyPr/>
                    <a:lstStyle/>
                    <a:p>
                      <a:pPr algn="ctr" fontAlgn="ctr">
                        <a:buNone/>
                      </a:pPr>
                      <a:r>
                        <a:rPr lang="en-GB" sz="1800" b="1" i="0" u="none" strike="noStrike" dirty="0">
                          <a:solidFill>
                            <a:srgbClr val="FFFFFF"/>
                          </a:solidFill>
                          <a:effectLst/>
                          <a:latin typeface="Aptos Display" panose="020B0004020202020204" pitchFamily="34" charset="0"/>
                        </a:rPr>
                        <a:t>Draft received</a:t>
                      </a:r>
                    </a:p>
                  </a:txBody>
                  <a:tcPr marL="7913" marR="7913" marT="7913" marB="37983" anchor="ctr">
                    <a:lnL>
                      <a:noFill/>
                    </a:lnL>
                    <a:lnR>
                      <a:noFill/>
                    </a:lnR>
                    <a:lnT>
                      <a:noFill/>
                    </a:lnT>
                    <a:lnB>
                      <a:noFill/>
                    </a:lnB>
                    <a:solidFill>
                      <a:srgbClr val="104861"/>
                    </a:solidFill>
                  </a:tcPr>
                </a:tc>
                <a:tc>
                  <a:txBody>
                    <a:bodyPr/>
                    <a:lstStyle/>
                    <a:p>
                      <a:pPr algn="ctr" fontAlgn="ctr">
                        <a:buNone/>
                      </a:pPr>
                      <a:r>
                        <a:rPr lang="en-GB" sz="1800" b="1" i="0" u="none" strike="noStrike" dirty="0">
                          <a:solidFill>
                            <a:srgbClr val="FFFFFF"/>
                          </a:solidFill>
                          <a:effectLst/>
                          <a:latin typeface="Aptos Display" panose="020B0004020202020204" pitchFamily="34" charset="0"/>
                        </a:rPr>
                        <a:t>Sent to COM</a:t>
                      </a:r>
                    </a:p>
                  </a:txBody>
                  <a:tcPr marL="7913" marR="7913" marT="7913" marB="37983" anchor="ctr">
                    <a:lnL>
                      <a:noFill/>
                    </a:lnL>
                    <a:lnR>
                      <a:noFill/>
                    </a:lnR>
                    <a:lnT>
                      <a:noFill/>
                    </a:lnT>
                    <a:lnB>
                      <a:noFill/>
                    </a:lnB>
                    <a:solidFill>
                      <a:srgbClr val="104861"/>
                    </a:solidFill>
                  </a:tcPr>
                </a:tc>
                <a:tc>
                  <a:txBody>
                    <a:bodyPr/>
                    <a:lstStyle/>
                    <a:p>
                      <a:pPr algn="ctr" fontAlgn="ctr">
                        <a:buNone/>
                      </a:pPr>
                      <a:r>
                        <a:rPr lang="en-GB" sz="1800" b="1" i="0" u="none" strike="noStrike" dirty="0">
                          <a:solidFill>
                            <a:srgbClr val="FFFFFF"/>
                          </a:solidFill>
                          <a:effectLst/>
                          <a:latin typeface="Aptos Display" panose="020B0004020202020204" pitchFamily="34" charset="0"/>
                        </a:rPr>
                        <a:t>Published by COM</a:t>
                      </a:r>
                    </a:p>
                  </a:txBody>
                  <a:tcPr marL="7913" marR="7913" marT="7913" marB="37983" anchor="ctr">
                    <a:lnL>
                      <a:noFill/>
                    </a:lnL>
                    <a:lnR>
                      <a:noFill/>
                    </a:lnR>
                    <a:lnT>
                      <a:noFill/>
                    </a:lnT>
                    <a:lnB>
                      <a:noFill/>
                    </a:lnB>
                    <a:solidFill>
                      <a:srgbClr val="104861"/>
                    </a:solidFill>
                  </a:tcPr>
                </a:tc>
                <a:tc>
                  <a:txBody>
                    <a:bodyPr/>
                    <a:lstStyle/>
                    <a:p>
                      <a:pPr algn="ctr" fontAlgn="ctr">
                        <a:buNone/>
                      </a:pPr>
                      <a:r>
                        <a:rPr lang="en-GB" sz="1800" b="1" i="0" u="none" strike="noStrike" dirty="0">
                          <a:solidFill>
                            <a:srgbClr val="FFFFFF"/>
                          </a:solidFill>
                          <a:effectLst/>
                          <a:latin typeface="Aptos Display" panose="020B0004020202020204" pitchFamily="34" charset="0"/>
                        </a:rPr>
                        <a:t>Title of news item</a:t>
                      </a:r>
                    </a:p>
                  </a:txBody>
                  <a:tcPr marL="7913" marR="7913" marT="7913" marB="37983" anchor="ctr">
                    <a:lnL>
                      <a:noFill/>
                    </a:lnL>
                    <a:lnR>
                      <a:noFill/>
                    </a:lnR>
                    <a:lnT>
                      <a:noFill/>
                    </a:lnT>
                    <a:lnB>
                      <a:noFill/>
                    </a:lnB>
                    <a:solidFill>
                      <a:srgbClr val="104861"/>
                    </a:solidFill>
                  </a:tcPr>
                </a:tc>
                <a:extLst>
                  <a:ext uri="{0D108BD9-81ED-4DB2-BD59-A6C34878D82A}">
                    <a16:rowId xmlns:a16="http://schemas.microsoft.com/office/drawing/2014/main" val="4294136290"/>
                  </a:ext>
                </a:extLst>
              </a:tr>
              <a:tr h="250344">
                <a:tc>
                  <a:txBody>
                    <a:bodyPr/>
                    <a:lstStyle/>
                    <a:p>
                      <a:pPr algn="ctr" fontAlgn="ctr">
                        <a:buNone/>
                      </a:pPr>
                      <a:r>
                        <a:rPr lang="en-GB" sz="1200" b="0" i="0" u="none" strike="noStrike">
                          <a:solidFill>
                            <a:srgbClr val="000000"/>
                          </a:solidFill>
                          <a:effectLst/>
                          <a:latin typeface="Aptos Narrow" panose="020B0004020202020204" pitchFamily="34" charset="0"/>
                        </a:rPr>
                        <a:t>PWIE</a:t>
                      </a:r>
                    </a:p>
                  </a:txBody>
                  <a:tcPr marL="7913" marR="7913" marT="7913" marB="37983" anchor="ctr">
                    <a:lnL>
                      <a:noFill/>
                    </a:lnL>
                    <a:lnR>
                      <a:noFill/>
                    </a:lnR>
                    <a:lnT>
                      <a:noFill/>
                    </a:lnT>
                    <a:lnB>
                      <a:noFill/>
                    </a:lnB>
                    <a:solidFill>
                      <a:srgbClr val="FFFFFF"/>
                    </a:solidFill>
                  </a:tcPr>
                </a:tc>
                <a:tc>
                  <a:txBody>
                    <a:bodyPr/>
                    <a:lstStyle/>
                    <a:p>
                      <a:pPr algn="ctr" fontAlgn="ctr">
                        <a:buNone/>
                      </a:pPr>
                      <a:r>
                        <a:rPr lang="en-GB" sz="1200" b="0" i="0" u="none" strike="noStrike">
                          <a:solidFill>
                            <a:srgbClr val="000000"/>
                          </a:solidFill>
                          <a:effectLst/>
                          <a:latin typeface="Aptos Narrow" panose="020B0004020202020204" pitchFamily="34" charset="0"/>
                        </a:rPr>
                        <a:t>25/01/2025</a:t>
                      </a:r>
                    </a:p>
                  </a:txBody>
                  <a:tcPr marL="7913" marR="7913" marT="7913" marB="37983" anchor="ctr">
                    <a:lnL>
                      <a:noFill/>
                    </a:lnL>
                    <a:lnR>
                      <a:noFill/>
                    </a:lnR>
                    <a:lnT>
                      <a:noFill/>
                    </a:lnT>
                    <a:lnB>
                      <a:noFill/>
                    </a:lnB>
                    <a:solidFill>
                      <a:srgbClr val="FFFFFF"/>
                    </a:solidFill>
                  </a:tcPr>
                </a:tc>
                <a:tc>
                  <a:txBody>
                    <a:bodyPr/>
                    <a:lstStyle/>
                    <a:p>
                      <a:pPr algn="ctr" fontAlgn="ctr">
                        <a:buNone/>
                      </a:pPr>
                      <a:endParaRPr lang="en-GB" sz="1200" b="0" i="0" u="none" strike="noStrike">
                        <a:solidFill>
                          <a:srgbClr val="000000"/>
                        </a:solidFill>
                        <a:effectLst/>
                        <a:latin typeface="Aptos Narrow" panose="020B0004020202020204" pitchFamily="34" charset="0"/>
                      </a:endParaRPr>
                    </a:p>
                  </a:txBody>
                  <a:tcPr marL="7913" marR="7913" marT="7913" marB="37983" anchor="ctr">
                    <a:lnL>
                      <a:noFill/>
                    </a:lnL>
                    <a:lnR>
                      <a:noFill/>
                    </a:lnR>
                    <a:lnT>
                      <a:noFill/>
                    </a:lnT>
                    <a:lnB>
                      <a:noFill/>
                    </a:lnB>
                    <a:solidFill>
                      <a:srgbClr val="FFFFFF"/>
                    </a:solidFill>
                  </a:tcPr>
                </a:tc>
                <a:tc>
                  <a:txBody>
                    <a:bodyPr/>
                    <a:lstStyle/>
                    <a:p>
                      <a:pPr algn="ctr" fontAlgn="ctr">
                        <a:buNone/>
                      </a:pPr>
                      <a:endParaRPr lang="en-GB" sz="1200" b="0" i="0" u="none" strike="noStrike">
                        <a:solidFill>
                          <a:srgbClr val="000000"/>
                        </a:solidFill>
                        <a:effectLst/>
                        <a:latin typeface="Aptos Narrow" panose="020B0004020202020204" pitchFamily="34" charset="0"/>
                      </a:endParaRPr>
                    </a:p>
                  </a:txBody>
                  <a:tcPr marL="7913" marR="7913" marT="7913" marB="37983" anchor="ctr">
                    <a:lnL>
                      <a:noFill/>
                    </a:lnL>
                    <a:lnR>
                      <a:noFill/>
                    </a:lnR>
                    <a:lnT>
                      <a:noFill/>
                    </a:lnT>
                    <a:lnB>
                      <a:noFill/>
                    </a:lnB>
                    <a:solidFill>
                      <a:srgbClr val="FFFFFF"/>
                    </a:solidFill>
                  </a:tcPr>
                </a:tc>
                <a:tc>
                  <a:txBody>
                    <a:bodyPr/>
                    <a:lstStyle/>
                    <a:p>
                      <a:pPr algn="ctr" fontAlgn="ctr">
                        <a:buNone/>
                      </a:pPr>
                      <a:endParaRPr lang="en-GB" sz="1200" b="0" i="0" u="none" strike="noStrike">
                        <a:solidFill>
                          <a:srgbClr val="000000"/>
                        </a:solidFill>
                        <a:effectLst/>
                        <a:latin typeface="Aptos Narrow" panose="020B0004020202020204" pitchFamily="34" charset="0"/>
                      </a:endParaRPr>
                    </a:p>
                  </a:txBody>
                  <a:tcPr marL="7913" marR="7913" marT="7913" marB="37983" anchor="ctr">
                    <a:lnL>
                      <a:noFill/>
                    </a:lnL>
                    <a:lnR>
                      <a:noFill/>
                    </a:lnR>
                    <a:lnT>
                      <a:noFill/>
                    </a:lnT>
                    <a:lnB>
                      <a:noFill/>
                    </a:lnB>
                    <a:solidFill>
                      <a:srgbClr val="FFFFFF"/>
                    </a:solidFill>
                  </a:tcPr>
                </a:tc>
                <a:tc>
                  <a:txBody>
                    <a:bodyPr/>
                    <a:lstStyle/>
                    <a:p>
                      <a:pPr algn="ctr" fontAlgn="ctr">
                        <a:buNone/>
                      </a:pPr>
                      <a:endParaRPr lang="en-GB" sz="1200" b="0" i="0" u="none" strike="noStrike">
                        <a:solidFill>
                          <a:srgbClr val="000000"/>
                        </a:solidFill>
                        <a:effectLst/>
                        <a:latin typeface="Aptos Narrow" panose="020B0004020202020204" pitchFamily="34" charset="0"/>
                      </a:endParaRPr>
                    </a:p>
                  </a:txBody>
                  <a:tcPr marL="7913" marR="7913" marT="7913" marB="37983" anchor="ctr">
                    <a:lnL>
                      <a:noFill/>
                    </a:lnL>
                    <a:lnR>
                      <a:noFill/>
                    </a:lnR>
                    <a:lnT>
                      <a:noFill/>
                    </a:lnT>
                    <a:lnB>
                      <a:noFill/>
                    </a:lnB>
                    <a:solidFill>
                      <a:srgbClr val="FFFFFF"/>
                    </a:solidFill>
                  </a:tcPr>
                </a:tc>
                <a:tc>
                  <a:txBody>
                    <a:bodyPr/>
                    <a:lstStyle/>
                    <a:p>
                      <a:pPr algn="l" fontAlgn="ctr">
                        <a:buNone/>
                      </a:pPr>
                      <a:r>
                        <a:rPr lang="en-GB" sz="1200" b="0" i="0" u="none" strike="noStrike">
                          <a:solidFill>
                            <a:srgbClr val="000000"/>
                          </a:solidFill>
                          <a:effectLst/>
                          <a:latin typeface="Aptos Narrow" panose="020B0004020202020204" pitchFamily="34" charset="0"/>
                        </a:rPr>
                        <a:t>LIBS</a:t>
                      </a:r>
                    </a:p>
                  </a:txBody>
                  <a:tcPr marL="7913" marR="7913" marT="7913" marB="37983" anchor="ctr">
                    <a:lnL>
                      <a:noFill/>
                    </a:lnL>
                    <a:lnR>
                      <a:noFill/>
                    </a:lnR>
                    <a:lnT>
                      <a:noFill/>
                    </a:lnT>
                    <a:lnB>
                      <a:noFill/>
                    </a:lnB>
                    <a:solidFill>
                      <a:srgbClr val="FFFFFF"/>
                    </a:solidFill>
                  </a:tcPr>
                </a:tc>
                <a:extLst>
                  <a:ext uri="{0D108BD9-81ED-4DB2-BD59-A6C34878D82A}">
                    <a16:rowId xmlns:a16="http://schemas.microsoft.com/office/drawing/2014/main" val="217663225"/>
                  </a:ext>
                </a:extLst>
              </a:tr>
              <a:tr h="250344">
                <a:tc>
                  <a:txBody>
                    <a:bodyPr/>
                    <a:lstStyle/>
                    <a:p>
                      <a:pPr algn="ctr" fontAlgn="ctr">
                        <a:buNone/>
                      </a:pPr>
                      <a:r>
                        <a:rPr lang="en-GB" sz="1200" b="0" i="0" u="none" strike="noStrike">
                          <a:solidFill>
                            <a:srgbClr val="000000"/>
                          </a:solidFill>
                          <a:effectLst/>
                          <a:latin typeface="Aptos Narrow" panose="020B0004020202020204" pitchFamily="34" charset="0"/>
                        </a:rPr>
                        <a:t>TE</a:t>
                      </a:r>
                    </a:p>
                  </a:txBody>
                  <a:tcPr marL="7913" marR="7913" marT="7913" marB="37983" anchor="ctr">
                    <a:lnL>
                      <a:noFill/>
                    </a:lnL>
                    <a:lnR>
                      <a:noFill/>
                    </a:lnR>
                    <a:lnT>
                      <a:noFill/>
                    </a:lnT>
                    <a:lnB>
                      <a:noFill/>
                    </a:lnB>
                    <a:solidFill>
                      <a:srgbClr val="FFFFFF"/>
                    </a:solidFill>
                  </a:tcPr>
                </a:tc>
                <a:tc>
                  <a:txBody>
                    <a:bodyPr/>
                    <a:lstStyle/>
                    <a:p>
                      <a:pPr algn="ctr" fontAlgn="ctr">
                        <a:buNone/>
                      </a:pPr>
                      <a:r>
                        <a:rPr lang="en-GB" sz="1200" b="0" i="0" u="none" strike="noStrike">
                          <a:solidFill>
                            <a:srgbClr val="000000"/>
                          </a:solidFill>
                          <a:effectLst/>
                          <a:latin typeface="Aptos Narrow" panose="020B0004020202020204" pitchFamily="34" charset="0"/>
                        </a:rPr>
                        <a:t>10/03/2025</a:t>
                      </a:r>
                    </a:p>
                  </a:txBody>
                  <a:tcPr marL="7913" marR="7913" marT="7913" marB="37983" anchor="ctr">
                    <a:lnL>
                      <a:noFill/>
                    </a:lnL>
                    <a:lnR>
                      <a:noFill/>
                    </a:lnR>
                    <a:lnT>
                      <a:noFill/>
                    </a:lnT>
                    <a:lnB>
                      <a:noFill/>
                    </a:lnB>
                    <a:solidFill>
                      <a:srgbClr val="FFFFFF"/>
                    </a:solidFill>
                  </a:tcPr>
                </a:tc>
                <a:tc>
                  <a:txBody>
                    <a:bodyPr/>
                    <a:lstStyle/>
                    <a:p>
                      <a:pPr algn="ctr" fontAlgn="ctr">
                        <a:buNone/>
                      </a:pPr>
                      <a:r>
                        <a:rPr lang="en-GB" sz="1200" b="0" i="0" u="none" strike="noStrike">
                          <a:solidFill>
                            <a:srgbClr val="000000"/>
                          </a:solidFill>
                          <a:effectLst/>
                          <a:latin typeface="Aptos Narrow" panose="020B0004020202020204" pitchFamily="34" charset="0"/>
                        </a:rPr>
                        <a:t>26/02</a:t>
                      </a:r>
                    </a:p>
                  </a:txBody>
                  <a:tcPr marL="7913" marR="7913" marT="7913" marB="37983" anchor="ctr">
                    <a:lnL>
                      <a:noFill/>
                    </a:lnL>
                    <a:lnR>
                      <a:noFill/>
                    </a:lnR>
                    <a:lnT>
                      <a:noFill/>
                    </a:lnT>
                    <a:lnB>
                      <a:noFill/>
                    </a:lnB>
                    <a:solidFill>
                      <a:srgbClr val="FFFFFF"/>
                    </a:solidFill>
                  </a:tcPr>
                </a:tc>
                <a:tc>
                  <a:txBody>
                    <a:bodyPr/>
                    <a:lstStyle/>
                    <a:p>
                      <a:pPr algn="ctr" fontAlgn="ctr">
                        <a:buNone/>
                      </a:pPr>
                      <a:r>
                        <a:rPr lang="en-GB" sz="1200" b="0" i="0" u="none" strike="noStrike">
                          <a:solidFill>
                            <a:srgbClr val="000000"/>
                          </a:solidFill>
                          <a:effectLst/>
                          <a:latin typeface="Aptos Narrow" panose="020B0004020202020204" pitchFamily="34" charset="0"/>
                        </a:rPr>
                        <a:t>20/03/2025</a:t>
                      </a:r>
                    </a:p>
                  </a:txBody>
                  <a:tcPr marL="7913" marR="7913" marT="7913" marB="37983" anchor="ctr">
                    <a:lnL>
                      <a:noFill/>
                    </a:lnL>
                    <a:lnR>
                      <a:noFill/>
                    </a:lnR>
                    <a:lnT>
                      <a:noFill/>
                    </a:lnT>
                    <a:lnB>
                      <a:noFill/>
                    </a:lnB>
                    <a:solidFill>
                      <a:srgbClr val="FFFFFF"/>
                    </a:solidFill>
                  </a:tcPr>
                </a:tc>
                <a:tc>
                  <a:txBody>
                    <a:bodyPr/>
                    <a:lstStyle/>
                    <a:p>
                      <a:pPr algn="ctr" fontAlgn="ctr">
                        <a:buNone/>
                      </a:pPr>
                      <a:endParaRPr lang="en-GB" sz="1200" b="0" i="0" u="none" strike="noStrike">
                        <a:solidFill>
                          <a:srgbClr val="000000"/>
                        </a:solidFill>
                        <a:effectLst/>
                        <a:latin typeface="Aptos Narrow" panose="020B0004020202020204" pitchFamily="34" charset="0"/>
                      </a:endParaRPr>
                    </a:p>
                  </a:txBody>
                  <a:tcPr marL="7913" marR="7913" marT="7913" marB="37983" anchor="ctr">
                    <a:lnL>
                      <a:noFill/>
                    </a:lnL>
                    <a:lnR>
                      <a:noFill/>
                    </a:lnR>
                    <a:lnT>
                      <a:noFill/>
                    </a:lnT>
                    <a:lnB>
                      <a:noFill/>
                    </a:lnB>
                    <a:solidFill>
                      <a:srgbClr val="FFFFFF"/>
                    </a:solidFill>
                  </a:tcPr>
                </a:tc>
                <a:tc>
                  <a:txBody>
                    <a:bodyPr/>
                    <a:lstStyle/>
                    <a:p>
                      <a:pPr algn="ctr" fontAlgn="ctr">
                        <a:buNone/>
                      </a:pPr>
                      <a:r>
                        <a:rPr lang="en-GB" sz="1200" b="0" i="0" u="none" strike="noStrike">
                          <a:solidFill>
                            <a:srgbClr val="000000"/>
                          </a:solidFill>
                          <a:effectLst/>
                          <a:latin typeface="Aptos Narrow" panose="020B0004020202020204" pitchFamily="34" charset="0"/>
                        </a:rPr>
                        <a:t>28/03/2025</a:t>
                      </a:r>
                    </a:p>
                  </a:txBody>
                  <a:tcPr marL="7913" marR="7913" marT="7913" marB="37983" anchor="ctr">
                    <a:lnL>
                      <a:noFill/>
                    </a:lnL>
                    <a:lnR>
                      <a:noFill/>
                    </a:lnR>
                    <a:lnT>
                      <a:noFill/>
                    </a:lnT>
                    <a:lnB>
                      <a:noFill/>
                    </a:lnB>
                    <a:solidFill>
                      <a:srgbClr val="FFFFFF"/>
                    </a:solidFill>
                  </a:tcPr>
                </a:tc>
                <a:tc>
                  <a:txBody>
                    <a:bodyPr/>
                    <a:lstStyle/>
                    <a:p>
                      <a:pPr algn="l" fontAlgn="b">
                        <a:buNone/>
                      </a:pPr>
                      <a:r>
                        <a:rPr lang="en-GB" sz="1200" b="0" i="0" u="none" strike="noStrike">
                          <a:solidFill>
                            <a:srgbClr val="000000"/>
                          </a:solidFill>
                          <a:effectLst/>
                          <a:latin typeface="Aptos Narrow" panose="020B0004020202020204" pitchFamily="34" charset="0"/>
                        </a:rPr>
                        <a:t>ITER physics publication DIVSOL and TC ITPAs</a:t>
                      </a:r>
                    </a:p>
                  </a:txBody>
                  <a:tcPr marL="7913" marR="7913" marT="7913" marB="37983" anchor="b">
                    <a:lnL>
                      <a:noFill/>
                    </a:lnL>
                    <a:lnR>
                      <a:noFill/>
                    </a:lnR>
                    <a:lnT>
                      <a:noFill/>
                    </a:lnT>
                    <a:lnB>
                      <a:noFill/>
                    </a:lnB>
                    <a:solidFill>
                      <a:srgbClr val="FFFFFF"/>
                    </a:solidFill>
                  </a:tcPr>
                </a:tc>
                <a:extLst>
                  <a:ext uri="{0D108BD9-81ED-4DB2-BD59-A6C34878D82A}">
                    <a16:rowId xmlns:a16="http://schemas.microsoft.com/office/drawing/2014/main" val="178741708"/>
                  </a:ext>
                </a:extLst>
              </a:tr>
              <a:tr h="250344">
                <a:tc>
                  <a:txBody>
                    <a:bodyPr/>
                    <a:lstStyle/>
                    <a:p>
                      <a:pPr algn="ctr" fontAlgn="ctr">
                        <a:buNone/>
                      </a:pPr>
                      <a:r>
                        <a:rPr lang="en-GB" sz="1200" b="0" i="0" u="none" strike="noStrike">
                          <a:solidFill>
                            <a:srgbClr val="000000"/>
                          </a:solidFill>
                          <a:effectLst/>
                          <a:latin typeface="Aptos Narrow" panose="020B0004020202020204" pitchFamily="34" charset="0"/>
                        </a:rPr>
                        <a:t>SA</a:t>
                      </a:r>
                    </a:p>
                  </a:txBody>
                  <a:tcPr marL="7913" marR="7913" marT="7913" marB="37983" anchor="ctr">
                    <a:lnL>
                      <a:noFill/>
                    </a:lnL>
                    <a:lnR>
                      <a:noFill/>
                    </a:lnR>
                    <a:lnT>
                      <a:noFill/>
                    </a:lnT>
                    <a:lnB>
                      <a:noFill/>
                    </a:lnB>
                    <a:solidFill>
                      <a:srgbClr val="FFFFFF"/>
                    </a:solidFill>
                  </a:tcPr>
                </a:tc>
                <a:tc>
                  <a:txBody>
                    <a:bodyPr/>
                    <a:lstStyle/>
                    <a:p>
                      <a:pPr algn="ctr" fontAlgn="ctr">
                        <a:buNone/>
                      </a:pPr>
                      <a:r>
                        <a:rPr lang="en-GB" sz="1200" b="0" i="0" u="none" strike="noStrike">
                          <a:solidFill>
                            <a:srgbClr val="000000"/>
                          </a:solidFill>
                          <a:effectLst/>
                          <a:latin typeface="Aptos Narrow" panose="020B0004020202020204" pitchFamily="34" charset="0"/>
                        </a:rPr>
                        <a:t>25/03/2025</a:t>
                      </a:r>
                    </a:p>
                  </a:txBody>
                  <a:tcPr marL="7913" marR="7913" marT="7913" marB="37983" anchor="ctr">
                    <a:lnL>
                      <a:noFill/>
                    </a:lnL>
                    <a:lnR>
                      <a:noFill/>
                    </a:lnR>
                    <a:lnT>
                      <a:noFill/>
                    </a:lnT>
                    <a:lnB>
                      <a:noFill/>
                    </a:lnB>
                    <a:solidFill>
                      <a:srgbClr val="FFFFFF"/>
                    </a:solidFill>
                  </a:tcPr>
                </a:tc>
                <a:tc>
                  <a:txBody>
                    <a:bodyPr/>
                    <a:lstStyle/>
                    <a:p>
                      <a:pPr algn="ctr" fontAlgn="ctr">
                        <a:buNone/>
                      </a:pPr>
                      <a:r>
                        <a:rPr lang="en-GB" sz="1200" b="0" i="0" u="none" strike="noStrike">
                          <a:solidFill>
                            <a:srgbClr val="000000"/>
                          </a:solidFill>
                          <a:effectLst/>
                          <a:latin typeface="Aptos Narrow" panose="020B0004020202020204" pitchFamily="34" charset="0"/>
                        </a:rPr>
                        <a:t>26/02; 10/03</a:t>
                      </a:r>
                    </a:p>
                  </a:txBody>
                  <a:tcPr marL="7913" marR="7913" marT="7913" marB="37983" anchor="ctr">
                    <a:lnL>
                      <a:noFill/>
                    </a:lnL>
                    <a:lnR>
                      <a:noFill/>
                    </a:lnR>
                    <a:lnT>
                      <a:noFill/>
                    </a:lnT>
                    <a:lnB>
                      <a:noFill/>
                    </a:lnB>
                    <a:solidFill>
                      <a:srgbClr val="FFFFFF"/>
                    </a:solidFill>
                  </a:tcPr>
                </a:tc>
                <a:tc>
                  <a:txBody>
                    <a:bodyPr/>
                    <a:lstStyle/>
                    <a:p>
                      <a:pPr algn="ctr" fontAlgn="ctr">
                        <a:buNone/>
                      </a:pPr>
                      <a:endParaRPr lang="en-GB" sz="1200" b="0" i="0" u="none" strike="noStrike">
                        <a:solidFill>
                          <a:srgbClr val="000000"/>
                        </a:solidFill>
                        <a:effectLst/>
                        <a:latin typeface="Aptos Narrow" panose="020B0004020202020204" pitchFamily="34" charset="0"/>
                      </a:endParaRPr>
                    </a:p>
                  </a:txBody>
                  <a:tcPr marL="7913" marR="7913" marT="7913" marB="37983" anchor="ctr">
                    <a:lnL>
                      <a:noFill/>
                    </a:lnL>
                    <a:lnR>
                      <a:noFill/>
                    </a:lnR>
                    <a:lnT>
                      <a:noFill/>
                    </a:lnT>
                    <a:lnB>
                      <a:noFill/>
                    </a:lnB>
                    <a:solidFill>
                      <a:srgbClr val="FFFFFF"/>
                    </a:solidFill>
                  </a:tcPr>
                </a:tc>
                <a:tc>
                  <a:txBody>
                    <a:bodyPr/>
                    <a:lstStyle/>
                    <a:p>
                      <a:pPr algn="ctr" fontAlgn="ctr">
                        <a:buNone/>
                      </a:pPr>
                      <a:endParaRPr lang="en-GB" sz="1200" b="0" i="0" u="none" strike="noStrike">
                        <a:solidFill>
                          <a:srgbClr val="000000"/>
                        </a:solidFill>
                        <a:effectLst/>
                        <a:latin typeface="Aptos Narrow" panose="020B0004020202020204" pitchFamily="34" charset="0"/>
                      </a:endParaRPr>
                    </a:p>
                  </a:txBody>
                  <a:tcPr marL="7913" marR="7913" marT="7913" marB="37983" anchor="ctr">
                    <a:lnL>
                      <a:noFill/>
                    </a:lnL>
                    <a:lnR>
                      <a:noFill/>
                    </a:lnR>
                    <a:lnT>
                      <a:noFill/>
                    </a:lnT>
                    <a:lnB>
                      <a:noFill/>
                    </a:lnB>
                    <a:solidFill>
                      <a:srgbClr val="FFFFFF"/>
                    </a:solidFill>
                  </a:tcPr>
                </a:tc>
                <a:tc>
                  <a:txBody>
                    <a:bodyPr/>
                    <a:lstStyle/>
                    <a:p>
                      <a:pPr algn="ctr" fontAlgn="ctr">
                        <a:buNone/>
                      </a:pPr>
                      <a:endParaRPr lang="en-GB" sz="1200" b="0" i="0" u="none" strike="noStrike">
                        <a:solidFill>
                          <a:srgbClr val="000000"/>
                        </a:solidFill>
                        <a:effectLst/>
                        <a:latin typeface="Aptos Narrow" panose="020B0004020202020204" pitchFamily="34" charset="0"/>
                      </a:endParaRPr>
                    </a:p>
                  </a:txBody>
                  <a:tcPr marL="7913" marR="7913" marT="7913" marB="37983" anchor="ctr">
                    <a:lnL>
                      <a:noFill/>
                    </a:lnL>
                    <a:lnR>
                      <a:noFill/>
                    </a:lnR>
                    <a:lnT>
                      <a:noFill/>
                    </a:lnT>
                    <a:lnB>
                      <a:noFill/>
                    </a:lnB>
                    <a:solidFill>
                      <a:srgbClr val="FFFFFF"/>
                    </a:solidFill>
                  </a:tcPr>
                </a:tc>
                <a:tc>
                  <a:txBody>
                    <a:bodyPr/>
                    <a:lstStyle/>
                    <a:p>
                      <a:pPr algn="l" fontAlgn="b">
                        <a:buNone/>
                      </a:pPr>
                      <a:endParaRPr lang="en-GB" sz="1200" b="0" i="0" u="none" strike="noStrike">
                        <a:solidFill>
                          <a:srgbClr val="000000"/>
                        </a:solidFill>
                        <a:effectLst/>
                        <a:latin typeface="Aptos Narrow" panose="020B0004020202020204" pitchFamily="34" charset="0"/>
                      </a:endParaRPr>
                    </a:p>
                  </a:txBody>
                  <a:tcPr marL="7913" marR="7913" marT="7913" marB="37983" anchor="b">
                    <a:lnL>
                      <a:noFill/>
                    </a:lnL>
                    <a:lnR>
                      <a:noFill/>
                    </a:lnR>
                    <a:lnT>
                      <a:noFill/>
                    </a:lnT>
                    <a:lnB>
                      <a:noFill/>
                    </a:lnB>
                    <a:solidFill>
                      <a:srgbClr val="FFFFFF"/>
                    </a:solidFill>
                  </a:tcPr>
                </a:tc>
                <a:extLst>
                  <a:ext uri="{0D108BD9-81ED-4DB2-BD59-A6C34878D82A}">
                    <a16:rowId xmlns:a16="http://schemas.microsoft.com/office/drawing/2014/main" val="826047262"/>
                  </a:ext>
                </a:extLst>
              </a:tr>
              <a:tr h="250344">
                <a:tc>
                  <a:txBody>
                    <a:bodyPr/>
                    <a:lstStyle/>
                    <a:p>
                      <a:pPr algn="ctr" fontAlgn="ctr">
                        <a:buNone/>
                      </a:pPr>
                      <a:r>
                        <a:rPr lang="en-GB" sz="1200" b="0" i="0" u="none" strike="noStrike">
                          <a:solidFill>
                            <a:srgbClr val="000000"/>
                          </a:solidFill>
                          <a:effectLst/>
                          <a:latin typeface="Aptos Narrow" panose="020B0004020202020204" pitchFamily="34" charset="0"/>
                        </a:rPr>
                        <a:t>TE</a:t>
                      </a:r>
                    </a:p>
                  </a:txBody>
                  <a:tcPr marL="7913" marR="7913" marT="7913" marB="37983" anchor="ctr">
                    <a:lnL>
                      <a:noFill/>
                    </a:lnL>
                    <a:lnR>
                      <a:noFill/>
                    </a:lnR>
                    <a:lnT>
                      <a:noFill/>
                    </a:lnT>
                    <a:lnB>
                      <a:noFill/>
                    </a:lnB>
                    <a:solidFill>
                      <a:srgbClr val="FFFFFF"/>
                    </a:solidFill>
                  </a:tcPr>
                </a:tc>
                <a:tc>
                  <a:txBody>
                    <a:bodyPr/>
                    <a:lstStyle/>
                    <a:p>
                      <a:pPr algn="ctr" fontAlgn="ctr">
                        <a:buNone/>
                      </a:pPr>
                      <a:r>
                        <a:rPr lang="en-GB" sz="1200" b="0" i="0" u="none" strike="noStrike">
                          <a:solidFill>
                            <a:srgbClr val="000000"/>
                          </a:solidFill>
                          <a:effectLst/>
                          <a:latin typeface="Aptos Narrow" panose="020B0004020202020204" pitchFamily="34" charset="0"/>
                        </a:rPr>
                        <a:t>10/04/2025</a:t>
                      </a:r>
                    </a:p>
                  </a:txBody>
                  <a:tcPr marL="7913" marR="7913" marT="7913" marB="37983" anchor="ctr">
                    <a:lnL>
                      <a:noFill/>
                    </a:lnL>
                    <a:lnR>
                      <a:noFill/>
                    </a:lnR>
                    <a:lnT>
                      <a:noFill/>
                    </a:lnT>
                    <a:lnB>
                      <a:noFill/>
                    </a:lnB>
                    <a:solidFill>
                      <a:srgbClr val="FFFFFF"/>
                    </a:solidFill>
                  </a:tcPr>
                </a:tc>
                <a:tc>
                  <a:txBody>
                    <a:bodyPr/>
                    <a:lstStyle/>
                    <a:p>
                      <a:pPr algn="ctr" fontAlgn="ctr">
                        <a:buNone/>
                      </a:pPr>
                      <a:endParaRPr lang="en-GB" sz="1200" b="0" i="0" u="none" strike="noStrike">
                        <a:solidFill>
                          <a:srgbClr val="000000"/>
                        </a:solidFill>
                        <a:effectLst/>
                        <a:latin typeface="Aptos Narrow" panose="020B0004020202020204" pitchFamily="34" charset="0"/>
                      </a:endParaRPr>
                    </a:p>
                  </a:txBody>
                  <a:tcPr marL="7913" marR="7913" marT="7913" marB="37983" anchor="ctr">
                    <a:lnL>
                      <a:noFill/>
                    </a:lnL>
                    <a:lnR>
                      <a:noFill/>
                    </a:lnR>
                    <a:lnT>
                      <a:noFill/>
                    </a:lnT>
                    <a:lnB>
                      <a:noFill/>
                    </a:lnB>
                    <a:solidFill>
                      <a:srgbClr val="FFFFFF"/>
                    </a:solidFill>
                  </a:tcPr>
                </a:tc>
                <a:tc>
                  <a:txBody>
                    <a:bodyPr/>
                    <a:lstStyle/>
                    <a:p>
                      <a:pPr algn="ctr" fontAlgn="ctr">
                        <a:buNone/>
                      </a:pPr>
                      <a:r>
                        <a:rPr lang="en-GB" sz="1200" b="0" i="0" u="none" strike="noStrike">
                          <a:solidFill>
                            <a:srgbClr val="000000"/>
                          </a:solidFill>
                          <a:effectLst/>
                          <a:latin typeface="Aptos Narrow" panose="020B0004020202020204" pitchFamily="34" charset="0"/>
                        </a:rPr>
                        <a:t>20/03/2025</a:t>
                      </a:r>
                    </a:p>
                  </a:txBody>
                  <a:tcPr marL="7913" marR="7913" marT="7913" marB="37983" anchor="ctr">
                    <a:lnL>
                      <a:noFill/>
                    </a:lnL>
                    <a:lnR>
                      <a:noFill/>
                    </a:lnR>
                    <a:lnT>
                      <a:noFill/>
                    </a:lnT>
                    <a:lnB>
                      <a:noFill/>
                    </a:lnB>
                    <a:solidFill>
                      <a:srgbClr val="FFFFFF"/>
                    </a:solidFill>
                  </a:tcPr>
                </a:tc>
                <a:tc>
                  <a:txBody>
                    <a:bodyPr/>
                    <a:lstStyle/>
                    <a:p>
                      <a:pPr algn="ctr" fontAlgn="ctr">
                        <a:buNone/>
                      </a:pPr>
                      <a:r>
                        <a:rPr lang="en-GB" sz="1200" b="0" i="0" u="none" strike="noStrike" dirty="0">
                          <a:solidFill>
                            <a:srgbClr val="000000"/>
                          </a:solidFill>
                          <a:effectLst/>
                          <a:latin typeface="Aptos Narrow" panose="020B0004020202020204" pitchFamily="34" charset="0"/>
                        </a:rPr>
                        <a:t>02/04/2025</a:t>
                      </a:r>
                    </a:p>
                  </a:txBody>
                  <a:tcPr marL="7913" marR="7913" marT="7913" marB="37983" anchor="ctr">
                    <a:lnL>
                      <a:noFill/>
                    </a:lnL>
                    <a:lnR>
                      <a:noFill/>
                    </a:lnR>
                    <a:lnT>
                      <a:noFill/>
                    </a:lnT>
                    <a:lnB>
                      <a:noFill/>
                    </a:lnB>
                    <a:solidFill>
                      <a:srgbClr val="FFFFFF"/>
                    </a:solidFill>
                  </a:tcPr>
                </a:tc>
                <a:tc>
                  <a:txBody>
                    <a:bodyPr/>
                    <a:lstStyle/>
                    <a:p>
                      <a:pPr algn="ctr" fontAlgn="ctr">
                        <a:buNone/>
                      </a:pPr>
                      <a:r>
                        <a:rPr lang="en-GB" sz="1200" b="0" i="0" u="none" strike="noStrike">
                          <a:solidFill>
                            <a:srgbClr val="000000"/>
                          </a:solidFill>
                          <a:effectLst/>
                          <a:latin typeface="Aptos Narrow" panose="020B0004020202020204" pitchFamily="34" charset="0"/>
                        </a:rPr>
                        <a:t>16/04/2025</a:t>
                      </a:r>
                    </a:p>
                  </a:txBody>
                  <a:tcPr marL="7913" marR="7913" marT="7913" marB="37983" anchor="ctr">
                    <a:lnL>
                      <a:noFill/>
                    </a:lnL>
                    <a:lnR>
                      <a:noFill/>
                    </a:lnR>
                    <a:lnT>
                      <a:noFill/>
                    </a:lnT>
                    <a:lnB>
                      <a:noFill/>
                    </a:lnB>
                    <a:solidFill>
                      <a:srgbClr val="FFFFFF"/>
                    </a:solidFill>
                  </a:tcPr>
                </a:tc>
                <a:tc>
                  <a:txBody>
                    <a:bodyPr/>
                    <a:lstStyle/>
                    <a:p>
                      <a:pPr algn="l" fontAlgn="b">
                        <a:buNone/>
                      </a:pPr>
                      <a:r>
                        <a:rPr lang="en-GB" sz="1200" b="0" i="0" u="none" strike="noStrike">
                          <a:solidFill>
                            <a:srgbClr val="000000"/>
                          </a:solidFill>
                          <a:effectLst/>
                          <a:latin typeface="Aptos Narrow" panose="020B0004020202020204" pitchFamily="34" charset="0"/>
                        </a:rPr>
                        <a:t>QCE</a:t>
                      </a:r>
                    </a:p>
                  </a:txBody>
                  <a:tcPr marL="7913" marR="7913" marT="7913" marB="37983" anchor="b">
                    <a:lnL>
                      <a:noFill/>
                    </a:lnL>
                    <a:lnR>
                      <a:noFill/>
                    </a:lnR>
                    <a:lnT>
                      <a:noFill/>
                    </a:lnT>
                    <a:lnB>
                      <a:noFill/>
                    </a:lnB>
                    <a:solidFill>
                      <a:srgbClr val="FFFFFF"/>
                    </a:solidFill>
                  </a:tcPr>
                </a:tc>
                <a:extLst>
                  <a:ext uri="{0D108BD9-81ED-4DB2-BD59-A6C34878D82A}">
                    <a16:rowId xmlns:a16="http://schemas.microsoft.com/office/drawing/2014/main" val="935111781"/>
                  </a:ext>
                </a:extLst>
              </a:tr>
              <a:tr h="250344">
                <a:tc>
                  <a:txBody>
                    <a:bodyPr/>
                    <a:lstStyle/>
                    <a:p>
                      <a:pPr algn="ctr" fontAlgn="ctr">
                        <a:buNone/>
                      </a:pPr>
                      <a:r>
                        <a:rPr lang="en-GB" sz="1200" b="0" i="0" u="none" strike="noStrike">
                          <a:solidFill>
                            <a:srgbClr val="000000"/>
                          </a:solidFill>
                          <a:effectLst/>
                          <a:latin typeface="Aptos Narrow" panose="020B0004020202020204" pitchFamily="34" charset="0"/>
                        </a:rPr>
                        <a:t>W7X</a:t>
                      </a:r>
                    </a:p>
                  </a:txBody>
                  <a:tcPr marL="7913" marR="7913" marT="7913" marB="37983" anchor="ctr">
                    <a:lnL>
                      <a:noFill/>
                    </a:lnL>
                    <a:lnR>
                      <a:noFill/>
                    </a:lnR>
                    <a:lnT>
                      <a:noFill/>
                    </a:lnT>
                    <a:lnB>
                      <a:noFill/>
                    </a:lnB>
                    <a:solidFill>
                      <a:srgbClr val="FFFFFF"/>
                    </a:solidFill>
                  </a:tcPr>
                </a:tc>
                <a:tc>
                  <a:txBody>
                    <a:bodyPr/>
                    <a:lstStyle/>
                    <a:p>
                      <a:pPr algn="ctr" fontAlgn="ctr">
                        <a:buNone/>
                      </a:pPr>
                      <a:r>
                        <a:rPr lang="en-GB" sz="1200" b="0" i="0" u="none" strike="noStrike">
                          <a:solidFill>
                            <a:srgbClr val="000000"/>
                          </a:solidFill>
                          <a:effectLst/>
                          <a:latin typeface="Aptos Narrow" panose="020B0004020202020204" pitchFamily="34" charset="0"/>
                        </a:rPr>
                        <a:t>25/04/2025</a:t>
                      </a:r>
                    </a:p>
                  </a:txBody>
                  <a:tcPr marL="7913" marR="7913" marT="7913" marB="37983" anchor="ctr">
                    <a:lnL>
                      <a:noFill/>
                    </a:lnL>
                    <a:lnR>
                      <a:noFill/>
                    </a:lnR>
                    <a:lnT>
                      <a:noFill/>
                    </a:lnT>
                    <a:lnB>
                      <a:noFill/>
                    </a:lnB>
                    <a:solidFill>
                      <a:srgbClr val="FFFFFF"/>
                    </a:solidFill>
                  </a:tcPr>
                </a:tc>
                <a:tc>
                  <a:txBody>
                    <a:bodyPr/>
                    <a:lstStyle/>
                    <a:p>
                      <a:pPr algn="ctr" fontAlgn="ctr">
                        <a:buNone/>
                      </a:pPr>
                      <a:endParaRPr lang="en-GB" sz="1200" b="0" i="0" u="none" strike="noStrike">
                        <a:solidFill>
                          <a:srgbClr val="000000"/>
                        </a:solidFill>
                        <a:effectLst/>
                        <a:latin typeface="Aptos Narrow" panose="020B0004020202020204" pitchFamily="34" charset="0"/>
                      </a:endParaRPr>
                    </a:p>
                  </a:txBody>
                  <a:tcPr marL="7913" marR="7913" marT="7913" marB="37983" anchor="ctr">
                    <a:lnL>
                      <a:noFill/>
                    </a:lnL>
                    <a:lnR>
                      <a:noFill/>
                    </a:lnR>
                    <a:lnT>
                      <a:noFill/>
                    </a:lnT>
                    <a:lnB>
                      <a:noFill/>
                    </a:lnB>
                    <a:solidFill>
                      <a:srgbClr val="FFFFFF"/>
                    </a:solidFill>
                  </a:tcPr>
                </a:tc>
                <a:tc>
                  <a:txBody>
                    <a:bodyPr/>
                    <a:lstStyle/>
                    <a:p>
                      <a:pPr algn="ctr" fontAlgn="ctr">
                        <a:buNone/>
                      </a:pPr>
                      <a:r>
                        <a:rPr lang="en-GB" sz="1200" b="0" i="0" u="none" strike="noStrike">
                          <a:solidFill>
                            <a:srgbClr val="000000"/>
                          </a:solidFill>
                          <a:effectLst/>
                          <a:latin typeface="Aptos Narrow" panose="020B0004020202020204" pitchFamily="34" charset="0"/>
                        </a:rPr>
                        <a:t>16/05/2025</a:t>
                      </a:r>
                    </a:p>
                  </a:txBody>
                  <a:tcPr marL="7913" marR="7913" marT="7913" marB="37983" anchor="ctr">
                    <a:lnL>
                      <a:noFill/>
                    </a:lnL>
                    <a:lnR>
                      <a:noFill/>
                    </a:lnR>
                    <a:lnT>
                      <a:noFill/>
                    </a:lnT>
                    <a:lnB>
                      <a:noFill/>
                    </a:lnB>
                    <a:solidFill>
                      <a:srgbClr val="FFFFFF"/>
                    </a:solidFill>
                  </a:tcPr>
                </a:tc>
                <a:tc>
                  <a:txBody>
                    <a:bodyPr/>
                    <a:lstStyle/>
                    <a:p>
                      <a:pPr algn="ctr" fontAlgn="ctr">
                        <a:buNone/>
                      </a:pPr>
                      <a:r>
                        <a:rPr lang="en-GB" sz="1200" b="0" i="0" u="none" strike="noStrike">
                          <a:solidFill>
                            <a:srgbClr val="000000"/>
                          </a:solidFill>
                          <a:effectLst/>
                          <a:latin typeface="Aptos Narrow" panose="020B0004020202020204" pitchFamily="34" charset="0"/>
                        </a:rPr>
                        <a:t>21/05/2025</a:t>
                      </a:r>
                    </a:p>
                  </a:txBody>
                  <a:tcPr marL="7913" marR="7913" marT="7913" marB="37983" anchor="ctr">
                    <a:lnL>
                      <a:noFill/>
                    </a:lnL>
                    <a:lnR>
                      <a:noFill/>
                    </a:lnR>
                    <a:lnT>
                      <a:noFill/>
                    </a:lnT>
                    <a:lnB>
                      <a:noFill/>
                    </a:lnB>
                    <a:solidFill>
                      <a:srgbClr val="FFFFFF"/>
                    </a:solidFill>
                  </a:tcPr>
                </a:tc>
                <a:tc>
                  <a:txBody>
                    <a:bodyPr/>
                    <a:lstStyle/>
                    <a:p>
                      <a:pPr algn="ctr" fontAlgn="ctr">
                        <a:buNone/>
                      </a:pPr>
                      <a:endParaRPr lang="en-GB" sz="1200" b="0" i="0" u="none" strike="noStrike">
                        <a:solidFill>
                          <a:srgbClr val="000000"/>
                        </a:solidFill>
                        <a:effectLst/>
                        <a:latin typeface="Aptos Narrow" panose="020B0004020202020204" pitchFamily="34" charset="0"/>
                      </a:endParaRPr>
                    </a:p>
                  </a:txBody>
                  <a:tcPr marL="7913" marR="7913" marT="7913" marB="37983" anchor="ctr">
                    <a:lnL>
                      <a:noFill/>
                    </a:lnL>
                    <a:lnR>
                      <a:noFill/>
                    </a:lnR>
                    <a:lnT>
                      <a:noFill/>
                    </a:lnT>
                    <a:lnB>
                      <a:noFill/>
                    </a:lnB>
                    <a:solidFill>
                      <a:srgbClr val="FFFFFF"/>
                    </a:solidFill>
                  </a:tcPr>
                </a:tc>
                <a:tc>
                  <a:txBody>
                    <a:bodyPr/>
                    <a:lstStyle/>
                    <a:p>
                      <a:pPr algn="l" fontAlgn="b">
                        <a:buNone/>
                      </a:pPr>
                      <a:r>
                        <a:rPr lang="en-GB" sz="1200" b="0" i="0" u="none" strike="noStrike">
                          <a:solidFill>
                            <a:srgbClr val="000000"/>
                          </a:solidFill>
                          <a:effectLst/>
                          <a:latin typeface="Aptos Narrow" panose="020B0004020202020204" pitchFamily="34" charset="0"/>
                        </a:rPr>
                        <a:t>First successful post-diction of plasma profiles in an optimised stellarator</a:t>
                      </a:r>
                    </a:p>
                  </a:txBody>
                  <a:tcPr marL="7913" marR="7913" marT="7913" marB="37983" anchor="b">
                    <a:lnL>
                      <a:noFill/>
                    </a:lnL>
                    <a:lnR>
                      <a:noFill/>
                    </a:lnR>
                    <a:lnT>
                      <a:noFill/>
                    </a:lnT>
                    <a:lnB>
                      <a:noFill/>
                    </a:lnB>
                    <a:solidFill>
                      <a:srgbClr val="FFFFFF"/>
                    </a:solidFill>
                  </a:tcPr>
                </a:tc>
                <a:extLst>
                  <a:ext uri="{0D108BD9-81ED-4DB2-BD59-A6C34878D82A}">
                    <a16:rowId xmlns:a16="http://schemas.microsoft.com/office/drawing/2014/main" val="1118206098"/>
                  </a:ext>
                </a:extLst>
              </a:tr>
              <a:tr h="250344">
                <a:tc>
                  <a:txBody>
                    <a:bodyPr/>
                    <a:lstStyle/>
                    <a:p>
                      <a:pPr algn="ctr" fontAlgn="ctr">
                        <a:buNone/>
                      </a:pPr>
                      <a:r>
                        <a:rPr lang="en-GB" sz="1200" b="0" i="0" u="none" strike="noStrike">
                          <a:solidFill>
                            <a:srgbClr val="000000"/>
                          </a:solidFill>
                          <a:effectLst/>
                          <a:latin typeface="Aptos Narrow" panose="020B0004020202020204" pitchFamily="34" charset="0"/>
                        </a:rPr>
                        <a:t>TE</a:t>
                      </a:r>
                    </a:p>
                  </a:txBody>
                  <a:tcPr marL="7913" marR="7913" marT="7913" marB="37983" anchor="ctr">
                    <a:lnL>
                      <a:noFill/>
                    </a:lnL>
                    <a:lnR>
                      <a:noFill/>
                    </a:lnR>
                    <a:lnT>
                      <a:noFill/>
                    </a:lnT>
                    <a:lnB>
                      <a:noFill/>
                    </a:lnB>
                    <a:solidFill>
                      <a:srgbClr val="FFFFFF"/>
                    </a:solidFill>
                  </a:tcPr>
                </a:tc>
                <a:tc>
                  <a:txBody>
                    <a:bodyPr/>
                    <a:lstStyle/>
                    <a:p>
                      <a:pPr algn="ctr" fontAlgn="ctr">
                        <a:buNone/>
                      </a:pPr>
                      <a:r>
                        <a:rPr lang="en-GB" sz="1200" b="0" i="0" u="none" strike="sngStrike">
                          <a:solidFill>
                            <a:srgbClr val="000000"/>
                          </a:solidFill>
                          <a:effectLst/>
                          <a:latin typeface="Aptos Narrow" panose="020B0004020202020204" pitchFamily="34" charset="0"/>
                        </a:rPr>
                        <a:t>10/05/2025</a:t>
                      </a:r>
                      <a:endParaRPr lang="en-GB" sz="1200" b="0" i="0" u="none" strike="noStrike">
                        <a:solidFill>
                          <a:srgbClr val="000000"/>
                        </a:solidFill>
                        <a:effectLst/>
                        <a:latin typeface="Aptos Narrow" panose="020B0004020202020204" pitchFamily="34" charset="0"/>
                      </a:endParaRPr>
                    </a:p>
                  </a:txBody>
                  <a:tcPr marL="7913" marR="7913" marT="7913" marB="37983" anchor="ctr">
                    <a:lnL>
                      <a:noFill/>
                    </a:lnL>
                    <a:lnR>
                      <a:noFill/>
                    </a:lnR>
                    <a:lnT>
                      <a:noFill/>
                    </a:lnT>
                    <a:lnB>
                      <a:noFill/>
                    </a:lnB>
                    <a:solidFill>
                      <a:srgbClr val="FFFFFF"/>
                    </a:solidFill>
                  </a:tcPr>
                </a:tc>
                <a:tc>
                  <a:txBody>
                    <a:bodyPr/>
                    <a:lstStyle/>
                    <a:p>
                      <a:pPr algn="ctr" fontAlgn="ctr">
                        <a:buNone/>
                      </a:pPr>
                      <a:endParaRPr lang="en-GB" sz="1200" b="0" i="0" u="none" strike="noStrike">
                        <a:solidFill>
                          <a:srgbClr val="000000"/>
                        </a:solidFill>
                        <a:effectLst/>
                        <a:latin typeface="Aptos Narrow" panose="020B0004020202020204" pitchFamily="34" charset="0"/>
                      </a:endParaRPr>
                    </a:p>
                  </a:txBody>
                  <a:tcPr marL="7913" marR="7913" marT="7913" marB="37983" anchor="ctr">
                    <a:lnL>
                      <a:noFill/>
                    </a:lnL>
                    <a:lnR>
                      <a:noFill/>
                    </a:lnR>
                    <a:lnT>
                      <a:noFill/>
                    </a:lnT>
                    <a:lnB>
                      <a:noFill/>
                    </a:lnB>
                    <a:solidFill>
                      <a:srgbClr val="FFFFFF"/>
                    </a:solidFill>
                  </a:tcPr>
                </a:tc>
                <a:tc>
                  <a:txBody>
                    <a:bodyPr/>
                    <a:lstStyle/>
                    <a:p>
                      <a:pPr algn="ctr" fontAlgn="ctr">
                        <a:buNone/>
                      </a:pPr>
                      <a:endParaRPr lang="en-GB" sz="1200" b="0" i="0" u="none" strike="noStrike">
                        <a:solidFill>
                          <a:srgbClr val="000000"/>
                        </a:solidFill>
                        <a:effectLst/>
                        <a:latin typeface="Aptos Narrow" panose="020B0004020202020204" pitchFamily="34" charset="0"/>
                      </a:endParaRPr>
                    </a:p>
                  </a:txBody>
                  <a:tcPr marL="7913" marR="7913" marT="7913" marB="37983" anchor="ctr">
                    <a:lnL>
                      <a:noFill/>
                    </a:lnL>
                    <a:lnR>
                      <a:noFill/>
                    </a:lnR>
                    <a:lnT>
                      <a:noFill/>
                    </a:lnT>
                    <a:lnB>
                      <a:noFill/>
                    </a:lnB>
                    <a:solidFill>
                      <a:srgbClr val="FFFFFF"/>
                    </a:solidFill>
                  </a:tcPr>
                </a:tc>
                <a:tc>
                  <a:txBody>
                    <a:bodyPr/>
                    <a:lstStyle/>
                    <a:p>
                      <a:pPr algn="ctr" fontAlgn="ctr">
                        <a:buNone/>
                      </a:pPr>
                      <a:endParaRPr lang="en-GB" sz="1200" b="0" i="0" u="none" strike="noStrike">
                        <a:solidFill>
                          <a:srgbClr val="000000"/>
                        </a:solidFill>
                        <a:effectLst/>
                        <a:latin typeface="Aptos Narrow" panose="020B0004020202020204" pitchFamily="34" charset="0"/>
                      </a:endParaRPr>
                    </a:p>
                  </a:txBody>
                  <a:tcPr marL="7913" marR="7913" marT="7913" marB="37983" anchor="ctr">
                    <a:lnL>
                      <a:noFill/>
                    </a:lnL>
                    <a:lnR>
                      <a:noFill/>
                    </a:lnR>
                    <a:lnT>
                      <a:noFill/>
                    </a:lnT>
                    <a:lnB>
                      <a:noFill/>
                    </a:lnB>
                    <a:solidFill>
                      <a:srgbClr val="FFFFFF"/>
                    </a:solidFill>
                  </a:tcPr>
                </a:tc>
                <a:tc>
                  <a:txBody>
                    <a:bodyPr/>
                    <a:lstStyle/>
                    <a:p>
                      <a:pPr algn="ctr" fontAlgn="ctr">
                        <a:buNone/>
                      </a:pPr>
                      <a:endParaRPr lang="en-GB" sz="1200" b="0" i="0" u="none" strike="noStrike">
                        <a:solidFill>
                          <a:srgbClr val="000000"/>
                        </a:solidFill>
                        <a:effectLst/>
                        <a:latin typeface="Aptos Narrow" panose="020B0004020202020204" pitchFamily="34" charset="0"/>
                      </a:endParaRPr>
                    </a:p>
                  </a:txBody>
                  <a:tcPr marL="7913" marR="7913" marT="7913" marB="37983" anchor="ctr">
                    <a:lnL>
                      <a:noFill/>
                    </a:lnL>
                    <a:lnR>
                      <a:noFill/>
                    </a:lnR>
                    <a:lnT>
                      <a:noFill/>
                    </a:lnT>
                    <a:lnB>
                      <a:noFill/>
                    </a:lnB>
                    <a:solidFill>
                      <a:srgbClr val="FFFFFF"/>
                    </a:solidFill>
                  </a:tcPr>
                </a:tc>
                <a:tc>
                  <a:txBody>
                    <a:bodyPr/>
                    <a:lstStyle/>
                    <a:p>
                      <a:pPr algn="l" fontAlgn="b">
                        <a:buNone/>
                      </a:pPr>
                      <a:endParaRPr lang="en-GB" sz="1200" b="0" i="0" u="none" strike="noStrike">
                        <a:solidFill>
                          <a:srgbClr val="000000"/>
                        </a:solidFill>
                        <a:effectLst/>
                        <a:latin typeface="Aptos Narrow" panose="020B0004020202020204" pitchFamily="34" charset="0"/>
                      </a:endParaRPr>
                    </a:p>
                  </a:txBody>
                  <a:tcPr marL="7913" marR="7913" marT="7913" marB="37983" anchor="b">
                    <a:lnL>
                      <a:noFill/>
                    </a:lnL>
                    <a:lnR>
                      <a:noFill/>
                    </a:lnR>
                    <a:lnT>
                      <a:noFill/>
                    </a:lnT>
                    <a:lnB>
                      <a:noFill/>
                    </a:lnB>
                    <a:solidFill>
                      <a:srgbClr val="FFFFFF"/>
                    </a:solidFill>
                  </a:tcPr>
                </a:tc>
                <a:extLst>
                  <a:ext uri="{0D108BD9-81ED-4DB2-BD59-A6C34878D82A}">
                    <a16:rowId xmlns:a16="http://schemas.microsoft.com/office/drawing/2014/main" val="559160991"/>
                  </a:ext>
                </a:extLst>
              </a:tr>
              <a:tr h="250344">
                <a:tc>
                  <a:txBody>
                    <a:bodyPr/>
                    <a:lstStyle/>
                    <a:p>
                      <a:pPr algn="ctr" fontAlgn="ctr">
                        <a:buNone/>
                      </a:pPr>
                      <a:r>
                        <a:rPr lang="en-GB" sz="1200" b="0" i="0" u="none" strike="noStrike">
                          <a:solidFill>
                            <a:srgbClr val="000000"/>
                          </a:solidFill>
                          <a:effectLst/>
                          <a:latin typeface="Aptos Narrow" panose="020B0004020202020204" pitchFamily="34" charset="0"/>
                        </a:rPr>
                        <a:t>PWIE</a:t>
                      </a:r>
                    </a:p>
                  </a:txBody>
                  <a:tcPr marL="7913" marR="7913" marT="7913" marB="37983" anchor="ctr">
                    <a:lnL>
                      <a:noFill/>
                    </a:lnL>
                    <a:lnR>
                      <a:noFill/>
                    </a:lnR>
                    <a:lnT>
                      <a:noFill/>
                    </a:lnT>
                    <a:lnB>
                      <a:noFill/>
                    </a:lnB>
                    <a:solidFill>
                      <a:srgbClr val="FFFFFF"/>
                    </a:solidFill>
                  </a:tcPr>
                </a:tc>
                <a:tc>
                  <a:txBody>
                    <a:bodyPr/>
                    <a:lstStyle/>
                    <a:p>
                      <a:pPr algn="ctr" fontAlgn="ctr">
                        <a:buNone/>
                      </a:pPr>
                      <a:r>
                        <a:rPr lang="en-GB" sz="1200" b="0" i="0" u="none" strike="sngStrike">
                          <a:solidFill>
                            <a:srgbClr val="000000"/>
                          </a:solidFill>
                          <a:effectLst/>
                          <a:latin typeface="Aptos Narrow" panose="020B0004020202020204" pitchFamily="34" charset="0"/>
                        </a:rPr>
                        <a:t>25/05/2025</a:t>
                      </a:r>
                      <a:endParaRPr lang="en-GB" sz="1200" b="0" i="0" u="none" strike="noStrike">
                        <a:solidFill>
                          <a:srgbClr val="000000"/>
                        </a:solidFill>
                        <a:effectLst/>
                        <a:latin typeface="Aptos Narrow" panose="020B0004020202020204" pitchFamily="34" charset="0"/>
                      </a:endParaRPr>
                    </a:p>
                  </a:txBody>
                  <a:tcPr marL="7913" marR="7913" marT="7913" marB="37983" anchor="ctr">
                    <a:lnL>
                      <a:noFill/>
                    </a:lnL>
                    <a:lnR>
                      <a:noFill/>
                    </a:lnR>
                    <a:lnT>
                      <a:noFill/>
                    </a:lnT>
                    <a:lnB>
                      <a:noFill/>
                    </a:lnB>
                    <a:solidFill>
                      <a:srgbClr val="FFFFFF"/>
                    </a:solidFill>
                  </a:tcPr>
                </a:tc>
                <a:tc>
                  <a:txBody>
                    <a:bodyPr/>
                    <a:lstStyle/>
                    <a:p>
                      <a:pPr algn="ctr" fontAlgn="ctr">
                        <a:buNone/>
                      </a:pPr>
                      <a:endParaRPr lang="en-GB" sz="1200" b="0" i="0" u="none" strike="noStrike">
                        <a:solidFill>
                          <a:srgbClr val="000000"/>
                        </a:solidFill>
                        <a:effectLst/>
                        <a:latin typeface="Aptos Narrow" panose="020B0004020202020204" pitchFamily="34" charset="0"/>
                      </a:endParaRPr>
                    </a:p>
                  </a:txBody>
                  <a:tcPr marL="7913" marR="7913" marT="7913" marB="37983" anchor="ctr">
                    <a:lnL>
                      <a:noFill/>
                    </a:lnL>
                    <a:lnR>
                      <a:noFill/>
                    </a:lnR>
                    <a:lnT>
                      <a:noFill/>
                    </a:lnT>
                    <a:lnB>
                      <a:noFill/>
                    </a:lnB>
                    <a:solidFill>
                      <a:srgbClr val="FFFFFF"/>
                    </a:solidFill>
                  </a:tcPr>
                </a:tc>
                <a:tc>
                  <a:txBody>
                    <a:bodyPr/>
                    <a:lstStyle/>
                    <a:p>
                      <a:pPr algn="ctr" fontAlgn="ctr">
                        <a:buNone/>
                      </a:pPr>
                      <a:endParaRPr lang="en-GB" sz="1200" b="0" i="0" u="none" strike="noStrike">
                        <a:solidFill>
                          <a:srgbClr val="000000"/>
                        </a:solidFill>
                        <a:effectLst/>
                        <a:latin typeface="Aptos Narrow" panose="020B0004020202020204" pitchFamily="34" charset="0"/>
                      </a:endParaRPr>
                    </a:p>
                  </a:txBody>
                  <a:tcPr marL="7913" marR="7913" marT="7913" marB="37983" anchor="ctr">
                    <a:lnL>
                      <a:noFill/>
                    </a:lnL>
                    <a:lnR>
                      <a:noFill/>
                    </a:lnR>
                    <a:lnT>
                      <a:noFill/>
                    </a:lnT>
                    <a:lnB>
                      <a:noFill/>
                    </a:lnB>
                    <a:solidFill>
                      <a:srgbClr val="FFFFFF"/>
                    </a:solidFill>
                  </a:tcPr>
                </a:tc>
                <a:tc>
                  <a:txBody>
                    <a:bodyPr/>
                    <a:lstStyle/>
                    <a:p>
                      <a:pPr algn="ctr" fontAlgn="ctr">
                        <a:buNone/>
                      </a:pPr>
                      <a:endParaRPr lang="en-GB" sz="1200" b="0" i="0" u="none" strike="noStrike">
                        <a:solidFill>
                          <a:srgbClr val="000000"/>
                        </a:solidFill>
                        <a:effectLst/>
                        <a:latin typeface="Aptos Narrow" panose="020B0004020202020204" pitchFamily="34" charset="0"/>
                      </a:endParaRPr>
                    </a:p>
                  </a:txBody>
                  <a:tcPr marL="7913" marR="7913" marT="7913" marB="37983" anchor="ctr">
                    <a:lnL>
                      <a:noFill/>
                    </a:lnL>
                    <a:lnR>
                      <a:noFill/>
                    </a:lnR>
                    <a:lnT>
                      <a:noFill/>
                    </a:lnT>
                    <a:lnB>
                      <a:noFill/>
                    </a:lnB>
                    <a:solidFill>
                      <a:srgbClr val="FFFFFF"/>
                    </a:solidFill>
                  </a:tcPr>
                </a:tc>
                <a:tc>
                  <a:txBody>
                    <a:bodyPr/>
                    <a:lstStyle/>
                    <a:p>
                      <a:pPr algn="ctr" fontAlgn="ctr">
                        <a:buNone/>
                      </a:pPr>
                      <a:endParaRPr lang="en-GB" sz="1200" b="0" i="0" u="none" strike="noStrike">
                        <a:solidFill>
                          <a:srgbClr val="000000"/>
                        </a:solidFill>
                        <a:effectLst/>
                        <a:latin typeface="Aptos Narrow" panose="020B0004020202020204" pitchFamily="34" charset="0"/>
                      </a:endParaRPr>
                    </a:p>
                  </a:txBody>
                  <a:tcPr marL="7913" marR="7913" marT="7913" marB="37983" anchor="ctr">
                    <a:lnL>
                      <a:noFill/>
                    </a:lnL>
                    <a:lnR>
                      <a:noFill/>
                    </a:lnR>
                    <a:lnT>
                      <a:noFill/>
                    </a:lnT>
                    <a:lnB>
                      <a:noFill/>
                    </a:lnB>
                    <a:solidFill>
                      <a:srgbClr val="FFFFFF"/>
                    </a:solidFill>
                  </a:tcPr>
                </a:tc>
                <a:tc>
                  <a:txBody>
                    <a:bodyPr/>
                    <a:lstStyle/>
                    <a:p>
                      <a:pPr algn="l" fontAlgn="b">
                        <a:buNone/>
                      </a:pPr>
                      <a:endParaRPr lang="en-GB" sz="1200" b="0" i="0" u="none" strike="noStrike">
                        <a:solidFill>
                          <a:srgbClr val="000000"/>
                        </a:solidFill>
                        <a:effectLst/>
                        <a:latin typeface="Aptos Narrow" panose="020B0004020202020204" pitchFamily="34" charset="0"/>
                      </a:endParaRPr>
                    </a:p>
                  </a:txBody>
                  <a:tcPr marL="7913" marR="7913" marT="7913" marB="37983" anchor="b">
                    <a:lnL>
                      <a:noFill/>
                    </a:lnL>
                    <a:lnR>
                      <a:noFill/>
                    </a:lnR>
                    <a:lnT>
                      <a:noFill/>
                    </a:lnT>
                    <a:lnB>
                      <a:noFill/>
                    </a:lnB>
                    <a:solidFill>
                      <a:srgbClr val="FFFFFF"/>
                    </a:solidFill>
                  </a:tcPr>
                </a:tc>
                <a:extLst>
                  <a:ext uri="{0D108BD9-81ED-4DB2-BD59-A6C34878D82A}">
                    <a16:rowId xmlns:a16="http://schemas.microsoft.com/office/drawing/2014/main" val="1482684904"/>
                  </a:ext>
                </a:extLst>
              </a:tr>
              <a:tr h="250344">
                <a:tc>
                  <a:txBody>
                    <a:bodyPr/>
                    <a:lstStyle/>
                    <a:p>
                      <a:pPr algn="ctr" fontAlgn="ctr">
                        <a:buNone/>
                      </a:pPr>
                      <a:r>
                        <a:rPr lang="en-GB" sz="1200" b="0" i="0" u="none" strike="noStrike">
                          <a:solidFill>
                            <a:srgbClr val="000000"/>
                          </a:solidFill>
                          <a:effectLst/>
                          <a:latin typeface="Aptos Narrow" panose="020B0004020202020204" pitchFamily="34" charset="0"/>
                        </a:rPr>
                        <a:t>TE</a:t>
                      </a:r>
                    </a:p>
                  </a:txBody>
                  <a:tcPr marL="7913" marR="7913" marT="7913" marB="37983" anchor="ctr">
                    <a:lnL>
                      <a:noFill/>
                    </a:lnL>
                    <a:lnR>
                      <a:noFill/>
                    </a:lnR>
                    <a:lnT>
                      <a:noFill/>
                    </a:lnT>
                    <a:lnB>
                      <a:noFill/>
                    </a:lnB>
                    <a:solidFill>
                      <a:srgbClr val="FFFFFF"/>
                    </a:solidFill>
                  </a:tcPr>
                </a:tc>
                <a:tc>
                  <a:txBody>
                    <a:bodyPr/>
                    <a:lstStyle/>
                    <a:p>
                      <a:pPr algn="ctr" fontAlgn="ctr">
                        <a:buNone/>
                      </a:pPr>
                      <a:r>
                        <a:rPr lang="en-GB" sz="1200" b="0" i="0" u="none" strike="sngStrike">
                          <a:solidFill>
                            <a:srgbClr val="000000"/>
                          </a:solidFill>
                          <a:effectLst/>
                          <a:latin typeface="Aptos Narrow" panose="020B0004020202020204" pitchFamily="34" charset="0"/>
                        </a:rPr>
                        <a:t>10/06/2025</a:t>
                      </a:r>
                      <a:endParaRPr lang="en-GB" sz="1200" b="0" i="0" u="none" strike="noStrike">
                        <a:solidFill>
                          <a:srgbClr val="000000"/>
                        </a:solidFill>
                        <a:effectLst/>
                        <a:latin typeface="Aptos Narrow" panose="020B0004020202020204" pitchFamily="34" charset="0"/>
                      </a:endParaRPr>
                    </a:p>
                  </a:txBody>
                  <a:tcPr marL="7913" marR="7913" marT="7913" marB="37983" anchor="ctr">
                    <a:lnL>
                      <a:noFill/>
                    </a:lnL>
                    <a:lnR>
                      <a:noFill/>
                    </a:lnR>
                    <a:lnT>
                      <a:noFill/>
                    </a:lnT>
                    <a:lnB>
                      <a:noFill/>
                    </a:lnB>
                    <a:solidFill>
                      <a:srgbClr val="FFFFFF"/>
                    </a:solidFill>
                  </a:tcPr>
                </a:tc>
                <a:tc>
                  <a:txBody>
                    <a:bodyPr/>
                    <a:lstStyle/>
                    <a:p>
                      <a:pPr algn="ctr" fontAlgn="ctr">
                        <a:buNone/>
                      </a:pPr>
                      <a:endParaRPr lang="en-GB" sz="1200" b="0" i="0" u="none" strike="noStrike">
                        <a:solidFill>
                          <a:srgbClr val="000000"/>
                        </a:solidFill>
                        <a:effectLst/>
                        <a:latin typeface="Aptos Narrow" panose="020B0004020202020204" pitchFamily="34" charset="0"/>
                      </a:endParaRPr>
                    </a:p>
                  </a:txBody>
                  <a:tcPr marL="7913" marR="7913" marT="7913" marB="37983" anchor="ctr">
                    <a:lnL>
                      <a:noFill/>
                    </a:lnL>
                    <a:lnR>
                      <a:noFill/>
                    </a:lnR>
                    <a:lnT>
                      <a:noFill/>
                    </a:lnT>
                    <a:lnB>
                      <a:noFill/>
                    </a:lnB>
                    <a:solidFill>
                      <a:srgbClr val="FFFFFF"/>
                    </a:solidFill>
                  </a:tcPr>
                </a:tc>
                <a:tc>
                  <a:txBody>
                    <a:bodyPr/>
                    <a:lstStyle/>
                    <a:p>
                      <a:pPr algn="ctr" fontAlgn="ctr">
                        <a:buNone/>
                      </a:pPr>
                      <a:endParaRPr lang="en-GB" sz="1200" b="0" i="0" u="none" strike="noStrike">
                        <a:solidFill>
                          <a:srgbClr val="000000"/>
                        </a:solidFill>
                        <a:effectLst/>
                        <a:latin typeface="Aptos Narrow" panose="020B0004020202020204" pitchFamily="34" charset="0"/>
                      </a:endParaRPr>
                    </a:p>
                  </a:txBody>
                  <a:tcPr marL="7913" marR="7913" marT="7913" marB="37983" anchor="ctr">
                    <a:lnL>
                      <a:noFill/>
                    </a:lnL>
                    <a:lnR>
                      <a:noFill/>
                    </a:lnR>
                    <a:lnT>
                      <a:noFill/>
                    </a:lnT>
                    <a:lnB>
                      <a:noFill/>
                    </a:lnB>
                    <a:solidFill>
                      <a:srgbClr val="FFFFFF"/>
                    </a:solidFill>
                  </a:tcPr>
                </a:tc>
                <a:tc>
                  <a:txBody>
                    <a:bodyPr/>
                    <a:lstStyle/>
                    <a:p>
                      <a:pPr algn="ctr" fontAlgn="ctr">
                        <a:buNone/>
                      </a:pPr>
                      <a:endParaRPr lang="en-GB" sz="1200" b="0" i="0" u="none" strike="noStrike">
                        <a:solidFill>
                          <a:srgbClr val="000000"/>
                        </a:solidFill>
                        <a:effectLst/>
                        <a:latin typeface="Aptos Narrow" panose="020B0004020202020204" pitchFamily="34" charset="0"/>
                      </a:endParaRPr>
                    </a:p>
                  </a:txBody>
                  <a:tcPr marL="7913" marR="7913" marT="7913" marB="37983" anchor="ctr">
                    <a:lnL>
                      <a:noFill/>
                    </a:lnL>
                    <a:lnR>
                      <a:noFill/>
                    </a:lnR>
                    <a:lnT>
                      <a:noFill/>
                    </a:lnT>
                    <a:lnB>
                      <a:noFill/>
                    </a:lnB>
                    <a:solidFill>
                      <a:srgbClr val="FFFFFF"/>
                    </a:solidFill>
                  </a:tcPr>
                </a:tc>
                <a:tc>
                  <a:txBody>
                    <a:bodyPr/>
                    <a:lstStyle/>
                    <a:p>
                      <a:pPr algn="ctr" fontAlgn="ctr">
                        <a:buNone/>
                      </a:pPr>
                      <a:endParaRPr lang="en-GB" sz="1200" b="0" i="0" u="none" strike="noStrike">
                        <a:solidFill>
                          <a:srgbClr val="000000"/>
                        </a:solidFill>
                        <a:effectLst/>
                        <a:latin typeface="Aptos Narrow" panose="020B0004020202020204" pitchFamily="34" charset="0"/>
                      </a:endParaRPr>
                    </a:p>
                  </a:txBody>
                  <a:tcPr marL="7913" marR="7913" marT="7913" marB="37983" anchor="ctr">
                    <a:lnL>
                      <a:noFill/>
                    </a:lnL>
                    <a:lnR>
                      <a:noFill/>
                    </a:lnR>
                    <a:lnT>
                      <a:noFill/>
                    </a:lnT>
                    <a:lnB>
                      <a:noFill/>
                    </a:lnB>
                    <a:solidFill>
                      <a:srgbClr val="FFFFFF"/>
                    </a:solidFill>
                  </a:tcPr>
                </a:tc>
                <a:tc>
                  <a:txBody>
                    <a:bodyPr/>
                    <a:lstStyle/>
                    <a:p>
                      <a:pPr algn="l" fontAlgn="b">
                        <a:buNone/>
                      </a:pPr>
                      <a:endParaRPr lang="en-GB" sz="1200" b="0" i="0" u="none" strike="noStrike">
                        <a:solidFill>
                          <a:srgbClr val="000000"/>
                        </a:solidFill>
                        <a:effectLst/>
                        <a:latin typeface="Aptos Narrow" panose="020B0004020202020204" pitchFamily="34" charset="0"/>
                      </a:endParaRPr>
                    </a:p>
                  </a:txBody>
                  <a:tcPr marL="7913" marR="7913" marT="7913" marB="37983" anchor="b">
                    <a:lnL>
                      <a:noFill/>
                    </a:lnL>
                    <a:lnR>
                      <a:noFill/>
                    </a:lnR>
                    <a:lnT>
                      <a:noFill/>
                    </a:lnT>
                    <a:lnB>
                      <a:noFill/>
                    </a:lnB>
                    <a:solidFill>
                      <a:srgbClr val="FFFFFF"/>
                    </a:solidFill>
                  </a:tcPr>
                </a:tc>
                <a:extLst>
                  <a:ext uri="{0D108BD9-81ED-4DB2-BD59-A6C34878D82A}">
                    <a16:rowId xmlns:a16="http://schemas.microsoft.com/office/drawing/2014/main" val="2235495608"/>
                  </a:ext>
                </a:extLst>
              </a:tr>
              <a:tr h="250344">
                <a:tc>
                  <a:txBody>
                    <a:bodyPr/>
                    <a:lstStyle/>
                    <a:p>
                      <a:pPr algn="ctr" fontAlgn="ctr">
                        <a:buNone/>
                      </a:pPr>
                      <a:r>
                        <a:rPr lang="en-GB" sz="1200" b="0" i="0" u="none" strike="noStrike">
                          <a:solidFill>
                            <a:srgbClr val="000000"/>
                          </a:solidFill>
                          <a:effectLst/>
                          <a:latin typeface="Aptos Narrow" panose="020B0004020202020204" pitchFamily="34" charset="0"/>
                        </a:rPr>
                        <a:t>PWIE</a:t>
                      </a:r>
                    </a:p>
                  </a:txBody>
                  <a:tcPr marL="7913" marR="7913" marT="7913" marB="37983" anchor="ctr">
                    <a:lnL>
                      <a:noFill/>
                    </a:lnL>
                    <a:lnR>
                      <a:noFill/>
                    </a:lnR>
                    <a:lnT>
                      <a:noFill/>
                    </a:lnT>
                    <a:lnB>
                      <a:noFill/>
                    </a:lnB>
                    <a:solidFill>
                      <a:srgbClr val="FFFFFF"/>
                    </a:solidFill>
                  </a:tcPr>
                </a:tc>
                <a:tc>
                  <a:txBody>
                    <a:bodyPr/>
                    <a:lstStyle/>
                    <a:p>
                      <a:pPr algn="ctr" fontAlgn="ctr">
                        <a:buNone/>
                      </a:pPr>
                      <a:r>
                        <a:rPr lang="en-GB" sz="1200" b="0" i="0" u="none" strike="sngStrike">
                          <a:solidFill>
                            <a:srgbClr val="000000"/>
                          </a:solidFill>
                          <a:effectLst/>
                          <a:latin typeface="Aptos Narrow" panose="020B0004020202020204" pitchFamily="34" charset="0"/>
                        </a:rPr>
                        <a:t>25/06/2025</a:t>
                      </a:r>
                      <a:endParaRPr lang="en-GB" sz="1200" b="0" i="0" u="none" strike="noStrike">
                        <a:solidFill>
                          <a:srgbClr val="000000"/>
                        </a:solidFill>
                        <a:effectLst/>
                        <a:latin typeface="Aptos Narrow" panose="020B0004020202020204" pitchFamily="34" charset="0"/>
                      </a:endParaRPr>
                    </a:p>
                  </a:txBody>
                  <a:tcPr marL="7913" marR="7913" marT="7913" marB="37983" anchor="ctr">
                    <a:lnL>
                      <a:noFill/>
                    </a:lnL>
                    <a:lnR>
                      <a:noFill/>
                    </a:lnR>
                    <a:lnT>
                      <a:noFill/>
                    </a:lnT>
                    <a:lnB>
                      <a:noFill/>
                    </a:lnB>
                    <a:solidFill>
                      <a:srgbClr val="FFFFFF"/>
                    </a:solidFill>
                  </a:tcPr>
                </a:tc>
                <a:tc>
                  <a:txBody>
                    <a:bodyPr/>
                    <a:lstStyle/>
                    <a:p>
                      <a:pPr algn="ctr" fontAlgn="ctr">
                        <a:buNone/>
                      </a:pPr>
                      <a:endParaRPr lang="en-GB" sz="1200" b="0" i="0" u="none" strike="noStrike">
                        <a:solidFill>
                          <a:srgbClr val="000000"/>
                        </a:solidFill>
                        <a:effectLst/>
                        <a:latin typeface="Aptos Narrow" panose="020B0004020202020204" pitchFamily="34" charset="0"/>
                      </a:endParaRPr>
                    </a:p>
                  </a:txBody>
                  <a:tcPr marL="7913" marR="7913" marT="7913" marB="37983" anchor="ctr">
                    <a:lnL>
                      <a:noFill/>
                    </a:lnL>
                    <a:lnR>
                      <a:noFill/>
                    </a:lnR>
                    <a:lnT>
                      <a:noFill/>
                    </a:lnT>
                    <a:lnB>
                      <a:noFill/>
                    </a:lnB>
                    <a:solidFill>
                      <a:srgbClr val="FFFFFF"/>
                    </a:solidFill>
                  </a:tcPr>
                </a:tc>
                <a:tc>
                  <a:txBody>
                    <a:bodyPr/>
                    <a:lstStyle/>
                    <a:p>
                      <a:pPr algn="ctr" fontAlgn="ctr">
                        <a:buNone/>
                      </a:pPr>
                      <a:endParaRPr lang="en-GB" sz="1200" b="0" i="0" u="none" strike="noStrike">
                        <a:solidFill>
                          <a:srgbClr val="000000"/>
                        </a:solidFill>
                        <a:effectLst/>
                        <a:latin typeface="Aptos Narrow" panose="020B0004020202020204" pitchFamily="34" charset="0"/>
                      </a:endParaRPr>
                    </a:p>
                  </a:txBody>
                  <a:tcPr marL="7913" marR="7913" marT="7913" marB="37983" anchor="ctr">
                    <a:lnL>
                      <a:noFill/>
                    </a:lnL>
                    <a:lnR>
                      <a:noFill/>
                    </a:lnR>
                    <a:lnT>
                      <a:noFill/>
                    </a:lnT>
                    <a:lnB>
                      <a:noFill/>
                    </a:lnB>
                    <a:solidFill>
                      <a:srgbClr val="FFFFFF"/>
                    </a:solidFill>
                  </a:tcPr>
                </a:tc>
                <a:tc>
                  <a:txBody>
                    <a:bodyPr/>
                    <a:lstStyle/>
                    <a:p>
                      <a:pPr algn="ctr" fontAlgn="ctr">
                        <a:buNone/>
                      </a:pPr>
                      <a:endParaRPr lang="en-GB" sz="1200" b="0" i="0" u="none" strike="noStrike">
                        <a:solidFill>
                          <a:srgbClr val="000000"/>
                        </a:solidFill>
                        <a:effectLst/>
                        <a:latin typeface="Aptos Narrow" panose="020B0004020202020204" pitchFamily="34" charset="0"/>
                      </a:endParaRPr>
                    </a:p>
                  </a:txBody>
                  <a:tcPr marL="7913" marR="7913" marT="7913" marB="37983" anchor="ctr">
                    <a:lnL>
                      <a:noFill/>
                    </a:lnL>
                    <a:lnR>
                      <a:noFill/>
                    </a:lnR>
                    <a:lnT>
                      <a:noFill/>
                    </a:lnT>
                    <a:lnB>
                      <a:noFill/>
                    </a:lnB>
                    <a:solidFill>
                      <a:srgbClr val="FFFFFF"/>
                    </a:solidFill>
                  </a:tcPr>
                </a:tc>
                <a:tc>
                  <a:txBody>
                    <a:bodyPr/>
                    <a:lstStyle/>
                    <a:p>
                      <a:pPr algn="ctr" fontAlgn="ctr">
                        <a:buNone/>
                      </a:pPr>
                      <a:endParaRPr lang="en-GB" sz="1200" b="0" i="0" u="none" strike="noStrike">
                        <a:solidFill>
                          <a:srgbClr val="000000"/>
                        </a:solidFill>
                        <a:effectLst/>
                        <a:latin typeface="Aptos Narrow" panose="020B0004020202020204" pitchFamily="34" charset="0"/>
                      </a:endParaRPr>
                    </a:p>
                  </a:txBody>
                  <a:tcPr marL="7913" marR="7913" marT="7913" marB="37983" anchor="ctr">
                    <a:lnL>
                      <a:noFill/>
                    </a:lnL>
                    <a:lnR>
                      <a:noFill/>
                    </a:lnR>
                    <a:lnT>
                      <a:noFill/>
                    </a:lnT>
                    <a:lnB>
                      <a:noFill/>
                    </a:lnB>
                    <a:solidFill>
                      <a:srgbClr val="FFFFFF"/>
                    </a:solidFill>
                  </a:tcPr>
                </a:tc>
                <a:tc>
                  <a:txBody>
                    <a:bodyPr/>
                    <a:lstStyle/>
                    <a:p>
                      <a:pPr algn="l" fontAlgn="b">
                        <a:buNone/>
                      </a:pPr>
                      <a:endParaRPr lang="en-GB" sz="1200" b="0" i="0" u="none" strike="noStrike">
                        <a:solidFill>
                          <a:srgbClr val="000000"/>
                        </a:solidFill>
                        <a:effectLst/>
                        <a:latin typeface="Aptos Narrow" panose="020B0004020202020204" pitchFamily="34" charset="0"/>
                      </a:endParaRPr>
                    </a:p>
                  </a:txBody>
                  <a:tcPr marL="7913" marR="7913" marT="7913" marB="37983" anchor="b">
                    <a:lnL>
                      <a:noFill/>
                    </a:lnL>
                    <a:lnR>
                      <a:noFill/>
                    </a:lnR>
                    <a:lnT>
                      <a:noFill/>
                    </a:lnT>
                    <a:lnB>
                      <a:noFill/>
                    </a:lnB>
                    <a:solidFill>
                      <a:srgbClr val="FFFFFF"/>
                    </a:solidFill>
                  </a:tcPr>
                </a:tc>
                <a:extLst>
                  <a:ext uri="{0D108BD9-81ED-4DB2-BD59-A6C34878D82A}">
                    <a16:rowId xmlns:a16="http://schemas.microsoft.com/office/drawing/2014/main" val="3091223384"/>
                  </a:ext>
                </a:extLst>
              </a:tr>
              <a:tr h="250344">
                <a:tc>
                  <a:txBody>
                    <a:bodyPr/>
                    <a:lstStyle/>
                    <a:p>
                      <a:pPr algn="ctr" fontAlgn="ctr">
                        <a:buNone/>
                      </a:pPr>
                      <a:r>
                        <a:rPr lang="en-GB" sz="1200" b="0" i="0" u="none" strike="noStrike">
                          <a:solidFill>
                            <a:srgbClr val="000000"/>
                          </a:solidFill>
                          <a:effectLst/>
                          <a:latin typeface="Aptos Narrow" panose="020B0004020202020204" pitchFamily="34" charset="0"/>
                        </a:rPr>
                        <a:t>TE</a:t>
                      </a:r>
                    </a:p>
                  </a:txBody>
                  <a:tcPr marL="7913" marR="7913" marT="7913" marB="37983" anchor="ctr">
                    <a:lnL>
                      <a:noFill/>
                    </a:lnL>
                    <a:lnR>
                      <a:noFill/>
                    </a:lnR>
                    <a:lnT>
                      <a:noFill/>
                    </a:lnT>
                    <a:lnB>
                      <a:noFill/>
                    </a:lnB>
                    <a:solidFill>
                      <a:srgbClr val="FFFFFF"/>
                    </a:solidFill>
                  </a:tcPr>
                </a:tc>
                <a:tc>
                  <a:txBody>
                    <a:bodyPr/>
                    <a:lstStyle/>
                    <a:p>
                      <a:pPr algn="ctr" fontAlgn="ctr">
                        <a:buNone/>
                      </a:pPr>
                      <a:r>
                        <a:rPr lang="en-GB" sz="1200" b="0" i="0" u="none" strike="noStrike">
                          <a:solidFill>
                            <a:srgbClr val="000000"/>
                          </a:solidFill>
                          <a:effectLst/>
                          <a:latin typeface="Aptos Narrow" panose="020B0004020202020204" pitchFamily="34" charset="0"/>
                        </a:rPr>
                        <a:t>10/07/2025</a:t>
                      </a:r>
                    </a:p>
                  </a:txBody>
                  <a:tcPr marL="7913" marR="7913" marT="7913" marB="37983" anchor="ctr">
                    <a:lnL>
                      <a:noFill/>
                    </a:lnL>
                    <a:lnR>
                      <a:noFill/>
                    </a:lnR>
                    <a:lnT>
                      <a:noFill/>
                    </a:lnT>
                    <a:lnB>
                      <a:noFill/>
                    </a:lnB>
                    <a:solidFill>
                      <a:srgbClr val="FFC7CE"/>
                    </a:solidFill>
                  </a:tcPr>
                </a:tc>
                <a:tc>
                  <a:txBody>
                    <a:bodyPr/>
                    <a:lstStyle/>
                    <a:p>
                      <a:pPr algn="ctr" fontAlgn="ctr">
                        <a:buNone/>
                      </a:pPr>
                      <a:endParaRPr lang="en-GB" sz="1200" b="0" i="0" u="none" strike="noStrike">
                        <a:solidFill>
                          <a:srgbClr val="000000"/>
                        </a:solidFill>
                        <a:effectLst/>
                        <a:latin typeface="Aptos Narrow" panose="020B0004020202020204" pitchFamily="34" charset="0"/>
                      </a:endParaRPr>
                    </a:p>
                  </a:txBody>
                  <a:tcPr marL="7913" marR="7913" marT="7913" marB="37983" anchor="ctr">
                    <a:lnL>
                      <a:noFill/>
                    </a:lnL>
                    <a:lnR>
                      <a:noFill/>
                    </a:lnR>
                    <a:lnT>
                      <a:noFill/>
                    </a:lnT>
                    <a:lnB>
                      <a:noFill/>
                    </a:lnB>
                    <a:solidFill>
                      <a:srgbClr val="FFFFFF"/>
                    </a:solidFill>
                  </a:tcPr>
                </a:tc>
                <a:tc>
                  <a:txBody>
                    <a:bodyPr/>
                    <a:lstStyle/>
                    <a:p>
                      <a:pPr algn="ctr" fontAlgn="ctr">
                        <a:buNone/>
                      </a:pPr>
                      <a:r>
                        <a:rPr lang="en-GB" sz="1200" b="0" i="0" u="none" strike="noStrike">
                          <a:solidFill>
                            <a:srgbClr val="000000"/>
                          </a:solidFill>
                          <a:effectLst/>
                          <a:latin typeface="Aptos Narrow" panose="020B0004020202020204" pitchFamily="34" charset="0"/>
                        </a:rPr>
                        <a:t>09/07/2025</a:t>
                      </a:r>
                    </a:p>
                  </a:txBody>
                  <a:tcPr marL="7913" marR="7913" marT="7913" marB="37983" anchor="ctr">
                    <a:lnL>
                      <a:noFill/>
                    </a:lnL>
                    <a:lnR>
                      <a:noFill/>
                    </a:lnR>
                    <a:lnT>
                      <a:noFill/>
                    </a:lnT>
                    <a:lnB>
                      <a:noFill/>
                    </a:lnB>
                    <a:solidFill>
                      <a:srgbClr val="FFFFFF"/>
                    </a:solidFill>
                  </a:tcPr>
                </a:tc>
                <a:tc>
                  <a:txBody>
                    <a:bodyPr/>
                    <a:lstStyle/>
                    <a:p>
                      <a:pPr algn="ctr" fontAlgn="ctr">
                        <a:buNone/>
                      </a:pPr>
                      <a:r>
                        <a:rPr lang="en-GB" sz="1200" b="0" i="0" u="none" strike="noStrike">
                          <a:solidFill>
                            <a:srgbClr val="000000"/>
                          </a:solidFill>
                          <a:effectLst/>
                          <a:latin typeface="Aptos Narrow" panose="020B0004020202020204" pitchFamily="34" charset="0"/>
                        </a:rPr>
                        <a:t>10/07/2025</a:t>
                      </a:r>
                    </a:p>
                  </a:txBody>
                  <a:tcPr marL="7913" marR="7913" marT="7913" marB="37983" anchor="ctr">
                    <a:lnL>
                      <a:noFill/>
                    </a:lnL>
                    <a:lnR>
                      <a:noFill/>
                    </a:lnR>
                    <a:lnT>
                      <a:noFill/>
                    </a:lnT>
                    <a:lnB>
                      <a:noFill/>
                    </a:lnB>
                    <a:solidFill>
                      <a:srgbClr val="FFFFFF"/>
                    </a:solidFill>
                  </a:tcPr>
                </a:tc>
                <a:tc>
                  <a:txBody>
                    <a:bodyPr/>
                    <a:lstStyle/>
                    <a:p>
                      <a:pPr algn="ctr" fontAlgn="ctr">
                        <a:buNone/>
                      </a:pPr>
                      <a:r>
                        <a:rPr lang="en-GB" sz="1200" b="0" i="0" u="none" strike="noStrike">
                          <a:solidFill>
                            <a:srgbClr val="000000"/>
                          </a:solidFill>
                          <a:effectLst/>
                          <a:latin typeface="Aptos Narrow" panose="020B0004020202020204" pitchFamily="34" charset="0"/>
                        </a:rPr>
                        <a:t>17/07/2025</a:t>
                      </a:r>
                    </a:p>
                  </a:txBody>
                  <a:tcPr marL="7913" marR="7913" marT="7913" marB="37983" anchor="ctr">
                    <a:lnL>
                      <a:noFill/>
                    </a:lnL>
                    <a:lnR>
                      <a:noFill/>
                    </a:lnR>
                    <a:lnT>
                      <a:noFill/>
                    </a:lnT>
                    <a:lnB>
                      <a:noFill/>
                    </a:lnB>
                    <a:solidFill>
                      <a:srgbClr val="FFFFFF"/>
                    </a:solidFill>
                  </a:tcPr>
                </a:tc>
                <a:tc>
                  <a:txBody>
                    <a:bodyPr/>
                    <a:lstStyle/>
                    <a:p>
                      <a:pPr algn="l" fontAlgn="b">
                        <a:buNone/>
                      </a:pPr>
                      <a:r>
                        <a:rPr lang="en-GB" sz="1200" b="0" i="0" u="none" strike="noStrike">
                          <a:solidFill>
                            <a:srgbClr val="000000"/>
                          </a:solidFill>
                          <a:effectLst/>
                          <a:latin typeface="Aptos Narrow" panose="020B0004020202020204" pitchFamily="34" charset="0"/>
                        </a:rPr>
                        <a:t>ADC</a:t>
                      </a:r>
                    </a:p>
                  </a:txBody>
                  <a:tcPr marL="7913" marR="7913" marT="7913" marB="37983" anchor="b">
                    <a:lnL>
                      <a:noFill/>
                    </a:lnL>
                    <a:lnR>
                      <a:noFill/>
                    </a:lnR>
                    <a:lnT>
                      <a:noFill/>
                    </a:lnT>
                    <a:lnB>
                      <a:noFill/>
                    </a:lnB>
                    <a:solidFill>
                      <a:srgbClr val="FFFFFF"/>
                    </a:solidFill>
                  </a:tcPr>
                </a:tc>
                <a:extLst>
                  <a:ext uri="{0D108BD9-81ED-4DB2-BD59-A6C34878D82A}">
                    <a16:rowId xmlns:a16="http://schemas.microsoft.com/office/drawing/2014/main" val="303202969"/>
                  </a:ext>
                </a:extLst>
              </a:tr>
              <a:tr h="250344">
                <a:tc>
                  <a:txBody>
                    <a:bodyPr/>
                    <a:lstStyle/>
                    <a:p>
                      <a:pPr algn="ctr" fontAlgn="ctr">
                        <a:buNone/>
                      </a:pPr>
                      <a:r>
                        <a:rPr lang="en-GB" sz="1200" b="0" i="0" u="none" strike="noStrike">
                          <a:solidFill>
                            <a:srgbClr val="000000"/>
                          </a:solidFill>
                          <a:effectLst/>
                          <a:latin typeface="Aptos Narrow" panose="020B0004020202020204" pitchFamily="34" charset="0"/>
                        </a:rPr>
                        <a:t>SA</a:t>
                      </a:r>
                    </a:p>
                  </a:txBody>
                  <a:tcPr marL="7913" marR="7913" marT="7913" marB="37983" anchor="ctr">
                    <a:lnL>
                      <a:noFill/>
                    </a:lnL>
                    <a:lnR>
                      <a:noFill/>
                    </a:lnR>
                    <a:lnT>
                      <a:noFill/>
                    </a:lnT>
                    <a:lnB>
                      <a:noFill/>
                    </a:lnB>
                    <a:solidFill>
                      <a:srgbClr val="FFFFFF"/>
                    </a:solidFill>
                  </a:tcPr>
                </a:tc>
                <a:tc>
                  <a:txBody>
                    <a:bodyPr/>
                    <a:lstStyle/>
                    <a:p>
                      <a:pPr algn="ctr" fontAlgn="ctr">
                        <a:buNone/>
                      </a:pPr>
                      <a:r>
                        <a:rPr lang="en-GB" sz="1200" b="0" i="0" u="none" strike="noStrike">
                          <a:solidFill>
                            <a:srgbClr val="000000"/>
                          </a:solidFill>
                          <a:effectLst/>
                          <a:latin typeface="Aptos Narrow" panose="020B0004020202020204" pitchFamily="34" charset="0"/>
                        </a:rPr>
                        <a:t>25/07/2025</a:t>
                      </a:r>
                    </a:p>
                  </a:txBody>
                  <a:tcPr marL="7913" marR="7913" marT="7913" marB="37983" anchor="ctr">
                    <a:lnL>
                      <a:noFill/>
                    </a:lnL>
                    <a:lnR>
                      <a:noFill/>
                    </a:lnR>
                    <a:lnT>
                      <a:noFill/>
                    </a:lnT>
                    <a:lnB>
                      <a:noFill/>
                    </a:lnB>
                    <a:solidFill>
                      <a:srgbClr val="FFC7CE"/>
                    </a:solidFill>
                  </a:tcPr>
                </a:tc>
                <a:tc>
                  <a:txBody>
                    <a:bodyPr/>
                    <a:lstStyle/>
                    <a:p>
                      <a:pPr algn="ctr" fontAlgn="ctr">
                        <a:buNone/>
                      </a:pPr>
                      <a:endParaRPr lang="en-GB" sz="1200" b="0" i="0" u="none" strike="noStrike">
                        <a:solidFill>
                          <a:srgbClr val="000000"/>
                        </a:solidFill>
                        <a:effectLst/>
                        <a:latin typeface="Aptos Narrow" panose="020B0004020202020204" pitchFamily="34" charset="0"/>
                      </a:endParaRPr>
                    </a:p>
                  </a:txBody>
                  <a:tcPr marL="7913" marR="7913" marT="7913" marB="37983" anchor="ctr">
                    <a:lnL>
                      <a:noFill/>
                    </a:lnL>
                    <a:lnR>
                      <a:noFill/>
                    </a:lnR>
                    <a:lnT>
                      <a:noFill/>
                    </a:lnT>
                    <a:lnB>
                      <a:noFill/>
                    </a:lnB>
                    <a:solidFill>
                      <a:srgbClr val="FFFFFF"/>
                    </a:solidFill>
                  </a:tcPr>
                </a:tc>
                <a:tc>
                  <a:txBody>
                    <a:bodyPr/>
                    <a:lstStyle/>
                    <a:p>
                      <a:pPr algn="ctr" fontAlgn="ctr">
                        <a:buNone/>
                      </a:pPr>
                      <a:endParaRPr lang="en-GB" sz="1200" b="0" i="0" u="none" strike="noStrike">
                        <a:solidFill>
                          <a:srgbClr val="000000"/>
                        </a:solidFill>
                        <a:effectLst/>
                        <a:latin typeface="Aptos Narrow" panose="020B0004020202020204" pitchFamily="34" charset="0"/>
                      </a:endParaRPr>
                    </a:p>
                  </a:txBody>
                  <a:tcPr marL="7913" marR="7913" marT="7913" marB="37983" anchor="ctr">
                    <a:lnL>
                      <a:noFill/>
                    </a:lnL>
                    <a:lnR>
                      <a:noFill/>
                    </a:lnR>
                    <a:lnT>
                      <a:noFill/>
                    </a:lnT>
                    <a:lnB>
                      <a:noFill/>
                    </a:lnB>
                    <a:solidFill>
                      <a:srgbClr val="FFFFFF"/>
                    </a:solidFill>
                  </a:tcPr>
                </a:tc>
                <a:tc>
                  <a:txBody>
                    <a:bodyPr/>
                    <a:lstStyle/>
                    <a:p>
                      <a:pPr algn="ctr" fontAlgn="ctr">
                        <a:buNone/>
                      </a:pPr>
                      <a:endParaRPr lang="en-GB" sz="1200" b="0" i="0" u="none" strike="noStrike">
                        <a:solidFill>
                          <a:srgbClr val="000000"/>
                        </a:solidFill>
                        <a:effectLst/>
                        <a:latin typeface="Aptos Narrow" panose="020B0004020202020204" pitchFamily="34" charset="0"/>
                      </a:endParaRPr>
                    </a:p>
                  </a:txBody>
                  <a:tcPr marL="7913" marR="7913" marT="7913" marB="37983" anchor="ctr">
                    <a:lnL>
                      <a:noFill/>
                    </a:lnL>
                    <a:lnR>
                      <a:noFill/>
                    </a:lnR>
                    <a:lnT>
                      <a:noFill/>
                    </a:lnT>
                    <a:lnB>
                      <a:noFill/>
                    </a:lnB>
                    <a:solidFill>
                      <a:srgbClr val="FFFFFF"/>
                    </a:solidFill>
                  </a:tcPr>
                </a:tc>
                <a:tc>
                  <a:txBody>
                    <a:bodyPr/>
                    <a:lstStyle/>
                    <a:p>
                      <a:pPr algn="ctr" fontAlgn="ctr">
                        <a:buNone/>
                      </a:pPr>
                      <a:endParaRPr lang="en-GB" sz="1200" b="0" i="0" u="none" strike="noStrike">
                        <a:solidFill>
                          <a:srgbClr val="000000"/>
                        </a:solidFill>
                        <a:effectLst/>
                        <a:latin typeface="Aptos Narrow" panose="020B0004020202020204" pitchFamily="34" charset="0"/>
                      </a:endParaRPr>
                    </a:p>
                  </a:txBody>
                  <a:tcPr marL="7913" marR="7913" marT="7913" marB="37983" anchor="ctr">
                    <a:lnL>
                      <a:noFill/>
                    </a:lnL>
                    <a:lnR>
                      <a:noFill/>
                    </a:lnR>
                    <a:lnT>
                      <a:noFill/>
                    </a:lnT>
                    <a:lnB>
                      <a:noFill/>
                    </a:lnB>
                    <a:solidFill>
                      <a:srgbClr val="FFFFFF"/>
                    </a:solidFill>
                  </a:tcPr>
                </a:tc>
                <a:tc>
                  <a:txBody>
                    <a:bodyPr/>
                    <a:lstStyle/>
                    <a:p>
                      <a:pPr algn="l" fontAlgn="b">
                        <a:buNone/>
                      </a:pPr>
                      <a:r>
                        <a:rPr lang="en-GB" sz="1200" b="0" i="0" u="none" strike="noStrike">
                          <a:solidFill>
                            <a:srgbClr val="000000"/>
                          </a:solidFill>
                          <a:effectLst/>
                          <a:latin typeface="Aptos Narrow" panose="020B0004020202020204" pitchFamily="34" charset="0"/>
                        </a:rPr>
                        <a:t>Possibly diagnostic installation (TS)</a:t>
                      </a:r>
                    </a:p>
                  </a:txBody>
                  <a:tcPr marL="7913" marR="7913" marT="7913" marB="37983" anchor="b">
                    <a:lnL>
                      <a:noFill/>
                    </a:lnL>
                    <a:lnR>
                      <a:noFill/>
                    </a:lnR>
                    <a:lnT>
                      <a:noFill/>
                    </a:lnT>
                    <a:lnB>
                      <a:noFill/>
                    </a:lnB>
                    <a:solidFill>
                      <a:srgbClr val="FFFFFF"/>
                    </a:solidFill>
                  </a:tcPr>
                </a:tc>
                <a:extLst>
                  <a:ext uri="{0D108BD9-81ED-4DB2-BD59-A6C34878D82A}">
                    <a16:rowId xmlns:a16="http://schemas.microsoft.com/office/drawing/2014/main" val="1159277617"/>
                  </a:ext>
                </a:extLst>
              </a:tr>
              <a:tr h="250344">
                <a:tc>
                  <a:txBody>
                    <a:bodyPr/>
                    <a:lstStyle/>
                    <a:p>
                      <a:pPr algn="ctr" fontAlgn="ctr">
                        <a:buNone/>
                      </a:pPr>
                      <a:r>
                        <a:rPr lang="en-GB" sz="1200" b="0" i="0" u="none" strike="noStrike">
                          <a:solidFill>
                            <a:srgbClr val="000000"/>
                          </a:solidFill>
                          <a:effectLst/>
                          <a:latin typeface="Aptos Narrow" panose="020B0004020202020204" pitchFamily="34" charset="0"/>
                        </a:rPr>
                        <a:t>TE</a:t>
                      </a:r>
                    </a:p>
                  </a:txBody>
                  <a:tcPr marL="7913" marR="7913" marT="7913" marB="37983" anchor="ctr">
                    <a:lnL>
                      <a:noFill/>
                    </a:lnL>
                    <a:lnR>
                      <a:noFill/>
                    </a:lnR>
                    <a:lnT>
                      <a:noFill/>
                    </a:lnT>
                    <a:lnB>
                      <a:noFill/>
                    </a:lnB>
                    <a:solidFill>
                      <a:srgbClr val="FFFFFF"/>
                    </a:solidFill>
                  </a:tcPr>
                </a:tc>
                <a:tc>
                  <a:txBody>
                    <a:bodyPr/>
                    <a:lstStyle/>
                    <a:p>
                      <a:pPr algn="ctr" fontAlgn="ctr">
                        <a:buNone/>
                      </a:pPr>
                      <a:r>
                        <a:rPr lang="en-GB" sz="1200" b="0" i="0" u="none" strike="sngStrike">
                          <a:solidFill>
                            <a:srgbClr val="006100"/>
                          </a:solidFill>
                          <a:effectLst/>
                          <a:latin typeface="Aptos Narrow" panose="020B0004020202020204" pitchFamily="34" charset="0"/>
                        </a:rPr>
                        <a:t>10/08/2025</a:t>
                      </a:r>
                      <a:endParaRPr lang="en-GB" sz="1200" b="0" i="0" u="none" strike="noStrike">
                        <a:solidFill>
                          <a:srgbClr val="006100"/>
                        </a:solidFill>
                        <a:effectLst/>
                        <a:latin typeface="Aptos Narrow" panose="020B0004020202020204" pitchFamily="34" charset="0"/>
                      </a:endParaRPr>
                    </a:p>
                  </a:txBody>
                  <a:tcPr marL="7913" marR="7913" marT="7913" marB="37983" anchor="ctr">
                    <a:lnL>
                      <a:noFill/>
                    </a:lnL>
                    <a:lnR>
                      <a:noFill/>
                    </a:lnR>
                    <a:lnT>
                      <a:noFill/>
                    </a:lnT>
                    <a:lnB>
                      <a:noFill/>
                    </a:lnB>
                    <a:solidFill>
                      <a:srgbClr val="C6EFCE"/>
                    </a:solidFill>
                  </a:tcPr>
                </a:tc>
                <a:tc>
                  <a:txBody>
                    <a:bodyPr/>
                    <a:lstStyle/>
                    <a:p>
                      <a:pPr algn="ctr" fontAlgn="ctr">
                        <a:buNone/>
                      </a:pPr>
                      <a:endParaRPr lang="en-GB" sz="1200" b="0" i="0" u="none" strike="noStrike">
                        <a:solidFill>
                          <a:srgbClr val="000000"/>
                        </a:solidFill>
                        <a:effectLst/>
                        <a:latin typeface="Aptos Narrow" panose="020B0004020202020204" pitchFamily="34" charset="0"/>
                      </a:endParaRPr>
                    </a:p>
                  </a:txBody>
                  <a:tcPr marL="7913" marR="7913" marT="7913" marB="37983" anchor="ctr">
                    <a:lnL>
                      <a:noFill/>
                    </a:lnL>
                    <a:lnR>
                      <a:noFill/>
                    </a:lnR>
                    <a:lnT>
                      <a:noFill/>
                    </a:lnT>
                    <a:lnB>
                      <a:noFill/>
                    </a:lnB>
                    <a:solidFill>
                      <a:srgbClr val="FFFFFF"/>
                    </a:solidFill>
                  </a:tcPr>
                </a:tc>
                <a:tc>
                  <a:txBody>
                    <a:bodyPr/>
                    <a:lstStyle/>
                    <a:p>
                      <a:pPr algn="ctr" fontAlgn="ctr">
                        <a:buNone/>
                      </a:pPr>
                      <a:endParaRPr lang="en-GB" sz="1200" b="0" i="0" u="none" strike="noStrike">
                        <a:solidFill>
                          <a:srgbClr val="000000"/>
                        </a:solidFill>
                        <a:effectLst/>
                        <a:latin typeface="Aptos Narrow" panose="020B0004020202020204" pitchFamily="34" charset="0"/>
                      </a:endParaRPr>
                    </a:p>
                  </a:txBody>
                  <a:tcPr marL="7913" marR="7913" marT="7913" marB="37983" anchor="ctr">
                    <a:lnL>
                      <a:noFill/>
                    </a:lnL>
                    <a:lnR>
                      <a:noFill/>
                    </a:lnR>
                    <a:lnT>
                      <a:noFill/>
                    </a:lnT>
                    <a:lnB>
                      <a:noFill/>
                    </a:lnB>
                    <a:solidFill>
                      <a:srgbClr val="FFFFFF"/>
                    </a:solidFill>
                  </a:tcPr>
                </a:tc>
                <a:tc>
                  <a:txBody>
                    <a:bodyPr/>
                    <a:lstStyle/>
                    <a:p>
                      <a:pPr algn="ctr" fontAlgn="ctr">
                        <a:buNone/>
                      </a:pPr>
                      <a:endParaRPr lang="en-GB" sz="1200" b="0" i="0" u="none" strike="noStrike">
                        <a:solidFill>
                          <a:srgbClr val="000000"/>
                        </a:solidFill>
                        <a:effectLst/>
                        <a:latin typeface="Aptos Narrow" panose="020B0004020202020204" pitchFamily="34" charset="0"/>
                      </a:endParaRPr>
                    </a:p>
                  </a:txBody>
                  <a:tcPr marL="7913" marR="7913" marT="7913" marB="37983" anchor="ctr">
                    <a:lnL>
                      <a:noFill/>
                    </a:lnL>
                    <a:lnR>
                      <a:noFill/>
                    </a:lnR>
                    <a:lnT>
                      <a:noFill/>
                    </a:lnT>
                    <a:lnB>
                      <a:noFill/>
                    </a:lnB>
                    <a:solidFill>
                      <a:srgbClr val="FFFFFF"/>
                    </a:solidFill>
                  </a:tcPr>
                </a:tc>
                <a:tc>
                  <a:txBody>
                    <a:bodyPr/>
                    <a:lstStyle/>
                    <a:p>
                      <a:pPr algn="ctr" fontAlgn="ctr">
                        <a:buNone/>
                      </a:pPr>
                      <a:endParaRPr lang="en-GB" sz="1200" b="0" i="0" u="none" strike="noStrike">
                        <a:solidFill>
                          <a:srgbClr val="000000"/>
                        </a:solidFill>
                        <a:effectLst/>
                        <a:latin typeface="Aptos Narrow" panose="020B0004020202020204" pitchFamily="34" charset="0"/>
                      </a:endParaRPr>
                    </a:p>
                  </a:txBody>
                  <a:tcPr marL="7913" marR="7913" marT="7913" marB="37983" anchor="ctr">
                    <a:lnL>
                      <a:noFill/>
                    </a:lnL>
                    <a:lnR>
                      <a:noFill/>
                    </a:lnR>
                    <a:lnT>
                      <a:noFill/>
                    </a:lnT>
                    <a:lnB>
                      <a:noFill/>
                    </a:lnB>
                    <a:solidFill>
                      <a:srgbClr val="FFFFFF"/>
                    </a:solidFill>
                  </a:tcPr>
                </a:tc>
                <a:tc>
                  <a:txBody>
                    <a:bodyPr/>
                    <a:lstStyle/>
                    <a:p>
                      <a:pPr algn="l" fontAlgn="b">
                        <a:buNone/>
                      </a:pPr>
                      <a:endParaRPr lang="en-GB" sz="1200" b="0" i="0" u="none" strike="noStrike">
                        <a:solidFill>
                          <a:srgbClr val="000000"/>
                        </a:solidFill>
                        <a:effectLst/>
                        <a:latin typeface="Aptos Narrow" panose="020B0004020202020204" pitchFamily="34" charset="0"/>
                      </a:endParaRPr>
                    </a:p>
                  </a:txBody>
                  <a:tcPr marL="7913" marR="7913" marT="7913" marB="37983" anchor="b">
                    <a:lnL>
                      <a:noFill/>
                    </a:lnL>
                    <a:lnR>
                      <a:noFill/>
                    </a:lnR>
                    <a:lnT>
                      <a:noFill/>
                    </a:lnT>
                    <a:lnB>
                      <a:noFill/>
                    </a:lnB>
                    <a:solidFill>
                      <a:srgbClr val="FFFFFF"/>
                    </a:solidFill>
                  </a:tcPr>
                </a:tc>
                <a:extLst>
                  <a:ext uri="{0D108BD9-81ED-4DB2-BD59-A6C34878D82A}">
                    <a16:rowId xmlns:a16="http://schemas.microsoft.com/office/drawing/2014/main" val="297808840"/>
                  </a:ext>
                </a:extLst>
              </a:tr>
              <a:tr h="250344">
                <a:tc>
                  <a:txBody>
                    <a:bodyPr/>
                    <a:lstStyle/>
                    <a:p>
                      <a:pPr algn="ctr" fontAlgn="ctr">
                        <a:buNone/>
                      </a:pPr>
                      <a:r>
                        <a:rPr lang="en-GB" sz="1200" b="0" i="0" u="none" strike="noStrike">
                          <a:solidFill>
                            <a:srgbClr val="000000"/>
                          </a:solidFill>
                          <a:effectLst/>
                          <a:latin typeface="Aptos Narrow" panose="020B0004020202020204" pitchFamily="34" charset="0"/>
                        </a:rPr>
                        <a:t>W7X</a:t>
                      </a:r>
                    </a:p>
                  </a:txBody>
                  <a:tcPr marL="7913" marR="7913" marT="7913" marB="37983" anchor="ctr">
                    <a:lnL>
                      <a:noFill/>
                    </a:lnL>
                    <a:lnR>
                      <a:noFill/>
                    </a:lnR>
                    <a:lnT>
                      <a:noFill/>
                    </a:lnT>
                    <a:lnB>
                      <a:noFill/>
                    </a:lnB>
                    <a:solidFill>
                      <a:srgbClr val="FFFFFF"/>
                    </a:solidFill>
                  </a:tcPr>
                </a:tc>
                <a:tc>
                  <a:txBody>
                    <a:bodyPr/>
                    <a:lstStyle/>
                    <a:p>
                      <a:pPr algn="ctr" fontAlgn="ctr">
                        <a:buNone/>
                      </a:pPr>
                      <a:r>
                        <a:rPr lang="en-GB" sz="1200" b="0" i="0" u="none" strike="noStrike">
                          <a:solidFill>
                            <a:srgbClr val="000000"/>
                          </a:solidFill>
                          <a:effectLst/>
                          <a:latin typeface="Aptos Narrow" panose="020B0004020202020204" pitchFamily="34" charset="0"/>
                        </a:rPr>
                        <a:t>25/09/2025</a:t>
                      </a:r>
                    </a:p>
                  </a:txBody>
                  <a:tcPr marL="7913" marR="7913" marT="7913" marB="37983" anchor="ctr">
                    <a:lnL>
                      <a:noFill/>
                    </a:lnL>
                    <a:lnR>
                      <a:noFill/>
                    </a:lnR>
                    <a:lnT>
                      <a:noFill/>
                    </a:lnT>
                    <a:lnB>
                      <a:noFill/>
                    </a:lnB>
                    <a:solidFill>
                      <a:srgbClr val="FFFFFF"/>
                    </a:solidFill>
                  </a:tcPr>
                </a:tc>
                <a:tc>
                  <a:txBody>
                    <a:bodyPr/>
                    <a:lstStyle/>
                    <a:p>
                      <a:pPr algn="ctr" fontAlgn="ctr">
                        <a:buNone/>
                      </a:pPr>
                      <a:endParaRPr lang="en-GB" sz="1200" b="0" i="0" u="none" strike="noStrike">
                        <a:solidFill>
                          <a:srgbClr val="000000"/>
                        </a:solidFill>
                        <a:effectLst/>
                        <a:latin typeface="Aptos Narrow" panose="020B0004020202020204" pitchFamily="34" charset="0"/>
                      </a:endParaRPr>
                    </a:p>
                  </a:txBody>
                  <a:tcPr marL="7913" marR="7913" marT="7913" marB="37983" anchor="ctr">
                    <a:lnL>
                      <a:noFill/>
                    </a:lnL>
                    <a:lnR>
                      <a:noFill/>
                    </a:lnR>
                    <a:lnT>
                      <a:noFill/>
                    </a:lnT>
                    <a:lnB>
                      <a:noFill/>
                    </a:lnB>
                    <a:solidFill>
                      <a:srgbClr val="FFFFFF"/>
                    </a:solidFill>
                  </a:tcPr>
                </a:tc>
                <a:tc>
                  <a:txBody>
                    <a:bodyPr/>
                    <a:lstStyle/>
                    <a:p>
                      <a:pPr algn="ctr" fontAlgn="ctr">
                        <a:buNone/>
                      </a:pPr>
                      <a:endParaRPr lang="en-GB" sz="1200" b="0" i="0" u="none" strike="noStrike">
                        <a:solidFill>
                          <a:srgbClr val="000000"/>
                        </a:solidFill>
                        <a:effectLst/>
                        <a:latin typeface="Aptos Narrow" panose="020B0004020202020204" pitchFamily="34" charset="0"/>
                      </a:endParaRPr>
                    </a:p>
                  </a:txBody>
                  <a:tcPr marL="7913" marR="7913" marT="7913" marB="37983" anchor="ctr">
                    <a:lnL>
                      <a:noFill/>
                    </a:lnL>
                    <a:lnR>
                      <a:noFill/>
                    </a:lnR>
                    <a:lnT>
                      <a:noFill/>
                    </a:lnT>
                    <a:lnB>
                      <a:noFill/>
                    </a:lnB>
                    <a:solidFill>
                      <a:srgbClr val="FFFFFF"/>
                    </a:solidFill>
                  </a:tcPr>
                </a:tc>
                <a:tc>
                  <a:txBody>
                    <a:bodyPr/>
                    <a:lstStyle/>
                    <a:p>
                      <a:pPr algn="ctr" fontAlgn="ctr">
                        <a:buNone/>
                      </a:pPr>
                      <a:endParaRPr lang="en-GB" sz="1200" b="0" i="0" u="none" strike="noStrike">
                        <a:solidFill>
                          <a:srgbClr val="000000"/>
                        </a:solidFill>
                        <a:effectLst/>
                        <a:latin typeface="Aptos Narrow" panose="020B0004020202020204" pitchFamily="34" charset="0"/>
                      </a:endParaRPr>
                    </a:p>
                  </a:txBody>
                  <a:tcPr marL="7913" marR="7913" marT="7913" marB="37983" anchor="ctr">
                    <a:lnL>
                      <a:noFill/>
                    </a:lnL>
                    <a:lnR>
                      <a:noFill/>
                    </a:lnR>
                    <a:lnT>
                      <a:noFill/>
                    </a:lnT>
                    <a:lnB>
                      <a:noFill/>
                    </a:lnB>
                    <a:solidFill>
                      <a:srgbClr val="FFFFFF"/>
                    </a:solidFill>
                  </a:tcPr>
                </a:tc>
                <a:tc>
                  <a:txBody>
                    <a:bodyPr/>
                    <a:lstStyle/>
                    <a:p>
                      <a:pPr algn="ctr" fontAlgn="ctr">
                        <a:buNone/>
                      </a:pPr>
                      <a:endParaRPr lang="en-GB" sz="1200" b="0" i="0" u="none" strike="noStrike">
                        <a:solidFill>
                          <a:srgbClr val="000000"/>
                        </a:solidFill>
                        <a:effectLst/>
                        <a:latin typeface="Aptos Narrow" panose="020B0004020202020204" pitchFamily="34" charset="0"/>
                      </a:endParaRPr>
                    </a:p>
                  </a:txBody>
                  <a:tcPr marL="7913" marR="7913" marT="7913" marB="37983" anchor="ctr">
                    <a:lnL>
                      <a:noFill/>
                    </a:lnL>
                    <a:lnR>
                      <a:noFill/>
                    </a:lnR>
                    <a:lnT>
                      <a:noFill/>
                    </a:lnT>
                    <a:lnB>
                      <a:noFill/>
                    </a:lnB>
                    <a:solidFill>
                      <a:srgbClr val="FFFFFF"/>
                    </a:solidFill>
                  </a:tcPr>
                </a:tc>
                <a:tc>
                  <a:txBody>
                    <a:bodyPr/>
                    <a:lstStyle/>
                    <a:p>
                      <a:pPr algn="l" fontAlgn="b">
                        <a:buNone/>
                      </a:pPr>
                      <a:endParaRPr lang="en-GB" sz="1200" b="0" i="0" u="none" strike="noStrike">
                        <a:solidFill>
                          <a:srgbClr val="000000"/>
                        </a:solidFill>
                        <a:effectLst/>
                        <a:latin typeface="Aptos Narrow" panose="020B0004020202020204" pitchFamily="34" charset="0"/>
                      </a:endParaRPr>
                    </a:p>
                  </a:txBody>
                  <a:tcPr marL="7913" marR="7913" marT="7913" marB="37983" anchor="b">
                    <a:lnL>
                      <a:noFill/>
                    </a:lnL>
                    <a:lnR>
                      <a:noFill/>
                    </a:lnR>
                    <a:lnT>
                      <a:noFill/>
                    </a:lnT>
                    <a:lnB>
                      <a:noFill/>
                    </a:lnB>
                    <a:solidFill>
                      <a:srgbClr val="FFFFFF"/>
                    </a:solidFill>
                  </a:tcPr>
                </a:tc>
                <a:extLst>
                  <a:ext uri="{0D108BD9-81ED-4DB2-BD59-A6C34878D82A}">
                    <a16:rowId xmlns:a16="http://schemas.microsoft.com/office/drawing/2014/main" val="2376567289"/>
                  </a:ext>
                </a:extLst>
              </a:tr>
              <a:tr h="250344">
                <a:tc>
                  <a:txBody>
                    <a:bodyPr/>
                    <a:lstStyle/>
                    <a:p>
                      <a:pPr algn="ctr" fontAlgn="ctr">
                        <a:buNone/>
                      </a:pPr>
                      <a:r>
                        <a:rPr lang="en-GB" sz="1200" b="0" i="0" u="none" strike="noStrike">
                          <a:solidFill>
                            <a:srgbClr val="000000"/>
                          </a:solidFill>
                          <a:effectLst/>
                          <a:latin typeface="Aptos Narrow" panose="020B0004020202020204" pitchFamily="34" charset="0"/>
                        </a:rPr>
                        <a:t>TE</a:t>
                      </a:r>
                    </a:p>
                  </a:txBody>
                  <a:tcPr marL="7913" marR="7913" marT="7913" marB="37983" anchor="ctr">
                    <a:lnL>
                      <a:noFill/>
                    </a:lnL>
                    <a:lnR>
                      <a:noFill/>
                    </a:lnR>
                    <a:lnT>
                      <a:noFill/>
                    </a:lnT>
                    <a:lnB>
                      <a:noFill/>
                    </a:lnB>
                    <a:solidFill>
                      <a:srgbClr val="FFFFFF"/>
                    </a:solidFill>
                  </a:tcPr>
                </a:tc>
                <a:tc>
                  <a:txBody>
                    <a:bodyPr/>
                    <a:lstStyle/>
                    <a:p>
                      <a:pPr algn="ctr" fontAlgn="ctr">
                        <a:buNone/>
                      </a:pPr>
                      <a:r>
                        <a:rPr lang="en-GB" sz="1200" b="0" i="0" u="none" strike="noStrike">
                          <a:solidFill>
                            <a:srgbClr val="000000"/>
                          </a:solidFill>
                          <a:effectLst/>
                          <a:latin typeface="Aptos Narrow" panose="020B0004020202020204" pitchFamily="34" charset="0"/>
                        </a:rPr>
                        <a:t>10/09/2025</a:t>
                      </a:r>
                    </a:p>
                  </a:txBody>
                  <a:tcPr marL="7913" marR="7913" marT="7913" marB="37983" anchor="ctr">
                    <a:lnL>
                      <a:noFill/>
                    </a:lnL>
                    <a:lnR>
                      <a:noFill/>
                    </a:lnR>
                    <a:lnT>
                      <a:noFill/>
                    </a:lnT>
                    <a:lnB>
                      <a:noFill/>
                    </a:lnB>
                    <a:solidFill>
                      <a:srgbClr val="FFFFFF"/>
                    </a:solidFill>
                  </a:tcPr>
                </a:tc>
                <a:tc>
                  <a:txBody>
                    <a:bodyPr/>
                    <a:lstStyle/>
                    <a:p>
                      <a:pPr algn="ctr" fontAlgn="ctr">
                        <a:buNone/>
                      </a:pPr>
                      <a:endParaRPr lang="en-GB" sz="1200" b="0" i="0" u="none" strike="noStrike">
                        <a:solidFill>
                          <a:srgbClr val="000000"/>
                        </a:solidFill>
                        <a:effectLst/>
                        <a:latin typeface="Aptos Narrow" panose="020B0004020202020204" pitchFamily="34" charset="0"/>
                      </a:endParaRPr>
                    </a:p>
                  </a:txBody>
                  <a:tcPr marL="7913" marR="7913" marT="7913" marB="37983" anchor="ctr">
                    <a:lnL>
                      <a:noFill/>
                    </a:lnL>
                    <a:lnR>
                      <a:noFill/>
                    </a:lnR>
                    <a:lnT>
                      <a:noFill/>
                    </a:lnT>
                    <a:lnB>
                      <a:noFill/>
                    </a:lnB>
                    <a:solidFill>
                      <a:srgbClr val="FFFFFF"/>
                    </a:solidFill>
                  </a:tcPr>
                </a:tc>
                <a:tc>
                  <a:txBody>
                    <a:bodyPr/>
                    <a:lstStyle/>
                    <a:p>
                      <a:pPr algn="ctr" fontAlgn="ctr">
                        <a:buNone/>
                      </a:pPr>
                      <a:endParaRPr lang="en-GB" sz="1200" b="0" i="0" u="none" strike="noStrike">
                        <a:solidFill>
                          <a:srgbClr val="000000"/>
                        </a:solidFill>
                        <a:effectLst/>
                        <a:latin typeface="Aptos Narrow" panose="020B0004020202020204" pitchFamily="34" charset="0"/>
                      </a:endParaRPr>
                    </a:p>
                  </a:txBody>
                  <a:tcPr marL="7913" marR="7913" marT="7913" marB="37983" anchor="ctr">
                    <a:lnL>
                      <a:noFill/>
                    </a:lnL>
                    <a:lnR>
                      <a:noFill/>
                    </a:lnR>
                    <a:lnT>
                      <a:noFill/>
                    </a:lnT>
                    <a:lnB>
                      <a:noFill/>
                    </a:lnB>
                    <a:solidFill>
                      <a:srgbClr val="FFFFFF"/>
                    </a:solidFill>
                  </a:tcPr>
                </a:tc>
                <a:tc>
                  <a:txBody>
                    <a:bodyPr/>
                    <a:lstStyle/>
                    <a:p>
                      <a:pPr algn="ctr" fontAlgn="ctr">
                        <a:buNone/>
                      </a:pPr>
                      <a:endParaRPr lang="en-GB" sz="1200" b="0" i="0" u="none" strike="noStrike">
                        <a:solidFill>
                          <a:srgbClr val="000000"/>
                        </a:solidFill>
                        <a:effectLst/>
                        <a:latin typeface="Aptos Narrow" panose="020B0004020202020204" pitchFamily="34" charset="0"/>
                      </a:endParaRPr>
                    </a:p>
                  </a:txBody>
                  <a:tcPr marL="7913" marR="7913" marT="7913" marB="37983" anchor="ctr">
                    <a:lnL>
                      <a:noFill/>
                    </a:lnL>
                    <a:lnR>
                      <a:noFill/>
                    </a:lnR>
                    <a:lnT>
                      <a:noFill/>
                    </a:lnT>
                    <a:lnB>
                      <a:noFill/>
                    </a:lnB>
                    <a:solidFill>
                      <a:srgbClr val="FFFFFF"/>
                    </a:solidFill>
                  </a:tcPr>
                </a:tc>
                <a:tc>
                  <a:txBody>
                    <a:bodyPr/>
                    <a:lstStyle/>
                    <a:p>
                      <a:pPr algn="ctr" fontAlgn="ctr">
                        <a:buNone/>
                      </a:pPr>
                      <a:endParaRPr lang="en-GB" sz="1200" b="0" i="0" u="none" strike="noStrike">
                        <a:solidFill>
                          <a:srgbClr val="000000"/>
                        </a:solidFill>
                        <a:effectLst/>
                        <a:latin typeface="Aptos Narrow" panose="020B0004020202020204" pitchFamily="34" charset="0"/>
                      </a:endParaRPr>
                    </a:p>
                  </a:txBody>
                  <a:tcPr marL="7913" marR="7913" marT="7913" marB="37983" anchor="ctr">
                    <a:lnL>
                      <a:noFill/>
                    </a:lnL>
                    <a:lnR>
                      <a:noFill/>
                    </a:lnR>
                    <a:lnT>
                      <a:noFill/>
                    </a:lnT>
                    <a:lnB>
                      <a:noFill/>
                    </a:lnB>
                    <a:solidFill>
                      <a:srgbClr val="FFFFFF"/>
                    </a:solidFill>
                  </a:tcPr>
                </a:tc>
                <a:tc>
                  <a:txBody>
                    <a:bodyPr/>
                    <a:lstStyle/>
                    <a:p>
                      <a:pPr algn="l" fontAlgn="b">
                        <a:buNone/>
                      </a:pPr>
                      <a:endParaRPr lang="en-GB" sz="1200" b="0" i="0" u="none" strike="noStrike">
                        <a:solidFill>
                          <a:srgbClr val="000000"/>
                        </a:solidFill>
                        <a:effectLst/>
                        <a:latin typeface="Aptos Narrow" panose="020B0004020202020204" pitchFamily="34" charset="0"/>
                      </a:endParaRPr>
                    </a:p>
                  </a:txBody>
                  <a:tcPr marL="7913" marR="7913" marT="7913" marB="37983" anchor="b">
                    <a:lnL>
                      <a:noFill/>
                    </a:lnL>
                    <a:lnR>
                      <a:noFill/>
                    </a:lnR>
                    <a:lnT>
                      <a:noFill/>
                    </a:lnT>
                    <a:lnB>
                      <a:noFill/>
                    </a:lnB>
                    <a:solidFill>
                      <a:srgbClr val="FFFFFF"/>
                    </a:solidFill>
                  </a:tcPr>
                </a:tc>
                <a:extLst>
                  <a:ext uri="{0D108BD9-81ED-4DB2-BD59-A6C34878D82A}">
                    <a16:rowId xmlns:a16="http://schemas.microsoft.com/office/drawing/2014/main" val="2949179613"/>
                  </a:ext>
                </a:extLst>
              </a:tr>
              <a:tr h="250344">
                <a:tc>
                  <a:txBody>
                    <a:bodyPr/>
                    <a:lstStyle/>
                    <a:p>
                      <a:pPr algn="ctr" fontAlgn="ctr">
                        <a:buNone/>
                      </a:pPr>
                      <a:r>
                        <a:rPr lang="en-GB" sz="1200" b="0" i="0" u="none" strike="noStrike">
                          <a:solidFill>
                            <a:srgbClr val="000000"/>
                          </a:solidFill>
                          <a:effectLst/>
                          <a:latin typeface="Aptos Narrow" panose="020B0004020202020204" pitchFamily="34" charset="0"/>
                        </a:rPr>
                        <a:t>PWIE</a:t>
                      </a:r>
                    </a:p>
                  </a:txBody>
                  <a:tcPr marL="7913" marR="7913" marT="7913" marB="37983" anchor="ctr">
                    <a:lnL>
                      <a:noFill/>
                    </a:lnL>
                    <a:lnR>
                      <a:noFill/>
                    </a:lnR>
                    <a:lnT>
                      <a:noFill/>
                    </a:lnT>
                    <a:lnB>
                      <a:noFill/>
                    </a:lnB>
                    <a:solidFill>
                      <a:srgbClr val="FFFFFF"/>
                    </a:solidFill>
                  </a:tcPr>
                </a:tc>
                <a:tc>
                  <a:txBody>
                    <a:bodyPr/>
                    <a:lstStyle/>
                    <a:p>
                      <a:pPr algn="ctr" fontAlgn="ctr">
                        <a:buNone/>
                      </a:pPr>
                      <a:r>
                        <a:rPr lang="en-GB" sz="1200" b="0" i="0" u="none" strike="noStrike">
                          <a:solidFill>
                            <a:srgbClr val="000000"/>
                          </a:solidFill>
                          <a:effectLst/>
                          <a:latin typeface="Aptos Narrow" panose="020B0004020202020204" pitchFamily="34" charset="0"/>
                        </a:rPr>
                        <a:t>25/09/2025</a:t>
                      </a:r>
                    </a:p>
                  </a:txBody>
                  <a:tcPr marL="7913" marR="7913" marT="7913" marB="37983" anchor="ctr">
                    <a:lnL>
                      <a:noFill/>
                    </a:lnL>
                    <a:lnR>
                      <a:noFill/>
                    </a:lnR>
                    <a:lnT>
                      <a:noFill/>
                    </a:lnT>
                    <a:lnB>
                      <a:noFill/>
                    </a:lnB>
                    <a:solidFill>
                      <a:srgbClr val="FFFFFF"/>
                    </a:solidFill>
                  </a:tcPr>
                </a:tc>
                <a:tc>
                  <a:txBody>
                    <a:bodyPr/>
                    <a:lstStyle/>
                    <a:p>
                      <a:pPr algn="ctr" fontAlgn="ctr">
                        <a:buNone/>
                      </a:pPr>
                      <a:endParaRPr lang="en-GB" sz="1200" b="0" i="0" u="none" strike="noStrike">
                        <a:solidFill>
                          <a:srgbClr val="000000"/>
                        </a:solidFill>
                        <a:effectLst/>
                        <a:latin typeface="Aptos Narrow" panose="020B0004020202020204" pitchFamily="34" charset="0"/>
                      </a:endParaRPr>
                    </a:p>
                  </a:txBody>
                  <a:tcPr marL="7913" marR="7913" marT="7913" marB="37983" anchor="ctr">
                    <a:lnL>
                      <a:noFill/>
                    </a:lnL>
                    <a:lnR>
                      <a:noFill/>
                    </a:lnR>
                    <a:lnT>
                      <a:noFill/>
                    </a:lnT>
                    <a:lnB>
                      <a:noFill/>
                    </a:lnB>
                    <a:solidFill>
                      <a:srgbClr val="FFFFFF"/>
                    </a:solidFill>
                  </a:tcPr>
                </a:tc>
                <a:tc>
                  <a:txBody>
                    <a:bodyPr/>
                    <a:lstStyle/>
                    <a:p>
                      <a:pPr algn="ctr" fontAlgn="ctr">
                        <a:buNone/>
                      </a:pPr>
                      <a:endParaRPr lang="en-GB" sz="1200" b="0" i="0" u="none" strike="noStrike">
                        <a:solidFill>
                          <a:srgbClr val="000000"/>
                        </a:solidFill>
                        <a:effectLst/>
                        <a:latin typeface="Aptos Narrow" panose="020B0004020202020204" pitchFamily="34" charset="0"/>
                      </a:endParaRPr>
                    </a:p>
                  </a:txBody>
                  <a:tcPr marL="7913" marR="7913" marT="7913" marB="37983" anchor="ctr">
                    <a:lnL>
                      <a:noFill/>
                    </a:lnL>
                    <a:lnR>
                      <a:noFill/>
                    </a:lnR>
                    <a:lnT>
                      <a:noFill/>
                    </a:lnT>
                    <a:lnB>
                      <a:noFill/>
                    </a:lnB>
                    <a:solidFill>
                      <a:srgbClr val="FFFFFF"/>
                    </a:solidFill>
                  </a:tcPr>
                </a:tc>
                <a:tc>
                  <a:txBody>
                    <a:bodyPr/>
                    <a:lstStyle/>
                    <a:p>
                      <a:pPr algn="ctr" fontAlgn="ctr">
                        <a:buNone/>
                      </a:pPr>
                      <a:endParaRPr lang="en-GB" sz="1200" b="0" i="0" u="none" strike="noStrike">
                        <a:solidFill>
                          <a:srgbClr val="000000"/>
                        </a:solidFill>
                        <a:effectLst/>
                        <a:latin typeface="Aptos Narrow" panose="020B0004020202020204" pitchFamily="34" charset="0"/>
                      </a:endParaRPr>
                    </a:p>
                  </a:txBody>
                  <a:tcPr marL="7913" marR="7913" marT="7913" marB="37983" anchor="ctr">
                    <a:lnL>
                      <a:noFill/>
                    </a:lnL>
                    <a:lnR>
                      <a:noFill/>
                    </a:lnR>
                    <a:lnT>
                      <a:noFill/>
                    </a:lnT>
                    <a:lnB>
                      <a:noFill/>
                    </a:lnB>
                    <a:solidFill>
                      <a:srgbClr val="FFFFFF"/>
                    </a:solidFill>
                  </a:tcPr>
                </a:tc>
                <a:tc>
                  <a:txBody>
                    <a:bodyPr/>
                    <a:lstStyle/>
                    <a:p>
                      <a:pPr algn="ctr" fontAlgn="ctr">
                        <a:buNone/>
                      </a:pPr>
                      <a:endParaRPr lang="en-GB" sz="1200" b="0" i="0" u="none" strike="noStrike">
                        <a:solidFill>
                          <a:srgbClr val="000000"/>
                        </a:solidFill>
                        <a:effectLst/>
                        <a:latin typeface="Aptos Narrow" panose="020B0004020202020204" pitchFamily="34" charset="0"/>
                      </a:endParaRPr>
                    </a:p>
                  </a:txBody>
                  <a:tcPr marL="7913" marR="7913" marT="7913" marB="37983" anchor="ctr">
                    <a:lnL>
                      <a:noFill/>
                    </a:lnL>
                    <a:lnR>
                      <a:noFill/>
                    </a:lnR>
                    <a:lnT>
                      <a:noFill/>
                    </a:lnT>
                    <a:lnB>
                      <a:noFill/>
                    </a:lnB>
                    <a:solidFill>
                      <a:srgbClr val="FFFFFF"/>
                    </a:solidFill>
                  </a:tcPr>
                </a:tc>
                <a:tc>
                  <a:txBody>
                    <a:bodyPr/>
                    <a:lstStyle/>
                    <a:p>
                      <a:pPr algn="l" fontAlgn="b">
                        <a:buNone/>
                      </a:pPr>
                      <a:endParaRPr lang="en-GB" sz="1200" b="0" i="0" u="none" strike="noStrike" dirty="0">
                        <a:solidFill>
                          <a:srgbClr val="000000"/>
                        </a:solidFill>
                        <a:effectLst/>
                        <a:latin typeface="Aptos Narrow" panose="020B0004020202020204" pitchFamily="34" charset="0"/>
                      </a:endParaRPr>
                    </a:p>
                  </a:txBody>
                  <a:tcPr marL="7913" marR="7913" marT="7913" marB="37983" anchor="b">
                    <a:lnL>
                      <a:noFill/>
                    </a:lnL>
                    <a:lnR>
                      <a:noFill/>
                    </a:lnR>
                    <a:lnT>
                      <a:noFill/>
                    </a:lnT>
                    <a:lnB>
                      <a:noFill/>
                    </a:lnB>
                    <a:solidFill>
                      <a:srgbClr val="FFFFFF"/>
                    </a:solidFill>
                  </a:tcPr>
                </a:tc>
                <a:extLst>
                  <a:ext uri="{0D108BD9-81ED-4DB2-BD59-A6C34878D82A}">
                    <a16:rowId xmlns:a16="http://schemas.microsoft.com/office/drawing/2014/main" val="1829355529"/>
                  </a:ext>
                </a:extLst>
              </a:tr>
            </a:tbl>
          </a:graphicData>
        </a:graphic>
      </p:graphicFrame>
    </p:spTree>
    <p:extLst>
      <p:ext uri="{BB962C8B-B14F-4D97-AF65-F5344CB8AC3E}">
        <p14:creationId xmlns:p14="http://schemas.microsoft.com/office/powerpoint/2010/main" val="3161415792"/>
      </p:ext>
    </p:extLst>
  </p:cSld>
  <p:clrMapOvr>
    <a:masterClrMapping/>
  </p:clrMapOvr>
</p:sld>
</file>

<file path=ppt/theme/theme1.xml><?xml version="1.0" encoding="utf-8"?>
<a:theme xmlns:a="http://schemas.openxmlformats.org/drawingml/2006/main" name="EUROfusion.1line_5_3_201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majorFont>
      <a:minorFont>
        <a:latin typeface="Calibri"/>
        <a:ea typeface="Arial"/>
        <a:cs typeface="Arial"/>
      </a:minorFont>
    </a:fontScheme>
    <a:fmtScheme name="Office">
      <a:fillStyleLst>
        <a:solidFill>
          <a:schemeClr val="phClr"/>
        </a:solidFill>
        <a:gradFill>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gradFill>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gradFill>
        <a:gradFill>
          <a:gsLst>
            <a:gs pos="0">
              <a:schemeClr val="phClr">
                <a:tint val="80000"/>
                <a:satMod val="300000"/>
              </a:schemeClr>
            </a:gs>
            <a:gs pos="100000">
              <a:schemeClr val="phClr">
                <a:shade val="30000"/>
                <a:satMod val="200000"/>
              </a:schemeClr>
            </a:gs>
          </a:gsLst>
          <a:path path="circle"/>
        </a:gradFill>
      </a:bgFillStyleLst>
    </a:fmtScheme>
  </a:themeElements>
  <a:objectDefaults>
    <a:txDef>
      <a:spPr bwMode="auto">
        <a:prstGeom prst="rect">
          <a:avLst/>
        </a:prstGeom>
        <a:noFill/>
      </a:spPr>
      <a:bodyPr/>
      <a:lstStyle/>
    </a:tx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43E813977F2F34495255108C192FC0C" ma:contentTypeVersion="16" ma:contentTypeDescription="Create a new document." ma:contentTypeScope="" ma:versionID="c3cbcd87bdccecdbf078f46710c254ed">
  <xsd:schema xmlns:xsd="http://www.w3.org/2001/XMLSchema" xmlns:xs="http://www.w3.org/2001/XMLSchema" xmlns:p="http://schemas.microsoft.com/office/2006/metadata/properties" xmlns:ns3="cd15d025-301c-4597-a270-3bad90881f44" xmlns:ns4="b53d22ac-c5f4-4fd4-87cb-ecc4cbf8be81" targetNamespace="http://schemas.microsoft.com/office/2006/metadata/properties" ma:root="true" ma:fieldsID="f018d5954317baecd576d713c0025c18" ns3:_="" ns4:_="">
    <xsd:import namespace="cd15d025-301c-4597-a270-3bad90881f44"/>
    <xsd:import namespace="b53d22ac-c5f4-4fd4-87cb-ecc4cbf8be81"/>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LengthInSeconds" minOccurs="0"/>
                <xsd:element ref="ns3:MediaServiceLocation" minOccurs="0"/>
                <xsd:element ref="ns3:_activity" minOccurs="0"/>
                <xsd:element ref="ns3:MediaServiceSearchProperties" minOccurs="0"/>
                <xsd:element ref="ns3:MediaServiceObjectDetectorVersions" minOccurs="0"/>
                <xsd:element ref="ns3: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d15d025-301c-4597-a270-3bad90881f4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Location" ma:index="19" nillable="true" ma:displayName="Location" ma:description="" ma:indexed="true" ma:internalName="MediaServiceLocation" ma:readOnly="true">
      <xsd:simpleType>
        <xsd:restriction base="dms:Text"/>
      </xsd:simpleType>
    </xsd:element>
    <xsd:element name="_activity" ma:index="20" nillable="true" ma:displayName="_activity" ma:hidden="true" ma:internalName="_activity">
      <xsd:simpleType>
        <xsd:restriction base="dms:Note"/>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MediaServiceObjectDetectorVersions" ma:index="22" nillable="true" ma:displayName="MediaServiceObjectDetectorVersions" ma:description=""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53d22ac-c5f4-4fd4-87cb-ecc4cbf8be81"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cd15d025-301c-4597-a270-3bad90881f44"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5122297-B646-4A95-8D24-132825D91C2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d15d025-301c-4597-a270-3bad90881f44"/>
    <ds:schemaRef ds:uri="b53d22ac-c5f4-4fd4-87cb-ecc4cbf8be8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E576E97-6997-4610-BAF5-E76DF24AA7CC}">
  <ds:schemaRefs>
    <ds:schemaRef ds:uri="http://purl.org/dc/dcmitype/"/>
    <ds:schemaRef ds:uri="http://schemas.openxmlformats.org/package/2006/metadata/core-properties"/>
    <ds:schemaRef ds:uri="cd15d025-301c-4597-a270-3bad90881f44"/>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b53d22ac-c5f4-4fd4-87cb-ecc4cbf8be81"/>
    <ds:schemaRef ds:uri="http://www.w3.org/XML/1998/namespace"/>
  </ds:schemaRefs>
</ds:datastoreItem>
</file>

<file path=customXml/itemProps3.xml><?xml version="1.0" encoding="utf-8"?>
<ds:datastoreItem xmlns:ds="http://schemas.openxmlformats.org/officeDocument/2006/customXml" ds:itemID="{CD1EBE56-B781-4D40-A6DA-97EC0184573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996</TotalTime>
  <Words>1698</Words>
  <Application>Microsoft Office PowerPoint</Application>
  <PresentationFormat>Widescreen</PresentationFormat>
  <Paragraphs>298</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Aptos Display</vt:lpstr>
      <vt:lpstr>Aptos Narrow</vt:lpstr>
      <vt:lpstr>Arial</vt:lpstr>
      <vt:lpstr>Calibri</vt:lpstr>
      <vt:lpstr>EUROfusion.1line_5_3_2019</vt:lpstr>
      <vt:lpstr>Delayed Grant Deliverables</vt:lpstr>
      <vt:lpstr>Delayed Grant Milestones</vt:lpstr>
      <vt:lpstr>Important upcoming deadlines</vt:lpstr>
      <vt:lpstr>List of 2026-27 Grant Deliverables</vt:lpstr>
      <vt:lpstr>List of 2026-27 Grant Milestones</vt:lpstr>
      <vt:lpstr>Status of 2024 level 3 deliverables</vt:lpstr>
      <vt:lpstr>Status of news items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Call for proposals for AI and ML methods</dc:title>
  <dc:creator>Labit Benoit</dc:creator>
  <cp:lastModifiedBy>Meszaros Botond</cp:lastModifiedBy>
  <cp:revision>300</cp:revision>
  <dcterms:created xsi:type="dcterms:W3CDTF">2024-01-17T07:39:52Z</dcterms:created>
  <dcterms:modified xsi:type="dcterms:W3CDTF">2025-07-22T09:18:16Z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0x010100F43E813977F2F34495255108C192FC0C</vt:lpwstr>
  </property>
  <property fmtid="{D5CDD505-2E9C-101B-9397-08002B2CF9AE}" pid="3" name="MediaServiceImageTags">
    <vt:lpwstr/>
  </property>
</Properties>
</file>