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3" r:id="rId2"/>
    <p:sldMasterId id="2147483676" r:id="rId3"/>
    <p:sldMasterId id="2147483685" r:id="rId4"/>
  </p:sldMasterIdLst>
  <p:notesMasterIdLst>
    <p:notesMasterId r:id="rId14"/>
  </p:notesMasterIdLst>
  <p:sldIdLst>
    <p:sldId id="257" r:id="rId5"/>
    <p:sldId id="289" r:id="rId6"/>
    <p:sldId id="290" r:id="rId7"/>
    <p:sldId id="291" r:id="rId8"/>
    <p:sldId id="292" r:id="rId9"/>
    <p:sldId id="293" r:id="rId10"/>
    <p:sldId id="295" r:id="rId11"/>
    <p:sldId id="294" r:id="rId12"/>
    <p:sldId id="26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rt Nijsen" initials="GN" lastIdx="47" clrIdx="0">
    <p:extLst>
      <p:ext uri="{19B8F6BF-5375-455C-9EA6-DF929625EA0E}">
        <p15:presenceInfo xmlns:p15="http://schemas.microsoft.com/office/powerpoint/2012/main" userId="S::geert@o2communicatie.nl::fb4c12ae-5a84-4618-a7c7-551b4906f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DE06-D79E-4B2D-B90A-65608204DC48}" type="datetimeFigureOut">
              <a:rPr lang="nl-NL" smtClean="0"/>
              <a:t>31/jan/25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EF54-6215-4A11-85A8-6555926318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32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95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94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33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62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03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384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020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44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79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1203F8B5-AD8A-4768-A6A3-D70AF8516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r="19211" b="444"/>
          <a:stretch/>
        </p:blipFill>
        <p:spPr>
          <a:xfrm>
            <a:off x="0" y="1"/>
            <a:ext cx="7442480" cy="6866912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/>
          <a:stretch/>
        </p:blipFill>
        <p:spPr>
          <a:xfrm>
            <a:off x="7442480" y="1"/>
            <a:ext cx="4749520" cy="68669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19639-1D0D-4ED2-8C87-3E7DAE596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6356" y="2991645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624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624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0" y="4230432"/>
            <a:ext cx="695624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34D921-AC8F-463B-AA39-12AC9CC520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85BF142-D638-4EBB-AB36-3469E8988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3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A6643CE8-9E95-432D-AD84-B69882409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3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72D5D7E5-F68A-4E2B-96E6-5913C5149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6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F68FB522-1C33-417C-92A3-4C78D238D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6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EB5A2B4-55D0-415D-A0E6-970CFB3F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3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F8F6A0A-DB51-496A-B322-96F3A3827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1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6FCB212-BFCD-49F8-AE60-B1CCEF8B1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714B544D-F631-407A-AC4C-580B04CE4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8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0C3E6948-16A7-49BA-8907-5297DAB6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2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D24B0FD2-50B1-4E9E-B581-60D0B43C0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t="1" r="19211" b="573"/>
          <a:stretch/>
        </p:blipFill>
        <p:spPr>
          <a:xfrm>
            <a:off x="0" y="1"/>
            <a:ext cx="7442480" cy="6857997"/>
          </a:xfrm>
          <a:prstGeom prst="rect">
            <a:avLst/>
          </a:prstGeom>
        </p:spPr>
      </p:pic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8348C8AD-30F2-4959-B764-735D70C0CE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42480" y="2"/>
            <a:ext cx="4748475" cy="6857996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5200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5200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124" y="2991643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1" y="4230432"/>
            <a:ext cx="6955200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3C954B-EDA7-46C1-8124-37023E7C4094}"/>
              </a:ext>
            </a:extLst>
          </p:cNvPr>
          <p:cNvSpPr txBox="1"/>
          <p:nvPr userDrawn="1"/>
        </p:nvSpPr>
        <p:spPr>
          <a:xfrm>
            <a:off x="12520337" y="2091690"/>
            <a:ext cx="2535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to the background</a:t>
            </a:r>
            <a:endParaRPr lang="en-GB" sz="1400" noProof="0">
              <a:solidFill>
                <a:schemeClr val="bg2"/>
              </a:solidFill>
            </a:endParaRP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F644F6F0-F868-4D96-BF15-2A9A62232E43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1A12CD1-BB55-41C1-88B2-DD14F67E56B8}"/>
              </a:ext>
            </a:extLst>
          </p:cNvPr>
          <p:cNvSpPr txBox="1"/>
          <p:nvPr userDrawn="1"/>
        </p:nvSpPr>
        <p:spPr>
          <a:xfrm>
            <a:off x="12520337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Don’t add an image,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20" name="Gelijkbenige driehoek 19">
            <a:extLst>
              <a:ext uri="{FF2B5EF4-FFF2-40B4-BE49-F238E27FC236}">
                <a16:creationId xmlns:a16="http://schemas.microsoft.com/office/drawing/2014/main" id="{C313B7F9-D3D7-4F9D-8883-C8DA1FE9DA02}"/>
              </a:ext>
            </a:extLst>
          </p:cNvPr>
          <p:cNvSpPr/>
          <p:nvPr userDrawn="1"/>
        </p:nvSpPr>
        <p:spPr>
          <a:xfrm rot="16200000">
            <a:off x="1230603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8F064-CFEC-45FC-8150-01B695E81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10A7D72-80B0-491B-BC56-6C96FFA593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20156E2D-7C1C-4B77-B5B6-F1D3F348F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1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553E26FA-3773-470A-AAAD-81C91C27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3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59EEB36E-3627-4A84-A3BA-9AA3D876B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8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DA73902-F8F9-4FA5-9AB3-2C3A9B42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9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F5603FA-107F-400E-9786-33F773174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9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319D7B-AEDB-49D5-8483-7ACABB4C0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6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3978C832-D700-4C81-A864-D2FEAF5A6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0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4337D4DD-E23F-408B-91D8-E287810B5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3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2512E1A9-7D7F-4934-B6A5-91A809786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1"/>
            <a:ext cx="8414444" cy="6858001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130" r="5952" b="130"/>
          <a:stretch/>
        </p:blipFill>
        <p:spPr>
          <a:xfrm>
            <a:off x="-86424" y="0"/>
            <a:ext cx="3869000" cy="6858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5DAF324-4755-455F-AB75-12704855F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20" y="2826242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7" y="4156198"/>
            <a:ext cx="700130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527BFBC-FC6A-4F68-B9A0-4F0883FFF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B57305E4-6A9B-4D6F-9D85-6F15BCF09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7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59D74ED-1BAB-4FBA-8486-79411567B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7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16F3EBB-D968-46B8-B673-0C5961440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3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C03DB3-583B-4DF1-A71C-17CDE9EF0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0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1D9815BA-2AEB-4847-B651-32EF70715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8AF31FF6-EA75-4888-8D6D-52972ED6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6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87718275-8A91-4D74-8351-1490F1B47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2"/>
            <a:ext cx="8414444" cy="6858001"/>
          </a:xfrm>
          <a:prstGeom prst="rect">
            <a:avLst/>
          </a:prstGeom>
        </p:spPr>
      </p:pic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01026610-305B-4E94-B322-4ED0CB17B6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782576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5220" y="2826242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8" y="4156198"/>
            <a:ext cx="7011814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2E7C8E-4FEA-4866-8D67-3D0CA3CC4ECF}"/>
              </a:ext>
            </a:extLst>
          </p:cNvPr>
          <p:cNvSpPr txBox="1"/>
          <p:nvPr userDrawn="1"/>
        </p:nvSpPr>
        <p:spPr>
          <a:xfrm>
            <a:off x="-3541100" y="2091690"/>
            <a:ext cx="2535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to the background</a:t>
            </a:r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C9D9E286-C0FC-4596-85E8-38564247CDC5}"/>
              </a:ext>
            </a:extLst>
          </p:cNvPr>
          <p:cNvSpPr/>
          <p:nvPr userDrawn="1"/>
        </p:nvSpPr>
        <p:spPr>
          <a:xfrm rot="5400000" flipH="1">
            <a:off x="-100515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60C74DA-30F0-4253-B617-8A070B7777C2}"/>
              </a:ext>
            </a:extLst>
          </p:cNvPr>
          <p:cNvSpPr txBox="1"/>
          <p:nvPr userDrawn="1"/>
        </p:nvSpPr>
        <p:spPr>
          <a:xfrm>
            <a:off x="-2945103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noProof="0">
                <a:solidFill>
                  <a:schemeClr val="bg2"/>
                </a:solidFill>
              </a:rPr>
              <a:t>Don’t add an image,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2B710E17-039F-48FA-84AA-5509F0041060}"/>
              </a:ext>
            </a:extLst>
          </p:cNvPr>
          <p:cNvSpPr/>
          <p:nvPr userDrawn="1"/>
        </p:nvSpPr>
        <p:spPr>
          <a:xfrm rot="5400000" flipH="1">
            <a:off x="-100515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099820C-86C2-49E4-8747-4C2BF8D10E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3213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2389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1565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9074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3213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83213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52389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52389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21565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21565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1565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9074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9074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9074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7" name="Tijdelijke aanduiding voor dianummer 5">
            <a:extLst>
              <a:ext uri="{FF2B5EF4-FFF2-40B4-BE49-F238E27FC236}">
                <a16:creationId xmlns:a16="http://schemas.microsoft.com/office/drawing/2014/main" id="{8A3ADC05-9821-42E9-BA7B-62837F2E0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2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A00A7BDA-065E-4DB2-8FCC-E1F72517F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F802402-6354-4277-ACE2-B6F3163C4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6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0EC1D06-D0D6-43A4-9CEF-30FB79B34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8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4.jp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5799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0B0E81-3B52-4998-8953-800B819F0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939" y="0"/>
            <a:ext cx="160720" cy="1331683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9E0087-4B1F-49F6-840E-E51EFCB56C9B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EBB7260-3041-4FA8-804F-1508C5166B67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24A7630-8387-41C4-9F4C-9F495A494852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68FF990-6680-4B40-A836-1BD155BA766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CAA715D-60D7-445E-950C-A9C64264646D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375ACB5-9D43-4919-8788-A29540D290B1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1353075-2B89-4C0B-876D-DD1CD854E32C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62EC549-450B-40B7-80B7-2E5B787B0F74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CE84B7-282D-4BA5-AA3B-3BBA12C0BAC9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13F1C8B-D55C-46D5-8E94-3BC739783825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42A86BD-59A5-48A2-9F87-F628C46594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E98A86A-946A-481C-AD49-4ECB4466EFF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A2CA6ED0-99F3-4BD1-A890-99F5A0A7475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4F9DBFAC-9644-4491-BD6D-DB9F32B9D2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C62C0298-2532-4B79-B7D6-9120FFAF5FE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3604120A-74F3-4913-9C0C-C316E84178BC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29" name="Gelijkbenige driehoek 28">
            <a:extLst>
              <a:ext uri="{FF2B5EF4-FFF2-40B4-BE49-F238E27FC236}">
                <a16:creationId xmlns:a16="http://schemas.microsoft.com/office/drawing/2014/main" id="{35426E9F-4CB0-4951-8E6D-27D9E43F8FB0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9F5D8FD-2232-476F-899E-0FBB35A1C3F0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A6D357D-42B5-4F74-BF68-3C7A3C4657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3" name="Gelijkbenige driehoek 32">
            <a:extLst>
              <a:ext uri="{FF2B5EF4-FFF2-40B4-BE49-F238E27FC236}">
                <a16:creationId xmlns:a16="http://schemas.microsoft.com/office/drawing/2014/main" id="{D146617A-6150-4561-B7DD-A9E3AEA248B7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73B3C80-1F73-4C4B-A2F0-4C9C6D141AD1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5" name="Gelijkbenige driehoek 34">
            <a:extLst>
              <a:ext uri="{FF2B5EF4-FFF2-40B4-BE49-F238E27FC236}">
                <a16:creationId xmlns:a16="http://schemas.microsoft.com/office/drawing/2014/main" id="{7B1373FE-CCE9-4943-A741-874426342C29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37E0D2-8AAE-4042-97F8-7B885754870A}"/>
              </a:ext>
            </a:extLst>
          </p:cNvPr>
          <p:cNvSpPr txBox="1"/>
          <p:nvPr userDrawn="1"/>
        </p:nvSpPr>
        <p:spPr>
          <a:xfrm>
            <a:off x="11420230" y="6073200"/>
            <a:ext cx="48601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/5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3618288-10B5-4ECD-B4E2-6F446368A160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D72BD59B-0D58-4FD7-A1E5-ED24FCF5142B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1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0" r:id="rId4"/>
    <p:sldLayoutId id="2147483661" r:id="rId5"/>
    <p:sldLayoutId id="2147483651" r:id="rId6"/>
    <p:sldLayoutId id="2147483650" r:id="rId7"/>
    <p:sldLayoutId id="2147483652" r:id="rId8"/>
    <p:sldLayoutId id="2147483654" r:id="rId9"/>
    <p:sldLayoutId id="2147483694" r:id="rId10"/>
    <p:sldLayoutId id="2147483658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6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6" orient="horz" pos="3720" userDrawn="1">
          <p15:clr>
            <a:srgbClr val="F26B43"/>
          </p15:clr>
        </p15:guide>
        <p15:guide id="8" orient="horz" pos="11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5662232-35B8-4B75-9B38-6D60B467A78B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88CC8A62-FBB8-4488-8B6A-3D03730563BF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6AEA005-9735-4990-8D13-42ABAD6E1C27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8A61E96C-C91A-4FE0-AA88-1E5D09ACBC22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F7A53D1-31BF-4631-B5E2-371F5C5128E4}"/>
              </a:ext>
            </a:extLst>
          </p:cNvPr>
          <p:cNvSpPr txBox="1"/>
          <p:nvPr userDrawn="1"/>
        </p:nvSpPr>
        <p:spPr>
          <a:xfrm>
            <a:off x="11420230" y="6073200"/>
            <a:ext cx="53113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D47B8E5-4584-427D-89B6-F0A8EECB6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311A79A-368E-406B-8827-98156CFDAC53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51CD1C24-5024-4CFC-AFDC-F41D0C33828D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16D1EBF-D309-4BF3-94AB-FE2F3C91CAB2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65096C4E-8338-4BC4-9317-072A824911A7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C252D11-3125-4414-A394-07D78A75915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F5DE2D96-C0C2-49D6-BC7A-C2CC1AF57C11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922266E2-D53C-4099-99F2-3B04692355DD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ADF6AC97-EF5C-4EA9-A1D3-C9AE8D75CC76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9922080-8859-4509-8C21-9C1063A1ADDB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8D9C65DC-5BF4-4803-AE2E-2089A4633B1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9AE110ED-5D75-46D9-A2E2-A34A11AC8435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C385C11D-9584-4B73-B4F6-61945CE24A41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89A37689-D6F5-43DD-8C04-CAE1D8E3D83F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EF609B4F-AD1F-45D5-AAAF-F98951815648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914E35EC-CB17-4B9F-888B-1F016DBB9A0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4CF6F96-25A3-44B9-9D8C-EDCFEE5017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63F830B9-CF1E-4B0D-82A4-AF8620C7649B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7E8E1357-3D2F-4EB7-8D75-C168029C0B2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8339A351-E498-403E-8E2F-80F63C0A469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85ACB323-45A6-446C-9514-36FF0ACAC57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8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95" r:id="rId5"/>
    <p:sldLayoutId id="2147483668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53C04F6-991D-40A1-9552-3FA1755C94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E1FB83F0-47A4-4A31-AA40-34FC20FF3496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5C9865E-BAC7-43B4-B4E9-B36A4A0B95BC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B68F15BC-845E-4757-B84B-05E93469FF5E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9EB2526-3303-4C3A-9EB6-AECD250B96D8}"/>
              </a:ext>
            </a:extLst>
          </p:cNvPr>
          <p:cNvSpPr txBox="1"/>
          <p:nvPr userDrawn="1"/>
        </p:nvSpPr>
        <p:spPr>
          <a:xfrm>
            <a:off x="11420230" y="6073200"/>
            <a:ext cx="48374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CA430C7-1173-4F45-A37B-DD80EE00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9C2C22B5-54F9-4941-BE55-A094F9B58E51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27366388-5760-409C-BA64-4942721E48FA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1AE98557-3ECC-4F27-9AFF-756A12E4ABA7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2D988863-848C-4E57-B61C-A03C67A7CB04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7D82EF0C-5524-468F-8F09-403395F2F94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4D40B6D1-C812-45B6-8A21-FA05EB07E710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C8FD228-8436-485F-A221-1AB054A110BC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863035FA-33BE-4971-8D53-40DAD9477E77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3531498C-2C0A-4E32-B70F-C13F87FCB6A4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649F0B2F-63C3-4CBE-9204-D78CA455A20C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4A6D1FE4-7614-43DE-A960-3AB5FB28436E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1C2F1567-D262-42ED-9D3B-8F88D623FD82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7E3E9355-5E9C-44F2-A3C9-E0EDD5894B11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83D37270-BAE3-491B-87AC-5D6C2C6B194B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D9BC3601-233F-4A3D-9D48-B24E6E9476FC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D2D86E38-AF35-49CF-AFEA-A1C956C5E5FE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B3C0F30C-53CD-4956-9E62-5BF94FAA8CC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497F2677-F757-4180-B7EC-4241D4886F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2CDD460C-E827-4BE4-9AF6-AC4ACF716CC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B7CB7C18-6AFA-4E34-AAB1-78025DCC9E7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74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682" r:id="rId6"/>
    <p:sldLayoutId id="2147483683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61D766B-AE05-41F6-97D7-B0D68CF50C9E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5F08617F-AF79-47A7-B9C2-84315053016A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AB32B94-2EA3-4D0C-92C5-F3EAA06F889B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52398A7D-4F24-45BA-93B0-39BC7BF6D0F1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5115A94-F044-472C-A9DA-DDFCEA712593}"/>
              </a:ext>
            </a:extLst>
          </p:cNvPr>
          <p:cNvSpPr txBox="1"/>
          <p:nvPr userDrawn="1"/>
        </p:nvSpPr>
        <p:spPr>
          <a:xfrm>
            <a:off x="11420230" y="6073200"/>
            <a:ext cx="45718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FD0C8193-8990-4BF8-8E41-F2CC01470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CDEF40A-C79D-43E4-A5DD-7AF2819FC024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4A408EF7-1008-4EAD-A953-EAA369C7BE98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5C52140-402F-4CB9-83D1-72C44AD1C68D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87729A79-CE9B-4356-AA9D-1D4C33F5740A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D9E35370-AC98-4476-B408-02EC5A5E2BF6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3E3502B5-52AB-4717-9DC0-7504C6474EFD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DD7F41B-9F49-4A30-A3DF-C1B20D3A7E7F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73BCD98D-9689-43EE-8DD1-7C9E2F819DE4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79897CEA-C547-478F-9288-7B28CCA4888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E32C9BCB-1A9C-4555-A917-C79D1097992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F07A4A04-C70A-489B-AA2E-6D101B570847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0E32B463-21AB-4019-9A6E-C1042D891657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B7547B45-7840-498A-8292-91123A400E2E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0A62BBFC-1240-419F-9A17-35F3D1D9FC4F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4DB68B3A-7A65-4A83-9FE7-5F81F5989BF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661E0014-6475-444A-BC6B-3270A09E1A84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3B922B2E-D787-42B1-B397-BEFFFA737309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B352AFEE-FC7C-4495-94DD-323D4599A2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DECD8D1E-D8CB-4B16-88BD-54A15B09BC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4F25046E-561D-4008-83C8-6A2015BA5A0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33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7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662AF3C-8711-452C-A160-D08F8F85F3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DIFFER TSVV-5 2025</a:t>
            </a:r>
            <a:endParaRPr lang="nl-NL" sz="4200" dirty="0"/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E368232D-70F5-46FD-976B-B6E666A9F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221" y="2314631"/>
            <a:ext cx="6956245" cy="562793"/>
          </a:xfrm>
        </p:spPr>
        <p:txBody>
          <a:bodyPr>
            <a:normAutofit/>
          </a:bodyPr>
          <a:lstStyle/>
          <a:p>
            <a:r>
              <a:rPr lang="en-US" dirty="0"/>
              <a:t>Planned activities and options</a:t>
            </a:r>
            <a:endParaRPr lang="en-US" sz="2200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8845AE1-787A-485C-8672-F3347293F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200" dirty="0"/>
              <a:t>Team (unchanged): P.W.C. Groen and E. Westerhof</a:t>
            </a:r>
            <a:endParaRPr lang="nl-NL" sz="2200" dirty="0"/>
          </a:p>
        </p:txBody>
      </p:sp>
      <p:sp>
        <p:nvSpPr>
          <p:cNvPr id="2" name="Tijdelijke aanduiding voor tekst 9">
            <a:extLst>
              <a:ext uri="{FF2B5EF4-FFF2-40B4-BE49-F238E27FC236}">
                <a16:creationId xmlns:a16="http://schemas.microsoft.com/office/drawing/2014/main" id="{77E07207-443C-C79F-FA02-A3FA19321A3D}"/>
              </a:ext>
            </a:extLst>
          </p:cNvPr>
          <p:cNvSpPr txBox="1">
            <a:spLocks/>
          </p:cNvSpPr>
          <p:nvPr/>
        </p:nvSpPr>
        <p:spPr>
          <a:xfrm>
            <a:off x="357221" y="4983865"/>
            <a:ext cx="6956245" cy="365125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None/>
              <a:defRPr lang="nl-NL" sz="2200" kern="1200" spc="-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31605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113E-95F0-4786-AA42-E1ABB26D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nl-NL" dirty="0" err="1"/>
              <a:t>ork</a:t>
            </a:r>
            <a:r>
              <a:rPr lang="nl-NL" dirty="0"/>
              <a:t> </a:t>
            </a:r>
            <a:r>
              <a:rPr lang="nl-NL" dirty="0" err="1"/>
              <a:t>done</a:t>
            </a:r>
            <a:r>
              <a:rPr lang="nl-NL" dirty="0"/>
              <a:t> in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7458-80D6-4885-B4E1-7F8C5389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Reproducing</a:t>
            </a:r>
            <a:r>
              <a:rPr lang="nl-NL" dirty="0"/>
              <a:t> a </a:t>
            </a:r>
            <a:r>
              <a:rPr lang="nl-NL" dirty="0" err="1"/>
              <a:t>coupled</a:t>
            </a:r>
            <a:r>
              <a:rPr lang="nl-NL" dirty="0"/>
              <a:t> run (SOLPS-ITER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FreeFEM</a:t>
            </a:r>
            <a:r>
              <a:rPr lang="nl-NL" dirty="0"/>
              <a:t>) of Jorge Gonzalez</a:t>
            </a:r>
          </a:p>
          <a:p>
            <a:endParaRPr lang="nl-NL" dirty="0"/>
          </a:p>
          <a:p>
            <a:r>
              <a:rPr lang="nl-NL" dirty="0"/>
              <a:t>Code </a:t>
            </a:r>
            <a:r>
              <a:rPr lang="nl-NL" dirty="0" err="1"/>
              <a:t>refactoring</a:t>
            </a:r>
            <a:r>
              <a:rPr lang="nl-NL" dirty="0"/>
              <a:t>, i.e. introduce </a:t>
            </a:r>
            <a:r>
              <a:rPr lang="nl-NL" dirty="0" err="1"/>
              <a:t>derived</a:t>
            </a:r>
            <a:r>
              <a:rPr lang="nl-NL" dirty="0"/>
              <a:t> type “</a:t>
            </a:r>
            <a:r>
              <a:rPr lang="nl-NL" dirty="0" err="1"/>
              <a:t>particle</a:t>
            </a:r>
            <a:r>
              <a:rPr lang="nl-NL" dirty="0"/>
              <a:t>” in EIRENE (concept)</a:t>
            </a:r>
          </a:p>
          <a:p>
            <a:endParaRPr lang="nl-NL" dirty="0"/>
          </a:p>
          <a:p>
            <a:r>
              <a:rPr lang="nl-NL" dirty="0"/>
              <a:t>Document </a:t>
            </a:r>
            <a:r>
              <a:rPr lang="nl-NL" dirty="0" err="1"/>
              <a:t>coding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EIRENE</a:t>
            </a:r>
          </a:p>
          <a:p>
            <a:endParaRPr lang="nl-NL" dirty="0"/>
          </a:p>
          <a:p>
            <a:r>
              <a:rPr lang="nl-NL" dirty="0" err="1"/>
              <a:t>Expanding</a:t>
            </a:r>
            <a:r>
              <a:rPr lang="nl-NL" dirty="0"/>
              <a:t> Magnum-PSI </a:t>
            </a:r>
            <a:r>
              <a:rPr lang="nl-NL" dirty="0" err="1"/>
              <a:t>simulations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vibrationally</a:t>
            </a:r>
            <a:r>
              <a:rPr lang="nl-NL" dirty="0"/>
              <a:t> </a:t>
            </a:r>
            <a:r>
              <a:rPr lang="nl-NL" dirty="0" err="1"/>
              <a:t>resolved</a:t>
            </a:r>
            <a:r>
              <a:rPr lang="nl-NL" dirty="0"/>
              <a:t> H</a:t>
            </a:r>
            <a:r>
              <a:rPr lang="nl-NL" baseline="-25000" dirty="0"/>
              <a:t>2</a:t>
            </a:r>
          </a:p>
          <a:p>
            <a:pPr marL="200025" lvl="1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776A-6EFD-4E7B-979A-C6BE63DE70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30 oktober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388B6-BE7C-4299-AAFE-34E2F5F3E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5831286" cy="365125"/>
          </a:xfrm>
        </p:spPr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C6852-A172-40BF-A028-F64FD29A4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C6693E85-712A-406E-BD7A-3D34D8DA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12062"/>
            <a:ext cx="2336005" cy="6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creen&#10;&#10;Description automatically generated">
            <a:extLst>
              <a:ext uri="{FF2B5EF4-FFF2-40B4-BE49-F238E27FC236}">
                <a16:creationId xmlns:a16="http://schemas.microsoft.com/office/drawing/2014/main" id="{0B85E79C-F7CE-BE43-DCC3-F64AFF7AE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56" y="3063240"/>
            <a:ext cx="4265647" cy="3009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7DB6F7-2937-DE20-A346-9238C05D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Reproducing coupled run SOLPS-ITER - FreeFEM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38EC-5655-D964-D445-91EED80F4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Simulation of plasma heat flux on (linear device) Magnum-PSI target,</a:t>
            </a:r>
            <a:br>
              <a:rPr lang="en-GB"/>
            </a:br>
            <a:r>
              <a:rPr lang="en-GB"/>
              <a:t>calculating the target’s temperature</a:t>
            </a:r>
          </a:p>
          <a:p>
            <a:endParaRPr lang="en-GB"/>
          </a:p>
          <a:p>
            <a:r>
              <a:rPr lang="en-GB"/>
              <a:t>Coupling SOLPS-ITER, i.e. B2.5 with FreeFEM [1] code describing the target,</a:t>
            </a:r>
            <a:br>
              <a:rPr lang="en-GB"/>
            </a:br>
            <a:r>
              <a:rPr lang="en-GB"/>
              <a:t>as done by J. Gonzalez [2] and G.F. Nallo [3]</a:t>
            </a:r>
          </a:p>
          <a:p>
            <a:endParaRPr lang="en-GB"/>
          </a:p>
          <a:p>
            <a:r>
              <a:rPr lang="en-GB"/>
              <a:t>Performed steps in short</a:t>
            </a:r>
          </a:p>
          <a:p>
            <a:pPr lvl="1"/>
            <a:r>
              <a:rPr lang="en-GB">
                <a:solidFill>
                  <a:schemeClr val="bg2"/>
                </a:solidFill>
              </a:rPr>
              <a:t>In SOLPS-ITER code, work in feature/eunomia_FEWall branch</a:t>
            </a:r>
          </a:p>
          <a:p>
            <a:pPr lvl="1"/>
            <a:r>
              <a:rPr lang="en-GB">
                <a:solidFill>
                  <a:schemeClr val="bg2"/>
                </a:solidFill>
              </a:rPr>
              <a:t>Take coupled (i.e. SOLPS-ITER w/ EIRENE) successful run of E. Westerhof’s</a:t>
            </a:r>
          </a:p>
          <a:p>
            <a:pPr lvl="1"/>
            <a:r>
              <a:rPr lang="en-GB">
                <a:solidFill>
                  <a:schemeClr val="bg2"/>
                </a:solidFill>
              </a:rPr>
              <a:t>Adapt/add/modify the files, links, etc. needed for running it with FreeFEM,</a:t>
            </a:r>
            <a:br>
              <a:rPr lang="en-GB">
                <a:solidFill>
                  <a:schemeClr val="bg2"/>
                </a:solidFill>
              </a:rPr>
            </a:br>
            <a:r>
              <a:rPr lang="en-GB">
                <a:solidFill>
                  <a:schemeClr val="bg2"/>
                </a:solidFill>
              </a:rPr>
              <a:t>and run (Marconi)</a:t>
            </a:r>
          </a:p>
          <a:p>
            <a:pPr lvl="1"/>
            <a:r>
              <a:rPr lang="en-GB">
                <a:solidFill>
                  <a:schemeClr val="bg2"/>
                </a:solidFill>
              </a:rPr>
              <a:t>Report it</a:t>
            </a:r>
          </a:p>
          <a:p>
            <a:pPr lvl="1"/>
            <a:endParaRPr lang="nl-NL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4BA2C-6FF0-019C-753D-035CFC999B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30 oktober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F6868-10ED-029E-C852-A1CE91B20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432DC-B8D3-A799-ECB0-0A9FD0E8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2A396-0591-1465-5816-7BF05821DEC1}"/>
              </a:ext>
            </a:extLst>
          </p:cNvPr>
          <p:cNvSpPr txBox="1"/>
          <p:nvPr/>
        </p:nvSpPr>
        <p:spPr>
          <a:xfrm>
            <a:off x="4136204" y="6041001"/>
            <a:ext cx="41809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[1] freefem.org (Finite Element Method code)</a:t>
            </a:r>
          </a:p>
          <a:p>
            <a:pPr algn="l"/>
            <a:r>
              <a:rPr lang="en-US" sz="1000">
                <a:solidFill>
                  <a:schemeClr val="bg2"/>
                </a:solidFill>
              </a:rPr>
              <a:t>[2] J. Gonzalez et al., </a:t>
            </a:r>
            <a:r>
              <a:rPr lang="fr-FR" sz="1000">
                <a:solidFill>
                  <a:schemeClr val="bg2"/>
                </a:solidFill>
              </a:rPr>
              <a:t>Plasma Phys. Control. Fusion 65 (2023) 045009</a:t>
            </a:r>
            <a:endParaRPr lang="en-US" sz="1000">
              <a:solidFill>
                <a:schemeClr val="bg2"/>
              </a:solidFill>
            </a:endParaRPr>
          </a:p>
          <a:p>
            <a:pPr algn="l"/>
            <a:r>
              <a:rPr lang="en-US" sz="1000">
                <a:solidFill>
                  <a:schemeClr val="bg2"/>
                </a:solidFill>
              </a:rPr>
              <a:t>[3] G.F. Nallo et al., Journal of Fusion Energy (2023) 42:41</a:t>
            </a:r>
            <a:endParaRPr lang="nl-NL" sz="10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5B904-5143-6047-5CB4-7F2058B90E9A}"/>
              </a:ext>
            </a:extLst>
          </p:cNvPr>
          <p:cNvSpPr txBox="1"/>
          <p:nvPr/>
        </p:nvSpPr>
        <p:spPr>
          <a:xfrm>
            <a:off x="9075848" y="6102556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>
                <a:solidFill>
                  <a:schemeClr val="bg2"/>
                </a:solidFill>
              </a:rPr>
              <a:t>Target temperature output</a:t>
            </a:r>
            <a:endParaRPr lang="nl-NL" sz="800" dirty="0">
              <a:solidFill>
                <a:schemeClr val="bg2"/>
              </a:solidFill>
            </a:endParaRPr>
          </a:p>
        </p:txBody>
      </p:sp>
      <p:pic>
        <p:nvPicPr>
          <p:cNvPr id="10" name="Content Placeholder 23">
            <a:extLst>
              <a:ext uri="{FF2B5EF4-FFF2-40B4-BE49-F238E27FC236}">
                <a16:creationId xmlns:a16="http://schemas.microsoft.com/office/drawing/2014/main" id="{E5EA664E-ED7A-473A-B920-0F060BBB2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03097"/>
            <a:ext cx="2336005" cy="6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16A1-3AD1-5CB6-40BB-6417FC32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Code refactoring (concept)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01176-CC0E-10D4-7FE4-6217BEEF3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Inventory candidates for derived type, suggestion by Y. Marandet: in </a:t>
            </a:r>
            <a:r>
              <a:rPr lang="en-GB" i="1"/>
              <a:t>eirmod_comprt.f</a:t>
            </a:r>
          </a:p>
          <a:p>
            <a:r>
              <a:rPr lang="en-GB"/>
              <a:t>Choice: at first,</a:t>
            </a:r>
          </a:p>
          <a:p>
            <a:pPr lvl="1"/>
            <a:r>
              <a:rPr lang="en-GB">
                <a:solidFill>
                  <a:schemeClr val="bg2"/>
                </a:solidFill>
              </a:rPr>
              <a:t>let position and velocity be derived types themselves</a:t>
            </a:r>
          </a:p>
          <a:p>
            <a:pPr lvl="1"/>
            <a:r>
              <a:rPr lang="en-GB">
                <a:solidFill>
                  <a:schemeClr val="bg2"/>
                </a:solidFill>
              </a:rPr>
              <a:t>let these derived types in turn be ‘attributes’ of the particle derived type</a:t>
            </a:r>
          </a:p>
          <a:p>
            <a:pPr lvl="1"/>
            <a:endParaRPr lang="en-GB">
              <a:solidFill>
                <a:schemeClr val="bg2"/>
              </a:solidFill>
            </a:endParaRPr>
          </a:p>
          <a:p>
            <a:pPr lvl="1"/>
            <a:endParaRPr lang="en-GB">
              <a:solidFill>
                <a:schemeClr val="bg2"/>
              </a:solidFill>
            </a:endParaRPr>
          </a:p>
          <a:p>
            <a:pPr lvl="1"/>
            <a:endParaRPr lang="en-GB">
              <a:solidFill>
                <a:schemeClr val="bg2"/>
              </a:solidFill>
            </a:endParaRPr>
          </a:p>
          <a:p>
            <a:pPr lvl="1"/>
            <a:endParaRPr lang="en-GB">
              <a:solidFill>
                <a:schemeClr val="bg2"/>
              </a:solidFill>
            </a:endParaRPr>
          </a:p>
          <a:p>
            <a:pPr lvl="1"/>
            <a:endParaRPr lang="en-GB">
              <a:solidFill>
                <a:schemeClr val="bg2"/>
              </a:solidFill>
            </a:endParaRPr>
          </a:p>
          <a:p>
            <a:r>
              <a:rPr lang="en-GB">
                <a:solidFill>
                  <a:schemeClr val="bg2"/>
                </a:solidFill>
              </a:rPr>
              <a:t>First tested only passing particle%pos%x0 in arguments (for the sake of overview),</a:t>
            </a:r>
            <a:br>
              <a:rPr lang="en-GB">
                <a:solidFill>
                  <a:schemeClr val="bg2"/>
                </a:solidFill>
              </a:rPr>
            </a:br>
            <a:r>
              <a:rPr lang="en-GB">
                <a:solidFill>
                  <a:schemeClr val="bg2"/>
                </a:solidFill>
              </a:rPr>
              <a:t>then passing an ei_particle_type instance, using this x0</a:t>
            </a:r>
          </a:p>
          <a:p>
            <a:r>
              <a:rPr lang="nl-NL">
                <a:solidFill>
                  <a:schemeClr val="bg2"/>
                </a:solidFill>
              </a:rPr>
              <a:t>In this way, only one (particle) argument is needed instead of X0, Y0, Z0, VELX, VELY, VELZ,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4D09C-AA35-36BE-6D13-0728119362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30 oktober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DFFA4-3722-EE2B-013E-8C5DEE396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09F0-8526-4763-69D7-A307247D8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30E7F-DF01-E375-50BA-7CDAE3CEECB8}"/>
              </a:ext>
            </a:extLst>
          </p:cNvPr>
          <p:cNvSpPr txBox="1"/>
          <p:nvPr/>
        </p:nvSpPr>
        <p:spPr>
          <a:xfrm>
            <a:off x="1338587" y="3105761"/>
            <a:ext cx="2082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>
                <a:solidFill>
                  <a:schemeClr val="bg2"/>
                </a:solidFill>
              </a:rPr>
              <a:t>TYPE ei_position_type</a:t>
            </a:r>
          </a:p>
          <a:p>
            <a:pPr algn="l"/>
            <a:r>
              <a:rPr lang="en-US" sz="1200">
                <a:solidFill>
                  <a:schemeClr val="bg2"/>
                </a:solidFill>
              </a:rPr>
              <a:t>   REAL (DP), POINTER :: x0</a:t>
            </a:r>
          </a:p>
          <a:p>
            <a:pPr algn="l"/>
            <a:r>
              <a:rPr lang="en-US" sz="1200">
                <a:solidFill>
                  <a:schemeClr val="bg2"/>
                </a:solidFill>
              </a:rPr>
              <a:t>   REAL (DP), POINTER :: y0</a:t>
            </a:r>
          </a:p>
          <a:p>
            <a:pPr algn="l"/>
            <a:r>
              <a:rPr lang="en-US" sz="1200">
                <a:solidFill>
                  <a:schemeClr val="bg2"/>
                </a:solidFill>
              </a:rPr>
              <a:t>   REAL (DP), POINTER :: z0</a:t>
            </a:r>
          </a:p>
          <a:p>
            <a:pPr algn="l"/>
            <a:r>
              <a:rPr lang="en-US" sz="1200">
                <a:solidFill>
                  <a:schemeClr val="bg2"/>
                </a:solidFill>
              </a:rPr>
              <a:t>END TYPE ei_position_type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84F60-F53F-358D-0E1D-30620712BCA3}"/>
              </a:ext>
            </a:extLst>
          </p:cNvPr>
          <p:cNvSpPr txBox="1"/>
          <p:nvPr/>
        </p:nvSpPr>
        <p:spPr>
          <a:xfrm>
            <a:off x="4055057" y="3096617"/>
            <a:ext cx="20409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>
                <a:solidFill>
                  <a:schemeClr val="bg2"/>
                </a:solidFill>
              </a:rPr>
              <a:t>TYPE ei_velocity_type</a:t>
            </a:r>
          </a:p>
          <a:p>
            <a:pPr algn="l"/>
            <a:r>
              <a:rPr lang="nl-NL" sz="1200">
                <a:solidFill>
                  <a:schemeClr val="bg2"/>
                </a:solidFill>
              </a:rPr>
              <a:t>    REAL (DP), POINTER :: x</a:t>
            </a:r>
          </a:p>
          <a:p>
            <a:pPr algn="l"/>
            <a:r>
              <a:rPr lang="nl-NL" sz="1200">
                <a:solidFill>
                  <a:schemeClr val="bg2"/>
                </a:solidFill>
              </a:rPr>
              <a:t>    REAL (DP), POINTER :: y</a:t>
            </a:r>
          </a:p>
          <a:p>
            <a:pPr algn="l"/>
            <a:r>
              <a:rPr lang="nl-NL" sz="1200">
                <a:solidFill>
                  <a:schemeClr val="bg2"/>
                </a:solidFill>
              </a:rPr>
              <a:t>    REAL (DP), POINTER :: z</a:t>
            </a:r>
          </a:p>
          <a:p>
            <a:pPr algn="l"/>
            <a:r>
              <a:rPr lang="nl-NL" sz="1200">
                <a:solidFill>
                  <a:schemeClr val="bg2"/>
                </a:solidFill>
              </a:rPr>
              <a:t>END TYPE ei_velocity_type</a:t>
            </a:r>
            <a:endParaRPr lang="nl-NL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99745-F812-1C65-C878-79F9D8808FBC}"/>
              </a:ext>
            </a:extLst>
          </p:cNvPr>
          <p:cNvSpPr txBox="1"/>
          <p:nvPr/>
        </p:nvSpPr>
        <p:spPr>
          <a:xfrm>
            <a:off x="6830568" y="3096617"/>
            <a:ext cx="240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n-NO" sz="1200">
                <a:solidFill>
                  <a:schemeClr val="bg2"/>
                </a:solidFill>
              </a:rPr>
              <a:t>TYPE ei_particle_type</a:t>
            </a:r>
          </a:p>
          <a:p>
            <a:pPr algn="l"/>
            <a:r>
              <a:rPr lang="nn-NO" sz="1200">
                <a:solidFill>
                  <a:schemeClr val="bg2"/>
                </a:solidFill>
              </a:rPr>
              <a:t>    TYPE (ei_position_type) :: pos</a:t>
            </a:r>
          </a:p>
          <a:p>
            <a:pPr algn="l"/>
            <a:r>
              <a:rPr lang="nn-NO" sz="1200">
                <a:solidFill>
                  <a:schemeClr val="bg2"/>
                </a:solidFill>
              </a:rPr>
              <a:t>    TYPE (ei_velocity_type) :: vel</a:t>
            </a:r>
          </a:p>
          <a:p>
            <a:pPr algn="l"/>
            <a:r>
              <a:rPr lang="nn-NO" sz="1200">
                <a:solidFill>
                  <a:schemeClr val="bg2"/>
                </a:solidFill>
              </a:rPr>
              <a:t>END TYPE ei_particle_type</a:t>
            </a:r>
          </a:p>
        </p:txBody>
      </p:sp>
      <p:pic>
        <p:nvPicPr>
          <p:cNvPr id="10" name="Content Placeholder 23">
            <a:extLst>
              <a:ext uri="{FF2B5EF4-FFF2-40B4-BE49-F238E27FC236}">
                <a16:creationId xmlns:a16="http://schemas.microsoft.com/office/drawing/2014/main" id="{82777653-93FB-464C-809B-25B35A028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03097"/>
            <a:ext cx="2336005" cy="6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7FAD-7155-EB4B-578E-D02336EC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Document EIRENE coding rules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CDDA3-6C27-F864-3451-E2DF383E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 order to have a clean and uniform way of coding EIRENE a set of rules has been suggested (that are strongly advised to follow once established)</a:t>
            </a:r>
          </a:p>
          <a:p>
            <a:endParaRPr lang="en-GB"/>
          </a:p>
          <a:p>
            <a:r>
              <a:rPr lang="en-GB"/>
              <a:t>After a number of iterations in the TSVV-5 VCs a version has been realized ready to share in the Juelich GitLab</a:t>
            </a:r>
          </a:p>
          <a:p>
            <a:endParaRPr lang="en-GB"/>
          </a:p>
          <a:p>
            <a:r>
              <a:rPr lang="en-GB"/>
              <a:t>The Word document has been transferred to a Markdown document for uploading in GitLab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B4AD8-7CE8-8D63-8012-AF596FEA27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30 oktober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F7150-E998-6BF3-FAC1-A46E30A04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D06C-B9E3-74C3-F0E2-DD094545B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925323A5-1C2E-4978-A0B7-19BCEC993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03097"/>
            <a:ext cx="2336005" cy="6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6E2A-2E86-44CA-8229-40000524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Magnum-PSI simulations with vibrationally resolved H</a:t>
            </a:r>
            <a:r>
              <a:rPr lang="en-GB" baseline="-25000" dirty="0"/>
              <a:t>2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033D6-6CA1-44E1-B8E0-E052F0063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564" y="1769063"/>
            <a:ext cx="4559362" cy="413643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GB" dirty="0"/>
              <a:t>Based on high density (0.47 Pa) case from Chandra and Gonzalez et al.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dirty="0"/>
              <a:t>vibrational distribution outside plasma beam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7E2C1-11D8-41F6-AC40-AB3D15BDC9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30 oktober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8ED02-B7CC-4F49-B992-34B7AEA91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4506C-7633-41A9-BD0D-89EF38219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6</a:t>
            </a:fld>
            <a:endParaRPr lang="nl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8FE749-CE08-4EEC-A318-BF683D3C1AF3}"/>
              </a:ext>
            </a:extLst>
          </p:cNvPr>
          <p:cNvGrpSpPr/>
          <p:nvPr/>
        </p:nvGrpSpPr>
        <p:grpSpPr>
          <a:xfrm>
            <a:off x="6257609" y="1658098"/>
            <a:ext cx="5020999" cy="4463154"/>
            <a:chOff x="5833400" y="2261415"/>
            <a:chExt cx="5020999" cy="44631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838129-B8B1-4891-82A1-A9159695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400" y="2261415"/>
              <a:ext cx="4948517" cy="11003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412981-810A-4AA7-9A77-1CF4484E6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888" y="3386236"/>
              <a:ext cx="4948517" cy="11241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A10B8A-9038-463B-AF5B-C8AAEA9AA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190" y="4505497"/>
              <a:ext cx="4967209" cy="108236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B1A1DEF-3CD3-4048-A339-EA610FD72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488" y="5625168"/>
              <a:ext cx="4967209" cy="109940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5EEA88E-4888-4232-B906-98CC2903B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5" y="2866318"/>
            <a:ext cx="4187857" cy="3140893"/>
          </a:xfrm>
          <a:prstGeom prst="rect">
            <a:avLst/>
          </a:prstGeom>
        </p:spPr>
      </p:pic>
      <p:pic>
        <p:nvPicPr>
          <p:cNvPr id="13" name="Content Placeholder 23">
            <a:extLst>
              <a:ext uri="{FF2B5EF4-FFF2-40B4-BE49-F238E27FC236}">
                <a16:creationId xmlns:a16="http://schemas.microsoft.com/office/drawing/2014/main" id="{2784CCD2-98BD-4970-A3AF-15616F879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03097"/>
            <a:ext cx="2336005" cy="6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4A99-13FA-4361-AF0A-835C42C0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Magnum-PSI simulations outside TSVV-5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6184C-4988-42D3-BB31-CEEE42DF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563" y="1769063"/>
            <a:ext cx="6476547" cy="41364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Improvements to </a:t>
            </a:r>
            <a:r>
              <a:rPr lang="en-GB" dirty="0" err="1"/>
              <a:t>solps-iter</a:t>
            </a:r>
            <a:r>
              <a:rPr lang="en-GB" dirty="0"/>
              <a:t> physical model to include rotation of the plasma beam and its coupling to the neutral particle distribution (HJ de Blank)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Radial conductivity, caused by ion-neutral CX-friction, reduces the parallel current in the plasma beam.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SOLPS-ITER adapted to take into account co-rotation of neutrals with the plasma beam.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Analysis of directed spectra of the neutral velocity distributions in EIRENE shows a radially peaked profile of hot co-rotating H-atoms (red curve) and a hollow profile of cooler non-rotating H-atoms (blue curve).</a:t>
            </a:r>
            <a:br>
              <a:rPr lang="en-US" dirty="0"/>
            </a:br>
            <a:r>
              <a:rPr lang="en-US" dirty="0"/>
              <a:t>Dots: standard 1-fluid Eirene quantities over all H-atoms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FCF0F-8C32-4D68-97C4-2407462A73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30 oktober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77BA5-A327-4A44-BEA6-84F178FD9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BB26A-D5D9-4720-A553-EEDA21042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74147478-5A1D-406E-82C3-099D3BF7D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03097"/>
            <a:ext cx="2336005" cy="602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73B2F8-2E6D-4838-A7C1-AB824CA3E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680" y="1348867"/>
            <a:ext cx="3862875" cy="53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FA14-C4C6-58BE-44D2-987F4F85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 planned (2025)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F758-21A2-3625-A140-FE1FD14C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563" y="1769063"/>
            <a:ext cx="10160237" cy="423729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Magnum-PSI simulations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Vibrationally resolved H2 – further analysis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Outside TSVV: including effect rotation of the plasma beam (H.J. </a:t>
            </a:r>
            <a:r>
              <a:rPr lang="en-GB"/>
              <a:t>de Blank) </a:t>
            </a:r>
            <a:r>
              <a:rPr lang="en-GB" dirty="0"/>
              <a:t>[to be published]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Coupled run </a:t>
            </a:r>
            <a:r>
              <a:rPr lang="en-GB" b="1" dirty="0"/>
              <a:t>SOLPS-ITER-</a:t>
            </a:r>
            <a:r>
              <a:rPr lang="en-GB" b="1" dirty="0" err="1"/>
              <a:t>FreeFEM</a:t>
            </a:r>
            <a:r>
              <a:rPr lang="en-GB" dirty="0"/>
              <a:t> for Magnum-PSI simulation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Implement the coupling with </a:t>
            </a:r>
            <a:r>
              <a:rPr lang="en-GB" dirty="0" err="1"/>
              <a:t>FreeFEM</a:t>
            </a:r>
            <a:r>
              <a:rPr lang="en-GB" dirty="0"/>
              <a:t> in the SOLPS-ITER master branch</a:t>
            </a:r>
            <a:br>
              <a:rPr lang="en-GB" dirty="0"/>
            </a:br>
            <a:r>
              <a:rPr lang="en-GB" dirty="0"/>
              <a:t>(including descriptions, manual etc.)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Implement the neutral particle heat load on the target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Code refactoring </a:t>
            </a:r>
            <a:r>
              <a:rPr lang="en-GB" dirty="0"/>
              <a:t>(options to be discussed)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Implementation of the particle derived type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/>
              <a:t>ModCR</a:t>
            </a:r>
            <a:r>
              <a:rPr lang="en-GB" dirty="0"/>
              <a:t> / Investigate and possibly add extension of the particle type with internal states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Adding tallies for individual reactions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45F19-36AB-1D35-D55D-76AF806A50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31 oktober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F2040-DC47-255A-97DA-B57B689AC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DIFFER  |  TSVV-5 202id4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0BB66-3F9D-0F36-1F49-EA01CC5D7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DE0DD1B3-ECE9-4969-BF0B-EE4D2D60C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03097"/>
            <a:ext cx="2336005" cy="6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9A615-63CF-47E6-BB95-7374DCACD6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F6403D-4CA1-46E2-B9CF-6F5DB8603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C63FD7-7973-4194-876C-440D6F17DB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2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ffer Petrol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9F2918C-F506-4B2D-8A36-7580118AE5C0}"/>
    </a:ext>
  </a:extLst>
</a:theme>
</file>

<file path=ppt/theme/theme2.xml><?xml version="1.0" encoding="utf-8"?>
<a:theme xmlns:a="http://schemas.openxmlformats.org/drawingml/2006/main" name="DIFFER RedOrange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E8128976-A6F7-4D3E-8692-58677B05DBDC}"/>
    </a:ext>
  </a:extLst>
</a:theme>
</file>

<file path=ppt/theme/theme3.xml><?xml version="1.0" encoding="utf-8"?>
<a:theme xmlns:a="http://schemas.openxmlformats.org/drawingml/2006/main" name="DIFFER DarkBlueCyaan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5B15424-9DAA-4925-B955-E2E13252CCB5}"/>
    </a:ext>
  </a:extLst>
</a:theme>
</file>

<file path=ppt/theme/theme4.xml><?xml version="1.0" encoding="utf-8"?>
<a:theme xmlns:a="http://schemas.openxmlformats.org/drawingml/2006/main" name="DIFFER GreenYellow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A04CAF14-EB47-40A2-9D7E-58744428B296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Differ Petrol</Template>
  <TotalTime>146</TotalTime>
  <Words>832</Words>
  <Application>Microsoft Office PowerPoint</Application>
  <PresentationFormat>Widescreen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Open Sans</vt:lpstr>
      <vt:lpstr>Differ Petrol</vt:lpstr>
      <vt:lpstr>DIFFER RedOrange</vt:lpstr>
      <vt:lpstr>DIFFER DarkBlueCyaan</vt:lpstr>
      <vt:lpstr>DIFFER GreenYellow</vt:lpstr>
      <vt:lpstr>DIFFER TSVV-5 2025</vt:lpstr>
      <vt:lpstr>Work done in 2024</vt:lpstr>
      <vt:lpstr>Reproducing coupled run SOLPS-ITER - FreeFEM</vt:lpstr>
      <vt:lpstr>Code refactoring (concept)</vt:lpstr>
      <vt:lpstr>Document EIRENE coding rules</vt:lpstr>
      <vt:lpstr>Magnum-PSI simulations with vibrationally resolved H2</vt:lpstr>
      <vt:lpstr>Magnum-PSI simulations outside TSVV-5</vt:lpstr>
      <vt:lpstr>Work planned (2025)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Charlotte Moerkerken</dc:creator>
  <cp:lastModifiedBy>Egbert Westerhof</cp:lastModifiedBy>
  <cp:revision>196</cp:revision>
  <dcterms:created xsi:type="dcterms:W3CDTF">2019-12-03T16:25:19Z</dcterms:created>
  <dcterms:modified xsi:type="dcterms:W3CDTF">2025-01-31T07:58:06Z</dcterms:modified>
</cp:coreProperties>
</file>