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772" r:id="rId5"/>
  </p:sldMasterIdLst>
  <p:notesMasterIdLst>
    <p:notesMasterId r:id="rId18"/>
  </p:notesMasterIdLst>
  <p:handoutMasterIdLst>
    <p:handoutMasterId r:id="rId19"/>
  </p:handoutMasterIdLst>
  <p:sldIdLst>
    <p:sldId id="256" r:id="rId6"/>
    <p:sldId id="325" r:id="rId7"/>
    <p:sldId id="354" r:id="rId8"/>
    <p:sldId id="359" r:id="rId9"/>
    <p:sldId id="257" r:id="rId10"/>
    <p:sldId id="259" r:id="rId11"/>
    <p:sldId id="258" r:id="rId12"/>
    <p:sldId id="260" r:id="rId13"/>
    <p:sldId id="261" r:id="rId14"/>
    <p:sldId id="262" r:id="rId15"/>
    <p:sldId id="361" r:id="rId16"/>
    <p:sldId id="263" r:id="rId17"/>
  </p:sldIdLst>
  <p:sldSz cx="12192000" cy="6858000"/>
  <p:notesSz cx="6742113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5EF"/>
    <a:srgbClr val="71A8DB"/>
    <a:srgbClr val="EE833A"/>
    <a:srgbClr val="0000FF"/>
    <a:srgbClr val="E303EF"/>
    <a:srgbClr val="C922C5"/>
    <a:srgbClr val="D8F3DF"/>
    <a:srgbClr val="FF0000"/>
    <a:srgbClr val="006FC0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5" autoAdjust="0"/>
    <p:restoredTop sz="96242" autoAdjust="0"/>
  </p:normalViewPr>
  <p:slideViewPr>
    <p:cSldViewPr snapToGrid="0" showGuides="1">
      <p:cViewPr varScale="1">
        <p:scale>
          <a:sx n="123" d="100"/>
          <a:sy n="123" d="100"/>
        </p:scale>
        <p:origin x="704" y="19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652" y="-58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97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976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89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1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608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63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6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30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</p:spTree>
    <p:extLst>
      <p:ext uri="{BB962C8B-B14F-4D97-AF65-F5344CB8AC3E}">
        <p14:creationId xmlns:p14="http://schemas.microsoft.com/office/powerpoint/2010/main" val="98883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06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1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82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33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26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6195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617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29117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05204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62495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39751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07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86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5755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080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843739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3" y="741231"/>
            <a:ext cx="4016824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7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64659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871548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62405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4463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Nicolas RIVALS, TSVV5 EIRENE-NGM Code Camp 2024 20/11/2024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7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1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74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E33172-6123-BF42-BA71-BDEAADBFC9DB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006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A53E-79DF-7448-B719-745D7D1DF76A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658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8F0E9-2CDD-F640-A0EE-DD6BF0377D3A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48487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FCC4AC-3D5C-C74A-BE72-0BFC01121B81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0915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F5C508-BAE3-F345-93DF-359C257153B5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3478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AA6B4-218B-9442-BC5C-22724400EE18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85702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9FCB-C06B-D44D-9D90-B5ECE362CBE2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2536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FC74-14A3-AD4C-B7E1-8233753BB3C9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118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772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09E0F-92B8-B64C-9DC3-994B5C48E581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12691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6AE7-B996-6943-83C3-AF4AD02FEAD1}" type="datetime1">
              <a:rPr lang="fr-FR" smtClean="0"/>
              <a:t>11/02/2025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10123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21839E-AF87-A34E-8979-9390272F788E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001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66902A-3808-2B41-95EC-7BE728B41721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8DD7-52CC-B34B-9442-95E469447D68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097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2720-0876-DF42-9EEB-00CE15CA46CD}" type="datetime1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2901228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C1E6-8EF2-574E-9CA0-D01A7D334408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595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85A-58A5-1648-B4A6-026669FB8207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577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B782-7C29-AE41-B8DB-ACF090850EDC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1438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924-A9EC-224B-AB13-1670E9801D35}" type="datetime1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0557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5778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793B-B2D1-3F4A-8363-68D7DA10413D}" type="datetime1">
              <a:rPr lang="fr-FR" smtClean="0"/>
              <a:t>11/02/2025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2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542899A0-F11B-0649-A227-2D8E9CC5C344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0791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46095517-D0A7-EB42-BF7C-1AF45A37463A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730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EED95-A238-4A40-9221-B59E8E0142E5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0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E085C-FCF4-EA4C-A1B9-5F6615662A70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21455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CBC33-09AE-6243-8B82-CC1A261D442C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851524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B9956-A905-5B41-9137-58CAC20447B7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281139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C427F-9EF2-3B4B-A263-CB3B5B32FF92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256609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F6C8A-69EC-0D47-AA7B-32B82E17F721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2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615BA4-964C-6A42-8EF5-5A3D53262569}" type="datetime1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16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30/11/2023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5091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A2F9-2793-9343-915D-E645B5DFDF79}" type="datetime1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10505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2433-D0C7-454A-B98C-E07228F1D965}" type="datetime1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74903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428388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1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231467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86838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565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WEST News - J.Hillairet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905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Nicolas RIVALS, TSVV5 EIRENE-NGM Code Camp 2024 20/11/2024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A5D8-5536-9146-963A-593F4C70B6E1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Annual</a:t>
            </a:r>
            <a:r>
              <a:rPr lang="fr-FR" dirty="0"/>
              <a:t> report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403" y="4336364"/>
            <a:ext cx="11807004" cy="1655762"/>
          </a:xfrm>
        </p:spPr>
        <p:txBody>
          <a:bodyPr>
            <a:normAutofit/>
          </a:bodyPr>
          <a:lstStyle/>
          <a:p>
            <a:br>
              <a:rPr lang="fr-FR" dirty="0"/>
            </a:br>
            <a:r>
              <a:rPr lang="fr-FR" i="1" dirty="0"/>
              <a:t>14-02-2025</a:t>
            </a:r>
          </a:p>
          <a:p>
            <a:r>
              <a:rPr lang="fr-FR" sz="1600" i="1" dirty="0"/>
              <a:t>Yannick MARANDET (AMU CNRS), Paul </a:t>
            </a:r>
            <a:r>
              <a:rPr lang="fr-FR" sz="1600" i="1" dirty="0" err="1"/>
              <a:t>Genesio</a:t>
            </a:r>
            <a:r>
              <a:rPr lang="fr-FR" sz="1600" i="1" dirty="0"/>
              <a:t> (CNRS), Nicolas RIVALS (CEA IRFM), </a:t>
            </a:r>
            <a:r>
              <a:rPr lang="fr-FR" sz="1600" i="1" dirty="0" err="1"/>
              <a:t>Srikanth</a:t>
            </a:r>
            <a:r>
              <a:rPr lang="fr-FR" sz="1600" i="1" dirty="0"/>
              <a:t> </a:t>
            </a:r>
            <a:r>
              <a:rPr lang="en-US" sz="1600" dirty="0"/>
              <a:t>SURESHKUMAR (CEA IFRM)</a:t>
            </a:r>
            <a:endParaRPr lang="fr-FR" sz="1600" i="1" dirty="0"/>
          </a:p>
          <a:p>
            <a:r>
              <a:rPr lang="fr-FR" sz="1600" i="1" dirty="0" err="1"/>
              <a:t>With</a:t>
            </a:r>
            <a:r>
              <a:rPr lang="fr-FR" sz="1600" i="1" dirty="0"/>
              <a:t> contributions of Patrick TAMAIN (CEA IRFM), Hugo BUFFERAND (CEA IRFM)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8AA117-2AFF-40D3-51E5-DDFE6374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72" y="1383594"/>
            <a:ext cx="1571625" cy="809625"/>
          </a:xfrm>
          <a:prstGeom prst="rect">
            <a:avLst/>
          </a:prstGeom>
        </p:spPr>
      </p:pic>
      <p:pic>
        <p:nvPicPr>
          <p:cNvPr id="8" name="Espace réservé pour une image  9" descr="logo-piim.png">
            <a:extLst>
              <a:ext uri="{FF2B5EF4-FFF2-40B4-BE49-F238E27FC236}">
                <a16:creationId xmlns:a16="http://schemas.microsoft.com/office/drawing/2014/main" id="{495B3382-97BA-FA98-173D-749FCD1A9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94" b="-13494"/>
          <a:stretch/>
        </p:blipFill>
        <p:spPr>
          <a:xfrm>
            <a:off x="5103629" y="1257533"/>
            <a:ext cx="1845041" cy="1203401"/>
          </a:xfrm>
          <a:prstGeom prst="rect">
            <a:avLst/>
          </a:prstGeom>
          <a:noFill/>
        </p:spPr>
      </p:pic>
      <p:pic>
        <p:nvPicPr>
          <p:cNvPr id="9" name="Picture 6" descr="Fichier:Logo Centre national de la recherche scientifique ...">
            <a:extLst>
              <a:ext uri="{FF2B5EF4-FFF2-40B4-BE49-F238E27FC236}">
                <a16:creationId xmlns:a16="http://schemas.microsoft.com/office/drawing/2014/main" id="{B024EFF0-9DF7-E3A3-7FEF-4220C19C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21" y="1116164"/>
            <a:ext cx="1380073" cy="13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future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731838" y="958120"/>
            <a:ext cx="11276132" cy="4008560"/>
          </a:xfrm>
        </p:spPr>
        <p:txBody>
          <a:bodyPr>
            <a:noAutofit/>
          </a:bodyPr>
          <a:lstStyle/>
          <a:p>
            <a:r>
              <a:rPr lang="en-US" sz="1800" b="1" u="sng" dirty="0"/>
              <a:t>Current: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Close to minimum viable</a:t>
            </a:r>
            <a:r>
              <a:rPr lang="en-US" sz="1800" dirty="0"/>
              <a:t>, should be in first half of 2025. Minimal: no NN collision, no time-dependent, basic short cycling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Dummy plasma-solver code working </a:t>
            </a:r>
            <a:r>
              <a:rPr lang="en-US" sz="1800" dirty="0"/>
              <a:t>(in STYX repo)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First coupled run with SOLEDGE3X working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dirty="0"/>
              <a:t>(Needs further testing, remaining features to implement)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Merge request on EIRENE side (few changes, mainly exits </a:t>
            </a:r>
            <a:br>
              <a:rPr lang="en-US" sz="1800" dirty="0"/>
            </a:br>
            <a:r>
              <a:rPr lang="en-US" sz="1800" dirty="0"/>
              <a:t>points to EIRENE_COUPLE)</a:t>
            </a:r>
          </a:p>
          <a:p>
            <a:r>
              <a:rPr lang="en-US" sz="1800" b="1" u="sng" dirty="0"/>
              <a:t>Future: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Once first coupling with SOLEDGE3X OK: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Add NN-collisions, time-dependent, and rescaled short-cycling (particle balance conservation)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Then go to hybrid models, source linearization, H-D-T mixes, interfaces for dynamic wall models…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GUI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 err="1"/>
              <a:t>OpenMP</a:t>
            </a:r>
            <a:r>
              <a:rPr lang="en-US" sz="1800" dirty="0"/>
              <a:t> tests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Test with other plasma solvers (in the 26/27 WP for TSVV3)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pic>
        <p:nvPicPr>
          <p:cNvPr id="1026" name="Image 1" descr="image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r="19598"/>
          <a:stretch/>
        </p:blipFill>
        <p:spPr bwMode="auto">
          <a:xfrm>
            <a:off x="7211517" y="2481417"/>
            <a:ext cx="4620619" cy="21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56083" y="1797364"/>
            <a:ext cx="4719183" cy="746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r>
              <a:rPr lang="fr-FR" sz="1600" b="1" i="1" dirty="0">
                <a:solidFill>
                  <a:schemeClr val="tx1"/>
                </a:solidFill>
              </a:rPr>
              <a:t>SOLEDGE3X-STYX2.0 </a:t>
            </a:r>
            <a:r>
              <a:rPr lang="fr-FR" sz="1600" b="1" i="1" dirty="0" err="1">
                <a:solidFill>
                  <a:schemeClr val="tx1"/>
                </a:solidFill>
              </a:rPr>
              <a:t>coupled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b="1" i="1" dirty="0" err="1">
                <a:solidFill>
                  <a:schemeClr val="tx1"/>
                </a:solidFill>
              </a:rPr>
              <a:t>run</a:t>
            </a:r>
            <a:r>
              <a:rPr lang="fr-FR" sz="1600" b="1" i="1" dirty="0">
                <a:solidFill>
                  <a:schemeClr val="tx1"/>
                </a:solidFill>
              </a:rPr>
              <a:t> test </a:t>
            </a:r>
            <a:r>
              <a:rPr lang="fr-FR" sz="1600" b="1" i="1" dirty="0" err="1">
                <a:solidFill>
                  <a:schemeClr val="tx1"/>
                </a:solidFill>
              </a:rPr>
              <a:t>run</a:t>
            </a:r>
            <a:r>
              <a:rPr lang="fr-FR" sz="1600" b="1" i="1" dirty="0">
                <a:solidFill>
                  <a:schemeClr val="tx1"/>
                </a:solidFill>
              </a:rPr>
              <a:t>:</a:t>
            </a:r>
            <a:br>
              <a:rPr lang="fr-FR" sz="1600" b="1" i="1" dirty="0">
                <a:solidFill>
                  <a:schemeClr val="tx1"/>
                </a:solidFill>
              </a:rPr>
            </a:br>
            <a:r>
              <a:rPr lang="fr-FR" sz="1600" i="1" dirty="0" err="1">
                <a:solidFill>
                  <a:schemeClr val="tx1"/>
                </a:solidFill>
              </a:rPr>
              <a:t>Particle</a:t>
            </a:r>
            <a:r>
              <a:rPr lang="fr-FR" sz="1600" i="1" dirty="0">
                <a:solidFill>
                  <a:schemeClr val="tx1"/>
                </a:solidFill>
              </a:rPr>
              <a:t> source per stratum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1517" y="1797364"/>
            <a:ext cx="4620619" cy="2912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16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DC3128-0DBB-715F-4CA0-F6A0535E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8A61CA-559E-45B9-A236-54324D45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EIRENE </a:t>
            </a:r>
            <a:r>
              <a:rPr lang="fr-FR" dirty="0" err="1"/>
              <a:t>coding</a:t>
            </a:r>
            <a:endParaRPr lang="fr-FR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F42E947C-0AAA-F43D-0DB1-7E22A66D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81125"/>
            <a:ext cx="10587804" cy="4008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Parallel </a:t>
            </a:r>
            <a:r>
              <a:rPr lang="en-US" sz="1800" dirty="0" err="1"/>
              <a:t>Colrad</a:t>
            </a:r>
            <a:r>
              <a:rPr lang="en-US" sz="1800" dirty="0"/>
              <a:t> still ongoing (develop merged in the </a:t>
            </a:r>
            <a:r>
              <a:rPr lang="en-US" sz="1800" dirty="0" err="1"/>
              <a:t>MsV</a:t>
            </a:r>
            <a:r>
              <a:rPr lang="en-US" sz="1800" dirty="0"/>
              <a:t> state, </a:t>
            </a:r>
            <a:r>
              <a:rPr lang="en-US" sz="1800" dirty="0" err="1"/>
              <a:t>WIP_parallel_colrad</a:t>
            </a:r>
            <a:r>
              <a:rPr lang="en-US" sz="1800" dirty="0"/>
              <a:t>)</a:t>
            </a:r>
          </a:p>
          <a:p>
            <a:r>
              <a:rPr lang="en-US" sz="1800" dirty="0"/>
              <a:t>           CI test ok (except a few issues with OpenMP, likely threshold issue in comparisons)</a:t>
            </a:r>
          </a:p>
          <a:p>
            <a:r>
              <a:rPr lang="en-US" sz="1800" dirty="0"/>
              <a:t>           Additions needed in photon routines, as well as documentation and cleaning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Work on identifying CI issues (error code not reported in sequential tests) following apparent issues with OpenMP cases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Issues with </a:t>
            </a:r>
            <a:r>
              <a:rPr lang="en-US" sz="1800" dirty="0" err="1"/>
              <a:t>ifx</a:t>
            </a:r>
            <a:r>
              <a:rPr lang="en-US" sz="1800" dirty="0"/>
              <a:t> compiler when running with OpenMP started being investigated in December, still debugging that one (will likely need workarounds) – still there in most recent compiler version </a:t>
            </a:r>
          </a:p>
          <a:p>
            <a:endParaRPr lang="en-US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277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27/03/2024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WEST News - J.Hillairet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49880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/>
              <a:t>Scenarios discussed – ITER FPO and PFPO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0354" y="2280978"/>
                <a:ext cx="3474720" cy="28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Pure D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𝑆𝑂𝐿</m:t>
                        </m:r>
                      </m:sub>
                    </m:sSub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</m:t>
                    </m:r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𝑀𝑊</m:t>
                    </m:r>
                  </m:oMath>
                </a14:m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 mode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no of Eirene particles used: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150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150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150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𝑝𝑎𝑟𝑡</m:t>
                        </m:r>
                      </m:sub>
                      <m:sup>
                        <m:r>
                          <a:rPr kumimoji="0" lang="en-150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𝐸𝐼𝑅</m:t>
                        </m:r>
                      </m:sup>
                    </m:sSubSup>
                    <m:r>
                      <a:rPr kumimoji="0" lang="en-150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45</m:t>
                    </m:r>
                    <m:r>
                      <a:rPr kumimoji="0" lang="en-150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,000</m:t>
                    </m:r>
                  </m:oMath>
                </a14:m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4" y="2280978"/>
                <a:ext cx="3474720" cy="2894703"/>
              </a:xfrm>
              <a:prstGeom prst="rect">
                <a:avLst/>
              </a:prstGeom>
              <a:blipFill>
                <a:blip r:embed="rId2"/>
                <a:stretch>
                  <a:fillRect l="-1228" t="-1053" r="-8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987105" y="1802567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20MW, pure H (PFPO)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0066" y="5346623"/>
            <a:ext cx="868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Eirene run with Kotov model and neutral-neutral collisions turned on.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688196" y="1780988"/>
            <a:ext cx="0" cy="33936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8482698" y="1058077"/>
            <a:ext cx="3337297" cy="4828961"/>
            <a:chOff x="7924261" y="639392"/>
            <a:chExt cx="3913579" cy="594025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261" y="639392"/>
              <a:ext cx="3913579" cy="594025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8942918" y="5325979"/>
              <a:ext cx="1950334" cy="37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r>
                <a:rPr kumimoji="0" lang="en-15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umping surface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9872770" y="5196850"/>
              <a:ext cx="80503" cy="262049"/>
            </a:xfrm>
            <a:prstGeom prst="straightConnector1">
              <a:avLst/>
            </a:prstGeom>
            <a:ln w="444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endCxn id="20" idx="2"/>
            </p:cNvCxnSpPr>
            <p:nvPr/>
          </p:nvCxnSpPr>
          <p:spPr>
            <a:xfrm flipV="1">
              <a:off x="10787170" y="1423248"/>
              <a:ext cx="212165" cy="355039"/>
            </a:xfrm>
            <a:prstGeom prst="straightConnector1">
              <a:avLst/>
            </a:prstGeom>
            <a:ln w="444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0420264" y="1044641"/>
              <a:ext cx="1158140" cy="37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  <a:r>
                <a:rPr kumimoji="0" lang="en-15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 puff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Connecteur droit avec flèche 20"/>
            <p:cNvCxnSpPr>
              <a:stCxn id="22" idx="2"/>
            </p:cNvCxnSpPr>
            <p:nvPr/>
          </p:nvCxnSpPr>
          <p:spPr>
            <a:xfrm>
              <a:off x="10580688" y="2891667"/>
              <a:ext cx="832124" cy="415298"/>
            </a:xfrm>
            <a:prstGeom prst="straightConnector1">
              <a:avLst/>
            </a:prstGeom>
            <a:ln w="44450">
              <a:solidFill>
                <a:srgbClr val="DC9A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9815173" y="2513061"/>
              <a:ext cx="1531029" cy="37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</a:t>
              </a:r>
              <a:r>
                <a:rPr kumimoji="0" lang="en-15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eparatrices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003574" y="2259400"/>
                <a:ext cx="3853981" cy="3171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 with seeded Ne and He fusion ash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𝑠𝑜𝑙</m:t>
                        </m:r>
                      </m:sub>
                    </m:sSub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</m:t>
                    </m:r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𝑀𝑊</m:t>
                    </m:r>
                  </m:oMath>
                </a14:m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 mode (no enhanced far SOL transport)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15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no of Eirene particles used: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𝑝𝑎𝑟𝑡</m:t>
                        </m:r>
                      </m:sub>
                      <m:sup>
                        <m:r>
                          <a:rPr kumimoji="0" lang="en-150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𝐸𝐼𝑅</m:t>
                        </m:r>
                      </m:sup>
                    </m:sSubSup>
                    <m:r>
                      <a:rPr kumimoji="0" lang="en-150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=10,000</m:t>
                    </m:r>
                  </m:oMath>
                </a14:m>
                <a:endParaRPr kumimoji="0" lang="en-15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74" y="2259400"/>
                <a:ext cx="3853981" cy="3171702"/>
              </a:xfrm>
              <a:prstGeom prst="rect">
                <a:avLst/>
              </a:prstGeom>
              <a:blipFill>
                <a:blip r:embed="rId4"/>
                <a:stretch>
                  <a:fillRect l="-1108" t="-1154" r="-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5003574" y="1780988"/>
            <a:ext cx="36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100MW, Burning plasma (FPO)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0353" y="1232902"/>
            <a:ext cx="89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Extending the database of SOLEDGE3X simulations to 100 MW D+Ne+He scenarios</a:t>
            </a:r>
          </a:p>
        </p:txBody>
      </p:sp>
    </p:spTree>
    <p:extLst>
      <p:ext uri="{BB962C8B-B14F-4D97-AF65-F5344CB8AC3E}">
        <p14:creationId xmlns:p14="http://schemas.microsoft.com/office/powerpoint/2010/main" val="165308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/>
              <a:t>No of collisions – PFPO vs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6726" y="1625317"/>
            <a:ext cx="385398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For the same scenario - total no of collisions undergone by each Eirene particle from when it is created to destroyed.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FPO simulation has a fraction ~5% of particles that undergo a large number of collisions.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Increase in no of collisons much more dramatic than particle lifetime.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Only ~0.04% of paricles undergo &gt;30,000 collisions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>
          <a:xfrm>
            <a:off x="5259943" y="1478715"/>
            <a:ext cx="6673570" cy="4673368"/>
          </a:xfrm>
        </p:spPr>
      </p:pic>
      <p:sp>
        <p:nvSpPr>
          <p:cNvPr id="7" name="ZoneTexte 6"/>
          <p:cNvSpPr txBox="1"/>
          <p:nvPr/>
        </p:nvSpPr>
        <p:spPr>
          <a:xfrm>
            <a:off x="5962615" y="1102482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92295" y="1128144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/>
              <a:t>Lower generations show wide spread in lifetimes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6726" y="1625317"/>
            <a:ext cx="5396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L</a:t>
            </a:r>
            <a:r>
              <a:rPr lang="en-150" sz="1800" dirty="0"/>
              <a:t>ifetime vs No of generations for each Eirene particle in log log scale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FPO (blue dots) vs PFPO (red crosses)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 dirty="0"/>
              <a:t>Very few particles have a linear relationship between generations and lifetimes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sz="1800"/>
              <a:t>Imp</a:t>
            </a:r>
            <a:r>
              <a:rPr lang="fr-FR" sz="1800" dirty="0"/>
              <a:t>a</a:t>
            </a:r>
            <a:r>
              <a:rPr lang="en-150" sz="1800"/>
              <a:t>ct </a:t>
            </a:r>
            <a:r>
              <a:rPr lang="en-150" sz="1800" dirty="0"/>
              <a:t>of this linear section on </a:t>
            </a:r>
            <a:r>
              <a:rPr lang="en-150" sz="1800"/>
              <a:t>the pl</a:t>
            </a:r>
            <a:r>
              <a:rPr lang="fr-FR" sz="1800" dirty="0"/>
              <a:t>a</a:t>
            </a:r>
            <a:r>
              <a:rPr lang="en-150" sz="1800"/>
              <a:t>sma </a:t>
            </a:r>
            <a:r>
              <a:rPr lang="en-150" sz="1800" dirty="0"/>
              <a:t>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26" y="1354999"/>
            <a:ext cx="6163946" cy="4532313"/>
          </a:xfrm>
        </p:spPr>
      </p:pic>
    </p:spTree>
    <p:extLst>
      <p:ext uri="{BB962C8B-B14F-4D97-AF65-F5344CB8AC3E}">
        <p14:creationId xmlns:p14="http://schemas.microsoft.com/office/powerpoint/2010/main" val="123631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4965577" cy="3200876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Goal: Interface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code</a:t>
            </a:r>
            <a:r>
              <a:rPr lang="en-US" sz="1800" dirty="0"/>
              <a:t> to manage all </a:t>
            </a:r>
            <a:r>
              <a:rPr lang="en-US" sz="1800" b="1" dirty="0">
                <a:solidFill>
                  <a:srgbClr val="FF0000"/>
                </a:solidFill>
              </a:rPr>
              <a:t>setup</a:t>
            </a:r>
            <a:r>
              <a:rPr lang="en-US" sz="1800" dirty="0"/>
              <a:t> (input file generation and other parameters) and back &amp; forth </a:t>
            </a:r>
            <a:r>
              <a:rPr lang="en-US" sz="1800" b="1" dirty="0">
                <a:solidFill>
                  <a:srgbClr val="FF0000"/>
                </a:solidFill>
              </a:rPr>
              <a:t>communications</a:t>
            </a:r>
            <a:r>
              <a:rPr lang="en-US" sz="1800" dirty="0"/>
              <a:t> with SOLEDGE2D plasma solver and </a:t>
            </a:r>
            <a:r>
              <a:rPr lang="en-US" sz="1800" b="1" dirty="0">
                <a:solidFill>
                  <a:srgbClr val="FF0000"/>
                </a:solidFill>
              </a:rPr>
              <a:t>EIRENE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“STYX” developed initially for SOLEDGE2D</a:t>
            </a:r>
            <a:r>
              <a:rPr lang="en-US" sz="1800" dirty="0"/>
              <a:t> code and then TOKAMK3X (legacy codes, deprecated, both superseded by SOLEDGE3X code)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Incremental improvements up to 2020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Many diverse features implemented over the years (hybrid, sheath database, etc.)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Modified for SOLEDGE3X from 2020- on</a:t>
            </a:r>
          </a:p>
          <a:p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 Work-horse of SOLEDGE-EIRENE simulations for ~10 years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Nicolas RIVALS, TSVV5 EIRENE-NGM Code Camp 2024 20/11/2024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Initial situation: STYX 1.0 interface SOLEDGE-EIRENE interface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6610710" y="1381125"/>
            <a:ext cx="5153398" cy="32008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u="sng" dirty="0">
                <a:solidFill>
                  <a:srgbClr val="FF0000"/>
                </a:solidFill>
              </a:rPr>
              <a:t>Slow built up of *technical debt*</a:t>
            </a:r>
            <a:r>
              <a:rPr lang="en-US" sz="1800" dirty="0"/>
              <a:t>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No modularity, intertwined with both EIRENE and plasma solver </a:t>
            </a:r>
            <a:r>
              <a:rPr lang="en-US" sz="1800" dirty="0">
                <a:sym typeface="Wingdings" panose="05000000000000000000" pitchFamily="2" charset="2"/>
              </a:rPr>
              <a:t> very </a:t>
            </a:r>
            <a:r>
              <a:rPr lang="en-US" sz="1800" dirty="0"/>
              <a:t>complex to modify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Frozen EIRENE version (Dec. 2020, manual updated a few with lot of effort)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Objectives for new projects with SOLEDGE3X from different parties WEST, ITER, linear machines, etc.: (dynamic wall models H-D, D-T simulations, hybrid neutrals, 3D) </a:t>
            </a:r>
            <a:r>
              <a:rPr lang="en-US" sz="1800" b="1" dirty="0">
                <a:solidFill>
                  <a:srgbClr val="FF0000"/>
                </a:solidFill>
              </a:rPr>
              <a:t>would require unreasonable efforts and expertise </a:t>
            </a:r>
            <a:r>
              <a:rPr lang="en-US" sz="1800" dirty="0"/>
              <a:t>to implement due to technical debt…</a:t>
            </a:r>
          </a:p>
          <a:p>
            <a:r>
              <a:rPr lang="en-US" sz="1800" b="1" dirty="0">
                <a:sym typeface="Wingdings" panose="05000000000000000000" pitchFamily="2" charset="2"/>
              </a:rPr>
              <a:t> Develop new interface leveraging </a:t>
            </a:r>
            <a:r>
              <a:rPr lang="en-US" sz="1800" b="1" u="sng" dirty="0">
                <a:sym typeface="Wingdings" panose="05000000000000000000" pitchFamily="2" charset="2"/>
              </a:rPr>
              <a:t>current knowledge</a:t>
            </a:r>
            <a:r>
              <a:rPr lang="en-US" sz="1800" b="1" dirty="0">
                <a:sym typeface="Wingdings" panose="05000000000000000000" pitchFamily="2" charset="2"/>
              </a:rPr>
              <a:t>, </a:t>
            </a:r>
            <a:r>
              <a:rPr lang="en-US" sz="1800" b="1" u="sng" dirty="0">
                <a:sym typeface="Wingdings" panose="05000000000000000000" pitchFamily="2" charset="2"/>
              </a:rPr>
              <a:t>modern</a:t>
            </a:r>
            <a:r>
              <a:rPr lang="en-US" sz="1800" b="1" dirty="0">
                <a:sym typeface="Wingdings" panose="05000000000000000000" pitchFamily="2" charset="2"/>
              </a:rPr>
              <a:t>, </a:t>
            </a:r>
            <a:r>
              <a:rPr lang="en-US" sz="1800" b="1" u="sng" dirty="0">
                <a:sym typeface="Wingdings" panose="05000000000000000000" pitchFamily="2" charset="2"/>
              </a:rPr>
              <a:t>modular</a:t>
            </a:r>
            <a:r>
              <a:rPr lang="en-US" sz="1800" b="1" dirty="0">
                <a:sym typeface="Wingdings" panose="05000000000000000000" pitchFamily="2" charset="2"/>
              </a:rPr>
              <a:t>, and </a:t>
            </a:r>
            <a:r>
              <a:rPr lang="en-US" sz="1800" b="1" u="sng" dirty="0">
                <a:sym typeface="Wingdings" panose="05000000000000000000" pitchFamily="2" charset="2"/>
              </a:rPr>
              <a:t>as user/developer friendly as possible</a:t>
            </a:r>
            <a:r>
              <a:rPr lang="en-US" sz="1800" b="1" dirty="0">
                <a:sym typeface="Wingdings" panose="05000000000000000000" pitchFamily="2" charset="2"/>
              </a:rPr>
              <a:t>:</a:t>
            </a:r>
            <a:br>
              <a:rPr lang="en-US" sz="1800" b="1" dirty="0">
                <a:sym typeface="Wingdings" panose="05000000000000000000" pitchFamily="2" charset="2"/>
              </a:rPr>
            </a:b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 Project STYX 2.0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4423" y="5011615"/>
            <a:ext cx="5389685" cy="12309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2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started in 2023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99" y="1740876"/>
            <a:ext cx="3840154" cy="3620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4849453" cy="43690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Code like this sounds simple…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But actually </a:t>
            </a:r>
            <a:r>
              <a:rPr lang="en-US" sz="1800" b="1" dirty="0">
                <a:solidFill>
                  <a:srgbClr val="FF0000"/>
                </a:solidFill>
              </a:rPr>
              <a:t>is not at all </a:t>
            </a:r>
            <a:r>
              <a:rPr lang="en-US" sz="1800" dirty="0"/>
              <a:t>(a lot of tasks needs to be done “under the hood”)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Currently </a:t>
            </a:r>
            <a:r>
              <a:rPr lang="en-US" sz="1800" b="1" dirty="0">
                <a:solidFill>
                  <a:srgbClr val="FF0000"/>
                </a:solidFill>
              </a:rPr>
              <a:t>~10k lines of code</a:t>
            </a:r>
            <a:r>
              <a:rPr lang="en-US" sz="1800" dirty="0"/>
              <a:t>, over a year (though not full time)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Some “project management” done: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b="1" dirty="0"/>
              <a:t>Kick off with scoping workshop </a:t>
            </a:r>
            <a:r>
              <a:rPr lang="en-US" sz="1800" dirty="0"/>
              <a:t>in Marseille 2023:</a:t>
            </a:r>
          </a:p>
          <a:p>
            <a:pPr marL="998538" lvl="2" indent="-457200">
              <a:buFont typeface="Wingdings" panose="05000000000000000000" pitchFamily="2" charset="2"/>
              <a:buChar char="§"/>
            </a:pPr>
            <a:r>
              <a:rPr lang="en-US" sz="1800" dirty="0"/>
              <a:t>What is / what is not (target/vision)</a:t>
            </a:r>
          </a:p>
          <a:p>
            <a:pPr marL="998538" lvl="2" indent="-457200">
              <a:buFont typeface="Wingdings" panose="05000000000000000000" pitchFamily="2" charset="2"/>
              <a:buChar char="§"/>
            </a:pPr>
            <a:r>
              <a:rPr lang="en-US" sz="1800" dirty="0"/>
              <a:t>Feature full listing</a:t>
            </a:r>
          </a:p>
          <a:p>
            <a:pPr marL="998538" lvl="2" indent="-457200">
              <a:buFont typeface="Wingdings" panose="05000000000000000000" pitchFamily="2" charset="2"/>
              <a:buChar char="§"/>
            </a:pPr>
            <a:r>
              <a:rPr lang="en-US" sz="1800" dirty="0"/>
              <a:t>Prioritization</a:t>
            </a:r>
          </a:p>
          <a:p>
            <a:pPr marL="998538" lvl="2" indent="-457200">
              <a:buFont typeface="Wingdings" panose="05000000000000000000" pitchFamily="2" charset="2"/>
              <a:buChar char="§"/>
            </a:pPr>
            <a:r>
              <a:rPr lang="en-US" sz="1800" dirty="0"/>
              <a:t>Definition of minimal set for v1.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581291" y="3719146"/>
            <a:ext cx="135584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/>
              <a:t>Nicolas RIVALS, TSVV5 EIRENE-NGM Code Camp 2024 20/11/2024</a:t>
            </a:r>
          </a:p>
        </p:txBody>
      </p:sp>
    </p:spTree>
    <p:extLst>
      <p:ext uri="{BB962C8B-B14F-4D97-AF65-F5344CB8AC3E}">
        <p14:creationId xmlns:p14="http://schemas.microsoft.com/office/powerpoint/2010/main" val="61452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STYX 2.0: A generic &lt;plasma solver&gt;-EIRENE interface code</a:t>
            </a:r>
          </a:p>
        </p:txBody>
      </p:sp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7917594" cy="320087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Main features: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Modular</a:t>
            </a:r>
            <a:r>
              <a:rPr lang="en-US" sz="1800" dirty="0"/>
              <a:t>: 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STYX library </a:t>
            </a:r>
            <a:r>
              <a:rPr lang="en-US" sz="1800" dirty="0"/>
              <a:t>(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depending on EIRENE library) simply called by plasma solver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STYX repository </a:t>
            </a:r>
            <a:r>
              <a:rPr lang="en-US" sz="1800" b="1" dirty="0">
                <a:solidFill>
                  <a:srgbClr val="FF0000"/>
                </a:solidFill>
              </a:rPr>
              <a:t>only includes a link to EIRENE repo </a:t>
            </a:r>
            <a:r>
              <a:rPr lang="en-US" sz="1800" dirty="0"/>
              <a:t>(“submodule”)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JSON input (also EIRENE JSON input) </a:t>
            </a:r>
            <a:r>
              <a:rPr lang="en-US" sz="1800" dirty="0">
                <a:sym typeface="Wingdings" panose="05000000000000000000" pitchFamily="2" charset="2"/>
              </a:rPr>
              <a:t> GUI module planned</a:t>
            </a:r>
            <a:endParaRPr lang="en-US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Plasma solvers’ only difficult job is mapping/interpolation of plasma mesh to EIRENE mesh </a:t>
            </a:r>
            <a:r>
              <a:rPr lang="en-US" sz="1800" dirty="0"/>
              <a:t>(background plasma-solver </a:t>
            </a:r>
            <a:r>
              <a:rPr lang="en-US" sz="1800" dirty="0">
                <a:sym typeface="Wingdings" panose="05000000000000000000" pitchFamily="2" charset="2"/>
              </a:rPr>
              <a:t> EIRENE, source EIRENE  plasma solver)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Mesh for EIRENE fully independent from the plasma solver</a:t>
            </a:r>
            <a:r>
              <a:rPr lang="en-US" sz="1800" dirty="0">
                <a:sym typeface="Wingdings" panose="05000000000000000000" pitchFamily="2" charset="2"/>
              </a:rPr>
              <a:t> (reduced memory footprint). Plasma solver just has to write the mapping routine.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sym typeface="Wingdings" panose="05000000000000000000" pitchFamily="2" charset="2"/>
              </a:rPr>
              <a:t>Library: Much improved program flow: </a:t>
            </a:r>
            <a:r>
              <a:rPr lang="en-US" sz="1800" b="1" dirty="0">
                <a:sym typeface="Wingdings" panose="05000000000000000000" pitchFamily="2" charset="2"/>
              </a:rPr>
              <a:t>initialization phase </a:t>
            </a:r>
            <a:r>
              <a:rPr lang="en-US" sz="1800" dirty="0">
                <a:sym typeface="Wingdings" panose="05000000000000000000" pitchFamily="2" charset="2"/>
              </a:rPr>
              <a:t>THEN </a:t>
            </a:r>
            <a:r>
              <a:rPr lang="en-US" sz="1800" b="1" dirty="0">
                <a:sym typeface="Wingdings" panose="05000000000000000000" pitchFamily="2" charset="2"/>
              </a:rPr>
              <a:t>run phase</a:t>
            </a:r>
            <a:r>
              <a:rPr lang="en-US" sz="1800" dirty="0">
                <a:sym typeface="Wingdings" panose="05000000000000000000" pitchFamily="2" charset="2"/>
              </a:rPr>
              <a:t>, all passed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in-memory</a:t>
            </a:r>
            <a:r>
              <a:rPr lang="en-US" sz="1800" dirty="0">
                <a:sym typeface="Wingdings" panose="05000000000000000000" pitchFamily="2" charset="2"/>
              </a:rPr>
              <a:t>, no file reading, even for the mesh (and as few as possible user </a:t>
            </a:r>
            <a:r>
              <a:rPr lang="en-US" sz="1800" dirty="0" err="1">
                <a:sym typeface="Wingdings" panose="05000000000000000000" pitchFamily="2" charset="2"/>
              </a:rPr>
              <a:t>ifX_cop</a:t>
            </a:r>
            <a:r>
              <a:rPr lang="en-US" sz="1800" dirty="0">
                <a:sym typeface="Wingdings" panose="05000000000000000000" pitchFamily="2" charset="2"/>
              </a:rPr>
              <a:t> calls)</a:t>
            </a:r>
            <a:endParaRPr lang="en-US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11577"/>
          <a:stretch/>
        </p:blipFill>
        <p:spPr>
          <a:xfrm>
            <a:off x="8649432" y="1519475"/>
            <a:ext cx="3352068" cy="2924175"/>
          </a:xfrm>
          <a:prstGeom prst="rect">
            <a:avLst/>
          </a:prstGeom>
        </p:spPr>
      </p:pic>
      <p:sp>
        <p:nvSpPr>
          <p:cNvPr id="10" name="Accolade fermante 9"/>
          <p:cNvSpPr/>
          <p:nvPr/>
        </p:nvSpPr>
        <p:spPr>
          <a:xfrm>
            <a:off x="10366130" y="1802423"/>
            <a:ext cx="263769" cy="2514600"/>
          </a:xfrm>
          <a:prstGeom prst="rightBrace">
            <a:avLst>
              <a:gd name="adj1" fmla="val 41666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869591" y="2879929"/>
            <a:ext cx="1254903" cy="39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fr-FR" sz="1800" dirty="0">
                <a:solidFill>
                  <a:srgbClr val="FF0000"/>
                </a:solidFill>
              </a:rPr>
              <a:t>modules</a:t>
            </a: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/>
              <a:t>Nicolas RIVALS, TSVV5 EIRENE-NGM Code Camp 2024 20/11/2024</a:t>
            </a:r>
          </a:p>
        </p:txBody>
      </p:sp>
    </p:spTree>
    <p:extLst>
      <p:ext uri="{BB962C8B-B14F-4D97-AF65-F5344CB8AC3E}">
        <p14:creationId xmlns:p14="http://schemas.microsoft.com/office/powerpoint/2010/main" val="342006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31839" y="314036"/>
            <a:ext cx="6627324" cy="871827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fr-FR" dirty="0"/>
              <a:t>Input file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prone</a:t>
            </a:r>
            <a:r>
              <a:rPr lang="fr-FR" dirty="0"/>
              <a:t>, more flexible</a:t>
            </a:r>
          </a:p>
        </p:txBody>
      </p:sp>
      <p:sp>
        <p:nvSpPr>
          <p:cNvPr id="9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4849453" cy="4008560"/>
          </a:xfrm>
        </p:spPr>
        <p:txBody>
          <a:bodyPr>
            <a:noAutofit/>
          </a:bodyPr>
          <a:lstStyle/>
          <a:p>
            <a:r>
              <a:rPr lang="en-US" sz="1800" dirty="0"/>
              <a:t>Quality of life improvements: </a:t>
            </a:r>
            <a:r>
              <a:rPr lang="en-US" sz="1800" b="1" dirty="0">
                <a:solidFill>
                  <a:srgbClr val="FF0000"/>
                </a:solidFill>
              </a:rPr>
              <a:t>remove as much choices/free parameters as possible </a:t>
            </a:r>
            <a:r>
              <a:rPr lang="en-US" sz="1800" dirty="0"/>
              <a:t>(where there “reasonably” shouldn’t be):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Easy/flexible species setup (only requires chemical formula “spec = array[</a:t>
            </a:r>
            <a:r>
              <a:rPr lang="en-US" sz="1800" dirty="0" err="1"/>
              <a:t>A,Z,mult</a:t>
            </a:r>
            <a:r>
              <a:rPr lang="en-US" sz="1800" dirty="0"/>
              <a:t>]”)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Template-based system (JSON edits, no recompilation required):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For reactions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For primary sources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r>
              <a:rPr lang="en-US" sz="1800" dirty="0"/>
              <a:t>For surfaces</a:t>
            </a:r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88" y="479857"/>
            <a:ext cx="3403023" cy="33164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25" y="3850550"/>
            <a:ext cx="7761245" cy="2438839"/>
          </a:xfrm>
          <a:prstGeom prst="rect">
            <a:avLst/>
          </a:prstGeom>
        </p:spPr>
      </p:pic>
      <p:sp>
        <p:nvSpPr>
          <p:cNvPr id="13" name="Accolade fermante 12"/>
          <p:cNvSpPr/>
          <p:nvPr/>
        </p:nvSpPr>
        <p:spPr>
          <a:xfrm>
            <a:off x="11117263" y="4355495"/>
            <a:ext cx="342900" cy="1708597"/>
          </a:xfrm>
          <a:prstGeom prst="rightBrace">
            <a:avLst>
              <a:gd name="adj1" fmla="val 41666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100038" y="4310089"/>
            <a:ext cx="1897873" cy="89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EIRENE reaction format « extension »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820508" y="3270738"/>
            <a:ext cx="1652954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/>
              <a:t>Nicolas RIVALS, TSVV5 EIRENE-NGM Code Camp 2024 20/11/2024</a:t>
            </a:r>
          </a:p>
        </p:txBody>
      </p:sp>
    </p:spTree>
    <p:extLst>
      <p:ext uri="{BB962C8B-B14F-4D97-AF65-F5344CB8AC3E}">
        <p14:creationId xmlns:p14="http://schemas.microsoft.com/office/powerpoint/2010/main" val="387827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Outputs</a:t>
            </a: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4849453" cy="4008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To plasma solver, with unit choice (SI, or CGS)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Save to own HDF5 file, or to any existing HDF5 group identifier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Some plotting routines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Split by stratum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/>
              <a:t>Automated checks (particle balance)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723900" lvl="1" indent="-4572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/>
              <a:t>Nicolas RIVALS, TSVV5 EIRENE-NGM Code Camp 2024 20/11/2024</a:t>
            </a:r>
          </a:p>
        </p:txBody>
      </p:sp>
    </p:spTree>
    <p:extLst>
      <p:ext uri="{BB962C8B-B14F-4D97-AF65-F5344CB8AC3E}">
        <p14:creationId xmlns:p14="http://schemas.microsoft.com/office/powerpoint/2010/main" val="4212460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IRFM 2023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 IRFM 2023" id="{FB4EF21B-775C-418E-959D-BF2372D02669}" vid="{DF7A2C77-023D-4C43-AD6F-592E445F9369}"/>
    </a:ext>
  </a:extLst>
</a:theme>
</file>

<file path=ppt/theme/theme2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 Capabilities Phase I and II JB</Template>
  <TotalTime>47514</TotalTime>
  <Words>1136</Words>
  <Application>Microsoft Macintosh PowerPoint</Application>
  <PresentationFormat>Grand écran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Wingdings</vt:lpstr>
      <vt:lpstr>Thème IRFM 2023</vt:lpstr>
      <vt:lpstr>Thème Office</vt:lpstr>
      <vt:lpstr>Annual report 2025</vt:lpstr>
      <vt:lpstr>Scenarios discussed – ITER FPO and PFPO</vt:lpstr>
      <vt:lpstr>No of collisions – PFPO vs FPO</vt:lpstr>
      <vt:lpstr>Lower generations show wide spread in lifetimes</vt:lpstr>
      <vt:lpstr>Initial situation: STYX 1.0 interface SOLEDGE-EIRENE interface</vt:lpstr>
      <vt:lpstr>Project started in 2023</vt:lpstr>
      <vt:lpstr>STYX 2.0: A generic &lt;plasma solver&gt;-EIRENE interface code</vt:lpstr>
      <vt:lpstr>Input file generation less error prone, more flexible</vt:lpstr>
      <vt:lpstr>Outputs</vt:lpstr>
      <vt:lpstr>Current status &amp; future steps</vt:lpstr>
      <vt:lpstr>EIRENE coding</vt:lpstr>
      <vt:lpstr>Thank you for your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_x0003_Yannick Marandet</cp:lastModifiedBy>
  <cp:revision>2368</cp:revision>
  <cp:lastPrinted>2020-12-18T15:54:26Z</cp:lastPrinted>
  <dcterms:created xsi:type="dcterms:W3CDTF">2019-10-22T07:36:19Z</dcterms:created>
  <dcterms:modified xsi:type="dcterms:W3CDTF">2025-02-14T04:26:23Z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