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6"/>
  </p:notesMasterIdLst>
  <p:handoutMasterIdLst>
    <p:handoutMasterId r:id="rId17"/>
  </p:handoutMasterIdLst>
  <p:sldIdLst>
    <p:sldId id="528" r:id="rId3"/>
    <p:sldId id="574" r:id="rId4"/>
    <p:sldId id="576" r:id="rId5"/>
    <p:sldId id="575" r:id="rId6"/>
    <p:sldId id="577" r:id="rId7"/>
    <p:sldId id="582" r:id="rId8"/>
    <p:sldId id="583" r:id="rId9"/>
    <p:sldId id="584" r:id="rId10"/>
    <p:sldId id="586" r:id="rId11"/>
    <p:sldId id="580" r:id="rId12"/>
    <p:sldId id="581" r:id="rId13"/>
    <p:sldId id="505" r:id="rId14"/>
    <p:sldId id="585" r:id="rId15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2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0000"/>
    <a:srgbClr val="FFFFCC"/>
    <a:srgbClr val="E3E3E3"/>
    <a:srgbClr val="EAEAEA"/>
    <a:srgbClr val="DDDDDD"/>
    <a:srgbClr val="003399"/>
    <a:srgbClr val="008000"/>
    <a:srgbClr val="00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9" autoAdjust="0"/>
    <p:restoredTop sz="94675" autoAdjust="0"/>
  </p:normalViewPr>
  <p:slideViewPr>
    <p:cSldViewPr showGuides="1">
      <p:cViewPr varScale="1">
        <p:scale>
          <a:sx n="134" d="100"/>
          <a:sy n="134" d="100"/>
        </p:scale>
        <p:origin x="364" y="1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3144" y="8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12-07T11:10:56.288" idx="2">
    <p:pos x="5604" y="2333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13/02/2025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13/02/2025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696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1654be592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1654be592_0_2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300" cy="46056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g111654be592_0_2:notes"/>
          <p:cNvSpPr txBox="1">
            <a:spLocks noGrp="1"/>
          </p:cNvSpPr>
          <p:nvPr>
            <p:ph type="sldNum" idx="12"/>
          </p:nvPr>
        </p:nvSpPr>
        <p:spPr>
          <a:xfrm>
            <a:off x="4021294" y="9721106"/>
            <a:ext cx="3076500" cy="511800"/>
          </a:xfrm>
          <a:prstGeom prst="rect">
            <a:avLst/>
          </a:prstGeom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4603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441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575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763688" y="480823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smtClean="0"/>
              <a:t>D.V.Borodin</a:t>
            </a:r>
            <a:r>
              <a:rPr lang="ru-RU" sz="1400" baseline="0" dirty="0" smtClean="0"/>
              <a:t>  </a:t>
            </a:r>
            <a:r>
              <a:rPr lang="en-GB" sz="1400" dirty="0" smtClean="0"/>
              <a:t>|   TSVVV-5</a:t>
            </a:r>
            <a:r>
              <a:rPr lang="en-GB" sz="1400" baseline="0" dirty="0" smtClean="0"/>
              <a:t> regular VC  - reports 2024  </a:t>
            </a:r>
            <a:r>
              <a:rPr lang="en-GB" sz="1400" dirty="0" smtClean="0"/>
              <a:t>|</a:t>
            </a:r>
            <a:r>
              <a:rPr lang="en-GB" sz="1400" baseline="0" dirty="0" smtClean="0"/>
              <a:t>  </a:t>
            </a:r>
            <a:r>
              <a:rPr lang="fr-FR" sz="1400" dirty="0" smtClean="0"/>
              <a:t>14 </a:t>
            </a:r>
            <a:r>
              <a:rPr lang="fr-FR" sz="1400" dirty="0" err="1" smtClean="0"/>
              <a:t>Feb</a:t>
            </a:r>
            <a:r>
              <a:rPr lang="fr-FR" sz="1400" dirty="0" smtClean="0"/>
              <a:t> </a:t>
            </a:r>
            <a:r>
              <a:rPr lang="fr-FR" sz="1400" dirty="0" smtClean="0"/>
              <a:t>2025</a:t>
            </a:r>
            <a:r>
              <a:rPr lang="en-GB" sz="1400" dirty="0" smtClean="0"/>
              <a:t> 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‹#›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52713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770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err="1" smtClean="0"/>
              <a:t>D.Borodin</a:t>
            </a:r>
            <a:r>
              <a:rPr lang="en-GB" dirty="0" smtClean="0"/>
              <a:t> | TSVV-5 VC  |  Zoom  | 07.06.2024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00746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13/02/2025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13/02/2025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0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rene.de/" TargetMode="External"/><Relationship Id="rId2" Type="http://schemas.openxmlformats.org/officeDocument/2006/relationships/hyperlink" Target="http://www.eirene.de/E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json-schema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3178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A575D9-4B2C-9547-A865-6D57039CF7B9}"/>
              </a:ext>
            </a:extLst>
          </p:cNvPr>
          <p:cNvSpPr/>
          <p:nvPr/>
        </p:nvSpPr>
        <p:spPr>
          <a:xfrm>
            <a:off x="5220072" y="4299942"/>
            <a:ext cx="3890885" cy="685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1F0D9A-94BA-EE48-9317-87017801B2B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0226"/>
          <a:stretch/>
        </p:blipFill>
        <p:spPr>
          <a:xfrm>
            <a:off x="5580232" y="4310410"/>
            <a:ext cx="1080000" cy="744154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07504" y="3435846"/>
            <a:ext cx="4464496" cy="4533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b="1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 sz="1600" kern="100" dirty="0" smtClean="0">
                <a:ea typeface="MS Mincho"/>
              </a:rPr>
              <a:t>D.V.Borodin</a:t>
            </a:r>
            <a:endParaRPr lang="en-US" sz="1600" kern="100" baseline="30000" dirty="0">
              <a:ea typeface="MS Mincho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4299942"/>
            <a:ext cx="2462891" cy="743653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20826" y="2513626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TSVV-5 regular VC, </a:t>
            </a:r>
            <a:r>
              <a:rPr lang="de-DE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de-DE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 </a:t>
            </a:r>
            <a:r>
              <a:rPr lang="de-DE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kumimoji="0" lang="en-GB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826" y="1630188"/>
            <a:ext cx="8784976" cy="972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b="1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4000" dirty="0" smtClean="0"/>
              <a:t>FZJ</a:t>
            </a:r>
            <a:r>
              <a:rPr lang="en-GB" sz="4000" dirty="0" smtClean="0"/>
              <a:t> </a:t>
            </a:r>
            <a:r>
              <a:rPr lang="en-GB" sz="4000" dirty="0" smtClean="0"/>
              <a:t>report 2024</a:t>
            </a:r>
            <a:endParaRPr kumimoji="0" lang="en-GB" sz="4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32710" y="4226978"/>
            <a:ext cx="2478247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This work has been carried out within the framework of the EUROfusion Consortium, funded by the European Union via the </a:t>
            </a:r>
            <a:r>
              <a:rPr lang="en-GB" sz="600" dirty="0" err="1">
                <a:latin typeface="Arial" panose="020B0604020202020204" pitchFamily="34" charset="0"/>
                <a:cs typeface="Arial" panose="020B0604020202020204" pitchFamily="34" charset="0"/>
              </a:rPr>
              <a:t>Euratom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 Research and Training Programme (Grant Agreement No 101052200 — EUROfusion). Views and opinions expressed are however those of the author(s) only and do not necessarily reflect those of the European Union or the European </a:t>
            </a:r>
            <a:r>
              <a:rPr lang="en-GB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Commission, neither of the ITER organisation. 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Neither the European Union nor the European Commission can be held responsible for them.</a:t>
            </a:r>
          </a:p>
        </p:txBody>
      </p:sp>
      <p:sp>
        <p:nvSpPr>
          <p:cNvPr id="17" name="Rechteck 8"/>
          <p:cNvSpPr/>
          <p:nvPr/>
        </p:nvSpPr>
        <p:spPr>
          <a:xfrm>
            <a:off x="20826" y="123478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 for 2024 and plans for 2025</a:t>
            </a:r>
            <a:endParaRPr kumimoji="0" lang="en-GB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FZJ Team 2025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555526"/>
            <a:ext cx="9324528" cy="4176464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D.Harting (0.5 PPY)</a:t>
            </a:r>
            <a:endParaRPr lang="en-GB" sz="1200" i="1" dirty="0" smtClean="0"/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CI, harmonisation of EIRENE version with ITER, interface to EMC3 and kinetic ions (A&amp;M side, main part is TSVV-6)</a:t>
            </a:r>
            <a:endParaRPr lang="en-GB" sz="1200" i="1" dirty="0" smtClean="0">
              <a:solidFill>
                <a:srgbClr val="0070C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EIRENE W7X portfolio case</a:t>
            </a:r>
            <a:endParaRPr lang="en-GB" sz="1200" i="1" dirty="0" smtClean="0">
              <a:solidFill>
                <a:srgbClr val="0070C0"/>
              </a:solidFill>
            </a:endParaRPr>
          </a:p>
          <a:p>
            <a:pPr marL="0" indent="0">
              <a:spcBef>
                <a:spcPts val="900"/>
              </a:spcBef>
              <a:buNone/>
            </a:pPr>
            <a:endParaRPr lang="en-GB" sz="800" b="1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>
                <a:solidFill>
                  <a:srgbClr val="D60093"/>
                </a:solidFill>
              </a:rPr>
              <a:t>NEW! </a:t>
            </a:r>
            <a:r>
              <a:rPr lang="en-GB" sz="1200" b="1" dirty="0" err="1" smtClean="0"/>
              <a:t>M.Gordon</a:t>
            </a:r>
            <a:r>
              <a:rPr lang="en-GB" sz="1200" b="1" dirty="0" smtClean="0"/>
              <a:t>, computer scientist (0.4PPY, other 0.4PPY are for ERO and TSVV-7) </a:t>
            </a:r>
            <a:endParaRPr lang="en-GB" sz="1200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Support of ModCR and Ploutos development with focus on perforance, sensitity analysis and UQ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PSI-2 simulation case (with support from D.Reiser – fluid side, B2)</a:t>
            </a:r>
            <a:endParaRPr lang="en-GB" sz="1200" i="1" dirty="0" smtClean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endParaRPr lang="en-GB" sz="800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D.Borodin (0.9 PPY)</a:t>
            </a:r>
            <a:endParaRPr lang="en-GB" sz="1200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ModCR development, appliocation to JET and PSI-2 spectroscopy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TSVV-5 and EIRENE maintainance administration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endParaRPr lang="en-GB" sz="1200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B.Küppers (0.1 PPY)</a:t>
            </a:r>
            <a:endParaRPr lang="en-GB" sz="1200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External Webmaster</a:t>
            </a:r>
            <a:endParaRPr lang="en-GB" sz="1200" i="1" dirty="0">
              <a:solidFill>
                <a:srgbClr val="0070C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endParaRPr lang="en-GB" sz="1200" i="1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endParaRPr lang="en-GB" sz="1200" i="1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de-DE" sz="1200" i="1" dirty="0" smtClean="0">
                <a:solidFill>
                  <a:srgbClr val="0070C0"/>
                </a:solidFill>
              </a:rPr>
              <a:t>  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470"/>
            <a:ext cx="792088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Plans incl. publications – A&amp;M physics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555526"/>
            <a:ext cx="8244408" cy="4176464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ModCR </a:t>
            </a:r>
            <a:endParaRPr lang="en-GB" sz="1200" i="1" dirty="0" smtClean="0"/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Apply standalone version to JET and PSI-2 spectroscopy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en-GB" sz="1200" i="1" dirty="0">
                <a:solidFill>
                  <a:srgbClr val="0070C0"/>
                </a:solidFill>
              </a:rPr>
              <a:t>	</a:t>
            </a:r>
            <a:r>
              <a:rPr lang="en-GB" sz="1200" i="1" dirty="0" smtClean="0">
                <a:solidFill>
                  <a:srgbClr val="D60093"/>
                </a:solidFill>
                <a:sym typeface="Wingdings" panose="05000000000000000000" pitchFamily="2" charset="2"/>
              </a:rPr>
              <a:t> Be erosion with isotopes at JET paper should contain 1</a:t>
            </a:r>
            <a:r>
              <a:rPr lang="en-GB" sz="1200" i="1" baseline="30000" dirty="0" smtClean="0">
                <a:solidFill>
                  <a:srgbClr val="D60093"/>
                </a:solidFill>
                <a:sym typeface="Wingdings" panose="05000000000000000000" pitchFamily="2" charset="2"/>
              </a:rPr>
              <a:t>st </a:t>
            </a:r>
            <a:r>
              <a:rPr lang="en-GB" sz="1200" i="1" dirty="0" smtClean="0">
                <a:solidFill>
                  <a:srgbClr val="D60093"/>
                </a:solidFill>
                <a:sym typeface="Wingdings" panose="05000000000000000000" pitchFamily="2" charset="2"/>
              </a:rPr>
              <a:t> ModCR simulations</a:t>
            </a:r>
            <a:endParaRPr lang="en-GB" sz="1200" i="1" dirty="0">
              <a:solidFill>
                <a:srgbClr val="D60093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Unify with ColRad, build in as a library into the EIRENE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Do first ModCR performance tests including as a load for EIRON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en-GB" sz="1200" i="1" dirty="0">
                <a:solidFill>
                  <a:srgbClr val="0070C0"/>
                </a:solidFill>
              </a:rPr>
              <a:t>	</a:t>
            </a:r>
            <a:r>
              <a:rPr lang="en-GB" sz="12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 compare ODE (balance equations vs. MC approach inside ModCR)</a:t>
            </a:r>
            <a:endParaRPr lang="en-GB" sz="1200" i="1" dirty="0" smtClean="0">
              <a:solidFill>
                <a:srgbClr val="0070C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Build into </a:t>
            </a:r>
            <a:r>
              <a:rPr lang="en-GB" sz="1200" i="1" dirty="0" err="1" smtClean="0">
                <a:solidFill>
                  <a:srgbClr val="0070C0"/>
                </a:solidFill>
              </a:rPr>
              <a:t>Ploutos</a:t>
            </a:r>
            <a:r>
              <a:rPr lang="en-GB" sz="1200" i="1" dirty="0" smtClean="0">
                <a:solidFill>
                  <a:srgbClr val="0070C0"/>
                </a:solidFill>
              </a:rPr>
              <a:t> as alternative to the existing Perl solver</a:t>
            </a:r>
            <a:endParaRPr lang="en-GB" sz="800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err="1" smtClean="0"/>
              <a:t>Ploutos</a:t>
            </a:r>
            <a:endParaRPr lang="en-GB" sz="1200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Continue filling it with old (HydKin) and new (MCCC, IAEA CollisionDB) data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Provide 1st validated ModCR/Ploutos JSON file chains</a:t>
            </a:r>
            <a:endParaRPr lang="de-DE" sz="1200" i="1" dirty="0" smtClean="0">
              <a:solidFill>
                <a:srgbClr val="0070C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endParaRPr lang="en-GB" sz="1200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Publications/presentations</a:t>
            </a:r>
            <a:endParaRPr lang="en-GB" sz="1200" dirty="0" smtClean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D60093"/>
                </a:solidFill>
              </a:rPr>
              <a:t>Overview on the EIRENE-related A&amp;M data, physics and tools.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D60093"/>
                </a:solidFill>
              </a:rPr>
              <a:t>PET oral – first ModCR results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endParaRPr lang="en-GB" sz="1200" i="1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endParaRPr lang="en-GB" sz="1200" i="1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de-DE" sz="1200" i="1" dirty="0" smtClean="0">
                <a:solidFill>
                  <a:srgbClr val="0070C0"/>
                </a:solidFill>
              </a:rPr>
              <a:t>  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12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427734"/>
            <a:ext cx="7543800" cy="342900"/>
          </a:xfrm>
        </p:spPr>
        <p:txBody>
          <a:bodyPr/>
          <a:lstStyle/>
          <a:p>
            <a:pPr algn="ctr"/>
            <a:r>
              <a:rPr lang="en-GB" dirty="0" smtClean="0"/>
              <a:t>Thanks for the attention!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2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9364"/>
            <a:ext cx="7920880" cy="342900"/>
          </a:xfrm>
        </p:spPr>
        <p:txBody>
          <a:bodyPr/>
          <a:lstStyle/>
          <a:p>
            <a:r>
              <a:rPr lang="en-GB" sz="2800" dirty="0" smtClean="0">
                <a:solidFill>
                  <a:srgbClr val="C00000"/>
                </a:solidFill>
              </a:rPr>
              <a:t>Trivial case – charge states in Be (and He?..)</a:t>
            </a:r>
            <a:endParaRPr lang="en-GB" sz="28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80" y="1131590"/>
            <a:ext cx="4511130" cy="33123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504" y="2372276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MS</a:t>
            </a:r>
          </a:p>
          <a:p>
            <a:endParaRPr lang="en-GB" sz="1200" b="1" dirty="0" smtClean="0"/>
          </a:p>
          <a:p>
            <a:r>
              <a:rPr lang="en-GB" sz="1200" b="1" dirty="0" smtClean="0"/>
              <a:t/>
            </a:r>
            <a:br>
              <a:rPr lang="en-GB" sz="1200" b="1" dirty="0" smtClean="0"/>
            </a:br>
            <a:r>
              <a:rPr lang="en-GB" sz="1200" b="1" dirty="0" smtClean="0"/>
              <a:t>GS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32641" y="1461575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MS</a:t>
            </a:r>
          </a:p>
          <a:p>
            <a:endParaRPr lang="en-GB" sz="1200" b="1" dirty="0" smtClean="0"/>
          </a:p>
          <a:p>
            <a:r>
              <a:rPr lang="en-GB" sz="1200" b="1" dirty="0" smtClean="0"/>
              <a:t/>
            </a:r>
            <a:br>
              <a:rPr lang="en-GB" sz="1200" b="1" dirty="0" smtClean="0"/>
            </a:br>
            <a:r>
              <a:rPr lang="en-GB" sz="1200" b="1" dirty="0" smtClean="0"/>
              <a:t>GS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2143" y="684737"/>
            <a:ext cx="4256383" cy="260709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64088" y="1572785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MS</a:t>
            </a:r>
          </a:p>
          <a:p>
            <a:endParaRPr lang="en-GB" sz="1200" b="1" dirty="0" smtClean="0"/>
          </a:p>
          <a:p>
            <a:r>
              <a:rPr lang="en-GB" sz="1200" b="1" dirty="0" smtClean="0"/>
              <a:t/>
            </a:r>
            <a:br>
              <a:rPr lang="en-GB" sz="1200" b="1" dirty="0" smtClean="0"/>
            </a:br>
            <a:r>
              <a:rPr lang="en-GB" sz="1200" b="1" dirty="0" smtClean="0"/>
              <a:t>GS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4067" y="3435846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stablished ADAS’96 dataset (GCR) – adf11: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”/”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– ionisation/recombination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qcd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”/”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xcd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– quasi-MS cross-coupling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i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linear – easy to compare with Ploutous, observable transition matrix</a:t>
            </a:r>
            <a:endParaRPr lang="en-GB" sz="1400" i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192788" y="763735"/>
            <a:ext cx="943802" cy="239622"/>
          </a:xfrm>
          <a:prstGeom prst="wedgeRoundRectCallout">
            <a:avLst>
              <a:gd name="adj1" fmla="val 67610"/>
              <a:gd name="adj2" fmla="val 428031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He-like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4192788" y="763735"/>
            <a:ext cx="943802" cy="239622"/>
          </a:xfrm>
          <a:prstGeom prst="wedgeRoundRectCallout">
            <a:avLst>
              <a:gd name="adj1" fmla="val -59211"/>
              <a:gd name="adj2" fmla="val 363716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He-like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-17329" y="507060"/>
            <a:ext cx="3923928" cy="369332"/>
          </a:xfrm>
          <a:prstGeom prst="rect">
            <a:avLst/>
          </a:prstGeom>
          <a:solidFill>
            <a:srgbClr val="E3E3E3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 of metastable (MS) states…</a:t>
            </a:r>
            <a:endParaRPr lang="en-GB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6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496" y="51470"/>
            <a:ext cx="7543800" cy="342900"/>
          </a:xfrm>
        </p:spPr>
        <p:txBody>
          <a:bodyPr/>
          <a:lstStyle/>
          <a:p>
            <a:r>
              <a:rPr lang="de-DE" dirty="0" smtClean="0">
                <a:solidFill>
                  <a:srgbClr val="C00000"/>
                </a:solidFill>
              </a:rPr>
              <a:t>Code maintainence: recent items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627534"/>
            <a:ext cx="8712968" cy="410445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1600" b="1" dirty="0" err="1" smtClean="0"/>
              <a:t>DCoC</a:t>
            </a:r>
            <a:r>
              <a:rPr lang="en-GB" sz="1600" b="1" dirty="0" smtClean="0"/>
              <a:t> (developer code of conduct) is renamed to “Coding guidelines”, agreed, put to the EIRENE (also ModCR) git repo and to the website.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The document version changes together with the code, manual an license thanks to Git hooks (</a:t>
            </a:r>
            <a:r>
              <a:rPr lang="en-GB" sz="1600" i="1" dirty="0" err="1" smtClean="0">
                <a:solidFill>
                  <a:srgbClr val="0070C0"/>
                </a:solidFill>
              </a:rPr>
              <a:t>H.J.Leggate</a:t>
            </a:r>
            <a:r>
              <a:rPr lang="en-GB" sz="1600" i="1" dirty="0" smtClean="0">
                <a:solidFill>
                  <a:srgbClr val="0070C0"/>
                </a:solidFill>
              </a:rPr>
              <a:t>). </a:t>
            </a:r>
            <a:r>
              <a:rPr lang="en-GB" sz="1600" i="1" dirty="0" smtClean="0">
                <a:solidFill>
                  <a:srgbClr val="D60093"/>
                </a:solidFill>
              </a:rPr>
              <a:t>The text formulation is coordinated by Pieter W. Groen (DIFFER)</a:t>
            </a:r>
            <a:endParaRPr lang="en-GB" sz="16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The EIRENE + tools  EPL licence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Above 100 (some outdated, not really in use) BD accounts and 20 ADs activated, B2 forms provided by 19 organisations, see </a:t>
            </a:r>
            <a:r>
              <a:rPr lang="en-GB" sz="1600" i="1" dirty="0" smtClean="0">
                <a:solidFill>
                  <a:srgbClr val="0070C0"/>
                </a:solidFill>
                <a:hlinkClick r:id="rId2"/>
              </a:rPr>
              <a:t>www.Eirene.de/EPL</a:t>
            </a:r>
            <a:endParaRPr lang="en-GB" sz="1600" i="1" dirty="0" smtClean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The ITER seems to be close for signing the license, however the dialog continues.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There is a high pressure to put all ITER-relevant codes on a “utterly free licence” like LGPL</a:t>
            </a:r>
            <a:r>
              <a:rPr lang="en-GB" sz="1600" i="1" dirty="0">
                <a:solidFill>
                  <a:srgbClr val="0070C0"/>
                </a:solidFill>
              </a:rPr>
              <a:t> </a:t>
            </a:r>
            <a:r>
              <a:rPr lang="en-GB" sz="16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  </a:t>
            </a:r>
            <a:r>
              <a:rPr lang="en-GB" sz="1600" i="1" dirty="0" smtClean="0">
                <a:solidFill>
                  <a:srgbClr val="D60093"/>
                </a:solidFill>
              </a:rPr>
              <a:t>Dual license (EPL + CC BY-ND) is suggested by FZJ lawyers</a:t>
            </a:r>
            <a:endParaRPr lang="en-GB" sz="1600" i="1" dirty="0" smtClean="0">
              <a:solidFill>
                <a:srgbClr val="D60093"/>
              </a:solidFill>
            </a:endParaRPr>
          </a:p>
          <a:p>
            <a:pPr marL="457200" lvl="1" indent="0">
              <a:buNone/>
            </a:pPr>
            <a:endParaRPr lang="en-GB" sz="1600" i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The first </a:t>
            </a:r>
            <a:r>
              <a:rPr lang="en-GB" sz="1600" b="1" dirty="0" err="1" smtClean="0"/>
              <a:t>MsV</a:t>
            </a:r>
            <a:r>
              <a:rPr lang="en-GB" sz="1600" b="1" dirty="0" smtClean="0"/>
              <a:t> is released in Nov 2024 (just before E-TASC planning meeting)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It includes contributions like harmonising with SOLPS-ITER version, but also much more – e.g. significantly approved CI or CXN data output (</a:t>
            </a:r>
            <a:r>
              <a:rPr lang="en-GB" sz="1600" i="1" dirty="0" err="1" smtClean="0">
                <a:solidFill>
                  <a:srgbClr val="0070C0"/>
                </a:solidFill>
              </a:rPr>
              <a:t>H.Kampulainen</a:t>
            </a:r>
            <a:r>
              <a:rPr lang="en-GB" sz="1600" i="1" dirty="0" smtClean="0">
                <a:solidFill>
                  <a:srgbClr val="0070C0"/>
                </a:solidFill>
              </a:rPr>
              <a:t>).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Available in </a:t>
            </a:r>
            <a:r>
              <a:rPr lang="en-GB" sz="1600" i="1" dirty="0" err="1" smtClean="0">
                <a:solidFill>
                  <a:srgbClr val="0070C0"/>
                </a:solidFill>
              </a:rPr>
              <a:t>JuGit</a:t>
            </a:r>
            <a:r>
              <a:rPr lang="en-GB" sz="1600" i="1" dirty="0" smtClean="0">
                <a:solidFill>
                  <a:srgbClr val="0070C0"/>
                </a:solidFill>
              </a:rPr>
              <a:t> (FZJ), at ITER (mirror) and for download at </a:t>
            </a:r>
            <a:r>
              <a:rPr lang="en-GB" sz="1600" i="1" dirty="0" smtClean="0">
                <a:solidFill>
                  <a:srgbClr val="0070C0"/>
                </a:solidFill>
                <a:hlinkClick r:id="rId3"/>
              </a:rPr>
              <a:t>www.eirene.de</a:t>
            </a:r>
            <a:r>
              <a:rPr lang="en-GB" sz="1600" i="1" dirty="0" smtClean="0">
                <a:solidFill>
                  <a:srgbClr val="0070C0"/>
                </a:solidFill>
              </a:rPr>
              <a:t> as a clone of the “master” GIT branch.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1600" i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363775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7150"/>
            <a:ext cx="7893496" cy="342900"/>
          </a:xfrm>
        </p:spPr>
        <p:txBody>
          <a:bodyPr/>
          <a:lstStyle/>
          <a:p>
            <a:r>
              <a:rPr lang="en-GB" sz="2800" dirty="0" smtClean="0">
                <a:solidFill>
                  <a:srgbClr val="C00000"/>
                </a:solidFill>
              </a:rPr>
              <a:t>Recent EIRENE release </a:t>
            </a:r>
            <a:r>
              <a:rPr lang="en-GB" sz="2400" b="0" dirty="0" smtClean="0"/>
              <a:t>(</a:t>
            </a:r>
            <a:r>
              <a:rPr lang="en-GB" sz="2400" dirty="0" err="1" smtClean="0"/>
              <a:t>MsV</a:t>
            </a:r>
            <a:r>
              <a:rPr lang="en-GB" sz="2400" b="0" dirty="0" smtClean="0"/>
              <a:t> = milestone version)</a:t>
            </a:r>
            <a:endParaRPr lang="en-GB" sz="2400" b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411BBD0-EB83-F240-93F5-9C05130B3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21425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New </a:t>
            </a:r>
            <a:r>
              <a:rPr lang="en-GB" b="1" dirty="0"/>
              <a:t>EIRENE release V1.1.0 </a:t>
            </a:r>
            <a:r>
              <a:rPr lang="en-GB" dirty="0"/>
              <a:t>(31</a:t>
            </a:r>
            <a:r>
              <a:rPr lang="en-GB" baseline="30000" dirty="0"/>
              <a:t>st</a:t>
            </a:r>
            <a:r>
              <a:rPr lang="en-GB" dirty="0"/>
              <a:t> October 2024)</a:t>
            </a:r>
          </a:p>
          <a:p>
            <a:pPr lvl="1"/>
            <a:r>
              <a:rPr lang="en-GB" dirty="0"/>
              <a:t>New </a:t>
            </a:r>
            <a:r>
              <a:rPr lang="en-GB" b="1" dirty="0"/>
              <a:t>JSON input </a:t>
            </a:r>
            <a:r>
              <a:rPr lang="en-GB" dirty="0"/>
              <a:t>file format for EIRENE</a:t>
            </a:r>
          </a:p>
          <a:p>
            <a:pPr lvl="1"/>
            <a:r>
              <a:rPr lang="en-GB" dirty="0"/>
              <a:t>Added </a:t>
            </a:r>
            <a:r>
              <a:rPr lang="en-GB" b="1" dirty="0"/>
              <a:t>OpenMP </a:t>
            </a:r>
            <a:r>
              <a:rPr lang="en-GB" dirty="0"/>
              <a:t>capabilities to EIRENE for </a:t>
            </a:r>
            <a:r>
              <a:rPr lang="en-GB" b="1" dirty="0"/>
              <a:t>shared memory </a:t>
            </a:r>
            <a:r>
              <a:rPr lang="en-GB" dirty="0"/>
              <a:t>usage (related to </a:t>
            </a:r>
            <a:r>
              <a:rPr lang="en-GB" b="1" dirty="0"/>
              <a:t>SOLEDGE</a:t>
            </a:r>
            <a:r>
              <a:rPr lang="en-GB" dirty="0"/>
              <a:t> code -&gt; </a:t>
            </a:r>
            <a:r>
              <a:rPr lang="en-GB" b="1" dirty="0"/>
              <a:t>TSVV-6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Updates to </a:t>
            </a:r>
            <a:r>
              <a:rPr lang="en-GB" b="1" dirty="0"/>
              <a:t>EIRENE database</a:t>
            </a:r>
            <a:r>
              <a:rPr lang="en-GB" dirty="0"/>
              <a:t> (some reactions in </a:t>
            </a:r>
            <a:r>
              <a:rPr lang="en-GB" dirty="0" err="1"/>
              <a:t>amjuel.tex</a:t>
            </a:r>
            <a:r>
              <a:rPr lang="en-GB" dirty="0"/>
              <a:t>, </a:t>
            </a:r>
            <a:r>
              <a:rPr lang="en-GB" dirty="0" err="1"/>
              <a:t>hydhel.tex</a:t>
            </a:r>
            <a:r>
              <a:rPr lang="en-GB" dirty="0"/>
              <a:t>, </a:t>
            </a:r>
            <a:r>
              <a:rPr lang="en-GB" dirty="0" err="1"/>
              <a:t>methane.tex</a:t>
            </a:r>
            <a:r>
              <a:rPr lang="en-GB" dirty="0"/>
              <a:t>, h2vibr.tex)</a:t>
            </a:r>
          </a:p>
          <a:p>
            <a:pPr lvl="1"/>
            <a:r>
              <a:rPr lang="en-GB" b="1" dirty="0"/>
              <a:t>Unification</a:t>
            </a:r>
            <a:r>
              <a:rPr lang="en-GB" dirty="0"/>
              <a:t> of internal </a:t>
            </a:r>
            <a:r>
              <a:rPr lang="en-GB" b="1" dirty="0"/>
              <a:t>FZJ EIRENE </a:t>
            </a:r>
            <a:r>
              <a:rPr lang="en-GB" dirty="0"/>
              <a:t>versions</a:t>
            </a:r>
          </a:p>
          <a:p>
            <a:pPr lvl="1"/>
            <a:r>
              <a:rPr lang="en-GB" dirty="0"/>
              <a:t>Started </a:t>
            </a:r>
            <a:r>
              <a:rPr lang="en-GB" b="1" dirty="0"/>
              <a:t>unification </a:t>
            </a:r>
            <a:r>
              <a:rPr lang="en-GB" dirty="0"/>
              <a:t>of EIRENE with </a:t>
            </a:r>
            <a:r>
              <a:rPr lang="en-GB" b="1" dirty="0"/>
              <a:t>SOLPS-ITER</a:t>
            </a:r>
            <a:r>
              <a:rPr lang="en-GB" dirty="0"/>
              <a:t> version (supported by X. </a:t>
            </a:r>
            <a:r>
              <a:rPr lang="en-GB" dirty="0" err="1"/>
              <a:t>Bonnin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Restructuring of </a:t>
            </a:r>
            <a:r>
              <a:rPr lang="en-GB" b="1" dirty="0"/>
              <a:t>Continuous Integration</a:t>
            </a:r>
            <a:r>
              <a:rPr lang="en-GB" dirty="0"/>
              <a:t> (CI) pipeline (more </a:t>
            </a:r>
            <a:r>
              <a:rPr lang="en-GB" b="1" dirty="0"/>
              <a:t>provenance tests</a:t>
            </a:r>
            <a:r>
              <a:rPr lang="en-GB" dirty="0"/>
              <a:t>, increased </a:t>
            </a:r>
            <a:r>
              <a:rPr lang="en-GB" b="1" dirty="0"/>
              <a:t>code coverage</a:t>
            </a:r>
            <a:r>
              <a:rPr lang="en-GB" dirty="0"/>
              <a:t> by CI, </a:t>
            </a:r>
            <a:r>
              <a:rPr lang="en-GB" b="1" dirty="0"/>
              <a:t>OpenMP</a:t>
            </a:r>
            <a:r>
              <a:rPr lang="en-GB" dirty="0"/>
              <a:t> test cases</a:t>
            </a:r>
            <a:r>
              <a:rPr lang="en-GB" dirty="0" smtClean="0"/>
              <a:t>)</a:t>
            </a:r>
          </a:p>
          <a:p>
            <a:pPr lvl="1"/>
            <a:endParaRPr lang="en-GB" dirty="0"/>
          </a:p>
          <a:p>
            <a:r>
              <a:rPr lang="en-GB" b="1" dirty="0"/>
              <a:t>Hotfix </a:t>
            </a:r>
            <a:r>
              <a:rPr lang="en-GB" dirty="0"/>
              <a:t>for EIRENE </a:t>
            </a:r>
            <a:r>
              <a:rPr lang="en-GB" b="1" dirty="0"/>
              <a:t>V1.1.1 </a:t>
            </a:r>
            <a:r>
              <a:rPr lang="en-GB" dirty="0"/>
              <a:t>(27</a:t>
            </a:r>
            <a:r>
              <a:rPr lang="en-GB" baseline="30000" dirty="0"/>
              <a:t>th</a:t>
            </a:r>
            <a:r>
              <a:rPr lang="en-GB" dirty="0"/>
              <a:t> November 2024)</a:t>
            </a:r>
          </a:p>
          <a:p>
            <a:pPr lvl="1"/>
            <a:r>
              <a:rPr lang="en-GB" dirty="0"/>
              <a:t>Fixed </a:t>
            </a:r>
            <a:r>
              <a:rPr lang="en-GB" b="1" dirty="0"/>
              <a:t>automatic updates</a:t>
            </a:r>
            <a:r>
              <a:rPr lang="en-GB" dirty="0"/>
              <a:t> to </a:t>
            </a:r>
            <a:r>
              <a:rPr lang="en-GB" b="1" dirty="0"/>
              <a:t>EIRENE forks </a:t>
            </a:r>
            <a:r>
              <a:rPr lang="en-GB" dirty="0"/>
              <a:t>(e.g. ITER and CEA fork)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6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498" y="51470"/>
            <a:ext cx="7992888" cy="342900"/>
          </a:xfrm>
        </p:spPr>
        <p:txBody>
          <a:bodyPr/>
          <a:lstStyle/>
          <a:p>
            <a:r>
              <a:rPr lang="de-DE" sz="2800" dirty="0" smtClean="0">
                <a:solidFill>
                  <a:srgbClr val="C00000"/>
                </a:solidFill>
              </a:rPr>
              <a:t>Code maintanance: What </a:t>
            </a:r>
            <a:r>
              <a:rPr lang="de-DE" sz="2800" dirty="0" smtClean="0">
                <a:solidFill>
                  <a:srgbClr val="C00000"/>
                </a:solidFill>
              </a:rPr>
              <a:t>needs to be done</a:t>
            </a:r>
            <a:r>
              <a:rPr lang="en-GB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627534"/>
            <a:ext cx="8801744" cy="403244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The EIRENE website is quite in good shape, still regular updates are necessary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The ITER/EUROfusion request automatic registration with their accounts.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Links with confluence, bug reporting forum etc. would be very useful.</a:t>
            </a:r>
            <a:endParaRPr lang="en-GB" sz="1700" dirty="0" smtClean="0"/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E-TASC recommended tools (ACH is ready to provide support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err="1" smtClean="0">
                <a:solidFill>
                  <a:srgbClr val="0070C0"/>
                </a:solidFill>
              </a:rPr>
              <a:t>Mattermost</a:t>
            </a:r>
            <a:r>
              <a:rPr lang="en-GB" sz="1700" i="1" dirty="0" smtClean="0">
                <a:solidFill>
                  <a:srgbClr val="0070C0"/>
                </a:solidFill>
              </a:rPr>
              <a:t> (Slack alternative) is to be set and used by all developers.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err="1" smtClean="0">
                <a:solidFill>
                  <a:srgbClr val="0070C0"/>
                </a:solidFill>
              </a:rPr>
              <a:t>Gira</a:t>
            </a:r>
            <a:r>
              <a:rPr lang="en-GB" sz="1700" i="1" dirty="0" smtClean="0">
                <a:solidFill>
                  <a:srgbClr val="0070C0"/>
                </a:solidFill>
              </a:rPr>
              <a:t>/Confluence (available free of change due to ACH installations).</a:t>
            </a: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err="1" smtClean="0"/>
              <a:t>SimDB</a:t>
            </a:r>
            <a:r>
              <a:rPr lang="en-GB" sz="1700" b="1" dirty="0" smtClean="0"/>
              <a:t>-based catalogued repository for simulations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The data server is physically provided by FZJ.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Installations with begin as soon as possible (D.V.Borodin, </a:t>
            </a:r>
            <a:r>
              <a:rPr lang="en-GB" sz="1700" i="1" dirty="0" err="1" smtClean="0">
                <a:solidFill>
                  <a:srgbClr val="0070C0"/>
                </a:solidFill>
              </a:rPr>
              <a:t>D.Harting</a:t>
            </a:r>
            <a:r>
              <a:rPr lang="en-GB" sz="1700" i="1" dirty="0" smtClean="0">
                <a:solidFill>
                  <a:srgbClr val="0070C0"/>
                </a:solidFill>
              </a:rPr>
              <a:t>?..)</a:t>
            </a: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Start using JSON Schema (in EIRENE, ModCR, etc.)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e.g. MIT Docs (</a:t>
            </a:r>
            <a:r>
              <a:rPr lang="en-GB" sz="1700" dirty="0">
                <a:hlinkClick r:id="rId2"/>
              </a:rPr>
              <a:t>https://json-schema.org</a:t>
            </a:r>
            <a:r>
              <a:rPr lang="en-GB" sz="1700" dirty="0" smtClean="0">
                <a:hlinkClick r:id="rId2"/>
              </a:rPr>
              <a:t>/</a:t>
            </a:r>
            <a:r>
              <a:rPr lang="en-GB" sz="1700" dirty="0" smtClean="0"/>
              <a:t>), </a:t>
            </a:r>
            <a:r>
              <a:rPr lang="en-GB" sz="1700" dirty="0" smtClean="0">
                <a:solidFill>
                  <a:srgbClr val="D60093"/>
                </a:solidFill>
              </a:rPr>
              <a:t>use STYX (with TSVV-3) </a:t>
            </a:r>
            <a:endParaRPr lang="en-GB" sz="1700" dirty="0" smtClean="0">
              <a:solidFill>
                <a:srgbClr val="D60093"/>
              </a:solidFill>
            </a:endParaRPr>
          </a:p>
          <a:p>
            <a:pPr marL="400050"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We need to get used to coding guidelines, changelog etc. as a routine –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update those based </a:t>
            </a:r>
            <a:r>
              <a:rPr lang="en-GB" sz="1700" i="1" dirty="0">
                <a:solidFill>
                  <a:srgbClr val="0070C0"/>
                </a:solidFill>
              </a:rPr>
              <a:t>on collected </a:t>
            </a:r>
            <a:r>
              <a:rPr lang="en-GB" sz="1700" i="1" dirty="0" smtClean="0">
                <a:solidFill>
                  <a:srgbClr val="0070C0"/>
                </a:solidFill>
              </a:rPr>
              <a:t>experience</a:t>
            </a:r>
            <a:endParaRPr lang="en-GB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225591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Recent TSVV-5 events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555526"/>
            <a:ext cx="9036496" cy="4032448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TSVV-5 annual Code Camp </a:t>
            </a:r>
            <a:r>
              <a:rPr lang="en-GB" sz="1200" b="1" dirty="0" smtClean="0">
                <a:solidFill>
                  <a:srgbClr val="C00000"/>
                </a:solidFill>
              </a:rPr>
              <a:t>(DIFFER, </a:t>
            </a:r>
            <a:r>
              <a:rPr lang="en-GB" sz="1200" dirty="0">
                <a:solidFill>
                  <a:srgbClr val="C00000"/>
                </a:solidFill>
              </a:rPr>
              <a:t>19th – 21st November </a:t>
            </a:r>
            <a:r>
              <a:rPr lang="en-GB" sz="1200" dirty="0" smtClean="0">
                <a:solidFill>
                  <a:srgbClr val="C00000"/>
                </a:solidFill>
              </a:rPr>
              <a:t>2024</a:t>
            </a:r>
            <a:r>
              <a:rPr lang="en-GB" sz="1200" b="1" dirty="0">
                <a:solidFill>
                  <a:srgbClr val="C00000"/>
                </a:solidFill>
              </a:rPr>
              <a:t>)</a:t>
            </a:r>
            <a:r>
              <a:rPr lang="en-GB" sz="1200" dirty="0" smtClean="0">
                <a:solidFill>
                  <a:srgbClr val="C00000"/>
                </a:solidFill>
              </a:rPr>
              <a:t>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Agenda </a:t>
            </a:r>
            <a:r>
              <a:rPr lang="en-GB" sz="1200" i="1" dirty="0">
                <a:solidFill>
                  <a:srgbClr val="0070C0"/>
                </a:solidFill>
              </a:rPr>
              <a:t>and materials: </a:t>
            </a:r>
            <a:r>
              <a:rPr lang="en-GB" sz="1200" i="1" dirty="0">
                <a:solidFill>
                  <a:srgbClr val="0070C0"/>
                </a:solidFill>
                <a:hlinkClick r:id="rId2"/>
              </a:rPr>
              <a:t>https://indico.euro-fusion.org/event/3178</a:t>
            </a:r>
            <a:r>
              <a:rPr lang="en-GB" sz="1200" i="1" dirty="0" smtClean="0">
                <a:solidFill>
                  <a:srgbClr val="0070C0"/>
                </a:solidFill>
                <a:hlinkClick r:id="rId2"/>
              </a:rPr>
              <a:t>/</a:t>
            </a:r>
            <a:endParaRPr lang="en-GB" sz="1200" i="1" dirty="0">
              <a:solidFill>
                <a:srgbClr val="0070C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Participants from all RUs, ITER, related TSVVs (3, 6 and 7) and ACHs 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Moderated discussions along 3 main lines with the </a:t>
            </a:r>
            <a:r>
              <a:rPr lang="en-GB" sz="1200" b="1" i="1" dirty="0" smtClean="0">
                <a:solidFill>
                  <a:srgbClr val="0070C0"/>
                </a:solidFill>
              </a:rPr>
              <a:t>approved summaries </a:t>
            </a:r>
            <a:r>
              <a:rPr lang="en-GB" sz="1200" i="1" dirty="0" smtClean="0">
                <a:solidFill>
                  <a:srgbClr val="0070C0"/>
                </a:solidFill>
              </a:rPr>
              <a:t>on the last day. In addition Lots of bilateral discussions, joint look into the code and tools etc.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Examples of outcome: STYX (TSVV-3 interface to EIRENE) can be used as proxy for further IMASification, elaborated set of reference simulation cases prepared for </a:t>
            </a:r>
            <a:r>
              <a:rPr lang="en-GB" sz="1200" i="1" dirty="0" err="1" smtClean="0">
                <a:solidFill>
                  <a:srgbClr val="0070C0"/>
                </a:solidFill>
              </a:rPr>
              <a:t>SimDB</a:t>
            </a:r>
            <a:r>
              <a:rPr lang="en-GB" sz="1200" i="1" dirty="0" smtClean="0">
                <a:solidFill>
                  <a:srgbClr val="0070C0"/>
                </a:solidFill>
              </a:rPr>
              <a:t>, …., joint work with ACH (e.g. further steps on IMASification by ACH-IPPLM and  utilisation of EIRON toy model for EIRENE from ACH-VTT discussed)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Large focus this time on CRMs with further updates on fluid-kinetic hybridisation  </a:t>
            </a:r>
          </a:p>
          <a:p>
            <a:pPr marL="457200" lvl="1" indent="0">
              <a:spcBef>
                <a:spcPts val="900"/>
              </a:spcBef>
              <a:buNone/>
            </a:pPr>
            <a:endParaRPr lang="en-GB" sz="1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200" b="1" dirty="0"/>
              <a:t>Meeting on unified A&amp;M data policies </a:t>
            </a:r>
            <a:r>
              <a:rPr lang="en-GB" sz="1200" b="1" dirty="0">
                <a:solidFill>
                  <a:srgbClr val="C00000"/>
                </a:solidFill>
              </a:rPr>
              <a:t>(</a:t>
            </a:r>
            <a:r>
              <a:rPr lang="en-GB" sz="1200" b="1" dirty="0" smtClean="0">
                <a:solidFill>
                  <a:srgbClr val="C00000"/>
                </a:solidFill>
              </a:rPr>
              <a:t>FZJ, </a:t>
            </a:r>
            <a:r>
              <a:rPr lang="en-GB" sz="1200" dirty="0">
                <a:solidFill>
                  <a:srgbClr val="C00000"/>
                </a:solidFill>
              </a:rPr>
              <a:t>25</a:t>
            </a:r>
            <a:r>
              <a:rPr lang="en-GB" sz="1200" baseline="30000" dirty="0">
                <a:solidFill>
                  <a:srgbClr val="C00000"/>
                </a:solidFill>
              </a:rPr>
              <a:t>th</a:t>
            </a:r>
            <a:r>
              <a:rPr lang="en-GB" sz="1200" dirty="0">
                <a:solidFill>
                  <a:srgbClr val="C00000"/>
                </a:solidFill>
              </a:rPr>
              <a:t> -27</a:t>
            </a:r>
            <a:r>
              <a:rPr lang="en-GB" sz="1200" baseline="30000" dirty="0">
                <a:solidFill>
                  <a:srgbClr val="C00000"/>
                </a:solidFill>
              </a:rPr>
              <a:t>th</a:t>
            </a:r>
            <a:r>
              <a:rPr lang="en-GB" sz="1200" dirty="0">
                <a:solidFill>
                  <a:srgbClr val="C00000"/>
                </a:solidFill>
              </a:rPr>
              <a:t> November </a:t>
            </a:r>
            <a:r>
              <a:rPr lang="en-GB" sz="1200" dirty="0" smtClean="0">
                <a:solidFill>
                  <a:srgbClr val="C00000"/>
                </a:solidFill>
              </a:rPr>
              <a:t>2024</a:t>
            </a:r>
            <a:r>
              <a:rPr lang="en-GB" sz="1200" b="1" dirty="0" smtClean="0">
                <a:solidFill>
                  <a:srgbClr val="C00000"/>
                </a:solidFill>
              </a:rPr>
              <a:t>)</a:t>
            </a:r>
            <a:endParaRPr lang="en-GB" sz="1200" b="1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Agenda and materials: </a:t>
            </a:r>
            <a:r>
              <a:rPr lang="en-GB" sz="1200" dirty="0" smtClean="0">
                <a:hlinkClick r:id="rId2"/>
              </a:rPr>
              <a:t>https://indico.euro-fusion.org/event/3178/</a:t>
            </a:r>
            <a:r>
              <a:rPr lang="en-GB" sz="1200" dirty="0" smtClean="0"/>
              <a:t>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Participants from EUROfusion (e.g. </a:t>
            </a:r>
            <a:r>
              <a:rPr lang="en-GB" sz="1200" i="1" dirty="0" err="1" smtClean="0">
                <a:solidFill>
                  <a:srgbClr val="0070C0"/>
                </a:solidFill>
              </a:rPr>
              <a:t>D.Coster</a:t>
            </a:r>
            <a:r>
              <a:rPr lang="en-GB" sz="1200" i="1" dirty="0" smtClean="0">
                <a:solidFill>
                  <a:srgbClr val="0070C0"/>
                </a:solidFill>
              </a:rPr>
              <a:t> – AMNS), ADAS, ITER, IAEA</a:t>
            </a:r>
            <a:r>
              <a:rPr lang="en-GB" sz="1200" i="1" dirty="0">
                <a:solidFill>
                  <a:srgbClr val="0070C0"/>
                </a:solidFill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</a:rPr>
              <a:t> </a:t>
            </a:r>
            <a:r>
              <a:rPr lang="en-GB" sz="1200" i="1" dirty="0" smtClean="0">
                <a:solidFill>
                  <a:srgbClr val="C00000"/>
                </a:solidFill>
              </a:rPr>
              <a:t>+ </a:t>
            </a:r>
            <a:r>
              <a:rPr lang="en-GB" sz="1200" i="1" dirty="0" smtClean="0">
                <a:solidFill>
                  <a:srgbClr val="0070C0"/>
                </a:solidFill>
              </a:rPr>
              <a:t> EIRENE (with dedicated </a:t>
            </a:r>
            <a:r>
              <a:rPr lang="en-GB" sz="1200" i="1" dirty="0">
                <a:solidFill>
                  <a:srgbClr val="0070C0"/>
                </a:solidFill>
              </a:rPr>
              <a:t>tools dedicated tools PLOUTOS and </a:t>
            </a:r>
            <a:r>
              <a:rPr lang="en-GB" sz="1200" i="1" dirty="0" smtClean="0">
                <a:solidFill>
                  <a:srgbClr val="0070C0"/>
                </a:solidFill>
              </a:rPr>
              <a:t>ModCR), YACORA and MCCC developers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Motivated by discussions at </a:t>
            </a:r>
            <a:r>
              <a:rPr lang="en-GB" sz="1200" i="1" dirty="0">
                <a:solidFill>
                  <a:srgbClr val="0070C0"/>
                </a:solidFill>
              </a:rPr>
              <a:t>decennial IAEA AMPI Meeting in </a:t>
            </a:r>
            <a:r>
              <a:rPr lang="en-GB" sz="1200" i="1" dirty="0" smtClean="0">
                <a:solidFill>
                  <a:srgbClr val="0070C0"/>
                </a:solidFill>
              </a:rPr>
              <a:t>Helsinki (Jul-2024), likely will lead to a dedicated IAEA TM.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Joint document on data policies elaborated as a draft to be submitted for consideration by EUROfusion, ITER and IAEA.</a:t>
            </a:r>
            <a:endParaRPr lang="en-GB" sz="12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22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3298" y="47373"/>
            <a:ext cx="7543800" cy="342900"/>
          </a:xfrm>
        </p:spPr>
        <p:txBody>
          <a:bodyPr/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ModCR</a:t>
            </a:r>
            <a:r>
              <a:rPr lang="en-US" sz="2400" dirty="0" smtClean="0">
                <a:solidFill>
                  <a:srgbClr val="C00000"/>
                </a:solidFill>
              </a:rPr>
              <a:t> interaction with EIRENE and other tools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419872" y="2094720"/>
            <a:ext cx="2376264" cy="10801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ModCR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23528" y="771550"/>
            <a:ext cx="23762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EIRENE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CRM condensing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(“</a:t>
            </a:r>
            <a:r>
              <a:rPr lang="en-GB" dirty="0" err="1" smtClean="0">
                <a:solidFill>
                  <a:schemeClr val="tx1"/>
                </a:solidFill>
              </a:rPr>
              <a:t>ColRad</a:t>
            </a:r>
            <a:r>
              <a:rPr lang="en-GB" dirty="0" smtClean="0">
                <a:solidFill>
                  <a:schemeClr val="tx1"/>
                </a:solidFill>
              </a:rPr>
              <a:t>”)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23528" y="2092162"/>
            <a:ext cx="23762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EIRENE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Main loop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(neutral transport)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323528" y="3412187"/>
            <a:ext cx="23762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EIRENE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Post-processing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(spectroscopy, etc.)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6544405" y="4098884"/>
            <a:ext cx="2376264" cy="62944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Data sources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MCCC, R-matrix, …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Pfeil nach links 10"/>
          <p:cNvSpPr/>
          <p:nvPr/>
        </p:nvSpPr>
        <p:spPr>
          <a:xfrm rot="5400000">
            <a:off x="7168542" y="3370180"/>
            <a:ext cx="953352" cy="50405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feil nach links 18"/>
          <p:cNvSpPr/>
          <p:nvPr/>
        </p:nvSpPr>
        <p:spPr>
          <a:xfrm rot="16200000">
            <a:off x="7156273" y="1393309"/>
            <a:ext cx="1014357" cy="295787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Pfeil nach links 19"/>
          <p:cNvSpPr/>
          <p:nvPr/>
        </p:nvSpPr>
        <p:spPr>
          <a:xfrm>
            <a:off x="5793856" y="2309767"/>
            <a:ext cx="953352" cy="676257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bgerundetes Rechteck 12"/>
          <p:cNvSpPr/>
          <p:nvPr/>
        </p:nvSpPr>
        <p:spPr>
          <a:xfrm>
            <a:off x="6516216" y="2065412"/>
            <a:ext cx="2376264" cy="10801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Ploutos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22" name="Pfeil nach links 21"/>
          <p:cNvSpPr/>
          <p:nvPr/>
        </p:nvSpPr>
        <p:spPr>
          <a:xfrm rot="19687372">
            <a:off x="5604775" y="1522115"/>
            <a:ext cx="2162362" cy="107178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bgerundetes Rechteck 13"/>
          <p:cNvSpPr/>
          <p:nvPr/>
        </p:nvSpPr>
        <p:spPr>
          <a:xfrm>
            <a:off x="6544405" y="619007"/>
            <a:ext cx="2376264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YACORA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 rot="1448864">
            <a:off x="2433881" y="1784217"/>
            <a:ext cx="1368152" cy="37481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Ellipse 22"/>
          <p:cNvSpPr/>
          <p:nvPr/>
        </p:nvSpPr>
        <p:spPr>
          <a:xfrm>
            <a:off x="2375756" y="2444815"/>
            <a:ext cx="1368152" cy="37481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Ellipse 23"/>
          <p:cNvSpPr/>
          <p:nvPr/>
        </p:nvSpPr>
        <p:spPr>
          <a:xfrm rot="20342274">
            <a:off x="2426478" y="3128802"/>
            <a:ext cx="1368152" cy="37481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bgerundetes Rechteck 24"/>
          <p:cNvSpPr/>
          <p:nvPr/>
        </p:nvSpPr>
        <p:spPr>
          <a:xfrm>
            <a:off x="4016813" y="2092356"/>
            <a:ext cx="1777043" cy="10801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rgbClr val="00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ModCR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8" name="Abgerundete rechteckige Legende 7"/>
          <p:cNvSpPr/>
          <p:nvPr/>
        </p:nvSpPr>
        <p:spPr>
          <a:xfrm>
            <a:off x="4293547" y="1528595"/>
            <a:ext cx="1311984" cy="288032"/>
          </a:xfrm>
          <a:prstGeom prst="wedgeRoundRectCallout">
            <a:avLst>
              <a:gd name="adj1" fmla="val -52249"/>
              <a:gd name="adj2" fmla="val 23137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Standalone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6" name="Abgerundete rechteckige Legende 25"/>
          <p:cNvSpPr/>
          <p:nvPr/>
        </p:nvSpPr>
        <p:spPr>
          <a:xfrm>
            <a:off x="3723332" y="796180"/>
            <a:ext cx="1140431" cy="288032"/>
          </a:xfrm>
          <a:prstGeom prst="wedgeRoundRectCallout">
            <a:avLst>
              <a:gd name="adj1" fmla="val -103784"/>
              <a:gd name="adj2" fmla="val 34510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Interface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Legende mit Pfeil nach oben 14"/>
          <p:cNvSpPr/>
          <p:nvPr/>
        </p:nvSpPr>
        <p:spPr>
          <a:xfrm>
            <a:off x="4015661" y="3200326"/>
            <a:ext cx="1777043" cy="1015612"/>
          </a:xfrm>
          <a:prstGeom prst="upArrowCallout">
            <a:avLst>
              <a:gd name="adj1" fmla="val 30402"/>
              <a:gd name="adj2" fmla="val 25000"/>
              <a:gd name="adj3" fmla="val 25000"/>
              <a:gd name="adj4" fmla="val 64977"/>
            </a:avLst>
          </a:prstGeom>
          <a:solidFill>
            <a:srgbClr val="FF0000"/>
          </a:solidFill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Flexible </a:t>
            </a:r>
            <a:r>
              <a:rPr lang="en-GB" b="1" dirty="0" smtClean="0">
                <a:solidFill>
                  <a:schemeClr val="tx1"/>
                </a:solidFill>
              </a:rPr>
              <a:t>input </a:t>
            </a:r>
            <a:r>
              <a:rPr lang="en-GB" dirty="0" smtClean="0">
                <a:solidFill>
                  <a:schemeClr val="tx1"/>
                </a:solidFill>
              </a:rPr>
              <a:t>files (JSON)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50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991" y="-54383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Pipelenes of CRMs</a:t>
            </a:r>
            <a:endParaRPr lang="en-GB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ussdiagramm: Mehrere Dokumente 9"/>
          <p:cNvSpPr/>
          <p:nvPr/>
        </p:nvSpPr>
        <p:spPr>
          <a:xfrm>
            <a:off x="323528" y="1419622"/>
            <a:ext cx="1152128" cy="1045825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CRMs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(JSON)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9" name="Legende mit Pfeil nach oben 38"/>
          <p:cNvSpPr/>
          <p:nvPr/>
        </p:nvSpPr>
        <p:spPr>
          <a:xfrm>
            <a:off x="323528" y="2571750"/>
            <a:ext cx="1224136" cy="2178120"/>
          </a:xfrm>
          <a:prstGeom prst="upArrowCallout">
            <a:avLst>
              <a:gd name="adj1" fmla="val 27107"/>
              <a:gd name="adj2" fmla="val 31667"/>
              <a:gd name="adj3" fmla="val 25000"/>
              <a:gd name="adj4" fmla="val 64977"/>
            </a:avLst>
          </a:prstGeom>
          <a:solidFill>
            <a:srgbClr val="CC3300"/>
          </a:solidFill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loutos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Abgerundetes Rechteck 39"/>
          <p:cNvSpPr/>
          <p:nvPr/>
        </p:nvSpPr>
        <p:spPr>
          <a:xfrm>
            <a:off x="2771800" y="3668343"/>
            <a:ext cx="1944215" cy="102794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Data 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tx1"/>
                </a:solidFill>
              </a:rPr>
              <a:t>AMJuel, </a:t>
            </a:r>
            <a:endParaRPr lang="en-GB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MCCC, R-matrix,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…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1" name="Pfeil nach links 40"/>
          <p:cNvSpPr/>
          <p:nvPr/>
        </p:nvSpPr>
        <p:spPr>
          <a:xfrm>
            <a:off x="1691680" y="3903898"/>
            <a:ext cx="956944" cy="51337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hteck 2"/>
          <p:cNvSpPr/>
          <p:nvPr/>
        </p:nvSpPr>
        <p:spPr>
          <a:xfrm>
            <a:off x="1907704" y="627534"/>
            <a:ext cx="1739456" cy="2308324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ModCR</a:t>
            </a:r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  <p:sp>
        <p:nvSpPr>
          <p:cNvPr id="6" name="Richtungspfeil 5"/>
          <p:cNvSpPr/>
          <p:nvPr/>
        </p:nvSpPr>
        <p:spPr>
          <a:xfrm>
            <a:off x="1990976" y="1059582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Pick up +</a:t>
            </a:r>
          </a:p>
          <a:p>
            <a:pPr algn="ctr"/>
            <a:r>
              <a:rPr lang="en-GB" dirty="0" smtClean="0"/>
              <a:t>combine</a:t>
            </a:r>
          </a:p>
        </p:txBody>
      </p:sp>
      <p:sp>
        <p:nvSpPr>
          <p:cNvPr id="45" name="Richtungspfeil 44"/>
          <p:cNvSpPr/>
          <p:nvPr/>
        </p:nvSpPr>
        <p:spPr>
          <a:xfrm>
            <a:off x="2002240" y="1679624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Analyse (</a:t>
            </a:r>
            <a:r>
              <a:rPr lang="en-GB" dirty="0" err="1" smtClean="0"/>
              <a:t>eigenvec</a:t>
            </a:r>
            <a:r>
              <a:rPr lang="en-GB" dirty="0" smtClean="0"/>
              <a:t>.)</a:t>
            </a:r>
          </a:p>
        </p:txBody>
      </p:sp>
      <p:sp>
        <p:nvSpPr>
          <p:cNvPr id="46" name="Richtungspfeil 45"/>
          <p:cNvSpPr/>
          <p:nvPr/>
        </p:nvSpPr>
        <p:spPr>
          <a:xfrm>
            <a:off x="2002240" y="2299666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Test +</a:t>
            </a:r>
          </a:p>
          <a:p>
            <a:pPr algn="ctr"/>
            <a:r>
              <a:rPr lang="en-GB" dirty="0" smtClean="0"/>
              <a:t>correct</a:t>
            </a:r>
          </a:p>
        </p:txBody>
      </p:sp>
      <p:sp>
        <p:nvSpPr>
          <p:cNvPr id="47" name="Pfeil nach links 46"/>
          <p:cNvSpPr/>
          <p:nvPr/>
        </p:nvSpPr>
        <p:spPr>
          <a:xfrm rot="10800000">
            <a:off x="1547665" y="1563638"/>
            <a:ext cx="299296" cy="52409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Pfeil nach links 47"/>
          <p:cNvSpPr/>
          <p:nvPr/>
        </p:nvSpPr>
        <p:spPr>
          <a:xfrm rot="10800000">
            <a:off x="3734570" y="1584564"/>
            <a:ext cx="299296" cy="52409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lussdiagramm: Mehrere Dokumente 48"/>
          <p:cNvSpPr/>
          <p:nvPr/>
        </p:nvSpPr>
        <p:spPr>
          <a:xfrm>
            <a:off x="4106893" y="1419622"/>
            <a:ext cx="1008112" cy="1045825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CRMs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(JSON)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5549762" y="627534"/>
            <a:ext cx="1800200" cy="2862322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ModCR</a:t>
            </a:r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  <a:p>
            <a:pPr algn="ctr"/>
            <a:endParaRPr lang="en-GB" b="1" dirty="0"/>
          </a:p>
        </p:txBody>
      </p:sp>
      <p:sp>
        <p:nvSpPr>
          <p:cNvPr id="51" name="Richtungspfeil 50"/>
          <p:cNvSpPr/>
          <p:nvPr/>
        </p:nvSpPr>
        <p:spPr>
          <a:xfrm>
            <a:off x="5693778" y="1059582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Pick up +</a:t>
            </a:r>
          </a:p>
          <a:p>
            <a:pPr algn="ctr"/>
            <a:r>
              <a:rPr lang="en-GB" dirty="0" smtClean="0"/>
              <a:t>combine</a:t>
            </a:r>
          </a:p>
        </p:txBody>
      </p:sp>
      <p:sp>
        <p:nvSpPr>
          <p:cNvPr id="52" name="Richtungspfeil 51"/>
          <p:cNvSpPr/>
          <p:nvPr/>
        </p:nvSpPr>
        <p:spPr>
          <a:xfrm>
            <a:off x="5705042" y="1679624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Analyse (</a:t>
            </a:r>
            <a:r>
              <a:rPr lang="en-GB" dirty="0" err="1" smtClean="0"/>
              <a:t>eigenvec</a:t>
            </a:r>
            <a:r>
              <a:rPr lang="en-GB" dirty="0" smtClean="0"/>
              <a:t>.)</a:t>
            </a:r>
          </a:p>
        </p:txBody>
      </p:sp>
      <p:sp>
        <p:nvSpPr>
          <p:cNvPr id="53" name="Richtungspfeil 52"/>
          <p:cNvSpPr/>
          <p:nvPr/>
        </p:nvSpPr>
        <p:spPr>
          <a:xfrm>
            <a:off x="5705042" y="2299666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Test +</a:t>
            </a:r>
          </a:p>
          <a:p>
            <a:pPr algn="ctr"/>
            <a:r>
              <a:rPr lang="en-GB" dirty="0" smtClean="0"/>
              <a:t>correct</a:t>
            </a:r>
          </a:p>
        </p:txBody>
      </p:sp>
      <p:sp>
        <p:nvSpPr>
          <p:cNvPr id="54" name="Pfeil nach links 53"/>
          <p:cNvSpPr/>
          <p:nvPr/>
        </p:nvSpPr>
        <p:spPr>
          <a:xfrm rot="10800000">
            <a:off x="5189722" y="1563638"/>
            <a:ext cx="299296" cy="52409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Pfeil nach links 54"/>
          <p:cNvSpPr/>
          <p:nvPr/>
        </p:nvSpPr>
        <p:spPr>
          <a:xfrm rot="10800000">
            <a:off x="7444498" y="1563636"/>
            <a:ext cx="299296" cy="48010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lussdiagramm: Mehrere Dokumente 56"/>
          <p:cNvSpPr/>
          <p:nvPr/>
        </p:nvSpPr>
        <p:spPr>
          <a:xfrm>
            <a:off x="7884368" y="1419622"/>
            <a:ext cx="1008112" cy="1045825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CRMs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…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8" name="Pfeil nach links 57"/>
          <p:cNvSpPr/>
          <p:nvPr/>
        </p:nvSpPr>
        <p:spPr>
          <a:xfrm rot="13617714">
            <a:off x="6998468" y="3291137"/>
            <a:ext cx="625907" cy="29470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ichtungspfeil 55"/>
          <p:cNvSpPr/>
          <p:nvPr/>
        </p:nvSpPr>
        <p:spPr>
          <a:xfrm>
            <a:off x="5705042" y="2905863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SA CRM</a:t>
            </a:r>
            <a:br>
              <a:rPr lang="en-GB" dirty="0" smtClean="0"/>
            </a:br>
            <a:r>
              <a:rPr lang="en-GB" dirty="0" smtClean="0"/>
              <a:t>Solver</a:t>
            </a:r>
          </a:p>
        </p:txBody>
      </p:sp>
      <p:sp>
        <p:nvSpPr>
          <p:cNvPr id="59" name="Flussdiagramm: Mehrere Dokumente 58"/>
          <p:cNvSpPr/>
          <p:nvPr/>
        </p:nvSpPr>
        <p:spPr>
          <a:xfrm>
            <a:off x="5940152" y="3704045"/>
            <a:ext cx="2955770" cy="1045825"/>
          </a:xfrm>
          <a:prstGeom prst="flowChartMultidocumen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Branching ratios, S/XBs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Other practical data</a:t>
            </a:r>
          </a:p>
        </p:txBody>
      </p:sp>
      <p:sp>
        <p:nvSpPr>
          <p:cNvPr id="9" name="Abgerundete rechteckige Legende 8"/>
          <p:cNvSpPr/>
          <p:nvPr/>
        </p:nvSpPr>
        <p:spPr>
          <a:xfrm>
            <a:off x="3802440" y="2653860"/>
            <a:ext cx="1561648" cy="927314"/>
          </a:xfrm>
          <a:prstGeom prst="wedgeRoundRectCallout">
            <a:avLst>
              <a:gd name="adj1" fmla="val -16431"/>
              <a:gd name="adj2" fmla="val -77405"/>
              <a:gd name="adj3" fmla="val 16667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Alternatives!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Peculiar data, processes, assumptions</a:t>
            </a:r>
          </a:p>
        </p:txBody>
      </p:sp>
    </p:spTree>
    <p:extLst>
      <p:ext uri="{BB962C8B-B14F-4D97-AF65-F5344CB8AC3E}">
        <p14:creationId xmlns:p14="http://schemas.microsoft.com/office/powerpoint/2010/main" val="298364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07504" y="-94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code (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also library for EIRENE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): “ModCR”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5762" y="592395"/>
            <a:ext cx="7592199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Should provide BOTH standalone and build-in CRM for EIRENE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GB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Therefore written in modern Fortran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GB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Linked with Ploutos (uses the same JSON files for I/O)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GB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Non-stationary approach utilising up-to-date </a:t>
            </a:r>
            <a:r>
              <a:rPr kumimoji="0" lang="en-GB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Sundails</a:t>
            </a:r>
            <a:r>
              <a:rPr kumimoji="0" lang="en-GB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 solver (CVODE++) for stiff ODE systems</a:t>
            </a:r>
            <a:r>
              <a:rPr kumimoji="0" lang="en-GB" sz="1500" b="0" i="0" u="none" strike="noStrike" kern="120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en-GB" sz="15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(algebraic stationary option also available for control)</a:t>
            </a:r>
            <a:endParaRPr kumimoji="0" lang="en-GB" sz="15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whole specie-state and reaction basis is inside, however the code should form the list of “active states”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GB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Provide different resolution on states being tracked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Pro</a:t>
            </a:r>
            <a:r>
              <a:rPr kumimoji="0" lang="en-GB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vide  flexible border  for tracking of MC species and internal state populations as variables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GB" sz="15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Provide data processing pipe lines (easy to reproduce with updates)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All functionality available in EIRENE (</a:t>
            </a:r>
            <a:r>
              <a:rPr lang="en-GB" sz="15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e.g</a:t>
            </a:r>
            <a:r>
              <a:rPr lang="en-GB" sz="1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photon tracing)  must be preserved!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kumimoji="0" lang="de-DE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 </a:t>
            </a:r>
            <a:r>
              <a:rPr kumimoji="0" lang="de-DE" sz="15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code</a:t>
            </a:r>
            <a:r>
              <a:rPr kumimoji="0" lang="de-DE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should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sng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modular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library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API) 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for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use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in EIRENE, EIRON (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toy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model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for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parallelisation</a:t>
            </a:r>
            <a:r>
              <a:rPr lang="de-DE" sz="1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), ERO… </a:t>
            </a:r>
            <a:endParaRPr kumimoji="0" lang="en-GB" sz="15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4" name="Google Shape;246;p9"/>
          <p:cNvPicPr preferRelativeResize="0"/>
          <p:nvPr/>
        </p:nvPicPr>
        <p:blipFill rotWithShape="1">
          <a:blip r:embed="rId3">
            <a:alphaModFix/>
          </a:blip>
          <a:srcRect l="15769" t="3913" r="14305" b="1098"/>
          <a:stretch/>
        </p:blipFill>
        <p:spPr>
          <a:xfrm>
            <a:off x="7596336" y="771550"/>
            <a:ext cx="1479672" cy="151216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/>
          <p:cNvSpPr txBox="1"/>
          <p:nvPr/>
        </p:nvSpPr>
        <p:spPr>
          <a:xfrm>
            <a:off x="7596336" y="3003798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unique and justifies creation of the new code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Flowchart: Alternate Process 1"/>
          <p:cNvSpPr/>
          <p:nvPr/>
        </p:nvSpPr>
        <p:spPr>
          <a:xfrm>
            <a:off x="8028384" y="3075806"/>
            <a:ext cx="576064" cy="216024"/>
          </a:xfrm>
          <a:prstGeom prst="flowChartAlternateProcess">
            <a:avLst/>
          </a:prstGeom>
          <a:noFill/>
          <a:ln w="28575">
            <a:solidFill>
              <a:srgbClr val="FF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lowchart: Alternate Process 9"/>
          <p:cNvSpPr/>
          <p:nvPr/>
        </p:nvSpPr>
        <p:spPr>
          <a:xfrm>
            <a:off x="1547664" y="3040667"/>
            <a:ext cx="1296144" cy="237626"/>
          </a:xfrm>
          <a:prstGeom prst="flowChartAlternateProcess">
            <a:avLst/>
          </a:prstGeom>
          <a:noFill/>
          <a:ln w="28575">
            <a:solidFill>
              <a:srgbClr val="FF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1907704" y="664720"/>
            <a:ext cx="648072" cy="216024"/>
          </a:xfrm>
          <a:prstGeom prst="flowChartAlternateProcess">
            <a:avLst/>
          </a:prstGeom>
          <a:noFill/>
          <a:ln w="28575">
            <a:solidFill>
              <a:srgbClr val="FF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23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1470"/>
            <a:ext cx="7543800" cy="342900"/>
          </a:xfrm>
        </p:spPr>
        <p:txBody>
          <a:bodyPr/>
          <a:lstStyle/>
          <a:p>
            <a:r>
              <a:rPr lang="de-DE" dirty="0" err="1" smtClean="0">
                <a:solidFill>
                  <a:srgbClr val="C00000"/>
                </a:solidFill>
              </a:rPr>
              <a:t>What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is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done</a:t>
            </a:r>
            <a:r>
              <a:rPr lang="en-GB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5044" y="483518"/>
            <a:ext cx="8928992" cy="417646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1500" dirty="0" smtClean="0"/>
              <a:t>The code is </a:t>
            </a:r>
            <a:r>
              <a:rPr lang="en-GB" sz="1500" dirty="0" err="1" smtClean="0"/>
              <a:t>concepted</a:t>
            </a:r>
            <a:r>
              <a:rPr lang="en-GB" sz="1500" dirty="0" smtClean="0"/>
              <a:t> and interest in its development triggered and studied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500" i="1" dirty="0" smtClean="0">
                <a:solidFill>
                  <a:srgbClr val="0070C0"/>
                </a:solidFill>
              </a:rPr>
              <a:t>Interest from IAEA, JET, etc., potentially very good validation material from Be erosion experiments at JET.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500" i="1" dirty="0" smtClean="0">
                <a:solidFill>
                  <a:srgbClr val="0070C0"/>
                </a:solidFill>
              </a:rPr>
              <a:t>There are new ideas due to that communication like data processing pipelines (strong IAEA interest, including dedicated CRP on A&amp;M data ongoing).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500" i="1" dirty="0" smtClean="0">
                <a:solidFill>
                  <a:srgbClr val="0070C0"/>
                </a:solidFill>
              </a:rPr>
              <a:t>Also unexpected ModCR advantages are revealed e.g. for GPU use…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500" dirty="0" smtClean="0"/>
              <a:t>The code development is started and ongoing (</a:t>
            </a:r>
            <a:r>
              <a:rPr lang="en-GB" sz="1500" dirty="0" err="1" smtClean="0">
                <a:solidFill>
                  <a:schemeClr val="bg1">
                    <a:lumMod val="50000"/>
                  </a:schemeClr>
                </a:solidFill>
              </a:rPr>
              <a:t>F.Cianfrani</a:t>
            </a:r>
            <a:r>
              <a:rPr lang="en-GB" sz="1500" dirty="0" smtClean="0"/>
              <a:t>, D.V.Borodin, </a:t>
            </a:r>
            <a:r>
              <a:rPr lang="en-GB" sz="1500" dirty="0" err="1" smtClean="0"/>
              <a:t>H.J.Leggate</a:t>
            </a:r>
            <a:r>
              <a:rPr lang="en-GB" sz="1500" dirty="0" smtClean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500" i="1" dirty="0" err="1" smtClean="0">
                <a:solidFill>
                  <a:srgbClr val="0070C0"/>
                </a:solidFill>
              </a:rPr>
              <a:t>GitLab</a:t>
            </a:r>
            <a:r>
              <a:rPr lang="en-GB" sz="1500" i="1" dirty="0" smtClean="0">
                <a:solidFill>
                  <a:srgbClr val="0070C0"/>
                </a:solidFill>
              </a:rPr>
              <a:t> repo with CI, installation guide, </a:t>
            </a:r>
            <a:r>
              <a:rPr lang="en-GB" sz="1500" i="1" dirty="0" err="1" smtClean="0">
                <a:solidFill>
                  <a:srgbClr val="0070C0"/>
                </a:solidFill>
              </a:rPr>
              <a:t>cmake</a:t>
            </a:r>
            <a:r>
              <a:rPr lang="en-GB" sz="1500" i="1" dirty="0" smtClean="0">
                <a:solidFill>
                  <a:srgbClr val="0070C0"/>
                </a:solidFill>
              </a:rPr>
              <a:t>, </a:t>
            </a:r>
            <a:r>
              <a:rPr lang="en-GB" sz="1500" i="1" dirty="0" err="1" smtClean="0">
                <a:solidFill>
                  <a:srgbClr val="0070C0"/>
                </a:solidFill>
              </a:rPr>
              <a:t>ExtLibs</a:t>
            </a:r>
            <a:r>
              <a:rPr lang="en-GB" sz="1500" i="1" dirty="0" smtClean="0">
                <a:solidFill>
                  <a:srgbClr val="0070C0"/>
                </a:solidFill>
              </a:rPr>
              <a:t> (like in EIRENE)…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500" i="1" dirty="0" smtClean="0">
                <a:solidFill>
                  <a:srgbClr val="0070C0"/>
                </a:solidFill>
              </a:rPr>
              <a:t>JSON input, already some developed files for Be (with and w/o MS), proxy for </a:t>
            </a:r>
            <a:r>
              <a:rPr lang="en-GB" sz="1500" i="1" dirty="0" err="1" smtClean="0">
                <a:solidFill>
                  <a:srgbClr val="0070C0"/>
                </a:solidFill>
              </a:rPr>
              <a:t>Ploutos</a:t>
            </a:r>
            <a:r>
              <a:rPr lang="en-GB" sz="1500" i="1" dirty="0" smtClean="0">
                <a:solidFill>
                  <a:srgbClr val="0070C0"/>
                </a:solidFill>
              </a:rPr>
              <a:t> file, ADAS adf11 data is in the database.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500" i="1" dirty="0" smtClean="0">
                <a:solidFill>
                  <a:srgbClr val="0070C0"/>
                </a:solidFill>
              </a:rPr>
              <a:t>We need to go on using the JSON Schema.</a:t>
            </a:r>
          </a:p>
          <a:p>
            <a:pPr marL="457200" lvl="1" indent="0">
              <a:buNone/>
            </a:pPr>
            <a:endParaRPr lang="en-GB" sz="800" i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500" dirty="0" smtClean="0"/>
              <a:t>Data read in (control JSONs, ADF11), </a:t>
            </a:r>
            <a:r>
              <a:rPr lang="en-GB" sz="1500" dirty="0" err="1" smtClean="0"/>
              <a:t>stoichio</a:t>
            </a:r>
            <a:r>
              <a:rPr lang="en-GB" sz="1500" dirty="0" smtClean="0"/>
              <a:t>- and transition matrixes constructed, i/o getting mature (JSON)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800" i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500" i="1" dirty="0" smtClean="0">
                <a:solidFill>
                  <a:srgbClr val="C00000"/>
                </a:solidFill>
              </a:rPr>
              <a:t>ODE (</a:t>
            </a:r>
            <a:r>
              <a:rPr lang="en-GB" sz="1500" i="1" dirty="0" err="1" smtClean="0">
                <a:solidFill>
                  <a:srgbClr val="C00000"/>
                </a:solidFill>
              </a:rPr>
              <a:t>Sundails</a:t>
            </a:r>
            <a:r>
              <a:rPr lang="en-GB" sz="1500" i="1" dirty="0" smtClean="0">
                <a:solidFill>
                  <a:srgbClr val="C00000"/>
                </a:solidFill>
              </a:rPr>
              <a:t>) and algebraic solutions in testing… implemented, however the results are still not good. Linear plasma parameter grid is provides to test stationary vs. dynamic solutions.</a:t>
            </a:r>
          </a:p>
          <a:p>
            <a:pPr marL="457200" lvl="1" indent="0">
              <a:buNone/>
            </a:pPr>
            <a:endParaRPr lang="en-GB" sz="1500" dirty="0" smtClean="0"/>
          </a:p>
        </p:txBody>
      </p:sp>
    </p:spTree>
    <p:extLst>
      <p:ext uri="{BB962C8B-B14F-4D97-AF65-F5344CB8AC3E}">
        <p14:creationId xmlns:p14="http://schemas.microsoft.com/office/powerpoint/2010/main" val="2990644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1619</Words>
  <Application>Microsoft Office PowerPoint</Application>
  <PresentationFormat>On-screen Show (16:9)</PresentationFormat>
  <Paragraphs>199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MS Mincho</vt:lpstr>
      <vt:lpstr>Wingdings</vt:lpstr>
      <vt:lpstr>Office Theme</vt:lpstr>
      <vt:lpstr>1_Office Theme</vt:lpstr>
      <vt:lpstr>PowerPoint Presentation</vt:lpstr>
      <vt:lpstr>Code maintainence: recent items</vt:lpstr>
      <vt:lpstr>Recent EIRENE release (MsV = milestone version)</vt:lpstr>
      <vt:lpstr>Code maintanance: What needs to be done?</vt:lpstr>
      <vt:lpstr>Recent TSVV-5 events</vt:lpstr>
      <vt:lpstr>ModCR interaction with EIRENE and other tools</vt:lpstr>
      <vt:lpstr>PowerPoint Presentation</vt:lpstr>
      <vt:lpstr>PowerPoint Presentation</vt:lpstr>
      <vt:lpstr>What is done?</vt:lpstr>
      <vt:lpstr>FZJ Team 2025</vt:lpstr>
      <vt:lpstr>Plans incl. publications – A&amp;M physics</vt:lpstr>
      <vt:lpstr>Thanks for the attention!</vt:lpstr>
      <vt:lpstr>Trivial case – charge states in Be (and He?..)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1113</cp:revision>
  <cp:lastPrinted>2014-10-16T14:51:28Z</cp:lastPrinted>
  <dcterms:created xsi:type="dcterms:W3CDTF">2019-10-05T18:10:40Z</dcterms:created>
  <dcterms:modified xsi:type="dcterms:W3CDTF">2025-02-14T00:13:57Z</dcterms:modified>
</cp:coreProperties>
</file>