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7"/>
  </p:notesMasterIdLst>
  <p:sldIdLst>
    <p:sldId id="1712" r:id="rId5"/>
    <p:sldId id="171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CC"/>
    <a:srgbClr val="FF00FF"/>
    <a:srgbClr val="FF6699"/>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98" autoAdjust="0"/>
    <p:restoredTop sz="94660"/>
  </p:normalViewPr>
  <p:slideViewPr>
    <p:cSldViewPr snapToGrid="0">
      <p:cViewPr varScale="1">
        <p:scale>
          <a:sx n="119" d="100"/>
          <a:sy n="119" d="100"/>
        </p:scale>
        <p:origin x="75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an Boscary" userId="3f5e59ad-4181-4c97-8d0f-bb2eaa9fbfb1" providerId="ADAL" clId="{00692C53-7191-448F-8DDA-1B250134AE00}"/>
    <pc:docChg chg="undo custSel addSld modSld sldOrd">
      <pc:chgData name="Jean Boscary" userId="3f5e59ad-4181-4c97-8d0f-bb2eaa9fbfb1" providerId="ADAL" clId="{00692C53-7191-448F-8DDA-1B250134AE00}" dt="2025-03-12T14:22:25.026" v="433"/>
      <pc:docMkLst>
        <pc:docMk/>
      </pc:docMkLst>
      <pc:sldChg chg="addSp delSp modSp mod ord">
        <pc:chgData name="Jean Boscary" userId="3f5e59ad-4181-4c97-8d0f-bb2eaa9fbfb1" providerId="ADAL" clId="{00692C53-7191-448F-8DDA-1B250134AE00}" dt="2025-03-12T14:16:38.076" v="384" actId="478"/>
        <pc:sldMkLst>
          <pc:docMk/>
          <pc:sldMk cId="4053732192" sldId="1711"/>
        </pc:sldMkLst>
        <pc:spChg chg="del mod">
          <ac:chgData name="Jean Boscary" userId="3f5e59ad-4181-4c97-8d0f-bb2eaa9fbfb1" providerId="ADAL" clId="{00692C53-7191-448F-8DDA-1B250134AE00}" dt="2025-03-12T14:16:32.160" v="383" actId="478"/>
          <ac:spMkLst>
            <pc:docMk/>
            <pc:sldMk cId="4053732192" sldId="1711"/>
            <ac:spMk id="3" creationId="{1DA13329-869C-F85B-A119-54B295F732A9}"/>
          </ac:spMkLst>
        </pc:spChg>
        <pc:spChg chg="add del mod">
          <ac:chgData name="Jean Boscary" userId="3f5e59ad-4181-4c97-8d0f-bb2eaa9fbfb1" providerId="ADAL" clId="{00692C53-7191-448F-8DDA-1B250134AE00}" dt="2025-03-12T14:16:38.076" v="384" actId="478"/>
          <ac:spMkLst>
            <pc:docMk/>
            <pc:sldMk cId="4053732192" sldId="1711"/>
            <ac:spMk id="8" creationId="{A5E8AD48-282E-7628-564F-0BB64DD8F6EF}"/>
          </ac:spMkLst>
        </pc:spChg>
      </pc:sldChg>
      <pc:sldChg chg="addSp delSp modSp add mod">
        <pc:chgData name="Jean Boscary" userId="3f5e59ad-4181-4c97-8d0f-bb2eaa9fbfb1" providerId="ADAL" clId="{00692C53-7191-448F-8DDA-1B250134AE00}" dt="2025-03-12T14:22:25.026" v="433"/>
        <pc:sldMkLst>
          <pc:docMk/>
          <pc:sldMk cId="2966562664" sldId="1712"/>
        </pc:sldMkLst>
        <pc:spChg chg="mod">
          <ac:chgData name="Jean Boscary" userId="3f5e59ad-4181-4c97-8d0f-bb2eaa9fbfb1" providerId="ADAL" clId="{00692C53-7191-448F-8DDA-1B250134AE00}" dt="2025-03-12T14:13:17.591" v="330" actId="20577"/>
          <ac:spMkLst>
            <pc:docMk/>
            <pc:sldMk cId="2966562664" sldId="1712"/>
            <ac:spMk id="3" creationId="{1DA13329-869C-F85B-A119-54B295F732A9}"/>
          </ac:spMkLst>
        </pc:spChg>
        <pc:spChg chg="del">
          <ac:chgData name="Jean Boscary" userId="3f5e59ad-4181-4c97-8d0f-bb2eaa9fbfb1" providerId="ADAL" clId="{00692C53-7191-448F-8DDA-1B250134AE00}" dt="2025-03-12T14:22:24.170" v="432" actId="478"/>
          <ac:spMkLst>
            <pc:docMk/>
            <pc:sldMk cId="2966562664" sldId="1712"/>
            <ac:spMk id="6" creationId="{C6F674D0-92D0-05FA-29F2-1AC91FD32A7F}"/>
          </ac:spMkLst>
        </pc:spChg>
        <pc:spChg chg="add mod">
          <ac:chgData name="Jean Boscary" userId="3f5e59ad-4181-4c97-8d0f-bb2eaa9fbfb1" providerId="ADAL" clId="{00692C53-7191-448F-8DDA-1B250134AE00}" dt="2025-03-12T14:22:25.026" v="433"/>
          <ac:spMkLst>
            <pc:docMk/>
            <pc:sldMk cId="2966562664" sldId="1712"/>
            <ac:spMk id="8" creationId="{E7D0DAEE-9A94-F2CD-6723-361A9FDD34A4}"/>
          </ac:spMkLst>
        </pc:spChg>
        <pc:graphicFrameChg chg="add mod modGraphic">
          <ac:chgData name="Jean Boscary" userId="3f5e59ad-4181-4c97-8d0f-bb2eaa9fbfb1" providerId="ADAL" clId="{00692C53-7191-448F-8DDA-1B250134AE00}" dt="2025-03-12T14:21:58.626" v="431" actId="2165"/>
          <ac:graphicFrameMkLst>
            <pc:docMk/>
            <pc:sldMk cId="2966562664" sldId="1712"/>
            <ac:graphicFrameMk id="7" creationId="{050E919C-C06C-2D6E-5626-8BEB8181052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B36782-74E5-46ED-8E16-69EA853B4B5B}" type="datetimeFigureOut">
              <a:rPr lang="en-GB" smtClean="0"/>
              <a:t>02/04/2025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ABEC1-3DF5-4D42-BF17-03400327A1B8}" type="slidenum">
              <a:rPr lang="en-GB" smtClean="0"/>
              <a:t>‹N°›</a:t>
            </a:fld>
            <a:endParaRPr lang="en-GB"/>
          </a:p>
        </p:txBody>
      </p:sp>
    </p:spTree>
    <p:extLst>
      <p:ext uri="{BB962C8B-B14F-4D97-AF65-F5344CB8AC3E}">
        <p14:creationId xmlns:p14="http://schemas.microsoft.com/office/powerpoint/2010/main" val="610405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UROfusion_cover">
    <p:spTree>
      <p:nvGrpSpPr>
        <p:cNvPr id="1" name=""/>
        <p:cNvGrpSpPr/>
        <p:nvPr/>
      </p:nvGrpSpPr>
      <p:grpSpPr>
        <a:xfrm>
          <a:off x="0" y="0"/>
          <a:ext cx="0" cy="0"/>
          <a:chOff x="0" y="0"/>
          <a:chExt cx="0" cy="0"/>
        </a:xfrm>
      </p:grpSpPr>
      <p:grpSp>
        <p:nvGrpSpPr>
          <p:cNvPr id="4" name="Gruppieren 3"/>
          <p:cNvGrpSpPr/>
          <p:nvPr userDrawn="1"/>
        </p:nvGrpSpPr>
        <p:grpSpPr>
          <a:xfrm>
            <a:off x="411869" y="6034962"/>
            <a:ext cx="4392488" cy="497895"/>
            <a:chOff x="5735960" y="5717361"/>
            <a:chExt cx="6120680" cy="713919"/>
          </a:xfrm>
        </p:grpSpPr>
        <p:pic>
          <p:nvPicPr>
            <p:cNvPr id="25" name="Grafik 24"/>
            <p:cNvPicPr preferRelativeResize="0">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5735960" y="5774784"/>
              <a:ext cx="997207" cy="656496"/>
            </a:xfrm>
            <a:prstGeom prst="rect">
              <a:avLst/>
            </a:prstGeom>
            <a:noFill/>
            <a:ln>
              <a:noFill/>
            </a:ln>
          </p:spPr>
        </p:pic>
        <p:sp>
          <p:nvSpPr>
            <p:cNvPr id="3" name="Rechteck 2"/>
            <p:cNvSpPr/>
            <p:nvPr userDrawn="1"/>
          </p:nvSpPr>
          <p:spPr>
            <a:xfrm>
              <a:off x="6744072" y="5717361"/>
              <a:ext cx="5112568" cy="480131"/>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GB" sz="700" b="0" i="0" u="none" strike="noStrike" kern="1200" cap="none" spc="0" normalizeH="0" baseline="0" noProof="0">
                  <a:ln>
                    <a:noFill/>
                  </a:ln>
                  <a:solidFill>
                    <a:prstClr val="black"/>
                  </a:solidFill>
                  <a:effectLst/>
                  <a:uLnTx/>
                  <a:uFillTx/>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pic>
        <p:nvPicPr>
          <p:cNvPr id="2060" name="Picture 12" descr="Contract between EC and EUROfusion is signed | FuseNet">
            <a:extLst>
              <a:ext uri="{FF2B5EF4-FFF2-40B4-BE49-F238E27FC236}">
                <a16:creationId xmlns:a16="http://schemas.microsoft.com/office/drawing/2014/main" id="{E55ACA25-9DC9-FAB0-0545-200C2AAAE0C4}"/>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45066" y="325143"/>
            <a:ext cx="2304256" cy="596340"/>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20">
            <a:extLst>
              <a:ext uri="{FF2B5EF4-FFF2-40B4-BE49-F238E27FC236}">
                <a16:creationId xmlns:a16="http://schemas.microsoft.com/office/drawing/2014/main" id="{596FC8EF-089A-D210-0D75-51A8CBEF1EC8}"/>
              </a:ext>
            </a:extLst>
          </p:cNvPr>
          <p:cNvSpPr>
            <a:spLocks noGrp="1"/>
          </p:cNvSpPr>
          <p:nvPr>
            <p:ph type="title"/>
          </p:nvPr>
        </p:nvSpPr>
        <p:spPr>
          <a:xfrm>
            <a:off x="407368" y="2074188"/>
            <a:ext cx="5544615" cy="620251"/>
          </a:xfrm>
        </p:spPr>
        <p:txBody>
          <a:bodyPr/>
          <a:lstStyle>
            <a:lvl1pPr algn="l">
              <a:defRPr b="1"/>
            </a:lvl1pPr>
          </a:lstStyle>
          <a:p>
            <a:r>
              <a:rPr lang="en-US"/>
              <a:t>Click to edit Master title style</a:t>
            </a:r>
            <a:endParaRPr lang="en-DE"/>
          </a:p>
        </p:txBody>
      </p:sp>
      <p:sp>
        <p:nvSpPr>
          <p:cNvPr id="14" name="Text Placeholder 22">
            <a:extLst>
              <a:ext uri="{FF2B5EF4-FFF2-40B4-BE49-F238E27FC236}">
                <a16:creationId xmlns:a16="http://schemas.microsoft.com/office/drawing/2014/main" id="{A1DB4B7A-0368-ADFA-B0E8-5A32A1976D23}"/>
              </a:ext>
            </a:extLst>
          </p:cNvPr>
          <p:cNvSpPr>
            <a:spLocks noGrp="1"/>
          </p:cNvSpPr>
          <p:nvPr>
            <p:ph type="body" sz="quarter" idx="10" hasCustomPrompt="1"/>
          </p:nvPr>
        </p:nvSpPr>
        <p:spPr>
          <a:xfrm>
            <a:off x="407368" y="3693074"/>
            <a:ext cx="4375150" cy="457848"/>
          </a:xfrm>
        </p:spPr>
        <p:txBody>
          <a:bodyPr/>
          <a:lstStyle>
            <a:lvl1pPr marL="0" indent="0">
              <a:buNone/>
              <a:defRPr b="1"/>
            </a:lvl1pPr>
            <a:lvl2pPr marL="342900" indent="0">
              <a:buNone/>
              <a:defRPr/>
            </a:lvl2pPr>
          </a:lstStyle>
          <a:p>
            <a:pPr lvl="0"/>
            <a:r>
              <a:rPr lang="en-US"/>
              <a:t>Click to edit Lecturer’s name</a:t>
            </a:r>
          </a:p>
        </p:txBody>
      </p:sp>
      <p:sp>
        <p:nvSpPr>
          <p:cNvPr id="15" name="Text Placeholder 22">
            <a:extLst>
              <a:ext uri="{FF2B5EF4-FFF2-40B4-BE49-F238E27FC236}">
                <a16:creationId xmlns:a16="http://schemas.microsoft.com/office/drawing/2014/main" id="{29BB6B8D-6CB9-54B7-0DF9-DBDB0E37634E}"/>
              </a:ext>
            </a:extLst>
          </p:cNvPr>
          <p:cNvSpPr>
            <a:spLocks noGrp="1"/>
          </p:cNvSpPr>
          <p:nvPr>
            <p:ph type="body" sz="quarter" idx="11" hasCustomPrompt="1"/>
          </p:nvPr>
        </p:nvSpPr>
        <p:spPr>
          <a:xfrm>
            <a:off x="407368" y="4159260"/>
            <a:ext cx="4375150" cy="457848"/>
          </a:xfrm>
        </p:spPr>
        <p:txBody>
          <a:bodyPr/>
          <a:lstStyle>
            <a:lvl1pPr marL="0" indent="0">
              <a:buNone/>
              <a:defRPr b="0"/>
            </a:lvl1pPr>
            <a:lvl2pPr marL="342900" indent="0">
              <a:buNone/>
              <a:defRPr/>
            </a:lvl2pPr>
          </a:lstStyle>
          <a:p>
            <a:pPr lvl="0"/>
            <a:r>
              <a:rPr lang="en-US"/>
              <a:t>Click to edit Lecturer’s affiliation</a:t>
            </a:r>
          </a:p>
        </p:txBody>
      </p:sp>
      <p:sp>
        <p:nvSpPr>
          <p:cNvPr id="20" name="Text Placeholder 22">
            <a:extLst>
              <a:ext uri="{FF2B5EF4-FFF2-40B4-BE49-F238E27FC236}">
                <a16:creationId xmlns:a16="http://schemas.microsoft.com/office/drawing/2014/main" id="{4EC3B6D3-D545-C458-117A-3FC426AC87B1}"/>
              </a:ext>
            </a:extLst>
          </p:cNvPr>
          <p:cNvSpPr>
            <a:spLocks noGrp="1"/>
          </p:cNvSpPr>
          <p:nvPr>
            <p:ph type="body" sz="quarter" idx="12" hasCustomPrompt="1"/>
          </p:nvPr>
        </p:nvSpPr>
        <p:spPr>
          <a:xfrm>
            <a:off x="407368" y="1650286"/>
            <a:ext cx="5544614" cy="338554"/>
          </a:xfrm>
        </p:spPr>
        <p:txBody>
          <a:bodyPr>
            <a:normAutofit/>
          </a:bodyPr>
          <a:lstStyle>
            <a:lvl1pPr marL="0" indent="0">
              <a:buNone/>
              <a:defRPr sz="1600" b="0"/>
            </a:lvl1pPr>
            <a:lvl2pPr marL="342900" indent="0">
              <a:buNone/>
              <a:defRPr/>
            </a:lvl2pPr>
          </a:lstStyle>
          <a:p>
            <a:pPr lvl="0"/>
            <a:r>
              <a:rPr lang="en-US"/>
              <a:t>Click to edit Event title</a:t>
            </a:r>
          </a:p>
        </p:txBody>
      </p:sp>
      <p:pic>
        <p:nvPicPr>
          <p:cNvPr id="2" name="Picture 1">
            <a:extLst>
              <a:ext uri="{FF2B5EF4-FFF2-40B4-BE49-F238E27FC236}">
                <a16:creationId xmlns:a16="http://schemas.microsoft.com/office/drawing/2014/main" id="{54C79CBA-5ECC-767B-846D-8D461051DE87}"/>
              </a:ext>
            </a:extLst>
          </p:cNvPr>
          <p:cNvPicPr>
            <a:picLocks noChangeAspect="1"/>
          </p:cNvPicPr>
          <p:nvPr userDrawn="1"/>
        </p:nvPicPr>
        <p:blipFill>
          <a:blip r:embed="rId4" cstate="email">
            <a:alphaModFix/>
            <a:extLst>
              <a:ext uri="{28A0092B-C50C-407E-A947-70E740481C1C}">
                <a14:useLocalDpi xmlns:a14="http://schemas.microsoft.com/office/drawing/2010/main"/>
              </a:ext>
            </a:extLst>
          </a:blip>
          <a:srcRect/>
          <a:stretch>
            <a:fillRect/>
          </a:stretch>
        </p:blipFill>
        <p:spPr>
          <a:xfrm>
            <a:off x="7247890" y="129324"/>
            <a:ext cx="4944110" cy="6353175"/>
          </a:xfrm>
          <a:prstGeom prst="rect">
            <a:avLst/>
          </a:prstGeom>
          <a:solidFill>
            <a:schemeClr val="bg1"/>
          </a:solidFill>
        </p:spPr>
      </p:pic>
      <p:sp>
        <p:nvSpPr>
          <p:cNvPr id="6" name="Footer Placeholder 3">
            <a:extLst>
              <a:ext uri="{FF2B5EF4-FFF2-40B4-BE49-F238E27FC236}">
                <a16:creationId xmlns:a16="http://schemas.microsoft.com/office/drawing/2014/main" id="{AB387D19-3237-33E4-7057-7D7348653DEA}"/>
              </a:ext>
            </a:extLst>
          </p:cNvPr>
          <p:cNvSpPr>
            <a:spLocks noGrp="1"/>
          </p:cNvSpPr>
          <p:nvPr>
            <p:ph type="ftr" sz="quarter" idx="13"/>
          </p:nvPr>
        </p:nvSpPr>
        <p:spPr>
          <a:xfrm>
            <a:off x="825623" y="6555770"/>
            <a:ext cx="5487253" cy="329614"/>
          </a:xfrm>
          <a:prstGeom prst="rect">
            <a:avLst/>
          </a:prstGeom>
        </p:spPr>
        <p:txBody>
          <a:bodyPr/>
          <a:lstStyle>
            <a:lvl1pPr>
              <a:defRPr sz="1200"/>
            </a:lvl1pPr>
          </a:lstStyle>
          <a:p>
            <a:r>
              <a:rPr lang="en-GB" sz="1100" dirty="0" smtClean="0">
                <a:solidFill>
                  <a:prstClr val="white"/>
                </a:solidFill>
              </a:rPr>
              <a:t>PSD2, C. Bourdelle| 2nd April 2025 </a:t>
            </a:r>
            <a:endParaRPr lang="en-GB" sz="1050" dirty="0" smtClean="0">
              <a:solidFill>
                <a:prstClr val="white"/>
              </a:solidFill>
            </a:endParaRPr>
          </a:p>
        </p:txBody>
      </p:sp>
    </p:spTree>
    <p:extLst>
      <p:ext uri="{BB962C8B-B14F-4D97-AF65-F5344CB8AC3E}">
        <p14:creationId xmlns:p14="http://schemas.microsoft.com/office/powerpoint/2010/main" val="6407043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UROfusion_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a:t>Click to edit Master title style</a:t>
            </a:r>
            <a:endParaRPr lang="en-GB"/>
          </a:p>
        </p:txBody>
      </p:sp>
      <p:sp>
        <p:nvSpPr>
          <p:cNvPr id="3" name="Content Placeholder 2"/>
          <p:cNvSpPr>
            <a:spLocks noGrp="1"/>
          </p:cNvSpPr>
          <p:nvPr>
            <p:ph idx="1"/>
          </p:nvPr>
        </p:nvSpPr>
        <p:spPr>
          <a:xfrm>
            <a:off x="609600" y="836712"/>
            <a:ext cx="11103024" cy="5688632"/>
          </a:xfrm>
        </p:spPr>
        <p:txBody>
          <a:bodyPr>
            <a:normAutofit/>
          </a:bodyPr>
          <a:lstStyle>
            <a:lvl1pPr marL="257175" indent="-257175">
              <a:buFont typeface="Arial" panose="020B0604020202020204" pitchFamily="34" charset="0"/>
              <a:buChar char="•"/>
              <a:defRPr sz="2400">
                <a:latin typeface="+mn-lt"/>
                <a:cs typeface="Arial" panose="020B0604020202020204" pitchFamily="34" charset="0"/>
              </a:defRPr>
            </a:lvl1pPr>
            <a:lvl2pPr marL="557213" indent="-214313">
              <a:buFont typeface="Arial" panose="020B0604020202020204" pitchFamily="34" charset="0"/>
              <a:buChar char="•"/>
              <a:defRPr sz="1800">
                <a:latin typeface="+mn-lt"/>
                <a:cs typeface="Arial" panose="020B0604020202020204" pitchFamily="34" charset="0"/>
              </a:defRPr>
            </a:lvl2pPr>
            <a:lvl3pPr marL="857250" indent="-171450">
              <a:buFont typeface="Arial" panose="020B0604020202020204" pitchFamily="34" charset="0"/>
              <a:buChar char="•"/>
              <a:defRPr sz="1600">
                <a:latin typeface="+mn-lt"/>
                <a:cs typeface="Arial" panose="020B0604020202020204" pitchFamily="34" charset="0"/>
              </a:defRPr>
            </a:lvl3pPr>
            <a:lvl4pPr>
              <a:defRPr/>
            </a:lvl4pPr>
            <a:lvl5pPr>
              <a:defRPr/>
            </a:lvl5pPr>
          </a:lstStyle>
          <a:p>
            <a:pPr lvl="0"/>
            <a:r>
              <a:rPr lang="en-US"/>
              <a:t>Click to edit Master text styles</a:t>
            </a:r>
          </a:p>
          <a:p>
            <a:pPr lvl="1"/>
            <a:r>
              <a:rPr lang="en-US"/>
              <a:t>Second level</a:t>
            </a:r>
          </a:p>
          <a:p>
            <a:pPr lvl="2"/>
            <a:r>
              <a:rPr lang="en-US"/>
              <a:t>Third level</a:t>
            </a: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a:t>
            </a:fld>
            <a:endParaRPr lang="en-GB">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
        <p:nvSpPr>
          <p:cNvPr id="5" name="Footer Placeholder 3">
            <a:extLst>
              <a:ext uri="{FF2B5EF4-FFF2-40B4-BE49-F238E27FC236}">
                <a16:creationId xmlns:a16="http://schemas.microsoft.com/office/drawing/2014/main" id="{C607A3FE-E221-A1AE-EE8B-FCF13D3096B8}"/>
              </a:ext>
            </a:extLst>
          </p:cNvPr>
          <p:cNvSpPr>
            <a:spLocks noGrp="1"/>
          </p:cNvSpPr>
          <p:nvPr>
            <p:ph type="ftr" sz="quarter" idx="11"/>
          </p:nvPr>
        </p:nvSpPr>
        <p:spPr>
          <a:xfrm>
            <a:off x="825623" y="6555770"/>
            <a:ext cx="5487253" cy="329614"/>
          </a:xfrm>
          <a:prstGeom prst="rect">
            <a:avLst/>
          </a:prstGeom>
        </p:spPr>
        <p:txBody>
          <a:bodyPr/>
          <a:lstStyle>
            <a:lvl1pPr>
              <a:defRPr sz="1200"/>
            </a:lvl1pPr>
          </a:lstStyle>
          <a:p>
            <a:r>
              <a:rPr lang="en-GB" dirty="0" smtClean="0">
                <a:solidFill>
                  <a:prstClr val="white"/>
                </a:solidFill>
              </a:rPr>
              <a:t>PSD2, C. Bourdelle| 2nd April 2025 </a:t>
            </a:r>
            <a:endParaRPr lang="en-GB" sz="1100" dirty="0">
              <a:solidFill>
                <a:prstClr val="white"/>
              </a:solidFill>
            </a:endParaRPr>
          </a:p>
        </p:txBody>
      </p:sp>
    </p:spTree>
    <p:extLst>
      <p:ext uri="{BB962C8B-B14F-4D97-AF65-F5344CB8AC3E}">
        <p14:creationId xmlns:p14="http://schemas.microsoft.com/office/powerpoint/2010/main" val="42851831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UROfusion_content_empt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a:t>Click to edit Master title style</a:t>
            </a:r>
            <a:endParaRPr lang="en-GB"/>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a:t>
            </a:fld>
            <a:endParaRPr lang="en-GB">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
        <p:nvSpPr>
          <p:cNvPr id="5" name="Footer Placeholder 3">
            <a:extLst>
              <a:ext uri="{FF2B5EF4-FFF2-40B4-BE49-F238E27FC236}">
                <a16:creationId xmlns:a16="http://schemas.microsoft.com/office/drawing/2014/main" id="{4E245AC8-342D-9B9B-D6EB-6108C5DA4AC8}"/>
              </a:ext>
            </a:extLst>
          </p:cNvPr>
          <p:cNvSpPr>
            <a:spLocks noGrp="1"/>
          </p:cNvSpPr>
          <p:nvPr>
            <p:ph type="ftr" sz="quarter" idx="11"/>
          </p:nvPr>
        </p:nvSpPr>
        <p:spPr>
          <a:xfrm>
            <a:off x="825623" y="6555770"/>
            <a:ext cx="5487253" cy="329614"/>
          </a:xfrm>
          <a:prstGeom prst="rect">
            <a:avLst/>
          </a:prstGeom>
        </p:spPr>
        <p:txBody>
          <a:bodyPr/>
          <a:lstStyle>
            <a:lvl1pPr>
              <a:defRPr sz="1200"/>
            </a:lvl1pPr>
          </a:lstStyle>
          <a:p>
            <a:r>
              <a:rPr lang="en-GB" sz="1100" dirty="0" smtClean="0">
                <a:solidFill>
                  <a:prstClr val="white"/>
                </a:solidFill>
              </a:rPr>
              <a:t>PSD2, C. Bourdelle| 2nd April 2025 </a:t>
            </a:r>
            <a:endParaRPr lang="en-GB" sz="1050" dirty="0" smtClean="0">
              <a:solidFill>
                <a:prstClr val="white"/>
              </a:solidFill>
            </a:endParaRPr>
          </a:p>
        </p:txBody>
      </p:sp>
    </p:spTree>
    <p:extLst>
      <p:ext uri="{BB962C8B-B14F-4D97-AF65-F5344CB8AC3E}">
        <p14:creationId xmlns:p14="http://schemas.microsoft.com/office/powerpoint/2010/main" val="16964596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BBE84C8-D067-14A3-5F48-6E5F2E66E18A}"/>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4"/>
          </p:nvPr>
        </p:nvSpPr>
        <p:spPr>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en-GB" sz="10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a:extLst>
              <a:ext uri="{FF2B5EF4-FFF2-40B4-BE49-F238E27FC236}">
                <a16:creationId xmlns:a16="http://schemas.microsoft.com/office/drawing/2014/main" id="{1DCF2133-6C3F-7C37-839D-21B457DFB8C0}"/>
              </a:ext>
            </a:extLst>
          </p:cNvPr>
          <p:cNvSpPr>
            <a:spLocks noGrp="1"/>
          </p:cNvSpPr>
          <p:nvPr>
            <p:ph type="ftr" sz="quarter" idx="3"/>
          </p:nvPr>
        </p:nvSpPr>
        <p:spPr>
          <a:xfrm>
            <a:off x="825623" y="6555770"/>
            <a:ext cx="5487253" cy="329614"/>
          </a:xfrm>
          <a:prstGeom prst="rect">
            <a:avLst/>
          </a:prstGeom>
        </p:spPr>
        <p:txBody>
          <a:bodyPr/>
          <a:lstStyle>
            <a:lvl1pPr>
              <a:defRPr sz="1200"/>
            </a:lvl1pPr>
          </a:lstStyle>
          <a:p>
            <a:r>
              <a:rPr lang="en-GB" dirty="0" smtClean="0">
                <a:solidFill>
                  <a:prstClr val="white"/>
                </a:solidFill>
              </a:rPr>
              <a:t>PSD2, C. Bourdelle| 2nd April 2025 </a:t>
            </a:r>
            <a:endParaRPr lang="en-GB" sz="1100" dirty="0">
              <a:solidFill>
                <a:prstClr val="white"/>
              </a:solidFill>
            </a:endParaRPr>
          </a:p>
        </p:txBody>
      </p:sp>
    </p:spTree>
    <p:extLst>
      <p:ext uri="{BB962C8B-B14F-4D97-AF65-F5344CB8AC3E}">
        <p14:creationId xmlns:p14="http://schemas.microsoft.com/office/powerpoint/2010/main" val="2402646876"/>
      </p:ext>
    </p:extLst>
  </p:cSld>
  <p:clrMap bg1="lt1" tx1="dk1" bg2="lt2" tx2="dk2" accent1="accent1" accent2="accent2" accent3="accent3" accent4="accent4" accent5="accent5" accent6="accent6" hlink="hlink" folHlink="folHlink"/>
  <p:sldLayoutIdLst>
    <p:sldLayoutId id="2147483658" r:id="rId1"/>
    <p:sldLayoutId id="2147483663" r:id="rId2"/>
    <p:sldLayoutId id="2147483664" r:id="rId3"/>
  </p:sldLayoutIdLst>
  <mc:AlternateContent xmlns:mc="http://schemas.openxmlformats.org/markup-compatibility/2006">
    <mc:Choice xmlns:p14="http://schemas.microsoft.com/office/powerpoint/2010/main" Requires="p14">
      <p:transition spd="slow" p14:dur="2000"/>
    </mc:Choice>
    <mc:Fallback>
      <p:transition spd="slow"/>
    </mc:Fallback>
  </mc:AlternateConten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iopscience.iop.org/article/10.1088/1741-4326/ada6d9/pdf" TargetMode="Externa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FB33FC-6FFA-6D4E-01BA-B86FAF484E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EECE3B-68B7-4B14-637E-B04EF69AFC38}"/>
              </a:ext>
            </a:extLst>
          </p:cNvPr>
          <p:cNvSpPr>
            <a:spLocks noGrp="1"/>
          </p:cNvSpPr>
          <p:nvPr>
            <p:ph type="title"/>
          </p:nvPr>
        </p:nvSpPr>
        <p:spPr>
          <a:xfrm>
            <a:off x="983432" y="192514"/>
            <a:ext cx="7180180" cy="1032971"/>
          </a:xfrm>
        </p:spPr>
        <p:txBody>
          <a:bodyPr/>
          <a:lstStyle/>
          <a:p>
            <a:pPr>
              <a:lnSpc>
                <a:spcPct val="100000"/>
              </a:lnSpc>
              <a:spcBef>
                <a:spcPts val="0"/>
              </a:spcBef>
            </a:pPr>
            <a:r>
              <a:rPr lang="en-GB" sz="2800" b="1" dirty="0" smtClean="0">
                <a:effectLst/>
                <a:latin typeface="Aptos" panose="020B0004020202020204" pitchFamily="34" charset="0"/>
                <a:ea typeface="Times New Roman" panose="02020603050405020304" pitchFamily="18" charset="0"/>
                <a:cs typeface="Times New Roman" panose="02020603050405020304" pitchFamily="18" charset="0"/>
              </a:rPr>
              <a:t>DEMO A=2.8: </a:t>
            </a:r>
            <a:r>
              <a:rPr lang="en-GB" dirty="0" err="1" smtClean="0">
                <a:latin typeface="Aptos" panose="020B0004020202020204" pitchFamily="34" charset="0"/>
                <a:ea typeface="Times New Roman" panose="02020603050405020304" pitchFamily="18" charset="0"/>
                <a:cs typeface="Times New Roman" panose="02020603050405020304" pitchFamily="18" charset="0"/>
              </a:rPr>
              <a:t>Ip</a:t>
            </a:r>
            <a:r>
              <a:rPr lang="en-GB" dirty="0" smtClean="0">
                <a:latin typeface="Aptos" panose="020B0004020202020204" pitchFamily="34" charset="0"/>
                <a:ea typeface="Times New Roman" panose="02020603050405020304" pitchFamily="18" charset="0"/>
                <a:cs typeface="Times New Roman" panose="02020603050405020304" pitchFamily="18" charset="0"/>
              </a:rPr>
              <a:t> as a design driver</a:t>
            </a:r>
            <a:endParaRPr lang="en-GB" dirty="0"/>
          </a:p>
        </p:txBody>
      </p:sp>
      <p:sp>
        <p:nvSpPr>
          <p:cNvPr id="3" name="Content Placeholder 2">
            <a:extLst>
              <a:ext uri="{FF2B5EF4-FFF2-40B4-BE49-F238E27FC236}">
                <a16:creationId xmlns:a16="http://schemas.microsoft.com/office/drawing/2014/main" id="{1DA13329-869C-F85B-A119-54B295F732A9}"/>
              </a:ext>
            </a:extLst>
          </p:cNvPr>
          <p:cNvSpPr>
            <a:spLocks noGrp="1"/>
          </p:cNvSpPr>
          <p:nvPr>
            <p:ph idx="1"/>
          </p:nvPr>
        </p:nvSpPr>
        <p:spPr>
          <a:xfrm>
            <a:off x="536069" y="1473166"/>
            <a:ext cx="11103024" cy="3613297"/>
          </a:xfrm>
        </p:spPr>
        <p:txBody>
          <a:bodyPr vert="horz" lIns="91440" tIns="45720" rIns="91440" bIns="45720" rtlCol="0" anchor="t">
            <a:spAutoFit/>
          </a:bodyPr>
          <a:lstStyle/>
          <a:p>
            <a:pPr marL="0" indent="0" algn="l" rtl="0" fontAlgn="base">
              <a:lnSpc>
                <a:spcPts val="2400"/>
              </a:lnSpc>
              <a:buNone/>
            </a:pPr>
            <a:r>
              <a:rPr lang="en-US" sz="1800" b="1" i="0" u="none" strike="noStrike" dirty="0" smtClean="0">
                <a:solidFill>
                  <a:srgbClr val="000000"/>
                </a:solidFill>
                <a:effectLst/>
                <a:latin typeface="Calibri" panose="020F0502020204030204" pitchFamily="34" charset="0"/>
              </a:rPr>
              <a:t>Physics </a:t>
            </a:r>
            <a:r>
              <a:rPr lang="en-US" sz="1800" b="1" dirty="0" smtClean="0">
                <a:solidFill>
                  <a:srgbClr val="000000"/>
                </a:solidFill>
                <a:latin typeface="Calibri" panose="020F0502020204030204" pitchFamily="34" charset="0"/>
              </a:rPr>
              <a:t>assumptions related to </a:t>
            </a:r>
            <a:r>
              <a:rPr lang="en-US" sz="1800" b="1" dirty="0" err="1" smtClean="0">
                <a:solidFill>
                  <a:srgbClr val="000000"/>
                </a:solidFill>
                <a:latin typeface="Calibri" panose="020F0502020204030204" pitchFamily="34" charset="0"/>
              </a:rPr>
              <a:t>Ip</a:t>
            </a:r>
            <a:r>
              <a:rPr lang="en-US" sz="1800" b="1" dirty="0" smtClean="0">
                <a:solidFill>
                  <a:srgbClr val="000000"/>
                </a:solidFill>
                <a:latin typeface="Calibri" panose="020F0502020204030204" pitchFamily="34" charset="0"/>
              </a:rPr>
              <a:t> in </a:t>
            </a:r>
            <a:r>
              <a:rPr lang="en-US" sz="1800" b="1" i="0" u="none" strike="noStrike" dirty="0" smtClean="0">
                <a:solidFill>
                  <a:srgbClr val="000000"/>
                </a:solidFill>
                <a:effectLst/>
                <a:latin typeface="Calibri" panose="020F0502020204030204" pitchFamily="34" charset="0"/>
              </a:rPr>
              <a:t>PROCESS for DEMO A=2.8 baseline proposal [</a:t>
            </a:r>
            <a:r>
              <a:rPr lang="en-US" sz="1800" b="1" i="0" u="none" strike="noStrike" dirty="0" smtClean="0">
                <a:solidFill>
                  <a:srgbClr val="000000"/>
                </a:solidFill>
                <a:effectLst/>
                <a:latin typeface="Calibri" panose="020F0502020204030204" pitchFamily="34" charset="0"/>
                <a:hlinkClick r:id="rId2"/>
              </a:rPr>
              <a:t>Coleman et al NF 2025</a:t>
            </a:r>
            <a:r>
              <a:rPr lang="en-US" sz="1800" b="1" i="0" u="none" strike="noStrike" dirty="0" smtClean="0">
                <a:solidFill>
                  <a:srgbClr val="000000"/>
                </a:solidFill>
                <a:effectLst/>
                <a:latin typeface="Calibri" panose="020F0502020204030204" pitchFamily="34" charset="0"/>
              </a:rPr>
              <a:t>]</a:t>
            </a:r>
          </a:p>
          <a:p>
            <a:pPr marL="0" indent="0" algn="l" rtl="0" fontAlgn="base">
              <a:lnSpc>
                <a:spcPts val="2400"/>
              </a:lnSpc>
              <a:buNone/>
            </a:pPr>
            <a:endParaRPr lang="en-US" sz="1800" b="0" i="0" u="none" strike="noStrike" dirty="0">
              <a:solidFill>
                <a:srgbClr val="000000"/>
              </a:solidFill>
              <a:effectLst/>
              <a:latin typeface="Calibri" panose="020F0502020204030204" pitchFamily="34" charset="0"/>
            </a:endParaRPr>
          </a:p>
          <a:p>
            <a:pPr fontAlgn="base">
              <a:lnSpc>
                <a:spcPts val="2400"/>
              </a:lnSpc>
              <a:buFont typeface="Wingdings" panose="05000000000000000000" pitchFamily="2" charset="2"/>
              <a:buChar char="v"/>
            </a:pPr>
            <a:r>
              <a:rPr lang="en-US" sz="1800" b="1" i="1" dirty="0"/>
              <a:t>q95 as a design margin </a:t>
            </a:r>
            <a:r>
              <a:rPr lang="en-US" sz="1800" i="1" dirty="0"/>
              <a:t>for plasma physics </a:t>
            </a:r>
            <a:r>
              <a:rPr lang="en-US" sz="1800" i="1" dirty="0" smtClean="0"/>
              <a:t>uncertainties</a:t>
            </a:r>
            <a:r>
              <a:rPr lang="en-US" sz="1800" dirty="0" smtClean="0"/>
              <a:t>: design done for q95=3.6, assuming that Energy content scales up with Ip</a:t>
            </a:r>
            <a:r>
              <a:rPr lang="en-US" sz="1800" baseline="30000" dirty="0" smtClean="0"/>
              <a:t>0.93</a:t>
            </a:r>
            <a:r>
              <a:rPr lang="en-US" sz="1800" dirty="0" smtClean="0"/>
              <a:t> as predicted by </a:t>
            </a:r>
            <a:r>
              <a:rPr lang="fr-FR" sz="1800" dirty="0" smtClean="0"/>
              <a:t>IPB98(y,2)</a:t>
            </a:r>
          </a:p>
          <a:p>
            <a:pPr fontAlgn="base">
              <a:lnSpc>
                <a:spcPts val="2400"/>
              </a:lnSpc>
              <a:buFont typeface="Wingdings" panose="05000000000000000000" pitchFamily="2" charset="2"/>
              <a:buChar char="v"/>
            </a:pPr>
            <a:endParaRPr lang="en-US" sz="1800" dirty="0" smtClean="0"/>
          </a:p>
          <a:p>
            <a:pPr fontAlgn="base">
              <a:lnSpc>
                <a:spcPts val="2400"/>
              </a:lnSpc>
              <a:buFont typeface="Wingdings" panose="05000000000000000000" pitchFamily="2" charset="2"/>
              <a:buChar char="v"/>
            </a:pPr>
            <a:r>
              <a:rPr lang="en-US" sz="1800" b="1" i="0" dirty="0" smtClean="0">
                <a:effectLst/>
              </a:rPr>
              <a:t>Energy content</a:t>
            </a:r>
            <a:r>
              <a:rPr lang="en-US" sz="1800" b="0" i="0" dirty="0" smtClean="0">
                <a:effectLst/>
              </a:rPr>
              <a:t> assumed to be 1.1 times </a:t>
            </a:r>
            <a:r>
              <a:rPr lang="fr-FR" sz="1800" dirty="0" smtClean="0"/>
              <a:t>IPB98(y,2), </a:t>
            </a:r>
            <a:r>
              <a:rPr lang="en-US" sz="1800" dirty="0" smtClean="0"/>
              <a:t>scales as Ip</a:t>
            </a:r>
            <a:r>
              <a:rPr lang="en-US" sz="1800" baseline="30000" dirty="0" smtClean="0"/>
              <a:t>0.93</a:t>
            </a:r>
            <a:r>
              <a:rPr lang="en-US" sz="1800" dirty="0" smtClean="0"/>
              <a:t> </a:t>
            </a:r>
            <a:endParaRPr lang="fr-FR" sz="1800" dirty="0" smtClean="0"/>
          </a:p>
          <a:p>
            <a:pPr fontAlgn="base">
              <a:lnSpc>
                <a:spcPts val="2400"/>
              </a:lnSpc>
              <a:buFont typeface="Wingdings" panose="05000000000000000000" pitchFamily="2" charset="2"/>
              <a:buChar char="v"/>
            </a:pPr>
            <a:endParaRPr lang="en-US" sz="1800" dirty="0" smtClean="0"/>
          </a:p>
          <a:p>
            <a:pPr fontAlgn="base">
              <a:lnSpc>
                <a:spcPts val="2400"/>
              </a:lnSpc>
              <a:buFont typeface="Wingdings" panose="05000000000000000000" pitchFamily="2" charset="2"/>
              <a:buChar char="v"/>
            </a:pPr>
            <a:r>
              <a:rPr lang="en-US" sz="1800" b="1" dirty="0" smtClean="0"/>
              <a:t>Density </a:t>
            </a:r>
            <a:r>
              <a:rPr lang="en-US" sz="1800" dirty="0" smtClean="0"/>
              <a:t>profiles follows Greenwald, increases with </a:t>
            </a:r>
            <a:r>
              <a:rPr lang="en-US" sz="1800" dirty="0" err="1" smtClean="0"/>
              <a:t>Ip</a:t>
            </a:r>
            <a:r>
              <a:rPr lang="en-US" sz="1800" dirty="0" smtClean="0"/>
              <a:t> </a:t>
            </a:r>
          </a:p>
          <a:p>
            <a:pPr fontAlgn="base">
              <a:lnSpc>
                <a:spcPts val="2400"/>
              </a:lnSpc>
              <a:buFont typeface="Wingdings" panose="05000000000000000000" pitchFamily="2" charset="2"/>
              <a:buChar char="v"/>
            </a:pPr>
            <a:endParaRPr lang="en-US" sz="1800" dirty="0"/>
          </a:p>
          <a:p>
            <a:pPr fontAlgn="base">
              <a:lnSpc>
                <a:spcPts val="2400"/>
              </a:lnSpc>
              <a:buFont typeface="Wingdings" panose="05000000000000000000" pitchFamily="2" charset="2"/>
              <a:buChar char="v"/>
            </a:pPr>
            <a:r>
              <a:rPr lang="en-US" sz="1800" b="0" i="0" dirty="0" err="1" smtClean="0">
                <a:effectLst/>
              </a:rPr>
              <a:t>Xe</a:t>
            </a:r>
            <a:r>
              <a:rPr lang="en-US" sz="1800" b="0" i="0" dirty="0" smtClean="0">
                <a:effectLst/>
              </a:rPr>
              <a:t> content adjusted to keep: </a:t>
            </a:r>
            <a:r>
              <a:rPr lang="en-US" sz="1800" b="1" i="0" dirty="0" err="1" smtClean="0">
                <a:effectLst/>
              </a:rPr>
              <a:t>P</a:t>
            </a:r>
            <a:r>
              <a:rPr lang="en-US" sz="1800" b="1" i="0" baseline="-25000" dirty="0" err="1" smtClean="0">
                <a:effectLst/>
              </a:rPr>
              <a:t>sep</a:t>
            </a:r>
            <a:r>
              <a:rPr lang="en-US" sz="1800" b="0" i="0" dirty="0" smtClean="0">
                <a:effectLst/>
              </a:rPr>
              <a:t>=1.1P</a:t>
            </a:r>
            <a:r>
              <a:rPr lang="en-US" sz="1800" b="0" i="0" baseline="-25000" dirty="0" smtClean="0">
                <a:effectLst/>
              </a:rPr>
              <a:t>LH,Martin</a:t>
            </a:r>
            <a:r>
              <a:rPr lang="en-US" sz="1800" b="0" i="0" dirty="0" smtClean="0">
                <a:effectLst/>
              </a:rPr>
              <a:t> </a:t>
            </a:r>
            <a:r>
              <a:rPr lang="en-US" sz="1800" dirty="0" smtClean="0"/>
              <a:t>here no </a:t>
            </a:r>
            <a:r>
              <a:rPr lang="en-US" sz="1800" dirty="0" err="1" smtClean="0"/>
              <a:t>Ip</a:t>
            </a:r>
            <a:r>
              <a:rPr lang="en-US" sz="1800" dirty="0" smtClean="0"/>
              <a:t>…</a:t>
            </a:r>
            <a:endParaRPr lang="en-US" sz="1800" b="0" i="0" baseline="-25000" dirty="0" smtClean="0">
              <a:effectLst/>
            </a:endParaRPr>
          </a:p>
        </p:txBody>
      </p:sp>
      <p:sp>
        <p:nvSpPr>
          <p:cNvPr id="4" name="Slide Number Placeholder 3">
            <a:extLst>
              <a:ext uri="{FF2B5EF4-FFF2-40B4-BE49-F238E27FC236}">
                <a16:creationId xmlns:a16="http://schemas.microsoft.com/office/drawing/2014/main" id="{8488B461-365E-389E-2A9C-E6095D7F2A15}"/>
              </a:ext>
            </a:extLst>
          </p:cNvPr>
          <p:cNvSpPr>
            <a:spLocks noGrp="1"/>
          </p:cNvSpPr>
          <p:nvPr>
            <p:ph type="sldNum" sz="quarter" idx="12"/>
          </p:nvPr>
        </p:nvSpPr>
        <p:spPr/>
        <p:txBody>
          <a:bodyPr/>
          <a:lstStyle/>
          <a:p>
            <a:fld id="{6A6D9FA1-99C7-4910-8E32-B85D378B0060}" type="slidenum">
              <a:rPr lang="en-GB" smtClean="0">
                <a:solidFill>
                  <a:prstClr val="white"/>
                </a:solidFill>
              </a:rPr>
              <a:pPr/>
              <a:t>1</a:t>
            </a:fld>
            <a:endParaRPr lang="en-GB">
              <a:solidFill>
                <a:prstClr val="white"/>
              </a:solidFill>
            </a:endParaRPr>
          </a:p>
        </p:txBody>
      </p:sp>
      <p:sp>
        <p:nvSpPr>
          <p:cNvPr id="5" name="Footer Placeholder 4">
            <a:extLst>
              <a:ext uri="{FF2B5EF4-FFF2-40B4-BE49-F238E27FC236}">
                <a16:creationId xmlns:a16="http://schemas.microsoft.com/office/drawing/2014/main" id="{D482F0E8-8B3A-6FAB-F612-5D273929E7E8}"/>
              </a:ext>
            </a:extLst>
          </p:cNvPr>
          <p:cNvSpPr>
            <a:spLocks noGrp="1"/>
          </p:cNvSpPr>
          <p:nvPr>
            <p:ph type="ftr" sz="quarter" idx="11"/>
          </p:nvPr>
        </p:nvSpPr>
        <p:spPr/>
        <p:txBody>
          <a:bodyPr/>
          <a:lstStyle/>
          <a:p>
            <a:r>
              <a:rPr lang="en-GB" sz="1100" dirty="0">
                <a:solidFill>
                  <a:prstClr val="white"/>
                </a:solidFill>
              </a:rPr>
              <a:t>PSD2, C. Bourdelle| 2nd April 2025 </a:t>
            </a:r>
            <a:endParaRPr lang="en-GB" sz="1050" dirty="0">
              <a:solidFill>
                <a:prstClr val="white"/>
              </a:solidFill>
            </a:endParaRPr>
          </a:p>
        </p:txBody>
      </p:sp>
      <p:pic>
        <p:nvPicPr>
          <p:cNvPr id="9" name="Image 8"/>
          <p:cNvPicPr>
            <a:picLocks noChangeAspect="1"/>
          </p:cNvPicPr>
          <p:nvPr/>
        </p:nvPicPr>
        <p:blipFill>
          <a:blip r:embed="rId3"/>
          <a:stretch>
            <a:fillRect/>
          </a:stretch>
        </p:blipFill>
        <p:spPr>
          <a:xfrm>
            <a:off x="7535695" y="2798427"/>
            <a:ext cx="4200525" cy="790575"/>
          </a:xfrm>
          <a:prstGeom prst="rect">
            <a:avLst/>
          </a:prstGeom>
        </p:spPr>
      </p:pic>
      <p:pic>
        <p:nvPicPr>
          <p:cNvPr id="10" name="Image 9"/>
          <p:cNvPicPr>
            <a:picLocks noChangeAspect="1"/>
          </p:cNvPicPr>
          <p:nvPr/>
        </p:nvPicPr>
        <p:blipFill>
          <a:blip r:embed="rId4"/>
          <a:stretch>
            <a:fillRect/>
          </a:stretch>
        </p:blipFill>
        <p:spPr>
          <a:xfrm>
            <a:off x="7168232" y="3794241"/>
            <a:ext cx="4970295" cy="1124501"/>
          </a:xfrm>
          <a:prstGeom prst="rect">
            <a:avLst/>
          </a:prstGeom>
        </p:spPr>
      </p:pic>
      <p:sp>
        <p:nvSpPr>
          <p:cNvPr id="11" name="Rectangle 10"/>
          <p:cNvSpPr/>
          <p:nvPr/>
        </p:nvSpPr>
        <p:spPr>
          <a:xfrm>
            <a:off x="9320463" y="2871537"/>
            <a:ext cx="294105" cy="41174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Image 11"/>
          <p:cNvPicPr>
            <a:picLocks noChangeAspect="1"/>
          </p:cNvPicPr>
          <p:nvPr/>
        </p:nvPicPr>
        <p:blipFill>
          <a:blip r:embed="rId5"/>
          <a:stretch>
            <a:fillRect/>
          </a:stretch>
        </p:blipFill>
        <p:spPr>
          <a:xfrm>
            <a:off x="5932237" y="3843755"/>
            <a:ext cx="990600" cy="571500"/>
          </a:xfrm>
          <a:prstGeom prst="rect">
            <a:avLst/>
          </a:prstGeom>
        </p:spPr>
      </p:pic>
      <p:sp>
        <p:nvSpPr>
          <p:cNvPr id="13" name="Rectangle 12"/>
          <p:cNvSpPr/>
          <p:nvPr/>
        </p:nvSpPr>
        <p:spPr>
          <a:xfrm>
            <a:off x="6515769" y="3855453"/>
            <a:ext cx="221915" cy="291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Image 13"/>
          <p:cNvPicPr>
            <a:picLocks noChangeAspect="1"/>
          </p:cNvPicPr>
          <p:nvPr/>
        </p:nvPicPr>
        <p:blipFill>
          <a:blip r:embed="rId6"/>
          <a:stretch>
            <a:fillRect/>
          </a:stretch>
        </p:blipFill>
        <p:spPr>
          <a:xfrm>
            <a:off x="1776829" y="5281696"/>
            <a:ext cx="2724150" cy="476250"/>
          </a:xfrm>
          <a:prstGeom prst="rect">
            <a:avLst/>
          </a:prstGeom>
        </p:spPr>
      </p:pic>
      <p:sp>
        <p:nvSpPr>
          <p:cNvPr id="15" name="ZoneTexte 14"/>
          <p:cNvSpPr txBox="1"/>
          <p:nvPr/>
        </p:nvSpPr>
        <p:spPr>
          <a:xfrm>
            <a:off x="165769" y="4304632"/>
            <a:ext cx="3959802" cy="338554"/>
          </a:xfrm>
          <a:prstGeom prst="rect">
            <a:avLst/>
          </a:prstGeom>
          <a:solidFill>
            <a:srgbClr val="FFC000"/>
          </a:solidFill>
        </p:spPr>
        <p:txBody>
          <a:bodyPr wrap="none" rtlCol="0">
            <a:spAutoFit/>
          </a:bodyPr>
          <a:lstStyle/>
          <a:p>
            <a:pPr algn="l"/>
            <a:r>
              <a:rPr lang="en-US" sz="1600" dirty="0" smtClean="0"/>
              <a:t>PSD</a:t>
            </a:r>
            <a:r>
              <a:rPr lang="en-US" sz="1600" baseline="30000" dirty="0" smtClean="0"/>
              <a:t>2</a:t>
            </a:r>
            <a:r>
              <a:rPr lang="en-US" sz="1600" dirty="0" smtClean="0"/>
              <a:t> meeting May 14: M. Giacomin, P. Manz</a:t>
            </a:r>
            <a:endParaRPr lang="en-US" sz="1600" dirty="0" smtClean="0"/>
          </a:p>
        </p:txBody>
      </p:sp>
      <p:sp>
        <p:nvSpPr>
          <p:cNvPr id="16" name="ZoneTexte 15"/>
          <p:cNvSpPr txBox="1"/>
          <p:nvPr/>
        </p:nvSpPr>
        <p:spPr>
          <a:xfrm>
            <a:off x="2868864" y="5777833"/>
            <a:ext cx="3963073" cy="338554"/>
          </a:xfrm>
          <a:prstGeom prst="rect">
            <a:avLst/>
          </a:prstGeom>
          <a:solidFill>
            <a:srgbClr val="FFC000"/>
          </a:solidFill>
        </p:spPr>
        <p:txBody>
          <a:bodyPr wrap="none" rtlCol="0">
            <a:spAutoFit/>
          </a:bodyPr>
          <a:lstStyle/>
          <a:p>
            <a:pPr algn="l"/>
            <a:r>
              <a:rPr lang="en-US" sz="1600" dirty="0" smtClean="0"/>
              <a:t>PSD</a:t>
            </a:r>
            <a:r>
              <a:rPr lang="en-US" sz="1600" baseline="30000" dirty="0" smtClean="0"/>
              <a:t>2</a:t>
            </a:r>
            <a:r>
              <a:rPr lang="en-US" sz="1600" dirty="0" smtClean="0"/>
              <a:t> meeting Nov 2024: E. </a:t>
            </a:r>
            <a:r>
              <a:rPr lang="en-US" sz="1600" dirty="0" err="1" smtClean="0"/>
              <a:t>Delabie</a:t>
            </a:r>
            <a:r>
              <a:rPr lang="en-US" sz="1600" dirty="0" smtClean="0"/>
              <a:t>, T. Görler</a:t>
            </a:r>
            <a:endParaRPr lang="en-US" sz="1600" dirty="0" smtClean="0"/>
          </a:p>
        </p:txBody>
      </p:sp>
      <p:sp>
        <p:nvSpPr>
          <p:cNvPr id="17" name="ZoneTexte 16"/>
          <p:cNvSpPr txBox="1"/>
          <p:nvPr/>
        </p:nvSpPr>
        <p:spPr>
          <a:xfrm>
            <a:off x="2548021" y="3606800"/>
            <a:ext cx="1608582" cy="338554"/>
          </a:xfrm>
          <a:prstGeom prst="rect">
            <a:avLst/>
          </a:prstGeom>
          <a:solidFill>
            <a:srgbClr val="FFFF00"/>
          </a:solidFill>
        </p:spPr>
        <p:txBody>
          <a:bodyPr wrap="none" rtlCol="0">
            <a:spAutoFit/>
          </a:bodyPr>
          <a:lstStyle/>
          <a:p>
            <a:pPr algn="l"/>
            <a:r>
              <a:rPr lang="en-US" sz="1600" dirty="0" smtClean="0"/>
              <a:t>Today: C. Angioni</a:t>
            </a:r>
            <a:endParaRPr lang="en-US" sz="1600" dirty="0" smtClean="0"/>
          </a:p>
        </p:txBody>
      </p:sp>
      <p:sp>
        <p:nvSpPr>
          <p:cNvPr id="18" name="ZoneTexte 17"/>
          <p:cNvSpPr txBox="1"/>
          <p:nvPr/>
        </p:nvSpPr>
        <p:spPr>
          <a:xfrm>
            <a:off x="4652210" y="5160210"/>
            <a:ext cx="1412310" cy="338554"/>
          </a:xfrm>
          <a:prstGeom prst="rect">
            <a:avLst/>
          </a:prstGeom>
          <a:solidFill>
            <a:srgbClr val="FFFF00"/>
          </a:solidFill>
        </p:spPr>
        <p:txBody>
          <a:bodyPr wrap="none" rtlCol="0">
            <a:spAutoFit/>
          </a:bodyPr>
          <a:lstStyle/>
          <a:p>
            <a:pPr algn="l"/>
            <a:r>
              <a:rPr lang="en-US" sz="1600" dirty="0" smtClean="0"/>
              <a:t>Today: E. Fable</a:t>
            </a:r>
            <a:endParaRPr lang="en-US" sz="1600" dirty="0" smtClean="0"/>
          </a:p>
        </p:txBody>
      </p:sp>
    </p:spTree>
    <p:extLst>
      <p:ext uri="{BB962C8B-B14F-4D97-AF65-F5344CB8AC3E}">
        <p14:creationId xmlns:p14="http://schemas.microsoft.com/office/powerpoint/2010/main" val="29665626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FB33FC-6FFA-6D4E-01BA-B86FAF484E91}"/>
            </a:ext>
          </a:extLst>
        </p:cNvPr>
        <p:cNvGrpSpPr/>
        <p:nvPr/>
      </p:nvGrpSpPr>
      <p:grpSpPr>
        <a:xfrm>
          <a:off x="0" y="0"/>
          <a:ext cx="0" cy="0"/>
          <a:chOff x="0" y="0"/>
          <a:chExt cx="0" cy="0"/>
        </a:xfrm>
      </p:grpSpPr>
      <p:pic>
        <p:nvPicPr>
          <p:cNvPr id="20" name="Image 19"/>
          <p:cNvPicPr>
            <a:picLocks noChangeAspect="1"/>
          </p:cNvPicPr>
          <p:nvPr/>
        </p:nvPicPr>
        <p:blipFill>
          <a:blip r:embed="rId2"/>
          <a:stretch>
            <a:fillRect/>
          </a:stretch>
        </p:blipFill>
        <p:spPr>
          <a:xfrm>
            <a:off x="466473" y="4097845"/>
            <a:ext cx="5019595" cy="944731"/>
          </a:xfrm>
          <a:prstGeom prst="rect">
            <a:avLst/>
          </a:prstGeom>
        </p:spPr>
      </p:pic>
      <p:sp>
        <p:nvSpPr>
          <p:cNvPr id="2" name="Title 1">
            <a:extLst>
              <a:ext uri="{FF2B5EF4-FFF2-40B4-BE49-F238E27FC236}">
                <a16:creationId xmlns:a16="http://schemas.microsoft.com/office/drawing/2014/main" id="{85EECE3B-68B7-4B14-637E-B04EF69AFC38}"/>
              </a:ext>
            </a:extLst>
          </p:cNvPr>
          <p:cNvSpPr>
            <a:spLocks noGrp="1"/>
          </p:cNvSpPr>
          <p:nvPr>
            <p:ph type="title"/>
          </p:nvPr>
        </p:nvSpPr>
        <p:spPr>
          <a:xfrm>
            <a:off x="983432" y="192514"/>
            <a:ext cx="7180180" cy="1032971"/>
          </a:xfrm>
        </p:spPr>
        <p:txBody>
          <a:bodyPr/>
          <a:lstStyle/>
          <a:p>
            <a:pPr>
              <a:lnSpc>
                <a:spcPct val="100000"/>
              </a:lnSpc>
              <a:spcBef>
                <a:spcPts val="0"/>
              </a:spcBef>
            </a:pPr>
            <a:r>
              <a:rPr lang="en-GB" sz="2800" b="1" dirty="0" smtClean="0">
                <a:effectLst/>
                <a:latin typeface="Aptos" panose="020B0004020202020204" pitchFamily="34" charset="0"/>
                <a:ea typeface="Times New Roman" panose="02020603050405020304" pitchFamily="18" charset="0"/>
                <a:cs typeface="Times New Roman" panose="02020603050405020304" pitchFamily="18" charset="0"/>
              </a:rPr>
              <a:t>Illustration: Impact of </a:t>
            </a:r>
            <a:r>
              <a:rPr lang="en-GB" sz="2800" b="1" dirty="0" err="1" smtClean="0">
                <a:effectLst/>
                <a:latin typeface="Aptos" panose="020B0004020202020204" pitchFamily="34" charset="0"/>
                <a:ea typeface="Times New Roman" panose="02020603050405020304" pitchFamily="18" charset="0"/>
                <a:cs typeface="Times New Roman" panose="02020603050405020304" pitchFamily="18" charset="0"/>
              </a:rPr>
              <a:t>Ip</a:t>
            </a:r>
            <a:r>
              <a:rPr lang="en-GB" sz="2800" b="1" dirty="0" smtClean="0">
                <a:effectLst/>
                <a:latin typeface="Aptos" panose="020B0004020202020204" pitchFamily="34" charset="0"/>
                <a:ea typeface="Times New Roman" panose="02020603050405020304" pitchFamily="18" charset="0"/>
                <a:cs typeface="Times New Roman" panose="02020603050405020304" pitchFamily="18" charset="0"/>
              </a:rPr>
              <a:t> on attractiveness of A=2.8 vs 3.1</a:t>
            </a:r>
            <a:endParaRPr lang="en-GB" dirty="0"/>
          </a:p>
        </p:txBody>
      </p:sp>
      <p:sp>
        <p:nvSpPr>
          <p:cNvPr id="4" name="Slide Number Placeholder 3">
            <a:extLst>
              <a:ext uri="{FF2B5EF4-FFF2-40B4-BE49-F238E27FC236}">
                <a16:creationId xmlns:a16="http://schemas.microsoft.com/office/drawing/2014/main" id="{8488B461-365E-389E-2A9C-E6095D7F2A15}"/>
              </a:ext>
            </a:extLst>
          </p:cNvPr>
          <p:cNvSpPr>
            <a:spLocks noGrp="1"/>
          </p:cNvSpPr>
          <p:nvPr>
            <p:ph type="sldNum" sz="quarter" idx="12"/>
          </p:nvPr>
        </p:nvSpPr>
        <p:spPr/>
        <p:txBody>
          <a:bodyPr/>
          <a:lstStyle/>
          <a:p>
            <a:fld id="{6A6D9FA1-99C7-4910-8E32-B85D378B0060}" type="slidenum">
              <a:rPr lang="en-GB" smtClean="0">
                <a:solidFill>
                  <a:prstClr val="white"/>
                </a:solidFill>
              </a:rPr>
              <a:pPr/>
              <a:t>2</a:t>
            </a:fld>
            <a:endParaRPr lang="en-GB">
              <a:solidFill>
                <a:prstClr val="white"/>
              </a:solidFill>
            </a:endParaRPr>
          </a:p>
        </p:txBody>
      </p:sp>
      <p:sp>
        <p:nvSpPr>
          <p:cNvPr id="5" name="Footer Placeholder 4">
            <a:extLst>
              <a:ext uri="{FF2B5EF4-FFF2-40B4-BE49-F238E27FC236}">
                <a16:creationId xmlns:a16="http://schemas.microsoft.com/office/drawing/2014/main" id="{D482F0E8-8B3A-6FAB-F612-5D273929E7E8}"/>
              </a:ext>
            </a:extLst>
          </p:cNvPr>
          <p:cNvSpPr>
            <a:spLocks noGrp="1"/>
          </p:cNvSpPr>
          <p:nvPr>
            <p:ph type="ftr" sz="quarter" idx="11"/>
          </p:nvPr>
        </p:nvSpPr>
        <p:spPr/>
        <p:txBody>
          <a:bodyPr/>
          <a:lstStyle/>
          <a:p>
            <a:r>
              <a:rPr lang="en-GB" sz="1100" dirty="0">
                <a:solidFill>
                  <a:prstClr val="white"/>
                </a:solidFill>
              </a:rPr>
              <a:t>PSD2, C. Bourdelle| 2nd April 2025 </a:t>
            </a:r>
            <a:endParaRPr lang="en-GB" sz="1050" dirty="0">
              <a:solidFill>
                <a:prstClr val="white"/>
              </a:solidFill>
            </a:endParaRPr>
          </a:p>
        </p:txBody>
      </p:sp>
      <p:pic>
        <p:nvPicPr>
          <p:cNvPr id="7" name="Image 6"/>
          <p:cNvPicPr>
            <a:picLocks noChangeAspect="1"/>
          </p:cNvPicPr>
          <p:nvPr/>
        </p:nvPicPr>
        <p:blipFill>
          <a:blip r:embed="rId3"/>
          <a:stretch>
            <a:fillRect/>
          </a:stretch>
        </p:blipFill>
        <p:spPr>
          <a:xfrm>
            <a:off x="6469646" y="1435267"/>
            <a:ext cx="4561973" cy="4089086"/>
          </a:xfrm>
          <a:prstGeom prst="rect">
            <a:avLst/>
          </a:prstGeom>
        </p:spPr>
      </p:pic>
      <p:sp>
        <p:nvSpPr>
          <p:cNvPr id="8" name="ZoneTexte 7"/>
          <p:cNvSpPr txBox="1"/>
          <p:nvPr/>
        </p:nvSpPr>
        <p:spPr>
          <a:xfrm>
            <a:off x="8689473" y="2374231"/>
            <a:ext cx="1204176" cy="369332"/>
          </a:xfrm>
          <a:prstGeom prst="rect">
            <a:avLst/>
          </a:prstGeom>
          <a:noFill/>
        </p:spPr>
        <p:txBody>
          <a:bodyPr wrap="none" rtlCol="0">
            <a:spAutoFit/>
          </a:bodyPr>
          <a:lstStyle/>
          <a:p>
            <a:pPr algn="l"/>
            <a:r>
              <a:rPr lang="en-US" b="1" dirty="0" smtClean="0">
                <a:solidFill>
                  <a:srgbClr val="FF0000"/>
                </a:solidFill>
              </a:rPr>
              <a:t>ITER A=3.1</a:t>
            </a:r>
            <a:endParaRPr lang="en-US" b="1" dirty="0" smtClean="0">
              <a:solidFill>
                <a:srgbClr val="FF0000"/>
              </a:solidFill>
            </a:endParaRPr>
          </a:p>
        </p:txBody>
      </p:sp>
      <p:sp>
        <p:nvSpPr>
          <p:cNvPr id="9" name="ZoneTexte 8"/>
          <p:cNvSpPr txBox="1"/>
          <p:nvPr/>
        </p:nvSpPr>
        <p:spPr>
          <a:xfrm>
            <a:off x="10007599" y="3927642"/>
            <a:ext cx="1923925" cy="369332"/>
          </a:xfrm>
          <a:prstGeom prst="rect">
            <a:avLst/>
          </a:prstGeom>
          <a:noFill/>
        </p:spPr>
        <p:txBody>
          <a:bodyPr wrap="none" rtlCol="0">
            <a:spAutoFit/>
          </a:bodyPr>
          <a:lstStyle/>
          <a:p>
            <a:pPr algn="l"/>
            <a:r>
              <a:rPr lang="en-US" b="1" dirty="0" smtClean="0">
                <a:solidFill>
                  <a:schemeClr val="accent5"/>
                </a:solidFill>
              </a:rPr>
              <a:t>DEMO 2024 A=2.8</a:t>
            </a:r>
            <a:endParaRPr lang="en-US" b="1" dirty="0" smtClean="0">
              <a:solidFill>
                <a:schemeClr val="accent5"/>
              </a:solidFill>
            </a:endParaRPr>
          </a:p>
        </p:txBody>
      </p:sp>
      <p:sp>
        <p:nvSpPr>
          <p:cNvPr id="10" name="ZoneTexte 9"/>
          <p:cNvSpPr txBox="1"/>
          <p:nvPr/>
        </p:nvSpPr>
        <p:spPr>
          <a:xfrm>
            <a:off x="10186737" y="1245936"/>
            <a:ext cx="1923925" cy="369332"/>
          </a:xfrm>
          <a:prstGeom prst="rect">
            <a:avLst/>
          </a:prstGeom>
          <a:noFill/>
        </p:spPr>
        <p:txBody>
          <a:bodyPr wrap="none" rtlCol="0">
            <a:spAutoFit/>
          </a:bodyPr>
          <a:lstStyle/>
          <a:p>
            <a:pPr algn="l"/>
            <a:r>
              <a:rPr lang="en-US" b="1" dirty="0" smtClean="0">
                <a:solidFill>
                  <a:srgbClr val="0000FF"/>
                </a:solidFill>
              </a:rPr>
              <a:t>DEMO 2019 A=3.1</a:t>
            </a:r>
            <a:endParaRPr lang="en-US" b="1" dirty="0" smtClean="0">
              <a:solidFill>
                <a:srgbClr val="0000FF"/>
              </a:solidFill>
            </a:endParaRPr>
          </a:p>
        </p:txBody>
      </p:sp>
      <p:sp>
        <p:nvSpPr>
          <p:cNvPr id="12" name="ZoneTexte 11"/>
          <p:cNvSpPr txBox="1"/>
          <p:nvPr/>
        </p:nvSpPr>
        <p:spPr>
          <a:xfrm>
            <a:off x="8634432" y="1049005"/>
            <a:ext cx="396262" cy="461665"/>
          </a:xfrm>
          <a:prstGeom prst="rect">
            <a:avLst/>
          </a:prstGeom>
          <a:noFill/>
        </p:spPr>
        <p:txBody>
          <a:bodyPr wrap="none" rtlCol="0">
            <a:spAutoFit/>
          </a:bodyPr>
          <a:lstStyle/>
          <a:p>
            <a:r>
              <a:rPr lang="en-US" sz="2400" b="1" dirty="0" smtClean="0"/>
              <a:t>Q</a:t>
            </a:r>
            <a:endParaRPr lang="en-US" sz="2400" b="1" dirty="0" smtClean="0"/>
          </a:p>
        </p:txBody>
      </p:sp>
      <p:sp>
        <p:nvSpPr>
          <p:cNvPr id="13" name="ZoneTexte 12"/>
          <p:cNvSpPr txBox="1"/>
          <p:nvPr/>
        </p:nvSpPr>
        <p:spPr>
          <a:xfrm>
            <a:off x="534739" y="1229894"/>
            <a:ext cx="5855367" cy="5355312"/>
          </a:xfrm>
          <a:prstGeom prst="rect">
            <a:avLst/>
          </a:prstGeom>
          <a:noFill/>
        </p:spPr>
        <p:txBody>
          <a:bodyPr wrap="square" rtlCol="0">
            <a:spAutoFit/>
          </a:bodyPr>
          <a:lstStyle/>
          <a:p>
            <a:pPr algn="l"/>
            <a:r>
              <a:rPr lang="en-US" dirty="0" smtClean="0"/>
              <a:t>Initial question: </a:t>
            </a:r>
          </a:p>
          <a:p>
            <a:pPr algn="l"/>
            <a:r>
              <a:rPr lang="en-US" dirty="0" smtClean="0"/>
              <a:t>R, B scans using METIS with H98(y,2)</a:t>
            </a:r>
          </a:p>
          <a:p>
            <a:pPr algn="l"/>
            <a:r>
              <a:rPr lang="en-US" dirty="0" smtClean="0"/>
              <a:t>At fixed q95</a:t>
            </a:r>
          </a:p>
          <a:p>
            <a:pPr algn="l"/>
            <a:endParaRPr lang="en-US" dirty="0"/>
          </a:p>
          <a:p>
            <a:pPr algn="l"/>
            <a:r>
              <a:rPr lang="en-US" dirty="0" smtClean="0"/>
              <a:t>Changing A from 3.1 to 2.8 makes ITER more attractive with Q&gt;30!</a:t>
            </a:r>
          </a:p>
          <a:p>
            <a:pPr algn="l"/>
            <a:endParaRPr lang="en-US" dirty="0"/>
          </a:p>
          <a:p>
            <a:pPr algn="l"/>
            <a:r>
              <a:rPr lang="en-US" dirty="0" smtClean="0"/>
              <a:t>Why? </a:t>
            </a:r>
          </a:p>
          <a:p>
            <a:pPr algn="l"/>
            <a:r>
              <a:rPr lang="en-US" dirty="0" smtClean="0"/>
              <a:t>Mostly because lower A allows for higher </a:t>
            </a:r>
            <a:r>
              <a:rPr lang="en-US" dirty="0" err="1" smtClean="0"/>
              <a:t>Ip</a:t>
            </a:r>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r>
              <a:rPr lang="en-US" dirty="0" smtClean="0"/>
              <a:t>Essential to understand the physics at play behind </a:t>
            </a:r>
            <a:r>
              <a:rPr lang="en-US" dirty="0" err="1" smtClean="0"/>
              <a:t>Ip</a:t>
            </a:r>
            <a:r>
              <a:rPr lang="en-US" dirty="0" smtClean="0"/>
              <a:t> scaling, at fixed q. </a:t>
            </a:r>
            <a:r>
              <a:rPr lang="en-US" dirty="0" smtClean="0"/>
              <a:t>Impact of q expected in core turbulence, </a:t>
            </a:r>
            <a:r>
              <a:rPr lang="en-US" dirty="0" err="1" smtClean="0"/>
              <a:t>Ip</a:t>
            </a:r>
            <a:r>
              <a:rPr lang="en-US" dirty="0" smtClean="0"/>
              <a:t> on pedestal? Discussions with C. Angioni, M. Dunne, T. Luda, E. </a:t>
            </a:r>
            <a:r>
              <a:rPr lang="en-US" dirty="0" err="1" smtClean="0"/>
              <a:t>Flable</a:t>
            </a:r>
            <a:r>
              <a:rPr lang="en-US" dirty="0" smtClean="0"/>
              <a:t> triggered this meeting.</a:t>
            </a:r>
            <a:endParaRPr lang="en-US" dirty="0" smtClean="0"/>
          </a:p>
        </p:txBody>
      </p:sp>
      <p:sp>
        <p:nvSpPr>
          <p:cNvPr id="14" name="Ellipse 13"/>
          <p:cNvSpPr/>
          <p:nvPr/>
        </p:nvSpPr>
        <p:spPr>
          <a:xfrm>
            <a:off x="2577606" y="4205040"/>
            <a:ext cx="379488" cy="41778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Ellipse 14"/>
          <p:cNvSpPr/>
          <p:nvPr/>
        </p:nvSpPr>
        <p:spPr>
          <a:xfrm>
            <a:off x="4438675" y="4196558"/>
            <a:ext cx="307428" cy="41778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Ellipse 15"/>
          <p:cNvSpPr/>
          <p:nvPr/>
        </p:nvSpPr>
        <p:spPr>
          <a:xfrm>
            <a:off x="3876840" y="4561312"/>
            <a:ext cx="485911" cy="37431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ZoneTexte 16"/>
          <p:cNvSpPr txBox="1"/>
          <p:nvPr/>
        </p:nvSpPr>
        <p:spPr>
          <a:xfrm>
            <a:off x="4062423" y="4921127"/>
            <a:ext cx="635110" cy="369332"/>
          </a:xfrm>
          <a:prstGeom prst="rect">
            <a:avLst/>
          </a:prstGeom>
          <a:noFill/>
        </p:spPr>
        <p:txBody>
          <a:bodyPr wrap="none" rtlCol="0">
            <a:spAutoFit/>
          </a:bodyPr>
          <a:lstStyle/>
          <a:p>
            <a:r>
              <a:rPr lang="en-US" dirty="0" smtClean="0">
                <a:solidFill>
                  <a:srgbClr val="FF0000"/>
                </a:solidFill>
              </a:rPr>
              <a:t>+6 %</a:t>
            </a:r>
            <a:endParaRPr lang="en-US" dirty="0">
              <a:solidFill>
                <a:srgbClr val="FF0000"/>
              </a:solidFill>
            </a:endParaRPr>
          </a:p>
        </p:txBody>
      </p:sp>
      <p:sp>
        <p:nvSpPr>
          <p:cNvPr id="18" name="ZoneTexte 17"/>
          <p:cNvSpPr txBox="1"/>
          <p:nvPr/>
        </p:nvSpPr>
        <p:spPr>
          <a:xfrm>
            <a:off x="2836124" y="3766556"/>
            <a:ext cx="867545" cy="369332"/>
          </a:xfrm>
          <a:prstGeom prst="rect">
            <a:avLst/>
          </a:prstGeom>
          <a:noFill/>
        </p:spPr>
        <p:txBody>
          <a:bodyPr wrap="none" rtlCol="0">
            <a:spAutoFit/>
          </a:bodyPr>
          <a:lstStyle/>
          <a:p>
            <a:r>
              <a:rPr lang="en-US" dirty="0" smtClean="0">
                <a:solidFill>
                  <a:srgbClr val="FF0000"/>
                </a:solidFill>
              </a:rPr>
              <a:t>+~30 %</a:t>
            </a:r>
            <a:endParaRPr lang="en-US" dirty="0">
              <a:solidFill>
                <a:srgbClr val="FF0000"/>
              </a:solidFill>
            </a:endParaRPr>
          </a:p>
        </p:txBody>
      </p:sp>
      <p:sp>
        <p:nvSpPr>
          <p:cNvPr id="19" name="ZoneTexte 18"/>
          <p:cNvSpPr txBox="1"/>
          <p:nvPr/>
        </p:nvSpPr>
        <p:spPr>
          <a:xfrm>
            <a:off x="4602692" y="3877513"/>
            <a:ext cx="635110" cy="369332"/>
          </a:xfrm>
          <a:prstGeom prst="rect">
            <a:avLst/>
          </a:prstGeom>
          <a:noFill/>
        </p:spPr>
        <p:txBody>
          <a:bodyPr wrap="none" rtlCol="0">
            <a:spAutoFit/>
          </a:bodyPr>
          <a:lstStyle/>
          <a:p>
            <a:r>
              <a:rPr lang="en-US" dirty="0" smtClean="0">
                <a:solidFill>
                  <a:srgbClr val="FF0000"/>
                </a:solidFill>
              </a:rPr>
              <a:t>+4 %</a:t>
            </a:r>
            <a:endParaRPr lang="en-US" dirty="0">
              <a:solidFill>
                <a:srgbClr val="FF0000"/>
              </a:solidFill>
            </a:endParaRPr>
          </a:p>
        </p:txBody>
      </p:sp>
      <p:sp>
        <p:nvSpPr>
          <p:cNvPr id="21" name="ZoneTexte 20"/>
          <p:cNvSpPr txBox="1"/>
          <p:nvPr/>
        </p:nvSpPr>
        <p:spPr>
          <a:xfrm>
            <a:off x="5888558" y="1313700"/>
            <a:ext cx="928459" cy="646331"/>
          </a:xfrm>
          <a:prstGeom prst="rect">
            <a:avLst/>
          </a:prstGeom>
          <a:noFill/>
        </p:spPr>
        <p:txBody>
          <a:bodyPr wrap="none" rtlCol="0">
            <a:spAutoFit/>
          </a:bodyPr>
          <a:lstStyle/>
          <a:p>
            <a:r>
              <a:rPr lang="en-US" b="1" dirty="0" smtClean="0"/>
              <a:t>_ A=2.8</a:t>
            </a:r>
          </a:p>
          <a:p>
            <a:r>
              <a:rPr lang="en-US" b="1" dirty="0" smtClean="0"/>
              <a:t>-- A=3.1</a:t>
            </a:r>
            <a:endParaRPr lang="en-US" b="1" dirty="0"/>
          </a:p>
        </p:txBody>
      </p:sp>
    </p:spTree>
    <p:extLst>
      <p:ext uri="{BB962C8B-B14F-4D97-AF65-F5344CB8AC3E}">
        <p14:creationId xmlns:p14="http://schemas.microsoft.com/office/powerpoint/2010/main" val="40537321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2800" b="1"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A69721D1034C469B20EDF41283343A" ma:contentTypeVersion="19" ma:contentTypeDescription="Create a new document." ma:contentTypeScope="" ma:versionID="2eb533787955babc514ffa87ea23acae">
  <xsd:schema xmlns:xsd="http://www.w3.org/2001/XMLSchema" xmlns:xs="http://www.w3.org/2001/XMLSchema" xmlns:p="http://schemas.microsoft.com/office/2006/metadata/properties" xmlns:ns2="8ca1e1a0-5cae-47e6-b8d0-67c5e3c78975" xmlns:ns3="5bfa182c-6dac-4729-a9e3-09e193319198" targetNamespace="http://schemas.microsoft.com/office/2006/metadata/properties" ma:root="true" ma:fieldsID="c4f0540637be828ca76cf7751f3af382" ns2:_="" ns3:_="">
    <xsd:import namespace="8ca1e1a0-5cae-47e6-b8d0-67c5e3c78975"/>
    <xsd:import namespace="5bfa182c-6dac-4729-a9e3-09e19331919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Comment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a1e1a0-5cae-47e6-b8d0-67c5e3c789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Comments" ma:index="20" nillable="true" ma:displayName="Comments" ma:description="Comments to the report" ma:format="Dropdown" ma:internalName="Comments">
      <xsd:simpleType>
        <xsd:restriction base="dms:Text">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1e10cb2-14f7-4eda-9ec0-27c7232f3f48"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fa182c-6dac-4729-a9e3-09e19331919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449f967-4052-444c-93ef-7d7b39dfb21b}" ma:internalName="TaxCatchAll" ma:showField="CatchAllData" ma:web="5bfa182c-6dac-4729-a9e3-09e19331919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5bfa182c-6dac-4729-a9e3-09e193319198" xsi:nil="true"/>
    <lcf76f155ced4ddcb4097134ff3c332f xmlns="8ca1e1a0-5cae-47e6-b8d0-67c5e3c78975">
      <Terms xmlns="http://schemas.microsoft.com/office/infopath/2007/PartnerControls"/>
    </lcf76f155ced4ddcb4097134ff3c332f>
    <Comments xmlns="8ca1e1a0-5cae-47e6-b8d0-67c5e3c78975" xsi:nil="true"/>
    <SharedWithUsers xmlns="5bfa182c-6dac-4729-a9e3-09e193319198">
      <UserInfo>
        <DisplayName>Marina Ricci</DisplayName>
        <AccountId>131</AccountId>
        <AccountType/>
      </UserInfo>
      <UserInfo>
        <DisplayName>Christophe Baylard</DisplayName>
        <AccountId>11</AccountId>
        <AccountType/>
      </UserInfo>
      <UserInfo>
        <DisplayName>John Holden</DisplayName>
        <AccountId>21</AccountId>
        <AccountType/>
      </UserInfo>
      <UserInfo>
        <DisplayName>Emilia Genangeli</DisplayName>
        <AccountId>183</AccountId>
        <AccountType/>
      </UserInfo>
      <UserInfo>
        <DisplayName>Fabio Vinagre</DisplayName>
        <AccountId>18</AccountId>
        <AccountType/>
      </UserInfo>
    </SharedWithUsers>
  </documentManagement>
</p:properties>
</file>

<file path=customXml/itemProps1.xml><?xml version="1.0" encoding="utf-8"?>
<ds:datastoreItem xmlns:ds="http://schemas.openxmlformats.org/officeDocument/2006/customXml" ds:itemID="{329BB5A6-9C9C-4509-BBBE-0C2B5904D093}">
  <ds:schemaRefs>
    <ds:schemaRef ds:uri="http://schemas.microsoft.com/sharepoint/v3/contenttype/forms"/>
  </ds:schemaRefs>
</ds:datastoreItem>
</file>

<file path=customXml/itemProps2.xml><?xml version="1.0" encoding="utf-8"?>
<ds:datastoreItem xmlns:ds="http://schemas.openxmlformats.org/officeDocument/2006/customXml" ds:itemID="{5E8B4958-F600-4222-986E-F41227BD1060}">
  <ds:schemaRefs>
    <ds:schemaRef ds:uri="5bfa182c-6dac-4729-a9e3-09e193319198"/>
    <ds:schemaRef ds:uri="8ca1e1a0-5cae-47e6-b8d0-67c5e3c7897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1581EFF-75CA-400B-8B14-07B3BB5FE4A6}">
  <ds:schemaRefs>
    <ds:schemaRef ds:uri="http://purl.org/dc/elements/1.1/"/>
    <ds:schemaRef ds:uri="http://schemas.microsoft.com/office/2006/metadata/properties"/>
    <ds:schemaRef ds:uri="http://purl.org/dc/terms/"/>
    <ds:schemaRef ds:uri="http://schemas.openxmlformats.org/package/2006/metadata/core-properties"/>
    <ds:schemaRef ds:uri="5bfa182c-6dac-4729-a9e3-09e193319198"/>
    <ds:schemaRef ds:uri="http://schemas.microsoft.com/office/2006/documentManagement/types"/>
    <ds:schemaRef ds:uri="8ca1e1a0-5cae-47e6-b8d0-67c5e3c78975"/>
    <ds:schemaRef ds:uri="http://schemas.microsoft.com/office/infopath/2007/PartnerControls"/>
    <ds:schemaRef ds:uri="http://www.w3.org/XML/1998/namespace"/>
    <ds:schemaRef ds:uri="http://purl.org/dc/dcmitype/"/>
  </ds:schemaRefs>
</ds:datastoreItem>
</file>

<file path=docMetadata/LabelInfo.xml><?xml version="1.0" encoding="utf-8"?>
<clbl:labelList xmlns:clbl="http://schemas.microsoft.com/office/2020/mipLabelMetadata">
  <clbl:label id="{b3cd43f7-99bd-4233-8384-6f3a21adeced}" enabled="0" method="" siteId="{b3cd43f7-99bd-4233-8384-6f3a21adeced}" removed="1"/>
</clbl:labelList>
</file>

<file path=docProps/app.xml><?xml version="1.0" encoding="utf-8"?>
<Properties xmlns="http://schemas.openxmlformats.org/officeDocument/2006/extended-properties" xmlns:vt="http://schemas.openxmlformats.org/officeDocument/2006/docPropsVTypes">
  <Template/>
  <TotalTime>941</TotalTime>
  <Words>259</Words>
  <Application>Microsoft Office PowerPoint</Application>
  <PresentationFormat>Grand écran</PresentationFormat>
  <Paragraphs>43</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Aptos</vt:lpstr>
      <vt:lpstr>Arial</vt:lpstr>
      <vt:lpstr>Calibri</vt:lpstr>
      <vt:lpstr>Times New Roman</vt:lpstr>
      <vt:lpstr>Wingdings</vt:lpstr>
      <vt:lpstr>EUROfusion.1line_5_3_2019</vt:lpstr>
      <vt:lpstr>DEMO A=2.8: Ip as a design driver</vt:lpstr>
      <vt:lpstr>Illustration: Impact of Ip on attractiveness of A=2.8 vs 3.1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Marcinkiewicz Krystyna</dc:creator>
  <cp:lastModifiedBy>BOURDELLE Clarisse 165101</cp:lastModifiedBy>
  <cp:revision>19</cp:revision>
  <dcterms:created xsi:type="dcterms:W3CDTF">2023-11-15T09:40:03Z</dcterms:created>
  <dcterms:modified xsi:type="dcterms:W3CDTF">2025-04-02T14:11:10Z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0x0101006EA69721D1034C469B20EDF41283343A</vt:lpwstr>
  </property>
  <property fmtid="{D5CDD505-2E9C-101B-9397-08002B2CF9AE}" pid="3" name="MediaServiceImageTags">
    <vt:lpwstr/>
  </property>
</Properties>
</file>